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56" r:id="rId2"/>
    <p:sldId id="257" r:id="rId3"/>
    <p:sldId id="267" r:id="rId4"/>
    <p:sldId id="269" r:id="rId5"/>
    <p:sldId id="270" r:id="rId6"/>
    <p:sldId id="261" r:id="rId7"/>
    <p:sldId id="260" r:id="rId8"/>
    <p:sldId id="271" r:id="rId9"/>
    <p:sldId id="264" r:id="rId10"/>
    <p:sldId id="272" r:id="rId11"/>
    <p:sldId id="277" r:id="rId12"/>
    <p:sldId id="273" r:id="rId13"/>
    <p:sldId id="274" r:id="rId14"/>
    <p:sldId id="275" r:id="rId15"/>
    <p:sldId id="265" r:id="rId16"/>
    <p:sldId id="276"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DFE95D"/>
    <a:srgbClr val="D5E2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89024" autoAdjust="0"/>
  </p:normalViewPr>
  <p:slideViewPr>
    <p:cSldViewPr snapToGrid="0">
      <p:cViewPr varScale="1">
        <p:scale>
          <a:sx n="61" d="100"/>
          <a:sy n="61" d="100"/>
        </p:scale>
        <p:origin x="-102" y="-168"/>
      </p:cViewPr>
      <p:guideLst>
        <p:guide orient="horz" pos="2160"/>
        <p:guide pos="3840"/>
      </p:guideLst>
    </p:cSldViewPr>
  </p:slideViewPr>
  <p:outlineViewPr>
    <p:cViewPr>
      <p:scale>
        <a:sx n="33" d="100"/>
        <a:sy n="33" d="100"/>
      </p:scale>
      <p:origin x="0" y="-3240"/>
    </p:cViewPr>
  </p:outlineViewPr>
  <p:notesTextViewPr>
    <p:cViewPr>
      <p:scale>
        <a:sx n="1" d="1"/>
        <a:sy n="1" d="1"/>
      </p:scale>
      <p:origin x="0" y="0"/>
    </p:cViewPr>
  </p:notesTextViewPr>
  <p:notesViewPr>
    <p:cSldViewPr snapToGrid="0">
      <p:cViewPr varScale="1">
        <p:scale>
          <a:sx n="83" d="100"/>
          <a:sy n="83" d="100"/>
        </p:scale>
        <p:origin x="29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9FD1F-1ECD-46E9-8073-2E16188F5423}" type="datetimeFigureOut">
              <a:rPr lang="en-US" smtClean="0"/>
              <a:t>10/28/2014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126974-617D-4C5B-BB95-E89642AF6453}" type="slidenum">
              <a:rPr lang="en-US" smtClean="0"/>
              <a:t>‹#›</a:t>
            </a:fld>
            <a:endParaRPr lang="en-US"/>
          </a:p>
        </p:txBody>
      </p:sp>
    </p:spTree>
    <p:extLst>
      <p:ext uri="{BB962C8B-B14F-4D97-AF65-F5344CB8AC3E}">
        <p14:creationId xmlns:p14="http://schemas.microsoft.com/office/powerpoint/2010/main" val="69909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co-authors.</a:t>
            </a:r>
          </a:p>
          <a:p>
            <a:r>
              <a:rPr lang="en-US" baseline="0" dirty="0" smtClean="0"/>
              <a:t>Note that this will build off</a:t>
            </a:r>
            <a:r>
              <a:rPr lang="en-US" dirty="0" smtClean="0"/>
              <a:t> </a:t>
            </a:r>
            <a:r>
              <a:rPr lang="en-US" dirty="0" err="1" smtClean="0"/>
              <a:t>Daiwen’s</a:t>
            </a:r>
            <a:r>
              <a:rPr lang="en-US" dirty="0" smtClean="0"/>
              <a:t> talk</a:t>
            </a:r>
            <a:r>
              <a:rPr lang="en-US" baseline="0" dirty="0" smtClean="0"/>
              <a:t> that immediately preceded (and if appropriate mention relationship to D. Goldberg’s talk from earlier in the session).</a:t>
            </a:r>
          </a:p>
          <a:p>
            <a:r>
              <a:rPr lang="en-US" baseline="0" dirty="0" smtClean="0"/>
              <a:t>Goal of talk is to briefly introduce 2011 model performance issues through the lens of a detailed field study data set.</a:t>
            </a:r>
          </a:p>
          <a:p>
            <a:r>
              <a:rPr lang="en-US" baseline="0" dirty="0" smtClean="0"/>
              <a:t>Emphasize no firm conclusions are forthcoming in the presentation … more of a “sampler platter”. </a:t>
            </a:r>
          </a:p>
          <a:p>
            <a:r>
              <a:rPr lang="en-US" baseline="0" dirty="0" smtClean="0"/>
              <a:t>Picture is of Alex on paddleboard @ Albemarle Sound … visual metaphor for mod </a:t>
            </a:r>
            <a:r>
              <a:rPr lang="en-US" baseline="0" dirty="0" err="1" smtClean="0"/>
              <a:t>perf</a:t>
            </a:r>
            <a:r>
              <a:rPr lang="en-US" baseline="0" dirty="0" smtClean="0"/>
              <a:t> </a:t>
            </a:r>
            <a:r>
              <a:rPr lang="en-US" baseline="0" dirty="0" err="1" smtClean="0"/>
              <a:t>eval</a:t>
            </a:r>
            <a:r>
              <a:rPr lang="en-US" baseline="0" dirty="0" smtClean="0"/>
              <a:t> (shore is a long way off)</a:t>
            </a:r>
          </a:p>
        </p:txBody>
      </p:sp>
      <p:sp>
        <p:nvSpPr>
          <p:cNvPr id="4" name="Slide Number Placeholder 3"/>
          <p:cNvSpPr>
            <a:spLocks noGrp="1"/>
          </p:cNvSpPr>
          <p:nvPr>
            <p:ph type="sldNum" sz="quarter" idx="10"/>
          </p:nvPr>
        </p:nvSpPr>
        <p:spPr/>
        <p:txBody>
          <a:bodyPr/>
          <a:lstStyle/>
          <a:p>
            <a:fld id="{58126974-617D-4C5B-BB95-E89642AF6453}" type="slidenum">
              <a:rPr lang="en-US" smtClean="0"/>
              <a:t>1</a:t>
            </a:fld>
            <a:endParaRPr lang="en-US"/>
          </a:p>
        </p:txBody>
      </p:sp>
    </p:spTree>
    <p:extLst>
      <p:ext uri="{BB962C8B-B14F-4D97-AF65-F5344CB8AC3E}">
        <p14:creationId xmlns:p14="http://schemas.microsoft.com/office/powerpoint/2010/main" val="3781547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that</a:t>
            </a:r>
            <a:r>
              <a:rPr lang="en-US" baseline="0" dirty="0" smtClean="0"/>
              <a:t> time constraints allow only depiction of model performance on one sample day.</a:t>
            </a:r>
          </a:p>
          <a:p>
            <a:r>
              <a:rPr lang="en-US" baseline="0" dirty="0" smtClean="0"/>
              <a:t>Note that chose 7/20 which had multiple 8-hr exceedances in the MD/DC area (though transport was pretty limited on this day)</a:t>
            </a:r>
          </a:p>
          <a:p>
            <a:r>
              <a:rPr lang="en-US" baseline="0" dirty="0" smtClean="0"/>
              <a:t>Quick recap of nocturnal layer, residual layer, mixed layer conceptual model.</a:t>
            </a:r>
          </a:p>
          <a:p>
            <a:r>
              <a:rPr lang="en-US" baseline="0" dirty="0" smtClean="0"/>
              <a:t>Note that this day had the worst model performance of the 6 UMD flight days … some days even featured small overestimates … though the aggregate bias appears to be negative.</a:t>
            </a:r>
            <a:endParaRPr lang="en-US" dirty="0"/>
          </a:p>
        </p:txBody>
      </p:sp>
      <p:sp>
        <p:nvSpPr>
          <p:cNvPr id="4" name="Slide Number Placeholder 3"/>
          <p:cNvSpPr>
            <a:spLocks noGrp="1"/>
          </p:cNvSpPr>
          <p:nvPr>
            <p:ph type="sldNum" sz="quarter" idx="10"/>
          </p:nvPr>
        </p:nvSpPr>
        <p:spPr/>
        <p:txBody>
          <a:bodyPr/>
          <a:lstStyle/>
          <a:p>
            <a:fld id="{58126974-617D-4C5B-BB95-E89642AF6453}" type="slidenum">
              <a:rPr lang="en-US" smtClean="0"/>
              <a:t>10</a:t>
            </a:fld>
            <a:endParaRPr lang="en-US"/>
          </a:p>
        </p:txBody>
      </p:sp>
    </p:spTree>
    <p:extLst>
      <p:ext uri="{BB962C8B-B14F-4D97-AF65-F5344CB8AC3E}">
        <p14:creationId xmlns:p14="http://schemas.microsoft.com/office/powerpoint/2010/main" val="3093454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126974-617D-4C5B-BB95-E89642AF6453}" type="slidenum">
              <a:rPr lang="en-US" smtClean="0"/>
              <a:t>11</a:t>
            </a:fld>
            <a:endParaRPr lang="en-US"/>
          </a:p>
        </p:txBody>
      </p:sp>
    </p:spTree>
    <p:extLst>
      <p:ext uri="{BB962C8B-B14F-4D97-AF65-F5344CB8AC3E}">
        <p14:creationId xmlns:p14="http://schemas.microsoft.com/office/powerpoint/2010/main" val="3093454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a:t>
            </a:r>
            <a:r>
              <a:rPr lang="en-US" baseline="0" dirty="0" smtClean="0"/>
              <a:t> slides looked at upwind aloft O3 performance (rural areas), now transitioning to O3 aloft in the urban area (and over the Bay)</a:t>
            </a:r>
            <a:endParaRPr lang="en-US" dirty="0"/>
          </a:p>
        </p:txBody>
      </p:sp>
      <p:sp>
        <p:nvSpPr>
          <p:cNvPr id="4" name="Slide Number Placeholder 3"/>
          <p:cNvSpPr>
            <a:spLocks noGrp="1"/>
          </p:cNvSpPr>
          <p:nvPr>
            <p:ph type="sldNum" sz="quarter" idx="10"/>
          </p:nvPr>
        </p:nvSpPr>
        <p:spPr/>
        <p:txBody>
          <a:bodyPr/>
          <a:lstStyle/>
          <a:p>
            <a:fld id="{58126974-617D-4C5B-BB95-E89642AF6453}" type="slidenum">
              <a:rPr lang="en-US" smtClean="0"/>
              <a:t>12</a:t>
            </a:fld>
            <a:endParaRPr lang="en-US"/>
          </a:p>
        </p:txBody>
      </p:sp>
    </p:spTree>
    <p:extLst>
      <p:ext uri="{BB962C8B-B14F-4D97-AF65-F5344CB8AC3E}">
        <p14:creationId xmlns:p14="http://schemas.microsoft.com/office/powerpoint/2010/main" val="2854593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emphasize just a sample</a:t>
            </a:r>
            <a:r>
              <a:rPr lang="en-US" baseline="0" dirty="0" smtClean="0"/>
              <a:t> day … indicative of better than average model O3 performance aloft.</a:t>
            </a:r>
          </a:p>
          <a:p>
            <a:r>
              <a:rPr lang="en-US" baseline="0" dirty="0" smtClean="0"/>
              <a:t>Highlight areas w/ O3 &gt; 90 ppb and the close match in the first 2 Beltsville-to-Padonia segments (overestimation of late-day O3 over the Bay)</a:t>
            </a:r>
            <a:endParaRPr lang="en-US" dirty="0"/>
          </a:p>
        </p:txBody>
      </p:sp>
      <p:sp>
        <p:nvSpPr>
          <p:cNvPr id="4" name="Slide Number Placeholder 3"/>
          <p:cNvSpPr>
            <a:spLocks noGrp="1"/>
          </p:cNvSpPr>
          <p:nvPr>
            <p:ph type="sldNum" sz="quarter" idx="10"/>
          </p:nvPr>
        </p:nvSpPr>
        <p:spPr/>
        <p:txBody>
          <a:bodyPr/>
          <a:lstStyle/>
          <a:p>
            <a:fld id="{58126974-617D-4C5B-BB95-E89642AF6453}" type="slidenum">
              <a:rPr lang="en-US" smtClean="0"/>
              <a:t>13</a:t>
            </a:fld>
            <a:endParaRPr lang="en-US"/>
          </a:p>
        </p:txBody>
      </p:sp>
    </p:spTree>
    <p:extLst>
      <p:ext uri="{BB962C8B-B14F-4D97-AF65-F5344CB8AC3E}">
        <p14:creationId xmlns:p14="http://schemas.microsoft.com/office/powerpoint/2010/main" val="835507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bullet points.</a:t>
            </a:r>
          </a:p>
          <a:p>
            <a:r>
              <a:rPr lang="en-US" dirty="0" smtClean="0"/>
              <a:t>Work is underway to provide quantitative</a:t>
            </a:r>
            <a:r>
              <a:rPr lang="en-US" baseline="0" dirty="0" smtClean="0"/>
              <a:t> estimates of bias/error aloft.</a:t>
            </a:r>
            <a:endParaRPr lang="en-US" dirty="0" smtClean="0"/>
          </a:p>
          <a:p>
            <a:r>
              <a:rPr lang="en-US" dirty="0" smtClean="0"/>
              <a:t>Also hoping to make greater use of available </a:t>
            </a:r>
            <a:r>
              <a:rPr lang="en-US" dirty="0" err="1" smtClean="0"/>
              <a:t>ozonesonde</a:t>
            </a:r>
            <a:r>
              <a:rPr lang="en-US" dirty="0" smtClean="0"/>
              <a:t> and </a:t>
            </a:r>
            <a:r>
              <a:rPr lang="en-US" dirty="0" err="1" smtClean="0"/>
              <a:t>tethersonde</a:t>
            </a:r>
            <a:r>
              <a:rPr lang="en-US" dirty="0" smtClean="0"/>
              <a:t> data</a:t>
            </a:r>
            <a:r>
              <a:rPr lang="en-US" baseline="0" dirty="0" smtClean="0"/>
              <a:t> in near future.</a:t>
            </a:r>
            <a:endParaRPr lang="en-US" dirty="0" smtClean="0"/>
          </a:p>
          <a:p>
            <a:endParaRPr lang="en-US" dirty="0"/>
          </a:p>
        </p:txBody>
      </p:sp>
      <p:sp>
        <p:nvSpPr>
          <p:cNvPr id="4" name="Slide Number Placeholder 3"/>
          <p:cNvSpPr>
            <a:spLocks noGrp="1"/>
          </p:cNvSpPr>
          <p:nvPr>
            <p:ph type="sldNum" sz="quarter" idx="10"/>
          </p:nvPr>
        </p:nvSpPr>
        <p:spPr/>
        <p:txBody>
          <a:bodyPr/>
          <a:lstStyle/>
          <a:p>
            <a:fld id="{58126974-617D-4C5B-BB95-E89642AF6453}" type="slidenum">
              <a:rPr lang="en-US" smtClean="0"/>
              <a:t>14</a:t>
            </a:fld>
            <a:endParaRPr lang="en-US"/>
          </a:p>
        </p:txBody>
      </p:sp>
    </p:spTree>
    <p:extLst>
      <p:ext uri="{BB962C8B-B14F-4D97-AF65-F5344CB8AC3E}">
        <p14:creationId xmlns:p14="http://schemas.microsoft.com/office/powerpoint/2010/main" val="2080217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sample</a:t>
            </a:r>
            <a:r>
              <a:rPr lang="en-US" baseline="0" dirty="0" smtClean="0"/>
              <a:t> plot is from 7/27 and represents the worst over prediction of AN on any CMAQ model day.</a:t>
            </a:r>
          </a:p>
          <a:p>
            <a:r>
              <a:rPr lang="en-US" baseline="0" dirty="0" smtClean="0"/>
              <a:t>Note that the scale is fairly tight.</a:t>
            </a:r>
            <a:endParaRPr lang="en-US" dirty="0"/>
          </a:p>
        </p:txBody>
      </p:sp>
      <p:sp>
        <p:nvSpPr>
          <p:cNvPr id="4" name="Slide Number Placeholder 3"/>
          <p:cNvSpPr>
            <a:spLocks noGrp="1"/>
          </p:cNvSpPr>
          <p:nvPr>
            <p:ph type="sldNum" sz="quarter" idx="10"/>
          </p:nvPr>
        </p:nvSpPr>
        <p:spPr/>
        <p:txBody>
          <a:bodyPr/>
          <a:lstStyle/>
          <a:p>
            <a:fld id="{58126974-617D-4C5B-BB95-E89642AF6453}" type="slidenum">
              <a:rPr lang="en-US" smtClean="0"/>
              <a:t>15</a:t>
            </a:fld>
            <a:endParaRPr lang="en-US"/>
          </a:p>
        </p:txBody>
      </p:sp>
    </p:spTree>
    <p:extLst>
      <p:ext uri="{BB962C8B-B14F-4D97-AF65-F5344CB8AC3E}">
        <p14:creationId xmlns:p14="http://schemas.microsoft.com/office/powerpoint/2010/main" val="1918451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changing day and changing scale.</a:t>
            </a:r>
          </a:p>
          <a:p>
            <a:r>
              <a:rPr lang="en-US" baseline="0" dirty="0" smtClean="0"/>
              <a:t>Still a tendency to overpredict, but not as bad on the 27</a:t>
            </a:r>
            <a:r>
              <a:rPr lang="en-US" baseline="30000" dirty="0" smtClean="0"/>
              <a:t>th</a:t>
            </a:r>
            <a:r>
              <a:rPr lang="en-US" baseline="0" dirty="0" smtClean="0"/>
              <a:t> … not as bad w/ the CB6r2 mechanism as w/ CB05-tucl </a:t>
            </a:r>
            <a:endParaRPr lang="en-US" dirty="0"/>
          </a:p>
        </p:txBody>
      </p:sp>
      <p:sp>
        <p:nvSpPr>
          <p:cNvPr id="4" name="Slide Number Placeholder 3"/>
          <p:cNvSpPr>
            <a:spLocks noGrp="1"/>
          </p:cNvSpPr>
          <p:nvPr>
            <p:ph type="sldNum" sz="quarter" idx="10"/>
          </p:nvPr>
        </p:nvSpPr>
        <p:spPr/>
        <p:txBody>
          <a:bodyPr/>
          <a:lstStyle/>
          <a:p>
            <a:fld id="{58126974-617D-4C5B-BB95-E89642AF6453}" type="slidenum">
              <a:rPr lang="en-US" smtClean="0"/>
              <a:t>16</a:t>
            </a:fld>
            <a:endParaRPr lang="en-US"/>
          </a:p>
        </p:txBody>
      </p:sp>
    </p:spTree>
    <p:extLst>
      <p:ext uri="{BB962C8B-B14F-4D97-AF65-F5344CB8AC3E}">
        <p14:creationId xmlns:p14="http://schemas.microsoft.com/office/powerpoint/2010/main" val="4289517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a:t>
            </a:r>
            <a:r>
              <a:rPr lang="en-US" dirty="0" err="1" smtClean="0"/>
              <a:t>Wyat’s</a:t>
            </a:r>
            <a:r>
              <a:rPr lang="en-US" dirty="0" smtClean="0"/>
              <a:t> talk at 2p on Wed</a:t>
            </a:r>
            <a:endParaRPr lang="en-US" dirty="0"/>
          </a:p>
        </p:txBody>
      </p:sp>
      <p:sp>
        <p:nvSpPr>
          <p:cNvPr id="4" name="Slide Number Placeholder 3"/>
          <p:cNvSpPr>
            <a:spLocks noGrp="1"/>
          </p:cNvSpPr>
          <p:nvPr>
            <p:ph type="sldNum" sz="quarter" idx="10"/>
          </p:nvPr>
        </p:nvSpPr>
        <p:spPr/>
        <p:txBody>
          <a:bodyPr/>
          <a:lstStyle/>
          <a:p>
            <a:fld id="{58126974-617D-4C5B-BB95-E89642AF6453}" type="slidenum">
              <a:rPr lang="en-US" smtClean="0"/>
              <a:t>17</a:t>
            </a:fld>
            <a:endParaRPr lang="en-US"/>
          </a:p>
        </p:txBody>
      </p:sp>
    </p:spTree>
    <p:extLst>
      <p:ext uri="{BB962C8B-B14F-4D97-AF65-F5344CB8AC3E}">
        <p14:creationId xmlns:p14="http://schemas.microsoft.com/office/powerpoint/2010/main" val="2011972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of a sampler platter of on-going evaluation efforts … than a comprehensive evaluation.</a:t>
            </a:r>
          </a:p>
          <a:p>
            <a:r>
              <a:rPr lang="en-US" baseline="0" dirty="0" smtClean="0"/>
              <a:t>Hope to interact w/ anyone in attendance looking at similar issues.</a:t>
            </a:r>
          </a:p>
          <a:p>
            <a:endParaRPr lang="en-US" dirty="0"/>
          </a:p>
        </p:txBody>
      </p:sp>
      <p:sp>
        <p:nvSpPr>
          <p:cNvPr id="4" name="Slide Number Placeholder 3"/>
          <p:cNvSpPr>
            <a:spLocks noGrp="1"/>
          </p:cNvSpPr>
          <p:nvPr>
            <p:ph type="sldNum" sz="quarter" idx="10"/>
          </p:nvPr>
        </p:nvSpPr>
        <p:spPr/>
        <p:txBody>
          <a:bodyPr/>
          <a:lstStyle/>
          <a:p>
            <a:fld id="{58126974-617D-4C5B-BB95-E89642AF6453}" type="slidenum">
              <a:rPr lang="en-US" smtClean="0"/>
              <a:t>2</a:t>
            </a:fld>
            <a:endParaRPr lang="en-US"/>
          </a:p>
        </p:txBody>
      </p:sp>
    </p:spTree>
    <p:extLst>
      <p:ext uri="{BB962C8B-B14F-4D97-AF65-F5344CB8AC3E}">
        <p14:creationId xmlns:p14="http://schemas.microsoft.com/office/powerpoint/2010/main" val="1174258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 that the CMAQ and CAMx runs use</a:t>
            </a:r>
            <a:r>
              <a:rPr lang="en-US" baseline="0" dirty="0" smtClean="0"/>
              <a:t> similar emissions, meteorology, and boundary conditions.</a:t>
            </a:r>
            <a:endParaRPr lang="en-US" dirty="0" smtClean="0"/>
          </a:p>
          <a:p>
            <a:r>
              <a:rPr lang="en-US" dirty="0" smtClean="0"/>
              <a:t>Note</a:t>
            </a:r>
            <a:r>
              <a:rPr lang="en-US" baseline="0" dirty="0" smtClean="0"/>
              <a:t> that at some point EPA will likely be updating to 2011 NEI v2 (platforms are continually evolving)</a:t>
            </a:r>
          </a:p>
        </p:txBody>
      </p:sp>
      <p:sp>
        <p:nvSpPr>
          <p:cNvPr id="4" name="Slide Number Placeholder 3"/>
          <p:cNvSpPr>
            <a:spLocks noGrp="1"/>
          </p:cNvSpPr>
          <p:nvPr>
            <p:ph type="sldNum" sz="quarter" idx="10"/>
          </p:nvPr>
        </p:nvSpPr>
        <p:spPr/>
        <p:txBody>
          <a:bodyPr/>
          <a:lstStyle/>
          <a:p>
            <a:fld id="{58126974-617D-4C5B-BB95-E89642AF6453}" type="slidenum">
              <a:rPr lang="en-US" smtClean="0"/>
              <a:t>3</a:t>
            </a:fld>
            <a:endParaRPr lang="en-US"/>
          </a:p>
        </p:txBody>
      </p:sp>
    </p:spTree>
    <p:extLst>
      <p:ext uri="{BB962C8B-B14F-4D97-AF65-F5344CB8AC3E}">
        <p14:creationId xmlns:p14="http://schemas.microsoft.com/office/powerpoint/2010/main" val="2856134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that want to provide a national depiction of model performance before zooming in to the local MD/DC area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May want to mention that O3N RIA modeling will use this CAMx 2011 modeling and a more detailed evaluation will be available as part of that documentation.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58126974-617D-4C5B-BB95-E89642AF6453}" type="slidenum">
              <a:rPr lang="en-US" smtClean="0"/>
              <a:t>4</a:t>
            </a:fld>
            <a:endParaRPr lang="en-US"/>
          </a:p>
        </p:txBody>
      </p:sp>
    </p:spTree>
    <p:extLst>
      <p:ext uri="{BB962C8B-B14F-4D97-AF65-F5344CB8AC3E}">
        <p14:creationId xmlns:p14="http://schemas.microsoft.com/office/powerpoint/2010/main" val="505824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plot as</a:t>
            </a:r>
            <a:r>
              <a:rPr lang="en-US" baseline="0" dirty="0" smtClean="0"/>
              <a:t> for CAMx (but only have AQS sites …)</a:t>
            </a:r>
            <a:endParaRPr lang="en-US" dirty="0"/>
          </a:p>
        </p:txBody>
      </p:sp>
      <p:sp>
        <p:nvSpPr>
          <p:cNvPr id="4" name="Slide Number Placeholder 3"/>
          <p:cNvSpPr>
            <a:spLocks noGrp="1"/>
          </p:cNvSpPr>
          <p:nvPr>
            <p:ph type="sldNum" sz="quarter" idx="10"/>
          </p:nvPr>
        </p:nvSpPr>
        <p:spPr/>
        <p:txBody>
          <a:bodyPr/>
          <a:lstStyle/>
          <a:p>
            <a:fld id="{58126974-617D-4C5B-BB95-E89642AF6453}" type="slidenum">
              <a:rPr lang="en-US" smtClean="0"/>
              <a:t>5</a:t>
            </a:fld>
            <a:endParaRPr lang="en-US"/>
          </a:p>
        </p:txBody>
      </p:sp>
    </p:spTree>
    <p:extLst>
      <p:ext uri="{BB962C8B-B14F-4D97-AF65-F5344CB8AC3E}">
        <p14:creationId xmlns:p14="http://schemas.microsoft.com/office/powerpoint/2010/main" val="3212867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plot</a:t>
            </a:r>
            <a:r>
              <a:rPr lang="en-US" baseline="0" dirty="0" smtClean="0"/>
              <a:t> basics first (x-axis, y-axis, distributions, color codes) </a:t>
            </a:r>
            <a:endParaRPr lang="en-US" dirty="0" smtClean="0"/>
          </a:p>
          <a:p>
            <a:r>
              <a:rPr lang="en-US" dirty="0" smtClean="0"/>
              <a:t>Will make the point that the O3 </a:t>
            </a:r>
            <a:r>
              <a:rPr lang="en-US" dirty="0" err="1" smtClean="0"/>
              <a:t>overprediction</a:t>
            </a:r>
            <a:r>
              <a:rPr lang="en-US" dirty="0" smtClean="0"/>
              <a:t> at night is not uncommon</a:t>
            </a:r>
            <a:r>
              <a:rPr lang="en-US" baseline="0" dirty="0" smtClean="0"/>
              <a:t> and probably not that important, but that we’re particularly interested in the evening transition period, where the ozone biases are different than during the rest of the day.  Appears that NOx titration (decrease in </a:t>
            </a:r>
            <a:r>
              <a:rPr lang="en-US" baseline="0" dirty="0" err="1" smtClean="0"/>
              <a:t>pos</a:t>
            </a:r>
            <a:r>
              <a:rPr lang="en-US" baseline="0" dirty="0" smtClean="0"/>
              <a:t> bias) is initiating too soon, </a:t>
            </a:r>
            <a:r>
              <a:rPr lang="en-US" baseline="0" dirty="0" err="1" smtClean="0"/>
              <a:t>esp</a:t>
            </a:r>
            <a:r>
              <a:rPr lang="en-US" baseline="0" dirty="0" smtClean="0"/>
              <a:t> in CMAQ</a:t>
            </a:r>
            <a:endParaRPr lang="en-US" dirty="0"/>
          </a:p>
        </p:txBody>
      </p:sp>
      <p:sp>
        <p:nvSpPr>
          <p:cNvPr id="4" name="Slide Number Placeholder 3"/>
          <p:cNvSpPr>
            <a:spLocks noGrp="1"/>
          </p:cNvSpPr>
          <p:nvPr>
            <p:ph type="sldNum" sz="quarter" idx="10"/>
          </p:nvPr>
        </p:nvSpPr>
        <p:spPr/>
        <p:txBody>
          <a:bodyPr/>
          <a:lstStyle/>
          <a:p>
            <a:fld id="{58126974-617D-4C5B-BB95-E89642AF6453}" type="slidenum">
              <a:rPr lang="en-US" smtClean="0"/>
              <a:t>6</a:t>
            </a:fld>
            <a:endParaRPr lang="en-US"/>
          </a:p>
        </p:txBody>
      </p:sp>
    </p:spTree>
    <p:extLst>
      <p:ext uri="{BB962C8B-B14F-4D97-AF65-F5344CB8AC3E}">
        <p14:creationId xmlns:p14="http://schemas.microsoft.com/office/powerpoint/2010/main" val="68214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t>
            </a:r>
            <a:r>
              <a:rPr lang="en-US" baseline="0" dirty="0" smtClean="0"/>
              <a:t> n</a:t>
            </a:r>
            <a:r>
              <a:rPr lang="en-US" dirty="0" smtClean="0"/>
              <a:t>ote the</a:t>
            </a:r>
            <a:r>
              <a:rPr lang="en-US" baseline="0" dirty="0" smtClean="0"/>
              <a:t> “bridge” pattern in temporal NOx biases at this site (representative of many urban sites) and the relationship btw NOx and O3.</a:t>
            </a:r>
          </a:p>
          <a:p>
            <a:r>
              <a:rPr lang="en-US" baseline="0" dirty="0" smtClean="0"/>
              <a:t>Will speculate that evening buildup in NOx (increasing </a:t>
            </a:r>
            <a:r>
              <a:rPr lang="en-US" baseline="0" dirty="0" err="1" smtClean="0"/>
              <a:t>pos</a:t>
            </a:r>
            <a:r>
              <a:rPr lang="en-US" baseline="0" dirty="0" smtClean="0"/>
              <a:t> bias) is due to either temporal misallocation of mobile </a:t>
            </a:r>
            <a:r>
              <a:rPr lang="en-US" baseline="0" dirty="0" err="1" smtClean="0"/>
              <a:t>emiss</a:t>
            </a:r>
            <a:r>
              <a:rPr lang="en-US" baseline="0" dirty="0" smtClean="0"/>
              <a:t> or prematurely collapsing mixed layer.</a:t>
            </a:r>
          </a:p>
          <a:p>
            <a:r>
              <a:rPr lang="en-US" baseline="0" dirty="0" smtClean="0"/>
              <a:t>Increased NOx leads to increased depletion of ozone via titration.</a:t>
            </a:r>
            <a:endParaRPr lang="en-US" dirty="0"/>
          </a:p>
        </p:txBody>
      </p:sp>
      <p:sp>
        <p:nvSpPr>
          <p:cNvPr id="4" name="Slide Number Placeholder 3"/>
          <p:cNvSpPr>
            <a:spLocks noGrp="1"/>
          </p:cNvSpPr>
          <p:nvPr>
            <p:ph type="sldNum" sz="quarter" idx="10"/>
          </p:nvPr>
        </p:nvSpPr>
        <p:spPr/>
        <p:txBody>
          <a:bodyPr/>
          <a:lstStyle/>
          <a:p>
            <a:fld id="{58126974-617D-4C5B-BB95-E89642AF6453}" type="slidenum">
              <a:rPr lang="en-US" smtClean="0"/>
              <a:t>7</a:t>
            </a:fld>
            <a:endParaRPr lang="en-US"/>
          </a:p>
        </p:txBody>
      </p:sp>
    </p:spTree>
    <p:extLst>
      <p:ext uri="{BB962C8B-B14F-4D97-AF65-F5344CB8AC3E}">
        <p14:creationId xmlns:p14="http://schemas.microsoft.com/office/powerpoint/2010/main" val="453185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this pattern</a:t>
            </a:r>
            <a:r>
              <a:rPr lang="en-US" baseline="0" dirty="0" smtClean="0"/>
              <a:t> is seen else where as well (Houston/Dallas, South Coast).</a:t>
            </a:r>
          </a:p>
          <a:p>
            <a:r>
              <a:rPr lang="en-US" baseline="0" dirty="0" smtClean="0"/>
              <a:t>Mention possible sensitivity runs to test how much of this “bridge” effect is driven by emissions and how much results from meteorology.</a:t>
            </a:r>
            <a:endParaRPr lang="en-US" dirty="0"/>
          </a:p>
        </p:txBody>
      </p:sp>
      <p:sp>
        <p:nvSpPr>
          <p:cNvPr id="4" name="Slide Number Placeholder 3"/>
          <p:cNvSpPr>
            <a:spLocks noGrp="1"/>
          </p:cNvSpPr>
          <p:nvPr>
            <p:ph type="sldNum" sz="quarter" idx="10"/>
          </p:nvPr>
        </p:nvSpPr>
        <p:spPr/>
        <p:txBody>
          <a:bodyPr/>
          <a:lstStyle/>
          <a:p>
            <a:fld id="{58126974-617D-4C5B-BB95-E89642AF6453}" type="slidenum">
              <a:rPr lang="en-US" smtClean="0"/>
              <a:t>8</a:t>
            </a:fld>
            <a:endParaRPr lang="en-US"/>
          </a:p>
        </p:txBody>
      </p:sp>
    </p:spTree>
    <p:extLst>
      <p:ext uri="{BB962C8B-B14F-4D97-AF65-F5344CB8AC3E}">
        <p14:creationId xmlns:p14="http://schemas.microsoft.com/office/powerpoint/2010/main" val="2680703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Changing to topic #2</a:t>
            </a:r>
          </a:p>
          <a:p>
            <a:r>
              <a:rPr lang="en-US" dirty="0" smtClean="0"/>
              <a:t>Note that previous studies in this region have</a:t>
            </a:r>
            <a:r>
              <a:rPr lang="en-US" baseline="0" dirty="0" smtClean="0"/>
              <a:t> paid close attention to the amount of ozone flux coming into the region at night, w/ multiple efforts having been made to improve meteorology (LLJ).</a:t>
            </a:r>
            <a:endParaRPr lang="en-US" dirty="0"/>
          </a:p>
        </p:txBody>
      </p:sp>
      <p:sp>
        <p:nvSpPr>
          <p:cNvPr id="4" name="Slide Number Placeholder 3"/>
          <p:cNvSpPr>
            <a:spLocks noGrp="1"/>
          </p:cNvSpPr>
          <p:nvPr>
            <p:ph type="sldNum" sz="quarter" idx="10"/>
          </p:nvPr>
        </p:nvSpPr>
        <p:spPr/>
        <p:txBody>
          <a:bodyPr/>
          <a:lstStyle/>
          <a:p>
            <a:fld id="{58126974-617D-4C5B-BB95-E89642AF6453}" type="slidenum">
              <a:rPr lang="en-US" smtClean="0"/>
              <a:t>9</a:t>
            </a:fld>
            <a:endParaRPr lang="en-US"/>
          </a:p>
        </p:txBody>
      </p:sp>
    </p:spTree>
    <p:extLst>
      <p:ext uri="{BB962C8B-B14F-4D97-AF65-F5344CB8AC3E}">
        <p14:creationId xmlns:p14="http://schemas.microsoft.com/office/powerpoint/2010/main" val="3854547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FAF1B3-D1BA-4EF6-A155-2A83DE7E2837}" type="datetime1">
              <a:rPr lang="en-US" smtClean="0"/>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2A249-3FF0-413E-8EFF-F3E57295845D}" type="slidenum">
              <a:rPr lang="en-US" smtClean="0"/>
              <a:t>‹#›</a:t>
            </a:fld>
            <a:endParaRPr lang="en-US"/>
          </a:p>
        </p:txBody>
      </p:sp>
    </p:spTree>
    <p:extLst>
      <p:ext uri="{BB962C8B-B14F-4D97-AF65-F5344CB8AC3E}">
        <p14:creationId xmlns:p14="http://schemas.microsoft.com/office/powerpoint/2010/main" val="3253834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9234C0-363B-4744-993D-E734EFF16CAC}" type="datetime1">
              <a:rPr lang="en-US" smtClean="0"/>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2A249-3FF0-413E-8EFF-F3E57295845D}" type="slidenum">
              <a:rPr lang="en-US" smtClean="0"/>
              <a:t>‹#›</a:t>
            </a:fld>
            <a:endParaRPr lang="en-US"/>
          </a:p>
        </p:txBody>
      </p:sp>
    </p:spTree>
    <p:extLst>
      <p:ext uri="{BB962C8B-B14F-4D97-AF65-F5344CB8AC3E}">
        <p14:creationId xmlns:p14="http://schemas.microsoft.com/office/powerpoint/2010/main" val="777477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247207-95AE-48E1-AF7E-4D7D3EBC2C78}" type="datetime1">
              <a:rPr lang="en-US" smtClean="0"/>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2A249-3FF0-413E-8EFF-F3E57295845D}" type="slidenum">
              <a:rPr lang="en-US" smtClean="0"/>
              <a:t>‹#›</a:t>
            </a:fld>
            <a:endParaRPr lang="en-US"/>
          </a:p>
        </p:txBody>
      </p:sp>
    </p:spTree>
    <p:extLst>
      <p:ext uri="{BB962C8B-B14F-4D97-AF65-F5344CB8AC3E}">
        <p14:creationId xmlns:p14="http://schemas.microsoft.com/office/powerpoint/2010/main" val="1597932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1B39AF-6B4D-4D8E-B0F8-F65AE1A3388C}" type="datetime1">
              <a:rPr lang="en-US" smtClean="0"/>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2A249-3FF0-413E-8EFF-F3E57295845D}" type="slidenum">
              <a:rPr lang="en-US" smtClean="0"/>
              <a:t>‹#›</a:t>
            </a:fld>
            <a:endParaRPr lang="en-US"/>
          </a:p>
        </p:txBody>
      </p:sp>
    </p:spTree>
    <p:extLst>
      <p:ext uri="{BB962C8B-B14F-4D97-AF65-F5344CB8AC3E}">
        <p14:creationId xmlns:p14="http://schemas.microsoft.com/office/powerpoint/2010/main" val="371726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5E9A81-C71D-45DD-B92B-86770F28E432}" type="datetime1">
              <a:rPr lang="en-US" smtClean="0"/>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2A249-3FF0-413E-8EFF-F3E57295845D}" type="slidenum">
              <a:rPr lang="en-US" smtClean="0"/>
              <a:t>‹#›</a:t>
            </a:fld>
            <a:endParaRPr lang="en-US"/>
          </a:p>
        </p:txBody>
      </p:sp>
    </p:spTree>
    <p:extLst>
      <p:ext uri="{BB962C8B-B14F-4D97-AF65-F5344CB8AC3E}">
        <p14:creationId xmlns:p14="http://schemas.microsoft.com/office/powerpoint/2010/main" val="368534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266A3D-45D2-4C72-AC55-4CB42466BDB5}" type="datetime1">
              <a:rPr lang="en-US" smtClean="0"/>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2A249-3FF0-413E-8EFF-F3E57295845D}" type="slidenum">
              <a:rPr lang="en-US" smtClean="0"/>
              <a:t>‹#›</a:t>
            </a:fld>
            <a:endParaRPr lang="en-US"/>
          </a:p>
        </p:txBody>
      </p:sp>
    </p:spTree>
    <p:extLst>
      <p:ext uri="{BB962C8B-B14F-4D97-AF65-F5344CB8AC3E}">
        <p14:creationId xmlns:p14="http://schemas.microsoft.com/office/powerpoint/2010/main" val="1938105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A7E6DC-4E28-4355-B892-B68A43B01807}" type="datetime1">
              <a:rPr lang="en-US" smtClean="0"/>
              <a:t>10/28/2014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32A249-3FF0-413E-8EFF-F3E57295845D}" type="slidenum">
              <a:rPr lang="en-US" smtClean="0"/>
              <a:t>‹#›</a:t>
            </a:fld>
            <a:endParaRPr lang="en-US"/>
          </a:p>
        </p:txBody>
      </p:sp>
    </p:spTree>
    <p:extLst>
      <p:ext uri="{BB962C8B-B14F-4D97-AF65-F5344CB8AC3E}">
        <p14:creationId xmlns:p14="http://schemas.microsoft.com/office/powerpoint/2010/main" val="1401466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B1DD90-D01A-455E-8FDE-429F1C4F4518}" type="datetime1">
              <a:rPr lang="en-US" smtClean="0"/>
              <a:t>10/28/2014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32A249-3FF0-413E-8EFF-F3E57295845D}" type="slidenum">
              <a:rPr lang="en-US" smtClean="0"/>
              <a:t>‹#›</a:t>
            </a:fld>
            <a:endParaRPr lang="en-US"/>
          </a:p>
        </p:txBody>
      </p:sp>
    </p:spTree>
    <p:extLst>
      <p:ext uri="{BB962C8B-B14F-4D97-AF65-F5344CB8AC3E}">
        <p14:creationId xmlns:p14="http://schemas.microsoft.com/office/powerpoint/2010/main" val="291771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BAAC5B-A68C-4E5C-B4EE-BBAAD49E41E3}" type="datetime1">
              <a:rPr lang="en-US" smtClean="0"/>
              <a:t>10/28/2014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32A249-3FF0-413E-8EFF-F3E57295845D}" type="slidenum">
              <a:rPr lang="en-US" smtClean="0"/>
              <a:t>‹#›</a:t>
            </a:fld>
            <a:endParaRPr lang="en-US"/>
          </a:p>
        </p:txBody>
      </p:sp>
    </p:spTree>
    <p:extLst>
      <p:ext uri="{BB962C8B-B14F-4D97-AF65-F5344CB8AC3E}">
        <p14:creationId xmlns:p14="http://schemas.microsoft.com/office/powerpoint/2010/main" val="1972506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4D8F3-08A8-4953-BFEC-6E123BB71DF5}" type="datetime1">
              <a:rPr lang="en-US" smtClean="0"/>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2A249-3FF0-413E-8EFF-F3E57295845D}" type="slidenum">
              <a:rPr lang="en-US" smtClean="0"/>
              <a:t>‹#›</a:t>
            </a:fld>
            <a:endParaRPr lang="en-US"/>
          </a:p>
        </p:txBody>
      </p:sp>
    </p:spTree>
    <p:extLst>
      <p:ext uri="{BB962C8B-B14F-4D97-AF65-F5344CB8AC3E}">
        <p14:creationId xmlns:p14="http://schemas.microsoft.com/office/powerpoint/2010/main" val="1369414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F266B8-4E67-4462-AA83-5FA7A7EC80C0}" type="datetime1">
              <a:rPr lang="en-US" smtClean="0"/>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2A249-3FF0-413E-8EFF-F3E57295845D}" type="slidenum">
              <a:rPr lang="en-US" smtClean="0"/>
              <a:t>‹#›</a:t>
            </a:fld>
            <a:endParaRPr lang="en-US"/>
          </a:p>
        </p:txBody>
      </p:sp>
    </p:spTree>
    <p:extLst>
      <p:ext uri="{BB962C8B-B14F-4D97-AF65-F5344CB8AC3E}">
        <p14:creationId xmlns:p14="http://schemas.microsoft.com/office/powerpoint/2010/main" val="657344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1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7D380-206B-441C-9422-6FB9913223C4}" type="datetime1">
              <a:rPr lang="en-US" smtClean="0"/>
              <a:t>10/28/2014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2A249-3FF0-413E-8EFF-F3E57295845D}" type="slidenum">
              <a:rPr lang="en-US" smtClean="0"/>
              <a:t>‹#›</a:t>
            </a:fld>
            <a:endParaRPr lang="en-US"/>
          </a:p>
        </p:txBody>
      </p:sp>
    </p:spTree>
    <p:extLst>
      <p:ext uri="{BB962C8B-B14F-4D97-AF65-F5344CB8AC3E}">
        <p14:creationId xmlns:p14="http://schemas.microsoft.com/office/powerpoint/2010/main" val="3004212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90016" y="854139"/>
            <a:ext cx="10497312" cy="1340421"/>
          </a:xfrm>
        </p:spPr>
        <p:txBody>
          <a:bodyPr anchor="t" anchorCtr="0">
            <a:normAutofit/>
          </a:bodyPr>
          <a:lstStyle/>
          <a:p>
            <a:r>
              <a:rPr lang="en-US" sz="3600" dirty="0" smtClean="0">
                <a:solidFill>
                  <a:schemeClr val="bg1"/>
                </a:solidFill>
              </a:rPr>
              <a:t>Initial evaluation of 2011 CMAQ and CAMx simulations during the DISCOVER-AQ period in the mid-Atlantic</a:t>
            </a:r>
            <a:endParaRPr lang="en-US" sz="3600" dirty="0">
              <a:solidFill>
                <a:schemeClr val="bg1"/>
              </a:solidFill>
            </a:endParaRPr>
          </a:p>
        </p:txBody>
      </p:sp>
      <p:sp>
        <p:nvSpPr>
          <p:cNvPr id="3" name="Subtitle 2"/>
          <p:cNvSpPr>
            <a:spLocks noGrp="1"/>
          </p:cNvSpPr>
          <p:nvPr>
            <p:ph type="subTitle" idx="1"/>
          </p:nvPr>
        </p:nvSpPr>
        <p:spPr>
          <a:xfrm>
            <a:off x="890016" y="5702110"/>
            <a:ext cx="10497312" cy="905954"/>
          </a:xfrm>
        </p:spPr>
        <p:txBody>
          <a:bodyPr>
            <a:normAutofit lnSpcReduction="10000"/>
          </a:bodyPr>
          <a:lstStyle/>
          <a:p>
            <a:r>
              <a:rPr lang="en-US" sz="1800" dirty="0" smtClean="0">
                <a:solidFill>
                  <a:schemeClr val="bg1"/>
                </a:solidFill>
              </a:rPr>
              <a:t>13</a:t>
            </a:r>
            <a:r>
              <a:rPr lang="en-US" sz="1800" baseline="30000" dirty="0" smtClean="0">
                <a:solidFill>
                  <a:schemeClr val="bg1"/>
                </a:solidFill>
              </a:rPr>
              <a:t>th</a:t>
            </a:r>
            <a:r>
              <a:rPr lang="en-US" sz="1800" dirty="0" smtClean="0">
                <a:solidFill>
                  <a:schemeClr val="bg1"/>
                </a:solidFill>
              </a:rPr>
              <a:t> Annual CMAS Conference: 10/28/14</a:t>
            </a:r>
          </a:p>
          <a:p>
            <a:r>
              <a:rPr lang="en-US" sz="1800" dirty="0" smtClean="0">
                <a:solidFill>
                  <a:schemeClr val="bg1"/>
                </a:solidFill>
              </a:rPr>
              <a:t>Pat Dolwick, Daiwen Kang, Kirk Baker, Sharon Phillips, Norm Possiel, Heather Simon, </a:t>
            </a:r>
            <a:r>
              <a:rPr lang="en-US" sz="1800" dirty="0" smtClean="0">
                <a:solidFill>
                  <a:schemeClr val="bg1"/>
                </a:solidFill>
              </a:rPr>
              <a:t>Jim Kelly, Chris </a:t>
            </a:r>
            <a:r>
              <a:rPr lang="en-US" sz="1800" dirty="0" err="1" smtClean="0">
                <a:solidFill>
                  <a:schemeClr val="bg1"/>
                </a:solidFill>
              </a:rPr>
              <a:t>Misenis</a:t>
            </a:r>
            <a:r>
              <a:rPr lang="en-US" sz="1800" smtClean="0">
                <a:solidFill>
                  <a:schemeClr val="bg1"/>
                </a:solidFill>
              </a:rPr>
              <a:t>, and </a:t>
            </a:r>
            <a:r>
              <a:rPr lang="en-US" sz="1800" dirty="0" smtClean="0">
                <a:solidFill>
                  <a:schemeClr val="bg1"/>
                </a:solidFill>
              </a:rPr>
              <a:t>Brian Timin</a:t>
            </a:r>
            <a:endParaRPr lang="en-US" sz="1800" dirty="0">
              <a:solidFill>
                <a:schemeClr val="bg1"/>
              </a:solidFill>
            </a:endParaRPr>
          </a:p>
        </p:txBody>
      </p:sp>
    </p:spTree>
    <p:extLst>
      <p:ext uri="{BB962C8B-B14F-4D97-AF65-F5344CB8AC3E}">
        <p14:creationId xmlns:p14="http://schemas.microsoft.com/office/powerpoint/2010/main" val="3550630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7000" b="-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1"/>
            <a:ext cx="10341864" cy="941832"/>
          </a:xfrm>
        </p:spPr>
        <p:txBody>
          <a:bodyPr>
            <a:normAutofit/>
          </a:bodyPr>
          <a:lstStyle/>
          <a:p>
            <a:pPr algn="ctr"/>
            <a:r>
              <a:rPr lang="en-US" sz="3600" dirty="0" smtClean="0">
                <a:latin typeface="+mn-lt"/>
              </a:rPr>
              <a:t>Q2: How well is the model simulating ozone aloft?</a:t>
            </a:r>
            <a:endParaRPr lang="en-US" sz="3600" dirty="0">
              <a:latin typeface="+mn-lt"/>
            </a:endParaRPr>
          </a:p>
        </p:txBody>
      </p:sp>
      <p:sp>
        <p:nvSpPr>
          <p:cNvPr id="5" name="Slide Number Placeholder 8"/>
          <p:cNvSpPr>
            <a:spLocks noGrp="1"/>
          </p:cNvSpPr>
          <p:nvPr>
            <p:ph type="sldNum" sz="quarter" idx="12"/>
          </p:nvPr>
        </p:nvSpPr>
        <p:spPr>
          <a:xfrm>
            <a:off x="11631168" y="6364224"/>
            <a:ext cx="441960" cy="365125"/>
          </a:xfrm>
        </p:spPr>
        <p:txBody>
          <a:bodyPr/>
          <a:lstStyle/>
          <a:p>
            <a:r>
              <a:rPr lang="en-US" sz="1600" dirty="0" smtClean="0">
                <a:solidFill>
                  <a:schemeClr val="bg1"/>
                </a:solidFill>
              </a:rPr>
              <a:t>10</a:t>
            </a:r>
            <a:endParaRPr lang="en-US" sz="1600" dirty="0">
              <a:solidFill>
                <a:schemeClr val="bg1"/>
              </a:solidFill>
            </a:endParaRPr>
          </a:p>
        </p:txBody>
      </p:sp>
      <p:pic>
        <p:nvPicPr>
          <p:cNvPr id="3" name="Picture 2"/>
          <p:cNvPicPr>
            <a:picLocks noChangeAspect="1"/>
          </p:cNvPicPr>
          <p:nvPr/>
        </p:nvPicPr>
        <p:blipFill>
          <a:blip r:embed="rId4"/>
          <a:stretch>
            <a:fillRect/>
          </a:stretch>
        </p:blipFill>
        <p:spPr>
          <a:xfrm>
            <a:off x="167789" y="846478"/>
            <a:ext cx="4741691" cy="3622651"/>
          </a:xfrm>
          <a:prstGeom prst="rect">
            <a:avLst/>
          </a:prstGeom>
        </p:spPr>
      </p:pic>
      <p:pic>
        <p:nvPicPr>
          <p:cNvPr id="8" name="Picture 7"/>
          <p:cNvPicPr>
            <a:picLocks noChangeAspect="1"/>
          </p:cNvPicPr>
          <p:nvPr/>
        </p:nvPicPr>
        <p:blipFill>
          <a:blip r:embed="rId5"/>
          <a:stretch>
            <a:fillRect/>
          </a:stretch>
        </p:blipFill>
        <p:spPr>
          <a:xfrm>
            <a:off x="5043477" y="846478"/>
            <a:ext cx="7029651" cy="5517746"/>
          </a:xfrm>
          <a:prstGeom prst="rect">
            <a:avLst/>
          </a:prstGeom>
        </p:spPr>
      </p:pic>
      <p:sp>
        <p:nvSpPr>
          <p:cNvPr id="9" name="Content Placeholder 2"/>
          <p:cNvSpPr>
            <a:spLocks noGrp="1"/>
          </p:cNvSpPr>
          <p:nvPr>
            <p:ph idx="1"/>
          </p:nvPr>
        </p:nvSpPr>
        <p:spPr>
          <a:xfrm>
            <a:off x="167789" y="4598566"/>
            <a:ext cx="4741691" cy="1765658"/>
          </a:xfrm>
          <a:solidFill>
            <a:schemeClr val="bg1">
              <a:alpha val="80000"/>
            </a:schemeClr>
          </a:solidFill>
          <a:ln>
            <a:solidFill>
              <a:schemeClr val="tx1"/>
            </a:solidFill>
          </a:ln>
        </p:spPr>
        <p:txBody>
          <a:bodyPr anchor="ctr" anchorCtr="0">
            <a:noAutofit/>
          </a:bodyPr>
          <a:lstStyle/>
          <a:p>
            <a:r>
              <a:rPr lang="en-US" sz="2000" dirty="0" smtClean="0"/>
              <a:t>July 20, 2011 (sample day)</a:t>
            </a:r>
          </a:p>
          <a:p>
            <a:pPr lvl="1">
              <a:buSzPct val="70000"/>
              <a:buFont typeface="Courier New" panose="02070309020205020404" pitchFamily="49" charset="0"/>
              <a:buChar char="o"/>
            </a:pPr>
            <a:r>
              <a:rPr lang="en-US" sz="1600" dirty="0" smtClean="0"/>
              <a:t>High O3 day during D-AQ period</a:t>
            </a:r>
          </a:p>
          <a:p>
            <a:pPr lvl="1">
              <a:buSzPct val="70000"/>
              <a:buFont typeface="Courier New" panose="02070309020205020404" pitchFamily="49" charset="0"/>
              <a:buChar char="o"/>
            </a:pPr>
            <a:r>
              <a:rPr lang="en-US" sz="1600" dirty="0" smtClean="0"/>
              <a:t>Trajectories suggest little 24-hr transport</a:t>
            </a:r>
          </a:p>
          <a:p>
            <a:pPr lvl="1">
              <a:buSzPct val="70000"/>
              <a:buFont typeface="Courier New" panose="02070309020205020404" pitchFamily="49" charset="0"/>
              <a:buChar char="o"/>
            </a:pPr>
            <a:r>
              <a:rPr lang="en-US" sz="1600" dirty="0" smtClean="0"/>
              <a:t>Obs O3: 70-85 ppb in residual layer</a:t>
            </a:r>
          </a:p>
          <a:p>
            <a:pPr lvl="1">
              <a:buSzPct val="70000"/>
              <a:buFont typeface="Courier New" panose="02070309020205020404" pitchFamily="49" charset="0"/>
              <a:buChar char="o"/>
            </a:pPr>
            <a:r>
              <a:rPr lang="en-US" sz="1600" dirty="0" smtClean="0"/>
              <a:t>Mod O3: 55-65 ppb in residual layer</a:t>
            </a:r>
          </a:p>
        </p:txBody>
      </p:sp>
    </p:spTree>
    <p:extLst>
      <p:ext uri="{BB962C8B-B14F-4D97-AF65-F5344CB8AC3E}">
        <p14:creationId xmlns:p14="http://schemas.microsoft.com/office/powerpoint/2010/main" val="3005031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1"/>
            <a:ext cx="10341864" cy="941832"/>
          </a:xfrm>
        </p:spPr>
        <p:txBody>
          <a:bodyPr>
            <a:normAutofit/>
          </a:bodyPr>
          <a:lstStyle/>
          <a:p>
            <a:pPr algn="ctr"/>
            <a:r>
              <a:rPr lang="en-US" sz="3600" dirty="0" smtClean="0">
                <a:latin typeface="+mn-lt"/>
              </a:rPr>
              <a:t>Q2: How well is the model simulating ozone aloft?</a:t>
            </a:r>
            <a:endParaRPr lang="en-US" sz="3600" dirty="0">
              <a:latin typeface="+mn-lt"/>
            </a:endParaRPr>
          </a:p>
        </p:txBody>
      </p:sp>
      <p:sp>
        <p:nvSpPr>
          <p:cNvPr id="5" name="Slide Number Placeholder 8"/>
          <p:cNvSpPr>
            <a:spLocks noGrp="1"/>
          </p:cNvSpPr>
          <p:nvPr>
            <p:ph type="sldNum" sz="quarter" idx="12"/>
          </p:nvPr>
        </p:nvSpPr>
        <p:spPr>
          <a:xfrm>
            <a:off x="11631168" y="6364224"/>
            <a:ext cx="441960" cy="365125"/>
          </a:xfrm>
        </p:spPr>
        <p:txBody>
          <a:bodyPr/>
          <a:lstStyle/>
          <a:p>
            <a:r>
              <a:rPr lang="en-US" sz="1600" dirty="0" smtClean="0">
                <a:solidFill>
                  <a:schemeClr val="bg1"/>
                </a:solidFill>
              </a:rPr>
              <a:t>11</a:t>
            </a:r>
            <a:endParaRPr lang="en-US" sz="16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17" y="891251"/>
            <a:ext cx="7009717" cy="5966749"/>
          </a:xfrm>
          <a:prstGeom prst="rect">
            <a:avLst/>
          </a:prstGeom>
        </p:spPr>
      </p:pic>
      <p:sp>
        <p:nvSpPr>
          <p:cNvPr id="10" name="Content Placeholder 2"/>
          <p:cNvSpPr>
            <a:spLocks noGrp="1"/>
          </p:cNvSpPr>
          <p:nvPr>
            <p:ph idx="1"/>
          </p:nvPr>
        </p:nvSpPr>
        <p:spPr>
          <a:xfrm>
            <a:off x="7793062" y="2903008"/>
            <a:ext cx="4145280" cy="1738440"/>
          </a:xfrm>
          <a:solidFill>
            <a:schemeClr val="bg1">
              <a:alpha val="80000"/>
            </a:schemeClr>
          </a:solidFill>
          <a:ln>
            <a:solidFill>
              <a:schemeClr val="tx1"/>
            </a:solidFill>
          </a:ln>
        </p:spPr>
        <p:txBody>
          <a:bodyPr>
            <a:noAutofit/>
          </a:bodyPr>
          <a:lstStyle/>
          <a:p>
            <a:r>
              <a:rPr lang="en-US" sz="2400" dirty="0" smtClean="0"/>
              <a:t>Models often contain strong spatial gradients in concentration which complicate qualitative evaluation from overlay plots.</a:t>
            </a:r>
          </a:p>
        </p:txBody>
      </p:sp>
    </p:spTree>
    <p:extLst>
      <p:ext uri="{BB962C8B-B14F-4D97-AF65-F5344CB8AC3E}">
        <p14:creationId xmlns:p14="http://schemas.microsoft.com/office/powerpoint/2010/main" val="747063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7000" b="-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0"/>
            <a:ext cx="10341864" cy="1325563"/>
          </a:xfrm>
        </p:spPr>
        <p:txBody>
          <a:bodyPr>
            <a:normAutofit/>
          </a:bodyPr>
          <a:lstStyle/>
          <a:p>
            <a:pPr algn="ctr"/>
            <a:r>
              <a:rPr lang="en-US" sz="3600" dirty="0" smtClean="0">
                <a:latin typeface="+mn-lt"/>
              </a:rPr>
              <a:t>How well is the model simulating ozone aloft?</a:t>
            </a:r>
            <a:endParaRPr lang="en-US" sz="3600" dirty="0">
              <a:latin typeface="+mn-lt"/>
            </a:endParaRPr>
          </a:p>
        </p:txBody>
      </p:sp>
      <p:sp>
        <p:nvSpPr>
          <p:cNvPr id="5" name="Slide Number Placeholder 8"/>
          <p:cNvSpPr>
            <a:spLocks noGrp="1"/>
          </p:cNvSpPr>
          <p:nvPr>
            <p:ph type="sldNum" sz="quarter" idx="12"/>
          </p:nvPr>
        </p:nvSpPr>
        <p:spPr>
          <a:xfrm>
            <a:off x="11631168" y="6364224"/>
            <a:ext cx="441960" cy="365125"/>
          </a:xfrm>
        </p:spPr>
        <p:txBody>
          <a:bodyPr/>
          <a:lstStyle/>
          <a:p>
            <a:r>
              <a:rPr lang="en-US" sz="1600" dirty="0" smtClean="0">
                <a:solidFill>
                  <a:schemeClr val="bg1"/>
                </a:solidFill>
              </a:rPr>
              <a:t>12</a:t>
            </a:r>
            <a:endParaRPr lang="en-US" sz="1600" dirty="0">
              <a:solidFill>
                <a:schemeClr val="bg1"/>
              </a:solidFill>
            </a:endParaRPr>
          </a:p>
        </p:txBody>
      </p:sp>
      <p:sp>
        <p:nvSpPr>
          <p:cNvPr id="7" name="Content Placeholder 2"/>
          <p:cNvSpPr>
            <a:spLocks noGrp="1"/>
          </p:cNvSpPr>
          <p:nvPr>
            <p:ph idx="1"/>
          </p:nvPr>
        </p:nvSpPr>
        <p:spPr>
          <a:xfrm>
            <a:off x="8497824" y="1322198"/>
            <a:ext cx="3489960" cy="4953317"/>
          </a:xfrm>
          <a:solidFill>
            <a:schemeClr val="bg1">
              <a:alpha val="80000"/>
            </a:schemeClr>
          </a:solidFill>
          <a:ln>
            <a:solidFill>
              <a:schemeClr val="tx1"/>
            </a:solidFill>
          </a:ln>
        </p:spPr>
        <p:txBody>
          <a:bodyPr>
            <a:noAutofit/>
          </a:bodyPr>
          <a:lstStyle/>
          <a:p>
            <a:r>
              <a:rPr lang="en-US" sz="2000" dirty="0" smtClean="0"/>
              <a:t>NASA flew 14 morning through afternoon flights throughout the Baltimore/DC area</a:t>
            </a:r>
          </a:p>
          <a:p>
            <a:pPr lvl="1">
              <a:buSzPct val="70000"/>
              <a:buFont typeface="Courier New" panose="02070309020205020404" pitchFamily="49" charset="0"/>
              <a:buChar char="o"/>
            </a:pPr>
            <a:r>
              <a:rPr lang="en-US" sz="1600" dirty="0" smtClean="0"/>
              <a:t>Times varies slightly by day but generally between 1000-1800 LDT</a:t>
            </a:r>
          </a:p>
          <a:p>
            <a:pPr lvl="1">
              <a:buSzPct val="70000"/>
              <a:buFont typeface="Courier New" panose="02070309020205020404" pitchFamily="49" charset="0"/>
              <a:buChar char="o"/>
            </a:pPr>
            <a:r>
              <a:rPr lang="en-US" sz="1600" dirty="0" smtClean="0"/>
              <a:t>Seven spirals were made over various locations</a:t>
            </a:r>
          </a:p>
          <a:p>
            <a:pPr lvl="1">
              <a:buSzPct val="70000"/>
              <a:buFont typeface="Courier New" panose="02070309020205020404" pitchFamily="49" charset="0"/>
              <a:buChar char="o"/>
            </a:pPr>
            <a:r>
              <a:rPr lang="en-US" sz="1600" dirty="0" smtClean="0"/>
              <a:t>Flight levels ranged from near the surface to 5km AGL.</a:t>
            </a:r>
          </a:p>
          <a:p>
            <a:endParaRPr lang="en-US" sz="1600" dirty="0" smtClean="0"/>
          </a:p>
          <a:p>
            <a:r>
              <a:rPr lang="en-US" sz="2000" dirty="0" smtClean="0"/>
              <a:t>Goal is to provide initial qualitative assessment of model ozone in the residual layer within the urban area.</a:t>
            </a:r>
            <a:endParaRPr lang="en-US" sz="1600" dirty="0" smtClean="0"/>
          </a:p>
          <a:p>
            <a:pPr marL="457200" lvl="1" indent="0">
              <a:buSzPct val="70000"/>
              <a:buNone/>
            </a:pPr>
            <a:endParaRPr lang="en-US" sz="1600" dirty="0" smtClean="0"/>
          </a:p>
        </p:txBody>
      </p:sp>
      <p:pic>
        <p:nvPicPr>
          <p:cNvPr id="3" name="Picture 2"/>
          <p:cNvPicPr>
            <a:picLocks noChangeAspect="1"/>
          </p:cNvPicPr>
          <p:nvPr/>
        </p:nvPicPr>
        <p:blipFill>
          <a:blip r:embed="rId4"/>
          <a:stretch>
            <a:fillRect/>
          </a:stretch>
        </p:blipFill>
        <p:spPr>
          <a:xfrm>
            <a:off x="139107" y="1325563"/>
            <a:ext cx="8093667" cy="4953317"/>
          </a:xfrm>
          <a:prstGeom prst="rect">
            <a:avLst/>
          </a:prstGeom>
        </p:spPr>
      </p:pic>
    </p:spTree>
    <p:extLst>
      <p:ext uri="{BB962C8B-B14F-4D97-AF65-F5344CB8AC3E}">
        <p14:creationId xmlns:p14="http://schemas.microsoft.com/office/powerpoint/2010/main" val="1136160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7000" b="-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948928" y="353568"/>
            <a:ext cx="2804160" cy="1325563"/>
          </a:xfrm>
        </p:spPr>
        <p:txBody>
          <a:bodyPr>
            <a:normAutofit fontScale="90000"/>
          </a:bodyPr>
          <a:lstStyle/>
          <a:p>
            <a:pPr algn="ctr"/>
            <a:r>
              <a:rPr lang="en-US" sz="3600" dirty="0" smtClean="0">
                <a:latin typeface="+mn-lt"/>
              </a:rPr>
              <a:t>Q2: How well is the model simulating ozone aloft?</a:t>
            </a:r>
            <a:endParaRPr lang="en-US" sz="3600" dirty="0">
              <a:latin typeface="+mn-lt"/>
            </a:endParaRPr>
          </a:p>
        </p:txBody>
      </p:sp>
      <p:sp>
        <p:nvSpPr>
          <p:cNvPr id="5" name="Slide Number Placeholder 8"/>
          <p:cNvSpPr>
            <a:spLocks noGrp="1"/>
          </p:cNvSpPr>
          <p:nvPr>
            <p:ph type="sldNum" sz="quarter" idx="12"/>
          </p:nvPr>
        </p:nvSpPr>
        <p:spPr>
          <a:xfrm>
            <a:off x="11631168" y="6364224"/>
            <a:ext cx="441960" cy="365125"/>
          </a:xfrm>
        </p:spPr>
        <p:txBody>
          <a:bodyPr/>
          <a:lstStyle/>
          <a:p>
            <a:r>
              <a:rPr lang="en-US" sz="1600" dirty="0" smtClean="0">
                <a:solidFill>
                  <a:schemeClr val="bg1"/>
                </a:solidFill>
              </a:rPr>
              <a:t>13</a:t>
            </a:r>
            <a:endParaRPr lang="en-US" sz="1600" dirty="0">
              <a:solidFill>
                <a:schemeClr val="bg1"/>
              </a:solidFill>
            </a:endParaRPr>
          </a:p>
        </p:txBody>
      </p:sp>
      <p:pic>
        <p:nvPicPr>
          <p:cNvPr id="2" name="Picture 1"/>
          <p:cNvPicPr>
            <a:picLocks noChangeAspect="1"/>
          </p:cNvPicPr>
          <p:nvPr/>
        </p:nvPicPr>
        <p:blipFill>
          <a:blip r:embed="rId4"/>
          <a:stretch>
            <a:fillRect/>
          </a:stretch>
        </p:blipFill>
        <p:spPr>
          <a:xfrm>
            <a:off x="158496" y="154897"/>
            <a:ext cx="8375903" cy="6574452"/>
          </a:xfrm>
          <a:prstGeom prst="rect">
            <a:avLst/>
          </a:prstGeom>
        </p:spPr>
      </p:pic>
      <p:sp>
        <p:nvSpPr>
          <p:cNvPr id="10" name="Content Placeholder 2"/>
          <p:cNvSpPr>
            <a:spLocks noGrp="1"/>
          </p:cNvSpPr>
          <p:nvPr>
            <p:ph idx="1"/>
          </p:nvPr>
        </p:nvSpPr>
        <p:spPr>
          <a:xfrm flipH="1">
            <a:off x="8668512" y="3169921"/>
            <a:ext cx="3404616" cy="2121407"/>
          </a:xfrm>
          <a:solidFill>
            <a:schemeClr val="bg1">
              <a:alpha val="80000"/>
            </a:schemeClr>
          </a:solidFill>
          <a:ln>
            <a:solidFill>
              <a:schemeClr val="tx1"/>
            </a:solidFill>
          </a:ln>
        </p:spPr>
        <p:txBody>
          <a:bodyPr>
            <a:noAutofit/>
          </a:bodyPr>
          <a:lstStyle/>
          <a:p>
            <a:r>
              <a:rPr lang="en-US" sz="2000" dirty="0" smtClean="0"/>
              <a:t>July 20</a:t>
            </a:r>
            <a:r>
              <a:rPr lang="en-US" sz="2000" baseline="30000" dirty="0" smtClean="0"/>
              <a:t>th</a:t>
            </a:r>
            <a:r>
              <a:rPr lang="en-US" sz="2000" dirty="0" smtClean="0"/>
              <a:t> (sample day)</a:t>
            </a:r>
          </a:p>
          <a:p>
            <a:pPr lvl="1">
              <a:buSzPct val="70000"/>
              <a:buFont typeface="Courier New" panose="02070309020205020404" pitchFamily="49" charset="0"/>
              <a:buChar char="o"/>
            </a:pPr>
            <a:r>
              <a:rPr lang="en-US" sz="1600" dirty="0" smtClean="0"/>
              <a:t>Model captures magnitude and vertical extent of &gt; 90 ppb ozone between DC and Baltimore.</a:t>
            </a:r>
          </a:p>
          <a:p>
            <a:pPr lvl="1">
              <a:buSzPct val="70000"/>
              <a:buFont typeface="Courier New" panose="02070309020205020404" pitchFamily="49" charset="0"/>
              <a:buChar char="o"/>
            </a:pPr>
            <a:r>
              <a:rPr lang="en-US" sz="1600" dirty="0" smtClean="0"/>
              <a:t>Mix of overestimates and underestimates in the mid layers (1-3k).</a:t>
            </a:r>
          </a:p>
          <a:p>
            <a:pPr marL="457200" lvl="1" indent="0">
              <a:buSzPct val="70000"/>
              <a:buNone/>
            </a:pPr>
            <a:endParaRPr lang="en-US" sz="1600" dirty="0" smtClean="0"/>
          </a:p>
        </p:txBody>
      </p:sp>
    </p:spTree>
    <p:extLst>
      <p:ext uri="{BB962C8B-B14F-4D97-AF65-F5344CB8AC3E}">
        <p14:creationId xmlns:p14="http://schemas.microsoft.com/office/powerpoint/2010/main" val="2070474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17000" b="-17000"/>
          </a:stretch>
        </a:blipFill>
        <a:effectLst/>
      </p:bgPr>
    </p:bg>
    <p:spTree>
      <p:nvGrpSpPr>
        <p:cNvPr id="1" name=""/>
        <p:cNvGrpSpPr/>
        <p:nvPr/>
      </p:nvGrpSpPr>
      <p:grpSpPr>
        <a:xfrm>
          <a:off x="0" y="0"/>
          <a:ext cx="0" cy="0"/>
          <a:chOff x="0" y="0"/>
          <a:chExt cx="0" cy="0"/>
        </a:xfrm>
      </p:grpSpPr>
      <p:sp>
        <p:nvSpPr>
          <p:cNvPr id="5" name="Slide Number Placeholder 8"/>
          <p:cNvSpPr>
            <a:spLocks noGrp="1"/>
          </p:cNvSpPr>
          <p:nvPr>
            <p:ph type="sldNum" sz="quarter" idx="12"/>
          </p:nvPr>
        </p:nvSpPr>
        <p:spPr>
          <a:xfrm>
            <a:off x="11631168" y="6364224"/>
            <a:ext cx="441960" cy="365125"/>
          </a:xfrm>
        </p:spPr>
        <p:txBody>
          <a:bodyPr/>
          <a:lstStyle/>
          <a:p>
            <a:r>
              <a:rPr lang="en-US" sz="1600" dirty="0" smtClean="0">
                <a:solidFill>
                  <a:schemeClr val="bg1"/>
                </a:solidFill>
              </a:rPr>
              <a:t>14</a:t>
            </a:r>
            <a:endParaRPr lang="en-US" sz="1600" dirty="0">
              <a:solidFill>
                <a:schemeClr val="bg1"/>
              </a:solidFill>
            </a:endParaRPr>
          </a:p>
        </p:txBody>
      </p:sp>
      <p:sp>
        <p:nvSpPr>
          <p:cNvPr id="7" name="Content Placeholder 2"/>
          <p:cNvSpPr>
            <a:spLocks noGrp="1"/>
          </p:cNvSpPr>
          <p:nvPr>
            <p:ph idx="1"/>
          </p:nvPr>
        </p:nvSpPr>
        <p:spPr>
          <a:xfrm>
            <a:off x="6876288" y="1691323"/>
            <a:ext cx="4852416" cy="4672901"/>
          </a:xfrm>
          <a:solidFill>
            <a:schemeClr val="bg1">
              <a:alpha val="80000"/>
            </a:schemeClr>
          </a:solidFill>
          <a:ln>
            <a:solidFill>
              <a:schemeClr val="tx1"/>
            </a:solidFill>
          </a:ln>
        </p:spPr>
        <p:txBody>
          <a:bodyPr>
            <a:noAutofit/>
          </a:bodyPr>
          <a:lstStyle/>
          <a:p>
            <a:r>
              <a:rPr lang="en-US" sz="2000" dirty="0" smtClean="0"/>
              <a:t>Challenging to summarize aggregate model performance via flight overlay plots</a:t>
            </a:r>
          </a:p>
          <a:p>
            <a:pPr lvl="1">
              <a:buSzPct val="70000"/>
              <a:buFont typeface="Courier New" panose="02070309020205020404" pitchFamily="49" charset="0"/>
              <a:buChar char="o"/>
            </a:pPr>
            <a:r>
              <a:rPr lang="en-US" sz="1600" dirty="0" smtClean="0"/>
              <a:t>Difficult to mentally aggregate multiple plots for multiple hours and locations into a coherent understanding of model error/bias.</a:t>
            </a:r>
          </a:p>
          <a:p>
            <a:endParaRPr lang="en-US" sz="1200" dirty="0" smtClean="0"/>
          </a:p>
          <a:p>
            <a:r>
              <a:rPr lang="en-US" sz="2000" dirty="0" smtClean="0"/>
              <a:t>Vertical boxplots can provide a more complete depiction of mod/obs pairs</a:t>
            </a:r>
            <a:endParaRPr lang="en-US" sz="2000" dirty="0"/>
          </a:p>
          <a:p>
            <a:pPr lvl="1">
              <a:buSzPct val="70000"/>
              <a:buFont typeface="Courier New" panose="02070309020205020404" pitchFamily="49" charset="0"/>
              <a:buChar char="o"/>
            </a:pPr>
            <a:r>
              <a:rPr lang="en-US" sz="1600" dirty="0" smtClean="0"/>
              <a:t>Need to make decision as to how much data to aggregate. </a:t>
            </a:r>
          </a:p>
          <a:p>
            <a:endParaRPr lang="en-US" sz="1200" dirty="0"/>
          </a:p>
          <a:p>
            <a:r>
              <a:rPr lang="en-US" sz="2000" dirty="0" smtClean="0"/>
              <a:t>Results for sample day (July 20</a:t>
            </a:r>
            <a:r>
              <a:rPr lang="en-US" sz="2000" baseline="30000" dirty="0" smtClean="0"/>
              <a:t>th</a:t>
            </a:r>
            <a:r>
              <a:rPr lang="en-US" sz="2000" dirty="0" smtClean="0"/>
              <a:t>)</a:t>
            </a:r>
          </a:p>
          <a:p>
            <a:pPr lvl="1">
              <a:buSzPct val="70000"/>
              <a:buFont typeface="Courier New" panose="02070309020205020404" pitchFamily="49" charset="0"/>
              <a:buChar char="o"/>
            </a:pPr>
            <a:r>
              <a:rPr lang="en-US" sz="1600" dirty="0" smtClean="0"/>
              <a:t>CAMx layer median O3 closely matches median observed O3 data between 500 – 1750 m.</a:t>
            </a:r>
          </a:p>
          <a:p>
            <a:pPr lvl="1">
              <a:buSzPct val="70000"/>
              <a:buFont typeface="Courier New" panose="02070309020205020404" pitchFamily="49" charset="0"/>
              <a:buChar char="o"/>
            </a:pPr>
            <a:r>
              <a:rPr lang="en-US" sz="1600" dirty="0" smtClean="0"/>
              <a:t>CAMx results tend to be more variable than what is observed by the aircraft data.</a:t>
            </a:r>
          </a:p>
          <a:p>
            <a:pPr marL="457200" lvl="1" indent="0">
              <a:buSzPct val="70000"/>
              <a:buNone/>
            </a:pPr>
            <a:endParaRPr lang="en-US" sz="1600" dirty="0" smtClean="0"/>
          </a:p>
        </p:txBody>
      </p:sp>
      <p:pic>
        <p:nvPicPr>
          <p:cNvPr id="2" name="Picture 1"/>
          <p:cNvPicPr>
            <a:picLocks noChangeAspect="1"/>
          </p:cNvPicPr>
          <p:nvPr/>
        </p:nvPicPr>
        <p:blipFill>
          <a:blip r:embed="rId4"/>
          <a:stretch>
            <a:fillRect/>
          </a:stretch>
        </p:blipFill>
        <p:spPr>
          <a:xfrm>
            <a:off x="734758" y="245552"/>
            <a:ext cx="5556313" cy="6483797"/>
          </a:xfrm>
          <a:prstGeom prst="rect">
            <a:avLst/>
          </a:prstGeom>
        </p:spPr>
      </p:pic>
      <p:sp>
        <p:nvSpPr>
          <p:cNvPr id="8" name="Title 5"/>
          <p:cNvSpPr>
            <a:spLocks noGrp="1"/>
          </p:cNvSpPr>
          <p:nvPr>
            <p:ph type="title"/>
          </p:nvPr>
        </p:nvSpPr>
        <p:spPr>
          <a:xfrm>
            <a:off x="6876288" y="245552"/>
            <a:ext cx="4852416" cy="1325563"/>
          </a:xfrm>
        </p:spPr>
        <p:txBody>
          <a:bodyPr>
            <a:normAutofit fontScale="90000"/>
          </a:bodyPr>
          <a:lstStyle/>
          <a:p>
            <a:pPr algn="ctr"/>
            <a:r>
              <a:rPr lang="en-US" sz="3600" dirty="0" smtClean="0">
                <a:latin typeface="+mn-lt"/>
              </a:rPr>
              <a:t>Q2: How well is the model simulating ozone aloft?</a:t>
            </a:r>
            <a:endParaRPr lang="en-US" sz="3600" dirty="0">
              <a:latin typeface="+mn-lt"/>
            </a:endParaRPr>
          </a:p>
        </p:txBody>
      </p:sp>
    </p:spTree>
    <p:extLst>
      <p:ext uri="{BB962C8B-B14F-4D97-AF65-F5344CB8AC3E}">
        <p14:creationId xmlns:p14="http://schemas.microsoft.com/office/powerpoint/2010/main" val="4293282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17000" b="-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0"/>
            <a:ext cx="10341864" cy="1325563"/>
          </a:xfrm>
        </p:spPr>
        <p:txBody>
          <a:bodyPr>
            <a:normAutofit/>
          </a:bodyPr>
          <a:lstStyle/>
          <a:p>
            <a:pPr algn="ctr"/>
            <a:r>
              <a:rPr lang="en-US" sz="3600" dirty="0" smtClean="0">
                <a:latin typeface="+mn-lt"/>
              </a:rPr>
              <a:t>Q3: How well does the model simulate observed organic nitrates aloft in the region? </a:t>
            </a:r>
          </a:p>
        </p:txBody>
      </p:sp>
      <p:sp>
        <p:nvSpPr>
          <p:cNvPr id="5" name="Slide Number Placeholder 8"/>
          <p:cNvSpPr>
            <a:spLocks noGrp="1"/>
          </p:cNvSpPr>
          <p:nvPr>
            <p:ph type="sldNum" sz="quarter" idx="12"/>
          </p:nvPr>
        </p:nvSpPr>
        <p:spPr>
          <a:xfrm>
            <a:off x="11667744" y="6364224"/>
            <a:ext cx="405384" cy="365125"/>
          </a:xfrm>
        </p:spPr>
        <p:txBody>
          <a:bodyPr/>
          <a:lstStyle/>
          <a:p>
            <a:r>
              <a:rPr lang="en-US" sz="1600" dirty="0" smtClean="0">
                <a:solidFill>
                  <a:schemeClr val="bg1"/>
                </a:solidFill>
              </a:rPr>
              <a:t>15</a:t>
            </a:r>
            <a:endParaRPr lang="en-US" sz="1600" dirty="0">
              <a:solidFill>
                <a:schemeClr val="bg1"/>
              </a:solidFill>
            </a:endParaRPr>
          </a:p>
        </p:txBody>
      </p:sp>
      <p:pic>
        <p:nvPicPr>
          <p:cNvPr id="2" name="Picture 1"/>
          <p:cNvPicPr>
            <a:picLocks noChangeAspect="1"/>
          </p:cNvPicPr>
          <p:nvPr/>
        </p:nvPicPr>
        <p:blipFill>
          <a:blip r:embed="rId4"/>
          <a:stretch>
            <a:fillRect/>
          </a:stretch>
        </p:blipFill>
        <p:spPr>
          <a:xfrm>
            <a:off x="443293" y="1492568"/>
            <a:ext cx="7042595" cy="5095788"/>
          </a:xfrm>
          <a:prstGeom prst="rect">
            <a:avLst/>
          </a:prstGeom>
          <a:ln>
            <a:solidFill>
              <a:schemeClr val="tx1"/>
            </a:solidFill>
          </a:ln>
        </p:spPr>
      </p:pic>
      <p:sp>
        <p:nvSpPr>
          <p:cNvPr id="7" name="Content Placeholder 2"/>
          <p:cNvSpPr>
            <a:spLocks noGrp="1"/>
          </p:cNvSpPr>
          <p:nvPr>
            <p:ph idx="1"/>
          </p:nvPr>
        </p:nvSpPr>
        <p:spPr>
          <a:xfrm>
            <a:off x="7863840" y="1492568"/>
            <a:ext cx="3657600" cy="5038661"/>
          </a:xfrm>
          <a:solidFill>
            <a:schemeClr val="bg1">
              <a:alpha val="80000"/>
            </a:schemeClr>
          </a:solidFill>
          <a:ln>
            <a:solidFill>
              <a:schemeClr val="tx1"/>
            </a:solidFill>
          </a:ln>
        </p:spPr>
        <p:txBody>
          <a:bodyPr>
            <a:noAutofit/>
          </a:bodyPr>
          <a:lstStyle/>
          <a:p>
            <a:r>
              <a:rPr lang="en-US" sz="2000" dirty="0" smtClean="0"/>
              <a:t>Alkyl nitrates (AN) and </a:t>
            </a:r>
            <a:r>
              <a:rPr lang="en-US" sz="2000" dirty="0" err="1" smtClean="0"/>
              <a:t>peroxynitrates</a:t>
            </a:r>
            <a:r>
              <a:rPr lang="en-US" sz="2000" dirty="0" smtClean="0"/>
              <a:t> (PN) can contribute to enhanced ozone far from source emissions.</a:t>
            </a:r>
          </a:p>
          <a:p>
            <a:endParaRPr lang="en-US" sz="1200" dirty="0" smtClean="0"/>
          </a:p>
          <a:p>
            <a:r>
              <a:rPr lang="en-US" sz="2000" dirty="0" smtClean="0"/>
              <a:t>Various model treatments of AN/PN formation and yield can result in widely differing local ozone production behavior. (Beaver et al., 2012)</a:t>
            </a:r>
          </a:p>
          <a:p>
            <a:endParaRPr lang="en-US" sz="1200" dirty="0" smtClean="0"/>
          </a:p>
          <a:p>
            <a:r>
              <a:rPr lang="en-US" sz="2000" dirty="0" smtClean="0"/>
              <a:t>Other modeling groups (UMD/MDE) have expressed concerns about how well CMAQ w/ CB05 chemistry reproduces AN/PN. </a:t>
            </a:r>
          </a:p>
        </p:txBody>
      </p:sp>
      <p:sp>
        <p:nvSpPr>
          <p:cNvPr id="8" name="TextBox 7"/>
          <p:cNvSpPr txBox="1"/>
          <p:nvPr/>
        </p:nvSpPr>
        <p:spPr>
          <a:xfrm>
            <a:off x="3593234" y="1492568"/>
            <a:ext cx="3892654" cy="646331"/>
          </a:xfrm>
          <a:prstGeom prst="rect">
            <a:avLst/>
          </a:prstGeom>
          <a:solidFill>
            <a:schemeClr val="bg1"/>
          </a:solidFill>
        </p:spPr>
        <p:txBody>
          <a:bodyPr wrap="square" rtlCol="0">
            <a:spAutoFit/>
          </a:bodyPr>
          <a:lstStyle/>
          <a:p>
            <a:pPr algn="ctr"/>
            <a:r>
              <a:rPr lang="en-US" b="1" dirty="0" smtClean="0"/>
              <a:t>P3B / CMAQ (CB05-tu) overlay </a:t>
            </a:r>
          </a:p>
          <a:p>
            <a:pPr algn="ctr"/>
            <a:r>
              <a:rPr lang="en-US" b="1" dirty="0" smtClean="0"/>
              <a:t>of ANs on July 27</a:t>
            </a:r>
            <a:r>
              <a:rPr lang="en-US" b="1" baseline="30000" dirty="0" smtClean="0"/>
              <a:t>th</a:t>
            </a:r>
            <a:r>
              <a:rPr lang="en-US" b="1" dirty="0" smtClean="0"/>
              <a:t> </a:t>
            </a:r>
            <a:endParaRPr lang="en-US" b="1" dirty="0"/>
          </a:p>
        </p:txBody>
      </p:sp>
    </p:spTree>
    <p:extLst>
      <p:ext uri="{BB962C8B-B14F-4D97-AF65-F5344CB8AC3E}">
        <p14:creationId xmlns:p14="http://schemas.microsoft.com/office/powerpoint/2010/main" val="199374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t="-17000" b="-17000"/>
          </a:stretch>
        </a:blip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8215118" y="1325562"/>
            <a:ext cx="3858010" cy="5365556"/>
          </a:xfrm>
          <a:solidFill>
            <a:schemeClr val="bg1">
              <a:alpha val="80000"/>
            </a:schemeClr>
          </a:solidFill>
          <a:ln>
            <a:solidFill>
              <a:schemeClr val="tx1"/>
            </a:solidFill>
          </a:ln>
        </p:spPr>
        <p:txBody>
          <a:bodyPr>
            <a:noAutofit/>
          </a:bodyPr>
          <a:lstStyle/>
          <a:p>
            <a:r>
              <a:rPr lang="en-US" sz="1600" i="1" dirty="0" smtClean="0"/>
              <a:t>Note scale has changed (much larger) from preceding slide.</a:t>
            </a:r>
          </a:p>
          <a:p>
            <a:endParaRPr lang="en-US" sz="1200" dirty="0" smtClean="0"/>
          </a:p>
          <a:p>
            <a:r>
              <a:rPr lang="en-US" sz="1800" dirty="0" smtClean="0"/>
              <a:t>CAMx CB6r2 updates organic nitrate chemistry and has been shown to better capture NOy partitioning between organic nitrates and HNO3. (Environ, 2014)</a:t>
            </a:r>
          </a:p>
          <a:p>
            <a:endParaRPr lang="en-US" sz="1800" dirty="0" smtClean="0"/>
          </a:p>
          <a:p>
            <a:r>
              <a:rPr lang="en-US" sz="1800" dirty="0" smtClean="0"/>
              <a:t>CAMx 2011 AN levels are consistently lower than CMAQ w/ CB-05 and generally better match aircraft AN measurements.</a:t>
            </a:r>
          </a:p>
          <a:p>
            <a:endParaRPr lang="en-US" sz="1800" dirty="0"/>
          </a:p>
          <a:p>
            <a:r>
              <a:rPr lang="en-US" sz="1800" dirty="0" smtClean="0"/>
              <a:t>EPA/ORD is working to improve organic nitrate chemistry in CMAQ (initial test promising).</a:t>
            </a:r>
          </a:p>
        </p:txBody>
      </p:sp>
      <p:sp>
        <p:nvSpPr>
          <p:cNvPr id="6" name="Title 5"/>
          <p:cNvSpPr>
            <a:spLocks noGrp="1"/>
          </p:cNvSpPr>
          <p:nvPr>
            <p:ph type="title"/>
          </p:nvPr>
        </p:nvSpPr>
        <p:spPr>
          <a:xfrm>
            <a:off x="838200" y="0"/>
            <a:ext cx="10341864" cy="1325563"/>
          </a:xfrm>
        </p:spPr>
        <p:txBody>
          <a:bodyPr>
            <a:normAutofit/>
          </a:bodyPr>
          <a:lstStyle/>
          <a:p>
            <a:pPr algn="ctr"/>
            <a:r>
              <a:rPr lang="en-US" sz="3600" dirty="0" smtClean="0">
                <a:latin typeface="+mn-lt"/>
              </a:rPr>
              <a:t>Q3: How well does the model simulate observed organic nitrates aloft in the region? </a:t>
            </a:r>
          </a:p>
        </p:txBody>
      </p:sp>
      <p:sp>
        <p:nvSpPr>
          <p:cNvPr id="5" name="Slide Number Placeholder 8"/>
          <p:cNvSpPr>
            <a:spLocks noGrp="1"/>
          </p:cNvSpPr>
          <p:nvPr>
            <p:ph type="sldNum" sz="quarter" idx="12"/>
          </p:nvPr>
        </p:nvSpPr>
        <p:spPr>
          <a:xfrm>
            <a:off x="11667744" y="6364224"/>
            <a:ext cx="405384" cy="365125"/>
          </a:xfrm>
        </p:spPr>
        <p:txBody>
          <a:bodyPr/>
          <a:lstStyle/>
          <a:p>
            <a:r>
              <a:rPr lang="en-US" sz="1600" dirty="0" smtClean="0">
                <a:solidFill>
                  <a:schemeClr val="tx1"/>
                </a:solidFill>
              </a:rPr>
              <a:t>16</a:t>
            </a:r>
            <a:endParaRPr lang="en-US" sz="1600" dirty="0">
              <a:solidFill>
                <a:schemeClr val="tx1"/>
              </a:solidFill>
            </a:endParaRPr>
          </a:p>
        </p:txBody>
      </p:sp>
      <p:pic>
        <p:nvPicPr>
          <p:cNvPr id="3" name="Picture 2"/>
          <p:cNvPicPr>
            <a:picLocks noChangeAspect="1"/>
          </p:cNvPicPr>
          <p:nvPr/>
        </p:nvPicPr>
        <p:blipFill>
          <a:blip r:embed="rId4"/>
          <a:stretch>
            <a:fillRect/>
          </a:stretch>
        </p:blipFill>
        <p:spPr>
          <a:xfrm>
            <a:off x="338109" y="1584960"/>
            <a:ext cx="3892654" cy="5106158"/>
          </a:xfrm>
          <a:prstGeom prst="rect">
            <a:avLst/>
          </a:prstGeom>
        </p:spPr>
      </p:pic>
      <p:pic>
        <p:nvPicPr>
          <p:cNvPr id="4" name="Picture 3"/>
          <p:cNvPicPr>
            <a:picLocks noChangeAspect="1"/>
          </p:cNvPicPr>
          <p:nvPr/>
        </p:nvPicPr>
        <p:blipFill>
          <a:blip r:embed="rId5"/>
          <a:stretch>
            <a:fillRect/>
          </a:stretch>
        </p:blipFill>
        <p:spPr>
          <a:xfrm>
            <a:off x="4316107" y="1526574"/>
            <a:ext cx="3813667" cy="5164544"/>
          </a:xfrm>
          <a:prstGeom prst="rect">
            <a:avLst/>
          </a:prstGeom>
        </p:spPr>
      </p:pic>
      <p:sp>
        <p:nvSpPr>
          <p:cNvPr id="9" name="TextBox 8"/>
          <p:cNvSpPr txBox="1"/>
          <p:nvPr/>
        </p:nvSpPr>
        <p:spPr>
          <a:xfrm>
            <a:off x="338109" y="1325562"/>
            <a:ext cx="3892654" cy="646331"/>
          </a:xfrm>
          <a:prstGeom prst="rect">
            <a:avLst/>
          </a:prstGeom>
          <a:solidFill>
            <a:schemeClr val="bg1"/>
          </a:solidFill>
        </p:spPr>
        <p:txBody>
          <a:bodyPr wrap="square" rtlCol="0">
            <a:spAutoFit/>
          </a:bodyPr>
          <a:lstStyle/>
          <a:p>
            <a:pPr algn="ctr"/>
            <a:r>
              <a:rPr lang="en-US" b="1" dirty="0" smtClean="0"/>
              <a:t>P3B / CMAQ (CB05-tucl) overlay </a:t>
            </a:r>
          </a:p>
          <a:p>
            <a:pPr algn="ctr"/>
            <a:r>
              <a:rPr lang="en-US" b="1" dirty="0" smtClean="0"/>
              <a:t>of ANs on July 2nd</a:t>
            </a:r>
            <a:endParaRPr lang="en-US" b="1" dirty="0"/>
          </a:p>
        </p:txBody>
      </p:sp>
      <p:sp>
        <p:nvSpPr>
          <p:cNvPr id="11" name="TextBox 10"/>
          <p:cNvSpPr txBox="1"/>
          <p:nvPr/>
        </p:nvSpPr>
        <p:spPr>
          <a:xfrm>
            <a:off x="4316107" y="1325562"/>
            <a:ext cx="3813667" cy="646331"/>
          </a:xfrm>
          <a:prstGeom prst="rect">
            <a:avLst/>
          </a:prstGeom>
          <a:solidFill>
            <a:schemeClr val="bg1"/>
          </a:solidFill>
        </p:spPr>
        <p:txBody>
          <a:bodyPr wrap="square" rtlCol="0">
            <a:spAutoFit/>
          </a:bodyPr>
          <a:lstStyle/>
          <a:p>
            <a:pPr algn="ctr"/>
            <a:r>
              <a:rPr lang="en-US" b="1" dirty="0" smtClean="0"/>
              <a:t>P3B / CAMx (CB6r2) overlay </a:t>
            </a:r>
          </a:p>
          <a:p>
            <a:pPr algn="ctr"/>
            <a:r>
              <a:rPr lang="en-US" b="1" dirty="0" smtClean="0"/>
              <a:t>of ANs on July 2nd</a:t>
            </a:r>
            <a:endParaRPr lang="en-US" b="1" dirty="0"/>
          </a:p>
        </p:txBody>
      </p:sp>
    </p:spTree>
    <p:extLst>
      <p:ext uri="{BB962C8B-B14F-4D97-AF65-F5344CB8AC3E}">
        <p14:creationId xmlns:p14="http://schemas.microsoft.com/office/powerpoint/2010/main" val="280246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0"/>
            <a:ext cx="10341864" cy="1325563"/>
          </a:xfrm>
        </p:spPr>
        <p:txBody>
          <a:bodyPr>
            <a:normAutofit/>
          </a:bodyPr>
          <a:lstStyle/>
          <a:p>
            <a:r>
              <a:rPr lang="en-US" sz="3600" dirty="0" smtClean="0">
                <a:latin typeface="+mn-lt"/>
              </a:rPr>
              <a:t>Next steps / Summary</a:t>
            </a:r>
            <a:endParaRPr lang="en-US" sz="3600" dirty="0">
              <a:latin typeface="+mn-lt"/>
            </a:endParaRPr>
          </a:p>
        </p:txBody>
      </p:sp>
      <p:sp>
        <p:nvSpPr>
          <p:cNvPr id="5" name="Slide Number Placeholder 8"/>
          <p:cNvSpPr>
            <a:spLocks noGrp="1"/>
          </p:cNvSpPr>
          <p:nvPr>
            <p:ph type="sldNum" sz="quarter" idx="12"/>
          </p:nvPr>
        </p:nvSpPr>
        <p:spPr>
          <a:xfrm>
            <a:off x="11606784" y="6364224"/>
            <a:ext cx="466344" cy="365125"/>
          </a:xfrm>
        </p:spPr>
        <p:txBody>
          <a:bodyPr/>
          <a:lstStyle/>
          <a:p>
            <a:r>
              <a:rPr lang="en-US" sz="1600" dirty="0" smtClean="0">
                <a:solidFill>
                  <a:schemeClr val="bg1"/>
                </a:solidFill>
              </a:rPr>
              <a:t>17</a:t>
            </a:r>
            <a:endParaRPr lang="en-US" sz="1600" dirty="0">
              <a:solidFill>
                <a:schemeClr val="bg1"/>
              </a:solidFill>
            </a:endParaRPr>
          </a:p>
        </p:txBody>
      </p:sp>
      <p:sp>
        <p:nvSpPr>
          <p:cNvPr id="4" name="Content Placeholder 6"/>
          <p:cNvSpPr>
            <a:spLocks noGrp="1"/>
          </p:cNvSpPr>
          <p:nvPr>
            <p:ph idx="1"/>
          </p:nvPr>
        </p:nvSpPr>
        <p:spPr>
          <a:xfrm>
            <a:off x="838200" y="1325562"/>
            <a:ext cx="7927848" cy="5294693"/>
          </a:xfrm>
          <a:solidFill>
            <a:schemeClr val="bg1">
              <a:alpha val="60000"/>
            </a:schemeClr>
          </a:solidFill>
        </p:spPr>
        <p:txBody>
          <a:bodyPr>
            <a:noAutofit/>
          </a:bodyPr>
          <a:lstStyle/>
          <a:p>
            <a:r>
              <a:rPr lang="en-US" sz="2400" dirty="0" smtClean="0"/>
              <a:t>This presentation provided a quick sampling of some of the initial EPA 2011 model platform evaluation products:</a:t>
            </a:r>
            <a:endParaRPr lang="en-US" sz="2400" dirty="0"/>
          </a:p>
          <a:p>
            <a:pPr lvl="1">
              <a:buSzPct val="70000"/>
              <a:buFont typeface="Courier New" panose="02070309020205020404" pitchFamily="49" charset="0"/>
              <a:buChar char="o"/>
            </a:pPr>
            <a:r>
              <a:rPr lang="en-US" sz="1800" dirty="0" smtClean="0"/>
              <a:t>No firm conclusions reached to date.  Much work to be completed.</a:t>
            </a:r>
          </a:p>
          <a:p>
            <a:endParaRPr lang="en-US" sz="1200" dirty="0" smtClean="0"/>
          </a:p>
          <a:p>
            <a:r>
              <a:rPr lang="en-US" sz="2400" dirty="0" smtClean="0"/>
              <a:t>EPA plans to continue comparing DISCOVER-AQ data against EPA 2011 model platform output data:</a:t>
            </a:r>
            <a:endParaRPr lang="en-US" sz="2400" dirty="0"/>
          </a:p>
          <a:p>
            <a:pPr lvl="1">
              <a:buSzPct val="70000"/>
              <a:buFont typeface="Courier New" panose="02070309020205020404" pitchFamily="49" charset="0"/>
              <a:buChar char="o"/>
            </a:pPr>
            <a:r>
              <a:rPr lang="en-US" sz="1800" dirty="0" smtClean="0"/>
              <a:t>Ultimate goal is to have a chapter in EPA 2011 model performance evaluation document devoted to the limited but detailed field study analyses.</a:t>
            </a:r>
          </a:p>
          <a:p>
            <a:pPr marL="0" indent="0">
              <a:buNone/>
            </a:pPr>
            <a:endParaRPr lang="en-US" sz="1200" dirty="0" smtClean="0"/>
          </a:p>
          <a:p>
            <a:r>
              <a:rPr lang="en-US" sz="2400" dirty="0" smtClean="0"/>
              <a:t>Additional areas of investigation to be completed:</a:t>
            </a:r>
          </a:p>
          <a:p>
            <a:pPr lvl="1">
              <a:buSzPct val="70000"/>
              <a:buFont typeface="Courier New" panose="02070309020205020404" pitchFamily="49" charset="0"/>
              <a:buChar char="o"/>
            </a:pPr>
            <a:r>
              <a:rPr lang="en-US" sz="1800" dirty="0" smtClean="0"/>
              <a:t>How well does the model perform at sites influenced by the bay breeze?</a:t>
            </a:r>
          </a:p>
          <a:p>
            <a:pPr lvl="1">
              <a:buSzPct val="70000"/>
              <a:buFont typeface="Courier New" panose="02070309020205020404" pitchFamily="49" charset="0"/>
              <a:buChar char="o"/>
            </a:pPr>
            <a:r>
              <a:rPr lang="en-US" sz="1800" dirty="0" smtClean="0"/>
              <a:t>How does model performance vary as horizontal resolution varies?  </a:t>
            </a:r>
          </a:p>
          <a:p>
            <a:pPr lvl="1">
              <a:buSzPct val="70000"/>
              <a:buFont typeface="Courier New" panose="02070309020205020404" pitchFamily="49" charset="0"/>
              <a:buChar char="o"/>
            </a:pPr>
            <a:r>
              <a:rPr lang="en-US" sz="1800" dirty="0" smtClean="0"/>
              <a:t>Make greater use of available </a:t>
            </a:r>
            <a:r>
              <a:rPr lang="en-US" sz="1800" dirty="0" err="1" smtClean="0"/>
              <a:t>ozonesonde</a:t>
            </a:r>
            <a:r>
              <a:rPr lang="en-US" sz="1800" dirty="0" smtClean="0"/>
              <a:t> and </a:t>
            </a:r>
            <a:r>
              <a:rPr lang="en-US" sz="1800" dirty="0" err="1" smtClean="0"/>
              <a:t>tethersonde</a:t>
            </a:r>
            <a:r>
              <a:rPr lang="en-US" sz="1800" dirty="0" smtClean="0"/>
              <a:t> data?</a:t>
            </a:r>
          </a:p>
          <a:p>
            <a:pPr lvl="1">
              <a:buSzPct val="70000"/>
              <a:buFont typeface="Courier New" panose="02070309020205020404" pitchFamily="49" charset="0"/>
              <a:buChar char="o"/>
            </a:pPr>
            <a:r>
              <a:rPr lang="en-US" sz="1800" dirty="0"/>
              <a:t>C</a:t>
            </a:r>
            <a:r>
              <a:rPr lang="en-US" sz="1800" dirty="0" smtClean="0"/>
              <a:t>an we conclude anything definitive about quality of mobile NOx emissions?</a:t>
            </a:r>
          </a:p>
        </p:txBody>
      </p:sp>
      <p:sp>
        <p:nvSpPr>
          <p:cNvPr id="2" name="TextBox 1"/>
          <p:cNvSpPr txBox="1"/>
          <p:nvPr/>
        </p:nvSpPr>
        <p:spPr>
          <a:xfrm>
            <a:off x="9357360" y="2541747"/>
            <a:ext cx="2359152" cy="2862322"/>
          </a:xfrm>
          <a:prstGeom prst="rect">
            <a:avLst/>
          </a:prstGeom>
          <a:noFill/>
        </p:spPr>
        <p:txBody>
          <a:bodyPr wrap="square" rtlCol="0">
            <a:spAutoFit/>
          </a:bodyPr>
          <a:lstStyle/>
          <a:p>
            <a:r>
              <a:rPr lang="en-US" sz="2400" dirty="0" smtClean="0">
                <a:solidFill>
                  <a:schemeClr val="accent4">
                    <a:lumMod val="60000"/>
                    <a:lumOff val="40000"/>
                  </a:schemeClr>
                </a:solidFill>
                <a:latin typeface="Papyrus" panose="03070502060502030205" pitchFamily="66" charset="0"/>
              </a:rPr>
              <a:t>So we beat on, boats against the current, borne back ceaselessly into the past</a:t>
            </a:r>
          </a:p>
          <a:p>
            <a:endParaRPr lang="en-US" dirty="0">
              <a:solidFill>
                <a:schemeClr val="accent4">
                  <a:lumMod val="60000"/>
                  <a:lumOff val="40000"/>
                </a:schemeClr>
              </a:solidFill>
            </a:endParaRPr>
          </a:p>
          <a:p>
            <a:r>
              <a:rPr lang="en-US" dirty="0" smtClean="0">
                <a:solidFill>
                  <a:schemeClr val="accent4">
                    <a:lumMod val="60000"/>
                    <a:lumOff val="40000"/>
                  </a:schemeClr>
                </a:solidFill>
                <a:latin typeface="Papyrus" panose="03070502060502030205" pitchFamily="66" charset="0"/>
              </a:rPr>
              <a:t>F. Scott Fitzgerald</a:t>
            </a:r>
            <a:endParaRPr lang="en-US" dirty="0">
              <a:solidFill>
                <a:schemeClr val="accent4">
                  <a:lumMod val="60000"/>
                  <a:lumOff val="40000"/>
                </a:schemeClr>
              </a:solidFill>
              <a:latin typeface="Papyrus" panose="03070502060502030205" pitchFamily="66" charset="0"/>
            </a:endParaRPr>
          </a:p>
        </p:txBody>
      </p:sp>
    </p:spTree>
    <p:extLst>
      <p:ext uri="{BB962C8B-B14F-4D97-AF65-F5344CB8AC3E}">
        <p14:creationId xmlns:p14="http://schemas.microsoft.com/office/powerpoint/2010/main" val="3967057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t="-17000" b="-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0"/>
            <a:ext cx="10515600" cy="1325563"/>
          </a:xfrm>
        </p:spPr>
        <p:txBody>
          <a:bodyPr>
            <a:normAutofit/>
          </a:bodyPr>
          <a:lstStyle/>
          <a:p>
            <a:r>
              <a:rPr lang="en-US" sz="3600" dirty="0" smtClean="0">
                <a:latin typeface="+mn-lt"/>
              </a:rPr>
              <a:t>Purpose / Outline</a:t>
            </a:r>
            <a:endParaRPr lang="en-US" sz="3600" dirty="0">
              <a:latin typeface="+mn-lt"/>
            </a:endParaRPr>
          </a:p>
        </p:txBody>
      </p:sp>
      <p:sp>
        <p:nvSpPr>
          <p:cNvPr id="7" name="Content Placeholder 6"/>
          <p:cNvSpPr>
            <a:spLocks noGrp="1"/>
          </p:cNvSpPr>
          <p:nvPr>
            <p:ph idx="1"/>
          </p:nvPr>
        </p:nvSpPr>
        <p:spPr>
          <a:xfrm>
            <a:off x="838200" y="1325564"/>
            <a:ext cx="10515600" cy="5114566"/>
          </a:xfrm>
          <a:solidFill>
            <a:schemeClr val="bg1">
              <a:alpha val="80000"/>
            </a:schemeClr>
          </a:solidFill>
        </p:spPr>
        <p:txBody>
          <a:bodyPr>
            <a:noAutofit/>
          </a:bodyPr>
          <a:lstStyle/>
          <a:p>
            <a:r>
              <a:rPr lang="en-US" dirty="0" smtClean="0"/>
              <a:t>Description of EPA’s initial 2011 CMAQ and CAMx base cases</a:t>
            </a:r>
          </a:p>
          <a:p>
            <a:pPr marL="0" indent="0">
              <a:buNone/>
            </a:pPr>
            <a:endParaRPr lang="en-US" sz="2000" dirty="0" smtClean="0"/>
          </a:p>
          <a:p>
            <a:r>
              <a:rPr lang="en-US" dirty="0" smtClean="0"/>
              <a:t>Broad summary of operational ozone evaluation</a:t>
            </a:r>
            <a:endParaRPr lang="en-US" sz="2000" dirty="0" smtClean="0"/>
          </a:p>
          <a:p>
            <a:pPr lvl="1">
              <a:buSzPct val="70000"/>
              <a:buFont typeface="Courier New" panose="02070309020205020404" pitchFamily="49" charset="0"/>
              <a:buChar char="o"/>
            </a:pPr>
            <a:r>
              <a:rPr lang="en-US" sz="2000" dirty="0" smtClean="0"/>
              <a:t>Performance in July in mid-Atlantic, relative to other months/regions</a:t>
            </a:r>
          </a:p>
          <a:p>
            <a:pPr lvl="1">
              <a:buSzPct val="70000"/>
              <a:buFont typeface="Courier New" panose="02070309020205020404" pitchFamily="49" charset="0"/>
              <a:buChar char="o"/>
            </a:pPr>
            <a:r>
              <a:rPr lang="en-US" sz="2000" dirty="0" smtClean="0"/>
              <a:t>Note differences between CMAQ and CAMx</a:t>
            </a:r>
          </a:p>
          <a:p>
            <a:pPr lvl="1">
              <a:buSzPct val="70000"/>
              <a:buFont typeface="Courier New" panose="02070309020205020404" pitchFamily="49" charset="0"/>
              <a:buChar char="o"/>
            </a:pPr>
            <a:endParaRPr lang="en-US" sz="2000" dirty="0" smtClean="0"/>
          </a:p>
          <a:p>
            <a:r>
              <a:rPr lang="en-US" dirty="0" smtClean="0"/>
              <a:t>Initial investigation into performance issues in MD/DC region</a:t>
            </a:r>
          </a:p>
          <a:p>
            <a:pPr lvl="1">
              <a:buSzPct val="70000"/>
              <a:buFont typeface="Courier New" panose="02070309020205020404" pitchFamily="49" charset="0"/>
              <a:buChar char="o"/>
            </a:pPr>
            <a:r>
              <a:rPr lang="en-US" sz="2000" dirty="0" smtClean="0"/>
              <a:t>Q1: Are there temporal differences in model ozone and NOx bias at the surface?</a:t>
            </a:r>
          </a:p>
          <a:p>
            <a:pPr lvl="2">
              <a:buSzPct val="70000"/>
              <a:buFont typeface="Wingdings" panose="05000000000000000000" pitchFamily="2" charset="2"/>
              <a:buChar char="§"/>
            </a:pPr>
            <a:r>
              <a:rPr lang="en-US" sz="1600" dirty="0" smtClean="0"/>
              <a:t>If so, do temporal differences in model ozone bias vary according to site location (urban v. rural)?</a:t>
            </a:r>
          </a:p>
          <a:p>
            <a:pPr lvl="1">
              <a:buSzPct val="70000"/>
              <a:buFont typeface="Courier New" panose="02070309020205020404" pitchFamily="49" charset="0"/>
              <a:buChar char="o"/>
            </a:pPr>
            <a:r>
              <a:rPr lang="en-US" sz="2000" dirty="0" smtClean="0"/>
              <a:t>Q2: How well is the model simulating ozone aloft across the mid-Atlantic region?</a:t>
            </a:r>
          </a:p>
          <a:p>
            <a:pPr lvl="1">
              <a:buSzPct val="70000"/>
              <a:buFont typeface="Courier New" panose="02070309020205020404" pitchFamily="49" charset="0"/>
              <a:buChar char="o"/>
            </a:pPr>
            <a:r>
              <a:rPr lang="en-US" sz="2000" dirty="0" smtClean="0"/>
              <a:t>Q3: How well does the model simulate observed organic nitrates aloft in the region? </a:t>
            </a:r>
          </a:p>
          <a:p>
            <a:pPr lvl="1">
              <a:buSzPct val="70000"/>
              <a:buFont typeface="Courier New" panose="02070309020205020404" pitchFamily="49" charset="0"/>
              <a:buChar char="o"/>
            </a:pPr>
            <a:endParaRPr lang="en-US" sz="2000" dirty="0" smtClean="0"/>
          </a:p>
          <a:p>
            <a:pPr>
              <a:buSzPct val="70000"/>
              <a:buFont typeface="Courier New" panose="02070309020205020404" pitchFamily="49" charset="0"/>
              <a:buChar char="o"/>
            </a:pPr>
            <a:r>
              <a:rPr lang="en-US" dirty="0" smtClean="0"/>
              <a:t>Next steps / summary</a:t>
            </a:r>
          </a:p>
          <a:p>
            <a:pPr marL="0" indent="0">
              <a:buNone/>
            </a:pPr>
            <a:endParaRPr lang="en-US" dirty="0"/>
          </a:p>
        </p:txBody>
      </p:sp>
      <p:sp>
        <p:nvSpPr>
          <p:cNvPr id="9" name="Slide Number Placeholder 8"/>
          <p:cNvSpPr>
            <a:spLocks noGrp="1"/>
          </p:cNvSpPr>
          <p:nvPr>
            <p:ph type="sldNum" sz="quarter" idx="12"/>
          </p:nvPr>
        </p:nvSpPr>
        <p:spPr>
          <a:xfrm>
            <a:off x="11753088" y="6364224"/>
            <a:ext cx="320040" cy="365125"/>
          </a:xfrm>
        </p:spPr>
        <p:txBody>
          <a:bodyPr/>
          <a:lstStyle/>
          <a:p>
            <a:fld id="{2332A249-3FF0-413E-8EFF-F3E57295845D}" type="slidenum">
              <a:rPr lang="en-US" sz="1600" smtClean="0">
                <a:solidFill>
                  <a:schemeClr val="bg1"/>
                </a:solidFill>
              </a:rPr>
              <a:t>2</a:t>
            </a:fld>
            <a:endParaRPr lang="en-US" sz="1600" dirty="0">
              <a:solidFill>
                <a:schemeClr val="bg1"/>
              </a:solidFill>
            </a:endParaRPr>
          </a:p>
        </p:txBody>
      </p:sp>
    </p:spTree>
    <p:extLst>
      <p:ext uri="{BB962C8B-B14F-4D97-AF65-F5344CB8AC3E}">
        <p14:creationId xmlns:p14="http://schemas.microsoft.com/office/powerpoint/2010/main" val="13701956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t="-17000" b="-17000"/>
          </a:stretch>
        </a:blipFill>
        <a:effectLst/>
      </p:bgPr>
    </p:bg>
    <p:spTree>
      <p:nvGrpSpPr>
        <p:cNvPr id="1" name=""/>
        <p:cNvGrpSpPr/>
        <p:nvPr/>
      </p:nvGrpSpPr>
      <p:grpSpPr>
        <a:xfrm>
          <a:off x="0" y="0"/>
          <a:ext cx="0" cy="0"/>
          <a:chOff x="0" y="0"/>
          <a:chExt cx="0" cy="0"/>
        </a:xfrm>
      </p:grpSpPr>
      <p:sp>
        <p:nvSpPr>
          <p:cNvPr id="6" name="Title 5"/>
          <p:cNvSpPr txBox="1">
            <a:spLocks/>
          </p:cNvSpPr>
          <p:nvPr/>
        </p:nvSpPr>
        <p:spPr>
          <a:xfrm>
            <a:off x="733102"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latin typeface="+mn-lt"/>
              </a:rPr>
              <a:t>Initial EPA 2011 Modeling Platforms</a:t>
            </a:r>
            <a:endParaRPr lang="en-US" sz="3600" dirty="0">
              <a:latin typeface="+mn-lt"/>
            </a:endParaRPr>
          </a:p>
        </p:txBody>
      </p:sp>
      <p:sp>
        <p:nvSpPr>
          <p:cNvPr id="3" name="Content Placeholder 2"/>
          <p:cNvSpPr>
            <a:spLocks noGrp="1"/>
          </p:cNvSpPr>
          <p:nvPr>
            <p:ph idx="1"/>
          </p:nvPr>
        </p:nvSpPr>
        <p:spPr>
          <a:xfrm>
            <a:off x="733101" y="1325563"/>
            <a:ext cx="10398195" cy="5100602"/>
          </a:xfrm>
          <a:solidFill>
            <a:schemeClr val="bg1">
              <a:alpha val="80000"/>
            </a:schemeClr>
          </a:solidFill>
        </p:spPr>
        <p:txBody>
          <a:bodyPr>
            <a:normAutofit/>
          </a:bodyPr>
          <a:lstStyle/>
          <a:p>
            <a:r>
              <a:rPr lang="en-US" dirty="0" smtClean="0"/>
              <a:t>CMAQ model configuration </a:t>
            </a:r>
            <a:r>
              <a:rPr lang="en-US" sz="2000" dirty="0" smtClean="0"/>
              <a:t>(“CMAQ-2011ef”)</a:t>
            </a:r>
          </a:p>
          <a:p>
            <a:pPr lvl="1">
              <a:buSzPct val="70000"/>
              <a:buFont typeface="Courier New" panose="02070309020205020404" pitchFamily="49" charset="0"/>
              <a:buChar char="o"/>
            </a:pPr>
            <a:r>
              <a:rPr lang="en-US" sz="2000" dirty="0" smtClean="0"/>
              <a:t>Model:  CMAQ v5.0.2 (AERO6/CB05-tu)</a:t>
            </a:r>
          </a:p>
          <a:p>
            <a:pPr lvl="1">
              <a:buSzPct val="70000"/>
              <a:buFont typeface="Courier New" panose="02070309020205020404" pitchFamily="49" charset="0"/>
              <a:buChar char="o"/>
            </a:pPr>
            <a:r>
              <a:rPr lang="en-US" sz="2000" dirty="0" smtClean="0"/>
              <a:t>Domain: CONUS 12-km horizontal &amp; 25 vertical layers</a:t>
            </a:r>
          </a:p>
          <a:p>
            <a:pPr lvl="1">
              <a:buSzPct val="70000"/>
              <a:buFont typeface="Courier New" panose="02070309020205020404" pitchFamily="49" charset="0"/>
              <a:buChar char="o"/>
            </a:pPr>
            <a:r>
              <a:rPr lang="en-US" sz="2000" dirty="0" smtClean="0"/>
              <a:t>Emissions:  2011 NEI v1</a:t>
            </a:r>
          </a:p>
          <a:p>
            <a:pPr lvl="1">
              <a:buSzPct val="70000"/>
              <a:buFont typeface="Courier New" panose="02070309020205020404" pitchFamily="49" charset="0"/>
              <a:buChar char="o"/>
            </a:pPr>
            <a:r>
              <a:rPr lang="en-US" sz="2000" dirty="0" smtClean="0"/>
              <a:t>Meteorology:  2011 WRFv3.4; GHRSST</a:t>
            </a:r>
            <a:endParaRPr lang="en-US" sz="2000" dirty="0"/>
          </a:p>
          <a:p>
            <a:pPr lvl="1">
              <a:buSzPct val="70000"/>
              <a:buFont typeface="Courier New" panose="02070309020205020404" pitchFamily="49" charset="0"/>
              <a:buChar char="o"/>
            </a:pPr>
            <a:r>
              <a:rPr lang="en-US" sz="2000" dirty="0" smtClean="0"/>
              <a:t>IC/BC:  2011 GEOS-Chem v8-03-02 w/ 8-02-01 chemistry</a:t>
            </a:r>
            <a:endParaRPr lang="en-US" sz="2000" dirty="0"/>
          </a:p>
          <a:p>
            <a:endParaRPr lang="en-US" dirty="0" smtClean="0"/>
          </a:p>
          <a:p>
            <a:r>
              <a:rPr lang="en-US" dirty="0" smtClean="0"/>
              <a:t>CAMx model configuration </a:t>
            </a:r>
            <a:r>
              <a:rPr lang="en-US" sz="2000" dirty="0" smtClean="0"/>
              <a:t>(“CAMx-2011ef”)</a:t>
            </a:r>
          </a:p>
          <a:p>
            <a:pPr lvl="1">
              <a:buSzPct val="70000"/>
              <a:buFont typeface="Courier New" panose="02070309020205020404" pitchFamily="49" charset="0"/>
              <a:buChar char="o"/>
            </a:pPr>
            <a:r>
              <a:rPr lang="en-US" sz="2000" dirty="0" smtClean="0"/>
              <a:t>Model:  CAMx v6.10 (CB6r2)</a:t>
            </a:r>
          </a:p>
          <a:p>
            <a:pPr lvl="1">
              <a:buSzPct val="70000"/>
              <a:buFont typeface="Courier New" panose="02070309020205020404" pitchFamily="49" charset="0"/>
              <a:buChar char="o"/>
            </a:pPr>
            <a:r>
              <a:rPr lang="en-US" sz="2000" dirty="0" smtClean="0"/>
              <a:t>Domain</a:t>
            </a:r>
            <a:r>
              <a:rPr lang="en-US" sz="2000" dirty="0"/>
              <a:t>: CONUS 12-km horizontal &amp; 25 vertical layers </a:t>
            </a:r>
            <a:endParaRPr lang="en-US" sz="2000" dirty="0" smtClean="0"/>
          </a:p>
          <a:p>
            <a:pPr lvl="1">
              <a:buSzPct val="70000"/>
              <a:buFont typeface="Courier New" panose="02070309020205020404" pitchFamily="49" charset="0"/>
              <a:buChar char="o"/>
            </a:pPr>
            <a:r>
              <a:rPr lang="en-US" sz="2000" dirty="0" smtClean="0"/>
              <a:t>Emissions:  2011 NEI v1</a:t>
            </a:r>
          </a:p>
          <a:p>
            <a:pPr lvl="1">
              <a:buSzPct val="70000"/>
              <a:buFont typeface="Courier New" panose="02070309020205020404" pitchFamily="49" charset="0"/>
              <a:buChar char="o"/>
            </a:pPr>
            <a:r>
              <a:rPr lang="en-US" sz="2000" dirty="0" smtClean="0"/>
              <a:t>Meteorology</a:t>
            </a:r>
            <a:r>
              <a:rPr lang="en-US" sz="2000" dirty="0"/>
              <a:t>: 2011 </a:t>
            </a:r>
            <a:r>
              <a:rPr lang="en-US" sz="2000" dirty="0" smtClean="0"/>
              <a:t>WRFv3.4; GHRSST</a:t>
            </a:r>
          </a:p>
          <a:p>
            <a:pPr lvl="1">
              <a:buSzPct val="70000"/>
              <a:buFont typeface="Courier New" panose="02070309020205020404" pitchFamily="49" charset="0"/>
              <a:buChar char="o"/>
            </a:pPr>
            <a:r>
              <a:rPr lang="en-US" sz="2000" dirty="0" smtClean="0"/>
              <a:t>IC/BC</a:t>
            </a:r>
            <a:r>
              <a:rPr lang="en-US" sz="2000" dirty="0"/>
              <a:t>: </a:t>
            </a:r>
            <a:r>
              <a:rPr lang="en-US" sz="2000" dirty="0" smtClean="0"/>
              <a:t> 2011 </a:t>
            </a:r>
            <a:r>
              <a:rPr lang="en-US" sz="2000" dirty="0"/>
              <a:t>GEOS-Chem </a:t>
            </a:r>
            <a:r>
              <a:rPr lang="en-US" sz="2000" dirty="0" smtClean="0"/>
              <a:t>v8-03-02 </a:t>
            </a:r>
            <a:r>
              <a:rPr lang="en-US" sz="2000" dirty="0"/>
              <a:t>w/ 8-02-01 chemistry</a:t>
            </a:r>
          </a:p>
        </p:txBody>
      </p:sp>
      <p:pic>
        <p:nvPicPr>
          <p:cNvPr id="4" name="Picture 3"/>
          <p:cNvPicPr/>
          <p:nvPr/>
        </p:nvPicPr>
        <p:blipFill>
          <a:blip r:embed="rId4" cstate="print">
            <a:extLst>
              <a:ext uri="{28A0092B-C50C-407E-A947-70E740481C1C}">
                <a14:useLocalDpi xmlns:a14="http://schemas.microsoft.com/office/drawing/2010/main" val="0"/>
              </a:ext>
            </a:extLst>
          </a:blip>
          <a:stretch>
            <a:fillRect/>
          </a:stretch>
        </p:blipFill>
        <p:spPr>
          <a:xfrm>
            <a:off x="7449313" y="2463789"/>
            <a:ext cx="4376928" cy="3656595"/>
          </a:xfrm>
          <a:prstGeom prst="rect">
            <a:avLst/>
          </a:prstGeom>
          <a:ln>
            <a:solidFill>
              <a:schemeClr val="tx1"/>
            </a:solidFill>
          </a:ln>
        </p:spPr>
      </p:pic>
      <p:sp>
        <p:nvSpPr>
          <p:cNvPr id="5" name="TextBox 4"/>
          <p:cNvSpPr txBox="1"/>
          <p:nvPr/>
        </p:nvSpPr>
        <p:spPr>
          <a:xfrm>
            <a:off x="7449313" y="2080449"/>
            <a:ext cx="4376927" cy="369332"/>
          </a:xfrm>
          <a:prstGeom prst="rect">
            <a:avLst/>
          </a:prstGeom>
          <a:noFill/>
        </p:spPr>
        <p:txBody>
          <a:bodyPr wrap="square" rtlCol="0">
            <a:spAutoFit/>
          </a:bodyPr>
          <a:lstStyle/>
          <a:p>
            <a:pPr algn="ctr"/>
            <a:r>
              <a:rPr lang="en-US" dirty="0" smtClean="0"/>
              <a:t>12-km CONUS domain</a:t>
            </a:r>
            <a:endParaRPr lang="en-US" dirty="0"/>
          </a:p>
        </p:txBody>
      </p:sp>
      <p:sp>
        <p:nvSpPr>
          <p:cNvPr id="9" name="Slide Number Placeholder 8"/>
          <p:cNvSpPr>
            <a:spLocks noGrp="1"/>
          </p:cNvSpPr>
          <p:nvPr>
            <p:ph type="sldNum" sz="quarter" idx="12"/>
          </p:nvPr>
        </p:nvSpPr>
        <p:spPr>
          <a:xfrm>
            <a:off x="11753088" y="6364224"/>
            <a:ext cx="320040" cy="365125"/>
          </a:xfrm>
        </p:spPr>
        <p:txBody>
          <a:bodyPr/>
          <a:lstStyle/>
          <a:p>
            <a:r>
              <a:rPr lang="en-US" sz="1600" dirty="0">
                <a:solidFill>
                  <a:schemeClr val="bg1"/>
                </a:solidFill>
              </a:rPr>
              <a:t>3</a:t>
            </a:r>
          </a:p>
        </p:txBody>
      </p:sp>
    </p:spTree>
    <p:extLst>
      <p:ext uri="{BB962C8B-B14F-4D97-AF65-F5344CB8AC3E}">
        <p14:creationId xmlns:p14="http://schemas.microsoft.com/office/powerpoint/2010/main" val="623995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17000" b="-17000"/>
          </a:stretch>
        </a:blip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11753088" y="6364224"/>
            <a:ext cx="320040" cy="365125"/>
          </a:xfrm>
        </p:spPr>
        <p:txBody>
          <a:bodyPr/>
          <a:lstStyle/>
          <a:p>
            <a:r>
              <a:rPr lang="en-US" sz="1600" dirty="0" smtClean="0">
                <a:solidFill>
                  <a:schemeClr val="bg1"/>
                </a:solidFill>
              </a:rPr>
              <a:t>4</a:t>
            </a:r>
            <a:endParaRPr lang="en-US" sz="1600" dirty="0">
              <a:solidFill>
                <a:schemeClr val="bg1"/>
              </a:solidFill>
            </a:endParaRPr>
          </a:p>
        </p:txBody>
      </p:sp>
      <p:sp>
        <p:nvSpPr>
          <p:cNvPr id="7" name="Title 5"/>
          <p:cNvSpPr>
            <a:spLocks noGrp="1"/>
          </p:cNvSpPr>
          <p:nvPr>
            <p:ph type="title"/>
          </p:nvPr>
        </p:nvSpPr>
        <p:spPr>
          <a:xfrm>
            <a:off x="733102" y="0"/>
            <a:ext cx="10515600" cy="1325563"/>
          </a:xfrm>
        </p:spPr>
        <p:txBody>
          <a:bodyPr>
            <a:normAutofit/>
          </a:bodyPr>
          <a:lstStyle/>
          <a:p>
            <a:r>
              <a:rPr lang="en-US" sz="3600" dirty="0" smtClean="0">
                <a:latin typeface="+mn-lt"/>
              </a:rPr>
              <a:t>Summary of CAMx 2011 operational O3 evaluation</a:t>
            </a:r>
            <a:endParaRPr lang="en-US" sz="3600" dirty="0">
              <a:latin typeface="+mn-lt"/>
            </a:endParaRPr>
          </a:p>
        </p:txBody>
      </p:sp>
      <p:sp>
        <p:nvSpPr>
          <p:cNvPr id="15" name="Content Placeholder 2"/>
          <p:cNvSpPr>
            <a:spLocks noGrp="1"/>
          </p:cNvSpPr>
          <p:nvPr>
            <p:ph idx="1"/>
          </p:nvPr>
        </p:nvSpPr>
        <p:spPr>
          <a:xfrm>
            <a:off x="7895302" y="1344167"/>
            <a:ext cx="3967513" cy="5020057"/>
          </a:xfrm>
          <a:solidFill>
            <a:schemeClr val="bg1">
              <a:alpha val="80000"/>
            </a:schemeClr>
          </a:solidFill>
        </p:spPr>
        <p:txBody>
          <a:bodyPr>
            <a:noAutofit/>
          </a:bodyPr>
          <a:lstStyle/>
          <a:p>
            <a:r>
              <a:rPr lang="en-US" sz="2400" dirty="0" smtClean="0"/>
              <a:t>CAMx tends to overestimate summer MDA8 O3 in eastern U.S.</a:t>
            </a:r>
          </a:p>
          <a:p>
            <a:pPr lvl="1">
              <a:buSzPct val="70000"/>
              <a:buFont typeface="Courier New" panose="02070309020205020404" pitchFamily="49" charset="0"/>
              <a:buChar char="o"/>
            </a:pPr>
            <a:r>
              <a:rPr lang="en-US" sz="1800" dirty="0" smtClean="0"/>
              <a:t>Even more severe on days w/ MDA8 &lt; 60</a:t>
            </a:r>
          </a:p>
          <a:p>
            <a:pPr lvl="1">
              <a:buSzPct val="70000"/>
              <a:buFont typeface="Courier New" panose="02070309020205020404" pitchFamily="49" charset="0"/>
              <a:buChar char="o"/>
            </a:pPr>
            <a:r>
              <a:rPr lang="en-US" sz="1800" dirty="0" smtClean="0"/>
              <a:t>Most severe </a:t>
            </a:r>
            <a:r>
              <a:rPr lang="en-US" sz="1800" dirty="0"/>
              <a:t>in VISTAS </a:t>
            </a:r>
            <a:r>
              <a:rPr lang="en-US" sz="1800" dirty="0" smtClean="0"/>
              <a:t>region</a:t>
            </a:r>
          </a:p>
          <a:p>
            <a:pPr lvl="1">
              <a:buSzPct val="70000"/>
              <a:buFont typeface="Courier New" panose="02070309020205020404" pitchFamily="49" charset="0"/>
              <a:buChar char="o"/>
            </a:pPr>
            <a:endParaRPr lang="en-US" sz="2000" dirty="0" smtClean="0"/>
          </a:p>
          <a:p>
            <a:r>
              <a:rPr lang="en-US" sz="2400" dirty="0" smtClean="0"/>
              <a:t>CAMx tends to underestimate summer MDA8 O3 in western U.S.:</a:t>
            </a:r>
          </a:p>
          <a:p>
            <a:pPr lvl="1">
              <a:buSzPct val="70000"/>
              <a:buFont typeface="Courier New" panose="02070309020205020404" pitchFamily="49" charset="0"/>
              <a:buChar char="o"/>
            </a:pPr>
            <a:r>
              <a:rPr lang="en-US" sz="1800" dirty="0" smtClean="0"/>
              <a:t>Most severe on days w/ MDA8 &gt; 60</a:t>
            </a:r>
          </a:p>
          <a:p>
            <a:pPr lvl="1">
              <a:buSzPct val="70000"/>
              <a:buFont typeface="Courier New" panose="02070309020205020404" pitchFamily="49" charset="0"/>
              <a:buChar char="o"/>
            </a:pPr>
            <a:r>
              <a:rPr lang="en-US" sz="1800" dirty="0" smtClean="0"/>
              <a:t>Most severe in May</a:t>
            </a:r>
          </a:p>
          <a:p>
            <a:pPr lvl="1">
              <a:buSzPct val="70000"/>
              <a:buFont typeface="Courier New" panose="02070309020205020404" pitchFamily="49" charset="0"/>
              <a:buChar char="o"/>
            </a:pPr>
            <a:r>
              <a:rPr lang="en-US" sz="1800" dirty="0" smtClean="0"/>
              <a:t>More severe @ CASTNET sites vs AQS</a:t>
            </a:r>
          </a:p>
          <a:p>
            <a:pPr lvl="1">
              <a:buSzPct val="70000"/>
              <a:buFont typeface="Courier New" panose="02070309020205020404" pitchFamily="49" charset="0"/>
              <a:buChar char="o"/>
            </a:pPr>
            <a:endParaRPr lang="en-US" sz="1800" dirty="0" smtClean="0"/>
          </a:p>
        </p:txBody>
      </p:sp>
      <p:pic>
        <p:nvPicPr>
          <p:cNvPr id="2" name="Picture 1"/>
          <p:cNvPicPr>
            <a:picLocks noChangeAspect="1"/>
          </p:cNvPicPr>
          <p:nvPr/>
        </p:nvPicPr>
        <p:blipFill>
          <a:blip r:embed="rId4"/>
          <a:stretch>
            <a:fillRect/>
          </a:stretch>
        </p:blipFill>
        <p:spPr>
          <a:xfrm>
            <a:off x="0" y="1982189"/>
            <a:ext cx="7791968" cy="3977231"/>
          </a:xfrm>
          <a:prstGeom prst="rect">
            <a:avLst/>
          </a:prstGeom>
        </p:spPr>
      </p:pic>
      <p:sp>
        <p:nvSpPr>
          <p:cNvPr id="17" name="TextBox 16"/>
          <p:cNvSpPr txBox="1"/>
          <p:nvPr/>
        </p:nvSpPr>
        <p:spPr>
          <a:xfrm>
            <a:off x="0" y="1847088"/>
            <a:ext cx="7791968" cy="369332"/>
          </a:xfrm>
          <a:prstGeom prst="rect">
            <a:avLst/>
          </a:prstGeom>
          <a:solidFill>
            <a:schemeClr val="bg1"/>
          </a:solidFill>
        </p:spPr>
        <p:txBody>
          <a:bodyPr wrap="square" rtlCol="0">
            <a:spAutoFit/>
          </a:bodyPr>
          <a:lstStyle/>
          <a:p>
            <a:pPr algn="ctr"/>
            <a:r>
              <a:rPr lang="en-US" b="1" dirty="0" smtClean="0"/>
              <a:t>May-Sep 2011 CAMx MDA8 Mean Bias (days &gt;= 60 ppb)</a:t>
            </a:r>
            <a:endParaRPr lang="en-US" b="1" dirty="0"/>
          </a:p>
        </p:txBody>
      </p:sp>
    </p:spTree>
    <p:extLst>
      <p:ext uri="{BB962C8B-B14F-4D97-AF65-F5344CB8AC3E}">
        <p14:creationId xmlns:p14="http://schemas.microsoft.com/office/powerpoint/2010/main" val="28619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891272" y="1344168"/>
            <a:ext cx="3968496" cy="5020056"/>
          </a:xfrm>
          <a:solidFill>
            <a:schemeClr val="bg1">
              <a:alpha val="80000"/>
            </a:schemeClr>
          </a:solidFill>
        </p:spPr>
        <p:txBody>
          <a:bodyPr>
            <a:noAutofit/>
          </a:bodyPr>
          <a:lstStyle/>
          <a:p>
            <a:r>
              <a:rPr lang="en-US" sz="2200" dirty="0" smtClean="0"/>
              <a:t>CMAQ ozone performance tends towards under-estimation in the eastern U.S.:</a:t>
            </a:r>
          </a:p>
          <a:p>
            <a:pPr lvl="1">
              <a:buSzPct val="70000"/>
              <a:buFont typeface="Courier New" panose="02070309020205020404" pitchFamily="49" charset="0"/>
              <a:buChar char="o"/>
            </a:pPr>
            <a:r>
              <a:rPr lang="en-US" sz="1800" dirty="0" smtClean="0"/>
              <a:t>Immediate coastal areas are the exception</a:t>
            </a:r>
          </a:p>
          <a:p>
            <a:pPr marL="457200" lvl="1" indent="0">
              <a:buSzPct val="70000"/>
              <a:buNone/>
            </a:pPr>
            <a:endParaRPr lang="en-US" sz="2000" dirty="0" smtClean="0"/>
          </a:p>
          <a:p>
            <a:r>
              <a:rPr lang="en-US" sz="2200" dirty="0" smtClean="0"/>
              <a:t>CMAQ underestimations are not as severe in the western U.S.</a:t>
            </a:r>
          </a:p>
          <a:p>
            <a:endParaRPr lang="en-US" sz="2400" dirty="0" smtClean="0"/>
          </a:p>
          <a:p>
            <a:r>
              <a:rPr lang="en-US" sz="2200" dirty="0" smtClean="0"/>
              <a:t>While not shown, both models overestimate summer NOx:</a:t>
            </a:r>
          </a:p>
          <a:p>
            <a:pPr lvl="1">
              <a:buSzPct val="70000"/>
              <a:buFont typeface="Courier New" panose="02070309020205020404" pitchFamily="49" charset="0"/>
              <a:buChar char="o"/>
            </a:pPr>
            <a:r>
              <a:rPr lang="en-US" sz="1800" dirty="0" smtClean="0"/>
              <a:t>Biases are highest in the southeast, midwest, and central States.</a:t>
            </a:r>
          </a:p>
          <a:p>
            <a:pPr lvl="1">
              <a:buSzPct val="70000"/>
              <a:buFont typeface="Courier New" panose="02070309020205020404" pitchFamily="49" charset="0"/>
              <a:buChar char="o"/>
            </a:pPr>
            <a:endParaRPr lang="en-US" sz="1800" dirty="0" smtClean="0"/>
          </a:p>
        </p:txBody>
      </p:sp>
      <p:sp>
        <p:nvSpPr>
          <p:cNvPr id="9" name="Slide Number Placeholder 8"/>
          <p:cNvSpPr>
            <a:spLocks noGrp="1"/>
          </p:cNvSpPr>
          <p:nvPr>
            <p:ph type="sldNum" sz="quarter" idx="12"/>
          </p:nvPr>
        </p:nvSpPr>
        <p:spPr>
          <a:xfrm>
            <a:off x="11753088" y="6364224"/>
            <a:ext cx="320040" cy="365125"/>
          </a:xfrm>
        </p:spPr>
        <p:txBody>
          <a:bodyPr/>
          <a:lstStyle/>
          <a:p>
            <a:r>
              <a:rPr lang="en-US" sz="1600" dirty="0">
                <a:solidFill>
                  <a:schemeClr val="bg1"/>
                </a:solidFill>
              </a:rPr>
              <a:t>5</a:t>
            </a:r>
          </a:p>
        </p:txBody>
      </p:sp>
      <p:sp>
        <p:nvSpPr>
          <p:cNvPr id="7" name="Title 5"/>
          <p:cNvSpPr>
            <a:spLocks noGrp="1"/>
          </p:cNvSpPr>
          <p:nvPr>
            <p:ph type="title"/>
          </p:nvPr>
        </p:nvSpPr>
        <p:spPr>
          <a:xfrm>
            <a:off x="733102" y="0"/>
            <a:ext cx="10515600" cy="1325563"/>
          </a:xfrm>
        </p:spPr>
        <p:txBody>
          <a:bodyPr>
            <a:normAutofit/>
          </a:bodyPr>
          <a:lstStyle/>
          <a:p>
            <a:r>
              <a:rPr lang="en-US" sz="3600" dirty="0" smtClean="0">
                <a:latin typeface="+mn-lt"/>
              </a:rPr>
              <a:t>Summary of CMAQ 2011 operational evaluation</a:t>
            </a:r>
            <a:endParaRPr lang="en-US" sz="3600" dirty="0">
              <a:latin typeface="+mn-lt"/>
            </a:endParaRPr>
          </a:p>
        </p:txBody>
      </p:sp>
      <p:pic>
        <p:nvPicPr>
          <p:cNvPr id="2" name="Picture 1"/>
          <p:cNvPicPr>
            <a:picLocks noChangeAspect="1"/>
          </p:cNvPicPr>
          <p:nvPr/>
        </p:nvPicPr>
        <p:blipFill>
          <a:blip r:embed="rId4"/>
          <a:stretch>
            <a:fillRect/>
          </a:stretch>
        </p:blipFill>
        <p:spPr>
          <a:xfrm>
            <a:off x="0" y="2063496"/>
            <a:ext cx="7758017" cy="3912870"/>
          </a:xfrm>
          <a:prstGeom prst="rect">
            <a:avLst/>
          </a:prstGeom>
        </p:spPr>
      </p:pic>
      <p:sp>
        <p:nvSpPr>
          <p:cNvPr id="8" name="TextBox 7"/>
          <p:cNvSpPr txBox="1"/>
          <p:nvPr/>
        </p:nvSpPr>
        <p:spPr>
          <a:xfrm>
            <a:off x="0" y="1911096"/>
            <a:ext cx="7758017" cy="369332"/>
          </a:xfrm>
          <a:prstGeom prst="rect">
            <a:avLst/>
          </a:prstGeom>
          <a:solidFill>
            <a:schemeClr val="bg1"/>
          </a:solidFill>
        </p:spPr>
        <p:txBody>
          <a:bodyPr wrap="square" rtlCol="0">
            <a:spAutoFit/>
          </a:bodyPr>
          <a:lstStyle/>
          <a:p>
            <a:pPr algn="ctr"/>
            <a:r>
              <a:rPr lang="en-US" b="1" dirty="0" smtClean="0"/>
              <a:t>May-Sep 2011 CMAQ MDA8 Mean Bias (days &gt;= 60 ppb)</a:t>
            </a:r>
            <a:endParaRPr lang="en-US" b="1" dirty="0"/>
          </a:p>
        </p:txBody>
      </p:sp>
    </p:spTree>
    <p:extLst>
      <p:ext uri="{BB962C8B-B14F-4D97-AF65-F5344CB8AC3E}">
        <p14:creationId xmlns:p14="http://schemas.microsoft.com/office/powerpoint/2010/main" val="2962668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7000" b="-1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16052" y="1325563"/>
            <a:ext cx="5451348" cy="545134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9132" y="1325563"/>
            <a:ext cx="5451348" cy="5451348"/>
          </a:xfrm>
          <a:prstGeom prst="rect">
            <a:avLst/>
          </a:prstGeom>
        </p:spPr>
      </p:pic>
      <p:sp>
        <p:nvSpPr>
          <p:cNvPr id="10" name="Title 5"/>
          <p:cNvSpPr>
            <a:spLocks noGrp="1"/>
          </p:cNvSpPr>
          <p:nvPr>
            <p:ph type="title"/>
          </p:nvPr>
        </p:nvSpPr>
        <p:spPr>
          <a:xfrm>
            <a:off x="838200" y="0"/>
            <a:ext cx="10341864" cy="1325563"/>
          </a:xfrm>
        </p:spPr>
        <p:txBody>
          <a:bodyPr>
            <a:normAutofit/>
          </a:bodyPr>
          <a:lstStyle/>
          <a:p>
            <a:pPr algn="ctr"/>
            <a:r>
              <a:rPr lang="en-US" sz="3600" dirty="0" smtClean="0">
                <a:latin typeface="+mn-lt"/>
              </a:rPr>
              <a:t>Q1: Are there temporal differences in surface O3 bias?</a:t>
            </a:r>
            <a:endParaRPr lang="en-US" sz="3600" dirty="0">
              <a:latin typeface="+mn-lt"/>
            </a:endParaRPr>
          </a:p>
        </p:txBody>
      </p:sp>
      <p:sp>
        <p:nvSpPr>
          <p:cNvPr id="11" name="Slide Number Placeholder 8"/>
          <p:cNvSpPr>
            <a:spLocks noGrp="1"/>
          </p:cNvSpPr>
          <p:nvPr>
            <p:ph type="sldNum" sz="quarter" idx="12"/>
          </p:nvPr>
        </p:nvSpPr>
        <p:spPr>
          <a:xfrm>
            <a:off x="11753088" y="6364224"/>
            <a:ext cx="320040" cy="365125"/>
          </a:xfrm>
        </p:spPr>
        <p:txBody>
          <a:bodyPr/>
          <a:lstStyle/>
          <a:p>
            <a:r>
              <a:rPr lang="en-US" sz="1600" dirty="0" smtClean="0">
                <a:solidFill>
                  <a:schemeClr val="bg1"/>
                </a:solidFill>
              </a:rPr>
              <a:t>6</a:t>
            </a:r>
            <a:endParaRPr lang="en-US" sz="1600" dirty="0">
              <a:solidFill>
                <a:schemeClr val="bg1"/>
              </a:solidFill>
            </a:endParaRPr>
          </a:p>
        </p:txBody>
      </p:sp>
      <p:sp>
        <p:nvSpPr>
          <p:cNvPr id="12" name="TextBox 11"/>
          <p:cNvSpPr txBox="1"/>
          <p:nvPr/>
        </p:nvSpPr>
        <p:spPr>
          <a:xfrm>
            <a:off x="416052" y="1197066"/>
            <a:ext cx="5451348" cy="646331"/>
          </a:xfrm>
          <a:prstGeom prst="rect">
            <a:avLst/>
          </a:prstGeom>
          <a:solidFill>
            <a:schemeClr val="bg1"/>
          </a:solidFill>
        </p:spPr>
        <p:txBody>
          <a:bodyPr wrap="square" rtlCol="0">
            <a:spAutoFit/>
          </a:bodyPr>
          <a:lstStyle/>
          <a:p>
            <a:pPr algn="ctr"/>
            <a:r>
              <a:rPr lang="en-US" b="1" dirty="0" smtClean="0"/>
              <a:t>Summer 2011 CAMx Hourly O3 Bias</a:t>
            </a:r>
          </a:p>
          <a:p>
            <a:pPr algn="ctr"/>
            <a:r>
              <a:rPr lang="en-US" b="1" dirty="0"/>
              <a:t>b</a:t>
            </a:r>
            <a:r>
              <a:rPr lang="en-US" b="1" dirty="0" smtClean="0"/>
              <a:t>y Hour of Day (all AQS sites)</a:t>
            </a:r>
            <a:endParaRPr lang="en-US" b="1" dirty="0"/>
          </a:p>
        </p:txBody>
      </p:sp>
      <p:sp>
        <p:nvSpPr>
          <p:cNvPr id="13" name="TextBox 12"/>
          <p:cNvSpPr txBox="1"/>
          <p:nvPr/>
        </p:nvSpPr>
        <p:spPr>
          <a:xfrm>
            <a:off x="6009132" y="1197066"/>
            <a:ext cx="5451348" cy="646331"/>
          </a:xfrm>
          <a:prstGeom prst="rect">
            <a:avLst/>
          </a:prstGeom>
          <a:solidFill>
            <a:schemeClr val="bg1"/>
          </a:solidFill>
        </p:spPr>
        <p:txBody>
          <a:bodyPr wrap="square" rtlCol="0">
            <a:spAutoFit/>
          </a:bodyPr>
          <a:lstStyle/>
          <a:p>
            <a:pPr algn="ctr"/>
            <a:r>
              <a:rPr lang="en-US" b="1" dirty="0" smtClean="0"/>
              <a:t>Summer 2011 CMAQ Hourly O3 Bias</a:t>
            </a:r>
          </a:p>
          <a:p>
            <a:pPr algn="ctr"/>
            <a:r>
              <a:rPr lang="en-US" b="1" dirty="0"/>
              <a:t>b</a:t>
            </a:r>
            <a:r>
              <a:rPr lang="en-US" b="1" dirty="0" smtClean="0"/>
              <a:t>y Hour of Day (all AQS sites)</a:t>
            </a:r>
            <a:endParaRPr lang="en-US" b="1" dirty="0"/>
          </a:p>
        </p:txBody>
      </p:sp>
    </p:spTree>
    <p:extLst>
      <p:ext uri="{BB962C8B-B14F-4D97-AF65-F5344CB8AC3E}">
        <p14:creationId xmlns:p14="http://schemas.microsoft.com/office/powerpoint/2010/main" val="3880242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7000" b="-17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280416" y="1648726"/>
            <a:ext cx="5605273" cy="4804519"/>
          </a:xfrm>
          <a:prstGeom prst="rect">
            <a:avLst/>
          </a:prstGeom>
        </p:spPr>
      </p:pic>
      <p:sp>
        <p:nvSpPr>
          <p:cNvPr id="6" name="Title 5"/>
          <p:cNvSpPr>
            <a:spLocks noGrp="1"/>
          </p:cNvSpPr>
          <p:nvPr>
            <p:ph type="title"/>
          </p:nvPr>
        </p:nvSpPr>
        <p:spPr>
          <a:xfrm>
            <a:off x="838200" y="0"/>
            <a:ext cx="10341864" cy="1325563"/>
          </a:xfrm>
        </p:spPr>
        <p:txBody>
          <a:bodyPr>
            <a:normAutofit/>
          </a:bodyPr>
          <a:lstStyle/>
          <a:p>
            <a:pPr algn="ctr"/>
            <a:r>
              <a:rPr lang="en-US" sz="3600" dirty="0" smtClean="0">
                <a:latin typeface="+mn-lt"/>
              </a:rPr>
              <a:t>Q1: Are there temporal differences in surface biases?</a:t>
            </a:r>
            <a:endParaRPr lang="en-US" sz="3600" dirty="0">
              <a:latin typeface="+mn-lt"/>
            </a:endParaRPr>
          </a:p>
        </p:txBody>
      </p:sp>
      <p:sp>
        <p:nvSpPr>
          <p:cNvPr id="9" name="Slide Number Placeholder 8"/>
          <p:cNvSpPr>
            <a:spLocks noGrp="1"/>
          </p:cNvSpPr>
          <p:nvPr>
            <p:ph type="sldNum" sz="quarter" idx="12"/>
          </p:nvPr>
        </p:nvSpPr>
        <p:spPr>
          <a:xfrm>
            <a:off x="11753088" y="6364224"/>
            <a:ext cx="320040" cy="365125"/>
          </a:xfrm>
        </p:spPr>
        <p:txBody>
          <a:bodyPr/>
          <a:lstStyle/>
          <a:p>
            <a:r>
              <a:rPr lang="en-US" sz="1600" dirty="0" smtClean="0">
                <a:solidFill>
                  <a:schemeClr val="bg1"/>
                </a:solidFill>
              </a:rPr>
              <a:t>7</a:t>
            </a:r>
            <a:endParaRPr lang="en-US" sz="1600" dirty="0">
              <a:solidFill>
                <a:schemeClr val="bg1"/>
              </a:solidFill>
            </a:endParaRPr>
          </a:p>
        </p:txBody>
      </p:sp>
      <p:sp>
        <p:nvSpPr>
          <p:cNvPr id="10" name="TextBox 9"/>
          <p:cNvSpPr txBox="1"/>
          <p:nvPr/>
        </p:nvSpPr>
        <p:spPr>
          <a:xfrm>
            <a:off x="280415" y="1471866"/>
            <a:ext cx="5610579" cy="646331"/>
          </a:xfrm>
          <a:prstGeom prst="rect">
            <a:avLst/>
          </a:prstGeom>
          <a:solidFill>
            <a:schemeClr val="bg1"/>
          </a:solidFill>
        </p:spPr>
        <p:txBody>
          <a:bodyPr wrap="square" rtlCol="0">
            <a:spAutoFit/>
          </a:bodyPr>
          <a:lstStyle/>
          <a:p>
            <a:pPr algn="ctr"/>
            <a:r>
              <a:rPr lang="en-US" b="1" dirty="0" smtClean="0"/>
              <a:t>Summer 2011 CMAQ Hourly O3 Bias</a:t>
            </a:r>
          </a:p>
          <a:p>
            <a:pPr algn="ctr"/>
            <a:r>
              <a:rPr lang="en-US" b="1" dirty="0"/>
              <a:t>b</a:t>
            </a:r>
            <a:r>
              <a:rPr lang="en-US" b="1" dirty="0" smtClean="0"/>
              <a:t>y Hour of Day (AQS site in DC)</a:t>
            </a:r>
            <a:endParaRPr lang="en-US" b="1" dirty="0"/>
          </a:p>
        </p:txBody>
      </p:sp>
      <p:pic>
        <p:nvPicPr>
          <p:cNvPr id="15" name="Picture 14"/>
          <p:cNvPicPr>
            <a:picLocks noChangeAspect="1"/>
          </p:cNvPicPr>
          <p:nvPr/>
        </p:nvPicPr>
        <p:blipFill>
          <a:blip r:embed="rId5"/>
          <a:stretch>
            <a:fillRect/>
          </a:stretch>
        </p:blipFill>
        <p:spPr>
          <a:xfrm>
            <a:off x="6009132" y="1644179"/>
            <a:ext cx="5609844" cy="4808438"/>
          </a:xfrm>
          <a:prstGeom prst="rect">
            <a:avLst/>
          </a:prstGeom>
        </p:spPr>
      </p:pic>
      <p:sp>
        <p:nvSpPr>
          <p:cNvPr id="16" name="TextBox 15"/>
          <p:cNvSpPr txBox="1"/>
          <p:nvPr/>
        </p:nvSpPr>
        <p:spPr>
          <a:xfrm>
            <a:off x="6014436" y="1471866"/>
            <a:ext cx="5604539" cy="646331"/>
          </a:xfrm>
          <a:prstGeom prst="rect">
            <a:avLst/>
          </a:prstGeom>
          <a:solidFill>
            <a:schemeClr val="bg1"/>
          </a:solidFill>
        </p:spPr>
        <p:txBody>
          <a:bodyPr wrap="square" rtlCol="0">
            <a:spAutoFit/>
          </a:bodyPr>
          <a:lstStyle/>
          <a:p>
            <a:pPr algn="ctr"/>
            <a:r>
              <a:rPr lang="en-US" b="1" dirty="0" smtClean="0"/>
              <a:t>Summer 2011 CMAQ Hourly NOx Bias</a:t>
            </a:r>
          </a:p>
          <a:p>
            <a:pPr algn="ctr"/>
            <a:r>
              <a:rPr lang="en-US" b="1" dirty="0"/>
              <a:t>b</a:t>
            </a:r>
            <a:r>
              <a:rPr lang="en-US" b="1" dirty="0" smtClean="0"/>
              <a:t>y Hour of Day (AQS site in DC)</a:t>
            </a:r>
            <a:endParaRPr lang="en-US" b="1" dirty="0"/>
          </a:p>
        </p:txBody>
      </p:sp>
    </p:spTree>
    <p:extLst>
      <p:ext uri="{BB962C8B-B14F-4D97-AF65-F5344CB8AC3E}">
        <p14:creationId xmlns:p14="http://schemas.microsoft.com/office/powerpoint/2010/main" val="3608744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7000" b="-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0"/>
            <a:ext cx="10341864" cy="1325563"/>
          </a:xfrm>
        </p:spPr>
        <p:txBody>
          <a:bodyPr>
            <a:normAutofit/>
          </a:bodyPr>
          <a:lstStyle/>
          <a:p>
            <a:pPr algn="ctr"/>
            <a:r>
              <a:rPr lang="en-US" sz="3600" dirty="0" smtClean="0">
                <a:latin typeface="+mn-lt"/>
              </a:rPr>
              <a:t>Q1: Are there temporal differences in surface biases?</a:t>
            </a:r>
            <a:endParaRPr lang="en-US" sz="3600" dirty="0">
              <a:latin typeface="+mn-lt"/>
            </a:endParaRPr>
          </a:p>
        </p:txBody>
      </p:sp>
      <p:sp>
        <p:nvSpPr>
          <p:cNvPr id="9" name="Slide Number Placeholder 8"/>
          <p:cNvSpPr>
            <a:spLocks noGrp="1"/>
          </p:cNvSpPr>
          <p:nvPr>
            <p:ph type="sldNum" sz="quarter" idx="12"/>
          </p:nvPr>
        </p:nvSpPr>
        <p:spPr>
          <a:xfrm>
            <a:off x="11753088" y="6364224"/>
            <a:ext cx="320040" cy="365125"/>
          </a:xfrm>
        </p:spPr>
        <p:txBody>
          <a:bodyPr/>
          <a:lstStyle/>
          <a:p>
            <a:r>
              <a:rPr lang="en-US" sz="1600" dirty="0" smtClean="0">
                <a:solidFill>
                  <a:schemeClr val="bg1"/>
                </a:solidFill>
              </a:rPr>
              <a:t>8</a:t>
            </a:r>
            <a:endParaRPr lang="en-US" sz="1600" dirty="0">
              <a:solidFill>
                <a:schemeClr val="bg1"/>
              </a:solidFill>
            </a:endParaRPr>
          </a:p>
        </p:txBody>
      </p:sp>
      <p:sp>
        <p:nvSpPr>
          <p:cNvPr id="12" name="Content Placeholder 2"/>
          <p:cNvSpPr>
            <a:spLocks noGrp="1"/>
          </p:cNvSpPr>
          <p:nvPr>
            <p:ph idx="1"/>
          </p:nvPr>
        </p:nvSpPr>
        <p:spPr>
          <a:xfrm>
            <a:off x="7485888" y="1481327"/>
            <a:ext cx="4145280" cy="5248021"/>
          </a:xfrm>
          <a:solidFill>
            <a:schemeClr val="bg1">
              <a:alpha val="80000"/>
            </a:schemeClr>
          </a:solidFill>
          <a:ln>
            <a:solidFill>
              <a:schemeClr val="tx1"/>
            </a:solidFill>
          </a:ln>
        </p:spPr>
        <p:txBody>
          <a:bodyPr>
            <a:noAutofit/>
          </a:bodyPr>
          <a:lstStyle/>
          <a:p>
            <a:r>
              <a:rPr lang="en-US" sz="2000" dirty="0" smtClean="0"/>
              <a:t>Both models have a tendency to show differences in temporal bias patterns between 1700-2000 LST.</a:t>
            </a:r>
          </a:p>
          <a:p>
            <a:pPr lvl="1">
              <a:buSzPct val="70000"/>
              <a:buFont typeface="Courier New" panose="02070309020205020404" pitchFamily="49" charset="0"/>
              <a:buChar char="o"/>
            </a:pPr>
            <a:r>
              <a:rPr lang="en-US" sz="1600" dirty="0" smtClean="0"/>
              <a:t>This is especially true in CMAQ</a:t>
            </a:r>
          </a:p>
          <a:p>
            <a:pPr lvl="1">
              <a:buSzPct val="70000"/>
              <a:buFont typeface="Courier New" panose="02070309020205020404" pitchFamily="49" charset="0"/>
              <a:buChar char="o"/>
            </a:pPr>
            <a:r>
              <a:rPr lang="en-US" sz="1600" dirty="0" smtClean="0"/>
              <a:t>These hours are often part of the MDA8 calculation.</a:t>
            </a:r>
          </a:p>
          <a:p>
            <a:pPr lvl="1">
              <a:buSzPct val="70000"/>
              <a:buFont typeface="Courier New" panose="02070309020205020404" pitchFamily="49" charset="0"/>
              <a:buChar char="o"/>
            </a:pPr>
            <a:endParaRPr lang="en-US" sz="1800" dirty="0"/>
          </a:p>
          <a:p>
            <a:pPr>
              <a:buSzPct val="100000"/>
            </a:pPr>
            <a:r>
              <a:rPr lang="en-US" sz="2000" dirty="0" smtClean="0"/>
              <a:t>Sites with strongest temporal NOx biases are often correlated with sites with highest model error.</a:t>
            </a:r>
          </a:p>
          <a:p>
            <a:pPr>
              <a:buSzPct val="100000"/>
            </a:pPr>
            <a:endParaRPr lang="en-US" sz="2000" dirty="0"/>
          </a:p>
          <a:p>
            <a:pPr marL="228600" lvl="1">
              <a:spcBef>
                <a:spcPts val="1000"/>
              </a:spcBef>
              <a:buSzPct val="100000"/>
            </a:pPr>
            <a:r>
              <a:rPr lang="en-US" sz="2000" dirty="0" smtClean="0"/>
              <a:t>Suggests possible issues with urban mixing or temporal allocation of emissions in urban areas.</a:t>
            </a:r>
            <a:r>
              <a:rPr lang="en-US" sz="1600" dirty="0" smtClean="0"/>
              <a:t> </a:t>
            </a:r>
          </a:p>
          <a:p>
            <a:pPr marL="742950" lvl="2" indent="-285750">
              <a:spcBef>
                <a:spcPts val="1000"/>
              </a:spcBef>
              <a:buSzPct val="70000"/>
              <a:buFont typeface="Courier New" panose="02070309020205020404" pitchFamily="49" charset="0"/>
              <a:buChar char="o"/>
            </a:pPr>
            <a:r>
              <a:rPr lang="en-US" sz="1600" dirty="0" smtClean="0"/>
              <a:t>Model incommensurability may also be an important factor (12x12km cell vs. local observation).</a:t>
            </a:r>
          </a:p>
          <a:p>
            <a:pPr>
              <a:buSzPct val="100000"/>
            </a:pPr>
            <a:endParaRPr lang="en-US" sz="2000" dirty="0" smtClean="0"/>
          </a:p>
        </p:txBody>
      </p:sp>
      <p:pic>
        <p:nvPicPr>
          <p:cNvPr id="7" name="Picture 6"/>
          <p:cNvPicPr>
            <a:picLocks noChangeAspect="1"/>
          </p:cNvPicPr>
          <p:nvPr/>
        </p:nvPicPr>
        <p:blipFill>
          <a:blip r:embed="rId4"/>
          <a:stretch>
            <a:fillRect/>
          </a:stretch>
        </p:blipFill>
        <p:spPr>
          <a:xfrm>
            <a:off x="614162" y="1958983"/>
            <a:ext cx="6307537" cy="4770366"/>
          </a:xfrm>
          <a:prstGeom prst="rect">
            <a:avLst/>
          </a:prstGeom>
        </p:spPr>
      </p:pic>
      <p:sp>
        <p:nvSpPr>
          <p:cNvPr id="10" name="TextBox 9"/>
          <p:cNvSpPr txBox="1"/>
          <p:nvPr/>
        </p:nvSpPr>
        <p:spPr>
          <a:xfrm>
            <a:off x="614162" y="1481328"/>
            <a:ext cx="6307537" cy="646331"/>
          </a:xfrm>
          <a:prstGeom prst="rect">
            <a:avLst/>
          </a:prstGeom>
          <a:solidFill>
            <a:schemeClr val="bg1"/>
          </a:solidFill>
        </p:spPr>
        <p:txBody>
          <a:bodyPr wrap="square" rtlCol="0">
            <a:spAutoFit/>
          </a:bodyPr>
          <a:lstStyle/>
          <a:p>
            <a:pPr algn="ctr"/>
            <a:r>
              <a:rPr lang="en-US" b="1" dirty="0" smtClean="0"/>
              <a:t>Locations with strongest signals in </a:t>
            </a:r>
          </a:p>
          <a:p>
            <a:pPr algn="ctr"/>
            <a:r>
              <a:rPr lang="en-US" b="1" dirty="0" smtClean="0"/>
              <a:t>temporal NOx bias</a:t>
            </a:r>
            <a:endParaRPr lang="en-US" b="1" dirty="0"/>
          </a:p>
        </p:txBody>
      </p:sp>
      <p:cxnSp>
        <p:nvCxnSpPr>
          <p:cNvPr id="3" name="Straight Arrow Connector 2"/>
          <p:cNvCxnSpPr/>
          <p:nvPr/>
        </p:nvCxnSpPr>
        <p:spPr>
          <a:xfrm flipH="1" flipV="1">
            <a:off x="1621536" y="5681472"/>
            <a:ext cx="2011680" cy="45110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76802" y="6210121"/>
            <a:ext cx="1328928" cy="400110"/>
          </a:xfrm>
          <a:prstGeom prst="rect">
            <a:avLst/>
          </a:prstGeom>
          <a:noFill/>
        </p:spPr>
        <p:txBody>
          <a:bodyPr wrap="square" rtlCol="0">
            <a:spAutoFit/>
          </a:bodyPr>
          <a:lstStyle/>
          <a:p>
            <a:r>
              <a:rPr lang="en-US" sz="1000" i="1" dirty="0" smtClean="0">
                <a:solidFill>
                  <a:srgbClr val="C00000"/>
                </a:solidFill>
              </a:rPr>
              <a:t>DC site from previous slide</a:t>
            </a:r>
            <a:endParaRPr lang="en-US" sz="1000" i="1" dirty="0">
              <a:solidFill>
                <a:srgbClr val="C00000"/>
              </a:solidFill>
            </a:endParaRPr>
          </a:p>
        </p:txBody>
      </p:sp>
    </p:spTree>
    <p:extLst>
      <p:ext uri="{BB962C8B-B14F-4D97-AF65-F5344CB8AC3E}">
        <p14:creationId xmlns:p14="http://schemas.microsoft.com/office/powerpoint/2010/main" val="3203042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7000" b="-17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0"/>
            <a:ext cx="10341864" cy="1325563"/>
          </a:xfrm>
        </p:spPr>
        <p:txBody>
          <a:bodyPr>
            <a:normAutofit/>
          </a:bodyPr>
          <a:lstStyle/>
          <a:p>
            <a:pPr algn="ctr"/>
            <a:r>
              <a:rPr lang="en-US" sz="3600" dirty="0" smtClean="0">
                <a:latin typeface="+mn-lt"/>
              </a:rPr>
              <a:t>Q2: How well is the model simulating ozone aloft?</a:t>
            </a:r>
            <a:endParaRPr lang="en-US" sz="3600" dirty="0">
              <a:latin typeface="+mn-lt"/>
            </a:endParaRPr>
          </a:p>
        </p:txBody>
      </p:sp>
      <p:sp>
        <p:nvSpPr>
          <p:cNvPr id="5" name="Slide Number Placeholder 8"/>
          <p:cNvSpPr>
            <a:spLocks noGrp="1"/>
          </p:cNvSpPr>
          <p:nvPr>
            <p:ph type="sldNum" sz="quarter" idx="12"/>
          </p:nvPr>
        </p:nvSpPr>
        <p:spPr>
          <a:xfrm>
            <a:off x="11631168" y="6364224"/>
            <a:ext cx="441960" cy="365125"/>
          </a:xfrm>
        </p:spPr>
        <p:txBody>
          <a:bodyPr/>
          <a:lstStyle/>
          <a:p>
            <a:r>
              <a:rPr lang="en-US" sz="1600" dirty="0" smtClean="0">
                <a:solidFill>
                  <a:schemeClr val="bg1"/>
                </a:solidFill>
              </a:rPr>
              <a:t>9</a:t>
            </a:r>
            <a:endParaRPr lang="en-US" sz="1600" dirty="0">
              <a:solidFill>
                <a:schemeClr val="bg1"/>
              </a:solidFill>
            </a:endParaRPr>
          </a:p>
        </p:txBody>
      </p:sp>
      <p:pic>
        <p:nvPicPr>
          <p:cNvPr id="2" name="Picture 1"/>
          <p:cNvPicPr>
            <a:picLocks noChangeAspect="1"/>
          </p:cNvPicPr>
          <p:nvPr/>
        </p:nvPicPr>
        <p:blipFill>
          <a:blip r:embed="rId4"/>
          <a:stretch>
            <a:fillRect/>
          </a:stretch>
        </p:blipFill>
        <p:spPr>
          <a:xfrm>
            <a:off x="2360" y="1409541"/>
            <a:ext cx="7817962" cy="4758245"/>
          </a:xfrm>
          <a:prstGeom prst="rect">
            <a:avLst/>
          </a:prstGeom>
        </p:spPr>
      </p:pic>
      <p:sp>
        <p:nvSpPr>
          <p:cNvPr id="7" name="Content Placeholder 2"/>
          <p:cNvSpPr>
            <a:spLocks noGrp="1"/>
          </p:cNvSpPr>
          <p:nvPr>
            <p:ph idx="1"/>
          </p:nvPr>
        </p:nvSpPr>
        <p:spPr>
          <a:xfrm>
            <a:off x="7874085" y="1213104"/>
            <a:ext cx="4145280" cy="5151120"/>
          </a:xfrm>
          <a:solidFill>
            <a:schemeClr val="bg1">
              <a:alpha val="80000"/>
            </a:schemeClr>
          </a:solidFill>
          <a:ln>
            <a:solidFill>
              <a:schemeClr val="tx1"/>
            </a:solidFill>
          </a:ln>
        </p:spPr>
        <p:txBody>
          <a:bodyPr>
            <a:noAutofit/>
          </a:bodyPr>
          <a:lstStyle/>
          <a:p>
            <a:r>
              <a:rPr lang="en-US" sz="2400" dirty="0" smtClean="0"/>
              <a:t>UMD flew six morning flights upwind of the Baltimore/DC area</a:t>
            </a:r>
          </a:p>
          <a:p>
            <a:pPr lvl="1">
              <a:buSzPct val="70000"/>
              <a:buFont typeface="Courier New" panose="02070309020205020404" pitchFamily="49" charset="0"/>
              <a:buChar char="o"/>
            </a:pPr>
            <a:r>
              <a:rPr lang="en-US" sz="1800" dirty="0" smtClean="0"/>
              <a:t>Times varies slightly by day but generally between 0830-1200 LDT</a:t>
            </a:r>
          </a:p>
          <a:p>
            <a:pPr lvl="1">
              <a:buSzPct val="70000"/>
              <a:buFont typeface="Courier New" panose="02070309020205020404" pitchFamily="49" charset="0"/>
              <a:buChar char="o"/>
            </a:pPr>
            <a:r>
              <a:rPr lang="en-US" sz="1800" dirty="0"/>
              <a:t>3</a:t>
            </a:r>
            <a:r>
              <a:rPr lang="en-US" sz="1800" dirty="0" smtClean="0"/>
              <a:t> spirals were made over Cumberland MD, Luray VA, and Frederick MD</a:t>
            </a:r>
          </a:p>
          <a:p>
            <a:pPr lvl="1">
              <a:buSzPct val="70000"/>
              <a:buFont typeface="Courier New" panose="02070309020205020404" pitchFamily="49" charset="0"/>
              <a:buChar char="o"/>
            </a:pPr>
            <a:r>
              <a:rPr lang="en-US" sz="1800" dirty="0" smtClean="0"/>
              <a:t>Flight levels ranged from near the surface to 3km AGL.</a:t>
            </a:r>
          </a:p>
          <a:p>
            <a:endParaRPr lang="en-US" sz="1600" dirty="0" smtClean="0"/>
          </a:p>
          <a:p>
            <a:r>
              <a:rPr lang="en-US" sz="2400" dirty="0" smtClean="0"/>
              <a:t>Goal is to provide initial qualitative assessment of model ozone in the residual layer upwind of the urban area.</a:t>
            </a:r>
          </a:p>
          <a:p>
            <a:pPr marL="457200" lvl="1" indent="0">
              <a:buSzPct val="70000"/>
              <a:buNone/>
            </a:pPr>
            <a:endParaRPr lang="en-US" sz="1600" dirty="0" smtClean="0"/>
          </a:p>
        </p:txBody>
      </p:sp>
      <p:sp>
        <p:nvSpPr>
          <p:cNvPr id="8" name="TextBox 7"/>
          <p:cNvSpPr txBox="1"/>
          <p:nvPr/>
        </p:nvSpPr>
        <p:spPr>
          <a:xfrm>
            <a:off x="838200" y="2186761"/>
            <a:ext cx="1648968" cy="307777"/>
          </a:xfrm>
          <a:prstGeom prst="rect">
            <a:avLst/>
          </a:prstGeom>
          <a:noFill/>
        </p:spPr>
        <p:txBody>
          <a:bodyPr wrap="square" rtlCol="0">
            <a:spAutoFit/>
          </a:bodyPr>
          <a:lstStyle/>
          <a:p>
            <a:r>
              <a:rPr lang="en-US" sz="1400" i="1" dirty="0" smtClean="0">
                <a:solidFill>
                  <a:schemeClr val="bg1"/>
                </a:solidFill>
              </a:rPr>
              <a:t>Cumberland MD</a:t>
            </a:r>
            <a:endParaRPr lang="en-US" sz="1400" i="1" dirty="0">
              <a:solidFill>
                <a:schemeClr val="bg1"/>
              </a:solidFill>
            </a:endParaRPr>
          </a:p>
        </p:txBody>
      </p:sp>
      <p:sp>
        <p:nvSpPr>
          <p:cNvPr id="9" name="TextBox 8"/>
          <p:cNvSpPr txBox="1"/>
          <p:nvPr/>
        </p:nvSpPr>
        <p:spPr>
          <a:xfrm>
            <a:off x="5172456" y="2032872"/>
            <a:ext cx="1328928" cy="307777"/>
          </a:xfrm>
          <a:prstGeom prst="rect">
            <a:avLst/>
          </a:prstGeom>
          <a:noFill/>
        </p:spPr>
        <p:txBody>
          <a:bodyPr wrap="square" rtlCol="0">
            <a:spAutoFit/>
          </a:bodyPr>
          <a:lstStyle/>
          <a:p>
            <a:r>
              <a:rPr lang="en-US" sz="1400" i="1" dirty="0" smtClean="0">
                <a:solidFill>
                  <a:schemeClr val="bg1"/>
                </a:solidFill>
              </a:rPr>
              <a:t>Frederick MD</a:t>
            </a:r>
            <a:endParaRPr lang="en-US" sz="1400" i="1" dirty="0">
              <a:solidFill>
                <a:schemeClr val="bg1"/>
              </a:solidFill>
            </a:endParaRPr>
          </a:p>
        </p:txBody>
      </p:sp>
      <p:sp>
        <p:nvSpPr>
          <p:cNvPr id="10" name="TextBox 9"/>
          <p:cNvSpPr txBox="1"/>
          <p:nvPr/>
        </p:nvSpPr>
        <p:spPr>
          <a:xfrm>
            <a:off x="809625" y="5301817"/>
            <a:ext cx="1328928" cy="307777"/>
          </a:xfrm>
          <a:prstGeom prst="rect">
            <a:avLst/>
          </a:prstGeom>
          <a:noFill/>
        </p:spPr>
        <p:txBody>
          <a:bodyPr wrap="square" rtlCol="0">
            <a:spAutoFit/>
          </a:bodyPr>
          <a:lstStyle/>
          <a:p>
            <a:r>
              <a:rPr lang="en-US" sz="1400" i="1" dirty="0" smtClean="0">
                <a:solidFill>
                  <a:schemeClr val="bg1"/>
                </a:solidFill>
              </a:rPr>
              <a:t>Luray VA</a:t>
            </a:r>
            <a:endParaRPr lang="en-US" sz="1400" i="1" dirty="0">
              <a:solidFill>
                <a:schemeClr val="bg1"/>
              </a:solidFill>
            </a:endParaRPr>
          </a:p>
        </p:txBody>
      </p:sp>
    </p:spTree>
    <p:extLst>
      <p:ext uri="{BB962C8B-B14F-4D97-AF65-F5344CB8AC3E}">
        <p14:creationId xmlns:p14="http://schemas.microsoft.com/office/powerpoint/2010/main" val="308288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3623</TotalTime>
  <Words>2042</Words>
  <Application>Microsoft Office PowerPoint</Application>
  <PresentationFormat>Custom</PresentationFormat>
  <Paragraphs>216</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Initial evaluation of 2011 CMAQ and CAMx simulations during the DISCOVER-AQ period in the mid-Atlantic</vt:lpstr>
      <vt:lpstr>Purpose / Outline</vt:lpstr>
      <vt:lpstr>PowerPoint Presentation</vt:lpstr>
      <vt:lpstr>Summary of CAMx 2011 operational O3 evaluation</vt:lpstr>
      <vt:lpstr>Summary of CMAQ 2011 operational evaluation</vt:lpstr>
      <vt:lpstr>Q1: Are there temporal differences in surface O3 bias?</vt:lpstr>
      <vt:lpstr>Q1: Are there temporal differences in surface biases?</vt:lpstr>
      <vt:lpstr>Q1: Are there temporal differences in surface biases?</vt:lpstr>
      <vt:lpstr>Q2: How well is the model simulating ozone aloft?</vt:lpstr>
      <vt:lpstr>Q2: How well is the model simulating ozone aloft?</vt:lpstr>
      <vt:lpstr>Q2: How well is the model simulating ozone aloft?</vt:lpstr>
      <vt:lpstr>How well is the model simulating ozone aloft?</vt:lpstr>
      <vt:lpstr>Q2: How well is the model simulating ozone aloft?</vt:lpstr>
      <vt:lpstr>Q2: How well is the model simulating ozone aloft?</vt:lpstr>
      <vt:lpstr>Q3: How well does the model simulate observed organic nitrates aloft in the region? </vt:lpstr>
      <vt:lpstr>Q3: How well does the model simulate observed organic nitrates aloft in the region? </vt:lpstr>
      <vt:lpstr>Next steps / 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Dolwick, Pat</dc:creator>
  <cp:lastModifiedBy>Lenovo User</cp:lastModifiedBy>
  <cp:revision>74</cp:revision>
  <dcterms:created xsi:type="dcterms:W3CDTF">2014-10-20T12:00:52Z</dcterms:created>
  <dcterms:modified xsi:type="dcterms:W3CDTF">2014-10-28T14:00:57Z</dcterms:modified>
</cp:coreProperties>
</file>