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9"/>
  </p:notesMasterIdLst>
  <p:sldIdLst>
    <p:sldId id="268" r:id="rId3"/>
    <p:sldId id="338" r:id="rId4"/>
    <p:sldId id="292" r:id="rId5"/>
    <p:sldId id="337" r:id="rId6"/>
    <p:sldId id="335" r:id="rId7"/>
    <p:sldId id="359" r:id="rId8"/>
    <p:sldId id="360" r:id="rId9"/>
    <p:sldId id="346" r:id="rId10"/>
    <p:sldId id="374" r:id="rId11"/>
    <p:sldId id="344" r:id="rId12"/>
    <p:sldId id="349" r:id="rId13"/>
    <p:sldId id="353" r:id="rId14"/>
    <p:sldId id="354" r:id="rId15"/>
    <p:sldId id="366" r:id="rId16"/>
    <p:sldId id="370" r:id="rId17"/>
    <p:sldId id="355" r:id="rId18"/>
    <p:sldId id="372" r:id="rId19"/>
    <p:sldId id="383" r:id="rId20"/>
    <p:sldId id="371" r:id="rId21"/>
    <p:sldId id="362" r:id="rId22"/>
    <p:sldId id="347" r:id="rId23"/>
    <p:sldId id="382" r:id="rId24"/>
    <p:sldId id="376" r:id="rId25"/>
    <p:sldId id="377" r:id="rId26"/>
    <p:sldId id="378" r:id="rId27"/>
    <p:sldId id="37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A6A6A6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2" autoAdjust="0"/>
    <p:restoredTop sz="91988" autoAdjust="0"/>
  </p:normalViewPr>
  <p:slideViewPr>
    <p:cSldViewPr showGuides="1">
      <p:cViewPr varScale="1">
        <p:scale>
          <a:sx n="59" d="100"/>
          <a:sy n="59" d="100"/>
        </p:scale>
        <p:origin x="-45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C6A3C1-C836-4E58-BB9C-13675F9BC060}" type="doc">
      <dgm:prSet loTypeId="urn:microsoft.com/office/officeart/2005/8/layout/chevron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D1484DC-81A0-4183-97D1-90A10B15D78C}">
      <dgm:prSet phldrT="[Texto]" custT="1"/>
      <dgm:spPr/>
      <dgm:t>
        <a:bodyPr/>
        <a:lstStyle/>
        <a:p>
          <a:r>
            <a:rPr lang="es-ES_tradnl" sz="1200" b="1" cap="none" spc="0" dirty="0" smtClean="0">
              <a:ln w="12700">
                <a:prstDash val="solid"/>
              </a:ln>
              <a:effectLst/>
            </a:rPr>
            <a:t>METEO</a:t>
          </a:r>
          <a:endParaRPr lang="es-ES" sz="1200" b="1" cap="none" spc="0" dirty="0">
            <a:ln w="12700">
              <a:prstDash val="solid"/>
            </a:ln>
            <a:effectLst/>
          </a:endParaRPr>
        </a:p>
      </dgm:t>
    </dgm:pt>
    <dgm:pt modelId="{0D5FBBD4-6682-4137-9BB5-E8B3691EACF5}" type="parTrans" cxnId="{91294E96-68E7-4540-AF2E-56C6B94557D5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E9530D93-1554-4D8E-8675-A15C4FE42350}" type="sibTrans" cxnId="{91294E96-68E7-4540-AF2E-56C6B94557D5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DD1083EF-EB53-49C9-9B67-8826175E806B}">
      <dgm:prSet phldrT="[Texto]" custT="1"/>
      <dgm:spPr/>
      <dgm:t>
        <a:bodyPr/>
        <a:lstStyle/>
        <a:p>
          <a:r>
            <a:rPr lang="es-ES_tradnl" sz="1200" b="1" cap="none" spc="0" dirty="0" smtClean="0">
              <a:ln w="12700">
                <a:prstDash val="solid"/>
              </a:ln>
              <a:effectLst/>
            </a:rPr>
            <a:t>WRF-ARWv3.5</a:t>
          </a:r>
          <a:r>
            <a:rPr lang="es-ES_tradnl" sz="1200" b="0" cap="none" spc="0" dirty="0" smtClean="0">
              <a:ln w="12700">
                <a:prstDash val="solid"/>
              </a:ln>
              <a:effectLst/>
            </a:rPr>
            <a:t> (RRTM, WSM3, YSU, </a:t>
          </a:r>
          <a:r>
            <a:rPr lang="es-ES_tradnl" sz="1200" b="0" cap="none" spc="0" dirty="0" err="1" smtClean="0">
              <a:ln w="12700">
                <a:prstDash val="solid"/>
              </a:ln>
              <a:effectLst/>
            </a:rPr>
            <a:t>NoahLSM</a:t>
          </a:r>
          <a:r>
            <a:rPr lang="es-ES_tradnl" sz="1200" b="0" cap="none" spc="0" dirty="0" smtClean="0">
              <a:ln w="12700">
                <a:prstDash val="solid"/>
              </a:ln>
              <a:effectLst/>
            </a:rPr>
            <a:t>)</a:t>
          </a:r>
          <a:endParaRPr lang="es-ES" sz="1200" b="0" cap="none" spc="0" dirty="0">
            <a:ln w="12700">
              <a:prstDash val="solid"/>
            </a:ln>
            <a:effectLst/>
          </a:endParaRPr>
        </a:p>
      </dgm:t>
    </dgm:pt>
    <dgm:pt modelId="{70DF36D0-40A9-4A7F-8EF8-34379EDB8AD9}" type="parTrans" cxnId="{C4A0D019-0BA2-4E94-9FD6-5B17811709EF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CEC03591-21CC-447C-ABC8-837E1DBE56F5}" type="sibTrans" cxnId="{C4A0D019-0BA2-4E94-9FD6-5B17811709EF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61B72D33-F423-4763-86F5-ADC12479A2E3}">
      <dgm:prSet phldrT="[Texto]" custT="1"/>
      <dgm:spPr/>
      <dgm:t>
        <a:bodyPr/>
        <a:lstStyle/>
        <a:p>
          <a:r>
            <a:rPr lang="en-GB" sz="1200" b="0" cap="none" spc="0" dirty="0" smtClean="0">
              <a:ln w="12700">
                <a:prstDash val="solid"/>
              </a:ln>
              <a:effectLst/>
            </a:rPr>
            <a:t>33</a:t>
          </a:r>
          <a:r>
            <a:rPr lang="el-GR" sz="1200" b="0" cap="none" spc="0" dirty="0" smtClean="0">
              <a:ln w="12700">
                <a:prstDash val="solid"/>
              </a:ln>
              <a:effectLst/>
              <a:latin typeface="Arial"/>
              <a:cs typeface="Arial"/>
            </a:rPr>
            <a:t>σ</a:t>
          </a:r>
          <a:r>
            <a:rPr lang="es-ES_tradnl" sz="1200" b="0" cap="none" spc="0" dirty="0" smtClean="0">
              <a:ln w="12700">
                <a:prstDash val="solid"/>
              </a:ln>
              <a:effectLst/>
              <a:latin typeface="Arial"/>
              <a:cs typeface="Arial"/>
            </a:rPr>
            <a:t> / </a:t>
          </a:r>
          <a:r>
            <a:rPr lang="en-GB" sz="1200" b="0" cap="none" spc="0" dirty="0" smtClean="0">
              <a:ln w="12700">
                <a:prstDash val="solid"/>
              </a:ln>
              <a:effectLst/>
            </a:rPr>
            <a:t>50hPa (top)</a:t>
          </a:r>
          <a:endParaRPr lang="es-ES" sz="1200" b="0" cap="none" spc="0" dirty="0">
            <a:ln w="12700">
              <a:prstDash val="solid"/>
            </a:ln>
            <a:effectLst/>
          </a:endParaRPr>
        </a:p>
      </dgm:t>
    </dgm:pt>
    <dgm:pt modelId="{1A208087-35E4-4D1C-B877-F0D4D0432E62}" type="parTrans" cxnId="{47255BD6-AD05-462F-B031-4B32443211F8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D95CBAC6-4310-4EE9-BCD3-FBDFE753432C}" type="sibTrans" cxnId="{47255BD6-AD05-462F-B031-4B32443211F8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FC19822A-60AE-416F-9D31-73ED1DA9ED27}">
      <dgm:prSet phldrT="[Texto]" custT="1"/>
      <dgm:spPr/>
      <dgm:t>
        <a:bodyPr/>
        <a:lstStyle/>
        <a:p>
          <a:r>
            <a:rPr lang="es-ES_tradnl" sz="1200" b="1" cap="none" spc="0" dirty="0" smtClean="0">
              <a:ln w="12700">
                <a:prstDash val="solid"/>
              </a:ln>
              <a:effectLst/>
            </a:rPr>
            <a:t>EMISSIONS</a:t>
          </a:r>
          <a:endParaRPr lang="es-ES" sz="1200" b="1" cap="none" spc="0" dirty="0">
            <a:ln w="12700">
              <a:prstDash val="solid"/>
            </a:ln>
            <a:effectLst/>
          </a:endParaRPr>
        </a:p>
      </dgm:t>
    </dgm:pt>
    <dgm:pt modelId="{FAEB8963-58BF-43FA-B2E2-A8662FC7C565}" type="parTrans" cxnId="{B85251CA-8164-4639-A359-8AF46D96454C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9F36B091-A2A7-490C-8895-751C39C2E15C}" type="sibTrans" cxnId="{B85251CA-8164-4639-A359-8AF46D96454C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A495697C-747B-4F3B-B392-BF6472B4BEC8}">
      <dgm:prSet phldrT="[Texto]" custT="1"/>
      <dgm:spPr/>
      <dgm:t>
        <a:bodyPr/>
        <a:lstStyle/>
        <a:p>
          <a:r>
            <a:rPr lang="en-US" sz="1200" b="1" cap="none" spc="0" dirty="0" smtClean="0">
              <a:ln w="12700">
                <a:prstDash val="solid"/>
              </a:ln>
              <a:effectLst/>
            </a:rPr>
            <a:t>HERMESv2.0</a:t>
          </a:r>
          <a:endParaRPr lang="es-ES" sz="1200" b="0" cap="none" spc="0" dirty="0">
            <a:ln w="12700">
              <a:prstDash val="solid"/>
            </a:ln>
            <a:effectLst/>
          </a:endParaRPr>
        </a:p>
      </dgm:t>
    </dgm:pt>
    <dgm:pt modelId="{FA146772-ECFF-4AC9-9D7D-6A5F3B2347B3}" type="parTrans" cxnId="{9EEE45EF-8B68-4881-B365-A0E708D378FE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B4B90D24-5459-4A15-93CF-F3B25B0018B7}" type="sibTrans" cxnId="{9EEE45EF-8B68-4881-B365-A0E708D378FE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7C7351BA-C980-4AA4-B42F-82F30C43EBED}">
      <dgm:prSet phldrT="[Texto]" custT="1"/>
      <dgm:spPr/>
      <dgm:t>
        <a:bodyPr/>
        <a:lstStyle/>
        <a:p>
          <a:r>
            <a:rPr lang="es-ES_tradnl" sz="1200" b="1" cap="none" spc="0" dirty="0" smtClean="0">
              <a:ln w="12700">
                <a:prstDash val="solid"/>
              </a:ln>
              <a:effectLst/>
            </a:rPr>
            <a:t>CHEMISTRY</a:t>
          </a:r>
          <a:endParaRPr lang="es-ES" sz="1200" b="1" cap="none" spc="0" dirty="0">
            <a:ln w="12700">
              <a:prstDash val="solid"/>
            </a:ln>
            <a:effectLst/>
          </a:endParaRPr>
        </a:p>
      </dgm:t>
    </dgm:pt>
    <dgm:pt modelId="{3DA17BA4-A005-4A20-B491-1BC84954E585}" type="parTrans" cxnId="{8D7C6062-6A75-4AB5-923A-B0E0CA45C4F2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4BE53F4E-4987-468E-A894-3C5EEB029F38}" type="sibTrans" cxnId="{8D7C6062-6A75-4AB5-923A-B0E0CA45C4F2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A04E65FE-8E5D-4767-9C38-D86A3314043F}">
      <dgm:prSet phldrT="[Texto]" custT="1"/>
      <dgm:spPr/>
      <dgm:t>
        <a:bodyPr/>
        <a:lstStyle/>
        <a:p>
          <a:r>
            <a:rPr lang="es-ES_tradnl" sz="1200" b="1" cap="none" spc="0" dirty="0" smtClean="0">
              <a:ln w="12700">
                <a:prstDash val="solid"/>
              </a:ln>
              <a:effectLst/>
            </a:rPr>
            <a:t>CMAQv5.0.2</a:t>
          </a:r>
          <a:r>
            <a:rPr lang="es-ES_tradnl" sz="1200" b="0" cap="none" spc="0" dirty="0" smtClean="0">
              <a:ln w="12700">
                <a:prstDash val="solid"/>
              </a:ln>
              <a:effectLst/>
            </a:rPr>
            <a:t> (ISAM, CB05TUCL, AERO6) </a:t>
          </a:r>
          <a:endParaRPr lang="es-ES" sz="1200" b="0" cap="none" spc="0" dirty="0">
            <a:ln w="12700">
              <a:prstDash val="solid"/>
            </a:ln>
            <a:effectLst/>
          </a:endParaRPr>
        </a:p>
      </dgm:t>
    </dgm:pt>
    <dgm:pt modelId="{AE504B94-F55E-4F51-9AD1-631DD0B9ADC7}" type="parTrans" cxnId="{DF793E9F-2FCC-4884-AA8F-901E91FB6F9E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44DC4C93-F055-4966-B3A0-E5FCD6906362}" type="sibTrans" cxnId="{DF793E9F-2FCC-4884-AA8F-901E91FB6F9E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FEF704DF-FB23-4E9A-BCB8-F493A490462C}">
      <dgm:prSet phldrT="[Texto]" custT="1"/>
      <dgm:spPr/>
      <dgm:t>
        <a:bodyPr/>
        <a:lstStyle/>
        <a:p>
          <a:r>
            <a:rPr lang="en-US" sz="1200" b="0" cap="none" spc="0" dirty="0" smtClean="0">
              <a:ln w="12700">
                <a:prstDash val="solid"/>
              </a:ln>
              <a:effectLst/>
            </a:rPr>
            <a:t>ICON/BCON-</a:t>
          </a:r>
          <a:r>
            <a:rPr lang="en-US" sz="1200" b="1" cap="none" spc="0" dirty="0" smtClean="0">
              <a:ln w="12700">
                <a:prstDash val="solid"/>
              </a:ln>
              <a:effectLst/>
            </a:rPr>
            <a:t>EU12</a:t>
          </a:r>
          <a:r>
            <a:rPr lang="en-US" sz="1200" b="0" cap="none" spc="0" dirty="0" smtClean="0">
              <a:ln w="12700">
                <a:prstDash val="solid"/>
              </a:ln>
              <a:effectLst/>
            </a:rPr>
            <a:t>: GFS (NCEP) </a:t>
          </a:r>
          <a:endParaRPr lang="es-ES" sz="1200" b="0" cap="none" spc="0" dirty="0">
            <a:ln w="12700">
              <a:prstDash val="solid"/>
            </a:ln>
            <a:effectLst/>
          </a:endParaRPr>
        </a:p>
      </dgm:t>
    </dgm:pt>
    <dgm:pt modelId="{3200FDB0-9DD7-4BC2-8F66-E7DDB4EC0C1F}" type="parTrans" cxnId="{1336DFB2-0E46-4543-801A-6D7D36F7ADD5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DF15E8DE-897F-4F7F-8187-4CEF19A04CA2}" type="sibTrans" cxnId="{1336DFB2-0E46-4543-801A-6D7D36F7ADD5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FBF03453-9094-42CC-AF71-8ADDF482BD53}">
      <dgm:prSet custT="1"/>
      <dgm:spPr/>
      <dgm:t>
        <a:bodyPr/>
        <a:lstStyle/>
        <a:p>
          <a:r>
            <a:rPr lang="en-US" sz="1200" b="1" cap="none" spc="0" dirty="0" smtClean="0">
              <a:ln w="12700">
                <a:prstDash val="solid"/>
              </a:ln>
              <a:effectLst/>
            </a:rPr>
            <a:t>IP4</a:t>
          </a:r>
          <a:r>
            <a:rPr lang="en-US" sz="1200" b="0" cap="none" spc="0" dirty="0" smtClean="0">
              <a:ln w="12700">
                <a:prstDash val="solid"/>
              </a:ln>
              <a:effectLst/>
            </a:rPr>
            <a:t>: HERMES-BOUP (Spain) + HERMES-DIS (Europe) </a:t>
          </a:r>
          <a:endParaRPr lang="en-US" sz="1200" b="0" cap="none" spc="0" dirty="0">
            <a:ln w="12700">
              <a:prstDash val="solid"/>
            </a:ln>
            <a:effectLst/>
          </a:endParaRPr>
        </a:p>
      </dgm:t>
    </dgm:pt>
    <dgm:pt modelId="{1574A3E7-7DB2-409F-83C8-B75C5C56E35D}" type="parTrans" cxnId="{3DB235E0-8AC1-483B-B29F-DB6CCB184CF7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6DF902DB-BC50-4980-83C0-EA10B5C493F8}" type="sibTrans" cxnId="{3DB235E0-8AC1-483B-B29F-DB6CCB184CF7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880CB419-DC97-418F-8A93-115C1A6A53C9}">
      <dgm:prSet phldrT="[Texto]" custT="1"/>
      <dgm:spPr/>
      <dgm:t>
        <a:bodyPr/>
        <a:lstStyle/>
        <a:p>
          <a:r>
            <a:rPr lang="es-ES_tradnl" sz="1200" b="0" cap="none" spc="0" dirty="0" smtClean="0">
              <a:ln w="12700">
                <a:prstDash val="solid"/>
              </a:ln>
              <a:effectLst/>
            </a:rPr>
            <a:t>BCON-</a:t>
          </a:r>
          <a:r>
            <a:rPr lang="es-ES_tradnl" sz="1200" b="1" cap="none" spc="0" dirty="0" smtClean="0">
              <a:ln w="12700">
                <a:prstDash val="solid"/>
              </a:ln>
              <a:effectLst/>
            </a:rPr>
            <a:t>EU12</a:t>
          </a:r>
          <a:r>
            <a:rPr lang="es-ES_tradnl" sz="1200" b="0" cap="none" spc="0" dirty="0" smtClean="0">
              <a:ln w="12700">
                <a:prstDash val="solid"/>
              </a:ln>
              <a:effectLst/>
            </a:rPr>
            <a:t>: MACC </a:t>
          </a:r>
          <a:r>
            <a:rPr lang="es-ES_tradnl" sz="1200" b="0" cap="none" spc="0" dirty="0" err="1" smtClean="0">
              <a:ln w="12700">
                <a:prstDash val="solid"/>
              </a:ln>
              <a:effectLst/>
            </a:rPr>
            <a:t>forecast</a:t>
          </a:r>
          <a:endParaRPr lang="es-ES" sz="1200" b="0" cap="none" spc="0" dirty="0">
            <a:ln w="12700">
              <a:prstDash val="solid"/>
            </a:ln>
            <a:effectLst/>
          </a:endParaRPr>
        </a:p>
      </dgm:t>
    </dgm:pt>
    <dgm:pt modelId="{FBDE0922-2352-4A17-90E4-6E6E4ACC623F}" type="parTrans" cxnId="{DD7E410C-8237-4257-AA95-58668BD8E228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35051C26-720E-4A65-8CE8-35F84800BF90}" type="sibTrans" cxnId="{DD7E410C-8237-4257-AA95-58668BD8E228}">
      <dgm:prSet/>
      <dgm:spPr/>
      <dgm:t>
        <a:bodyPr/>
        <a:lstStyle/>
        <a:p>
          <a:endParaRPr lang="es-ES" sz="1200" b="0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/>
          </a:endParaRPr>
        </a:p>
      </dgm:t>
    </dgm:pt>
    <dgm:pt modelId="{AC945539-822F-4483-A59C-691F0F6D08BF}">
      <dgm:prSet custT="1"/>
      <dgm:spPr/>
      <dgm:t>
        <a:bodyPr/>
        <a:lstStyle/>
        <a:p>
          <a:r>
            <a:rPr lang="en-US" sz="1200" b="0" cap="none" spc="0" dirty="0" smtClean="0">
              <a:ln w="12700">
                <a:prstDash val="solid"/>
              </a:ln>
              <a:effectLst/>
            </a:rPr>
            <a:t>Chemical </a:t>
          </a:r>
          <a:r>
            <a:rPr lang="en-US" sz="1200" b="0" cap="none" spc="0" dirty="0" err="1" smtClean="0">
              <a:ln w="12700">
                <a:prstDash val="solid"/>
              </a:ln>
              <a:effectLst/>
            </a:rPr>
            <a:t>mech</a:t>
          </a:r>
          <a:r>
            <a:rPr lang="en-US" sz="1200" b="0" cap="none" spc="0" dirty="0" smtClean="0">
              <a:ln w="12700">
                <a:prstDash val="solid"/>
              </a:ln>
              <a:effectLst/>
            </a:rPr>
            <a:t>: CB05</a:t>
          </a:r>
          <a:endParaRPr lang="en-US" sz="1200" b="0" cap="none" spc="0" dirty="0">
            <a:ln w="12700">
              <a:prstDash val="solid"/>
            </a:ln>
            <a:effectLst/>
          </a:endParaRPr>
        </a:p>
      </dgm:t>
    </dgm:pt>
    <dgm:pt modelId="{1FC4C686-7773-44E2-AA70-FBF3C5919AF8}" type="parTrans" cxnId="{AB29A9AC-AC61-4E95-95CF-1ADE71E039CE}">
      <dgm:prSet/>
      <dgm:spPr/>
      <dgm:t>
        <a:bodyPr/>
        <a:lstStyle/>
        <a:p>
          <a:endParaRPr lang="en-US"/>
        </a:p>
      </dgm:t>
    </dgm:pt>
    <dgm:pt modelId="{E0BEF744-DD63-4821-B2D9-02D27612CB90}" type="sibTrans" cxnId="{AB29A9AC-AC61-4E95-95CF-1ADE71E039CE}">
      <dgm:prSet/>
      <dgm:spPr/>
      <dgm:t>
        <a:bodyPr/>
        <a:lstStyle/>
        <a:p>
          <a:endParaRPr lang="en-US"/>
        </a:p>
      </dgm:t>
    </dgm:pt>
    <dgm:pt modelId="{3A6190AB-A1A1-4B84-9954-4CB8DAE4F649}">
      <dgm:prSet custT="1"/>
      <dgm:spPr/>
      <dgm:t>
        <a:bodyPr/>
        <a:lstStyle/>
        <a:p>
          <a:r>
            <a:rPr lang="en-US" sz="1200" b="0" cap="none" spc="0" dirty="0" smtClean="0">
              <a:ln w="12700">
                <a:prstDash val="solid"/>
              </a:ln>
              <a:effectLst/>
            </a:rPr>
            <a:t>Year: 2009</a:t>
          </a:r>
          <a:endParaRPr lang="en-US" sz="1200" b="0" cap="none" spc="0" dirty="0">
            <a:ln w="12700">
              <a:prstDash val="solid"/>
            </a:ln>
            <a:effectLst/>
          </a:endParaRPr>
        </a:p>
      </dgm:t>
    </dgm:pt>
    <dgm:pt modelId="{17A19EF9-B3EC-45BF-B6F0-6D454BA6F959}" type="parTrans" cxnId="{53CA38D6-3E3E-48B8-B2F4-E680F146F7BD}">
      <dgm:prSet/>
      <dgm:spPr/>
      <dgm:t>
        <a:bodyPr/>
        <a:lstStyle/>
        <a:p>
          <a:endParaRPr lang="en-US"/>
        </a:p>
      </dgm:t>
    </dgm:pt>
    <dgm:pt modelId="{6100289B-FA2D-4B25-A4D7-BA447EA98EAB}" type="sibTrans" cxnId="{53CA38D6-3E3E-48B8-B2F4-E680F146F7BD}">
      <dgm:prSet/>
      <dgm:spPr/>
      <dgm:t>
        <a:bodyPr/>
        <a:lstStyle/>
        <a:p>
          <a:endParaRPr lang="en-US"/>
        </a:p>
      </dgm:t>
    </dgm:pt>
    <dgm:pt modelId="{533939EB-94BF-4619-B099-337889DA586F}">
      <dgm:prSet phldrT="[Texto]" custT="1"/>
      <dgm:spPr/>
      <dgm:t>
        <a:bodyPr/>
        <a:lstStyle/>
        <a:p>
          <a:r>
            <a:rPr lang="es-ES_tradnl" sz="1200" b="0" cap="none" spc="0" dirty="0" smtClean="0">
              <a:ln w="12700">
                <a:prstDash val="solid"/>
              </a:ln>
              <a:effectLst/>
              <a:latin typeface="Arial"/>
              <a:cs typeface="Arial"/>
            </a:rPr>
            <a:t>15</a:t>
          </a:r>
          <a:r>
            <a:rPr lang="el-GR" sz="1200" b="0" cap="none" spc="0" dirty="0" smtClean="0">
              <a:ln w="12700">
                <a:prstDash val="solid"/>
              </a:ln>
              <a:effectLst/>
              <a:latin typeface="Arial"/>
              <a:cs typeface="Arial"/>
            </a:rPr>
            <a:t>σ</a:t>
          </a:r>
          <a:r>
            <a:rPr lang="es-ES_tradnl" sz="1200" b="0" cap="none" spc="0" dirty="0" smtClean="0">
              <a:ln w="12700">
                <a:prstDash val="solid"/>
              </a:ln>
              <a:effectLst/>
              <a:latin typeface="Arial"/>
              <a:cs typeface="Arial"/>
            </a:rPr>
            <a:t> / </a:t>
          </a:r>
          <a:r>
            <a:rPr lang="en-GB" sz="1200" b="0" cap="none" spc="0" dirty="0" smtClean="0">
              <a:ln w="12700">
                <a:prstDash val="solid"/>
              </a:ln>
              <a:effectLst/>
            </a:rPr>
            <a:t>50hPa (top)</a:t>
          </a:r>
          <a:r>
            <a:rPr lang="es-ES_tradnl" sz="1200" b="0" cap="none" spc="0" dirty="0" smtClean="0">
              <a:ln w="12700">
                <a:prstDash val="solid"/>
              </a:ln>
              <a:effectLst/>
            </a:rPr>
            <a:t>: 1st </a:t>
          </a:r>
          <a:r>
            <a:rPr lang="el-GR" sz="1200" b="0" cap="none" spc="0" dirty="0" smtClean="0">
              <a:ln w="12700">
                <a:prstDash val="solid"/>
              </a:ln>
              <a:effectLst/>
              <a:latin typeface="Arial"/>
              <a:cs typeface="Arial"/>
            </a:rPr>
            <a:t>σ</a:t>
          </a:r>
          <a:r>
            <a:rPr lang="es-ES_tradnl" sz="1200" b="0" cap="none" spc="0" dirty="0" smtClean="0">
              <a:ln w="12700">
                <a:prstDash val="solid"/>
              </a:ln>
              <a:effectLst/>
              <a:latin typeface="Arial"/>
              <a:cs typeface="Arial"/>
            </a:rPr>
            <a:t> </a:t>
          </a:r>
          <a:r>
            <a:rPr lang="es-ES_tradnl" sz="1200" b="0" cap="none" spc="0" dirty="0" smtClean="0">
              <a:ln w="12700">
                <a:prstDash val="solid"/>
              </a:ln>
              <a:effectLst/>
            </a:rPr>
            <a:t>= 40 m </a:t>
          </a:r>
          <a:r>
            <a:rPr lang="es-ES_tradnl" sz="1200" b="0" cap="none" spc="0" dirty="0" err="1" smtClean="0">
              <a:ln w="12700">
                <a:prstDash val="solid"/>
              </a:ln>
              <a:effectLst/>
            </a:rPr>
            <a:t>depth</a:t>
          </a:r>
          <a:endParaRPr lang="es-ES" sz="1200" b="0" cap="none" spc="0" dirty="0">
            <a:ln w="12700">
              <a:prstDash val="solid"/>
            </a:ln>
            <a:effectLst/>
          </a:endParaRPr>
        </a:p>
      </dgm:t>
    </dgm:pt>
    <dgm:pt modelId="{DF39A5AE-E61F-4A4D-A56C-DFEF8399FCC0}" type="parTrans" cxnId="{79001856-8704-4303-A609-D34EEAA38C7A}">
      <dgm:prSet/>
      <dgm:spPr/>
      <dgm:t>
        <a:bodyPr/>
        <a:lstStyle/>
        <a:p>
          <a:endParaRPr lang="en-US"/>
        </a:p>
      </dgm:t>
    </dgm:pt>
    <dgm:pt modelId="{D7EBE944-684D-4319-9F0B-EBD2DDAC80E3}" type="sibTrans" cxnId="{79001856-8704-4303-A609-D34EEAA38C7A}">
      <dgm:prSet/>
      <dgm:spPr/>
      <dgm:t>
        <a:bodyPr/>
        <a:lstStyle/>
        <a:p>
          <a:endParaRPr lang="en-US"/>
        </a:p>
      </dgm:t>
    </dgm:pt>
    <dgm:pt modelId="{B229F126-1503-4D2D-9102-6BF0B13F6A7E}">
      <dgm:prSet phldrT="[Texto]" custT="1"/>
      <dgm:spPr/>
      <dgm:t>
        <a:bodyPr/>
        <a:lstStyle/>
        <a:p>
          <a:r>
            <a:rPr lang="es-ES" sz="1200" b="0" cap="none" spc="0" dirty="0" smtClean="0">
              <a:ln w="12700">
                <a:prstDash val="solid"/>
              </a:ln>
              <a:effectLst/>
            </a:rPr>
            <a:t>BCON-</a:t>
          </a:r>
          <a:r>
            <a:rPr lang="es-ES" sz="1200" b="1" cap="none" spc="0" dirty="0" smtClean="0">
              <a:ln w="12700">
                <a:prstDash val="solid"/>
              </a:ln>
              <a:effectLst/>
            </a:rPr>
            <a:t>IP4</a:t>
          </a:r>
          <a:r>
            <a:rPr lang="es-ES" sz="1200" b="0" cap="none" spc="0" dirty="0" smtClean="0">
              <a:ln w="12700">
                <a:prstDash val="solid"/>
              </a:ln>
              <a:effectLst/>
            </a:rPr>
            <a:t>: </a:t>
          </a:r>
          <a:r>
            <a:rPr lang="es-ES" sz="1200" b="0" cap="none" spc="0" dirty="0" err="1" smtClean="0">
              <a:ln w="12700">
                <a:prstDash val="solid"/>
              </a:ln>
              <a:effectLst/>
            </a:rPr>
            <a:t>nesting</a:t>
          </a:r>
          <a:r>
            <a:rPr lang="es-ES" sz="1200" b="0" cap="none" spc="0" dirty="0" smtClean="0">
              <a:ln w="12700">
                <a:prstDash val="solid"/>
              </a:ln>
              <a:effectLst/>
            </a:rPr>
            <a:t> EU12</a:t>
          </a:r>
          <a:endParaRPr lang="es-ES" sz="1200" b="0" cap="none" spc="0" dirty="0">
            <a:ln w="12700">
              <a:prstDash val="solid"/>
            </a:ln>
            <a:effectLst/>
          </a:endParaRPr>
        </a:p>
      </dgm:t>
    </dgm:pt>
    <dgm:pt modelId="{F74F46C0-9C91-4592-9D30-F99673E193DB}" type="parTrans" cxnId="{D5970BAA-3821-4B7A-A6E4-05AB0A6B4FF1}">
      <dgm:prSet/>
      <dgm:spPr/>
      <dgm:t>
        <a:bodyPr/>
        <a:lstStyle/>
        <a:p>
          <a:endParaRPr lang="en-US"/>
        </a:p>
      </dgm:t>
    </dgm:pt>
    <dgm:pt modelId="{80A1A633-E9AA-4E99-89C7-75DE68D43495}" type="sibTrans" cxnId="{D5970BAA-3821-4B7A-A6E4-05AB0A6B4FF1}">
      <dgm:prSet/>
      <dgm:spPr/>
      <dgm:t>
        <a:bodyPr/>
        <a:lstStyle/>
        <a:p>
          <a:endParaRPr lang="en-US"/>
        </a:p>
      </dgm:t>
    </dgm:pt>
    <dgm:pt modelId="{D5254C7C-511E-4875-8BCC-DAB67FB9B34C}">
      <dgm:prSet phldrT="[Texto]" custT="1"/>
      <dgm:spPr/>
      <dgm:t>
        <a:bodyPr/>
        <a:lstStyle/>
        <a:p>
          <a:r>
            <a:rPr lang="en-US" sz="1200" b="0" cap="none" spc="0" dirty="0" smtClean="0">
              <a:ln w="12700">
                <a:prstDash val="solid"/>
              </a:ln>
              <a:effectLst/>
            </a:rPr>
            <a:t>ICON/BCON-</a:t>
          </a:r>
          <a:r>
            <a:rPr lang="en-US" sz="1200" b="1" cap="none" spc="0" dirty="0" smtClean="0">
              <a:ln w="12700">
                <a:prstDash val="solid"/>
              </a:ln>
              <a:effectLst/>
            </a:rPr>
            <a:t>IP4</a:t>
          </a:r>
          <a:r>
            <a:rPr lang="en-US" sz="1200" b="0" cap="none" spc="0" dirty="0" smtClean="0">
              <a:ln w="12700">
                <a:prstDash val="solid"/>
              </a:ln>
              <a:effectLst/>
            </a:rPr>
            <a:t>: nesting EU12 </a:t>
          </a:r>
          <a:endParaRPr lang="es-ES" sz="1200" b="0" cap="none" spc="0" dirty="0">
            <a:ln w="12700">
              <a:prstDash val="solid"/>
            </a:ln>
            <a:effectLst/>
          </a:endParaRPr>
        </a:p>
      </dgm:t>
    </dgm:pt>
    <dgm:pt modelId="{A8217BBA-EA7B-4F64-89AE-14E0D73E3466}" type="parTrans" cxnId="{AC5BE424-EA27-40A9-8B61-6C7CDAE38BEC}">
      <dgm:prSet/>
      <dgm:spPr/>
      <dgm:t>
        <a:bodyPr/>
        <a:lstStyle/>
        <a:p>
          <a:endParaRPr lang="en-US"/>
        </a:p>
      </dgm:t>
    </dgm:pt>
    <dgm:pt modelId="{94727334-3EF2-47E0-BCD1-EF011B0CAF1B}" type="sibTrans" cxnId="{AC5BE424-EA27-40A9-8B61-6C7CDAE38BEC}">
      <dgm:prSet/>
      <dgm:spPr/>
      <dgm:t>
        <a:bodyPr/>
        <a:lstStyle/>
        <a:p>
          <a:endParaRPr lang="en-US"/>
        </a:p>
      </dgm:t>
    </dgm:pt>
    <dgm:pt modelId="{914C4408-1BDA-420A-9374-F14F1DDD83F8}">
      <dgm:prSet phldrT="[Texto]" custT="1"/>
      <dgm:spPr/>
      <dgm:t>
        <a:bodyPr/>
        <a:lstStyle/>
        <a:p>
          <a:r>
            <a:rPr lang="es-ES" sz="1200" b="0" cap="none" spc="0" dirty="0" smtClean="0">
              <a:ln w="12700">
                <a:prstDash val="solid"/>
              </a:ln>
              <a:effectLst/>
            </a:rPr>
            <a:t>MCIPv4.0</a:t>
          </a:r>
          <a:endParaRPr lang="es-ES" sz="1200" b="0" cap="none" spc="0" dirty="0">
            <a:ln w="12700">
              <a:prstDash val="solid"/>
            </a:ln>
            <a:effectLst/>
          </a:endParaRPr>
        </a:p>
      </dgm:t>
    </dgm:pt>
    <dgm:pt modelId="{A55E8EFF-46B8-465A-ACB6-0076868EAB56}" type="parTrans" cxnId="{4931B9D2-2E5A-4578-96D3-56AE4A2D0E82}">
      <dgm:prSet/>
      <dgm:spPr/>
      <dgm:t>
        <a:bodyPr/>
        <a:lstStyle/>
        <a:p>
          <a:endParaRPr lang="en-US"/>
        </a:p>
      </dgm:t>
    </dgm:pt>
    <dgm:pt modelId="{9730E8BA-3D30-42A0-985E-4F62BBD16A0E}" type="sibTrans" cxnId="{4931B9D2-2E5A-4578-96D3-56AE4A2D0E82}">
      <dgm:prSet/>
      <dgm:spPr/>
      <dgm:t>
        <a:bodyPr/>
        <a:lstStyle/>
        <a:p>
          <a:endParaRPr lang="en-US"/>
        </a:p>
      </dgm:t>
    </dgm:pt>
    <dgm:pt modelId="{FFD71A0C-FDEE-4A5D-B515-C5C343ED66FC}">
      <dgm:prSet phldrT="[Texto]" custT="1"/>
      <dgm:spPr/>
      <dgm:t>
        <a:bodyPr/>
        <a:lstStyle/>
        <a:p>
          <a:r>
            <a:rPr lang="en-US" sz="1200" b="1" cap="none" spc="0" dirty="0" smtClean="0">
              <a:ln w="12700">
                <a:prstDash val="solid"/>
              </a:ln>
              <a:effectLst/>
            </a:rPr>
            <a:t>EU12</a:t>
          </a:r>
          <a:r>
            <a:rPr lang="en-US" sz="1200" b="0" cap="none" spc="0" dirty="0" smtClean="0">
              <a:ln w="12700">
                <a:prstDash val="solid"/>
              </a:ln>
              <a:effectLst/>
            </a:rPr>
            <a:t>: HERMES-DIS (EMEP data)</a:t>
          </a:r>
          <a:endParaRPr lang="es-ES" sz="1200" b="0" cap="none" spc="0" dirty="0">
            <a:ln w="12700">
              <a:prstDash val="solid"/>
            </a:ln>
            <a:effectLst/>
          </a:endParaRPr>
        </a:p>
      </dgm:t>
    </dgm:pt>
    <dgm:pt modelId="{C8337D15-779C-4998-A46A-66681BF3FE3D}" type="parTrans" cxnId="{A40C5768-1146-4598-8807-5EC9E4F73651}">
      <dgm:prSet/>
      <dgm:spPr/>
      <dgm:t>
        <a:bodyPr/>
        <a:lstStyle/>
        <a:p>
          <a:endParaRPr lang="en-US"/>
        </a:p>
      </dgm:t>
    </dgm:pt>
    <dgm:pt modelId="{D60E2985-FADD-43CB-AED8-D719471F88A4}" type="sibTrans" cxnId="{A40C5768-1146-4598-8807-5EC9E4F73651}">
      <dgm:prSet/>
      <dgm:spPr/>
      <dgm:t>
        <a:bodyPr/>
        <a:lstStyle/>
        <a:p>
          <a:endParaRPr lang="en-US"/>
        </a:p>
      </dgm:t>
    </dgm:pt>
    <dgm:pt modelId="{91E9E877-8B31-4B5F-A1B3-61926238E529}" type="pres">
      <dgm:prSet presAssocID="{07C6A3C1-C836-4E58-BB9C-13675F9BC06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36CF4AF-576E-4210-9030-62F2BEC990BC}" type="pres">
      <dgm:prSet presAssocID="{2D1484DC-81A0-4183-97D1-90A10B15D78C}" presName="composite" presStyleCnt="0"/>
      <dgm:spPr/>
      <dgm:t>
        <a:bodyPr/>
        <a:lstStyle/>
        <a:p>
          <a:endParaRPr lang="en-US"/>
        </a:p>
      </dgm:t>
    </dgm:pt>
    <dgm:pt modelId="{69537CBA-6570-47E8-9000-C9274AD6E4D1}" type="pres">
      <dgm:prSet presAssocID="{2D1484DC-81A0-4183-97D1-90A10B15D78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9CAD71-F2A7-4D7A-B11D-3AB5526CA0FD}" type="pres">
      <dgm:prSet presAssocID="{2D1484DC-81A0-4183-97D1-90A10B15D78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A5BB88-7B57-454A-ADBA-90CB4B9E8272}" type="pres">
      <dgm:prSet presAssocID="{E9530D93-1554-4D8E-8675-A15C4FE42350}" presName="sp" presStyleCnt="0"/>
      <dgm:spPr/>
      <dgm:t>
        <a:bodyPr/>
        <a:lstStyle/>
        <a:p>
          <a:endParaRPr lang="en-US"/>
        </a:p>
      </dgm:t>
    </dgm:pt>
    <dgm:pt modelId="{326E65C4-2FAE-4173-9C1B-17874C817893}" type="pres">
      <dgm:prSet presAssocID="{FC19822A-60AE-416F-9D31-73ED1DA9ED27}" presName="composite" presStyleCnt="0"/>
      <dgm:spPr/>
      <dgm:t>
        <a:bodyPr/>
        <a:lstStyle/>
        <a:p>
          <a:endParaRPr lang="en-US"/>
        </a:p>
      </dgm:t>
    </dgm:pt>
    <dgm:pt modelId="{26D81139-A531-4E0A-B9EA-D6C6EE186F12}" type="pres">
      <dgm:prSet presAssocID="{FC19822A-60AE-416F-9D31-73ED1DA9ED2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2D2EAF-3C27-45CE-9DFE-F98BDD659046}" type="pres">
      <dgm:prSet presAssocID="{FC19822A-60AE-416F-9D31-73ED1DA9ED2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E75FFE-862C-4B7A-87B9-46FF8E8CFF37}" type="pres">
      <dgm:prSet presAssocID="{9F36B091-A2A7-490C-8895-751C39C2E15C}" presName="sp" presStyleCnt="0"/>
      <dgm:spPr/>
      <dgm:t>
        <a:bodyPr/>
        <a:lstStyle/>
        <a:p>
          <a:endParaRPr lang="en-US"/>
        </a:p>
      </dgm:t>
    </dgm:pt>
    <dgm:pt modelId="{BC46FE5A-8A86-4873-A019-E8F4EE6E6970}" type="pres">
      <dgm:prSet presAssocID="{7C7351BA-C980-4AA4-B42F-82F30C43EBED}" presName="composite" presStyleCnt="0"/>
      <dgm:spPr/>
      <dgm:t>
        <a:bodyPr/>
        <a:lstStyle/>
        <a:p>
          <a:endParaRPr lang="en-US"/>
        </a:p>
      </dgm:t>
    </dgm:pt>
    <dgm:pt modelId="{A12E6EBD-D920-42D0-83E8-1A844B7905AE}" type="pres">
      <dgm:prSet presAssocID="{7C7351BA-C980-4AA4-B42F-82F30C43EBE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9BBE4E-C172-45D6-BDBE-A8353D07D7A2}" type="pres">
      <dgm:prSet presAssocID="{7C7351BA-C980-4AA4-B42F-82F30C43EBE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F5F482E-05F0-45DF-A8C0-BFFE6E56C465}" type="presOf" srcId="{FFD71A0C-FDEE-4A5D-B515-C5C343ED66FC}" destId="{BB2D2EAF-3C27-45CE-9DFE-F98BDD659046}" srcOrd="0" destOrd="1" presId="urn:microsoft.com/office/officeart/2005/8/layout/chevron2"/>
    <dgm:cxn modelId="{DF793E9F-2FCC-4884-AA8F-901E91FB6F9E}" srcId="{7C7351BA-C980-4AA4-B42F-82F30C43EBED}" destId="{A04E65FE-8E5D-4767-9C38-D86A3314043F}" srcOrd="0" destOrd="0" parTransId="{AE504B94-F55E-4F51-9AD1-631DD0B9ADC7}" sibTransId="{44DC4C93-F055-4966-B3A0-E5FCD6906362}"/>
    <dgm:cxn modelId="{305B5997-067C-4ED0-8FD3-46D5C06DC095}" type="presOf" srcId="{3A6190AB-A1A1-4B84-9954-4CB8DAE4F649}" destId="{BB2D2EAF-3C27-45CE-9DFE-F98BDD659046}" srcOrd="0" destOrd="4" presId="urn:microsoft.com/office/officeart/2005/8/layout/chevron2"/>
    <dgm:cxn modelId="{2B9DCEFE-3CC3-4732-9082-B9E5FC5F9203}" type="presOf" srcId="{A04E65FE-8E5D-4767-9C38-D86A3314043F}" destId="{619BBE4E-C172-45D6-BDBE-A8353D07D7A2}" srcOrd="0" destOrd="0" presId="urn:microsoft.com/office/officeart/2005/8/layout/chevron2"/>
    <dgm:cxn modelId="{21F474BA-2A0F-4A69-907E-5E93A1C7D92D}" type="presOf" srcId="{7C7351BA-C980-4AA4-B42F-82F30C43EBED}" destId="{A12E6EBD-D920-42D0-83E8-1A844B7905AE}" srcOrd="0" destOrd="0" presId="urn:microsoft.com/office/officeart/2005/8/layout/chevron2"/>
    <dgm:cxn modelId="{94DACA33-F431-4F45-AA7E-715BF6D238A5}" type="presOf" srcId="{533939EB-94BF-4619-B099-337889DA586F}" destId="{619BBE4E-C172-45D6-BDBE-A8353D07D7A2}" srcOrd="0" destOrd="1" presId="urn:microsoft.com/office/officeart/2005/8/layout/chevron2"/>
    <dgm:cxn modelId="{AB29A9AC-AC61-4E95-95CF-1ADE71E039CE}" srcId="{FC19822A-60AE-416F-9D31-73ED1DA9ED27}" destId="{AC945539-822F-4483-A59C-691F0F6D08BF}" srcOrd="3" destOrd="0" parTransId="{1FC4C686-7773-44E2-AA70-FBF3C5919AF8}" sibTransId="{E0BEF744-DD63-4821-B2D9-02D27612CB90}"/>
    <dgm:cxn modelId="{C4A0D019-0BA2-4E94-9FD6-5B17811709EF}" srcId="{2D1484DC-81A0-4183-97D1-90A10B15D78C}" destId="{DD1083EF-EB53-49C9-9B67-8826175E806B}" srcOrd="0" destOrd="0" parTransId="{70DF36D0-40A9-4A7F-8EF8-34379EDB8AD9}" sibTransId="{CEC03591-21CC-447C-ABC8-837E1DBE56F5}"/>
    <dgm:cxn modelId="{53CA38D6-3E3E-48B8-B2F4-E680F146F7BD}" srcId="{FC19822A-60AE-416F-9D31-73ED1DA9ED27}" destId="{3A6190AB-A1A1-4B84-9954-4CB8DAE4F649}" srcOrd="4" destOrd="0" parTransId="{17A19EF9-B3EC-45BF-B6F0-6D454BA6F959}" sibTransId="{6100289B-FA2D-4B25-A4D7-BA447EA98EAB}"/>
    <dgm:cxn modelId="{9EEE45EF-8B68-4881-B365-A0E708D378FE}" srcId="{FC19822A-60AE-416F-9D31-73ED1DA9ED27}" destId="{A495697C-747B-4F3B-B392-BF6472B4BEC8}" srcOrd="0" destOrd="0" parTransId="{FA146772-ECFF-4AC9-9D7D-6A5F3B2347B3}" sibTransId="{B4B90D24-5459-4A15-93CF-F3B25B0018B7}"/>
    <dgm:cxn modelId="{7FD06570-74B0-4609-9642-6EB4320546F4}" type="presOf" srcId="{2D1484DC-81A0-4183-97D1-90A10B15D78C}" destId="{69537CBA-6570-47E8-9000-C9274AD6E4D1}" srcOrd="0" destOrd="0" presId="urn:microsoft.com/office/officeart/2005/8/layout/chevron2"/>
    <dgm:cxn modelId="{1336DFB2-0E46-4543-801A-6D7D36F7ADD5}" srcId="{2D1484DC-81A0-4183-97D1-90A10B15D78C}" destId="{FEF704DF-FB23-4E9A-BCB8-F493A490462C}" srcOrd="3" destOrd="0" parTransId="{3200FDB0-9DD7-4BC2-8F66-E7DDB4EC0C1F}" sibTransId="{DF15E8DE-897F-4F7F-8187-4CEF19A04CA2}"/>
    <dgm:cxn modelId="{B690E732-1015-4821-9FB2-3527212629FC}" type="presOf" srcId="{AC945539-822F-4483-A59C-691F0F6D08BF}" destId="{BB2D2EAF-3C27-45CE-9DFE-F98BDD659046}" srcOrd="0" destOrd="3" presId="urn:microsoft.com/office/officeart/2005/8/layout/chevron2"/>
    <dgm:cxn modelId="{DD7E410C-8237-4257-AA95-58668BD8E228}" srcId="{7C7351BA-C980-4AA4-B42F-82F30C43EBED}" destId="{880CB419-DC97-418F-8A93-115C1A6A53C9}" srcOrd="2" destOrd="0" parTransId="{FBDE0922-2352-4A17-90E4-6E6E4ACC623F}" sibTransId="{35051C26-720E-4A65-8CE8-35F84800BF90}"/>
    <dgm:cxn modelId="{D5970BAA-3821-4B7A-A6E4-05AB0A6B4FF1}" srcId="{7C7351BA-C980-4AA4-B42F-82F30C43EBED}" destId="{B229F126-1503-4D2D-9102-6BF0B13F6A7E}" srcOrd="3" destOrd="0" parTransId="{F74F46C0-9C91-4592-9D30-F99673E193DB}" sibTransId="{80A1A633-E9AA-4E99-89C7-75DE68D43495}"/>
    <dgm:cxn modelId="{BF52A92F-5B32-4F50-98FE-A649A58572BE}" type="presOf" srcId="{FC19822A-60AE-416F-9D31-73ED1DA9ED27}" destId="{26D81139-A531-4E0A-B9EA-D6C6EE186F12}" srcOrd="0" destOrd="0" presId="urn:microsoft.com/office/officeart/2005/8/layout/chevron2"/>
    <dgm:cxn modelId="{91294E96-68E7-4540-AF2E-56C6B94557D5}" srcId="{07C6A3C1-C836-4E58-BB9C-13675F9BC060}" destId="{2D1484DC-81A0-4183-97D1-90A10B15D78C}" srcOrd="0" destOrd="0" parTransId="{0D5FBBD4-6682-4137-9BB5-E8B3691EACF5}" sibTransId="{E9530D93-1554-4D8E-8675-A15C4FE42350}"/>
    <dgm:cxn modelId="{652FA4C2-38BE-4527-B35C-B4C26B2F86EB}" type="presOf" srcId="{DD1083EF-EB53-49C9-9B67-8826175E806B}" destId="{4C9CAD71-F2A7-4D7A-B11D-3AB5526CA0FD}" srcOrd="0" destOrd="0" presId="urn:microsoft.com/office/officeart/2005/8/layout/chevron2"/>
    <dgm:cxn modelId="{EA6D37F7-B06C-4C84-BE56-B87803BA5384}" type="presOf" srcId="{A495697C-747B-4F3B-B392-BF6472B4BEC8}" destId="{BB2D2EAF-3C27-45CE-9DFE-F98BDD659046}" srcOrd="0" destOrd="0" presId="urn:microsoft.com/office/officeart/2005/8/layout/chevron2"/>
    <dgm:cxn modelId="{B83C3E9C-613B-4C00-9F85-3438B6680A10}" type="presOf" srcId="{FEF704DF-FB23-4E9A-BCB8-F493A490462C}" destId="{4C9CAD71-F2A7-4D7A-B11D-3AB5526CA0FD}" srcOrd="0" destOrd="3" presId="urn:microsoft.com/office/officeart/2005/8/layout/chevron2"/>
    <dgm:cxn modelId="{79001856-8704-4303-A609-D34EEAA38C7A}" srcId="{7C7351BA-C980-4AA4-B42F-82F30C43EBED}" destId="{533939EB-94BF-4619-B099-337889DA586F}" srcOrd="1" destOrd="0" parTransId="{DF39A5AE-E61F-4A4D-A56C-DFEF8399FCC0}" sibTransId="{D7EBE944-684D-4319-9F0B-EBD2DDAC80E3}"/>
    <dgm:cxn modelId="{3DB235E0-8AC1-483B-B29F-DB6CCB184CF7}" srcId="{FC19822A-60AE-416F-9D31-73ED1DA9ED27}" destId="{FBF03453-9094-42CC-AF71-8ADDF482BD53}" srcOrd="2" destOrd="0" parTransId="{1574A3E7-7DB2-409F-83C8-B75C5C56E35D}" sibTransId="{6DF902DB-BC50-4980-83C0-EA10B5C493F8}"/>
    <dgm:cxn modelId="{9F48EB62-DA6E-49D8-8D98-1635D65413E2}" type="presOf" srcId="{880CB419-DC97-418F-8A93-115C1A6A53C9}" destId="{619BBE4E-C172-45D6-BDBE-A8353D07D7A2}" srcOrd="0" destOrd="2" presId="urn:microsoft.com/office/officeart/2005/8/layout/chevron2"/>
    <dgm:cxn modelId="{A40C5768-1146-4598-8807-5EC9E4F73651}" srcId="{FC19822A-60AE-416F-9D31-73ED1DA9ED27}" destId="{FFD71A0C-FDEE-4A5D-B515-C5C343ED66FC}" srcOrd="1" destOrd="0" parTransId="{C8337D15-779C-4998-A46A-66681BF3FE3D}" sibTransId="{D60E2985-FADD-43CB-AED8-D719471F88A4}"/>
    <dgm:cxn modelId="{3C3A0CCE-D013-445C-B217-170DAE6FFAB0}" type="presOf" srcId="{B229F126-1503-4D2D-9102-6BF0B13F6A7E}" destId="{619BBE4E-C172-45D6-BDBE-A8353D07D7A2}" srcOrd="0" destOrd="3" presId="urn:microsoft.com/office/officeart/2005/8/layout/chevron2"/>
    <dgm:cxn modelId="{CA529733-A0CC-4F17-82E6-5166E0C6D1A4}" type="presOf" srcId="{D5254C7C-511E-4875-8BCC-DAB67FB9B34C}" destId="{4C9CAD71-F2A7-4D7A-B11D-3AB5526CA0FD}" srcOrd="0" destOrd="4" presId="urn:microsoft.com/office/officeart/2005/8/layout/chevron2"/>
    <dgm:cxn modelId="{B85251CA-8164-4639-A359-8AF46D96454C}" srcId="{07C6A3C1-C836-4E58-BB9C-13675F9BC060}" destId="{FC19822A-60AE-416F-9D31-73ED1DA9ED27}" srcOrd="1" destOrd="0" parTransId="{FAEB8963-58BF-43FA-B2E2-A8662FC7C565}" sibTransId="{9F36B091-A2A7-490C-8895-751C39C2E15C}"/>
    <dgm:cxn modelId="{47255BD6-AD05-462F-B031-4B32443211F8}" srcId="{2D1484DC-81A0-4183-97D1-90A10B15D78C}" destId="{61B72D33-F423-4763-86F5-ADC12479A2E3}" srcOrd="2" destOrd="0" parTransId="{1A208087-35E4-4D1C-B877-F0D4D0432E62}" sibTransId="{D95CBAC6-4310-4EE9-BCD3-FBDFE753432C}"/>
    <dgm:cxn modelId="{4931B9D2-2E5A-4578-96D3-56AE4A2D0E82}" srcId="{2D1484DC-81A0-4183-97D1-90A10B15D78C}" destId="{914C4408-1BDA-420A-9374-F14F1DDD83F8}" srcOrd="1" destOrd="0" parTransId="{A55E8EFF-46B8-465A-ACB6-0076868EAB56}" sibTransId="{9730E8BA-3D30-42A0-985E-4F62BBD16A0E}"/>
    <dgm:cxn modelId="{B8823E1B-8E13-4C0F-A955-D4C64698D749}" type="presOf" srcId="{07C6A3C1-C836-4E58-BB9C-13675F9BC060}" destId="{91E9E877-8B31-4B5F-A1B3-61926238E529}" srcOrd="0" destOrd="0" presId="urn:microsoft.com/office/officeart/2005/8/layout/chevron2"/>
    <dgm:cxn modelId="{BBD9570B-5C19-4549-8D10-5F03E9BA9F5F}" type="presOf" srcId="{914C4408-1BDA-420A-9374-F14F1DDD83F8}" destId="{4C9CAD71-F2A7-4D7A-B11D-3AB5526CA0FD}" srcOrd="0" destOrd="1" presId="urn:microsoft.com/office/officeart/2005/8/layout/chevron2"/>
    <dgm:cxn modelId="{3258AAA1-1EE2-4C40-A280-BE493C52BA5F}" type="presOf" srcId="{FBF03453-9094-42CC-AF71-8ADDF482BD53}" destId="{BB2D2EAF-3C27-45CE-9DFE-F98BDD659046}" srcOrd="0" destOrd="2" presId="urn:microsoft.com/office/officeart/2005/8/layout/chevron2"/>
    <dgm:cxn modelId="{00B804C0-61DA-462A-B445-9170341D9525}" type="presOf" srcId="{61B72D33-F423-4763-86F5-ADC12479A2E3}" destId="{4C9CAD71-F2A7-4D7A-B11D-3AB5526CA0FD}" srcOrd="0" destOrd="2" presId="urn:microsoft.com/office/officeart/2005/8/layout/chevron2"/>
    <dgm:cxn modelId="{8D7C6062-6A75-4AB5-923A-B0E0CA45C4F2}" srcId="{07C6A3C1-C836-4E58-BB9C-13675F9BC060}" destId="{7C7351BA-C980-4AA4-B42F-82F30C43EBED}" srcOrd="2" destOrd="0" parTransId="{3DA17BA4-A005-4A20-B491-1BC84954E585}" sibTransId="{4BE53F4E-4987-468E-A894-3C5EEB029F38}"/>
    <dgm:cxn modelId="{AC5BE424-EA27-40A9-8B61-6C7CDAE38BEC}" srcId="{2D1484DC-81A0-4183-97D1-90A10B15D78C}" destId="{D5254C7C-511E-4875-8BCC-DAB67FB9B34C}" srcOrd="4" destOrd="0" parTransId="{A8217BBA-EA7B-4F64-89AE-14E0D73E3466}" sibTransId="{94727334-3EF2-47E0-BCD1-EF011B0CAF1B}"/>
    <dgm:cxn modelId="{B5EB9580-0E31-48E1-85E7-8A8B15081BEA}" type="presParOf" srcId="{91E9E877-8B31-4B5F-A1B3-61926238E529}" destId="{A36CF4AF-576E-4210-9030-62F2BEC990BC}" srcOrd="0" destOrd="0" presId="urn:microsoft.com/office/officeart/2005/8/layout/chevron2"/>
    <dgm:cxn modelId="{BF4B3806-D5E3-461E-8F16-CB5A9DDD1DC0}" type="presParOf" srcId="{A36CF4AF-576E-4210-9030-62F2BEC990BC}" destId="{69537CBA-6570-47E8-9000-C9274AD6E4D1}" srcOrd="0" destOrd="0" presId="urn:microsoft.com/office/officeart/2005/8/layout/chevron2"/>
    <dgm:cxn modelId="{EFA26A3F-883D-4A25-B962-FAE330162B3D}" type="presParOf" srcId="{A36CF4AF-576E-4210-9030-62F2BEC990BC}" destId="{4C9CAD71-F2A7-4D7A-B11D-3AB5526CA0FD}" srcOrd="1" destOrd="0" presId="urn:microsoft.com/office/officeart/2005/8/layout/chevron2"/>
    <dgm:cxn modelId="{FA0FD3BF-1CB3-495E-B735-AE608EAA25AB}" type="presParOf" srcId="{91E9E877-8B31-4B5F-A1B3-61926238E529}" destId="{49A5BB88-7B57-454A-ADBA-90CB4B9E8272}" srcOrd="1" destOrd="0" presId="urn:microsoft.com/office/officeart/2005/8/layout/chevron2"/>
    <dgm:cxn modelId="{A5D75259-505D-461F-89B1-331BFD4314FF}" type="presParOf" srcId="{91E9E877-8B31-4B5F-A1B3-61926238E529}" destId="{326E65C4-2FAE-4173-9C1B-17874C817893}" srcOrd="2" destOrd="0" presId="urn:microsoft.com/office/officeart/2005/8/layout/chevron2"/>
    <dgm:cxn modelId="{25C12677-B34A-4A8A-9204-661953AF7590}" type="presParOf" srcId="{326E65C4-2FAE-4173-9C1B-17874C817893}" destId="{26D81139-A531-4E0A-B9EA-D6C6EE186F12}" srcOrd="0" destOrd="0" presId="urn:microsoft.com/office/officeart/2005/8/layout/chevron2"/>
    <dgm:cxn modelId="{BF17D8DE-CCCD-4A4B-8F15-60FF67E84BF6}" type="presParOf" srcId="{326E65C4-2FAE-4173-9C1B-17874C817893}" destId="{BB2D2EAF-3C27-45CE-9DFE-F98BDD659046}" srcOrd="1" destOrd="0" presId="urn:microsoft.com/office/officeart/2005/8/layout/chevron2"/>
    <dgm:cxn modelId="{19550EF0-84BF-472A-8363-D5C1A8734DA8}" type="presParOf" srcId="{91E9E877-8B31-4B5F-A1B3-61926238E529}" destId="{D4E75FFE-862C-4B7A-87B9-46FF8E8CFF37}" srcOrd="3" destOrd="0" presId="urn:microsoft.com/office/officeart/2005/8/layout/chevron2"/>
    <dgm:cxn modelId="{D1002B76-A8CA-438C-83C3-860288E9B7F6}" type="presParOf" srcId="{91E9E877-8B31-4B5F-A1B3-61926238E529}" destId="{BC46FE5A-8A86-4873-A019-E8F4EE6E6970}" srcOrd="4" destOrd="0" presId="urn:microsoft.com/office/officeart/2005/8/layout/chevron2"/>
    <dgm:cxn modelId="{5BE4299C-5415-41E6-BACA-C67555776106}" type="presParOf" srcId="{BC46FE5A-8A86-4873-A019-E8F4EE6E6970}" destId="{A12E6EBD-D920-42D0-83E8-1A844B7905AE}" srcOrd="0" destOrd="0" presId="urn:microsoft.com/office/officeart/2005/8/layout/chevron2"/>
    <dgm:cxn modelId="{A6C4B686-37D6-465B-A7A1-53FCCB4E78CB}" type="presParOf" srcId="{BC46FE5A-8A86-4873-A019-E8F4EE6E6970}" destId="{619BBE4E-C172-45D6-BDBE-A8353D07D7A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37CBA-6570-47E8-9000-C9274AD6E4D1}">
      <dsp:nvSpPr>
        <dsp:cNvPr id="0" name=""/>
        <dsp:cNvSpPr/>
      </dsp:nvSpPr>
      <dsp:spPr>
        <a:xfrm rot="5400000">
          <a:off x="-260171" y="263306"/>
          <a:ext cx="1734477" cy="121413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cap="none" spc="0" dirty="0" smtClean="0">
              <a:ln w="12700">
                <a:prstDash val="solid"/>
              </a:ln>
              <a:effectLst/>
            </a:rPr>
            <a:t>METEO</a:t>
          </a:r>
          <a:endParaRPr lang="es-ES" sz="1200" b="1" kern="1200" cap="none" spc="0" dirty="0">
            <a:ln w="12700">
              <a:prstDash val="solid"/>
            </a:ln>
            <a:effectLst/>
          </a:endParaRPr>
        </a:p>
      </dsp:txBody>
      <dsp:txXfrm rot="-5400000">
        <a:off x="1" y="610201"/>
        <a:ext cx="1214134" cy="520343"/>
      </dsp:txXfrm>
    </dsp:sp>
    <dsp:sp modelId="{4C9CAD71-F2A7-4D7A-B11D-3AB5526CA0FD}">
      <dsp:nvSpPr>
        <dsp:cNvPr id="0" name=""/>
        <dsp:cNvSpPr/>
      </dsp:nvSpPr>
      <dsp:spPr>
        <a:xfrm rot="5400000">
          <a:off x="2275609" y="-1058340"/>
          <a:ext cx="1127410" cy="32503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200" b="1" kern="1200" cap="none" spc="0" dirty="0" smtClean="0">
              <a:ln w="12700">
                <a:prstDash val="solid"/>
              </a:ln>
              <a:effectLst/>
            </a:rPr>
            <a:t>WRF-ARWv3.5</a:t>
          </a:r>
          <a:r>
            <a:rPr lang="es-ES_tradnl" sz="1200" b="0" kern="1200" cap="none" spc="0" dirty="0" smtClean="0">
              <a:ln w="12700">
                <a:prstDash val="solid"/>
              </a:ln>
              <a:effectLst/>
            </a:rPr>
            <a:t> (RRTM, WSM3, YSU, </a:t>
          </a:r>
          <a:r>
            <a:rPr lang="es-ES_tradnl" sz="1200" b="0" kern="1200" cap="none" spc="0" dirty="0" err="1" smtClean="0">
              <a:ln w="12700">
                <a:prstDash val="solid"/>
              </a:ln>
              <a:effectLst/>
            </a:rPr>
            <a:t>NoahLSM</a:t>
          </a:r>
          <a:r>
            <a:rPr lang="es-ES_tradnl" sz="1200" b="0" kern="1200" cap="none" spc="0" dirty="0" smtClean="0">
              <a:ln w="12700">
                <a:prstDash val="solid"/>
              </a:ln>
              <a:effectLst/>
            </a:rPr>
            <a:t>)</a:t>
          </a:r>
          <a:endParaRPr lang="es-ES" sz="1200" b="0" kern="1200" cap="none" spc="0" dirty="0">
            <a:ln w="12700">
              <a:prstDash val="solid"/>
            </a:ln>
            <a:effectLst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b="0" kern="1200" cap="none" spc="0" dirty="0" smtClean="0">
              <a:ln w="12700">
                <a:prstDash val="solid"/>
              </a:ln>
              <a:effectLst/>
            </a:rPr>
            <a:t>MCIPv4.0</a:t>
          </a:r>
          <a:endParaRPr lang="es-ES" sz="1200" b="0" kern="1200" cap="none" spc="0" dirty="0">
            <a:ln w="12700">
              <a:prstDash val="solid"/>
            </a:ln>
            <a:effectLst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b="0" kern="1200" cap="none" spc="0" dirty="0" smtClean="0">
              <a:ln w="12700">
                <a:prstDash val="solid"/>
              </a:ln>
              <a:effectLst/>
            </a:rPr>
            <a:t>33</a:t>
          </a:r>
          <a:r>
            <a:rPr lang="el-GR" sz="1200" b="0" kern="1200" cap="none" spc="0" dirty="0" smtClean="0">
              <a:ln w="12700">
                <a:prstDash val="solid"/>
              </a:ln>
              <a:effectLst/>
              <a:latin typeface="Arial"/>
              <a:cs typeface="Arial"/>
            </a:rPr>
            <a:t>σ</a:t>
          </a:r>
          <a:r>
            <a:rPr lang="es-ES_tradnl" sz="1200" b="0" kern="1200" cap="none" spc="0" dirty="0" smtClean="0">
              <a:ln w="12700">
                <a:prstDash val="solid"/>
              </a:ln>
              <a:effectLst/>
              <a:latin typeface="Arial"/>
              <a:cs typeface="Arial"/>
            </a:rPr>
            <a:t> / </a:t>
          </a:r>
          <a:r>
            <a:rPr lang="en-GB" sz="1200" b="0" kern="1200" cap="none" spc="0" dirty="0" smtClean="0">
              <a:ln w="12700">
                <a:prstDash val="solid"/>
              </a:ln>
              <a:effectLst/>
            </a:rPr>
            <a:t>50hPa (top)</a:t>
          </a:r>
          <a:endParaRPr lang="es-ES" sz="1200" b="0" kern="1200" cap="none" spc="0" dirty="0">
            <a:ln w="12700">
              <a:prstDash val="solid"/>
            </a:ln>
            <a:effectLst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cap="none" spc="0" dirty="0" smtClean="0">
              <a:ln w="12700">
                <a:prstDash val="solid"/>
              </a:ln>
              <a:effectLst/>
            </a:rPr>
            <a:t>ICON/BCON-</a:t>
          </a:r>
          <a:r>
            <a:rPr lang="en-US" sz="1200" b="1" kern="1200" cap="none" spc="0" dirty="0" smtClean="0">
              <a:ln w="12700">
                <a:prstDash val="solid"/>
              </a:ln>
              <a:effectLst/>
            </a:rPr>
            <a:t>EU12</a:t>
          </a:r>
          <a:r>
            <a:rPr lang="en-US" sz="1200" b="0" kern="1200" cap="none" spc="0" dirty="0" smtClean="0">
              <a:ln w="12700">
                <a:prstDash val="solid"/>
              </a:ln>
              <a:effectLst/>
            </a:rPr>
            <a:t>: GFS (NCEP) </a:t>
          </a:r>
          <a:endParaRPr lang="es-ES" sz="1200" b="0" kern="1200" cap="none" spc="0" dirty="0">
            <a:ln w="12700">
              <a:prstDash val="solid"/>
            </a:ln>
            <a:effectLst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cap="none" spc="0" dirty="0" smtClean="0">
              <a:ln w="12700">
                <a:prstDash val="solid"/>
              </a:ln>
              <a:effectLst/>
            </a:rPr>
            <a:t>ICON/BCON-</a:t>
          </a:r>
          <a:r>
            <a:rPr lang="en-US" sz="1200" b="1" kern="1200" cap="none" spc="0" dirty="0" smtClean="0">
              <a:ln w="12700">
                <a:prstDash val="solid"/>
              </a:ln>
              <a:effectLst/>
            </a:rPr>
            <a:t>IP4</a:t>
          </a:r>
          <a:r>
            <a:rPr lang="en-US" sz="1200" b="0" kern="1200" cap="none" spc="0" dirty="0" smtClean="0">
              <a:ln w="12700">
                <a:prstDash val="solid"/>
              </a:ln>
              <a:effectLst/>
            </a:rPr>
            <a:t>: nesting EU12 </a:t>
          </a:r>
          <a:endParaRPr lang="es-ES" sz="1200" b="0" kern="1200" cap="none" spc="0" dirty="0">
            <a:ln w="12700">
              <a:prstDash val="solid"/>
            </a:ln>
            <a:effectLst/>
          </a:endParaRPr>
        </a:p>
      </dsp:txBody>
      <dsp:txXfrm rot="-5400000">
        <a:off x="1214134" y="58171"/>
        <a:ext cx="3195324" cy="1017338"/>
      </dsp:txXfrm>
    </dsp:sp>
    <dsp:sp modelId="{26D81139-A531-4E0A-B9EA-D6C6EE186F12}">
      <dsp:nvSpPr>
        <dsp:cNvPr id="0" name=""/>
        <dsp:cNvSpPr/>
      </dsp:nvSpPr>
      <dsp:spPr>
        <a:xfrm rot="5400000">
          <a:off x="-260171" y="1805200"/>
          <a:ext cx="1734477" cy="1214134"/>
        </a:xfrm>
        <a:prstGeom prst="chevron">
          <a:avLst/>
        </a:prstGeom>
        <a:solidFill>
          <a:schemeClr val="accent5">
            <a:hueOff val="-97392"/>
            <a:satOff val="21807"/>
            <a:lumOff val="-4314"/>
            <a:alphaOff val="0"/>
          </a:schemeClr>
        </a:solidFill>
        <a:ln w="9525" cap="flat" cmpd="sng" algn="ctr">
          <a:solidFill>
            <a:schemeClr val="accent5">
              <a:hueOff val="-97392"/>
              <a:satOff val="21807"/>
              <a:lumOff val="-431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cap="none" spc="0" dirty="0" smtClean="0">
              <a:ln w="12700">
                <a:prstDash val="solid"/>
              </a:ln>
              <a:effectLst/>
            </a:rPr>
            <a:t>EMISSIONS</a:t>
          </a:r>
          <a:endParaRPr lang="es-ES" sz="1200" b="1" kern="1200" cap="none" spc="0" dirty="0">
            <a:ln w="12700">
              <a:prstDash val="solid"/>
            </a:ln>
            <a:effectLst/>
          </a:endParaRPr>
        </a:p>
      </dsp:txBody>
      <dsp:txXfrm rot="-5400000">
        <a:off x="1" y="2152095"/>
        <a:ext cx="1214134" cy="520343"/>
      </dsp:txXfrm>
    </dsp:sp>
    <dsp:sp modelId="{BB2D2EAF-3C27-45CE-9DFE-F98BDD659046}">
      <dsp:nvSpPr>
        <dsp:cNvPr id="0" name=""/>
        <dsp:cNvSpPr/>
      </dsp:nvSpPr>
      <dsp:spPr>
        <a:xfrm rot="5400000">
          <a:off x="2275609" y="483554"/>
          <a:ext cx="1127410" cy="32503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7392"/>
              <a:satOff val="21807"/>
              <a:lumOff val="-431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cap="none" spc="0" dirty="0" smtClean="0">
              <a:ln w="12700">
                <a:prstDash val="solid"/>
              </a:ln>
              <a:effectLst/>
            </a:rPr>
            <a:t>HERMESv2.0</a:t>
          </a:r>
          <a:endParaRPr lang="es-ES" sz="1200" b="0" kern="1200" cap="none" spc="0" dirty="0">
            <a:ln w="12700">
              <a:prstDash val="solid"/>
            </a:ln>
            <a:effectLst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cap="none" spc="0" dirty="0" smtClean="0">
              <a:ln w="12700">
                <a:prstDash val="solid"/>
              </a:ln>
              <a:effectLst/>
            </a:rPr>
            <a:t>EU12</a:t>
          </a:r>
          <a:r>
            <a:rPr lang="en-US" sz="1200" b="0" kern="1200" cap="none" spc="0" dirty="0" smtClean="0">
              <a:ln w="12700">
                <a:prstDash val="solid"/>
              </a:ln>
              <a:effectLst/>
            </a:rPr>
            <a:t>: HERMES-DIS (EMEP data)</a:t>
          </a:r>
          <a:endParaRPr lang="es-ES" sz="1200" b="0" kern="1200" cap="none" spc="0" dirty="0">
            <a:ln w="12700">
              <a:prstDash val="solid"/>
            </a:ln>
            <a:effectLst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cap="none" spc="0" dirty="0" smtClean="0">
              <a:ln w="12700">
                <a:prstDash val="solid"/>
              </a:ln>
              <a:effectLst/>
            </a:rPr>
            <a:t>IP4</a:t>
          </a:r>
          <a:r>
            <a:rPr lang="en-US" sz="1200" b="0" kern="1200" cap="none" spc="0" dirty="0" smtClean="0">
              <a:ln w="12700">
                <a:prstDash val="solid"/>
              </a:ln>
              <a:effectLst/>
            </a:rPr>
            <a:t>: HERMES-BOUP (Spain) + HERMES-DIS (Europe) </a:t>
          </a:r>
          <a:endParaRPr lang="en-US" sz="1200" b="0" kern="1200" cap="none" spc="0" dirty="0">
            <a:ln w="12700">
              <a:prstDash val="solid"/>
            </a:ln>
            <a:effectLst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cap="none" spc="0" dirty="0" smtClean="0">
              <a:ln w="12700">
                <a:prstDash val="solid"/>
              </a:ln>
              <a:effectLst/>
            </a:rPr>
            <a:t>Chemical </a:t>
          </a:r>
          <a:r>
            <a:rPr lang="en-US" sz="1200" b="0" kern="1200" cap="none" spc="0" dirty="0" err="1" smtClean="0">
              <a:ln w="12700">
                <a:prstDash val="solid"/>
              </a:ln>
              <a:effectLst/>
            </a:rPr>
            <a:t>mech</a:t>
          </a:r>
          <a:r>
            <a:rPr lang="en-US" sz="1200" b="0" kern="1200" cap="none" spc="0" dirty="0" smtClean="0">
              <a:ln w="12700">
                <a:prstDash val="solid"/>
              </a:ln>
              <a:effectLst/>
            </a:rPr>
            <a:t>: CB05</a:t>
          </a:r>
          <a:endParaRPr lang="en-US" sz="1200" b="0" kern="1200" cap="none" spc="0" dirty="0">
            <a:ln w="12700">
              <a:prstDash val="solid"/>
            </a:ln>
            <a:effectLst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cap="none" spc="0" dirty="0" smtClean="0">
              <a:ln w="12700">
                <a:prstDash val="solid"/>
              </a:ln>
              <a:effectLst/>
            </a:rPr>
            <a:t>Year: 2009</a:t>
          </a:r>
          <a:endParaRPr lang="en-US" sz="1200" b="0" kern="1200" cap="none" spc="0" dirty="0">
            <a:ln w="12700">
              <a:prstDash val="solid"/>
            </a:ln>
            <a:effectLst/>
          </a:endParaRPr>
        </a:p>
      </dsp:txBody>
      <dsp:txXfrm rot="-5400000">
        <a:off x="1214134" y="1600065"/>
        <a:ext cx="3195324" cy="1017338"/>
      </dsp:txXfrm>
    </dsp:sp>
    <dsp:sp modelId="{A12E6EBD-D920-42D0-83E8-1A844B7905AE}">
      <dsp:nvSpPr>
        <dsp:cNvPr id="0" name=""/>
        <dsp:cNvSpPr/>
      </dsp:nvSpPr>
      <dsp:spPr>
        <a:xfrm rot="5400000">
          <a:off x="-260171" y="3347095"/>
          <a:ext cx="1734477" cy="1214134"/>
        </a:xfrm>
        <a:prstGeom prst="chevron">
          <a:avLst/>
        </a:prstGeom>
        <a:solidFill>
          <a:schemeClr val="accent5">
            <a:hueOff val="-194784"/>
            <a:satOff val="43614"/>
            <a:lumOff val="-8627"/>
            <a:alphaOff val="0"/>
          </a:schemeClr>
        </a:solidFill>
        <a:ln w="9525" cap="flat" cmpd="sng" algn="ctr">
          <a:solidFill>
            <a:schemeClr val="accent5">
              <a:hueOff val="-194784"/>
              <a:satOff val="43614"/>
              <a:lumOff val="-862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cap="none" spc="0" dirty="0" smtClean="0">
              <a:ln w="12700">
                <a:prstDash val="solid"/>
              </a:ln>
              <a:effectLst/>
            </a:rPr>
            <a:t>CHEMISTRY</a:t>
          </a:r>
          <a:endParaRPr lang="es-ES" sz="1200" b="1" kern="1200" cap="none" spc="0" dirty="0">
            <a:ln w="12700">
              <a:prstDash val="solid"/>
            </a:ln>
            <a:effectLst/>
          </a:endParaRPr>
        </a:p>
      </dsp:txBody>
      <dsp:txXfrm rot="-5400000">
        <a:off x="1" y="3693990"/>
        <a:ext cx="1214134" cy="520343"/>
      </dsp:txXfrm>
    </dsp:sp>
    <dsp:sp modelId="{619BBE4E-C172-45D6-BDBE-A8353D07D7A2}">
      <dsp:nvSpPr>
        <dsp:cNvPr id="0" name=""/>
        <dsp:cNvSpPr/>
      </dsp:nvSpPr>
      <dsp:spPr>
        <a:xfrm rot="5400000">
          <a:off x="2275609" y="2025448"/>
          <a:ext cx="1127410" cy="32503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94784"/>
              <a:satOff val="43614"/>
              <a:lumOff val="-862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200" b="1" kern="1200" cap="none" spc="0" dirty="0" smtClean="0">
              <a:ln w="12700">
                <a:prstDash val="solid"/>
              </a:ln>
              <a:effectLst/>
            </a:rPr>
            <a:t>CMAQv5.0.2</a:t>
          </a:r>
          <a:r>
            <a:rPr lang="es-ES_tradnl" sz="1200" b="0" kern="1200" cap="none" spc="0" dirty="0" smtClean="0">
              <a:ln w="12700">
                <a:prstDash val="solid"/>
              </a:ln>
              <a:effectLst/>
            </a:rPr>
            <a:t> (ISAM, CB05TUCL, AERO6) </a:t>
          </a:r>
          <a:endParaRPr lang="es-ES" sz="1200" b="0" kern="1200" cap="none" spc="0" dirty="0">
            <a:ln w="12700">
              <a:prstDash val="solid"/>
            </a:ln>
            <a:effectLst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200" b="0" kern="1200" cap="none" spc="0" dirty="0" smtClean="0">
              <a:ln w="12700">
                <a:prstDash val="solid"/>
              </a:ln>
              <a:effectLst/>
              <a:latin typeface="Arial"/>
              <a:cs typeface="Arial"/>
            </a:rPr>
            <a:t>15</a:t>
          </a:r>
          <a:r>
            <a:rPr lang="el-GR" sz="1200" b="0" kern="1200" cap="none" spc="0" dirty="0" smtClean="0">
              <a:ln w="12700">
                <a:prstDash val="solid"/>
              </a:ln>
              <a:effectLst/>
              <a:latin typeface="Arial"/>
              <a:cs typeface="Arial"/>
            </a:rPr>
            <a:t>σ</a:t>
          </a:r>
          <a:r>
            <a:rPr lang="es-ES_tradnl" sz="1200" b="0" kern="1200" cap="none" spc="0" dirty="0" smtClean="0">
              <a:ln w="12700">
                <a:prstDash val="solid"/>
              </a:ln>
              <a:effectLst/>
              <a:latin typeface="Arial"/>
              <a:cs typeface="Arial"/>
            </a:rPr>
            <a:t> / </a:t>
          </a:r>
          <a:r>
            <a:rPr lang="en-GB" sz="1200" b="0" kern="1200" cap="none" spc="0" dirty="0" smtClean="0">
              <a:ln w="12700">
                <a:prstDash val="solid"/>
              </a:ln>
              <a:effectLst/>
            </a:rPr>
            <a:t>50hPa (top)</a:t>
          </a:r>
          <a:r>
            <a:rPr lang="es-ES_tradnl" sz="1200" b="0" kern="1200" cap="none" spc="0" dirty="0" smtClean="0">
              <a:ln w="12700">
                <a:prstDash val="solid"/>
              </a:ln>
              <a:effectLst/>
            </a:rPr>
            <a:t>: 1st </a:t>
          </a:r>
          <a:r>
            <a:rPr lang="el-GR" sz="1200" b="0" kern="1200" cap="none" spc="0" dirty="0" smtClean="0">
              <a:ln w="12700">
                <a:prstDash val="solid"/>
              </a:ln>
              <a:effectLst/>
              <a:latin typeface="Arial"/>
              <a:cs typeface="Arial"/>
            </a:rPr>
            <a:t>σ</a:t>
          </a:r>
          <a:r>
            <a:rPr lang="es-ES_tradnl" sz="1200" b="0" kern="1200" cap="none" spc="0" dirty="0" smtClean="0">
              <a:ln w="12700">
                <a:prstDash val="solid"/>
              </a:ln>
              <a:effectLst/>
              <a:latin typeface="Arial"/>
              <a:cs typeface="Arial"/>
            </a:rPr>
            <a:t> </a:t>
          </a:r>
          <a:r>
            <a:rPr lang="es-ES_tradnl" sz="1200" b="0" kern="1200" cap="none" spc="0" dirty="0" smtClean="0">
              <a:ln w="12700">
                <a:prstDash val="solid"/>
              </a:ln>
              <a:effectLst/>
            </a:rPr>
            <a:t>= 40 m </a:t>
          </a:r>
          <a:r>
            <a:rPr lang="es-ES_tradnl" sz="1200" b="0" kern="1200" cap="none" spc="0" dirty="0" err="1" smtClean="0">
              <a:ln w="12700">
                <a:prstDash val="solid"/>
              </a:ln>
              <a:effectLst/>
            </a:rPr>
            <a:t>depth</a:t>
          </a:r>
          <a:endParaRPr lang="es-ES" sz="1200" b="0" kern="1200" cap="none" spc="0" dirty="0">
            <a:ln w="12700">
              <a:prstDash val="solid"/>
            </a:ln>
            <a:effectLst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200" b="0" kern="1200" cap="none" spc="0" dirty="0" smtClean="0">
              <a:ln w="12700">
                <a:prstDash val="solid"/>
              </a:ln>
              <a:effectLst/>
            </a:rPr>
            <a:t>BCON-</a:t>
          </a:r>
          <a:r>
            <a:rPr lang="es-ES_tradnl" sz="1200" b="1" kern="1200" cap="none" spc="0" dirty="0" smtClean="0">
              <a:ln w="12700">
                <a:prstDash val="solid"/>
              </a:ln>
              <a:effectLst/>
            </a:rPr>
            <a:t>EU12</a:t>
          </a:r>
          <a:r>
            <a:rPr lang="es-ES_tradnl" sz="1200" b="0" kern="1200" cap="none" spc="0" dirty="0" smtClean="0">
              <a:ln w="12700">
                <a:prstDash val="solid"/>
              </a:ln>
              <a:effectLst/>
            </a:rPr>
            <a:t>: MACC </a:t>
          </a:r>
          <a:r>
            <a:rPr lang="es-ES_tradnl" sz="1200" b="0" kern="1200" cap="none" spc="0" dirty="0" err="1" smtClean="0">
              <a:ln w="12700">
                <a:prstDash val="solid"/>
              </a:ln>
              <a:effectLst/>
            </a:rPr>
            <a:t>forecast</a:t>
          </a:r>
          <a:endParaRPr lang="es-ES" sz="1200" b="0" kern="1200" cap="none" spc="0" dirty="0">
            <a:ln w="12700">
              <a:prstDash val="solid"/>
            </a:ln>
            <a:effectLst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b="0" kern="1200" cap="none" spc="0" dirty="0" smtClean="0">
              <a:ln w="12700">
                <a:prstDash val="solid"/>
              </a:ln>
              <a:effectLst/>
            </a:rPr>
            <a:t>BCON-</a:t>
          </a:r>
          <a:r>
            <a:rPr lang="es-ES" sz="1200" b="1" kern="1200" cap="none" spc="0" dirty="0" smtClean="0">
              <a:ln w="12700">
                <a:prstDash val="solid"/>
              </a:ln>
              <a:effectLst/>
            </a:rPr>
            <a:t>IP4</a:t>
          </a:r>
          <a:r>
            <a:rPr lang="es-ES" sz="1200" b="0" kern="1200" cap="none" spc="0" dirty="0" smtClean="0">
              <a:ln w="12700">
                <a:prstDash val="solid"/>
              </a:ln>
              <a:effectLst/>
            </a:rPr>
            <a:t>: </a:t>
          </a:r>
          <a:r>
            <a:rPr lang="es-ES" sz="1200" b="0" kern="1200" cap="none" spc="0" dirty="0" err="1" smtClean="0">
              <a:ln w="12700">
                <a:prstDash val="solid"/>
              </a:ln>
              <a:effectLst/>
            </a:rPr>
            <a:t>nesting</a:t>
          </a:r>
          <a:r>
            <a:rPr lang="es-ES" sz="1200" b="0" kern="1200" cap="none" spc="0" dirty="0" smtClean="0">
              <a:ln w="12700">
                <a:prstDash val="solid"/>
              </a:ln>
              <a:effectLst/>
            </a:rPr>
            <a:t> EU12</a:t>
          </a:r>
          <a:endParaRPr lang="es-ES" sz="1200" b="0" kern="1200" cap="none" spc="0" dirty="0">
            <a:ln w="12700">
              <a:prstDash val="solid"/>
            </a:ln>
            <a:effectLst/>
          </a:endParaRPr>
        </a:p>
      </dsp:txBody>
      <dsp:txXfrm rot="-5400000">
        <a:off x="1214134" y="3141959"/>
        <a:ext cx="3195324" cy="10173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9437B-88D3-4E0B-B638-A755A6B10A48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786D1-9951-4323-AA66-0137B66E0D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47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Zones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considerable ozone precursor emissions combine with stagnant meteorological conditions during the summer, when high insolation and temperatures occur. </a:t>
            </a:r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786D1-9951-4323-AA66-0137B66E0D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5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Hybrid approach: of source apportionment and source sensitivity in that O</a:t>
            </a:r>
            <a:r>
              <a:rPr lang="en-US" baseline="-25000" dirty="0" smtClean="0"/>
              <a:t>3</a:t>
            </a:r>
            <a:r>
              <a:rPr lang="en-US" dirty="0" smtClean="0"/>
              <a:t> production is attributed to precursor emissions sources (either VOC or NO</a:t>
            </a:r>
            <a:r>
              <a:rPr lang="en-US" baseline="-25000" dirty="0" smtClean="0"/>
              <a:t>x</a:t>
            </a:r>
            <a:r>
              <a:rPr lang="en-US" dirty="0" smtClean="0"/>
              <a:t>) based on O</a:t>
            </a:r>
            <a:r>
              <a:rPr lang="en-US" baseline="-25000" dirty="0" smtClean="0"/>
              <a:t>3</a:t>
            </a:r>
            <a:r>
              <a:rPr lang="en-US" dirty="0" smtClean="0"/>
              <a:t> chemical formation regime (NOx-limited or VOC-limited) estimated using the </a:t>
            </a:r>
            <a:r>
              <a:rPr lang="en-US" b="1" dirty="0" smtClean="0"/>
              <a:t>PH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  <a:r>
              <a:rPr lang="en-US" b="1" baseline="-25000" dirty="0" smtClean="0"/>
              <a:t>2</a:t>
            </a:r>
            <a:r>
              <a:rPr lang="en-US" b="1" dirty="0" smtClean="0"/>
              <a:t>/PHNO</a:t>
            </a:r>
            <a:r>
              <a:rPr lang="en-US" b="1" baseline="-25000" dirty="0" smtClean="0"/>
              <a:t>3</a:t>
            </a:r>
            <a:r>
              <a:rPr lang="en-US" b="1" dirty="0" smtClean="0"/>
              <a:t> indicator ratio</a:t>
            </a:r>
            <a:r>
              <a:rPr lang="en-US" dirty="0" smtClean="0"/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OSAT vs. ISAM: tracers used to represent NO</a:t>
            </a:r>
            <a:r>
              <a:rPr lang="en-US" baseline="-25000" dirty="0" smtClean="0"/>
              <a:t>x</a:t>
            </a:r>
            <a:r>
              <a:rPr lang="en-US" dirty="0" smtClean="0"/>
              <a:t> and VOC families: ISAM uses tracers of individual N and VOC species, but </a:t>
            </a:r>
            <a:r>
              <a:rPr lang="en-US" dirty="0" err="1" smtClean="0"/>
              <a:t>CAMx</a:t>
            </a:r>
            <a:r>
              <a:rPr lang="en-US" dirty="0" smtClean="0"/>
              <a:t> uses only two tracers. Tracer for CB05 species contributing to O</a:t>
            </a:r>
            <a:r>
              <a:rPr lang="en-US" baseline="-25000" dirty="0" smtClean="0"/>
              <a:t>3</a:t>
            </a:r>
            <a:r>
              <a:rPr lang="en-US" dirty="0" smtClean="0"/>
              <a:t> formation:</a:t>
            </a:r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786D1-9951-4323-AA66-0137B66E0D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95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Circulation type classification  (CTC) derived on a climatic basis to study air quality dynamics over the Iberian Peninsula    (</a:t>
            </a:r>
            <a:r>
              <a:rPr lang="en-US" sz="1200" b="1" i="1" dirty="0" err="1" smtClean="0"/>
              <a:t>Valverde</a:t>
            </a:r>
            <a:r>
              <a:rPr lang="en-US" sz="1200" b="1" i="1" dirty="0" smtClean="0"/>
              <a:t> et al., 2014</a:t>
            </a:r>
            <a:r>
              <a:rPr lang="en-US" sz="1200" b="1" dirty="0" smtClean="0"/>
              <a:t> )</a:t>
            </a:r>
          </a:p>
          <a:p>
            <a:endParaRPr lang="en-US" sz="1200" dirty="0" smtClean="0">
              <a:solidFill>
                <a:srgbClr val="FF0000"/>
              </a:solidFill>
            </a:endParaRPr>
          </a:p>
          <a:p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24-28</a:t>
            </a:r>
            <a:r>
              <a:rPr lang="en-US" sz="1200" baseline="30000" dirty="0" smtClean="0">
                <a:solidFill>
                  <a:srgbClr val="FF0000"/>
                </a:solidFill>
              </a:rPr>
              <a:t>th</a:t>
            </a:r>
            <a:r>
              <a:rPr lang="en-US" sz="1200" dirty="0" smtClean="0">
                <a:solidFill>
                  <a:srgbClr val="FF0000"/>
                </a:solidFill>
              </a:rPr>
              <a:t> July: the largest O</a:t>
            </a:r>
            <a:r>
              <a:rPr lang="en-US" sz="1200" baseline="-25000" dirty="0" smtClean="0">
                <a:solidFill>
                  <a:srgbClr val="FF0000"/>
                </a:solidFill>
              </a:rPr>
              <a:t>3</a:t>
            </a:r>
            <a:r>
              <a:rPr lang="en-US" sz="1200" dirty="0" smtClean="0">
                <a:solidFill>
                  <a:srgbClr val="FF0000"/>
                </a:solidFill>
              </a:rPr>
              <a:t> episode in 2012 in terms of area affected</a:t>
            </a:r>
          </a:p>
          <a:p>
            <a:endParaRPr lang="en-US" sz="1200" dirty="0" smtClean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'ozone episode' is defined as follows: 'A period of usually a few days up to 2–3 weeks with high ozone concentrations,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characterised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daily exceedances of the thresholds set to protect human health. Ozone episodes occur under specific meteorological conditions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characterised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large stagnant areas of high pressure. Since the formation of ozone requires sunlight, ozone episodes mainly occur during summer' (EEA, 2010b).</a:t>
            </a:r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786D1-9951-4323-AA66-0137B66E0D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77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ICON: 1, BCON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64, OTHR: 6, SNAP1: 3, SNAP34: 3, SNAP7: 10, SNAP8: 13</a:t>
            </a: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ICON: 1, BCON: 46, EURO: 20, ESP: 20, OTHR: 13,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786D1-9951-4323-AA66-0137B66E0D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83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ISAM is applied inside the CALIOPE system to track the origin (area and sources) of O</a:t>
            </a:r>
            <a:r>
              <a:rPr lang="en-US" b="1" baseline="-25000" dirty="0" smtClean="0"/>
              <a:t>3</a:t>
            </a:r>
            <a:r>
              <a:rPr lang="en-US" b="1" dirty="0" smtClean="0"/>
              <a:t> in Spain under a summer episode.</a:t>
            </a:r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786D1-9951-4323-AA66-0137B66E0D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59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68960"/>
            <a:ext cx="7772400" cy="747514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8640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67" y="1196752"/>
            <a:ext cx="4971941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389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prstClr val="white"/>
                </a:solidFill>
              </a:rPr>
              <a:t>www.bsc.es</a:t>
            </a:r>
            <a:endParaRPr lang="es-E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7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68960"/>
            <a:ext cx="7772400" cy="747514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8640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67" y="1196752"/>
            <a:ext cx="4971941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389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prstClr val="white"/>
                </a:solidFill>
              </a:rPr>
              <a:t>www.bsc.es</a:t>
            </a:r>
            <a:endParaRPr lang="es-E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4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356350"/>
            <a:ext cx="6336704" cy="414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srgbClr val="0058A9">
                  <a:tint val="7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357553"/>
            <a:ext cx="442392" cy="412838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6C71D109-6831-4D9E-BB88-6A43004847C0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ts val="3000"/>
              </a:lnSpc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338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71181"/>
            <a:ext cx="7772400" cy="1362075"/>
          </a:xfrm>
        </p:spPr>
        <p:txBody>
          <a:bodyPr anchor="t">
            <a:normAutofit/>
          </a:bodyPr>
          <a:lstStyle>
            <a:lvl1pPr algn="r">
              <a:defRPr sz="2800" b="1" cap="all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321714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52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4388296" cy="5112568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388296" cy="5112568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356350"/>
            <a:ext cx="6336704" cy="414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srgbClr val="0058A9">
                  <a:tint val="75000"/>
                </a:srgb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357553"/>
            <a:ext cx="442392" cy="412838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6C71D109-6831-4D9E-BB88-6A43004847C0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3834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>
              <a:solidFill>
                <a:srgbClr val="0058A9">
                  <a:tint val="75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 anchor="b"/>
          <a:lstStyle/>
          <a:p>
            <a:fld id="{6C71D109-6831-4D9E-BB88-6A43004847C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200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356350"/>
            <a:ext cx="6336704" cy="414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srgbClr val="0058A9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357553"/>
            <a:ext cx="442392" cy="412838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6C71D109-6831-4D9E-BB88-6A43004847C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71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68960"/>
            <a:ext cx="7772400" cy="747514"/>
          </a:xfrm>
        </p:spPr>
        <p:txBody>
          <a:bodyPr anchor="ctr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8640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67" y="1196752"/>
            <a:ext cx="4971941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389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prstClr val="white"/>
                </a:solidFill>
              </a:rPr>
              <a:t>www.bsc.es</a:t>
            </a:r>
            <a:endParaRPr lang="es-E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1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71181"/>
            <a:ext cx="7772400" cy="1362075"/>
          </a:xfrm>
        </p:spPr>
        <p:txBody>
          <a:bodyPr anchor="t">
            <a:normAutofit/>
          </a:bodyPr>
          <a:lstStyle>
            <a:lvl1pPr algn="r">
              <a:defRPr sz="2800" b="1" cap="all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321714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30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0" y="0"/>
            <a:ext cx="8893175" cy="63817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65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356350"/>
            <a:ext cx="6336704" cy="414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srgbClr val="0058A9">
                  <a:tint val="7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357553"/>
            <a:ext cx="442392" cy="412838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6C71D109-6831-4D9E-BB88-6A43004847C0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ts val="3000"/>
              </a:lnSpc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4353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71181"/>
            <a:ext cx="7772400" cy="1362075"/>
          </a:xfrm>
        </p:spPr>
        <p:txBody>
          <a:bodyPr anchor="t">
            <a:normAutofit/>
          </a:bodyPr>
          <a:lstStyle>
            <a:lvl1pPr algn="r">
              <a:defRPr sz="2800" b="1" cap="all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321714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095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4388296" cy="5112568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388296" cy="5112568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356350"/>
            <a:ext cx="6336704" cy="414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srgbClr val="0058A9">
                  <a:tint val="75000"/>
                </a:srgb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357553"/>
            <a:ext cx="442392" cy="412838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6C71D109-6831-4D9E-BB88-6A43004847C0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3121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>
              <a:solidFill>
                <a:srgbClr val="0058A9">
                  <a:tint val="75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 anchor="b"/>
          <a:lstStyle/>
          <a:p>
            <a:fld id="{6C71D109-6831-4D9E-BB88-6A43004847C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260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356350"/>
            <a:ext cx="6336704" cy="414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srgbClr val="0058A9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357553"/>
            <a:ext cx="442392" cy="412838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6C71D109-6831-4D9E-BB88-6A43004847C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084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68960"/>
            <a:ext cx="7772400" cy="747514"/>
          </a:xfrm>
        </p:spPr>
        <p:txBody>
          <a:bodyPr anchor="ctr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8640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67" y="1196752"/>
            <a:ext cx="4971941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389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prstClr val="white"/>
                </a:solidFill>
              </a:rPr>
              <a:t>www.bsc.es</a:t>
            </a:r>
            <a:endParaRPr lang="es-E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8415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71181"/>
            <a:ext cx="7772400" cy="1362075"/>
          </a:xfrm>
        </p:spPr>
        <p:txBody>
          <a:bodyPr anchor="t">
            <a:normAutofit/>
          </a:bodyPr>
          <a:lstStyle>
            <a:lvl1pPr algn="r">
              <a:defRPr sz="2800" b="1" cap="all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321714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025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0" y="0"/>
            <a:ext cx="8893175" cy="63817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38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4" y="980728"/>
            <a:ext cx="8928992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356350"/>
            <a:ext cx="6336704" cy="414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srgbClr val="0058A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357553"/>
            <a:ext cx="442392" cy="412838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6C71D109-6831-4D9E-BB88-6A43004847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09320"/>
            <a:ext cx="1878899" cy="46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73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7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3"/>
        </a:buBlip>
        <a:defRPr sz="2400" kern="1200">
          <a:solidFill>
            <a:srgbClr val="00499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499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00499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00499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00499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4" y="980728"/>
            <a:ext cx="8928992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356350"/>
            <a:ext cx="6336704" cy="414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srgbClr val="0058A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357553"/>
            <a:ext cx="442392" cy="412838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6C71D109-6831-4D9E-BB88-6A43004847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09320"/>
            <a:ext cx="1878899" cy="46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07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7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3"/>
        </a:buBlip>
        <a:defRPr sz="2400" kern="1200">
          <a:solidFill>
            <a:srgbClr val="00499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499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00499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00499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00499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1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sc.es/caliop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1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1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9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257550"/>
            <a:ext cx="7772400" cy="747514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PHOTOCHEMICAL </a:t>
            </a:r>
            <a:r>
              <a:rPr lang="en-US" sz="2400" b="1" dirty="0"/>
              <a:t>MODELING TO ATTRIBUTING SOURCE AND SOURCE REGIONS TO OZONE EXCEEDANCES IN SPAIN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GB" sz="2400" b="1" dirty="0" smtClean="0"/>
              <a:t/>
            </a:r>
            <a:br>
              <a:rPr lang="en-GB" sz="2400" b="1" dirty="0" smtClean="0"/>
            </a:br>
            <a:endParaRPr lang="en-GB" sz="2400" dirty="0"/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755576" y="4005064"/>
            <a:ext cx="7560840" cy="1944216"/>
          </a:xfrm>
        </p:spPr>
        <p:txBody>
          <a:bodyPr>
            <a:normAutofit fontScale="85000" lnSpcReduction="10000"/>
          </a:bodyPr>
          <a:lstStyle/>
          <a:p>
            <a:r>
              <a:rPr lang="en-US" sz="2100" b="1" dirty="0"/>
              <a:t>M.T. Pay</a:t>
            </a:r>
            <a:r>
              <a:rPr lang="en-US" sz="2100" b="1" baseline="30000" dirty="0"/>
              <a:t>1,*</a:t>
            </a:r>
            <a:r>
              <a:rPr lang="en-US" sz="2100" b="1" dirty="0"/>
              <a:t>, V. Valverde</a:t>
            </a:r>
            <a:r>
              <a:rPr lang="en-US" sz="2100" b="1" baseline="30000" dirty="0"/>
              <a:t>1</a:t>
            </a:r>
            <a:r>
              <a:rPr lang="en-US" sz="2100" b="1" dirty="0"/>
              <a:t>, J.M. </a:t>
            </a:r>
            <a:r>
              <a:rPr lang="en-US" sz="2100" b="1" dirty="0" smtClean="0"/>
              <a:t>Baldasano</a:t>
            </a:r>
            <a:r>
              <a:rPr lang="en-US" sz="2100" b="1" baseline="30000" dirty="0" smtClean="0"/>
              <a:t>1,2</a:t>
            </a:r>
            <a:r>
              <a:rPr lang="en-US" sz="2100" b="1" dirty="0" smtClean="0"/>
              <a:t>,</a:t>
            </a:r>
            <a:r>
              <a:rPr lang="en-US" sz="2100" b="1" baseline="-25000" dirty="0" smtClean="0"/>
              <a:t> </a:t>
            </a:r>
          </a:p>
          <a:p>
            <a:r>
              <a:rPr lang="en-US" sz="2100" b="1" dirty="0" smtClean="0"/>
              <a:t>R. </a:t>
            </a:r>
            <a:r>
              <a:rPr lang="en-US" sz="2100" b="1" dirty="0"/>
              <a:t>Kwok</a:t>
            </a:r>
            <a:r>
              <a:rPr lang="en-US" sz="2100" b="1" baseline="30000" dirty="0"/>
              <a:t>3</a:t>
            </a:r>
            <a:r>
              <a:rPr lang="en-US" sz="2100" b="1" dirty="0"/>
              <a:t>, </a:t>
            </a:r>
            <a:r>
              <a:rPr lang="en-US" sz="2100" b="1" dirty="0" smtClean="0"/>
              <a:t>S. </a:t>
            </a:r>
            <a:r>
              <a:rPr lang="en-US" sz="2100" b="1" dirty="0"/>
              <a:t>Napelenok</a:t>
            </a:r>
            <a:r>
              <a:rPr lang="en-US" sz="2100" b="1" baseline="30000" dirty="0"/>
              <a:t>3</a:t>
            </a:r>
            <a:r>
              <a:rPr lang="en-US" sz="2100" b="1" dirty="0"/>
              <a:t>, </a:t>
            </a:r>
            <a:r>
              <a:rPr lang="en-US" sz="2100" b="1" dirty="0" smtClean="0"/>
              <a:t>K. Baker</a:t>
            </a:r>
            <a:r>
              <a:rPr lang="en-US" sz="2100" b="1" baseline="30000" dirty="0" smtClean="0"/>
              <a:t>4</a:t>
            </a:r>
          </a:p>
          <a:p>
            <a:endParaRPr lang="en-US" sz="1400" b="1" dirty="0"/>
          </a:p>
          <a:p>
            <a:r>
              <a:rPr lang="es-ES_tradnl" sz="1500" baseline="30000" dirty="0" smtClean="0"/>
              <a:t>1</a:t>
            </a:r>
            <a:r>
              <a:rPr lang="es-ES_tradnl" sz="1500" dirty="0" smtClean="0"/>
              <a:t>Earth </a:t>
            </a:r>
            <a:r>
              <a:rPr lang="es-ES_tradnl" sz="1500" dirty="0" err="1"/>
              <a:t>Sciences</a:t>
            </a:r>
            <a:r>
              <a:rPr lang="es-ES_tradnl" sz="1500" dirty="0"/>
              <a:t> </a:t>
            </a:r>
            <a:r>
              <a:rPr lang="es-ES_tradnl" sz="1500" dirty="0" err="1"/>
              <a:t>Department</a:t>
            </a:r>
            <a:r>
              <a:rPr lang="es-ES_tradnl" sz="1500" dirty="0"/>
              <a:t>, Barcelona Supercomputing </a:t>
            </a:r>
            <a:r>
              <a:rPr lang="es-ES_tradnl" sz="1500" dirty="0" smtClean="0"/>
              <a:t>Center, </a:t>
            </a:r>
            <a:r>
              <a:rPr lang="es-ES_tradnl" sz="1500" dirty="0"/>
              <a:t>Barcelona, </a:t>
            </a:r>
            <a:r>
              <a:rPr lang="es-ES_tradnl" sz="1500" dirty="0" err="1" smtClean="0"/>
              <a:t>Spain</a:t>
            </a:r>
            <a:endParaRPr lang="en-US" sz="1500" dirty="0"/>
          </a:p>
          <a:p>
            <a:r>
              <a:rPr lang="en-US" sz="1500" baseline="30000" dirty="0" smtClean="0"/>
              <a:t>2</a:t>
            </a:r>
            <a:r>
              <a:rPr lang="en-US" sz="1500" dirty="0" smtClean="0"/>
              <a:t>Environmental </a:t>
            </a:r>
            <a:r>
              <a:rPr lang="en-US" sz="1500" dirty="0"/>
              <a:t>Modeling Laboratory, Technical University of Catalonia, Barcelona, </a:t>
            </a:r>
            <a:r>
              <a:rPr lang="en-US" sz="1500" dirty="0" smtClean="0"/>
              <a:t>Spain</a:t>
            </a:r>
            <a:endParaRPr lang="en-US" sz="1500" dirty="0"/>
          </a:p>
          <a:p>
            <a:r>
              <a:rPr lang="pt-PT" sz="1500" baseline="30000" dirty="0" smtClean="0"/>
              <a:t>3</a:t>
            </a:r>
            <a:r>
              <a:rPr lang="pt-PT" sz="1500" dirty="0" smtClean="0"/>
              <a:t>ORD/NERL/AMAD</a:t>
            </a:r>
            <a:r>
              <a:rPr lang="pt-PT" sz="1500" dirty="0"/>
              <a:t>, U.S. EPA, Research Triangle Park, </a:t>
            </a:r>
            <a:r>
              <a:rPr lang="pt-PT" sz="1500" dirty="0" smtClean="0"/>
              <a:t>NC</a:t>
            </a:r>
            <a:endParaRPr lang="en-US" sz="1500" dirty="0"/>
          </a:p>
          <a:p>
            <a:r>
              <a:rPr lang="pt-PT" sz="1500" baseline="30000" dirty="0" smtClean="0"/>
              <a:t>4</a:t>
            </a:r>
            <a:r>
              <a:rPr lang="pt-PT" sz="1500" dirty="0" smtClean="0"/>
              <a:t>OAQPS</a:t>
            </a:r>
            <a:r>
              <a:rPr lang="pt-PT" sz="1500" dirty="0"/>
              <a:t>, U.S. EPA, Research Triangle Park, </a:t>
            </a:r>
            <a:r>
              <a:rPr lang="pt-PT" sz="1500" dirty="0" smtClean="0"/>
              <a:t>NC</a:t>
            </a:r>
            <a:endParaRPr lang="en-US" sz="1500" dirty="0"/>
          </a:p>
          <a:p>
            <a:r>
              <a:rPr lang="en-US" sz="1500" dirty="0" smtClean="0"/>
              <a:t>*now </a:t>
            </a:r>
            <a:r>
              <a:rPr lang="en-US" sz="1500" dirty="0"/>
              <a:t>at: </a:t>
            </a:r>
            <a:r>
              <a:rPr lang="en-US" sz="1500" dirty="0" err="1"/>
              <a:t>Laboratoire</a:t>
            </a:r>
            <a:r>
              <a:rPr lang="en-US" sz="1500" dirty="0"/>
              <a:t> de </a:t>
            </a:r>
            <a:r>
              <a:rPr lang="en-US" sz="1500" dirty="0" err="1"/>
              <a:t>Météorologie</a:t>
            </a:r>
            <a:r>
              <a:rPr lang="en-US" sz="1500" dirty="0"/>
              <a:t> </a:t>
            </a:r>
            <a:r>
              <a:rPr lang="en-US" sz="1500" dirty="0" err="1"/>
              <a:t>Dynamique</a:t>
            </a:r>
            <a:r>
              <a:rPr lang="en-US" sz="1500" dirty="0"/>
              <a:t>, </a:t>
            </a:r>
            <a:r>
              <a:rPr lang="en-US" sz="1500" dirty="0" err="1"/>
              <a:t>École</a:t>
            </a:r>
            <a:r>
              <a:rPr lang="en-US" sz="1500" dirty="0"/>
              <a:t> </a:t>
            </a:r>
            <a:r>
              <a:rPr lang="en-US" sz="1500" dirty="0" err="1"/>
              <a:t>Polytechnique</a:t>
            </a:r>
            <a:r>
              <a:rPr lang="en-US" sz="1500" dirty="0"/>
              <a:t>, </a:t>
            </a:r>
            <a:r>
              <a:rPr lang="en-US" sz="1500" dirty="0" err="1"/>
              <a:t>Palaiseau</a:t>
            </a:r>
            <a:r>
              <a:rPr lang="en-US" sz="1500" dirty="0"/>
              <a:t> </a:t>
            </a:r>
            <a:r>
              <a:rPr lang="en-US" sz="1500" dirty="0" err="1"/>
              <a:t>Cedex</a:t>
            </a:r>
            <a:r>
              <a:rPr lang="en-US" sz="1500" dirty="0"/>
              <a:t>, </a:t>
            </a:r>
            <a:r>
              <a:rPr lang="en-US" sz="1500" dirty="0" smtClean="0"/>
              <a:t>France</a:t>
            </a:r>
            <a:endParaRPr lang="en-US" sz="1500" dirty="0"/>
          </a:p>
        </p:txBody>
      </p:sp>
      <p:sp>
        <p:nvSpPr>
          <p:cNvPr id="5" name="4 Rectángulo"/>
          <p:cNvSpPr/>
          <p:nvPr/>
        </p:nvSpPr>
        <p:spPr>
          <a:xfrm>
            <a:off x="107504" y="6073551"/>
            <a:ext cx="89289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white"/>
                </a:solidFill>
              </a:rPr>
              <a:t>13</a:t>
            </a:r>
            <a:r>
              <a:rPr lang="en-GB" sz="1400" b="1" baseline="30000" dirty="0" smtClean="0">
                <a:solidFill>
                  <a:prstClr val="white"/>
                </a:solidFill>
              </a:rPr>
              <a:t>th</a:t>
            </a:r>
            <a:r>
              <a:rPr lang="en-GB" sz="1400" b="1" dirty="0" smtClean="0">
                <a:solidFill>
                  <a:prstClr val="white"/>
                </a:solidFill>
              </a:rPr>
              <a:t> Annual CMAS Conference, Chapel Hill, NC, October 27-29, 2014</a:t>
            </a:r>
            <a:endParaRPr lang="en-GB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1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6" r="51638" b="50693"/>
          <a:stretch/>
        </p:blipFill>
        <p:spPr>
          <a:xfrm>
            <a:off x="3419873" y="1324784"/>
            <a:ext cx="2796290" cy="208462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</a:t>
            </a:r>
            <a:r>
              <a:rPr lang="en-US" dirty="0" smtClean="0"/>
              <a:t>contribution to O</a:t>
            </a:r>
            <a:r>
              <a:rPr lang="en-US" baseline="-25000" dirty="0" smtClean="0"/>
              <a:t>3</a:t>
            </a:r>
            <a:r>
              <a:rPr lang="en-US" dirty="0" smtClean="0"/>
              <a:t> in Spain (EU12):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C000"/>
                </a:solidFill>
              </a:rPr>
              <a:t>Mean concentration 21-31 July 2012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109" b="24113"/>
          <a:stretch/>
        </p:blipFill>
        <p:spPr>
          <a:xfrm>
            <a:off x="6084168" y="3429000"/>
            <a:ext cx="2880320" cy="222984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1" r="50000" b="25330"/>
          <a:stretch/>
        </p:blipFill>
        <p:spPr>
          <a:xfrm>
            <a:off x="3375715" y="3368859"/>
            <a:ext cx="2918967" cy="222038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0" t="25296" b="50693"/>
          <a:stretch/>
        </p:blipFill>
        <p:spPr>
          <a:xfrm>
            <a:off x="6230739" y="1346933"/>
            <a:ext cx="2733749" cy="208462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6" y="1999846"/>
            <a:ext cx="3729740" cy="279730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779912" y="1556792"/>
            <a:ext cx="894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414214" y="1556792"/>
            <a:ext cx="894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779912" y="3743454"/>
            <a:ext cx="894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414214" y="3743454"/>
            <a:ext cx="894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BCON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67544" y="2367097"/>
            <a:ext cx="894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17 Grupo"/>
          <p:cNvGrpSpPr/>
          <p:nvPr/>
        </p:nvGrpSpPr>
        <p:grpSpPr>
          <a:xfrm>
            <a:off x="179512" y="2268488"/>
            <a:ext cx="6894161" cy="4616896"/>
            <a:chOff x="179512" y="2268488"/>
            <a:chExt cx="6894161" cy="4616896"/>
          </a:xfrm>
        </p:grpSpPr>
        <p:grpSp>
          <p:nvGrpSpPr>
            <p:cNvPr id="16" name="15 Grupo"/>
            <p:cNvGrpSpPr/>
            <p:nvPr/>
          </p:nvGrpSpPr>
          <p:grpSpPr>
            <a:xfrm>
              <a:off x="179512" y="3573016"/>
              <a:ext cx="6894161" cy="3312368"/>
              <a:chOff x="179512" y="3573016"/>
              <a:chExt cx="6894161" cy="3312368"/>
            </a:xfrm>
          </p:grpSpPr>
          <p:pic>
            <p:nvPicPr>
              <p:cNvPr id="14" name="3 Marcador de contenido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65668" b="75215"/>
              <a:stretch/>
            </p:blipFill>
            <p:spPr>
              <a:xfrm>
                <a:off x="179512" y="4693500"/>
                <a:ext cx="3036128" cy="2191884"/>
              </a:xfrm>
              <a:prstGeom prst="rect">
                <a:avLst/>
              </a:prstGeom>
            </p:spPr>
          </p:pic>
          <p:sp>
            <p:nvSpPr>
              <p:cNvPr id="4" name="3 Elipse"/>
              <p:cNvSpPr/>
              <p:nvPr/>
            </p:nvSpPr>
            <p:spPr>
              <a:xfrm>
                <a:off x="6353593" y="3573016"/>
                <a:ext cx="720080" cy="173657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14 Elipse"/>
              <p:cNvSpPr/>
              <p:nvPr/>
            </p:nvSpPr>
            <p:spPr>
              <a:xfrm>
                <a:off x="619944" y="5229200"/>
                <a:ext cx="720080" cy="136815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16 Elipse"/>
            <p:cNvSpPr/>
            <p:nvPr/>
          </p:nvSpPr>
          <p:spPr>
            <a:xfrm>
              <a:off x="411754" y="2268488"/>
              <a:ext cx="928270" cy="22754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665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64832"/>
            <a:ext cx="5940149" cy="169739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contribution to O</a:t>
            </a:r>
            <a:r>
              <a:rPr lang="en-US" baseline="-25000" dirty="0"/>
              <a:t>3</a:t>
            </a:r>
            <a:r>
              <a:rPr lang="en-US" dirty="0"/>
              <a:t> in Spain (EU12</a:t>
            </a:r>
            <a:r>
              <a:rPr lang="en-US" dirty="0" smtClean="0"/>
              <a:t>):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C000"/>
                </a:solidFill>
              </a:rPr>
              <a:t>NO</a:t>
            </a:r>
            <a:r>
              <a:rPr lang="en-US" baseline="-25000" dirty="0" smtClean="0">
                <a:solidFill>
                  <a:srgbClr val="FFC000"/>
                </a:solidFill>
              </a:rPr>
              <a:t>2</a:t>
            </a:r>
            <a:r>
              <a:rPr lang="en-US" dirty="0" smtClean="0">
                <a:solidFill>
                  <a:srgbClr val="FFC000"/>
                </a:solidFill>
              </a:rPr>
              <a:t>/O</a:t>
            </a:r>
            <a:r>
              <a:rPr lang="en-US" baseline="-25000" dirty="0" smtClean="0">
                <a:solidFill>
                  <a:srgbClr val="FFC000"/>
                </a:solidFill>
              </a:rPr>
              <a:t>3</a:t>
            </a:r>
            <a:r>
              <a:rPr lang="en-US" dirty="0" smtClean="0">
                <a:solidFill>
                  <a:srgbClr val="FFC000"/>
                </a:solidFill>
              </a:rPr>
              <a:t> hourly concentration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6" y="980728"/>
            <a:ext cx="5940148" cy="1697391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2" r="51504" b="51539"/>
          <a:stretch/>
        </p:blipFill>
        <p:spPr>
          <a:xfrm>
            <a:off x="2390728" y="4578674"/>
            <a:ext cx="2148771" cy="153277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 t="25422" b="51781"/>
          <a:stretch/>
        </p:blipFill>
        <p:spPr>
          <a:xfrm>
            <a:off x="4564542" y="4586696"/>
            <a:ext cx="2097967" cy="1516732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 t="49505" b="25838"/>
          <a:stretch/>
        </p:blipFill>
        <p:spPr>
          <a:xfrm>
            <a:off x="354664" y="4524820"/>
            <a:ext cx="2097967" cy="164048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t="50708" r="50000" b="26495"/>
          <a:stretch/>
        </p:blipFill>
        <p:spPr>
          <a:xfrm>
            <a:off x="6678073" y="4594718"/>
            <a:ext cx="2097967" cy="1516732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6" t="16476" r="1951" b="19891"/>
          <a:stretch/>
        </p:blipFill>
        <p:spPr>
          <a:xfrm>
            <a:off x="5932710" y="980728"/>
            <a:ext cx="1015554" cy="3060877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9" r="13704" b="14584"/>
          <a:stretch/>
        </p:blipFill>
        <p:spPr>
          <a:xfrm>
            <a:off x="6831246" y="2636912"/>
            <a:ext cx="2133242" cy="112832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827584" y="119675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O</a:t>
            </a:r>
            <a:r>
              <a:rPr lang="en-US" b="1" baseline="-25000" dirty="0" smtClean="0">
                <a:solidFill>
                  <a:srgbClr val="000000"/>
                </a:solidFill>
              </a:rPr>
              <a:t>3</a:t>
            </a:r>
            <a:endParaRPr lang="en-US" b="1" baseline="-25000" dirty="0">
              <a:solidFill>
                <a:srgbClr val="00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27584" y="26996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NO</a:t>
            </a:r>
            <a:r>
              <a:rPr lang="en-US" b="1" baseline="-25000" dirty="0" smtClean="0">
                <a:solidFill>
                  <a:srgbClr val="000000"/>
                </a:solidFill>
              </a:rPr>
              <a:t>2 </a:t>
            </a:r>
            <a:endParaRPr lang="en-US" b="1" baseline="-25000" dirty="0">
              <a:solidFill>
                <a:srgbClr val="00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39552" y="4748740"/>
            <a:ext cx="1656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n-US" sz="1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-BCON 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915816" y="4748740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n-US" sz="16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932040" y="4748740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n-US" sz="16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 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020272" y="4748740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n-US" sz="16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OTHR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Estrella de 5 puntas"/>
          <p:cNvSpPr/>
          <p:nvPr/>
        </p:nvSpPr>
        <p:spPr>
          <a:xfrm>
            <a:off x="812344" y="5499022"/>
            <a:ext cx="72008" cy="7200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17 Estrella de 5 puntas"/>
          <p:cNvSpPr/>
          <p:nvPr/>
        </p:nvSpPr>
        <p:spPr>
          <a:xfrm>
            <a:off x="2957344" y="5493942"/>
            <a:ext cx="72008" cy="7200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18 Estrella de 5 puntas"/>
          <p:cNvSpPr/>
          <p:nvPr/>
        </p:nvSpPr>
        <p:spPr>
          <a:xfrm>
            <a:off x="5023098" y="5500292"/>
            <a:ext cx="72008" cy="7200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19 Estrella de 5 puntas"/>
          <p:cNvSpPr/>
          <p:nvPr/>
        </p:nvSpPr>
        <p:spPr>
          <a:xfrm>
            <a:off x="7128284" y="5483338"/>
            <a:ext cx="72008" cy="7200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2267744" y="1340769"/>
            <a:ext cx="0" cy="301977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 flipV="1">
            <a:off x="4139952" y="1340769"/>
            <a:ext cx="0" cy="309634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2771800" y="4221088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 smtClean="0">
                <a:solidFill>
                  <a:srgbClr val="FF0000"/>
                </a:solidFill>
              </a:rPr>
              <a:t>NWad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24" name="23 Conector recto de flecha"/>
          <p:cNvCxnSpPr/>
          <p:nvPr/>
        </p:nvCxnSpPr>
        <p:spPr>
          <a:xfrm>
            <a:off x="2267744" y="4221088"/>
            <a:ext cx="1872208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2396521" y="1844824"/>
            <a:ext cx="1671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EURO = 40 </a:t>
            </a:r>
            <a:r>
              <a:rPr lang="en-US" sz="800" b="1" dirty="0">
                <a:solidFill>
                  <a:srgbClr val="FF0000"/>
                </a:solidFill>
              </a:rPr>
              <a:t>µ</a:t>
            </a:r>
            <a:r>
              <a:rPr lang="en-US" sz="800" b="1" dirty="0" smtClean="0">
                <a:solidFill>
                  <a:srgbClr val="FF0000"/>
                </a:solidFill>
              </a:rPr>
              <a:t>g/m</a:t>
            </a:r>
            <a:r>
              <a:rPr lang="en-US" sz="800" b="1" baseline="30000" dirty="0" smtClean="0">
                <a:solidFill>
                  <a:srgbClr val="FF0000"/>
                </a:solidFill>
              </a:rPr>
              <a:t>3</a:t>
            </a:r>
            <a:r>
              <a:rPr lang="en-US" sz="800" b="1" dirty="0" smtClean="0">
                <a:solidFill>
                  <a:srgbClr val="FF0000"/>
                </a:solidFill>
              </a:rPr>
              <a:t> mean,</a:t>
            </a:r>
          </a:p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  60 µm/m</a:t>
            </a:r>
            <a:r>
              <a:rPr lang="en-US" sz="800" b="1" baseline="30000" dirty="0" smtClean="0">
                <a:solidFill>
                  <a:srgbClr val="FF0000"/>
                </a:solidFill>
              </a:rPr>
              <a:t>3</a:t>
            </a:r>
            <a:r>
              <a:rPr lang="en-US" sz="800" b="1" dirty="0" smtClean="0">
                <a:solidFill>
                  <a:srgbClr val="FF0000"/>
                </a:solidFill>
              </a:rPr>
              <a:t> during the peak 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36" name="35 Conector recto de flecha"/>
          <p:cNvCxnSpPr/>
          <p:nvPr/>
        </p:nvCxnSpPr>
        <p:spPr>
          <a:xfrm>
            <a:off x="755576" y="1340768"/>
            <a:ext cx="5177134" cy="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38 CuadroTexto"/>
          <p:cNvSpPr txBox="1"/>
          <p:nvPr/>
        </p:nvSpPr>
        <p:spPr>
          <a:xfrm>
            <a:off x="20257" y="1196752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3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1" t="14594" r="687" b="16625"/>
          <a:stretch/>
        </p:blipFill>
        <p:spPr>
          <a:xfrm>
            <a:off x="5615867" y="854714"/>
            <a:ext cx="319308" cy="153048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contribution to O</a:t>
            </a:r>
            <a:r>
              <a:rPr lang="en-US" baseline="-25000" dirty="0"/>
              <a:t>3</a:t>
            </a:r>
            <a:r>
              <a:rPr lang="en-US" dirty="0"/>
              <a:t> in Spain (EU12</a:t>
            </a:r>
            <a:r>
              <a:rPr lang="en-US" dirty="0" smtClean="0"/>
              <a:t>):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C000"/>
                </a:solidFill>
              </a:rPr>
              <a:t>Rural background sites</a:t>
            </a:r>
            <a:endParaRPr lang="en-U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36712"/>
            <a:ext cx="1747618" cy="1310714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31029"/>
            <a:ext cx="4572000" cy="1306444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" y="2420888"/>
            <a:ext cx="4507479" cy="1288006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708895"/>
            <a:ext cx="4572000" cy="1306443"/>
          </a:xfrm>
          <a:prstGeom prst="rect">
            <a:avLst/>
          </a:prstGeom>
        </p:spPr>
      </p:pic>
      <p:cxnSp>
        <p:nvCxnSpPr>
          <p:cNvPr id="15" name="14 Conector recto de flecha"/>
          <p:cNvCxnSpPr>
            <a:endCxn id="11" idx="2"/>
          </p:cNvCxnSpPr>
          <p:nvPr/>
        </p:nvCxnSpPr>
        <p:spPr>
          <a:xfrm flipH="1" flipV="1">
            <a:off x="2359311" y="3708895"/>
            <a:ext cx="1623005" cy="1371936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>
            <a:endCxn id="29" idx="0"/>
          </p:cNvCxnSpPr>
          <p:nvPr/>
        </p:nvCxnSpPr>
        <p:spPr>
          <a:xfrm flipH="1">
            <a:off x="2359311" y="3939099"/>
            <a:ext cx="1584255" cy="1051931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2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8" y="3694885"/>
            <a:ext cx="4584980" cy="1310152"/>
          </a:xfrm>
          <a:prstGeom prst="rect">
            <a:avLst/>
          </a:prstGeom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" y="4991030"/>
            <a:ext cx="4584980" cy="1310152"/>
          </a:xfrm>
          <a:prstGeom prst="rect">
            <a:avLst/>
          </a:prstGeom>
        </p:spPr>
      </p:pic>
      <p:sp>
        <p:nvSpPr>
          <p:cNvPr id="32" name="31 Rectángulo"/>
          <p:cNvSpPr/>
          <p:nvPr/>
        </p:nvSpPr>
        <p:spPr>
          <a:xfrm>
            <a:off x="4242816" y="2556766"/>
            <a:ext cx="300495" cy="3600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11" y="5005038"/>
            <a:ext cx="4572000" cy="1306444"/>
          </a:xfrm>
          <a:prstGeom prst="rect">
            <a:avLst/>
          </a:prstGeom>
        </p:spPr>
      </p:pic>
      <p:sp>
        <p:nvSpPr>
          <p:cNvPr id="33" name="32 Rectángulo"/>
          <p:cNvSpPr/>
          <p:nvPr/>
        </p:nvSpPr>
        <p:spPr>
          <a:xfrm>
            <a:off x="8746236" y="2571803"/>
            <a:ext cx="300495" cy="3600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33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9" t="42750" r="2351" b="20001"/>
          <a:stretch/>
        </p:blipFill>
        <p:spPr>
          <a:xfrm>
            <a:off x="7742831" y="887772"/>
            <a:ext cx="975458" cy="1648046"/>
          </a:xfrm>
          <a:prstGeom prst="rect">
            <a:avLst/>
          </a:prstGeom>
        </p:spPr>
      </p:pic>
      <p:cxnSp>
        <p:nvCxnSpPr>
          <p:cNvPr id="16" name="15 Conector recto de flecha"/>
          <p:cNvCxnSpPr/>
          <p:nvPr/>
        </p:nvCxnSpPr>
        <p:spPr>
          <a:xfrm flipV="1">
            <a:off x="346328" y="2737104"/>
            <a:ext cx="3859912" cy="22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20257" y="2564904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 flipV="1">
            <a:off x="309752" y="4017264"/>
            <a:ext cx="3859912" cy="22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-16319" y="3845064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21" name="20 Conector recto de flecha"/>
          <p:cNvCxnSpPr/>
          <p:nvPr/>
        </p:nvCxnSpPr>
        <p:spPr>
          <a:xfrm flipV="1">
            <a:off x="358520" y="5321808"/>
            <a:ext cx="3859912" cy="22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32449" y="5149608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23" name="22 Conector recto de flecha"/>
          <p:cNvCxnSpPr/>
          <p:nvPr/>
        </p:nvCxnSpPr>
        <p:spPr>
          <a:xfrm flipV="1">
            <a:off x="4828412" y="4017264"/>
            <a:ext cx="3859912" cy="22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>
          <a:xfrm>
            <a:off x="4502341" y="3845064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25" name="24 Conector recto de flecha"/>
          <p:cNvCxnSpPr/>
          <p:nvPr/>
        </p:nvCxnSpPr>
        <p:spPr>
          <a:xfrm flipV="1">
            <a:off x="4820792" y="5312664"/>
            <a:ext cx="3859912" cy="22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4494721" y="5140464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27" name="26 Conector recto de flecha"/>
          <p:cNvCxnSpPr/>
          <p:nvPr/>
        </p:nvCxnSpPr>
        <p:spPr>
          <a:xfrm flipV="1">
            <a:off x="4828412" y="2759964"/>
            <a:ext cx="3859912" cy="22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4502341" y="2587764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  <p:pic>
        <p:nvPicPr>
          <p:cNvPr id="31" name="30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54676" r="57086" b="13760"/>
          <a:stretch/>
        </p:blipFill>
        <p:spPr>
          <a:xfrm>
            <a:off x="3559915" y="867186"/>
            <a:ext cx="1902076" cy="1518008"/>
          </a:xfrm>
          <a:prstGeom prst="rect">
            <a:avLst/>
          </a:prstGeom>
        </p:spPr>
      </p:pic>
      <p:cxnSp>
        <p:nvCxnSpPr>
          <p:cNvPr id="35" name="34 Conector recto de flecha"/>
          <p:cNvCxnSpPr>
            <a:endCxn id="11" idx="2"/>
          </p:cNvCxnSpPr>
          <p:nvPr/>
        </p:nvCxnSpPr>
        <p:spPr>
          <a:xfrm flipH="1">
            <a:off x="2359311" y="1711795"/>
            <a:ext cx="1810353" cy="1997099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>
            <a:endCxn id="29" idx="0"/>
          </p:cNvCxnSpPr>
          <p:nvPr/>
        </p:nvCxnSpPr>
        <p:spPr>
          <a:xfrm flipH="1">
            <a:off x="2359311" y="1626190"/>
            <a:ext cx="2033752" cy="3364840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>
            <a:endCxn id="10" idx="0"/>
          </p:cNvCxnSpPr>
          <p:nvPr/>
        </p:nvCxnSpPr>
        <p:spPr>
          <a:xfrm>
            <a:off x="5208306" y="1268760"/>
            <a:ext cx="1649694" cy="1162269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>
            <a:endCxn id="12" idx="0"/>
          </p:cNvCxnSpPr>
          <p:nvPr/>
        </p:nvCxnSpPr>
        <p:spPr>
          <a:xfrm>
            <a:off x="4828412" y="1689936"/>
            <a:ext cx="2029589" cy="2018959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>
            <a:endCxn id="13" idx="0"/>
          </p:cNvCxnSpPr>
          <p:nvPr/>
        </p:nvCxnSpPr>
        <p:spPr>
          <a:xfrm>
            <a:off x="4393063" y="2036690"/>
            <a:ext cx="2436248" cy="2968348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Rectángulo"/>
          <p:cNvSpPr/>
          <p:nvPr/>
        </p:nvSpPr>
        <p:spPr>
          <a:xfrm>
            <a:off x="1500844" y="1412776"/>
            <a:ext cx="532436" cy="55432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4 Conector recto de flecha"/>
          <p:cNvCxnSpPr/>
          <p:nvPr/>
        </p:nvCxnSpPr>
        <p:spPr>
          <a:xfrm flipH="1">
            <a:off x="1267425" y="1074480"/>
            <a:ext cx="3148793" cy="1346408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Trapecio"/>
          <p:cNvSpPr/>
          <p:nvPr/>
        </p:nvSpPr>
        <p:spPr>
          <a:xfrm rot="16200000">
            <a:off x="2026975" y="882020"/>
            <a:ext cx="1533115" cy="1544620"/>
          </a:xfrm>
          <a:prstGeom prst="trapezoid">
            <a:avLst>
              <a:gd name="adj" fmla="val 31604"/>
            </a:avLst>
          </a:prstGeom>
          <a:solidFill>
            <a:srgbClr val="A6A6A6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 CuadroTexto"/>
          <p:cNvSpPr txBox="1"/>
          <p:nvPr/>
        </p:nvSpPr>
        <p:spPr>
          <a:xfrm>
            <a:off x="1387203" y="3059668"/>
            <a:ext cx="1471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EURO controls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6196599" y="3068960"/>
            <a:ext cx="1471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EURO controls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6228184" y="4448145"/>
            <a:ext cx="1471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ESP controls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1516079" y="5661248"/>
            <a:ext cx="1471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ESP controls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1403648" y="4376137"/>
            <a:ext cx="1471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Portugal controls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5508104" y="5744289"/>
            <a:ext cx="2785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Portugal + ESP + Shipping controls  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0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9" grpId="0"/>
      <p:bldP spid="41" grpId="0"/>
      <p:bldP spid="42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</a:t>
            </a:r>
            <a:r>
              <a:rPr lang="en-US" dirty="0"/>
              <a:t>contribution to 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in </a:t>
            </a:r>
            <a:r>
              <a:rPr lang="en-US" dirty="0" smtClean="0"/>
              <a:t>Spain (IP4):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C000"/>
                </a:solidFill>
              </a:rPr>
              <a:t>Mean concentration 21-31 July 2012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81026"/>
          <a:stretch/>
        </p:blipFill>
        <p:spPr>
          <a:xfrm>
            <a:off x="107504" y="1988840"/>
            <a:ext cx="3740531" cy="266429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8" b="20914"/>
          <a:stretch/>
        </p:blipFill>
        <p:spPr>
          <a:xfrm>
            <a:off x="3707904" y="876596"/>
            <a:ext cx="5328592" cy="593678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81566" y="2367097"/>
            <a:ext cx="894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032775" y="1159913"/>
            <a:ext cx="894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SNAP1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708568" y="1154051"/>
            <a:ext cx="894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SNAP34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026453" y="3146830"/>
            <a:ext cx="894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SNAP7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702246" y="3140968"/>
            <a:ext cx="894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SNAP8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044498" y="5145760"/>
            <a:ext cx="894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OTHR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720291" y="5139898"/>
            <a:ext cx="894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BCON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377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contribution to O</a:t>
            </a:r>
            <a:r>
              <a:rPr lang="en-US" baseline="-25000" dirty="0"/>
              <a:t>3</a:t>
            </a:r>
            <a:r>
              <a:rPr lang="en-US" dirty="0"/>
              <a:t> in Spain (IP4</a:t>
            </a:r>
            <a:r>
              <a:rPr lang="en-US" dirty="0" smtClean="0"/>
              <a:t>):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C000"/>
                </a:solidFill>
              </a:rPr>
              <a:t>T</a:t>
            </a:r>
            <a:r>
              <a:rPr lang="en-US" dirty="0" smtClean="0">
                <a:solidFill>
                  <a:srgbClr val="FFC000"/>
                </a:solidFill>
              </a:rPr>
              <a:t>raffic in </a:t>
            </a:r>
            <a:r>
              <a:rPr lang="en-US" dirty="0" smtClean="0">
                <a:solidFill>
                  <a:srgbClr val="FFC000"/>
                </a:solidFill>
              </a:rPr>
              <a:t>Madrid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81026"/>
          <a:stretch/>
        </p:blipFill>
        <p:spPr>
          <a:xfrm>
            <a:off x="1043607" y="925858"/>
            <a:ext cx="3109897" cy="2215109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5659"/>
            <a:ext cx="4572000" cy="130644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24" y="3327643"/>
            <a:ext cx="4571999" cy="130644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" y="4655321"/>
            <a:ext cx="4576157" cy="1307177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02" y="4642103"/>
            <a:ext cx="4574566" cy="1307176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07504" y="3204532"/>
            <a:ext cx="1100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O</a:t>
            </a:r>
            <a:r>
              <a:rPr lang="en-US" sz="1000" b="1" baseline="-25000" dirty="0">
                <a:solidFill>
                  <a:srgbClr val="000000"/>
                </a:solidFill>
              </a:rPr>
              <a:t>3</a:t>
            </a:r>
            <a:r>
              <a:rPr lang="en-US" sz="1000" b="1" dirty="0" smtClean="0">
                <a:solidFill>
                  <a:srgbClr val="000000"/>
                </a:solidFill>
              </a:rPr>
              <a:t>- MAD city</a:t>
            </a:r>
            <a:endParaRPr lang="en-US" sz="1000" b="1" dirty="0">
              <a:solidFill>
                <a:srgbClr val="000000"/>
              </a:solidFill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7" t="13561" r="2265" b="15321"/>
          <a:stretch/>
        </p:blipFill>
        <p:spPr>
          <a:xfrm>
            <a:off x="8100392" y="917278"/>
            <a:ext cx="873556" cy="2511722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t="39814" r="49058" b="41212"/>
          <a:stretch/>
        </p:blipFill>
        <p:spPr>
          <a:xfrm>
            <a:off x="4416221" y="930531"/>
            <a:ext cx="3109897" cy="2215109"/>
          </a:xfrm>
          <a:prstGeom prst="rect">
            <a:avLst/>
          </a:prstGeom>
        </p:spPr>
      </p:pic>
      <p:sp>
        <p:nvSpPr>
          <p:cNvPr id="33" name="32 CuadroTexto"/>
          <p:cNvSpPr txBox="1"/>
          <p:nvPr/>
        </p:nvSpPr>
        <p:spPr>
          <a:xfrm>
            <a:off x="2165255" y="2231286"/>
            <a:ext cx="750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MAD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34" name="33 Elipse"/>
          <p:cNvSpPr/>
          <p:nvPr/>
        </p:nvSpPr>
        <p:spPr>
          <a:xfrm>
            <a:off x="2350798" y="1714500"/>
            <a:ext cx="348440" cy="458639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CuadroTexto"/>
          <p:cNvSpPr txBox="1"/>
          <p:nvPr/>
        </p:nvSpPr>
        <p:spPr>
          <a:xfrm>
            <a:off x="5439026" y="2264062"/>
            <a:ext cx="750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MAD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36" name="35 Elipse"/>
          <p:cNvSpPr/>
          <p:nvPr/>
        </p:nvSpPr>
        <p:spPr>
          <a:xfrm>
            <a:off x="5624569" y="1747276"/>
            <a:ext cx="348440" cy="458639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36 Rectángulo"/>
          <p:cNvSpPr/>
          <p:nvPr/>
        </p:nvSpPr>
        <p:spPr>
          <a:xfrm>
            <a:off x="7952976" y="2157984"/>
            <a:ext cx="1017572" cy="231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38 Conector recto de flecha"/>
          <p:cNvCxnSpPr>
            <a:endCxn id="37" idx="1"/>
          </p:cNvCxnSpPr>
          <p:nvPr/>
        </p:nvCxnSpPr>
        <p:spPr>
          <a:xfrm>
            <a:off x="7668344" y="2273808"/>
            <a:ext cx="28463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 flipV="1">
            <a:off x="248792" y="3651504"/>
            <a:ext cx="3859912" cy="22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37 CuadroTexto"/>
          <p:cNvSpPr txBox="1"/>
          <p:nvPr/>
        </p:nvSpPr>
        <p:spPr>
          <a:xfrm>
            <a:off x="-77279" y="3479304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40" name="39 Conector recto de flecha"/>
          <p:cNvCxnSpPr/>
          <p:nvPr/>
        </p:nvCxnSpPr>
        <p:spPr>
          <a:xfrm flipV="1">
            <a:off x="4773574" y="3629914"/>
            <a:ext cx="3859912" cy="22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40 CuadroTexto"/>
          <p:cNvSpPr txBox="1"/>
          <p:nvPr/>
        </p:nvSpPr>
        <p:spPr>
          <a:xfrm>
            <a:off x="4447503" y="3457714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4499992" y="3212976"/>
            <a:ext cx="16895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</a:rPr>
              <a:t>O</a:t>
            </a:r>
            <a:r>
              <a:rPr lang="en-US" sz="1000" b="1" baseline="-25000" dirty="0">
                <a:solidFill>
                  <a:srgbClr val="000000"/>
                </a:solidFill>
              </a:rPr>
              <a:t>3</a:t>
            </a:r>
            <a:r>
              <a:rPr lang="en-US" sz="1000" b="1" dirty="0" smtClean="0">
                <a:solidFill>
                  <a:srgbClr val="000000"/>
                </a:solidFill>
              </a:rPr>
              <a:t>- downwind MAD city 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107504" y="4581128"/>
            <a:ext cx="1100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NO</a:t>
            </a:r>
            <a:r>
              <a:rPr lang="en-US" sz="1000" b="1" baseline="-25000" dirty="0" smtClean="0">
                <a:solidFill>
                  <a:srgbClr val="000000"/>
                </a:solidFill>
              </a:rPr>
              <a:t>2</a:t>
            </a:r>
            <a:r>
              <a:rPr lang="en-US" sz="1000" b="1" dirty="0" smtClean="0">
                <a:solidFill>
                  <a:srgbClr val="000000"/>
                </a:solidFill>
              </a:rPr>
              <a:t>- MAD city 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4427984" y="4581128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</a:rPr>
              <a:t>NO</a:t>
            </a:r>
            <a:r>
              <a:rPr lang="en-US" sz="1000" b="1" baseline="-25000" dirty="0">
                <a:solidFill>
                  <a:srgbClr val="000000"/>
                </a:solidFill>
              </a:rPr>
              <a:t>2</a:t>
            </a:r>
            <a:r>
              <a:rPr lang="en-US" sz="1000" b="1" dirty="0" smtClean="0">
                <a:solidFill>
                  <a:srgbClr val="000000"/>
                </a:solidFill>
              </a:rPr>
              <a:t>- downwind MAD city  </a:t>
            </a:r>
            <a:endParaRPr lang="en-US" sz="1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0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Source contribution to O</a:t>
            </a:r>
            <a:r>
              <a:rPr lang="en-US" baseline="-25000" dirty="0"/>
              <a:t>3</a:t>
            </a:r>
            <a:r>
              <a:rPr lang="en-US" dirty="0"/>
              <a:t> in Spain (IP4</a:t>
            </a:r>
            <a:r>
              <a:rPr lang="en-US" dirty="0" smtClean="0"/>
              <a:t>):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C000"/>
                </a:solidFill>
              </a:rPr>
              <a:t>S</a:t>
            </a:r>
            <a:r>
              <a:rPr lang="en-US" dirty="0" smtClean="0">
                <a:solidFill>
                  <a:srgbClr val="FFC000"/>
                </a:solidFill>
              </a:rPr>
              <a:t>hipping over southern Spain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81026"/>
          <a:stretch/>
        </p:blipFill>
        <p:spPr>
          <a:xfrm>
            <a:off x="1043607" y="925858"/>
            <a:ext cx="3109897" cy="2215109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35659"/>
            <a:ext cx="4571997" cy="130644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" y="4642103"/>
            <a:ext cx="4571997" cy="130644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03" y="3324626"/>
            <a:ext cx="4574566" cy="1307176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02" y="4642103"/>
            <a:ext cx="4574566" cy="130717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7" t="13561" r="2265" b="15321"/>
          <a:stretch/>
        </p:blipFill>
        <p:spPr>
          <a:xfrm>
            <a:off x="8100392" y="917278"/>
            <a:ext cx="873556" cy="2511722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0205" b="40821"/>
          <a:stretch/>
        </p:blipFill>
        <p:spPr>
          <a:xfrm>
            <a:off x="4416221" y="930531"/>
            <a:ext cx="3109897" cy="2215109"/>
          </a:xfrm>
          <a:prstGeom prst="rect">
            <a:avLst/>
          </a:prstGeom>
        </p:spPr>
      </p:pic>
      <p:sp>
        <p:nvSpPr>
          <p:cNvPr id="12" name="11 Elipse"/>
          <p:cNvSpPr/>
          <p:nvPr/>
        </p:nvSpPr>
        <p:spPr>
          <a:xfrm>
            <a:off x="2136531" y="2347545"/>
            <a:ext cx="114300" cy="131885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25 Rectángulo"/>
          <p:cNvSpPr/>
          <p:nvPr/>
        </p:nvSpPr>
        <p:spPr>
          <a:xfrm>
            <a:off x="7952976" y="2379360"/>
            <a:ext cx="1017572" cy="231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26 Conector recto de flecha"/>
          <p:cNvCxnSpPr>
            <a:endCxn id="26" idx="1"/>
          </p:cNvCxnSpPr>
          <p:nvPr/>
        </p:nvCxnSpPr>
        <p:spPr>
          <a:xfrm>
            <a:off x="7668344" y="2495184"/>
            <a:ext cx="28463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Elipse"/>
          <p:cNvSpPr/>
          <p:nvPr/>
        </p:nvSpPr>
        <p:spPr>
          <a:xfrm>
            <a:off x="1979712" y="2499945"/>
            <a:ext cx="114300" cy="131885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29 Elipse"/>
          <p:cNvSpPr/>
          <p:nvPr/>
        </p:nvSpPr>
        <p:spPr>
          <a:xfrm>
            <a:off x="2678306" y="2168902"/>
            <a:ext cx="114300" cy="131885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0 Elipse"/>
          <p:cNvSpPr/>
          <p:nvPr/>
        </p:nvSpPr>
        <p:spPr>
          <a:xfrm>
            <a:off x="2441476" y="2492896"/>
            <a:ext cx="114300" cy="131885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8 CuadroTexto"/>
          <p:cNvSpPr txBox="1"/>
          <p:nvPr/>
        </p:nvSpPr>
        <p:spPr>
          <a:xfrm>
            <a:off x="2051720" y="2132856"/>
            <a:ext cx="172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1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2583820" y="1962552"/>
            <a:ext cx="1727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2 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453288" y="2550825"/>
            <a:ext cx="1727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4</a:t>
            </a:r>
            <a:r>
              <a:rPr lang="en-US" sz="1100" b="1" dirty="0" smtClean="0">
                <a:solidFill>
                  <a:srgbClr val="000000"/>
                </a:solidFill>
              </a:rPr>
              <a:t>  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1907704" y="2638073"/>
            <a:ext cx="1727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3   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2735456" y="3298195"/>
            <a:ext cx="61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- 1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2735456" y="4607550"/>
            <a:ext cx="61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- 3 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7271960" y="3298195"/>
            <a:ext cx="61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- 2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7271960" y="4607550"/>
            <a:ext cx="61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- 4 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4932040" y="4147418"/>
            <a:ext cx="35297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 SNAP8 = 14-18 </a:t>
            </a:r>
            <a:r>
              <a:rPr lang="en-US" sz="1100" dirty="0">
                <a:solidFill>
                  <a:srgbClr val="000000"/>
                </a:solidFill>
              </a:rPr>
              <a:t>µ</a:t>
            </a:r>
            <a:r>
              <a:rPr lang="en-US" sz="1100" dirty="0" smtClean="0">
                <a:solidFill>
                  <a:srgbClr val="000000"/>
                </a:solidFill>
              </a:rPr>
              <a:t>g/m</a:t>
            </a:r>
            <a:r>
              <a:rPr lang="en-US" sz="1100" baseline="30000" dirty="0" smtClean="0">
                <a:solidFill>
                  <a:srgbClr val="000000"/>
                </a:solidFill>
              </a:rPr>
              <a:t>3</a:t>
            </a:r>
            <a:r>
              <a:rPr lang="en-US" sz="1100" dirty="0" smtClean="0">
                <a:solidFill>
                  <a:srgbClr val="000000"/>
                </a:solidFill>
              </a:rPr>
              <a:t> 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95536" y="4149080"/>
            <a:ext cx="35297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 SNAP8 = 18-24 </a:t>
            </a:r>
            <a:r>
              <a:rPr lang="en-US" sz="1100" dirty="0">
                <a:solidFill>
                  <a:srgbClr val="000000"/>
                </a:solidFill>
              </a:rPr>
              <a:t>µ</a:t>
            </a:r>
            <a:r>
              <a:rPr lang="en-US" sz="1100" dirty="0" smtClean="0">
                <a:solidFill>
                  <a:srgbClr val="000000"/>
                </a:solidFill>
              </a:rPr>
              <a:t>g/m</a:t>
            </a:r>
            <a:r>
              <a:rPr lang="en-US" sz="1100" baseline="30000" dirty="0" smtClean="0">
                <a:solidFill>
                  <a:srgbClr val="000000"/>
                </a:solidFill>
              </a:rPr>
              <a:t>3</a:t>
            </a:r>
            <a:r>
              <a:rPr lang="en-US" sz="1100" dirty="0" smtClean="0">
                <a:solidFill>
                  <a:srgbClr val="000000"/>
                </a:solidFill>
              </a:rPr>
              <a:t>  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466215" y="5471646"/>
            <a:ext cx="35297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 SNAP8 = 24-30 </a:t>
            </a:r>
            <a:r>
              <a:rPr lang="en-US" sz="1100" dirty="0">
                <a:solidFill>
                  <a:srgbClr val="000000"/>
                </a:solidFill>
              </a:rPr>
              <a:t>µ</a:t>
            </a:r>
            <a:r>
              <a:rPr lang="en-US" sz="1100" dirty="0" smtClean="0">
                <a:solidFill>
                  <a:srgbClr val="000000"/>
                </a:solidFill>
              </a:rPr>
              <a:t>g/m</a:t>
            </a:r>
            <a:r>
              <a:rPr lang="en-US" sz="1100" baseline="30000" dirty="0" smtClean="0">
                <a:solidFill>
                  <a:srgbClr val="000000"/>
                </a:solidFill>
              </a:rPr>
              <a:t>3</a:t>
            </a:r>
            <a:r>
              <a:rPr lang="en-US" sz="1100" dirty="0" smtClean="0">
                <a:solidFill>
                  <a:srgbClr val="000000"/>
                </a:solidFill>
              </a:rPr>
              <a:t>   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4932040" y="5471646"/>
            <a:ext cx="35297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 SNAP8 = 14-18 </a:t>
            </a:r>
            <a:r>
              <a:rPr lang="en-US" sz="1100" dirty="0">
                <a:solidFill>
                  <a:srgbClr val="000000"/>
                </a:solidFill>
              </a:rPr>
              <a:t>µ</a:t>
            </a:r>
            <a:r>
              <a:rPr lang="en-US" sz="1100" dirty="0" smtClean="0">
                <a:solidFill>
                  <a:srgbClr val="000000"/>
                </a:solidFill>
              </a:rPr>
              <a:t>g/m</a:t>
            </a:r>
            <a:r>
              <a:rPr lang="en-US" sz="1100" baseline="30000" dirty="0" smtClean="0">
                <a:solidFill>
                  <a:srgbClr val="000000"/>
                </a:solidFill>
              </a:rPr>
              <a:t>3</a:t>
            </a:r>
            <a:r>
              <a:rPr lang="en-US" sz="1100" dirty="0" smtClean="0">
                <a:solidFill>
                  <a:srgbClr val="000000"/>
                </a:solidFill>
              </a:rPr>
              <a:t> </a:t>
            </a:r>
            <a:endParaRPr lang="en-US" sz="1100" dirty="0">
              <a:solidFill>
                <a:srgbClr val="000000"/>
              </a:solidFill>
            </a:endParaRPr>
          </a:p>
        </p:txBody>
      </p:sp>
      <p:cxnSp>
        <p:nvCxnSpPr>
          <p:cNvPr id="28" name="27 Conector recto de flecha"/>
          <p:cNvCxnSpPr/>
          <p:nvPr/>
        </p:nvCxnSpPr>
        <p:spPr>
          <a:xfrm flipV="1">
            <a:off x="248792" y="3651504"/>
            <a:ext cx="3859912" cy="22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5 CuadroTexto"/>
          <p:cNvSpPr txBox="1"/>
          <p:nvPr/>
        </p:nvSpPr>
        <p:spPr>
          <a:xfrm>
            <a:off x="-77279" y="3479304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40" name="39 Conector recto de flecha"/>
          <p:cNvCxnSpPr/>
          <p:nvPr/>
        </p:nvCxnSpPr>
        <p:spPr>
          <a:xfrm flipV="1">
            <a:off x="4763164" y="3842564"/>
            <a:ext cx="3859912" cy="22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41 CuadroTexto"/>
          <p:cNvSpPr txBox="1"/>
          <p:nvPr/>
        </p:nvSpPr>
        <p:spPr>
          <a:xfrm>
            <a:off x="4437093" y="3670364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43" name="42 Conector recto de flecha"/>
          <p:cNvCxnSpPr/>
          <p:nvPr/>
        </p:nvCxnSpPr>
        <p:spPr>
          <a:xfrm flipV="1">
            <a:off x="4793594" y="4994512"/>
            <a:ext cx="3859912" cy="22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CuadroTexto"/>
          <p:cNvSpPr txBox="1"/>
          <p:nvPr/>
        </p:nvSpPr>
        <p:spPr>
          <a:xfrm>
            <a:off x="4467523" y="4822312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48" name="47 Conector recto de flecha"/>
          <p:cNvCxnSpPr/>
          <p:nvPr/>
        </p:nvCxnSpPr>
        <p:spPr>
          <a:xfrm flipV="1">
            <a:off x="263725" y="5041336"/>
            <a:ext cx="3859912" cy="22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48 CuadroTexto"/>
          <p:cNvSpPr txBox="1"/>
          <p:nvPr/>
        </p:nvSpPr>
        <p:spPr>
          <a:xfrm>
            <a:off x="-62346" y="4869136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3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r="39881"/>
          <a:stretch/>
        </p:blipFill>
        <p:spPr>
          <a:xfrm>
            <a:off x="2910254" y="1124744"/>
            <a:ext cx="1450340" cy="359968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</a:t>
            </a:r>
            <a:r>
              <a:rPr lang="en-US" dirty="0" smtClean="0"/>
              <a:t>SA:  </a:t>
            </a:r>
            <a:r>
              <a:rPr lang="en-US" dirty="0" smtClean="0"/>
              <a:t>regions and emissions sources</a:t>
            </a:r>
            <a:endParaRPr lang="en-U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00"/>
          <a:stretch/>
        </p:blipFill>
        <p:spPr>
          <a:xfrm>
            <a:off x="467545" y="1124744"/>
            <a:ext cx="1818456" cy="3599688"/>
          </a:xfrm>
          <a:prstGeom prst="rect">
            <a:avLst/>
          </a:prstGeom>
        </p:spPr>
      </p:pic>
      <p:sp>
        <p:nvSpPr>
          <p:cNvPr id="5" name="4 Cerrar llave"/>
          <p:cNvSpPr/>
          <p:nvPr/>
        </p:nvSpPr>
        <p:spPr>
          <a:xfrm>
            <a:off x="4572000" y="2556201"/>
            <a:ext cx="648072" cy="1448863"/>
          </a:xfrm>
          <a:prstGeom prst="rightBrace">
            <a:avLst>
              <a:gd name="adj1" fmla="val 3294"/>
              <a:gd name="adj2" fmla="val 49419"/>
            </a:avLst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2204936" y="2529824"/>
            <a:ext cx="251108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2160567" y="2043263"/>
            <a:ext cx="2572626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8" t="26995" b="33925"/>
          <a:stretch/>
        </p:blipFill>
        <p:spPr>
          <a:xfrm>
            <a:off x="1115616" y="4470503"/>
            <a:ext cx="1005103" cy="1406769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9" t="20866" r="10301" b="27122"/>
          <a:stretch/>
        </p:blipFill>
        <p:spPr>
          <a:xfrm>
            <a:off x="3275855" y="4480448"/>
            <a:ext cx="854859" cy="1872280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539552" y="90872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ISAM-EU12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716969" y="91150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ISAM-IP4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>
            <a:off x="4572000" y="4068369"/>
            <a:ext cx="648072" cy="0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errar llave"/>
          <p:cNvSpPr/>
          <p:nvPr/>
        </p:nvSpPr>
        <p:spPr>
          <a:xfrm>
            <a:off x="4572000" y="2043263"/>
            <a:ext cx="648072" cy="486561"/>
          </a:xfrm>
          <a:prstGeom prst="rightBrace">
            <a:avLst>
              <a:gd name="adj1" fmla="val 3294"/>
              <a:gd name="adj2" fmla="val 49419"/>
            </a:avLst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20 Cerrar llave"/>
          <p:cNvSpPr/>
          <p:nvPr/>
        </p:nvSpPr>
        <p:spPr>
          <a:xfrm>
            <a:off x="4572000" y="1700808"/>
            <a:ext cx="648072" cy="342545"/>
          </a:xfrm>
          <a:prstGeom prst="rightBrace">
            <a:avLst>
              <a:gd name="adj1" fmla="val 3294"/>
              <a:gd name="adj2" fmla="val 49419"/>
            </a:avLst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21 CuadroTexto"/>
          <p:cNvSpPr txBox="1"/>
          <p:nvPr/>
        </p:nvSpPr>
        <p:spPr>
          <a:xfrm>
            <a:off x="5252192" y="3068960"/>
            <a:ext cx="3765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64% </a:t>
            </a:r>
            <a:r>
              <a:rPr lang="en-US" dirty="0" smtClean="0">
                <a:solidFill>
                  <a:srgbClr val="000000"/>
                </a:solidFill>
              </a:rPr>
              <a:t>non-ESP </a:t>
            </a:r>
            <a:r>
              <a:rPr lang="en-US" dirty="0" smtClean="0">
                <a:solidFill>
                  <a:srgbClr val="000000"/>
                </a:solidFill>
              </a:rPr>
              <a:t>≈ 20% EURO + 44% global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252192" y="388370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1%  ICON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237493" y="2062589"/>
            <a:ext cx="377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20% ESP ≈ 10% SNAP7 + 6% OTHR + 3% SNAP1 + 3% SNAP34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252192" y="1691516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13% OCEAN </a:t>
            </a:r>
            <a:r>
              <a:rPr lang="en-US" dirty="0">
                <a:solidFill>
                  <a:srgbClr val="000000"/>
                </a:solidFill>
              </a:rPr>
              <a:t>≈</a:t>
            </a:r>
            <a:r>
              <a:rPr lang="en-US" dirty="0" smtClean="0">
                <a:solidFill>
                  <a:srgbClr val="000000"/>
                </a:solidFill>
              </a:rPr>
              <a:t> SNAP8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8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1" grpId="0" animBg="1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</a:t>
            </a:r>
            <a:r>
              <a:rPr lang="en-US" dirty="0" smtClean="0"/>
              <a:t>and future work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472608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800"/>
              </a:spcBef>
            </a:pPr>
            <a:r>
              <a:rPr lang="en-US" dirty="0" smtClean="0">
                <a:sym typeface="Wingdings" panose="05000000000000000000" pitchFamily="2" charset="2"/>
              </a:rPr>
              <a:t>The O</a:t>
            </a:r>
            <a:r>
              <a:rPr lang="en-US" baseline="-25000" dirty="0" smtClean="0">
                <a:sym typeface="Wingdings" panose="05000000000000000000" pitchFamily="2" charset="2"/>
              </a:rPr>
              <a:t>3</a:t>
            </a:r>
            <a:r>
              <a:rPr lang="en-US" dirty="0" smtClean="0">
                <a:sym typeface="Wingdings" panose="05000000000000000000" pitchFamily="2" charset="2"/>
              </a:rPr>
              <a:t> problem in Spain is not only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local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(20</a:t>
            </a:r>
            <a:r>
              <a:rPr lang="en-US" dirty="0" smtClean="0">
                <a:sym typeface="Wingdings" panose="05000000000000000000" pitchFamily="2" charset="2"/>
              </a:rPr>
              <a:t>%), but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continental, hemispheric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and global </a:t>
            </a:r>
            <a:r>
              <a:rPr lang="en-US" dirty="0" smtClean="0">
                <a:sym typeface="Wingdings" panose="05000000000000000000" pitchFamily="2" charset="2"/>
              </a:rPr>
              <a:t>(</a:t>
            </a:r>
            <a:r>
              <a:rPr lang="en-US" dirty="0" smtClean="0">
                <a:sym typeface="Wingdings" panose="05000000000000000000" pitchFamily="2" charset="2"/>
              </a:rPr>
              <a:t>64</a:t>
            </a:r>
            <a:r>
              <a:rPr lang="en-US" dirty="0" smtClean="0">
                <a:sym typeface="Wingdings" panose="05000000000000000000" pitchFamily="2" charset="2"/>
              </a:rPr>
              <a:t>%).</a:t>
            </a:r>
          </a:p>
          <a:p>
            <a:pPr>
              <a:spcBef>
                <a:spcPts val="800"/>
              </a:spcBef>
            </a:pPr>
            <a:r>
              <a:rPr lang="en-US" dirty="0" err="1"/>
              <a:t>NWad</a:t>
            </a:r>
            <a:r>
              <a:rPr lang="en-US" dirty="0"/>
              <a:t> </a:t>
            </a:r>
            <a:r>
              <a:rPr lang="en-US" dirty="0" smtClean="0"/>
              <a:t>brings 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and precursors from N EU countries and international shipping </a:t>
            </a:r>
            <a:r>
              <a:rPr lang="en-US" dirty="0" smtClean="0"/>
              <a:t>inland </a:t>
            </a:r>
            <a:r>
              <a:rPr lang="en-US" dirty="0"/>
              <a:t>Spain up </a:t>
            </a:r>
            <a:r>
              <a:rPr lang="en-US" dirty="0" smtClean="0"/>
              <a:t>to </a:t>
            </a:r>
            <a:r>
              <a:rPr lang="en-US" dirty="0">
                <a:solidFill>
                  <a:schemeClr val="accent6"/>
                </a:solidFill>
              </a:rPr>
              <a:t>60 µg/m</a:t>
            </a:r>
            <a:r>
              <a:rPr lang="en-US" baseline="30000" dirty="0">
                <a:solidFill>
                  <a:schemeClr val="accent6"/>
                </a:solidFill>
              </a:rPr>
              <a:t>3 </a:t>
            </a:r>
            <a:r>
              <a:rPr lang="en-US" dirty="0">
                <a:solidFill>
                  <a:schemeClr val="accent6"/>
                </a:solidFill>
              </a:rPr>
              <a:t>(~40-50 µg/m</a:t>
            </a:r>
            <a:r>
              <a:rPr lang="en-US" baseline="30000" dirty="0">
                <a:solidFill>
                  <a:schemeClr val="accent6"/>
                </a:solidFill>
              </a:rPr>
              <a:t>3</a:t>
            </a:r>
            <a:r>
              <a:rPr lang="en-US" dirty="0">
                <a:solidFill>
                  <a:schemeClr val="accent6"/>
                </a:solidFill>
              </a:rPr>
              <a:t>) in </a:t>
            </a:r>
            <a:r>
              <a:rPr lang="en-US" dirty="0" smtClean="0">
                <a:solidFill>
                  <a:schemeClr val="accent6"/>
                </a:solidFill>
              </a:rPr>
              <a:t>N Spain; meanwhile central and </a:t>
            </a:r>
            <a:r>
              <a:rPr lang="en-US" dirty="0">
                <a:solidFill>
                  <a:schemeClr val="accent6"/>
                </a:solidFill>
              </a:rPr>
              <a:t>costal </a:t>
            </a:r>
            <a:r>
              <a:rPr lang="en-US" dirty="0" smtClean="0">
                <a:solidFill>
                  <a:schemeClr val="accent6"/>
                </a:solidFill>
              </a:rPr>
              <a:t>areas are </a:t>
            </a:r>
            <a:r>
              <a:rPr lang="en-US" dirty="0">
                <a:solidFill>
                  <a:schemeClr val="accent6"/>
                </a:solidFill>
              </a:rPr>
              <a:t>more affected by </a:t>
            </a:r>
            <a:r>
              <a:rPr lang="en-US" dirty="0" smtClean="0">
                <a:solidFill>
                  <a:schemeClr val="accent6"/>
                </a:solidFill>
              </a:rPr>
              <a:t>recirculation of </a:t>
            </a:r>
            <a:r>
              <a:rPr lang="en-US" dirty="0">
                <a:solidFill>
                  <a:schemeClr val="accent6"/>
                </a:solidFill>
              </a:rPr>
              <a:t>local </a:t>
            </a:r>
            <a:r>
              <a:rPr lang="en-US" dirty="0" smtClean="0">
                <a:solidFill>
                  <a:schemeClr val="accent6"/>
                </a:solidFill>
              </a:rPr>
              <a:t>precursors.</a:t>
            </a:r>
            <a:endParaRPr lang="en-US" dirty="0">
              <a:solidFill>
                <a:schemeClr val="accent6"/>
              </a:solidFill>
            </a:endParaRPr>
          </a:p>
          <a:p>
            <a:pPr>
              <a:spcBef>
                <a:spcPts val="800"/>
              </a:spcBef>
            </a:pPr>
            <a:r>
              <a:rPr lang="en-US" dirty="0" smtClean="0"/>
              <a:t>High influence of the </a:t>
            </a:r>
            <a:r>
              <a:rPr lang="en-US" dirty="0">
                <a:solidFill>
                  <a:srgbClr val="FF0000"/>
                </a:solidFill>
              </a:rPr>
              <a:t>international shipping </a:t>
            </a:r>
            <a:r>
              <a:rPr lang="en-US" dirty="0" smtClean="0"/>
              <a:t>(13</a:t>
            </a:r>
            <a:r>
              <a:rPr lang="en-US" dirty="0"/>
              <a:t>%), affecting costal areas, and southern Spain (Strait of Gibraltar): 14-24 </a:t>
            </a:r>
            <a:r>
              <a:rPr lang="en-US" dirty="0">
                <a:solidFill>
                  <a:schemeClr val="accent6"/>
                </a:solidFill>
              </a:rPr>
              <a:t>µg/m</a:t>
            </a:r>
            <a:r>
              <a:rPr lang="en-US" baseline="30000" dirty="0">
                <a:solidFill>
                  <a:schemeClr val="accent6"/>
                </a:solidFill>
              </a:rPr>
              <a:t>3</a:t>
            </a:r>
            <a:r>
              <a:rPr lang="en-US" dirty="0">
                <a:solidFill>
                  <a:schemeClr val="accent6"/>
                </a:solidFill>
              </a:rPr>
              <a:t>, up to 30 µg/m</a:t>
            </a:r>
            <a:r>
              <a:rPr lang="en-US" baseline="30000" dirty="0">
                <a:solidFill>
                  <a:schemeClr val="accent6"/>
                </a:solidFill>
              </a:rPr>
              <a:t>3</a:t>
            </a:r>
            <a:r>
              <a:rPr lang="en-US" dirty="0">
                <a:solidFill>
                  <a:schemeClr val="accent6"/>
                </a:solidFill>
              </a:rPr>
              <a:t>.</a:t>
            </a:r>
            <a:endParaRPr lang="en-US" dirty="0">
              <a:solidFill>
                <a:schemeClr val="accent6"/>
              </a:solidFill>
              <a:sym typeface="Wingdings" panose="05000000000000000000" pitchFamily="2" charset="2"/>
            </a:endParaRPr>
          </a:p>
          <a:p>
            <a:pPr>
              <a:spcBef>
                <a:spcPts val="800"/>
              </a:spcBef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road traffic </a:t>
            </a:r>
            <a:r>
              <a:rPr lang="en-US" dirty="0" smtClean="0"/>
              <a:t>(10</a:t>
            </a:r>
            <a:r>
              <a:rPr lang="en-US" dirty="0" smtClean="0"/>
              <a:t>%) has the highest contribution at stations downwind big cites (10-15 </a:t>
            </a:r>
            <a:r>
              <a:rPr lang="en-US" dirty="0" smtClean="0">
                <a:solidFill>
                  <a:schemeClr val="accent6"/>
                </a:solidFill>
              </a:rPr>
              <a:t>µg/m</a:t>
            </a:r>
            <a:r>
              <a:rPr lang="en-US" baseline="30000" dirty="0" smtClean="0">
                <a:solidFill>
                  <a:schemeClr val="accent6"/>
                </a:solidFill>
              </a:rPr>
              <a:t>3 </a:t>
            </a:r>
            <a:r>
              <a:rPr lang="en-US" dirty="0" smtClean="0">
                <a:solidFill>
                  <a:schemeClr val="accent6"/>
                </a:solidFill>
              </a:rPr>
              <a:t>the whole cycle</a:t>
            </a:r>
            <a:r>
              <a:rPr lang="en-US" dirty="0" smtClean="0"/>
              <a:t>), meanwhile at urban stations the contribution is only during rush hour.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The sector </a:t>
            </a:r>
            <a:r>
              <a:rPr lang="en-US" dirty="0" smtClean="0">
                <a:solidFill>
                  <a:srgbClr val="FF0000"/>
                </a:solidFill>
              </a:rPr>
              <a:t>combustion in energy </a:t>
            </a:r>
            <a:r>
              <a:rPr lang="en-US" dirty="0" smtClean="0"/>
              <a:t>(3</a:t>
            </a:r>
            <a:r>
              <a:rPr lang="en-US" dirty="0" smtClean="0"/>
              <a:t>%) and </a:t>
            </a:r>
            <a:r>
              <a:rPr lang="en-US" dirty="0" smtClean="0">
                <a:solidFill>
                  <a:srgbClr val="FF0000"/>
                </a:solidFill>
              </a:rPr>
              <a:t>industrial and non-industrial combustion </a:t>
            </a:r>
            <a:r>
              <a:rPr lang="en-US" dirty="0" smtClean="0"/>
              <a:t>(3</a:t>
            </a:r>
            <a:r>
              <a:rPr lang="en-US" dirty="0" smtClean="0"/>
              <a:t>%) has a low mean contribution 2-4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µg/m</a:t>
            </a:r>
            <a:r>
              <a:rPr lang="en-US" baseline="30000" dirty="0" smtClean="0">
                <a:solidFill>
                  <a:schemeClr val="accent6"/>
                </a:solidFill>
              </a:rPr>
              <a:t>3</a:t>
            </a:r>
            <a:r>
              <a:rPr lang="en-US" dirty="0"/>
              <a:t> </a:t>
            </a:r>
            <a:r>
              <a:rPr lang="en-US" dirty="0" smtClean="0"/>
              <a:t>over Spain, maximum of 4-6 </a:t>
            </a:r>
            <a:r>
              <a:rPr lang="en-US" dirty="0">
                <a:solidFill>
                  <a:schemeClr val="accent6"/>
                </a:solidFill>
              </a:rPr>
              <a:t>µg/m</a:t>
            </a:r>
            <a:r>
              <a:rPr lang="en-US" baseline="30000" dirty="0">
                <a:solidFill>
                  <a:schemeClr val="accent6"/>
                </a:solidFill>
              </a:rPr>
              <a:t>3 </a:t>
            </a:r>
            <a:r>
              <a:rPr lang="en-US" dirty="0" smtClean="0"/>
              <a:t>near NO</a:t>
            </a:r>
            <a:r>
              <a:rPr lang="en-US" baseline="-25000" dirty="0" smtClean="0"/>
              <a:t>x</a:t>
            </a:r>
            <a:r>
              <a:rPr lang="en-US" dirty="0" smtClean="0"/>
              <a:t>-limited areas (W IP).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ISAM is useful as a </a:t>
            </a:r>
            <a:r>
              <a:rPr lang="en-US" dirty="0" smtClean="0">
                <a:solidFill>
                  <a:srgbClr val="FF0000"/>
                </a:solidFill>
              </a:rPr>
              <a:t>diagnostic tool</a:t>
            </a:r>
            <a:r>
              <a:rPr lang="en-US" dirty="0" smtClean="0"/>
              <a:t>:</a:t>
            </a:r>
          </a:p>
          <a:p>
            <a:pPr lvl="1">
              <a:spcBef>
                <a:spcPts val="800"/>
              </a:spcBef>
            </a:pPr>
            <a:r>
              <a:rPr lang="en-US" dirty="0" smtClean="0"/>
              <a:t>Overestimation of chemical boundary condition in the western domain of EU.</a:t>
            </a:r>
          </a:p>
          <a:p>
            <a:pPr lvl="1">
              <a:spcBef>
                <a:spcPts val="800"/>
              </a:spcBef>
            </a:pPr>
            <a:r>
              <a:rPr lang="en-US" dirty="0" smtClean="0"/>
              <a:t>To test the performance emissions model, to revise station categories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The ISAM quantifies the required days to </a:t>
            </a:r>
            <a:r>
              <a:rPr lang="en-US" dirty="0" err="1"/>
              <a:t>spinup</a:t>
            </a:r>
            <a:r>
              <a:rPr lang="en-US" dirty="0"/>
              <a:t> the model was at least 6, ICON &lt; 10</a:t>
            </a:r>
            <a:r>
              <a:rPr lang="en-US" dirty="0" smtClean="0"/>
              <a:t>%.</a:t>
            </a:r>
          </a:p>
          <a:p>
            <a:pPr lvl="1">
              <a:spcBef>
                <a:spcPts val="800"/>
              </a:spcBef>
            </a:pPr>
            <a:r>
              <a:rPr lang="en-US" dirty="0" smtClean="0"/>
              <a:t>Together with source sensitivity approach (e.g., CMAQ-DDM or adjoin) allows to take more cost-efficient mitigation options.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59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18</a:t>
            </a:fld>
            <a:endParaRPr lang="es-ES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Thank you for your </a:t>
            </a:r>
            <a:r>
              <a:rPr lang="en-GB" sz="4000" dirty="0" smtClean="0"/>
              <a:t>attention</a:t>
            </a:r>
            <a:endParaRPr lang="en-GB" sz="4000" dirty="0"/>
          </a:p>
        </p:txBody>
      </p:sp>
      <p:sp>
        <p:nvSpPr>
          <p:cNvPr id="8" name="1 Marcador de contenido"/>
          <p:cNvSpPr txBox="1">
            <a:spLocks/>
          </p:cNvSpPr>
          <p:nvPr/>
        </p:nvSpPr>
        <p:spPr>
          <a:xfrm>
            <a:off x="179512" y="980728"/>
            <a:ext cx="8856984" cy="51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rgbClr val="00499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499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00499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499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rgbClr val="00499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200" b="1" dirty="0" smtClean="0">
                <a:solidFill>
                  <a:schemeClr val="tx1"/>
                </a:solidFill>
              </a:rPr>
              <a:t>References:</a:t>
            </a:r>
          </a:p>
          <a:p>
            <a:r>
              <a:rPr lang="en-US" sz="1200" dirty="0"/>
              <a:t>EEA, 2013a. Air quality in Europe – 2013 report. European Environmental Agency, EEA Report, No 9/2013. ISSN 1725-9177. 112 pp.</a:t>
            </a:r>
            <a:endParaRPr lang="en-US" sz="1200" b="1" dirty="0"/>
          </a:p>
          <a:p>
            <a:r>
              <a:rPr lang="en-US" sz="1200" dirty="0"/>
              <a:t>EEA, 2013b. Air pollution by ozone across Europe during summer 2012. Overview of exceedances of EC ozone threshold values for April-September 2012. European Environmental Agency, EEA Report, No 3/2013. ISSN 1725-2237. 52 </a:t>
            </a:r>
            <a:r>
              <a:rPr lang="en-US" sz="1200" dirty="0" smtClean="0"/>
              <a:t>pp.</a:t>
            </a:r>
          </a:p>
          <a:p>
            <a:r>
              <a:rPr lang="en-US" sz="1200" dirty="0" smtClean="0"/>
              <a:t>Guevara, M., Pay, M.T., Martinez, F., </a:t>
            </a:r>
            <a:r>
              <a:rPr lang="en-US" sz="1200" dirty="0" err="1" smtClean="0"/>
              <a:t>Soret</a:t>
            </a:r>
            <a:r>
              <a:rPr lang="en-US" sz="1200" dirty="0" smtClean="0"/>
              <a:t>, A., van der </a:t>
            </a:r>
            <a:r>
              <a:rPr lang="en-US" sz="1200" dirty="0" err="1" smtClean="0"/>
              <a:t>Gon</a:t>
            </a:r>
            <a:r>
              <a:rPr lang="en-US" sz="1200" dirty="0" smtClean="0"/>
              <a:t>, H., Baldasano, J.M., 2014. </a:t>
            </a:r>
            <a:r>
              <a:rPr lang="en-US" sz="1200" dirty="0"/>
              <a:t>Inter-comparison between HERMESv2.0 and TNO-MACC-II </a:t>
            </a:r>
            <a:r>
              <a:rPr lang="en-US" sz="1200" dirty="0" smtClean="0"/>
              <a:t>emission data </a:t>
            </a:r>
            <a:r>
              <a:rPr lang="en-US" sz="1200" dirty="0"/>
              <a:t>using the CALIOPE air quality system (Spain</a:t>
            </a:r>
            <a:r>
              <a:rPr lang="en-US" sz="1200" dirty="0" smtClean="0"/>
              <a:t>).</a:t>
            </a:r>
          </a:p>
          <a:p>
            <a:r>
              <a:rPr lang="en-US" sz="1200" dirty="0" smtClean="0"/>
              <a:t>Kwok</a:t>
            </a:r>
            <a:r>
              <a:rPr lang="en-US" sz="1200" dirty="0"/>
              <a:t>, R., Baker, K., </a:t>
            </a:r>
            <a:r>
              <a:rPr lang="en-US" sz="1200" dirty="0" err="1"/>
              <a:t>Napelenok</a:t>
            </a:r>
            <a:r>
              <a:rPr lang="en-US" sz="1200" dirty="0"/>
              <a:t>, S., Tonnesen, G., 2014. Photochemical grid model implementation of VOC, NOx, and O</a:t>
            </a:r>
            <a:r>
              <a:rPr lang="en-US" sz="1200" baseline="-25000" dirty="0"/>
              <a:t>3</a:t>
            </a:r>
            <a:r>
              <a:rPr lang="en-US" sz="1200" dirty="0"/>
              <a:t> source apportionment. </a:t>
            </a:r>
            <a:r>
              <a:rPr lang="en-US" sz="1200" dirty="0" err="1"/>
              <a:t>Geoscientific</a:t>
            </a:r>
            <a:r>
              <a:rPr lang="en-US" sz="1200" dirty="0"/>
              <a:t> Model Development Discussions 7, </a:t>
            </a:r>
            <a:r>
              <a:rPr lang="en-US" sz="1200" dirty="0" smtClean="0"/>
              <a:t>5791-5829.</a:t>
            </a:r>
          </a:p>
          <a:p>
            <a:r>
              <a:rPr lang="en-US" sz="1200" dirty="0" smtClean="0"/>
              <a:t>Kwok</a:t>
            </a:r>
            <a:r>
              <a:rPr lang="en-US" sz="1200" dirty="0"/>
              <a:t>, R., </a:t>
            </a:r>
            <a:r>
              <a:rPr lang="en-US" sz="1200" dirty="0" err="1"/>
              <a:t>Napelenok</a:t>
            </a:r>
            <a:r>
              <a:rPr lang="en-US" sz="1200" dirty="0"/>
              <a:t>, S., Baker, K., 2013. Implementation and evaluation of PM2.5 source contribution analysis in a photochemical model. Atmospheric Environment 80, 398-407</a:t>
            </a:r>
            <a:r>
              <a:rPr lang="en-US" sz="1200" dirty="0" smtClean="0"/>
              <a:t>.</a:t>
            </a:r>
          </a:p>
          <a:p>
            <a:r>
              <a:rPr lang="en-US" sz="1200" dirty="0" err="1" smtClean="0"/>
              <a:t>Valverde</a:t>
            </a:r>
            <a:r>
              <a:rPr lang="en-US" sz="1200" dirty="0" smtClean="0"/>
              <a:t>, V., Pay, M.T., Baldasano, J.M., 2014. Circulation-type </a:t>
            </a:r>
            <a:r>
              <a:rPr lang="en-US" sz="1200" dirty="0"/>
              <a:t>classification derived on a climatic basis to study air quality dynamics over the Iberian </a:t>
            </a:r>
            <a:r>
              <a:rPr lang="en-US" sz="1200" dirty="0" smtClean="0"/>
              <a:t>Peninsula. International Journal of Climatology, </a:t>
            </a:r>
            <a:r>
              <a:rPr lang="en-US" sz="1200" dirty="0" err="1" smtClean="0"/>
              <a:t>doi</a:t>
            </a:r>
            <a:r>
              <a:rPr lang="en-US" sz="1200" dirty="0" smtClean="0"/>
              <a:t>:</a:t>
            </a:r>
            <a:r>
              <a:rPr lang="en-US" sz="1200" dirty="0"/>
              <a:t> 10.1002/joc.4179</a:t>
            </a:r>
          </a:p>
          <a:p>
            <a:pPr marL="0" indent="0">
              <a:buFontTx/>
              <a:buNone/>
            </a:pPr>
            <a:endParaRPr lang="en-GB" sz="1200" b="1" dirty="0" smtClean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GB" sz="1200" b="1" dirty="0" smtClean="0">
                <a:solidFill>
                  <a:schemeClr val="tx1"/>
                </a:solidFill>
              </a:rPr>
              <a:t>Webs: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schemeClr val="tx1"/>
                </a:solidFill>
              </a:rPr>
              <a:t>Air </a:t>
            </a:r>
            <a:r>
              <a:rPr lang="en-GB" sz="1200" b="1" dirty="0">
                <a:solidFill>
                  <a:schemeClr val="tx1"/>
                </a:solidFill>
              </a:rPr>
              <a:t>Quality Forecasts </a:t>
            </a:r>
            <a:r>
              <a:rPr lang="en-GB" sz="1200" b="1" dirty="0" smtClean="0">
                <a:solidFill>
                  <a:schemeClr val="tx1"/>
                </a:solidFill>
              </a:rPr>
              <a:t>Europe </a:t>
            </a:r>
            <a:r>
              <a:rPr lang="en-GB" sz="1200" b="1" dirty="0">
                <a:solidFill>
                  <a:schemeClr val="tx1"/>
                </a:solidFill>
              </a:rPr>
              <a:t>/ Spain</a:t>
            </a:r>
            <a:r>
              <a:rPr lang="en-GB" sz="1200" dirty="0" smtClean="0">
                <a:solidFill>
                  <a:schemeClr val="tx1"/>
                </a:solidFill>
              </a:rPr>
              <a:t>: </a:t>
            </a:r>
            <a:r>
              <a:rPr lang="en-GB" sz="1200" dirty="0">
                <a:hlinkClick r:id="rId3"/>
              </a:rPr>
              <a:t>http://www.bsc.es/caliope</a:t>
            </a:r>
            <a:r>
              <a:rPr lang="en-GB" sz="1200" dirty="0"/>
              <a:t>   </a:t>
            </a:r>
            <a:endParaRPr lang="en-GB" sz="1200" dirty="0" smtClean="0"/>
          </a:p>
          <a:p>
            <a:pPr marL="0" indent="0">
              <a:buNone/>
            </a:pPr>
            <a:endParaRPr lang="en-GB" sz="1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200" b="1" dirty="0" smtClean="0">
                <a:solidFill>
                  <a:schemeClr val="tx1"/>
                </a:solidFill>
              </a:rPr>
              <a:t>Acknowledgments</a:t>
            </a:r>
            <a:r>
              <a:rPr lang="en-GB" sz="1200" b="1" dirty="0">
                <a:solidFill>
                  <a:schemeClr val="tx1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tx1"/>
                </a:solidFill>
              </a:rPr>
              <a:t>CMAS </a:t>
            </a:r>
            <a:r>
              <a:rPr lang="en-GB" sz="1200" b="1" dirty="0" smtClean="0">
                <a:solidFill>
                  <a:schemeClr val="tx1"/>
                </a:solidFill>
              </a:rPr>
              <a:t>Visiting Scientist </a:t>
            </a:r>
            <a:r>
              <a:rPr lang="en-GB" sz="1200" b="1" dirty="0">
                <a:solidFill>
                  <a:schemeClr val="tx1"/>
                </a:solidFill>
              </a:rPr>
              <a:t>programme</a:t>
            </a:r>
            <a:r>
              <a:rPr lang="en-GB" sz="1200" dirty="0">
                <a:solidFill>
                  <a:schemeClr val="tx1"/>
                </a:solidFill>
              </a:rPr>
              <a:t>: </a:t>
            </a:r>
            <a:r>
              <a:rPr lang="en-GB" sz="1200" dirty="0" err="1">
                <a:solidFill>
                  <a:schemeClr val="tx1"/>
                </a:solidFill>
              </a:rPr>
              <a:t>Dr.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smtClean="0">
                <a:solidFill>
                  <a:schemeClr val="tx1"/>
                </a:solidFill>
              </a:rPr>
              <a:t>Adel </a:t>
            </a:r>
            <a:r>
              <a:rPr lang="en-GB" sz="1200" dirty="0">
                <a:solidFill>
                  <a:schemeClr val="tx1"/>
                </a:solidFill>
              </a:rPr>
              <a:t>Hanna (UNC) and </a:t>
            </a:r>
            <a:r>
              <a:rPr lang="en-GB" sz="1200" dirty="0" err="1">
                <a:solidFill>
                  <a:schemeClr val="tx1"/>
                </a:solidFill>
              </a:rPr>
              <a:t>Dr.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 smtClean="0">
                <a:solidFill>
                  <a:schemeClr val="tx1"/>
                </a:solidFill>
              </a:rPr>
              <a:t>Rohit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Mathur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>
                <a:solidFill>
                  <a:schemeClr val="tx1"/>
                </a:solidFill>
              </a:rPr>
              <a:t>(USEPA)</a:t>
            </a:r>
          </a:p>
          <a:p>
            <a:pPr marL="0" indent="0"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200" b="1" dirty="0">
                <a:solidFill>
                  <a:schemeClr val="tx1"/>
                </a:solidFill>
              </a:rPr>
              <a:t>Funding:</a:t>
            </a:r>
          </a:p>
          <a:p>
            <a:pPr marL="0" indent="0">
              <a:buNone/>
            </a:pPr>
            <a:r>
              <a:rPr lang="en-GB" sz="1200" dirty="0" err="1">
                <a:solidFill>
                  <a:schemeClr val="tx1"/>
                </a:solidFill>
              </a:rPr>
              <a:t>Beatriu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Pinós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smtClean="0">
                <a:solidFill>
                  <a:schemeClr val="tx1"/>
                </a:solidFill>
              </a:rPr>
              <a:t>programme (2011 </a:t>
            </a:r>
            <a:r>
              <a:rPr lang="en-GB" sz="1200" dirty="0">
                <a:solidFill>
                  <a:schemeClr val="tx1"/>
                </a:solidFill>
              </a:rPr>
              <a:t>BP-A </a:t>
            </a:r>
            <a:r>
              <a:rPr lang="en-GB" sz="1200" dirty="0" smtClean="0">
                <a:solidFill>
                  <a:schemeClr val="tx1"/>
                </a:solidFill>
              </a:rPr>
              <a:t>427), </a:t>
            </a:r>
            <a:r>
              <a:rPr lang="en-GB" sz="1200" dirty="0" err="1" smtClean="0">
                <a:solidFill>
                  <a:schemeClr val="tx1"/>
                </a:solidFill>
              </a:rPr>
              <a:t>Severo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>
                <a:solidFill>
                  <a:schemeClr val="tx1"/>
                </a:solidFill>
              </a:rPr>
              <a:t>Ochoa (SEV-2011 00067)</a:t>
            </a:r>
          </a:p>
          <a:p>
            <a:pPr marL="0" indent="0">
              <a:buNone/>
            </a:pPr>
            <a:endParaRPr lang="en-GB" sz="1200" dirty="0" smtClean="0"/>
          </a:p>
          <a:p>
            <a:pPr>
              <a:buFont typeface="Arial" pitchFamily="34" charset="0"/>
              <a:buChar char="•"/>
            </a:pPr>
            <a:endParaRPr lang="en-GB" sz="1200" dirty="0"/>
          </a:p>
          <a:p>
            <a:pPr marL="0" indent="0">
              <a:buNone/>
            </a:pPr>
            <a:endParaRPr lang="en-GB" sz="1200" dirty="0" smtClean="0"/>
          </a:p>
          <a:p>
            <a:pPr>
              <a:buFont typeface="Arial" pitchFamily="34" charset="0"/>
              <a:buChar char="•"/>
            </a:pPr>
            <a:endParaRPr lang="en-GB" sz="1200" dirty="0" smtClean="0"/>
          </a:p>
          <a:p>
            <a:pPr marL="0" indent="0">
              <a:buNone/>
            </a:pPr>
            <a:endParaRPr lang="en-GB" sz="1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6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Contribution from combustion | industrial areas</a:t>
            </a:r>
            <a:endParaRPr lang="en-US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81026"/>
          <a:stretch/>
        </p:blipFill>
        <p:spPr>
          <a:xfrm>
            <a:off x="1043607" y="925858"/>
            <a:ext cx="3109897" cy="2215109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35659"/>
            <a:ext cx="4571997" cy="130644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" y="4642103"/>
            <a:ext cx="4571997" cy="130644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03" y="3324626"/>
            <a:ext cx="4574566" cy="1307176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02" y="4642103"/>
            <a:ext cx="4574566" cy="130717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7" t="13561" r="2265" b="15321"/>
          <a:stretch/>
        </p:blipFill>
        <p:spPr>
          <a:xfrm>
            <a:off x="8100392" y="917278"/>
            <a:ext cx="873556" cy="2511722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20021" r="48225" b="61005"/>
          <a:stretch/>
        </p:blipFill>
        <p:spPr>
          <a:xfrm>
            <a:off x="4416221" y="930531"/>
            <a:ext cx="3109897" cy="2215109"/>
          </a:xfrm>
          <a:prstGeom prst="rect">
            <a:avLst/>
          </a:prstGeom>
        </p:spPr>
      </p:pic>
      <p:sp>
        <p:nvSpPr>
          <p:cNvPr id="26" name="25 Rectángulo"/>
          <p:cNvSpPr/>
          <p:nvPr/>
        </p:nvSpPr>
        <p:spPr>
          <a:xfrm>
            <a:off x="7961769" y="1744744"/>
            <a:ext cx="1017572" cy="4357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26 Conector recto de flecha"/>
          <p:cNvCxnSpPr>
            <a:endCxn id="26" idx="1"/>
          </p:cNvCxnSpPr>
          <p:nvPr/>
        </p:nvCxnSpPr>
        <p:spPr>
          <a:xfrm>
            <a:off x="7677137" y="1962617"/>
            <a:ext cx="284632" cy="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Elipse"/>
          <p:cNvSpPr/>
          <p:nvPr/>
        </p:nvSpPr>
        <p:spPr>
          <a:xfrm>
            <a:off x="2604562" y="2542309"/>
            <a:ext cx="114300" cy="131885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29 CuadroTexto"/>
          <p:cNvSpPr txBox="1"/>
          <p:nvPr/>
        </p:nvSpPr>
        <p:spPr>
          <a:xfrm>
            <a:off x="2616374" y="2600238"/>
            <a:ext cx="1727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4   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1" name="30 Elipse"/>
          <p:cNvSpPr/>
          <p:nvPr/>
        </p:nvSpPr>
        <p:spPr>
          <a:xfrm>
            <a:off x="2942088" y="1989641"/>
            <a:ext cx="114300" cy="131885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1 CuadroTexto"/>
          <p:cNvSpPr txBox="1"/>
          <p:nvPr/>
        </p:nvSpPr>
        <p:spPr>
          <a:xfrm>
            <a:off x="2953900" y="2047570"/>
            <a:ext cx="1727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2  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3" name="32 Elipse"/>
          <p:cNvSpPr/>
          <p:nvPr/>
        </p:nvSpPr>
        <p:spPr>
          <a:xfrm>
            <a:off x="2039908" y="1511056"/>
            <a:ext cx="114300" cy="131885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33 CuadroTexto"/>
          <p:cNvSpPr txBox="1"/>
          <p:nvPr/>
        </p:nvSpPr>
        <p:spPr>
          <a:xfrm>
            <a:off x="2051720" y="1568985"/>
            <a:ext cx="1727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1  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5" name="34 Elipse"/>
          <p:cNvSpPr/>
          <p:nvPr/>
        </p:nvSpPr>
        <p:spPr>
          <a:xfrm>
            <a:off x="1941726" y="2484380"/>
            <a:ext cx="114300" cy="131885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5 CuadroTexto"/>
          <p:cNvSpPr txBox="1"/>
          <p:nvPr/>
        </p:nvSpPr>
        <p:spPr>
          <a:xfrm>
            <a:off x="1953538" y="2542309"/>
            <a:ext cx="1727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3  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2735456" y="3298195"/>
            <a:ext cx="61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- 1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2735456" y="4607550"/>
            <a:ext cx="61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- 3 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7271960" y="3298195"/>
            <a:ext cx="61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- 2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7271960" y="4607550"/>
            <a:ext cx="61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- 4 </a:t>
            </a:r>
            <a:endParaRPr lang="en-US" sz="900" b="1" dirty="0">
              <a:solidFill>
                <a:srgbClr val="000000"/>
              </a:solidFill>
            </a:endParaRPr>
          </a:p>
        </p:txBody>
      </p:sp>
      <p:cxnSp>
        <p:nvCxnSpPr>
          <p:cNvPr id="24" name="23 Conector recto de flecha"/>
          <p:cNvCxnSpPr/>
          <p:nvPr/>
        </p:nvCxnSpPr>
        <p:spPr>
          <a:xfrm flipV="1">
            <a:off x="4793594" y="4941172"/>
            <a:ext cx="3859912" cy="22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4467523" y="4768972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28" name="27 Conector recto de flecha"/>
          <p:cNvCxnSpPr/>
          <p:nvPr/>
        </p:nvCxnSpPr>
        <p:spPr>
          <a:xfrm flipV="1">
            <a:off x="4793594" y="3551782"/>
            <a:ext cx="3859912" cy="22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40 CuadroTexto"/>
          <p:cNvSpPr txBox="1"/>
          <p:nvPr/>
        </p:nvSpPr>
        <p:spPr>
          <a:xfrm>
            <a:off x="4467523" y="3379582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42" name="41 Conector recto de flecha"/>
          <p:cNvCxnSpPr/>
          <p:nvPr/>
        </p:nvCxnSpPr>
        <p:spPr>
          <a:xfrm flipV="1">
            <a:off x="231754" y="3551782"/>
            <a:ext cx="3859912" cy="22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42 CuadroTexto"/>
          <p:cNvSpPr txBox="1"/>
          <p:nvPr/>
        </p:nvSpPr>
        <p:spPr>
          <a:xfrm>
            <a:off x="-94317" y="3379582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44" name="43 Conector recto de flecha"/>
          <p:cNvCxnSpPr/>
          <p:nvPr/>
        </p:nvCxnSpPr>
        <p:spPr>
          <a:xfrm flipV="1">
            <a:off x="262234" y="5030062"/>
            <a:ext cx="3859912" cy="229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CuadroTexto"/>
          <p:cNvSpPr txBox="1"/>
          <p:nvPr/>
        </p:nvSpPr>
        <p:spPr>
          <a:xfrm>
            <a:off x="-63837" y="4857862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LTO</a:t>
            </a:r>
            <a:endParaRPr 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2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4"/>
          <a:stretch/>
        </p:blipFill>
        <p:spPr bwMode="auto">
          <a:xfrm>
            <a:off x="5756578" y="1011561"/>
            <a:ext cx="3063894" cy="242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51520" y="931352"/>
            <a:ext cx="8640960" cy="26416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of O</a:t>
            </a:r>
            <a:r>
              <a:rPr lang="en-US" baseline="-25000" dirty="0"/>
              <a:t>3</a:t>
            </a:r>
            <a:r>
              <a:rPr lang="en-US" dirty="0"/>
              <a:t> in Europe &amp; </a:t>
            </a:r>
            <a:r>
              <a:rPr lang="en-US" dirty="0" smtClean="0"/>
              <a:t>Spain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4" t="85717" r="20269" b="487"/>
          <a:stretch/>
        </p:blipFill>
        <p:spPr bwMode="auto">
          <a:xfrm>
            <a:off x="6516216" y="1052736"/>
            <a:ext cx="1931878" cy="37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95535" y="980728"/>
            <a:ext cx="547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Emission trend in Europe (EEA, 2013a)</a:t>
            </a:r>
            <a:endParaRPr lang="en-US" b="1" dirty="0"/>
          </a:p>
        </p:txBody>
      </p:sp>
      <p:sp>
        <p:nvSpPr>
          <p:cNvPr id="10" name="9 Rectángulo"/>
          <p:cNvSpPr/>
          <p:nvPr/>
        </p:nvSpPr>
        <p:spPr>
          <a:xfrm>
            <a:off x="251520" y="3664395"/>
            <a:ext cx="5400600" cy="257291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0 CuadroTexto"/>
          <p:cNvSpPr txBox="1"/>
          <p:nvPr/>
        </p:nvSpPr>
        <p:spPr>
          <a:xfrm>
            <a:off x="395536" y="371703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Air pollution by O</a:t>
            </a:r>
            <a:r>
              <a:rPr lang="en-US" b="1" baseline="-25000" dirty="0" smtClean="0"/>
              <a:t>3</a:t>
            </a:r>
            <a:r>
              <a:rPr lang="en-US" b="1" dirty="0" smtClean="0"/>
              <a:t> in Europe (EEA, 2013b)</a:t>
            </a:r>
            <a:endParaRPr lang="en-US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578" y="3664394"/>
            <a:ext cx="3135902" cy="301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95536" y="1412776"/>
            <a:ext cx="50405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precursors </a:t>
            </a:r>
            <a:r>
              <a:rPr lang="en-US" sz="1600" dirty="0"/>
              <a:t>e</a:t>
            </a:r>
            <a:r>
              <a:rPr lang="en-US" sz="1600" dirty="0" smtClean="0"/>
              <a:t>missions have declined (27% for NO</a:t>
            </a:r>
            <a:r>
              <a:rPr lang="en-US" sz="1600" baseline="-25000" dirty="0" smtClean="0"/>
              <a:t>x</a:t>
            </a:r>
            <a:r>
              <a:rPr lang="en-US" sz="1600" dirty="0" smtClean="0"/>
              <a:t> and 28% NMVOC)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High 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(rural background), PM and NO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(urban areas) concentrations are still a problem.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Discrepancy: increasing inter-continental transport of 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and its precursors.</a:t>
            </a:r>
            <a:endParaRPr lang="en-US" sz="16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95536" y="4077072"/>
            <a:ext cx="5184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Exceedances TV (21%), LTO (85%), IT (28%) and AT (3%) summer 2012.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Regions: </a:t>
            </a:r>
            <a:r>
              <a:rPr lang="en-US" sz="1400" dirty="0" smtClean="0">
                <a:solidFill>
                  <a:srgbClr val="FF0000"/>
                </a:solidFill>
              </a:rPr>
              <a:t>Medit. area </a:t>
            </a:r>
            <a:r>
              <a:rPr lang="en-US" sz="1400" dirty="0" smtClean="0"/>
              <a:t>&gt; </a:t>
            </a:r>
            <a:r>
              <a:rPr lang="en-US" sz="1400" dirty="0" smtClean="0">
                <a:solidFill>
                  <a:schemeClr val="accent6"/>
                </a:solidFill>
              </a:rPr>
              <a:t>Central &amp; E EU </a:t>
            </a:r>
            <a:r>
              <a:rPr lang="en-US" sz="1400" dirty="0" smtClean="0"/>
              <a:t>&gt; </a:t>
            </a:r>
            <a:r>
              <a:rPr lang="en-US" sz="1400" dirty="0"/>
              <a:t>NW </a:t>
            </a:r>
            <a:r>
              <a:rPr lang="en-US" sz="1400" dirty="0" smtClean="0"/>
              <a:t>EU &gt; N EU</a:t>
            </a:r>
          </a:p>
        </p:txBody>
      </p:sp>
      <p:sp>
        <p:nvSpPr>
          <p:cNvPr id="16" name="15 Elipse"/>
          <p:cNvSpPr/>
          <p:nvPr/>
        </p:nvSpPr>
        <p:spPr>
          <a:xfrm rot="20401472">
            <a:off x="5813291" y="5421252"/>
            <a:ext cx="1689106" cy="7448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2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141886"/>
              </p:ext>
            </p:extLst>
          </p:nvPr>
        </p:nvGraphicFramePr>
        <p:xfrm>
          <a:off x="611561" y="4869160"/>
          <a:ext cx="4680520" cy="1224135"/>
        </p:xfrm>
        <a:graphic>
          <a:graphicData uri="http://schemas.openxmlformats.org/drawingml/2006/table">
            <a:tbl>
              <a:tblPr firstRow="1" lastRow="1"/>
              <a:tblGrid>
                <a:gridCol w="432047"/>
                <a:gridCol w="648072"/>
                <a:gridCol w="1584176"/>
                <a:gridCol w="936104"/>
                <a:gridCol w="1080121"/>
              </a:tblGrid>
              <a:tr h="244827">
                <a:tc rowSpan="2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 </a:t>
                      </a:r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2008/50/EC)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 (2005)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NAAQS </a:t>
                      </a: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(2008)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244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μg</a:t>
                      </a: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US" sz="110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μg</a:t>
                      </a: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US" sz="110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μg</a:t>
                      </a: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US" sz="110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24482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1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r>
                        <a:rPr lang="en-US" sz="11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(25d/3y),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120</a:t>
                      </a:r>
                      <a:r>
                        <a:rPr lang="en-US" sz="11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LTO</a:t>
                      </a:r>
                      <a:endParaRPr lang="en-US" sz="11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 (3y)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 </a:t>
                      </a:r>
                      <a:r>
                        <a:rPr lang="en-US" sz="11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r>
                        <a:rPr lang="en-US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5940152" y="3973706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LTO exceedances in summer 2012</a:t>
            </a:r>
            <a:endParaRPr lang="en-US" sz="16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2555776" y="6280919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LTO: Long-Term Objective</a:t>
            </a:r>
          </a:p>
          <a:p>
            <a:r>
              <a:rPr lang="en-US" sz="800" dirty="0" smtClean="0"/>
              <a:t>TV: Target Value</a:t>
            </a:r>
          </a:p>
          <a:p>
            <a:r>
              <a:rPr lang="en-US" sz="800" dirty="0" smtClean="0"/>
              <a:t>IT: Information Threshold</a:t>
            </a:r>
          </a:p>
          <a:p>
            <a:r>
              <a:rPr lang="en-US" sz="800" dirty="0" smtClean="0"/>
              <a:t>AT: </a:t>
            </a:r>
            <a:r>
              <a:rPr lang="en-US" sz="800" dirty="0"/>
              <a:t>A</a:t>
            </a:r>
            <a:r>
              <a:rPr lang="en-US" sz="800" dirty="0" smtClean="0"/>
              <a:t>lert Threshold</a:t>
            </a:r>
            <a:endParaRPr lang="en-US" sz="800" dirty="0"/>
          </a:p>
        </p:txBody>
      </p:sp>
      <p:cxnSp>
        <p:nvCxnSpPr>
          <p:cNvPr id="17" name="16 Conector angular"/>
          <p:cNvCxnSpPr>
            <a:stCxn id="21" idx="3"/>
            <a:endCxn id="2" idx="1"/>
          </p:cNvCxnSpPr>
          <p:nvPr/>
        </p:nvCxnSpPr>
        <p:spPr>
          <a:xfrm flipV="1">
            <a:off x="5292081" y="4266094"/>
            <a:ext cx="648071" cy="1215133"/>
          </a:xfrm>
          <a:prstGeom prst="bentConnector3">
            <a:avLst>
              <a:gd name="adj1" fmla="val 32755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22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3" r="51192" b="81182"/>
          <a:stretch/>
        </p:blipFill>
        <p:spPr>
          <a:xfrm>
            <a:off x="173172" y="1993430"/>
            <a:ext cx="3534732" cy="2568409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3" b="21152"/>
          <a:stretch/>
        </p:blipFill>
        <p:spPr>
          <a:xfrm>
            <a:off x="3707904" y="870965"/>
            <a:ext cx="5366786" cy="595365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</a:t>
            </a:r>
            <a:r>
              <a:rPr lang="en-US" dirty="0"/>
              <a:t>contribution to 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in Spain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C000"/>
                </a:solidFill>
              </a:rPr>
              <a:t>Mean concentration 21-31 July 2012</a:t>
            </a:r>
            <a:endParaRPr lang="en-US" dirty="0"/>
          </a:p>
        </p:txBody>
      </p:sp>
      <p:sp>
        <p:nvSpPr>
          <p:cNvPr id="5" name="4 CuadroTexto"/>
          <p:cNvSpPr txBox="1"/>
          <p:nvPr/>
        </p:nvSpPr>
        <p:spPr>
          <a:xfrm>
            <a:off x="581566" y="2367097"/>
            <a:ext cx="894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032774" y="1159913"/>
            <a:ext cx="1979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SNAP1 (comb. energy)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708568" y="1154051"/>
            <a:ext cx="2039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SNAP34 (combustion)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026452" y="3146830"/>
            <a:ext cx="20577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SNAP7 (road </a:t>
            </a:r>
            <a:r>
              <a:rPr lang="en-US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</a:t>
            </a:r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702246" y="3140968"/>
            <a:ext cx="2046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SNAP8 (shipping + airport + </a:t>
            </a:r>
            <a:r>
              <a:rPr lang="en-US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traspot</a:t>
            </a:r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</a:t>
            </a:r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044498" y="5145760"/>
            <a:ext cx="2039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OTHR  (</a:t>
            </a:r>
            <a:r>
              <a:rPr lang="en-US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</a:t>
            </a:r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solvent + bio + fossil fuel)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720291" y="5139898"/>
            <a:ext cx="894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BCON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8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3275856" y="623731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Study episode: 21-31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July 2014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3228467" y="6597352"/>
            <a:ext cx="4680520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CMAQ-ISAM-EU12 | spin-up</a:t>
            </a:r>
            <a:endParaRPr lang="en-US" dirty="0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46185"/>
            <a:ext cx="8604448" cy="5163135"/>
          </a:xfrm>
          <a:prstGeom prst="rect">
            <a:avLst/>
          </a:prstGeom>
        </p:spPr>
      </p:pic>
      <p:cxnSp>
        <p:nvCxnSpPr>
          <p:cNvPr id="19" name="18 Conector recto"/>
          <p:cNvCxnSpPr/>
          <p:nvPr/>
        </p:nvCxnSpPr>
        <p:spPr>
          <a:xfrm>
            <a:off x="3228467" y="908720"/>
            <a:ext cx="0" cy="576993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611559" y="899428"/>
            <a:ext cx="288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D1  D2  D3  D4  D5  D6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275856" y="899428"/>
            <a:ext cx="288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D≥7, ICON &lt; 15%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755576" y="1484784"/>
            <a:ext cx="1944216" cy="43204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V="1">
            <a:off x="894783" y="2492896"/>
            <a:ext cx="1805009" cy="43204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6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Contribution of traffic in main cities </a:t>
            </a:r>
            <a:r>
              <a:rPr lang="en-US" dirty="0" smtClean="0"/>
              <a:t>| Barcelona</a:t>
            </a:r>
            <a:endParaRPr lang="en-US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81026"/>
          <a:stretch/>
        </p:blipFill>
        <p:spPr>
          <a:xfrm>
            <a:off x="1043607" y="925858"/>
            <a:ext cx="3109897" cy="2215109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5659"/>
            <a:ext cx="4572000" cy="130644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" y="4642103"/>
            <a:ext cx="4571999" cy="130644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03" y="3324626"/>
            <a:ext cx="4574566" cy="1307177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02" y="4642103"/>
            <a:ext cx="4574566" cy="1307177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2987824" y="1943254"/>
            <a:ext cx="750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BCN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35609" y="3313584"/>
            <a:ext cx="7505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- MAD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092280" y="3284984"/>
            <a:ext cx="7505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- MAD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483768" y="4622939"/>
            <a:ext cx="7505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- BCN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040439" y="4594339"/>
            <a:ext cx="7505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- BCN</a:t>
            </a:r>
            <a:endParaRPr lang="en-US" sz="1000" b="1" dirty="0">
              <a:solidFill>
                <a:srgbClr val="000000"/>
              </a:solidFill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7" t="13561" r="2265" b="15321"/>
          <a:stretch/>
        </p:blipFill>
        <p:spPr>
          <a:xfrm>
            <a:off x="8100392" y="917278"/>
            <a:ext cx="873556" cy="2511722"/>
          </a:xfrm>
          <a:prstGeom prst="rect">
            <a:avLst/>
          </a:prstGeom>
        </p:spPr>
      </p:pic>
      <p:cxnSp>
        <p:nvCxnSpPr>
          <p:cNvPr id="18" name="17 Conector recto"/>
          <p:cNvCxnSpPr/>
          <p:nvPr/>
        </p:nvCxnSpPr>
        <p:spPr>
          <a:xfrm flipV="1">
            <a:off x="2051720" y="4797152"/>
            <a:ext cx="0" cy="151216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 flipV="1">
            <a:off x="3635896" y="4797152"/>
            <a:ext cx="0" cy="151738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2468529" y="6165304"/>
            <a:ext cx="8793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recirculation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24" name="23 Conector recto de flecha"/>
          <p:cNvCxnSpPr/>
          <p:nvPr/>
        </p:nvCxnSpPr>
        <p:spPr>
          <a:xfrm>
            <a:off x="2051720" y="6093296"/>
            <a:ext cx="1584176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2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t="39814" r="49058" b="41212"/>
          <a:stretch/>
        </p:blipFill>
        <p:spPr>
          <a:xfrm>
            <a:off x="4416221" y="930531"/>
            <a:ext cx="3109897" cy="2215109"/>
          </a:xfrm>
          <a:prstGeom prst="rect">
            <a:avLst/>
          </a:prstGeom>
        </p:spPr>
      </p:pic>
      <p:sp>
        <p:nvSpPr>
          <p:cNvPr id="12" name="11 Elipse"/>
          <p:cNvSpPr/>
          <p:nvPr/>
        </p:nvSpPr>
        <p:spPr>
          <a:xfrm>
            <a:off x="3173367" y="1484784"/>
            <a:ext cx="318513" cy="432048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24 CuadroTexto"/>
          <p:cNvSpPr txBox="1"/>
          <p:nvPr/>
        </p:nvSpPr>
        <p:spPr>
          <a:xfrm>
            <a:off x="6300192" y="1943254"/>
            <a:ext cx="750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BCN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6485735" y="1484784"/>
            <a:ext cx="318513" cy="432048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0 Rectángulo"/>
          <p:cNvSpPr/>
          <p:nvPr/>
        </p:nvSpPr>
        <p:spPr>
          <a:xfrm>
            <a:off x="7952976" y="2157984"/>
            <a:ext cx="1017572" cy="231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31 Conector recto de flecha"/>
          <p:cNvCxnSpPr>
            <a:endCxn id="31" idx="1"/>
          </p:cNvCxnSpPr>
          <p:nvPr/>
        </p:nvCxnSpPr>
        <p:spPr>
          <a:xfrm>
            <a:off x="7668344" y="2273808"/>
            <a:ext cx="28463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2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17" y="941348"/>
            <a:ext cx="5370067" cy="241564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Evaluation of O</a:t>
            </a:r>
            <a:r>
              <a:rPr lang="en-US" baseline="-25000" dirty="0" smtClean="0"/>
              <a:t>3 </a:t>
            </a:r>
            <a:r>
              <a:rPr lang="en-US" dirty="0" smtClean="0"/>
              <a:t>| domain = EU12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6" y="949084"/>
            <a:ext cx="4997358" cy="4997358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" y="4725143"/>
            <a:ext cx="5076056" cy="203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17" y="941348"/>
            <a:ext cx="5370067" cy="241564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Evaluation of O</a:t>
            </a:r>
            <a:r>
              <a:rPr lang="en-US" baseline="-25000" dirty="0" smtClean="0"/>
              <a:t>3 </a:t>
            </a:r>
            <a:r>
              <a:rPr lang="en-US" dirty="0"/>
              <a:t>| domain = </a:t>
            </a:r>
            <a:r>
              <a:rPr lang="en-US" dirty="0" smtClean="0"/>
              <a:t>IP4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6" y="949084"/>
            <a:ext cx="4997358" cy="4997358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" y="4725143"/>
            <a:ext cx="5076056" cy="203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8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18" y="941348"/>
            <a:ext cx="5370065" cy="241564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</a:t>
            </a:r>
            <a:r>
              <a:rPr lang="en-US" dirty="0"/>
              <a:t>Evaluation of </a:t>
            </a:r>
            <a:r>
              <a:rPr lang="en-US" dirty="0" smtClean="0"/>
              <a:t>NO</a:t>
            </a:r>
            <a:r>
              <a:rPr lang="en-US" baseline="-25000" dirty="0" smtClean="0"/>
              <a:t>2 </a:t>
            </a:r>
            <a:r>
              <a:rPr lang="en-US" dirty="0"/>
              <a:t>| domain = EU12</a:t>
            </a:r>
            <a:endParaRPr lang="en-US" baseline="-250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6" y="949084"/>
            <a:ext cx="4997358" cy="4997358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" y="4725143"/>
            <a:ext cx="5076054" cy="203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17" y="941348"/>
            <a:ext cx="5370067" cy="241564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</a:t>
            </a:r>
            <a:r>
              <a:rPr lang="en-US" dirty="0"/>
              <a:t>Evaluation of </a:t>
            </a:r>
            <a:r>
              <a:rPr lang="en-US" dirty="0" smtClean="0"/>
              <a:t>NO</a:t>
            </a:r>
            <a:r>
              <a:rPr lang="en-US" baseline="-25000" dirty="0" smtClean="0"/>
              <a:t>2 </a:t>
            </a:r>
            <a:r>
              <a:rPr lang="en-US" dirty="0"/>
              <a:t>IP4</a:t>
            </a:r>
            <a:endParaRPr lang="en-US" baseline="-250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6" y="949084"/>
            <a:ext cx="4997358" cy="4997358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" y="4725143"/>
            <a:ext cx="5076056" cy="203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of the O</a:t>
            </a:r>
            <a:r>
              <a:rPr lang="en-US" baseline="-25000" dirty="0" smtClean="0"/>
              <a:t>3</a:t>
            </a:r>
            <a:r>
              <a:rPr lang="en-US" dirty="0" smtClean="0"/>
              <a:t> problem: Source Apportionment 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Ground-level O</a:t>
            </a:r>
            <a:r>
              <a:rPr lang="en-US" sz="2000" baseline="-25000" dirty="0"/>
              <a:t>3</a:t>
            </a:r>
            <a:r>
              <a:rPr lang="en-US" sz="2000" dirty="0"/>
              <a:t> concentrations are a result of the long-range </a:t>
            </a:r>
            <a:r>
              <a:rPr lang="en-US" sz="2000" dirty="0" smtClean="0"/>
              <a:t>transport, </a:t>
            </a:r>
            <a:r>
              <a:rPr lang="en-US" sz="2000" dirty="0"/>
              <a:t>the stratospheric </a:t>
            </a:r>
            <a:r>
              <a:rPr lang="en-US" sz="2000" dirty="0" smtClean="0"/>
              <a:t>intrusions </a:t>
            </a:r>
            <a:r>
              <a:rPr lang="en-US" sz="2000" dirty="0"/>
              <a:t>and local photochemical production </a:t>
            </a:r>
            <a:r>
              <a:rPr lang="en-US" sz="2000" dirty="0" smtClean="0"/>
              <a:t>from </a:t>
            </a:r>
            <a:r>
              <a:rPr lang="en-US" sz="2000" dirty="0"/>
              <a:t>biogenic and anthropogenic VOC and </a:t>
            </a:r>
            <a:r>
              <a:rPr lang="en-US" sz="2000" dirty="0" smtClean="0"/>
              <a:t>NO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 </a:t>
            </a:r>
            <a:r>
              <a:rPr lang="en-US" sz="2000" dirty="0"/>
              <a:t>precursors. </a:t>
            </a:r>
            <a:endParaRPr lang="en-US" sz="2000" dirty="0" smtClean="0"/>
          </a:p>
          <a:p>
            <a:r>
              <a:rPr lang="en-US" sz="2000" dirty="0"/>
              <a:t>To develop efficient policies to mitigate O</a:t>
            </a:r>
            <a:r>
              <a:rPr lang="en-US" sz="2000" baseline="-25000" dirty="0"/>
              <a:t>3</a:t>
            </a:r>
            <a:r>
              <a:rPr lang="en-US" sz="2000" dirty="0"/>
              <a:t> exceedances, it is important to </a:t>
            </a:r>
            <a:r>
              <a:rPr lang="en-US" sz="2000" dirty="0" smtClean="0"/>
              <a:t>understand </a:t>
            </a:r>
            <a:r>
              <a:rPr lang="en-US" sz="2000" dirty="0"/>
              <a:t>the sources of </a:t>
            </a:r>
            <a:r>
              <a:rPr lang="en-US" sz="2000" dirty="0" smtClean="0"/>
              <a:t>precursors that </a:t>
            </a:r>
            <a:r>
              <a:rPr lang="en-US" sz="2000" dirty="0"/>
              <a:t>contribute to exceed the O</a:t>
            </a:r>
            <a:r>
              <a:rPr lang="en-US" sz="2000" baseline="-25000" dirty="0"/>
              <a:t>3</a:t>
            </a:r>
            <a:r>
              <a:rPr lang="en-US" sz="2000" dirty="0"/>
              <a:t> </a:t>
            </a:r>
            <a:r>
              <a:rPr lang="en-US" sz="2000" dirty="0" smtClean="0"/>
              <a:t>limit values. </a:t>
            </a:r>
          </a:p>
          <a:p>
            <a:r>
              <a:rPr lang="en-US" sz="2000" dirty="0" smtClean="0"/>
              <a:t>Source Apportionment </a:t>
            </a:r>
            <a:r>
              <a:rPr lang="en-US" sz="2000" dirty="0"/>
              <a:t>(SA) approaches are useful </a:t>
            </a:r>
            <a:r>
              <a:rPr lang="en-US" sz="2000" dirty="0" smtClean="0"/>
              <a:t>for national/regional/local </a:t>
            </a:r>
            <a:r>
              <a:rPr lang="en-US" sz="2000" dirty="0"/>
              <a:t>authorities who </a:t>
            </a:r>
            <a:r>
              <a:rPr lang="en-US" sz="2000" dirty="0" smtClean="0"/>
              <a:t>have </a:t>
            </a:r>
            <a:r>
              <a:rPr lang="en-US" sz="2000" dirty="0"/>
              <a:t>to developed cost-efficient emissions control strategies because </a:t>
            </a:r>
            <a:r>
              <a:rPr lang="en-US" sz="2000" dirty="0" smtClean="0"/>
              <a:t>they allow to </a:t>
            </a:r>
            <a:r>
              <a:rPr lang="en-US" sz="2000" dirty="0"/>
              <a:t>identify the relative importance of sources that contribute to high O</a:t>
            </a:r>
            <a:r>
              <a:rPr lang="en-US" sz="2000" baseline="-25000" dirty="0"/>
              <a:t>3</a:t>
            </a:r>
            <a:r>
              <a:rPr lang="en-US" sz="2000" dirty="0"/>
              <a:t> concentrations.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539552" y="4625841"/>
            <a:ext cx="7992888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Objective: Quantify the origin (sources and regions) of 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in Spain during </a:t>
            </a:r>
            <a:r>
              <a:rPr lang="en-US" sz="2000" dirty="0"/>
              <a:t>a summer </a:t>
            </a:r>
            <a:r>
              <a:rPr lang="en-US" sz="2000" dirty="0" smtClean="0"/>
              <a:t>episode affecting Europe:</a:t>
            </a:r>
          </a:p>
          <a:p>
            <a:pPr lvl="1"/>
            <a:r>
              <a:rPr lang="en-US" sz="2000" dirty="0" smtClean="0"/>
              <a:t>- contribution from global, regional, local scales.</a:t>
            </a:r>
            <a:endParaRPr lang="en-US" sz="2000" dirty="0"/>
          </a:p>
          <a:p>
            <a:pPr lvl="1"/>
            <a:r>
              <a:rPr lang="en-US" sz="2000" dirty="0" smtClean="0"/>
              <a:t>- contribution from </a:t>
            </a:r>
            <a:r>
              <a:rPr lang="en-US" sz="2000" dirty="0"/>
              <a:t>main anthropogenic sources </a:t>
            </a:r>
            <a:r>
              <a:rPr lang="en-US" sz="2000" dirty="0" smtClean="0"/>
              <a:t>in Spain.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350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ISAM</a:t>
            </a:r>
            <a:r>
              <a:rPr lang="en-US" dirty="0" smtClean="0"/>
              <a:t>: the </a:t>
            </a:r>
            <a:r>
              <a:rPr lang="en-US" dirty="0" smtClean="0">
                <a:solidFill>
                  <a:srgbClr val="FFC000"/>
                </a:solidFill>
              </a:rPr>
              <a:t>I</a:t>
            </a:r>
            <a:r>
              <a:rPr lang="en-US" dirty="0" smtClean="0"/>
              <a:t>ntegrated </a:t>
            </a:r>
            <a:r>
              <a:rPr lang="en-US" dirty="0" smtClean="0">
                <a:solidFill>
                  <a:srgbClr val="FFC000"/>
                </a:solidFill>
              </a:rPr>
              <a:t>S</a:t>
            </a:r>
            <a:r>
              <a:rPr lang="en-US" dirty="0" smtClean="0"/>
              <a:t>ource </a:t>
            </a:r>
            <a:r>
              <a:rPr lang="en-US" dirty="0" smtClean="0">
                <a:solidFill>
                  <a:srgbClr val="FFC000"/>
                </a:solidFill>
              </a:rPr>
              <a:t>A</a:t>
            </a:r>
            <a:r>
              <a:rPr lang="en-US" dirty="0" smtClean="0"/>
              <a:t>pportionment </a:t>
            </a:r>
            <a:r>
              <a:rPr lang="en-US" dirty="0" smtClean="0">
                <a:solidFill>
                  <a:srgbClr val="FFC000"/>
                </a:solidFill>
              </a:rPr>
              <a:t>M</a:t>
            </a:r>
            <a:r>
              <a:rPr lang="en-US" dirty="0" smtClean="0"/>
              <a:t>ethod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47260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ISAM: augmented version of CMAQv5.0.2 (AERO6, CB05)</a:t>
            </a:r>
          </a:p>
          <a:p>
            <a:r>
              <a:rPr lang="en-US" dirty="0" smtClean="0"/>
              <a:t>ISAM for Particulate Matter Source Apportionment:</a:t>
            </a:r>
          </a:p>
          <a:p>
            <a:pPr lvl="1"/>
            <a:r>
              <a:rPr lang="en-US" dirty="0" smtClean="0"/>
              <a:t>Applied over USA, evaluated by means brute force zero-out scenarios (Kwok et al., 2013)</a:t>
            </a:r>
            <a:endParaRPr lang="en-US" dirty="0"/>
          </a:p>
          <a:p>
            <a:r>
              <a:rPr lang="en-US" dirty="0" smtClean="0"/>
              <a:t>ISAM for O</a:t>
            </a:r>
            <a:r>
              <a:rPr lang="en-US" baseline="-25000" dirty="0" smtClean="0"/>
              <a:t>3</a:t>
            </a:r>
            <a:r>
              <a:rPr lang="en-US" dirty="0" smtClean="0"/>
              <a:t> Source Apportionment:</a:t>
            </a:r>
          </a:p>
          <a:p>
            <a:pPr lvl="1"/>
            <a:r>
              <a:rPr lang="en-US" dirty="0" smtClean="0"/>
              <a:t>Applied </a:t>
            </a:r>
            <a:r>
              <a:rPr lang="en-US" dirty="0"/>
              <a:t>over USA, evaluated by means brute force zero-out </a:t>
            </a:r>
            <a:r>
              <a:rPr lang="en-US" dirty="0" smtClean="0"/>
              <a:t>scenarios</a:t>
            </a:r>
            <a:r>
              <a:rPr lang="en-US" dirty="0"/>
              <a:t> </a:t>
            </a:r>
            <a:r>
              <a:rPr lang="en-US" dirty="0" smtClean="0"/>
              <a:t>(Kwok et al., 2014)</a:t>
            </a:r>
          </a:p>
          <a:p>
            <a:pPr lvl="1"/>
            <a:r>
              <a:rPr lang="en-US" dirty="0" smtClean="0"/>
              <a:t>Based on O</a:t>
            </a:r>
            <a:r>
              <a:rPr lang="en-US" baseline="-25000" dirty="0" smtClean="0"/>
              <a:t>3</a:t>
            </a:r>
            <a:r>
              <a:rPr lang="en-US" dirty="0" smtClean="0"/>
              <a:t> SA from </a:t>
            </a:r>
            <a:r>
              <a:rPr lang="en-US" dirty="0" err="1" smtClean="0"/>
              <a:t>CAMx</a:t>
            </a:r>
            <a:r>
              <a:rPr lang="en-US" dirty="0" smtClean="0"/>
              <a:t>-OSAT.</a:t>
            </a:r>
            <a:endParaRPr lang="en-US" dirty="0" smtClean="0"/>
          </a:p>
          <a:p>
            <a:pPr lvl="1"/>
            <a:r>
              <a:rPr lang="en-US" dirty="0" smtClean="0"/>
              <a:t>Hybrid approach: </a:t>
            </a:r>
            <a:r>
              <a:rPr lang="en-US" dirty="0"/>
              <a:t>using the </a:t>
            </a:r>
            <a:r>
              <a:rPr lang="en-US" b="1" dirty="0"/>
              <a:t>PH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2</a:t>
            </a:r>
            <a:r>
              <a:rPr lang="en-US" b="1" dirty="0"/>
              <a:t>/PHNO</a:t>
            </a:r>
            <a:r>
              <a:rPr lang="en-US" b="1" baseline="-25000" dirty="0"/>
              <a:t>3</a:t>
            </a:r>
            <a:r>
              <a:rPr lang="en-US" b="1" dirty="0"/>
              <a:t> indicator ratio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Tracers to represent NO</a:t>
            </a:r>
            <a:r>
              <a:rPr lang="en-US" baseline="-25000" dirty="0" smtClean="0"/>
              <a:t>x</a:t>
            </a:r>
            <a:r>
              <a:rPr lang="en-US" dirty="0" smtClean="0"/>
              <a:t> and VOC families are based on CB05 </a:t>
            </a:r>
            <a:r>
              <a:rPr lang="en-US" dirty="0"/>
              <a:t>individual species contributing to O</a:t>
            </a:r>
            <a:r>
              <a:rPr lang="en-US" baseline="-25000" dirty="0"/>
              <a:t>3</a:t>
            </a:r>
            <a:r>
              <a:rPr lang="en-US" dirty="0"/>
              <a:t> </a:t>
            </a:r>
            <a:r>
              <a:rPr lang="en-US" dirty="0" smtClean="0"/>
              <a:t>formation: </a:t>
            </a:r>
          </a:p>
          <a:p>
            <a:pPr lvl="2"/>
            <a:r>
              <a:rPr lang="en-US" dirty="0" smtClean="0"/>
              <a:t>VOC (14 tracer):  ALD2, ALDX, ETH, ETHA, ETOH, FORM, IOLE, ISOP, MEOH, OLE, PAR, TERP, TOL, XYL</a:t>
            </a:r>
          </a:p>
          <a:p>
            <a:pPr lvl="2"/>
            <a:r>
              <a:rPr lang="en-US" dirty="0" smtClean="0"/>
              <a:t>Nitrogen compounds (9 tracers): NO, NO2, NO3, N2O5, HONO, PAN, PANX, PNA, NTR.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99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22" y="3789040"/>
            <a:ext cx="298475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0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configuration and setup: </a:t>
            </a:r>
            <a:br>
              <a:rPr lang="en-US" dirty="0" smtClean="0"/>
            </a:br>
            <a:r>
              <a:rPr lang="en-US" sz="2400" dirty="0" smtClean="0">
                <a:solidFill>
                  <a:srgbClr val="FFC000"/>
                </a:solidFill>
              </a:rPr>
              <a:t>Spanish air quality forecast system </a:t>
            </a:r>
            <a:r>
              <a:rPr lang="en-US" sz="2400" dirty="0" smtClean="0"/>
              <a:t>(www.bsc.es/caliope)</a:t>
            </a:r>
            <a:endParaRPr lang="en-US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052252560"/>
              </p:ext>
            </p:extLst>
          </p:nvPr>
        </p:nvGraphicFramePr>
        <p:xfrm>
          <a:off x="251521" y="1412776"/>
          <a:ext cx="4464495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97" y="1484784"/>
            <a:ext cx="4943019" cy="2873638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97" y="4109122"/>
            <a:ext cx="4787692" cy="286450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076056" y="1916832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EU12 (12 km x 12 km)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860032" y="908720"/>
            <a:ext cx="4211628" cy="5040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NO</a:t>
            </a:r>
            <a:r>
              <a:rPr lang="en-US" b="1" baseline="-25000" dirty="0" smtClean="0"/>
              <a:t>2</a:t>
            </a:r>
            <a:r>
              <a:rPr lang="en-US" b="1" dirty="0" smtClean="0"/>
              <a:t> emissions (kg/h)</a:t>
            </a:r>
            <a:endParaRPr lang="en-US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004048" y="4365104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IP4 (4 km x 4 km)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064296" y="630932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HERMES model = Guevara et al., 2014</a:t>
            </a:r>
          </a:p>
        </p:txBody>
      </p:sp>
    </p:spTree>
    <p:extLst>
      <p:ext uri="{BB962C8B-B14F-4D97-AF65-F5344CB8AC3E}">
        <p14:creationId xmlns:p14="http://schemas.microsoft.com/office/powerpoint/2010/main" val="137757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60676" y="988911"/>
            <a:ext cx="8631804" cy="25120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SA to track contribution: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solidFill>
                  <a:srgbClr val="FFC000"/>
                </a:solidFill>
              </a:rPr>
              <a:t>regions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t="16949" r="13704" b="14584"/>
          <a:stretch/>
        </p:blipFill>
        <p:spPr>
          <a:xfrm>
            <a:off x="4788024" y="1124744"/>
            <a:ext cx="3960440" cy="2177898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4" t="55461" r="8402" b="23995"/>
          <a:stretch/>
        </p:blipFill>
        <p:spPr>
          <a:xfrm>
            <a:off x="3883298" y="1763851"/>
            <a:ext cx="832718" cy="873061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334886" y="1041782"/>
            <a:ext cx="5101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/>
                </a:solidFill>
              </a:rPr>
              <a:t>ISAM-EU12 (Europe, 12 km x 12 km)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1519" y="1412776"/>
            <a:ext cx="36400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Goal: to quantify contribution of sources out side/from Spain to O</a:t>
            </a:r>
            <a:r>
              <a:rPr lang="en-US" sz="1400" baseline="-25000" dirty="0" smtClean="0"/>
              <a:t>3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EURO</a:t>
            </a:r>
            <a:r>
              <a:rPr lang="en-US" sz="1400" dirty="0" smtClean="0"/>
              <a:t>:  countries surrounding Spain*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ESP</a:t>
            </a:r>
            <a:r>
              <a:rPr lang="en-US" sz="1400" dirty="0" smtClean="0"/>
              <a:t>: Spain*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OTHR</a:t>
            </a:r>
            <a:r>
              <a:rPr lang="en-US" sz="1400" dirty="0" smtClean="0"/>
              <a:t>:  Ocean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BCON</a:t>
            </a:r>
            <a:r>
              <a:rPr lang="en-US" sz="1400" dirty="0" smtClean="0"/>
              <a:t>: Interpolation from MACC (global 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 transport out from EU12)</a:t>
            </a:r>
            <a:endParaRPr lang="en-US" sz="1200" dirty="0" smtClean="0"/>
          </a:p>
          <a:p>
            <a:endParaRPr lang="en-US" sz="1400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251520" y="3239398"/>
            <a:ext cx="3805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Spain* (Spanish IP + Balearic </a:t>
            </a:r>
            <a:r>
              <a:rPr lang="en-US" sz="1050" dirty="0" smtClean="0"/>
              <a:t>Islands)</a:t>
            </a:r>
            <a:endParaRPr lang="en-US" sz="105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5244498" y="1363544"/>
            <a:ext cx="95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EU12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71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60676" y="988911"/>
            <a:ext cx="8631804" cy="25120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SA to track contribution: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>
                <a:solidFill>
                  <a:srgbClr val="FFC000"/>
                </a:solidFill>
              </a:rPr>
              <a:t>regions</a:t>
            </a:r>
            <a:r>
              <a:rPr lang="en-US" dirty="0"/>
              <a:t> | </a:t>
            </a:r>
            <a:r>
              <a:rPr lang="en-US" dirty="0">
                <a:solidFill>
                  <a:srgbClr val="FFC000"/>
                </a:solidFill>
              </a:rPr>
              <a:t>main emission sources</a:t>
            </a: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t="16949" r="13704" b="14584"/>
          <a:stretch/>
        </p:blipFill>
        <p:spPr>
          <a:xfrm>
            <a:off x="4788024" y="1124744"/>
            <a:ext cx="3960440" cy="2177898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4" t="55461" r="8402" b="23995"/>
          <a:stretch/>
        </p:blipFill>
        <p:spPr>
          <a:xfrm>
            <a:off x="3883298" y="1763851"/>
            <a:ext cx="832718" cy="873061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334886" y="1041782"/>
            <a:ext cx="5101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/>
                </a:solidFill>
              </a:rPr>
              <a:t>ISAM-EU12 (Europe, 12 km x 12 km)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724128" y="3717032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CMAQ-ISAM-IP4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260676" y="3644580"/>
            <a:ext cx="8631804" cy="25922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5 CuadroTexto"/>
          <p:cNvSpPr txBox="1"/>
          <p:nvPr/>
        </p:nvSpPr>
        <p:spPr>
          <a:xfrm>
            <a:off x="4427984" y="398531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NO</a:t>
            </a:r>
            <a:r>
              <a:rPr lang="en-US" sz="1400" b="1" baseline="-25000" dirty="0" smtClean="0">
                <a:solidFill>
                  <a:srgbClr val="000000"/>
                </a:solidFill>
              </a:rPr>
              <a:t>x</a:t>
            </a:r>
            <a:endParaRPr lang="en-US" sz="1400" b="1" baseline="-25000" dirty="0">
              <a:solidFill>
                <a:srgbClr val="00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588224" y="398531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NMVOC</a:t>
            </a:r>
            <a:endParaRPr lang="en-US" sz="1400" b="1" baseline="-25000" dirty="0">
              <a:solidFill>
                <a:srgbClr val="00000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15025"/>
            <a:ext cx="3209212" cy="195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23560"/>
            <a:ext cx="3209212" cy="194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4" t="27757" r="10917" b="40534"/>
          <a:stretch/>
        </p:blipFill>
        <p:spPr>
          <a:xfrm>
            <a:off x="3891592" y="4293096"/>
            <a:ext cx="968440" cy="1372572"/>
          </a:xfrm>
          <a:prstGeom prst="rect">
            <a:avLst/>
          </a:prstGeom>
        </p:spPr>
      </p:pic>
      <p:sp>
        <p:nvSpPr>
          <p:cNvPr id="21" name="20 CuadroTexto"/>
          <p:cNvSpPr txBox="1"/>
          <p:nvPr/>
        </p:nvSpPr>
        <p:spPr>
          <a:xfrm>
            <a:off x="251520" y="4061971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en-US" dirty="0"/>
              <a:t>Goal: to quantify contribution of main Spanish emissions sources to 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en-US" baseline="-25000" dirty="0"/>
          </a:p>
          <a:p>
            <a:r>
              <a:rPr lang="en-US" b="1" dirty="0"/>
              <a:t>OTHR</a:t>
            </a:r>
            <a:r>
              <a:rPr lang="en-US" dirty="0"/>
              <a:t>: other sectors</a:t>
            </a:r>
          </a:p>
          <a:p>
            <a:r>
              <a:rPr lang="en-US" b="1" dirty="0"/>
              <a:t>SNAP1</a:t>
            </a:r>
            <a:r>
              <a:rPr lang="en-US" dirty="0"/>
              <a:t>: combustion in energy</a:t>
            </a:r>
          </a:p>
          <a:p>
            <a:r>
              <a:rPr lang="en-US" b="1" dirty="0"/>
              <a:t>SNAP34</a:t>
            </a:r>
            <a:r>
              <a:rPr lang="en-US" dirty="0"/>
              <a:t>: non- and industrial </a:t>
            </a:r>
            <a:r>
              <a:rPr lang="en-US" dirty="0" smtClean="0"/>
              <a:t>combustion</a:t>
            </a:r>
            <a:endParaRPr lang="en-US" dirty="0"/>
          </a:p>
          <a:p>
            <a:r>
              <a:rPr lang="en-US" b="1" dirty="0"/>
              <a:t>SNAP7</a:t>
            </a:r>
            <a:r>
              <a:rPr lang="en-US" dirty="0"/>
              <a:t>: road transport</a:t>
            </a:r>
          </a:p>
          <a:p>
            <a:r>
              <a:rPr lang="en-US" b="1" dirty="0"/>
              <a:t>SNAP8</a:t>
            </a:r>
            <a:r>
              <a:rPr lang="en-US" dirty="0"/>
              <a:t>: other mobile source &amp; agricultural machinery</a:t>
            </a:r>
          </a:p>
          <a:p>
            <a:r>
              <a:rPr lang="en-US" b="1" dirty="0"/>
              <a:t>BCON</a:t>
            </a:r>
            <a:r>
              <a:rPr lang="en-US" dirty="0"/>
              <a:t>: nesting CMAQ-EU12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932040" y="364692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HERMES model (2009)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23528" y="3666510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/>
                </a:solidFill>
              </a:rPr>
              <a:t>ISAM-IP4 (Iberian Peninsula, 4 km x 4 km) 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244498" y="1363544"/>
            <a:ext cx="95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EU12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51520" y="3239398"/>
            <a:ext cx="3805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Spain* (Spanish IP + Balearic </a:t>
            </a:r>
            <a:r>
              <a:rPr lang="en-US" sz="1050" dirty="0" smtClean="0"/>
              <a:t>Islands)</a:t>
            </a:r>
            <a:endParaRPr lang="en-US" sz="1050" dirty="0"/>
          </a:p>
        </p:txBody>
      </p:sp>
      <p:sp>
        <p:nvSpPr>
          <p:cNvPr id="10" name="9 Rectángulo"/>
          <p:cNvSpPr/>
          <p:nvPr/>
        </p:nvSpPr>
        <p:spPr>
          <a:xfrm>
            <a:off x="6104598" y="1916832"/>
            <a:ext cx="736040" cy="47912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22 CuadroTexto"/>
          <p:cNvSpPr txBox="1"/>
          <p:nvPr/>
        </p:nvSpPr>
        <p:spPr>
          <a:xfrm>
            <a:off x="5808984" y="1640543"/>
            <a:ext cx="95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IP4 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236296" y="5133092"/>
            <a:ext cx="1728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Bio (68%) </a:t>
            </a:r>
          </a:p>
          <a:p>
            <a:r>
              <a:rPr lang="en-US" sz="1000" b="1" dirty="0" err="1" smtClean="0">
                <a:solidFill>
                  <a:srgbClr val="000000"/>
                </a:solidFill>
              </a:rPr>
              <a:t>Agri</a:t>
            </a:r>
            <a:r>
              <a:rPr lang="en-US" sz="1000" b="1" dirty="0" smtClean="0">
                <a:solidFill>
                  <a:srgbClr val="000000"/>
                </a:solidFill>
              </a:rPr>
              <a:t> (12%)</a:t>
            </a:r>
          </a:p>
          <a:p>
            <a:r>
              <a:rPr lang="en-US" sz="1000" b="1" dirty="0" smtClean="0">
                <a:solidFill>
                  <a:srgbClr val="000000"/>
                </a:solidFill>
              </a:rPr>
              <a:t>Solvents (10%)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51519" y="1412776"/>
            <a:ext cx="36400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Goal: to quantify contribution of sources out side/from Spain to O</a:t>
            </a:r>
            <a:r>
              <a:rPr lang="en-US" sz="1400" baseline="-25000" dirty="0" smtClean="0"/>
              <a:t>3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EURO</a:t>
            </a:r>
            <a:r>
              <a:rPr lang="en-US" sz="1400" dirty="0" smtClean="0"/>
              <a:t>:  countries surrounding Spain*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ESP</a:t>
            </a:r>
            <a:r>
              <a:rPr lang="en-US" sz="1400" dirty="0" smtClean="0"/>
              <a:t>: Spain*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OTHR</a:t>
            </a:r>
            <a:r>
              <a:rPr lang="en-US" sz="1400" dirty="0" smtClean="0"/>
              <a:t>:  Ocean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BCON</a:t>
            </a:r>
            <a:r>
              <a:rPr lang="en-US" sz="1400" dirty="0" smtClean="0"/>
              <a:t>: Interpolation from MACC (global 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 transport out from EU12)</a:t>
            </a:r>
            <a:endParaRPr lang="en-US" sz="1200" dirty="0" smtClean="0"/>
          </a:p>
          <a:p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49236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8" y="3455446"/>
            <a:ext cx="2667000" cy="2286000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8" y="1212140"/>
            <a:ext cx="2667000" cy="2286000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Study episode: 21-31 July 2012</a:t>
            </a:r>
            <a:endParaRPr lang="en-US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15856" y="908720"/>
            <a:ext cx="226982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6"/>
                </a:solidFill>
              </a:rPr>
              <a:t>ITL</a:t>
            </a:r>
            <a:endParaRPr lang="es-ES" sz="1600" b="1" dirty="0">
              <a:solidFill>
                <a:schemeClr val="accent6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 rot="16200000">
            <a:off x="-701614" y="2125029"/>
            <a:ext cx="2119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MSL P &amp; prep</a:t>
            </a:r>
            <a:endParaRPr lang="en-US" sz="1600" b="1" dirty="0"/>
          </a:p>
        </p:txBody>
      </p:sp>
      <p:sp>
        <p:nvSpPr>
          <p:cNvPr id="22" name="21 CuadroTexto"/>
          <p:cNvSpPr txBox="1"/>
          <p:nvPr/>
        </p:nvSpPr>
        <p:spPr>
          <a:xfrm rot="16200000">
            <a:off x="-630626" y="4323971"/>
            <a:ext cx="1958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Temp &amp; wind</a:t>
            </a:r>
            <a:endParaRPr lang="en-US" sz="1600" b="1" dirty="0"/>
          </a:p>
        </p:txBody>
      </p:sp>
      <p:graphicFrame>
        <p:nvGraphicFramePr>
          <p:cNvPr id="25" name="2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340925"/>
              </p:ext>
            </p:extLst>
          </p:nvPr>
        </p:nvGraphicFramePr>
        <p:xfrm>
          <a:off x="5796136" y="3068960"/>
          <a:ext cx="3168351" cy="3535511"/>
        </p:xfrm>
        <a:graphic>
          <a:graphicData uri="http://schemas.openxmlformats.org/drawingml/2006/table">
            <a:tbl>
              <a:tblPr firstRow="1" firstCol="1"/>
              <a:tblGrid>
                <a:gridCol w="1056117"/>
                <a:gridCol w="1056117"/>
                <a:gridCol w="1056117"/>
              </a:tblGrid>
              <a:tr h="223123">
                <a:tc gridSpan="3"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Circulation Type Classification for 2012: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 most freq. patterns 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sz="1600" b="1" dirty="0" err="1" smtClean="0">
                          <a:solidFill>
                            <a:schemeClr val="bg1"/>
                          </a:solidFill>
                        </a:rPr>
                        <a:t>Valverde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 et al., 2014)  </a:t>
                      </a:r>
                    </a:p>
                    <a:p>
                      <a:pPr 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6BB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6BB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6BB0"/>
                    </a:solidFill>
                  </a:tcPr>
                </a:tc>
              </a:tr>
              <a:tr h="22312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6B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NWad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6B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ITL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6BB0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Freq.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6B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58A9"/>
                          </a:solidFill>
                          <a:effectLst/>
                          <a:latin typeface="Arial"/>
                        </a:rPr>
                        <a:t>22 %</a:t>
                      </a:r>
                      <a:endParaRPr lang="en-US" sz="1200" b="0" i="0" u="none" strike="noStrike" dirty="0">
                        <a:solidFill>
                          <a:srgbClr val="0058A9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58A9"/>
                          </a:solidFill>
                          <a:effectLst/>
                          <a:latin typeface="Arial"/>
                        </a:rPr>
                        <a:t>22 %</a:t>
                      </a:r>
                      <a:endParaRPr lang="en-US" sz="1200" b="0" i="0" u="none" strike="noStrike" dirty="0">
                        <a:solidFill>
                          <a:srgbClr val="0058A9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2"/>
                    </a:solidFill>
                  </a:tcPr>
                </a:tc>
              </a:tr>
              <a:tr h="6316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Seasonal </a:t>
                      </a:r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freq</a:t>
                      </a: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(%):      DJF/MAM</a:t>
                      </a:r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/</a:t>
                      </a:r>
                    </a:p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JJA</a:t>
                      </a:r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/SON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6B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58A9"/>
                          </a:solidFill>
                          <a:effectLst/>
                          <a:latin typeface="Arial"/>
                        </a:rPr>
                        <a:t>2.5/37.5</a:t>
                      </a:r>
                      <a:r>
                        <a:rPr lang="en-US" sz="1200" b="0" i="0" u="none" strike="noStrike" dirty="0" smtClean="0">
                          <a:solidFill>
                            <a:srgbClr val="0058A9"/>
                          </a:solidFill>
                          <a:effectLst/>
                          <a:latin typeface="Arial"/>
                        </a:rPr>
                        <a:t>/</a:t>
                      </a:r>
                    </a:p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37.5</a:t>
                      </a:r>
                      <a:r>
                        <a:rPr lang="en-US" sz="1200" b="0" i="0" u="none" strike="noStrike" dirty="0" smtClean="0">
                          <a:solidFill>
                            <a:srgbClr val="0058A9"/>
                          </a:solidFill>
                          <a:effectLst/>
                          <a:latin typeface="Arial"/>
                        </a:rPr>
                        <a:t>/22.5</a:t>
                      </a:r>
                      <a:endParaRPr lang="en-US" sz="1200" b="0" i="0" u="none" strike="noStrike" dirty="0">
                        <a:solidFill>
                          <a:srgbClr val="0058A9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58A9"/>
                          </a:solidFill>
                          <a:effectLst/>
                          <a:latin typeface="Arial"/>
                        </a:rPr>
                        <a:t>15.2/20.3</a:t>
                      </a:r>
                      <a:r>
                        <a:rPr lang="en-US" sz="1200" b="0" i="0" u="none" strike="noStrike" dirty="0" smtClean="0">
                          <a:solidFill>
                            <a:srgbClr val="0058A9"/>
                          </a:solidFill>
                          <a:effectLst/>
                          <a:latin typeface="Arial"/>
                        </a:rPr>
                        <a:t>/</a:t>
                      </a:r>
                    </a:p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43.0</a:t>
                      </a:r>
                      <a:r>
                        <a:rPr lang="en-US" sz="1200" b="0" i="0" u="none" strike="noStrike" dirty="0" smtClean="0">
                          <a:solidFill>
                            <a:srgbClr val="0058A9"/>
                          </a:solidFill>
                          <a:effectLst/>
                          <a:latin typeface="Arial"/>
                        </a:rPr>
                        <a:t>/21.5</a:t>
                      </a:r>
                      <a:endParaRPr lang="en-US" sz="1200" b="0" i="0" u="none" strike="noStrike" dirty="0">
                        <a:solidFill>
                          <a:srgbClr val="0058A9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2"/>
                    </a:solidFill>
                  </a:tcPr>
                </a:tc>
              </a:tr>
              <a:tr h="4129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Mean/Max </a:t>
                      </a: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persist.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6B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58A9"/>
                          </a:solidFill>
                          <a:effectLst/>
                          <a:latin typeface="Arial"/>
                        </a:rPr>
                        <a:t>4/10 days</a:t>
                      </a:r>
                      <a:endParaRPr lang="en-US" sz="1200" b="0" i="0" u="none" strike="noStrike" dirty="0">
                        <a:solidFill>
                          <a:srgbClr val="0058A9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58A9"/>
                          </a:solidFill>
                          <a:effectLst/>
                          <a:latin typeface="Arial"/>
                        </a:rPr>
                        <a:t>3/8 days</a:t>
                      </a:r>
                      <a:endParaRPr lang="en-US" sz="1200" b="0" i="0" u="none" strike="noStrike" dirty="0">
                        <a:solidFill>
                          <a:srgbClr val="0058A9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2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Transitions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6B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58A9"/>
                          </a:solidFill>
                          <a:effectLst/>
                          <a:latin typeface="Arial"/>
                        </a:rPr>
                        <a:t>ITL/ W-</a:t>
                      </a:r>
                      <a:r>
                        <a:rPr lang="en-US" sz="1200" b="0" i="0" u="none" strike="noStrike" dirty="0" err="1" smtClean="0">
                          <a:solidFill>
                            <a:srgbClr val="0058A9"/>
                          </a:solidFill>
                          <a:effectLst/>
                          <a:latin typeface="Arial"/>
                        </a:rPr>
                        <a:t>NWad</a:t>
                      </a:r>
                      <a:endParaRPr lang="en-US" sz="1200" b="0" i="0" u="none" strike="noStrike" dirty="0">
                        <a:solidFill>
                          <a:srgbClr val="0058A9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err="1" smtClean="0">
                          <a:solidFill>
                            <a:srgbClr val="0058A9"/>
                          </a:solidFill>
                          <a:effectLst/>
                          <a:latin typeface="Arial"/>
                        </a:rPr>
                        <a:t>NWad</a:t>
                      </a:r>
                      <a:r>
                        <a:rPr lang="en-US" sz="1200" b="0" i="0" u="none" strike="noStrike" dirty="0" smtClean="0">
                          <a:solidFill>
                            <a:srgbClr val="0058A9"/>
                          </a:solidFill>
                          <a:effectLst/>
                          <a:latin typeface="Arial"/>
                        </a:rPr>
                        <a:t> /W-</a:t>
                      </a:r>
                    </a:p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58A9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200" b="0" i="0" u="none" strike="noStrike" dirty="0" err="1" smtClean="0">
                          <a:solidFill>
                            <a:srgbClr val="0058A9"/>
                          </a:solidFill>
                          <a:effectLst/>
                          <a:latin typeface="Arial"/>
                        </a:rPr>
                        <a:t>NWad</a:t>
                      </a:r>
                      <a:endParaRPr lang="en-US" sz="1200" b="0" i="0" u="none" strike="noStrike" dirty="0">
                        <a:solidFill>
                          <a:srgbClr val="0058A9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2"/>
                    </a:solidFill>
                  </a:tcPr>
                </a:tc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5292080" y="44624"/>
            <a:ext cx="2088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21-24</a:t>
            </a:r>
            <a:r>
              <a:rPr lang="en-US" sz="1400" baseline="30000" dirty="0" smtClean="0">
                <a:solidFill>
                  <a:schemeClr val="bg1"/>
                </a:solidFill>
              </a:rPr>
              <a:t>th</a:t>
            </a:r>
            <a:r>
              <a:rPr lang="en-US" sz="1400" dirty="0" smtClean="0">
                <a:solidFill>
                  <a:schemeClr val="bg1"/>
                </a:solidFill>
              </a:rPr>
              <a:t>  = ITL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25-29</a:t>
            </a:r>
            <a:r>
              <a:rPr lang="en-US" sz="1400" baseline="30000" dirty="0" smtClean="0">
                <a:solidFill>
                  <a:schemeClr val="bg1"/>
                </a:solidFill>
              </a:rPr>
              <a:t>th</a:t>
            </a:r>
            <a:r>
              <a:rPr lang="en-US" sz="1400" dirty="0" smtClean="0">
                <a:solidFill>
                  <a:schemeClr val="bg1"/>
                </a:solidFill>
              </a:rPr>
              <a:t>  = </a:t>
            </a:r>
            <a:r>
              <a:rPr lang="en-US" sz="1400" dirty="0" err="1" smtClean="0">
                <a:solidFill>
                  <a:schemeClr val="bg1"/>
                </a:solidFill>
              </a:rPr>
              <a:t>Nwad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30-31</a:t>
            </a:r>
            <a:r>
              <a:rPr lang="en-US" sz="1400" baseline="30000" dirty="0" smtClean="0">
                <a:solidFill>
                  <a:schemeClr val="bg1"/>
                </a:solidFill>
              </a:rPr>
              <a:t>st</a:t>
            </a:r>
            <a:r>
              <a:rPr lang="en-US" sz="1400" dirty="0" smtClean="0">
                <a:solidFill>
                  <a:schemeClr val="bg1"/>
                </a:solidFill>
              </a:rPr>
              <a:t>  = ITL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2 Flecha derecha"/>
          <p:cNvSpPr/>
          <p:nvPr/>
        </p:nvSpPr>
        <p:spPr>
          <a:xfrm rot="4015800">
            <a:off x="1651362" y="2481324"/>
            <a:ext cx="324036" cy="58663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27 CuadroTexto"/>
          <p:cNvSpPr txBox="1"/>
          <p:nvPr/>
        </p:nvSpPr>
        <p:spPr>
          <a:xfrm>
            <a:off x="653352" y="1326539"/>
            <a:ext cx="444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s-ES" b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265154" y="1804266"/>
            <a:ext cx="444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31 Flecha circular"/>
          <p:cNvSpPr/>
          <p:nvPr/>
        </p:nvSpPr>
        <p:spPr>
          <a:xfrm>
            <a:off x="1242032" y="1777146"/>
            <a:ext cx="489204" cy="515114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32 Flecha circular"/>
          <p:cNvSpPr/>
          <p:nvPr/>
        </p:nvSpPr>
        <p:spPr>
          <a:xfrm rot="10800000">
            <a:off x="1249403" y="1777146"/>
            <a:ext cx="489204" cy="515114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34 Flecha derecha"/>
          <p:cNvSpPr/>
          <p:nvPr/>
        </p:nvSpPr>
        <p:spPr>
          <a:xfrm rot="3834766">
            <a:off x="1751833" y="1706385"/>
            <a:ext cx="324036" cy="58663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5 Flecha derecha"/>
          <p:cNvSpPr/>
          <p:nvPr/>
        </p:nvSpPr>
        <p:spPr>
          <a:xfrm rot="6328412">
            <a:off x="940715" y="2694976"/>
            <a:ext cx="324036" cy="58663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5 Grupo"/>
          <p:cNvGrpSpPr/>
          <p:nvPr/>
        </p:nvGrpSpPr>
        <p:grpSpPr>
          <a:xfrm>
            <a:off x="2843808" y="931189"/>
            <a:ext cx="2762758" cy="4949869"/>
            <a:chOff x="2769096" y="1541404"/>
            <a:chExt cx="2762758" cy="4949869"/>
          </a:xfrm>
        </p:grpSpPr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096" y="1844824"/>
              <a:ext cx="2667000" cy="2286000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800" y="4105890"/>
              <a:ext cx="2667000" cy="2286000"/>
            </a:xfrm>
            <a:prstGeom prst="rect">
              <a:avLst/>
            </a:prstGeom>
          </p:spPr>
        </p:pic>
        <p:sp>
          <p:nvSpPr>
            <p:cNvPr id="7" name="6 CuadroTexto"/>
            <p:cNvSpPr txBox="1"/>
            <p:nvPr/>
          </p:nvSpPr>
          <p:spPr>
            <a:xfrm>
              <a:off x="2915816" y="1541404"/>
              <a:ext cx="249653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600" b="1" dirty="0" err="1" smtClean="0">
                  <a:solidFill>
                    <a:schemeClr val="accent6"/>
                  </a:solidFill>
                </a:rPr>
                <a:t>NWAd</a:t>
              </a:r>
              <a:endParaRPr lang="es-ES" sz="1600" b="1" dirty="0">
                <a:solidFill>
                  <a:schemeClr val="accent6"/>
                </a:solidFill>
              </a:endParaRPr>
            </a:p>
          </p:txBody>
        </p:sp>
        <p:pic>
          <p:nvPicPr>
            <p:cNvPr id="23" name="22 Imagen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95" t="31819" r="1921" b="28436"/>
            <a:stretch/>
          </p:blipFill>
          <p:spPr>
            <a:xfrm>
              <a:off x="5148064" y="2145961"/>
              <a:ext cx="383790" cy="1770791"/>
            </a:xfrm>
            <a:prstGeom prst="rect">
              <a:avLst/>
            </a:prstGeom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36" t="12296" b="12409"/>
            <a:stretch/>
          </p:blipFill>
          <p:spPr>
            <a:xfrm>
              <a:off x="5178259" y="4088130"/>
              <a:ext cx="352419" cy="2403143"/>
            </a:xfrm>
            <a:prstGeom prst="rect">
              <a:avLst/>
            </a:prstGeom>
          </p:spPr>
        </p:pic>
        <p:sp>
          <p:nvSpPr>
            <p:cNvPr id="18" name="17 CuadroTexto"/>
            <p:cNvSpPr txBox="1"/>
            <p:nvPr/>
          </p:nvSpPr>
          <p:spPr>
            <a:xfrm>
              <a:off x="3429640" y="1959223"/>
              <a:ext cx="444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</a:t>
              </a:r>
              <a:endParaRPr lang="es-ES" b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4 Flecha circular"/>
            <p:cNvSpPr/>
            <p:nvPr/>
          </p:nvSpPr>
          <p:spPr>
            <a:xfrm>
              <a:off x="3923928" y="3356992"/>
              <a:ext cx="489204" cy="515114"/>
            </a:xfrm>
            <a:prstGeom prst="circular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2972504" y="2516599"/>
              <a:ext cx="444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</a:t>
              </a:r>
              <a:endPara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30 Flecha circular"/>
            <p:cNvSpPr/>
            <p:nvPr/>
          </p:nvSpPr>
          <p:spPr>
            <a:xfrm rot="10800000">
              <a:off x="3931299" y="3356992"/>
              <a:ext cx="489204" cy="515114"/>
            </a:xfrm>
            <a:prstGeom prst="circular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33 Flecha derecha"/>
            <p:cNvSpPr/>
            <p:nvPr/>
          </p:nvSpPr>
          <p:spPr>
            <a:xfrm rot="5400000">
              <a:off x="2889160" y="3002355"/>
              <a:ext cx="929632" cy="153784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36 Flecha derecha"/>
            <p:cNvSpPr/>
            <p:nvPr/>
          </p:nvSpPr>
          <p:spPr>
            <a:xfrm rot="4531194">
              <a:off x="4415679" y="3223542"/>
              <a:ext cx="324036" cy="58663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37 Flecha derecha"/>
            <p:cNvSpPr/>
            <p:nvPr/>
          </p:nvSpPr>
          <p:spPr>
            <a:xfrm rot="14462231">
              <a:off x="3968806" y="3047464"/>
              <a:ext cx="324036" cy="58663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38 Flecha derecha"/>
            <p:cNvSpPr/>
            <p:nvPr/>
          </p:nvSpPr>
          <p:spPr>
            <a:xfrm rot="19826716">
              <a:off x="3527696" y="3455918"/>
              <a:ext cx="122753" cy="515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39 Flecha derecha"/>
          <p:cNvSpPr/>
          <p:nvPr/>
        </p:nvSpPr>
        <p:spPr>
          <a:xfrm rot="15312689">
            <a:off x="874982" y="2085416"/>
            <a:ext cx="324036" cy="58663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 CuadroTexto"/>
          <p:cNvSpPr txBox="1"/>
          <p:nvPr/>
        </p:nvSpPr>
        <p:spPr>
          <a:xfrm>
            <a:off x="645341" y="5761487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ITL: Iberian Thermal Low</a:t>
            </a:r>
          </a:p>
          <a:p>
            <a:r>
              <a:rPr lang="en-US" sz="1400" dirty="0" err="1" smtClean="0"/>
              <a:t>NWad</a:t>
            </a:r>
            <a:r>
              <a:rPr lang="en-US" sz="1400" dirty="0" smtClean="0"/>
              <a:t>: NW advection</a:t>
            </a:r>
            <a:endParaRPr lang="en-US" sz="1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5796136" y="908720"/>
            <a:ext cx="3168352" cy="206210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/>
                </a:solidFill>
              </a:rPr>
              <a:t>The largest O</a:t>
            </a:r>
            <a:r>
              <a:rPr lang="en-US" sz="1600" baseline="-25000" dirty="0" smtClean="0">
                <a:solidFill>
                  <a:schemeClr val="accent6"/>
                </a:solidFill>
              </a:rPr>
              <a:t>3</a:t>
            </a:r>
            <a:r>
              <a:rPr lang="en-US" sz="1600" dirty="0" smtClean="0">
                <a:solidFill>
                  <a:schemeClr val="accent6"/>
                </a:solidFill>
              </a:rPr>
              <a:t> episode in </a:t>
            </a:r>
            <a:r>
              <a:rPr lang="en-US" sz="1600" dirty="0">
                <a:solidFill>
                  <a:schemeClr val="accent6"/>
                </a:solidFill>
              </a:rPr>
              <a:t>2012 (24-28</a:t>
            </a:r>
            <a:r>
              <a:rPr lang="en-US" sz="1600" baseline="30000" dirty="0">
                <a:solidFill>
                  <a:schemeClr val="accent6"/>
                </a:solidFill>
              </a:rPr>
              <a:t>th</a:t>
            </a:r>
            <a:r>
              <a:rPr lang="en-US" sz="1600" dirty="0">
                <a:solidFill>
                  <a:schemeClr val="accent6"/>
                </a:solidFill>
              </a:rPr>
              <a:t> July): </a:t>
            </a:r>
            <a:endParaRPr lang="en-US" sz="1600" dirty="0" smtClean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33</a:t>
            </a:r>
            <a:r>
              <a:rPr lang="en-US" sz="1600" dirty="0">
                <a:solidFill>
                  <a:schemeClr val="accent6"/>
                </a:solidFill>
              </a:rPr>
              <a:t>% of the total number of exceedances of the </a:t>
            </a:r>
            <a:r>
              <a:rPr lang="en-US" sz="1600" dirty="0" smtClean="0">
                <a:solidFill>
                  <a:schemeClr val="accent6"/>
                </a:solidFill>
              </a:rPr>
              <a:t>IT,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32% </a:t>
            </a:r>
            <a:r>
              <a:rPr lang="en-US" sz="1600" dirty="0">
                <a:solidFill>
                  <a:schemeClr val="accent6"/>
                </a:solidFill>
              </a:rPr>
              <a:t>of the total number of exceedances of the </a:t>
            </a:r>
            <a:r>
              <a:rPr lang="en-US" sz="1600" dirty="0" smtClean="0">
                <a:solidFill>
                  <a:schemeClr val="accent6"/>
                </a:solidFill>
              </a:rPr>
              <a:t>AT,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12</a:t>
            </a:r>
            <a:r>
              <a:rPr lang="en-US" sz="1600" dirty="0">
                <a:solidFill>
                  <a:schemeClr val="accent6"/>
                </a:solidFill>
              </a:rPr>
              <a:t>% of the number of exceedances of the LTO</a:t>
            </a:r>
            <a:r>
              <a:rPr lang="en-US" sz="1600" dirty="0" smtClean="0">
                <a:solidFill>
                  <a:schemeClr val="accent6"/>
                </a:solidFill>
              </a:rPr>
              <a:t>.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41" name="40 Flecha derecha"/>
          <p:cNvSpPr/>
          <p:nvPr/>
        </p:nvSpPr>
        <p:spPr>
          <a:xfrm rot="5400000" flipV="1">
            <a:off x="3485357" y="2058967"/>
            <a:ext cx="419753" cy="135483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5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</a:t>
            </a:r>
            <a:r>
              <a:rPr lang="en-US" dirty="0" smtClean="0"/>
              <a:t>of O</a:t>
            </a:r>
            <a:r>
              <a:rPr lang="en-US" baseline="-25000" dirty="0" smtClean="0"/>
              <a:t>3 </a:t>
            </a:r>
            <a:r>
              <a:rPr lang="en-US" dirty="0" smtClean="0"/>
              <a:t>| domains = EU12 and IP4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5215"/>
          <a:stretch/>
        </p:blipFill>
        <p:spPr>
          <a:xfrm>
            <a:off x="179512" y="1268760"/>
            <a:ext cx="8843414" cy="2191884"/>
          </a:xfrm>
        </p:spPr>
      </p:pic>
      <p:pic>
        <p:nvPicPr>
          <p:cNvPr id="6" name="3 Marcador de contenid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81"/>
          <a:stretch/>
        </p:blipFill>
        <p:spPr>
          <a:xfrm>
            <a:off x="179512" y="3440792"/>
            <a:ext cx="8784134" cy="200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4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 PRESENTACIONES BSC-CNS-06032012-v2">
  <a:themeElements>
    <a:clrScheme name="BSC-CNS">
      <a:dk1>
        <a:srgbClr val="0058A9"/>
      </a:dk1>
      <a:lt1>
        <a:sysClr val="window" lastClr="FFFFFF"/>
      </a:lt1>
      <a:dk2>
        <a:srgbClr val="5D91D1"/>
      </a:dk2>
      <a:lt2>
        <a:srgbClr val="DBE7F5"/>
      </a:lt2>
      <a:accent1>
        <a:srgbClr val="B4CCEA"/>
      </a:accent1>
      <a:accent2>
        <a:srgbClr val="87AEDD"/>
      </a:accent2>
      <a:accent3>
        <a:srgbClr val="5D91D1"/>
      </a:accent3>
      <a:accent4>
        <a:srgbClr val="326BB0"/>
      </a:accent4>
      <a:accent5>
        <a:srgbClr val="295993"/>
      </a:accent5>
      <a:accent6>
        <a:srgbClr val="004990"/>
      </a:accent6>
      <a:hlink>
        <a:srgbClr val="002E5C"/>
      </a:hlink>
      <a:folHlink>
        <a:srgbClr val="214775"/>
      </a:folHlink>
    </a:clrScheme>
    <a:fontScheme name="BSC-C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LANTILLA PRESENTACIONES BSC-CNS-06032012-v2">
  <a:themeElements>
    <a:clrScheme name="BSC-CNS">
      <a:dk1>
        <a:srgbClr val="0058A9"/>
      </a:dk1>
      <a:lt1>
        <a:sysClr val="window" lastClr="FFFFFF"/>
      </a:lt1>
      <a:dk2>
        <a:srgbClr val="5D91D1"/>
      </a:dk2>
      <a:lt2>
        <a:srgbClr val="DBE7F5"/>
      </a:lt2>
      <a:accent1>
        <a:srgbClr val="B4CCEA"/>
      </a:accent1>
      <a:accent2>
        <a:srgbClr val="87AEDD"/>
      </a:accent2>
      <a:accent3>
        <a:srgbClr val="5D91D1"/>
      </a:accent3>
      <a:accent4>
        <a:srgbClr val="326BB0"/>
      </a:accent4>
      <a:accent5>
        <a:srgbClr val="295993"/>
      </a:accent5>
      <a:accent6>
        <a:srgbClr val="004990"/>
      </a:accent6>
      <a:hlink>
        <a:srgbClr val="002E5C"/>
      </a:hlink>
      <a:folHlink>
        <a:srgbClr val="214775"/>
      </a:folHlink>
    </a:clrScheme>
    <a:fontScheme name="BSC-C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11796</TotalTime>
  <Words>2139</Words>
  <Application>Microsoft Office PowerPoint</Application>
  <PresentationFormat>Presentación en pantalla (4:3)</PresentationFormat>
  <Paragraphs>326</Paragraphs>
  <Slides>26</Slides>
  <Notes>5</Notes>
  <HiddenSlides>2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28" baseType="lpstr">
      <vt:lpstr>PLANTILLA PRESENTACIONES BSC-CNS-06032012-v2</vt:lpstr>
      <vt:lpstr>1_PLANTILLA PRESENTACIONES BSC-CNS-06032012-v2</vt:lpstr>
      <vt:lpstr>PHOTOCHEMICAL MODELING TO ATTRIBUTING SOURCE AND SOURCE REGIONS TO OZONE EXCEEDANCES IN SPAIN   </vt:lpstr>
      <vt:lpstr>The problem of O3 in Europe &amp; Spain</vt:lpstr>
      <vt:lpstr>Management of the O3 problem: Source Apportionment </vt:lpstr>
      <vt:lpstr>ISAM: the Integrated Source Apportionment Method</vt:lpstr>
      <vt:lpstr>Model configuration and setup:  Spanish air quality forecast system (www.bsc.es/caliope)</vt:lpstr>
      <vt:lpstr>O3 SA to track contribution:  regions</vt:lpstr>
      <vt:lpstr>O3 SA to track contribution:  regions | main emission sources</vt:lpstr>
      <vt:lpstr>  Study episode: 21-31 July 2012</vt:lpstr>
      <vt:lpstr>Evaluation of O3 | domains = EU12 and IP4</vt:lpstr>
      <vt:lpstr>Region contribution to O3 in Spain (EU12): Mean concentration 21-31 July 2012</vt:lpstr>
      <vt:lpstr>Region contribution to O3 in Spain (EU12): NO2/O3 hourly concentration</vt:lpstr>
      <vt:lpstr>Region contribution to O3 in Spain (EU12): Rural background sites</vt:lpstr>
      <vt:lpstr>Source contribution to O3 in Spain (IP4): Mean concentration 21-31 July 2012</vt:lpstr>
      <vt:lpstr>Source contribution to O3 in Spain (IP4): Traffic in Madrid</vt:lpstr>
      <vt:lpstr> Source contribution to O3 in Spain (IP4): Shipping over southern Spain</vt:lpstr>
      <vt:lpstr>Summary of SA:  regions and emissions sources</vt:lpstr>
      <vt:lpstr>Conclusions and future work</vt:lpstr>
      <vt:lpstr>Thank you for your attention</vt:lpstr>
      <vt:lpstr> Contribution from combustion | industrial areas</vt:lpstr>
      <vt:lpstr>Source contribution to O3 in Spain Mean concentration 21-31 July 2012</vt:lpstr>
      <vt:lpstr>CMAQ-ISAM-EU12 | spin-up</vt:lpstr>
      <vt:lpstr> Contribution of traffic in main cities | Barcelona</vt:lpstr>
      <vt:lpstr>Results: Evaluation of O3 | domain = EU12</vt:lpstr>
      <vt:lpstr>Results: Evaluation of O3 | domain = IP4</vt:lpstr>
      <vt:lpstr>Results: Evaluation of NO2 | domain = EU12</vt:lpstr>
      <vt:lpstr>Results: Evaluation of NO2 IP4</vt:lpstr>
    </vt:vector>
  </TitlesOfParts>
  <Company>BSC-CNS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Teresa Pay</dc:creator>
  <cp:lastModifiedBy>Maria Teresa Pay</cp:lastModifiedBy>
  <cp:revision>256</cp:revision>
  <dcterms:created xsi:type="dcterms:W3CDTF">2014-05-05T16:18:51Z</dcterms:created>
  <dcterms:modified xsi:type="dcterms:W3CDTF">2014-10-29T11:59:10Z</dcterms:modified>
</cp:coreProperties>
</file>