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88" r:id="rId3"/>
    <p:sldId id="376" r:id="rId4"/>
    <p:sldId id="377" r:id="rId5"/>
    <p:sldId id="378" r:id="rId6"/>
    <p:sldId id="379" r:id="rId7"/>
    <p:sldId id="323" r:id="rId8"/>
    <p:sldId id="326" r:id="rId9"/>
    <p:sldId id="329" r:id="rId10"/>
    <p:sldId id="368" r:id="rId11"/>
    <p:sldId id="370" r:id="rId12"/>
    <p:sldId id="371" r:id="rId13"/>
    <p:sldId id="331" r:id="rId14"/>
    <p:sldId id="336" r:id="rId15"/>
    <p:sldId id="372" r:id="rId16"/>
    <p:sldId id="359" r:id="rId17"/>
    <p:sldId id="366" r:id="rId18"/>
    <p:sldId id="380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0FEE-49A2-4767-BEC8-6FCD260707B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AA93-1F5B-4644-9C44-B150C3C65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5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97C1-2983-42CA-AF4B-EA3199E4286D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4EF4-92A2-4BF5-9AEC-BE2216B3F35E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BA93-B3F7-4B0C-9D35-2FECE0F2F753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6234-3471-4919-B458-CA008288513F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7C1-A52C-4128-B22E-A49FF336D5E6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6F3-9AD3-4C55-83E6-64CDA2EE3772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53A0-62FD-4F9E-9D9F-50C114E3616D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2F26-F384-4EF7-96ED-D4E6CB6052D6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868E-9798-484A-8676-AE187874CBE5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DBB5-ED7F-4FF8-BA02-6E3A1C18C85D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353C-F250-42E1-9A49-EB32EAC4FE1E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6929-258B-4B5A-BC1A-CA77BBFDCD6A}" type="datetime1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4DE3-0981-4BBC-AEC8-D42167114F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399" y="268593"/>
            <a:ext cx="7922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 Light" panose="020F0302020204030204" pitchFamily="34" charset="0"/>
              </a:rPr>
              <a:t>Estimating </a:t>
            </a:r>
            <a:r>
              <a:rPr lang="en-US" sz="4200" dirty="0">
                <a:latin typeface="Calibri Light" panose="020F0302020204030204" pitchFamily="34" charset="0"/>
              </a:rPr>
              <a:t>the impacts of emissions from single sources on s</a:t>
            </a:r>
            <a:r>
              <a:rPr lang="en-US" sz="4200" dirty="0" smtClean="0">
                <a:latin typeface="Calibri Light" panose="020F0302020204030204" pitchFamily="34" charset="0"/>
              </a:rPr>
              <a:t>econdary PM</a:t>
            </a:r>
            <a:r>
              <a:rPr lang="en-US" sz="4200" baseline="-25000" dirty="0" smtClean="0">
                <a:latin typeface="Calibri Light" panose="020F0302020204030204" pitchFamily="34" charset="0"/>
              </a:rPr>
              <a:t>2.5</a:t>
            </a:r>
            <a:r>
              <a:rPr lang="en-US" sz="4200" dirty="0" smtClean="0">
                <a:latin typeface="Calibri Light" panose="020F0302020204030204" pitchFamily="34" charset="0"/>
              </a:rPr>
              <a:t> </a:t>
            </a:r>
            <a:r>
              <a:rPr lang="en-US" sz="4200" dirty="0">
                <a:latin typeface="Calibri Light" panose="020F0302020204030204" pitchFamily="34" charset="0"/>
              </a:rPr>
              <a:t>and ozone using an Eulerian photochemical </a:t>
            </a:r>
            <a:r>
              <a:rPr lang="en-US" sz="4200" dirty="0" smtClean="0">
                <a:latin typeface="Calibri Light" panose="020F0302020204030204" pitchFamily="34" charset="0"/>
              </a:rPr>
              <a:t>model</a:t>
            </a:r>
            <a:endParaRPr lang="en-US" sz="42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399" y="5248354"/>
            <a:ext cx="6401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James T. Kelly, Kirk R. Baker, Sergey Napelenok, and Shawn Roselle</a:t>
            </a:r>
          </a:p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U.S. Environmental Protection Agency</a:t>
            </a:r>
          </a:p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13</a:t>
            </a:r>
            <a:r>
              <a:rPr lang="en-US" sz="1600" i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Annual Community Modeling &amp; Analysis System Conference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29 October 2014, Chapel Hill, NC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9497" y="3027730"/>
            <a:ext cx="6351041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05" r="5215" b="-1"/>
          <a:stretch/>
        </p:blipFill>
        <p:spPr>
          <a:xfrm>
            <a:off x="1353813" y="1425954"/>
            <a:ext cx="6590283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085" y="202186"/>
            <a:ext cx="8256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300" dirty="0" smtClean="0">
                <a:latin typeface="Calibri Light" panose="020F0302020204030204" pitchFamily="34" charset="0"/>
              </a:rPr>
              <a:t>Difference in Avg </a:t>
            </a:r>
            <a:r>
              <a:rPr lang="en-US" sz="3300" dirty="0" smtClean="0">
                <a:latin typeface="Calibri Light" panose="020F0302020204030204" pitchFamily="34" charset="0"/>
              </a:rPr>
              <a:t>Vertical </a:t>
            </a:r>
            <a:r>
              <a:rPr lang="en-US" sz="3300" dirty="0" smtClean="0">
                <a:latin typeface="Calibri Light" panose="020F0302020204030204" pitchFamily="34" charset="0"/>
              </a:rPr>
              <a:t>Structure, APT - BF</a:t>
            </a:r>
            <a:endParaRPr lang="en-US" sz="3300" dirty="0" smtClean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8115" y="4626354"/>
            <a:ext cx="591342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000" dirty="0">
                <a:latin typeface="Calibri Light" panose="020F0302020204030204" pitchFamily="34" charset="0"/>
              </a:rPr>
              <a:t>G</a:t>
            </a:r>
            <a:r>
              <a:rPr lang="en-US" sz="2000" dirty="0" smtClean="0">
                <a:latin typeface="Calibri Light" panose="020F0302020204030204" pitchFamily="34" charset="0"/>
              </a:rPr>
              <a:t>reater impacts aloft </a:t>
            </a:r>
            <a:r>
              <a:rPr lang="en-US" sz="2000" dirty="0" smtClean="0">
                <a:latin typeface="Calibri Light" panose="020F0302020204030204" pitchFamily="34" charset="0"/>
              </a:rPr>
              <a:t>for APT than </a:t>
            </a:r>
            <a:r>
              <a:rPr lang="en-US" sz="2000" dirty="0" smtClean="0">
                <a:latin typeface="Calibri Light" panose="020F0302020204030204" pitchFamily="34" charset="0"/>
              </a:rPr>
              <a:t>B-F for aloft release</a:t>
            </a:r>
            <a:endParaRPr lang="en-US" sz="2000" dirty="0" smtClean="0">
              <a:latin typeface="Calibri Light" panose="020F0302020204030204" pitchFamily="34" charset="0"/>
            </a:endParaRP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000" dirty="0" smtClean="0">
                <a:latin typeface="Calibri Light" panose="020F0302020204030204" pitchFamily="34" charset="0"/>
              </a:rPr>
              <a:t>APT impacts peak </a:t>
            </a:r>
            <a:r>
              <a:rPr lang="en-US" sz="2000" dirty="0" smtClean="0">
                <a:latin typeface="Calibri Light" panose="020F0302020204030204" pitchFamily="34" charset="0"/>
              </a:rPr>
              <a:t>in 2</a:t>
            </a:r>
            <a:r>
              <a:rPr lang="en-US" sz="2000" baseline="30000" dirty="0" smtClean="0">
                <a:latin typeface="Calibri Light" panose="020F0302020204030204" pitchFamily="34" charset="0"/>
              </a:rPr>
              <a:t>nd</a:t>
            </a:r>
            <a:r>
              <a:rPr lang="en-US" sz="2000" dirty="0" smtClean="0">
                <a:latin typeface="Calibri Light" panose="020F0302020204030204" pitchFamily="34" charset="0"/>
              </a:rPr>
              <a:t> layer and B-F peaks in 1</a:t>
            </a:r>
            <a:r>
              <a:rPr lang="en-US" sz="2000" baseline="30000" dirty="0" smtClean="0">
                <a:latin typeface="Calibri Light" panose="020F0302020204030204" pitchFamily="34" charset="0"/>
              </a:rPr>
              <a:t>st</a:t>
            </a:r>
            <a:r>
              <a:rPr lang="en-US" sz="2000" dirty="0" smtClean="0">
                <a:latin typeface="Calibri Light" panose="020F0302020204030204" pitchFamily="34" charset="0"/>
              </a:rPr>
              <a:t> layer </a:t>
            </a:r>
            <a:r>
              <a:rPr lang="en-US" sz="2000" dirty="0" smtClean="0">
                <a:latin typeface="Calibri Light" panose="020F0302020204030204" pitchFamily="34" charset="0"/>
              </a:rPr>
              <a:t>for near-surface release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000" dirty="0" smtClean="0">
                <a:latin typeface="Calibri Light" panose="020F0302020204030204" pitchFamily="34" charset="0"/>
              </a:rPr>
              <a:t>Differences in impacts originate in part from </a:t>
            </a:r>
            <a:r>
              <a:rPr lang="en-US" sz="2000" dirty="0" smtClean="0">
                <a:latin typeface="Calibri Light" panose="020F0302020204030204" pitchFamily="34" charset="0"/>
              </a:rPr>
              <a:t>differences in initial plume placement</a:t>
            </a:r>
            <a:endParaRPr lang="en-US" sz="2000" dirty="0" smtClean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869" y="1034498"/>
            <a:ext cx="46625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tabLst>
                <a:tab pos="176213" algn="l"/>
              </a:tabLst>
            </a:pP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NOy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impacts (APT – BF) for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Pomona </a:t>
            </a: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NOx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source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363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Max B-F Impacts </a:t>
            </a:r>
            <a:r>
              <a:rPr lang="en-US" sz="3600" dirty="0" smtClean="0">
                <a:latin typeface="Calibri Light" panose="020F0302020204030204" pitchFamily="34" charset="0"/>
              </a:rPr>
              <a:t>on </a:t>
            </a:r>
            <a:r>
              <a:rPr lang="en-US" sz="3600" dirty="0" smtClean="0">
                <a:latin typeface="Calibri Light" panose="020F0302020204030204" pitchFamily="34" charset="0"/>
              </a:rPr>
              <a:t>MDA8 O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3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smtClean="0">
                <a:latin typeface="Calibri Light" panose="020F0302020204030204" pitchFamily="34" charset="0"/>
              </a:rPr>
              <a:t>vs Distance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6777" y="4916390"/>
            <a:ext cx="6018545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7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>
                <a:latin typeface="Calibri Light" panose="020F0302020204030204" pitchFamily="34" charset="0"/>
              </a:rPr>
              <a:t>Bakersfield </a:t>
            </a:r>
            <a:r>
              <a:rPr lang="en-US" dirty="0" smtClean="0">
                <a:latin typeface="Calibri Light" panose="020F0302020204030204" pitchFamily="34" charset="0"/>
              </a:rPr>
              <a:t>source </a:t>
            </a:r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smtClean="0">
                <a:latin typeface="Calibri Light" panose="020F0302020204030204" pitchFamily="34" charset="0"/>
              </a:rPr>
              <a:t>VOC-limited) has </a:t>
            </a:r>
            <a:r>
              <a:rPr lang="en-US" dirty="0" smtClean="0">
                <a:latin typeface="Calibri Light" panose="020F0302020204030204" pitchFamily="34" charset="0"/>
              </a:rPr>
              <a:t>small impacts compared with </a:t>
            </a:r>
            <a:r>
              <a:rPr lang="en-US" dirty="0" smtClean="0">
                <a:latin typeface="Calibri Light" panose="020F0302020204030204" pitchFamily="34" charset="0"/>
              </a:rPr>
              <a:t>Shafter </a:t>
            </a:r>
            <a:r>
              <a:rPr lang="en-US" dirty="0" smtClean="0">
                <a:latin typeface="Calibri Light" panose="020F0302020204030204" pitchFamily="34" charset="0"/>
              </a:rPr>
              <a:t>source </a:t>
            </a:r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 smtClean="0">
                <a:latin typeface="Calibri Light" panose="020F0302020204030204" pitchFamily="34" charset="0"/>
              </a:rPr>
              <a:t>NOx</a:t>
            </a:r>
            <a:r>
              <a:rPr lang="en-US" dirty="0" smtClean="0">
                <a:latin typeface="Calibri Light" panose="020F0302020204030204" pitchFamily="34" charset="0"/>
              </a:rPr>
              <a:t>-limited) for </a:t>
            </a:r>
            <a:r>
              <a:rPr lang="en-US" dirty="0" err="1" smtClean="0">
                <a:latin typeface="Calibri Light" panose="020F0302020204030204" pitchFamily="34" charset="0"/>
              </a:rPr>
              <a:t>NOx</a:t>
            </a:r>
            <a:r>
              <a:rPr lang="en-US" dirty="0" smtClean="0">
                <a:latin typeface="Calibri Light" panose="020F0302020204030204" pitchFamily="34" charset="0"/>
              </a:rPr>
              <a:t> emissions</a:t>
            </a:r>
          </a:p>
          <a:p>
            <a:pPr marL="176213" indent="-176213">
              <a:spcBef>
                <a:spcPts val="7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>
                <a:latin typeface="Calibri Light" panose="020F0302020204030204" pitchFamily="34" charset="0"/>
              </a:rPr>
              <a:t>Maximum </a:t>
            </a:r>
            <a:r>
              <a:rPr lang="en-US" dirty="0">
                <a:latin typeface="Calibri Light" panose="020F0302020204030204" pitchFamily="34" charset="0"/>
              </a:rPr>
              <a:t>impacts </a:t>
            </a:r>
            <a:r>
              <a:rPr lang="en-US" dirty="0" smtClean="0">
                <a:latin typeface="Calibri Light" panose="020F0302020204030204" pitchFamily="34" charset="0"/>
              </a:rPr>
              <a:t>are often </a:t>
            </a:r>
            <a:r>
              <a:rPr lang="en-US" dirty="0">
                <a:latin typeface="Calibri Light" panose="020F0302020204030204" pitchFamily="34" charset="0"/>
              </a:rPr>
              <a:t>within 10-20 km of </a:t>
            </a:r>
            <a:r>
              <a:rPr lang="en-US" dirty="0" smtClean="0">
                <a:latin typeface="Calibri Light" panose="020F0302020204030204" pitchFamily="34" charset="0"/>
              </a:rPr>
              <a:t>source</a:t>
            </a:r>
          </a:p>
          <a:p>
            <a:pPr marL="176213" indent="-176213">
              <a:spcBef>
                <a:spcPts val="7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>
                <a:latin typeface="Calibri Light" panose="020F0302020204030204" pitchFamily="34" charset="0"/>
              </a:rPr>
              <a:t>Eulerian grid B-F results are consistent with our understanding of ozone chemistry in SJV 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" r="4356"/>
          <a:stretch/>
        </p:blipFill>
        <p:spPr>
          <a:xfrm>
            <a:off x="1213163" y="1045614"/>
            <a:ext cx="695886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90" r="5534"/>
          <a:stretch/>
        </p:blipFill>
        <p:spPr>
          <a:xfrm>
            <a:off x="264385" y="1492873"/>
            <a:ext cx="533065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" y="19284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Max Impacts of </a:t>
            </a:r>
            <a:r>
              <a:rPr lang="en-US" sz="3600" dirty="0" err="1" smtClean="0">
                <a:latin typeface="Calibri Light" panose="020F0302020204030204" pitchFamily="34" charset="0"/>
              </a:rPr>
              <a:t>NOx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>
                <a:latin typeface="Calibri Light" panose="020F0302020204030204" pitchFamily="34" charset="0"/>
              </a:rPr>
              <a:t>and VOC on </a:t>
            </a:r>
            <a:r>
              <a:rPr lang="en-US" sz="3600" dirty="0" smtClean="0">
                <a:latin typeface="Calibri Light" panose="020F0302020204030204" pitchFamily="34" charset="0"/>
              </a:rPr>
              <a:t>MDA8 O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3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004" y="1492873"/>
            <a:ext cx="3224071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7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1700" dirty="0" smtClean="0">
                <a:latin typeface="Calibri Light" panose="020F0302020204030204" pitchFamily="34" charset="0"/>
              </a:rPr>
              <a:t>VOC emissions have greater impacts than </a:t>
            </a:r>
            <a:r>
              <a:rPr lang="en-US" sz="1700" dirty="0" err="1" smtClean="0">
                <a:latin typeface="Calibri Light" panose="020F0302020204030204" pitchFamily="34" charset="0"/>
              </a:rPr>
              <a:t>NOx</a:t>
            </a:r>
            <a:r>
              <a:rPr lang="en-US" sz="1700" dirty="0" smtClean="0">
                <a:latin typeface="Calibri Light" panose="020F0302020204030204" pitchFamily="34" charset="0"/>
              </a:rPr>
              <a:t> for LA and Pomona sources</a:t>
            </a:r>
          </a:p>
          <a:p>
            <a:pPr marL="176213" indent="-176213">
              <a:spcBef>
                <a:spcPts val="7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1700" dirty="0" err="1" smtClean="0">
                <a:latin typeface="Calibri Light" panose="020F0302020204030204" pitchFamily="34" charset="0"/>
              </a:rPr>
              <a:t>NOx</a:t>
            </a:r>
            <a:r>
              <a:rPr lang="en-US" sz="1700" dirty="0" smtClean="0">
                <a:latin typeface="Calibri Light" panose="020F0302020204030204" pitchFamily="34" charset="0"/>
              </a:rPr>
              <a:t> emission have greater impacts than VOC for downwind Riverside source</a:t>
            </a:r>
          </a:p>
          <a:p>
            <a:pPr marL="176213" indent="-176213">
              <a:spcBef>
                <a:spcPts val="7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1700" dirty="0">
                <a:latin typeface="Calibri Light" panose="020F0302020204030204" pitchFamily="34" charset="0"/>
              </a:rPr>
              <a:t>Eulerian grid </a:t>
            </a:r>
            <a:r>
              <a:rPr lang="en-US" sz="1700" dirty="0" smtClean="0">
                <a:latin typeface="Calibri Light" panose="020F0302020204030204" pitchFamily="34" charset="0"/>
              </a:rPr>
              <a:t>results </a:t>
            </a:r>
            <a:r>
              <a:rPr lang="en-US" sz="1700" dirty="0">
                <a:latin typeface="Calibri Light" panose="020F0302020204030204" pitchFamily="34" charset="0"/>
              </a:rPr>
              <a:t>are consistent </a:t>
            </a:r>
            <a:r>
              <a:rPr lang="en-US" sz="1700" dirty="0" smtClean="0">
                <a:latin typeface="Calibri Light" panose="020F0302020204030204" pitchFamily="34" charset="0"/>
              </a:rPr>
              <a:t>with </a:t>
            </a:r>
            <a:r>
              <a:rPr lang="en-US" sz="1700" dirty="0">
                <a:latin typeface="Calibri Light" panose="020F0302020204030204" pitchFamily="34" charset="0"/>
              </a:rPr>
              <a:t>understanding of ozone chemistry in </a:t>
            </a:r>
            <a:r>
              <a:rPr lang="en-US" sz="1700" dirty="0" smtClean="0">
                <a:latin typeface="Calibri Light" panose="020F0302020204030204" pitchFamily="34" charset="0"/>
              </a:rPr>
              <a:t>South Coast </a:t>
            </a:r>
            <a:endParaRPr lang="en-US" sz="17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651" y="1138930"/>
            <a:ext cx="40016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tabLst>
                <a:tab pos="176213" algn="l"/>
              </a:tabLst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South Coast,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1-9 July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2007</a:t>
            </a:r>
            <a:endParaRPr lang="en-U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2936" y="1510051"/>
            <a:ext cx="3312160" cy="292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138" y="1510051"/>
            <a:ext cx="3381665" cy="2926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5" y="19284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Hourly Impacts </a:t>
            </a:r>
            <a:r>
              <a:rPr lang="en-US" sz="3600" dirty="0" smtClean="0">
                <a:latin typeface="Calibri Light" panose="020F0302020204030204" pitchFamily="34" charset="0"/>
              </a:rPr>
              <a:t>of SO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2</a:t>
            </a:r>
            <a:r>
              <a:rPr lang="en-US" sz="3600" dirty="0" smtClean="0">
                <a:latin typeface="Calibri Light" panose="020F0302020204030204" pitchFamily="34" charset="0"/>
              </a:rPr>
              <a:t> on PM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2.5</a:t>
            </a:r>
            <a:r>
              <a:rPr lang="en-US" sz="3600" dirty="0" smtClean="0">
                <a:latin typeface="Calibri Light" panose="020F0302020204030204" pitchFamily="34" charset="0"/>
              </a:rPr>
              <a:t> Sulfate 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3038" y="1200622"/>
            <a:ext cx="19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DDM vs. B-F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6" y="6475254"/>
            <a:ext cx="6473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tabLst>
                <a:tab pos="176213" algn="l"/>
              </a:tabLst>
            </a:pP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Notes: 1-10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July 2007 SJV cases combined across different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emissions levels, stack characteristics, and source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locations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9355" y="1200622"/>
            <a:ext cx="172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APT vs. B-F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0737" y="4436131"/>
            <a:ext cx="614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Agreement in hourly impacts of SO</a:t>
            </a:r>
            <a:r>
              <a:rPr lang="en-US" sz="2100" baseline="-25000" dirty="0" smtClean="0">
                <a:latin typeface="Calibri Light" panose="020F0302020204030204" pitchFamily="34" charset="0"/>
              </a:rPr>
              <a:t>2</a:t>
            </a:r>
            <a:r>
              <a:rPr lang="en-US" sz="2100" dirty="0" smtClean="0">
                <a:latin typeface="Calibri Light" panose="020F0302020204030204" pitchFamily="34" charset="0"/>
              </a:rPr>
              <a:t> on sulfate among methods</a:t>
            </a:r>
            <a:endParaRPr lang="en-US" sz="2100" dirty="0" smtClean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025" y="315560"/>
            <a:ext cx="883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400" dirty="0" smtClean="0">
                <a:latin typeface="Calibri Light" panose="020F0302020204030204" pitchFamily="34" charset="0"/>
              </a:rPr>
              <a:t>Examples of Spatial </a:t>
            </a:r>
            <a:r>
              <a:rPr lang="en-US" sz="3400" dirty="0" smtClean="0">
                <a:latin typeface="Calibri Light" panose="020F0302020204030204" pitchFamily="34" charset="0"/>
              </a:rPr>
              <a:t>Impacts on 24-hr Sulfate</a:t>
            </a:r>
            <a:endParaRPr lang="en-US" sz="3400" baseline="30000" dirty="0" smtClean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95"/>
          <a:stretch/>
        </p:blipFill>
        <p:spPr>
          <a:xfrm>
            <a:off x="861483" y="1819316"/>
            <a:ext cx="7751674" cy="2900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4985" y="4802469"/>
            <a:ext cx="6146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Agreement in spatial patterns of </a:t>
            </a:r>
            <a:r>
              <a:rPr lang="en-US" sz="2100" dirty="0" smtClean="0">
                <a:latin typeface="Calibri Light" panose="020F0302020204030204" pitchFamily="34" charset="0"/>
              </a:rPr>
              <a:t>sulfate impacts </a:t>
            </a:r>
            <a:r>
              <a:rPr lang="en-US" sz="2100" dirty="0" smtClean="0">
                <a:latin typeface="Calibri Light" panose="020F0302020204030204" pitchFamily="34" charset="0"/>
              </a:rPr>
              <a:t>for BF, HDDM, and APT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9212" y="1462672"/>
            <a:ext cx="475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Aloft Pomona Source, 100 tons yr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of SO</a:t>
            </a:r>
            <a:r>
              <a:rPr lang="en-US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</a:t>
            </a:r>
            <a:endParaRPr lang="en-US" sz="2000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2871" y="256976"/>
            <a:ext cx="8027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Max Impacts on 24-hr PM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2.5</a:t>
            </a:r>
            <a:r>
              <a:rPr lang="en-US" sz="3600" dirty="0" smtClean="0">
                <a:latin typeface="Calibri Light" panose="020F0302020204030204" pitchFamily="34" charset="0"/>
              </a:rPr>
              <a:t> Sulfate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/>
          <a:stretch/>
        </p:blipFill>
        <p:spPr>
          <a:xfrm>
            <a:off x="239296" y="1751594"/>
            <a:ext cx="5251875" cy="384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2752" y="1751594"/>
            <a:ext cx="34680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1900" dirty="0" smtClean="0">
                <a:latin typeface="Calibri Light" panose="020F0302020204030204" pitchFamily="34" charset="0"/>
              </a:rPr>
              <a:t>Lowest impacts for downtown Bakersfield source (low OH)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1900" dirty="0" smtClean="0">
                <a:latin typeface="Calibri Light" panose="020F0302020204030204" pitchFamily="34" charset="0"/>
              </a:rPr>
              <a:t>Largest impacts for near-surface emissions outside of urban core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1900" dirty="0">
                <a:latin typeface="Calibri Light" panose="020F0302020204030204" pitchFamily="34" charset="0"/>
              </a:rPr>
              <a:t>S</a:t>
            </a:r>
            <a:r>
              <a:rPr lang="en-US" sz="1900" dirty="0" smtClean="0">
                <a:latin typeface="Calibri Light" panose="020F0302020204030204" pitchFamily="34" charset="0"/>
              </a:rPr>
              <a:t>ulfate impacts generally consistent among methods and with our understanding of SO</a:t>
            </a:r>
            <a:r>
              <a:rPr lang="en-US" sz="1900" baseline="-25000" dirty="0" smtClean="0">
                <a:latin typeface="Calibri Light" panose="020F0302020204030204" pitchFamily="34" charset="0"/>
              </a:rPr>
              <a:t>2</a:t>
            </a:r>
            <a:r>
              <a:rPr lang="en-US" sz="1900" dirty="0" smtClean="0">
                <a:latin typeface="Calibri Light" panose="020F0302020204030204" pitchFamily="34" charset="0"/>
              </a:rPr>
              <a:t> conversion to sulfate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843" y="1351484"/>
            <a:ext cx="2920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SJV Cases, 1-9 July 2007</a:t>
            </a:r>
            <a:endParaRPr lang="en-US" sz="2000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2" r="19906"/>
          <a:stretch/>
        </p:blipFill>
        <p:spPr>
          <a:xfrm>
            <a:off x="743214" y="1477162"/>
            <a:ext cx="3503691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5" r="6189"/>
          <a:stretch/>
        </p:blipFill>
        <p:spPr>
          <a:xfrm>
            <a:off x="4408565" y="1463218"/>
            <a:ext cx="4101219" cy="2377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5" y="19284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Hourly Impacts on PM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2.5</a:t>
            </a:r>
            <a:r>
              <a:rPr lang="en-US" sz="3600" dirty="0" smtClean="0">
                <a:latin typeface="Calibri Light" panose="020F0302020204030204" pitchFamily="34" charset="0"/>
              </a:rPr>
              <a:t> Nitrate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5" y="6311900"/>
            <a:ext cx="7540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tabLst>
                <a:tab pos="176213" algn="l"/>
              </a:tabLst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Notes: --17-27 January 2007 SJV cases at different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emissions levels, stack characteristics, and source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locations</a:t>
            </a:r>
          </a:p>
          <a:p>
            <a:pPr marL="571500" indent="-114300">
              <a:tabLst>
                <a:tab pos="176213" algn="l"/>
              </a:tabLst>
            </a:pP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sz="1100" i="1" baseline="30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H)DDM for nitrate works well in other modeling applications (i.e., 12-km CONUS). </a:t>
            </a:r>
            <a:endParaRPr lang="en-US" sz="11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4112" y="3927490"/>
            <a:ext cx="6868904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>
                <a:latin typeface="Calibri Light" panose="020F0302020204030204" pitchFamily="34" charset="0"/>
              </a:rPr>
              <a:t>Numerical errors may influence DDM sensitivities for nitrate under our </a:t>
            </a:r>
            <a:r>
              <a:rPr lang="en-US" sz="2200" dirty="0" smtClean="0">
                <a:latin typeface="Calibri Light" panose="020F0302020204030204" pitchFamily="34" charset="0"/>
              </a:rPr>
              <a:t>conditions (left)</a:t>
            </a:r>
            <a:endParaRPr lang="en-US" sz="2200" dirty="0" smtClean="0">
              <a:latin typeface="Calibri Light" panose="020F0302020204030204" pitchFamily="34" charset="0"/>
            </a:endParaRP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 smtClean="0">
                <a:latin typeface="Calibri Light" panose="020F0302020204030204" pitchFamily="34" charset="0"/>
              </a:rPr>
              <a:t>Distribution </a:t>
            </a:r>
            <a:r>
              <a:rPr lang="en-US" sz="2200" dirty="0" smtClean="0">
                <a:latin typeface="Calibri Light" panose="020F0302020204030204" pitchFamily="34" charset="0"/>
              </a:rPr>
              <a:t>tails differ for B-F and APT nitrate </a:t>
            </a:r>
            <a:r>
              <a:rPr lang="en-US" sz="2200" dirty="0" smtClean="0">
                <a:latin typeface="Calibri Light" panose="020F0302020204030204" pitchFamily="34" charset="0"/>
              </a:rPr>
              <a:t>impacts (right)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6307" y="1200622"/>
            <a:ext cx="191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DDM vs. B-F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9355" y="1200622"/>
            <a:ext cx="172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APT vs. B-F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025" y="31556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dirty="0" smtClean="0">
                <a:latin typeface="Calibri Light" panose="020F0302020204030204" pitchFamily="34" charset="0"/>
              </a:rPr>
              <a:t>Examples of Spatial Impacts </a:t>
            </a:r>
            <a:r>
              <a:rPr lang="en-US" sz="3200" dirty="0" smtClean="0">
                <a:latin typeface="Calibri Light" panose="020F0302020204030204" pitchFamily="34" charset="0"/>
              </a:rPr>
              <a:t>on 24-hr PM</a:t>
            </a:r>
            <a:r>
              <a:rPr lang="en-US" sz="3200" baseline="-25000" dirty="0" smtClean="0">
                <a:latin typeface="Calibri Light" panose="020F0302020204030204" pitchFamily="34" charset="0"/>
              </a:rPr>
              <a:t>2.5</a:t>
            </a:r>
            <a:r>
              <a:rPr lang="en-US" sz="3200" dirty="0" smtClean="0">
                <a:latin typeface="Calibri Light" panose="020F0302020204030204" pitchFamily="34" charset="0"/>
              </a:rPr>
              <a:t> Nitrate</a:t>
            </a:r>
            <a:endParaRPr lang="en-US" sz="3200" baseline="30000" dirty="0" smtClean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8" t="10973" b="8667"/>
          <a:stretch/>
        </p:blipFill>
        <p:spPr>
          <a:xfrm>
            <a:off x="1831525" y="1463303"/>
            <a:ext cx="6155621" cy="3159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06" y="4622963"/>
            <a:ext cx="5044286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Eulerian grid B-F results indicate nitrate reductions near-source with possible production downwind (upper left)</a:t>
            </a:r>
            <a:endParaRPr lang="en-US" sz="2100" dirty="0" smtClean="0">
              <a:latin typeface="Calibri Light" panose="020F0302020204030204" pitchFamily="34" charset="0"/>
            </a:endParaRP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Possible differencing errors </a:t>
            </a:r>
            <a:r>
              <a:rPr lang="en-US" sz="2100" dirty="0" smtClean="0">
                <a:latin typeface="Calibri Light" panose="020F0302020204030204" pitchFamily="34" charset="0"/>
              </a:rPr>
              <a:t>leading to higher APT </a:t>
            </a:r>
            <a:r>
              <a:rPr lang="en-US" sz="2100" dirty="0" smtClean="0">
                <a:latin typeface="Calibri Light" panose="020F0302020204030204" pitchFamily="34" charset="0"/>
              </a:rPr>
              <a:t>impacts</a:t>
            </a:r>
            <a:endParaRPr lang="en-US" sz="2100" dirty="0" smtClean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8923" y="1117607"/>
            <a:ext cx="475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Aloft Pomona Source, 100 tons yr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NOx</a:t>
            </a:r>
            <a:endParaRPr lang="en-US" sz="2000" baseline="30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Conclusions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777" y="1343223"/>
            <a:ext cx="7285023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 smtClean="0">
                <a:latin typeface="Calibri Light" panose="020F0302020204030204" pitchFamily="34" charset="0"/>
              </a:rPr>
              <a:t>Generally </a:t>
            </a:r>
            <a:r>
              <a:rPr lang="en-US" sz="2200" dirty="0" smtClean="0">
                <a:latin typeface="Calibri Light" panose="020F0302020204030204" pitchFamily="34" charset="0"/>
              </a:rPr>
              <a:t>similar</a:t>
            </a:r>
            <a:r>
              <a:rPr lang="en-US" sz="2200" dirty="0" smtClean="0">
                <a:latin typeface="Calibri Light" panose="020F0302020204030204" pitchFamily="34" charset="0"/>
              </a:rPr>
              <a:t> </a:t>
            </a:r>
            <a:r>
              <a:rPr lang="en-US" sz="2200" dirty="0" smtClean="0">
                <a:latin typeface="Calibri Light" panose="020F0302020204030204" pitchFamily="34" charset="0"/>
              </a:rPr>
              <a:t>impacts among methods for emissions of </a:t>
            </a:r>
            <a:r>
              <a:rPr lang="en-US" sz="2200" dirty="0" err="1" smtClean="0">
                <a:latin typeface="Calibri Light" panose="020F0302020204030204" pitchFamily="34" charset="0"/>
              </a:rPr>
              <a:t>NOx</a:t>
            </a:r>
            <a:r>
              <a:rPr lang="en-US" sz="2200" dirty="0" smtClean="0">
                <a:latin typeface="Calibri Light" panose="020F0302020204030204" pitchFamily="34" charset="0"/>
              </a:rPr>
              <a:t> and VOC on </a:t>
            </a:r>
            <a:r>
              <a:rPr lang="en-US" sz="2200" dirty="0" smtClean="0">
                <a:latin typeface="Calibri Light" panose="020F0302020204030204" pitchFamily="34" charset="0"/>
              </a:rPr>
              <a:t>ozone and </a:t>
            </a:r>
            <a:r>
              <a:rPr lang="en-US" sz="2200" dirty="0" smtClean="0">
                <a:latin typeface="Calibri Light" panose="020F0302020204030204" pitchFamily="34" charset="0"/>
              </a:rPr>
              <a:t>SO</a:t>
            </a:r>
            <a:r>
              <a:rPr lang="en-US" sz="2200" baseline="-25000" dirty="0" smtClean="0">
                <a:latin typeface="Calibri Light" panose="020F0302020204030204" pitchFamily="34" charset="0"/>
              </a:rPr>
              <a:t>2</a:t>
            </a:r>
            <a:r>
              <a:rPr lang="en-US" sz="2200" dirty="0" smtClean="0">
                <a:latin typeface="Calibri Light" panose="020F0302020204030204" pitchFamily="34" charset="0"/>
              </a:rPr>
              <a:t> on </a:t>
            </a:r>
            <a:r>
              <a:rPr lang="en-US" sz="2200" dirty="0" smtClean="0">
                <a:latin typeface="Calibri Light" panose="020F0302020204030204" pitchFamily="34" charset="0"/>
              </a:rPr>
              <a:t>sulfate</a:t>
            </a:r>
            <a:endParaRPr lang="en-US" sz="2200" dirty="0" smtClean="0">
              <a:latin typeface="Calibri Light" panose="020F0302020204030204" pitchFamily="34" charset="0"/>
            </a:endParaRP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 smtClean="0">
                <a:latin typeface="Calibri Light" panose="020F0302020204030204" pitchFamily="34" charset="0"/>
              </a:rPr>
              <a:t>Little evidence of numerical differencing errors for </a:t>
            </a:r>
            <a:r>
              <a:rPr lang="en-US" sz="2200" dirty="0" smtClean="0">
                <a:latin typeface="Calibri Light" panose="020F0302020204030204" pitchFamily="34" charset="0"/>
              </a:rPr>
              <a:t>ozone or sulfate impacts; results consisten</a:t>
            </a:r>
            <a:r>
              <a:rPr lang="en-US" sz="2200" dirty="0" smtClean="0">
                <a:latin typeface="Calibri Light" panose="020F0302020204030204" pitchFamily="34" charset="0"/>
              </a:rPr>
              <a:t>t with conceptual understanding of pollution processes</a:t>
            </a:r>
            <a:endParaRPr lang="en-US" sz="2200" dirty="0" smtClean="0">
              <a:latin typeface="Calibri Light" panose="020F0302020204030204" pitchFamily="34" charset="0"/>
            </a:endParaRP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 smtClean="0">
                <a:latin typeface="Calibri Light" panose="020F0302020204030204" pitchFamily="34" charset="0"/>
              </a:rPr>
              <a:t>Maximum </a:t>
            </a:r>
            <a:r>
              <a:rPr lang="en-US" sz="2200" dirty="0" smtClean="0">
                <a:latin typeface="Calibri Light" panose="020F0302020204030204" pitchFamily="34" charset="0"/>
              </a:rPr>
              <a:t>secondary impacts for ozone and sulfate (not shown) occur within ~20 km of </a:t>
            </a:r>
            <a:r>
              <a:rPr lang="en-US" sz="2200" dirty="0" smtClean="0">
                <a:latin typeface="Calibri Light" panose="020F0302020204030204" pitchFamily="34" charset="0"/>
              </a:rPr>
              <a:t>source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>
                <a:latin typeface="Calibri Light" panose="020F0302020204030204" pitchFamily="34" charset="0"/>
              </a:rPr>
              <a:t>Numerical errors significant for </a:t>
            </a:r>
            <a:r>
              <a:rPr lang="en-US" sz="2200" dirty="0" smtClean="0">
                <a:latin typeface="Calibri Light" panose="020F0302020204030204" pitchFamily="34" charset="0"/>
              </a:rPr>
              <a:t>(H)DDM-based </a:t>
            </a:r>
            <a:r>
              <a:rPr lang="en-US" sz="2200" dirty="0">
                <a:latin typeface="Calibri Light" panose="020F0302020204030204" pitchFamily="34" charset="0"/>
              </a:rPr>
              <a:t>nitrate </a:t>
            </a:r>
            <a:r>
              <a:rPr lang="en-US" sz="2200" dirty="0" smtClean="0">
                <a:latin typeface="Calibri Light" panose="020F0302020204030204" pitchFamily="34" charset="0"/>
              </a:rPr>
              <a:t>impacts</a:t>
            </a:r>
            <a:r>
              <a:rPr lang="en-US" sz="2200" baseline="30000" dirty="0" smtClean="0">
                <a:latin typeface="Calibri Light" panose="020F0302020204030204" pitchFamily="34" charset="0"/>
              </a:rPr>
              <a:t>1</a:t>
            </a:r>
            <a:r>
              <a:rPr lang="en-US" sz="2200" dirty="0" smtClean="0">
                <a:latin typeface="Calibri Light" panose="020F0302020204030204" pitchFamily="34" charset="0"/>
              </a:rPr>
              <a:t>; </a:t>
            </a:r>
            <a:r>
              <a:rPr lang="en-US" sz="2200" dirty="0">
                <a:latin typeface="Calibri Light" panose="020F0302020204030204" pitchFamily="34" charset="0"/>
              </a:rPr>
              <a:t>smaller errors for APT and possibly </a:t>
            </a:r>
            <a:r>
              <a:rPr lang="en-US" sz="2200" dirty="0" smtClean="0">
                <a:latin typeface="Calibri Light" panose="020F0302020204030204" pitchFamily="34" charset="0"/>
              </a:rPr>
              <a:t>B-F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200" dirty="0" smtClean="0">
                <a:latin typeface="Calibri Light" panose="020F0302020204030204" pitchFamily="34" charset="0"/>
              </a:rPr>
              <a:t>Overall, Eulerian grid photochemical models appear to be viable tools for use in single-source secondary impact assessments </a:t>
            </a:r>
            <a:endParaRPr lang="en-US" sz="22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75" y="6407150"/>
            <a:ext cx="5126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57150">
              <a:tabLst>
                <a:tab pos="176213" algn="l"/>
              </a:tabLst>
            </a:pPr>
            <a:r>
              <a:rPr lang="en-US" sz="1100" i="1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(H)DDM for nitrate works well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for nitrate in 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other modeling applications (i.e., 12-km CONUS).  Numerical errors could be specific to current study conditions</a:t>
            </a:r>
          </a:p>
        </p:txBody>
      </p:sp>
    </p:spTree>
    <p:extLst>
      <p:ext uri="{BB962C8B-B14F-4D97-AF65-F5344CB8AC3E}">
        <p14:creationId xmlns:p14="http://schemas.microsoft.com/office/powerpoint/2010/main" val="15512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Background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203" y="1160665"/>
            <a:ext cx="728502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Modeled impacts of individual sources on secondary pollutants are useful for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NSR/PSD</a:t>
            </a:r>
            <a:r>
              <a:rPr lang="en-US" baseline="30000" dirty="0" smtClean="0"/>
              <a:t>1</a:t>
            </a:r>
            <a:r>
              <a:rPr lang="en-US" dirty="0" smtClean="0"/>
              <a:t> and NEPA</a:t>
            </a:r>
            <a:r>
              <a:rPr lang="en-US" baseline="30000" dirty="0" smtClean="0"/>
              <a:t>2</a:t>
            </a:r>
            <a:r>
              <a:rPr lang="en-US" dirty="0" smtClean="0"/>
              <a:t> permit applications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Emissions trading approaches between sources and/or pollutants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Informing control strategy development (SIPs, RIAs, etc.)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But modeling is challenging, wide range of length </a:t>
            </a:r>
            <a:r>
              <a:rPr lang="en-US" sz="2400" dirty="0" smtClean="0"/>
              <a:t>scales and chemical processes</a:t>
            </a:r>
            <a:endParaRPr lang="en-US" sz="2400" dirty="0" smtClean="0"/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/>
              <a:t>M</a:t>
            </a:r>
            <a:r>
              <a:rPr lang="en-US" sz="2400" dirty="0" smtClean="0"/>
              <a:t>odels used in permit applications often neglect</a:t>
            </a:r>
            <a:r>
              <a:rPr lang="en-US" sz="2400" dirty="0"/>
              <a:t> </a:t>
            </a:r>
            <a:r>
              <a:rPr lang="en-US" sz="2400" dirty="0" smtClean="0"/>
              <a:t>nonlinear chemistry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Potential for applying Eulerian grid models with complete </a:t>
            </a:r>
            <a:r>
              <a:rPr lang="en-US" sz="2400" dirty="0" smtClean="0"/>
              <a:t>chemistry (e.g., CMAQ and </a:t>
            </a:r>
            <a:r>
              <a:rPr lang="en-US" sz="2400" dirty="0" err="1" smtClean="0"/>
              <a:t>CAMx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499" y="6442113"/>
            <a:ext cx="506692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tabLst>
                <a:tab pos="176213" algn="l"/>
              </a:tabLst>
            </a:pPr>
            <a:r>
              <a:rPr lang="en-US" sz="1000" i="1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New Source Review and Prevention of Significant Deterioration provisions of the Clean Air Act</a:t>
            </a:r>
          </a:p>
          <a:p>
            <a:pPr>
              <a:spcBef>
                <a:spcPts val="200"/>
              </a:spcBef>
              <a:tabLst>
                <a:tab pos="176213" algn="l"/>
              </a:tabLst>
            </a:pPr>
            <a:r>
              <a:rPr lang="en-US" sz="1000" i="1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National Environmental Policy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Brute-Force Method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78" y="1386398"/>
            <a:ext cx="7343115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Approach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/>
              <a:t>I</a:t>
            </a:r>
            <a:r>
              <a:rPr lang="en-US" dirty="0" smtClean="0"/>
              <a:t>dentify impacts by subtracting results of simulation with source’s emissions removed from one with source’s emissions included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Advantages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Eulerian grid models are robust and well </a:t>
            </a:r>
            <a:r>
              <a:rPr lang="en-US" dirty="0" smtClean="0"/>
              <a:t>tested; have full chemistry</a:t>
            </a:r>
            <a:endParaRPr lang="en-US" dirty="0" smtClean="0"/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Background atmosphere is chemically realistic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Disadvantages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Instantaneous dilution of point emissions into grid cell</a:t>
            </a:r>
          </a:p>
          <a:p>
            <a:pPr marL="633413" lvl="1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Inconsistent numerical errors between simulations could overshadow actual impacts for small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139" y="246707"/>
            <a:ext cx="8324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alibri Light" panose="020F0302020204030204" pitchFamily="34" charset="0"/>
              </a:rPr>
              <a:t>(Higher-Order) Decoupled Direct Method</a:t>
            </a:r>
            <a:endParaRPr lang="en-US" sz="38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751" y="1347147"/>
            <a:ext cx="7397435" cy="421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Approach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/>
              <a:t>S</a:t>
            </a:r>
            <a:r>
              <a:rPr lang="en-US" dirty="0" smtClean="0"/>
              <a:t>olve governing equations for pollutant sensitivity to source emission</a:t>
            </a:r>
            <a:r>
              <a:rPr lang="en-US" dirty="0"/>
              <a:t>s</a:t>
            </a:r>
            <a:endParaRPr lang="en-US" dirty="0" smtClean="0"/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/>
              <a:t>E</a:t>
            </a:r>
            <a:r>
              <a:rPr lang="en-US" dirty="0" smtClean="0"/>
              <a:t>xtrapolate Taylor polynomial based on sensitivities to zero-out level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Advantages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/>
              <a:t>N</a:t>
            </a:r>
            <a:r>
              <a:rPr lang="en-US" dirty="0" smtClean="0"/>
              <a:t>o differencing of modeled fields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/>
              <a:t>T</a:t>
            </a:r>
            <a:r>
              <a:rPr lang="en-US" dirty="0" smtClean="0"/>
              <a:t>rack many sources in single run; useful for developing comprehensive response surface models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Full chemistry and background </a:t>
            </a:r>
            <a:r>
              <a:rPr lang="en-US" dirty="0"/>
              <a:t>atmosphere is chemically </a:t>
            </a:r>
            <a:r>
              <a:rPr lang="en-US" dirty="0" smtClean="0"/>
              <a:t>realistic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Disadvantages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Instantaneous dilution of point emissions into grid cell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Errors from Taylor series truncation and in sensitivity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46707"/>
            <a:ext cx="799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Advanced Plume Treatment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390" y="1283794"/>
            <a:ext cx="78320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Approach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Embed Lagrangian puff model w/ chemistry in Eulerian grid model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Treat chemical/physical evolution with puffs until ready to pass to grid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Use brute-force method to isolate impacts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Advantages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Grid cell dilution errors reduced; simulates multiple scales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Full chemistry and b</a:t>
            </a:r>
            <a:r>
              <a:rPr lang="en-US" dirty="0" smtClean="0"/>
              <a:t>ackground </a:t>
            </a:r>
            <a:r>
              <a:rPr lang="en-US" dirty="0"/>
              <a:t>atmosphere is chemically </a:t>
            </a:r>
            <a:r>
              <a:rPr lang="en-US" dirty="0" smtClean="0"/>
              <a:t>realistic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Disadvantages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/>
              <a:t>P</a:t>
            </a:r>
            <a:r>
              <a:rPr lang="en-US" dirty="0" smtClean="0"/>
              <a:t>uffs disappear, need to difference fields to identify source impact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Uses met, terrain, etc. at grid scale to diffuse/transport at puff scale</a:t>
            </a:r>
          </a:p>
          <a:p>
            <a:pPr marL="633413" lvl="1" indent="-176213">
              <a:spcBef>
                <a:spcPts val="6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dirty="0" smtClean="0"/>
              <a:t>Puff dumping could “shock” chemistry; use of puff leakage treatments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299" y="3874883"/>
            <a:ext cx="3291840" cy="260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91511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Current Study</a:t>
            </a:r>
            <a:endParaRPr lang="en-US" sz="44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46" y="1086250"/>
            <a:ext cx="535059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4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400" dirty="0" smtClean="0"/>
              <a:t>Compare B-F, (H)DDM, and </a:t>
            </a:r>
            <a:r>
              <a:rPr lang="en-US" sz="2400" dirty="0" smtClean="0"/>
              <a:t>APT </a:t>
            </a:r>
            <a:r>
              <a:rPr lang="en-US" sz="2400" dirty="0" smtClean="0"/>
              <a:t>impacts</a:t>
            </a:r>
          </a:p>
          <a:p>
            <a:pPr marL="569913" lvl="1" indent="-280988">
              <a:spcBef>
                <a:spcPts val="300"/>
              </a:spcBef>
              <a:buSzPct val="90000"/>
              <a:buFont typeface="Courier New" panose="02070309020205020404" pitchFamily="49" charset="0"/>
              <a:buChar char="o"/>
              <a:tabLst>
                <a:tab pos="176213" algn="l"/>
              </a:tabLst>
            </a:pPr>
            <a:r>
              <a:rPr lang="en-US" sz="1700" dirty="0" smtClean="0"/>
              <a:t>CMAQv5, 2007 platform, 4-km resolution</a:t>
            </a:r>
            <a:endParaRPr lang="en-US" sz="1700" dirty="0" smtClean="0"/>
          </a:p>
          <a:p>
            <a:pPr marL="569913" lvl="1" indent="-280988">
              <a:spcBef>
                <a:spcPts val="300"/>
              </a:spcBef>
              <a:buSzPct val="90000"/>
              <a:buFont typeface="Courier New" panose="02070309020205020404" pitchFamily="49" charset="0"/>
              <a:buChar char="o"/>
              <a:tabLst>
                <a:tab pos="176213" algn="l"/>
              </a:tabLst>
            </a:pPr>
            <a:r>
              <a:rPr lang="en-US" sz="1700" dirty="0" smtClean="0"/>
              <a:t>Six source locations</a:t>
            </a:r>
            <a:endParaRPr lang="en-US" sz="1700" dirty="0" smtClean="0"/>
          </a:p>
          <a:p>
            <a:pPr marL="569913" lvl="1" indent="-280988">
              <a:spcBef>
                <a:spcPts val="300"/>
              </a:spcBef>
              <a:buSzPct val="90000"/>
              <a:buFont typeface="Courier New" panose="02070309020205020404" pitchFamily="49" charset="0"/>
              <a:buChar char="o"/>
              <a:tabLst>
                <a:tab pos="176213" algn="l"/>
              </a:tabLst>
            </a:pPr>
            <a:r>
              <a:rPr lang="en-US" sz="1700" dirty="0"/>
              <a:t>Individual </a:t>
            </a:r>
            <a:r>
              <a:rPr lang="en-US" sz="1700" dirty="0" smtClean="0"/>
              <a:t>emissions cases (e.g., </a:t>
            </a:r>
            <a:r>
              <a:rPr lang="en-US" sz="1700" dirty="0" err="1" smtClean="0"/>
              <a:t>NOx</a:t>
            </a:r>
            <a:r>
              <a:rPr lang="en-US" sz="1700" dirty="0" smtClean="0"/>
              <a:t>, VOC, SO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) </a:t>
            </a:r>
            <a:endParaRPr lang="en-US" sz="1700" dirty="0"/>
          </a:p>
          <a:p>
            <a:pPr marL="569913" lvl="1" indent="-280988">
              <a:spcBef>
                <a:spcPts val="300"/>
              </a:spcBef>
              <a:buSzPct val="90000"/>
              <a:buFont typeface="Courier New" panose="02070309020205020404" pitchFamily="49" charset="0"/>
              <a:buChar char="o"/>
              <a:tabLst>
                <a:tab pos="176213" algn="l"/>
              </a:tabLst>
            </a:pPr>
            <a:r>
              <a:rPr lang="en-US" sz="1700" dirty="0" smtClean="0"/>
              <a:t>Near-surface and aloft releases</a:t>
            </a:r>
          </a:p>
          <a:p>
            <a:pPr marL="569913" lvl="1" indent="-280988">
              <a:spcBef>
                <a:spcPts val="300"/>
              </a:spcBef>
              <a:buSzPct val="90000"/>
              <a:buFont typeface="Courier New" panose="02070309020205020404" pitchFamily="49" charset="0"/>
              <a:buChar char="o"/>
              <a:tabLst>
                <a:tab pos="176213" algn="l"/>
              </a:tabLst>
            </a:pPr>
            <a:r>
              <a:rPr lang="en-US" sz="1700" dirty="0" smtClean="0"/>
              <a:t>100 and 500 tons yr</a:t>
            </a:r>
            <a:r>
              <a:rPr lang="en-US" sz="1700" baseline="30000" dirty="0" smtClean="0"/>
              <a:t>-1</a:t>
            </a:r>
            <a:endParaRPr lang="en-US" sz="1700" baseline="30000" dirty="0" smtClean="0"/>
          </a:p>
          <a:p>
            <a:pPr marL="569913" lvl="1" indent="-280988">
              <a:spcBef>
                <a:spcPts val="300"/>
              </a:spcBef>
              <a:buSzPct val="90000"/>
              <a:buFont typeface="Courier New" panose="02070309020205020404" pitchFamily="49" charset="0"/>
              <a:buChar char="o"/>
              <a:tabLst>
                <a:tab pos="176213" algn="l"/>
              </a:tabLst>
            </a:pPr>
            <a:r>
              <a:rPr lang="en-US" sz="1700" dirty="0" smtClean="0"/>
              <a:t>Winter and summer </a:t>
            </a:r>
            <a:r>
              <a:rPr lang="en-US" sz="1700" dirty="0" smtClean="0"/>
              <a:t>cases</a:t>
            </a:r>
            <a:endParaRPr lang="en-US" sz="1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727" y="1147620"/>
            <a:ext cx="3291840" cy="254059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60468"/>
              </p:ext>
            </p:extLst>
          </p:nvPr>
        </p:nvGraphicFramePr>
        <p:xfrm>
          <a:off x="795951" y="3503011"/>
          <a:ext cx="4192509" cy="277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347"/>
                <a:gridCol w="452673"/>
                <a:gridCol w="2453489"/>
              </a:tblGrid>
              <a:tr h="289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Parameter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n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Description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9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Models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CMAQ, CMAQ-DDM,</a:t>
                      </a:r>
                      <a:r>
                        <a:rPr lang="en-US" sz="1300" u="none" strike="noStrike" baseline="0" dirty="0" smtClean="0"/>
                        <a:t> &amp; CMAQ-APT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9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Domains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South</a:t>
                      </a:r>
                      <a:r>
                        <a:rPr lang="en-US" sz="1300" u="none" strike="noStrike" baseline="0" dirty="0" smtClean="0"/>
                        <a:t> Coast &amp; San Joaquin Valley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9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Periods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Winter</a:t>
                      </a:r>
                      <a:r>
                        <a:rPr lang="en-US" sz="1300" u="none" strike="noStrike" baseline="0" dirty="0" smtClean="0"/>
                        <a:t> &amp; Summer (~10 days each)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76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Sources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3</a:t>
                      </a:r>
                    </a:p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SC: LA, Pomona, Riverside</a:t>
                      </a:r>
                    </a:p>
                    <a:p>
                      <a:pPr marL="288925" indent="-288925" algn="l" fontAlgn="b"/>
                      <a:r>
                        <a:rPr lang="en-US" sz="1300" u="none" strike="noStrike" dirty="0" smtClean="0"/>
                        <a:t>SJV: Shafter,</a:t>
                      </a:r>
                      <a:r>
                        <a:rPr lang="en-US" sz="1300" u="none" strike="noStrike" baseline="0" dirty="0" smtClean="0"/>
                        <a:t> Downtown Bakersfield, S. Bakersfield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0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Emission Species</a:t>
                      </a:r>
                      <a:r>
                        <a:rPr lang="en-US" sz="1300" u="none" strike="noStrike" baseline="30000" dirty="0" smtClean="0"/>
                        <a:t>1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8</a:t>
                      </a:r>
                    </a:p>
                    <a:p>
                      <a:pPr algn="ct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/>
                        <a:t>NOx</a:t>
                      </a:r>
                      <a:r>
                        <a:rPr lang="en-US" sz="1300" u="none" strike="noStrike" dirty="0" smtClean="0"/>
                        <a:t>, VOC,</a:t>
                      </a:r>
                      <a:r>
                        <a:rPr lang="en-US" sz="1300" u="none" strike="noStrike" baseline="0" dirty="0" smtClean="0"/>
                        <a:t> NH</a:t>
                      </a:r>
                      <a:r>
                        <a:rPr lang="en-US" sz="1300" u="none" strike="noStrike" baseline="-25000" dirty="0" smtClean="0"/>
                        <a:t>3</a:t>
                      </a:r>
                      <a:r>
                        <a:rPr lang="en-US" sz="1300" u="none" strike="noStrike" baseline="0" dirty="0" smtClean="0"/>
                        <a:t>, Primary PM, SO</a:t>
                      </a:r>
                      <a:r>
                        <a:rPr lang="en-US" sz="1300" u="none" strike="noStrike" baseline="-25000" dirty="0" smtClean="0"/>
                        <a:t>2</a:t>
                      </a:r>
                      <a:r>
                        <a:rPr lang="en-US" sz="1300" u="none" strike="noStrike" baseline="0" dirty="0" smtClean="0"/>
                        <a:t>, </a:t>
                      </a:r>
                      <a:r>
                        <a:rPr lang="en-US" sz="1300" u="none" strike="noStrike" baseline="0" dirty="0" err="1" smtClean="0"/>
                        <a:t>NOx</a:t>
                      </a:r>
                      <a:r>
                        <a:rPr lang="en-US" sz="1300" u="none" strike="noStrike" baseline="0" dirty="0" smtClean="0"/>
                        <a:t>-VOC, NOx-NH</a:t>
                      </a:r>
                      <a:r>
                        <a:rPr lang="en-US" sz="1300" u="none" strike="noStrike" baseline="-25000" dirty="0" smtClean="0"/>
                        <a:t>3</a:t>
                      </a:r>
                      <a:r>
                        <a:rPr lang="en-US" sz="1300" u="none" strike="noStrike" baseline="0" dirty="0" smtClean="0"/>
                        <a:t>, NH</a:t>
                      </a:r>
                      <a:r>
                        <a:rPr lang="en-US" sz="1300" u="none" strike="noStrike" baseline="-25000" dirty="0" smtClean="0"/>
                        <a:t>3</a:t>
                      </a:r>
                      <a:r>
                        <a:rPr lang="en-US" sz="1300" u="none" strike="noStrike" baseline="0" dirty="0" smtClean="0"/>
                        <a:t>-VOC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054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 smtClean="0"/>
                        <a:t>Emission Amounts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100</a:t>
                      </a:r>
                      <a:r>
                        <a:rPr lang="en-US" sz="1300" u="none" strike="noStrike" baseline="0" dirty="0" smtClean="0"/>
                        <a:t> and 500 t yr</a:t>
                      </a:r>
                      <a:r>
                        <a:rPr lang="en-US" sz="1300" u="none" strike="noStrike" baseline="30000" dirty="0" smtClean="0"/>
                        <a:t>-1</a:t>
                      </a:r>
                      <a:endParaRPr lang="en-US" sz="1300" b="0" i="0" u="none" strike="noStrike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9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Release</a:t>
                      </a:r>
                      <a:r>
                        <a:rPr lang="en-US" sz="1300" u="none" strike="noStrike" baseline="0" dirty="0" smtClean="0"/>
                        <a:t> heights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/>
                        <a:t>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/>
                        <a:t>Near-surface and aloft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5325" y="6341471"/>
            <a:ext cx="3876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tabLst>
                <a:tab pos="176213" algn="l"/>
              </a:tabLst>
            </a:pPr>
            <a:r>
              <a:rPr lang="en-US" sz="1200" i="1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Not all simulations completed for APT and DDM modeling</a:t>
            </a:r>
          </a:p>
        </p:txBody>
      </p:sp>
    </p:spTree>
    <p:extLst>
      <p:ext uri="{BB962C8B-B14F-4D97-AF65-F5344CB8AC3E}">
        <p14:creationId xmlns:p14="http://schemas.microsoft.com/office/powerpoint/2010/main" val="13264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206" y="1645623"/>
            <a:ext cx="3621224" cy="210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7390" y="1251598"/>
            <a:ext cx="2113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(H)DDM vs. B-F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849" y="1645623"/>
            <a:ext cx="3620377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75" y="19284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Hourly Impacts of </a:t>
            </a:r>
            <a:r>
              <a:rPr lang="en-US" sz="3600" dirty="0" err="1" smtClean="0">
                <a:latin typeface="Calibri Light" panose="020F0302020204030204" pitchFamily="34" charset="0"/>
              </a:rPr>
              <a:t>NOx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>
                <a:latin typeface="Calibri Light" panose="020F0302020204030204" pitchFamily="34" charset="0"/>
              </a:rPr>
              <a:t>and VOC on </a:t>
            </a:r>
            <a:r>
              <a:rPr lang="en-US" sz="3600" dirty="0" smtClean="0">
                <a:latin typeface="Calibri Light" panose="020F0302020204030204" pitchFamily="34" charset="0"/>
              </a:rPr>
              <a:t>Ozone 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04002"/>
            <a:ext cx="71402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6213" algn="l"/>
              </a:tabLst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Notes: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--Only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hours 10-17 PST for 1-10 July 2007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South Coast simulations shown</a:t>
            </a:r>
          </a:p>
          <a:p>
            <a:pPr marL="514350" indent="-169863">
              <a:tabLst>
                <a:tab pos="515938" algn="l"/>
              </a:tabLst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--APT vs. B-F comparison not matched in space and time</a:t>
            </a:r>
          </a:p>
          <a:p>
            <a:pPr marL="514350" indent="-169863">
              <a:tabLst>
                <a:tab pos="515938" algn="l"/>
              </a:tabLst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--Combined results shown for different emissions levels, stack characteristics, and source locations</a:t>
            </a:r>
            <a:endParaRPr lang="en-US" sz="9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0330" y="1251597"/>
            <a:ext cx="158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APT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vs. B-F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482" y="3972002"/>
            <a:ext cx="6763985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Largest </a:t>
            </a:r>
            <a:r>
              <a:rPr lang="en-US" sz="2100" dirty="0" smtClean="0">
                <a:latin typeface="Calibri Light" panose="020F0302020204030204" pitchFamily="34" charset="0"/>
              </a:rPr>
              <a:t>impacts of </a:t>
            </a:r>
            <a:r>
              <a:rPr lang="en-US" sz="2100" dirty="0" err="1" smtClean="0">
                <a:latin typeface="Calibri Light" panose="020F0302020204030204" pitchFamily="34" charset="0"/>
              </a:rPr>
              <a:t>NOx</a:t>
            </a:r>
            <a:r>
              <a:rPr lang="en-US" sz="2100" dirty="0" smtClean="0">
                <a:latin typeface="Calibri Light" panose="020F0302020204030204" pitchFamily="34" charset="0"/>
              </a:rPr>
              <a:t> slightly greater for HDDM than B-F; VOC impacts relatively unbiased (left)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Largest impacts of </a:t>
            </a:r>
            <a:r>
              <a:rPr lang="en-US" sz="2100" dirty="0" err="1" smtClean="0">
                <a:latin typeface="Calibri Light" panose="020F0302020204030204" pitchFamily="34" charset="0"/>
              </a:rPr>
              <a:t>NOx</a:t>
            </a:r>
            <a:r>
              <a:rPr lang="en-US" sz="2100" dirty="0" smtClean="0">
                <a:latin typeface="Calibri Light" panose="020F0302020204030204" pitchFamily="34" charset="0"/>
              </a:rPr>
              <a:t> slightly less for APT than B-F; largest impacts of VOC slightly greater for APT than B-F (right)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Overall, impacts among methods highly correlated and consistent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916321"/>
            <a:ext cx="6190387" cy="246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22"/>
          <a:stretch/>
        </p:blipFill>
        <p:spPr>
          <a:xfrm>
            <a:off x="1600200" y="3310867"/>
            <a:ext cx="6190387" cy="2320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75" y="19284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dirty="0" smtClean="0">
                <a:latin typeface="Calibri Light" panose="020F0302020204030204" pitchFamily="34" charset="0"/>
              </a:rPr>
              <a:t>Hourly O</a:t>
            </a:r>
            <a:r>
              <a:rPr lang="en-US" sz="3600" baseline="-25000" dirty="0" smtClean="0">
                <a:latin typeface="Calibri Light" panose="020F0302020204030204" pitchFamily="34" charset="0"/>
              </a:rPr>
              <a:t>3</a:t>
            </a:r>
            <a:r>
              <a:rPr lang="en-US" sz="3600" dirty="0" smtClean="0">
                <a:latin typeface="Calibri Light" panose="020F0302020204030204" pitchFamily="34" charset="0"/>
              </a:rPr>
              <a:t> Impacts vs. Chemical Indicator </a:t>
            </a:r>
            <a:endParaRPr lang="en-US" sz="3600" baseline="30000" dirty="0" smtClean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7515" y="5631079"/>
            <a:ext cx="6763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100" dirty="0" smtClean="0">
                <a:latin typeface="Calibri Light" panose="020F0302020204030204" pitchFamily="34" charset="0"/>
              </a:rPr>
              <a:t>Realistic behavior </a:t>
            </a:r>
            <a:r>
              <a:rPr lang="en-US" sz="2100" dirty="0" smtClean="0">
                <a:latin typeface="Calibri Light" panose="020F0302020204030204" pitchFamily="34" charset="0"/>
              </a:rPr>
              <a:t>for impacts </a:t>
            </a:r>
            <a:r>
              <a:rPr lang="en-US" sz="2100" dirty="0" smtClean="0">
                <a:latin typeface="Calibri Light" panose="020F0302020204030204" pitchFamily="34" charset="0"/>
              </a:rPr>
              <a:t>with varying chemical indicator</a:t>
            </a:r>
            <a:r>
              <a:rPr lang="en-US" sz="2100" baseline="30000" dirty="0" smtClean="0">
                <a:latin typeface="Calibri Light" panose="020F0302020204030204" pitchFamily="34" charset="0"/>
              </a:rPr>
              <a:t> </a:t>
            </a:r>
            <a:r>
              <a:rPr lang="en-US" sz="2100" dirty="0" smtClean="0">
                <a:latin typeface="Calibri Light" panose="020F0302020204030204" pitchFamily="34" charset="0"/>
              </a:rPr>
              <a:t>(i.e., not numerical noise)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4DE3-0981-4BBC-AEC8-D42167114F0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1556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dirty="0" smtClean="0">
                <a:latin typeface="Calibri Light" panose="020F0302020204030204" pitchFamily="34" charset="0"/>
              </a:rPr>
              <a:t>Examples of </a:t>
            </a:r>
            <a:r>
              <a:rPr lang="en-US" sz="3200" dirty="0">
                <a:latin typeface="Calibri Light" panose="020F0302020204030204" pitchFamily="34" charset="0"/>
              </a:rPr>
              <a:t>Spatial </a:t>
            </a:r>
            <a:r>
              <a:rPr lang="en-US" sz="3200" dirty="0" smtClean="0">
                <a:latin typeface="Calibri Light" panose="020F0302020204030204" pitchFamily="34" charset="0"/>
              </a:rPr>
              <a:t>Impacts on MDA8 O</a:t>
            </a:r>
            <a:r>
              <a:rPr lang="en-US" sz="3200" baseline="-25000" dirty="0" smtClean="0">
                <a:latin typeface="Calibri Light" panose="020F0302020204030204" pitchFamily="34" charset="0"/>
              </a:rPr>
              <a:t>3</a:t>
            </a:r>
            <a:endParaRPr lang="en-US" sz="3200" baseline="-250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139" y="5087233"/>
            <a:ext cx="585643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000" dirty="0" smtClean="0">
                <a:latin typeface="Calibri Light" panose="020F0302020204030204" pitchFamily="34" charset="0"/>
              </a:rPr>
              <a:t>Agreement in spatial patterns of </a:t>
            </a:r>
            <a:r>
              <a:rPr lang="en-US" sz="2000" dirty="0" smtClean="0">
                <a:latin typeface="Calibri Light" panose="020F0302020204030204" pitchFamily="34" charset="0"/>
              </a:rPr>
              <a:t>near-source </a:t>
            </a:r>
            <a:r>
              <a:rPr lang="en-US" sz="2000" dirty="0" smtClean="0">
                <a:latin typeface="Calibri Light" panose="020F0302020204030204" pitchFamily="34" charset="0"/>
              </a:rPr>
              <a:t>and downwind </a:t>
            </a:r>
            <a:r>
              <a:rPr lang="en-US" sz="2000" dirty="0" smtClean="0">
                <a:latin typeface="Calibri Light" panose="020F0302020204030204" pitchFamily="34" charset="0"/>
              </a:rPr>
              <a:t>MDA8 O</a:t>
            </a:r>
            <a:r>
              <a:rPr lang="en-US" sz="2000" baseline="-25000" dirty="0" smtClean="0">
                <a:latin typeface="Calibri Light" panose="020F0302020204030204" pitchFamily="34" charset="0"/>
              </a:rPr>
              <a:t>3</a:t>
            </a:r>
            <a:r>
              <a:rPr lang="en-US" sz="2000" dirty="0" smtClean="0">
                <a:latin typeface="Calibri Light" panose="020F0302020204030204" pitchFamily="34" charset="0"/>
              </a:rPr>
              <a:t> impacts </a:t>
            </a:r>
            <a:r>
              <a:rPr lang="en-US" sz="2000" dirty="0" smtClean="0">
                <a:latin typeface="Calibri Light" panose="020F0302020204030204" pitchFamily="34" charset="0"/>
              </a:rPr>
              <a:t>for BF, HDDM, and </a:t>
            </a:r>
            <a:r>
              <a:rPr lang="en-US" sz="2000" dirty="0" smtClean="0">
                <a:latin typeface="Calibri Light" panose="020F0302020204030204" pitchFamily="34" charset="0"/>
              </a:rPr>
              <a:t>APT</a:t>
            </a:r>
          </a:p>
          <a:p>
            <a:pPr marL="176213" indent="-176213">
              <a:spcBef>
                <a:spcPts val="100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en-US" sz="2000" dirty="0" smtClean="0">
                <a:latin typeface="Calibri Light" panose="020F0302020204030204" pitchFamily="34" charset="0"/>
              </a:rPr>
              <a:t>Eulerian grid models (4 km) simulate multiple stages of plume chemistry</a:t>
            </a:r>
            <a:endParaRPr lang="en-US" sz="2000" dirty="0" smtClean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7251" r="7502" b="6379"/>
          <a:stretch/>
        </p:blipFill>
        <p:spPr>
          <a:xfrm>
            <a:off x="1692999" y="1491589"/>
            <a:ext cx="6220595" cy="3474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0694" y="1091479"/>
            <a:ext cx="475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Aloft Bakersfield Source, 100 tons yr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-1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NOx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58744</TotalTime>
  <Words>1208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Kelly</dc:creator>
  <cp:lastModifiedBy>Kelly, James</cp:lastModifiedBy>
  <cp:revision>245</cp:revision>
  <cp:lastPrinted>2014-10-26T14:51:18Z</cp:lastPrinted>
  <dcterms:created xsi:type="dcterms:W3CDTF">2013-05-06T21:39:41Z</dcterms:created>
  <dcterms:modified xsi:type="dcterms:W3CDTF">2014-10-29T12:34:08Z</dcterms:modified>
</cp:coreProperties>
</file>