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3" r:id="rId3"/>
    <p:sldId id="304" r:id="rId4"/>
    <p:sldId id="305" r:id="rId5"/>
    <p:sldId id="306" r:id="rId6"/>
    <p:sldId id="296" r:id="rId7"/>
    <p:sldId id="308" r:id="rId8"/>
    <p:sldId id="307" r:id="rId9"/>
    <p:sldId id="309" r:id="rId10"/>
    <p:sldId id="326" r:id="rId11"/>
    <p:sldId id="310" r:id="rId12"/>
    <p:sldId id="322" r:id="rId13"/>
    <p:sldId id="325" r:id="rId14"/>
    <p:sldId id="313" r:id="rId15"/>
    <p:sldId id="314" r:id="rId16"/>
    <p:sldId id="315" r:id="rId17"/>
    <p:sldId id="316" r:id="rId18"/>
    <p:sldId id="317" r:id="rId19"/>
    <p:sldId id="318" r:id="rId20"/>
    <p:sldId id="279" r:id="rId21"/>
    <p:sldId id="286" r:id="rId22"/>
    <p:sldId id="320" r:id="rId23"/>
    <p:sldId id="285" r:id="rId24"/>
    <p:sldId id="287" r:id="rId25"/>
    <p:sldId id="324" r:id="rId26"/>
    <p:sldId id="312" r:id="rId27"/>
    <p:sldId id="319" r:id="rId28"/>
    <p:sldId id="275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99CCFF"/>
    <a:srgbClr val="66CCFF"/>
    <a:srgbClr val="FFFFFF"/>
    <a:srgbClr val="3333CC"/>
    <a:srgbClr val="FF3300"/>
    <a:srgbClr val="99FF33"/>
    <a:srgbClr val="66FF33"/>
    <a:srgbClr val="00A0F0"/>
    <a:srgbClr val="008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1" autoAdjust="0"/>
    <p:restoredTop sz="99760" autoAdjust="0"/>
  </p:normalViewPr>
  <p:slideViewPr>
    <p:cSldViewPr snapToGrid="0">
      <p:cViewPr varScale="1">
        <p:scale>
          <a:sx n="74" d="100"/>
          <a:sy n="74" d="100"/>
        </p:scale>
        <p:origin x="252" y="54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82"/>
    </p:cViewPr>
  </p:sorterViewPr>
  <p:notesViewPr>
    <p:cSldViewPr snapToGrid="0">
      <p:cViewPr>
        <p:scale>
          <a:sx n="150" d="100"/>
          <a:sy n="150" d="100"/>
        </p:scale>
        <p:origin x="-72" y="2388"/>
      </p:cViewPr>
      <p:guideLst>
        <p:guide orient="horz" pos="2930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ius.Lee\Local%20Settings\Temp\CMAS-2012-2.xlsx" TargetMode="External"/><Relationship Id="rId1" Type="http://schemas.openxmlformats.org/officeDocument/2006/relationships/themeOverride" Target="../theme/themeOverride3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ius.Lee\Local%20Settings\Temp\CMAS-2012-2.xlsx" TargetMode="External"/><Relationship Id="rId1" Type="http://schemas.openxmlformats.org/officeDocument/2006/relationships/themeOverride" Target="../theme/themeOverrid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6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Ivanka.Stajner\Desktop\H_Ivanka_20120529\Air%20Quality\HYSPLIT\Smoke\Reno_Aug2013\Reno_08222013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orbit361a\home\jzeng\DUST\FMS\FMS_2011_images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029240309158796E-2"/>
          <c:y val="4.5721439143975161E-2"/>
          <c:w val="0.91714808675231385"/>
          <c:h val="0.87891586468358118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marker>
            <c:symbol val="x"/>
            <c:size val="7"/>
            <c:spPr>
              <a:ln>
                <a:solidFill>
                  <a:sysClr val="windowText" lastClr="000000"/>
                </a:solidFill>
              </a:ln>
            </c:spPr>
          </c:marker>
          <c:dPt>
            <c:idx val="150"/>
            <c:marker>
              <c:spPr>
                <a:ln>
                  <a:solidFill>
                    <a:sysClr val="windowText" lastClr="000000">
                      <a:alpha val="81000"/>
                    </a:sysClr>
                  </a:solidFill>
                </a:ln>
                <a:effectLst>
                  <a:glow>
                    <a:schemeClr val="accent1">
                      <a:alpha val="40000"/>
                    </a:schemeClr>
                  </a:glow>
                </a:effectLst>
              </c:spPr>
            </c:marker>
            <c:bubble3D val="0"/>
            <c:spPr>
              <a:ln>
                <a:solidFill>
                  <a:sysClr val="windowText" lastClr="000000">
                    <a:alpha val="55000"/>
                  </a:sysClr>
                </a:solidFill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xVal>
            <c:numRef>
              <c:f>Sheet1!$B$1:$ES$1</c:f>
              <c:numCache>
                <c:formatCode>m/d/yyyy</c:formatCode>
                <c:ptCount val="148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41788</c:v>
                </c:pt>
                <c:pt idx="58">
                  <c:v>41789</c:v>
                </c:pt>
                <c:pt idx="59">
                  <c:v>41790</c:v>
                </c:pt>
                <c:pt idx="60">
                  <c:v>41791</c:v>
                </c:pt>
                <c:pt idx="61">
                  <c:v>41792</c:v>
                </c:pt>
                <c:pt idx="62">
                  <c:v>41793</c:v>
                </c:pt>
                <c:pt idx="63">
                  <c:v>41794</c:v>
                </c:pt>
                <c:pt idx="64">
                  <c:v>41795</c:v>
                </c:pt>
                <c:pt idx="65">
                  <c:v>41796</c:v>
                </c:pt>
                <c:pt idx="66">
                  <c:v>41797</c:v>
                </c:pt>
                <c:pt idx="67">
                  <c:v>41798</c:v>
                </c:pt>
                <c:pt idx="68">
                  <c:v>41799</c:v>
                </c:pt>
                <c:pt idx="69">
                  <c:v>41800</c:v>
                </c:pt>
                <c:pt idx="70">
                  <c:v>41801</c:v>
                </c:pt>
                <c:pt idx="71">
                  <c:v>41802</c:v>
                </c:pt>
                <c:pt idx="72">
                  <c:v>41803</c:v>
                </c:pt>
                <c:pt idx="73">
                  <c:v>41804</c:v>
                </c:pt>
                <c:pt idx="74">
                  <c:v>41805</c:v>
                </c:pt>
                <c:pt idx="75">
                  <c:v>41807</c:v>
                </c:pt>
                <c:pt idx="76">
                  <c:v>41808</c:v>
                </c:pt>
                <c:pt idx="77">
                  <c:v>41809</c:v>
                </c:pt>
                <c:pt idx="78">
                  <c:v>41810</c:v>
                </c:pt>
                <c:pt idx="79">
                  <c:v>41811</c:v>
                </c:pt>
                <c:pt idx="80">
                  <c:v>41812</c:v>
                </c:pt>
                <c:pt idx="81">
                  <c:v>41813</c:v>
                </c:pt>
                <c:pt idx="82">
                  <c:v>41814</c:v>
                </c:pt>
                <c:pt idx="83">
                  <c:v>41815</c:v>
                </c:pt>
                <c:pt idx="84">
                  <c:v>41816</c:v>
                </c:pt>
                <c:pt idx="85">
                  <c:v>41817</c:v>
                </c:pt>
                <c:pt idx="86">
                  <c:v>41818</c:v>
                </c:pt>
                <c:pt idx="87">
                  <c:v>41821</c:v>
                </c:pt>
                <c:pt idx="88">
                  <c:v>41822</c:v>
                </c:pt>
                <c:pt idx="89">
                  <c:v>41823</c:v>
                </c:pt>
                <c:pt idx="90">
                  <c:v>41824</c:v>
                </c:pt>
                <c:pt idx="91">
                  <c:v>41825</c:v>
                </c:pt>
                <c:pt idx="92">
                  <c:v>41826</c:v>
                </c:pt>
                <c:pt idx="93">
                  <c:v>41827</c:v>
                </c:pt>
                <c:pt idx="94">
                  <c:v>41828</c:v>
                </c:pt>
                <c:pt idx="95">
                  <c:v>41829</c:v>
                </c:pt>
                <c:pt idx="96">
                  <c:v>41830</c:v>
                </c:pt>
                <c:pt idx="97">
                  <c:v>41831</c:v>
                </c:pt>
                <c:pt idx="98">
                  <c:v>41832</c:v>
                </c:pt>
                <c:pt idx="99">
                  <c:v>41833</c:v>
                </c:pt>
                <c:pt idx="100">
                  <c:v>41834</c:v>
                </c:pt>
                <c:pt idx="101">
                  <c:v>41835</c:v>
                </c:pt>
                <c:pt idx="102">
                  <c:v>41836</c:v>
                </c:pt>
                <c:pt idx="103">
                  <c:v>41837</c:v>
                </c:pt>
                <c:pt idx="104">
                  <c:v>41838</c:v>
                </c:pt>
                <c:pt idx="105">
                  <c:v>41839</c:v>
                </c:pt>
                <c:pt idx="106">
                  <c:v>41840</c:v>
                </c:pt>
                <c:pt idx="107">
                  <c:v>41841</c:v>
                </c:pt>
                <c:pt idx="108">
                  <c:v>41842</c:v>
                </c:pt>
                <c:pt idx="109">
                  <c:v>41843</c:v>
                </c:pt>
                <c:pt idx="110">
                  <c:v>41844</c:v>
                </c:pt>
                <c:pt idx="111">
                  <c:v>41845</c:v>
                </c:pt>
                <c:pt idx="112">
                  <c:v>41846</c:v>
                </c:pt>
                <c:pt idx="113">
                  <c:v>41847</c:v>
                </c:pt>
                <c:pt idx="114">
                  <c:v>41848</c:v>
                </c:pt>
                <c:pt idx="115">
                  <c:v>41849</c:v>
                </c:pt>
                <c:pt idx="116">
                  <c:v>41850</c:v>
                </c:pt>
                <c:pt idx="117">
                  <c:v>41851</c:v>
                </c:pt>
                <c:pt idx="118">
                  <c:v>41852</c:v>
                </c:pt>
                <c:pt idx="119">
                  <c:v>41853</c:v>
                </c:pt>
                <c:pt idx="120">
                  <c:v>41854</c:v>
                </c:pt>
                <c:pt idx="121">
                  <c:v>41855</c:v>
                </c:pt>
                <c:pt idx="122">
                  <c:v>41856</c:v>
                </c:pt>
                <c:pt idx="123">
                  <c:v>41857</c:v>
                </c:pt>
                <c:pt idx="124">
                  <c:v>41858</c:v>
                </c:pt>
                <c:pt idx="125">
                  <c:v>41859</c:v>
                </c:pt>
                <c:pt idx="126">
                  <c:v>41860</c:v>
                </c:pt>
                <c:pt idx="127">
                  <c:v>41862</c:v>
                </c:pt>
                <c:pt idx="128">
                  <c:v>41863</c:v>
                </c:pt>
                <c:pt idx="129">
                  <c:v>41864</c:v>
                </c:pt>
                <c:pt idx="130">
                  <c:v>41865</c:v>
                </c:pt>
                <c:pt idx="131">
                  <c:v>41866</c:v>
                </c:pt>
                <c:pt idx="132">
                  <c:v>41867</c:v>
                </c:pt>
                <c:pt idx="133">
                  <c:v>41868</c:v>
                </c:pt>
                <c:pt idx="134">
                  <c:v>41869</c:v>
                </c:pt>
                <c:pt idx="135">
                  <c:v>41870</c:v>
                </c:pt>
                <c:pt idx="136">
                  <c:v>41871</c:v>
                </c:pt>
                <c:pt idx="137">
                  <c:v>41872</c:v>
                </c:pt>
                <c:pt idx="138">
                  <c:v>41873</c:v>
                </c:pt>
                <c:pt idx="139">
                  <c:v>41874</c:v>
                </c:pt>
                <c:pt idx="140">
                  <c:v>41875</c:v>
                </c:pt>
                <c:pt idx="141">
                  <c:v>41876</c:v>
                </c:pt>
                <c:pt idx="142">
                  <c:v>41877</c:v>
                </c:pt>
                <c:pt idx="143">
                  <c:v>41878</c:v>
                </c:pt>
                <c:pt idx="144">
                  <c:v>41879</c:v>
                </c:pt>
                <c:pt idx="145">
                  <c:v>41880</c:v>
                </c:pt>
                <c:pt idx="146">
                  <c:v>41881</c:v>
                </c:pt>
                <c:pt idx="147">
                  <c:v>41882</c:v>
                </c:pt>
              </c:numCache>
            </c:numRef>
          </c:xVal>
          <c:yVal>
            <c:numRef>
              <c:f>Sheet1!$B$2:$ES$2</c:f>
              <c:numCache>
                <c:formatCode>General</c:formatCode>
                <c:ptCount val="148"/>
                <c:pt idx="0">
                  <c:v>0.995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0.998</c:v>
                </c:pt>
                <c:pt idx="8">
                  <c:v>0.997</c:v>
                </c:pt>
                <c:pt idx="9">
                  <c:v>0.99399999999999999</c:v>
                </c:pt>
                <c:pt idx="10">
                  <c:v>0.995</c:v>
                </c:pt>
                <c:pt idx="11">
                  <c:v>0.998</c:v>
                </c:pt>
                <c:pt idx="12">
                  <c:v>0.999</c:v>
                </c:pt>
                <c:pt idx="13">
                  <c:v>1</c:v>
                </c:pt>
                <c:pt idx="14">
                  <c:v>0.997</c:v>
                </c:pt>
                <c:pt idx="15">
                  <c:v>0.99399999999999999</c:v>
                </c:pt>
                <c:pt idx="16">
                  <c:v>0.998</c:v>
                </c:pt>
                <c:pt idx="17">
                  <c:v>1</c:v>
                </c:pt>
                <c:pt idx="18">
                  <c:v>0.999</c:v>
                </c:pt>
                <c:pt idx="19">
                  <c:v>0.996</c:v>
                </c:pt>
                <c:pt idx="20">
                  <c:v>0.995</c:v>
                </c:pt>
                <c:pt idx="21">
                  <c:v>1</c:v>
                </c:pt>
                <c:pt idx="22">
                  <c:v>1</c:v>
                </c:pt>
                <c:pt idx="23">
                  <c:v>0.997</c:v>
                </c:pt>
                <c:pt idx="24">
                  <c:v>1</c:v>
                </c:pt>
                <c:pt idx="25">
                  <c:v>0.999</c:v>
                </c:pt>
                <c:pt idx="26">
                  <c:v>1</c:v>
                </c:pt>
                <c:pt idx="27">
                  <c:v>1</c:v>
                </c:pt>
                <c:pt idx="28">
                  <c:v>0.999</c:v>
                </c:pt>
                <c:pt idx="29">
                  <c:v>0.98799999999999999</c:v>
                </c:pt>
                <c:pt idx="30">
                  <c:v>0.98399999999999999</c:v>
                </c:pt>
                <c:pt idx="31">
                  <c:v>0.98299999999999998</c:v>
                </c:pt>
                <c:pt idx="32">
                  <c:v>0.97899999999999998</c:v>
                </c:pt>
                <c:pt idx="33">
                  <c:v>0.998</c:v>
                </c:pt>
                <c:pt idx="34">
                  <c:v>0.99299999999999999</c:v>
                </c:pt>
                <c:pt idx="35">
                  <c:v>0.995</c:v>
                </c:pt>
                <c:pt idx="36">
                  <c:v>1</c:v>
                </c:pt>
                <c:pt idx="37">
                  <c:v>1</c:v>
                </c:pt>
                <c:pt idx="38">
                  <c:v>0.999</c:v>
                </c:pt>
                <c:pt idx="39">
                  <c:v>0.999</c:v>
                </c:pt>
                <c:pt idx="40">
                  <c:v>1</c:v>
                </c:pt>
                <c:pt idx="41">
                  <c:v>1</c:v>
                </c:pt>
                <c:pt idx="42">
                  <c:v>0.999</c:v>
                </c:pt>
                <c:pt idx="43">
                  <c:v>0.98199999999999998</c:v>
                </c:pt>
                <c:pt idx="44">
                  <c:v>0.97</c:v>
                </c:pt>
                <c:pt idx="45">
                  <c:v>0.97399999999999998</c:v>
                </c:pt>
                <c:pt idx="46">
                  <c:v>0.98299999999999998</c:v>
                </c:pt>
                <c:pt idx="47">
                  <c:v>0.995</c:v>
                </c:pt>
                <c:pt idx="48">
                  <c:v>1</c:v>
                </c:pt>
                <c:pt idx="49">
                  <c:v>1</c:v>
                </c:pt>
                <c:pt idx="50">
                  <c:v>0.999</c:v>
                </c:pt>
                <c:pt idx="51">
                  <c:v>1</c:v>
                </c:pt>
                <c:pt idx="52">
                  <c:v>0.997</c:v>
                </c:pt>
                <c:pt idx="53">
                  <c:v>0.997</c:v>
                </c:pt>
                <c:pt idx="54">
                  <c:v>0.98599999999999999</c:v>
                </c:pt>
                <c:pt idx="55">
                  <c:v>0.97599999999999998</c:v>
                </c:pt>
                <c:pt idx="56">
                  <c:v>0.98</c:v>
                </c:pt>
                <c:pt idx="57">
                  <c:v>0.996</c:v>
                </c:pt>
                <c:pt idx="58">
                  <c:v>0.98499999999999999</c:v>
                </c:pt>
                <c:pt idx="59">
                  <c:v>0.98699999999999999</c:v>
                </c:pt>
                <c:pt idx="60">
                  <c:v>0.97099999999999997</c:v>
                </c:pt>
                <c:pt idx="61">
                  <c:v>0.98699999999999999</c:v>
                </c:pt>
                <c:pt idx="62">
                  <c:v>0.99399999999999999</c:v>
                </c:pt>
                <c:pt idx="63">
                  <c:v>0.97899999999999998</c:v>
                </c:pt>
                <c:pt idx="64">
                  <c:v>0.96199999999999997</c:v>
                </c:pt>
                <c:pt idx="65">
                  <c:v>0.95799999999999996</c:v>
                </c:pt>
                <c:pt idx="66">
                  <c:v>0.94599999999999995</c:v>
                </c:pt>
                <c:pt idx="67">
                  <c:v>0.97599999999999998</c:v>
                </c:pt>
                <c:pt idx="68">
                  <c:v>0.96599999999999997</c:v>
                </c:pt>
                <c:pt idx="69">
                  <c:v>0.98899999999999999</c:v>
                </c:pt>
                <c:pt idx="70">
                  <c:v>0.99199999999999999</c:v>
                </c:pt>
                <c:pt idx="71">
                  <c:v>0.99299999999999999</c:v>
                </c:pt>
                <c:pt idx="72">
                  <c:v>0.999</c:v>
                </c:pt>
                <c:pt idx="73">
                  <c:v>0.98799999999999999</c:v>
                </c:pt>
                <c:pt idx="74">
                  <c:v>0.998</c:v>
                </c:pt>
                <c:pt idx="75">
                  <c:v>0.98499999999999999</c:v>
                </c:pt>
                <c:pt idx="76">
                  <c:v>0.999</c:v>
                </c:pt>
                <c:pt idx="77">
                  <c:v>0.996</c:v>
                </c:pt>
                <c:pt idx="78">
                  <c:v>0.98499999999999999</c:v>
                </c:pt>
                <c:pt idx="79">
                  <c:v>0.99099999999999999</c:v>
                </c:pt>
                <c:pt idx="80">
                  <c:v>0.996</c:v>
                </c:pt>
                <c:pt idx="81">
                  <c:v>0.99299999999999999</c:v>
                </c:pt>
                <c:pt idx="82">
                  <c:v>0.98699999999999999</c:v>
                </c:pt>
                <c:pt idx="83">
                  <c:v>0.99</c:v>
                </c:pt>
                <c:pt idx="84">
                  <c:v>0.997</c:v>
                </c:pt>
                <c:pt idx="85">
                  <c:v>1</c:v>
                </c:pt>
                <c:pt idx="86">
                  <c:v>0.98499999999999999</c:v>
                </c:pt>
                <c:pt idx="87">
                  <c:v>0.97699999999999998</c:v>
                </c:pt>
                <c:pt idx="88">
                  <c:v>0.98099999999999998</c:v>
                </c:pt>
                <c:pt idx="89">
                  <c:v>0.98799999999999999</c:v>
                </c:pt>
                <c:pt idx="90">
                  <c:v>1</c:v>
                </c:pt>
                <c:pt idx="91">
                  <c:v>0.97699999999999998</c:v>
                </c:pt>
                <c:pt idx="92">
                  <c:v>0.98099999999999998</c:v>
                </c:pt>
                <c:pt idx="93">
                  <c:v>0.97399999999999998</c:v>
                </c:pt>
                <c:pt idx="94">
                  <c:v>0.97099999999999997</c:v>
                </c:pt>
                <c:pt idx="95">
                  <c:v>0.98499999999999999</c:v>
                </c:pt>
                <c:pt idx="96">
                  <c:v>1</c:v>
                </c:pt>
                <c:pt idx="97">
                  <c:v>0.98899999999999999</c:v>
                </c:pt>
                <c:pt idx="98">
                  <c:v>0.97699999999999998</c:v>
                </c:pt>
                <c:pt idx="99">
                  <c:v>0.98499999999999999</c:v>
                </c:pt>
                <c:pt idx="100">
                  <c:v>0.98699999999999999</c:v>
                </c:pt>
                <c:pt idx="101">
                  <c:v>0.99399999999999999</c:v>
                </c:pt>
                <c:pt idx="102">
                  <c:v>0.999</c:v>
                </c:pt>
                <c:pt idx="103">
                  <c:v>0.999</c:v>
                </c:pt>
                <c:pt idx="104">
                  <c:v>0.997</c:v>
                </c:pt>
                <c:pt idx="105">
                  <c:v>0.998</c:v>
                </c:pt>
                <c:pt idx="106">
                  <c:v>0.99299999999999999</c:v>
                </c:pt>
                <c:pt idx="107">
                  <c:v>0.98599999999999999</c:v>
                </c:pt>
                <c:pt idx="108">
                  <c:v>0.97299999999999998</c:v>
                </c:pt>
                <c:pt idx="109">
                  <c:v>0.98</c:v>
                </c:pt>
                <c:pt idx="110">
                  <c:v>0.97699999999999998</c:v>
                </c:pt>
                <c:pt idx="111">
                  <c:v>0.97599999999999998</c:v>
                </c:pt>
                <c:pt idx="112">
                  <c:v>0.97</c:v>
                </c:pt>
                <c:pt idx="113">
                  <c:v>0.98499999999999999</c:v>
                </c:pt>
                <c:pt idx="114">
                  <c:v>0.99099999999999999</c:v>
                </c:pt>
                <c:pt idx="115">
                  <c:v>0.99399999999999999</c:v>
                </c:pt>
                <c:pt idx="116">
                  <c:v>0.96899999999999997</c:v>
                </c:pt>
                <c:pt idx="117">
                  <c:v>0.97699999999999998</c:v>
                </c:pt>
                <c:pt idx="118">
                  <c:v>0.98199999999999998</c:v>
                </c:pt>
                <c:pt idx="119">
                  <c:v>0.99199999999999999</c:v>
                </c:pt>
                <c:pt idx="120">
                  <c:v>0.99399999999999999</c:v>
                </c:pt>
                <c:pt idx="121">
                  <c:v>0.98799999999999999</c:v>
                </c:pt>
                <c:pt idx="122">
                  <c:v>0.98799999999999999</c:v>
                </c:pt>
                <c:pt idx="123">
                  <c:v>0.99299999999999999</c:v>
                </c:pt>
                <c:pt idx="124">
                  <c:v>0.98299999999999998</c:v>
                </c:pt>
                <c:pt idx="125">
                  <c:v>0.98199999999999998</c:v>
                </c:pt>
                <c:pt idx="126">
                  <c:v>0.98299999999999998</c:v>
                </c:pt>
                <c:pt idx="127">
                  <c:v>0.99199999999999999</c:v>
                </c:pt>
                <c:pt idx="128">
                  <c:v>0.999</c:v>
                </c:pt>
                <c:pt idx="129">
                  <c:v>0.99399999999999999</c:v>
                </c:pt>
                <c:pt idx="130">
                  <c:v>0.98199999999999998</c:v>
                </c:pt>
                <c:pt idx="131">
                  <c:v>0.995</c:v>
                </c:pt>
                <c:pt idx="132">
                  <c:v>1</c:v>
                </c:pt>
                <c:pt idx="133">
                  <c:v>0.99299999999999999</c:v>
                </c:pt>
                <c:pt idx="134">
                  <c:v>0.999</c:v>
                </c:pt>
                <c:pt idx="135">
                  <c:v>0.999</c:v>
                </c:pt>
                <c:pt idx="136">
                  <c:v>0.998</c:v>
                </c:pt>
                <c:pt idx="137">
                  <c:v>0.999</c:v>
                </c:pt>
                <c:pt idx="138">
                  <c:v>1</c:v>
                </c:pt>
                <c:pt idx="139">
                  <c:v>0.997</c:v>
                </c:pt>
                <c:pt idx="140">
                  <c:v>0.995</c:v>
                </c:pt>
                <c:pt idx="141">
                  <c:v>0.99099999999999999</c:v>
                </c:pt>
                <c:pt idx="142">
                  <c:v>0.98899999999999999</c:v>
                </c:pt>
                <c:pt idx="143">
                  <c:v>0.96699999999999997</c:v>
                </c:pt>
                <c:pt idx="144">
                  <c:v>0.98499999999999999</c:v>
                </c:pt>
                <c:pt idx="145">
                  <c:v>0.98599999999999999</c:v>
                </c:pt>
                <c:pt idx="146">
                  <c:v>0.97899999999999998</c:v>
                </c:pt>
                <c:pt idx="147">
                  <c:v>0.98599999999999999</c:v>
                </c:pt>
              </c:numCache>
            </c:numRef>
          </c:yVal>
          <c:smooth val="1"/>
        </c:ser>
        <c:ser>
          <c:idx val="1"/>
          <c:order val="1"/>
          <c:marker>
            <c:symbol val="triangle"/>
            <c:size val="6"/>
            <c:spPr>
              <a:solidFill>
                <a:schemeClr val="tx2">
                  <a:lumMod val="20000"/>
                  <a:lumOff val="80000"/>
                </a:schemeClr>
              </a:solidFill>
            </c:spPr>
          </c:marker>
          <c:dPt>
            <c:idx val="0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2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3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4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0.998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0.99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0.98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0.98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0.98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2D050"/>
              </a:solidFill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Sheet1!$N$4:$R$4</c:f>
              <c:numCache>
                <c:formatCode>m/d/yyyy</c:formatCode>
                <c:ptCount val="5"/>
                <c:pt idx="0">
                  <c:v>41759</c:v>
                </c:pt>
                <c:pt idx="1">
                  <c:v>41790</c:v>
                </c:pt>
                <c:pt idx="2">
                  <c:v>41820</c:v>
                </c:pt>
                <c:pt idx="3">
                  <c:v>41851</c:v>
                </c:pt>
                <c:pt idx="4">
                  <c:v>41882</c:v>
                </c:pt>
              </c:numCache>
            </c:numRef>
          </c:xVal>
          <c:yVal>
            <c:numRef>
              <c:f>Sheet1!$N$5:$R$5</c:f>
              <c:numCache>
                <c:formatCode>General</c:formatCode>
                <c:ptCount val="5"/>
                <c:pt idx="0">
                  <c:v>0.99793333333333323</c:v>
                </c:pt>
                <c:pt idx="1">
                  <c:v>0.99119999999999986</c:v>
                </c:pt>
                <c:pt idx="2">
                  <c:v>0.98525925925925883</c:v>
                </c:pt>
                <c:pt idx="3">
                  <c:v>0.98483870967741927</c:v>
                </c:pt>
                <c:pt idx="4">
                  <c:v>0.99089285714285702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8938960"/>
        <c:axId val="218939352"/>
      </c:scatterChart>
      <c:valAx>
        <c:axId val="218938960"/>
        <c:scaling>
          <c:orientation val="minMax"/>
          <c:max val="41882"/>
          <c:min val="41730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218939352"/>
        <c:crossesAt val="0.9"/>
        <c:crossBetween val="midCat"/>
        <c:majorUnit val="30"/>
      </c:valAx>
      <c:valAx>
        <c:axId val="218939352"/>
        <c:scaling>
          <c:orientation val="minMax"/>
          <c:max val="1"/>
          <c:min val="0.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en-US"/>
          </a:p>
        </c:txPr>
        <c:crossAx val="218938960"/>
        <c:crosses val="autoZero"/>
        <c:crossBetween val="midCat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NOx</c:v>
          </c:tx>
          <c:invertIfNegative val="0"/>
          <c:cat>
            <c:strRef>
              <c:f>nox!$A$3:$A$10</c:f>
              <c:strCache>
                <c:ptCount val="8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Thur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  <c:pt idx="7">
                  <c:v>4-Jul</c:v>
                </c:pt>
              </c:strCache>
            </c:strRef>
          </c:cat>
          <c:val>
            <c:numRef>
              <c:f>nox!$D$3:$D$10</c:f>
              <c:numCache>
                <c:formatCode>0.0</c:formatCode>
                <c:ptCount val="8"/>
                <c:pt idx="0">
                  <c:v>-25.81322492700318</c:v>
                </c:pt>
                <c:pt idx="1">
                  <c:v>-18.871297218092835</c:v>
                </c:pt>
                <c:pt idx="2">
                  <c:v>-17.337936313294236</c:v>
                </c:pt>
                <c:pt idx="3">
                  <c:v>-17.118587838448413</c:v>
                </c:pt>
                <c:pt idx="4">
                  <c:v>-18.853710810059521</c:v>
                </c:pt>
                <c:pt idx="5">
                  <c:v>-3.7195613386418311</c:v>
                </c:pt>
                <c:pt idx="6">
                  <c:v>-8.0792770152941831</c:v>
                </c:pt>
                <c:pt idx="7">
                  <c:v>-12.01379150326132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974496"/>
        <c:axId val="163364288"/>
      </c:barChart>
      <c:catAx>
        <c:axId val="218974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3364288"/>
        <c:crosses val="autoZero"/>
        <c:auto val="1"/>
        <c:lblAlgn val="ctr"/>
        <c:lblOffset val="100"/>
        <c:noMultiLvlLbl val="0"/>
      </c:catAx>
      <c:valAx>
        <c:axId val="16336428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897449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en-US"/>
          </a:p>
        </c:txPr>
      </c:dTable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NOx</c:v>
          </c:tx>
          <c:invertIfNegative val="0"/>
          <c:cat>
            <c:strRef>
              <c:f>nox!$C$29:$C$36</c:f>
              <c:strCache>
                <c:ptCount val="8"/>
                <c:pt idx="0">
                  <c:v>Conus</c:v>
                </c:pt>
                <c:pt idx="2">
                  <c:v>North East</c:v>
                </c:pt>
                <c:pt idx="3">
                  <c:v>South East</c:v>
                </c:pt>
                <c:pt idx="4">
                  <c:v>Upper Middle</c:v>
                </c:pt>
                <c:pt idx="5">
                  <c:v>Lower Middle</c:v>
                </c:pt>
                <c:pt idx="6">
                  <c:v>Rocky Mountain</c:v>
                </c:pt>
                <c:pt idx="7">
                  <c:v>Pacific Coast</c:v>
                </c:pt>
              </c:strCache>
            </c:strRef>
          </c:cat>
          <c:val>
            <c:numRef>
              <c:f>nox!$D$29:$D$36</c:f>
              <c:numCache>
                <c:formatCode>General</c:formatCode>
                <c:ptCount val="8"/>
                <c:pt idx="0" formatCode="0.0">
                  <c:v>-15.674642186209804</c:v>
                </c:pt>
                <c:pt idx="2" formatCode="0.0">
                  <c:v>-16.160159386834021</c:v>
                </c:pt>
                <c:pt idx="3" formatCode="0.0">
                  <c:v>-17.084514089534622</c:v>
                </c:pt>
                <c:pt idx="4" formatCode="0.0">
                  <c:v>-20.735123711481606</c:v>
                </c:pt>
                <c:pt idx="5" formatCode="0.0">
                  <c:v>-11.364509510346696</c:v>
                </c:pt>
                <c:pt idx="6" formatCode="0.0">
                  <c:v>-16.098229246666051</c:v>
                </c:pt>
                <c:pt idx="7" formatCode="0.0">
                  <c:v>-18.76043334535413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429144"/>
        <c:axId val="219429528"/>
      </c:barChart>
      <c:catAx>
        <c:axId val="219429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9429528"/>
        <c:crosses val="autoZero"/>
        <c:auto val="1"/>
        <c:lblAlgn val="ctr"/>
        <c:lblOffset val="100"/>
        <c:noMultiLvlLbl val="0"/>
      </c:catAx>
      <c:valAx>
        <c:axId val="21942952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9429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July</a:t>
            </a:r>
            <a:r>
              <a:rPr lang="en-US" sz="1400" baseline="0" dirty="0"/>
              <a:t> 2014</a:t>
            </a:r>
            <a:endParaRPr lang="en-US" sz="1400" dirty="0"/>
          </a:p>
        </c:rich>
      </c:tx>
      <c:layout>
        <c:manualLayout>
          <c:xMode val="edge"/>
          <c:yMode val="edge"/>
          <c:x val="0.47064588801399826"/>
          <c:y val="7.995883549745509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Sheet1!$B$2:$AB$2</c:f>
              <c:numCache>
                <c:formatCode>m/d/yyyy</c:formatCode>
                <c:ptCount val="27"/>
                <c:pt idx="0">
                  <c:v>41821</c:v>
                </c:pt>
                <c:pt idx="1">
                  <c:v>41822</c:v>
                </c:pt>
                <c:pt idx="2">
                  <c:v>41823</c:v>
                </c:pt>
                <c:pt idx="3">
                  <c:v>41824</c:v>
                </c:pt>
                <c:pt idx="4">
                  <c:v>41825</c:v>
                </c:pt>
                <c:pt idx="5">
                  <c:v>41826</c:v>
                </c:pt>
                <c:pt idx="6">
                  <c:v>41827</c:v>
                </c:pt>
                <c:pt idx="7">
                  <c:v>41828</c:v>
                </c:pt>
                <c:pt idx="8">
                  <c:v>41829</c:v>
                </c:pt>
                <c:pt idx="9">
                  <c:v>41830</c:v>
                </c:pt>
                <c:pt idx="10">
                  <c:v>41831</c:v>
                </c:pt>
                <c:pt idx="11">
                  <c:v>41832</c:v>
                </c:pt>
                <c:pt idx="12">
                  <c:v>41833</c:v>
                </c:pt>
                <c:pt idx="13">
                  <c:v>41834</c:v>
                </c:pt>
                <c:pt idx="14">
                  <c:v>41835</c:v>
                </c:pt>
                <c:pt idx="15">
                  <c:v>41836</c:v>
                </c:pt>
                <c:pt idx="16">
                  <c:v>41837</c:v>
                </c:pt>
                <c:pt idx="17">
                  <c:v>41838</c:v>
                </c:pt>
                <c:pt idx="18">
                  <c:v>41839</c:v>
                </c:pt>
                <c:pt idx="19">
                  <c:v>41840</c:v>
                </c:pt>
                <c:pt idx="20">
                  <c:v>41841</c:v>
                </c:pt>
                <c:pt idx="21">
                  <c:v>41846</c:v>
                </c:pt>
                <c:pt idx="22">
                  <c:v>41847</c:v>
                </c:pt>
                <c:pt idx="23">
                  <c:v>41848</c:v>
                </c:pt>
                <c:pt idx="24">
                  <c:v>41849</c:v>
                </c:pt>
                <c:pt idx="25">
                  <c:v>41850</c:v>
                </c:pt>
                <c:pt idx="26">
                  <c:v>41851</c:v>
                </c:pt>
              </c:numCache>
            </c:numRef>
          </c:cat>
          <c:val>
            <c:numRef>
              <c:f>Sheet1!$B$3:$AB$3</c:f>
              <c:numCache>
                <c:formatCode>General</c:formatCode>
                <c:ptCount val="27"/>
                <c:pt idx="0">
                  <c:v>7.2300000000000003E-2</c:v>
                </c:pt>
                <c:pt idx="1">
                  <c:v>8.3799999999999999E-2</c:v>
                </c:pt>
                <c:pt idx="2">
                  <c:v>6.0900000000000003E-2</c:v>
                </c:pt>
                <c:pt idx="3">
                  <c:v>3.73E-2</c:v>
                </c:pt>
                <c:pt idx="4">
                  <c:v>0</c:v>
                </c:pt>
                <c:pt idx="5">
                  <c:v>0</c:v>
                </c:pt>
                <c:pt idx="6">
                  <c:v>7.2400000000000006E-2</c:v>
                </c:pt>
                <c:pt idx="7">
                  <c:v>0.27960000000000002</c:v>
                </c:pt>
                <c:pt idx="8">
                  <c:v>0.26300000000000001</c:v>
                </c:pt>
                <c:pt idx="9">
                  <c:v>3.5200000000000002E-2</c:v>
                </c:pt>
                <c:pt idx="10">
                  <c:v>0.21529999999999999</c:v>
                </c:pt>
                <c:pt idx="11">
                  <c:v>0.22600000000000001</c:v>
                </c:pt>
                <c:pt idx="12">
                  <c:v>0.214</c:v>
                </c:pt>
                <c:pt idx="13">
                  <c:v>0.30180000000000001</c:v>
                </c:pt>
                <c:pt idx="14">
                  <c:v>0.31659999999999999</c:v>
                </c:pt>
                <c:pt idx="15">
                  <c:v>0.36699999999999999</c:v>
                </c:pt>
                <c:pt idx="16">
                  <c:v>0.2944</c:v>
                </c:pt>
                <c:pt idx="17">
                  <c:v>0.27989999999999998</c:v>
                </c:pt>
                <c:pt idx="18">
                  <c:v>0.28939999999999999</c:v>
                </c:pt>
                <c:pt idx="19">
                  <c:v>0.23599999999999999</c:v>
                </c:pt>
                <c:pt idx="20">
                  <c:v>0.17499999999999999</c:v>
                </c:pt>
                <c:pt idx="21">
                  <c:v>9.2399999999999996E-2</c:v>
                </c:pt>
                <c:pt idx="22">
                  <c:v>5.6800000000000003E-2</c:v>
                </c:pt>
                <c:pt idx="23">
                  <c:v>2.8400000000000002E-2</c:v>
                </c:pt>
                <c:pt idx="24">
                  <c:v>3.1699999999999999E-2</c:v>
                </c:pt>
                <c:pt idx="25">
                  <c:v>4.3099999999999999E-2</c:v>
                </c:pt>
                <c:pt idx="26">
                  <c:v>5.4300000000000001E-2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532384"/>
        <c:axId val="247533168"/>
      </c:barChart>
      <c:dateAx>
        <c:axId val="247532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m/d/yyyy" sourceLinked="1"/>
        <c:majorTickMark val="none"/>
        <c:minorTickMark val="none"/>
        <c:tickLblPos val="nextTo"/>
        <c:crossAx val="247533168"/>
        <c:crosses val="autoZero"/>
        <c:auto val="1"/>
        <c:lblOffset val="100"/>
        <c:baseTimeUnit val="days"/>
      </c:dateAx>
      <c:valAx>
        <c:axId val="2475331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Threat score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475323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August</a:t>
            </a:r>
            <a:r>
              <a:rPr lang="en-US" sz="1400" baseline="0" dirty="0"/>
              <a:t> 20</a:t>
            </a:r>
            <a:r>
              <a:rPr lang="en-US" sz="1400" dirty="0"/>
              <a:t>14</a:t>
            </a:r>
          </a:p>
        </c:rich>
      </c:tx>
      <c:layout>
        <c:manualLayout>
          <c:xMode val="edge"/>
          <c:yMode val="edge"/>
          <c:x val="0.42224300087489058"/>
          <c:y val="0.18505582420221267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Threat Score a/(a+b+c)</c:v>
                </c:pt>
              </c:strCache>
            </c:strRef>
          </c:tx>
          <c:invertIfNegative val="0"/>
          <c:cat>
            <c:numRef>
              <c:f>Sheet1!$B$1:$AF$1</c:f>
              <c:numCache>
                <c:formatCode>m/d/yyyy</c:formatCode>
                <c:ptCount val="31"/>
                <c:pt idx="0">
                  <c:v>41852</c:v>
                </c:pt>
                <c:pt idx="1">
                  <c:v>41853</c:v>
                </c:pt>
                <c:pt idx="2">
                  <c:v>41854</c:v>
                </c:pt>
                <c:pt idx="3">
                  <c:v>41855</c:v>
                </c:pt>
                <c:pt idx="4">
                  <c:v>41856</c:v>
                </c:pt>
                <c:pt idx="5">
                  <c:v>41857</c:v>
                </c:pt>
                <c:pt idx="6">
                  <c:v>41858</c:v>
                </c:pt>
                <c:pt idx="7">
                  <c:v>41859</c:v>
                </c:pt>
                <c:pt idx="8">
                  <c:v>41860</c:v>
                </c:pt>
                <c:pt idx="9">
                  <c:v>41861</c:v>
                </c:pt>
                <c:pt idx="10">
                  <c:v>41862</c:v>
                </c:pt>
                <c:pt idx="11">
                  <c:v>41863</c:v>
                </c:pt>
                <c:pt idx="12">
                  <c:v>41864</c:v>
                </c:pt>
                <c:pt idx="13">
                  <c:v>41865</c:v>
                </c:pt>
                <c:pt idx="14">
                  <c:v>41866</c:v>
                </c:pt>
                <c:pt idx="15">
                  <c:v>41867</c:v>
                </c:pt>
                <c:pt idx="16">
                  <c:v>41868</c:v>
                </c:pt>
                <c:pt idx="17">
                  <c:v>41869</c:v>
                </c:pt>
                <c:pt idx="18">
                  <c:v>41870</c:v>
                </c:pt>
                <c:pt idx="19">
                  <c:v>41871</c:v>
                </c:pt>
                <c:pt idx="20">
                  <c:v>41872</c:v>
                </c:pt>
                <c:pt idx="21">
                  <c:v>41873</c:v>
                </c:pt>
                <c:pt idx="22">
                  <c:v>41874</c:v>
                </c:pt>
                <c:pt idx="23">
                  <c:v>41875</c:v>
                </c:pt>
                <c:pt idx="24">
                  <c:v>41876</c:v>
                </c:pt>
                <c:pt idx="25">
                  <c:v>41877</c:v>
                </c:pt>
                <c:pt idx="26">
                  <c:v>41878</c:v>
                </c:pt>
                <c:pt idx="27">
                  <c:v>41879</c:v>
                </c:pt>
                <c:pt idx="28">
                  <c:v>41880</c:v>
                </c:pt>
                <c:pt idx="29">
                  <c:v>41881</c:v>
                </c:pt>
                <c:pt idx="30">
                  <c:v>41882</c:v>
                </c:pt>
              </c:numCache>
            </c:numRef>
          </c:cat>
          <c:val>
            <c:numRef>
              <c:f>Sheet1!$B$2:$AF$2</c:f>
              <c:numCache>
                <c:formatCode>General</c:formatCode>
                <c:ptCount val="31"/>
                <c:pt idx="0">
                  <c:v>0.1149</c:v>
                </c:pt>
                <c:pt idx="1">
                  <c:v>0.29520000000000002</c:v>
                </c:pt>
                <c:pt idx="2">
                  <c:v>0.2213</c:v>
                </c:pt>
                <c:pt idx="3">
                  <c:v>0.33789999999999998</c:v>
                </c:pt>
                <c:pt idx="4">
                  <c:v>0.54020000000000001</c:v>
                </c:pt>
                <c:pt idx="5">
                  <c:v>0.54490000000000005</c:v>
                </c:pt>
                <c:pt idx="6">
                  <c:v>0.35010000000000002</c:v>
                </c:pt>
                <c:pt idx="7">
                  <c:v>0.18</c:v>
                </c:pt>
                <c:pt idx="8">
                  <c:v>0.28070000000000001</c:v>
                </c:pt>
                <c:pt idx="9">
                  <c:v>0.29210000000000003</c:v>
                </c:pt>
                <c:pt idx="10">
                  <c:v>0.32450000000000001</c:v>
                </c:pt>
                <c:pt idx="11">
                  <c:v>0.24229999999999999</c:v>
                </c:pt>
                <c:pt idx="12">
                  <c:v>0.37759999999999999</c:v>
                </c:pt>
                <c:pt idx="13">
                  <c:v>0.29720000000000002</c:v>
                </c:pt>
                <c:pt idx="14">
                  <c:v>0.3367</c:v>
                </c:pt>
                <c:pt idx="15">
                  <c:v>0.15859999999999999</c:v>
                </c:pt>
                <c:pt idx="16">
                  <c:v>0.3216</c:v>
                </c:pt>
                <c:pt idx="17">
                  <c:v>0.313</c:v>
                </c:pt>
                <c:pt idx="18">
                  <c:v>0.21890000000000001</c:v>
                </c:pt>
                <c:pt idx="19">
                  <c:v>3.9199999999999999E-2</c:v>
                </c:pt>
                <c:pt idx="20">
                  <c:v>9.7100000000000006E-2</c:v>
                </c:pt>
                <c:pt idx="21">
                  <c:v>0.2893</c:v>
                </c:pt>
                <c:pt idx="22">
                  <c:v>4.9399999999999999E-2</c:v>
                </c:pt>
                <c:pt idx="23">
                  <c:v>0.26390000000000002</c:v>
                </c:pt>
                <c:pt idx="24">
                  <c:v>0.2571</c:v>
                </c:pt>
                <c:pt idx="25">
                  <c:v>8.4599999999999995E-2</c:v>
                </c:pt>
                <c:pt idx="26">
                  <c:v>0.1014</c:v>
                </c:pt>
                <c:pt idx="27">
                  <c:v>2.5899999999999999E-2</c:v>
                </c:pt>
                <c:pt idx="28">
                  <c:v>6.5799999999999997E-2</c:v>
                </c:pt>
                <c:pt idx="29">
                  <c:v>1.26E-2</c:v>
                </c:pt>
                <c:pt idx="30">
                  <c:v>6.9800000000000001E-2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534736"/>
        <c:axId val="248283024"/>
      </c:barChart>
      <c:dateAx>
        <c:axId val="247534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m/d/yyyy" sourceLinked="1"/>
        <c:majorTickMark val="out"/>
        <c:minorTickMark val="none"/>
        <c:tickLblPos val="nextTo"/>
        <c:crossAx val="248283024"/>
        <c:crosses val="autoZero"/>
        <c:auto val="1"/>
        <c:lblOffset val="100"/>
        <c:baseTimeUnit val="days"/>
      </c:dateAx>
      <c:valAx>
        <c:axId val="2482830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Threat Score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475347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82435866946265"/>
          <c:y val="5.1400554097404488E-2"/>
          <c:w val="0.84753316476074059"/>
          <c:h val="0.7231288276465444"/>
        </c:manualLayout>
      </c:layout>
      <c:lineChart>
        <c:grouping val="standard"/>
        <c:varyColors val="0"/>
        <c:ser>
          <c:idx val="0"/>
          <c:order val="0"/>
          <c:tx>
            <c:v>Galletti</c:v>
          </c:tx>
          <c:marker>
            <c:symbol val="none"/>
          </c:marker>
          <c:val>
            <c:numRef>
              <c:f>export!$D$2:$Z$2</c:f>
              <c:numCache>
                <c:formatCode>General</c:formatCode>
                <c:ptCount val="23"/>
                <c:pt idx="0">
                  <c:v>11.1</c:v>
                </c:pt>
                <c:pt idx="1">
                  <c:v>8.3000000000000007</c:v>
                </c:pt>
                <c:pt idx="2">
                  <c:v>10</c:v>
                </c:pt>
                <c:pt idx="3">
                  <c:v>7</c:v>
                </c:pt>
                <c:pt idx="4">
                  <c:v>12.9</c:v>
                </c:pt>
                <c:pt idx="5">
                  <c:v>17.5</c:v>
                </c:pt>
                <c:pt idx="6">
                  <c:v>16.100000000000001</c:v>
                </c:pt>
                <c:pt idx="7">
                  <c:v>9.3000000000000007</c:v>
                </c:pt>
                <c:pt idx="8">
                  <c:v>16.100000000000001</c:v>
                </c:pt>
                <c:pt idx="9">
                  <c:v>12.6</c:v>
                </c:pt>
                <c:pt idx="10">
                  <c:v>8</c:v>
                </c:pt>
                <c:pt idx="11">
                  <c:v>47.7</c:v>
                </c:pt>
                <c:pt idx="12">
                  <c:v>137</c:v>
                </c:pt>
                <c:pt idx="13">
                  <c:v>174.8</c:v>
                </c:pt>
                <c:pt idx="14">
                  <c:v>149.1</c:v>
                </c:pt>
                <c:pt idx="15">
                  <c:v>56.1</c:v>
                </c:pt>
                <c:pt idx="16">
                  <c:v>72</c:v>
                </c:pt>
                <c:pt idx="17">
                  <c:v>41.6</c:v>
                </c:pt>
                <c:pt idx="18">
                  <c:v>39.800000000000011</c:v>
                </c:pt>
                <c:pt idx="19">
                  <c:v>61.3</c:v>
                </c:pt>
                <c:pt idx="20">
                  <c:v>41.6</c:v>
                </c:pt>
              </c:numCache>
            </c:numRef>
          </c:val>
          <c:smooth val="0"/>
        </c:ser>
        <c:ser>
          <c:idx val="1"/>
          <c:order val="1"/>
          <c:tx>
            <c:v>Reno</c:v>
          </c:tx>
          <c:marker>
            <c:symbol val="none"/>
          </c:marker>
          <c:val>
            <c:numRef>
              <c:f>export!$D$3:$Z$3</c:f>
              <c:numCache>
                <c:formatCode>General</c:formatCode>
                <c:ptCount val="23"/>
                <c:pt idx="0">
                  <c:v>11.6</c:v>
                </c:pt>
                <c:pt idx="1">
                  <c:v>9.6</c:v>
                </c:pt>
                <c:pt idx="2">
                  <c:v>8.1</c:v>
                </c:pt>
                <c:pt idx="3">
                  <c:v>7.2</c:v>
                </c:pt>
                <c:pt idx="4">
                  <c:v>5.7</c:v>
                </c:pt>
                <c:pt idx="5">
                  <c:v>6.5</c:v>
                </c:pt>
                <c:pt idx="6">
                  <c:v>16</c:v>
                </c:pt>
                <c:pt idx="7">
                  <c:v>9.4</c:v>
                </c:pt>
                <c:pt idx="8">
                  <c:v>11.4</c:v>
                </c:pt>
                <c:pt idx="9">
                  <c:v>12.5</c:v>
                </c:pt>
                <c:pt idx="10">
                  <c:v>12</c:v>
                </c:pt>
                <c:pt idx="11">
                  <c:v>51</c:v>
                </c:pt>
                <c:pt idx="12">
                  <c:v>137</c:v>
                </c:pt>
                <c:pt idx="13">
                  <c:v>174.6</c:v>
                </c:pt>
                <c:pt idx="14">
                  <c:v>123.2</c:v>
                </c:pt>
                <c:pt idx="15">
                  <c:v>48.2</c:v>
                </c:pt>
                <c:pt idx="16">
                  <c:v>63.8</c:v>
                </c:pt>
                <c:pt idx="17">
                  <c:v>43.2</c:v>
                </c:pt>
                <c:pt idx="18">
                  <c:v>43.7</c:v>
                </c:pt>
                <c:pt idx="19">
                  <c:v>59.2</c:v>
                </c:pt>
                <c:pt idx="20">
                  <c:v>43.1</c:v>
                </c:pt>
              </c:numCache>
            </c:numRef>
          </c:val>
          <c:smooth val="0"/>
        </c:ser>
        <c:ser>
          <c:idx val="2"/>
          <c:order val="2"/>
          <c:tx>
            <c:v>Sparks</c:v>
          </c:tx>
          <c:marker>
            <c:symbol val="none"/>
          </c:marker>
          <c:val>
            <c:numRef>
              <c:f>export!$D$4:$Z$4</c:f>
              <c:numCache>
                <c:formatCode>General</c:formatCode>
                <c:ptCount val="23"/>
                <c:pt idx="0">
                  <c:v>10.5</c:v>
                </c:pt>
                <c:pt idx="1">
                  <c:v>9.5</c:v>
                </c:pt>
                <c:pt idx="2">
                  <c:v>10.3</c:v>
                </c:pt>
                <c:pt idx="3">
                  <c:v>9</c:v>
                </c:pt>
                <c:pt idx="4">
                  <c:v>13.3</c:v>
                </c:pt>
                <c:pt idx="5">
                  <c:v>8.9</c:v>
                </c:pt>
                <c:pt idx="6">
                  <c:v>15.9</c:v>
                </c:pt>
                <c:pt idx="7">
                  <c:v>15.1</c:v>
                </c:pt>
                <c:pt idx="8">
                  <c:v>10.8</c:v>
                </c:pt>
                <c:pt idx="9">
                  <c:v>7.9</c:v>
                </c:pt>
                <c:pt idx="10">
                  <c:v>7.2</c:v>
                </c:pt>
                <c:pt idx="11">
                  <c:v>28.5</c:v>
                </c:pt>
                <c:pt idx="12">
                  <c:v>137</c:v>
                </c:pt>
                <c:pt idx="14">
                  <c:v>136.1</c:v>
                </c:pt>
                <c:pt idx="15">
                  <c:v>92</c:v>
                </c:pt>
                <c:pt idx="16">
                  <c:v>99.7</c:v>
                </c:pt>
                <c:pt idx="17">
                  <c:v>49.2</c:v>
                </c:pt>
                <c:pt idx="18">
                  <c:v>42.5</c:v>
                </c:pt>
                <c:pt idx="19">
                  <c:v>63.1</c:v>
                </c:pt>
                <c:pt idx="20">
                  <c:v>50.3</c:v>
                </c:pt>
              </c:numCache>
            </c:numRef>
          </c:val>
          <c:smooth val="0"/>
        </c:ser>
        <c:ser>
          <c:idx val="3"/>
          <c:order val="3"/>
          <c:tx>
            <c:v>Prediction</c:v>
          </c:tx>
          <c:marker>
            <c:symbol val="none"/>
          </c:marker>
          <c:val>
            <c:numRef>
              <c:f>export!$D$5:$Z$5</c:f>
              <c:numCache>
                <c:formatCode>General</c:formatCode>
                <c:ptCount val="23"/>
                <c:pt idx="4">
                  <c:v>0</c:v>
                </c:pt>
                <c:pt idx="5">
                  <c:v>1</c:v>
                </c:pt>
                <c:pt idx="6">
                  <c:v>4</c:v>
                </c:pt>
                <c:pt idx="7">
                  <c:v>4</c:v>
                </c:pt>
                <c:pt idx="8">
                  <c:v>6</c:v>
                </c:pt>
                <c:pt idx="9">
                  <c:v>10</c:v>
                </c:pt>
                <c:pt idx="10">
                  <c:v>40</c:v>
                </c:pt>
                <c:pt idx="11">
                  <c:v>40</c:v>
                </c:pt>
                <c:pt idx="12">
                  <c:v>63</c:v>
                </c:pt>
                <c:pt idx="13">
                  <c:v>0</c:v>
                </c:pt>
                <c:pt idx="14">
                  <c:v>4</c:v>
                </c:pt>
                <c:pt idx="15">
                  <c:v>0</c:v>
                </c:pt>
                <c:pt idx="16">
                  <c:v>10</c:v>
                </c:pt>
                <c:pt idx="17">
                  <c:v>16</c:v>
                </c:pt>
                <c:pt idx="18">
                  <c:v>25</c:v>
                </c:pt>
                <c:pt idx="19">
                  <c:v>16</c:v>
                </c:pt>
                <c:pt idx="20">
                  <c:v>4</c:v>
                </c:pt>
                <c:pt idx="21">
                  <c:v>2</c:v>
                </c:pt>
                <c:pt idx="2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noFill/>
            </a:ln>
          </c:spPr>
        </c:dropLines>
        <c:smooth val="0"/>
        <c:axId val="218739704"/>
        <c:axId val="162371312"/>
      </c:lineChart>
      <c:catAx>
        <c:axId val="218739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LST on August 22, 2013</a:t>
                </a:r>
              </a:p>
            </c:rich>
          </c:tx>
          <c:overlay val="0"/>
        </c:title>
        <c:majorTickMark val="none"/>
        <c:minorTickMark val="none"/>
        <c:tickLblPos val="nextTo"/>
        <c:crossAx val="162371312"/>
        <c:crosses val="autoZero"/>
        <c:auto val="1"/>
        <c:lblAlgn val="ctr"/>
        <c:lblOffset val="100"/>
        <c:noMultiLvlLbl val="0"/>
      </c:catAx>
      <c:valAx>
        <c:axId val="1623713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PM2.5 (ug/m3)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8739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850165196335218"/>
          <c:y val="0.11330070283851165"/>
          <c:w val="0.26096175682003309"/>
          <c:h val="0.4164531562554800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aseline="0"/>
            </a:pPr>
            <a:r>
              <a:rPr lang="en-US" sz="1400" dirty="0" smtClean="0"/>
              <a:t>V6.3.4 </a:t>
            </a:r>
            <a:r>
              <a:rPr lang="en-US" sz="1400" baseline="0" dirty="0" smtClean="0"/>
              <a:t> </a:t>
            </a:r>
            <a:r>
              <a:rPr lang="en-US" sz="1400" baseline="0" dirty="0"/>
              <a:t>(</a:t>
            </a:r>
            <a:r>
              <a:rPr lang="en-US" sz="1400" dirty="0"/>
              <a:t>1µg/m</a:t>
            </a:r>
            <a:r>
              <a:rPr lang="en-US" sz="1400" baseline="30000" dirty="0"/>
              <a:t>3</a:t>
            </a:r>
            <a:r>
              <a:rPr lang="en-US" sz="1400" dirty="0"/>
              <a:t>)</a:t>
            </a:r>
          </a:p>
        </c:rich>
      </c:tx>
      <c:overlay val="0"/>
    </c:title>
    <c:autoTitleDeleted val="0"/>
    <c:view3D>
      <c:rotX val="2"/>
      <c:rotY val="2"/>
      <c:depthPercent val="100"/>
      <c:rAngAx val="0"/>
      <c:perspective val="20"/>
    </c:view3D>
    <c:floor>
      <c:thickness val="0"/>
      <c:spPr>
        <a:solidFill>
          <a:schemeClr val="bg1">
            <a:lumMod val="75000"/>
          </a:schemeClr>
        </a:solidFill>
      </c:spPr>
    </c:floor>
    <c:sideWall>
      <c:thickness val="0"/>
      <c:spPr>
        <a:effectLst/>
      </c:spPr>
    </c:sideWall>
    <c:backWall>
      <c:thickness val="0"/>
      <c:spPr>
        <a:solidFill>
          <a:sysClr val="window" lastClr="FFFFFF"/>
        </a:solidFill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'2011_all_New0.5_altered'!$E$1</c:f>
              <c:strCache>
                <c:ptCount val="1"/>
                <c:pt idx="0">
                  <c:v>V6.3.4_1µg/m3</c:v>
                </c:pt>
              </c:strCache>
            </c:strRef>
          </c:tx>
          <c:invertIfNegative val="0"/>
          <c:cat>
            <c:strRef>
              <c:f>'2011_all_New0.5_altered'!$A$2:$A$45</c:f>
              <c:strCache>
                <c:ptCount val="44"/>
                <c:pt idx="0">
                  <c:v>MYD.A2011134.2030</c:v>
                </c:pt>
                <c:pt idx="1">
                  <c:v>MYD.A2011134.2035</c:v>
                </c:pt>
                <c:pt idx="2">
                  <c:v>MYD.A2011135.2115</c:v>
                </c:pt>
                <c:pt idx="3">
                  <c:v>MYD.A2011137.2100</c:v>
                </c:pt>
                <c:pt idx="4">
                  <c:v>MYD.A2011137.2105</c:v>
                </c:pt>
                <c:pt idx="5">
                  <c:v>MYD.A2011143.2025</c:v>
                </c:pt>
                <c:pt idx="6">
                  <c:v>MYD.A2011144.1930</c:v>
                </c:pt>
                <c:pt idx="7">
                  <c:v>MYD.A2011148.2045</c:v>
                </c:pt>
                <c:pt idx="8">
                  <c:v>MYD.A2011152.2020</c:v>
                </c:pt>
                <c:pt idx="9">
                  <c:v>MYD.A2011167.2115</c:v>
                </c:pt>
                <c:pt idx="10">
                  <c:v>MYD.A2011171.1910</c:v>
                </c:pt>
                <c:pt idx="11">
                  <c:v>MYD.A2011171.2050</c:v>
                </c:pt>
                <c:pt idx="12">
                  <c:v>MYD.A2011175.2025</c:v>
                </c:pt>
                <c:pt idx="13">
                  <c:v>MYD.A2011187.2050</c:v>
                </c:pt>
                <c:pt idx="14">
                  <c:v>MYD.A2011190.2120</c:v>
                </c:pt>
                <c:pt idx="15">
                  <c:v>MYD.A2011193.2015</c:v>
                </c:pt>
                <c:pt idx="16">
                  <c:v>MYD.A2011198.2035</c:v>
                </c:pt>
                <c:pt idx="17">
                  <c:v>MYD.A2011199.2115</c:v>
                </c:pt>
                <c:pt idx="18">
                  <c:v>MYD.A2011205.2040</c:v>
                </c:pt>
                <c:pt idx="19">
                  <c:v>MYD.A2011206.2120</c:v>
                </c:pt>
                <c:pt idx="20">
                  <c:v>MYD.A2011206.2125</c:v>
                </c:pt>
                <c:pt idx="21">
                  <c:v>MYD.A2011213.2130</c:v>
                </c:pt>
                <c:pt idx="22">
                  <c:v>MYD.A2011214.2035</c:v>
                </c:pt>
                <c:pt idx="23">
                  <c:v>MYD.A2011226.2100</c:v>
                </c:pt>
                <c:pt idx="24">
                  <c:v>MYD.A2011230.2030</c:v>
                </c:pt>
                <c:pt idx="25">
                  <c:v>MYD.A2011231.2115</c:v>
                </c:pt>
                <c:pt idx="26">
                  <c:v>MYD.A2011241.2015</c:v>
                </c:pt>
                <c:pt idx="27">
                  <c:v>MYD.A2011243.2005</c:v>
                </c:pt>
                <c:pt idx="28">
                  <c:v>MYD.A2011269.2040</c:v>
                </c:pt>
                <c:pt idx="29">
                  <c:v>MYD.A2011270.2120</c:v>
                </c:pt>
                <c:pt idx="30">
                  <c:v>MYD.A2011277.1950</c:v>
                </c:pt>
                <c:pt idx="31">
                  <c:v>MYD.A2011277.2125</c:v>
                </c:pt>
                <c:pt idx="32">
                  <c:v>MYD.A2011279.1935</c:v>
                </c:pt>
                <c:pt idx="33">
                  <c:v>MYD.A2011290.1920</c:v>
                </c:pt>
                <c:pt idx="34">
                  <c:v>MYD.A2011290.2055</c:v>
                </c:pt>
                <c:pt idx="35">
                  <c:v>MYD.A2011306.1915</c:v>
                </c:pt>
                <c:pt idx="36">
                  <c:v>MYD.A2011306.1920</c:v>
                </c:pt>
                <c:pt idx="37">
                  <c:v>MYD.A2011306.2055</c:v>
                </c:pt>
                <c:pt idx="38">
                  <c:v>MYD.A2011330.2005</c:v>
                </c:pt>
                <c:pt idx="39">
                  <c:v>MYD.A2011330.2010</c:v>
                </c:pt>
                <c:pt idx="40">
                  <c:v>MYD.A2011334.2120</c:v>
                </c:pt>
                <c:pt idx="41">
                  <c:v>MYD.A2011335.2025</c:v>
                </c:pt>
                <c:pt idx="42">
                  <c:v>MYD.A2011335.2030</c:v>
                </c:pt>
                <c:pt idx="43">
                  <c:v>MYD.A2011365.1900</c:v>
                </c:pt>
              </c:strCache>
            </c:strRef>
          </c:cat>
          <c:val>
            <c:numRef>
              <c:f>'2011_all_New0.5_altered'!$E$2:$E$45</c:f>
              <c:numCache>
                <c:formatCode>General</c:formatCode>
                <c:ptCount val="44"/>
                <c:pt idx="0">
                  <c:v>16.27999999999999</c:v>
                </c:pt>
                <c:pt idx="1">
                  <c:v>14.26</c:v>
                </c:pt>
                <c:pt idx="2">
                  <c:v>11.18</c:v>
                </c:pt>
                <c:pt idx="3">
                  <c:v>13.32</c:v>
                </c:pt>
                <c:pt idx="4">
                  <c:v>27.86</c:v>
                </c:pt>
                <c:pt idx="5">
                  <c:v>19.510000000000005</c:v>
                </c:pt>
                <c:pt idx="6">
                  <c:v>5.91</c:v>
                </c:pt>
                <c:pt idx="7">
                  <c:v>23.57</c:v>
                </c:pt>
                <c:pt idx="8">
                  <c:v>38.24</c:v>
                </c:pt>
                <c:pt idx="9">
                  <c:v>12.02</c:v>
                </c:pt>
                <c:pt idx="10">
                  <c:v>5.0000000000000017E-2</c:v>
                </c:pt>
                <c:pt idx="11">
                  <c:v>12.49</c:v>
                </c:pt>
                <c:pt idx="12">
                  <c:v>24.13000000000001</c:v>
                </c:pt>
                <c:pt idx="13">
                  <c:v>26.35</c:v>
                </c:pt>
                <c:pt idx="14">
                  <c:v>10.130000000000001</c:v>
                </c:pt>
                <c:pt idx="15">
                  <c:v>12</c:v>
                </c:pt>
                <c:pt idx="16">
                  <c:v>8.33</c:v>
                </c:pt>
                <c:pt idx="17">
                  <c:v>13.12</c:v>
                </c:pt>
                <c:pt idx="18">
                  <c:v>8.01</c:v>
                </c:pt>
                <c:pt idx="19">
                  <c:v>12.34</c:v>
                </c:pt>
                <c:pt idx="20">
                  <c:v>6.49</c:v>
                </c:pt>
                <c:pt idx="21">
                  <c:v>0</c:v>
                </c:pt>
                <c:pt idx="22">
                  <c:v>0.28000000000000008</c:v>
                </c:pt>
                <c:pt idx="23">
                  <c:v>3.88</c:v>
                </c:pt>
                <c:pt idx="24">
                  <c:v>13.12</c:v>
                </c:pt>
                <c:pt idx="25">
                  <c:v>14.02</c:v>
                </c:pt>
                <c:pt idx="26">
                  <c:v>3.8299999999999987</c:v>
                </c:pt>
                <c:pt idx="27">
                  <c:v>6.7700000000000014</c:v>
                </c:pt>
                <c:pt idx="28">
                  <c:v>11.8</c:v>
                </c:pt>
                <c:pt idx="29">
                  <c:v>10.719999999999999</c:v>
                </c:pt>
                <c:pt idx="30">
                  <c:v>7.87</c:v>
                </c:pt>
                <c:pt idx="31">
                  <c:v>3.96</c:v>
                </c:pt>
                <c:pt idx="32">
                  <c:v>13.62</c:v>
                </c:pt>
                <c:pt idx="33">
                  <c:v>0</c:v>
                </c:pt>
                <c:pt idx="34">
                  <c:v>2.94</c:v>
                </c:pt>
                <c:pt idx="35">
                  <c:v>0</c:v>
                </c:pt>
                <c:pt idx="36">
                  <c:v>0</c:v>
                </c:pt>
                <c:pt idx="37">
                  <c:v>18.63000000000001</c:v>
                </c:pt>
                <c:pt idx="38">
                  <c:v>12.209999999999999</c:v>
                </c:pt>
                <c:pt idx="39">
                  <c:v>2.92</c:v>
                </c:pt>
                <c:pt idx="40">
                  <c:v>0.88000000000000012</c:v>
                </c:pt>
                <c:pt idx="41">
                  <c:v>14.7</c:v>
                </c:pt>
                <c:pt idx="42">
                  <c:v>2.52</c:v>
                </c:pt>
                <c:pt idx="4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62372096"/>
        <c:axId val="162372488"/>
        <c:axId val="0"/>
      </c:bar3DChart>
      <c:catAx>
        <c:axId val="16237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700"/>
            </a:pPr>
            <a:endParaRPr lang="en-US"/>
          </a:p>
        </c:txPr>
        <c:crossAx val="162372488"/>
        <c:crosses val="autoZero"/>
        <c:auto val="1"/>
        <c:lblAlgn val="ctr"/>
        <c:lblOffset val="100"/>
        <c:noMultiLvlLbl val="0"/>
      </c:catAx>
      <c:valAx>
        <c:axId val="1623724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FMS (%)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 rtl="0">
              <a:defRPr lang="en-US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372096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rgbClr val="4F81BD">
            <a:tint val="50000"/>
            <a:satMod val="300000"/>
          </a:srgbClr>
        </a:gs>
        <a:gs pos="35000">
          <a:srgbClr val="4F81BD">
            <a:tint val="37000"/>
            <a:satMod val="300000"/>
          </a:srgbClr>
        </a:gs>
        <a:gs pos="100000">
          <a:srgbClr val="4F81BD">
            <a:tint val="15000"/>
            <a:satMod val="350000"/>
          </a:srgbClr>
        </a:gs>
      </a:gsLst>
      <a:lin ang="16200000" scaled="1"/>
    </a:gradFill>
    <a:ln w="25400" cap="flat" cmpd="sng" algn="ctr">
      <a:solidFill>
        <a:srgbClr val="4F81BD">
          <a:shade val="95000"/>
          <a:satMod val="105000"/>
        </a:srgbClr>
      </a:solidFill>
      <a:prstDash val="solid"/>
    </a:ln>
    <a:effectLst>
      <a:outerShdw blurRad="127000" sx="101000" sy="101000" algn="ctr" rotWithShape="0">
        <a:prstClr val="black">
          <a:alpha val="30000"/>
        </a:prstClr>
      </a:outerShdw>
    </a:effectLst>
    <a:scene3d>
      <a:camera prst="orthographicFront"/>
      <a:lightRig rig="threePt" dir="t"/>
    </a:scene3d>
    <a:sp3d prstMaterial="matte"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0.05083</cdr:x>
      <cdr:y>0.42048</cdr:y>
    </cdr:from>
    <cdr:to>
      <cdr:x>0.96502</cdr:x>
      <cdr:y>0.4228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344827" y="712747"/>
          <a:ext cx="6201826" cy="3933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0000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0.15212</cdr:x>
      <cdr:y>0.55908</cdr:y>
    </cdr:from>
    <cdr:to>
      <cdr:x>1</cdr:x>
      <cdr:y>0.5651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695490" y="1693004"/>
          <a:ext cx="3876510" cy="1822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0.14006</cdr:x>
      <cdr:y>0.63298</cdr:y>
    </cdr:from>
    <cdr:to>
      <cdr:x>0.98824</cdr:x>
      <cdr:y>0.63612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640369" y="2172016"/>
          <a:ext cx="3877879" cy="107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t" anchorCtr="0" compatLnSpc="1">
            <a:prstTxWarp prst="textNoShape">
              <a:avLst/>
            </a:prstTxWarp>
          </a:bodyPr>
          <a:lstStyle>
            <a:lvl1pPr algn="l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953" y="1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037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b" anchorCtr="0" compatLnSpc="1">
            <a:prstTxWarp prst="textNoShape">
              <a:avLst/>
            </a:prstTxWarp>
          </a:bodyPr>
          <a:lstStyle>
            <a:lvl1pPr algn="l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953" y="8829037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fld id="{A1BFAFCD-483E-49CB-A247-08423879C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7719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t" anchorCtr="0" compatLnSpc="1">
            <a:prstTxWarp prst="textNoShape">
              <a:avLst/>
            </a:prstTxWarp>
          </a:bodyPr>
          <a:lstStyle>
            <a:lvl1pPr algn="l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170" y="0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t" anchorCtr="0" compatLnSpc="1">
            <a:prstTxWarp prst="textNoShape">
              <a:avLst/>
            </a:prstTxWarp>
          </a:bodyPr>
          <a:lstStyle>
            <a:lvl1pPr algn="r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2150"/>
            <a:ext cx="4608513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93" y="4376366"/>
            <a:ext cx="5154425" cy="422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b" anchorCtr="0" compatLnSpc="1">
            <a:prstTxWarp prst="textNoShape">
              <a:avLst/>
            </a:prstTxWarp>
          </a:bodyPr>
          <a:lstStyle>
            <a:lvl1pPr algn="l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170" y="8830627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b" anchorCtr="0" compatLnSpc="1">
            <a:prstTxWarp prst="textNoShape">
              <a:avLst/>
            </a:prstTxWarp>
          </a:bodyPr>
          <a:lstStyle>
            <a:lvl1pPr algn="r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fld id="{4CBB29B4-8B3F-4DF6-B140-98723E311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95196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144" y="4416108"/>
            <a:ext cx="5140112" cy="41824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1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1C587-09FA-4727-841B-9925334C82E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0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03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868" indent="-2884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643" indent="-23072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101" indent="-23072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558" indent="-23072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015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472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0930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387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latin typeface="Calibri" pitchFamily="34" charset="0"/>
              </a:rPr>
              <a:t>September 14, 2011  Washington DC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868" indent="-2884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643" indent="-23072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101" indent="-23072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558" indent="-23072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015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472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0930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387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55D003-E197-4FFA-81CF-3CC800D77C35}" type="slidenum">
              <a:rPr lang="en-US">
                <a:latin typeface="Calibri" pitchFamily="34" charset="0"/>
              </a:rPr>
              <a:pPr eaLnBrk="1" hangingPunct="1"/>
              <a:t>6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43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A1F41-C7CA-4228-B2A6-4EFCFA84552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29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1C587-09FA-4727-841B-9925334C82E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9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9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53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1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53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4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8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4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0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0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hyperlink" Target="http://airquality.weather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76563" y="3530600"/>
            <a:ext cx="5521325" cy="952500"/>
          </a:xfrm>
        </p:spPr>
        <p:txBody>
          <a:bodyPr anchor="b">
            <a:spAutoFit/>
          </a:bodyPr>
          <a:lstStyle/>
          <a:p>
            <a:pPr marL="0" indent="0" eaLnBrk="1" hangingPunct="1">
              <a:defRPr/>
            </a:pPr>
            <a:endParaRPr lang="en-US" sz="2600" b="0"/>
          </a:p>
          <a:p>
            <a:pPr marL="0" indent="0" eaLnBrk="1" hangingPunct="1">
              <a:defRPr/>
            </a:pPr>
            <a:endParaRPr lang="en-US" b="0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203325" y="5057775"/>
            <a:ext cx="6089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endParaRPr 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5800" y="53340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en-US" sz="20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en-US" sz="2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0457" y="314670"/>
            <a:ext cx="8873543" cy="654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National Air Quality Forecast Capability: Recent Progress and Plans</a:t>
            </a: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sz="1800" b="1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Ivanka Stajner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Jeff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McQueen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2,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Pius Lee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Roland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Draxler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Jianping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Huang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2,4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Perry Shafran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2,4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Daniel Tong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3,5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Li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Pan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3,5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Phil Dickerson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6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Sikchya Upadhayay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1,7</a:t>
            </a:r>
            <a:endParaRPr lang="en-US" sz="1800" baseline="30000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1 NOAA National Weather Service, Office of Science and Technology, Silver Spring, USA, 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2 NOAA National Weather Service, National Centers for Environmental Prediction, College Park, USA, </a:t>
            </a:r>
          </a:p>
          <a:p>
            <a:pPr lvl="1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3 NOAA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Air Resource Laboratory, College Park, USA, </a:t>
            </a:r>
          </a:p>
          <a:p>
            <a:pPr lvl="1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4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I.M. Systems Group, Inc., Rockville, USA, 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5 Cooperative Institute for Climate and Satellites, University of Maryland, College Park, USA, 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6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EPA</a:t>
            </a:r>
          </a:p>
          <a:p>
            <a:pPr lvl="1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7 </a:t>
            </a:r>
            <a:r>
              <a:rPr lang="en-US" sz="1100" dirty="0" err="1" smtClean="0">
                <a:solidFill>
                  <a:schemeClr val="tx1"/>
                </a:solidFill>
                <a:latin typeface="+mn-lt"/>
              </a:rPr>
              <a:t>Syneren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Technologies Corporation, Arlington, USA</a:t>
            </a:r>
          </a:p>
          <a:p>
            <a:pPr lvl="7"/>
            <a:endParaRPr lang="en-US" sz="12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lvl="3"/>
            <a:r>
              <a:rPr lang="en-US" sz="1600" b="1" i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with contributions from the entire NAQFC Implementation Team</a:t>
            </a:r>
            <a:endParaRPr lang="en-US" sz="1600" b="1" i="1" dirty="0">
              <a:solidFill>
                <a:schemeClr val="tx1"/>
              </a:solidFill>
            </a:endParaRPr>
          </a:p>
          <a:p>
            <a:pPr lvl="3"/>
            <a:endParaRPr lang="en-US" sz="1100" dirty="0">
              <a:solidFill>
                <a:schemeClr val="tx1"/>
              </a:solidFill>
              <a:latin typeface="Franklin Gothic Book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</a:rPr>
              <a:t>Outline: </a:t>
            </a:r>
          </a:p>
          <a:p>
            <a:pPr lvl="1">
              <a:defRPr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</a:rPr>
              <a:t>Background </a:t>
            </a:r>
            <a:r>
              <a:rPr lang="en-US" dirty="0">
                <a:solidFill>
                  <a:schemeClr val="tx1"/>
                </a:solidFill>
                <a:latin typeface="Franklin Gothic Book" pitchFamily="34" charset="0"/>
              </a:rPr>
              <a:t>on NAQFC</a:t>
            </a:r>
          </a:p>
          <a:p>
            <a:pPr lvl="1">
              <a:defRPr/>
            </a:pPr>
            <a:r>
              <a:rPr lang="en-US" dirty="0">
                <a:solidFill>
                  <a:schemeClr val="tx1"/>
                </a:solidFill>
                <a:latin typeface="Franklin Gothic Book" pitchFamily="34" charset="0"/>
              </a:rPr>
              <a:t>Recent progress and updates</a:t>
            </a:r>
          </a:p>
          <a:p>
            <a:pPr lvl="3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  <a:latin typeface="Franklin Gothic Book" pitchFamily="34" charset="0"/>
              </a:rPr>
              <a:t>Ozone predictions</a:t>
            </a:r>
          </a:p>
          <a:p>
            <a:pPr lvl="3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  <a:latin typeface="Franklin Gothic Book" pitchFamily="34" charset="0"/>
              </a:rPr>
              <a:t>Smoke predictions</a:t>
            </a:r>
          </a:p>
          <a:p>
            <a:pPr lvl="3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  <a:latin typeface="Franklin Gothic Book" pitchFamily="34" charset="0"/>
              </a:rPr>
              <a:t>Dust predictions</a:t>
            </a:r>
          </a:p>
          <a:p>
            <a:pPr lvl="3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  <a:latin typeface="Franklin Gothic Book" pitchFamily="34" charset="0"/>
              </a:rPr>
              <a:t>Prototype PM2.5 predictions</a:t>
            </a:r>
          </a:p>
          <a:p>
            <a:pPr lvl="3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  <a:latin typeface="Franklin Gothic Book" pitchFamily="34" charset="0"/>
              </a:rPr>
              <a:t>Outreach and feedback</a:t>
            </a:r>
          </a:p>
          <a:p>
            <a:pPr lvl="1">
              <a:defRPr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</a:rPr>
              <a:t>Summary and plans</a:t>
            </a:r>
            <a:endParaRPr lang="en-US" dirty="0">
              <a:solidFill>
                <a:schemeClr val="tx1"/>
              </a:solidFill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CMAS Conference, Chapel Hill, NC                                              </a:t>
            </a:r>
            <a:r>
              <a:rPr lang="en-US" b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                                          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October 28</a:t>
            </a:r>
            <a:r>
              <a:rPr lang="en-US" b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, 2014</a:t>
            </a:r>
            <a:endParaRPr lang="en-US" b="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57175"/>
            <a:ext cx="7543800" cy="533400"/>
          </a:xfrm>
        </p:spPr>
        <p:txBody>
          <a:bodyPr/>
          <a:lstStyle/>
          <a:p>
            <a:r>
              <a:rPr lang="en-US" dirty="0" smtClean="0"/>
              <a:t>Impacts of model and </a:t>
            </a:r>
            <a:r>
              <a:rPr lang="en-US" dirty="0" smtClean="0"/>
              <a:t>emission updates </a:t>
            </a:r>
            <a:r>
              <a:rPr lang="en-US" dirty="0" smtClean="0"/>
              <a:t>on other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41" y="1394181"/>
            <a:ext cx="4601320" cy="355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529" y="5383688"/>
            <a:ext cx="41682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PM2.5 mean and the diurnal cycle over Eastern US in January 2014 in the updated model agree well with observations (</a:t>
            </a:r>
            <a:r>
              <a:rPr lang="en-US" dirty="0" err="1" smtClean="0">
                <a:solidFill>
                  <a:schemeClr val="tx1"/>
                </a:solidFill>
              </a:rPr>
              <a:t>Jianping</a:t>
            </a:r>
            <a:r>
              <a:rPr lang="en-US" dirty="0" smtClean="0">
                <a:solidFill>
                  <a:schemeClr val="tx1"/>
                </a:solidFill>
              </a:rPr>
              <a:t> Huang poster on Monday)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39718" y="1588187"/>
            <a:ext cx="4864439" cy="3456071"/>
            <a:chOff x="381000" y="1447800"/>
            <a:chExt cx="8115300" cy="5410200"/>
          </a:xfrm>
        </p:grpSpPr>
        <p:pic>
          <p:nvPicPr>
            <p:cNvPr id="8" name="Picture 3" descr="C:\Users\HyunCheol.Kim\Documents\user\work\NAQFC\2014 NAQFC-NO2\NO2.ts.diurnal_cut.200901.2014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447800"/>
              <a:ext cx="8115300" cy="541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4736275" y="2045525"/>
              <a:ext cx="164592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835195" y="5383688"/>
            <a:ext cx="3932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NO2 bias by time of the day was reduced following</a:t>
            </a:r>
          </a:p>
          <a:p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xperimental model update in 2011 and emission update in 2012 (</a:t>
            </a:r>
            <a:r>
              <a:rPr lang="en-US" dirty="0">
                <a:solidFill>
                  <a:schemeClr val="tx1"/>
                </a:solidFill>
              </a:rPr>
              <a:t>Hyun </a:t>
            </a:r>
            <a:r>
              <a:rPr lang="en-US" dirty="0" err="1">
                <a:solidFill>
                  <a:schemeClr val="tx1"/>
                </a:solidFill>
              </a:rPr>
              <a:t>Cheol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Kim presentation on Wednesday at 10:40 am)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894" y="317739"/>
            <a:ext cx="7543800" cy="533400"/>
          </a:xfrm>
        </p:spPr>
        <p:txBody>
          <a:bodyPr/>
          <a:lstStyle/>
          <a:p>
            <a:r>
              <a:rPr lang="en-US" dirty="0" smtClean="0"/>
              <a:t>Smoke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1247023"/>
            <a:ext cx="2514600" cy="5620502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Smoke predictions for CONUS (continental US), Alaska and Hawaii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NESDIS provides wildfire locations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 smtClean="0">
                <a:effectLst/>
              </a:rPr>
              <a:t>Bluesky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smtClean="0">
                <a:effectLst/>
              </a:rPr>
              <a:t>provides emissions estimates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HYSPLIT </a:t>
            </a:r>
            <a:r>
              <a:rPr lang="en-US" sz="1400" b="0" i="0" dirty="0">
                <a:effectLst/>
              </a:rPr>
              <a:t>model for transport, dispersion and </a:t>
            </a:r>
            <a:r>
              <a:rPr lang="en-US" sz="1400" b="0" i="0" dirty="0" smtClean="0">
                <a:effectLst/>
              </a:rPr>
              <a:t>deposition (</a:t>
            </a:r>
            <a:r>
              <a:rPr lang="en-US" sz="1400" b="0" i="0" dirty="0" err="1" smtClean="0">
                <a:effectLst/>
              </a:rPr>
              <a:t>Rolph</a:t>
            </a:r>
            <a:r>
              <a:rPr lang="en-US" sz="1400" b="0" i="0" dirty="0" smtClean="0">
                <a:effectLst/>
              </a:rPr>
              <a:t> et. al., W&amp;F, 2009)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Last years’ updates include increased plume rise, decreased wet deposition, changes in daily emissions cycling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Developed </a:t>
            </a:r>
            <a:r>
              <a:rPr lang="en-US" sz="1400" b="0" i="0" dirty="0">
                <a:effectLst/>
              </a:rPr>
              <a:t>satellite product for verification (</a:t>
            </a:r>
            <a:r>
              <a:rPr lang="en-US" sz="1400" b="0" i="0" dirty="0" err="1">
                <a:effectLst/>
              </a:rPr>
              <a:t>Ciren</a:t>
            </a:r>
            <a:r>
              <a:rPr lang="en-US" sz="1400" b="0" i="0" dirty="0">
                <a:effectLst/>
              </a:rPr>
              <a:t> et.al., JGR 2014)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1400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7542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7775"/>
            <a:ext cx="6096000" cy="508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1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20"/>
            <a:ext cx="7543800" cy="533400"/>
          </a:xfrm>
        </p:spPr>
        <p:txBody>
          <a:bodyPr/>
          <a:lstStyle/>
          <a:p>
            <a:r>
              <a:rPr lang="en-US" dirty="0" smtClean="0"/>
              <a:t>Smoke prediction updates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47" y="934529"/>
            <a:ext cx="5120369" cy="544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16" y="969033"/>
            <a:ext cx="4157933" cy="4648200"/>
          </a:xfrm>
        </p:spPr>
        <p:txBody>
          <a:bodyPr/>
          <a:lstStyle/>
          <a:p>
            <a:r>
              <a:rPr lang="en-US" sz="1800" b="0" i="0" dirty="0">
                <a:effectLst/>
              </a:rPr>
              <a:t>•	</a:t>
            </a:r>
            <a:r>
              <a:rPr lang="en-US" sz="1800" b="0" i="0" dirty="0" smtClean="0">
                <a:effectLst/>
              </a:rPr>
              <a:t>Updating to use </a:t>
            </a:r>
            <a:r>
              <a:rPr lang="en-US" sz="1800" b="0" i="0" dirty="0">
                <a:effectLst/>
              </a:rPr>
              <a:t>automated detection of fires in Canada, Mexico and Central </a:t>
            </a:r>
            <a:r>
              <a:rPr lang="en-US" sz="1800" b="0" i="0" dirty="0" smtClean="0">
                <a:effectLst/>
              </a:rPr>
              <a:t>America.</a:t>
            </a:r>
          </a:p>
          <a:p>
            <a:endParaRPr lang="en-US" sz="1000" b="0" i="0" dirty="0">
              <a:effectLst/>
            </a:endParaRPr>
          </a:p>
          <a:p>
            <a:r>
              <a:rPr lang="en-US" sz="1800" b="0" i="0" dirty="0">
                <a:effectLst/>
              </a:rPr>
              <a:t>•	</a:t>
            </a:r>
            <a:r>
              <a:rPr lang="en-US" sz="1800" b="0" i="0" dirty="0" smtClean="0">
                <a:effectLst/>
              </a:rPr>
              <a:t>Updating to use </a:t>
            </a:r>
            <a:r>
              <a:rPr lang="en-US" sz="1800" b="0" i="0" dirty="0">
                <a:effectLst/>
              </a:rPr>
              <a:t>3-D particle model approach </a:t>
            </a:r>
            <a:r>
              <a:rPr lang="en-US" sz="1800" b="0" i="0" dirty="0" smtClean="0">
                <a:effectLst/>
              </a:rPr>
              <a:t>(rather than horizontal puffs) to </a:t>
            </a:r>
            <a:r>
              <a:rPr lang="en-US" sz="1800" b="0" i="0" dirty="0">
                <a:effectLst/>
              </a:rPr>
              <a:t>properly represent the additional fires identified with automatic fire detection. </a:t>
            </a:r>
            <a:endParaRPr lang="en-US" sz="1800" b="0" i="0" dirty="0" smtClean="0">
              <a:effectLst/>
            </a:endParaRPr>
          </a:p>
          <a:p>
            <a:endParaRPr lang="en-US" sz="1100" b="0" i="0" dirty="0">
              <a:effectLst/>
            </a:endParaRPr>
          </a:p>
          <a:p>
            <a:r>
              <a:rPr lang="en-US" sz="1800" b="0" i="0" dirty="0">
                <a:effectLst/>
              </a:rPr>
              <a:t>•	Multiple modifications </a:t>
            </a:r>
            <a:r>
              <a:rPr lang="en-US" sz="1800" b="0" i="0" dirty="0" smtClean="0">
                <a:effectLst/>
              </a:rPr>
              <a:t>were implemented in </a:t>
            </a:r>
            <a:r>
              <a:rPr lang="en-US" sz="1800" b="0" i="0" dirty="0">
                <a:effectLst/>
              </a:rPr>
              <a:t>the North American </a:t>
            </a:r>
            <a:r>
              <a:rPr lang="en-US" sz="1800" b="0" i="0" dirty="0" err="1">
                <a:effectLst/>
              </a:rPr>
              <a:t>Mesoscale</a:t>
            </a:r>
            <a:r>
              <a:rPr lang="en-US" sz="1800" b="0" i="0" dirty="0">
                <a:effectLst/>
              </a:rPr>
              <a:t> (NAM) Analysis and Forecast System including updates to radiation, convective parameterization, microphysics, advection, hybrid </a:t>
            </a:r>
            <a:r>
              <a:rPr lang="en-US" sz="1800" b="0" i="0" dirty="0" err="1">
                <a:effectLst/>
              </a:rPr>
              <a:t>variational</a:t>
            </a:r>
            <a:r>
              <a:rPr lang="en-US" sz="1800" b="0" i="0" dirty="0">
                <a:effectLst/>
              </a:rPr>
              <a:t> ensemble GSI analysis, satellite bias correction, quality control of observations, satellite radiance assimilation, </a:t>
            </a:r>
            <a:r>
              <a:rPr lang="en-US" sz="1800" b="0" i="0" dirty="0" err="1">
                <a:effectLst/>
              </a:rPr>
              <a:t>diabatic</a:t>
            </a:r>
            <a:r>
              <a:rPr lang="en-US" sz="1800" b="0" i="0" dirty="0">
                <a:effectLst/>
              </a:rPr>
              <a:t> digital </a:t>
            </a:r>
            <a:r>
              <a:rPr lang="en-US" sz="1800" b="0" i="0" dirty="0" smtClean="0">
                <a:effectLst/>
              </a:rPr>
              <a:t>filter.</a:t>
            </a:r>
            <a:endParaRPr lang="en-US" sz="18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436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4" y="1066800"/>
            <a:ext cx="5133975" cy="5486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202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Canada/ Mexico Emission impact</a:t>
            </a:r>
            <a:br>
              <a:rPr lang="en-US" dirty="0" smtClean="0"/>
            </a:br>
            <a:r>
              <a:rPr lang="en-US" sz="3100" dirty="0" smtClean="0"/>
              <a:t>July –August, 2014 CONUS CSI verification</a:t>
            </a:r>
            <a:endParaRPr lang="en-US" sz="3100" dirty="0"/>
          </a:p>
        </p:txBody>
      </p:sp>
      <p:sp>
        <p:nvSpPr>
          <p:cNvPr id="4" name="AutoShape 2" descr="imap://jeff%2Emcqueen%40noaa%2Egov@imap.gmail.com:993/fetch%3EUID%3E/INBOX%3E47883?part=1.2&amp;filename=my_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63A04B-3655-47AA-8885-DCCD93288A84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2" descr="http://www.emc.ncep.noaa.gov/mmb/aq/fvs/hysplit/jul14/smokeH5000_csiFHO01_AQMC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95925"/>
            <a:ext cx="4308719" cy="46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0375" y="5748126"/>
            <a:ext cx="3914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Experiment showing improved representation of transport of smoke from Canadian wildfire in Northeast US. 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705600" y="914400"/>
            <a:ext cx="1981200" cy="1676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7048500" y="947879"/>
            <a:ext cx="20955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defTabSz="912813">
              <a:spcAft>
                <a:spcPts val="100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Standalone prediction of airborne dust from dust storms: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Wind-driven dust emitted where surface winds exceed thresholds over source regions</a:t>
            </a:r>
          </a:p>
          <a:p>
            <a:pPr marL="90488" indent="-90488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Source regions with emission potential estimated from MODIS deep blue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climatology for 2003-2006</a:t>
            </a:r>
            <a:r>
              <a:rPr lang="en-US" sz="1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latin typeface="Arial"/>
              </a:rPr>
              <a:t>Ginoux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 et. al. 2010).  </a:t>
            </a:r>
            <a:endParaRPr lang="en-US" sz="1300" dirty="0">
              <a:solidFill>
                <a:srgbClr val="000000"/>
              </a:solidFill>
              <a:latin typeface="Arial"/>
            </a:endParaRP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Emissions modulated by real-time soil moisture.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HYSPLIT model for transport, dispersion and deposition (</a:t>
            </a:r>
            <a:r>
              <a:rPr lang="en-US" sz="1300" dirty="0" err="1">
                <a:solidFill>
                  <a:srgbClr val="000000"/>
                </a:solidFill>
                <a:latin typeface="Arial"/>
              </a:rPr>
              <a:t>Draxler</a:t>
            </a:r>
            <a:r>
              <a:rPr lang="en-US" sz="1300" dirty="0">
                <a:solidFill>
                  <a:srgbClr val="000000"/>
                </a:solidFill>
                <a:latin typeface="Arial"/>
              </a:rPr>
              <a:t> et al., JGR, 2010)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Wet deposition updates in July 2013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Developed satellite product for verification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latin typeface="Arial"/>
              </a:rPr>
              <a:t>Ciren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 et.al., JGR 2014)</a:t>
            </a:r>
            <a:endParaRPr lang="en-US" sz="13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3900" y="279400"/>
            <a:ext cx="7543800" cy="5334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+mn-cs"/>
              </a:rPr>
              <a:t>CONUS Dust Predictions</a:t>
            </a:r>
            <a:endParaRPr lang="en-US" sz="2400" b="1" i="1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574800" y="708025"/>
            <a:ext cx="5448300" cy="2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lnSpc>
                <a:spcPct val="85000"/>
              </a:lnSpc>
              <a:spcAft>
                <a:spcPct val="40000"/>
              </a:spcAft>
            </a:pPr>
            <a:r>
              <a:rPr lang="en-US" b="1" dirty="0">
                <a:solidFill>
                  <a:srgbClr val="000000"/>
                </a:solidFill>
              </a:rPr>
              <a:t>Operational Predictions at http://airquality.weather.gov/</a:t>
            </a:r>
          </a:p>
        </p:txBody>
      </p:sp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1173163"/>
            <a:ext cx="6273861" cy="4994724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8873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48254"/>
            <a:ext cx="4702215" cy="35442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139825"/>
            <a:ext cx="9144000" cy="57181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5"/>
          <p:cNvSpPr txBox="1">
            <a:spLocks/>
          </p:cNvSpPr>
          <p:nvPr/>
        </p:nvSpPr>
        <p:spPr bwMode="auto">
          <a:xfrm>
            <a:off x="5181600" y="5035875"/>
            <a:ext cx="3674853" cy="166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>
                <a:solidFill>
                  <a:srgbClr val="000000"/>
                </a:solidFill>
                <a:latin typeface="Arial"/>
              </a:rPr>
              <a:t>Improving sources for wildfire </a:t>
            </a:r>
            <a:r>
              <a:rPr lang="en-US" i="1" kern="0" dirty="0" smtClean="0">
                <a:solidFill>
                  <a:srgbClr val="000000"/>
                </a:solidFill>
                <a:latin typeface="Arial"/>
              </a:rPr>
              <a:t>smoke and </a:t>
            </a:r>
            <a:r>
              <a:rPr lang="en-US" i="1" kern="0" dirty="0">
                <a:solidFill>
                  <a:srgbClr val="000000"/>
                </a:solidFill>
                <a:latin typeface="Arial"/>
              </a:rPr>
              <a:t>dust </a:t>
            </a:r>
            <a:r>
              <a:rPr lang="en-US" i="1" kern="0" dirty="0" smtClean="0">
                <a:solidFill>
                  <a:srgbClr val="000000"/>
                </a:solidFill>
                <a:latin typeface="Arial"/>
              </a:rPr>
              <a:t>– in testing since summer 2014</a:t>
            </a:r>
            <a:endParaRPr lang="en-US" i="1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>
                <a:solidFill>
                  <a:srgbClr val="000000"/>
                </a:solidFill>
                <a:latin typeface="Arial"/>
              </a:rPr>
              <a:t>Chemical </a:t>
            </a:r>
            <a:r>
              <a:rPr lang="en-US" i="1" kern="0" dirty="0" smtClean="0">
                <a:solidFill>
                  <a:srgbClr val="000000"/>
                </a:solidFill>
                <a:latin typeface="Arial"/>
              </a:rPr>
              <a:t>mechanisms </a:t>
            </a:r>
            <a:r>
              <a:rPr lang="en-US" i="1" kern="0" dirty="0" err="1">
                <a:solidFill>
                  <a:srgbClr val="000000"/>
                </a:solidFill>
                <a:latin typeface="Arial"/>
              </a:rPr>
              <a:t>eg</a:t>
            </a:r>
            <a:r>
              <a:rPr lang="en-US" i="1" kern="0" dirty="0">
                <a:solidFill>
                  <a:srgbClr val="000000"/>
                </a:solidFill>
                <a:latin typeface="Arial"/>
              </a:rPr>
              <a:t>. SOA</a:t>
            </a: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>
                <a:solidFill>
                  <a:srgbClr val="000000"/>
                </a:solidFill>
                <a:latin typeface="Arial"/>
              </a:rPr>
              <a:t>Meteorology </a:t>
            </a:r>
            <a:r>
              <a:rPr lang="en-US" i="1" kern="0" dirty="0" err="1">
                <a:solidFill>
                  <a:srgbClr val="000000"/>
                </a:solidFill>
                <a:latin typeface="Arial"/>
              </a:rPr>
              <a:t>eg</a:t>
            </a:r>
            <a:r>
              <a:rPr lang="en-US" i="1" kern="0" dirty="0">
                <a:solidFill>
                  <a:srgbClr val="000000"/>
                </a:solidFill>
                <a:latin typeface="Arial"/>
              </a:rPr>
              <a:t>. PBL </a:t>
            </a:r>
            <a:r>
              <a:rPr lang="en-US" i="1" kern="0" dirty="0" smtClean="0">
                <a:solidFill>
                  <a:srgbClr val="000000"/>
                </a:solidFill>
                <a:latin typeface="Arial"/>
              </a:rPr>
              <a:t>height</a:t>
            </a: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Arial"/>
              </a:rPr>
              <a:t>Chemical </a:t>
            </a:r>
            <a:r>
              <a:rPr lang="en-US" i="1" kern="0" dirty="0">
                <a:solidFill>
                  <a:srgbClr val="000000"/>
                </a:solidFill>
                <a:latin typeface="Arial"/>
              </a:rPr>
              <a:t>boundary conditions/trans-boundary inputs</a:t>
            </a:r>
          </a:p>
          <a:p>
            <a:pPr marL="342900" indent="-342900" eaLnBrk="0" hangingPunct="0">
              <a:lnSpc>
                <a:spcPct val="85000"/>
              </a:lnSpc>
              <a:spcAft>
                <a:spcPct val="40000"/>
              </a:spcAft>
              <a:buFont typeface="Arial" pitchFamily="34" charset="0"/>
              <a:buNone/>
              <a:defRPr/>
            </a:pP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14400" y="295275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+mn-lt"/>
              </a:rPr>
              <a:t>Testing of PM2.5 Predictions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963887" y="4679848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Forecast challenges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1500" y="1124744"/>
            <a:ext cx="4431986" cy="22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100" i="1" dirty="0" smtClean="0">
                <a:solidFill>
                  <a:srgbClr val="000000"/>
                </a:solidFill>
                <a:effectLst/>
              </a:rPr>
              <a:t>AQ Forecaster Focus group access only, real-time as resources permit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</a:rPr>
              <a:t>Aerosols over CONUS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100" dirty="0" smtClean="0">
                <a:solidFill>
                  <a:srgbClr val="000000"/>
                </a:solidFill>
                <a:effectLst/>
              </a:rPr>
              <a:t>From NEI sources only before summer 2014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200" i="0" dirty="0" smtClean="0">
                <a:solidFill>
                  <a:srgbClr val="000000"/>
                </a:solidFill>
                <a:effectLst/>
              </a:rPr>
              <a:t>CMAQ: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sz="1200" i="0" dirty="0" smtClean="0">
                <a:solidFill>
                  <a:srgbClr val="000000"/>
                </a:solidFill>
                <a:effectLst/>
              </a:rPr>
              <a:t>	CB05 gases, AERO-4 aerosols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200" i="0" dirty="0">
                <a:solidFill>
                  <a:srgbClr val="000000"/>
                </a:solidFill>
                <a:effectLst/>
              </a:rPr>
              <a:t>S</a:t>
            </a:r>
            <a:r>
              <a:rPr lang="en-US" sz="1200" i="0" dirty="0" smtClean="0">
                <a:solidFill>
                  <a:srgbClr val="000000"/>
                </a:solidFill>
                <a:effectLst/>
              </a:rPr>
              <a:t>ea salt emissions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200" b="0" kern="0" dirty="0">
                <a:solidFill>
                  <a:srgbClr val="000000"/>
                </a:solidFill>
                <a:effectLst/>
              </a:rPr>
              <a:t>Show seasonal bias-- winter, </a:t>
            </a:r>
            <a:r>
              <a:rPr lang="en-US" sz="1200" b="0" kern="0" dirty="0" err="1">
                <a:solidFill>
                  <a:srgbClr val="000000"/>
                </a:solidFill>
                <a:effectLst/>
              </a:rPr>
              <a:t>overprediction</a:t>
            </a:r>
            <a:r>
              <a:rPr lang="en-US" sz="1200" b="0" kern="0" dirty="0">
                <a:solidFill>
                  <a:srgbClr val="000000"/>
                </a:solidFill>
                <a:effectLst/>
              </a:rPr>
              <a:t>;  summer, </a:t>
            </a:r>
            <a:r>
              <a:rPr lang="en-US" sz="1200" b="0" kern="0" dirty="0" err="1">
                <a:solidFill>
                  <a:srgbClr val="000000"/>
                </a:solidFill>
                <a:effectLst/>
              </a:rPr>
              <a:t>underprediction</a:t>
            </a:r>
            <a:endParaRPr lang="en-US" sz="1200" b="0" kern="0" dirty="0">
              <a:solidFill>
                <a:srgbClr val="000000"/>
              </a:solidFill>
              <a:effectLst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dirty="0">
              <a:solidFill>
                <a:srgbClr val="000000"/>
              </a:solidFill>
              <a:effectLst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b="0" dirty="0" smtClean="0">
              <a:solidFill>
                <a:srgbClr val="000000"/>
              </a:solidFill>
              <a:effectLst/>
            </a:endParaRP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i="0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65855" y="648934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561202"/>
            <a:ext cx="3629925" cy="2844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21665" r="19634" b="9029"/>
          <a:stretch/>
        </p:blipFill>
        <p:spPr>
          <a:xfrm>
            <a:off x="42925" y="3998911"/>
            <a:ext cx="2448272" cy="2884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27933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+mn-cs"/>
              </a:rPr>
              <a:t>NAQFC PM2.5 test predictions</a:t>
            </a:r>
          </a:p>
        </p:txBody>
      </p:sp>
      <p:pic>
        <p:nvPicPr>
          <p:cNvPr id="11" name="Picture 6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18341" y="1573106"/>
            <a:ext cx="686107" cy="45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663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i.Pan\Desktop\nwpara5\an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20" y="703870"/>
            <a:ext cx="76200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63" y="5409220"/>
            <a:ext cx="7253209" cy="136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4E0CA8-93C8-4781-80C9-AF4FF9611185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167844" y="669330"/>
            <a:ext cx="2052228" cy="45541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0480" y="135930"/>
            <a:ext cx="7543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Blowing Dust Event in testing of PM2.5 predictions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42" y="5409220"/>
            <a:ext cx="18373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Independent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NOAA/NESDIS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analysis narrative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based 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cs typeface="+mn-cs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atellite imagery: </a:t>
            </a:r>
            <a:endParaRPr lang="en-US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35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1661120"/>
            <a:ext cx="7620000" cy="464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/>
          <a:stretch/>
        </p:blipFill>
        <p:spPr>
          <a:xfrm>
            <a:off x="0" y="2276872"/>
            <a:ext cx="1979712" cy="187518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50709" y="152636"/>
            <a:ext cx="7543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Impact of forest fires in </a:t>
            </a:r>
          </a:p>
          <a:p>
            <a:r>
              <a:rPr lang="en-US" kern="0" dirty="0" smtClean="0">
                <a:solidFill>
                  <a:srgbClr val="000000"/>
                </a:solidFill>
              </a:rPr>
              <a:t>testing of PM2.5 predictions</a:t>
            </a:r>
          </a:p>
          <a:p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1445096"/>
            <a:ext cx="453600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+mn-cs"/>
              </a:rPr>
              <a:t>Difference between two PM2.5 predictions: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+mn-cs"/>
              </a:rPr>
              <a:t>with-minus-without fire emissions</a:t>
            </a:r>
            <a:endParaRPr lang="en-US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231740" y="2237184"/>
            <a:ext cx="2952328" cy="22322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5" y="4149080"/>
            <a:ext cx="1566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+mn-cs"/>
              </a:rPr>
              <a:t>NOAA NESDIS Hazard </a:t>
            </a:r>
            <a:r>
              <a:rPr lang="en-US" dirty="0">
                <a:solidFill>
                  <a:srgbClr val="000000"/>
                </a:solidFill>
                <a:latin typeface="Arial"/>
                <a:cs typeface="+mn-cs"/>
              </a:rPr>
              <a:t>Mapping System Fire and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+mn-cs"/>
              </a:rPr>
              <a:t>Smoke Analysis</a:t>
            </a:r>
            <a:endParaRPr lang="en-US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8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Seasonal Bias in PM2.5 prediction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4797152"/>
            <a:ext cx="8534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+mn-cs"/>
              </a:rPr>
              <a:t>The bias in the total mass of PM2.5 is dominated by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+mn-cs"/>
              </a:rPr>
              <a:t>overpredictions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+mn-cs"/>
              </a:rPr>
              <a:t> of unspecified PM in the winter and by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+mn-cs"/>
              </a:rPr>
              <a:t>underpredictions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+mn-cs"/>
              </a:rPr>
              <a:t> of carbon aerosols in the summer. (</a:t>
            </a:r>
            <a:r>
              <a:rPr lang="en-US" i="1" dirty="0" smtClean="0">
                <a:solidFill>
                  <a:prstClr val="black"/>
                </a:solidFill>
                <a:latin typeface="Arial"/>
                <a:cs typeface="+mn-cs"/>
              </a:rPr>
              <a:t>Foley et. al., Incremental testing of the Community </a:t>
            </a:r>
            <a:r>
              <a:rPr lang="en-US" i="1" dirty="0" err="1" smtClean="0">
                <a:solidFill>
                  <a:prstClr val="black"/>
                </a:solidFill>
                <a:latin typeface="Arial"/>
                <a:cs typeface="+mn-cs"/>
              </a:rPr>
              <a:t>Multiscale</a:t>
            </a:r>
            <a:r>
              <a:rPr lang="en-US" i="1" dirty="0" smtClean="0">
                <a:solidFill>
                  <a:prstClr val="black"/>
                </a:solidFill>
                <a:latin typeface="Arial"/>
                <a:cs typeface="+mn-cs"/>
              </a:rPr>
              <a:t> Air Quality (CMAQ) modeling system version 4.7, </a:t>
            </a:r>
            <a:r>
              <a:rPr lang="en-US" i="1" dirty="0" err="1" smtClean="0">
                <a:solidFill>
                  <a:prstClr val="black"/>
                </a:solidFill>
                <a:latin typeface="Arial"/>
                <a:cs typeface="+mn-cs"/>
              </a:rPr>
              <a:t>Geosci</a:t>
            </a:r>
            <a:r>
              <a:rPr lang="en-US" i="1" dirty="0" smtClean="0">
                <a:solidFill>
                  <a:prstClr val="black"/>
                </a:solidFill>
                <a:latin typeface="Arial"/>
                <a:cs typeface="+mn-cs"/>
              </a:rPr>
              <a:t>. Model Dev., 3, 205-226, 2010)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+mn-cs"/>
              </a:rPr>
              <a:t>Saylor et. al. found same type of seasonal speciation biases in the CMAQ v4.6 for IMPROVE sites. 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24744"/>
            <a:ext cx="74676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408" y="4005064"/>
            <a:ext cx="7239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Arial"/>
                <a:cs typeface="+mn-cs"/>
              </a:rPr>
              <a:t>Mean (star), median (triangle), and inter-quartile ranges of model bias (model value – observed value) for multiple fine-particle species measured at CSN sites in the 12km domain.  The number of model/observation pairs for each species is shown above the x-axis. </a:t>
            </a:r>
            <a:endParaRPr lang="en-US" sz="110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auto">
          <a:xfrm>
            <a:off x="6948264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4E0CA8-93C8-4781-80C9-AF4FF9611185}" type="slidenum">
              <a:rPr lang="en-US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5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807" y="228600"/>
            <a:ext cx="7419975" cy="533400"/>
          </a:xfrm>
        </p:spPr>
        <p:txBody>
          <a:bodyPr/>
          <a:lstStyle/>
          <a:p>
            <a:r>
              <a:rPr lang="en-US" dirty="0" smtClean="0"/>
              <a:t>Removal of Bias in PM2.5 predictions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396062"/>
            <a:ext cx="8001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+mn-cs"/>
              </a:rPr>
              <a:t>nsystematic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component of the RMSE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+mn-cs"/>
              </a:rPr>
              <a:t>(top panel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) and systematic component of RMSE (bottom panel) using hourly values for the month of November evaluated at the 518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+mn-cs"/>
              </a:rPr>
              <a:t>AIRNow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 PM2.5 sites. </a:t>
            </a:r>
            <a:endParaRPr lang="en-US" sz="120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399" y="1981200"/>
            <a:ext cx="2505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Raw: Hourly </a:t>
            </a:r>
            <a:r>
              <a:rPr lang="en-US" sz="1100" dirty="0" err="1" smtClean="0">
                <a:solidFill>
                  <a:srgbClr val="000000"/>
                </a:solidFill>
                <a:latin typeface="Arial"/>
                <a:cs typeface="+mn-cs"/>
              </a:rPr>
              <a:t>AIRNow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 data available in real-time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PERS:  Persistence forecast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7-day: 7-day running mean subtraction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KF: </a:t>
            </a:r>
            <a:r>
              <a:rPr lang="en-US" sz="1100" dirty="0" err="1" smtClean="0">
                <a:solidFill>
                  <a:srgbClr val="000000"/>
                </a:solidFill>
                <a:latin typeface="Arial"/>
                <a:cs typeface="+mn-cs"/>
              </a:rPr>
              <a:t>Kalman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-filter approach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ANKF: Analog forecast technique followed by </a:t>
            </a:r>
            <a:r>
              <a:rPr lang="en-US" sz="1100" dirty="0" err="1" smtClean="0">
                <a:solidFill>
                  <a:srgbClr val="000000"/>
                </a:solidFill>
                <a:latin typeface="Arial"/>
                <a:cs typeface="+mn-cs"/>
              </a:rPr>
              <a:t>Kalman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 filter  approach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AN: Analog </a:t>
            </a:r>
            <a:r>
              <a:rPr lang="en-US" sz="1100" dirty="0">
                <a:solidFill>
                  <a:srgbClr val="000000"/>
                </a:solidFill>
                <a:latin typeface="Arial"/>
                <a:cs typeface="+mn-cs"/>
              </a:rPr>
              <a:t>Forecast 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technique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KF-AN: </a:t>
            </a:r>
            <a:r>
              <a:rPr lang="en-US" sz="1100" dirty="0" err="1" smtClean="0">
                <a:solidFill>
                  <a:srgbClr val="000000"/>
                </a:solidFill>
                <a:latin typeface="Arial"/>
                <a:cs typeface="+mn-cs"/>
              </a:rPr>
              <a:t>Kalman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-filter approach followed by Analog forecast technique</a:t>
            </a:r>
            <a:endParaRPr lang="en-US" sz="11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7775" y="990600"/>
            <a:ext cx="6477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+mn-cs"/>
              </a:rPr>
              <a:t>Quality control of the observations is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+mn-cs"/>
              </a:rPr>
              <a:t>essential</a:t>
            </a:r>
            <a:endParaRPr lang="en-US" sz="2000" dirty="0">
              <a:solidFill>
                <a:srgbClr val="000000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+mn-cs"/>
              </a:rPr>
              <a:t>Five different post-processing techniques were tested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775430"/>
            <a:ext cx="6229350" cy="3482370"/>
          </a:xfrm>
        </p:spPr>
      </p:pic>
      <p:sp>
        <p:nvSpPr>
          <p:cNvPr id="5" name="TextBox 4"/>
          <p:cNvSpPr txBox="1"/>
          <p:nvPr/>
        </p:nvSpPr>
        <p:spPr>
          <a:xfrm>
            <a:off x="152400" y="5996226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I.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Djalalova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, L.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Delle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Monache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, and J.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Wilczak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: PM2.5  analog forecast and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Kalman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 filter post-processing for the Community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Multiscale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 Air Quality (CMAQ) model, manuscript in 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+mn-cs"/>
              </a:rPr>
              <a:t>preparation</a:t>
            </a:r>
            <a:endParaRPr lang="en-US" i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721881" y="2578580"/>
            <a:ext cx="5399413" cy="347684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cs typeface="Arial" charset="0"/>
            </a:endParaRPr>
          </a:p>
        </p:txBody>
      </p:sp>
      <p:pic>
        <p:nvPicPr>
          <p:cNvPr id="6" name="Picture 4" descr="D:\Users\Ivanka.Stajner\Pictures\con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16" y="2730714"/>
            <a:ext cx="5141345" cy="31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200" y="152400"/>
            <a:ext cx="6915150" cy="838200"/>
          </a:xfrm>
        </p:spPr>
        <p:txBody>
          <a:bodyPr/>
          <a:lstStyle/>
          <a:p>
            <a:pPr defTabSz="912813" eaLnBrk="1" hangingPunct="1">
              <a:lnSpc>
                <a:spcPct val="75000"/>
              </a:lnSpc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/>
              <a:t> Capabilities as of 10/2014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7926" y="1173932"/>
            <a:ext cx="6400800" cy="8397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defRPr/>
            </a:pPr>
            <a:endParaRPr lang="en-US" sz="700" i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Improving the basis for air quality alerts</a:t>
            </a: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Providing air quality information for people at risk</a:t>
            </a:r>
            <a:r>
              <a:rPr lang="en-US" b="0" dirty="0" smtClean="0">
                <a:solidFill>
                  <a:srgbClr val="000000"/>
                </a:solidFill>
                <a:effectLst/>
              </a:rPr>
              <a:t> </a:t>
            </a:r>
            <a:endParaRPr lang="en-US" sz="2400" b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en-US" sz="2400" b="0" dirty="0" smtClean="0">
              <a:solidFill>
                <a:srgbClr val="000000"/>
              </a:solidFill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-18093" y="2302335"/>
            <a:ext cx="3765852" cy="356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Prediction Capabilities:  </a:t>
            </a:r>
          </a:p>
          <a:p>
            <a:pPr marL="457200" indent="-457200">
              <a:spcAft>
                <a:spcPct val="25000"/>
              </a:spcAft>
              <a:buFontTx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Operations:  </a:t>
            </a:r>
          </a:p>
          <a:p>
            <a:pPr marL="457200"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Ozone nationwide</a:t>
            </a:r>
          </a:p>
          <a:p>
            <a:pPr marL="457200"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Smoke nationwide</a:t>
            </a:r>
          </a:p>
          <a:p>
            <a:pPr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        Dust over CONUS</a:t>
            </a:r>
            <a:endParaRPr lang="en-US" sz="800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ct val="25000"/>
              </a:spcAft>
              <a:defRPr/>
            </a:pPr>
            <a:endParaRPr lang="en-US" sz="800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spcAft>
                <a:spcPct val="25000"/>
              </a:spcAft>
              <a:buFontTx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Experimental testing:</a:t>
            </a:r>
          </a:p>
          <a:p>
            <a:pPr lvl="1" indent="-457200"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	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Ozone predictions</a:t>
            </a:r>
          </a:p>
          <a:p>
            <a:pPr lvl="1" indent="-457200">
              <a:spcAft>
                <a:spcPct val="25000"/>
              </a:spcAft>
              <a:defRPr/>
            </a:pPr>
            <a:endParaRPr lang="en-US" sz="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lvl="1" indent="-457200">
              <a:spcAft>
                <a:spcPct val="250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Developmental testing: </a:t>
            </a:r>
            <a:endParaRPr lang="en-US" sz="1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marL="457200" indent="-457200"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	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Components for particulate matter (PM) predictions</a:t>
            </a:r>
          </a:p>
          <a:p>
            <a:pPr marL="457200" indent="-457200">
              <a:lnSpc>
                <a:spcPct val="70000"/>
              </a:lnSpc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	</a:t>
            </a:r>
            <a:endParaRPr lang="en-US" sz="1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102552" y="2904540"/>
            <a:ext cx="1733107" cy="1786269"/>
          </a:xfrm>
          <a:prstGeom prst="rect">
            <a:avLst/>
          </a:prstGeom>
          <a:solidFill>
            <a:srgbClr val="00B0F0">
              <a:alpha val="21961"/>
            </a:srgb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2004: ozone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943604" y="2830112"/>
            <a:ext cx="2966483" cy="2998381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892489" y="4552585"/>
            <a:ext cx="2560520" cy="13294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892489" y="2762612"/>
            <a:ext cx="0" cy="17899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892489" y="2762612"/>
            <a:ext cx="50756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8968113" y="2766314"/>
            <a:ext cx="2883" cy="31050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410477" y="5871395"/>
            <a:ext cx="25605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295995" y="4788776"/>
            <a:ext cx="132042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2005: ozone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7787" y="3797673"/>
            <a:ext cx="244336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2007: ozone and smoke</a:t>
            </a:r>
          </a:p>
          <a:p>
            <a:r>
              <a:rPr lang="en-US" sz="1800" b="1" u="sng" dirty="0">
                <a:solidFill>
                  <a:srgbClr val="000000"/>
                </a:solidFill>
              </a:rPr>
              <a:t>2012: dust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6159" y="5149799"/>
            <a:ext cx="1114536" cy="523220"/>
          </a:xfrm>
          <a:prstGeom prst="rect">
            <a:avLst/>
          </a:prstGeom>
          <a:solidFill>
            <a:srgbClr val="CC9900">
              <a:alpha val="34118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2009: smoke</a:t>
            </a:r>
          </a:p>
          <a:p>
            <a:r>
              <a:rPr lang="en-US" b="1" dirty="0">
                <a:solidFill>
                  <a:srgbClr val="000000"/>
                </a:solidFill>
              </a:rPr>
              <a:t>2010: ozone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90562" y="5466588"/>
            <a:ext cx="1113419" cy="523220"/>
          </a:xfrm>
          <a:prstGeom prst="rect">
            <a:avLst/>
          </a:prstGeom>
          <a:solidFill>
            <a:srgbClr val="00A0F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2010: ozone and smoke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64094" y="648934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8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314" y="167640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+mn-lt"/>
              </a:rPr>
              <a:t>Partnering with AQ Forecasters</a:t>
            </a:r>
          </a:p>
        </p:txBody>
      </p:sp>
      <p:sp>
        <p:nvSpPr>
          <p:cNvPr id="194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48491" y="1029345"/>
            <a:ext cx="4076700" cy="464820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2400" dirty="0" smtClean="0"/>
              <a:t>Focus group, State/local AQ forecasters: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Participate in real-time developmental testing of new capabilities, e.g. aerosol predictions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Provide feedback on reliability, utility of test products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Local episodes/case studies emphasis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Regular meetings; working together with EPA’s AIRNow and NOAA</a:t>
            </a:r>
            <a:endParaRPr lang="en-US" sz="1400" b="0" dirty="0">
              <a:effectLst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400" i="1" dirty="0" smtClean="0">
                <a:effectLst/>
              </a:rPr>
              <a:t>Feedback is essential for refining/improving coordination </a:t>
            </a:r>
            <a:endParaRPr lang="en-US" sz="1600" i="1" dirty="0" smtClean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7592" y="1003467"/>
            <a:ext cx="4188112" cy="4648200"/>
          </a:xfrm>
        </p:spPr>
        <p:txBody>
          <a:bodyPr/>
          <a:lstStyle/>
          <a:p>
            <a:pPr marL="0" indent="0"/>
            <a:r>
              <a:rPr lang="en-US" sz="2400" dirty="0"/>
              <a:t>Examples of </a:t>
            </a:r>
            <a:r>
              <a:rPr lang="en-US" sz="2400" dirty="0" smtClean="0"/>
              <a:t>AQ </a:t>
            </a:r>
            <a:r>
              <a:rPr lang="en-US" sz="2400" dirty="0"/>
              <a:t>forecaster </a:t>
            </a:r>
            <a:r>
              <a:rPr lang="en-US" sz="2400" dirty="0" smtClean="0"/>
              <a:t>feedback after emissions update in 2012:</a:t>
            </a: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1400" b="0" i="0" dirty="0" smtClean="0">
                <a:effectLst/>
              </a:rPr>
              <a:t>In </a:t>
            </a:r>
            <a:r>
              <a:rPr lang="en-US" sz="1400" b="0" i="0" dirty="0">
                <a:effectLst/>
              </a:rPr>
              <a:t>Maryland, NOAA ozone predictions have improved since 2011: significant improvement in false alarm ratio (FAR) with some decrease in probability of detection (POD). </a:t>
            </a:r>
            <a:r>
              <a:rPr lang="en-US" sz="1400" b="0" dirty="0">
                <a:effectLst/>
              </a:rPr>
              <a:t>(Laura Landry, Maryland Department of the Environment)</a:t>
            </a:r>
          </a:p>
          <a:p>
            <a:pPr marL="0" indent="0"/>
            <a:endParaRPr lang="en-US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Updates in 2014: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1400" b="0" i="0" dirty="0">
                <a:effectLst/>
              </a:rPr>
              <a:t>In Connecticut</a:t>
            </a:r>
            <a:r>
              <a:rPr lang="en-US" sz="1400" b="0" i="0" dirty="0" smtClean="0">
                <a:effectLst/>
              </a:rPr>
              <a:t>,</a:t>
            </a:r>
            <a:r>
              <a:rPr lang="en-US" sz="1400" b="0" dirty="0">
                <a:effectLst/>
              </a:rPr>
              <a:t> The late summer over-prediction has been nearly </a:t>
            </a:r>
            <a:r>
              <a:rPr lang="en-US" sz="1400" b="0" dirty="0" smtClean="0">
                <a:effectLst/>
              </a:rPr>
              <a:t>eliminated. The </a:t>
            </a:r>
            <a:r>
              <a:rPr lang="en-US" sz="1400" b="0" dirty="0">
                <a:effectLst/>
              </a:rPr>
              <a:t>CB05/AERO-4 model looks good for production</a:t>
            </a:r>
            <a:r>
              <a:rPr lang="en-US" sz="1400" b="0" dirty="0" smtClean="0">
                <a:effectLst/>
              </a:rPr>
              <a:t>. (</a:t>
            </a:r>
            <a:r>
              <a:rPr lang="en-US" sz="1400" b="0" dirty="0">
                <a:effectLst/>
              </a:rPr>
              <a:t>Michael Geigert, Connecticut </a:t>
            </a:r>
            <a:r>
              <a:rPr lang="en-US" sz="1400" b="0" dirty="0" smtClean="0">
                <a:effectLst/>
              </a:rPr>
              <a:t>Department of </a:t>
            </a:r>
            <a:r>
              <a:rPr lang="en-US" sz="1400" b="0" dirty="0">
                <a:effectLst/>
              </a:rPr>
              <a:t>Energy and Environmental Protection</a:t>
            </a:r>
            <a:r>
              <a:rPr lang="en-US" sz="1400" b="0" dirty="0" smtClean="0">
                <a:effectLst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200" b="0" dirty="0">
              <a:effectLst/>
            </a:endParaRPr>
          </a:p>
          <a:p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4890" y="6090246"/>
            <a:ext cx="896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Currently evaluating updates in ozone, smoke and dust predictions and updates in testing of PM2.5 predictions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86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6400800" cy="533400"/>
          </a:xfrm>
        </p:spPr>
        <p:txBody>
          <a:bodyPr/>
          <a:lstStyle/>
          <a:p>
            <a:pPr eaLnBrk="1" hangingPunct="1">
              <a:lnSpc>
                <a:spcPct val="55000"/>
              </a:lnSpc>
              <a:defRPr/>
            </a:pPr>
            <a:r>
              <a:rPr lang="en-US" sz="2800" dirty="0" smtClean="0">
                <a:latin typeface="+mn-lt"/>
              </a:rPr>
              <a:t>Operational AQ forecast guidance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u="sng" dirty="0" smtClean="0">
                <a:solidFill>
                  <a:srgbClr val="0033CC"/>
                </a:solidFill>
                <a:latin typeface="+mn-lt"/>
              </a:rPr>
              <a:t>airquality.weather.gov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63246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55000"/>
              </a:lnSpc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Further information: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www.nws.noaa.gov/ost/air_quality</a:t>
            </a:r>
          </a:p>
        </p:txBody>
      </p:sp>
      <p:pic>
        <p:nvPicPr>
          <p:cNvPr id="43014" name="Picture 6" descr="ozone01_20070920_Loo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1344613"/>
            <a:ext cx="393382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smokes_20070920_Loo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475" y="3508375"/>
            <a:ext cx="349091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667250" y="1981200"/>
            <a:ext cx="4476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Ozone products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Nationwide since 2010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endParaRPr lang="en-US" sz="20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81075" y="4940812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Smoke Products</a:t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Nationwide since 2010</a:t>
            </a:r>
          </a:p>
          <a:p>
            <a:pPr>
              <a:lnSpc>
                <a:spcPct val="95000"/>
              </a:lnSpc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Dust Products</a:t>
            </a:r>
          </a:p>
          <a:p>
            <a:pPr>
              <a:lnSpc>
                <a:spcPct val="95000"/>
              </a:lnSpc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Implemented 2012</a:t>
            </a:r>
            <a:endParaRPr lang="en-US" sz="16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5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140" y="255108"/>
            <a:ext cx="7543800" cy="533400"/>
          </a:xfrm>
        </p:spPr>
        <p:txBody>
          <a:bodyPr/>
          <a:lstStyle/>
          <a:p>
            <a:r>
              <a:rPr lang="en-US" dirty="0" smtClean="0"/>
              <a:t>Summary and Plans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0385" y="936098"/>
            <a:ext cx="9061487" cy="5913276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US national AQ forecasting capability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i="0" dirty="0" smtClean="0">
                <a:solidFill>
                  <a:schemeClr val="tx2"/>
                </a:solidFill>
                <a:effectLst/>
              </a:rPr>
              <a:t>and recent updates:</a:t>
            </a:r>
            <a:endParaRPr lang="en-US" sz="180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sz="600" i="0" dirty="0" smtClean="0">
              <a:solidFill>
                <a:schemeClr val="tx2"/>
              </a:solidFill>
              <a:effectLst/>
            </a:endParaRPr>
          </a:p>
          <a:p>
            <a:pPr marL="0" lv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O</a:t>
            </a:r>
            <a:r>
              <a:rPr lang="en-US" sz="1800" b="0" i="0" dirty="0" smtClean="0">
                <a:solidFill>
                  <a:srgbClr val="000000"/>
                </a:solidFill>
                <a:effectLst/>
              </a:rPr>
              <a:t>perational</a:t>
            </a:r>
            <a:r>
              <a:rPr lang="en-US" sz="1800" i="0" dirty="0" smtClean="0">
                <a:solidFill>
                  <a:srgbClr val="000000"/>
                </a:solidFill>
                <a:effectLst/>
              </a:rPr>
              <a:t> ozone</a:t>
            </a:r>
            <a:r>
              <a:rPr lang="en-US" sz="18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prediction </a:t>
            </a:r>
            <a:r>
              <a:rPr lang="en-US" sz="1800" b="0" i="0" dirty="0" smtClean="0">
                <a:solidFill>
                  <a:srgbClr val="000000"/>
                </a:solidFill>
                <a:effectLst/>
              </a:rPr>
              <a:t>nationwide; substantial emission update in 2012</a:t>
            </a:r>
            <a:endParaRPr lang="en-US" sz="1800" b="0" i="0" dirty="0">
              <a:solidFill>
                <a:srgbClr val="000000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sz="60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Operational</a:t>
            </a:r>
            <a:r>
              <a:rPr lang="en-US" sz="1800" i="0" dirty="0" smtClean="0">
                <a:solidFill>
                  <a:schemeClr val="tx2"/>
                </a:solidFill>
                <a:effectLst/>
              </a:rPr>
              <a:t> smoke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prediction nationwide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600" b="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Operational</a:t>
            </a:r>
            <a:r>
              <a:rPr lang="en-US" sz="1800" i="0" dirty="0" smtClean="0">
                <a:solidFill>
                  <a:schemeClr val="tx2"/>
                </a:solidFill>
                <a:effectLst/>
              </a:rPr>
              <a:t> dust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prediction for CONUS sources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6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b="0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800" i="0" dirty="0" smtClean="0">
                <a:solidFill>
                  <a:schemeClr val="tx2"/>
                </a:solidFill>
                <a:effectLst/>
              </a:rPr>
              <a:t>Experimental ozone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predictions for CONUS; CB05 mechanism, updated emissions, lateral boundary conditions, deposition, NTR</a:t>
            </a:r>
            <a:endParaRPr lang="en-US" sz="18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sz="6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b="0" i="0" dirty="0" smtClean="0">
                <a:solidFill>
                  <a:schemeClr val="tx2"/>
                </a:solidFill>
                <a:effectLst/>
              </a:rPr>
              <a:t> Prototype 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CMAQ </a:t>
            </a:r>
            <a:r>
              <a:rPr lang="en-US" sz="1800" i="0" dirty="0" smtClean="0">
                <a:solidFill>
                  <a:schemeClr val="tx2"/>
                </a:solidFill>
                <a:effectLst/>
              </a:rPr>
              <a:t>PM2.5 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predictions with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NEI, wildfire and dust emissions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800" b="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If/when resources allow we plan to:</a:t>
            </a:r>
            <a:endParaRPr lang="en-US" sz="180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b="0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700" b="0" i="0" dirty="0" smtClean="0">
                <a:solidFill>
                  <a:schemeClr val="tx2"/>
                </a:solidFill>
                <a:effectLst/>
              </a:rPr>
              <a:t>Maintain operational AQ predictions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700" b="0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700" b="0" i="0" dirty="0">
                <a:solidFill>
                  <a:schemeClr val="tx2"/>
                </a:solidFill>
                <a:effectLst/>
              </a:rPr>
              <a:t>T</a:t>
            </a:r>
            <a:r>
              <a:rPr lang="en-US" sz="1700" b="0" i="0" dirty="0" smtClean="0">
                <a:solidFill>
                  <a:schemeClr val="tx2"/>
                </a:solidFill>
                <a:effectLst/>
              </a:rPr>
              <a:t>ransition currently experimental ozone into operations and provide prototype PM2.5 predictions for the same system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700" b="0" i="0" dirty="0" smtClean="0">
                <a:solidFill>
                  <a:schemeClr val="tx2"/>
                </a:solidFill>
                <a:effectLst/>
              </a:rPr>
              <a:t> Test/implement new display capability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700" b="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700" b="0" i="0" dirty="0" smtClean="0">
                <a:solidFill>
                  <a:schemeClr val="tx2"/>
                </a:solidFill>
                <a:effectLst/>
              </a:rPr>
              <a:t>Use lateral boundary conditions from global dust predictions in prototype PM2.5 predictions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700" b="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700" b="0" i="0" dirty="0" smtClean="0">
                <a:solidFill>
                  <a:schemeClr val="tx2"/>
                </a:solidFill>
                <a:effectLst/>
              </a:rPr>
              <a:t>Test smoke predictions with 4 km meteorology and emission updates</a:t>
            </a:r>
            <a:endParaRPr lang="en-US" sz="1700" b="0" i="0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489340"/>
            <a:ext cx="457200" cy="244475"/>
          </a:xfrm>
        </p:spPr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3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032" y="152400"/>
            <a:ext cx="7645400" cy="6858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Acknowledgments: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i="1" dirty="0">
                <a:solidFill>
                  <a:schemeClr val="accent2"/>
                </a:solidFill>
              </a:rPr>
              <a:t>  </a:t>
            </a:r>
            <a:r>
              <a:rPr lang="en-US" sz="2800" i="1" dirty="0" smtClean="0">
                <a:solidFill>
                  <a:schemeClr val="accent2"/>
                </a:solidFill>
              </a:rPr>
              <a:t>AQF Implementation </a:t>
            </a:r>
            <a:r>
              <a:rPr lang="en-US" sz="2800" i="1" dirty="0">
                <a:solidFill>
                  <a:schemeClr val="accent2"/>
                </a:solidFill>
              </a:rPr>
              <a:t>Team Members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39504"/>
            <a:ext cx="9144000" cy="56594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dirty="0" smtClean="0"/>
              <a:t>Special thanks to Paula Davidson, </a:t>
            </a:r>
            <a:r>
              <a:rPr lang="en-US" sz="1050" dirty="0"/>
              <a:t>OST chief scientist and former NAQFC Manager and to Jim Meager former NOAA AQ Matrix </a:t>
            </a:r>
            <a:r>
              <a:rPr lang="en-US" sz="1050" dirty="0" smtClean="0"/>
              <a:t>Manager</a:t>
            </a:r>
          </a:p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NOAA/NWS/OST</a:t>
            </a:r>
            <a:r>
              <a:rPr lang="en-US" sz="1050" dirty="0" smtClean="0"/>
              <a:t>	Ivanka Stajner		         NAQFC Manager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NWS/OCWWS</a:t>
            </a:r>
            <a:r>
              <a:rPr lang="en-US" sz="1050" dirty="0" smtClean="0"/>
              <a:t>	                         Jannie Ferrell 		         Outreach, Feedback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NWS/OPS/TOC </a:t>
            </a:r>
            <a:r>
              <a:rPr lang="en-US" sz="1050" dirty="0" smtClean="0"/>
              <a:t>                       Cynthia Jones      	         Data Communications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NWS/OST/MDL </a:t>
            </a:r>
            <a:r>
              <a:rPr lang="en-US" sz="1050" dirty="0" smtClean="0"/>
              <a:t>	Jerry Gorline, Marc Saccucci,       Dev. Verification, NDGD Product Development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dirty="0" smtClean="0"/>
              <a:t>		Dave Ruth		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NWS/OST</a:t>
            </a:r>
            <a:r>
              <a:rPr lang="en-US" sz="1050" dirty="0" smtClean="0"/>
              <a:t>	</a:t>
            </a:r>
            <a:r>
              <a:rPr lang="en-US" sz="1050" dirty="0"/>
              <a:t>	</a:t>
            </a:r>
            <a:r>
              <a:rPr lang="en-US" sz="1050" dirty="0" err="1"/>
              <a:t>S</a:t>
            </a:r>
            <a:r>
              <a:rPr lang="en-US" sz="1050" dirty="0" err="1" smtClean="0"/>
              <a:t>ikchya</a:t>
            </a:r>
            <a:r>
              <a:rPr lang="en-US" sz="1050" dirty="0" smtClean="0"/>
              <a:t> </a:t>
            </a:r>
            <a:r>
              <a:rPr lang="en-US" sz="1050" dirty="0" err="1" smtClean="0"/>
              <a:t>Upadhayay</a:t>
            </a:r>
            <a:r>
              <a:rPr lang="en-US" sz="1050" dirty="0" smtClean="0"/>
              <a:t>	         Program Support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NESDIS/NCDC</a:t>
            </a:r>
            <a:r>
              <a:rPr lang="en-US" sz="1050" dirty="0" smtClean="0"/>
              <a:t>	Alan Hall		         Product Archiving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NWS/NCEP</a:t>
            </a:r>
          </a:p>
          <a:p>
            <a:pPr lvl="1">
              <a:lnSpc>
                <a:spcPct val="7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1050" dirty="0" smtClean="0"/>
              <a:t>Jeff McQueen, </a:t>
            </a:r>
            <a:r>
              <a:rPr lang="en-US" sz="1050" dirty="0" err="1"/>
              <a:t>Jianping</a:t>
            </a:r>
            <a:r>
              <a:rPr lang="en-US" sz="1050" dirty="0"/>
              <a:t> </a:t>
            </a:r>
            <a:r>
              <a:rPr lang="en-US" sz="1050" dirty="0" smtClean="0"/>
              <a:t>Huang, Ho-Chun Huang 	        AQF model interface development, testing, &amp; integration	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*Sarah Lu </a:t>
            </a:r>
            <a:r>
              <a:rPr lang="en-US" sz="1050" dirty="0"/>
              <a:t>	</a:t>
            </a:r>
            <a:r>
              <a:rPr lang="en-US" sz="1050" dirty="0" smtClean="0"/>
              <a:t>			        Global dust aerosol and  feedback testing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*Brad Ferrier, *Eric Rogers, 	                                 NAM  coordination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</a:t>
            </a:r>
            <a:r>
              <a:rPr lang="en-US" sz="1050" dirty="0" err="1" smtClean="0"/>
              <a:t>Hui-Ya</a:t>
            </a:r>
            <a:r>
              <a:rPr lang="en-US" sz="1050" dirty="0" smtClean="0"/>
              <a:t> Chuang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Geoff Manikin			         Smoke and dust product testing and integration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Dan Starosta, Chris Magee		   	         NCO transition and systems testing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Mike </a:t>
            </a:r>
            <a:r>
              <a:rPr lang="en-US" sz="1050" dirty="0" err="1" smtClean="0"/>
              <a:t>Bodner</a:t>
            </a:r>
            <a:r>
              <a:rPr lang="en-US" sz="1050" dirty="0" smtClean="0"/>
              <a:t>, Andrew Orrison	  	         HPC coordination and AQF </a:t>
            </a:r>
            <a:r>
              <a:rPr lang="en-US" sz="1050" dirty="0" err="1" smtClean="0"/>
              <a:t>webdrawer</a:t>
            </a:r>
            <a:endParaRPr lang="en-US" sz="1050" dirty="0" smtClean="0"/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NOAA/OAR/ARL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Pius Lee, Daniel Tong, </a:t>
            </a:r>
            <a:r>
              <a:rPr lang="en-US" sz="1050" dirty="0" err="1"/>
              <a:t>Tianfeng</a:t>
            </a:r>
            <a:r>
              <a:rPr lang="en-US" sz="1050" dirty="0"/>
              <a:t> Chai </a:t>
            </a:r>
            <a:r>
              <a:rPr lang="en-US" sz="1050" dirty="0" smtClean="0"/>
              <a:t>	         	         CMAQ development, adaptation of AQ simulations for AQF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Li Pan, Hyun-</a:t>
            </a:r>
            <a:r>
              <a:rPr lang="en-US" sz="1050" dirty="0" err="1" smtClean="0"/>
              <a:t>Cheol</a:t>
            </a:r>
            <a:r>
              <a:rPr lang="en-US" sz="1050" dirty="0" smtClean="0"/>
              <a:t> Kim, </a:t>
            </a:r>
            <a:r>
              <a:rPr lang="en-US" sz="1050" dirty="0" err="1" smtClean="0"/>
              <a:t>Youhua</a:t>
            </a:r>
            <a:r>
              <a:rPr lang="en-US" sz="1050" dirty="0" smtClean="0"/>
              <a:t> Tang	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buFontTx/>
              <a:buNone/>
              <a:defRPr/>
            </a:pPr>
            <a:r>
              <a:rPr lang="en-US" sz="1050" dirty="0" smtClean="0"/>
              <a:t>Roland </a:t>
            </a:r>
            <a:r>
              <a:rPr lang="en-US" sz="1050" dirty="0" err="1" smtClean="0"/>
              <a:t>Draxler</a:t>
            </a:r>
            <a:r>
              <a:rPr lang="en-US" sz="1050" dirty="0" smtClean="0"/>
              <a:t>, Ariel Stein		         	         HYSPLIT adaptations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NESDIS/STAR</a:t>
            </a:r>
            <a:r>
              <a:rPr lang="en-US" sz="1050" dirty="0" smtClean="0"/>
              <a:t>   </a:t>
            </a:r>
            <a:r>
              <a:rPr lang="en-US" sz="1050" dirty="0" err="1" smtClean="0"/>
              <a:t>Shobha</a:t>
            </a:r>
            <a:r>
              <a:rPr lang="en-US" sz="1050" dirty="0" smtClean="0"/>
              <a:t> </a:t>
            </a:r>
            <a:r>
              <a:rPr lang="en-US" sz="1050" dirty="0" err="1" smtClean="0"/>
              <a:t>Kondragunta</a:t>
            </a:r>
            <a:r>
              <a:rPr lang="en-US" sz="1050" dirty="0"/>
              <a:t> </a:t>
            </a:r>
            <a:r>
              <a:rPr lang="en-US" sz="1050" dirty="0" smtClean="0"/>
              <a:t>             	         Smoke and dust verification product development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NESDIS/OSDPD</a:t>
            </a:r>
            <a:r>
              <a:rPr lang="en-US" sz="1050" dirty="0" smtClean="0"/>
              <a:t>     </a:t>
            </a:r>
            <a:r>
              <a:rPr lang="en-US" sz="1050" dirty="0" err="1" smtClean="0"/>
              <a:t>Liqun</a:t>
            </a:r>
            <a:r>
              <a:rPr lang="en-US" sz="1050" dirty="0" smtClean="0"/>
              <a:t> Ma, Mark </a:t>
            </a:r>
            <a:r>
              <a:rPr lang="en-US" sz="1050" dirty="0" err="1" smtClean="0"/>
              <a:t>Ruminski</a:t>
            </a:r>
            <a:r>
              <a:rPr lang="en-US" sz="1050" dirty="0" smtClean="0"/>
              <a:t>	         Production of smoke and dust verification products, 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/>
              <a:t>	</a:t>
            </a:r>
            <a:r>
              <a:rPr lang="en-US" sz="1050" dirty="0" smtClean="0"/>
              <a:t>			         HMS product integration with smoke forecast tool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EPA/OAQPS</a:t>
            </a:r>
            <a:r>
              <a:rPr lang="en-US" sz="1050" dirty="0" smtClean="0"/>
              <a:t>  partners: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 smtClean="0"/>
              <a:t>Chet Wayland, Phil Dickerson, Brad Johns, John White              </a:t>
            </a:r>
            <a:r>
              <a:rPr lang="en-US" sz="1050" dirty="0" err="1" smtClean="0"/>
              <a:t>AIRNow</a:t>
            </a:r>
            <a:r>
              <a:rPr lang="en-US" sz="1050" dirty="0" smtClean="0"/>
              <a:t> development, coordination with NAQFC</a:t>
            </a:r>
          </a:p>
          <a:p>
            <a:pPr marL="0" indent="0">
              <a:defRPr/>
            </a:pPr>
            <a:endParaRPr lang="en-US" sz="105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78832"/>
            <a:ext cx="1802096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5000"/>
              </a:lnSpc>
              <a:spcBef>
                <a:spcPct val="40000"/>
              </a:spcBef>
              <a:spcAft>
                <a:spcPct val="40000"/>
              </a:spcAft>
              <a:buClr>
                <a:srgbClr val="000099"/>
              </a:buClr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Guest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Contributors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502" y="3085214"/>
            <a:ext cx="7543800" cy="5334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672" y="172520"/>
            <a:ext cx="7837090" cy="533400"/>
          </a:xfrm>
        </p:spPr>
        <p:txBody>
          <a:bodyPr/>
          <a:lstStyle/>
          <a:p>
            <a:r>
              <a:rPr lang="en-US" dirty="0">
                <a:effectLst/>
              </a:rPr>
              <a:t>Testing new display of </a:t>
            </a:r>
            <a:r>
              <a:rPr lang="en-US" dirty="0" smtClean="0">
                <a:effectLst/>
              </a:rPr>
              <a:t>AQ predictions</a:t>
            </a:r>
            <a:endParaRPr lang="en-US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9678" y="6331791"/>
            <a:ext cx="6909756" cy="375249"/>
          </a:xfrm>
        </p:spPr>
        <p:txBody>
          <a:bodyPr/>
          <a:lstStyle/>
          <a:p>
            <a:r>
              <a:rPr lang="en-US" sz="2400" b="0" dirty="0">
                <a:solidFill>
                  <a:srgbClr val="0070C0"/>
                </a:solidFill>
                <a:effectLst/>
              </a:rPr>
              <a:t>http://preview.weather.gov/graphical/?dataset=aq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6" r="21498" b="21101"/>
          <a:stretch/>
        </p:blipFill>
        <p:spPr bwMode="auto">
          <a:xfrm>
            <a:off x="931660" y="834675"/>
            <a:ext cx="7168552" cy="549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8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388" y="1125539"/>
            <a:ext cx="8857108" cy="4103686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15329" y="5457825"/>
            <a:ext cx="8605838" cy="109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Figure of merit in space (FMS), which is a fraction of overlap between predicted and observed smoke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plumes, threshold is 0.08 marked by red line </a:t>
            </a:r>
            <a:endParaRPr lang="en-US" b="1" dirty="0">
              <a:solidFill>
                <a:srgbClr val="000000"/>
              </a:solidFill>
              <a:latin typeface="Arial"/>
            </a:endParaRPr>
          </a:p>
          <a:p>
            <a:pPr marL="273050" indent="-273050">
              <a:lnSpc>
                <a:spcPct val="120000"/>
              </a:lnSpc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NESDIS GOES Aerosol/Smoke Product is used for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verification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04536"/>
            <a:ext cx="9036496" cy="7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Verification of smoke predictions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for CONUS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013" y="1160463"/>
            <a:ext cx="70675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Daily time series of FMS for smoke concentrations larger than 1um/m3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429297"/>
            <a:ext cx="457200" cy="244475"/>
          </a:xfrm>
        </p:spPr>
        <p:txBody>
          <a:bodyPr/>
          <a:lstStyle/>
          <a:p>
            <a:pPr>
              <a:defRPr/>
            </a:pPr>
            <a:fld id="{A7F4F917-100E-4EE5-9931-9B6B7AD08B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0426210"/>
              </p:ext>
            </p:extLst>
          </p:nvPr>
        </p:nvGraphicFramePr>
        <p:xfrm>
          <a:off x="77788" y="1975449"/>
          <a:ext cx="4572000" cy="2958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746227"/>
              </p:ext>
            </p:extLst>
          </p:nvPr>
        </p:nvGraphicFramePr>
        <p:xfrm>
          <a:off x="4518248" y="1498600"/>
          <a:ext cx="4572000" cy="3431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39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840" y="-44998"/>
            <a:ext cx="3008313" cy="1162050"/>
          </a:xfrm>
        </p:spPr>
        <p:txBody>
          <a:bodyPr/>
          <a:lstStyle/>
          <a:p>
            <a:pPr algn="r"/>
            <a:r>
              <a:rPr lang="en-US" sz="3600" dirty="0" smtClean="0"/>
              <a:t>Rim Fire </a:t>
            </a:r>
            <a:br>
              <a:rPr lang="en-US" sz="3600" dirty="0" smtClean="0"/>
            </a:br>
            <a:r>
              <a:rPr lang="en-US" sz="3600" dirty="0" smtClean="0"/>
              <a:t>in California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41" y="153782"/>
            <a:ext cx="4004336" cy="5853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05409" y="958027"/>
            <a:ext cx="4750904" cy="2964617"/>
          </a:xfrm>
        </p:spPr>
        <p:txBody>
          <a:bodyPr/>
          <a:lstStyle/>
          <a:p>
            <a:endParaRPr lang="en-US" dirty="0" smtClean="0"/>
          </a:p>
          <a:p>
            <a:r>
              <a:rPr lang="en-US" sz="1600" i="0" dirty="0" smtClean="0">
                <a:effectLst/>
              </a:rPr>
              <a:t>The largest wildfire ever recorded in Yosemite National Park.  Fire started on August 17. </a:t>
            </a:r>
          </a:p>
          <a:p>
            <a:r>
              <a:rPr lang="en-US" sz="1600" i="0" dirty="0" smtClean="0">
                <a:effectLst/>
              </a:rPr>
              <a:t>Transport of smoke towards Reno, NV on 8/22 was confirmed by GOES-14 satellite imagery.</a:t>
            </a:r>
          </a:p>
          <a:p>
            <a:r>
              <a:rPr lang="en-US" sz="1600" i="0" dirty="0" smtClean="0">
                <a:effectLst/>
              </a:rPr>
              <a:t>NWS office in Reno included smoke and haze in their forecast. </a:t>
            </a:r>
          </a:p>
          <a:p>
            <a:r>
              <a:rPr lang="en-US" sz="1600" i="0" dirty="0" smtClean="0">
                <a:effectLst/>
              </a:rPr>
              <a:t>Observed PM2.5 concentrations peaked around 2 pm LST, predicted concentrations at the surface peaked at 1 pm, and the highest predicted concentration was lower than observed</a:t>
            </a:r>
          </a:p>
          <a:p>
            <a:endParaRPr lang="en-US" sz="1600" i="0" dirty="0">
              <a:effectLst/>
            </a:endParaRPr>
          </a:p>
          <a:p>
            <a:endParaRPr lang="en-US" sz="1600" i="0" dirty="0">
              <a:effectLst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076080"/>
              </p:ext>
            </p:extLst>
          </p:nvPr>
        </p:nvGraphicFramePr>
        <p:xfrm>
          <a:off x="172279" y="4174435"/>
          <a:ext cx="5035826" cy="2577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val 9"/>
          <p:cNvSpPr/>
          <p:nvPr/>
        </p:nvSpPr>
        <p:spPr bwMode="auto">
          <a:xfrm>
            <a:off x="7474227" y="2835965"/>
            <a:ext cx="397565" cy="410818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4156" y="6159126"/>
            <a:ext cx="240431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http://airquality.weather.gov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429297"/>
            <a:ext cx="457200" cy="244475"/>
          </a:xfrm>
        </p:spPr>
        <p:txBody>
          <a:bodyPr/>
          <a:lstStyle/>
          <a:p>
            <a:pPr>
              <a:defRPr/>
            </a:pPr>
            <a:fld id="{A7F4F917-100E-4EE5-9931-9B6B7AD08B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19149" y="55563"/>
            <a:ext cx="7591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Real time verification examples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260683" y="2631522"/>
          <a:ext cx="8798444" cy="422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4" name="Picture 14" descr="MYD.A2011330.2005_fms_EMC_fct_conc_v6.3.4_thresh0.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30" y="1828800"/>
            <a:ext cx="4551729" cy="289886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Line 8"/>
          <p:cNvSpPr>
            <a:spLocks noChangeShapeType="1"/>
          </p:cNvSpPr>
          <p:nvPr/>
        </p:nvSpPr>
        <p:spPr bwMode="auto">
          <a:xfrm flipV="1">
            <a:off x="1227138" y="5667375"/>
            <a:ext cx="7470775" cy="15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8600536" y="6601964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hangingPunct="1"/>
            <a:fld id="{0CDCFF19-904F-4218-8269-03A4E90ABAA5}" type="slidenum">
              <a:rPr lang="en-US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28</a:t>
            </a:fld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296" y="578783"/>
            <a:ext cx="6608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Using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MODIS Dust Mask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Algorithm from NOAA/NESDIS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satellite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imagery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“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Footprint” comparison: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Threshold concentration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&gt;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1 µg/m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for average dust in the column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Tracking threat scores, or figure-of-merit statistics:  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                   (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Area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Pred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∩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Area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Obs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 / (Area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Pred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U Area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Obs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Initial skill target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0.05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42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9203" y="941498"/>
            <a:ext cx="5781675" cy="2478087"/>
          </a:xfrm>
          <a:prstGeom prst="rect">
            <a:avLst/>
          </a:prstGeom>
          <a:solidFill>
            <a:schemeClr val="hlink">
              <a:alpha val="4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Model: Linked numerical prediction system</a:t>
            </a: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	Operationally integrated on NCEP’s supercomputer</a:t>
            </a: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NOAA NCEP </a:t>
            </a:r>
            <a:r>
              <a:rPr lang="en-US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mesoscale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numerical weather prediction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NOAA/EPA community model for air quality: CMAQ </a:t>
            </a: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NOAA HYSPLIT model for smoke and dust prediction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	Observational Input:  </a:t>
            </a: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NWS weather observations; NESDIS fire locations; climatology of regions with dust emission potential </a:t>
            </a: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EPA emissions inventory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177800"/>
            <a:ext cx="7543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>
                <a:solidFill>
                  <a:schemeClr val="accent2"/>
                </a:solidFill>
              </a:rPr>
              <a:t> End-to-End Operational Capability</a:t>
            </a:r>
            <a:endParaRPr lang="en-US" sz="1800" b="0" dirty="0" smtClean="0">
              <a:solidFill>
                <a:schemeClr val="accent2"/>
              </a:solidFill>
              <a:latin typeface="TradeGothicLHBoldExtended" pitchFamily="2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3256" y="3399722"/>
            <a:ext cx="5364126" cy="3458278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Gridded forecast guidance products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On NWS servers: </a:t>
            </a:r>
            <a:r>
              <a:rPr lang="en-US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airquality.weather.gov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		and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ftp-servers (12km resolution, hourly </a:t>
            </a:r>
          </a:p>
          <a:p>
            <a:pPr lvl="1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	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for 48 hours)</a:t>
            </a:r>
            <a:endParaRPr lang="en-US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On EPA servers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Updated 2x daily</a:t>
            </a:r>
            <a:endParaRPr lang="en-US" sz="1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Verification basis, near-real time:</a:t>
            </a:r>
            <a:r>
              <a:rPr lang="en-US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	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Ground-level AIRNow observations 		of surface ozone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Satellite observations of smoke and dust</a:t>
            </a: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Customer outreach/feedback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State &amp; Local AQ forecasters coordinated with EPA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Public and Private Sector AQ constituents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0225" y="2878248"/>
            <a:ext cx="2263775" cy="172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392758" y="3080042"/>
            <a:ext cx="873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dirty="0" err="1"/>
              <a:t>AIRNow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2051" y="941498"/>
            <a:ext cx="243205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30" y="3611806"/>
            <a:ext cx="2493002" cy="198093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5438" y="4732337"/>
            <a:ext cx="24685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675438" y="1026892"/>
            <a:ext cx="636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ozone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3904" y="3773810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dust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1416" y="4869623"/>
            <a:ext cx="683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smoke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93417" y="6548436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553" y="79738"/>
            <a:ext cx="7543800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Ozone predictions</a:t>
            </a:r>
            <a:endParaRPr lang="en-US" dirty="0">
              <a:latin typeface="+mn-lt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92220" y="549720"/>
            <a:ext cx="55024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ct val="4000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Operational predictions at http://airquality.weather.gov</a:t>
            </a:r>
            <a:endParaRPr lang="en-US" sz="1600" b="1" dirty="0" smtClean="0">
              <a:solidFill>
                <a:srgbClr val="000000"/>
              </a:solidFill>
              <a:latin typeface="Arial"/>
              <a:hlinkClick r:id="rId2"/>
            </a:endParaRPr>
          </a:p>
          <a:p>
            <a:pPr algn="ctr">
              <a:lnSpc>
                <a:spcPct val="80000"/>
              </a:lnSpc>
              <a:spcAft>
                <a:spcPct val="4000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over expanding domains since 2004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2" descr="C:\Users\m29226\Desktop\oz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7" y="1137550"/>
            <a:ext cx="2001400" cy="159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70" y="2829292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1-Hr Average Ozone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3" descr="C:\Users\m29226\Desktop\8hroz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4" y="3370396"/>
            <a:ext cx="2001403" cy="157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870" y="3108821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8-Hr Average Ozone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4" descr="C:\Users\m29226\Desktop\1hrozonea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35" y="1137549"/>
            <a:ext cx="1678414" cy="159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06371" y="2831822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1-Hr Average Ozone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6371" y="3096595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8-Hr Average Ozone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5" descr="C:\Users\m29226\Desktop\8hrozonea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27" y="3358652"/>
            <a:ext cx="1706138" cy="16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m29226\Desktop\1hrozoneh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4" y="1114010"/>
            <a:ext cx="1822997" cy="16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50237" y="2819596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1-Hr Average Ozone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0237" y="3084688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8-Hr Average Ozone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" name="Picture 7" descr="C:\Users\m29226\Desktop\8hrozone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4" y="3347048"/>
            <a:ext cx="1822997" cy="16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88175" y="5129351"/>
            <a:ext cx="2096026" cy="503984"/>
            <a:chOff x="6164380" y="1270000"/>
            <a:chExt cx="3030336" cy="503984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6164380" y="1270000"/>
              <a:ext cx="3030336" cy="5039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050" b="1" dirty="0">
                <a:solidFill>
                  <a:srgbClr val="000000"/>
                </a:solidFill>
                <a:latin typeface="Arial"/>
              </a:endParaRPr>
            </a:p>
            <a:p>
              <a:pPr>
                <a:spcBef>
                  <a:spcPct val="50000"/>
                </a:spcBef>
              </a:pP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CONUS, </a:t>
              </a:r>
              <a:r>
                <a:rPr lang="en-US" sz="1000" b="1" dirty="0" err="1">
                  <a:solidFill>
                    <a:srgbClr val="000000"/>
                  </a:solidFill>
                  <a:latin typeface="Arial"/>
                </a:rPr>
                <a:t>wrt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  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</a:rPr>
                <a:t>75 ppb 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Threshold</a:t>
              </a: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6970712" y="1286535"/>
              <a:ext cx="1336675" cy="246221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0"/>
                  </a:srgb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Operational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055446" y="5642044"/>
            <a:ext cx="2031867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Maintaining prediction accuracy as the warning threshold was lowered and emissions of pollutants are changing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1133" y="5842098"/>
            <a:ext cx="515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Fraction correct of daily maximum of 8h average </a:t>
            </a:r>
            <a:r>
              <a:rPr lang="en-US" dirty="0" err="1" smtClean="0">
                <a:solidFill>
                  <a:srgbClr val="000000"/>
                </a:solidFill>
              </a:rPr>
              <a:t>wrt</a:t>
            </a:r>
            <a:r>
              <a:rPr lang="en-US" dirty="0" smtClean="0">
                <a:solidFill>
                  <a:srgbClr val="000000"/>
                </a:solidFill>
              </a:rPr>
              <a:t> 75 ppb threshold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74213" y="6535469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270568"/>
              </p:ext>
            </p:extLst>
          </p:nvPr>
        </p:nvGraphicFramePr>
        <p:xfrm>
          <a:off x="82758" y="5129351"/>
          <a:ext cx="6783957" cy="1695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80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854" y="116632"/>
            <a:ext cx="7543800" cy="533400"/>
          </a:xfrm>
        </p:spPr>
        <p:txBody>
          <a:bodyPr/>
          <a:lstStyle/>
          <a:p>
            <a:r>
              <a:rPr lang="en-US" dirty="0" smtClean="0"/>
              <a:t>Evaluation of experimental CB05 NAQFC ozone predictions for 2010, </a:t>
            </a:r>
            <a:br>
              <a:rPr lang="en-US" dirty="0" smtClean="0"/>
            </a:br>
            <a:r>
              <a:rPr lang="en-US" dirty="0" smtClean="0"/>
              <a:t>prior to system and emissions update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0110" r="9063" b="4596"/>
          <a:stretch/>
        </p:blipFill>
        <p:spPr bwMode="auto">
          <a:xfrm>
            <a:off x="199293" y="1464986"/>
            <a:ext cx="8850923" cy="378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85" y="5106834"/>
            <a:ext cx="8827477" cy="16705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 smtClean="0">
                <a:effectLst/>
              </a:rPr>
              <a:t>T. Chai et al</a:t>
            </a:r>
            <a:r>
              <a:rPr lang="en-US" sz="1800" b="0" dirty="0">
                <a:effectLst/>
              </a:rPr>
              <a:t>., </a:t>
            </a:r>
            <a:r>
              <a:rPr lang="en-US" sz="1800" b="0" dirty="0" err="1">
                <a:effectLst/>
              </a:rPr>
              <a:t>Geosci</a:t>
            </a:r>
            <a:r>
              <a:rPr lang="en-US" sz="1800" b="0" dirty="0">
                <a:effectLst/>
              </a:rPr>
              <a:t>. Model Dev</a:t>
            </a:r>
            <a:r>
              <a:rPr lang="en-US" sz="1800" b="0" dirty="0" smtClean="0">
                <a:effectLst/>
              </a:rPr>
              <a:t>., </a:t>
            </a:r>
            <a:r>
              <a:rPr lang="en-US" sz="1800" b="0" dirty="0">
                <a:effectLst/>
              </a:rPr>
              <a:t>2013 </a:t>
            </a:r>
            <a:r>
              <a:rPr lang="en-US" sz="1000" b="0" dirty="0" smtClean="0">
                <a:effectLst/>
              </a:rPr>
              <a:t>(http</a:t>
            </a:r>
            <a:r>
              <a:rPr lang="en-US" sz="1000" b="0" dirty="0">
                <a:effectLst/>
              </a:rPr>
              <a:t>://</a:t>
            </a:r>
            <a:r>
              <a:rPr lang="en-US" sz="1000" b="0" dirty="0" smtClean="0">
                <a:effectLst/>
              </a:rPr>
              <a:t>www.geosci-model-dev.net/6/1831/2013/gmd-6-1831-2013.html)</a:t>
            </a:r>
            <a:endParaRPr lang="en-US" sz="2400" b="0" dirty="0" smtClean="0"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 smtClean="0">
                <a:effectLst/>
              </a:rPr>
              <a:t>Ozone overestimation in August is larger in rural areas, during morning hours, and in the </a:t>
            </a:r>
            <a:r>
              <a:rPr lang="en-US" sz="1800" b="0" dirty="0">
                <a:effectLst/>
              </a:rPr>
              <a:t>s</a:t>
            </a:r>
            <a:r>
              <a:rPr lang="en-US" sz="1800" b="0" dirty="0" smtClean="0">
                <a:effectLst/>
              </a:rPr>
              <a:t>outheast 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 smtClean="0">
                <a:effectLst/>
              </a:rPr>
              <a:t>NO2 overestimation in August is larger at night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 smtClean="0">
                <a:effectLst/>
              </a:rPr>
              <a:t>Ozone biases higher on weekends, but NO2 biases higher on weekdays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47537" y="4242654"/>
            <a:ext cx="2514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NO</a:t>
            </a:r>
            <a:r>
              <a:rPr lang="en-US" baseline="-25000" dirty="0" smtClean="0"/>
              <a:t>x</a:t>
            </a:r>
            <a:r>
              <a:rPr lang="en-US" dirty="0" smtClean="0"/>
              <a:t> </a:t>
            </a:r>
            <a:r>
              <a:rPr lang="en-US" dirty="0"/>
              <a:t>emission </a:t>
            </a:r>
            <a:r>
              <a:rPr lang="en-US" dirty="0" smtClean="0"/>
              <a:t>reduction by region for July compared to those used in </a:t>
            </a:r>
            <a:r>
              <a:rPr lang="en-US" dirty="0"/>
              <a:t>2011</a:t>
            </a:r>
          </a:p>
          <a:p>
            <a:pPr eaLnBrk="1" hangingPunct="1"/>
            <a:endParaRPr lang="en-US" dirty="0"/>
          </a:p>
        </p:txBody>
      </p:sp>
      <p:pic>
        <p:nvPicPr>
          <p:cNvPr id="14340" name="Picture 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8" y="4992440"/>
            <a:ext cx="1997075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6220489" y="1350146"/>
            <a:ext cx="22342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NO</a:t>
            </a:r>
            <a:r>
              <a:rPr lang="en-US" baseline="-25000" dirty="0" smtClean="0"/>
              <a:t>x</a:t>
            </a:r>
            <a:r>
              <a:rPr lang="en-US" dirty="0" smtClean="0"/>
              <a:t> </a:t>
            </a:r>
            <a:r>
              <a:rPr lang="en-US" dirty="0"/>
              <a:t>emission </a:t>
            </a:r>
            <a:r>
              <a:rPr lang="en-US" dirty="0" smtClean="0"/>
              <a:t>reduction by day </a:t>
            </a:r>
            <a:r>
              <a:rPr lang="en-US" dirty="0"/>
              <a:t>of week and holiday </a:t>
            </a:r>
            <a:r>
              <a:rPr lang="en-US" dirty="0" smtClean="0"/>
              <a:t>for July compared to those used in 2011</a:t>
            </a:r>
            <a:endParaRPr lang="en-US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069352203"/>
              </p:ext>
            </p:extLst>
          </p:nvPr>
        </p:nvGraphicFramePr>
        <p:xfrm>
          <a:off x="386361" y="1249263"/>
          <a:ext cx="5791200" cy="245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924989729"/>
              </p:ext>
            </p:extLst>
          </p:nvPr>
        </p:nvGraphicFramePr>
        <p:xfrm>
          <a:off x="2895600" y="4056845"/>
          <a:ext cx="6248400" cy="264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345" name="TextBox 17"/>
          <p:cNvSpPr txBox="1">
            <a:spLocks noChangeArrowheads="1"/>
          </p:cNvSpPr>
          <p:nvPr/>
        </p:nvSpPr>
        <p:spPr bwMode="auto">
          <a:xfrm>
            <a:off x="2819400" y="5867400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%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252275" y="2884991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%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71553" y="169891"/>
            <a:ext cx="7543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+mn-lt"/>
              </a:rPr>
              <a:t>Reduction in NOx emissions implemented in 2012</a:t>
            </a:r>
            <a:endParaRPr lang="en-US" kern="0" dirty="0">
              <a:latin typeface="+mn-lt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61352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76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4" b="9959"/>
          <a:stretch/>
        </p:blipFill>
        <p:spPr bwMode="auto">
          <a:xfrm>
            <a:off x="751547" y="971550"/>
            <a:ext cx="7325653" cy="33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7" y="990600"/>
            <a:ext cx="4454463" cy="5393928"/>
          </a:xfrm>
          <a:prstGeom prst="rect">
            <a:avLst/>
          </a:prstGeom>
        </p:spPr>
      </p:pic>
      <p:sp>
        <p:nvSpPr>
          <p:cNvPr id="5130" name="Title 1"/>
          <p:cNvSpPr>
            <a:spLocks noGrp="1"/>
          </p:cNvSpPr>
          <p:nvPr>
            <p:ph type="ctrTitle"/>
          </p:nvPr>
        </p:nvSpPr>
        <p:spPr>
          <a:xfrm>
            <a:off x="997895" y="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zh-CN" sz="3200" b="1" dirty="0" err="1" smtClean="0"/>
              <a:t>NOx</a:t>
            </a:r>
            <a:r>
              <a:rPr lang="en-US" altLang="zh-CN" sz="3200" b="1" dirty="0" smtClean="0"/>
              <a:t> Emissions</a:t>
            </a:r>
          </a:p>
        </p:txBody>
      </p:sp>
      <p:sp>
        <p:nvSpPr>
          <p:cNvPr id="5132" name="Rectangle 21"/>
          <p:cNvSpPr>
            <a:spLocks noChangeArrowheads="1"/>
          </p:cNvSpPr>
          <p:nvPr/>
        </p:nvSpPr>
        <p:spPr bwMode="auto">
          <a:xfrm>
            <a:off x="2438400" y="990600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rgbClr val="000000"/>
                </a:solidFill>
                <a:cs typeface="+mn-cs"/>
              </a:rPr>
              <a:t>Atlanta</a:t>
            </a:r>
            <a:endParaRPr lang="zh-CN" altLang="en-US" sz="18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134" name="Rectangle 23"/>
          <p:cNvSpPr>
            <a:spLocks noChangeArrowheads="1"/>
          </p:cNvSpPr>
          <p:nvPr/>
        </p:nvSpPr>
        <p:spPr bwMode="auto">
          <a:xfrm>
            <a:off x="2362200" y="3668514"/>
            <a:ext cx="154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rgbClr val="000000"/>
                </a:solidFill>
                <a:cs typeface="+mn-cs"/>
              </a:rPr>
              <a:t>Philadelphia</a:t>
            </a:r>
            <a:endParaRPr lang="zh-CN" altLang="en-US" sz="18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437123-E828-45EA-8B83-FF48D93C37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05" y="1226664"/>
            <a:ext cx="400110" cy="21863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2005 values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85" y="3871330"/>
            <a:ext cx="400110" cy="21863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2005 values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1729" y="2342943"/>
            <a:ext cx="2110878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OMI NO</a:t>
            </a:r>
            <a:r>
              <a:rPr lang="en-US" sz="900" b="1" baseline="-25000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" b="1" dirty="0">
              <a:noFill/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ASQ NO</a:t>
            </a:r>
            <a:r>
              <a:rPr lang="en-US" sz="900" b="1" baseline="-25000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900" b="1" dirty="0">
              <a:solidFill>
                <a:srgbClr val="0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NAQFC NO</a:t>
            </a:r>
            <a:r>
              <a:rPr lang="en-US" sz="900" b="1" baseline="-25000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</a:t>
            </a:r>
            <a:r>
              <a:rPr lang="en-US" sz="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Emissions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5273476"/>
            <a:ext cx="353466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"/>
                <a:cs typeface="+mn-cs"/>
              </a:rPr>
              <a:t>OMI = Ozone monitoring Instrument on NASA’s Aura Satellite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"/>
                <a:cs typeface="+mn-cs"/>
              </a:rPr>
              <a:t>AQS = Air Quality System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784415" y="4295084"/>
            <a:ext cx="4038600" cy="248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0" i="0" kern="0" dirty="0" smtClean="0">
                <a:solidFill>
                  <a:srgbClr val="000000"/>
                </a:solidFill>
                <a:effectLst/>
              </a:rPr>
              <a:t>Relying on  projections rather than inventories for mobile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0" i="0" kern="0" dirty="0" smtClean="0">
                <a:solidFill>
                  <a:srgbClr val="000000"/>
                </a:solidFill>
                <a:effectLst/>
              </a:rPr>
              <a:t>Comparison of projected emission with surface and satellite observations</a:t>
            </a:r>
          </a:p>
          <a:p>
            <a:pPr marL="0" indent="0"/>
            <a:r>
              <a:rPr lang="en-US" sz="1600" b="0" kern="0" dirty="0" smtClean="0">
                <a:solidFill>
                  <a:srgbClr val="000000"/>
                </a:solidFill>
                <a:effectLst/>
              </a:rPr>
              <a:t>(Daniel Tong presentation on Wednesday at 1pm)</a:t>
            </a:r>
            <a:endParaRPr lang="en-US" sz="1600" b="0" kern="0" dirty="0">
              <a:solidFill>
                <a:srgbClr val="000000"/>
              </a:solidFill>
              <a:effectLst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64286" y="2995219"/>
            <a:ext cx="88036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+mn-cs"/>
              </a:rPr>
              <a:t>Atlanta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6096000" y="3056484"/>
            <a:ext cx="224383" cy="21602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803715" y="2234931"/>
            <a:ext cx="224383" cy="21602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5565" y="2208322"/>
            <a:ext cx="139333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+mn-cs"/>
              </a:rPr>
              <a:t>Philadelphia</a:t>
            </a:r>
          </a:p>
        </p:txBody>
      </p:sp>
    </p:spTree>
    <p:extLst>
      <p:ext uri="{BB962C8B-B14F-4D97-AF65-F5344CB8AC3E}">
        <p14:creationId xmlns:p14="http://schemas.microsoft.com/office/powerpoint/2010/main" val="417252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838200" y="332656"/>
            <a:ext cx="7086600" cy="838200"/>
          </a:xfrm>
        </p:spPr>
        <p:txBody>
          <a:bodyPr/>
          <a:lstStyle/>
          <a:p>
            <a:pPr eaLnBrk="1" hangingPunct="1"/>
            <a:r>
              <a:rPr lang="en-US" altLang="zh-CN" sz="3200" b="1" dirty="0" smtClean="0"/>
              <a:t>Summary of Emission Data Sources for 2014</a:t>
            </a:r>
          </a:p>
        </p:txBody>
      </p:sp>
      <p:sp>
        <p:nvSpPr>
          <p:cNvPr id="2059" name="Rectangle 4"/>
          <p:cNvSpPr txBox="1">
            <a:spLocks noChangeArrowheads="1"/>
          </p:cNvSpPr>
          <p:nvPr/>
        </p:nvSpPr>
        <p:spPr bwMode="auto">
          <a:xfrm>
            <a:off x="457200" y="1371600"/>
            <a:ext cx="8458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v"/>
            </a:pP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  <a:cs typeface="Arial" charset="0"/>
              </a:rPr>
              <a:t>Area Sources</a:t>
            </a:r>
            <a:endParaRPr lang="en-US" altLang="zh-CN" sz="1800" b="1" dirty="0">
              <a:solidFill>
                <a:srgbClr val="0000AB"/>
              </a:solidFill>
              <a:latin typeface="Calibri" pitchFamily="34" charset="0"/>
              <a:cs typeface="Arial" charset="0"/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US EPA Projected 2012 </a:t>
            </a:r>
            <a:r>
              <a:rPr lang="en-US" altLang="zh-CN" sz="1800" b="1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Nonroad</a:t>
            </a:r>
            <a:r>
              <a:rPr lang="en-US" altLang="zh-CN" sz="18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+ 2005 NEIs for other sectors;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Canada 2006 Emission Inventory;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Mexico 1996 EI for six border states;</a:t>
            </a: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v"/>
            </a:pP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  <a:cs typeface="Arial" charset="0"/>
              </a:rPr>
              <a:t>Mobile Sources (</a:t>
            </a:r>
            <a:r>
              <a:rPr lang="en-US" altLang="zh-CN" sz="2000" b="1" dirty="0" err="1">
                <a:solidFill>
                  <a:srgbClr val="0000AB"/>
                </a:solidFill>
                <a:latin typeface="Calibri" pitchFamily="34" charset="0"/>
                <a:cs typeface="Arial" charset="0"/>
              </a:rPr>
              <a:t>onroad</a:t>
            </a: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  <a:cs typeface="Arial" charset="0"/>
              </a:rPr>
              <a:t>)</a:t>
            </a:r>
            <a:r>
              <a:rPr lang="en-US" altLang="zh-CN" sz="1800" b="1" dirty="0">
                <a:solidFill>
                  <a:srgbClr val="0000AB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2005 NEI with Cross-State Air Pollution Rule (CSAPR) projection for US sources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+mn-cs"/>
              </a:rPr>
              <a:t>Canada 2006 Emission Inventory;</a:t>
            </a: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v"/>
            </a:pP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  <a:cs typeface="+mn-cs"/>
              </a:rPr>
              <a:t>Point Sources (EGUs and non-EGUs)</a:t>
            </a:r>
            <a:endParaRPr lang="en-US" altLang="zh-CN" sz="1800" b="1" dirty="0">
              <a:solidFill>
                <a:srgbClr val="0000AB"/>
              </a:solidFill>
              <a:latin typeface="Calibri" pitchFamily="34" charset="0"/>
              <a:cs typeface="+mn-cs"/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+mn-cs"/>
              </a:rPr>
              <a:t>NEI 2005 for base year;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+mn-cs"/>
              </a:rPr>
              <a:t>Updated with 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  <a:cs typeface="+mn-cs"/>
              </a:rPr>
              <a:t>2012 </a:t>
            </a: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+mn-cs"/>
              </a:rPr>
              <a:t>Continuous Emission Monitoring (CEM) data for EGUs; 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+mn-cs"/>
              </a:rPr>
              <a:t>Projected into forecast year using DOE Annual Energy Outlook (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  <a:cs typeface="+mn-cs"/>
              </a:rPr>
              <a:t>2014) </a:t>
            </a: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+mn-cs"/>
              </a:rPr>
              <a:t>factors;</a:t>
            </a: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v"/>
            </a:pP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  <a:cs typeface="+mn-cs"/>
              </a:rPr>
              <a:t>Natural Sources</a:t>
            </a:r>
            <a:r>
              <a:rPr lang="en-US" altLang="zh-CN" sz="1800" b="1" dirty="0">
                <a:solidFill>
                  <a:srgbClr val="0000AB"/>
                </a:solidFill>
                <a:latin typeface="Calibri" pitchFamily="34" charset="0"/>
                <a:cs typeface="+mn-cs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i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Terrestrial biogenic emission: 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BEIS model v3.14</a:t>
            </a:r>
            <a:endParaRPr lang="en-US" altLang="zh-CN" sz="18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i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Sea-salt emission: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CMAQ online Sea-salt emission model;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437123-E828-45EA-8B83-FF48D93C37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865" y="871268"/>
            <a:ext cx="9144000" cy="5986732"/>
          </a:xfrm>
          <a:prstGeom prst="rect">
            <a:avLst/>
          </a:prstGeom>
          <a:solidFill>
            <a:srgbClr val="66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dirty="0" smtClean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328" y="69376"/>
            <a:ext cx="7543800" cy="533400"/>
          </a:xfrm>
        </p:spPr>
        <p:txBody>
          <a:bodyPr/>
          <a:lstStyle/>
          <a:p>
            <a:r>
              <a:rPr lang="en-US" dirty="0" smtClean="0"/>
              <a:t>Testing of ozone prediction updates</a:t>
            </a:r>
            <a:br>
              <a:rPr lang="en-US" dirty="0" smtClean="0"/>
            </a:br>
            <a:r>
              <a:rPr lang="en-US" sz="2400" b="0" dirty="0" smtClean="0">
                <a:effectLst/>
              </a:rPr>
              <a:t>Evaluation of daily maximum of 8h average ozone</a:t>
            </a:r>
            <a:endParaRPr lang="en-US" sz="2400" b="0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2846" y="1087716"/>
            <a:ext cx="1287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Western US</a:t>
            </a:r>
            <a:endParaRPr lang="en-US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9609" y="1080058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Eastern US</a:t>
            </a:r>
            <a:endParaRPr lang="en-US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45" y="1407826"/>
            <a:ext cx="3354256" cy="2661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41" y="1394274"/>
            <a:ext cx="3404814" cy="26746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65" y="4123426"/>
            <a:ext cx="3316853" cy="2595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68" y="4114800"/>
            <a:ext cx="3428913" cy="26100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47474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340231"/>
            <a:ext cx="2208496" cy="345479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Aft>
                <a:spcPct val="40000"/>
              </a:spcAft>
            </a:pPr>
            <a:r>
              <a:rPr 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Performance: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Increased (better) diurnal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Increased (better) peak ozone in the Western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Decreased (better) night-time minimum in the Eastern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Slightly increased (worse) peak ozone in the Eastern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Small changes in fraction correct for  75ppb threshold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969159" y="5224747"/>
            <a:ext cx="275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+mn-cs"/>
              </a:rPr>
              <a:t>Fraction correct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+mn-cs"/>
              </a:rPr>
              <a:t>wrt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+mn-cs"/>
              </a:rPr>
              <a:t> 75ppb threshold</a:t>
            </a:r>
            <a:endParaRPr lang="en-US" sz="12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2063104" y="264987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+mn-cs"/>
              </a:rPr>
              <a:t>Mean</a:t>
            </a:r>
            <a:endParaRPr lang="en-US" sz="12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44566"/>
            <a:ext cx="2208497" cy="2198964"/>
          </a:xfrm>
          <a:solidFill>
            <a:srgbClr val="FFFFCC"/>
          </a:solidFill>
        </p:spPr>
        <p:txBody>
          <a:bodyPr/>
          <a:lstStyle/>
          <a:p>
            <a:r>
              <a:rPr lang="en-US" sz="1800" dirty="0" smtClean="0"/>
              <a:t>Model updates:</a:t>
            </a:r>
          </a:p>
          <a:p>
            <a:pPr lvl="1"/>
            <a:r>
              <a:rPr lang="en-US" sz="1400" b="0" i="0" dirty="0" smtClean="0">
                <a:effectLst/>
              </a:rPr>
              <a:t>CB05 chemical mechanism</a:t>
            </a:r>
          </a:p>
          <a:p>
            <a:pPr lvl="1"/>
            <a:r>
              <a:rPr lang="en-US" sz="1400" b="0" dirty="0" smtClean="0">
                <a:effectLst/>
              </a:rPr>
              <a:t>Lateral boundary conditions</a:t>
            </a:r>
          </a:p>
          <a:p>
            <a:pPr lvl="1"/>
            <a:r>
              <a:rPr lang="en-US" sz="1400" b="0" i="0" dirty="0" smtClean="0">
                <a:effectLst/>
              </a:rPr>
              <a:t>Dry deposition</a:t>
            </a:r>
          </a:p>
          <a:p>
            <a:pPr lvl="1"/>
            <a:r>
              <a:rPr lang="en-US" sz="1400" b="0" dirty="0" smtClean="0">
                <a:effectLst/>
              </a:rPr>
              <a:t>Minimum PBL height</a:t>
            </a:r>
          </a:p>
          <a:p>
            <a:pPr lvl="1"/>
            <a:r>
              <a:rPr lang="en-US" sz="1400" b="0" i="0" dirty="0" smtClean="0">
                <a:effectLst/>
              </a:rPr>
              <a:t>Faster removal of organic</a:t>
            </a:r>
            <a:r>
              <a:rPr lang="en-US" sz="1200" b="0" i="0" dirty="0" smtClean="0">
                <a:effectLst/>
              </a:rPr>
              <a:t> </a:t>
            </a:r>
            <a:r>
              <a:rPr lang="en-US" sz="1400" b="0" i="0" dirty="0" smtClean="0">
                <a:effectLst/>
              </a:rPr>
              <a:t>nitrate</a:t>
            </a:r>
            <a:endParaRPr lang="en-US" sz="1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91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Designs\noaa.pot</Template>
  <TotalTime>68240</TotalTime>
  <Words>1904</Words>
  <Application>Microsoft Office PowerPoint</Application>
  <PresentationFormat>On-screen Show (4:3)</PresentationFormat>
  <Paragraphs>354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ACaslon RegularSC</vt:lpstr>
      <vt:lpstr>Arial</vt:lpstr>
      <vt:lpstr>Arial Black</vt:lpstr>
      <vt:lpstr>Calibri</vt:lpstr>
      <vt:lpstr>CaslonOpnface BT</vt:lpstr>
      <vt:lpstr>Franklin Gothic Book</vt:lpstr>
      <vt:lpstr>Garamond</vt:lpstr>
      <vt:lpstr>Symbol</vt:lpstr>
      <vt:lpstr>Times New Roman</vt:lpstr>
      <vt:lpstr>TradeGothicLHBoldExtended</vt:lpstr>
      <vt:lpstr>Wingdings</vt:lpstr>
      <vt:lpstr>Wingdings 2</vt:lpstr>
      <vt:lpstr>noaa</vt:lpstr>
      <vt:lpstr>PowerPoint Presentation</vt:lpstr>
      <vt:lpstr>National Air Quality Forecast Capability  Capabilities as of 10/2014 </vt:lpstr>
      <vt:lpstr>National Air Quality Forecast Capability  End-to-End Operational Capability</vt:lpstr>
      <vt:lpstr>Ozone predictions</vt:lpstr>
      <vt:lpstr>Evaluation of experimental CB05 NAQFC ozone predictions for 2010,  prior to system and emissions update</vt:lpstr>
      <vt:lpstr>PowerPoint Presentation</vt:lpstr>
      <vt:lpstr>NOx Emissions</vt:lpstr>
      <vt:lpstr>Summary of Emission Data Sources for 2014</vt:lpstr>
      <vt:lpstr>Testing of ozone prediction updates Evaluation of daily maximum of 8h average ozone</vt:lpstr>
      <vt:lpstr>Impacts of model and emission updates on other species</vt:lpstr>
      <vt:lpstr>Smoke Predictions</vt:lpstr>
      <vt:lpstr>Smoke prediction updates</vt:lpstr>
      <vt:lpstr>Canada/ Mexico Emission impact July –August, 2014 CONUS CSI verification</vt:lpstr>
      <vt:lpstr>PowerPoint Presentation</vt:lpstr>
      <vt:lpstr>Testing of PM2.5 Predictions</vt:lpstr>
      <vt:lpstr>PowerPoint Presentation</vt:lpstr>
      <vt:lpstr>PowerPoint Presentation</vt:lpstr>
      <vt:lpstr>PowerPoint Presentation</vt:lpstr>
      <vt:lpstr>Removal of Bias in PM2.5 predictions</vt:lpstr>
      <vt:lpstr>Partnering with AQ Forecasters</vt:lpstr>
      <vt:lpstr>Operational AQ forecast guidance  airquality.weather.gov</vt:lpstr>
      <vt:lpstr>Summary and Plans</vt:lpstr>
      <vt:lpstr>Acknowledgments:   AQF Implementation Team Members</vt:lpstr>
      <vt:lpstr>Backup</vt:lpstr>
      <vt:lpstr>Testing new display of AQ predictions</vt:lpstr>
      <vt:lpstr>PowerPoint Presentation</vt:lpstr>
      <vt:lpstr>Rim Fire  in California</vt:lpstr>
      <vt:lpstr>PowerPoint Presentation</vt:lpstr>
    </vt:vector>
  </TitlesOfParts>
  <Company>National Weather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Weather Service 3rd Quarter Review 2001</dc:title>
  <dc:creator>David Pascual</dc:creator>
  <cp:lastModifiedBy>Friday Center</cp:lastModifiedBy>
  <cp:revision>2461</cp:revision>
  <cp:lastPrinted>2014-10-14T13:51:35Z</cp:lastPrinted>
  <dcterms:created xsi:type="dcterms:W3CDTF">2001-08-02T19:44:25Z</dcterms:created>
  <dcterms:modified xsi:type="dcterms:W3CDTF">2014-10-28T14:00:16Z</dcterms:modified>
</cp:coreProperties>
</file>