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avi" ContentType="video/avi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8" r:id="rId3"/>
    <p:sldId id="290" r:id="rId4"/>
    <p:sldId id="293" r:id="rId5"/>
    <p:sldId id="282" r:id="rId6"/>
    <p:sldId id="260" r:id="rId7"/>
    <p:sldId id="284" r:id="rId8"/>
    <p:sldId id="286" r:id="rId9"/>
    <p:sldId id="285" r:id="rId10"/>
    <p:sldId id="287" r:id="rId11"/>
    <p:sldId id="270" r:id="rId12"/>
    <p:sldId id="289" r:id="rId13"/>
    <p:sldId id="271" r:id="rId14"/>
    <p:sldId id="272" r:id="rId15"/>
    <p:sldId id="273" r:id="rId16"/>
    <p:sldId id="274" r:id="rId17"/>
    <p:sldId id="275" r:id="rId18"/>
    <p:sldId id="276" r:id="rId19"/>
    <p:sldId id="2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90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7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12" Type="http://schemas.openxmlformats.org/officeDocument/2006/relationships/image" Target="../media/image25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5" Type="http://schemas.openxmlformats.org/officeDocument/2006/relationships/image" Target="../media/image28.wmf"/><Relationship Id="rId10" Type="http://schemas.openxmlformats.org/officeDocument/2006/relationships/image" Target="../media/image23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Relationship Id="rId1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2D5A-3BDB-4ABB-B7D2-C1AFE485629E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62C1D-9D95-40C1-961E-B50581C95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2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62C1D-9D95-40C1-961E-B50581C957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5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62C1D-9D95-40C1-961E-B50581C957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51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7E78-4006-4FB9-8CC4-EE3BE1A1031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B57D8-9BE6-4922-A1FB-BCACD0D2437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5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1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1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0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A229A-F9EF-4B22-A416-B45411239E57}" type="datetimeFigureOut">
              <a:rPr lang="en-US" smtClean="0"/>
              <a:t>10/26/2014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4ADE-0A15-4582-A965-06DE6DF3A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4.bin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33.bin"/><Relationship Id="rId2" Type="http://schemas.openxmlformats.org/officeDocument/2006/relationships/tags" Target="../tags/tag5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35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4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avi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5.avi"/><Relationship Id="rId7" Type="http://schemas.openxmlformats.org/officeDocument/2006/relationships/image" Target="../media/image48.png"/><Relationship Id="rId12" Type="http://schemas.openxmlformats.org/officeDocument/2006/relationships/image" Target="../media/image41.tiff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47.tiff"/><Relationship Id="rId11" Type="http://schemas.openxmlformats.org/officeDocument/2006/relationships/image" Target="../media/image52.tif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1.emf"/><Relationship Id="rId4" Type="http://schemas.openxmlformats.org/officeDocument/2006/relationships/video" Target="../media/media5.avi"/><Relationship Id="rId9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t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microsoft.com/office/2007/relationships/media" Target="../media/media7.avi"/><Relationship Id="rId7" Type="http://schemas.openxmlformats.org/officeDocument/2006/relationships/image" Target="../media/image56.tiff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9.tif"/><Relationship Id="rId4" Type="http://schemas.openxmlformats.org/officeDocument/2006/relationships/video" Target="../media/media7.avi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0.wmf"/><Relationship Id="rId26" Type="http://schemas.openxmlformats.org/officeDocument/2006/relationships/image" Target="../media/image24.wmf"/><Relationship Id="rId3" Type="http://schemas.openxmlformats.org/officeDocument/2006/relationships/slideLayout" Target="../slideLayouts/slideLayout4.xml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28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5.bin"/><Relationship Id="rId2" Type="http://schemas.openxmlformats.org/officeDocument/2006/relationships/tags" Target="../tags/tag3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23.wmf"/><Relationship Id="rId32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25.wmf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wmf"/><Relationship Id="rId22" Type="http://schemas.openxmlformats.org/officeDocument/2006/relationships/image" Target="../media/image22.w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21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22.bin"/><Relationship Id="rId2" Type="http://schemas.openxmlformats.org/officeDocument/2006/relationships/tags" Target="../tags/tag4.xml"/><Relationship Id="rId16" Type="http://schemas.openxmlformats.org/officeDocument/2006/relationships/image" Target="../media/image20.wmf"/><Relationship Id="rId20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17.wmf"/><Relationship Id="rId19" Type="http://schemas.openxmlformats.org/officeDocument/2006/relationships/oleObject" Target="../embeddings/oleObject23.bin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tiff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28600" y="3124200"/>
            <a:ext cx="8686800" cy="158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8610600" cy="1470025"/>
          </a:xfrm>
        </p:spPr>
        <p:txBody>
          <a:bodyPr>
            <a:noAutofit/>
          </a:bodyPr>
          <a:lstStyle/>
          <a:p>
            <a:r>
              <a:rPr lang="en-US" sz="3200" dirty="0"/>
              <a:t>A three-dimensional refinement adaptive grid algorithm for Eulerian air quality models </a:t>
            </a:r>
            <a:endParaRPr lang="en-US" sz="3200" b="1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352800"/>
            <a:ext cx="9144000" cy="3048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Fernando Garcia Menendez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Center for Global Change </a:t>
            </a:r>
            <a:r>
              <a:rPr lang="en-US" sz="2000" i="1" dirty="0" smtClean="0">
                <a:solidFill>
                  <a:schemeClr val="tx1"/>
                </a:solidFill>
              </a:rPr>
              <a:t>Science, Massachusetts </a:t>
            </a:r>
            <a:r>
              <a:rPr lang="en-US" sz="2000" i="1" dirty="0">
                <a:solidFill>
                  <a:schemeClr val="tx1"/>
                </a:solidFill>
              </a:rPr>
              <a:t>Institute of </a:t>
            </a:r>
            <a:r>
              <a:rPr lang="en-US" sz="2000" i="1" dirty="0" smtClean="0">
                <a:solidFill>
                  <a:schemeClr val="tx1"/>
                </a:solidFill>
              </a:rPr>
              <a:t>Technology</a:t>
            </a:r>
          </a:p>
          <a:p>
            <a:endParaRPr lang="en-US" sz="2000" i="1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Talat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Odman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Yongtao</a:t>
            </a:r>
            <a:r>
              <a:rPr lang="en-US" sz="2400" dirty="0" smtClean="0">
                <a:solidFill>
                  <a:schemeClr val="tx1"/>
                </a:solidFill>
              </a:rPr>
              <a:t> Hu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i="1" dirty="0" smtClean="0">
                <a:solidFill>
                  <a:schemeClr val="tx1"/>
                </a:solidFill>
              </a:rPr>
              <a:t>School of Civil &amp; Environmental Engineering, Georgia Institute </a:t>
            </a:r>
            <a:r>
              <a:rPr lang="en-US" sz="2000" i="1" dirty="0">
                <a:solidFill>
                  <a:schemeClr val="tx1"/>
                </a:solidFill>
              </a:rPr>
              <a:t>of Technology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6"/>
          <a:stretch/>
        </p:blipFill>
        <p:spPr bwMode="auto">
          <a:xfrm>
            <a:off x="152401" y="5829746"/>
            <a:ext cx="1008742" cy="9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r="15447" b="5574"/>
          <a:stretch>
            <a:fillRect/>
          </a:stretch>
        </p:blipFill>
        <p:spPr bwMode="auto">
          <a:xfrm>
            <a:off x="1353452" y="5910532"/>
            <a:ext cx="1433286" cy="84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8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Adaptive Grid Algorithm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0"/>
          <p:cNvSpPr txBox="1">
            <a:spLocks/>
          </p:cNvSpPr>
          <p:nvPr/>
        </p:nvSpPr>
        <p:spPr>
          <a:xfrm>
            <a:off x="78345" y="1035050"/>
            <a:ext cx="7043432" cy="5289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r>
              <a:rPr lang="en-US" sz="2200" dirty="0" smtClean="0">
                <a:sym typeface="Wingdings 3"/>
              </a:rPr>
              <a:t>3</a:t>
            </a:r>
            <a:r>
              <a:rPr lang="en-US" sz="2200" dirty="0">
                <a:sym typeface="Wingdings 3"/>
              </a:rPr>
              <a:t>. </a:t>
            </a:r>
            <a:r>
              <a:rPr lang="en-US" sz="2200" dirty="0" smtClean="0">
                <a:sym typeface="Wingdings 3"/>
              </a:rPr>
              <a:t>   Redistribute </a:t>
            </a:r>
            <a:r>
              <a:rPr lang="en-US" sz="2200" dirty="0">
                <a:sym typeface="Wingdings 3"/>
              </a:rPr>
              <a:t>concentration </a:t>
            </a:r>
            <a:r>
              <a:rPr lang="en-US" sz="2200" dirty="0" smtClean="0">
                <a:sym typeface="Wingdings 3"/>
              </a:rPr>
              <a:t>fields:</a:t>
            </a: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685800" lvl="1" indent="-457200">
              <a:buAutoNum type="arabicPeriod" startAt="4"/>
            </a:pPr>
            <a:r>
              <a:rPr lang="en-US" sz="2200" dirty="0" smtClean="0">
                <a:latin typeface="Calibri" pitchFamily="34" charset="0"/>
              </a:rPr>
              <a:t>Check </a:t>
            </a:r>
            <a:r>
              <a:rPr lang="en-US" sz="2200" dirty="0">
                <a:latin typeface="Calibri" pitchFamily="34" charset="0"/>
              </a:rPr>
              <a:t>convergence criteria</a:t>
            </a:r>
            <a:r>
              <a:rPr lang="en-US" sz="2200" dirty="0" smtClean="0">
                <a:latin typeface="Calibri" pitchFamily="34" charset="0"/>
              </a:rPr>
              <a:t>:</a:t>
            </a:r>
          </a:p>
          <a:p>
            <a:pPr marL="228600" lvl="1" indent="0">
              <a:buNone/>
            </a:pPr>
            <a:r>
              <a:rPr lang="en-US" sz="2400" dirty="0" smtClean="0">
                <a:latin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</a:rPr>
              <a:t>→ minimum node movement</a:t>
            </a:r>
          </a:p>
          <a:p>
            <a:pPr marL="228600" lvl="1" indent="0">
              <a:buNone/>
            </a:pPr>
            <a:r>
              <a:rPr lang="en-US" sz="2200" dirty="0">
                <a:latin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</a:rPr>
              <a:t>→ maximum number of iterations</a:t>
            </a:r>
            <a:endParaRPr lang="en-US" sz="2200" dirty="0">
              <a:latin typeface="Calibri" pitchFamily="34" charset="0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latin typeface="Calibri" pitchFamily="34" charset="0"/>
              <a:sym typeface="Wingdings 3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457200" lvl="1" indent="-228600">
              <a:buFont typeface="Arial" pitchFamily="34" charset="0"/>
              <a:buChar char="•"/>
            </a:pPr>
            <a:endParaRPr lang="en-US" sz="2200" dirty="0">
              <a:sym typeface="Wingdings 3"/>
            </a:endParaRPr>
          </a:p>
          <a:p>
            <a:pPr marL="228600" indent="0">
              <a:buNone/>
            </a:pPr>
            <a:endParaRPr lang="en-US" sz="2200" dirty="0" smtClean="0">
              <a:sym typeface="Wingdings 3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1028821" y="1993110"/>
            <a:ext cx="2290129" cy="388620"/>
          </a:xfrm>
          <a:custGeom>
            <a:avLst/>
            <a:gdLst>
              <a:gd name="connsiteX0" fmla="*/ 0 w 2263140"/>
              <a:gd name="connsiteY0" fmla="*/ 388620 h 388620"/>
              <a:gd name="connsiteX1" fmla="*/ 1760220 w 2263140"/>
              <a:gd name="connsiteY1" fmla="*/ 388620 h 388620"/>
              <a:gd name="connsiteX2" fmla="*/ 2263140 w 2263140"/>
              <a:gd name="connsiteY2" fmla="*/ 7620 h 388620"/>
              <a:gd name="connsiteX3" fmla="*/ 525780 w 2263140"/>
              <a:gd name="connsiteY3" fmla="*/ 0 h 388620"/>
              <a:gd name="connsiteX4" fmla="*/ 0 w 2263140"/>
              <a:gd name="connsiteY4" fmla="*/ 3886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140" h="388620">
                <a:moveTo>
                  <a:pt x="0" y="388620"/>
                </a:moveTo>
                <a:lnTo>
                  <a:pt x="1760220" y="388620"/>
                </a:lnTo>
                <a:lnTo>
                  <a:pt x="2263140" y="7620"/>
                </a:lnTo>
                <a:lnTo>
                  <a:pt x="52578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4FC0F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2800470" y="2018119"/>
            <a:ext cx="518160" cy="2103120"/>
          </a:xfrm>
          <a:custGeom>
            <a:avLst/>
            <a:gdLst>
              <a:gd name="connsiteX0" fmla="*/ 7620 w 518160"/>
              <a:gd name="connsiteY0" fmla="*/ 373380 h 2103120"/>
              <a:gd name="connsiteX1" fmla="*/ 0 w 518160"/>
              <a:gd name="connsiteY1" fmla="*/ 2103120 h 2103120"/>
              <a:gd name="connsiteX2" fmla="*/ 518160 w 518160"/>
              <a:gd name="connsiteY2" fmla="*/ 1722120 h 2103120"/>
              <a:gd name="connsiteX3" fmla="*/ 518160 w 518160"/>
              <a:gd name="connsiteY3" fmla="*/ 0 h 2103120"/>
              <a:gd name="connsiteX4" fmla="*/ 7620 w 518160"/>
              <a:gd name="connsiteY4" fmla="*/ 37338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2103120">
                <a:moveTo>
                  <a:pt x="7620" y="373380"/>
                </a:moveTo>
                <a:lnTo>
                  <a:pt x="0" y="2103120"/>
                </a:lnTo>
                <a:lnTo>
                  <a:pt x="518160" y="1722120"/>
                </a:lnTo>
                <a:lnTo>
                  <a:pt x="518160" y="0"/>
                </a:lnTo>
                <a:lnTo>
                  <a:pt x="7620" y="373380"/>
                </a:lnTo>
                <a:close/>
              </a:path>
            </a:pathLst>
          </a:custGeom>
          <a:solidFill>
            <a:srgbClr val="4F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028822" y="2389350"/>
            <a:ext cx="885825" cy="864964"/>
          </a:xfrm>
          <a:prstGeom prst="rect">
            <a:avLst/>
          </a:prstGeom>
          <a:solidFill>
            <a:srgbClr val="E16969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14645" y="2389350"/>
            <a:ext cx="885825" cy="864964"/>
          </a:xfrm>
          <a:prstGeom prst="rect">
            <a:avLst/>
          </a:prstGeom>
          <a:solidFill>
            <a:srgbClr val="4FC0FF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28822" y="3254312"/>
            <a:ext cx="885825" cy="864964"/>
          </a:xfrm>
          <a:prstGeom prst="rect">
            <a:avLst/>
          </a:prstGeom>
          <a:solidFill>
            <a:srgbClr val="4FC0FF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914645" y="3254312"/>
            <a:ext cx="885825" cy="864964"/>
          </a:xfrm>
          <a:prstGeom prst="rect">
            <a:avLst/>
          </a:prstGeom>
          <a:solidFill>
            <a:srgbClr val="4FC0FF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867705" y="3206975"/>
            <a:ext cx="93882" cy="94677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1" name="Object 24"/>
          <p:cNvGraphicFramePr>
            <a:graphicFrameLocks noChangeAspect="1"/>
          </p:cNvGraphicFramePr>
          <p:nvPr/>
        </p:nvGraphicFramePr>
        <p:xfrm>
          <a:off x="1054218" y="2512922"/>
          <a:ext cx="4302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" name="Equation" r:id="rId5" imgW="380835" imgH="241195" progId="Equation.3">
                  <p:embed/>
                </p:oleObj>
              </mc:Choice>
              <mc:Fallback>
                <p:oleObj name="Equation" r:id="rId5" imgW="38083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218" y="2512922"/>
                        <a:ext cx="430213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Oval 91"/>
          <p:cNvSpPr/>
          <p:nvPr/>
        </p:nvSpPr>
        <p:spPr>
          <a:xfrm>
            <a:off x="2313423" y="2781749"/>
            <a:ext cx="93882" cy="94677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425693" y="2781749"/>
            <a:ext cx="93882" cy="94677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313423" y="3638999"/>
            <a:ext cx="93882" cy="94677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425693" y="3638093"/>
            <a:ext cx="93882" cy="94677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6" name="Object 26"/>
          <p:cNvGraphicFramePr>
            <a:graphicFrameLocks noChangeAspect="1"/>
          </p:cNvGraphicFramePr>
          <p:nvPr/>
        </p:nvGraphicFramePr>
        <p:xfrm>
          <a:off x="2366128" y="2511335"/>
          <a:ext cx="43021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" name="Equation" r:id="rId7" imgW="380835" imgH="253890" progId="Equation.3">
                  <p:embed/>
                </p:oleObj>
              </mc:Choice>
              <mc:Fallback>
                <p:oleObj name="Equation" r:id="rId7" imgW="38083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128" y="2511335"/>
                        <a:ext cx="43021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27"/>
          <p:cNvGraphicFramePr>
            <a:graphicFrameLocks noChangeAspect="1"/>
          </p:cNvGraphicFramePr>
          <p:nvPr/>
        </p:nvGraphicFramePr>
        <p:xfrm>
          <a:off x="1066919" y="3606676"/>
          <a:ext cx="401637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Equation" r:id="rId9" imgW="355446" imgH="241195" progId="Equation.3">
                  <p:embed/>
                </p:oleObj>
              </mc:Choice>
              <mc:Fallback>
                <p:oleObj name="Equation" r:id="rId9" imgW="35544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919" y="3606676"/>
                        <a:ext cx="401637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28"/>
          <p:cNvGraphicFramePr>
            <a:graphicFrameLocks noChangeAspect="1"/>
          </p:cNvGraphicFramePr>
          <p:nvPr/>
        </p:nvGraphicFramePr>
        <p:xfrm>
          <a:off x="2366128" y="3621950"/>
          <a:ext cx="4302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" name="Equation" r:id="rId11" imgW="380835" imgH="241195" progId="Equation.3">
                  <p:embed/>
                </p:oleObj>
              </mc:Choice>
              <mc:Fallback>
                <p:oleObj name="Equation" r:id="rId11" imgW="38083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128" y="3621950"/>
                        <a:ext cx="430213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30"/>
          <p:cNvGraphicFramePr>
            <a:graphicFrameLocks noChangeAspect="1"/>
          </p:cNvGraphicFramePr>
          <p:nvPr/>
        </p:nvGraphicFramePr>
        <p:xfrm>
          <a:off x="1595556" y="3008222"/>
          <a:ext cx="314325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" name="Equation" r:id="rId13" imgW="279279" imgH="203112" progId="Equation.3">
                  <p:embed/>
                </p:oleObj>
              </mc:Choice>
              <mc:Fallback>
                <p:oleObj name="Equation" r:id="rId13" imgW="27927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556" y="3008222"/>
                        <a:ext cx="314325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0" name="Straight Connector 99"/>
          <p:cNvCxnSpPr/>
          <p:nvPr/>
        </p:nvCxnSpPr>
        <p:spPr>
          <a:xfrm flipV="1">
            <a:off x="2800470" y="3728417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2800470" y="2002844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311331" y="2002844"/>
            <a:ext cx="0" cy="173083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84" idx="3"/>
          </p:cNvCxnSpPr>
          <p:nvPr/>
        </p:nvCxnSpPr>
        <p:spPr>
          <a:xfrm flipV="1">
            <a:off x="1028822" y="1993110"/>
            <a:ext cx="532049" cy="39624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1547303" y="2002844"/>
            <a:ext cx="1771648" cy="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2792850" y="3151455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1620705" y="1995224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055742" y="2191230"/>
            <a:ext cx="0" cy="17228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303142" y="2191230"/>
            <a:ext cx="17526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13"/>
          <p:cNvGrpSpPr/>
          <p:nvPr/>
        </p:nvGrpSpPr>
        <p:grpSpPr>
          <a:xfrm>
            <a:off x="1021201" y="2385964"/>
            <a:ext cx="1785619" cy="1728788"/>
            <a:chOff x="3717926" y="28227420"/>
            <a:chExt cx="1758949" cy="1728788"/>
          </a:xfrm>
        </p:grpSpPr>
        <p:grpSp>
          <p:nvGrpSpPr>
            <p:cNvPr id="7" name="Group 59"/>
            <p:cNvGrpSpPr/>
            <p:nvPr/>
          </p:nvGrpSpPr>
          <p:grpSpPr>
            <a:xfrm>
              <a:off x="3724276" y="28244883"/>
              <a:ext cx="1752599" cy="1711325"/>
              <a:chOff x="1645920" y="548640"/>
              <a:chExt cx="2782389" cy="2782389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3500846" y="1476103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2573383" y="2403566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500846" y="2403566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573383" y="548640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3500846" y="548640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645920" y="1476103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645920" y="2403566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1645920" y="548640"/>
                <a:ext cx="927463" cy="927463"/>
              </a:xfrm>
              <a:prstGeom prst="rect">
                <a:avLst/>
              </a:prstGeom>
              <a:solidFill>
                <a:srgbClr val="4F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76605" y="1385421"/>
                <a:ext cx="1107914" cy="1067703"/>
              </a:xfrm>
              <a:prstGeom prst="rect">
                <a:avLst/>
              </a:prstGeom>
              <a:solidFill>
                <a:srgbClr val="E1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Freeform 18"/>
            <p:cNvSpPr>
              <a:spLocks noEditPoints="1"/>
            </p:cNvSpPr>
            <p:nvPr/>
          </p:nvSpPr>
          <p:spPr bwMode="auto">
            <a:xfrm>
              <a:off x="3717926" y="28227420"/>
              <a:ext cx="1752600" cy="17272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96" y="0"/>
                </a:cxn>
                <a:cxn ang="0">
                  <a:pos x="1100" y="0"/>
                </a:cxn>
                <a:cxn ang="0">
                  <a:pos x="1104" y="3"/>
                </a:cxn>
                <a:cxn ang="0">
                  <a:pos x="1104" y="1081"/>
                </a:cxn>
                <a:cxn ang="0">
                  <a:pos x="1096" y="1088"/>
                </a:cxn>
                <a:cxn ang="0">
                  <a:pos x="4" y="1088"/>
                </a:cxn>
                <a:cxn ang="0">
                  <a:pos x="0" y="1084"/>
                </a:cxn>
                <a:cxn ang="0">
                  <a:pos x="0" y="1081"/>
                </a:cxn>
                <a:cxn ang="0">
                  <a:pos x="0" y="3"/>
                </a:cxn>
                <a:cxn ang="0">
                  <a:pos x="11" y="1081"/>
                </a:cxn>
                <a:cxn ang="0">
                  <a:pos x="4" y="1077"/>
                </a:cxn>
                <a:cxn ang="0">
                  <a:pos x="1096" y="1077"/>
                </a:cxn>
                <a:cxn ang="0">
                  <a:pos x="1093" y="1081"/>
                </a:cxn>
                <a:cxn ang="0">
                  <a:pos x="1093" y="3"/>
                </a:cxn>
                <a:cxn ang="0">
                  <a:pos x="1096" y="11"/>
                </a:cxn>
                <a:cxn ang="0">
                  <a:pos x="4" y="11"/>
                </a:cxn>
                <a:cxn ang="0">
                  <a:pos x="11" y="3"/>
                </a:cxn>
                <a:cxn ang="0">
                  <a:pos x="11" y="1081"/>
                </a:cxn>
              </a:cxnLst>
              <a:rect l="0" t="0" r="r" b="b"/>
              <a:pathLst>
                <a:path w="1104" h="1088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096" y="0"/>
                  </a:lnTo>
                  <a:lnTo>
                    <a:pt x="1100" y="0"/>
                  </a:lnTo>
                  <a:lnTo>
                    <a:pt x="1104" y="3"/>
                  </a:lnTo>
                  <a:lnTo>
                    <a:pt x="1104" y="1081"/>
                  </a:lnTo>
                  <a:lnTo>
                    <a:pt x="1096" y="1088"/>
                  </a:lnTo>
                  <a:lnTo>
                    <a:pt x="4" y="1088"/>
                  </a:lnTo>
                  <a:lnTo>
                    <a:pt x="0" y="1084"/>
                  </a:lnTo>
                  <a:lnTo>
                    <a:pt x="0" y="1081"/>
                  </a:lnTo>
                  <a:lnTo>
                    <a:pt x="0" y="3"/>
                  </a:lnTo>
                  <a:close/>
                  <a:moveTo>
                    <a:pt x="11" y="1081"/>
                  </a:moveTo>
                  <a:lnTo>
                    <a:pt x="4" y="1077"/>
                  </a:lnTo>
                  <a:lnTo>
                    <a:pt x="1096" y="1077"/>
                  </a:lnTo>
                  <a:lnTo>
                    <a:pt x="1093" y="1081"/>
                  </a:lnTo>
                  <a:lnTo>
                    <a:pt x="1093" y="3"/>
                  </a:lnTo>
                  <a:lnTo>
                    <a:pt x="1096" y="11"/>
                  </a:lnTo>
                  <a:lnTo>
                    <a:pt x="4" y="11"/>
                  </a:lnTo>
                  <a:lnTo>
                    <a:pt x="11" y="3"/>
                  </a:lnTo>
                  <a:lnTo>
                    <a:pt x="11" y="10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9"/>
            <p:cNvSpPr>
              <a:spLocks noEditPoints="1"/>
            </p:cNvSpPr>
            <p:nvPr/>
          </p:nvSpPr>
          <p:spPr bwMode="auto">
            <a:xfrm>
              <a:off x="4392614" y="28892583"/>
              <a:ext cx="403225" cy="3968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246" y="0"/>
                </a:cxn>
                <a:cxn ang="0">
                  <a:pos x="250" y="0"/>
                </a:cxn>
                <a:cxn ang="0">
                  <a:pos x="254" y="3"/>
                </a:cxn>
                <a:cxn ang="0">
                  <a:pos x="254" y="243"/>
                </a:cxn>
                <a:cxn ang="0">
                  <a:pos x="246" y="250"/>
                </a:cxn>
                <a:cxn ang="0">
                  <a:pos x="4" y="250"/>
                </a:cxn>
                <a:cxn ang="0">
                  <a:pos x="0" y="246"/>
                </a:cxn>
                <a:cxn ang="0">
                  <a:pos x="0" y="243"/>
                </a:cxn>
                <a:cxn ang="0">
                  <a:pos x="0" y="3"/>
                </a:cxn>
                <a:cxn ang="0">
                  <a:pos x="11" y="243"/>
                </a:cxn>
                <a:cxn ang="0">
                  <a:pos x="4" y="239"/>
                </a:cxn>
                <a:cxn ang="0">
                  <a:pos x="246" y="239"/>
                </a:cxn>
                <a:cxn ang="0">
                  <a:pos x="243" y="243"/>
                </a:cxn>
                <a:cxn ang="0">
                  <a:pos x="243" y="3"/>
                </a:cxn>
                <a:cxn ang="0">
                  <a:pos x="246" y="11"/>
                </a:cxn>
                <a:cxn ang="0">
                  <a:pos x="4" y="11"/>
                </a:cxn>
                <a:cxn ang="0">
                  <a:pos x="11" y="3"/>
                </a:cxn>
                <a:cxn ang="0">
                  <a:pos x="11" y="243"/>
                </a:cxn>
              </a:cxnLst>
              <a:rect l="0" t="0" r="r" b="b"/>
              <a:pathLst>
                <a:path w="254" h="250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3"/>
                  </a:lnTo>
                  <a:lnTo>
                    <a:pt x="254" y="243"/>
                  </a:lnTo>
                  <a:lnTo>
                    <a:pt x="246" y="250"/>
                  </a:lnTo>
                  <a:lnTo>
                    <a:pt x="4" y="250"/>
                  </a:lnTo>
                  <a:lnTo>
                    <a:pt x="0" y="246"/>
                  </a:lnTo>
                  <a:lnTo>
                    <a:pt x="0" y="243"/>
                  </a:lnTo>
                  <a:lnTo>
                    <a:pt x="0" y="3"/>
                  </a:lnTo>
                  <a:close/>
                  <a:moveTo>
                    <a:pt x="11" y="243"/>
                  </a:moveTo>
                  <a:lnTo>
                    <a:pt x="4" y="239"/>
                  </a:lnTo>
                  <a:lnTo>
                    <a:pt x="246" y="239"/>
                  </a:lnTo>
                  <a:lnTo>
                    <a:pt x="243" y="243"/>
                  </a:lnTo>
                  <a:lnTo>
                    <a:pt x="243" y="3"/>
                  </a:lnTo>
                  <a:lnTo>
                    <a:pt x="246" y="11"/>
                  </a:lnTo>
                  <a:lnTo>
                    <a:pt x="4" y="11"/>
                  </a:lnTo>
                  <a:lnTo>
                    <a:pt x="11" y="3"/>
                  </a:lnTo>
                  <a:lnTo>
                    <a:pt x="11" y="2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0"/>
            <p:cNvSpPr>
              <a:spLocks/>
            </p:cNvSpPr>
            <p:nvPr/>
          </p:nvSpPr>
          <p:spPr bwMode="auto">
            <a:xfrm>
              <a:off x="4295776" y="28232183"/>
              <a:ext cx="114300" cy="665163"/>
            </a:xfrm>
            <a:custGeom>
              <a:avLst/>
              <a:gdLst/>
              <a:ahLst/>
              <a:cxnLst>
                <a:cxn ang="0">
                  <a:pos x="61" y="419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72" y="419"/>
                </a:cxn>
                <a:cxn ang="0">
                  <a:pos x="61" y="419"/>
                </a:cxn>
              </a:cxnLst>
              <a:rect l="0" t="0" r="r" b="b"/>
              <a:pathLst>
                <a:path w="72" h="419">
                  <a:moveTo>
                    <a:pt x="61" y="419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72" y="419"/>
                  </a:lnTo>
                  <a:lnTo>
                    <a:pt x="61" y="4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/>
            <p:cNvSpPr>
              <a:spLocks/>
            </p:cNvSpPr>
            <p:nvPr/>
          </p:nvSpPr>
          <p:spPr bwMode="auto">
            <a:xfrm>
              <a:off x="4778376" y="28232183"/>
              <a:ext cx="114300" cy="665163"/>
            </a:xfrm>
            <a:custGeom>
              <a:avLst/>
              <a:gdLst/>
              <a:ahLst/>
              <a:cxnLst>
                <a:cxn ang="0">
                  <a:pos x="0" y="419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11" y="419"/>
                </a:cxn>
                <a:cxn ang="0">
                  <a:pos x="0" y="419"/>
                </a:cxn>
              </a:cxnLst>
              <a:rect l="0" t="0" r="r" b="b"/>
              <a:pathLst>
                <a:path w="72" h="419">
                  <a:moveTo>
                    <a:pt x="0" y="419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11" y="419"/>
                  </a:lnTo>
                  <a:lnTo>
                    <a:pt x="0" y="4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2"/>
            <p:cNvSpPr>
              <a:spLocks/>
            </p:cNvSpPr>
            <p:nvPr/>
          </p:nvSpPr>
          <p:spPr bwMode="auto">
            <a:xfrm>
              <a:off x="4783139" y="28797333"/>
              <a:ext cx="674688" cy="112713"/>
            </a:xfrm>
            <a:custGeom>
              <a:avLst/>
              <a:gdLst/>
              <a:ahLst/>
              <a:cxnLst>
                <a:cxn ang="0">
                  <a:pos x="425" y="11"/>
                </a:cxn>
                <a:cxn ang="0">
                  <a:pos x="0" y="71"/>
                </a:cxn>
                <a:cxn ang="0">
                  <a:pos x="0" y="60"/>
                </a:cxn>
                <a:cxn ang="0">
                  <a:pos x="425" y="0"/>
                </a:cxn>
                <a:cxn ang="0">
                  <a:pos x="425" y="11"/>
                </a:cxn>
              </a:cxnLst>
              <a:rect l="0" t="0" r="r" b="b"/>
              <a:pathLst>
                <a:path w="425" h="71">
                  <a:moveTo>
                    <a:pt x="425" y="11"/>
                  </a:moveTo>
                  <a:lnTo>
                    <a:pt x="0" y="71"/>
                  </a:lnTo>
                  <a:lnTo>
                    <a:pt x="0" y="60"/>
                  </a:lnTo>
                  <a:lnTo>
                    <a:pt x="425" y="0"/>
                  </a:lnTo>
                  <a:lnTo>
                    <a:pt x="42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"/>
            <p:cNvSpPr>
              <a:spLocks/>
            </p:cNvSpPr>
            <p:nvPr/>
          </p:nvSpPr>
          <p:spPr bwMode="auto">
            <a:xfrm>
              <a:off x="4783139" y="29271995"/>
              <a:ext cx="674688" cy="112713"/>
            </a:xfrm>
            <a:custGeom>
              <a:avLst/>
              <a:gdLst/>
              <a:ahLst/>
              <a:cxnLst>
                <a:cxn ang="0">
                  <a:pos x="425" y="7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425" y="60"/>
                </a:cxn>
                <a:cxn ang="0">
                  <a:pos x="425" y="71"/>
                </a:cxn>
              </a:cxnLst>
              <a:rect l="0" t="0" r="r" b="b"/>
              <a:pathLst>
                <a:path w="425" h="71">
                  <a:moveTo>
                    <a:pt x="425" y="7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25" y="60"/>
                  </a:lnTo>
                  <a:lnTo>
                    <a:pt x="425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4"/>
            <p:cNvSpPr>
              <a:spLocks/>
            </p:cNvSpPr>
            <p:nvPr/>
          </p:nvSpPr>
          <p:spPr bwMode="auto">
            <a:xfrm>
              <a:off x="4778376" y="29278345"/>
              <a:ext cx="114300" cy="665163"/>
            </a:xfrm>
            <a:custGeom>
              <a:avLst/>
              <a:gdLst/>
              <a:ahLst/>
              <a:cxnLst>
                <a:cxn ang="0">
                  <a:pos x="60" y="419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72" y="419"/>
                </a:cxn>
                <a:cxn ang="0">
                  <a:pos x="60" y="419"/>
                </a:cxn>
              </a:cxnLst>
              <a:rect l="0" t="0" r="r" b="b"/>
              <a:pathLst>
                <a:path w="72" h="419">
                  <a:moveTo>
                    <a:pt x="60" y="419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72" y="419"/>
                  </a:lnTo>
                  <a:lnTo>
                    <a:pt x="60" y="4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/>
            <p:cNvSpPr>
              <a:spLocks/>
            </p:cNvSpPr>
            <p:nvPr/>
          </p:nvSpPr>
          <p:spPr bwMode="auto">
            <a:xfrm>
              <a:off x="4295776" y="29278345"/>
              <a:ext cx="114300" cy="665163"/>
            </a:xfrm>
            <a:custGeom>
              <a:avLst/>
              <a:gdLst/>
              <a:ahLst/>
              <a:cxnLst>
                <a:cxn ang="0">
                  <a:pos x="0" y="419"/>
                </a:cxn>
                <a:cxn ang="0">
                  <a:pos x="61" y="0"/>
                </a:cxn>
                <a:cxn ang="0">
                  <a:pos x="72" y="0"/>
                </a:cxn>
                <a:cxn ang="0">
                  <a:pos x="11" y="419"/>
                </a:cxn>
                <a:cxn ang="0">
                  <a:pos x="0" y="419"/>
                </a:cxn>
              </a:cxnLst>
              <a:rect l="0" t="0" r="r" b="b"/>
              <a:pathLst>
                <a:path w="72" h="419">
                  <a:moveTo>
                    <a:pt x="0" y="419"/>
                  </a:moveTo>
                  <a:lnTo>
                    <a:pt x="61" y="0"/>
                  </a:lnTo>
                  <a:lnTo>
                    <a:pt x="72" y="0"/>
                  </a:lnTo>
                  <a:lnTo>
                    <a:pt x="11" y="419"/>
                  </a:lnTo>
                  <a:lnTo>
                    <a:pt x="0" y="4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6"/>
            <p:cNvSpPr>
              <a:spLocks/>
            </p:cNvSpPr>
            <p:nvPr/>
          </p:nvSpPr>
          <p:spPr bwMode="auto">
            <a:xfrm>
              <a:off x="3724276" y="28797333"/>
              <a:ext cx="674688" cy="112713"/>
            </a:xfrm>
            <a:custGeom>
              <a:avLst/>
              <a:gdLst/>
              <a:ahLst/>
              <a:cxnLst>
                <a:cxn ang="0">
                  <a:pos x="425" y="7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425" y="60"/>
                </a:cxn>
                <a:cxn ang="0">
                  <a:pos x="425" y="71"/>
                </a:cxn>
              </a:cxnLst>
              <a:rect l="0" t="0" r="r" b="b"/>
              <a:pathLst>
                <a:path w="425" h="71">
                  <a:moveTo>
                    <a:pt x="425" y="7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25" y="60"/>
                  </a:lnTo>
                  <a:lnTo>
                    <a:pt x="425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7"/>
            <p:cNvSpPr>
              <a:spLocks/>
            </p:cNvSpPr>
            <p:nvPr/>
          </p:nvSpPr>
          <p:spPr bwMode="auto">
            <a:xfrm>
              <a:off x="3724276" y="29271995"/>
              <a:ext cx="674688" cy="112713"/>
            </a:xfrm>
            <a:custGeom>
              <a:avLst/>
              <a:gdLst/>
              <a:ahLst/>
              <a:cxnLst>
                <a:cxn ang="0">
                  <a:pos x="425" y="11"/>
                </a:cxn>
                <a:cxn ang="0">
                  <a:pos x="0" y="71"/>
                </a:cxn>
                <a:cxn ang="0">
                  <a:pos x="0" y="60"/>
                </a:cxn>
                <a:cxn ang="0">
                  <a:pos x="425" y="0"/>
                </a:cxn>
                <a:cxn ang="0">
                  <a:pos x="425" y="11"/>
                </a:cxn>
              </a:cxnLst>
              <a:rect l="0" t="0" r="r" b="b"/>
              <a:pathLst>
                <a:path w="425" h="71">
                  <a:moveTo>
                    <a:pt x="425" y="11"/>
                  </a:moveTo>
                  <a:lnTo>
                    <a:pt x="0" y="71"/>
                  </a:lnTo>
                  <a:lnTo>
                    <a:pt x="0" y="60"/>
                  </a:lnTo>
                  <a:lnTo>
                    <a:pt x="425" y="0"/>
                  </a:lnTo>
                  <a:lnTo>
                    <a:pt x="42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2800470" y="2581013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2207413" y="1999458"/>
            <a:ext cx="518481" cy="386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66"/>
          <p:cNvGrpSpPr/>
          <p:nvPr/>
        </p:nvGrpSpPr>
        <p:grpSpPr>
          <a:xfrm>
            <a:off x="5971156" y="2006151"/>
            <a:ext cx="2290130" cy="2128129"/>
            <a:chOff x="779179" y="3769041"/>
            <a:chExt cx="2290130" cy="2128129"/>
          </a:xfrm>
        </p:grpSpPr>
        <p:sp>
          <p:nvSpPr>
            <p:cNvPr id="155" name="Freeform 154"/>
            <p:cNvSpPr/>
            <p:nvPr/>
          </p:nvSpPr>
          <p:spPr>
            <a:xfrm>
              <a:off x="779179" y="3769041"/>
              <a:ext cx="2290129" cy="388620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86A7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2550828" y="3794050"/>
              <a:ext cx="518160" cy="2103120"/>
            </a:xfrm>
            <a:custGeom>
              <a:avLst/>
              <a:gdLst>
                <a:gd name="connsiteX0" fmla="*/ 7620 w 518160"/>
                <a:gd name="connsiteY0" fmla="*/ 373380 h 2103120"/>
                <a:gd name="connsiteX1" fmla="*/ 0 w 518160"/>
                <a:gd name="connsiteY1" fmla="*/ 2103120 h 2103120"/>
                <a:gd name="connsiteX2" fmla="*/ 518160 w 518160"/>
                <a:gd name="connsiteY2" fmla="*/ 1722120 h 2103120"/>
                <a:gd name="connsiteX3" fmla="*/ 518160 w 518160"/>
                <a:gd name="connsiteY3" fmla="*/ 0 h 2103120"/>
                <a:gd name="connsiteX4" fmla="*/ 7620 w 518160"/>
                <a:gd name="connsiteY4" fmla="*/ 373380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2103120">
                  <a:moveTo>
                    <a:pt x="7620" y="373380"/>
                  </a:moveTo>
                  <a:lnTo>
                    <a:pt x="0" y="2103120"/>
                  </a:lnTo>
                  <a:lnTo>
                    <a:pt x="518160" y="1722120"/>
                  </a:lnTo>
                  <a:lnTo>
                    <a:pt x="518160" y="0"/>
                  </a:lnTo>
                  <a:lnTo>
                    <a:pt x="7620" y="373380"/>
                  </a:lnTo>
                  <a:close/>
                </a:path>
              </a:pathLst>
            </a:cu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79180" y="4165281"/>
              <a:ext cx="885825" cy="864964"/>
            </a:xfrm>
            <a:prstGeom prst="rect">
              <a:avLst/>
            </a:prstGeom>
            <a:solidFill>
              <a:srgbClr val="E1696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65003" y="4165281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79180" y="5030243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665003" y="5030243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618063" y="4982906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2" name="Object 24"/>
            <p:cNvGraphicFramePr>
              <a:graphicFrameLocks noChangeAspect="1"/>
            </p:cNvGraphicFramePr>
            <p:nvPr/>
          </p:nvGraphicFramePr>
          <p:xfrm>
            <a:off x="804576" y="4288853"/>
            <a:ext cx="430213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9" name="Equation" r:id="rId15" imgW="380835" imgH="241195" progId="Equation.3">
                    <p:embed/>
                  </p:oleObj>
                </mc:Choice>
                <mc:Fallback>
                  <p:oleObj name="Equation" r:id="rId15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576" y="4288853"/>
                          <a:ext cx="430213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" name="Oval 162"/>
            <p:cNvSpPr/>
            <p:nvPr/>
          </p:nvSpPr>
          <p:spPr>
            <a:xfrm>
              <a:off x="2063781" y="4557680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1176051" y="4557680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2063781" y="5414930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176051" y="5414024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7" name="Object 26"/>
            <p:cNvGraphicFramePr>
              <a:graphicFrameLocks noChangeAspect="1"/>
            </p:cNvGraphicFramePr>
            <p:nvPr/>
          </p:nvGraphicFramePr>
          <p:xfrm>
            <a:off x="2116486" y="4287266"/>
            <a:ext cx="430213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0" name="Equation" r:id="rId16" imgW="380835" imgH="253890" progId="Equation.3">
                    <p:embed/>
                  </p:oleObj>
                </mc:Choice>
                <mc:Fallback>
                  <p:oleObj name="Equation" r:id="rId16" imgW="380835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6486" y="4287266"/>
                          <a:ext cx="430213" cy="307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27"/>
            <p:cNvGraphicFramePr>
              <a:graphicFrameLocks noChangeAspect="1"/>
            </p:cNvGraphicFramePr>
            <p:nvPr/>
          </p:nvGraphicFramePr>
          <p:xfrm>
            <a:off x="817277" y="5382607"/>
            <a:ext cx="401637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1" name="Equation" r:id="rId17" imgW="355446" imgH="241195" progId="Equation.3">
                    <p:embed/>
                  </p:oleObj>
                </mc:Choice>
                <mc:Fallback>
                  <p:oleObj name="Equation" r:id="rId17" imgW="355446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7277" y="5382607"/>
                          <a:ext cx="401637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28"/>
            <p:cNvGraphicFramePr>
              <a:graphicFrameLocks noChangeAspect="1"/>
            </p:cNvGraphicFramePr>
            <p:nvPr/>
          </p:nvGraphicFramePr>
          <p:xfrm>
            <a:off x="2116486" y="5397881"/>
            <a:ext cx="430213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2" name="Equation" r:id="rId18" imgW="380835" imgH="241195" progId="Equation.3">
                    <p:embed/>
                  </p:oleObj>
                </mc:Choice>
                <mc:Fallback>
                  <p:oleObj name="Equation" r:id="rId18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6486" y="5397881"/>
                          <a:ext cx="430213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30"/>
            <p:cNvGraphicFramePr>
              <a:graphicFrameLocks noChangeAspect="1"/>
            </p:cNvGraphicFramePr>
            <p:nvPr/>
          </p:nvGraphicFramePr>
          <p:xfrm>
            <a:off x="1345914" y="4784153"/>
            <a:ext cx="314325" cy="246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3" name="Equation" r:id="rId19" imgW="279279" imgH="203112" progId="Equation.3">
                    <p:embed/>
                  </p:oleObj>
                </mc:Choice>
                <mc:Fallback>
                  <p:oleObj name="Equation" r:id="rId19" imgW="27927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5914" y="4784153"/>
                          <a:ext cx="314325" cy="246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1" name="Straight Connector 170"/>
            <p:cNvCxnSpPr/>
            <p:nvPr/>
          </p:nvCxnSpPr>
          <p:spPr>
            <a:xfrm flipV="1">
              <a:off x="2550828" y="5504348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550828" y="3778775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3061689" y="3778775"/>
              <a:ext cx="0" cy="173083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endCxn id="155" idx="3"/>
            </p:cNvCxnSpPr>
            <p:nvPr/>
          </p:nvCxnSpPr>
          <p:spPr>
            <a:xfrm flipV="1">
              <a:off x="779180" y="3769041"/>
              <a:ext cx="532049" cy="39624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1297661" y="3778775"/>
              <a:ext cx="1771648" cy="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2543208" y="4927386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1371063" y="3771155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2806100" y="3967161"/>
              <a:ext cx="0" cy="17228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1053500" y="3967161"/>
              <a:ext cx="17526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2550828" y="435694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1957771" y="3775389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2" name="Straight Arrow Connector 181"/>
          <p:cNvCxnSpPr/>
          <p:nvPr/>
        </p:nvCxnSpPr>
        <p:spPr bwMode="auto">
          <a:xfrm>
            <a:off x="4201422" y="2935661"/>
            <a:ext cx="1219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96"/>
          <p:cNvGrpSpPr/>
          <p:nvPr/>
        </p:nvGrpSpPr>
        <p:grpSpPr>
          <a:xfrm>
            <a:off x="5768676" y="4910682"/>
            <a:ext cx="1987914" cy="1069742"/>
            <a:chOff x="6877044" y="3430539"/>
            <a:chExt cx="1987914" cy="2133134"/>
          </a:xfrm>
        </p:grpSpPr>
        <p:cxnSp>
          <p:nvCxnSpPr>
            <p:cNvPr id="194" name="Straight Arrow Connector 193"/>
            <p:cNvCxnSpPr/>
            <p:nvPr/>
          </p:nvCxnSpPr>
          <p:spPr>
            <a:xfrm flipV="1">
              <a:off x="8852079" y="3430539"/>
              <a:ext cx="0" cy="2126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6877044" y="5563673"/>
              <a:ext cx="19879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868992" y="5443961"/>
            <a:ext cx="104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6672039" y="3081630"/>
            <a:ext cx="387461" cy="376894"/>
          </a:xfrm>
          <a:prstGeom prst="rect">
            <a:avLst/>
          </a:prstGeom>
          <a:solidFill>
            <a:srgbClr val="E1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79"/>
          <p:cNvGrpSpPr/>
          <p:nvPr/>
        </p:nvGrpSpPr>
        <p:grpSpPr>
          <a:xfrm>
            <a:off x="5977587" y="2412340"/>
            <a:ext cx="1774710" cy="1721940"/>
            <a:chOff x="1645920" y="548638"/>
            <a:chExt cx="2782389" cy="2782391"/>
          </a:xfrm>
        </p:grpSpPr>
        <p:sp>
          <p:nvSpPr>
            <p:cNvPr id="147" name="Rectangle 146"/>
            <p:cNvSpPr/>
            <p:nvPr/>
          </p:nvSpPr>
          <p:spPr>
            <a:xfrm>
              <a:off x="3347111" y="1476104"/>
              <a:ext cx="1081198" cy="927464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573384" y="2228913"/>
              <a:ext cx="927464" cy="1102116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500846" y="2403566"/>
              <a:ext cx="927463" cy="927463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573384" y="548638"/>
              <a:ext cx="927464" cy="1060819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500846" y="548640"/>
              <a:ext cx="927463" cy="927463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645920" y="1476103"/>
              <a:ext cx="1088762" cy="927464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645920" y="2403566"/>
              <a:ext cx="927463" cy="927463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645920" y="548640"/>
              <a:ext cx="927463" cy="927463"/>
            </a:xfrm>
            <a:prstGeom prst="rect">
              <a:avLst/>
            </a:prstGeom>
            <a:solidFill>
              <a:srgbClr val="86A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Freeform 18"/>
          <p:cNvSpPr>
            <a:spLocks noEditPoints="1"/>
          </p:cNvSpPr>
          <p:nvPr/>
        </p:nvSpPr>
        <p:spPr bwMode="auto">
          <a:xfrm>
            <a:off x="5971157" y="2394770"/>
            <a:ext cx="1774711" cy="173791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4" y="0"/>
              </a:cxn>
              <a:cxn ang="0">
                <a:pos x="1096" y="0"/>
              </a:cxn>
              <a:cxn ang="0">
                <a:pos x="1100" y="0"/>
              </a:cxn>
              <a:cxn ang="0">
                <a:pos x="1104" y="3"/>
              </a:cxn>
              <a:cxn ang="0">
                <a:pos x="1104" y="1081"/>
              </a:cxn>
              <a:cxn ang="0">
                <a:pos x="1096" y="1088"/>
              </a:cxn>
              <a:cxn ang="0">
                <a:pos x="4" y="1088"/>
              </a:cxn>
              <a:cxn ang="0">
                <a:pos x="0" y="1084"/>
              </a:cxn>
              <a:cxn ang="0">
                <a:pos x="0" y="1081"/>
              </a:cxn>
              <a:cxn ang="0">
                <a:pos x="0" y="3"/>
              </a:cxn>
              <a:cxn ang="0">
                <a:pos x="11" y="1081"/>
              </a:cxn>
              <a:cxn ang="0">
                <a:pos x="4" y="1077"/>
              </a:cxn>
              <a:cxn ang="0">
                <a:pos x="1096" y="1077"/>
              </a:cxn>
              <a:cxn ang="0">
                <a:pos x="1093" y="1081"/>
              </a:cxn>
              <a:cxn ang="0">
                <a:pos x="1093" y="3"/>
              </a:cxn>
              <a:cxn ang="0">
                <a:pos x="1096" y="11"/>
              </a:cxn>
              <a:cxn ang="0">
                <a:pos x="4" y="11"/>
              </a:cxn>
              <a:cxn ang="0">
                <a:pos x="11" y="3"/>
              </a:cxn>
              <a:cxn ang="0">
                <a:pos x="11" y="1081"/>
              </a:cxn>
            </a:cxnLst>
            <a:rect l="0" t="0" r="r" b="b"/>
            <a:pathLst>
              <a:path w="1104" h="1088">
                <a:moveTo>
                  <a:pt x="0" y="3"/>
                </a:moveTo>
                <a:lnTo>
                  <a:pt x="0" y="0"/>
                </a:lnTo>
                <a:lnTo>
                  <a:pt x="4" y="0"/>
                </a:lnTo>
                <a:lnTo>
                  <a:pt x="1096" y="0"/>
                </a:lnTo>
                <a:lnTo>
                  <a:pt x="1100" y="0"/>
                </a:lnTo>
                <a:lnTo>
                  <a:pt x="1104" y="3"/>
                </a:lnTo>
                <a:lnTo>
                  <a:pt x="1104" y="1081"/>
                </a:lnTo>
                <a:lnTo>
                  <a:pt x="1096" y="1088"/>
                </a:lnTo>
                <a:lnTo>
                  <a:pt x="4" y="1088"/>
                </a:lnTo>
                <a:lnTo>
                  <a:pt x="0" y="1084"/>
                </a:lnTo>
                <a:lnTo>
                  <a:pt x="0" y="1081"/>
                </a:lnTo>
                <a:lnTo>
                  <a:pt x="0" y="3"/>
                </a:lnTo>
                <a:close/>
                <a:moveTo>
                  <a:pt x="11" y="1081"/>
                </a:moveTo>
                <a:lnTo>
                  <a:pt x="4" y="1077"/>
                </a:lnTo>
                <a:lnTo>
                  <a:pt x="1096" y="1077"/>
                </a:lnTo>
                <a:lnTo>
                  <a:pt x="1093" y="1081"/>
                </a:lnTo>
                <a:lnTo>
                  <a:pt x="1093" y="3"/>
                </a:lnTo>
                <a:lnTo>
                  <a:pt x="1096" y="11"/>
                </a:lnTo>
                <a:lnTo>
                  <a:pt x="4" y="11"/>
                </a:lnTo>
                <a:lnTo>
                  <a:pt x="11" y="3"/>
                </a:lnTo>
                <a:lnTo>
                  <a:pt x="11" y="10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9"/>
          <p:cNvSpPr>
            <a:spLocks noEditPoints="1"/>
          </p:cNvSpPr>
          <p:nvPr/>
        </p:nvSpPr>
        <p:spPr bwMode="auto">
          <a:xfrm>
            <a:off x="6654357" y="3064058"/>
            <a:ext cx="408312" cy="399336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4" y="0"/>
              </a:cxn>
              <a:cxn ang="0">
                <a:pos x="246" y="0"/>
              </a:cxn>
              <a:cxn ang="0">
                <a:pos x="250" y="0"/>
              </a:cxn>
              <a:cxn ang="0">
                <a:pos x="254" y="3"/>
              </a:cxn>
              <a:cxn ang="0">
                <a:pos x="254" y="243"/>
              </a:cxn>
              <a:cxn ang="0">
                <a:pos x="246" y="250"/>
              </a:cxn>
              <a:cxn ang="0">
                <a:pos x="4" y="250"/>
              </a:cxn>
              <a:cxn ang="0">
                <a:pos x="0" y="246"/>
              </a:cxn>
              <a:cxn ang="0">
                <a:pos x="0" y="243"/>
              </a:cxn>
              <a:cxn ang="0">
                <a:pos x="0" y="3"/>
              </a:cxn>
              <a:cxn ang="0">
                <a:pos x="11" y="243"/>
              </a:cxn>
              <a:cxn ang="0">
                <a:pos x="4" y="239"/>
              </a:cxn>
              <a:cxn ang="0">
                <a:pos x="246" y="239"/>
              </a:cxn>
              <a:cxn ang="0">
                <a:pos x="243" y="243"/>
              </a:cxn>
              <a:cxn ang="0">
                <a:pos x="243" y="3"/>
              </a:cxn>
              <a:cxn ang="0">
                <a:pos x="246" y="11"/>
              </a:cxn>
              <a:cxn ang="0">
                <a:pos x="4" y="11"/>
              </a:cxn>
              <a:cxn ang="0">
                <a:pos x="11" y="3"/>
              </a:cxn>
              <a:cxn ang="0">
                <a:pos x="11" y="243"/>
              </a:cxn>
            </a:cxnLst>
            <a:rect l="0" t="0" r="r" b="b"/>
            <a:pathLst>
              <a:path w="254" h="250">
                <a:moveTo>
                  <a:pt x="0" y="3"/>
                </a:moveTo>
                <a:lnTo>
                  <a:pt x="0" y="0"/>
                </a:lnTo>
                <a:lnTo>
                  <a:pt x="4" y="0"/>
                </a:lnTo>
                <a:lnTo>
                  <a:pt x="246" y="0"/>
                </a:lnTo>
                <a:lnTo>
                  <a:pt x="250" y="0"/>
                </a:lnTo>
                <a:lnTo>
                  <a:pt x="254" y="3"/>
                </a:lnTo>
                <a:lnTo>
                  <a:pt x="254" y="243"/>
                </a:lnTo>
                <a:lnTo>
                  <a:pt x="246" y="250"/>
                </a:lnTo>
                <a:lnTo>
                  <a:pt x="4" y="250"/>
                </a:lnTo>
                <a:lnTo>
                  <a:pt x="0" y="246"/>
                </a:lnTo>
                <a:lnTo>
                  <a:pt x="0" y="243"/>
                </a:lnTo>
                <a:lnTo>
                  <a:pt x="0" y="3"/>
                </a:lnTo>
                <a:close/>
                <a:moveTo>
                  <a:pt x="11" y="243"/>
                </a:moveTo>
                <a:lnTo>
                  <a:pt x="4" y="239"/>
                </a:lnTo>
                <a:lnTo>
                  <a:pt x="246" y="239"/>
                </a:lnTo>
                <a:lnTo>
                  <a:pt x="243" y="243"/>
                </a:lnTo>
                <a:lnTo>
                  <a:pt x="243" y="3"/>
                </a:lnTo>
                <a:lnTo>
                  <a:pt x="246" y="11"/>
                </a:lnTo>
                <a:lnTo>
                  <a:pt x="4" y="11"/>
                </a:lnTo>
                <a:lnTo>
                  <a:pt x="11" y="3"/>
                </a:lnTo>
                <a:lnTo>
                  <a:pt x="11" y="2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20"/>
          <p:cNvSpPr>
            <a:spLocks/>
          </p:cNvSpPr>
          <p:nvPr/>
        </p:nvSpPr>
        <p:spPr bwMode="auto">
          <a:xfrm>
            <a:off x="6556297" y="2399563"/>
            <a:ext cx="115742" cy="669288"/>
          </a:xfrm>
          <a:custGeom>
            <a:avLst/>
            <a:gdLst/>
            <a:ahLst/>
            <a:cxnLst>
              <a:cxn ang="0">
                <a:pos x="61" y="419"/>
              </a:cxn>
              <a:cxn ang="0">
                <a:pos x="0" y="0"/>
              </a:cxn>
              <a:cxn ang="0">
                <a:pos x="11" y="0"/>
              </a:cxn>
              <a:cxn ang="0">
                <a:pos x="72" y="419"/>
              </a:cxn>
              <a:cxn ang="0">
                <a:pos x="61" y="419"/>
              </a:cxn>
            </a:cxnLst>
            <a:rect l="0" t="0" r="r" b="b"/>
            <a:pathLst>
              <a:path w="72" h="419">
                <a:moveTo>
                  <a:pt x="61" y="419"/>
                </a:moveTo>
                <a:lnTo>
                  <a:pt x="0" y="0"/>
                </a:lnTo>
                <a:lnTo>
                  <a:pt x="11" y="0"/>
                </a:lnTo>
                <a:lnTo>
                  <a:pt x="72" y="419"/>
                </a:lnTo>
                <a:lnTo>
                  <a:pt x="61" y="4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21"/>
          <p:cNvSpPr>
            <a:spLocks/>
          </p:cNvSpPr>
          <p:nvPr/>
        </p:nvSpPr>
        <p:spPr bwMode="auto">
          <a:xfrm>
            <a:off x="7044986" y="2399563"/>
            <a:ext cx="115742" cy="669288"/>
          </a:xfrm>
          <a:custGeom>
            <a:avLst/>
            <a:gdLst/>
            <a:ahLst/>
            <a:cxnLst>
              <a:cxn ang="0">
                <a:pos x="0" y="419"/>
              </a:cxn>
              <a:cxn ang="0">
                <a:pos x="60" y="0"/>
              </a:cxn>
              <a:cxn ang="0">
                <a:pos x="72" y="0"/>
              </a:cxn>
              <a:cxn ang="0">
                <a:pos x="11" y="419"/>
              </a:cxn>
              <a:cxn ang="0">
                <a:pos x="0" y="419"/>
              </a:cxn>
            </a:cxnLst>
            <a:rect l="0" t="0" r="r" b="b"/>
            <a:pathLst>
              <a:path w="72" h="419">
                <a:moveTo>
                  <a:pt x="0" y="419"/>
                </a:moveTo>
                <a:lnTo>
                  <a:pt x="60" y="0"/>
                </a:lnTo>
                <a:lnTo>
                  <a:pt x="72" y="0"/>
                </a:lnTo>
                <a:lnTo>
                  <a:pt x="11" y="419"/>
                </a:lnTo>
                <a:lnTo>
                  <a:pt x="0" y="4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22"/>
          <p:cNvSpPr>
            <a:spLocks/>
          </p:cNvSpPr>
          <p:nvPr/>
        </p:nvSpPr>
        <p:spPr bwMode="auto">
          <a:xfrm>
            <a:off x="7049809" y="2968218"/>
            <a:ext cx="683200" cy="113412"/>
          </a:xfrm>
          <a:custGeom>
            <a:avLst/>
            <a:gdLst/>
            <a:ahLst/>
            <a:cxnLst>
              <a:cxn ang="0">
                <a:pos x="425" y="11"/>
              </a:cxn>
              <a:cxn ang="0">
                <a:pos x="0" y="71"/>
              </a:cxn>
              <a:cxn ang="0">
                <a:pos x="0" y="60"/>
              </a:cxn>
              <a:cxn ang="0">
                <a:pos x="425" y="0"/>
              </a:cxn>
              <a:cxn ang="0">
                <a:pos x="425" y="11"/>
              </a:cxn>
            </a:cxnLst>
            <a:rect l="0" t="0" r="r" b="b"/>
            <a:pathLst>
              <a:path w="425" h="71">
                <a:moveTo>
                  <a:pt x="425" y="11"/>
                </a:moveTo>
                <a:lnTo>
                  <a:pt x="0" y="71"/>
                </a:lnTo>
                <a:lnTo>
                  <a:pt x="0" y="60"/>
                </a:lnTo>
                <a:lnTo>
                  <a:pt x="425" y="0"/>
                </a:lnTo>
                <a:lnTo>
                  <a:pt x="42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23"/>
          <p:cNvSpPr>
            <a:spLocks/>
          </p:cNvSpPr>
          <p:nvPr/>
        </p:nvSpPr>
        <p:spPr bwMode="auto">
          <a:xfrm>
            <a:off x="7049809" y="3445823"/>
            <a:ext cx="683200" cy="113412"/>
          </a:xfrm>
          <a:custGeom>
            <a:avLst/>
            <a:gdLst/>
            <a:ahLst/>
            <a:cxnLst>
              <a:cxn ang="0">
                <a:pos x="425" y="71"/>
              </a:cxn>
              <a:cxn ang="0">
                <a:pos x="0" y="11"/>
              </a:cxn>
              <a:cxn ang="0">
                <a:pos x="0" y="0"/>
              </a:cxn>
              <a:cxn ang="0">
                <a:pos x="425" y="60"/>
              </a:cxn>
              <a:cxn ang="0">
                <a:pos x="425" y="71"/>
              </a:cxn>
            </a:cxnLst>
            <a:rect l="0" t="0" r="r" b="b"/>
            <a:pathLst>
              <a:path w="425" h="71">
                <a:moveTo>
                  <a:pt x="425" y="71"/>
                </a:moveTo>
                <a:lnTo>
                  <a:pt x="0" y="11"/>
                </a:lnTo>
                <a:lnTo>
                  <a:pt x="0" y="0"/>
                </a:lnTo>
                <a:lnTo>
                  <a:pt x="425" y="60"/>
                </a:lnTo>
                <a:lnTo>
                  <a:pt x="425" y="7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24"/>
          <p:cNvSpPr>
            <a:spLocks/>
          </p:cNvSpPr>
          <p:nvPr/>
        </p:nvSpPr>
        <p:spPr bwMode="auto">
          <a:xfrm>
            <a:off x="7044986" y="3452213"/>
            <a:ext cx="115742" cy="669288"/>
          </a:xfrm>
          <a:custGeom>
            <a:avLst/>
            <a:gdLst/>
            <a:ahLst/>
            <a:cxnLst>
              <a:cxn ang="0">
                <a:pos x="60" y="419"/>
              </a:cxn>
              <a:cxn ang="0">
                <a:pos x="0" y="0"/>
              </a:cxn>
              <a:cxn ang="0">
                <a:pos x="11" y="0"/>
              </a:cxn>
              <a:cxn ang="0">
                <a:pos x="72" y="419"/>
              </a:cxn>
              <a:cxn ang="0">
                <a:pos x="60" y="419"/>
              </a:cxn>
            </a:cxnLst>
            <a:rect l="0" t="0" r="r" b="b"/>
            <a:pathLst>
              <a:path w="72" h="419">
                <a:moveTo>
                  <a:pt x="60" y="419"/>
                </a:moveTo>
                <a:lnTo>
                  <a:pt x="0" y="0"/>
                </a:lnTo>
                <a:lnTo>
                  <a:pt x="11" y="0"/>
                </a:lnTo>
                <a:lnTo>
                  <a:pt x="72" y="419"/>
                </a:lnTo>
                <a:lnTo>
                  <a:pt x="60" y="4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25"/>
          <p:cNvSpPr>
            <a:spLocks/>
          </p:cNvSpPr>
          <p:nvPr/>
        </p:nvSpPr>
        <p:spPr bwMode="auto">
          <a:xfrm>
            <a:off x="6556297" y="3452213"/>
            <a:ext cx="115742" cy="669288"/>
          </a:xfrm>
          <a:custGeom>
            <a:avLst/>
            <a:gdLst/>
            <a:ahLst/>
            <a:cxnLst>
              <a:cxn ang="0">
                <a:pos x="0" y="419"/>
              </a:cxn>
              <a:cxn ang="0">
                <a:pos x="61" y="0"/>
              </a:cxn>
              <a:cxn ang="0">
                <a:pos x="72" y="0"/>
              </a:cxn>
              <a:cxn ang="0">
                <a:pos x="11" y="419"/>
              </a:cxn>
              <a:cxn ang="0">
                <a:pos x="0" y="419"/>
              </a:cxn>
            </a:cxnLst>
            <a:rect l="0" t="0" r="r" b="b"/>
            <a:pathLst>
              <a:path w="72" h="419">
                <a:moveTo>
                  <a:pt x="0" y="419"/>
                </a:moveTo>
                <a:lnTo>
                  <a:pt x="61" y="0"/>
                </a:lnTo>
                <a:lnTo>
                  <a:pt x="72" y="0"/>
                </a:lnTo>
                <a:lnTo>
                  <a:pt x="11" y="419"/>
                </a:lnTo>
                <a:lnTo>
                  <a:pt x="0" y="4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26"/>
          <p:cNvSpPr>
            <a:spLocks/>
          </p:cNvSpPr>
          <p:nvPr/>
        </p:nvSpPr>
        <p:spPr bwMode="auto">
          <a:xfrm>
            <a:off x="5977587" y="2968218"/>
            <a:ext cx="683200" cy="113412"/>
          </a:xfrm>
          <a:custGeom>
            <a:avLst/>
            <a:gdLst/>
            <a:ahLst/>
            <a:cxnLst>
              <a:cxn ang="0">
                <a:pos x="425" y="71"/>
              </a:cxn>
              <a:cxn ang="0">
                <a:pos x="0" y="11"/>
              </a:cxn>
              <a:cxn ang="0">
                <a:pos x="0" y="0"/>
              </a:cxn>
              <a:cxn ang="0">
                <a:pos x="425" y="60"/>
              </a:cxn>
              <a:cxn ang="0">
                <a:pos x="425" y="71"/>
              </a:cxn>
            </a:cxnLst>
            <a:rect l="0" t="0" r="r" b="b"/>
            <a:pathLst>
              <a:path w="425" h="71">
                <a:moveTo>
                  <a:pt x="425" y="71"/>
                </a:moveTo>
                <a:lnTo>
                  <a:pt x="0" y="11"/>
                </a:lnTo>
                <a:lnTo>
                  <a:pt x="0" y="0"/>
                </a:lnTo>
                <a:lnTo>
                  <a:pt x="425" y="60"/>
                </a:lnTo>
                <a:lnTo>
                  <a:pt x="425" y="7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27"/>
          <p:cNvSpPr>
            <a:spLocks/>
          </p:cNvSpPr>
          <p:nvPr/>
        </p:nvSpPr>
        <p:spPr bwMode="auto">
          <a:xfrm>
            <a:off x="5977587" y="3445823"/>
            <a:ext cx="683200" cy="113412"/>
          </a:xfrm>
          <a:custGeom>
            <a:avLst/>
            <a:gdLst/>
            <a:ahLst/>
            <a:cxnLst>
              <a:cxn ang="0">
                <a:pos x="425" y="11"/>
              </a:cxn>
              <a:cxn ang="0">
                <a:pos x="0" y="71"/>
              </a:cxn>
              <a:cxn ang="0">
                <a:pos x="0" y="60"/>
              </a:cxn>
              <a:cxn ang="0">
                <a:pos x="425" y="0"/>
              </a:cxn>
              <a:cxn ang="0">
                <a:pos x="425" y="11"/>
              </a:cxn>
            </a:cxnLst>
            <a:rect l="0" t="0" r="r" b="b"/>
            <a:pathLst>
              <a:path w="425" h="71">
                <a:moveTo>
                  <a:pt x="425" y="11"/>
                </a:moveTo>
                <a:lnTo>
                  <a:pt x="0" y="71"/>
                </a:lnTo>
                <a:lnTo>
                  <a:pt x="0" y="60"/>
                </a:lnTo>
                <a:lnTo>
                  <a:pt x="425" y="0"/>
                </a:lnTo>
                <a:lnTo>
                  <a:pt x="42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675209" y="3090807"/>
            <a:ext cx="369778" cy="3571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42510" y="4015867"/>
            <a:ext cx="704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E</a:t>
            </a:r>
            <a:endParaRPr lang="en-US" sz="4000" b="1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848140" y="3267355"/>
            <a:ext cx="8842" cy="911022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078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Algorithm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animation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066800"/>
            <a:ext cx="5562600" cy="4941246"/>
          </a:xfrm>
          <a:prstGeom prst="rect">
            <a:avLst/>
          </a:prstGeom>
        </p:spPr>
      </p:pic>
      <p:pic>
        <p:nvPicPr>
          <p:cNvPr id="11" name="Picture 10" descr="bar.tif"/>
          <p:cNvPicPr>
            <a:picLocks noChangeAspect="1"/>
          </p:cNvPicPr>
          <p:nvPr/>
        </p:nvPicPr>
        <p:blipFill>
          <a:blip r:embed="rId5" cstate="print"/>
          <a:srcRect l="51063" t="18909" r="40438" b="45217"/>
          <a:stretch>
            <a:fillRect/>
          </a:stretch>
        </p:blipFill>
        <p:spPr>
          <a:xfrm>
            <a:off x="7480299" y="1409700"/>
            <a:ext cx="619125" cy="2286000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41555" y="1219200"/>
            <a:ext cx="61976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µg m</a:t>
            </a:r>
            <a:r>
              <a:rPr lang="en-US" sz="1200" baseline="30000" dirty="0" smtClean="0"/>
              <a:t>-3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552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15278" r="27156" b="11508"/>
          <a:stretch/>
        </p:blipFill>
        <p:spPr bwMode="auto">
          <a:xfrm>
            <a:off x="1714867" y="1046481"/>
            <a:ext cx="5653674" cy="502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Algorithm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 descr="bar.tif"/>
          <p:cNvPicPr>
            <a:picLocks noChangeAspect="1"/>
          </p:cNvPicPr>
          <p:nvPr/>
        </p:nvPicPr>
        <p:blipFill>
          <a:blip r:embed="rId3" cstate="print"/>
          <a:srcRect l="51063" t="18909" r="40438" b="45217"/>
          <a:stretch>
            <a:fillRect/>
          </a:stretch>
        </p:blipFill>
        <p:spPr>
          <a:xfrm>
            <a:off x="7480299" y="1409700"/>
            <a:ext cx="619125" cy="2286000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41555" y="1219200"/>
            <a:ext cx="61976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µg m</a:t>
            </a:r>
            <a:r>
              <a:rPr lang="en-US" sz="1200" baseline="30000" dirty="0" smtClean="0"/>
              <a:t>-3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33705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Algorithm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4906" y="1614488"/>
            <a:ext cx="8641061" cy="3795712"/>
            <a:chOff x="224906" y="666750"/>
            <a:chExt cx="8641061" cy="3795712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224906" y="666750"/>
              <a:ext cx="8641061" cy="3795712"/>
              <a:chOff x="-5129213" y="242887"/>
              <a:chExt cx="14506575" cy="6372225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29213" y="242887"/>
                <a:ext cx="7172325" cy="63722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5037" y="242887"/>
                <a:ext cx="7172325" cy="63722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330056" y="3467100"/>
              <a:ext cx="2209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04:00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34300" y="3467100"/>
              <a:ext cx="1131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04:00</a:t>
              </a:r>
              <a:endParaRPr lang="en-US" sz="3200" dirty="0"/>
            </a:p>
          </p:txBody>
        </p:sp>
        <p:pic>
          <p:nvPicPr>
            <p:cNvPr id="19" name="Picture 18" descr="bar.tif"/>
            <p:cNvPicPr>
              <a:picLocks noChangeAspect="1"/>
            </p:cNvPicPr>
            <p:nvPr/>
          </p:nvPicPr>
          <p:blipFill>
            <a:blip r:embed="rId4" cstate="print"/>
            <a:srcRect l="51063" t="18909" r="40438" b="45217"/>
            <a:stretch>
              <a:fillRect/>
            </a:stretch>
          </p:blipFill>
          <p:spPr>
            <a:xfrm>
              <a:off x="228599" y="919162"/>
              <a:ext cx="619125" cy="2286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227956" y="1644650"/>
            <a:ext cx="61976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µg m</a:t>
            </a:r>
            <a:r>
              <a:rPr lang="en-US" sz="1200" baseline="30000" dirty="0" smtClean="0"/>
              <a:t>-3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7318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Algorithm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animation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600200"/>
            <a:ext cx="4114800" cy="3655168"/>
          </a:xfrm>
          <a:prstGeom prst="rect">
            <a:avLst/>
          </a:prstGeom>
        </p:spPr>
      </p:pic>
      <p:pic>
        <p:nvPicPr>
          <p:cNvPr id="4" name="animation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1600200"/>
            <a:ext cx="4114800" cy="3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g 7.tif"/>
          <p:cNvPicPr>
            <a:picLocks noChangeAspect="1"/>
          </p:cNvPicPr>
          <p:nvPr/>
        </p:nvPicPr>
        <p:blipFill>
          <a:blip r:embed="rId6" cstate="print"/>
          <a:srcRect b="15628"/>
          <a:stretch>
            <a:fillRect/>
          </a:stretch>
        </p:blipFill>
        <p:spPr>
          <a:xfrm>
            <a:off x="4660648" y="4092463"/>
            <a:ext cx="2121152" cy="15900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</a:t>
            </a:r>
            <a:r>
              <a:rPr lang="en-US" sz="3200" b="1" dirty="0" smtClean="0"/>
              <a:t>Algorithm: Advection Tests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anim_st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8749" r="4321" b="11806"/>
          <a:stretch/>
        </p:blipFill>
        <p:spPr>
          <a:xfrm>
            <a:off x="571500" y="1054100"/>
            <a:ext cx="3752850" cy="2421194"/>
          </a:xfrm>
          <a:prstGeom prst="rect">
            <a:avLst/>
          </a:prstGeom>
        </p:spPr>
      </p:pic>
      <p:pic>
        <p:nvPicPr>
          <p:cNvPr id="4" name="anim_ad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8056" r="4321" b="12500"/>
          <a:stretch/>
        </p:blipFill>
        <p:spPr>
          <a:xfrm>
            <a:off x="4959350" y="1023620"/>
            <a:ext cx="3752850" cy="2421194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825765"/>
            <a:ext cx="3824287" cy="229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825764"/>
            <a:ext cx="3830637" cy="230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fig 8.tif"/>
          <p:cNvPicPr>
            <a:picLocks noChangeAspect="1"/>
          </p:cNvPicPr>
          <p:nvPr/>
        </p:nvPicPr>
        <p:blipFill>
          <a:blip r:embed="rId11" cstate="print"/>
          <a:srcRect b="15628"/>
          <a:stretch>
            <a:fillRect/>
          </a:stretch>
        </p:blipFill>
        <p:spPr>
          <a:xfrm>
            <a:off x="6903432" y="4092463"/>
            <a:ext cx="2121152" cy="1590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1963" y="3552108"/>
            <a:ext cx="463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Maximum </a:t>
            </a:r>
            <a:r>
              <a:rPr lang="en-US" sz="1600" i="1" dirty="0" smtClean="0"/>
              <a:t>predicted concentration:</a:t>
            </a:r>
            <a:endParaRPr lang="en-US" sz="16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8963" y="1164508"/>
            <a:ext cx="463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Fixed Grid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959350" y="1181670"/>
            <a:ext cx="463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Adaptive Grid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60648" y="3721385"/>
            <a:ext cx="2121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Unconstrained</a:t>
            </a:r>
            <a:endParaRPr lang="en-US" sz="16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08548" y="3721385"/>
            <a:ext cx="2121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Vertically Constrained</a:t>
            </a:r>
            <a:endParaRPr lang="en-US" sz="1600" i="1" dirty="0"/>
          </a:p>
        </p:txBody>
      </p:sp>
      <p:pic>
        <p:nvPicPr>
          <p:cNvPr id="18" name="Picture 17" descr="bar.tif"/>
          <p:cNvPicPr>
            <a:picLocks noChangeAspect="1"/>
          </p:cNvPicPr>
          <p:nvPr/>
        </p:nvPicPr>
        <p:blipFill>
          <a:blip r:embed="rId12" cstate="print"/>
          <a:srcRect l="51063" t="18909" r="40438" b="45217"/>
          <a:stretch>
            <a:fillRect/>
          </a:stretch>
        </p:blipFill>
        <p:spPr>
          <a:xfrm>
            <a:off x="4660648" y="4092463"/>
            <a:ext cx="245877" cy="922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1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1" y="1971437"/>
            <a:ext cx="3424096" cy="3042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67" y="1971438"/>
            <a:ext cx="3424096" cy="304212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</a:t>
            </a:r>
            <a:r>
              <a:rPr lang="en-US" sz="3200" b="1" dirty="0" smtClean="0"/>
              <a:t>Algorithm: Advection Tests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8951" y="4675009"/>
            <a:ext cx="107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Fixed Grid</a:t>
            </a:r>
            <a:endParaRPr 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14167" y="4671767"/>
            <a:ext cx="161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Adaptive Grid</a:t>
            </a:r>
            <a:endParaRPr lang="en-US" sz="16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3" t="21965" r="5538" b="42871"/>
          <a:stretch/>
        </p:blipFill>
        <p:spPr>
          <a:xfrm>
            <a:off x="8249576" y="3135743"/>
            <a:ext cx="497681" cy="16097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248699" y="2665844"/>
            <a:ext cx="734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PM</a:t>
            </a:r>
            <a:r>
              <a:rPr lang="en-US" sz="1200" baseline="-25000" dirty="0" smtClean="0"/>
              <a:t>2.5</a:t>
            </a:r>
            <a:r>
              <a:rPr lang="en-US" sz="1200" dirty="0" smtClean="0"/>
              <a:t> (µg m</a:t>
            </a:r>
            <a:r>
              <a:rPr lang="en-US" sz="1200" baseline="30000" dirty="0" smtClean="0"/>
              <a:t>-3</a:t>
            </a:r>
            <a:r>
              <a:rPr lang="en-US" sz="1200" dirty="0"/>
              <a:t> </a:t>
            </a:r>
            <a:r>
              <a:rPr lang="en-US" sz="1200" dirty="0" smtClean="0"/>
              <a:t>)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565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Defense\last adp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079501"/>
            <a:ext cx="2715979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Defense\last nonadp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1" y="1079500"/>
            <a:ext cx="2715979" cy="24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3-D Adaptive Grid </a:t>
            </a:r>
            <a:r>
              <a:rPr lang="en-US" sz="3200" b="1" dirty="0" smtClean="0"/>
              <a:t>Algorithm: Advection Tests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06500" y="3153947"/>
            <a:ext cx="107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Fixed Grid</a:t>
            </a:r>
            <a:endParaRPr lang="en-US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06500" y="5719346"/>
            <a:ext cx="107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Fixed Grid</a:t>
            </a:r>
            <a:endParaRPr 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10201" y="3153947"/>
            <a:ext cx="161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Adaptive Grid</a:t>
            </a:r>
            <a:endParaRPr lang="en-US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5719346"/>
            <a:ext cx="161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Adaptive Grid</a:t>
            </a:r>
            <a:endParaRPr lang="en-US" sz="1600" i="1" dirty="0"/>
          </a:p>
        </p:txBody>
      </p:sp>
      <p:pic>
        <p:nvPicPr>
          <p:cNvPr id="2" name="last anim_nona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6502" y="3644899"/>
            <a:ext cx="2715978" cy="2412597"/>
          </a:xfrm>
          <a:prstGeom prst="rect">
            <a:avLst/>
          </a:prstGeom>
        </p:spPr>
      </p:pic>
      <p:pic>
        <p:nvPicPr>
          <p:cNvPr id="3" name="last anim_ad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2" y="3644899"/>
            <a:ext cx="2715978" cy="2412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4" t="21301" r="5732" b="44619"/>
          <a:stretch/>
        </p:blipFill>
        <p:spPr>
          <a:xfrm>
            <a:off x="8126180" y="1435101"/>
            <a:ext cx="850900" cy="21717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66811" y="1031876"/>
            <a:ext cx="734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PM</a:t>
            </a:r>
            <a:r>
              <a:rPr lang="en-US" sz="1200" baseline="-25000" dirty="0" smtClean="0"/>
              <a:t>2.5</a:t>
            </a:r>
            <a:r>
              <a:rPr lang="en-US" sz="1200" dirty="0" smtClean="0"/>
              <a:t> (µg m</a:t>
            </a:r>
            <a:r>
              <a:rPr lang="en-US" sz="1200" baseline="30000" dirty="0" smtClean="0"/>
              <a:t>-3</a:t>
            </a:r>
            <a:r>
              <a:rPr lang="en-US" sz="1200" dirty="0"/>
              <a:t> </a:t>
            </a:r>
            <a:r>
              <a:rPr lang="en-US" sz="1200" dirty="0" smtClean="0"/>
              <a:t>)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9775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Complete </a:t>
            </a:r>
            <a:r>
              <a:rPr lang="en-US" sz="3200" b="1" dirty="0"/>
              <a:t>implementation </a:t>
            </a:r>
            <a:r>
              <a:rPr lang="en-US" sz="3200" b="1" dirty="0" smtClean="0"/>
              <a:t>in operational CTMs 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0"/>
          <p:cNvSpPr txBox="1">
            <a:spLocks/>
          </p:cNvSpPr>
          <p:nvPr/>
        </p:nvSpPr>
        <p:spPr>
          <a:xfrm>
            <a:off x="76200" y="1035050"/>
            <a:ext cx="4838700" cy="5289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buFont typeface="Arial" pitchFamily="34" charset="0"/>
              <a:buChar char="•"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457200" lvl="1" indent="-228600">
              <a:buFont typeface="Arial" pitchFamily="34" charset="0"/>
              <a:buChar char="•"/>
            </a:pPr>
            <a:endParaRPr lang="en-US" sz="2200" dirty="0">
              <a:sym typeface="Wingdings 3"/>
            </a:endParaRPr>
          </a:p>
          <a:p>
            <a:pPr marL="228600" indent="0">
              <a:buNone/>
            </a:pPr>
            <a:endParaRPr lang="en-US" sz="2200" dirty="0" smtClean="0">
              <a:sym typeface="Wingdings 3"/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457199" y="1416051"/>
            <a:ext cx="7860324" cy="45211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en-US" sz="2400" b="1" dirty="0" smtClean="0"/>
              <a:t>Recommendations and challenges: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3-D adaptation beneficial for concentrated plumes in the free troposphere, near inversions or </a:t>
            </a:r>
            <a:r>
              <a:rPr lang="en-US" sz="2400" dirty="0" smtClean="0"/>
              <a:t>at the top of </a:t>
            </a:r>
            <a:r>
              <a:rPr lang="en-US" sz="2400" dirty="0"/>
              <a:t>the </a:t>
            </a:r>
            <a:r>
              <a:rPr lang="en-US" sz="2400" dirty="0" smtClean="0"/>
              <a:t>PBL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Vertically </a:t>
            </a:r>
            <a:r>
              <a:rPr lang="en-US" sz="2400" dirty="0"/>
              <a:t>constrained adaptation </a:t>
            </a:r>
            <a:r>
              <a:rPr lang="en-US" sz="2400" dirty="0" smtClean="0"/>
              <a:t>may simplify implementation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Global interpolation algorithms </a:t>
            </a:r>
            <a:r>
              <a:rPr lang="en-US" sz="2400" dirty="0" smtClean="0"/>
              <a:t>highly recommended </a:t>
            </a:r>
            <a:r>
              <a:rPr lang="en-US" sz="2400" dirty="0"/>
              <a:t>for 3˗D grid </a:t>
            </a:r>
            <a:r>
              <a:rPr lang="en-US" sz="2400" dirty="0" smtClean="0"/>
              <a:t>adaptation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Modeling still limited by resolution of meteorology/ emissions inputs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8600" lvl="1" indent="0">
              <a:buNone/>
            </a:pPr>
            <a:endParaRPr lang="en-US" sz="2400" b="1" dirty="0" smtClean="0"/>
          </a:p>
          <a:p>
            <a:pPr marL="228600" lvl="1" indent="0">
              <a:buNone/>
            </a:pPr>
            <a:endParaRPr lang="en-US" sz="2400" b="1" dirty="0" smtClean="0"/>
          </a:p>
          <a:p>
            <a:pPr marL="228600" lvl="1" indent="0">
              <a:buNone/>
            </a:pPr>
            <a:endParaRPr lang="en-US" sz="2400" dirty="0" smtClean="0"/>
          </a:p>
          <a:p>
            <a:pPr marL="457200" lvl="1" indent="-228600"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11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25669" y="1240639"/>
            <a:ext cx="8229600" cy="27983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9218" name="Picture 2" descr="http://fgarciam.mit.edu/sites/default/files/images/JPSPGC.logo.color.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3" y="4950984"/>
            <a:ext cx="1692322" cy="1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3831" y="5270623"/>
            <a:ext cx="2920622" cy="12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51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2D Adaptive Grid in CMAQ</a:t>
            </a:r>
            <a:endParaRPr lang="en-US" sz="3200" b="1" baseline="300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8" name="Picture 17" descr="grid.bmp"/>
          <p:cNvPicPr>
            <a:picLocks noChangeAspect="1"/>
          </p:cNvPicPr>
          <p:nvPr/>
        </p:nvPicPr>
        <p:blipFill rotWithShape="1">
          <a:blip r:embed="rId3" cstate="print"/>
          <a:srcRect l="16090" t="25640" r="34819" b="28819"/>
          <a:stretch/>
        </p:blipFill>
        <p:spPr bwMode="auto">
          <a:xfrm>
            <a:off x="393700" y="2032000"/>
            <a:ext cx="3733800" cy="311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8" descr="adpgrid.bmp"/>
          <p:cNvPicPr>
            <a:picLocks noChangeAspect="1"/>
          </p:cNvPicPr>
          <p:nvPr/>
        </p:nvPicPr>
        <p:blipFill rotWithShape="1">
          <a:blip r:embed="rId4" cstate="print"/>
          <a:srcRect l="16774" t="26208" r="34285" b="28407"/>
          <a:stretch/>
        </p:blipFill>
        <p:spPr bwMode="auto">
          <a:xfrm>
            <a:off x="4953000" y="2032000"/>
            <a:ext cx="3733800" cy="311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>
            <a:off x="4254500" y="3462469"/>
            <a:ext cx="5969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8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4572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7" descr="13_lay_old_std_2D_no_mesht"/>
          <p:cNvPicPr>
            <a:picLocks noChangeAspect="1" noChangeArrowheads="1"/>
          </p:cNvPicPr>
          <p:nvPr/>
        </p:nvPicPr>
        <p:blipFill rotWithShape="1">
          <a:blip r:embed="rId4" cstate="print"/>
          <a:srcRect l="3632" t="22196" r="37998" b="29701"/>
          <a:stretch/>
        </p:blipFill>
        <p:spPr bwMode="auto">
          <a:xfrm>
            <a:off x="351808" y="2141319"/>
            <a:ext cx="3865527" cy="2822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8" descr="13_lay_old_adp_2D_no_mesht"/>
          <p:cNvPicPr>
            <a:picLocks noChangeAspect="1" noChangeArrowheads="1"/>
          </p:cNvPicPr>
          <p:nvPr/>
        </p:nvPicPr>
        <p:blipFill rotWithShape="1">
          <a:blip r:embed="rId5" cstate="print"/>
          <a:srcRect l="3749" t="22200" r="37963" b="29835"/>
          <a:stretch/>
        </p:blipFill>
        <p:spPr bwMode="auto">
          <a:xfrm>
            <a:off x="4379858" y="2149463"/>
            <a:ext cx="3865528" cy="28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44"/>
          <p:cNvSpPr txBox="1">
            <a:spLocks noChangeArrowheads="1"/>
          </p:cNvSpPr>
          <p:nvPr/>
        </p:nvSpPr>
        <p:spPr bwMode="auto">
          <a:xfrm>
            <a:off x="4248212" y="1700461"/>
            <a:ext cx="40621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</a:rPr>
              <a:t>Adaptive Grid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22" name="TextBox 45"/>
          <p:cNvSpPr txBox="1">
            <a:spLocks noChangeArrowheads="1"/>
          </p:cNvSpPr>
          <p:nvPr/>
        </p:nvSpPr>
        <p:spPr bwMode="auto">
          <a:xfrm>
            <a:off x="533753" y="1702288"/>
            <a:ext cx="3619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 smtClean="0">
                <a:latin typeface="Calibri" pitchFamily="34" charset="0"/>
              </a:rPr>
              <a:t>Fixed Grid (4km)</a:t>
            </a:r>
            <a:endParaRPr lang="en-US" sz="22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2028" y="1985140"/>
            <a:ext cx="99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PM</a:t>
            </a:r>
            <a:r>
              <a:rPr lang="en-US" sz="1600" baseline="-25000" dirty="0" smtClean="0"/>
              <a:t>2.5</a:t>
            </a:r>
          </a:p>
          <a:p>
            <a:r>
              <a:rPr lang="en-US" sz="1600" dirty="0" smtClean="0"/>
              <a:t>(µg 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)</a:t>
            </a:r>
            <a:endParaRPr lang="en-US" sz="1600" baseline="30000" dirty="0"/>
          </a:p>
        </p:txBody>
      </p:sp>
      <p:pic>
        <p:nvPicPr>
          <p:cNvPr id="23" name="Picture 3" descr="13_lay_old_adp_2D_grey_mesh_t2"/>
          <p:cNvPicPr>
            <a:picLocks noChangeAspect="1" noChangeArrowheads="1"/>
          </p:cNvPicPr>
          <p:nvPr/>
        </p:nvPicPr>
        <p:blipFill rotWithShape="1">
          <a:blip r:embed="rId6" cstate="print"/>
          <a:srcRect l="86519" t="23372" r="5393" b="42436"/>
          <a:stretch/>
        </p:blipFill>
        <p:spPr bwMode="auto">
          <a:xfrm>
            <a:off x="8408627" y="2549088"/>
            <a:ext cx="640770" cy="243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6200" y="2342640"/>
            <a:ext cx="4267200" cy="2457960"/>
            <a:chOff x="152400" y="3132161"/>
            <a:chExt cx="5277729" cy="3040039"/>
          </a:xfrm>
        </p:grpSpPr>
        <p:pic>
          <p:nvPicPr>
            <p:cNvPr id="24" name="Picture 126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690" t="12652" r="22645" b="4387"/>
            <a:stretch/>
          </p:blipFill>
          <p:spPr bwMode="auto">
            <a:xfrm>
              <a:off x="152400" y="3132161"/>
              <a:ext cx="5277729" cy="30400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85265" r="24508" b="1437"/>
            <a:stretch/>
          </p:blipFill>
          <p:spPr bwMode="auto">
            <a:xfrm>
              <a:off x="860942" y="5473945"/>
              <a:ext cx="4505927" cy="488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836354" y="5969904"/>
              <a:ext cx="824255" cy="122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62001" y="4838702"/>
            <a:ext cx="2838449" cy="225138"/>
            <a:chOff x="1009650" y="5092701"/>
            <a:chExt cx="3602619" cy="285750"/>
          </a:xfrm>
        </p:grpSpPr>
        <p:pic>
          <p:nvPicPr>
            <p:cNvPr id="34" name="Picture 126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76385" t="43068" r="1735" b="49481"/>
            <a:stretch/>
          </p:blipFill>
          <p:spPr bwMode="auto">
            <a:xfrm>
              <a:off x="1009650" y="5092701"/>
              <a:ext cx="1526169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26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77114" t="52252" r="1735" b="40297"/>
            <a:stretch/>
          </p:blipFill>
          <p:spPr bwMode="auto">
            <a:xfrm>
              <a:off x="1993900" y="5105400"/>
              <a:ext cx="1475369" cy="273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126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78752" t="60701" r="1371" b="31848"/>
            <a:stretch/>
          </p:blipFill>
          <p:spPr bwMode="auto">
            <a:xfrm>
              <a:off x="3225800" y="5092701"/>
              <a:ext cx="1386469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/>
              <a:t>2D Adaptive Grid in CMAQ</a:t>
            </a:r>
            <a:endParaRPr lang="en-US" sz="3200" b="1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Concentrated Atmospheric Plumes in CTMs</a:t>
            </a:r>
            <a:endParaRPr lang="en-US" sz="3200" b="1" baseline="300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2" descr="C:\Documents and Settings\fgarciamen3\My Documents\Research\Smoke Model Eval. Project\ATL07\IMAGES\VERT_PROF_DAY_ST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164296"/>
            <a:ext cx="2895599" cy="2570405"/>
          </a:xfrm>
          <a:prstGeom prst="rect">
            <a:avLst/>
          </a:prstGeom>
          <a:noFill/>
        </p:spPr>
      </p:pic>
      <p:pic>
        <p:nvPicPr>
          <p:cNvPr id="12" name="Picture 3" descr="C:\Documents and Settings\fgarciamen3\My Documents\Research\Smoke Model Eval. Project\ATL07\IMAGES\VERT_PROF_BRIGGS_ST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164295"/>
            <a:ext cx="2909507" cy="2582229"/>
          </a:xfrm>
          <a:prstGeom prst="rect">
            <a:avLst/>
          </a:prstGeom>
          <a:noFill/>
        </p:spPr>
      </p:pic>
      <p:pic>
        <p:nvPicPr>
          <p:cNvPr id="13" name="Picture 4" descr="C:\Documents and Settings\fgarciamen3\My Documents\Research\Smoke Model Eval. Project\ATL07\IMAGES\VERT_PROF_FEPS_STD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164296"/>
            <a:ext cx="2898463" cy="257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3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3-D Adaptive </a:t>
            </a:r>
            <a:r>
              <a:rPr lang="en-US" sz="3200" b="1" dirty="0"/>
              <a:t>Grid Algorithm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42702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6776" y="1081062"/>
            <a:ext cx="6981724" cy="483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0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974900"/>
              </p:ext>
            </p:extLst>
          </p:nvPr>
        </p:nvGraphicFramePr>
        <p:xfrm>
          <a:off x="4826000" y="2943225"/>
          <a:ext cx="3644900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" name="Equation" r:id="rId5" imgW="1460160" imgH="444240" progId="Equation.3">
                  <p:embed/>
                </p:oleObj>
              </mc:Choice>
              <mc:Fallback>
                <p:oleObj name="Equation" r:id="rId5" imgW="14601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0" y="2943225"/>
                        <a:ext cx="3644900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01041"/>
              </p:ext>
            </p:extLst>
          </p:nvPr>
        </p:nvGraphicFramePr>
        <p:xfrm>
          <a:off x="4827588" y="2943225"/>
          <a:ext cx="3770312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" name="Equation" r:id="rId7" imgW="1511280" imgH="444240" progId="Equation.3">
                  <p:embed/>
                </p:oleObj>
              </mc:Choice>
              <mc:Fallback>
                <p:oleObj name="Equation" r:id="rId7" imgW="1511280" imgH="4442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2943225"/>
                        <a:ext cx="3770312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0"/>
          <p:cNvSpPr txBox="1">
            <a:spLocks/>
          </p:cNvSpPr>
          <p:nvPr/>
        </p:nvSpPr>
        <p:spPr>
          <a:xfrm>
            <a:off x="78346" y="869950"/>
            <a:ext cx="4838700" cy="5289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r>
              <a:rPr lang="en-US" sz="2200" dirty="0" smtClean="0">
                <a:sym typeface="Wingdings 3"/>
              </a:rPr>
              <a:t>Assign a weight to each cell:</a:t>
            </a: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 smtClean="0">
              <a:sym typeface="Wingdings 3"/>
            </a:endParaRPr>
          </a:p>
          <a:p>
            <a:pPr marL="228600" lvl="1" indent="0">
              <a:buNone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457200" lvl="1" indent="-228600">
              <a:buFont typeface="Arial" pitchFamily="34" charset="0"/>
              <a:buChar char="•"/>
            </a:pPr>
            <a:endParaRPr lang="en-US" sz="2200" dirty="0">
              <a:sym typeface="Wingdings 3"/>
            </a:endParaRPr>
          </a:p>
          <a:p>
            <a:pPr marL="228600" indent="0">
              <a:buNone/>
            </a:pPr>
            <a:endParaRPr lang="en-US" sz="2200" dirty="0" smtClean="0">
              <a:sym typeface="Wingdings 3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731153"/>
              </p:ext>
            </p:extLst>
          </p:nvPr>
        </p:nvGraphicFramePr>
        <p:xfrm>
          <a:off x="5575300" y="2000250"/>
          <a:ext cx="21891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" name="Equation" r:id="rId9" imgW="774360" imgH="342720" progId="Equation.3">
                  <p:embed/>
                </p:oleObj>
              </mc:Choice>
              <mc:Fallback>
                <p:oleObj name="Equation" r:id="rId9" imgW="7743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2000250"/>
                        <a:ext cx="2189163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7"/>
          <p:cNvGrpSpPr/>
          <p:nvPr/>
        </p:nvGrpSpPr>
        <p:grpSpPr>
          <a:xfrm>
            <a:off x="1046023" y="1889140"/>
            <a:ext cx="2290130" cy="2128129"/>
            <a:chOff x="533399" y="1051560"/>
            <a:chExt cx="2290130" cy="2128129"/>
          </a:xfrm>
        </p:grpSpPr>
        <p:sp>
          <p:nvSpPr>
            <p:cNvPr id="19" name="Freeform 18"/>
            <p:cNvSpPr/>
            <p:nvPr/>
          </p:nvSpPr>
          <p:spPr>
            <a:xfrm>
              <a:off x="533399" y="1051560"/>
              <a:ext cx="2290129" cy="388620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4FC0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0389" y="1249679"/>
              <a:ext cx="1097063" cy="188385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E1696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305048" y="1076569"/>
              <a:ext cx="518160" cy="2103120"/>
            </a:xfrm>
            <a:custGeom>
              <a:avLst/>
              <a:gdLst>
                <a:gd name="connsiteX0" fmla="*/ 7620 w 518160"/>
                <a:gd name="connsiteY0" fmla="*/ 373380 h 2103120"/>
                <a:gd name="connsiteX1" fmla="*/ 0 w 518160"/>
                <a:gd name="connsiteY1" fmla="*/ 2103120 h 2103120"/>
                <a:gd name="connsiteX2" fmla="*/ 518160 w 518160"/>
                <a:gd name="connsiteY2" fmla="*/ 1722120 h 2103120"/>
                <a:gd name="connsiteX3" fmla="*/ 518160 w 518160"/>
                <a:gd name="connsiteY3" fmla="*/ 0 h 2103120"/>
                <a:gd name="connsiteX4" fmla="*/ 7620 w 518160"/>
                <a:gd name="connsiteY4" fmla="*/ 373380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2103120">
                  <a:moveTo>
                    <a:pt x="7620" y="373380"/>
                  </a:moveTo>
                  <a:lnTo>
                    <a:pt x="0" y="2103120"/>
                  </a:lnTo>
                  <a:lnTo>
                    <a:pt x="518160" y="1722120"/>
                  </a:lnTo>
                  <a:lnTo>
                    <a:pt x="518160" y="0"/>
                  </a:lnTo>
                  <a:lnTo>
                    <a:pt x="7620" y="373380"/>
                  </a:lnTo>
                  <a:close/>
                </a:path>
              </a:pathLst>
            </a:custGeom>
            <a:solidFill>
              <a:srgbClr val="4F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400" y="1447800"/>
              <a:ext cx="885825" cy="864964"/>
            </a:xfrm>
            <a:prstGeom prst="rect">
              <a:avLst/>
            </a:prstGeom>
            <a:solidFill>
              <a:srgbClr val="E1696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19223" y="1447800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400" y="2312762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19223" y="2312762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72283" y="2265425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2430552"/>
                </p:ext>
              </p:extLst>
            </p:nvPr>
          </p:nvGraphicFramePr>
          <p:xfrm>
            <a:off x="571675" y="1470954"/>
            <a:ext cx="540174" cy="366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4" name="Equation" r:id="rId11" imgW="380835" imgH="241195" progId="Equation.3">
                    <p:embed/>
                  </p:oleObj>
                </mc:Choice>
                <mc:Fallback>
                  <p:oleObj name="Equation" r:id="rId11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675" y="1470954"/>
                          <a:ext cx="540174" cy="3667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Oval 30"/>
            <p:cNvSpPr/>
            <p:nvPr/>
          </p:nvSpPr>
          <p:spPr>
            <a:xfrm>
              <a:off x="1818001" y="184019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930271" y="184019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818001" y="269744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30271" y="2696543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8242989"/>
                </p:ext>
              </p:extLst>
            </p:nvPr>
          </p:nvGraphicFramePr>
          <p:xfrm>
            <a:off x="1754795" y="1452432"/>
            <a:ext cx="540174" cy="386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5" name="Equation" r:id="rId13" imgW="380835" imgH="253890" progId="Equation.3">
                    <p:embed/>
                  </p:oleObj>
                </mc:Choice>
                <mc:Fallback>
                  <p:oleObj name="Equation" r:id="rId13" imgW="380835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795" y="1452432"/>
                          <a:ext cx="540174" cy="3866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6216836"/>
                </p:ext>
              </p:extLst>
            </p:nvPr>
          </p:nvGraphicFramePr>
          <p:xfrm>
            <a:off x="610134" y="2770772"/>
            <a:ext cx="504294" cy="366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6" name="Equation" r:id="rId15" imgW="355446" imgH="241195" progId="Equation.3">
                    <p:embed/>
                  </p:oleObj>
                </mc:Choice>
                <mc:Fallback>
                  <p:oleObj name="Equation" r:id="rId15" imgW="355446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134" y="2770772"/>
                          <a:ext cx="504294" cy="3667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8074227"/>
                </p:ext>
              </p:extLst>
            </p:nvPr>
          </p:nvGraphicFramePr>
          <p:xfrm>
            <a:off x="1741916" y="2760288"/>
            <a:ext cx="540174" cy="366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" name="Equation" r:id="rId17" imgW="380835" imgH="241195" progId="Equation.3">
                    <p:embed/>
                  </p:oleObj>
                </mc:Choice>
                <mc:Fallback>
                  <p:oleObj name="Equation" r:id="rId17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916" y="2760288"/>
                          <a:ext cx="540174" cy="3667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3975851"/>
                </p:ext>
              </p:extLst>
            </p:nvPr>
          </p:nvGraphicFramePr>
          <p:xfrm>
            <a:off x="1022860" y="2003780"/>
            <a:ext cx="394665" cy="3089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" name="Equation" r:id="rId19" imgW="279279" imgH="203112" progId="Equation.3">
                    <p:embed/>
                  </p:oleObj>
                </mc:Choice>
                <mc:Fallback>
                  <p:oleObj name="Equation" r:id="rId19" imgW="27927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2860" y="2003780"/>
                          <a:ext cx="394665" cy="3089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Straight Connector 38"/>
            <p:cNvCxnSpPr/>
            <p:nvPr/>
          </p:nvCxnSpPr>
          <p:spPr>
            <a:xfrm flipV="1">
              <a:off x="2305048" y="2786867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305048" y="106129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815909" y="1061294"/>
              <a:ext cx="0" cy="173083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400" y="106129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051881" y="1061294"/>
              <a:ext cx="1771648" cy="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297428" y="1934876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1419225" y="1051560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60320" y="1249680"/>
              <a:ext cx="0" cy="17228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07720" y="1249680"/>
              <a:ext cx="17526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42702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356303"/>
              </p:ext>
            </p:extLst>
          </p:nvPr>
        </p:nvGraphicFramePr>
        <p:xfrm>
          <a:off x="5567363" y="1995488"/>
          <a:ext cx="172243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" name="Equation" r:id="rId21" imgW="609480" imgH="228600" progId="Equation.3">
                  <p:embed/>
                </p:oleObj>
              </mc:Choice>
              <mc:Fallback>
                <p:oleObj name="Equation" r:id="rId21" imgW="60948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363" y="1995488"/>
                        <a:ext cx="1722437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280532"/>
              </p:ext>
            </p:extLst>
          </p:nvPr>
        </p:nvGraphicFramePr>
        <p:xfrm>
          <a:off x="4826001" y="2943074"/>
          <a:ext cx="3517899" cy="1198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" name="Equation" r:id="rId23" imgW="1409400" imgH="444240" progId="Equation.3">
                  <p:embed/>
                </p:oleObj>
              </mc:Choice>
              <mc:Fallback>
                <p:oleObj name="Equation" r:id="rId23" imgW="1409400" imgH="444240" progId="Equation.3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1" y="2943074"/>
                        <a:ext cx="3517899" cy="1198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07594"/>
              </p:ext>
            </p:extLst>
          </p:nvPr>
        </p:nvGraphicFramePr>
        <p:xfrm>
          <a:off x="4827588" y="2943225"/>
          <a:ext cx="2598737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" name="Equation" r:id="rId25" imgW="1041120" imgH="444240" progId="Equation.3">
                  <p:embed/>
                </p:oleObj>
              </mc:Choice>
              <mc:Fallback>
                <p:oleObj name="Equation" r:id="rId25" imgW="104112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2943225"/>
                        <a:ext cx="2598737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1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17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07650"/>
              </p:ext>
            </p:extLst>
          </p:nvPr>
        </p:nvGraphicFramePr>
        <p:xfrm>
          <a:off x="4863383" y="4484605"/>
          <a:ext cx="4039317" cy="768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2" name="Equation" r:id="rId27" imgW="1523880" imgH="279360" progId="Equation.3">
                  <p:embed/>
                </p:oleObj>
              </mc:Choice>
              <mc:Fallback>
                <p:oleObj name="Equation" r:id="rId27" imgW="1523880" imgH="279360" progId="Equation.3">
                  <p:embed/>
                  <p:pic>
                    <p:nvPicPr>
                      <p:cNvPr id="0" name="Object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383" y="4484605"/>
                        <a:ext cx="4039317" cy="7682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Arrow Connector 55"/>
          <p:cNvCxnSpPr/>
          <p:nvPr/>
        </p:nvCxnSpPr>
        <p:spPr>
          <a:xfrm>
            <a:off x="1991293" y="4920551"/>
            <a:ext cx="44857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300930"/>
              </p:ext>
            </p:extLst>
          </p:nvPr>
        </p:nvGraphicFramePr>
        <p:xfrm>
          <a:off x="437247" y="4201255"/>
          <a:ext cx="13303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" name="Equation" r:id="rId29" imgW="533160" imgH="203040" progId="Equation.3">
                  <p:embed/>
                </p:oleObj>
              </mc:Choice>
              <mc:Fallback>
                <p:oleObj name="Equation" r:id="rId29" imgW="533160" imgH="20304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47" y="4201255"/>
                        <a:ext cx="1330325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648373"/>
              </p:ext>
            </p:extLst>
          </p:nvPr>
        </p:nvGraphicFramePr>
        <p:xfrm>
          <a:off x="2807603" y="4201255"/>
          <a:ext cx="13303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4" name="Equation" r:id="rId31" imgW="533160" imgH="203040" progId="Equation.3">
                  <p:embed/>
                </p:oleObj>
              </mc:Choice>
              <mc:Fallback>
                <p:oleObj name="Equation" r:id="rId31" imgW="533160" imgH="20304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7603" y="4201255"/>
                        <a:ext cx="1330325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946589"/>
              </p:ext>
            </p:extLst>
          </p:nvPr>
        </p:nvGraphicFramePr>
        <p:xfrm>
          <a:off x="3693687" y="5834083"/>
          <a:ext cx="1374949" cy="32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" name="Equation" r:id="rId33" imgW="939600" imgH="203040" progId="Equation.3">
                  <p:embed/>
                </p:oleObj>
              </mc:Choice>
              <mc:Fallback>
                <p:oleObj name="Equation" r:id="rId33" imgW="939600" imgH="203040" progId="Equation.3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687" y="5834083"/>
                        <a:ext cx="1374949" cy="321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2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3-D AG Algorithm: Weight Function</a:t>
            </a:r>
            <a:endParaRPr lang="en-US" sz="3200" b="1" dirty="0"/>
          </a:p>
        </p:txBody>
      </p:sp>
      <p:grpSp>
        <p:nvGrpSpPr>
          <p:cNvPr id="53" name="Group 7"/>
          <p:cNvGrpSpPr>
            <a:grpSpLocks noChangeAspect="1"/>
          </p:cNvGrpSpPr>
          <p:nvPr/>
        </p:nvGrpSpPr>
        <p:grpSpPr>
          <a:xfrm>
            <a:off x="2780798" y="4950169"/>
            <a:ext cx="1148142" cy="1043359"/>
            <a:chOff x="5693348" y="2852897"/>
            <a:chExt cx="1774252" cy="1612328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5693348" y="3243423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5082447" y="3854324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>
              <a:off x="6304249" y="3854324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693348" y="4465225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45798" y="2852898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>
              <a:off x="5634897" y="3463799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>
              <a:off x="6856699" y="3463799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245798" y="4074700"/>
              <a:ext cx="122180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915150" y="4074700"/>
              <a:ext cx="552450" cy="3905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6915150" y="2852897"/>
              <a:ext cx="552450" cy="3905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693348" y="2852898"/>
              <a:ext cx="552450" cy="3905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693348" y="4074700"/>
              <a:ext cx="552450" cy="39052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22"/>
          <p:cNvGrpSpPr>
            <a:grpSpLocks noChangeAspect="1"/>
          </p:cNvGrpSpPr>
          <p:nvPr/>
        </p:nvGrpSpPr>
        <p:grpSpPr>
          <a:xfrm>
            <a:off x="533172" y="4839454"/>
            <a:ext cx="1211099" cy="1156080"/>
            <a:chOff x="2276475" y="2701185"/>
            <a:chExt cx="1895475" cy="1809365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2276475" y="3288747"/>
              <a:ext cx="1343025" cy="2998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2276475" y="3588624"/>
              <a:ext cx="371475" cy="9219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3457575" y="3288747"/>
              <a:ext cx="161925" cy="12218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647950" y="4510549"/>
              <a:ext cx="809625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746661" y="2701185"/>
              <a:ext cx="1215739" cy="2635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2746662" y="2701185"/>
              <a:ext cx="339438" cy="1211289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3962400" y="2964737"/>
              <a:ext cx="209550" cy="11552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086100" y="3912474"/>
              <a:ext cx="1085850" cy="20755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457575" y="4120026"/>
              <a:ext cx="714375" cy="390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3622962" y="2964737"/>
              <a:ext cx="339438" cy="3240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2276475" y="2701185"/>
              <a:ext cx="470186" cy="8874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2647950" y="3912474"/>
              <a:ext cx="438150" cy="59807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4"/>
          <p:cNvGrpSpPr>
            <a:grpSpLocks noChangeAspect="1"/>
          </p:cNvGrpSpPr>
          <p:nvPr/>
        </p:nvGrpSpPr>
        <p:grpSpPr>
          <a:xfrm>
            <a:off x="42108" y="5479137"/>
            <a:ext cx="649458" cy="570228"/>
            <a:chOff x="-746136" y="3408023"/>
            <a:chExt cx="2035087" cy="1786819"/>
          </a:xfrm>
        </p:grpSpPr>
        <p:grpSp>
          <p:nvGrpSpPr>
            <p:cNvPr id="86" name="Group 36"/>
            <p:cNvGrpSpPr/>
            <p:nvPr/>
          </p:nvGrpSpPr>
          <p:grpSpPr>
            <a:xfrm>
              <a:off x="-746136" y="3661663"/>
              <a:ext cx="1565084" cy="1365156"/>
              <a:chOff x="2234466" y="4819651"/>
              <a:chExt cx="687956" cy="600075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2322347" y="4819651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5400000" flipH="1" flipV="1">
                <a:off x="2622385" y="5119688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2700000" flipH="1" flipV="1">
                <a:off x="2534504" y="4907532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-546208" y="3408023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0920" y="3632993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74572" y="4656233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93" name="Group 6"/>
          <p:cNvGrpSpPr>
            <a:grpSpLocks noChangeAspect="1"/>
          </p:cNvGrpSpPr>
          <p:nvPr/>
        </p:nvGrpSpPr>
        <p:grpSpPr>
          <a:xfrm>
            <a:off x="2097479" y="5479306"/>
            <a:ext cx="649458" cy="570228"/>
            <a:chOff x="22399561" y="8469089"/>
            <a:chExt cx="2035087" cy="1786819"/>
          </a:xfrm>
        </p:grpSpPr>
        <p:grpSp>
          <p:nvGrpSpPr>
            <p:cNvPr id="94" name="Group 60"/>
            <p:cNvGrpSpPr/>
            <p:nvPr/>
          </p:nvGrpSpPr>
          <p:grpSpPr>
            <a:xfrm>
              <a:off x="22399561" y="8722729"/>
              <a:ext cx="1565084" cy="1365156"/>
              <a:chOff x="2234466" y="4819651"/>
              <a:chExt cx="687956" cy="600075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flipV="1">
                <a:off x="2322347" y="4819651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rot="5400000" flipH="1" flipV="1">
                <a:off x="2622385" y="5119688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2700000" flipH="1" flipV="1">
                <a:off x="2534504" y="4907532"/>
                <a:ext cx="0" cy="6000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/>
            <p:cNvSpPr txBox="1"/>
            <p:nvPr/>
          </p:nvSpPr>
          <p:spPr>
            <a:xfrm>
              <a:off x="22599489" y="8469089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ζ</a:t>
              </a:r>
              <a:endParaRPr lang="en-US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3506617" y="8694059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η</a:t>
              </a:r>
              <a:endParaRPr lang="en-US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3920269" y="9717299"/>
              <a:ext cx="51437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ξ</a:t>
              </a:r>
              <a:endParaRPr lang="en-US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7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3-D AG Algorithm: Weight Function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4132" y="1143000"/>
            <a:ext cx="6381750" cy="4835902"/>
            <a:chOff x="1374132" y="1143000"/>
            <a:chExt cx="6381750" cy="4835902"/>
          </a:xfrm>
        </p:grpSpPr>
        <p:grpSp>
          <p:nvGrpSpPr>
            <p:cNvPr id="27" name="Group 26"/>
            <p:cNvGrpSpPr/>
            <p:nvPr/>
          </p:nvGrpSpPr>
          <p:grpSpPr>
            <a:xfrm>
              <a:off x="1374132" y="1143000"/>
              <a:ext cx="2721550" cy="4835902"/>
              <a:chOff x="1704332" y="1143000"/>
              <a:chExt cx="2721550" cy="4835902"/>
            </a:xfrm>
          </p:grpSpPr>
          <p:pic>
            <p:nvPicPr>
              <p:cNvPr id="14" name="Picture 13" descr="BLANK.t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704332" y="1143000"/>
                <a:ext cx="2721550" cy="2417951"/>
              </a:xfrm>
              <a:prstGeom prst="rect">
                <a:avLst/>
              </a:prstGeom>
            </p:spPr>
          </p:pic>
          <p:pic>
            <p:nvPicPr>
              <p:cNvPr id="17" name="Picture 16" descr="ICO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04332" y="3560951"/>
                <a:ext cx="2721550" cy="2417951"/>
              </a:xfrm>
              <a:prstGeom prst="rect">
                <a:avLst/>
              </a:prstGeom>
            </p:spPr>
          </p:pic>
          <p:pic>
            <p:nvPicPr>
              <p:cNvPr id="19" name="Picture 18" descr="BLANK.tif"/>
              <p:cNvPicPr>
                <a:picLocks noChangeAspect="1"/>
              </p:cNvPicPr>
              <p:nvPr/>
            </p:nvPicPr>
            <p:blipFill>
              <a:blip r:embed="rId2" cstate="print"/>
              <a:srcRect l="83931" t="20902" r="5799" b="45017"/>
              <a:stretch>
                <a:fillRect/>
              </a:stretch>
            </p:blipFill>
            <p:spPr>
              <a:xfrm>
                <a:off x="3928828" y="1543049"/>
                <a:ext cx="478004" cy="14092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 descr="BLANK.tif"/>
              <p:cNvPicPr>
                <a:picLocks noChangeAspect="1"/>
              </p:cNvPicPr>
              <p:nvPr/>
            </p:nvPicPr>
            <p:blipFill>
              <a:blip r:embed="rId2" cstate="print"/>
              <a:srcRect l="83931" t="20902" r="5799" b="45017"/>
              <a:stretch>
                <a:fillRect/>
              </a:stretch>
            </p:blipFill>
            <p:spPr>
              <a:xfrm>
                <a:off x="3928828" y="3965574"/>
                <a:ext cx="478004" cy="14092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704332" y="1143000"/>
                <a:ext cx="1330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µg m</a:t>
                </a:r>
                <a:r>
                  <a:rPr lang="en-US" sz="1600" baseline="30000" dirty="0" smtClean="0">
                    <a:solidFill>
                      <a:schemeClr val="bg1"/>
                    </a:solidFill>
                  </a:rPr>
                  <a:t>-3</a:t>
                </a:r>
                <a:endParaRPr lang="en-US" sz="160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04332" y="3560951"/>
                <a:ext cx="1330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µg m</a:t>
                </a:r>
                <a:r>
                  <a:rPr lang="en-US" sz="1600" baseline="30000" dirty="0" smtClean="0">
                    <a:solidFill>
                      <a:schemeClr val="bg1"/>
                    </a:solidFill>
                  </a:rPr>
                  <a:t>-3</a:t>
                </a:r>
                <a:endParaRPr lang="en-US" sz="1600" baseline="30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034331" y="1143000"/>
              <a:ext cx="2721551" cy="4835902"/>
              <a:chOff x="4881931" y="1143000"/>
              <a:chExt cx="2721551" cy="4835902"/>
            </a:xfrm>
          </p:grpSpPr>
          <p:pic>
            <p:nvPicPr>
              <p:cNvPr id="16" name="Picture 15" descr="WF_BLANK.t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81932" y="1143000"/>
                <a:ext cx="2721550" cy="2417951"/>
              </a:xfrm>
              <a:prstGeom prst="rect">
                <a:avLst/>
              </a:prstGeom>
            </p:spPr>
          </p:pic>
          <p:pic>
            <p:nvPicPr>
              <p:cNvPr id="18" name="Picture 17" descr="WF_ICON.tif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81932" y="3560951"/>
                <a:ext cx="2721550" cy="2417951"/>
              </a:xfrm>
              <a:prstGeom prst="rect">
                <a:avLst/>
              </a:prstGeom>
            </p:spPr>
          </p:pic>
          <p:pic>
            <p:nvPicPr>
              <p:cNvPr id="21" name="Picture 20" descr="WF_BLANK.tif"/>
              <p:cNvPicPr>
                <a:picLocks noChangeAspect="1"/>
              </p:cNvPicPr>
              <p:nvPr/>
            </p:nvPicPr>
            <p:blipFill>
              <a:blip r:embed="rId4" cstate="print"/>
              <a:srcRect l="84461" t="20727" r="5764" b="45192"/>
              <a:stretch>
                <a:fillRect/>
              </a:stretch>
            </p:blipFill>
            <p:spPr>
              <a:xfrm>
                <a:off x="7111189" y="1543049"/>
                <a:ext cx="478004" cy="14807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 descr="WF_BLANK.tif"/>
              <p:cNvPicPr>
                <a:picLocks noChangeAspect="1"/>
              </p:cNvPicPr>
              <p:nvPr/>
            </p:nvPicPr>
            <p:blipFill>
              <a:blip r:embed="rId4" cstate="print"/>
              <a:srcRect l="84461" t="20727" r="5764" b="45192"/>
              <a:stretch>
                <a:fillRect/>
              </a:stretch>
            </p:blipFill>
            <p:spPr>
              <a:xfrm>
                <a:off x="7111189" y="3965574"/>
                <a:ext cx="478004" cy="14807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881931" y="1143000"/>
                <a:ext cx="22292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Adaptation Weight </a:t>
                </a:r>
                <a:endParaRPr lang="en-US" sz="160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81931" y="3560951"/>
                <a:ext cx="22292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Adaptation Weight </a:t>
                </a:r>
                <a:endParaRPr lang="en-US" sz="1600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5" name="Straight Arrow Connector 34"/>
          <p:cNvCxnSpPr/>
          <p:nvPr/>
        </p:nvCxnSpPr>
        <p:spPr>
          <a:xfrm>
            <a:off x="4191000" y="2209800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191000" y="4648200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6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228600" y="914400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0"/>
          <p:cNvSpPr txBox="1">
            <a:spLocks/>
          </p:cNvSpPr>
          <p:nvPr/>
        </p:nvSpPr>
        <p:spPr>
          <a:xfrm>
            <a:off x="78346" y="1035050"/>
            <a:ext cx="4838700" cy="5289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endParaRPr lang="en-US" sz="2200" dirty="0" smtClean="0">
              <a:latin typeface="Calibri" pitchFamily="34" charset="0"/>
            </a:endParaRPr>
          </a:p>
          <a:p>
            <a:pPr marL="519113" lvl="1" indent="-290513">
              <a:buNone/>
            </a:pPr>
            <a:r>
              <a:rPr lang="en-US" sz="2200" dirty="0" smtClean="0">
                <a:latin typeface="Calibri" pitchFamily="34" charset="0"/>
              </a:rPr>
              <a:t>2. Use </a:t>
            </a:r>
            <a:r>
              <a:rPr lang="en-US" sz="2200" dirty="0">
                <a:latin typeface="Calibri" pitchFamily="34" charset="0"/>
              </a:rPr>
              <a:t>cell weights to estimate new node positions:</a:t>
            </a:r>
          </a:p>
          <a:p>
            <a:pPr marL="685800" lvl="1" indent="-457200">
              <a:buFont typeface="Arial" pitchFamily="34" charset="0"/>
              <a:buAutoNum type="arabicPeriod"/>
            </a:pPr>
            <a:endParaRPr lang="en-US" sz="2200" dirty="0">
              <a:latin typeface="Calibri" pitchFamily="34" charset="0"/>
            </a:endParaRPr>
          </a:p>
          <a:p>
            <a:pPr marL="685800" lvl="1" indent="-457200">
              <a:buAutoNum type="arabicPeriod"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 smtClean="0">
              <a:sym typeface="Wingdings 3"/>
            </a:endParaRPr>
          </a:p>
          <a:p>
            <a:pPr marL="685800" lvl="1" indent="-457200">
              <a:buAutoNum type="arabicPeriod"/>
            </a:pPr>
            <a:endParaRPr lang="en-US" sz="2200" dirty="0">
              <a:sym typeface="Wingdings 3"/>
            </a:endParaRPr>
          </a:p>
          <a:p>
            <a:pPr marL="228600" lvl="1" indent="0">
              <a:buNone/>
            </a:pPr>
            <a:endParaRPr lang="en-US" sz="2200" dirty="0">
              <a:sym typeface="Wingdings 3"/>
            </a:endParaRPr>
          </a:p>
          <a:p>
            <a:pPr marL="457200" lvl="1" indent="-228600">
              <a:buFont typeface="Arial" pitchFamily="34" charset="0"/>
              <a:buChar char="•"/>
            </a:pPr>
            <a:endParaRPr lang="en-US" sz="2200" dirty="0">
              <a:sym typeface="Wingdings 3"/>
            </a:endParaRPr>
          </a:p>
          <a:p>
            <a:pPr marL="228600" indent="0">
              <a:buNone/>
            </a:pPr>
            <a:endParaRPr lang="en-US" sz="2200" dirty="0" smtClean="0">
              <a:sym typeface="Wingdings 3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384664"/>
              </p:ext>
            </p:extLst>
          </p:nvPr>
        </p:nvGraphicFramePr>
        <p:xfrm>
          <a:off x="4917046" y="1215222"/>
          <a:ext cx="3896036" cy="119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" name="Equation" r:id="rId5" imgW="1409088" imgH="431613" progId="Equation.3">
                  <p:embed/>
                </p:oleObj>
              </mc:Choice>
              <mc:Fallback>
                <p:oleObj name="Equation" r:id="rId5" imgW="140908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046" y="1215222"/>
                        <a:ext cx="3896036" cy="11964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>
            <a:off x="4096385" y="4229705"/>
            <a:ext cx="1219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334245"/>
              </p:ext>
            </p:extLst>
          </p:nvPr>
        </p:nvGraphicFramePr>
        <p:xfrm>
          <a:off x="3705860" y="3730861"/>
          <a:ext cx="1793240" cy="392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" name="Equation" r:id="rId7" imgW="1117600" imgH="228600" progId="Equation.3">
                  <p:embed/>
                </p:oleObj>
              </mc:Choice>
              <mc:Fallback>
                <p:oleObj name="Equation" r:id="rId7" imgW="1117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860" y="3730861"/>
                        <a:ext cx="1793240" cy="3924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7"/>
          <p:cNvGrpSpPr/>
          <p:nvPr/>
        </p:nvGrpSpPr>
        <p:grpSpPr>
          <a:xfrm>
            <a:off x="1046023" y="3106179"/>
            <a:ext cx="2290130" cy="2128129"/>
            <a:chOff x="533399" y="1051560"/>
            <a:chExt cx="2290130" cy="2128129"/>
          </a:xfrm>
        </p:grpSpPr>
        <p:sp>
          <p:nvSpPr>
            <p:cNvPr id="19" name="Freeform 18"/>
            <p:cNvSpPr/>
            <p:nvPr/>
          </p:nvSpPr>
          <p:spPr>
            <a:xfrm>
              <a:off x="533399" y="1051560"/>
              <a:ext cx="2290129" cy="388620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4FC0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0389" y="1249679"/>
              <a:ext cx="1097063" cy="188385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E1696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305048" y="1076569"/>
              <a:ext cx="518160" cy="2103120"/>
            </a:xfrm>
            <a:custGeom>
              <a:avLst/>
              <a:gdLst>
                <a:gd name="connsiteX0" fmla="*/ 7620 w 518160"/>
                <a:gd name="connsiteY0" fmla="*/ 373380 h 2103120"/>
                <a:gd name="connsiteX1" fmla="*/ 0 w 518160"/>
                <a:gd name="connsiteY1" fmla="*/ 2103120 h 2103120"/>
                <a:gd name="connsiteX2" fmla="*/ 518160 w 518160"/>
                <a:gd name="connsiteY2" fmla="*/ 1722120 h 2103120"/>
                <a:gd name="connsiteX3" fmla="*/ 518160 w 518160"/>
                <a:gd name="connsiteY3" fmla="*/ 0 h 2103120"/>
                <a:gd name="connsiteX4" fmla="*/ 7620 w 518160"/>
                <a:gd name="connsiteY4" fmla="*/ 373380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2103120">
                  <a:moveTo>
                    <a:pt x="7620" y="373380"/>
                  </a:moveTo>
                  <a:lnTo>
                    <a:pt x="0" y="2103120"/>
                  </a:lnTo>
                  <a:lnTo>
                    <a:pt x="518160" y="1722120"/>
                  </a:lnTo>
                  <a:lnTo>
                    <a:pt x="518160" y="0"/>
                  </a:lnTo>
                  <a:lnTo>
                    <a:pt x="7620" y="373380"/>
                  </a:lnTo>
                  <a:close/>
                </a:path>
              </a:pathLst>
            </a:custGeom>
            <a:solidFill>
              <a:srgbClr val="4F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400" y="1447800"/>
              <a:ext cx="885825" cy="864964"/>
            </a:xfrm>
            <a:prstGeom prst="rect">
              <a:avLst/>
            </a:prstGeom>
            <a:solidFill>
              <a:srgbClr val="E1696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19223" y="1447800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400" y="2312762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19223" y="2312762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72283" y="2265425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6493144"/>
                </p:ext>
              </p:extLst>
            </p:nvPr>
          </p:nvGraphicFramePr>
          <p:xfrm>
            <a:off x="571675" y="1470954"/>
            <a:ext cx="540174" cy="366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2" name="Equation" r:id="rId9" imgW="380835" imgH="241195" progId="Equation.3">
                    <p:embed/>
                  </p:oleObj>
                </mc:Choice>
                <mc:Fallback>
                  <p:oleObj name="Equation" r:id="rId9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675" y="1470954"/>
                          <a:ext cx="540174" cy="3667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Oval 30"/>
            <p:cNvSpPr/>
            <p:nvPr/>
          </p:nvSpPr>
          <p:spPr>
            <a:xfrm>
              <a:off x="1818001" y="184019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930271" y="184019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818001" y="2697449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30271" y="2696543"/>
              <a:ext cx="93882" cy="94677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8983024"/>
                </p:ext>
              </p:extLst>
            </p:nvPr>
          </p:nvGraphicFramePr>
          <p:xfrm>
            <a:off x="1754795" y="1452432"/>
            <a:ext cx="540174" cy="386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3" name="Equation" r:id="rId11" imgW="380835" imgH="253890" progId="Equation.3">
                    <p:embed/>
                  </p:oleObj>
                </mc:Choice>
                <mc:Fallback>
                  <p:oleObj name="Equation" r:id="rId11" imgW="380835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795" y="1452432"/>
                          <a:ext cx="540174" cy="3866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0765261"/>
                </p:ext>
              </p:extLst>
            </p:nvPr>
          </p:nvGraphicFramePr>
          <p:xfrm>
            <a:off x="610134" y="2770772"/>
            <a:ext cx="504294" cy="366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" name="Equation" r:id="rId13" imgW="355446" imgH="241195" progId="Equation.3">
                    <p:embed/>
                  </p:oleObj>
                </mc:Choice>
                <mc:Fallback>
                  <p:oleObj name="Equation" r:id="rId13" imgW="355446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134" y="2770772"/>
                          <a:ext cx="504294" cy="3667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1602139"/>
                </p:ext>
              </p:extLst>
            </p:nvPr>
          </p:nvGraphicFramePr>
          <p:xfrm>
            <a:off x="1741916" y="2760288"/>
            <a:ext cx="540174" cy="366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5" name="Equation" r:id="rId15" imgW="380835" imgH="241195" progId="Equation.3">
                    <p:embed/>
                  </p:oleObj>
                </mc:Choice>
                <mc:Fallback>
                  <p:oleObj name="Equation" r:id="rId15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916" y="2760288"/>
                          <a:ext cx="540174" cy="3667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4436512"/>
                </p:ext>
              </p:extLst>
            </p:nvPr>
          </p:nvGraphicFramePr>
          <p:xfrm>
            <a:off x="1022860" y="2003780"/>
            <a:ext cx="394665" cy="3089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6" name="Equation" r:id="rId17" imgW="279279" imgH="203112" progId="Equation.3">
                    <p:embed/>
                  </p:oleObj>
                </mc:Choice>
                <mc:Fallback>
                  <p:oleObj name="Equation" r:id="rId17" imgW="27927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2860" y="2003780"/>
                          <a:ext cx="394665" cy="3089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Straight Connector 38"/>
            <p:cNvCxnSpPr/>
            <p:nvPr/>
          </p:nvCxnSpPr>
          <p:spPr>
            <a:xfrm flipV="1">
              <a:off x="2305048" y="2786867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305048" y="106129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815909" y="1061294"/>
              <a:ext cx="0" cy="173083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400" y="106129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051881" y="1061294"/>
              <a:ext cx="1771648" cy="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297428" y="1934876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1419225" y="1051560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60320" y="1249680"/>
              <a:ext cx="0" cy="17228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07720" y="1249680"/>
              <a:ext cx="17526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7"/>
          <p:cNvGrpSpPr/>
          <p:nvPr/>
        </p:nvGrpSpPr>
        <p:grpSpPr>
          <a:xfrm>
            <a:off x="5979289" y="3109549"/>
            <a:ext cx="2290130" cy="2128129"/>
            <a:chOff x="6353072" y="805468"/>
            <a:chExt cx="2290130" cy="2128129"/>
          </a:xfrm>
        </p:grpSpPr>
        <p:sp>
          <p:nvSpPr>
            <p:cNvPr id="49" name="Freeform 48"/>
            <p:cNvSpPr/>
            <p:nvPr/>
          </p:nvSpPr>
          <p:spPr>
            <a:xfrm>
              <a:off x="6353072" y="805468"/>
              <a:ext cx="2290129" cy="388620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4FC0FF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380062" y="1003587"/>
              <a:ext cx="1097063" cy="188385"/>
            </a:xfrm>
            <a:custGeom>
              <a:avLst/>
              <a:gdLst>
                <a:gd name="connsiteX0" fmla="*/ 0 w 2263140"/>
                <a:gd name="connsiteY0" fmla="*/ 388620 h 388620"/>
                <a:gd name="connsiteX1" fmla="*/ 1760220 w 2263140"/>
                <a:gd name="connsiteY1" fmla="*/ 388620 h 388620"/>
                <a:gd name="connsiteX2" fmla="*/ 2263140 w 2263140"/>
                <a:gd name="connsiteY2" fmla="*/ 7620 h 388620"/>
                <a:gd name="connsiteX3" fmla="*/ 525780 w 2263140"/>
                <a:gd name="connsiteY3" fmla="*/ 0 h 388620"/>
                <a:gd name="connsiteX4" fmla="*/ 0 w 2263140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40" h="388620">
                  <a:moveTo>
                    <a:pt x="0" y="388620"/>
                  </a:moveTo>
                  <a:lnTo>
                    <a:pt x="1760220" y="388620"/>
                  </a:lnTo>
                  <a:lnTo>
                    <a:pt x="2263140" y="7620"/>
                  </a:lnTo>
                  <a:lnTo>
                    <a:pt x="52578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E1696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8124721" y="830477"/>
              <a:ext cx="518160" cy="2103120"/>
            </a:xfrm>
            <a:custGeom>
              <a:avLst/>
              <a:gdLst>
                <a:gd name="connsiteX0" fmla="*/ 7620 w 518160"/>
                <a:gd name="connsiteY0" fmla="*/ 373380 h 2103120"/>
                <a:gd name="connsiteX1" fmla="*/ 0 w 518160"/>
                <a:gd name="connsiteY1" fmla="*/ 2103120 h 2103120"/>
                <a:gd name="connsiteX2" fmla="*/ 518160 w 518160"/>
                <a:gd name="connsiteY2" fmla="*/ 1722120 h 2103120"/>
                <a:gd name="connsiteX3" fmla="*/ 518160 w 518160"/>
                <a:gd name="connsiteY3" fmla="*/ 0 h 2103120"/>
                <a:gd name="connsiteX4" fmla="*/ 7620 w 518160"/>
                <a:gd name="connsiteY4" fmla="*/ 373380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2103120">
                  <a:moveTo>
                    <a:pt x="7620" y="373380"/>
                  </a:moveTo>
                  <a:lnTo>
                    <a:pt x="0" y="2103120"/>
                  </a:lnTo>
                  <a:lnTo>
                    <a:pt x="518160" y="1722120"/>
                  </a:lnTo>
                  <a:lnTo>
                    <a:pt x="518160" y="0"/>
                  </a:lnTo>
                  <a:lnTo>
                    <a:pt x="7620" y="373380"/>
                  </a:lnTo>
                  <a:close/>
                </a:path>
              </a:pathLst>
            </a:custGeom>
            <a:solidFill>
              <a:srgbClr val="4F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53073" y="1201708"/>
              <a:ext cx="885825" cy="864964"/>
            </a:xfrm>
            <a:prstGeom prst="rect">
              <a:avLst/>
            </a:prstGeom>
            <a:solidFill>
              <a:srgbClr val="E16969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238896" y="1201708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53073" y="2066670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238896" y="2066670"/>
              <a:ext cx="885825" cy="864964"/>
            </a:xfrm>
            <a:prstGeom prst="rect">
              <a:avLst/>
            </a:prstGeom>
            <a:solidFill>
              <a:srgbClr val="4FC0FF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8124721" y="2540775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8124721" y="815202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635582" y="815202"/>
              <a:ext cx="0" cy="173083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353073" y="815202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6871554" y="815202"/>
              <a:ext cx="1771648" cy="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8117101" y="1688784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238898" y="805468"/>
              <a:ext cx="518481" cy="3865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379993" y="1003588"/>
              <a:ext cx="0" cy="17228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27393" y="1003588"/>
              <a:ext cx="17526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68"/>
            <p:cNvGrpSpPr/>
            <p:nvPr/>
          </p:nvGrpSpPr>
          <p:grpSpPr>
            <a:xfrm>
              <a:off x="6353074" y="1201498"/>
              <a:ext cx="1771648" cy="1729943"/>
              <a:chOff x="3948975" y="1044361"/>
              <a:chExt cx="1788972" cy="1746859"/>
            </a:xfrm>
          </p:grpSpPr>
          <p:grpSp>
            <p:nvGrpSpPr>
              <p:cNvPr id="9" name="Group 74"/>
              <p:cNvGrpSpPr/>
              <p:nvPr/>
            </p:nvGrpSpPr>
            <p:grpSpPr>
              <a:xfrm>
                <a:off x="3948975" y="1044361"/>
                <a:ext cx="1788972" cy="1746859"/>
                <a:chOff x="11036299" y="23083256"/>
                <a:chExt cx="1788972" cy="1746859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1036301" y="23083265"/>
                  <a:ext cx="894484" cy="873420"/>
                </a:xfrm>
                <a:prstGeom prst="rect">
                  <a:avLst/>
                </a:prstGeom>
                <a:solidFill>
                  <a:srgbClr val="E16969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1930783" y="23083265"/>
                  <a:ext cx="894484" cy="873420"/>
                </a:xfrm>
                <a:prstGeom prst="rect">
                  <a:avLst/>
                </a:prstGeom>
                <a:solidFill>
                  <a:srgbClr val="4FC0FF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11036301" y="23956683"/>
                  <a:ext cx="894484" cy="873420"/>
                </a:xfrm>
                <a:prstGeom prst="rect">
                  <a:avLst/>
                </a:prstGeom>
                <a:solidFill>
                  <a:srgbClr val="4FC0FF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1930783" y="23956683"/>
                  <a:ext cx="894484" cy="873420"/>
                </a:xfrm>
                <a:prstGeom prst="rect">
                  <a:avLst/>
                </a:prstGeom>
                <a:solidFill>
                  <a:srgbClr val="4FC0FF"/>
                </a:soli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>
                <a:xfrm flipH="1" flipV="1">
                  <a:off x="11653689" y="23695653"/>
                  <a:ext cx="277096" cy="113444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12825268" y="23083265"/>
                  <a:ext cx="0" cy="1746842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H="1" flipV="1">
                  <a:off x="11036301" y="24830103"/>
                  <a:ext cx="1788969" cy="6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 flipV="1">
                  <a:off x="11036299" y="23083267"/>
                  <a:ext cx="1788969" cy="6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11036301" y="23083273"/>
                  <a:ext cx="0" cy="1746842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H="1">
                  <a:off x="11036302" y="23695653"/>
                  <a:ext cx="617387" cy="26103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1653689" y="23083273"/>
                  <a:ext cx="277094" cy="61238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 flipV="1">
                  <a:off x="11653689" y="23695653"/>
                  <a:ext cx="1171579" cy="261033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 flipV="1">
                  <a:off x="11036302" y="23956677"/>
                  <a:ext cx="1788969" cy="6"/>
                </a:xfrm>
                <a:prstGeom prst="line">
                  <a:avLst/>
                </a:prstGeom>
                <a:ln w="31750">
                  <a:solidFill>
                    <a:schemeClr val="tx1">
                      <a:alpha val="44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11930785" y="23083256"/>
                  <a:ext cx="0" cy="1746842"/>
                </a:xfrm>
                <a:prstGeom prst="line">
                  <a:avLst/>
                </a:prstGeom>
                <a:ln w="31750">
                  <a:solidFill>
                    <a:schemeClr val="tx1">
                      <a:alpha val="44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al 81"/>
                <p:cNvSpPr/>
                <p:nvPr/>
              </p:nvSpPr>
              <p:spPr>
                <a:xfrm>
                  <a:off x="11606289" y="23647852"/>
                  <a:ext cx="94800" cy="95602"/>
                </a:xfrm>
                <a:prstGeom prst="ellipse">
                  <a:avLst/>
                </a:prstGeom>
                <a:solidFill>
                  <a:schemeClr val="tx1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aphicFrame>
            <p:nvGraphicFramePr>
              <p:cNvPr id="67" name="Object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1466687"/>
                  </p:ext>
                </p:extLst>
              </p:nvPr>
            </p:nvGraphicFramePr>
            <p:xfrm>
              <a:off x="4137062" y="1326127"/>
              <a:ext cx="462884" cy="3306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77" name="Equation" r:id="rId19" imgW="304536" imgH="203024" progId="Equation.3">
                      <p:embed/>
                    </p:oleObj>
                  </mc:Choice>
                  <mc:Fallback>
                    <p:oleObj name="Equation" r:id="rId19" imgW="304536" imgH="20302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37062" y="1326127"/>
                            <a:ext cx="462884" cy="3306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42702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3-D AG Algorithm: </a:t>
            </a:r>
            <a:r>
              <a:rPr lang="en-US" sz="3200" b="1" dirty="0"/>
              <a:t>Grid Movement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554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8600" y="825508"/>
            <a:ext cx="8686800" cy="1588"/>
          </a:xfrm>
          <a:prstGeom prst="line">
            <a:avLst/>
          </a:prstGeom>
          <a:ln w="28575">
            <a:prstDash val="sysDot"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" y="6172200"/>
            <a:ext cx="868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fld id="{440A6EE4-5EEB-40DA-A191-2EC181CAEEE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7" name="Content Placeholder 3" descr="UNCONST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2838"/>
          <a:stretch>
            <a:fillRect/>
          </a:stretch>
        </p:blipFill>
        <p:spPr>
          <a:xfrm>
            <a:off x="533400" y="1005132"/>
            <a:ext cx="3636964" cy="2819400"/>
          </a:xfrm>
        </p:spPr>
      </p:pic>
      <p:pic>
        <p:nvPicPr>
          <p:cNvPr id="29" name="Picture 28" descr="CONST.tif"/>
          <p:cNvPicPr>
            <a:picLocks noChangeAspect="1"/>
          </p:cNvPicPr>
          <p:nvPr/>
        </p:nvPicPr>
        <p:blipFill>
          <a:blip r:embed="rId4" cstate="print"/>
          <a:srcRect b="12838"/>
          <a:stretch>
            <a:fillRect/>
          </a:stretch>
        </p:blipFill>
        <p:spPr>
          <a:xfrm>
            <a:off x="4953000" y="1005132"/>
            <a:ext cx="3636965" cy="2819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2715" y="2810364"/>
            <a:ext cx="114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Adaptation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Weight 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8000" y="973442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Unconstrained 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adaptation: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14900" y="954332"/>
            <a:ext cx="309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Vertically constrained adaptation: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096732"/>
              </p:ext>
            </p:extLst>
          </p:nvPr>
        </p:nvGraphicFramePr>
        <p:xfrm>
          <a:off x="892529" y="3841750"/>
          <a:ext cx="2720975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5" imgW="1638000" imgH="1320480" progId="Equation.3">
                  <p:embed/>
                </p:oleObj>
              </mc:Choice>
              <mc:Fallback>
                <p:oleObj name="Equation" r:id="rId5" imgW="1638000" imgH="1320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529" y="3841750"/>
                        <a:ext cx="2720975" cy="226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462047"/>
              </p:ext>
            </p:extLst>
          </p:nvPr>
        </p:nvGraphicFramePr>
        <p:xfrm>
          <a:off x="5140679" y="3838180"/>
          <a:ext cx="3043237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7" imgW="1726920" imgH="1104840" progId="Equation.3">
                  <p:embed/>
                </p:oleObj>
              </mc:Choice>
              <mc:Fallback>
                <p:oleObj name="Equation" r:id="rId7" imgW="1726920" imgH="11048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679" y="3838180"/>
                        <a:ext cx="3043237" cy="1898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3-D AG Algorithm: </a:t>
            </a:r>
            <a:r>
              <a:rPr lang="en-US" sz="3200" b="1" dirty="0"/>
              <a:t>Grid Movement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17514" y="2810364"/>
            <a:ext cx="177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Adaptation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Weight 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317</Words>
  <Application>Microsoft Office PowerPoint</Application>
  <PresentationFormat>On-screen Show (4:3)</PresentationFormat>
  <Paragraphs>143</Paragraphs>
  <Slides>19</Slides>
  <Notes>9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A three-dimensional refinement adaptive grid algorithm for Eulerian air quality models </vt:lpstr>
      <vt:lpstr>2D Adaptive Grid in CMAQ</vt:lpstr>
      <vt:lpstr>PowerPoint Presentation</vt:lpstr>
      <vt:lpstr>Concentrated Atmospheric Plumes in CTMs</vt:lpstr>
      <vt:lpstr>3-D Adaptive Grid Algorithm</vt:lpstr>
      <vt:lpstr>3-D AG Algorithm: Weight Function</vt:lpstr>
      <vt:lpstr>3-D AG Algorithm: Weight Function</vt:lpstr>
      <vt:lpstr>3-D AG Algorithm: Grid Movement</vt:lpstr>
      <vt:lpstr>3-D AG Algorithm: Grid Movement</vt:lpstr>
      <vt:lpstr>Adaptive Grid Algorithm</vt:lpstr>
      <vt:lpstr>3-D Adaptive Grid Algorithm</vt:lpstr>
      <vt:lpstr>3-D Adaptive Grid Algorithm</vt:lpstr>
      <vt:lpstr>3-D Adaptive Grid Algorithm</vt:lpstr>
      <vt:lpstr>3-D Adaptive Grid Algorithm</vt:lpstr>
      <vt:lpstr>3-D Adaptive Grid Algorithm: Advection Tests</vt:lpstr>
      <vt:lpstr>3-D Adaptive Grid Algorithm: Advection Tests</vt:lpstr>
      <vt:lpstr>3-D Adaptive Grid Algorithm: Advection Tests</vt:lpstr>
      <vt:lpstr>Complete implementation in operational CTMs 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High-resolution Three-dimensional Plume Modeling with Eulerian Atmospheric Chemistry and Transport Models</dc:title>
  <dc:creator>fgarciamenendez@yahoo.com</dc:creator>
  <cp:lastModifiedBy>fgarciamenendez@yahoo.com</cp:lastModifiedBy>
  <cp:revision>58</cp:revision>
  <dcterms:created xsi:type="dcterms:W3CDTF">2014-10-13T03:44:03Z</dcterms:created>
  <dcterms:modified xsi:type="dcterms:W3CDTF">2014-10-27T01:38:06Z</dcterms:modified>
</cp:coreProperties>
</file>