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3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drawings/drawing4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98" r:id="rId3"/>
    <p:sldId id="322" r:id="rId4"/>
    <p:sldId id="300" r:id="rId5"/>
    <p:sldId id="347" r:id="rId6"/>
    <p:sldId id="348" r:id="rId7"/>
    <p:sldId id="368" r:id="rId8"/>
    <p:sldId id="380" r:id="rId9"/>
    <p:sldId id="381" r:id="rId10"/>
    <p:sldId id="382" r:id="rId11"/>
    <p:sldId id="367" r:id="rId12"/>
    <p:sldId id="379" r:id="rId13"/>
    <p:sldId id="363" r:id="rId14"/>
    <p:sldId id="383" r:id="rId15"/>
    <p:sldId id="369" r:id="rId16"/>
    <p:sldId id="354" r:id="rId17"/>
    <p:sldId id="355" r:id="rId18"/>
    <p:sldId id="356" r:id="rId1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CC00CC"/>
    <a:srgbClr val="CC3399"/>
    <a:srgbClr val="D60093"/>
    <a:srgbClr val="CC0066"/>
    <a:srgbClr val="CC0000"/>
    <a:srgbClr val="3333CC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75" d="100"/>
          <a:sy n="75" d="100"/>
        </p:scale>
        <p:origin x="33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4745762711864406E-3"/>
          <c:y val="1.3597033374536464E-2"/>
          <c:w val="0.98459167950693371"/>
          <c:h val="0.97527812113720647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256016"/>
        <c:axId val="109256408"/>
      </c:barChart>
      <c:catAx>
        <c:axId val="109256016"/>
        <c:scaling>
          <c:orientation val="minMax"/>
        </c:scaling>
        <c:delete val="0"/>
        <c:axPos val="b"/>
        <c:majorTickMark val="cross"/>
        <c:minorTickMark val="none"/>
        <c:tickLblPos val="nextTo"/>
        <c:spPr>
          <a:ln w="154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583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9256408"/>
        <c:crosses val="autoZero"/>
        <c:auto val="1"/>
        <c:lblAlgn val="ctr"/>
        <c:lblOffset val="100"/>
        <c:tickMarkSkip val="1"/>
        <c:noMultiLvlLbl val="0"/>
      </c:catAx>
      <c:valAx>
        <c:axId val="109256408"/>
        <c:scaling>
          <c:orientation val="minMax"/>
        </c:scaling>
        <c:delete val="0"/>
        <c:axPos val="l"/>
        <c:majorTickMark val="cross"/>
        <c:minorTickMark val="none"/>
        <c:tickLblPos val="nextTo"/>
        <c:spPr>
          <a:ln w="154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583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9256016"/>
        <c:crosses val="autoZero"/>
        <c:crossBetween val="between"/>
      </c:valAx>
      <c:spPr>
        <a:noFill/>
        <a:ln w="1235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583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4162203519510329E-3"/>
          <c:y val="1.3221153846153846E-2"/>
          <c:w val="0.98469778117827089"/>
          <c:h val="0.97596153846153844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3477976"/>
        <c:axId val="243478368"/>
      </c:barChart>
      <c:catAx>
        <c:axId val="243477976"/>
        <c:scaling>
          <c:orientation val="minMax"/>
        </c:scaling>
        <c:delete val="0"/>
        <c:axPos val="b"/>
        <c:majorTickMark val="cross"/>
        <c:minorTickMark val="none"/>
        <c:tickLblPos val="nextTo"/>
        <c:spPr>
          <a:ln w="113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428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43478368"/>
        <c:crosses val="autoZero"/>
        <c:auto val="1"/>
        <c:lblAlgn val="ctr"/>
        <c:lblOffset val="100"/>
        <c:tickMarkSkip val="1"/>
        <c:noMultiLvlLbl val="0"/>
      </c:catAx>
      <c:valAx>
        <c:axId val="243478368"/>
        <c:scaling>
          <c:orientation val="minMax"/>
        </c:scaling>
        <c:delete val="0"/>
        <c:axPos val="l"/>
        <c:majorTickMark val="cross"/>
        <c:minorTickMark val="none"/>
        <c:tickLblPos val="nextTo"/>
        <c:spPr>
          <a:ln w="113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428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43477976"/>
        <c:crosses val="autoZero"/>
        <c:crossBetween val="between"/>
      </c:valAx>
      <c:spPr>
        <a:noFill/>
        <a:ln w="905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428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4162203519510329E-3"/>
          <c:y val="1.3221153846153846E-2"/>
          <c:w val="0.98469778117827089"/>
          <c:h val="0.97596153846153844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3481504"/>
        <c:axId val="243481896"/>
      </c:barChart>
      <c:catAx>
        <c:axId val="243481504"/>
        <c:scaling>
          <c:orientation val="minMax"/>
        </c:scaling>
        <c:delete val="0"/>
        <c:axPos val="b"/>
        <c:majorTickMark val="cross"/>
        <c:minorTickMark val="none"/>
        <c:tickLblPos val="nextTo"/>
        <c:spPr>
          <a:ln w="111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42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43481896"/>
        <c:crosses val="autoZero"/>
        <c:auto val="1"/>
        <c:lblAlgn val="ctr"/>
        <c:lblOffset val="100"/>
        <c:tickMarkSkip val="1"/>
        <c:noMultiLvlLbl val="0"/>
      </c:catAx>
      <c:valAx>
        <c:axId val="243481896"/>
        <c:scaling>
          <c:orientation val="minMax"/>
        </c:scaling>
        <c:delete val="0"/>
        <c:axPos val="l"/>
        <c:majorTickMark val="cross"/>
        <c:minorTickMark val="none"/>
        <c:tickLblPos val="nextTo"/>
        <c:spPr>
          <a:ln w="111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42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43481504"/>
        <c:crosses val="autoZero"/>
        <c:crossBetween val="between"/>
      </c:valAx>
      <c:spPr>
        <a:noFill/>
        <a:ln w="889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42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4162203519510329E-3"/>
          <c:y val="1.3221153846153846E-2"/>
          <c:w val="0.98469778117827089"/>
          <c:h val="0.97596153846153844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3482288"/>
        <c:axId val="243482680"/>
      </c:barChart>
      <c:catAx>
        <c:axId val="243482288"/>
        <c:scaling>
          <c:orientation val="minMax"/>
        </c:scaling>
        <c:delete val="0"/>
        <c:axPos val="b"/>
        <c:majorTickMark val="cross"/>
        <c:minorTickMark val="none"/>
        <c:tickLblPos val="nextTo"/>
        <c:spPr>
          <a:ln w="113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428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43482680"/>
        <c:crosses val="autoZero"/>
        <c:auto val="1"/>
        <c:lblAlgn val="ctr"/>
        <c:lblOffset val="100"/>
        <c:tickMarkSkip val="1"/>
        <c:noMultiLvlLbl val="0"/>
      </c:catAx>
      <c:valAx>
        <c:axId val="243482680"/>
        <c:scaling>
          <c:orientation val="minMax"/>
        </c:scaling>
        <c:delete val="0"/>
        <c:axPos val="l"/>
        <c:majorTickMark val="cross"/>
        <c:minorTickMark val="none"/>
        <c:tickLblPos val="nextTo"/>
        <c:spPr>
          <a:ln w="113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428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43482288"/>
        <c:crosses val="autoZero"/>
        <c:crossBetween val="between"/>
      </c:valAx>
      <c:spPr>
        <a:noFill/>
        <a:ln w="905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428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4162203519510329E-3"/>
          <c:y val="1.3221153846153846E-2"/>
          <c:w val="0.98469778117827089"/>
          <c:h val="0.97596153846153844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3483464"/>
        <c:axId val="243483856"/>
      </c:barChart>
      <c:catAx>
        <c:axId val="243483464"/>
        <c:scaling>
          <c:orientation val="minMax"/>
        </c:scaling>
        <c:delete val="0"/>
        <c:axPos val="b"/>
        <c:majorTickMark val="cross"/>
        <c:minorTickMark val="none"/>
        <c:tickLblPos val="nextTo"/>
        <c:spPr>
          <a:ln w="111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42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43483856"/>
        <c:crosses val="autoZero"/>
        <c:auto val="1"/>
        <c:lblAlgn val="ctr"/>
        <c:lblOffset val="100"/>
        <c:tickMarkSkip val="1"/>
        <c:noMultiLvlLbl val="0"/>
      </c:catAx>
      <c:valAx>
        <c:axId val="243483856"/>
        <c:scaling>
          <c:orientation val="minMax"/>
        </c:scaling>
        <c:delete val="0"/>
        <c:axPos val="l"/>
        <c:majorTickMark val="cross"/>
        <c:minorTickMark val="none"/>
        <c:tickLblPos val="nextTo"/>
        <c:spPr>
          <a:ln w="111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42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43483464"/>
        <c:crosses val="autoZero"/>
        <c:crossBetween val="between"/>
      </c:valAx>
      <c:spPr>
        <a:noFill/>
        <a:ln w="889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42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4162203519510329E-3"/>
          <c:y val="1.3221153846153846E-2"/>
          <c:w val="0.98469778117827089"/>
          <c:h val="0.97596153846153844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3480328"/>
        <c:axId val="243479936"/>
      </c:barChart>
      <c:catAx>
        <c:axId val="243480328"/>
        <c:scaling>
          <c:orientation val="minMax"/>
        </c:scaling>
        <c:delete val="0"/>
        <c:axPos val="b"/>
        <c:majorTickMark val="cross"/>
        <c:minorTickMark val="none"/>
        <c:tickLblPos val="nextTo"/>
        <c:spPr>
          <a:ln w="113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428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43479936"/>
        <c:crosses val="autoZero"/>
        <c:auto val="1"/>
        <c:lblAlgn val="ctr"/>
        <c:lblOffset val="100"/>
        <c:tickMarkSkip val="1"/>
        <c:noMultiLvlLbl val="0"/>
      </c:catAx>
      <c:valAx>
        <c:axId val="243479936"/>
        <c:scaling>
          <c:orientation val="minMax"/>
        </c:scaling>
        <c:delete val="0"/>
        <c:axPos val="l"/>
        <c:majorTickMark val="cross"/>
        <c:minorTickMark val="none"/>
        <c:tickLblPos val="nextTo"/>
        <c:spPr>
          <a:ln w="113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428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43480328"/>
        <c:crosses val="autoZero"/>
        <c:crossBetween val="between"/>
      </c:valAx>
      <c:spPr>
        <a:noFill/>
        <a:ln w="905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428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3" name="Picture 2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10058400" cy="6841066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0.01183</cdr:x>
      <cdr:y>0.01754</cdr:y>
    </cdr:from>
    <cdr:to>
      <cdr:x>1</cdr:x>
      <cdr:y>0.98226</cdr:y>
    </cdr:to>
    <cdr:pic>
      <cdr:nvPicPr>
        <cdr:cNvPr id="4" name="Picture 3"/>
        <cdr:cNvPicPr/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0800" y="50800"/>
          <a:ext cx="4241800" cy="2793999"/>
        </a:xfrm>
        <a:prstGeom xmlns:a="http://schemas.openxmlformats.org/drawingml/2006/main" prst="rect">
          <a:avLst/>
        </a:prstGeom>
        <a:noFill xmlns:a="http://schemas.openxmlformats.org/drawingml/2006/main"/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0.01237</cdr:x>
      <cdr:y>0.01835</cdr:y>
    </cdr:from>
    <cdr:to>
      <cdr:x>0.91576</cdr:x>
      <cdr:y>0.91743</cdr:y>
    </cdr:to>
    <cdr:pic>
      <cdr:nvPicPr>
        <cdr:cNvPr id="4" name="Picture 3"/>
        <cdr:cNvPicPr/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0799" y="50800"/>
          <a:ext cx="3708401" cy="2489200"/>
        </a:xfrm>
        <a:prstGeom xmlns:a="http://schemas.openxmlformats.org/drawingml/2006/main" prst="rect">
          <a:avLst/>
        </a:prstGeom>
        <a:noFill xmlns:a="http://schemas.openxmlformats.org/drawingml/2006/main"/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0.01183</cdr:x>
      <cdr:y>0.01754</cdr:y>
    </cdr:from>
    <cdr:to>
      <cdr:x>0.98225</cdr:x>
      <cdr:y>0.98226</cdr:y>
    </cdr:to>
    <cdr:pic>
      <cdr:nvPicPr>
        <cdr:cNvPr id="3" name="Picture 2"/>
        <cdr:cNvPicPr/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0800" y="50799"/>
          <a:ext cx="4165600" cy="2794000"/>
        </a:xfrm>
        <a:prstGeom xmlns:a="http://schemas.openxmlformats.org/drawingml/2006/main" prst="rect">
          <a:avLst/>
        </a:prstGeom>
        <a:noFill xmlns:a="http://schemas.openxmlformats.org/drawingml/2006/main"/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04" tIns="46502" rIns="93004" bIns="46502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endParaRPr lang="en-US" alt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04" tIns="46502" rIns="93004" bIns="46502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endParaRPr lang="en-US" alt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04" tIns="46502" rIns="93004" bIns="46502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endParaRPr lang="en-US" alt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04" tIns="46502" rIns="93004" bIns="46502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fld id="{1D35E6BD-EF0B-4128-9AE5-E4E70A7710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35976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D948C0-69C9-4C4F-AA6F-2FC9D4674D75}" type="datetimeFigureOut">
              <a:rPr lang="en-US" smtClean="0"/>
              <a:t>10/11/2014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B26384-F38A-490C-90BA-ADB21E49E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187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26384-F38A-490C-90BA-ADB21E49EDB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7417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26384-F38A-490C-90BA-ADB21E49EDB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5170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26384-F38A-490C-90BA-ADB21E49EDB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88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26384-F38A-490C-90BA-ADB21E49EDB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525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26384-F38A-490C-90BA-ADB21E49EDB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326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26384-F38A-490C-90BA-ADB21E49EDB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263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26384-F38A-490C-90BA-ADB21E49EDB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033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26384-F38A-490C-90BA-ADB21E49EDB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098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26384-F38A-490C-90BA-ADB21E49EDB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70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26384-F38A-490C-90BA-ADB21E49EDB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5332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26384-F38A-490C-90BA-ADB21E49EDB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981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0">
                <a:latin typeface="Times New Roman" panose="02020603050405020304" pitchFamily="18" charset="0"/>
              </a:defRPr>
            </a:lvl1pPr>
          </a:lstStyle>
          <a:p>
            <a:r>
              <a:rPr lang="en-US" altLang="en-US" b="1" dirty="0" smtClean="0">
                <a:latin typeface="+mn-lt"/>
              </a:rPr>
              <a:t>Copyright </a:t>
            </a:r>
            <a:r>
              <a:rPr lang="en-US" altLang="en-US" b="1" dirty="0" err="1" smtClean="0">
                <a:latin typeface="+mn-lt"/>
              </a:rPr>
              <a:t>HiPERiSM</a:t>
            </a:r>
            <a:r>
              <a:rPr lang="en-US" altLang="en-US" b="1" dirty="0" smtClean="0">
                <a:latin typeface="+mn-lt"/>
              </a:rPr>
              <a:t> Consulting, LLC, 2014  		http://www.hiperism.com</a:t>
            </a:r>
            <a:r>
              <a:rPr lang="en-US" altLang="en-US" dirty="0" smtClean="0"/>
              <a:t>    	</a:t>
            </a:r>
          </a:p>
          <a:p>
            <a:pPr algn="ctr"/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36CEBB-A126-412F-AF27-4BC817910B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9392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0">
                <a:latin typeface="Times New Roman" panose="02020603050405020304" pitchFamily="18" charset="0"/>
              </a:defRPr>
            </a:lvl1pPr>
          </a:lstStyle>
          <a:p>
            <a:r>
              <a:rPr lang="en-US" altLang="en-US" b="1">
                <a:latin typeface="+mn-lt"/>
              </a:rPr>
              <a:t>Copyright HiPERiSM Consulting, LLC, 2013  		http://www.hiperism.com</a:t>
            </a:r>
            <a:r>
              <a:rPr lang="en-US" altLang="en-US"/>
              <a:t>    	</a:t>
            </a:r>
          </a:p>
          <a:p>
            <a:pPr algn="ctr"/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DFAE36-EC37-49AA-82FF-B68B0DD173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4491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4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0">
                <a:latin typeface="Times New Roman" panose="02020603050405020304" pitchFamily="18" charset="0"/>
              </a:defRPr>
            </a:lvl1pPr>
          </a:lstStyle>
          <a:p>
            <a:r>
              <a:rPr lang="en-US" altLang="en-US" b="1">
                <a:latin typeface="+mn-lt"/>
              </a:rPr>
              <a:t>Copyright HiPERiSM Consulting, LLC, 2013  		http://www.hiperism.com</a:t>
            </a:r>
            <a:r>
              <a:rPr lang="en-US" altLang="en-US"/>
              <a:t>    	</a:t>
            </a:r>
          </a:p>
          <a:p>
            <a:pPr algn="ctr"/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0E6164-7DFC-4D92-9D2F-5022545BA5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0616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600200"/>
            <a:ext cx="7772400" cy="4495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" y="6324600"/>
            <a:ext cx="8229600" cy="533400"/>
          </a:xfrm>
        </p:spPr>
        <p:txBody>
          <a:bodyPr/>
          <a:lstStyle>
            <a:lvl1pPr algn="l">
              <a:defRPr b="0">
                <a:latin typeface="Times New Roman" panose="02020603050405020304" pitchFamily="18" charset="0"/>
              </a:defRPr>
            </a:lvl1pPr>
          </a:lstStyle>
          <a:p>
            <a:r>
              <a:rPr lang="en-US" altLang="en-US" b="1">
                <a:latin typeface="+mn-lt"/>
              </a:rPr>
              <a:t>Copyright HiPERiSM Consulting, LLC, 2013  		http://www.hiperism.com</a:t>
            </a:r>
            <a:r>
              <a:rPr lang="en-US" altLang="en-US"/>
              <a:t>    	</a:t>
            </a:r>
          </a:p>
          <a:p>
            <a:pPr algn="ctr"/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FC6C338-EF17-4B37-B9D5-B31F37117E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1584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altLang="en-US" dirty="0" smtClean="0"/>
              <a:t>Copyright </a:t>
            </a:r>
            <a:r>
              <a:rPr lang="en-US" altLang="en-US" dirty="0" err="1" smtClean="0"/>
              <a:t>HiPERiSM</a:t>
            </a:r>
            <a:r>
              <a:rPr lang="en-US" altLang="en-US" dirty="0" smtClean="0"/>
              <a:t> Consulting, LLC, 2014  		http://www.hiperism.com</a:t>
            </a:r>
            <a:r>
              <a:rPr lang="en-US" altLang="en-US" b="0" dirty="0" smtClean="0">
                <a:latin typeface="Times New Roman" panose="02020603050405020304" pitchFamily="18" charset="0"/>
              </a:rPr>
              <a:t>    	</a:t>
            </a:r>
          </a:p>
          <a:p>
            <a:endParaRPr lang="en-US" altLang="en-US" b="0" dirty="0">
              <a:latin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96226-B448-46FD-8947-4AC55E14DBE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5999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0">
                <a:latin typeface="Times New Roman" panose="02020603050405020304" pitchFamily="18" charset="0"/>
              </a:defRPr>
            </a:lvl1pPr>
          </a:lstStyle>
          <a:p>
            <a:r>
              <a:rPr lang="en-US" altLang="en-US" b="1">
                <a:latin typeface="+mn-lt"/>
              </a:rPr>
              <a:t>Copyright HiPERiSM Consulting, LLC, 2013  		http://www.hiperism.com</a:t>
            </a:r>
            <a:r>
              <a:rPr lang="en-US" altLang="en-US"/>
              <a:t>    	</a:t>
            </a:r>
          </a:p>
          <a:p>
            <a:pPr algn="ctr"/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F436FB-1D6B-4116-8F3E-90A44FB1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0884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0">
                <a:latin typeface="Times New Roman" panose="02020603050405020304" pitchFamily="18" charset="0"/>
              </a:defRPr>
            </a:lvl1pPr>
          </a:lstStyle>
          <a:p>
            <a:r>
              <a:rPr lang="en-US" altLang="en-US" b="1">
                <a:latin typeface="+mn-lt"/>
              </a:rPr>
              <a:t>Copyright HiPERiSM Consulting, LLC, 2013  		http://www.hiperism.com</a:t>
            </a:r>
            <a:r>
              <a:rPr lang="en-US" altLang="en-US"/>
              <a:t>    	</a:t>
            </a:r>
          </a:p>
          <a:p>
            <a:pPr algn="ctr"/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784899-7AAC-48FC-9E06-BE2F442807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5042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3810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810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0">
                <a:latin typeface="Times New Roman" panose="02020603050405020304" pitchFamily="18" charset="0"/>
              </a:defRPr>
            </a:lvl1pPr>
          </a:lstStyle>
          <a:p>
            <a:r>
              <a:rPr lang="en-US" altLang="en-US" b="1">
                <a:latin typeface="+mn-lt"/>
              </a:rPr>
              <a:t>Copyright HiPERiSM Consulting, LLC, 2013  		http://www.hiperism.com</a:t>
            </a:r>
            <a:r>
              <a:rPr lang="en-US" altLang="en-US"/>
              <a:t>    	</a:t>
            </a:r>
          </a:p>
          <a:p>
            <a:pPr algn="ctr"/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DF550-CC6D-4AAA-82FD-0F523CD95B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4937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0">
                <a:latin typeface="Times New Roman" panose="02020603050405020304" pitchFamily="18" charset="0"/>
              </a:defRPr>
            </a:lvl1pPr>
          </a:lstStyle>
          <a:p>
            <a:r>
              <a:rPr lang="en-US" altLang="en-US" b="1">
                <a:latin typeface="+mn-lt"/>
              </a:rPr>
              <a:t>Copyright HiPERiSM Consulting, LLC, 2013  		http://www.hiperism.com</a:t>
            </a:r>
            <a:r>
              <a:rPr lang="en-US" altLang="en-US"/>
              <a:t>    	</a:t>
            </a:r>
          </a:p>
          <a:p>
            <a:pPr algn="ctr"/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5B8D9-495C-4D6D-8726-329413F7CB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994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0">
                <a:latin typeface="Times New Roman" panose="02020603050405020304" pitchFamily="18" charset="0"/>
              </a:defRPr>
            </a:lvl1pPr>
          </a:lstStyle>
          <a:p>
            <a:r>
              <a:rPr lang="en-US" altLang="en-US" b="1">
                <a:latin typeface="+mn-lt"/>
              </a:rPr>
              <a:t>Copyright HiPERiSM Consulting, LLC, 2013  		http://www.hiperism.com</a:t>
            </a:r>
            <a:r>
              <a:rPr lang="en-US" altLang="en-US"/>
              <a:t>    	</a:t>
            </a:r>
          </a:p>
          <a:p>
            <a:pPr algn="ctr"/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51DAA8-4540-48E9-A5F3-A21D460175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8389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0">
                <a:latin typeface="Times New Roman" panose="02020603050405020304" pitchFamily="18" charset="0"/>
              </a:defRPr>
            </a:lvl1pPr>
          </a:lstStyle>
          <a:p>
            <a:r>
              <a:rPr lang="en-US" altLang="en-US" b="1">
                <a:latin typeface="+mn-lt"/>
              </a:rPr>
              <a:t>Copyright HiPERiSM Consulting, LLC, 2013  		http://www.hiperism.com</a:t>
            </a:r>
            <a:r>
              <a:rPr lang="en-US" altLang="en-US"/>
              <a:t>    	</a:t>
            </a:r>
          </a:p>
          <a:p>
            <a:pPr algn="ctr"/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D9CCFF-2290-4C49-A97F-955517A766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7032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0">
                <a:latin typeface="Times New Roman" panose="02020603050405020304" pitchFamily="18" charset="0"/>
              </a:defRPr>
            </a:lvl1pPr>
          </a:lstStyle>
          <a:p>
            <a:r>
              <a:rPr lang="en-US" altLang="en-US" b="1">
                <a:latin typeface="+mn-lt"/>
              </a:rPr>
              <a:t>Copyright HiPERiSM Consulting, LLC, 2013  		http://www.hiperism.com</a:t>
            </a:r>
            <a:r>
              <a:rPr lang="en-US" altLang="en-US"/>
              <a:t>    	</a:t>
            </a:r>
          </a:p>
          <a:p>
            <a:pPr algn="ctr"/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B41DDE-2569-4426-B5FB-AAABBDE014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5866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0">
                <a:latin typeface="Times New Roman" panose="02020603050405020304" pitchFamily="18" charset="0"/>
              </a:defRPr>
            </a:lvl1pPr>
          </a:lstStyle>
          <a:p>
            <a:r>
              <a:rPr lang="en-US" altLang="en-US" b="1">
                <a:latin typeface="+mn-lt"/>
              </a:rPr>
              <a:t>Copyright HiPERiSM Consulting, LLC, 2013  		http://www.hiperism.com</a:t>
            </a:r>
            <a:r>
              <a:rPr lang="en-US" altLang="en-US"/>
              <a:t>    	</a:t>
            </a:r>
          </a:p>
          <a:p>
            <a:pPr algn="ctr"/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DA7158-C3AE-4D8D-BE2F-29486DB8D6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3407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7772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6200" y="63246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latin typeface="+mn-lt"/>
              </a:defRPr>
            </a:lvl1pPr>
          </a:lstStyle>
          <a:p>
            <a:pPr algn="l"/>
            <a:r>
              <a:rPr lang="en-US" altLang="en-US"/>
              <a:t>Copyright HiPERiSM Consulting, LLC, 2013  		http://www.hiperism.com</a:t>
            </a:r>
            <a:r>
              <a:rPr lang="en-US" altLang="en-US" b="0">
                <a:latin typeface="Times New Roman" panose="02020603050405020304" pitchFamily="18" charset="0"/>
              </a:rPr>
              <a:t>    	</a:t>
            </a:r>
          </a:p>
          <a:p>
            <a:endParaRPr lang="en-US" altLang="en-US" b="0">
              <a:latin typeface="Times New Roman" panose="02020603050405020304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9696226-B448-46FD-8947-4AC55E14DBEB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1" name="Picture 7" descr="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0"/>
            <a:ext cx="635000" cy="9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iper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752600"/>
            <a:ext cx="609600" cy="490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gradient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990600"/>
            <a:ext cx="609600" cy="78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</a:rPr>
              <a:t>Copyright </a:t>
            </a:r>
            <a:r>
              <a:rPr lang="en-US" altLang="en-US" b="1" dirty="0" err="1">
                <a:latin typeface="Arial" panose="020B0604020202020204" pitchFamily="34" charset="0"/>
              </a:rPr>
              <a:t>HiPERiSM</a:t>
            </a:r>
            <a:r>
              <a:rPr lang="en-US" altLang="en-US" b="1" dirty="0">
                <a:latin typeface="Arial" panose="020B0604020202020204" pitchFamily="34" charset="0"/>
              </a:rPr>
              <a:t> Consulting, LLC, </a:t>
            </a:r>
            <a:r>
              <a:rPr lang="en-US" altLang="en-US" b="1" dirty="0" smtClean="0">
                <a:latin typeface="Arial" panose="020B0604020202020204" pitchFamily="34" charset="0"/>
              </a:rPr>
              <a:t>2014  </a:t>
            </a:r>
            <a:r>
              <a:rPr lang="en-US" altLang="en-US" b="1" dirty="0">
                <a:latin typeface="Arial" panose="020B0604020202020204" pitchFamily="34" charset="0"/>
              </a:rPr>
              <a:t>		http://www.hiperism.com</a:t>
            </a:r>
            <a:r>
              <a:rPr lang="en-US" altLang="en-US" dirty="0"/>
              <a:t>    	</a:t>
            </a:r>
          </a:p>
          <a:p>
            <a:pPr algn="ctr"/>
            <a:endParaRPr lang="en-US" altLang="en-US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304800"/>
            <a:ext cx="6553200" cy="2057400"/>
          </a:xfrm>
        </p:spPr>
        <p:txBody>
          <a:bodyPr anchor="ctr"/>
          <a:lstStyle/>
          <a:p>
            <a:r>
              <a:rPr lang="en-US" altLang="en-US" sz="4000" b="1"/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2667000"/>
            <a:ext cx="7696200" cy="1981200"/>
          </a:xfrm>
        </p:spPr>
        <p:txBody>
          <a:bodyPr/>
          <a:lstStyle/>
          <a:p>
            <a:r>
              <a:rPr lang="en-US" altLang="en-US" sz="2800"/>
              <a:t>George Delic , Ph.D.</a:t>
            </a:r>
          </a:p>
          <a:p>
            <a:r>
              <a:rPr lang="en-US" altLang="en-US" sz="2800"/>
              <a:t>HiPERiSM Consulting, LLC</a:t>
            </a:r>
          </a:p>
          <a:p>
            <a:r>
              <a:rPr lang="en-US" altLang="en-US" sz="2800">
                <a:solidFill>
                  <a:srgbClr val="CC0000"/>
                </a:solidFill>
              </a:rPr>
              <a:t>(919)484-9803</a:t>
            </a:r>
            <a:endParaRPr lang="en-US" altLang="en-US" sz="2800" b="1" i="1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US" altLang="en-US" sz="2800"/>
              <a:t>P.O. Box 569,</a:t>
            </a:r>
          </a:p>
          <a:p>
            <a:r>
              <a:rPr lang="en-US" altLang="en-US" sz="2800"/>
              <a:t>Chapel Hill, NC 27514</a:t>
            </a:r>
            <a:endParaRPr lang="en-US" altLang="en-US"/>
          </a:p>
          <a:p>
            <a:r>
              <a:rPr lang="en-US" altLang="en-US" b="1"/>
              <a:t>george@hiperism.com</a:t>
            </a:r>
          </a:p>
          <a:p>
            <a:r>
              <a:rPr lang="en-US" altLang="en-US" b="1"/>
              <a:t>http://www.hiperism.com</a:t>
            </a:r>
            <a:endParaRPr lang="en-US" altLang="en-US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533400" y="381000"/>
            <a:ext cx="73914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4000" b="1">
                <a:latin typeface="Arial" panose="020B0604020202020204" pitchFamily="34" charset="0"/>
              </a:rPr>
              <a:t>HiPERiSM Consulting, LLC.</a:t>
            </a:r>
          </a:p>
          <a:p>
            <a:pPr algn="ctr"/>
            <a:endParaRPr lang="en-US" altLang="en-US" sz="4000" b="1">
              <a:latin typeface="Arial" panose="020B0604020202020204" pitchFamily="34" charset="0"/>
            </a:endParaRPr>
          </a:p>
          <a:p>
            <a:pPr algn="ctr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593725" y="1524000"/>
            <a:ext cx="6721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2061" name="Picture 13" descr="MPILOGOGR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145097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295400"/>
            <a:ext cx="2057400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 descr="EXTL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06680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</a:rPr>
              <a:t>Copyright </a:t>
            </a:r>
            <a:r>
              <a:rPr lang="en-US" altLang="en-US" b="1" dirty="0" err="1">
                <a:latin typeface="Arial" panose="020B0604020202020204" pitchFamily="34" charset="0"/>
              </a:rPr>
              <a:t>HiPERiSM</a:t>
            </a:r>
            <a:r>
              <a:rPr lang="en-US" altLang="en-US" b="1" dirty="0">
                <a:latin typeface="Arial" panose="020B0604020202020204" pitchFamily="34" charset="0"/>
              </a:rPr>
              <a:t> Consulting, LLC, </a:t>
            </a:r>
            <a:r>
              <a:rPr lang="en-US" altLang="en-US" b="1" dirty="0" smtClean="0">
                <a:latin typeface="Arial" panose="020B0604020202020204" pitchFamily="34" charset="0"/>
              </a:rPr>
              <a:t>2014  </a:t>
            </a:r>
            <a:r>
              <a:rPr lang="en-US" altLang="en-US" b="1" dirty="0">
                <a:latin typeface="Arial" panose="020B0604020202020204" pitchFamily="34" charset="0"/>
              </a:rPr>
              <a:t>		http://www.hiperism.com</a:t>
            </a:r>
            <a:r>
              <a:rPr lang="en-US" altLang="en-US" dirty="0"/>
              <a:t>    	</a:t>
            </a:r>
          </a:p>
          <a:p>
            <a:pPr algn="ctr"/>
            <a:endParaRPr lang="en-US" altLang="en-US" dirty="0"/>
          </a:p>
        </p:txBody>
      </p:sp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dirty="0" smtClean="0">
                <a:solidFill>
                  <a:schemeClr val="accent2"/>
                </a:solidFill>
              </a:rPr>
              <a:t>CELL version of GEAR</a:t>
            </a:r>
            <a:endParaRPr lang="en-US" altLang="en-US" sz="3600" b="1" dirty="0">
              <a:solidFill>
                <a:schemeClr val="accent2"/>
              </a:solidFill>
            </a:endParaRP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09800"/>
            <a:ext cx="77724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</a:rPr>
              <a:t>C$OMP DO SCHEDULE (DYNAMIC,MY_CHUNK)</a:t>
            </a: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</a:rPr>
              <a:t>      </a:t>
            </a:r>
            <a:r>
              <a:rPr lang="en-US" sz="2600" dirty="0" err="1">
                <a:latin typeface="Courier New" panose="02070309020205020404" pitchFamily="49" charset="0"/>
              </a:rPr>
              <a:t>blk_col</a:t>
            </a:r>
            <a:r>
              <a:rPr lang="en-US" sz="2600" dirty="0">
                <a:latin typeface="Courier New" panose="02070309020205020404" pitchFamily="49" charset="0"/>
              </a:rPr>
              <a:t>: DO COL = 1, MY_NCOLS</a:t>
            </a: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</a:rPr>
              <a:t>        </a:t>
            </a:r>
            <a:r>
              <a:rPr lang="en-US" sz="2600" dirty="0" err="1">
                <a:latin typeface="Courier New" panose="02070309020205020404" pitchFamily="49" charset="0"/>
              </a:rPr>
              <a:t>blk_row</a:t>
            </a:r>
            <a:r>
              <a:rPr lang="en-US" sz="2600" dirty="0">
                <a:latin typeface="Courier New" panose="02070309020205020404" pitchFamily="49" charset="0"/>
              </a:rPr>
              <a:t>: DO ROW = 1, MY_NROWS</a:t>
            </a: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</a:rPr>
              <a:t>          </a:t>
            </a:r>
            <a:r>
              <a:rPr lang="en-US" sz="2600" dirty="0" err="1">
                <a:latin typeface="Courier New" panose="02070309020205020404" pitchFamily="49" charset="0"/>
              </a:rPr>
              <a:t>blk_lev</a:t>
            </a:r>
            <a:r>
              <a:rPr lang="en-US" sz="2600" dirty="0">
                <a:latin typeface="Courier New" panose="02070309020205020404" pitchFamily="49" charset="0"/>
              </a:rPr>
              <a:t>: DO LEV = 1, NLAYS</a:t>
            </a: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</a:rPr>
              <a:t>	      </a:t>
            </a:r>
            <a:r>
              <a:rPr lang="en-US" sz="2600" dirty="0" smtClean="0">
                <a:latin typeface="Courier New" panose="02070309020205020404" pitchFamily="49" charset="0"/>
              </a:rPr>
              <a:t>………[ call CHEM for a cell ]</a:t>
            </a:r>
            <a:endParaRPr lang="en-US" sz="2600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</a:rPr>
              <a:t>          END DO </a:t>
            </a:r>
            <a:r>
              <a:rPr lang="en-US" sz="2600" dirty="0" err="1">
                <a:latin typeface="Courier New" panose="02070309020205020404" pitchFamily="49" charset="0"/>
              </a:rPr>
              <a:t>blk_lev</a:t>
            </a:r>
            <a:endParaRPr lang="en-US" sz="2600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</a:rPr>
              <a:t>        END DO </a:t>
            </a:r>
            <a:r>
              <a:rPr lang="en-US" sz="2600" dirty="0" err="1">
                <a:latin typeface="Courier New" panose="02070309020205020404" pitchFamily="49" charset="0"/>
              </a:rPr>
              <a:t>blk_row</a:t>
            </a:r>
            <a:endParaRPr lang="en-US" sz="2600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</a:rPr>
              <a:t>      END DO </a:t>
            </a:r>
            <a:r>
              <a:rPr lang="en-US" sz="2600" dirty="0" err="1">
                <a:latin typeface="Courier New" panose="02070309020205020404" pitchFamily="49" charset="0"/>
              </a:rPr>
              <a:t>blk_col</a:t>
            </a:r>
            <a:endParaRPr lang="en-US" sz="2600" dirty="0">
              <a:latin typeface="Courier New" panose="02070309020205020404" pitchFamily="49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en-US" sz="2600" i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14478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</a:rPr>
              <a:t>Apply </a:t>
            </a:r>
            <a:r>
              <a:rPr lang="en-US" dirty="0">
                <a:latin typeface="Arial" panose="020B0604020202020204" pitchFamily="34" charset="0"/>
              </a:rPr>
              <a:t>a thread parallel region over a grid column index</a:t>
            </a:r>
          </a:p>
        </p:txBody>
      </p:sp>
    </p:spTree>
    <p:extLst>
      <p:ext uri="{BB962C8B-B14F-4D97-AF65-F5344CB8AC3E}">
        <p14:creationId xmlns:p14="http://schemas.microsoft.com/office/powerpoint/2010/main" val="7783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</a:rPr>
              <a:t>Copyright </a:t>
            </a:r>
            <a:r>
              <a:rPr lang="en-US" altLang="en-US" b="1" dirty="0" err="1">
                <a:latin typeface="Arial" panose="020B0604020202020204" pitchFamily="34" charset="0"/>
              </a:rPr>
              <a:t>HiPERiSM</a:t>
            </a:r>
            <a:r>
              <a:rPr lang="en-US" altLang="en-US" b="1" dirty="0">
                <a:latin typeface="Arial" panose="020B0604020202020204" pitchFamily="34" charset="0"/>
              </a:rPr>
              <a:t> Consulting, LLC, </a:t>
            </a:r>
            <a:r>
              <a:rPr lang="en-US" altLang="en-US" b="1" dirty="0" smtClean="0">
                <a:latin typeface="Arial" panose="020B0604020202020204" pitchFamily="34" charset="0"/>
              </a:rPr>
              <a:t>2014  </a:t>
            </a:r>
            <a:r>
              <a:rPr lang="en-US" altLang="en-US" b="1" dirty="0">
                <a:latin typeface="Arial" panose="020B0604020202020204" pitchFamily="34" charset="0"/>
              </a:rPr>
              <a:t>		http://www.hiperism.com</a:t>
            </a:r>
            <a:r>
              <a:rPr lang="en-US" altLang="en-US" dirty="0"/>
              <a:t>    	</a:t>
            </a:r>
          </a:p>
          <a:p>
            <a:pPr algn="ctr"/>
            <a:endParaRPr lang="en-US" altLang="en-US" dirty="0"/>
          </a:p>
        </p:txBody>
      </p:sp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400" b="1">
                <a:solidFill>
                  <a:schemeClr val="accent2"/>
                </a:solidFill>
              </a:rPr>
              <a:t>Thread parallel performance metrics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90000"/>
              </a:lnSpc>
              <a:buFont typeface="Symbol" panose="05050102010706020507" pitchFamily="18" charset="2"/>
              <a:buChar char="·"/>
            </a:pPr>
            <a:endParaRPr lang="en-US" altLang="en-US" sz="3600" dirty="0" smtClean="0">
              <a:solidFill>
                <a:schemeClr val="accent2"/>
              </a:solidFill>
            </a:endParaRPr>
          </a:p>
          <a:p>
            <a:pPr lvl="1">
              <a:lnSpc>
                <a:spcPct val="90000"/>
              </a:lnSpc>
              <a:buFont typeface="Symbol" panose="05050102010706020507" pitchFamily="18" charset="2"/>
              <a:buChar char="·"/>
            </a:pPr>
            <a:r>
              <a:rPr lang="en-US" altLang="en-US" sz="3600" dirty="0" smtClean="0">
                <a:solidFill>
                  <a:schemeClr val="accent2"/>
                </a:solidFill>
              </a:rPr>
              <a:t>SPEEDUP</a:t>
            </a:r>
            <a:r>
              <a:rPr lang="en-US" altLang="en-US" sz="3600" dirty="0">
                <a:solidFill>
                  <a:schemeClr val="accent2"/>
                </a:solidFill>
              </a:rPr>
              <a:t>:</a:t>
            </a:r>
            <a:endParaRPr lang="en-US" altLang="en-US" sz="3600" dirty="0">
              <a:solidFill>
                <a:schemeClr val="accent2"/>
              </a:solidFill>
              <a:cs typeface="Arial" panose="020B0604020202020204" pitchFamily="34" charset="0"/>
            </a:endParaRPr>
          </a:p>
          <a:p>
            <a:pPr lvl="2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200" dirty="0">
                <a:solidFill>
                  <a:schemeClr val="accent2"/>
                </a:solidFill>
                <a:cs typeface="Arial" panose="020B0604020202020204" pitchFamily="34" charset="0"/>
              </a:rPr>
              <a:t>U.S. EPA time / </a:t>
            </a:r>
            <a:r>
              <a:rPr lang="en-US" altLang="en-US" sz="3200" dirty="0" smtClean="0">
                <a:solidFill>
                  <a:schemeClr val="accent2"/>
                </a:solidFill>
                <a:cs typeface="Arial" panose="020B0604020202020204" pitchFamily="34" charset="0"/>
              </a:rPr>
              <a:t>thread </a:t>
            </a:r>
            <a:r>
              <a:rPr lang="en-US" altLang="en-US" sz="3200" dirty="0">
                <a:solidFill>
                  <a:schemeClr val="accent2"/>
                </a:solidFill>
                <a:cs typeface="Arial" panose="020B0604020202020204" pitchFamily="34" charset="0"/>
              </a:rPr>
              <a:t>parallel </a:t>
            </a:r>
            <a:r>
              <a:rPr lang="en-US" altLang="en-US" sz="3200" dirty="0" smtClean="0">
                <a:solidFill>
                  <a:schemeClr val="accent2"/>
                </a:solidFill>
                <a:cs typeface="Arial" panose="020B0604020202020204" pitchFamily="34" charset="0"/>
              </a:rPr>
              <a:t>time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3200" dirty="0">
              <a:solidFill>
                <a:schemeClr val="accent2"/>
              </a:solidFill>
            </a:endParaRPr>
          </a:p>
          <a:p>
            <a:pPr lvl="1">
              <a:lnSpc>
                <a:spcPct val="90000"/>
              </a:lnSpc>
              <a:buFont typeface="Symbol" panose="05050102010706020507" pitchFamily="18" charset="2"/>
              <a:buChar char="·"/>
            </a:pPr>
            <a:r>
              <a:rPr lang="en-US" altLang="en-US" sz="3600" dirty="0">
                <a:solidFill>
                  <a:srgbClr val="CC3399"/>
                </a:solidFill>
              </a:rPr>
              <a:t>PARALLEL SCALING: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200" dirty="0">
                <a:solidFill>
                  <a:srgbClr val="CC3399"/>
                </a:solidFill>
              </a:rPr>
              <a:t> </a:t>
            </a:r>
            <a:r>
              <a:rPr lang="en-US" altLang="en-US" sz="3200" dirty="0">
                <a:solidFill>
                  <a:srgbClr val="800000"/>
                </a:solidFill>
              </a:rPr>
              <a:t>1</a:t>
            </a:r>
            <a:r>
              <a:rPr lang="en-US" altLang="en-US" sz="3200" dirty="0" smtClean="0">
                <a:solidFill>
                  <a:srgbClr val="800000"/>
                </a:solidFill>
              </a:rPr>
              <a:t>-thread time </a:t>
            </a:r>
            <a:r>
              <a:rPr lang="en-US" altLang="en-US" sz="3200" dirty="0">
                <a:solidFill>
                  <a:srgbClr val="800000"/>
                </a:solidFill>
              </a:rPr>
              <a:t>/ </a:t>
            </a:r>
            <a:r>
              <a:rPr lang="en-US" altLang="en-US" sz="3200" dirty="0" smtClean="0">
                <a:solidFill>
                  <a:srgbClr val="800000"/>
                </a:solidFill>
              </a:rPr>
              <a:t>p-thread time</a:t>
            </a:r>
            <a:endParaRPr lang="en-US" altLang="en-US" sz="3200" dirty="0">
              <a:solidFill>
                <a:schemeClr val="accent2"/>
              </a:solidFill>
            </a:endParaRPr>
          </a:p>
          <a:p>
            <a:pPr marL="1371600" lvl="3" indent="0">
              <a:lnSpc>
                <a:spcPct val="90000"/>
              </a:lnSpc>
              <a:buNone/>
            </a:pPr>
            <a:endParaRPr lang="en-US" altLang="en-US" sz="2800" dirty="0">
              <a:solidFill>
                <a:srgbClr val="800000"/>
              </a:solidFill>
            </a:endParaRPr>
          </a:p>
          <a:p>
            <a:pPr lvl="3">
              <a:lnSpc>
                <a:spcPct val="90000"/>
              </a:lnSpc>
              <a:buFont typeface="Symbol" panose="05050102010706020507" pitchFamily="18" charset="2"/>
              <a:buChar char="·"/>
            </a:pPr>
            <a:endParaRPr lang="en-US" altLang="en-US" sz="2800" dirty="0">
              <a:solidFill>
                <a:srgbClr val="CC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</a:rPr>
              <a:t>Copyright </a:t>
            </a:r>
            <a:r>
              <a:rPr lang="en-US" altLang="en-US" b="1" dirty="0" err="1">
                <a:latin typeface="Arial" panose="020B0604020202020204" pitchFamily="34" charset="0"/>
              </a:rPr>
              <a:t>HiPERiSM</a:t>
            </a:r>
            <a:r>
              <a:rPr lang="en-US" altLang="en-US" b="1" dirty="0">
                <a:latin typeface="Arial" panose="020B0604020202020204" pitchFamily="34" charset="0"/>
              </a:rPr>
              <a:t> Consulting, LLC, </a:t>
            </a:r>
            <a:r>
              <a:rPr lang="en-US" altLang="en-US" b="1" dirty="0" smtClean="0">
                <a:latin typeface="Arial" panose="020B0604020202020204" pitchFamily="34" charset="0"/>
              </a:rPr>
              <a:t>2014  </a:t>
            </a:r>
            <a:r>
              <a:rPr lang="en-US" altLang="en-US" b="1" dirty="0">
                <a:latin typeface="Arial" panose="020B0604020202020204" pitchFamily="34" charset="0"/>
              </a:rPr>
              <a:t>		http://www.hiperism.com</a:t>
            </a:r>
            <a:r>
              <a:rPr lang="en-US" altLang="en-US" dirty="0"/>
              <a:t>    	</a:t>
            </a:r>
          </a:p>
          <a:p>
            <a:pPr algn="ctr"/>
            <a:endParaRPr lang="en-US" altLang="en-US" dirty="0"/>
          </a:p>
        </p:txBody>
      </p:sp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229600" cy="990600"/>
          </a:xfrm>
        </p:spPr>
        <p:txBody>
          <a:bodyPr/>
          <a:lstStyle/>
          <a:p>
            <a:r>
              <a:rPr lang="en-US" altLang="en-US" sz="3800" b="1" dirty="0" smtClean="0">
                <a:solidFill>
                  <a:schemeClr val="accent2"/>
                </a:solidFill>
              </a:rPr>
              <a:t>pgf90 compiler</a:t>
            </a:r>
            <a:r>
              <a:rPr lang="en-US" altLang="en-US" sz="3800" b="1" dirty="0">
                <a:solidFill>
                  <a:schemeClr val="accent2"/>
                </a:solidFill>
              </a:rPr>
              <a:t> </a:t>
            </a:r>
            <a:r>
              <a:rPr lang="en-US" altLang="en-US" sz="3800" b="1" dirty="0" smtClean="0">
                <a:solidFill>
                  <a:schemeClr val="accent2"/>
                </a:solidFill>
              </a:rPr>
              <a:t>on Intel platform </a:t>
            </a:r>
            <a:r>
              <a:rPr lang="en-US" altLang="en-US" sz="3800" b="1" dirty="0">
                <a:solidFill>
                  <a:schemeClr val="accent2"/>
                </a:solidFill>
              </a:rPr>
              <a:t>(24hr run 1 MPI process)</a:t>
            </a:r>
            <a:r>
              <a:rPr lang="en-US" altLang="en-US" b="1" dirty="0" smtClean="0">
                <a:solidFill>
                  <a:schemeClr val="accent2"/>
                </a:solidFill>
              </a:rPr>
              <a:t> </a:t>
            </a:r>
            <a:endParaRPr lang="en-US" altLang="en-US" b="1" dirty="0">
              <a:solidFill>
                <a:schemeClr val="accent2"/>
              </a:solidFill>
            </a:endParaRP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37145554"/>
              </p:ext>
            </p:extLst>
          </p:nvPr>
        </p:nvGraphicFramePr>
        <p:xfrm>
          <a:off x="50800" y="1193801"/>
          <a:ext cx="4292600" cy="2896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4154368"/>
              </p:ext>
            </p:extLst>
          </p:nvPr>
        </p:nvGraphicFramePr>
        <p:xfrm>
          <a:off x="4241799" y="3632200"/>
          <a:ext cx="4104997" cy="276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7573" name="Rectangle 5"/>
          <p:cNvSpPr>
            <a:spLocks noChangeArrowheads="1"/>
          </p:cNvSpPr>
          <p:nvPr/>
        </p:nvSpPr>
        <p:spPr bwMode="auto">
          <a:xfrm>
            <a:off x="4648200" y="1219200"/>
            <a:ext cx="36576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CC0000"/>
                </a:solidFill>
                <a:latin typeface="Arial" panose="020B0604020202020204" pitchFamily="34" charset="0"/>
              </a:rPr>
              <a:t>←</a:t>
            </a:r>
            <a:r>
              <a:rPr lang="en-US" altLang="en-US" dirty="0"/>
              <a:t> </a:t>
            </a:r>
            <a:r>
              <a:rPr lang="en-US" altLang="en-US" dirty="0" smtClean="0">
                <a:latin typeface="Arial" panose="020B0604020202020204" pitchFamily="34" charset="0"/>
              </a:rPr>
              <a:t>CHEM (Gear) </a:t>
            </a:r>
            <a:r>
              <a:rPr lang="en-US" altLang="en-US" dirty="0">
                <a:latin typeface="Arial" panose="020B0604020202020204" pitchFamily="34" charset="0"/>
              </a:rPr>
              <a:t>wall clock time </a:t>
            </a:r>
            <a:r>
              <a:rPr lang="en-US" altLang="en-US" dirty="0" smtClean="0">
                <a:latin typeface="Arial" panose="020B0604020202020204" pitchFamily="34" charset="0"/>
              </a:rPr>
              <a:t>(seconds) </a:t>
            </a:r>
            <a:r>
              <a:rPr lang="en-US" altLang="en-US" dirty="0">
                <a:latin typeface="Arial" panose="020B0604020202020204" pitchFamily="34" charset="0"/>
              </a:rPr>
              <a:t>for EPA and </a:t>
            </a:r>
            <a:r>
              <a:rPr lang="en-US" altLang="en-US" dirty="0" smtClean="0">
                <a:latin typeface="Arial" panose="020B0604020202020204" pitchFamily="34" charset="0"/>
              </a:rPr>
              <a:t>GEAR-HC with </a:t>
            </a:r>
            <a:r>
              <a:rPr lang="en-US" altLang="en-US" dirty="0">
                <a:latin typeface="Arial" panose="020B0604020202020204" pitchFamily="34" charset="0"/>
              </a:rPr>
              <a:t>1 to 8 </a:t>
            </a:r>
            <a:r>
              <a:rPr lang="en-US" altLang="en-US" dirty="0" smtClean="0">
                <a:latin typeface="Arial" panose="020B0604020202020204" pitchFamily="34" charset="0"/>
              </a:rPr>
              <a:t>threads in CELL version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37574" name="Rectangle 6"/>
          <p:cNvSpPr>
            <a:spLocks noChangeArrowheads="1"/>
          </p:cNvSpPr>
          <p:nvPr/>
        </p:nvSpPr>
        <p:spPr bwMode="auto">
          <a:xfrm>
            <a:off x="434975" y="4724400"/>
            <a:ext cx="3679825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 dirty="0">
                <a:latin typeface="Arial" panose="020B0604020202020204" pitchFamily="34" charset="0"/>
              </a:rPr>
              <a:t>Parallel </a:t>
            </a:r>
            <a:r>
              <a:rPr lang="en-US" altLang="en-US" sz="2600" dirty="0" smtClean="0">
                <a:latin typeface="Arial" panose="020B0604020202020204" pitchFamily="34" charset="0"/>
              </a:rPr>
              <a:t>CHEM (GEAR-HC) </a:t>
            </a:r>
            <a:r>
              <a:rPr lang="en-US" altLang="en-US" sz="2600" dirty="0">
                <a:latin typeface="Arial" panose="020B0604020202020204" pitchFamily="34" charset="0"/>
              </a:rPr>
              <a:t>speedup versus EPA for 1 to 8 threads </a:t>
            </a:r>
            <a:r>
              <a:rPr lang="en-US" altLang="en-US" sz="2600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en-US" sz="2600" dirty="0" smtClean="0">
                <a:latin typeface="Arial" panose="020B0604020202020204" pitchFamily="34" charset="0"/>
              </a:rPr>
              <a:t> </a:t>
            </a:r>
            <a:endParaRPr lang="en-US" altLang="en-US" sz="2600" dirty="0"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1" y="1281557"/>
            <a:ext cx="4305300" cy="29323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4579" y="3234392"/>
            <a:ext cx="4061222" cy="301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49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</a:rPr>
              <a:t>Copyright </a:t>
            </a:r>
            <a:r>
              <a:rPr lang="en-US" altLang="en-US" b="1" dirty="0" err="1">
                <a:latin typeface="Arial" panose="020B0604020202020204" pitchFamily="34" charset="0"/>
              </a:rPr>
              <a:t>HiPERiSM</a:t>
            </a:r>
            <a:r>
              <a:rPr lang="en-US" altLang="en-US" b="1" dirty="0">
                <a:latin typeface="Arial" panose="020B0604020202020204" pitchFamily="34" charset="0"/>
              </a:rPr>
              <a:t> Consulting, LLC, </a:t>
            </a:r>
            <a:r>
              <a:rPr lang="en-US" altLang="en-US" b="1" dirty="0" smtClean="0">
                <a:latin typeface="Arial" panose="020B0604020202020204" pitchFamily="34" charset="0"/>
              </a:rPr>
              <a:t>2014  </a:t>
            </a:r>
            <a:r>
              <a:rPr lang="en-US" altLang="en-US" b="1" dirty="0">
                <a:latin typeface="Arial" panose="020B0604020202020204" pitchFamily="34" charset="0"/>
              </a:rPr>
              <a:t>		http://www.hiperism.com</a:t>
            </a:r>
            <a:r>
              <a:rPr lang="en-US" altLang="en-US" dirty="0"/>
              <a:t>    	</a:t>
            </a:r>
          </a:p>
          <a:p>
            <a:pPr algn="ctr"/>
            <a:endParaRPr lang="en-US" altLang="en-US" dirty="0"/>
          </a:p>
        </p:txBody>
      </p:sp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229600" cy="990600"/>
          </a:xfrm>
        </p:spPr>
        <p:txBody>
          <a:bodyPr/>
          <a:lstStyle/>
          <a:p>
            <a:r>
              <a:rPr lang="en-US" altLang="en-US" sz="3800" b="1" dirty="0" smtClean="0">
                <a:solidFill>
                  <a:schemeClr val="accent2"/>
                </a:solidFill>
              </a:rPr>
              <a:t>pgf90 compiler</a:t>
            </a:r>
            <a:r>
              <a:rPr lang="en-US" altLang="en-US" sz="3800" b="1" dirty="0">
                <a:solidFill>
                  <a:schemeClr val="accent2"/>
                </a:solidFill>
              </a:rPr>
              <a:t> </a:t>
            </a:r>
            <a:r>
              <a:rPr lang="en-US" altLang="en-US" sz="3800" b="1" dirty="0" smtClean="0">
                <a:solidFill>
                  <a:schemeClr val="accent2"/>
                </a:solidFill>
              </a:rPr>
              <a:t>on Intel platform </a:t>
            </a:r>
            <a:r>
              <a:rPr lang="en-US" altLang="en-US" sz="3800" b="1" dirty="0">
                <a:solidFill>
                  <a:schemeClr val="accent2"/>
                </a:solidFill>
              </a:rPr>
              <a:t>(24hr </a:t>
            </a:r>
            <a:r>
              <a:rPr lang="en-US" altLang="en-US" sz="3800" b="1" dirty="0" smtClean="0">
                <a:solidFill>
                  <a:schemeClr val="accent2"/>
                </a:solidFill>
              </a:rPr>
              <a:t>run 1 MPI process)</a:t>
            </a:r>
            <a:r>
              <a:rPr lang="en-US" altLang="en-US" b="1" dirty="0" smtClean="0">
                <a:solidFill>
                  <a:schemeClr val="accent2"/>
                </a:solidFill>
              </a:rPr>
              <a:t> </a:t>
            </a:r>
            <a:endParaRPr lang="en-US" altLang="en-US" b="1" dirty="0">
              <a:solidFill>
                <a:schemeClr val="accent2"/>
              </a:solidFill>
            </a:endParaRP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3979048"/>
              </p:ext>
            </p:extLst>
          </p:nvPr>
        </p:nvGraphicFramePr>
        <p:xfrm>
          <a:off x="50800" y="1193801"/>
          <a:ext cx="4292600" cy="2896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17886353"/>
              </p:ext>
            </p:extLst>
          </p:nvPr>
        </p:nvGraphicFramePr>
        <p:xfrm>
          <a:off x="4241799" y="3632200"/>
          <a:ext cx="4104997" cy="276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7573" name="Rectangle 5"/>
          <p:cNvSpPr>
            <a:spLocks noChangeArrowheads="1"/>
          </p:cNvSpPr>
          <p:nvPr/>
        </p:nvSpPr>
        <p:spPr bwMode="auto">
          <a:xfrm>
            <a:off x="4648200" y="1219200"/>
            <a:ext cx="36576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CC0000"/>
                </a:solidFill>
                <a:latin typeface="Arial" panose="020B0604020202020204" pitchFamily="34" charset="0"/>
              </a:rPr>
              <a:t>←</a:t>
            </a:r>
            <a:r>
              <a:rPr lang="en-US" altLang="en-US" dirty="0"/>
              <a:t> </a:t>
            </a:r>
            <a:r>
              <a:rPr lang="en-US" altLang="en-US" dirty="0" smtClean="0">
                <a:latin typeface="Arial" panose="020B0604020202020204" pitchFamily="34" charset="0"/>
              </a:rPr>
              <a:t>CHEM (Gear) </a:t>
            </a:r>
            <a:r>
              <a:rPr lang="en-US" altLang="en-US" dirty="0">
                <a:latin typeface="Arial" panose="020B0604020202020204" pitchFamily="34" charset="0"/>
              </a:rPr>
              <a:t>wall clock time </a:t>
            </a:r>
            <a:r>
              <a:rPr lang="en-US" altLang="en-US" dirty="0" smtClean="0">
                <a:latin typeface="Arial" panose="020B0604020202020204" pitchFamily="34" charset="0"/>
              </a:rPr>
              <a:t>(hours) </a:t>
            </a:r>
            <a:r>
              <a:rPr lang="en-US" altLang="en-US" dirty="0">
                <a:latin typeface="Arial" panose="020B0604020202020204" pitchFamily="34" charset="0"/>
              </a:rPr>
              <a:t>for EPA and </a:t>
            </a:r>
            <a:r>
              <a:rPr lang="en-US" altLang="en-US" dirty="0" smtClean="0">
                <a:latin typeface="Arial" panose="020B0604020202020204" pitchFamily="34" charset="0"/>
              </a:rPr>
              <a:t>GEAR-HC with </a:t>
            </a:r>
            <a:r>
              <a:rPr lang="en-US" altLang="en-US" dirty="0">
                <a:latin typeface="Arial" panose="020B0604020202020204" pitchFamily="34" charset="0"/>
              </a:rPr>
              <a:t>1 to 8 </a:t>
            </a:r>
            <a:r>
              <a:rPr lang="en-US" altLang="en-US" dirty="0" smtClean="0">
                <a:latin typeface="Arial" panose="020B0604020202020204" pitchFamily="34" charset="0"/>
              </a:rPr>
              <a:t>threads in BLOCK and CELL versions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37574" name="Rectangle 6"/>
          <p:cNvSpPr>
            <a:spLocks noChangeArrowheads="1"/>
          </p:cNvSpPr>
          <p:nvPr/>
        </p:nvSpPr>
        <p:spPr bwMode="auto">
          <a:xfrm>
            <a:off x="228600" y="4191000"/>
            <a:ext cx="4038600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 dirty="0">
                <a:latin typeface="Arial" panose="020B0604020202020204" pitchFamily="34" charset="0"/>
              </a:rPr>
              <a:t>Parallel </a:t>
            </a:r>
            <a:r>
              <a:rPr lang="en-US" altLang="en-US" sz="2600" dirty="0" smtClean="0">
                <a:latin typeface="Arial" panose="020B0604020202020204" pitchFamily="34" charset="0"/>
              </a:rPr>
              <a:t>CHEM (GEAR-HC) </a:t>
            </a:r>
            <a:r>
              <a:rPr lang="en-US" altLang="en-US" sz="2600" dirty="0">
                <a:latin typeface="Arial" panose="020B0604020202020204" pitchFamily="34" charset="0"/>
              </a:rPr>
              <a:t>speedup versus EPA for 1 to 8 </a:t>
            </a:r>
            <a:r>
              <a:rPr lang="en-US" altLang="en-US" sz="2600" dirty="0" smtClean="0">
                <a:latin typeface="Arial" panose="020B0604020202020204" pitchFamily="34" charset="0"/>
              </a:rPr>
              <a:t>threads </a:t>
            </a:r>
            <a:r>
              <a:rPr lang="en-US" altLang="en-US" sz="2800" dirty="0" smtClean="0">
                <a:latin typeface="Arial" panose="020B0604020202020204" pitchFamily="34" charset="0"/>
              </a:rPr>
              <a:t>in BLOCK and CELL versions </a:t>
            </a:r>
            <a:r>
              <a:rPr lang="en-US" altLang="en-US" sz="2600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en-US" sz="2600" dirty="0" smtClean="0">
                <a:latin typeface="Arial" panose="020B0604020202020204" pitchFamily="34" charset="0"/>
              </a:rPr>
              <a:t> </a:t>
            </a:r>
            <a:endParaRPr lang="en-US" altLang="en-US" sz="2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</a:rPr>
              <a:t>Copyright </a:t>
            </a:r>
            <a:r>
              <a:rPr lang="en-US" altLang="en-US" b="1" dirty="0" err="1">
                <a:latin typeface="Arial" panose="020B0604020202020204" pitchFamily="34" charset="0"/>
              </a:rPr>
              <a:t>HiPERiSM</a:t>
            </a:r>
            <a:r>
              <a:rPr lang="en-US" altLang="en-US" b="1" dirty="0">
                <a:latin typeface="Arial" panose="020B0604020202020204" pitchFamily="34" charset="0"/>
              </a:rPr>
              <a:t> Consulting, LLC, </a:t>
            </a:r>
            <a:r>
              <a:rPr lang="en-US" altLang="en-US" b="1" dirty="0" smtClean="0">
                <a:latin typeface="Arial" panose="020B0604020202020204" pitchFamily="34" charset="0"/>
              </a:rPr>
              <a:t>2014  </a:t>
            </a:r>
            <a:r>
              <a:rPr lang="en-US" altLang="en-US" b="1" dirty="0">
                <a:latin typeface="Arial" panose="020B0604020202020204" pitchFamily="34" charset="0"/>
              </a:rPr>
              <a:t>		http://www.hiperism.com</a:t>
            </a:r>
            <a:r>
              <a:rPr lang="en-US" altLang="en-US" dirty="0"/>
              <a:t>    	</a:t>
            </a:r>
          </a:p>
          <a:p>
            <a:pPr algn="ctr"/>
            <a:endParaRPr lang="en-US" altLang="en-US" dirty="0"/>
          </a:p>
        </p:txBody>
      </p:sp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229600" cy="990600"/>
          </a:xfrm>
        </p:spPr>
        <p:txBody>
          <a:bodyPr/>
          <a:lstStyle/>
          <a:p>
            <a:r>
              <a:rPr lang="en-US" altLang="en-US" sz="3800" b="1" dirty="0" smtClean="0">
                <a:solidFill>
                  <a:schemeClr val="accent2"/>
                </a:solidFill>
              </a:rPr>
              <a:t>pgf90 compiler</a:t>
            </a:r>
            <a:r>
              <a:rPr lang="en-US" altLang="en-US" sz="3800" b="1" dirty="0">
                <a:solidFill>
                  <a:schemeClr val="accent2"/>
                </a:solidFill>
              </a:rPr>
              <a:t> </a:t>
            </a:r>
            <a:r>
              <a:rPr lang="en-US" altLang="en-US" sz="3800" b="1" dirty="0" smtClean="0">
                <a:solidFill>
                  <a:schemeClr val="accent2"/>
                </a:solidFill>
              </a:rPr>
              <a:t>on Intel platform </a:t>
            </a:r>
            <a:r>
              <a:rPr lang="en-US" altLang="en-US" sz="3800" b="1" dirty="0">
                <a:solidFill>
                  <a:schemeClr val="accent2"/>
                </a:solidFill>
              </a:rPr>
              <a:t>(24hr </a:t>
            </a:r>
            <a:r>
              <a:rPr lang="en-US" altLang="en-US" sz="3800" b="1" dirty="0" smtClean="0">
                <a:solidFill>
                  <a:schemeClr val="accent2"/>
                </a:solidFill>
              </a:rPr>
              <a:t>run 1-8 MPI processes)</a:t>
            </a:r>
            <a:r>
              <a:rPr lang="en-US" altLang="en-US" b="1" dirty="0" smtClean="0">
                <a:solidFill>
                  <a:schemeClr val="accent2"/>
                </a:solidFill>
              </a:rPr>
              <a:t> </a:t>
            </a:r>
            <a:endParaRPr lang="en-US" altLang="en-US" b="1" dirty="0">
              <a:solidFill>
                <a:schemeClr val="accent2"/>
              </a:solidFill>
            </a:endParaRP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04695039"/>
              </p:ext>
            </p:extLst>
          </p:nvPr>
        </p:nvGraphicFramePr>
        <p:xfrm>
          <a:off x="50800" y="1193801"/>
          <a:ext cx="4292600" cy="2896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7573" name="Rectangle 5"/>
          <p:cNvSpPr>
            <a:spLocks noChangeArrowheads="1"/>
          </p:cNvSpPr>
          <p:nvPr/>
        </p:nvSpPr>
        <p:spPr bwMode="auto">
          <a:xfrm>
            <a:off x="4648200" y="1219200"/>
            <a:ext cx="36576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CC0000"/>
                </a:solidFill>
                <a:latin typeface="Arial" panose="020B0604020202020204" pitchFamily="34" charset="0"/>
              </a:rPr>
              <a:t>←</a:t>
            </a:r>
            <a:r>
              <a:rPr lang="en-US" altLang="en-US" dirty="0"/>
              <a:t> </a:t>
            </a:r>
            <a:r>
              <a:rPr lang="en-US" altLang="en-US" dirty="0" smtClean="0">
                <a:latin typeface="Arial" panose="020B0604020202020204" pitchFamily="34" charset="0"/>
              </a:rPr>
              <a:t>CHEM (Gear) </a:t>
            </a:r>
            <a:r>
              <a:rPr lang="en-US" altLang="en-US" dirty="0">
                <a:latin typeface="Arial" panose="020B0604020202020204" pitchFamily="34" charset="0"/>
              </a:rPr>
              <a:t>wall clock time </a:t>
            </a:r>
            <a:r>
              <a:rPr lang="en-US" altLang="en-US" dirty="0" smtClean="0">
                <a:latin typeface="Arial" panose="020B0604020202020204" pitchFamily="34" charset="0"/>
              </a:rPr>
              <a:t>(hours) </a:t>
            </a:r>
            <a:r>
              <a:rPr lang="en-US" altLang="en-US" dirty="0">
                <a:latin typeface="Arial" panose="020B0604020202020204" pitchFamily="34" charset="0"/>
              </a:rPr>
              <a:t>for EPA and </a:t>
            </a:r>
            <a:r>
              <a:rPr lang="en-US" altLang="en-US" dirty="0" smtClean="0">
                <a:latin typeface="Arial" panose="020B0604020202020204" pitchFamily="34" charset="0"/>
              </a:rPr>
              <a:t>GEAR-HC with </a:t>
            </a:r>
            <a:r>
              <a:rPr lang="en-US" altLang="en-US" dirty="0">
                <a:latin typeface="Arial" panose="020B0604020202020204" pitchFamily="34" charset="0"/>
              </a:rPr>
              <a:t>6</a:t>
            </a:r>
            <a:r>
              <a:rPr lang="en-US" altLang="en-US" dirty="0" smtClean="0">
                <a:latin typeface="Arial" panose="020B0604020202020204" pitchFamily="34" charset="0"/>
              </a:rPr>
              <a:t> &amp; </a:t>
            </a:r>
            <a:r>
              <a:rPr lang="en-US" altLang="en-US" dirty="0">
                <a:latin typeface="Arial" panose="020B0604020202020204" pitchFamily="34" charset="0"/>
              </a:rPr>
              <a:t>8</a:t>
            </a:r>
            <a:r>
              <a:rPr lang="en-US" altLang="en-US" dirty="0" smtClean="0">
                <a:latin typeface="Arial" panose="020B0604020202020204" pitchFamily="34" charset="0"/>
              </a:rPr>
              <a:t> threads in BLOCK and CELL versions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37574" name="Rectangle 6"/>
          <p:cNvSpPr>
            <a:spLocks noChangeArrowheads="1"/>
          </p:cNvSpPr>
          <p:nvPr/>
        </p:nvSpPr>
        <p:spPr bwMode="auto">
          <a:xfrm>
            <a:off x="228600" y="4191000"/>
            <a:ext cx="4038600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 dirty="0">
                <a:latin typeface="Arial" panose="020B0604020202020204" pitchFamily="34" charset="0"/>
              </a:rPr>
              <a:t>Parallel </a:t>
            </a:r>
            <a:r>
              <a:rPr lang="en-US" altLang="en-US" sz="2600" dirty="0" smtClean="0">
                <a:latin typeface="Arial" panose="020B0604020202020204" pitchFamily="34" charset="0"/>
              </a:rPr>
              <a:t>CHEM (GEAR-HC) </a:t>
            </a:r>
            <a:r>
              <a:rPr lang="en-US" altLang="en-US" sz="2600" dirty="0">
                <a:latin typeface="Arial" panose="020B0604020202020204" pitchFamily="34" charset="0"/>
              </a:rPr>
              <a:t>speedup versus EPA for </a:t>
            </a:r>
            <a:r>
              <a:rPr lang="en-US" altLang="en-US" sz="2600" dirty="0" smtClean="0">
                <a:latin typeface="Arial" panose="020B0604020202020204" pitchFamily="34" charset="0"/>
              </a:rPr>
              <a:t>6 &amp; </a:t>
            </a:r>
            <a:r>
              <a:rPr lang="en-US" altLang="en-US" sz="2600" dirty="0">
                <a:latin typeface="Arial" panose="020B0604020202020204" pitchFamily="34" charset="0"/>
              </a:rPr>
              <a:t>8 </a:t>
            </a:r>
            <a:r>
              <a:rPr lang="en-US" altLang="en-US" sz="2600" dirty="0" smtClean="0">
                <a:latin typeface="Arial" panose="020B0604020202020204" pitchFamily="34" charset="0"/>
              </a:rPr>
              <a:t>threads </a:t>
            </a:r>
            <a:r>
              <a:rPr lang="en-US" altLang="en-US" sz="2800" dirty="0" smtClean="0">
                <a:latin typeface="Arial" panose="020B0604020202020204" pitchFamily="34" charset="0"/>
              </a:rPr>
              <a:t>in BLOCK and CELL versions </a:t>
            </a:r>
            <a:r>
              <a:rPr lang="en-US" altLang="en-US" sz="2600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en-US" sz="2600" dirty="0" smtClean="0">
                <a:latin typeface="Arial" panose="020B0604020202020204" pitchFamily="34" charset="0"/>
              </a:rPr>
              <a:t> </a:t>
            </a:r>
            <a:endParaRPr lang="en-US" altLang="en-US" sz="2600" dirty="0">
              <a:latin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267199" y="3505201"/>
            <a:ext cx="3966907" cy="270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67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</a:rPr>
              <a:t>Copyright </a:t>
            </a:r>
            <a:r>
              <a:rPr lang="en-US" altLang="en-US" b="1" dirty="0" err="1">
                <a:latin typeface="Arial" panose="020B0604020202020204" pitchFamily="34" charset="0"/>
              </a:rPr>
              <a:t>HiPERiSM</a:t>
            </a:r>
            <a:r>
              <a:rPr lang="en-US" altLang="en-US" b="1" dirty="0">
                <a:latin typeface="Arial" panose="020B0604020202020204" pitchFamily="34" charset="0"/>
              </a:rPr>
              <a:t> Consulting, LLC, </a:t>
            </a:r>
            <a:r>
              <a:rPr lang="en-US" altLang="en-US" b="1" dirty="0" smtClean="0">
                <a:latin typeface="Arial" panose="020B0604020202020204" pitchFamily="34" charset="0"/>
              </a:rPr>
              <a:t>2014  </a:t>
            </a:r>
            <a:r>
              <a:rPr lang="en-US" altLang="en-US" b="1" dirty="0">
                <a:latin typeface="Arial" panose="020B0604020202020204" pitchFamily="34" charset="0"/>
              </a:rPr>
              <a:t>		http://www.hiperism.com</a:t>
            </a:r>
            <a:r>
              <a:rPr lang="en-US" altLang="en-US" dirty="0"/>
              <a:t>    	</a:t>
            </a:r>
          </a:p>
          <a:p>
            <a:pPr algn="ctr"/>
            <a:endParaRPr lang="en-US" altLang="en-US" dirty="0"/>
          </a:p>
        </p:txBody>
      </p:sp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>
                <a:solidFill>
                  <a:schemeClr val="accent2"/>
                </a:solidFill>
              </a:rPr>
              <a:t>Numerical error in U.S. EPA code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7772400" cy="3962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000" dirty="0">
                <a:solidFill>
                  <a:srgbClr val="800000"/>
                </a:solidFill>
              </a:rPr>
              <a:t>Uses mixed mode arithmetic (DP &amp; SP)</a:t>
            </a:r>
          </a:p>
          <a:p>
            <a:pPr>
              <a:lnSpc>
                <a:spcPct val="90000"/>
              </a:lnSpc>
            </a:pPr>
            <a:r>
              <a:rPr lang="en-US" altLang="en-US" sz="3000" dirty="0">
                <a:solidFill>
                  <a:srgbClr val="800000"/>
                </a:solidFill>
              </a:rPr>
              <a:t>Inconsistent promotion of SP to DP for constants and variables</a:t>
            </a:r>
          </a:p>
          <a:p>
            <a:pPr>
              <a:lnSpc>
                <a:spcPct val="90000"/>
              </a:lnSpc>
            </a:pPr>
            <a:r>
              <a:rPr lang="en-US" altLang="en-US" sz="3000" dirty="0">
                <a:solidFill>
                  <a:srgbClr val="800000"/>
                </a:solidFill>
              </a:rPr>
              <a:t>Worst case in CALCKS for thermal and photolytic reaction rates computed in SP</a:t>
            </a:r>
          </a:p>
          <a:p>
            <a:pPr>
              <a:lnSpc>
                <a:spcPct val="90000"/>
              </a:lnSpc>
            </a:pPr>
            <a:r>
              <a:rPr lang="en-US" altLang="en-US" sz="3000" dirty="0">
                <a:solidFill>
                  <a:srgbClr val="800000"/>
                </a:solidFill>
              </a:rPr>
              <a:t>Inherited SP values amplify precision loss in </a:t>
            </a:r>
            <a:r>
              <a:rPr lang="en-US" altLang="en-US" sz="3000" dirty="0" smtClean="0">
                <a:solidFill>
                  <a:srgbClr val="800000"/>
                </a:solidFill>
              </a:rPr>
              <a:t>solve </a:t>
            </a:r>
            <a:r>
              <a:rPr lang="en-US" altLang="en-US" sz="3000" dirty="0">
                <a:solidFill>
                  <a:srgbClr val="800000"/>
                </a:solidFill>
              </a:rPr>
              <a:t>stages</a:t>
            </a:r>
          </a:p>
          <a:p>
            <a:pPr>
              <a:lnSpc>
                <a:spcPct val="90000"/>
              </a:lnSpc>
            </a:pPr>
            <a:r>
              <a:rPr lang="en-US" altLang="en-US" sz="3000" dirty="0">
                <a:solidFill>
                  <a:srgbClr val="800000"/>
                </a:solidFill>
              </a:rPr>
              <a:t>Use of ATOL = </a:t>
            </a:r>
            <a:r>
              <a:rPr lang="en-US" altLang="en-US" sz="3000" dirty="0" smtClean="0">
                <a:solidFill>
                  <a:srgbClr val="800000"/>
                </a:solidFill>
              </a:rPr>
              <a:t>1E-09 </a:t>
            </a:r>
            <a:r>
              <a:rPr lang="en-US" altLang="en-US" sz="3000" dirty="0">
                <a:solidFill>
                  <a:srgbClr val="800000"/>
                </a:solidFill>
              </a:rPr>
              <a:t>is moot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</a:rPr>
              <a:t>Copyright </a:t>
            </a:r>
            <a:r>
              <a:rPr lang="en-US" altLang="en-US" b="1" dirty="0" err="1">
                <a:latin typeface="Arial" panose="020B0604020202020204" pitchFamily="34" charset="0"/>
              </a:rPr>
              <a:t>HiPERiSM</a:t>
            </a:r>
            <a:r>
              <a:rPr lang="en-US" altLang="en-US" b="1" dirty="0">
                <a:latin typeface="Arial" panose="020B0604020202020204" pitchFamily="34" charset="0"/>
              </a:rPr>
              <a:t> Consulting, LLC, </a:t>
            </a:r>
            <a:r>
              <a:rPr lang="en-US" altLang="en-US" b="1" dirty="0" smtClean="0">
                <a:latin typeface="Arial" panose="020B0604020202020204" pitchFamily="34" charset="0"/>
              </a:rPr>
              <a:t>2014  </a:t>
            </a:r>
            <a:r>
              <a:rPr lang="en-US" altLang="en-US" b="1" dirty="0">
                <a:latin typeface="Arial" panose="020B0604020202020204" pitchFamily="34" charset="0"/>
              </a:rPr>
              <a:t>		http://www.hiperism.com</a:t>
            </a:r>
            <a:r>
              <a:rPr lang="en-US" altLang="en-US" dirty="0"/>
              <a:t>    	</a:t>
            </a:r>
          </a:p>
          <a:p>
            <a:pPr algn="ctr"/>
            <a:endParaRPr lang="en-US" altLang="en-US" dirty="0"/>
          </a:p>
        </p:txBody>
      </p:sp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772400" cy="762000"/>
          </a:xfrm>
        </p:spPr>
        <p:txBody>
          <a:bodyPr/>
          <a:lstStyle/>
          <a:p>
            <a:r>
              <a:rPr lang="en-US" altLang="en-US" sz="3600" b="1">
                <a:solidFill>
                  <a:schemeClr val="accent2"/>
                </a:solidFill>
              </a:rPr>
              <a:t>Lessons learned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821596"/>
            <a:ext cx="3505200" cy="4274404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buFont typeface="Symbol" panose="05050102010706020507" pitchFamily="18" charset="2"/>
              <a:buAutoNum type="arabicPeriod"/>
            </a:pPr>
            <a:r>
              <a:rPr lang="en-US" altLang="en-US" sz="2400" dirty="0" smtClean="0"/>
              <a:t>Speed up over EPA version ~1.5 with 8 threads (NP=8) </a:t>
            </a:r>
          </a:p>
          <a:p>
            <a:pPr marL="533400" indent="-533400">
              <a:lnSpc>
                <a:spcPct val="80000"/>
              </a:lnSpc>
              <a:buFont typeface="Symbol" panose="05050102010706020507" pitchFamily="18" charset="2"/>
              <a:buAutoNum type="arabicPeriod"/>
            </a:pPr>
            <a:r>
              <a:rPr lang="en-US" altLang="en-US" sz="2400" dirty="0"/>
              <a:t>Speed up </a:t>
            </a:r>
            <a:r>
              <a:rPr lang="en-US" altLang="en-US" sz="2400" dirty="0" smtClean="0"/>
              <a:t>over EPA ~1.7 </a:t>
            </a:r>
            <a:r>
              <a:rPr lang="en-US" altLang="en-US" sz="2400" dirty="0"/>
              <a:t>with </a:t>
            </a:r>
            <a:r>
              <a:rPr lang="en-US" altLang="en-US" sz="2400" dirty="0" smtClean="0"/>
              <a:t>6 </a:t>
            </a:r>
            <a:r>
              <a:rPr lang="en-US" altLang="en-US" sz="2400" dirty="0"/>
              <a:t>threads (</a:t>
            </a:r>
            <a:r>
              <a:rPr lang="en-US" altLang="en-US" sz="2400" dirty="0" smtClean="0"/>
              <a:t>NP=4)</a:t>
            </a:r>
          </a:p>
          <a:p>
            <a:pPr marL="533400" indent="-533400">
              <a:lnSpc>
                <a:spcPct val="80000"/>
              </a:lnSpc>
              <a:buFont typeface="Symbol" panose="05050102010706020507" pitchFamily="18" charset="2"/>
              <a:buAutoNum type="arabicPeriod"/>
            </a:pPr>
            <a:r>
              <a:rPr lang="en-US" altLang="en-US" sz="2400" dirty="0" smtClean="0"/>
              <a:t>CELL version offers more precision in Gear convergence</a:t>
            </a:r>
            <a:endParaRPr lang="en-US" altLang="en-US" dirty="0"/>
          </a:p>
        </p:txBody>
      </p:sp>
      <p:sp>
        <p:nvSpPr>
          <p:cNvPr id="2242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1821596"/>
            <a:ext cx="3810000" cy="4274403"/>
          </a:xfrm>
        </p:spPr>
        <p:txBody>
          <a:bodyPr/>
          <a:lstStyle/>
          <a:p>
            <a:pPr marL="838200" lvl="1" indent="-381000">
              <a:lnSpc>
                <a:spcPct val="80000"/>
              </a:lnSpc>
              <a:buFontTx/>
              <a:buAutoNum type="arabicPeriod"/>
            </a:pPr>
            <a:r>
              <a:rPr lang="en-US" altLang="en-US" sz="2400" dirty="0" smtClean="0"/>
              <a:t>BLOCK version enhances them</a:t>
            </a:r>
            <a:endParaRPr lang="en-US" altLang="en-US" sz="2400" dirty="0"/>
          </a:p>
          <a:p>
            <a:pPr marL="838200" lvl="1" indent="-381000">
              <a:lnSpc>
                <a:spcPct val="80000"/>
              </a:lnSpc>
              <a:buFontTx/>
              <a:buAutoNum type="arabicPeriod"/>
            </a:pPr>
            <a:r>
              <a:rPr lang="en-US" altLang="en-US" sz="2400" dirty="0" smtClean="0"/>
              <a:t>CELL version improves memory model and diminishes them</a:t>
            </a:r>
            <a:endParaRPr lang="en-US" altLang="en-US" sz="2400" dirty="0"/>
          </a:p>
          <a:p>
            <a:pPr marL="838200" lvl="1" indent="-381000">
              <a:lnSpc>
                <a:spcPct val="80000"/>
              </a:lnSpc>
              <a:buFontTx/>
              <a:buAutoNum type="arabicPeriod"/>
            </a:pPr>
            <a:endParaRPr lang="en-US" altLang="en-US" sz="2000" dirty="0"/>
          </a:p>
          <a:p>
            <a:pPr marL="457200" indent="-457200">
              <a:lnSpc>
                <a:spcPct val="80000"/>
              </a:lnSpc>
            </a:pPr>
            <a:endParaRPr lang="en-US" altLang="en-US" sz="2000" dirty="0"/>
          </a:p>
        </p:txBody>
      </p:sp>
      <p:sp>
        <p:nvSpPr>
          <p:cNvPr id="224261" name="Text Box 5"/>
          <p:cNvSpPr txBox="1">
            <a:spLocks noChangeArrowheads="1"/>
          </p:cNvSpPr>
          <p:nvPr/>
        </p:nvSpPr>
        <p:spPr bwMode="auto">
          <a:xfrm>
            <a:off x="381000" y="990600"/>
            <a:ext cx="3352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 smtClean="0">
                <a:solidFill>
                  <a:srgbClr val="CC0000"/>
                </a:solidFill>
                <a:latin typeface="Arial" panose="020B0604020202020204" pitchFamily="34" charset="0"/>
              </a:rPr>
              <a:t>Performance benefits of FSPARSE</a:t>
            </a:r>
            <a:endParaRPr lang="en-US" altLang="en-US" dirty="0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224262" name="Text Box 6"/>
          <p:cNvSpPr txBox="1">
            <a:spLocks noChangeArrowheads="1"/>
          </p:cNvSpPr>
          <p:nvPr/>
        </p:nvSpPr>
        <p:spPr bwMode="auto">
          <a:xfrm>
            <a:off x="4343400" y="990600"/>
            <a:ext cx="3810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rgbClr val="00CC00"/>
                </a:solidFill>
                <a:latin typeface="Arial" panose="020B0604020202020204" pitchFamily="34" charset="0"/>
              </a:rPr>
              <a:t>Memory model and TLB data cache misses</a:t>
            </a:r>
            <a:endParaRPr lang="en-US" altLang="en-US" dirty="0">
              <a:solidFill>
                <a:srgbClr val="00CC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</a:rPr>
              <a:t>Copyright </a:t>
            </a:r>
            <a:r>
              <a:rPr lang="en-US" altLang="en-US" b="1" dirty="0" err="1">
                <a:latin typeface="Arial" panose="020B0604020202020204" pitchFamily="34" charset="0"/>
              </a:rPr>
              <a:t>HiPERiSM</a:t>
            </a:r>
            <a:r>
              <a:rPr lang="en-US" altLang="en-US" b="1" dirty="0">
                <a:latin typeface="Arial" panose="020B0604020202020204" pitchFamily="34" charset="0"/>
              </a:rPr>
              <a:t> Consulting, LLC, </a:t>
            </a:r>
            <a:r>
              <a:rPr lang="en-US" altLang="en-US" b="1" dirty="0" smtClean="0">
                <a:latin typeface="Arial" panose="020B0604020202020204" pitchFamily="34" charset="0"/>
              </a:rPr>
              <a:t>2014  </a:t>
            </a:r>
            <a:r>
              <a:rPr lang="en-US" altLang="en-US" b="1" dirty="0">
                <a:latin typeface="Arial" panose="020B0604020202020204" pitchFamily="34" charset="0"/>
              </a:rPr>
              <a:t>		http://www.hiperism.com</a:t>
            </a:r>
            <a:r>
              <a:rPr lang="en-US" altLang="en-US" dirty="0"/>
              <a:t>    	</a:t>
            </a:r>
          </a:p>
          <a:p>
            <a:pPr algn="ctr"/>
            <a:endParaRPr lang="en-US" altLang="en-US" dirty="0"/>
          </a:p>
        </p:txBody>
      </p:sp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7772400" cy="914400"/>
          </a:xfrm>
        </p:spPr>
        <p:txBody>
          <a:bodyPr/>
          <a:lstStyle/>
          <a:p>
            <a:r>
              <a:rPr lang="en-US" altLang="en-US" b="1">
                <a:solidFill>
                  <a:schemeClr val="accent2"/>
                </a:solidFill>
              </a:rPr>
              <a:t>Conclusions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7772400" cy="4800600"/>
          </a:xfrm>
        </p:spPr>
        <p:txBody>
          <a:bodyPr/>
          <a:lstStyle/>
          <a:p>
            <a:pPr>
              <a:buFont typeface="Symbol" panose="05050102010706020507" pitchFamily="18" charset="2"/>
              <a:buChar char="·"/>
            </a:pPr>
            <a:r>
              <a:rPr lang="en-US" altLang="en-US" sz="2800" dirty="0"/>
              <a:t>CMAQ computational performance shows </a:t>
            </a:r>
            <a:r>
              <a:rPr lang="en-US" altLang="en-US" sz="2800" dirty="0" smtClean="0"/>
              <a:t>~1.5 to ~1.7 speedup in </a:t>
            </a:r>
            <a:r>
              <a:rPr lang="en-US" altLang="en-US" sz="2800" dirty="0"/>
              <a:t>a thread parallel model for the </a:t>
            </a:r>
            <a:r>
              <a:rPr lang="en-US" altLang="en-US" sz="2800" dirty="0" smtClean="0"/>
              <a:t>Gear </a:t>
            </a:r>
            <a:r>
              <a:rPr lang="en-US" altLang="en-US" sz="2800" dirty="0"/>
              <a:t>solver when compared to the U.S. EPA release</a:t>
            </a:r>
          </a:p>
          <a:p>
            <a:pPr>
              <a:buFont typeface="Symbol" panose="05050102010706020507" pitchFamily="18" charset="2"/>
              <a:buChar char="·"/>
            </a:pPr>
            <a:r>
              <a:rPr lang="en-US" altLang="en-US" sz="2800" dirty="0"/>
              <a:t>The FSPARSE </a:t>
            </a:r>
            <a:r>
              <a:rPr lang="en-US" altLang="en-US" sz="2800" dirty="0" smtClean="0"/>
              <a:t>in CELL algorithm </a:t>
            </a:r>
            <a:r>
              <a:rPr lang="en-US" altLang="en-US" sz="2800" dirty="0"/>
              <a:t>yields more precision in a sparse matrix chemistry solver when compared to the U.S. EPA release</a:t>
            </a:r>
          </a:p>
          <a:p>
            <a:pPr>
              <a:buFont typeface="Symbol" panose="05050102010706020507" pitchFamily="18" charset="2"/>
              <a:buChar char="·"/>
            </a:pPr>
            <a:r>
              <a:rPr lang="en-US" altLang="en-US" sz="2800" dirty="0"/>
              <a:t>The FSPARSE algorithm offers performance gains that are portable across platforms and compilers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</a:rPr>
              <a:t>Copyright </a:t>
            </a:r>
            <a:r>
              <a:rPr lang="en-US" altLang="en-US" b="1" dirty="0" err="1">
                <a:latin typeface="Arial" panose="020B0604020202020204" pitchFamily="34" charset="0"/>
              </a:rPr>
              <a:t>HiPERiSM</a:t>
            </a:r>
            <a:r>
              <a:rPr lang="en-US" altLang="en-US" b="1" dirty="0">
                <a:latin typeface="Arial" panose="020B0604020202020204" pitchFamily="34" charset="0"/>
              </a:rPr>
              <a:t> Consulting, LLC, </a:t>
            </a:r>
            <a:r>
              <a:rPr lang="en-US" altLang="en-US" b="1" dirty="0" smtClean="0">
                <a:latin typeface="Arial" panose="020B0604020202020204" pitchFamily="34" charset="0"/>
              </a:rPr>
              <a:t>2014  </a:t>
            </a:r>
            <a:r>
              <a:rPr lang="en-US" altLang="en-US" b="1" dirty="0">
                <a:latin typeface="Arial" panose="020B0604020202020204" pitchFamily="34" charset="0"/>
              </a:rPr>
              <a:t>		http://www.hiperism.com</a:t>
            </a:r>
            <a:r>
              <a:rPr lang="en-US" altLang="en-US" dirty="0"/>
              <a:t>    	</a:t>
            </a:r>
          </a:p>
          <a:p>
            <a:pPr algn="ctr"/>
            <a:endParaRPr lang="en-US" altLang="en-US" dirty="0"/>
          </a:p>
        </p:txBody>
      </p:sp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>
                <a:solidFill>
                  <a:schemeClr val="accent2"/>
                </a:solidFill>
              </a:rPr>
              <a:t>Next steps for CMAQ development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7772400" cy="4800600"/>
          </a:xfrm>
        </p:spPr>
        <p:txBody>
          <a:bodyPr/>
          <a:lstStyle/>
          <a:p>
            <a:pPr>
              <a:buFont typeface="Symbol" panose="05050102010706020507" pitchFamily="18" charset="2"/>
              <a:buChar char="·"/>
            </a:pPr>
            <a:r>
              <a:rPr lang="en-US" altLang="en-US" sz="2800" dirty="0">
                <a:solidFill>
                  <a:srgbClr val="CC0000"/>
                </a:solidFill>
              </a:rPr>
              <a:t>Short term goals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400" dirty="0" err="1"/>
              <a:t>OpenMP</a:t>
            </a:r>
            <a:r>
              <a:rPr lang="en-US" altLang="en-US" sz="2400" dirty="0"/>
              <a:t> parallel model extensions to other code portions of CMAQ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400" dirty="0"/>
              <a:t>Explore port of FSPARSE to GPGPU technology</a:t>
            </a:r>
          </a:p>
          <a:p>
            <a:pPr>
              <a:buFont typeface="Symbol" panose="05050102010706020507" pitchFamily="18" charset="2"/>
              <a:buChar char="·"/>
            </a:pPr>
            <a:r>
              <a:rPr lang="en-US" altLang="en-US" sz="2800" dirty="0">
                <a:solidFill>
                  <a:srgbClr val="00CC00"/>
                </a:solidFill>
              </a:rPr>
              <a:t>Long term goals</a:t>
            </a:r>
            <a:r>
              <a:rPr lang="en-US" altLang="en-US" sz="2800" dirty="0"/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400" dirty="0"/>
              <a:t>Plan for code architecture (re)design throughout the whole of CMAQ to change the memory footprint &amp; increase computational </a:t>
            </a:r>
            <a:r>
              <a:rPr lang="en-US" altLang="en-US" sz="2400" dirty="0" smtClean="0"/>
              <a:t>efficiency</a:t>
            </a:r>
            <a:endParaRPr lang="en-US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</a:rPr>
              <a:t>Copyright </a:t>
            </a:r>
            <a:r>
              <a:rPr lang="en-US" altLang="en-US" b="1" dirty="0" err="1">
                <a:latin typeface="Arial" panose="020B0604020202020204" pitchFamily="34" charset="0"/>
              </a:rPr>
              <a:t>HiPERiSM</a:t>
            </a:r>
            <a:r>
              <a:rPr lang="en-US" altLang="en-US" b="1" dirty="0">
                <a:latin typeface="Arial" panose="020B0604020202020204" pitchFamily="34" charset="0"/>
              </a:rPr>
              <a:t> Consulting, LLC, </a:t>
            </a:r>
            <a:r>
              <a:rPr lang="en-US" altLang="en-US" b="1" dirty="0" smtClean="0">
                <a:latin typeface="Arial" panose="020B0604020202020204" pitchFamily="34" charset="0"/>
              </a:rPr>
              <a:t>2014  </a:t>
            </a:r>
            <a:r>
              <a:rPr lang="en-US" altLang="en-US" b="1" dirty="0">
                <a:latin typeface="Arial" panose="020B0604020202020204" pitchFamily="34" charset="0"/>
              </a:rPr>
              <a:t>		http://www.hiperism.com</a:t>
            </a:r>
            <a:r>
              <a:rPr lang="en-US" altLang="en-US" dirty="0"/>
              <a:t>    	</a:t>
            </a:r>
          </a:p>
          <a:p>
            <a:pPr algn="ctr"/>
            <a:endParaRPr lang="en-US" altLang="en-US" dirty="0"/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304800"/>
            <a:ext cx="6553200" cy="2057400"/>
          </a:xfrm>
        </p:spPr>
        <p:txBody>
          <a:bodyPr anchor="ctr"/>
          <a:lstStyle/>
          <a:p>
            <a:r>
              <a:rPr lang="en-US" altLang="en-US" sz="4000" b="1"/>
              <a:t> 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276600"/>
            <a:ext cx="7696200" cy="2895600"/>
          </a:xfrm>
        </p:spPr>
        <p:txBody>
          <a:bodyPr/>
          <a:lstStyle/>
          <a:p>
            <a:endParaRPr lang="en-US" altLang="en-US" sz="2800"/>
          </a:p>
          <a:p>
            <a:r>
              <a:rPr lang="en-US" altLang="en-US" sz="4400" b="1"/>
              <a:t>George Delic</a:t>
            </a:r>
            <a:endParaRPr lang="en-US" altLang="en-US" sz="4400"/>
          </a:p>
          <a:p>
            <a:r>
              <a:rPr lang="en-US" altLang="en-US" sz="3200"/>
              <a:t>HiPERiSM Consulting, LLC</a:t>
            </a:r>
          </a:p>
          <a:p>
            <a:endParaRPr lang="en-US" altLang="en-US"/>
          </a:p>
          <a:p>
            <a:endParaRPr lang="en-US" altLang="en-US" sz="3200"/>
          </a:p>
        </p:txBody>
      </p:sp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533400" y="381000"/>
            <a:ext cx="7391400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 b="1" dirty="0" smtClean="0">
                <a:latin typeface="Arial" panose="020B0604020202020204" pitchFamily="34" charset="0"/>
              </a:rPr>
              <a:t>NEW </a:t>
            </a:r>
            <a:r>
              <a:rPr lang="en-US" sz="3200" b="1" dirty="0">
                <a:latin typeface="Arial" panose="020B0604020202020204" pitchFamily="34" charset="0"/>
              </a:rPr>
              <a:t>STRATEGIES FOR IMPROVING PERFORMANCE AND PRECISION </a:t>
            </a:r>
            <a:r>
              <a:rPr lang="en-US" sz="3200" b="1" dirty="0" smtClean="0">
                <a:latin typeface="Arial" panose="020B0604020202020204" pitchFamily="34" charset="0"/>
              </a:rPr>
              <a:t>IN CMAQ AND GMI MODELS</a:t>
            </a:r>
            <a:r>
              <a:rPr lang="en-US" altLang="en-US" dirty="0" smtClean="0"/>
              <a:t> </a:t>
            </a:r>
            <a:endParaRPr lang="en-US" altLang="en-US" sz="3200" b="1" dirty="0">
              <a:latin typeface="Arial" panose="020B0604020202020204" pitchFamily="34" charset="0"/>
            </a:endParaRPr>
          </a:p>
          <a:p>
            <a:pPr algn="ctr"/>
            <a:endParaRPr lang="en-US" altLang="en-US" b="1" dirty="0">
              <a:latin typeface="Arial" panose="020B0604020202020204" pitchFamily="34" charset="0"/>
            </a:endParaRPr>
          </a:p>
          <a:p>
            <a:pPr algn="ctr"/>
            <a:r>
              <a:rPr lang="en-US" altLang="en-US" b="1" dirty="0" smtClean="0">
                <a:latin typeface="Arial" panose="020B0604020202020204" pitchFamily="34" charset="0"/>
              </a:rPr>
              <a:t>13</a:t>
            </a:r>
            <a:r>
              <a:rPr lang="en-US" altLang="en-US" b="1" baseline="30000" dirty="0" smtClean="0">
                <a:latin typeface="Arial" panose="020B0604020202020204" pitchFamily="34" charset="0"/>
              </a:rPr>
              <a:t>th</a:t>
            </a:r>
            <a:r>
              <a:rPr lang="en-US" altLang="en-US" b="1" dirty="0" smtClean="0">
                <a:latin typeface="Arial" panose="020B0604020202020204" pitchFamily="34" charset="0"/>
              </a:rPr>
              <a:t> </a:t>
            </a:r>
            <a:r>
              <a:rPr lang="en-US" altLang="en-US" b="1" dirty="0">
                <a:latin typeface="Arial" panose="020B0604020202020204" pitchFamily="34" charset="0"/>
              </a:rPr>
              <a:t>Annual CMAS Conference,</a:t>
            </a:r>
          </a:p>
          <a:p>
            <a:pPr algn="ctr"/>
            <a:r>
              <a:rPr lang="en-US" altLang="en-US" b="1" dirty="0">
                <a:latin typeface="Arial" panose="020B0604020202020204" pitchFamily="34" charset="0"/>
              </a:rPr>
              <a:t>Chapel Hill, NC</a:t>
            </a:r>
          </a:p>
          <a:p>
            <a:pPr algn="ctr"/>
            <a:r>
              <a:rPr lang="en-US" altLang="en-US" b="1" dirty="0" smtClean="0">
                <a:latin typeface="Arial" panose="020B0604020202020204" pitchFamily="34" charset="0"/>
              </a:rPr>
              <a:t>27 </a:t>
            </a:r>
            <a:r>
              <a:rPr lang="en-US" altLang="en-US" b="1" dirty="0">
                <a:latin typeface="Arial" panose="020B0604020202020204" pitchFamily="34" charset="0"/>
              </a:rPr>
              <a:t>October, 2013</a:t>
            </a:r>
          </a:p>
          <a:p>
            <a:pPr algn="ctr"/>
            <a:endParaRPr lang="en-US" altLang="en-US" b="1" dirty="0">
              <a:latin typeface="Arial" panose="020B0604020202020204" pitchFamily="34" charset="0"/>
            </a:endParaRPr>
          </a:p>
          <a:p>
            <a:pPr algn="ctr"/>
            <a:endParaRPr lang="en-US" altLang="en-US" sz="3200" b="1" dirty="0">
              <a:latin typeface="Arial" panose="020B0604020202020204" pitchFamily="34" charset="0"/>
            </a:endParaRPr>
          </a:p>
          <a:p>
            <a:pPr algn="ctr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47461" name="Text Box 5"/>
          <p:cNvSpPr txBox="1">
            <a:spLocks noChangeArrowheads="1"/>
          </p:cNvSpPr>
          <p:nvPr/>
        </p:nvSpPr>
        <p:spPr bwMode="auto">
          <a:xfrm>
            <a:off x="593725" y="1524000"/>
            <a:ext cx="6721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</a:rPr>
              <a:t>Copyright </a:t>
            </a:r>
            <a:r>
              <a:rPr lang="en-US" altLang="en-US" b="1" dirty="0" err="1">
                <a:latin typeface="Arial" panose="020B0604020202020204" pitchFamily="34" charset="0"/>
              </a:rPr>
              <a:t>HiPERiSM</a:t>
            </a:r>
            <a:r>
              <a:rPr lang="en-US" altLang="en-US" b="1" dirty="0">
                <a:latin typeface="Arial" panose="020B0604020202020204" pitchFamily="34" charset="0"/>
              </a:rPr>
              <a:t> Consulting, LLC, </a:t>
            </a:r>
            <a:r>
              <a:rPr lang="en-US" altLang="en-US" b="1" dirty="0" smtClean="0">
                <a:latin typeface="Arial" panose="020B0604020202020204" pitchFamily="34" charset="0"/>
              </a:rPr>
              <a:t>2014  </a:t>
            </a:r>
            <a:r>
              <a:rPr lang="en-US" altLang="en-US" b="1" dirty="0">
                <a:latin typeface="Arial" panose="020B0604020202020204" pitchFamily="34" charset="0"/>
              </a:rPr>
              <a:t>		http://www.hiperism.com</a:t>
            </a:r>
            <a:r>
              <a:rPr lang="en-US" altLang="en-US" dirty="0"/>
              <a:t>    	</a:t>
            </a:r>
          </a:p>
          <a:p>
            <a:pPr algn="ctr"/>
            <a:endParaRPr lang="en-US" altLang="en-US" dirty="0"/>
          </a:p>
        </p:txBody>
      </p:sp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dirty="0">
                <a:solidFill>
                  <a:schemeClr val="accent2"/>
                </a:solidFill>
              </a:rPr>
              <a:t>Overview: CMAQ </a:t>
            </a:r>
            <a:r>
              <a:rPr lang="en-US" altLang="en-US" sz="3600" b="1" dirty="0" smtClean="0">
                <a:solidFill>
                  <a:schemeClr val="accent2"/>
                </a:solidFill>
              </a:rPr>
              <a:t>from </a:t>
            </a:r>
            <a:r>
              <a:rPr lang="en-US" altLang="en-US" sz="3600" b="1" dirty="0" err="1">
                <a:solidFill>
                  <a:schemeClr val="accent2"/>
                </a:solidFill>
              </a:rPr>
              <a:t>HiPERiSM</a:t>
            </a:r>
            <a:r>
              <a:rPr lang="en-US" altLang="en-US" sz="3600" b="1" dirty="0">
                <a:solidFill>
                  <a:schemeClr val="accent2"/>
                </a:solidFill>
              </a:rPr>
              <a:t> and the U.S. </a:t>
            </a:r>
            <a:r>
              <a:rPr lang="en-US" altLang="en-US" sz="3600" b="1" dirty="0" smtClean="0">
                <a:solidFill>
                  <a:schemeClr val="accent2"/>
                </a:solidFill>
              </a:rPr>
              <a:t>EPA with Gear solver</a:t>
            </a:r>
            <a:endParaRPr lang="en-US" altLang="en-US" sz="3600" b="1" dirty="0">
              <a:solidFill>
                <a:schemeClr val="accent2"/>
              </a:solidFill>
            </a:endParaRP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7772400" cy="3886200"/>
          </a:xfrm>
        </p:spPr>
        <p:txBody>
          <a:bodyPr/>
          <a:lstStyle/>
          <a:p>
            <a:pPr lvl="1">
              <a:lnSpc>
                <a:spcPct val="80000"/>
              </a:lnSpc>
              <a:buFont typeface="Symbol" panose="05050102010706020507" pitchFamily="18" charset="2"/>
              <a:buNone/>
            </a:pPr>
            <a:endParaRPr lang="en-US" altLang="en-US" sz="2000" dirty="0">
              <a:solidFill>
                <a:schemeClr val="accent2"/>
              </a:solidFill>
            </a:endParaRPr>
          </a:p>
          <a:p>
            <a:pPr lvl="1">
              <a:lnSpc>
                <a:spcPct val="80000"/>
              </a:lnSpc>
              <a:buFont typeface="Symbol" panose="05050102010706020507" pitchFamily="18" charset="2"/>
              <a:buChar char="·"/>
            </a:pPr>
            <a:r>
              <a:rPr lang="en-US" altLang="en-US" sz="2000" dirty="0">
                <a:solidFill>
                  <a:schemeClr val="accent2"/>
                </a:solidFill>
              </a:rPr>
              <a:t>Overview: CMAQ from </a:t>
            </a:r>
            <a:r>
              <a:rPr lang="en-US" altLang="en-US" sz="2000" dirty="0" err="1">
                <a:solidFill>
                  <a:schemeClr val="accent2"/>
                </a:solidFill>
              </a:rPr>
              <a:t>HiPERiSM</a:t>
            </a:r>
            <a:r>
              <a:rPr lang="en-US" altLang="en-US" sz="2000" dirty="0">
                <a:solidFill>
                  <a:schemeClr val="accent2"/>
                </a:solidFill>
              </a:rPr>
              <a:t> and the U.S. EPA</a:t>
            </a:r>
          </a:p>
          <a:p>
            <a:pPr lvl="1">
              <a:lnSpc>
                <a:spcPct val="80000"/>
              </a:lnSpc>
              <a:buFont typeface="Symbol" panose="05050102010706020507" pitchFamily="18" charset="2"/>
              <a:buChar char="·"/>
            </a:pPr>
            <a:r>
              <a:rPr lang="en-US" altLang="en-US" sz="2000" dirty="0">
                <a:solidFill>
                  <a:schemeClr val="accent2"/>
                </a:solidFill>
              </a:rPr>
              <a:t>Hardware </a:t>
            </a:r>
            <a:r>
              <a:rPr lang="en-US" altLang="en-US" sz="2000" dirty="0" smtClean="0">
                <a:solidFill>
                  <a:schemeClr val="accent2"/>
                </a:solidFill>
              </a:rPr>
              <a:t>platforms, compilers, and episode studied</a:t>
            </a:r>
          </a:p>
          <a:p>
            <a:pPr lvl="1">
              <a:lnSpc>
                <a:spcPct val="80000"/>
              </a:lnSpc>
              <a:buFont typeface="Symbol" panose="05050102010706020507" pitchFamily="18" charset="2"/>
              <a:buChar char="·"/>
            </a:pPr>
            <a:r>
              <a:rPr lang="en-US" altLang="en-US" sz="2000" dirty="0" smtClean="0">
                <a:solidFill>
                  <a:schemeClr val="accent2"/>
                </a:solidFill>
              </a:rPr>
              <a:t>Time used by science </a:t>
            </a:r>
            <a:r>
              <a:rPr lang="en-US" altLang="en-US" sz="2000" dirty="0">
                <a:solidFill>
                  <a:schemeClr val="accent2"/>
                </a:solidFill>
              </a:rPr>
              <a:t>process </a:t>
            </a:r>
            <a:r>
              <a:rPr lang="en-US" altLang="en-US" sz="2000" dirty="0" smtClean="0">
                <a:solidFill>
                  <a:schemeClr val="accent2"/>
                </a:solidFill>
              </a:rPr>
              <a:t>in a 24 </a:t>
            </a:r>
            <a:r>
              <a:rPr lang="en-US" altLang="en-US" sz="2000" dirty="0">
                <a:solidFill>
                  <a:schemeClr val="accent2"/>
                </a:solidFill>
              </a:rPr>
              <a:t>hour simulation </a:t>
            </a:r>
            <a:endParaRPr lang="en-US" altLang="en-US" sz="2000" dirty="0" smtClean="0">
              <a:solidFill>
                <a:schemeClr val="accent2"/>
              </a:solidFill>
            </a:endParaRPr>
          </a:p>
          <a:p>
            <a:pPr lvl="1">
              <a:lnSpc>
                <a:spcPct val="80000"/>
              </a:lnSpc>
              <a:buFont typeface="Symbol" panose="05050102010706020507" pitchFamily="18" charset="2"/>
              <a:buChar char="·"/>
            </a:pPr>
            <a:r>
              <a:rPr lang="en-US" altLang="en-US" sz="2000" dirty="0" smtClean="0">
                <a:solidFill>
                  <a:schemeClr val="accent2"/>
                </a:solidFill>
              </a:rPr>
              <a:t>JSPARSE versus FSPARSE versions of CMAQ Gear solver</a:t>
            </a:r>
          </a:p>
          <a:p>
            <a:pPr lvl="1">
              <a:lnSpc>
                <a:spcPct val="80000"/>
              </a:lnSpc>
              <a:buFont typeface="Symbol" panose="05050102010706020507" pitchFamily="18" charset="2"/>
              <a:buChar char="·"/>
            </a:pPr>
            <a:r>
              <a:rPr lang="en-US" altLang="en-US" sz="2000" dirty="0" smtClean="0">
                <a:solidFill>
                  <a:schemeClr val="accent2"/>
                </a:solidFill>
              </a:rPr>
              <a:t>BLOCKS of cells versus single CELL versions of FSPARSE</a:t>
            </a:r>
            <a:endParaRPr lang="en-US" altLang="en-US" sz="2000" dirty="0">
              <a:solidFill>
                <a:schemeClr val="accent2"/>
              </a:solidFill>
            </a:endParaRPr>
          </a:p>
          <a:p>
            <a:pPr lvl="1">
              <a:lnSpc>
                <a:spcPct val="80000"/>
              </a:lnSpc>
              <a:buFont typeface="Symbol" panose="05050102010706020507" pitchFamily="18" charset="2"/>
              <a:buChar char="·"/>
            </a:pPr>
            <a:r>
              <a:rPr lang="en-US" altLang="en-US" sz="2000" dirty="0">
                <a:solidFill>
                  <a:schemeClr val="accent2"/>
                </a:solidFill>
              </a:rPr>
              <a:t>Thread parallel performance </a:t>
            </a:r>
            <a:r>
              <a:rPr lang="en-US" altLang="en-US" sz="2000" dirty="0" smtClean="0">
                <a:solidFill>
                  <a:schemeClr val="accent2"/>
                </a:solidFill>
              </a:rPr>
              <a:t>metrics</a:t>
            </a:r>
          </a:p>
          <a:p>
            <a:pPr lvl="1">
              <a:lnSpc>
                <a:spcPct val="80000"/>
              </a:lnSpc>
              <a:buFont typeface="Symbol" panose="05050102010706020507" pitchFamily="18" charset="2"/>
              <a:buChar char="·"/>
            </a:pPr>
            <a:r>
              <a:rPr lang="en-US" altLang="en-US" sz="2000" dirty="0" smtClean="0">
                <a:solidFill>
                  <a:schemeClr val="accent2"/>
                </a:solidFill>
              </a:rPr>
              <a:t>CMAQ performance with 1 MPI process</a:t>
            </a:r>
          </a:p>
          <a:p>
            <a:pPr lvl="1">
              <a:lnSpc>
                <a:spcPct val="80000"/>
              </a:lnSpc>
              <a:buFont typeface="Symbol" panose="05050102010706020507" pitchFamily="18" charset="2"/>
              <a:buChar char="·"/>
            </a:pPr>
            <a:r>
              <a:rPr lang="en-US" altLang="en-US" sz="2000" dirty="0" smtClean="0">
                <a:solidFill>
                  <a:schemeClr val="accent2"/>
                </a:solidFill>
              </a:rPr>
              <a:t>CMAQ performance with 1-8 MPI processes</a:t>
            </a:r>
            <a:endParaRPr lang="en-US" altLang="en-US" sz="2000" dirty="0">
              <a:solidFill>
                <a:schemeClr val="accent2"/>
              </a:solidFill>
            </a:endParaRPr>
          </a:p>
          <a:p>
            <a:pPr lvl="1">
              <a:lnSpc>
                <a:spcPct val="80000"/>
              </a:lnSpc>
              <a:buFont typeface="Symbol" panose="05050102010706020507" pitchFamily="18" charset="2"/>
              <a:buChar char="·"/>
            </a:pPr>
            <a:r>
              <a:rPr lang="en-US" altLang="en-US" sz="2000" dirty="0">
                <a:solidFill>
                  <a:schemeClr val="accent2"/>
                </a:solidFill>
              </a:rPr>
              <a:t>Numerical error in U.S. EPA code</a:t>
            </a:r>
          </a:p>
          <a:p>
            <a:pPr lvl="1">
              <a:lnSpc>
                <a:spcPct val="80000"/>
              </a:lnSpc>
              <a:buFont typeface="Symbol" panose="05050102010706020507" pitchFamily="18" charset="2"/>
              <a:buChar char="·"/>
            </a:pPr>
            <a:r>
              <a:rPr lang="en-US" altLang="en-US" sz="2000" dirty="0" smtClean="0">
                <a:solidFill>
                  <a:schemeClr val="accent2"/>
                </a:solidFill>
              </a:rPr>
              <a:t>Lessons </a:t>
            </a:r>
            <a:r>
              <a:rPr lang="en-US" altLang="en-US" sz="2000" dirty="0">
                <a:solidFill>
                  <a:schemeClr val="accent2"/>
                </a:solidFill>
              </a:rPr>
              <a:t>learned</a:t>
            </a:r>
          </a:p>
          <a:p>
            <a:pPr lvl="1">
              <a:lnSpc>
                <a:spcPct val="80000"/>
              </a:lnSpc>
              <a:buFont typeface="Symbol" panose="05050102010706020507" pitchFamily="18" charset="2"/>
              <a:buChar char="·"/>
            </a:pPr>
            <a:r>
              <a:rPr lang="en-US" altLang="en-US" sz="2000" dirty="0">
                <a:solidFill>
                  <a:schemeClr val="accent2"/>
                </a:solidFill>
              </a:rPr>
              <a:t>Conclusions</a:t>
            </a:r>
          </a:p>
          <a:p>
            <a:pPr lvl="1">
              <a:lnSpc>
                <a:spcPct val="80000"/>
              </a:lnSpc>
              <a:buFont typeface="Symbol" panose="05050102010706020507" pitchFamily="18" charset="2"/>
              <a:buChar char="·"/>
            </a:pPr>
            <a:r>
              <a:rPr lang="en-US" altLang="en-US" sz="2000" dirty="0">
                <a:solidFill>
                  <a:schemeClr val="accent2"/>
                </a:solidFill>
              </a:rPr>
              <a:t>Next Steps for CMAQ </a:t>
            </a:r>
            <a:r>
              <a:rPr lang="en-US" altLang="en-US" sz="2000" dirty="0" smtClean="0">
                <a:solidFill>
                  <a:schemeClr val="accent2"/>
                </a:solidFill>
              </a:rPr>
              <a:t>development</a:t>
            </a:r>
            <a:endParaRPr lang="en-US" altLang="en-US" dirty="0">
              <a:solidFill>
                <a:schemeClr val="accent2"/>
              </a:solidFill>
            </a:endParaRPr>
          </a:p>
          <a:p>
            <a:pPr lvl="1">
              <a:lnSpc>
                <a:spcPct val="80000"/>
              </a:lnSpc>
              <a:buFont typeface="Symbol" panose="05050102010706020507" pitchFamily="18" charset="2"/>
              <a:buChar char="·"/>
            </a:pPr>
            <a:endParaRPr lang="en-US" altLang="en-US" dirty="0">
              <a:solidFill>
                <a:srgbClr val="CC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</a:rPr>
              <a:t>Copyright </a:t>
            </a:r>
            <a:r>
              <a:rPr lang="en-US" altLang="en-US" b="1" dirty="0" err="1">
                <a:latin typeface="Arial" panose="020B0604020202020204" pitchFamily="34" charset="0"/>
              </a:rPr>
              <a:t>HiPERiSM</a:t>
            </a:r>
            <a:r>
              <a:rPr lang="en-US" altLang="en-US" b="1" dirty="0">
                <a:latin typeface="Arial" panose="020B0604020202020204" pitchFamily="34" charset="0"/>
              </a:rPr>
              <a:t> Consulting, LLC, </a:t>
            </a:r>
            <a:r>
              <a:rPr lang="en-US" altLang="en-US" b="1" dirty="0" smtClean="0">
                <a:latin typeface="Arial" panose="020B0604020202020204" pitchFamily="34" charset="0"/>
              </a:rPr>
              <a:t>2014  </a:t>
            </a:r>
            <a:r>
              <a:rPr lang="en-US" altLang="en-US" b="1" dirty="0">
                <a:latin typeface="Arial" panose="020B0604020202020204" pitchFamily="34" charset="0"/>
              </a:rPr>
              <a:t>		http://www.hiperism.com</a:t>
            </a:r>
            <a:r>
              <a:rPr lang="en-US" altLang="en-US" dirty="0"/>
              <a:t>    	</a:t>
            </a:r>
          </a:p>
          <a:p>
            <a:pPr algn="ctr"/>
            <a:endParaRPr lang="en-US" altLang="en-US" dirty="0"/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accent2"/>
                </a:solidFill>
              </a:rPr>
              <a:t>Hardware platforms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Symbol" panose="05050102010706020507" pitchFamily="18" charset="2"/>
              <a:buChar char="·"/>
            </a:pPr>
            <a:r>
              <a:rPr lang="en-US" altLang="en-US" sz="3600">
                <a:solidFill>
                  <a:schemeClr val="accent2"/>
                </a:solidFill>
              </a:rPr>
              <a:t>Intel: 2x4-core CPU’s = 8 cores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en-US" sz="3200">
                <a:solidFill>
                  <a:schemeClr val="accent2"/>
                </a:solidFill>
              </a:rPr>
              <a:t> W5590 Nehalem</a:t>
            </a:r>
            <a:r>
              <a:rPr lang="en-US" altLang="en-US" sz="3200">
                <a:solidFill>
                  <a:schemeClr val="accent2"/>
                </a:solidFill>
                <a:cs typeface="Arial" panose="020B0604020202020204" pitchFamily="34" charset="0"/>
              </a:rPr>
              <a:t>™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en-US" sz="3200">
                <a:solidFill>
                  <a:schemeClr val="accent2"/>
                </a:solidFill>
                <a:cs typeface="Arial" panose="020B0604020202020204" pitchFamily="34" charset="0"/>
              </a:rPr>
              <a:t> 3.3 GHz</a:t>
            </a:r>
            <a:endParaRPr lang="en-US" altLang="en-US" sz="3200">
              <a:solidFill>
                <a:schemeClr val="accent2"/>
              </a:solidFill>
            </a:endParaRPr>
          </a:p>
          <a:p>
            <a:pPr lvl="1">
              <a:buFont typeface="Symbol" panose="05050102010706020507" pitchFamily="18" charset="2"/>
              <a:buChar char="·"/>
            </a:pPr>
            <a:r>
              <a:rPr lang="en-US" altLang="en-US" sz="3600">
                <a:solidFill>
                  <a:srgbClr val="CC3399"/>
                </a:solidFill>
              </a:rPr>
              <a:t>AMD: 4x12-core CPU’s = 48 cores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en-US" sz="3200">
                <a:solidFill>
                  <a:srgbClr val="CC3399"/>
                </a:solidFill>
              </a:rPr>
              <a:t> 6176SE Opteron</a:t>
            </a:r>
            <a:r>
              <a:rPr lang="en-US" altLang="en-US" sz="3200">
                <a:solidFill>
                  <a:srgbClr val="CC3399"/>
                </a:solidFill>
                <a:cs typeface="Arial" panose="020B0604020202020204" pitchFamily="34" charset="0"/>
              </a:rPr>
              <a:t>™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en-US" sz="3200">
                <a:solidFill>
                  <a:srgbClr val="CC3399"/>
                </a:solidFill>
              </a:rPr>
              <a:t> 2.3 GHz</a:t>
            </a:r>
          </a:p>
          <a:p>
            <a:pPr lvl="2">
              <a:buFont typeface="Symbol" panose="05050102010706020507" pitchFamily="18" charset="2"/>
              <a:buChar char="·"/>
            </a:pPr>
            <a:endParaRPr lang="en-US" altLang="en-US" sz="3200">
              <a:solidFill>
                <a:srgbClr val="CC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</a:rPr>
              <a:t>Copyright </a:t>
            </a:r>
            <a:r>
              <a:rPr lang="en-US" altLang="en-US" b="1" dirty="0" err="1">
                <a:latin typeface="Arial" panose="020B0604020202020204" pitchFamily="34" charset="0"/>
              </a:rPr>
              <a:t>HiPERiSM</a:t>
            </a:r>
            <a:r>
              <a:rPr lang="en-US" altLang="en-US" b="1" dirty="0">
                <a:latin typeface="Arial" panose="020B0604020202020204" pitchFamily="34" charset="0"/>
              </a:rPr>
              <a:t> Consulting, LLC, </a:t>
            </a:r>
            <a:r>
              <a:rPr lang="en-US" altLang="en-US" b="1" dirty="0" smtClean="0">
                <a:latin typeface="Arial" panose="020B0604020202020204" pitchFamily="34" charset="0"/>
              </a:rPr>
              <a:t>2014  </a:t>
            </a:r>
            <a:r>
              <a:rPr lang="en-US" altLang="en-US" b="1" dirty="0">
                <a:latin typeface="Arial" panose="020B0604020202020204" pitchFamily="34" charset="0"/>
              </a:rPr>
              <a:t>		http://www.hiperism.com</a:t>
            </a:r>
            <a:r>
              <a:rPr lang="en-US" altLang="en-US" dirty="0"/>
              <a:t>    	</a:t>
            </a:r>
          </a:p>
          <a:p>
            <a:pPr algn="ctr"/>
            <a:endParaRPr lang="en-US" altLang="en-US" dirty="0"/>
          </a:p>
        </p:txBody>
      </p:sp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accent2"/>
                </a:solidFill>
              </a:rPr>
              <a:t>Software and compilers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7772400" cy="3962400"/>
          </a:xfrm>
        </p:spPr>
        <p:txBody>
          <a:bodyPr/>
          <a:lstStyle/>
          <a:p>
            <a:pPr lvl="1">
              <a:lnSpc>
                <a:spcPct val="90000"/>
              </a:lnSpc>
              <a:buFont typeface="Symbol" panose="05050102010706020507" pitchFamily="18" charset="2"/>
              <a:buChar char="·"/>
            </a:pPr>
            <a:r>
              <a:rPr lang="en-US" altLang="en-US" sz="3200" dirty="0">
                <a:solidFill>
                  <a:schemeClr val="accent2"/>
                </a:solidFill>
              </a:rPr>
              <a:t>OS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800" dirty="0">
                <a:solidFill>
                  <a:schemeClr val="accent2"/>
                </a:solidFill>
              </a:rPr>
              <a:t> Linux 64-bit</a:t>
            </a:r>
          </a:p>
          <a:p>
            <a:pPr lvl="1">
              <a:lnSpc>
                <a:spcPct val="90000"/>
              </a:lnSpc>
              <a:buFont typeface="Symbol" panose="05050102010706020507" pitchFamily="18" charset="2"/>
              <a:buChar char="·"/>
            </a:pPr>
            <a:r>
              <a:rPr lang="en-US" altLang="en-US" sz="3200" dirty="0">
                <a:solidFill>
                  <a:schemeClr val="accent2"/>
                </a:solidFill>
              </a:rPr>
              <a:t>CMAQ versions </a:t>
            </a:r>
            <a:r>
              <a:rPr lang="en-US" altLang="en-US" sz="3200" dirty="0" smtClean="0">
                <a:solidFill>
                  <a:schemeClr val="accent2"/>
                </a:solidFill>
              </a:rPr>
              <a:t>(Gear </a:t>
            </a:r>
            <a:r>
              <a:rPr lang="en-US" altLang="en-US" sz="3200" dirty="0">
                <a:solidFill>
                  <a:schemeClr val="accent2"/>
                </a:solidFill>
              </a:rPr>
              <a:t>solver</a:t>
            </a:r>
            <a:r>
              <a:rPr lang="en-US" altLang="en-US" sz="4400" baseline="30000" dirty="0">
                <a:solidFill>
                  <a:srgbClr val="CC0000"/>
                </a:solidFill>
              </a:rPr>
              <a:t>*</a:t>
            </a:r>
            <a:r>
              <a:rPr lang="en-US" altLang="en-US" sz="3200" dirty="0">
                <a:solidFill>
                  <a:schemeClr val="accent2"/>
                </a:solidFill>
              </a:rPr>
              <a:t>)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800" dirty="0">
                <a:solidFill>
                  <a:schemeClr val="accent2"/>
                </a:solidFill>
              </a:rPr>
              <a:t> U.S. EPA’s uses JSPARSE (serial)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800" dirty="0">
                <a:solidFill>
                  <a:schemeClr val="accent2"/>
                </a:solidFill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</a:rPr>
              <a:t>HiPERiSM</a:t>
            </a:r>
            <a:r>
              <a:rPr lang="en-US" altLang="en-US" sz="2800" dirty="0">
                <a:solidFill>
                  <a:schemeClr val="accent2"/>
                </a:solidFill>
              </a:rPr>
              <a:t> uses FSPARSE (parallel)</a:t>
            </a:r>
          </a:p>
          <a:p>
            <a:pPr lvl="1">
              <a:lnSpc>
                <a:spcPct val="90000"/>
              </a:lnSpc>
              <a:buFont typeface="Symbol" panose="05050102010706020507" pitchFamily="18" charset="2"/>
              <a:buChar char="·"/>
            </a:pPr>
            <a:r>
              <a:rPr lang="en-US" altLang="en-US" sz="3200" dirty="0">
                <a:solidFill>
                  <a:srgbClr val="CC3399"/>
                </a:solidFill>
              </a:rPr>
              <a:t>Compilers			(legend)</a:t>
            </a:r>
            <a:endParaRPr lang="en-US" altLang="en-US" sz="3200" dirty="0">
              <a:solidFill>
                <a:srgbClr val="CC3399"/>
              </a:solidFill>
              <a:cs typeface="Arial" panose="020B0604020202020204" pitchFamily="34" charset="0"/>
            </a:endParaRP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800" dirty="0">
                <a:solidFill>
                  <a:srgbClr val="CC3399"/>
                </a:solidFill>
              </a:rPr>
              <a:t> Intel 12.1 		(</a:t>
            </a:r>
            <a:r>
              <a:rPr lang="en-US" altLang="en-US" sz="2800" dirty="0" err="1">
                <a:solidFill>
                  <a:srgbClr val="CC3399"/>
                </a:solidFill>
              </a:rPr>
              <a:t>ifort</a:t>
            </a:r>
            <a:r>
              <a:rPr lang="en-US" altLang="en-US" sz="2800" dirty="0">
                <a:solidFill>
                  <a:srgbClr val="CC3399"/>
                </a:solidFill>
              </a:rPr>
              <a:t>/Intel)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800" dirty="0">
                <a:solidFill>
                  <a:srgbClr val="CC3399"/>
                </a:solidFill>
              </a:rPr>
              <a:t>Portland 13.4		(pgf90)</a:t>
            </a:r>
          </a:p>
        </p:txBody>
      </p:sp>
      <p:sp>
        <p:nvSpPr>
          <p:cNvPr id="217092" name="Text Box 4"/>
          <p:cNvSpPr txBox="1">
            <a:spLocks noChangeArrowheads="1"/>
          </p:cNvSpPr>
          <p:nvPr/>
        </p:nvSpPr>
        <p:spPr bwMode="auto">
          <a:xfrm>
            <a:off x="0" y="5181600"/>
            <a:ext cx="8382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CC0000"/>
                </a:solidFill>
                <a:latin typeface="Arial" panose="020B0604020202020204" pitchFamily="34" charset="0"/>
              </a:rPr>
              <a:t>(*) Requires a sparse linear solver in a linear system Ax=y for chemistry solution: FSPARSE replaces JSPARSE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</a:rPr>
              <a:t>Copyright </a:t>
            </a:r>
            <a:r>
              <a:rPr lang="en-US" altLang="en-US" b="1" dirty="0" err="1">
                <a:latin typeface="Arial" panose="020B0604020202020204" pitchFamily="34" charset="0"/>
              </a:rPr>
              <a:t>HiPERiSM</a:t>
            </a:r>
            <a:r>
              <a:rPr lang="en-US" altLang="en-US" b="1" dirty="0">
                <a:latin typeface="Arial" panose="020B0604020202020204" pitchFamily="34" charset="0"/>
              </a:rPr>
              <a:t> Consulting, LLC, </a:t>
            </a:r>
            <a:r>
              <a:rPr lang="en-US" altLang="en-US" b="1" dirty="0" smtClean="0">
                <a:latin typeface="Arial" panose="020B0604020202020204" pitchFamily="34" charset="0"/>
              </a:rPr>
              <a:t>2014  </a:t>
            </a:r>
            <a:r>
              <a:rPr lang="en-US" altLang="en-US" b="1" dirty="0">
                <a:latin typeface="Arial" panose="020B0604020202020204" pitchFamily="34" charset="0"/>
              </a:rPr>
              <a:t>		http://www.hiperism.com</a:t>
            </a:r>
            <a:r>
              <a:rPr lang="en-US" altLang="en-US" dirty="0"/>
              <a:t>    	</a:t>
            </a:r>
          </a:p>
          <a:p>
            <a:pPr algn="ctr"/>
            <a:endParaRPr lang="en-US" altLang="en-US" dirty="0"/>
          </a:p>
        </p:txBody>
      </p:sp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800" b="1">
                <a:solidFill>
                  <a:schemeClr val="accent2"/>
                </a:solidFill>
              </a:rPr>
              <a:t>Episode studied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382000" cy="4495800"/>
          </a:xfrm>
        </p:spPr>
        <p:txBody>
          <a:bodyPr/>
          <a:lstStyle/>
          <a:p>
            <a:pPr lvl="1">
              <a:buFont typeface="Symbol" panose="05050102010706020507" pitchFamily="18" charset="2"/>
              <a:buChar char="·"/>
            </a:pPr>
            <a:r>
              <a:rPr lang="en-US" altLang="en-US" sz="3200">
                <a:solidFill>
                  <a:srgbClr val="800000"/>
                </a:solidFill>
              </a:rPr>
              <a:t>Grid used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en-US"/>
              <a:t>279 X 240 Eastern US domain at 12 Km grid spacing and 34 vertical layers</a:t>
            </a:r>
            <a:endParaRPr lang="en-US" altLang="en-US" sz="2800">
              <a:solidFill>
                <a:srgbClr val="800000"/>
              </a:solidFill>
            </a:endParaRPr>
          </a:p>
          <a:p>
            <a:pPr lvl="1">
              <a:buFont typeface="Symbol" panose="05050102010706020507" pitchFamily="18" charset="2"/>
              <a:buChar char="·"/>
            </a:pPr>
            <a:r>
              <a:rPr lang="en-US" altLang="en-US" sz="3200">
                <a:solidFill>
                  <a:srgbClr val="800000"/>
                </a:solidFill>
              </a:rPr>
              <a:t>CMAQ 4.7.1 24-hour episode</a:t>
            </a:r>
            <a:endParaRPr lang="en-US" altLang="en-US" sz="3000">
              <a:solidFill>
                <a:srgbClr val="CC3399"/>
              </a:solidFill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en-US"/>
              <a:t>August 09, 2006, using the CB05 mechanism with Chlorine extensions and the Aero 4 version for PM modeling.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en-US"/>
              <a:t>total output file size: ~ 37.7 GB (137 variables)</a:t>
            </a:r>
            <a:endParaRPr lang="en-US" altLang="en-US">
              <a:solidFill>
                <a:srgbClr val="CC3399"/>
              </a:solidFill>
            </a:endParaRPr>
          </a:p>
          <a:p>
            <a:pPr lvl="2">
              <a:buFont typeface="Wingdings" panose="05000000000000000000" pitchFamily="2" charset="2"/>
              <a:buNone/>
            </a:pPr>
            <a:endParaRPr lang="en-US" altLang="en-US">
              <a:solidFill>
                <a:srgbClr val="CC3399"/>
              </a:solidFill>
            </a:endParaRPr>
          </a:p>
          <a:p>
            <a:pPr lvl="2">
              <a:buFont typeface="Symbol" panose="05050102010706020507" pitchFamily="18" charset="2"/>
              <a:buNone/>
            </a:pPr>
            <a:endParaRPr lang="en-US" altLang="en-US">
              <a:solidFill>
                <a:srgbClr val="CC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</a:rPr>
              <a:t>Copyright </a:t>
            </a:r>
            <a:r>
              <a:rPr lang="en-US" altLang="en-US" b="1" dirty="0" err="1">
                <a:latin typeface="Arial" panose="020B0604020202020204" pitchFamily="34" charset="0"/>
              </a:rPr>
              <a:t>HiPERiSM</a:t>
            </a:r>
            <a:r>
              <a:rPr lang="en-US" altLang="en-US" b="1" dirty="0">
                <a:latin typeface="Arial" panose="020B0604020202020204" pitchFamily="34" charset="0"/>
              </a:rPr>
              <a:t> Consulting, LLC, </a:t>
            </a:r>
            <a:r>
              <a:rPr lang="en-US" altLang="en-US" b="1" dirty="0" smtClean="0">
                <a:latin typeface="Arial" panose="020B0604020202020204" pitchFamily="34" charset="0"/>
              </a:rPr>
              <a:t>2014  </a:t>
            </a:r>
            <a:r>
              <a:rPr lang="en-US" altLang="en-US" b="1" dirty="0">
                <a:latin typeface="Arial" panose="020B0604020202020204" pitchFamily="34" charset="0"/>
              </a:rPr>
              <a:t>		http://www.hiperism.com</a:t>
            </a:r>
            <a:r>
              <a:rPr lang="en-US" altLang="en-US" dirty="0"/>
              <a:t>    	</a:t>
            </a:r>
          </a:p>
          <a:p>
            <a:pPr algn="ctr"/>
            <a:endParaRPr lang="en-US" altLang="en-US" dirty="0"/>
          </a:p>
        </p:txBody>
      </p:sp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772400" cy="1295400"/>
          </a:xfrm>
        </p:spPr>
        <p:txBody>
          <a:bodyPr/>
          <a:lstStyle/>
          <a:p>
            <a:r>
              <a:rPr lang="en-US" altLang="en-US" sz="3400" b="1" dirty="0" smtClean="0">
                <a:solidFill>
                  <a:schemeClr val="accent2"/>
                </a:solidFill>
              </a:rPr>
              <a:t>Fraction of total time in 12 x 24 calls</a:t>
            </a:r>
            <a:r>
              <a:rPr lang="en-US" altLang="en-US" sz="3400" b="1" dirty="0">
                <a:solidFill>
                  <a:schemeClr val="accent2"/>
                </a:solidFill>
              </a:rPr>
              <a:t/>
            </a:r>
            <a:br>
              <a:rPr lang="en-US" altLang="en-US" sz="3400" b="1" dirty="0">
                <a:solidFill>
                  <a:schemeClr val="accent2"/>
                </a:solidFill>
              </a:rPr>
            </a:br>
            <a:r>
              <a:rPr lang="en-US" altLang="en-US" sz="3400" b="1" dirty="0">
                <a:solidFill>
                  <a:schemeClr val="accent2"/>
                </a:solidFill>
              </a:rPr>
              <a:t>(pgf90 on Intel node, </a:t>
            </a:r>
            <a:r>
              <a:rPr lang="en-US" altLang="en-US" sz="3400" b="1" dirty="0" smtClean="0">
                <a:solidFill>
                  <a:schemeClr val="accent2"/>
                </a:solidFill>
              </a:rPr>
              <a:t>24hr </a:t>
            </a:r>
            <a:r>
              <a:rPr lang="en-US" altLang="en-US" sz="3400" b="1" dirty="0">
                <a:solidFill>
                  <a:schemeClr val="accent2"/>
                </a:solidFill>
              </a:rPr>
              <a:t>run)</a:t>
            </a:r>
          </a:p>
        </p:txBody>
      </p:sp>
      <p:sp>
        <p:nvSpPr>
          <p:cNvPr id="244739" name="Rectangle 3"/>
          <p:cNvSpPr>
            <a:spLocks noChangeArrowheads="1"/>
          </p:cNvSpPr>
          <p:nvPr/>
        </p:nvSpPr>
        <p:spPr bwMode="auto">
          <a:xfrm>
            <a:off x="4267200" y="1524000"/>
            <a:ext cx="40386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</a:rPr>
              <a:t> </a:t>
            </a:r>
            <a:endParaRPr lang="en-US" altLang="en-US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244740" name="Rectangle 4"/>
          <p:cNvSpPr>
            <a:spLocks noChangeArrowheads="1"/>
          </p:cNvSpPr>
          <p:nvPr/>
        </p:nvSpPr>
        <p:spPr bwMode="auto">
          <a:xfrm>
            <a:off x="304800" y="5715000"/>
            <a:ext cx="7772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rgbClr val="CC0000"/>
                </a:solidFill>
                <a:latin typeface="Arial" panose="020B0604020202020204" pitchFamily="34" charset="0"/>
              </a:rPr>
              <a:t>OVERALL: CHEM (60%), AERO (16%), VDIFF (14%)</a:t>
            </a:r>
            <a:endParaRPr lang="en-US" altLang="en-US" dirty="0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" name="Object 7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96954503"/>
              </p:ext>
            </p:extLst>
          </p:nvPr>
        </p:nvGraphicFramePr>
        <p:xfrm>
          <a:off x="650135" y="1340210"/>
          <a:ext cx="6665065" cy="4384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</a:rPr>
              <a:t>Copyright </a:t>
            </a:r>
            <a:r>
              <a:rPr lang="en-US" altLang="en-US" b="1" dirty="0" err="1">
                <a:latin typeface="Arial" panose="020B0604020202020204" pitchFamily="34" charset="0"/>
              </a:rPr>
              <a:t>HiPERiSM</a:t>
            </a:r>
            <a:r>
              <a:rPr lang="en-US" altLang="en-US" b="1" dirty="0">
                <a:latin typeface="Arial" panose="020B0604020202020204" pitchFamily="34" charset="0"/>
              </a:rPr>
              <a:t> Consulting, LLC, </a:t>
            </a:r>
            <a:r>
              <a:rPr lang="en-US" altLang="en-US" b="1" dirty="0" smtClean="0">
                <a:latin typeface="Arial" panose="020B0604020202020204" pitchFamily="34" charset="0"/>
              </a:rPr>
              <a:t>2014  </a:t>
            </a:r>
            <a:r>
              <a:rPr lang="en-US" altLang="en-US" b="1" dirty="0">
                <a:latin typeface="Arial" panose="020B0604020202020204" pitchFamily="34" charset="0"/>
              </a:rPr>
              <a:t>		http://www.hiperism.com</a:t>
            </a:r>
            <a:r>
              <a:rPr lang="en-US" altLang="en-US" dirty="0"/>
              <a:t>    	</a:t>
            </a:r>
          </a:p>
          <a:p>
            <a:pPr algn="ctr"/>
            <a:endParaRPr lang="en-US" altLang="en-US" dirty="0"/>
          </a:p>
        </p:txBody>
      </p:sp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dirty="0" smtClean="0">
                <a:solidFill>
                  <a:schemeClr val="accent2"/>
                </a:solidFill>
              </a:rPr>
              <a:t>JSPARSE version of GEAR</a:t>
            </a:r>
            <a:endParaRPr lang="en-US" altLang="en-US" sz="3600" b="1" dirty="0">
              <a:solidFill>
                <a:schemeClr val="accent2"/>
              </a:solidFill>
            </a:endParaRP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7772400" cy="3505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Order </a:t>
            </a:r>
            <a:r>
              <a:rPr lang="en-US" sz="2800" dirty="0"/>
              <a:t>all cells in the grid into blocks of cells having similar </a:t>
            </a:r>
            <a:r>
              <a:rPr lang="en-US" sz="2800" dirty="0" smtClean="0"/>
              <a:t>stiffness</a:t>
            </a:r>
          </a:p>
          <a:p>
            <a:pPr lvl="1">
              <a:lnSpc>
                <a:spcPct val="90000"/>
              </a:lnSpc>
            </a:pPr>
            <a:r>
              <a:rPr lang="en-US" sz="2400" i="1" dirty="0" smtClean="0">
                <a:solidFill>
                  <a:srgbClr val="C00000"/>
                </a:solidFill>
              </a:rPr>
              <a:t>Disadvantage: this </a:t>
            </a:r>
            <a:r>
              <a:rPr lang="en-US" sz="2400" i="1" dirty="0">
                <a:solidFill>
                  <a:srgbClr val="C00000"/>
                </a:solidFill>
              </a:rPr>
              <a:t>requires a memory copy of concentrations from an array dimensioned by column, row, and level, into a </a:t>
            </a:r>
            <a:r>
              <a:rPr lang="en-US" sz="2400" i="1" dirty="0" smtClean="0">
                <a:solidFill>
                  <a:srgbClr val="C00000"/>
                </a:solidFill>
              </a:rPr>
              <a:t>linear array (*)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Gear </a:t>
            </a:r>
            <a:r>
              <a:rPr lang="en-US" sz="2800" dirty="0"/>
              <a:t>algorithm </a:t>
            </a:r>
            <a:r>
              <a:rPr lang="en-US" sz="2800" dirty="0" smtClean="0"/>
              <a:t>is applied to </a:t>
            </a:r>
            <a:r>
              <a:rPr lang="en-US" sz="2800" dirty="0"/>
              <a:t>a block of grid cells </a:t>
            </a:r>
            <a:r>
              <a:rPr lang="en-US" sz="2800" dirty="0" smtClean="0"/>
              <a:t>simultaneously</a:t>
            </a:r>
            <a:endParaRPr lang="en-US" sz="2600" dirty="0">
              <a:solidFill>
                <a:srgbClr val="8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400" i="1" dirty="0">
                <a:solidFill>
                  <a:srgbClr val="C00000"/>
                </a:solidFill>
              </a:rPr>
              <a:t>Disadvantage: </a:t>
            </a:r>
            <a:r>
              <a:rPr lang="en-US" sz="2400" i="1" dirty="0" smtClean="0">
                <a:solidFill>
                  <a:srgbClr val="C00000"/>
                </a:solidFill>
              </a:rPr>
              <a:t>the </a:t>
            </a:r>
            <a:r>
              <a:rPr lang="en-US" sz="2400" i="1" dirty="0">
                <a:solidFill>
                  <a:srgbClr val="C00000"/>
                </a:solidFill>
              </a:rPr>
              <a:t>convergence criterion uses an </a:t>
            </a:r>
            <a:r>
              <a:rPr lang="en-US" sz="2400" i="1" dirty="0" smtClean="0">
                <a:solidFill>
                  <a:srgbClr val="C00000"/>
                </a:solidFill>
              </a:rPr>
              <a:t>RMS </a:t>
            </a:r>
            <a:r>
              <a:rPr lang="en-US" sz="2400" i="1" dirty="0">
                <a:solidFill>
                  <a:srgbClr val="C00000"/>
                </a:solidFill>
              </a:rPr>
              <a:t>error over all cells in a block.</a:t>
            </a:r>
            <a:endParaRPr lang="en-US" altLang="en-US" sz="2600" i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51054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</a:rPr>
              <a:t>(*)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i="1" dirty="0" smtClean="0">
                <a:solidFill>
                  <a:srgbClr val="7030A0"/>
                </a:solidFill>
                <a:latin typeface="Arial" panose="020B0604020202020204" pitchFamily="34" charset="0"/>
              </a:rPr>
              <a:t>This </a:t>
            </a:r>
            <a:r>
              <a:rPr lang="en-US" i="1" dirty="0">
                <a:solidFill>
                  <a:srgbClr val="7030A0"/>
                </a:solidFill>
                <a:latin typeface="Arial" panose="020B0604020202020204" pitchFamily="34" charset="0"/>
              </a:rPr>
              <a:t>leads to excessive data translation look-aside buffer (TLB) </a:t>
            </a:r>
            <a:r>
              <a:rPr lang="en-US" i="1" dirty="0" smtClean="0">
                <a:solidFill>
                  <a:srgbClr val="7030A0"/>
                </a:solidFill>
                <a:latin typeface="Arial" panose="020B0604020202020204" pitchFamily="34" charset="0"/>
              </a:rPr>
              <a:t>data cache </a:t>
            </a:r>
            <a:r>
              <a:rPr lang="en-US" i="1" dirty="0">
                <a:solidFill>
                  <a:srgbClr val="7030A0"/>
                </a:solidFill>
                <a:latin typeface="Arial" panose="020B0604020202020204" pitchFamily="34" charset="0"/>
              </a:rPr>
              <a:t>misses that </a:t>
            </a:r>
            <a:r>
              <a:rPr lang="en-US" i="1" dirty="0" smtClean="0">
                <a:solidFill>
                  <a:srgbClr val="7030A0"/>
                </a:solidFill>
                <a:latin typeface="Arial" panose="020B0604020202020204" pitchFamily="34" charset="0"/>
              </a:rPr>
              <a:t>stalls </a:t>
            </a:r>
            <a:r>
              <a:rPr lang="en-US" i="1" dirty="0">
                <a:solidFill>
                  <a:srgbClr val="7030A0"/>
                </a:solidFill>
                <a:latin typeface="Arial" panose="020B0604020202020204" pitchFamily="34" charset="0"/>
              </a:rPr>
              <a:t>the CPU </a:t>
            </a:r>
            <a:r>
              <a:rPr lang="en-US" i="1" dirty="0" smtClean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endParaRPr lang="en-US" i="1" dirty="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72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</a:rPr>
              <a:t>Copyright </a:t>
            </a:r>
            <a:r>
              <a:rPr lang="en-US" altLang="en-US" b="1" dirty="0" err="1">
                <a:latin typeface="Arial" panose="020B0604020202020204" pitchFamily="34" charset="0"/>
              </a:rPr>
              <a:t>HiPERiSM</a:t>
            </a:r>
            <a:r>
              <a:rPr lang="en-US" altLang="en-US" b="1" dirty="0">
                <a:latin typeface="Arial" panose="020B0604020202020204" pitchFamily="34" charset="0"/>
              </a:rPr>
              <a:t> Consulting, LLC, </a:t>
            </a:r>
            <a:r>
              <a:rPr lang="en-US" altLang="en-US" b="1" dirty="0" smtClean="0">
                <a:latin typeface="Arial" panose="020B0604020202020204" pitchFamily="34" charset="0"/>
              </a:rPr>
              <a:t>2014  </a:t>
            </a:r>
            <a:r>
              <a:rPr lang="en-US" altLang="en-US" b="1" dirty="0">
                <a:latin typeface="Arial" panose="020B0604020202020204" pitchFamily="34" charset="0"/>
              </a:rPr>
              <a:t>		http://www.hiperism.com</a:t>
            </a:r>
            <a:r>
              <a:rPr lang="en-US" altLang="en-US" dirty="0"/>
              <a:t>    	</a:t>
            </a:r>
          </a:p>
          <a:p>
            <a:pPr algn="ctr"/>
            <a:endParaRPr lang="en-US" altLang="en-US" dirty="0"/>
          </a:p>
        </p:txBody>
      </p:sp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dirty="0">
                <a:solidFill>
                  <a:schemeClr val="accent2"/>
                </a:solidFill>
              </a:rPr>
              <a:t>F</a:t>
            </a:r>
            <a:r>
              <a:rPr lang="en-US" altLang="en-US" sz="3600" b="1" dirty="0" smtClean="0">
                <a:solidFill>
                  <a:schemeClr val="accent2"/>
                </a:solidFill>
              </a:rPr>
              <a:t>SPARSE versions of GEAR</a:t>
            </a:r>
            <a:endParaRPr lang="en-US" altLang="en-US" sz="3600" b="1" dirty="0">
              <a:solidFill>
                <a:schemeClr val="accent2"/>
              </a:solidFill>
            </a:endParaRP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7772400" cy="3810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BLOCK version of GEAR-HC</a:t>
            </a:r>
          </a:p>
          <a:p>
            <a:pPr lvl="1">
              <a:lnSpc>
                <a:spcPct val="90000"/>
              </a:lnSpc>
            </a:pPr>
            <a:r>
              <a:rPr lang="en-US" sz="2400" i="1" dirty="0" smtClean="0">
                <a:solidFill>
                  <a:srgbClr val="C00000"/>
                </a:solidFill>
              </a:rPr>
              <a:t>Disadvantages:</a:t>
            </a:r>
          </a:p>
          <a:p>
            <a:pPr lvl="2">
              <a:lnSpc>
                <a:spcPct val="90000"/>
              </a:lnSpc>
            </a:pPr>
            <a:r>
              <a:rPr lang="en-US" i="1" dirty="0">
                <a:solidFill>
                  <a:srgbClr val="C00000"/>
                </a:solidFill>
              </a:rPr>
              <a:t>a</a:t>
            </a:r>
            <a:r>
              <a:rPr lang="en-US" i="1" dirty="0" smtClean="0">
                <a:solidFill>
                  <a:srgbClr val="C00000"/>
                </a:solidFill>
              </a:rPr>
              <a:t>pplies blocking of cells and stiffness ordering</a:t>
            </a:r>
          </a:p>
          <a:p>
            <a:pPr lvl="2">
              <a:lnSpc>
                <a:spcPct val="90000"/>
              </a:lnSpc>
            </a:pPr>
            <a:r>
              <a:rPr lang="en-US" i="1" dirty="0" smtClean="0">
                <a:solidFill>
                  <a:srgbClr val="C00000"/>
                </a:solidFill>
              </a:rPr>
              <a:t>RMS error estimate for each block of cells</a:t>
            </a:r>
          </a:p>
          <a:p>
            <a:pPr lvl="1">
              <a:lnSpc>
                <a:spcPct val="90000"/>
              </a:lnSpc>
            </a:pPr>
            <a:endParaRPr lang="en-US" sz="2400" i="1" dirty="0" smtClean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 smtClean="0"/>
              <a:t>CELL version of GEAR-HC</a:t>
            </a:r>
            <a:endParaRPr lang="en-US" sz="2600" dirty="0">
              <a:solidFill>
                <a:srgbClr val="8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400" i="1" dirty="0" smtClean="0">
                <a:solidFill>
                  <a:srgbClr val="C00000"/>
                </a:solidFill>
              </a:rPr>
              <a:t>Advantages:</a:t>
            </a:r>
          </a:p>
          <a:p>
            <a:pPr lvl="2">
              <a:lnSpc>
                <a:spcPct val="90000"/>
              </a:lnSpc>
            </a:pPr>
            <a:r>
              <a:rPr lang="en-US" altLang="en-US" i="1" dirty="0" smtClean="0">
                <a:solidFill>
                  <a:srgbClr val="C00000"/>
                </a:solidFill>
              </a:rPr>
              <a:t>no </a:t>
            </a:r>
            <a:r>
              <a:rPr lang="en-US" altLang="en-US" i="1" dirty="0">
                <a:solidFill>
                  <a:srgbClr val="C00000"/>
                </a:solidFill>
              </a:rPr>
              <a:t>stiffness ordering </a:t>
            </a:r>
            <a:r>
              <a:rPr lang="en-US" altLang="en-US" i="1" dirty="0" smtClean="0">
                <a:solidFill>
                  <a:srgbClr val="C00000"/>
                </a:solidFill>
              </a:rPr>
              <a:t>needed</a:t>
            </a:r>
            <a:endParaRPr lang="en-US" altLang="en-US" i="1" dirty="0">
              <a:solidFill>
                <a:srgbClr val="C00000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sz="2400" i="1" dirty="0" smtClean="0">
                <a:solidFill>
                  <a:srgbClr val="C00000"/>
                </a:solidFill>
              </a:rPr>
              <a:t>the </a:t>
            </a:r>
            <a:r>
              <a:rPr lang="en-US" sz="2400" i="1" dirty="0">
                <a:solidFill>
                  <a:srgbClr val="C00000"/>
                </a:solidFill>
              </a:rPr>
              <a:t>convergence criterion is applied to each individual </a:t>
            </a:r>
            <a:r>
              <a:rPr lang="en-US" sz="2400" i="1" dirty="0" smtClean="0">
                <a:solidFill>
                  <a:srgbClr val="C00000"/>
                </a:solidFill>
              </a:rPr>
              <a:t>cell </a:t>
            </a:r>
            <a:r>
              <a:rPr lang="en-US" sz="2400" i="1" dirty="0">
                <a:solidFill>
                  <a:srgbClr val="C00000"/>
                </a:solidFill>
              </a:rPr>
              <a:t>in the </a:t>
            </a:r>
            <a:r>
              <a:rPr lang="en-US" sz="2400" i="1" dirty="0" smtClean="0">
                <a:solidFill>
                  <a:srgbClr val="C00000"/>
                </a:solidFill>
              </a:rPr>
              <a:t>grid domain</a:t>
            </a:r>
            <a:endParaRPr lang="en-US" sz="24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26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5850</TotalTime>
  <Words>1041</Words>
  <Application>Microsoft Office PowerPoint</Application>
  <PresentationFormat>On-screen Show (4:3)</PresentationFormat>
  <Paragraphs>158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Courier New</vt:lpstr>
      <vt:lpstr>Symbol</vt:lpstr>
      <vt:lpstr>Times New Roman</vt:lpstr>
      <vt:lpstr>Wingdings</vt:lpstr>
      <vt:lpstr>Default Design</vt:lpstr>
      <vt:lpstr> </vt:lpstr>
      <vt:lpstr> </vt:lpstr>
      <vt:lpstr>Overview: CMAQ from HiPERiSM and the U.S. EPA with Gear solver</vt:lpstr>
      <vt:lpstr>Hardware platforms</vt:lpstr>
      <vt:lpstr>Software and compilers</vt:lpstr>
      <vt:lpstr>Episode studied</vt:lpstr>
      <vt:lpstr>Fraction of total time in 12 x 24 calls (pgf90 on Intel node, 24hr run)</vt:lpstr>
      <vt:lpstr>JSPARSE version of GEAR</vt:lpstr>
      <vt:lpstr>FSPARSE versions of GEAR</vt:lpstr>
      <vt:lpstr>CELL version of GEAR</vt:lpstr>
      <vt:lpstr>Thread parallel performance metrics</vt:lpstr>
      <vt:lpstr>pgf90 compiler on Intel platform (24hr run 1 MPI process) </vt:lpstr>
      <vt:lpstr>pgf90 compiler on Intel platform (24hr run 1 MPI process) </vt:lpstr>
      <vt:lpstr>pgf90 compiler on Intel platform (24hr run 1-8 MPI processes) </vt:lpstr>
      <vt:lpstr>Numerical error in U.S. EPA code</vt:lpstr>
      <vt:lpstr>Lessons learned</vt:lpstr>
      <vt:lpstr>Conclusions</vt:lpstr>
      <vt:lpstr>Next steps for CMAQ development</vt:lpstr>
    </vt:vector>
  </TitlesOfParts>
  <Company>HiPERiSM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HiPERiSM Consulting, LLC</dc:title>
  <dc:creator>George Delic</dc:creator>
  <cp:lastModifiedBy>george</cp:lastModifiedBy>
  <cp:revision>757</cp:revision>
  <cp:lastPrinted>2014-10-11T18:58:13Z</cp:lastPrinted>
  <dcterms:created xsi:type="dcterms:W3CDTF">1999-02-28T01:11:14Z</dcterms:created>
  <dcterms:modified xsi:type="dcterms:W3CDTF">2014-10-11T19:16:39Z</dcterms:modified>
</cp:coreProperties>
</file>