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notesSlides/notesSlide12.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1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Masters/slideMaster14.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06" r:id="rId2"/>
    <p:sldMasterId id="2147483722" r:id="rId3"/>
    <p:sldMasterId id="2147483726" r:id="rId4"/>
    <p:sldMasterId id="2147483730" r:id="rId5"/>
    <p:sldMasterId id="2147483735" r:id="rId6"/>
    <p:sldMasterId id="2147483737" r:id="rId7"/>
    <p:sldMasterId id="2147483744" r:id="rId8"/>
    <p:sldMasterId id="2147483747" r:id="rId9"/>
    <p:sldMasterId id="2147483749" r:id="rId10"/>
    <p:sldMasterId id="2147483751" r:id="rId11"/>
    <p:sldMasterId id="2147483754" r:id="rId12"/>
    <p:sldMasterId id="2147483756" r:id="rId13"/>
    <p:sldMasterId id="2147483758" r:id="rId14"/>
    <p:sldMasterId id="2147483760" r:id="rId15"/>
  </p:sldMasterIdLst>
  <p:notesMasterIdLst>
    <p:notesMasterId r:id="rId58"/>
  </p:notesMasterIdLst>
  <p:sldIdLst>
    <p:sldId id="442" r:id="rId16"/>
    <p:sldId id="388" r:id="rId17"/>
    <p:sldId id="406" r:id="rId18"/>
    <p:sldId id="468" r:id="rId19"/>
    <p:sldId id="476" r:id="rId20"/>
    <p:sldId id="470" r:id="rId21"/>
    <p:sldId id="474" r:id="rId22"/>
    <p:sldId id="471" r:id="rId23"/>
    <p:sldId id="484" r:id="rId24"/>
    <p:sldId id="477" r:id="rId25"/>
    <p:sldId id="478" r:id="rId26"/>
    <p:sldId id="387" r:id="rId27"/>
    <p:sldId id="467" r:id="rId28"/>
    <p:sldId id="431" r:id="rId29"/>
    <p:sldId id="440" r:id="rId30"/>
    <p:sldId id="469" r:id="rId31"/>
    <p:sldId id="434" r:id="rId32"/>
    <p:sldId id="433" r:id="rId33"/>
    <p:sldId id="444" r:id="rId34"/>
    <p:sldId id="426" r:id="rId35"/>
    <p:sldId id="485" r:id="rId36"/>
    <p:sldId id="465" r:id="rId37"/>
    <p:sldId id="445" r:id="rId38"/>
    <p:sldId id="446" r:id="rId39"/>
    <p:sldId id="447" r:id="rId40"/>
    <p:sldId id="448" r:id="rId41"/>
    <p:sldId id="449" r:id="rId42"/>
    <p:sldId id="451" r:id="rId43"/>
    <p:sldId id="452" r:id="rId44"/>
    <p:sldId id="453" r:id="rId45"/>
    <p:sldId id="456" r:id="rId46"/>
    <p:sldId id="458" r:id="rId47"/>
    <p:sldId id="461" r:id="rId48"/>
    <p:sldId id="462" r:id="rId49"/>
    <p:sldId id="459" r:id="rId50"/>
    <p:sldId id="463" r:id="rId51"/>
    <p:sldId id="479" r:id="rId52"/>
    <p:sldId id="480" r:id="rId53"/>
    <p:sldId id="481" r:id="rId54"/>
    <p:sldId id="483" r:id="rId55"/>
    <p:sldId id="482" r:id="rId56"/>
    <p:sldId id="422" r:id="rId57"/>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FF99"/>
    <a:srgbClr val="FF5050"/>
    <a:srgbClr val="EAEAEA"/>
    <a:srgbClr val="FFFF66"/>
    <a:srgbClr val="FF9900"/>
    <a:srgbClr val="FFFF00"/>
    <a:srgbClr val="99CC00"/>
    <a:srgbClr val="008000"/>
    <a:srgbClr val="66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57" d="100"/>
          <a:sy n="57" d="100"/>
        </p:scale>
        <p:origin x="-1332" y="-90"/>
      </p:cViewPr>
      <p:guideLst>
        <p:guide orient="horz" pos="2160"/>
        <p:guide pos="2880"/>
      </p:guideLst>
    </p:cSldViewPr>
  </p:slideViewPr>
  <p:notesTextViewPr>
    <p:cViewPr>
      <p:scale>
        <a:sx n="3" d="2"/>
        <a:sy n="3" d="2"/>
      </p:scale>
      <p:origin x="0" y="0"/>
    </p:cViewPr>
  </p:notesTextViewPr>
  <p:sorterViewPr>
    <p:cViewPr varScale="1">
      <p:scale>
        <a:sx n="1" d="1"/>
        <a:sy n="1" d="1"/>
      </p:scale>
      <p:origin x="0" y="15408"/>
    </p:cViewPr>
  </p:sorterViewPr>
  <p:gridSpacing cx="39327138" cy="3932713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8C41C575-5D2A-4825-A554-23820FFB80D2}" type="datetimeFigureOut">
              <a:rPr lang="en-US" smtClean="0"/>
              <a:pPr/>
              <a:t>10/27/2014</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1DF452E4-5F02-4266-98C7-3A3749A4520B}" type="slidenum">
              <a:rPr lang="en-US" smtClean="0"/>
              <a:pPr/>
              <a:t>‹#›</a:t>
            </a:fld>
            <a:endParaRPr lang="en-US"/>
          </a:p>
        </p:txBody>
      </p:sp>
    </p:spTree>
    <p:extLst>
      <p:ext uri="{BB962C8B-B14F-4D97-AF65-F5344CB8AC3E}">
        <p14:creationId xmlns="" xmlns:p14="http://schemas.microsoft.com/office/powerpoint/2010/main" val="3502715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FFD9217-23F2-412A-A5A2-C8BFA7039D77}" type="slidenum">
              <a:rPr lang="en-US" smtClean="0">
                <a:solidFill>
                  <a:srgbClr val="000000"/>
                </a:solidFill>
              </a:rPr>
              <a:pPr/>
              <a:t>7</a:t>
            </a:fld>
            <a:endParaRPr lang="en-US" smtClean="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96610-A6D6-4668-B370-5AEE925B8833}" type="slidenum">
              <a:rPr lang="en-US" smtClean="0"/>
              <a:pPr/>
              <a:t>28</a:t>
            </a:fld>
            <a:endParaRPr lang="en-US"/>
          </a:p>
        </p:txBody>
      </p:sp>
    </p:spTree>
    <p:extLst>
      <p:ext uri="{BB962C8B-B14F-4D97-AF65-F5344CB8AC3E}">
        <p14:creationId xmlns="" xmlns:p14="http://schemas.microsoft.com/office/powerpoint/2010/main" val="223619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RLINE:</a:t>
            </a:r>
          </a:p>
          <a:p>
            <a:pPr lvl="0"/>
            <a:r>
              <a:rPr lang="en-US" dirty="0" smtClean="0"/>
              <a:t>Incorporation of various roadway designs and barriers</a:t>
            </a:r>
          </a:p>
          <a:p>
            <a:pPr lvl="0"/>
            <a:r>
              <a:rPr lang="en-US" dirty="0" smtClean="0"/>
              <a:t>Improvements for transportation modeling applications (i.e., gridded meteorology, linkages with MOVES)</a:t>
            </a:r>
          </a:p>
          <a:p>
            <a:endParaRPr lang="en-US" dirty="0" smtClean="0"/>
          </a:p>
          <a:p>
            <a:r>
              <a:rPr lang="en-US" dirty="0" smtClean="0"/>
              <a:t>AERMOD:</a:t>
            </a:r>
          </a:p>
          <a:p>
            <a:pPr lvl="0"/>
            <a:r>
              <a:rPr lang="en-US" dirty="0" smtClean="0"/>
              <a:t>Buoyant line sources</a:t>
            </a:r>
          </a:p>
          <a:p>
            <a:pPr lvl="0"/>
            <a:r>
              <a:rPr lang="en-US" dirty="0" smtClean="0"/>
              <a:t>Complex building structures</a:t>
            </a:r>
          </a:p>
          <a:p>
            <a:pPr lvl="0"/>
            <a:r>
              <a:rPr lang="en-US" dirty="0" smtClean="0"/>
              <a:t>Area source emissions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A796610-A6D6-4668-B370-5AEE925B8833}" type="slidenum">
              <a:rPr lang="en-US" smtClean="0"/>
              <a:pPr/>
              <a:t>29</a:t>
            </a:fld>
            <a:endParaRPr lang="en-US"/>
          </a:p>
        </p:txBody>
      </p:sp>
    </p:spTree>
    <p:extLst>
      <p:ext uri="{BB962C8B-B14F-4D97-AF65-F5344CB8AC3E}">
        <p14:creationId xmlns="" xmlns:p14="http://schemas.microsoft.com/office/powerpoint/2010/main" val="2788925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96610-A6D6-4668-B370-5AEE925B8833}" type="slidenum">
              <a:rPr lang="en-US" smtClean="0"/>
              <a:pPr/>
              <a:t>30</a:t>
            </a:fld>
            <a:endParaRPr lang="en-US"/>
          </a:p>
        </p:txBody>
      </p:sp>
    </p:spTree>
    <p:extLst>
      <p:ext uri="{BB962C8B-B14F-4D97-AF65-F5344CB8AC3E}">
        <p14:creationId xmlns="" xmlns:p14="http://schemas.microsoft.com/office/powerpoint/2010/main" val="799396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smtClean="0"/>
              <a:t>A</a:t>
            </a:r>
            <a:r>
              <a:rPr lang="en-US" baseline="0" dirty="0" smtClean="0"/>
              <a:t> number of improvements/enhancements for CMAQ v5.1 including: (see Fact Sheet at poster for more detail)</a:t>
            </a:r>
          </a:p>
          <a:p>
            <a:pPr marL="628650" lvl="1" indent="-171450">
              <a:buFont typeface="Arial" panose="020B0604020202020204" pitchFamily="34" charset="0"/>
              <a:buChar char="•"/>
            </a:pPr>
            <a:r>
              <a:rPr lang="en-US" baseline="0" dirty="0" smtClean="0"/>
              <a:t>Improved treatment of UF particles</a:t>
            </a:r>
          </a:p>
          <a:p>
            <a:pPr marL="628650" lvl="1" indent="-171450">
              <a:buFont typeface="Arial" panose="020B0604020202020204" pitchFamily="34" charset="0"/>
              <a:buChar char="•"/>
            </a:pPr>
            <a:r>
              <a:rPr lang="en-US" baseline="0" dirty="0" smtClean="0"/>
              <a:t>Updates to </a:t>
            </a:r>
            <a:r>
              <a:rPr lang="en-US" baseline="0" dirty="0" err="1" smtClean="0"/>
              <a:t>mechanims</a:t>
            </a:r>
            <a:r>
              <a:rPr lang="en-US" baseline="0" dirty="0" smtClean="0"/>
              <a:t> to bring state-of-science to improve nitrogen cycling</a:t>
            </a:r>
          </a:p>
          <a:p>
            <a:pPr marL="628650" lvl="1" indent="-171450">
              <a:buFont typeface="Arial" panose="020B0604020202020204" pitchFamily="34" charset="0"/>
              <a:buChar char="•"/>
            </a:pPr>
            <a:r>
              <a:rPr lang="en-US" dirty="0" smtClean="0"/>
              <a:t>Updates to </a:t>
            </a:r>
            <a:r>
              <a:rPr lang="en-US" dirty="0" err="1" smtClean="0"/>
              <a:t>biogenics</a:t>
            </a:r>
            <a:r>
              <a:rPr lang="en-US" dirty="0" smtClean="0"/>
              <a:t> model (BEIS)</a:t>
            </a:r>
          </a:p>
          <a:p>
            <a:pPr marL="628650" lvl="1" indent="-171450">
              <a:buFont typeface="Arial" panose="020B0604020202020204" pitchFamily="34" charset="0"/>
              <a:buChar char="•"/>
            </a:pPr>
            <a:r>
              <a:rPr lang="en-US" dirty="0" smtClean="0"/>
              <a:t>Bidirectional exchange of soil NO</a:t>
            </a:r>
          </a:p>
          <a:p>
            <a:pPr marL="628650" lvl="1" indent="-171450">
              <a:buFont typeface="Arial" panose="020B0604020202020204" pitchFamily="34" charset="0"/>
              <a:buChar char="•"/>
            </a:pPr>
            <a:r>
              <a:rPr lang="en-US" dirty="0" smtClean="0"/>
              <a:t>Improved direct aerosol effects on radiation</a:t>
            </a:r>
          </a:p>
          <a:p>
            <a:pPr marL="171450" lvl="0" indent="-171450">
              <a:buFont typeface="Arial" panose="020B0604020202020204" pitchFamily="34" charset="0"/>
              <a:buChar char="•"/>
            </a:pPr>
            <a:r>
              <a:rPr lang="en-US" sz="1200" dirty="0" smtClean="0"/>
              <a:t>New</a:t>
            </a:r>
            <a:r>
              <a:rPr lang="en-US" sz="1200" baseline="0" dirty="0" smtClean="0"/>
              <a:t> O&amp;G task</a:t>
            </a:r>
          </a:p>
          <a:p>
            <a:pPr marL="628650" lvl="1" indent="-171450">
              <a:buFont typeface="Arial" panose="020B0604020202020204" pitchFamily="34" charset="0"/>
              <a:buChar char="•"/>
            </a:pPr>
            <a:r>
              <a:rPr lang="en-US" sz="1200" baseline="0" dirty="0" smtClean="0"/>
              <a:t>Expansion of product under emissions project looking at integrated approaches (measurements, receptor modeling tools, and CMAQ tagged source estimates)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Proof-of-concept in the Uinta Basin, Utah as a </a:t>
            </a:r>
            <a:r>
              <a:rPr lang="en-US" sz="1200" dirty="0" smtClean="0"/>
              <a:t>demonstration of our modeling capabilities to address the emerging and scientifically challenging topic of the impact of oil and gas operations on exposure through air.</a:t>
            </a:r>
          </a:p>
          <a:p>
            <a:pPr marL="628650" lvl="1" indent="-171450">
              <a:buFont typeface="Arial" panose="020B0604020202020204" pitchFamily="34" charset="0"/>
              <a:buChar char="•"/>
            </a:pPr>
            <a:r>
              <a:rPr lang="en-US" sz="1200" baseline="0" dirty="0" smtClean="0"/>
              <a:t>Reason:</a:t>
            </a:r>
          </a:p>
          <a:p>
            <a:pPr marL="1257300" marR="0" lvl="2"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Calibri" pitchFamily="34" charset="0"/>
                <a:ea typeface="+mn-ea"/>
                <a:cs typeface="+mn-cs"/>
              </a:rPr>
              <a:t>Ozone can</a:t>
            </a:r>
            <a:r>
              <a:rPr kumimoji="0" lang="en-US" sz="1200" b="0" i="0" u="none" strike="noStrike" kern="1200" cap="none" spc="0" normalizeH="0" noProof="0" dirty="0" smtClean="0">
                <a:ln>
                  <a:noFill/>
                </a:ln>
                <a:solidFill>
                  <a:schemeClr val="tx1"/>
                </a:solidFill>
                <a:effectLst/>
                <a:uLnTx/>
                <a:uFillTx/>
                <a:latin typeface="Calibri" pitchFamily="34" charset="0"/>
                <a:ea typeface="+mn-ea"/>
                <a:cs typeface="+mn-cs"/>
              </a:rPr>
              <a:t> be</a:t>
            </a:r>
            <a:r>
              <a:rPr kumimoji="0" lang="en-US" sz="1200" b="0" i="0" u="none" strike="noStrike" kern="1200" cap="none" spc="0" normalizeH="0" baseline="0" noProof="0" dirty="0" smtClean="0">
                <a:ln>
                  <a:noFill/>
                </a:ln>
                <a:solidFill>
                  <a:schemeClr val="tx1"/>
                </a:solidFill>
                <a:effectLst/>
                <a:uLnTx/>
                <a:uFillTx/>
                <a:latin typeface="Calibri" pitchFamily="34" charset="0"/>
                <a:ea typeface="+mn-ea"/>
                <a:cs typeface="+mn-cs"/>
              </a:rPr>
              <a:t> substantially above the NAAQS in some oil and  gas productions areas in WY, UT, CO</a:t>
            </a:r>
            <a:r>
              <a:rPr lang="en-US" sz="1200" dirty="0" smtClean="0">
                <a:latin typeface="Calibri" pitchFamily="34" charset="0"/>
              </a:rPr>
              <a:t> in the winter</a:t>
            </a:r>
            <a:endParaRPr kumimoji="0" lang="en-US" sz="1200" b="0" i="0" u="none" strike="noStrike" kern="1200" cap="none" spc="0" normalizeH="0" baseline="0" noProof="0" dirty="0" smtClean="0">
              <a:ln>
                <a:noFill/>
              </a:ln>
              <a:solidFill>
                <a:schemeClr val="tx1"/>
              </a:solidFill>
              <a:effectLst/>
              <a:uLnTx/>
              <a:uFillTx/>
              <a:latin typeface="Calibri" pitchFamily="34" charset="0"/>
              <a:ea typeface="+mn-ea"/>
              <a:cs typeface="+mn-cs"/>
            </a:endParaRPr>
          </a:p>
          <a:p>
            <a:pPr marL="1257300" lvl="2" indent="-342900">
              <a:spcBef>
                <a:spcPct val="20000"/>
              </a:spcBef>
              <a:buFont typeface="Arial" pitchFamily="34" charset="0"/>
              <a:buChar char="•"/>
            </a:pPr>
            <a:r>
              <a:rPr lang="en-US" sz="1200" dirty="0" smtClean="0">
                <a:latin typeface="Calibri" pitchFamily="34" charset="0"/>
              </a:rPr>
              <a:t>CMAQ can not currently predict this, due to emissions, meteorological and chemical uncertainties.</a:t>
            </a:r>
          </a:p>
          <a:p>
            <a:pPr marL="0" lvl="0" indent="0">
              <a:spcBef>
                <a:spcPct val="20000"/>
              </a:spcBef>
              <a:buFont typeface="Arial" pitchFamily="34" charset="0"/>
              <a:buNone/>
            </a:pPr>
            <a:endParaRPr lang="en-US" sz="1200" dirty="0" smtClean="0">
              <a:latin typeface="Calibri" pitchFamily="34" charset="0"/>
            </a:endParaRPr>
          </a:p>
          <a:p>
            <a:pPr marL="1085850" lvl="2" indent="-171450">
              <a:buFont typeface="Arial" panose="020B0604020202020204" pitchFamily="34" charset="0"/>
              <a:buChar char="•"/>
            </a:pPr>
            <a:endParaRPr lang="en-US" sz="1200" dirty="0" smtClean="0"/>
          </a:p>
          <a:p>
            <a:pPr marL="628650" lvl="1"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0A796610-A6D6-4668-B370-5AEE925B8833}" type="slidenum">
              <a:rPr lang="en-US" smtClean="0"/>
              <a:pPr/>
              <a:t>31</a:t>
            </a:fld>
            <a:endParaRPr lang="en-US"/>
          </a:p>
        </p:txBody>
      </p:sp>
    </p:spTree>
    <p:extLst>
      <p:ext uri="{BB962C8B-B14F-4D97-AF65-F5344CB8AC3E}">
        <p14:creationId xmlns="" xmlns:p14="http://schemas.microsoft.com/office/powerpoint/2010/main" val="342537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Initial</a:t>
            </a:r>
            <a:r>
              <a:rPr lang="en-US" baseline="0" dirty="0" smtClean="0"/>
              <a:t> coupling between air and land modeling completed leading to improved state-of-science CMAQ incorporating NH3 bi-directional exchange</a:t>
            </a:r>
          </a:p>
          <a:p>
            <a:pPr marL="171450" indent="-171450">
              <a:buFont typeface="Arial" panose="020B0604020202020204" pitchFamily="34" charset="0"/>
              <a:buChar char="•"/>
            </a:pPr>
            <a:r>
              <a:rPr lang="en-US" baseline="0" dirty="0" smtClean="0"/>
              <a:t>Coupled meteorology and hydrology for advanced climate and land use change analysis</a:t>
            </a:r>
          </a:p>
          <a:p>
            <a:pPr marL="171450" indent="-171450">
              <a:buFont typeface="Arial" panose="020B0604020202020204" pitchFamily="34" charset="0"/>
              <a:buChar char="•"/>
            </a:pPr>
            <a:r>
              <a:rPr lang="en-US" baseline="0" dirty="0" smtClean="0"/>
              <a:t>Prototypes of model linkage for a one-environment modeling system</a:t>
            </a:r>
          </a:p>
          <a:p>
            <a:pPr marL="628650" lvl="1" indent="-171450">
              <a:buFont typeface="Arial" panose="020B0604020202020204" pitchFamily="34" charset="0"/>
              <a:buChar char="•"/>
            </a:pPr>
            <a:r>
              <a:rPr lang="en-US" baseline="0" dirty="0" smtClean="0"/>
              <a:t>Case studies underway: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Acidification along the Appalachian spine (simple linkage system)</a:t>
            </a:r>
          </a:p>
          <a:p>
            <a:pPr marL="1085850" lvl="2" indent="-171450">
              <a:buFont typeface="Arial" panose="020B0604020202020204" pitchFamily="34" charset="0"/>
              <a:buChar char="•"/>
            </a:pPr>
            <a:r>
              <a:rPr lang="en-US" baseline="0" dirty="0" smtClean="0"/>
              <a:t>Mississippi River Basin to address nutrient loading and GOM hypoxia (complex linkage system)</a:t>
            </a:r>
          </a:p>
          <a:p>
            <a:pPr marL="171450" lvl="0" indent="-171450">
              <a:buFont typeface="Arial" panose="020B0604020202020204" pitchFamily="34" charset="0"/>
              <a:buChar char="•"/>
            </a:pPr>
            <a:r>
              <a:rPr lang="en-US" baseline="0" dirty="0" smtClean="0"/>
              <a:t>Cross-program effort! SHC, SSWR, ACE</a:t>
            </a:r>
          </a:p>
          <a:p>
            <a:pPr marL="171450" lvl="0" indent="-171450">
              <a:buFont typeface="Arial" panose="020B0604020202020204" pitchFamily="34" charset="0"/>
              <a:buChar char="•"/>
            </a:pPr>
            <a:r>
              <a:rPr lang="en-US" baseline="0" dirty="0" smtClean="0"/>
              <a:t>Connections to other ACE projects – MDST-4, NMP-6, MDST-2</a:t>
            </a:r>
          </a:p>
        </p:txBody>
      </p:sp>
      <p:sp>
        <p:nvSpPr>
          <p:cNvPr id="4" name="Slide Number Placeholder 3"/>
          <p:cNvSpPr>
            <a:spLocks noGrp="1"/>
          </p:cNvSpPr>
          <p:nvPr>
            <p:ph type="sldNum" sz="quarter" idx="10"/>
          </p:nvPr>
        </p:nvSpPr>
        <p:spPr/>
        <p:txBody>
          <a:bodyPr/>
          <a:lstStyle/>
          <a:p>
            <a:fld id="{0A796610-A6D6-4668-B370-5AEE925B8833}" type="slidenum">
              <a:rPr lang="en-US" smtClean="0"/>
              <a:pPr/>
              <a:t>32</a:t>
            </a:fld>
            <a:endParaRPr lang="en-US"/>
          </a:p>
        </p:txBody>
      </p:sp>
    </p:spTree>
    <p:extLst>
      <p:ext uri="{BB962C8B-B14F-4D97-AF65-F5344CB8AC3E}">
        <p14:creationId xmlns="" xmlns:p14="http://schemas.microsoft.com/office/powerpoint/2010/main" val="1529942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illustrates the multiple and cross-media environmental issues arising</a:t>
            </a:r>
            <a:r>
              <a:rPr lang="en-US" baseline="0" dirty="0" smtClean="0"/>
              <a:t> from the release of N-compounds to the environment as a result of various energy producing activities (both combustion and agricultural).  Also illustrated are the connections between the various components and models that would need to be robustly examined to accurately model the Nitrogen cascade through the environment and examine the various linkages so that unintended consequences can be identified.</a:t>
            </a:r>
          </a:p>
          <a:p>
            <a:endParaRPr lang="en-US" baseline="0" dirty="0" smtClean="0"/>
          </a:p>
          <a:p>
            <a:r>
              <a:rPr lang="en-US" baseline="0" dirty="0" smtClean="0"/>
              <a:t>The left hand side of the figure represents much of AMAD’s current efforts to comprehensively representing and connect the atmospheric component with the land and water.  Connecting to the hydrology and Ag. Mgmt. components is critical for linking the atmosphere to the water and land components.</a:t>
            </a:r>
            <a:endParaRPr lang="en-US" dirty="0"/>
          </a:p>
        </p:txBody>
      </p:sp>
      <p:sp>
        <p:nvSpPr>
          <p:cNvPr id="4" name="Slide Number Placeholder 3"/>
          <p:cNvSpPr>
            <a:spLocks noGrp="1"/>
          </p:cNvSpPr>
          <p:nvPr>
            <p:ph type="sldNum" sz="quarter" idx="10"/>
          </p:nvPr>
        </p:nvSpPr>
        <p:spPr/>
        <p:txBody>
          <a:bodyPr/>
          <a:lstStyle/>
          <a:p>
            <a:fld id="{583EE3F7-50C6-400A-A769-C24AFDE3AB29}" type="slidenum">
              <a:rPr lang="en-US" smtClean="0"/>
              <a:pPr/>
              <a:t>33</a:t>
            </a:fld>
            <a:endParaRPr lang="en-US"/>
          </a:p>
        </p:txBody>
      </p:sp>
    </p:spTree>
    <p:extLst>
      <p:ext uri="{BB962C8B-B14F-4D97-AF65-F5344CB8AC3E}">
        <p14:creationId xmlns="" xmlns:p14="http://schemas.microsoft.com/office/powerpoint/2010/main" val="3894981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96610-A6D6-4668-B370-5AEE925B8833}" type="slidenum">
              <a:rPr lang="en-US" smtClean="0"/>
              <a:pPr/>
              <a:t>34</a:t>
            </a:fld>
            <a:endParaRPr lang="en-US"/>
          </a:p>
        </p:txBody>
      </p:sp>
    </p:spTree>
    <p:extLst>
      <p:ext uri="{BB962C8B-B14F-4D97-AF65-F5344CB8AC3E}">
        <p14:creationId xmlns="" xmlns:p14="http://schemas.microsoft.com/office/powerpoint/2010/main" val="2195935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Future</a:t>
            </a:r>
            <a:r>
              <a:rPr lang="en-US" baseline="0" dirty="0" smtClean="0"/>
              <a:t> regulatory actions would need to simultaneously address multiple linked-environmental issues. Modeling systems that expand and integrate current models are needed. As an example, atmospheric models have traditionally been applied to examine control strategies for single (and more recently multiple) pollutants.  These models are now being expanded to link with other models to examine: (1) air quality-human health linkages; (2) atmosphere-ecosystem exposure; (3) air quality-climate interactions</a:t>
            </a:r>
            <a:endParaRPr lang="en-US" dirty="0"/>
          </a:p>
        </p:txBody>
      </p:sp>
      <p:sp>
        <p:nvSpPr>
          <p:cNvPr id="4" name="Slide Number Placeholder 3"/>
          <p:cNvSpPr>
            <a:spLocks noGrp="1"/>
          </p:cNvSpPr>
          <p:nvPr>
            <p:ph type="sldNum" sz="quarter" idx="10"/>
          </p:nvPr>
        </p:nvSpPr>
        <p:spPr/>
        <p:txBody>
          <a:bodyPr/>
          <a:lstStyle/>
          <a:p>
            <a:fld id="{583EE3F7-50C6-400A-A769-C24AFDE3AB29}" type="slidenum">
              <a:rPr lang="en-US" smtClean="0"/>
              <a:pPr/>
              <a:t>35</a:t>
            </a:fld>
            <a:endParaRPr lang="en-US"/>
          </a:p>
        </p:txBody>
      </p:sp>
    </p:spTree>
    <p:extLst>
      <p:ext uri="{BB962C8B-B14F-4D97-AF65-F5344CB8AC3E}">
        <p14:creationId xmlns="" xmlns:p14="http://schemas.microsoft.com/office/powerpoint/2010/main" val="4118595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plots are May-Sept.</a:t>
            </a:r>
            <a:endParaRPr lang="en-US" dirty="0"/>
          </a:p>
        </p:txBody>
      </p:sp>
      <p:sp>
        <p:nvSpPr>
          <p:cNvPr id="4" name="Slide Number Placeholder 3"/>
          <p:cNvSpPr>
            <a:spLocks noGrp="1"/>
          </p:cNvSpPr>
          <p:nvPr>
            <p:ph type="sldNum" sz="quarter" idx="10"/>
          </p:nvPr>
        </p:nvSpPr>
        <p:spPr/>
        <p:txBody>
          <a:bodyPr/>
          <a:lstStyle/>
          <a:p>
            <a:fld id="{49EE4D71-1CBD-4053-A361-2337617C0F39}" type="slidenum">
              <a:rPr lang="en-US" smtClean="0">
                <a:solidFill>
                  <a:prstClr val="black"/>
                </a:solidFill>
              </a:rPr>
              <a:pPr/>
              <a:t>36</a:t>
            </a:fld>
            <a:endParaRPr lang="en-US">
              <a:solidFill>
                <a:prstClr val="black"/>
              </a:solidFill>
            </a:endParaRPr>
          </a:p>
        </p:txBody>
      </p:sp>
    </p:spTree>
    <p:extLst>
      <p:ext uri="{BB962C8B-B14F-4D97-AF65-F5344CB8AC3E}">
        <p14:creationId xmlns="" xmlns:p14="http://schemas.microsoft.com/office/powerpoint/2010/main" val="1349236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7957" y="8840870"/>
            <a:ext cx="3041968" cy="465055"/>
          </a:xfrm>
          <a:prstGeom prst="rect">
            <a:avLst/>
          </a:prstGeom>
          <a:noFill/>
          <a:ln w="9525">
            <a:noFill/>
            <a:miter lim="800000"/>
            <a:headEnd/>
            <a:tailEnd/>
          </a:ln>
        </p:spPr>
        <p:txBody>
          <a:bodyPr lIns="93077" tIns="46538" rIns="93077" bIns="46538" anchor="b"/>
          <a:lstStyle/>
          <a:p>
            <a:pPr algn="r" fontAlgn="base">
              <a:spcBef>
                <a:spcPct val="0"/>
              </a:spcBef>
              <a:spcAft>
                <a:spcPct val="0"/>
              </a:spcAft>
            </a:pPr>
            <a:fld id="{30C062C4-587B-4009-BF81-46731D5B7347}" type="slidenum">
              <a:rPr lang="en-GB" sz="1200" smtClean="0">
                <a:solidFill>
                  <a:srgbClr val="000000"/>
                </a:solidFill>
                <a:latin typeface="Times New Roman" pitchFamily="18" charset="0"/>
              </a:rPr>
              <a:pPr algn="r" fontAlgn="base">
                <a:spcBef>
                  <a:spcPct val="0"/>
                </a:spcBef>
                <a:spcAft>
                  <a:spcPct val="0"/>
                </a:spcAft>
              </a:pPr>
              <a:t>38</a:t>
            </a:fld>
            <a:endParaRPr lang="en-GB" sz="1200" dirty="0" smtClean="0">
              <a:solidFill>
                <a:srgbClr val="000000"/>
              </a:solidFill>
              <a:latin typeface="Times New Roman" pitchFamily="18" charset="0"/>
            </a:endParaRPr>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fr-CH" u="sng" smtClean="0"/>
              <a:t>References for statistics in this slide</a:t>
            </a:r>
          </a:p>
          <a:p>
            <a:pPr eaLnBrk="1" hangingPunct="1"/>
            <a:r>
              <a:rPr lang="fr-CH" baseline="30000" smtClean="0">
                <a:latin typeface="Tahoma" pitchFamily="34" charset="0"/>
              </a:rPr>
              <a:t>1</a:t>
            </a:r>
            <a:r>
              <a:rPr lang="fr-CH" smtClean="0"/>
              <a:t>UN 2002. World population prospects.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5"/>
          <p:cNvSpPr>
            <a:spLocks noGrp="1" noChangeArrowheads="1"/>
          </p:cNvSpPr>
          <p:nvPr>
            <p:ph type="sldNum" sz="quarter" idx="5"/>
          </p:nvPr>
        </p:nvSpPr>
        <p:spPr>
          <a:noFill/>
        </p:spPr>
        <p:txBody>
          <a:bodyPr/>
          <a:lstStyle/>
          <a:p>
            <a:fld id="{F5646ADC-B23E-4590-80FC-E5C7B639DDB9}" type="slidenum">
              <a:rPr lang="en-US" smtClean="0">
                <a:solidFill>
                  <a:srgbClr val="000000"/>
                </a:solidFill>
              </a:rPr>
              <a:pPr/>
              <a:t>8</a:t>
            </a:fld>
            <a:endParaRPr lang="en-US" smtClean="0">
              <a:solidFill>
                <a:srgbClr val="000000"/>
              </a:solidFill>
            </a:endParaRPr>
          </a:p>
        </p:txBody>
      </p:sp>
      <p:sp>
        <p:nvSpPr>
          <p:cNvPr id="103427" name="Rectangle 2"/>
          <p:cNvSpPr>
            <a:spLocks noGrp="1" noRot="1" noChangeAspect="1" noChangeArrowheads="1" noTextEdit="1"/>
          </p:cNvSpPr>
          <p:nvPr>
            <p:ph type="sldImg"/>
          </p:nvPr>
        </p:nvSpPr>
        <p:spPr>
          <a:xfrm>
            <a:off x="1158614" y="696779"/>
            <a:ext cx="4702700" cy="3491934"/>
          </a:xfrm>
          <a:ln/>
        </p:spPr>
      </p:sp>
      <p:sp>
        <p:nvSpPr>
          <p:cNvPr id="103428" name="Rectangle 3"/>
          <p:cNvSpPr>
            <a:spLocks noGrp="1" noChangeArrowheads="1"/>
          </p:cNvSpPr>
          <p:nvPr>
            <p:ph type="body" idx="1"/>
          </p:nvPr>
        </p:nvSpPr>
        <p:spPr>
          <a:xfrm>
            <a:off x="703619" y="4422044"/>
            <a:ext cx="5612690" cy="4187103"/>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514297" indent="-514297" eaLnBrk="0" fontAlgn="base" hangingPunct="0">
              <a:spcBef>
                <a:spcPct val="20000"/>
              </a:spcBef>
              <a:spcAft>
                <a:spcPct val="0"/>
              </a:spcAft>
              <a:buClr>
                <a:srgbClr val="355777"/>
              </a:buClr>
              <a:buSzPct val="90000"/>
              <a:defRPr/>
            </a:pPr>
            <a:r>
              <a:rPr lang="en-US" b="1" kern="0" dirty="0" smtClean="0">
                <a:solidFill>
                  <a:srgbClr val="0070C0"/>
                </a:solidFill>
                <a:cs typeface="ＭＳ Ｐゴシック"/>
              </a:rPr>
              <a:t>Theme 1: Assess Impacts</a:t>
            </a:r>
          </a:p>
          <a:p>
            <a:pPr marL="274292" lvl="1" eaLnBrk="0" fontAlgn="base" hangingPunct="0">
              <a:spcBef>
                <a:spcPct val="20000"/>
              </a:spcBef>
              <a:spcAft>
                <a:spcPct val="0"/>
              </a:spcAft>
              <a:buClr>
                <a:srgbClr val="355777"/>
              </a:buClr>
              <a:defRPr/>
            </a:pPr>
            <a:r>
              <a:rPr lang="en-US" sz="1400" kern="0" dirty="0" smtClean="0">
                <a:solidFill>
                  <a:srgbClr val="000000"/>
                </a:solidFill>
                <a:cs typeface="ＭＳ Ｐゴシック"/>
              </a:rPr>
              <a:t>Assess human and ecosystem exposures/effects of air pollutants and climate change at individual, community, regional, and global scales</a:t>
            </a:r>
          </a:p>
          <a:p>
            <a:pPr marL="688904" lvl="2" indent="-231752">
              <a:buFont typeface="Courier New" pitchFamily="49" charset="0"/>
              <a:buChar char="o"/>
            </a:pPr>
            <a:r>
              <a:rPr lang="en-US" dirty="0" smtClean="0"/>
              <a:t>Inform the review of the NAAQS</a:t>
            </a:r>
          </a:p>
          <a:p>
            <a:pPr marL="688904" lvl="2" indent="-231752">
              <a:buFont typeface="Courier New" pitchFamily="49" charset="0"/>
              <a:buChar char="o"/>
            </a:pPr>
            <a:r>
              <a:rPr lang="en-US" dirty="0" smtClean="0"/>
              <a:t>Assess </a:t>
            </a:r>
            <a:r>
              <a:rPr lang="en-US" dirty="0" err="1" smtClean="0"/>
              <a:t>multipollutant</a:t>
            </a:r>
            <a:r>
              <a:rPr lang="en-US" dirty="0" smtClean="0"/>
              <a:t> exposures and effects</a:t>
            </a:r>
          </a:p>
          <a:p>
            <a:pPr marL="688904" lvl="2" indent="-231752">
              <a:buFont typeface="Courier New" pitchFamily="49" charset="0"/>
              <a:buChar char="o"/>
            </a:pPr>
            <a:r>
              <a:rPr lang="en-US" dirty="0" smtClean="0"/>
              <a:t>Innovative approaches to assess exposures/effects of pollutants in the atmosphere</a:t>
            </a:r>
          </a:p>
          <a:p>
            <a:pPr marL="688904" lvl="2" indent="-231752">
              <a:buFont typeface="Courier New" pitchFamily="49" charset="0"/>
              <a:buChar char="o"/>
            </a:pPr>
            <a:r>
              <a:rPr lang="en-US" dirty="0" smtClean="0"/>
              <a:t>Susceptible  human and ecosystem populations</a:t>
            </a:r>
            <a:endParaRPr lang="en-US" sz="1600" kern="0" dirty="0" smtClean="0">
              <a:solidFill>
                <a:srgbClr val="000000"/>
              </a:solidFill>
              <a:cs typeface="ＭＳ Ｐゴシック"/>
            </a:endParaRPr>
          </a:p>
          <a:p>
            <a:endParaRPr lang="en-US" dirty="0" smtClean="0"/>
          </a:p>
          <a:p>
            <a:pPr marL="514297" lvl="1" indent="-514297" eaLnBrk="0" hangingPunct="0">
              <a:spcBef>
                <a:spcPct val="20000"/>
              </a:spcBef>
            </a:pPr>
            <a:r>
              <a:rPr lang="en-US" b="1" dirty="0" smtClean="0">
                <a:solidFill>
                  <a:srgbClr val="0070C0"/>
                </a:solidFill>
              </a:rPr>
              <a:t>Theme 2: Prevent and Reduce Emissions</a:t>
            </a:r>
          </a:p>
          <a:p>
            <a:pPr marL="274292" lvl="2" indent="1587" eaLnBrk="0" hangingPunct="0">
              <a:spcBef>
                <a:spcPct val="20000"/>
              </a:spcBef>
            </a:pPr>
            <a:r>
              <a:rPr lang="en-US" sz="1400" dirty="0" smtClean="0">
                <a:solidFill>
                  <a:srgbClr val="000000"/>
                </a:solidFill>
              </a:rPr>
              <a:t>Provide data &amp; tools to develop and evaluate approaches to prevent and reduce emissions of pollutants to the atmosphere, particularly environmentally sustainable, cost effective, and innovative </a:t>
            </a:r>
            <a:r>
              <a:rPr lang="en-US" sz="1400" dirty="0" err="1" smtClean="0">
                <a:solidFill>
                  <a:srgbClr val="000000"/>
                </a:solidFill>
              </a:rPr>
              <a:t>multipollutant</a:t>
            </a:r>
            <a:r>
              <a:rPr lang="en-US" sz="1400" dirty="0" smtClean="0">
                <a:solidFill>
                  <a:srgbClr val="000000"/>
                </a:solidFill>
              </a:rPr>
              <a:t> and sector-based approaches</a:t>
            </a:r>
          </a:p>
          <a:p>
            <a:pPr marL="804781" lvl="1" indent="-290484">
              <a:buFont typeface="Courier New" pitchFamily="49" charset="0"/>
              <a:buChar char="o"/>
            </a:pPr>
            <a:r>
              <a:rPr lang="en-US" dirty="0" smtClean="0"/>
              <a:t>Support implementation of NAAQS</a:t>
            </a:r>
          </a:p>
          <a:p>
            <a:pPr marL="804781" lvl="1" indent="-290484">
              <a:buFont typeface="Courier New" pitchFamily="49" charset="0"/>
              <a:buChar char="o"/>
            </a:pPr>
            <a:r>
              <a:rPr lang="en-US" dirty="0" smtClean="0"/>
              <a:t>Innovative technologies to support AQ management strategies</a:t>
            </a:r>
          </a:p>
          <a:p>
            <a:pPr marL="804781" lvl="1" indent="-290484">
              <a:buFont typeface="Courier New" pitchFamily="49" charset="0"/>
              <a:buChar char="o"/>
            </a:pPr>
            <a:r>
              <a:rPr lang="en-US" dirty="0" smtClean="0"/>
              <a:t>Evaluate pollution reduction and prevention solutions</a:t>
            </a:r>
          </a:p>
          <a:p>
            <a:pPr marL="804781" lvl="1" indent="-290484">
              <a:buFont typeface="Courier New" pitchFamily="49" charset="0"/>
              <a:buChar char="o"/>
            </a:pPr>
            <a:r>
              <a:rPr lang="en-US" dirty="0" smtClean="0"/>
              <a:t>Life-cycle analyses of alternative pollution reduction and energy options</a:t>
            </a:r>
          </a:p>
          <a:p>
            <a:endParaRPr lang="en-US" dirty="0" smtClean="0"/>
          </a:p>
          <a:p>
            <a:pPr marL="514297" lvl="1" indent="-514297" eaLnBrk="0" fontAlgn="base" hangingPunct="0">
              <a:spcBef>
                <a:spcPct val="20000"/>
              </a:spcBef>
              <a:spcAft>
                <a:spcPct val="0"/>
              </a:spcAft>
              <a:buClr>
                <a:srgbClr val="355777"/>
              </a:buClr>
              <a:defRPr/>
            </a:pPr>
            <a:r>
              <a:rPr lang="en-US" b="1" kern="0" dirty="0" smtClean="0">
                <a:solidFill>
                  <a:srgbClr val="0070C0"/>
                </a:solidFill>
                <a:cs typeface="ＭＳ Ｐゴシック"/>
              </a:rPr>
              <a:t>Theme 3: Respond to Changes in Climate &amp; Air Quality</a:t>
            </a:r>
          </a:p>
          <a:p>
            <a:pPr marL="274292" lvl="2" eaLnBrk="0" fontAlgn="base" hangingPunct="0">
              <a:spcBef>
                <a:spcPct val="20000"/>
              </a:spcBef>
              <a:spcAft>
                <a:spcPct val="0"/>
              </a:spcAft>
              <a:buClr>
                <a:srgbClr val="355777"/>
              </a:buClr>
              <a:buSzPct val="90000"/>
              <a:defRPr/>
            </a:pPr>
            <a:r>
              <a:rPr lang="en-US" sz="1400" kern="0" dirty="0" smtClean="0">
                <a:solidFill>
                  <a:srgbClr val="000000"/>
                </a:solidFill>
                <a:cs typeface="ＭＳ Ｐゴシック"/>
              </a:rPr>
              <a:t>Provide human exposure and environmental modeling, monitoring, metrics and information needed by individuals, communities, and governmental agencies to adapt to the impacts of climate change and make informed public health decisions regarding air quality</a:t>
            </a:r>
          </a:p>
          <a:p>
            <a:pPr marL="688904" lvl="3" indent="-231752">
              <a:buFont typeface="Courier New" pitchFamily="49" charset="0"/>
              <a:buChar char="o"/>
              <a:defRPr/>
            </a:pPr>
            <a:r>
              <a:rPr lang="en-US" dirty="0" smtClean="0">
                <a:cs typeface="ＭＳ Ｐゴシック"/>
              </a:rPr>
              <a:t>Evaluate alternative adaptation strategies</a:t>
            </a:r>
          </a:p>
          <a:p>
            <a:pPr marL="688904" lvl="3" indent="-231752">
              <a:buFont typeface="Courier New" pitchFamily="49" charset="0"/>
              <a:buChar char="o"/>
              <a:defRPr/>
            </a:pPr>
            <a:r>
              <a:rPr lang="en-US" dirty="0" smtClean="0">
                <a:cs typeface="ＭＳ Ｐゴシック"/>
              </a:rPr>
              <a:t>Devise innovative methods to inform individual- and community-level adaptation to climate change and decision making for air quality</a:t>
            </a:r>
          </a:p>
          <a:p>
            <a:pPr marL="688904" lvl="3" indent="-231752">
              <a:buFont typeface="Courier New" pitchFamily="49" charset="0"/>
              <a:buChar char="o"/>
              <a:defRPr/>
            </a:pPr>
            <a:r>
              <a:rPr lang="en-US" dirty="0" smtClean="0">
                <a:cs typeface="ＭＳ Ｐゴシック"/>
              </a:rPr>
              <a:t>Evaluate social, behavioral, and economic factors that influence adaptation strategies for climate change and decision making for air quality</a:t>
            </a:r>
          </a:p>
          <a:p>
            <a:pPr marL="274292" lvl="2" eaLnBrk="0" fontAlgn="base" hangingPunct="0">
              <a:spcBef>
                <a:spcPct val="20000"/>
              </a:spcBef>
              <a:spcAft>
                <a:spcPct val="0"/>
              </a:spcAft>
              <a:buClr>
                <a:srgbClr val="355777"/>
              </a:buClr>
              <a:buSzPct val="90000"/>
              <a:defRPr/>
            </a:pPr>
            <a:endParaRPr lang="en-US" sz="1400" kern="0" dirty="0" smtClean="0">
              <a:solidFill>
                <a:srgbClr val="000000"/>
              </a:solidFill>
              <a:cs typeface="ＭＳ Ｐゴシック"/>
            </a:endParaRPr>
          </a:p>
          <a:p>
            <a:endParaRPr lang="en-US" dirty="0"/>
          </a:p>
        </p:txBody>
      </p:sp>
      <p:sp>
        <p:nvSpPr>
          <p:cNvPr id="4" name="Slide Number Placeholder 3"/>
          <p:cNvSpPr>
            <a:spLocks noGrp="1"/>
          </p:cNvSpPr>
          <p:nvPr>
            <p:ph type="sldNum" sz="quarter" idx="10"/>
          </p:nvPr>
        </p:nvSpPr>
        <p:spPr/>
        <p:txBody>
          <a:bodyPr/>
          <a:lstStyle/>
          <a:p>
            <a:fld id="{8AD7ED27-84F4-47E6-BE9B-BBACBC6085C1}" type="slidenum">
              <a:rPr lang="en-US" smtClean="0">
                <a:solidFill>
                  <a:prstClr val="black"/>
                </a:solidFill>
              </a:rPr>
              <a:pPr/>
              <a:t>12</a:t>
            </a:fld>
            <a:endParaRPr lang="en-US">
              <a:solidFill>
                <a:prstClr val="black"/>
              </a:solidFill>
            </a:endParaRPr>
          </a:p>
        </p:txBody>
      </p:sp>
    </p:spTree>
    <p:extLst>
      <p:ext uri="{BB962C8B-B14F-4D97-AF65-F5344CB8AC3E}">
        <p14:creationId xmlns="" xmlns:p14="http://schemas.microsoft.com/office/powerpoint/2010/main" val="420044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endParaRPr lang="en-US" smtClean="0">
              <a:latin typeface="Arial" pitchFamily="34" charset="0"/>
              <a:ea typeface="ＭＳ Ｐゴシック" pitchFamily="34" charset="-128"/>
            </a:endParaRPr>
          </a:p>
        </p:txBody>
      </p:sp>
      <p:sp>
        <p:nvSpPr>
          <p:cNvPr id="36868" name="Slide Number Placeholder 3"/>
          <p:cNvSpPr>
            <a:spLocks noGrp="1"/>
          </p:cNvSpPr>
          <p:nvPr>
            <p:ph type="sldNum" sz="quarter" idx="5"/>
          </p:nvPr>
        </p:nvSpPr>
        <p:spPr>
          <a:noFill/>
          <a:ln>
            <a:miter lim="800000"/>
            <a:headEnd/>
            <a:tailEnd/>
          </a:ln>
        </p:spPr>
        <p:txBody>
          <a:bodyPr/>
          <a:lstStyle/>
          <a:p>
            <a:fld id="{49547EDA-C6A6-4AB1-9F56-E019843D6937}" type="slidenum">
              <a:rPr lang="en-US" smtClean="0">
                <a:solidFill>
                  <a:prstClr val="black"/>
                </a:solidFill>
                <a:latin typeface="Arial" pitchFamily="34" charset="0"/>
                <a:ea typeface="ＭＳ Ｐゴシック" pitchFamily="34" charset="-128"/>
              </a:rPr>
              <a:pPr/>
              <a:t>13</a:t>
            </a:fld>
            <a:endParaRPr lang="en-US" smtClean="0">
              <a:solidFill>
                <a:prstClr val="black"/>
              </a:solidFill>
              <a:latin typeface="Arial" pitchFamily="34" charset="0"/>
              <a:ea typeface="ＭＳ Ｐゴシック" pitchFamily="34" charset="-128"/>
            </a:endParaRPr>
          </a:p>
        </p:txBody>
      </p:sp>
    </p:spTree>
    <p:extLst>
      <p:ext uri="{BB962C8B-B14F-4D97-AF65-F5344CB8AC3E}">
        <p14:creationId xmlns="" xmlns:p14="http://schemas.microsoft.com/office/powerpoint/2010/main" val="592323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96610-A6D6-4668-B370-5AEE925B8833}" type="slidenum">
              <a:rPr lang="en-US" smtClean="0"/>
              <a:pPr/>
              <a:t>23</a:t>
            </a:fld>
            <a:endParaRPr lang="en-US"/>
          </a:p>
        </p:txBody>
      </p:sp>
    </p:spTree>
    <p:extLst>
      <p:ext uri="{BB962C8B-B14F-4D97-AF65-F5344CB8AC3E}">
        <p14:creationId xmlns="" xmlns:p14="http://schemas.microsoft.com/office/powerpoint/2010/main" val="415086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96610-A6D6-4668-B370-5AEE925B8833}" type="slidenum">
              <a:rPr lang="en-US" smtClean="0"/>
              <a:pPr/>
              <a:t>24</a:t>
            </a:fld>
            <a:endParaRPr lang="en-US"/>
          </a:p>
        </p:txBody>
      </p:sp>
    </p:spTree>
    <p:extLst>
      <p:ext uri="{BB962C8B-B14F-4D97-AF65-F5344CB8AC3E}">
        <p14:creationId xmlns="" xmlns:p14="http://schemas.microsoft.com/office/powerpoint/2010/main" val="154304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FRM:</a:t>
            </a:r>
          </a:p>
          <a:p>
            <a:pPr marL="171450" indent="-171450">
              <a:buFont typeface="Arial" panose="020B0604020202020204" pitchFamily="34" charset="0"/>
              <a:buChar char="•"/>
            </a:pPr>
            <a:r>
              <a:rPr lang="en-US" dirty="0" smtClean="0"/>
              <a:t>Ozone</a:t>
            </a:r>
            <a:r>
              <a:rPr lang="en-US" baseline="0" dirty="0" smtClean="0"/>
              <a:t> proposal December 1</a:t>
            </a:r>
          </a:p>
          <a:p>
            <a:pPr marL="171450" indent="-171450">
              <a:buFont typeface="Arial" panose="020B0604020202020204" pitchFamily="34" charset="0"/>
              <a:buChar char="•"/>
            </a:pPr>
            <a:r>
              <a:rPr lang="en-US" baseline="0" dirty="0" smtClean="0"/>
              <a:t>NO2 </a:t>
            </a:r>
            <a:endParaRPr lang="en-US" dirty="0" smtClean="0"/>
          </a:p>
          <a:p>
            <a:r>
              <a:rPr lang="en-US" dirty="0" smtClean="0"/>
              <a:t>Stationary</a:t>
            </a:r>
            <a:r>
              <a:rPr lang="en-US" baseline="0" dirty="0" smtClean="0"/>
              <a:t> source:</a:t>
            </a:r>
          </a:p>
          <a:p>
            <a:pPr marL="171450" indent="-171450">
              <a:buFont typeface="Arial" panose="020B0604020202020204" pitchFamily="34" charset="0"/>
              <a:buChar char="•"/>
            </a:pPr>
            <a:r>
              <a:rPr lang="en-US" baseline="0" dirty="0" smtClean="0"/>
              <a:t>CEMS=continuous emissions monitoring systems</a:t>
            </a:r>
          </a:p>
          <a:p>
            <a:pPr marL="171450" indent="-171450">
              <a:buFont typeface="Arial" panose="020B0604020202020204" pitchFamily="34" charset="0"/>
              <a:buChar char="•"/>
            </a:pPr>
            <a:r>
              <a:rPr lang="en-US" dirty="0" smtClean="0"/>
              <a:t>Provide strategic technical support and emissions measurement testing to inform ever-evolving, high-priority regulatory emissions measurement needs. </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Ex. Performance specifications for HCl CEMs, N</a:t>
            </a:r>
            <a:r>
              <a:rPr lang="en-US" baseline="-25000" dirty="0" smtClean="0"/>
              <a:t>2</a:t>
            </a:r>
            <a:r>
              <a:rPr lang="en-US" dirty="0" smtClean="0"/>
              <a:t>O monitoring </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Ex. Br issues associated with Hg measurements</a:t>
            </a:r>
          </a:p>
          <a:p>
            <a:pPr marL="171450" indent="-171450">
              <a:buFont typeface="Arial" panose="020B0604020202020204" pitchFamily="34" charset="0"/>
              <a:buChar char="•"/>
            </a:pPr>
            <a:r>
              <a:rPr lang="en-US" dirty="0" smtClean="0"/>
              <a:t>Also consider evaluation of innovative and emerging technologies</a:t>
            </a:r>
            <a:r>
              <a:rPr lang="en-US" baseline="0" dirty="0" smtClean="0"/>
              <a:t> for instrumental source emissions measurements/monitoring – proactive approach</a:t>
            </a:r>
          </a:p>
          <a:p>
            <a:pPr marL="0" indent="0">
              <a:buFont typeface="Arial" panose="020B0604020202020204" pitchFamily="34" charset="0"/>
              <a:buNone/>
            </a:pPr>
            <a:r>
              <a:rPr lang="en-US" baseline="0" dirty="0" smtClean="0"/>
              <a:t>BC emissions:</a:t>
            </a:r>
          </a:p>
          <a:p>
            <a:pPr marL="171450" indent="-171450">
              <a:buFont typeface="Arial" panose="020B0604020202020204" pitchFamily="34" charset="0"/>
              <a:buChar char="•"/>
            </a:pPr>
            <a:r>
              <a:rPr lang="en-US" baseline="0" dirty="0" smtClean="0"/>
              <a:t>Diesel </a:t>
            </a:r>
            <a:r>
              <a:rPr lang="en-US" baseline="0" dirty="0" err="1" smtClean="0"/>
              <a:t>gensets</a:t>
            </a:r>
            <a:r>
              <a:rPr lang="en-US" baseline="0" dirty="0" smtClean="0"/>
              <a:t> – direction is to examine emissions from diesel blended with DME or other synthesis gas; investigate best available technology for measurement of BC concentration from this type of source; determine emission factors of particulate and gaseous emissions</a:t>
            </a:r>
          </a:p>
          <a:p>
            <a:pPr marL="171450" indent="-171450">
              <a:buFont typeface="Arial" panose="020B0604020202020204" pitchFamily="34" charset="0"/>
              <a:buChar char="•"/>
            </a:pPr>
            <a:r>
              <a:rPr lang="en-US" baseline="0" dirty="0" smtClean="0"/>
              <a:t>Final test method (aerospace recommended practice) in progress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A796610-A6D6-4668-B370-5AEE925B8833}" type="slidenum">
              <a:rPr lang="en-US" smtClean="0"/>
              <a:pPr/>
              <a:t>25</a:t>
            </a:fld>
            <a:endParaRPr lang="en-US"/>
          </a:p>
        </p:txBody>
      </p:sp>
    </p:spTree>
    <p:extLst>
      <p:ext uri="{BB962C8B-B14F-4D97-AF65-F5344CB8AC3E}">
        <p14:creationId xmlns="" xmlns:p14="http://schemas.microsoft.com/office/powerpoint/2010/main" val="331777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smtClean="0"/>
              <a:t>Mobile source dynamometer studies – emission factors for MOVES model,</a:t>
            </a:r>
            <a:r>
              <a:rPr lang="en-US" baseline="0" dirty="0" smtClean="0"/>
              <a:t> including source characterization and speciation for light duty truck towing a trailer (currently there are no emission factors for this category)</a:t>
            </a:r>
          </a:p>
          <a:p>
            <a:pPr marL="171450" lvl="0" indent="-171450">
              <a:buFont typeface="Arial" panose="020B0604020202020204" pitchFamily="34" charset="0"/>
              <a:buChar char="•"/>
            </a:pPr>
            <a:r>
              <a:rPr lang="en-US" dirty="0" smtClean="0"/>
              <a:t>Peat-burning experiments – field</a:t>
            </a:r>
            <a:r>
              <a:rPr lang="en-US" baseline="0" dirty="0" smtClean="0"/>
              <a:t> and laboratory simulated</a:t>
            </a:r>
          </a:p>
          <a:p>
            <a:pPr marL="171450" lvl="0" indent="-171450">
              <a:buFont typeface="Arial" panose="020B0604020202020204" pitchFamily="34" charset="0"/>
              <a:buChar char="•"/>
            </a:pPr>
            <a:r>
              <a:rPr lang="en-US" dirty="0" smtClean="0"/>
              <a:t>SPECIATE database – release of version 4.4; continue updating</a:t>
            </a:r>
            <a:r>
              <a:rPr lang="en-US" baseline="0" dirty="0" smtClean="0"/>
              <a:t> with latest data available</a:t>
            </a:r>
            <a:endParaRPr lang="en-US" dirty="0" smtClean="0"/>
          </a:p>
          <a:p>
            <a:pPr marL="171450" lvl="0" indent="-171450">
              <a:buFont typeface="Arial" panose="020B0604020202020204" pitchFamily="34" charset="0"/>
              <a:buChar char="•"/>
            </a:pPr>
            <a:r>
              <a:rPr lang="en-US" dirty="0" smtClean="0"/>
              <a:t>Improvements in emission modeling for crop residue burning and </a:t>
            </a:r>
            <a:r>
              <a:rPr lang="en-US" dirty="0" err="1" smtClean="0"/>
              <a:t>biogenics</a:t>
            </a:r>
            <a:endParaRPr lang="en-US" dirty="0" smtClean="0"/>
          </a:p>
          <a:p>
            <a:pPr marL="628650" lvl="1" indent="-171450">
              <a:buFont typeface="Arial" panose="020B0604020202020204" pitchFamily="34" charset="0"/>
              <a:buChar char="•"/>
            </a:pPr>
            <a:r>
              <a:rPr lang="en-US" dirty="0" smtClean="0"/>
              <a:t>Improvements to the emission modeling of fires (Agricultural, Prescribed, Wildfires) including better representation of plume rise, emission factors</a:t>
            </a:r>
          </a:p>
          <a:p>
            <a:pPr marL="628650" lvl="1" indent="-171450">
              <a:buFont typeface="Arial" panose="020B0604020202020204" pitchFamily="34" charset="0"/>
              <a:buChar char="•"/>
            </a:pPr>
            <a:r>
              <a:rPr lang="en-US" dirty="0" smtClean="0"/>
              <a:t>Biogenic Emission improvements with more spatially resolved land use information, best available emission factors, and latest science in estimating biogenic species</a:t>
            </a:r>
          </a:p>
          <a:p>
            <a:pPr marL="171450" lvl="0" indent="-171450">
              <a:buFont typeface="Arial" panose="020B0604020202020204" pitchFamily="34" charset="0"/>
              <a:buChar char="•"/>
            </a:pPr>
            <a:r>
              <a:rPr lang="en-US" dirty="0" smtClean="0"/>
              <a:t>Changing</a:t>
            </a:r>
            <a:r>
              <a:rPr lang="en-US" baseline="0" dirty="0" smtClean="0"/>
              <a:t> Emission Inventories RFA (John Dawson)</a:t>
            </a:r>
          </a:p>
          <a:p>
            <a:pPr marL="628650" lvl="1" indent="-171450">
              <a:buFont typeface="Arial" panose="020B0604020202020204" pitchFamily="34" charset="0"/>
              <a:buChar char="•"/>
            </a:pPr>
            <a:r>
              <a:rPr lang="en-US" baseline="0" dirty="0" smtClean="0"/>
              <a:t>Develop methods and expertise to build an inventory of long-term emissions that could be used by both global climate modelers and regional to local scale air quality and ecosystem modelers and researchers</a:t>
            </a:r>
          </a:p>
          <a:p>
            <a:pPr marL="628650" lvl="1" indent="-171450">
              <a:buFont typeface="Arial" panose="020B0604020202020204" pitchFamily="34" charset="0"/>
              <a:buChar char="•"/>
            </a:pPr>
            <a:r>
              <a:rPr lang="en-US" baseline="0" dirty="0" smtClean="0"/>
              <a:t>Will be housed within MA-2 project</a:t>
            </a:r>
          </a:p>
          <a:p>
            <a:pPr marL="628650" lvl="1" indent="-171450">
              <a:buFont typeface="Arial" panose="020B0604020202020204" pitchFamily="34" charset="0"/>
              <a:buChar char="•"/>
            </a:pPr>
            <a:r>
              <a:rPr lang="en-US" baseline="0" dirty="0" smtClean="0"/>
              <a:t>See STAR poster for this session</a:t>
            </a:r>
          </a:p>
          <a:p>
            <a:pPr marL="628650" lvl="1" indent="-171450">
              <a:buFont typeface="Arial" panose="020B0604020202020204" pitchFamily="34" charset="0"/>
              <a:buChar char="•"/>
            </a:pPr>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0A796610-A6D6-4668-B370-5AEE925B8833}" type="slidenum">
              <a:rPr lang="en-US" smtClean="0"/>
              <a:pPr/>
              <a:t>26</a:t>
            </a:fld>
            <a:endParaRPr lang="en-US"/>
          </a:p>
        </p:txBody>
      </p:sp>
    </p:spTree>
    <p:extLst>
      <p:ext uri="{BB962C8B-B14F-4D97-AF65-F5344CB8AC3E}">
        <p14:creationId xmlns="" xmlns:p14="http://schemas.microsoft.com/office/powerpoint/2010/main" val="190065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Sensor development, evaluation, application</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Establish basic understanding of low cost sensor performance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Develop new air monitoring technology for communities to:</a:t>
            </a:r>
          </a:p>
          <a:p>
            <a:pPr marL="10858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Reduce cost and complexity of long-term air monitoring in community environments</a:t>
            </a:r>
          </a:p>
          <a:p>
            <a:pPr marL="10858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Engage communities in air pollution awareness</a:t>
            </a:r>
          </a:p>
          <a:p>
            <a:pPr marL="10858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Advance EPA’s ability to measure and communicate air pollution information in real-time.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Open air source</a:t>
            </a:r>
            <a:r>
              <a:rPr lang="en-US" sz="1200" baseline="0" dirty="0" smtClean="0">
                <a:solidFill>
                  <a:schemeClr val="tx1"/>
                </a:solidFill>
              </a:rPr>
              <a:t> investigation with sensors for mobile and aerial platforms (e.g., fires, landfills, oil and gas)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Satellite-based air quality measurements</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solidFill>
                  <a:schemeClr val="tx1"/>
                </a:solidFill>
              </a:rPr>
              <a:t>SOAS and DISCOVER AQ provide plethora of surface and satellite data – biogenic VOC</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Identify and validate methods and techniques (models and equations) for use in deriving surface air quality concentrations of ozone, nitrogen dioxide, and PM from remote sensing column based techniques </a:t>
            </a:r>
            <a:endParaRPr lang="en-US" sz="1200" baseline="0" dirty="0" smtClean="0">
              <a:solidFill>
                <a:schemeClr val="tx1"/>
              </a:solidFill>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Air quality data integration and analysis</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PM2.5 predictions</a:t>
            </a:r>
            <a:r>
              <a:rPr lang="en-US" sz="1200" baseline="0" dirty="0" smtClean="0">
                <a:solidFill>
                  <a:schemeClr val="tx1"/>
                </a:solidFill>
              </a:rPr>
              <a:t> using satellite and model output</a:t>
            </a:r>
            <a:endParaRPr lang="en-US" sz="1200" dirty="0" smtClean="0">
              <a:solidFill>
                <a:schemeClr val="tx1"/>
              </a:solidFill>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solidFill>
              </a:rPr>
              <a:t>Monitoring for communities solicitation (STAR) – open summer 2014, awards</a:t>
            </a:r>
            <a:r>
              <a:rPr lang="en-US" sz="1200" baseline="0" dirty="0" smtClean="0">
                <a:solidFill>
                  <a:schemeClr val="tx1"/>
                </a:solidFill>
              </a:rPr>
              <a:t> planned for summer 2015</a:t>
            </a:r>
            <a:endParaRPr lang="en-US" sz="1200" dirty="0" smtClean="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A796610-A6D6-4668-B370-5AEE925B8833}" type="slidenum">
              <a:rPr lang="en-US" smtClean="0"/>
              <a:pPr/>
              <a:t>27</a:t>
            </a:fld>
            <a:endParaRPr lang="en-US"/>
          </a:p>
        </p:txBody>
      </p:sp>
    </p:spTree>
    <p:extLst>
      <p:ext uri="{BB962C8B-B14F-4D97-AF65-F5344CB8AC3E}">
        <p14:creationId xmlns="" xmlns:p14="http://schemas.microsoft.com/office/powerpoint/2010/main" val="169329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smtClean="0"/>
            </a:lvl1pPr>
          </a:lstStyle>
          <a:p>
            <a:pPr>
              <a:defRPr/>
            </a:pPr>
            <a:fld id="{F7991F26-3AC1-477E-93ED-28B23241F076}" type="datetime1">
              <a:rPr lang="en-US">
                <a:solidFill>
                  <a:srgbClr val="000000"/>
                </a:solidFill>
              </a:rPr>
              <a:pPr>
                <a:defRPr/>
              </a:pPr>
              <a:t>10/27/2014</a:t>
            </a:fld>
            <a:endParaRPr lang="en-US">
              <a:solidFill>
                <a:srgbClr val="000000"/>
              </a:solidFill>
            </a:endParaRPr>
          </a:p>
        </p:txBody>
      </p:sp>
      <p:sp>
        <p:nvSpPr>
          <p:cNvPr id="5" name="Footer Placeholder 3"/>
          <p:cNvSpPr>
            <a:spLocks noGrp="1"/>
          </p:cNvSpPr>
          <p:nvPr>
            <p:ph type="ftr" sz="quarter" idx="11"/>
          </p:nvPr>
        </p:nvSpPr>
        <p:spPr/>
        <p:txBody>
          <a:bodyPr/>
          <a:lstStyle>
            <a:lvl1pPr>
              <a:defRPr sz="1400" dirty="0" smtClean="0"/>
            </a:lvl1pPr>
          </a:lstStyle>
          <a:p>
            <a:pPr>
              <a:defRPr/>
            </a:pPr>
            <a:r>
              <a:rPr lang="en-US">
                <a:solidFill>
                  <a:srgbClr val="000000"/>
                </a:solidFill>
              </a:rPr>
              <a:t>U.S. Environmental Protection Agency</a:t>
            </a:r>
          </a:p>
        </p:txBody>
      </p:sp>
      <p:sp>
        <p:nvSpPr>
          <p:cNvPr id="6" name="Slide Number Placeholder 4"/>
          <p:cNvSpPr>
            <a:spLocks noGrp="1"/>
          </p:cNvSpPr>
          <p:nvPr>
            <p:ph type="sldNum" sz="quarter" idx="12"/>
          </p:nvPr>
        </p:nvSpPr>
        <p:spPr/>
        <p:txBody>
          <a:bodyPr/>
          <a:lstStyle>
            <a:lvl1pPr>
              <a:defRPr smtClean="0"/>
            </a:lvl1pPr>
          </a:lstStyle>
          <a:p>
            <a:fld id="{5DF38983-0F80-42B3-9A16-161DED6B36B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362200" cy="365125"/>
          </a:xfrm>
        </p:spPr>
        <p:txBody>
          <a:bodyPr/>
          <a:lstStyle>
            <a:lvl1pPr>
              <a:defRPr>
                <a:solidFill>
                  <a:schemeClr val="tx1"/>
                </a:solidFill>
              </a:defRPr>
            </a:lvl1pPr>
          </a:lstStyle>
          <a:p>
            <a:r>
              <a:rPr lang="en-US" smtClean="0"/>
              <a:t>ACE Jamboree III May 28-29, 2014</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p>
            <a:fld id="{0DB7DB0A-83D0-4FA3-B25B-325FBBBEE0FA}" type="slidenum">
              <a:rPr lang="en-US" smtClean="0"/>
              <a:pPr/>
              <a:t>‹#›</a:t>
            </a:fld>
            <a:endParaRPr lang="en-US"/>
          </a:p>
        </p:txBody>
      </p:sp>
      <p:pic>
        <p:nvPicPr>
          <p:cNvPr id="9" name="Picture 8" descr="ACE Logo_Sm.png"/>
          <p:cNvPicPr>
            <a:picLocks noChangeAspect="1"/>
          </p:cNvPicPr>
          <p:nvPr userDrawn="1"/>
        </p:nvPicPr>
        <p:blipFill>
          <a:blip r:embed="rId2" cstate="print"/>
          <a:stretch>
            <a:fillRect/>
          </a:stretch>
        </p:blipFill>
        <p:spPr>
          <a:xfrm>
            <a:off x="3924301" y="6165682"/>
            <a:ext cx="1295399" cy="692318"/>
          </a:xfrm>
          <a:prstGeom prst="rect">
            <a:avLst/>
          </a:prstGeom>
        </p:spPr>
      </p:pic>
    </p:spTree>
    <p:extLst>
      <p:ext uri="{BB962C8B-B14F-4D97-AF65-F5344CB8AC3E}">
        <p14:creationId xmlns="" xmlns:p14="http://schemas.microsoft.com/office/powerpoint/2010/main" val="289763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362200" cy="365125"/>
          </a:xfrm>
        </p:spPr>
        <p:txBody>
          <a:bodyPr/>
          <a:lstStyle/>
          <a:p>
            <a:r>
              <a:rPr lang="en-US" smtClean="0"/>
              <a:t>ACE Jamboree III May 28-29, 2014</a:t>
            </a:r>
            <a:endParaRPr lang="en-US" dirty="0"/>
          </a:p>
        </p:txBody>
      </p:sp>
      <p:sp>
        <p:nvSpPr>
          <p:cNvPr id="6" name="Slide Number Placeholder 5"/>
          <p:cNvSpPr>
            <a:spLocks noGrp="1"/>
          </p:cNvSpPr>
          <p:nvPr>
            <p:ph type="sldNum" sz="quarter" idx="12"/>
          </p:nvPr>
        </p:nvSpPr>
        <p:spPr/>
        <p:txBody>
          <a:bodyPr/>
          <a:lstStyle/>
          <a:p>
            <a:fld id="{0DB7DB0A-83D0-4FA3-B25B-325FBBBEE0FA}" type="slidenum">
              <a:rPr lang="en-US" smtClean="0"/>
              <a:pPr/>
              <a:t>‹#›</a:t>
            </a:fld>
            <a:endParaRPr lang="en-US"/>
          </a:p>
        </p:txBody>
      </p:sp>
      <p:pic>
        <p:nvPicPr>
          <p:cNvPr id="7" name="Picture 6" descr="ACE Logo_Sm.png"/>
          <p:cNvPicPr>
            <a:picLocks noChangeAspect="1"/>
          </p:cNvPicPr>
          <p:nvPr userDrawn="1"/>
        </p:nvPicPr>
        <p:blipFill>
          <a:blip r:embed="rId2" cstate="print"/>
          <a:stretch>
            <a:fillRect/>
          </a:stretch>
        </p:blipFill>
        <p:spPr>
          <a:xfrm>
            <a:off x="3924301" y="6165682"/>
            <a:ext cx="1295399" cy="692318"/>
          </a:xfrm>
          <a:prstGeom prst="rect">
            <a:avLst/>
          </a:prstGeom>
        </p:spPr>
      </p:pic>
    </p:spTree>
    <p:extLst>
      <p:ext uri="{BB962C8B-B14F-4D97-AF65-F5344CB8AC3E}">
        <p14:creationId xmlns="" xmlns:p14="http://schemas.microsoft.com/office/powerpoint/2010/main" val="1814333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4C343009-0B48-4379-BF89-CA969959AF0A}" type="slidenum">
              <a:rPr lang="en-US"/>
              <a:pPr>
                <a:defRPr/>
              </a:pPr>
              <a:t>‹#›</a:t>
            </a:fld>
            <a:endParaRPr lang="en-US"/>
          </a:p>
        </p:txBody>
      </p:sp>
    </p:spTree>
    <p:extLst>
      <p:ext uri="{BB962C8B-B14F-4D97-AF65-F5344CB8AC3E}">
        <p14:creationId xmlns="" xmlns:p14="http://schemas.microsoft.com/office/powerpoint/2010/main" val="1115110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with Figure Box">
    <p:spTree>
      <p:nvGrpSpPr>
        <p:cNvPr id="1" name=""/>
        <p:cNvGrpSpPr/>
        <p:nvPr/>
      </p:nvGrpSpPr>
      <p:grpSpPr>
        <a:xfrm>
          <a:off x="0" y="0"/>
          <a:ext cx="0" cy="0"/>
          <a:chOff x="0" y="0"/>
          <a:chExt cx="0" cy="0"/>
        </a:xfrm>
      </p:grpSpPr>
      <p:pic>
        <p:nvPicPr>
          <p:cNvPr id="5" name="Picture 4" descr="pp_ord_blanc.jpg"/>
          <p:cNvPicPr>
            <a:picLocks noChangeAspect="1"/>
          </p:cNvPicPr>
          <p:nvPr userDrawn="1"/>
        </p:nvPicPr>
        <p:blipFill>
          <a:blip r:embed="rId2" cstate="print"/>
          <a:stretch>
            <a:fillRect/>
          </a:stretch>
        </p:blipFill>
        <p:spPr>
          <a:xfrm>
            <a:off x="0" y="268"/>
            <a:ext cx="9143999" cy="6857463"/>
          </a:xfrm>
          <a:prstGeom prst="rect">
            <a:avLst/>
          </a:prstGeom>
        </p:spPr>
      </p:pic>
      <p:sp>
        <p:nvSpPr>
          <p:cNvPr id="6" name="Text Placeholder 12"/>
          <p:cNvSpPr>
            <a:spLocks noGrp="1"/>
          </p:cNvSpPr>
          <p:nvPr>
            <p:ph type="body" sz="quarter" idx="11" hasCustomPrompt="1"/>
          </p:nvPr>
        </p:nvSpPr>
        <p:spPr>
          <a:xfrm>
            <a:off x="3048000" y="533400"/>
            <a:ext cx="57912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accent3">
                    <a:lumMod val="50000"/>
                  </a:schemeClr>
                </a:solidFill>
                <a:effectLst/>
                <a:uLnTx/>
                <a:uFillTx/>
                <a:latin typeface="Eras Demi ITC" panose="020B08050305040208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3">
                    <a:lumMod val="75000"/>
                  </a:schemeClr>
                </a:solidFill>
                <a:effectLst/>
                <a:uLnTx/>
                <a:uFillTx/>
                <a:latin typeface="Gill Sans MT" pitchFamily="34" charset="0"/>
                <a:ea typeface="+mj-ea"/>
                <a:cs typeface="+mj-cs"/>
              </a:rPr>
              <a:t>Title Goes Here</a:t>
            </a:r>
          </a:p>
        </p:txBody>
      </p:sp>
      <p:sp>
        <p:nvSpPr>
          <p:cNvPr id="8" name="Date Placeholder 7"/>
          <p:cNvSpPr>
            <a:spLocks noGrp="1"/>
          </p:cNvSpPr>
          <p:nvPr>
            <p:ph type="dt" sz="half" idx="12"/>
          </p:nvPr>
        </p:nvSpPr>
        <p:spPr/>
        <p:txBody>
          <a:bodyPr/>
          <a:lstStyle/>
          <a:p>
            <a:fld id="{D6F29390-827A-4B0C-9B18-56CE81C23616}" type="datetime1">
              <a:rPr lang="en-US" smtClean="0">
                <a:solidFill>
                  <a:prstClr val="black">
                    <a:tint val="75000"/>
                  </a:prstClr>
                </a:solidFill>
              </a:rPr>
              <a:pPr/>
              <a:t>10/27/2014</a:t>
            </a:fld>
            <a:endParaRPr lang="en-US">
              <a:solidFill>
                <a:prstClr val="black">
                  <a:tint val="75000"/>
                </a:prstClr>
              </a:solidFill>
            </a:endParaRPr>
          </a:p>
        </p:txBody>
      </p:sp>
      <p:sp>
        <p:nvSpPr>
          <p:cNvPr id="9" name="Slide Number Placeholder 8"/>
          <p:cNvSpPr>
            <a:spLocks noGrp="1"/>
          </p:cNvSpPr>
          <p:nvPr>
            <p:ph type="sldNum" sz="quarter" idx="13"/>
          </p:nvPr>
        </p:nvSpPr>
        <p:spPr>
          <a:xfrm>
            <a:off x="8534400" y="6492875"/>
            <a:ext cx="609600" cy="365125"/>
          </a:xfrm>
        </p:spPr>
        <p:txBody>
          <a:bodyPr/>
          <a:lstStyle>
            <a:lvl1pPr>
              <a:defRPr sz="2000" b="1">
                <a:solidFill>
                  <a:schemeClr val="tx1"/>
                </a:solidFill>
                <a:latin typeface="Eras Demi ITC" panose="020B0805030504020804" pitchFamily="34" charset="0"/>
              </a:defRPr>
            </a:lvl1pPr>
          </a:lstStyle>
          <a:p>
            <a:fld id="{6D3FAE4D-9488-4B48-8F4A-A56CB5A28AF9}"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4"/>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7" name="Rounded Rectangle 6"/>
          <p:cNvSpPr/>
          <p:nvPr userDrawn="1"/>
        </p:nvSpPr>
        <p:spPr>
          <a:xfrm>
            <a:off x="400050" y="1371600"/>
            <a:ext cx="8343900" cy="5368101"/>
          </a:xfrm>
          <a:prstGeom prst="roundRect">
            <a:avLst>
              <a:gd name="adj" fmla="val 6981"/>
            </a:avLst>
          </a:prstGeom>
          <a:solidFill>
            <a:schemeClr val="bg1"/>
          </a:solidFill>
          <a:ln w="38100">
            <a:solidFill>
              <a:schemeClr val="accent2">
                <a:lumMod val="75000"/>
              </a:schemeClr>
            </a:solidFill>
          </a:ln>
          <a:effectLst>
            <a:glow rad="63500">
              <a:schemeClr val="accent2">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25334742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362200" cy="365125"/>
          </a:xfrm>
        </p:spPr>
        <p:txBody>
          <a:bodyPr/>
          <a:lstStyle/>
          <a:p>
            <a:r>
              <a:rPr lang="en-US" smtClean="0">
                <a:solidFill>
                  <a:prstClr val="black">
                    <a:tint val="75000"/>
                  </a:prstClr>
                </a:solidFill>
              </a:rPr>
              <a:t>ACE Jamboree III May 28-29, 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DB7DB0A-83D0-4FA3-B25B-325FBBBEE0FA}" type="slidenum">
              <a:rPr lang="en-US" smtClean="0">
                <a:solidFill>
                  <a:prstClr val="black">
                    <a:tint val="75000"/>
                  </a:prstClr>
                </a:solidFill>
              </a:rPr>
              <a:pPr/>
              <a:t>‹#›</a:t>
            </a:fld>
            <a:endParaRPr lang="en-US">
              <a:solidFill>
                <a:prstClr val="black">
                  <a:tint val="75000"/>
                </a:prstClr>
              </a:solidFill>
            </a:endParaRPr>
          </a:p>
        </p:txBody>
      </p:sp>
      <p:pic>
        <p:nvPicPr>
          <p:cNvPr id="8" name="Picture 7" descr="ACE Logo_Med.png"/>
          <p:cNvPicPr>
            <a:picLocks noChangeAspect="1"/>
          </p:cNvPicPr>
          <p:nvPr userDrawn="1"/>
        </p:nvPicPr>
        <p:blipFill>
          <a:blip r:embed="rId2" cstate="print"/>
          <a:stretch>
            <a:fillRect/>
          </a:stretch>
        </p:blipFill>
        <p:spPr>
          <a:xfrm>
            <a:off x="2362200" y="230183"/>
            <a:ext cx="4419600" cy="2360617"/>
          </a:xfrm>
          <a:prstGeom prst="rect">
            <a:avLst/>
          </a:prstGeom>
        </p:spPr>
      </p:pic>
    </p:spTree>
    <p:extLst>
      <p:ext uri="{BB962C8B-B14F-4D97-AF65-F5344CB8AC3E}">
        <p14:creationId xmlns="" xmlns:p14="http://schemas.microsoft.com/office/powerpoint/2010/main" val="3540990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362200" cy="365125"/>
          </a:xfrm>
        </p:spPr>
        <p:txBody>
          <a:bodyPr/>
          <a:lstStyle>
            <a:lvl1pPr>
              <a:defRPr>
                <a:solidFill>
                  <a:schemeClr val="tx1"/>
                </a:solidFill>
              </a:defRPr>
            </a:lvl1pPr>
          </a:lstStyle>
          <a:p>
            <a:r>
              <a:rPr lang="en-US" smtClean="0">
                <a:solidFill>
                  <a:prstClr val="black"/>
                </a:solidFill>
              </a:rPr>
              <a:t>ACE Jamboree III May 28-29, 2014</a:t>
            </a:r>
            <a:endParaRPr lang="en-US" dirty="0">
              <a:solidFill>
                <a:prstClr val="black"/>
              </a:solidFill>
            </a:endParaRPr>
          </a:p>
        </p:txBody>
      </p:sp>
      <p:sp>
        <p:nvSpPr>
          <p:cNvPr id="8" name="Slide Number Placeholder 5"/>
          <p:cNvSpPr>
            <a:spLocks noGrp="1"/>
          </p:cNvSpPr>
          <p:nvPr>
            <p:ph type="sldNum" sz="quarter" idx="12"/>
          </p:nvPr>
        </p:nvSpPr>
        <p:spPr>
          <a:xfrm>
            <a:off x="6553200" y="6356350"/>
            <a:ext cx="2133600" cy="365125"/>
          </a:xfrm>
        </p:spPr>
        <p:txBody>
          <a:bodyPr/>
          <a:lstStyle/>
          <a:p>
            <a:fld id="{0DB7DB0A-83D0-4FA3-B25B-325FBBBEE0FA}" type="slidenum">
              <a:rPr lang="en-US" smtClean="0">
                <a:solidFill>
                  <a:prstClr val="black">
                    <a:tint val="75000"/>
                  </a:prstClr>
                </a:solidFill>
              </a:rPr>
              <a:pPr/>
              <a:t>‹#›</a:t>
            </a:fld>
            <a:endParaRPr lang="en-US">
              <a:solidFill>
                <a:prstClr val="black">
                  <a:tint val="75000"/>
                </a:prstClr>
              </a:solidFill>
            </a:endParaRPr>
          </a:p>
        </p:txBody>
      </p:sp>
      <p:pic>
        <p:nvPicPr>
          <p:cNvPr id="9" name="Picture 8" descr="ACE Logo_Sm.png"/>
          <p:cNvPicPr>
            <a:picLocks noChangeAspect="1"/>
          </p:cNvPicPr>
          <p:nvPr userDrawn="1"/>
        </p:nvPicPr>
        <p:blipFill>
          <a:blip r:embed="rId2" cstate="print"/>
          <a:stretch>
            <a:fillRect/>
          </a:stretch>
        </p:blipFill>
        <p:spPr>
          <a:xfrm>
            <a:off x="3924301" y="6165682"/>
            <a:ext cx="1295399" cy="692318"/>
          </a:xfrm>
          <a:prstGeom prst="rect">
            <a:avLst/>
          </a:prstGeom>
        </p:spPr>
      </p:pic>
    </p:spTree>
    <p:extLst>
      <p:ext uri="{BB962C8B-B14F-4D97-AF65-F5344CB8AC3E}">
        <p14:creationId xmlns="" xmlns:p14="http://schemas.microsoft.com/office/powerpoint/2010/main" val="913427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smtClean="0"/>
            </a:lvl1pPr>
          </a:lstStyle>
          <a:p>
            <a:pPr>
              <a:defRPr/>
            </a:pPr>
            <a:fld id="{5CCD31A5-611A-45E4-879E-EDA3A5968487}" type="datetime1">
              <a:rPr lang="en-US">
                <a:solidFill>
                  <a:srgbClr val="000000"/>
                </a:solidFill>
              </a:rPr>
              <a:pPr>
                <a:defRPr/>
              </a:pPr>
              <a:t>10/27/2014</a:t>
            </a:fld>
            <a:endParaRPr lang="en-US">
              <a:solidFill>
                <a:srgbClr val="000000"/>
              </a:solidFill>
            </a:endParaRPr>
          </a:p>
        </p:txBody>
      </p:sp>
      <p:sp>
        <p:nvSpPr>
          <p:cNvPr id="4" name="Footer Placeholder 2"/>
          <p:cNvSpPr>
            <a:spLocks noGrp="1"/>
          </p:cNvSpPr>
          <p:nvPr>
            <p:ph type="ftr" sz="quarter" idx="11"/>
          </p:nvPr>
        </p:nvSpPr>
        <p:spPr/>
        <p:txBody>
          <a:bodyPr/>
          <a:lstStyle>
            <a:lvl1pPr>
              <a:defRPr sz="1400" dirty="0" smtClean="0"/>
            </a:lvl1pPr>
          </a:lstStyle>
          <a:p>
            <a:pPr>
              <a:defRPr/>
            </a:pPr>
            <a:r>
              <a:rPr lang="en-US">
                <a:solidFill>
                  <a:srgbClr val="000000"/>
                </a:solidFill>
              </a:rPr>
              <a:t>U.S. Environmental Protection Agency</a:t>
            </a:r>
          </a:p>
        </p:txBody>
      </p:sp>
      <p:sp>
        <p:nvSpPr>
          <p:cNvPr id="5" name="Slide Number Placeholder 3"/>
          <p:cNvSpPr>
            <a:spLocks noGrp="1"/>
          </p:cNvSpPr>
          <p:nvPr>
            <p:ph type="sldNum" sz="quarter" idx="12"/>
          </p:nvPr>
        </p:nvSpPr>
        <p:spPr/>
        <p:txBody>
          <a:bodyPr/>
          <a:lstStyle>
            <a:lvl1pPr>
              <a:defRPr smtClean="0"/>
            </a:lvl1pPr>
          </a:lstStyle>
          <a:p>
            <a:fld id="{5DF38983-0F80-42B3-9A16-161DED6B36B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vl1pPr>
          </a:lstStyle>
          <a:p>
            <a:pPr>
              <a:defRPr/>
            </a:pPr>
            <a:fld id="{0899E92C-F70F-48F3-B9C0-BC983366CDD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FF1FE8E1-4E49-40D7-B485-041F788F2FD0}" type="datetimeFigureOut">
              <a:rPr lang="en-US"/>
              <a:pPr>
                <a:defRPr/>
              </a:pPr>
              <a:t>10/27/2014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itchFamily="34" charset="0"/>
              </a:defRPr>
            </a:lvl1pPr>
          </a:lstStyle>
          <a:p>
            <a:pPr>
              <a:defRPr/>
            </a:pPr>
            <a:fld id="{4CD92C18-C620-44BE-940C-17EFC84FF9F6}"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685800" y="6248400"/>
            <a:ext cx="1905000" cy="457200"/>
          </a:xfrm>
          <a:prstGeom prst="rect">
            <a:avLst/>
          </a:prstGeom>
        </p:spPr>
        <p:txBody>
          <a:bodyPr/>
          <a:lstStyle>
            <a:lvl1pPr>
              <a:defRPr smtClean="0"/>
            </a:lvl1pPr>
          </a:lstStyle>
          <a:p>
            <a:pPr>
              <a:defRPr/>
            </a:pPr>
            <a:fld id="{31BE1B8F-40BB-401F-BC67-753B58FD0481}" type="datetime1">
              <a:rPr lang="en-US" smtClean="0">
                <a:solidFill>
                  <a:srgbClr val="000000"/>
                </a:solidFill>
              </a:rPr>
              <a:pPr>
                <a:defRPr/>
              </a:pPr>
              <a:t>10/27/2014</a:t>
            </a:fld>
            <a:endParaRPr lang="en-US">
              <a:solidFill>
                <a:srgbClr val="000000"/>
              </a:solidFill>
            </a:endParaRPr>
          </a:p>
        </p:txBody>
      </p:sp>
      <p:sp>
        <p:nvSpPr>
          <p:cNvPr id="6" name="Footer Placeholder 4"/>
          <p:cNvSpPr>
            <a:spLocks noGrp="1"/>
          </p:cNvSpPr>
          <p:nvPr>
            <p:ph type="ftr" sz="quarter" idx="11"/>
          </p:nvPr>
        </p:nvSpPr>
        <p:spPr>
          <a:xfrm>
            <a:off x="1905000" y="6248400"/>
            <a:ext cx="5486400" cy="457200"/>
          </a:xfrm>
          <a:prstGeom prst="rect">
            <a:avLst/>
          </a:prstGeom>
        </p:spPr>
        <p:txBody>
          <a:bodyPr/>
          <a:lstStyle>
            <a:lvl1pPr>
              <a:defRPr dirty="0" smtClean="0"/>
            </a:lvl1pPr>
          </a:lstStyle>
          <a:p>
            <a:pPr>
              <a:defRPr/>
            </a:pPr>
            <a:r>
              <a:rPr lang="en-US">
                <a:solidFill>
                  <a:srgbClr val="000000"/>
                </a:solidFill>
              </a:rPr>
              <a:t>U.S. Environmental Protection Agency</a:t>
            </a:r>
          </a:p>
        </p:txBody>
      </p:sp>
      <p:sp>
        <p:nvSpPr>
          <p:cNvPr id="7" name="Slide Number Placeholder 5"/>
          <p:cNvSpPr>
            <a:spLocks noGrp="1"/>
          </p:cNvSpPr>
          <p:nvPr>
            <p:ph type="sldNum" sz="quarter" idx="12"/>
          </p:nvPr>
        </p:nvSpPr>
        <p:spPr/>
        <p:txBody>
          <a:bodyPr/>
          <a:lstStyle>
            <a:lvl1pPr>
              <a:defRPr smtClean="0"/>
            </a:lvl1pPr>
          </a:lstStyle>
          <a:p>
            <a:fld id="{D26E34E5-6922-4BE6-8559-7D80AEF433AB}"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2008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Title 1"/>
          <p:cNvSpPr>
            <a:spLocks noGrp="1"/>
          </p:cNvSpPr>
          <p:nvPr>
            <p:ph type="title"/>
          </p:nvPr>
        </p:nvSpPr>
        <p:spPr>
          <a:xfrm>
            <a:off x="0" y="0"/>
            <a:ext cx="7620000" cy="990600"/>
          </a:xfrm>
        </p:spPr>
        <p:txBody>
          <a:bodyPr/>
          <a:lstStyle>
            <a:lvl1pPr algn="l">
              <a:defRPr>
                <a:solidFill>
                  <a:schemeClr val="bg1"/>
                </a:solidFill>
              </a:defRPr>
            </a:lvl1pPr>
          </a:lstStyle>
          <a:p>
            <a:r>
              <a:rPr lang="en-US" smtClean="0"/>
              <a:t>Click to edit Master title style</a:t>
            </a:r>
            <a:endParaRPr lang="en-US"/>
          </a:p>
        </p:txBody>
      </p:sp>
      <p:sp>
        <p:nvSpPr>
          <p:cNvPr id="6" name="Slide Number Placeholder 4"/>
          <p:cNvSpPr>
            <a:spLocks noGrp="1"/>
          </p:cNvSpPr>
          <p:nvPr>
            <p:ph type="sldNum" sz="quarter" idx="12"/>
          </p:nvPr>
        </p:nvSpPr>
        <p:spPr>
          <a:xfrm>
            <a:off x="7239000" y="6400800"/>
            <a:ext cx="1905000" cy="457200"/>
          </a:xfrm>
        </p:spPr>
        <p:txBody>
          <a:bodyPr/>
          <a:lstStyle>
            <a:lvl1pPr>
              <a:defRPr smtClean="0"/>
            </a:lvl1pPr>
          </a:lstStyle>
          <a:p>
            <a:fld id="{5DF38983-0F80-42B3-9A16-161DED6B36B2}"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1597855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pic>
        <p:nvPicPr>
          <p:cNvPr id="3" name="Picture 4"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2" name="Content Placeholder 1"/>
          <p:cNvSpPr>
            <a:spLocks noGrp="1"/>
          </p:cNvSpPr>
          <p:nvPr>
            <p:ph/>
          </p:nvPr>
        </p:nvSpPr>
        <p:spPr>
          <a:xfrm>
            <a:off x="685800" y="1600200"/>
            <a:ext cx="7772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a:xfrm>
            <a:off x="685800" y="6248400"/>
            <a:ext cx="1905000" cy="457200"/>
          </a:xfrm>
          <a:prstGeom prst="rect">
            <a:avLst/>
          </a:prstGeom>
        </p:spPr>
        <p:txBody>
          <a:bodyPr/>
          <a:lstStyle>
            <a:lvl1pPr>
              <a:defRPr smtClean="0"/>
            </a:lvl1pPr>
          </a:lstStyle>
          <a:p>
            <a:pPr>
              <a:defRPr/>
            </a:pPr>
            <a:fld id="{6BC0BB11-BECC-415D-9C76-585F49BCCE05}" type="datetime1">
              <a:rPr lang="en-US">
                <a:solidFill>
                  <a:srgbClr val="000000"/>
                </a:solidFill>
              </a:rPr>
              <a:pPr>
                <a:defRPr/>
              </a:pPr>
              <a:t>10/27/2014</a:t>
            </a:fld>
            <a:endParaRPr lang="en-US">
              <a:solidFill>
                <a:srgbClr val="000000"/>
              </a:solidFill>
            </a:endParaRPr>
          </a:p>
        </p:txBody>
      </p:sp>
      <p:sp>
        <p:nvSpPr>
          <p:cNvPr id="5" name="Footer Placeholder 3"/>
          <p:cNvSpPr>
            <a:spLocks noGrp="1"/>
          </p:cNvSpPr>
          <p:nvPr>
            <p:ph type="ftr" sz="quarter" idx="11"/>
          </p:nvPr>
        </p:nvSpPr>
        <p:spPr>
          <a:xfrm>
            <a:off x="1905000" y="6248400"/>
            <a:ext cx="5486400" cy="457200"/>
          </a:xfrm>
          <a:prstGeom prst="rect">
            <a:avLst/>
          </a:prstGeom>
        </p:spPr>
        <p:txBody>
          <a:bodyPr/>
          <a:lstStyle>
            <a:lvl1pPr>
              <a:defRPr dirty="0" smtClean="0"/>
            </a:lvl1pPr>
          </a:lstStyle>
          <a:p>
            <a:pPr>
              <a:defRPr/>
            </a:pPr>
            <a:r>
              <a:rPr lang="en-US">
                <a:solidFill>
                  <a:srgbClr val="000000"/>
                </a:solidFill>
              </a:rPr>
              <a:t>U.S. Environmental Protection Agency</a:t>
            </a:r>
          </a:p>
        </p:txBody>
      </p:sp>
      <p:sp>
        <p:nvSpPr>
          <p:cNvPr id="6" name="Slide Number Placeholder 4"/>
          <p:cNvSpPr>
            <a:spLocks noGrp="1"/>
          </p:cNvSpPr>
          <p:nvPr>
            <p:ph type="sldNum" sz="quarter" idx="12"/>
          </p:nvPr>
        </p:nvSpPr>
        <p:spPr/>
        <p:txBody>
          <a:bodyPr/>
          <a:lstStyle>
            <a:lvl1pPr>
              <a:defRPr smtClean="0"/>
            </a:lvl1pPr>
          </a:lstStyle>
          <a:p>
            <a:fld id="{5DF38983-0F80-42B3-9A16-161DED6B36B2}"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4101449010"/>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7" descr="colorchange_epa_seal pantone trim"/>
          <p:cNvPicPr>
            <a:picLocks noChangeAspect="1" noChangeArrowheads="1"/>
          </p:cNvPicPr>
          <p:nvPr/>
        </p:nvPicPr>
        <p:blipFill>
          <a:blip r:embed="rId2" cstate="print"/>
          <a:srcRect/>
          <a:stretch>
            <a:fillRect/>
          </a:stretch>
        </p:blipFill>
        <p:spPr bwMode="auto">
          <a:xfrm>
            <a:off x="6553200" y="76200"/>
            <a:ext cx="990600" cy="9906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smtClean="0"/>
            </a:lvl1pPr>
          </a:lstStyle>
          <a:p>
            <a:pPr>
              <a:defRPr/>
            </a:pPr>
            <a:fld id="{5CCD31A5-611A-45E4-879E-EDA3A5968487}" type="datetime1">
              <a:rPr lang="en-US">
                <a:solidFill>
                  <a:srgbClr val="000000"/>
                </a:solidFill>
              </a:rPr>
              <a:pPr>
                <a:defRPr/>
              </a:pPr>
              <a:t>10/27/2014</a:t>
            </a:fld>
            <a:endParaRPr lang="en-US">
              <a:solidFill>
                <a:srgbClr val="000000"/>
              </a:solidFill>
            </a:endParaRPr>
          </a:p>
        </p:txBody>
      </p:sp>
      <p:sp>
        <p:nvSpPr>
          <p:cNvPr id="4" name="Footer Placeholder 2"/>
          <p:cNvSpPr>
            <a:spLocks noGrp="1"/>
          </p:cNvSpPr>
          <p:nvPr>
            <p:ph type="ftr" sz="quarter" idx="11"/>
          </p:nvPr>
        </p:nvSpPr>
        <p:spPr/>
        <p:txBody>
          <a:bodyPr/>
          <a:lstStyle>
            <a:lvl1pPr>
              <a:defRPr sz="1400" dirty="0" smtClean="0"/>
            </a:lvl1pPr>
          </a:lstStyle>
          <a:p>
            <a:pPr>
              <a:defRPr/>
            </a:pPr>
            <a:r>
              <a:rPr lang="en-US">
                <a:solidFill>
                  <a:srgbClr val="000000"/>
                </a:solidFill>
              </a:rPr>
              <a:t>U.S. Environmental Protection Agency</a:t>
            </a:r>
          </a:p>
        </p:txBody>
      </p:sp>
      <p:sp>
        <p:nvSpPr>
          <p:cNvPr id="5" name="Slide Number Placeholder 3"/>
          <p:cNvSpPr>
            <a:spLocks noGrp="1"/>
          </p:cNvSpPr>
          <p:nvPr>
            <p:ph type="sldNum" sz="quarter" idx="12"/>
          </p:nvPr>
        </p:nvSpPr>
        <p:spPr/>
        <p:txBody>
          <a:bodyPr/>
          <a:lstStyle>
            <a:lvl1pPr>
              <a:defRPr smtClean="0"/>
            </a:lvl1pPr>
          </a:lstStyle>
          <a:p>
            <a:fld id="{5DF38983-0F80-42B3-9A16-161DED6B36B2}"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282069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58410064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a:ln/>
        </p:spPr>
        <p:txBody>
          <a:bodyPr/>
          <a:lstStyle>
            <a:lvl1pPr>
              <a:defRPr/>
            </a:lvl1pPr>
          </a:lstStyle>
          <a:p>
            <a:fld id="{62FB1BF4-D6FF-4A30-9B4A-1CAD33CD6A1C}" type="slidenum">
              <a:rPr lang="en-US"/>
              <a:pPr/>
              <a:t>‹#›</a:t>
            </a:fld>
            <a:endParaRPr lang="en-US"/>
          </a:p>
        </p:txBody>
      </p:sp>
    </p:spTree>
    <p:extLst>
      <p:ext uri="{BB962C8B-B14F-4D97-AF65-F5344CB8AC3E}">
        <p14:creationId xmlns="" xmlns:p14="http://schemas.microsoft.com/office/powerpoint/2010/main" val="1291555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5E6272F-4D31-4DA8-A98A-344A00CB8228}" type="datetimeFigureOut">
              <a:rPr lang="en-US"/>
              <a:pPr>
                <a:defRPr/>
              </a:pPr>
              <a:t>10/27/2014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A5C1783-1F2D-429A-A6CA-9A2E47E3F2C7}" type="slidenum">
              <a:rPr lang="en-US"/>
              <a:pPr/>
              <a:t>‹#›</a:t>
            </a:fld>
            <a:endParaRPr lang="en-US"/>
          </a:p>
        </p:txBody>
      </p:sp>
    </p:spTree>
    <p:extLst>
      <p:ext uri="{BB962C8B-B14F-4D97-AF65-F5344CB8AC3E}">
        <p14:creationId xmlns="" xmlns:p14="http://schemas.microsoft.com/office/powerpoint/2010/main" val="7550251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0.xml"/><Relationship Id="rId1" Type="http://schemas.openxmlformats.org/officeDocument/2006/relationships/slideLayout" Target="../slideLayouts/slideLayout1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4.xml"/><Relationship Id="rId1" Type="http://schemas.openxmlformats.org/officeDocument/2006/relationships/slideLayout" Target="../slideLayouts/slideLayout23.xml"/><Relationship Id="rId4" Type="http://schemas.openxmlformats.org/officeDocument/2006/relationships/image" Target="../media/image9.jpe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15.xml"/><Relationship Id="rId1" Type="http://schemas.openxmlformats.org/officeDocument/2006/relationships/slideLayout" Target="../slideLayouts/slideLayout2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5.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5" cstate="print"/>
          <a:srcRect t="4126" b="3030"/>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62000" y="1600200"/>
            <a:ext cx="762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fld id="{1DBCE796-E96A-4B33-9A50-DA34F75A14A5}" type="datetime1">
              <a:rPr lang="en-US">
                <a:solidFill>
                  <a:srgbClr val="000000"/>
                </a:solidFill>
              </a:rPr>
              <a:pPr>
                <a:defRPr/>
              </a:pPr>
              <a:t>10/27/2014</a:t>
            </a:fld>
            <a:endParaRPr lang="en-US">
              <a:solidFill>
                <a:srgbClr val="000000"/>
              </a:solidFill>
            </a:endParaRPr>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pPr>
              <a:defRPr/>
            </a:pPr>
            <a:r>
              <a:rPr lang="en-US">
                <a:solidFill>
                  <a:srgbClr val="000000"/>
                </a:solidFill>
              </a:rPr>
              <a:t>U.S. Environmental Protection Agency</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5DF38983-0F80-42B3-9A16-161DED6B36B2}"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92" r:id="rId1"/>
    <p:sldLayoutId id="2147483703" r:id="rId2"/>
    <p:sldLayoutId id="2147483732" r:id="rId3"/>
  </p:sldLayoutIdLst>
  <p:hf hd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6146" name="Picture 2" descr="EPAir"/>
          <p:cNvPicPr>
            <a:picLocks noChangeAspect="1" noChangeArrowheads="1"/>
          </p:cNvPicPr>
          <p:nvPr/>
        </p:nvPicPr>
        <p:blipFill>
          <a:blip r:embed="rId3" cstate="print"/>
          <a:srcRect/>
          <a:stretch>
            <a:fillRect/>
          </a:stretch>
        </p:blipFill>
        <p:spPr bwMode="auto">
          <a:xfrm>
            <a:off x="0" y="6500813"/>
            <a:ext cx="9140825" cy="265112"/>
          </a:xfrm>
          <a:prstGeom prst="rect">
            <a:avLst/>
          </a:prstGeom>
          <a:noFill/>
          <a:ln w="9525">
            <a:noFill/>
            <a:miter lim="800000"/>
            <a:headEnd/>
            <a:tailEnd/>
          </a:ln>
        </p:spPr>
      </p:pic>
      <p:sp>
        <p:nvSpPr>
          <p:cNvPr id="1060867" name="Rectangle 3"/>
          <p:cNvSpPr>
            <a:spLocks noChangeArrowheads="1"/>
          </p:cNvSpPr>
          <p:nvPr/>
        </p:nvSpPr>
        <p:spPr bwMode="auto">
          <a:xfrm>
            <a:off x="0" y="0"/>
            <a:ext cx="1895475" cy="1371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0868" name="Rectangle 4"/>
          <p:cNvSpPr>
            <a:spLocks noChangeArrowheads="1"/>
          </p:cNvSpPr>
          <p:nvPr/>
        </p:nvSpPr>
        <p:spPr bwMode="auto">
          <a:xfrm rot="18900000">
            <a:off x="1771650" y="792163"/>
            <a:ext cx="233363" cy="233362"/>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0869" name="Rectangle 5"/>
          <p:cNvSpPr>
            <a:spLocks noChangeArrowheads="1"/>
          </p:cNvSpPr>
          <p:nvPr/>
        </p:nvSpPr>
        <p:spPr bwMode="auto">
          <a:xfrm>
            <a:off x="8401050" y="6480175"/>
            <a:ext cx="533400" cy="307975"/>
          </a:xfrm>
          <a:prstGeom prst="rect">
            <a:avLst/>
          </a:prstGeom>
          <a:noFill/>
          <a:ln w="9525">
            <a:noFill/>
            <a:miter lim="800000"/>
            <a:headEnd/>
            <a:tailEnd/>
          </a:ln>
          <a:effectLst/>
        </p:spPr>
        <p:txBody>
          <a:bodyPr/>
          <a:lstStyle/>
          <a:p>
            <a:pPr algn="r" fontAlgn="base">
              <a:spcBef>
                <a:spcPct val="0"/>
              </a:spcBef>
              <a:spcAft>
                <a:spcPct val="0"/>
              </a:spcAft>
              <a:defRPr/>
            </a:pPr>
            <a:fld id="{EB75DC24-4633-4866-846B-C565D4674399}" type="slidenum">
              <a:rPr lang="en-US" sz="1400">
                <a:solidFill>
                  <a:srgbClr val="003F69"/>
                </a:solidFill>
              </a:rPr>
              <a:pPr algn="r" fontAlgn="base">
                <a:spcBef>
                  <a:spcPct val="0"/>
                </a:spcBef>
                <a:spcAft>
                  <a:spcPct val="0"/>
                </a:spcAft>
                <a:defRPr/>
              </a:pPr>
              <a:t>‹#›</a:t>
            </a:fld>
            <a:endParaRPr lang="en-US" sz="1400">
              <a:solidFill>
                <a:srgbClr val="003F69"/>
              </a:solidFill>
            </a:endParaRPr>
          </a:p>
        </p:txBody>
      </p:sp>
      <p:sp>
        <p:nvSpPr>
          <p:cNvPr id="6150" name="Rectangle 6"/>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1" name="Rectangle 7"/>
          <p:cNvSpPr>
            <a:spLocks noGrp="1" noChangeArrowheads="1"/>
          </p:cNvSpPr>
          <p:nvPr>
            <p:ph type="body" idx="1"/>
          </p:nvPr>
        </p:nvSpPr>
        <p:spPr bwMode="auto">
          <a:xfrm>
            <a:off x="685800" y="11430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4" name="Text Box 8"/>
          <p:cNvSpPr txBox="1">
            <a:spLocks noChangeArrowheads="1"/>
          </p:cNvSpPr>
          <p:nvPr/>
        </p:nvSpPr>
        <p:spPr bwMode="auto">
          <a:xfrm>
            <a:off x="6219825" y="6456363"/>
            <a:ext cx="2293938" cy="230187"/>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r>
              <a:rPr lang="en-US" sz="900" b="1" smtClean="0">
                <a:solidFill>
                  <a:srgbClr val="003F69"/>
                </a:solidFill>
              </a:rPr>
              <a:t>U.S. Environmental Protection Agency</a:t>
            </a:r>
          </a:p>
        </p:txBody>
      </p:sp>
      <p:sp>
        <p:nvSpPr>
          <p:cNvPr id="4105" name="Text Box 9"/>
          <p:cNvSpPr txBox="1">
            <a:spLocks noChangeArrowheads="1"/>
          </p:cNvSpPr>
          <p:nvPr/>
        </p:nvSpPr>
        <p:spPr bwMode="auto">
          <a:xfrm>
            <a:off x="6435725" y="6588125"/>
            <a:ext cx="2076450" cy="230188"/>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r>
              <a:rPr lang="en-US" sz="900" smtClean="0">
                <a:solidFill>
                  <a:srgbClr val="003F69"/>
                </a:solidFill>
              </a:rPr>
              <a:t>Office of Research and Development</a:t>
            </a:r>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pitchFamily="34" charset="0"/>
        </a:defRPr>
      </a:lvl2pPr>
      <a:lvl3pPr algn="ctr" rtl="0" eaLnBrk="0" fontAlgn="base" hangingPunct="0">
        <a:spcBef>
          <a:spcPct val="0"/>
        </a:spcBef>
        <a:spcAft>
          <a:spcPct val="0"/>
        </a:spcAft>
        <a:defRPr sz="3200" b="1">
          <a:solidFill>
            <a:schemeClr val="accent2"/>
          </a:solidFill>
          <a:latin typeface="Arial" pitchFamily="34" charset="0"/>
        </a:defRPr>
      </a:lvl3pPr>
      <a:lvl4pPr algn="ctr" rtl="0" eaLnBrk="0" fontAlgn="base" hangingPunct="0">
        <a:spcBef>
          <a:spcPct val="0"/>
        </a:spcBef>
        <a:spcAft>
          <a:spcPct val="0"/>
        </a:spcAft>
        <a:defRPr sz="3200" b="1">
          <a:solidFill>
            <a:schemeClr val="accent2"/>
          </a:solidFill>
          <a:latin typeface="Arial" pitchFamily="34" charset="0"/>
        </a:defRPr>
      </a:lvl4pPr>
      <a:lvl5pPr algn="ctr" rtl="0" eaLnBrk="0" fontAlgn="base" hangingPunct="0">
        <a:spcBef>
          <a:spcPct val="0"/>
        </a:spcBef>
        <a:spcAft>
          <a:spcPct val="0"/>
        </a:spcAft>
        <a:defRPr sz="3200" b="1">
          <a:solidFill>
            <a:schemeClr val="accent2"/>
          </a:solidFill>
          <a:latin typeface="Arial" pitchFamily="34" charset="0"/>
        </a:defRPr>
      </a:lvl5pPr>
      <a:lvl6pPr marL="457200" algn="ctr" rtl="0" fontAlgn="base">
        <a:spcBef>
          <a:spcPct val="0"/>
        </a:spcBef>
        <a:spcAft>
          <a:spcPct val="0"/>
        </a:spcAft>
        <a:defRPr sz="3200" b="1">
          <a:solidFill>
            <a:schemeClr val="accent2"/>
          </a:solidFill>
          <a:latin typeface="Arial" pitchFamily="34" charset="0"/>
        </a:defRPr>
      </a:lvl6pPr>
      <a:lvl7pPr marL="914400" algn="ctr" rtl="0" fontAlgn="base">
        <a:spcBef>
          <a:spcPct val="0"/>
        </a:spcBef>
        <a:spcAft>
          <a:spcPct val="0"/>
        </a:spcAft>
        <a:defRPr sz="3200" b="1">
          <a:solidFill>
            <a:schemeClr val="accent2"/>
          </a:solidFill>
          <a:latin typeface="Arial" pitchFamily="34" charset="0"/>
        </a:defRPr>
      </a:lvl7pPr>
      <a:lvl8pPr marL="1371600" algn="ctr" rtl="0" fontAlgn="base">
        <a:spcBef>
          <a:spcPct val="0"/>
        </a:spcBef>
        <a:spcAft>
          <a:spcPct val="0"/>
        </a:spcAft>
        <a:defRPr sz="3200" b="1">
          <a:solidFill>
            <a:schemeClr val="accent2"/>
          </a:solidFill>
          <a:latin typeface="Arial" pitchFamily="34" charset="0"/>
        </a:defRPr>
      </a:lvl8pPr>
      <a:lvl9pPr marL="1828800" algn="ctr" rtl="0" fontAlgn="base">
        <a:spcBef>
          <a:spcPct val="0"/>
        </a:spcBef>
        <a:spcAft>
          <a:spcPct val="0"/>
        </a:spcAft>
        <a:defRPr sz="3200" b="1">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6164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000099"/>
                </a:solidFill>
                <a:latin typeface="+mn-lt"/>
              </a:defRPr>
            </a:lvl1pPr>
          </a:lstStyle>
          <a:p>
            <a:pPr fontAlgn="base">
              <a:spcBef>
                <a:spcPct val="0"/>
              </a:spcBef>
              <a:spcAft>
                <a:spcPct val="0"/>
              </a:spcAft>
              <a:defRPr/>
            </a:pPr>
            <a:endParaRPr lang="en-US"/>
          </a:p>
        </p:txBody>
      </p:sp>
      <p:sp>
        <p:nvSpPr>
          <p:cNvPr id="6164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000099"/>
                </a:solidFill>
                <a:latin typeface="+mn-lt"/>
              </a:defRPr>
            </a:lvl1pPr>
          </a:lstStyle>
          <a:p>
            <a:pPr fontAlgn="base">
              <a:spcBef>
                <a:spcPct val="0"/>
              </a:spcBef>
              <a:spcAft>
                <a:spcPct val="0"/>
              </a:spcAft>
              <a:defRPr/>
            </a:pPr>
            <a:endParaRPr lang="en-US"/>
          </a:p>
        </p:txBody>
      </p:sp>
      <p:sp>
        <p:nvSpPr>
          <p:cNvPr id="6164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000099"/>
                </a:solidFill>
                <a:latin typeface="Times New Roman" pitchFamily="18" charset="0"/>
              </a:defRPr>
            </a:lvl1pPr>
          </a:lstStyle>
          <a:p>
            <a:pPr fontAlgn="base">
              <a:spcBef>
                <a:spcPct val="0"/>
              </a:spcBef>
              <a:spcAft>
                <a:spcPct val="0"/>
              </a:spcAft>
              <a:defRPr/>
            </a:pPr>
            <a:fld id="{7EEE6C6C-7244-4CAC-B851-8EF152D154B9}" type="slidenum">
              <a:rPr lang="en-US"/>
              <a:pPr fontAlgn="base">
                <a:spcBef>
                  <a:spcPct val="0"/>
                </a:spcBef>
                <a:spcAft>
                  <a:spcPct val="0"/>
                </a:spcAft>
                <a:defRPr/>
              </a:pPr>
              <a:t>‹#›</a:t>
            </a:fld>
            <a:endParaRPr lang="en-US"/>
          </a:p>
        </p:txBody>
      </p:sp>
      <p:sp>
        <p:nvSpPr>
          <p:cNvPr id="23558" name="Rectangle 6"/>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52" r:id="rId1"/>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685800" y="1143000"/>
            <a:ext cx="7848600" cy="457200"/>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defRPr/>
            </a:pPr>
            <a:endParaRPr lang="en-US" smtClean="0">
              <a:solidFill>
                <a:srgbClr val="000000"/>
              </a:solidFill>
            </a:endParaRPr>
          </a:p>
        </p:txBody>
      </p:sp>
      <p:sp>
        <p:nvSpPr>
          <p:cNvPr id="26627" name="Text Box 3"/>
          <p:cNvSpPr txBox="1">
            <a:spLocks noChangeArrowheads="1"/>
          </p:cNvSpPr>
          <p:nvPr/>
        </p:nvSpPr>
        <p:spPr bwMode="auto">
          <a:xfrm>
            <a:off x="685800" y="1143000"/>
            <a:ext cx="7848600" cy="457200"/>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50000"/>
              </a:spcBef>
              <a:spcAft>
                <a:spcPct val="0"/>
              </a:spcAft>
              <a:defRPr/>
            </a:pPr>
            <a:endParaRPr lang="en-US" smtClean="0">
              <a:solidFill>
                <a:srgbClr val="000000"/>
              </a:solidFill>
            </a:endParaRPr>
          </a:p>
        </p:txBody>
      </p:sp>
      <p:sp>
        <p:nvSpPr>
          <p:cNvPr id="26628" name="Text Box 4"/>
          <p:cNvSpPr txBox="1">
            <a:spLocks noChangeArrowheads="1"/>
          </p:cNvSpPr>
          <p:nvPr/>
        </p:nvSpPr>
        <p:spPr bwMode="auto">
          <a:xfrm>
            <a:off x="152400" y="6140450"/>
            <a:ext cx="381000" cy="244475"/>
          </a:xfrm>
          <a:prstGeom prst="rect">
            <a:avLst/>
          </a:prstGeom>
          <a:noFill/>
          <a:ln>
            <a:noFill/>
          </a:ln>
          <a:extLst>
            <a:ext uri="{909E8E84-426E-40DD-AFC4-6F175D3DCCD1}"/>
            <a:ext uri="{91240B29-F687-4F45-9708-019B960494DF}"/>
          </a:extLst>
        </p:spPr>
        <p:txBody>
          <a:bodyPr>
            <a:spAutoFit/>
          </a:bodyPr>
          <a:lstStyle/>
          <a:p>
            <a:pPr algn="r" fontAlgn="base">
              <a:spcBef>
                <a:spcPct val="50000"/>
              </a:spcBef>
              <a:spcAft>
                <a:spcPct val="0"/>
              </a:spcAft>
              <a:defRPr/>
            </a:pPr>
            <a:fld id="{5C546493-A52E-45D8-9CCF-3288670EE9DA}" type="slidenum">
              <a:rPr lang="en-US" sz="1000">
                <a:solidFill>
                  <a:srgbClr val="FFFFFF"/>
                </a:solidFill>
                <a:latin typeface="Arial" pitchFamily="34" charset="0"/>
              </a:rPr>
              <a:pPr algn="r" fontAlgn="base">
                <a:spcBef>
                  <a:spcPct val="50000"/>
                </a:spcBef>
                <a:spcAft>
                  <a:spcPct val="0"/>
                </a:spcAft>
                <a:defRPr/>
              </a:pPr>
              <a:t>‹#›</a:t>
            </a:fld>
            <a:endParaRPr lang="en-US" sz="1000">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755" r:id="rId1"/>
  </p:sldLayoutIdLst>
  <p:transition/>
  <p:hf sldNum="0" hdr="0" ftr="0" dt="0"/>
  <p:txStyles>
    <p:titleStyle>
      <a:lvl1pPr algn="ctr" rtl="0" eaLnBrk="0" fontAlgn="base" hangingPunct="0">
        <a:spcBef>
          <a:spcPct val="0"/>
        </a:spcBef>
        <a:spcAft>
          <a:spcPct val="0"/>
        </a:spcAft>
        <a:defRPr sz="3600" b="1" i="1">
          <a:solidFill>
            <a:srgbClr val="0000C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rgbClr val="0000CC"/>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3600" b="1" i="1">
          <a:solidFill>
            <a:srgbClr val="0000CC"/>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3600" b="1" i="1">
          <a:solidFill>
            <a:srgbClr val="0000CC"/>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3600" b="1" i="1">
          <a:solidFill>
            <a:srgbClr val="0000CC"/>
          </a:solidFill>
          <a:effectLst>
            <a:outerShdw blurRad="38100" dist="38100" dir="2700000" algn="tl">
              <a:srgbClr val="C0C0C0"/>
            </a:outerShdw>
          </a:effectLst>
          <a:latin typeface="Comic Sans MS" pitchFamily="66" charset="0"/>
        </a:defRPr>
      </a:lvl5pPr>
      <a:lvl6pPr marL="457200" algn="ctr" rtl="0" fontAlgn="base">
        <a:spcBef>
          <a:spcPct val="0"/>
        </a:spcBef>
        <a:spcAft>
          <a:spcPct val="0"/>
        </a:spcAft>
        <a:defRPr sz="3600" b="1" i="1">
          <a:solidFill>
            <a:srgbClr val="0000CC"/>
          </a:solidFill>
          <a:effectLst>
            <a:outerShdw blurRad="38100" dist="38100" dir="2700000" algn="tl">
              <a:srgbClr val="C0C0C0"/>
            </a:outerShdw>
          </a:effectLst>
          <a:latin typeface="Comic Sans MS" pitchFamily="66" charset="0"/>
        </a:defRPr>
      </a:lvl6pPr>
      <a:lvl7pPr marL="914400" algn="ctr" rtl="0" fontAlgn="base">
        <a:spcBef>
          <a:spcPct val="0"/>
        </a:spcBef>
        <a:spcAft>
          <a:spcPct val="0"/>
        </a:spcAft>
        <a:defRPr sz="3600" b="1" i="1">
          <a:solidFill>
            <a:srgbClr val="0000CC"/>
          </a:solidFill>
          <a:effectLst>
            <a:outerShdw blurRad="38100" dist="38100" dir="2700000" algn="tl">
              <a:srgbClr val="C0C0C0"/>
            </a:outerShdw>
          </a:effectLst>
          <a:latin typeface="Comic Sans MS" pitchFamily="66" charset="0"/>
        </a:defRPr>
      </a:lvl7pPr>
      <a:lvl8pPr marL="1371600" algn="ctr" rtl="0" fontAlgn="base">
        <a:spcBef>
          <a:spcPct val="0"/>
        </a:spcBef>
        <a:spcAft>
          <a:spcPct val="0"/>
        </a:spcAft>
        <a:defRPr sz="3600" b="1" i="1">
          <a:solidFill>
            <a:srgbClr val="0000CC"/>
          </a:solidFill>
          <a:effectLst>
            <a:outerShdw blurRad="38100" dist="38100" dir="2700000" algn="tl">
              <a:srgbClr val="C0C0C0"/>
            </a:outerShdw>
          </a:effectLst>
          <a:latin typeface="Comic Sans MS" pitchFamily="66" charset="0"/>
        </a:defRPr>
      </a:lvl8pPr>
      <a:lvl9pPr marL="1828800" algn="ctr" rtl="0" fontAlgn="base">
        <a:spcBef>
          <a:spcPct val="0"/>
        </a:spcBef>
        <a:spcAft>
          <a:spcPct val="0"/>
        </a:spcAft>
        <a:defRPr sz="3600" b="1" i="1">
          <a:solidFill>
            <a:srgbClr val="0000CC"/>
          </a:solidFill>
          <a:effectLst>
            <a:outerShdw blurRad="38100" dist="38100" dir="2700000" algn="tl">
              <a:srgbClr val="C0C0C0"/>
            </a:outerShdw>
          </a:effectLst>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2800">
          <a:solidFill>
            <a:srgbClr val="0000CC"/>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000">
          <a:solidFill>
            <a:srgbClr val="0000CC"/>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rgbClr val="0000CC"/>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B512397E-4BBF-497A-92BC-C84140FA7CE5}" type="datetimeFigureOut">
              <a:rPr lang="en-US"/>
              <a:pPr>
                <a:defRPr/>
              </a:pPr>
              <a:t>10/27/2014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defRPr/>
            </a:pPr>
            <a:fld id="{B8BA1365-ED3C-4236-88B5-313CA7FCA842}"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4338" name="Rectangle 7"/>
          <p:cNvSpPr>
            <a:spLocks noGrp="1" noChangeArrowheads="1"/>
          </p:cNvSpPr>
          <p:nvPr>
            <p:ph type="body" idx="1"/>
          </p:nvPr>
        </p:nvSpPr>
        <p:spPr bwMode="auto">
          <a:xfrm>
            <a:off x="762000" y="1524000"/>
            <a:ext cx="7158038"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4339" name="Rectangle 8"/>
          <p:cNvSpPr>
            <a:spLocks noGrp="1" noChangeArrowheads="1"/>
          </p:cNvSpPr>
          <p:nvPr>
            <p:ph type="title"/>
          </p:nvPr>
        </p:nvSpPr>
        <p:spPr bwMode="auto">
          <a:xfrm>
            <a:off x="1371600" y="0"/>
            <a:ext cx="7785100" cy="1066800"/>
          </a:xfrm>
          <a:prstGeom prst="rect">
            <a:avLst/>
          </a:prstGeom>
          <a:solidFill>
            <a:srgbClr val="0082B0"/>
          </a:solidFill>
          <a:ln w="9525">
            <a:noFill/>
            <a:miter lim="800000"/>
            <a:headEnd/>
            <a:tailEnd/>
          </a:ln>
        </p:spPr>
        <p:txBody>
          <a:bodyPr vert="horz" wrap="square" lIns="180000" tIns="45720" rIns="91440" bIns="45720" numCol="1" anchor="ctr" anchorCtr="0" compatLnSpc="1">
            <a:prstTxWarp prst="textNoShape">
              <a:avLst/>
            </a:prstTxWarp>
          </a:bodyPr>
          <a:lstStyle/>
          <a:p>
            <a:pPr lvl="0"/>
            <a:r>
              <a:rPr lang="fr-CH" smtClean="0"/>
              <a:t>Title slide</a:t>
            </a:r>
            <a:endParaRPr lang="en-US" smtClean="0"/>
          </a:p>
        </p:txBody>
      </p:sp>
      <p:sp>
        <p:nvSpPr>
          <p:cNvPr id="1034" name="Text Box 10"/>
          <p:cNvSpPr txBox="1">
            <a:spLocks noChangeArrowheads="1"/>
          </p:cNvSpPr>
          <p:nvPr/>
        </p:nvSpPr>
        <p:spPr bwMode="auto">
          <a:xfrm>
            <a:off x="8097838" y="6491288"/>
            <a:ext cx="1338262" cy="304800"/>
          </a:xfrm>
          <a:prstGeom prst="rect">
            <a:avLst/>
          </a:prstGeom>
          <a:noFill/>
          <a:ln w="9525">
            <a:noFill/>
            <a:miter lim="800000"/>
            <a:headEnd/>
            <a:tailEnd/>
          </a:ln>
          <a:effectLst/>
        </p:spPr>
        <p:txBody>
          <a:bodyPr>
            <a:spAutoFit/>
          </a:bodyPr>
          <a:lstStyle/>
          <a:p>
            <a:pPr algn="ctr" fontAlgn="base">
              <a:spcBef>
                <a:spcPct val="50000"/>
              </a:spcBef>
              <a:spcAft>
                <a:spcPct val="0"/>
              </a:spcAft>
              <a:defRPr/>
            </a:pPr>
            <a:fld id="{93E6606C-1354-40F5-B604-89FA7E469D49}" type="slidenum">
              <a:rPr lang="en-GB" sz="1400">
                <a:solidFill>
                  <a:srgbClr val="FFFFFF"/>
                </a:solidFill>
              </a:rPr>
              <a:pPr algn="ctr" fontAlgn="base">
                <a:spcBef>
                  <a:spcPct val="50000"/>
                </a:spcBef>
                <a:spcAft>
                  <a:spcPct val="0"/>
                </a:spcAft>
                <a:defRPr/>
              </a:pPr>
              <a:t>‹#›</a:t>
            </a:fld>
            <a:endParaRPr lang="en-GB" sz="1400">
              <a:solidFill>
                <a:srgbClr val="FFFFFF"/>
              </a:solidFill>
            </a:endParaRPr>
          </a:p>
        </p:txBody>
      </p:sp>
      <p:pic>
        <p:nvPicPr>
          <p:cNvPr id="14341" name="Picture 11" descr="H:\Corporate Identity\RedLetter, 2nd\logo_opt.jpg"/>
          <p:cNvPicPr>
            <a:picLocks noChangeAspect="1" noChangeArrowheads="1"/>
          </p:cNvPicPr>
          <p:nvPr/>
        </p:nvPicPr>
        <p:blipFill>
          <a:blip r:embed="rId3" cstate="print"/>
          <a:srcRect/>
          <a:stretch>
            <a:fillRect/>
          </a:stretch>
        </p:blipFill>
        <p:spPr bwMode="auto">
          <a:xfrm>
            <a:off x="200025" y="6437313"/>
            <a:ext cx="844550" cy="296862"/>
          </a:xfrm>
          <a:prstGeom prst="rect">
            <a:avLst/>
          </a:prstGeom>
          <a:noFill/>
          <a:ln w="9525">
            <a:noFill/>
            <a:miter lim="800000"/>
            <a:headEnd/>
            <a:tailEnd/>
          </a:ln>
        </p:spPr>
      </p:pic>
      <p:sp>
        <p:nvSpPr>
          <p:cNvPr id="1036" name="Text Box 12"/>
          <p:cNvSpPr txBox="1">
            <a:spLocks noChangeArrowheads="1"/>
          </p:cNvSpPr>
          <p:nvPr/>
        </p:nvSpPr>
        <p:spPr bwMode="auto">
          <a:xfrm>
            <a:off x="8458200" y="6613525"/>
            <a:ext cx="520700" cy="244475"/>
          </a:xfrm>
          <a:prstGeom prst="rect">
            <a:avLst/>
          </a:prstGeom>
          <a:noFill/>
          <a:ln w="9525">
            <a:noFill/>
            <a:miter lim="800000"/>
            <a:headEnd/>
            <a:tailEnd/>
          </a:ln>
          <a:effectLst/>
        </p:spPr>
        <p:txBody>
          <a:bodyPr>
            <a:spAutoFit/>
          </a:bodyPr>
          <a:lstStyle/>
          <a:p>
            <a:pPr algn="r" fontAlgn="base">
              <a:spcBef>
                <a:spcPct val="50000"/>
              </a:spcBef>
              <a:spcAft>
                <a:spcPct val="0"/>
              </a:spcAft>
              <a:defRPr/>
            </a:pPr>
            <a:fld id="{6C691C17-D041-4133-AAC9-159B1E7D470D}" type="slidenum">
              <a:rPr lang="en-GB" sz="1000">
                <a:solidFill>
                  <a:srgbClr val="000000"/>
                </a:solidFill>
              </a:rPr>
              <a:pPr algn="r" fontAlgn="base">
                <a:spcBef>
                  <a:spcPct val="50000"/>
                </a:spcBef>
                <a:spcAft>
                  <a:spcPct val="0"/>
                </a:spcAft>
                <a:defRPr/>
              </a:pPr>
              <a:t>‹#›</a:t>
            </a:fld>
            <a:endParaRPr lang="en-GB" sz="1000">
              <a:solidFill>
                <a:srgbClr val="000000"/>
              </a:solidFill>
            </a:endParaRPr>
          </a:p>
        </p:txBody>
      </p:sp>
      <p:pic>
        <p:nvPicPr>
          <p:cNvPr id="14343" name="Picture 36"/>
          <p:cNvPicPr>
            <a:picLocks noChangeAspect="1" noChangeArrowheads="1"/>
          </p:cNvPicPr>
          <p:nvPr/>
        </p:nvPicPr>
        <p:blipFill>
          <a:blip r:embed="rId4" cstate="print"/>
          <a:srcRect/>
          <a:stretch>
            <a:fillRect/>
          </a:stretch>
        </p:blipFill>
        <p:spPr bwMode="auto">
          <a:xfrm>
            <a:off x="0" y="0"/>
            <a:ext cx="1454150" cy="1063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9" r:id="rId1"/>
  </p:sldLayoutIdLst>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charset="0"/>
        </a:defRPr>
      </a:lvl2pPr>
      <a:lvl3pPr algn="l" rtl="0" eaLnBrk="0" fontAlgn="base" hangingPunct="0">
        <a:spcBef>
          <a:spcPct val="0"/>
        </a:spcBef>
        <a:spcAft>
          <a:spcPct val="0"/>
        </a:spcAft>
        <a:defRPr sz="3200">
          <a:solidFill>
            <a:schemeClr val="bg1"/>
          </a:solidFill>
          <a:latin typeface="Arial" charset="0"/>
        </a:defRPr>
      </a:lvl3pPr>
      <a:lvl4pPr algn="l" rtl="0" eaLnBrk="0" fontAlgn="base" hangingPunct="0">
        <a:spcBef>
          <a:spcPct val="0"/>
        </a:spcBef>
        <a:spcAft>
          <a:spcPct val="0"/>
        </a:spcAft>
        <a:defRPr sz="3200">
          <a:solidFill>
            <a:schemeClr val="bg1"/>
          </a:solidFill>
          <a:latin typeface="Arial" charset="0"/>
        </a:defRPr>
      </a:lvl4pPr>
      <a:lvl5pPr algn="l" rtl="0" eaLnBrk="0" fontAlgn="base" hangingPunct="0">
        <a:spcBef>
          <a:spcPct val="0"/>
        </a:spcBef>
        <a:spcAft>
          <a:spcPct val="0"/>
        </a:spcAft>
        <a:defRPr sz="3200">
          <a:solidFill>
            <a:schemeClr val="bg1"/>
          </a:solidFill>
          <a:latin typeface="Arial" charset="0"/>
        </a:defRPr>
      </a:lvl5pPr>
      <a:lvl6pPr marL="457200" algn="l" rtl="0" eaLnBrk="0" fontAlgn="base" hangingPunct="0">
        <a:spcBef>
          <a:spcPct val="0"/>
        </a:spcBef>
        <a:spcAft>
          <a:spcPct val="0"/>
        </a:spcAft>
        <a:defRPr sz="3200">
          <a:solidFill>
            <a:schemeClr val="bg1"/>
          </a:solidFill>
          <a:latin typeface="Arial" charset="0"/>
        </a:defRPr>
      </a:lvl6pPr>
      <a:lvl7pPr marL="914400" algn="l" rtl="0" eaLnBrk="0" fontAlgn="base" hangingPunct="0">
        <a:spcBef>
          <a:spcPct val="0"/>
        </a:spcBef>
        <a:spcAft>
          <a:spcPct val="0"/>
        </a:spcAft>
        <a:defRPr sz="3200">
          <a:solidFill>
            <a:schemeClr val="bg1"/>
          </a:solidFill>
          <a:latin typeface="Arial" charset="0"/>
        </a:defRPr>
      </a:lvl7pPr>
      <a:lvl8pPr marL="1371600" algn="l" rtl="0" eaLnBrk="0" fontAlgn="base" hangingPunct="0">
        <a:spcBef>
          <a:spcPct val="0"/>
        </a:spcBef>
        <a:spcAft>
          <a:spcPct val="0"/>
        </a:spcAft>
        <a:defRPr sz="3200">
          <a:solidFill>
            <a:schemeClr val="bg1"/>
          </a:solidFill>
          <a:latin typeface="Arial" charset="0"/>
        </a:defRPr>
      </a:lvl8pPr>
      <a:lvl9pPr marL="1828800" algn="l" rtl="0" eaLnBrk="0" fontAlgn="base" hangingPunct="0">
        <a:spcBef>
          <a:spcPct val="0"/>
        </a:spcBef>
        <a:spcAft>
          <a:spcPct val="0"/>
        </a:spcAft>
        <a:defRPr sz="3200">
          <a:solidFill>
            <a:schemeClr val="bg1"/>
          </a:solidFill>
          <a:latin typeface="Arial" charset="0"/>
        </a:defRPr>
      </a:lvl9pPr>
    </p:titleStyle>
    <p:bodyStyle>
      <a:lvl1pPr marL="285750" indent="-285750" algn="l" rtl="0" eaLnBrk="0" fontAlgn="base" hangingPunct="0">
        <a:spcBef>
          <a:spcPct val="20000"/>
        </a:spcBef>
        <a:spcAft>
          <a:spcPct val="0"/>
        </a:spcAft>
        <a:buClr>
          <a:srgbClr val="0082B0"/>
        </a:buClr>
        <a:buFont typeface="Wingdings" pitchFamily="2" charset="2"/>
        <a:buChar char="§"/>
        <a:defRPr sz="2800">
          <a:solidFill>
            <a:schemeClr val="tx1"/>
          </a:solidFill>
          <a:latin typeface="+mn-lt"/>
          <a:ea typeface="+mn-ea"/>
          <a:cs typeface="+mn-cs"/>
        </a:defRPr>
      </a:lvl1pPr>
      <a:lvl2pPr marL="762000" indent="-285750" algn="l" rtl="0" eaLnBrk="0" fontAlgn="base" hangingPunct="0">
        <a:spcBef>
          <a:spcPct val="20000"/>
        </a:spcBef>
        <a:spcAft>
          <a:spcPct val="0"/>
        </a:spcAft>
        <a:buClr>
          <a:schemeClr val="bg2"/>
        </a:buClr>
        <a:buFont typeface="Wingdings" pitchFamily="2" charset="2"/>
        <a:buChar char="ü"/>
        <a:defRPr sz="2400">
          <a:solidFill>
            <a:schemeClr val="tx1"/>
          </a:solidFill>
          <a:latin typeface="+mn-lt"/>
        </a:defRPr>
      </a:lvl2pPr>
      <a:lvl3pPr marL="11811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6146" name="Picture 2" descr="EPAir"/>
          <p:cNvPicPr>
            <a:picLocks noChangeAspect="1" noChangeArrowheads="1"/>
          </p:cNvPicPr>
          <p:nvPr/>
        </p:nvPicPr>
        <p:blipFill>
          <a:blip r:embed="rId3" cstate="print"/>
          <a:srcRect/>
          <a:stretch>
            <a:fillRect/>
          </a:stretch>
        </p:blipFill>
        <p:spPr bwMode="auto">
          <a:xfrm>
            <a:off x="0" y="6500813"/>
            <a:ext cx="9140825" cy="265112"/>
          </a:xfrm>
          <a:prstGeom prst="rect">
            <a:avLst/>
          </a:prstGeom>
          <a:noFill/>
          <a:ln w="9525">
            <a:noFill/>
            <a:miter lim="800000"/>
            <a:headEnd/>
            <a:tailEnd/>
          </a:ln>
        </p:spPr>
      </p:pic>
      <p:sp>
        <p:nvSpPr>
          <p:cNvPr id="1060867" name="Rectangle 3"/>
          <p:cNvSpPr>
            <a:spLocks noChangeArrowheads="1"/>
          </p:cNvSpPr>
          <p:nvPr/>
        </p:nvSpPr>
        <p:spPr bwMode="auto">
          <a:xfrm>
            <a:off x="0" y="0"/>
            <a:ext cx="1895475" cy="1371600"/>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0868" name="Rectangle 4"/>
          <p:cNvSpPr>
            <a:spLocks noChangeArrowheads="1"/>
          </p:cNvSpPr>
          <p:nvPr/>
        </p:nvSpPr>
        <p:spPr bwMode="auto">
          <a:xfrm rot="18900000">
            <a:off x="1771650" y="792163"/>
            <a:ext cx="233363" cy="233362"/>
          </a:xfrm>
          <a:prstGeom prst="rect">
            <a:avLst/>
          </a:prstGeom>
          <a:solidFill>
            <a:schemeClr val="bg1"/>
          </a:solidFill>
          <a:ln w="9525">
            <a:no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0869" name="Rectangle 5"/>
          <p:cNvSpPr>
            <a:spLocks noChangeArrowheads="1"/>
          </p:cNvSpPr>
          <p:nvPr/>
        </p:nvSpPr>
        <p:spPr bwMode="auto">
          <a:xfrm>
            <a:off x="8401050" y="6480175"/>
            <a:ext cx="533400" cy="307975"/>
          </a:xfrm>
          <a:prstGeom prst="rect">
            <a:avLst/>
          </a:prstGeom>
          <a:noFill/>
          <a:ln w="9525">
            <a:noFill/>
            <a:miter lim="800000"/>
            <a:headEnd/>
            <a:tailEnd/>
          </a:ln>
          <a:effectLst/>
        </p:spPr>
        <p:txBody>
          <a:bodyPr/>
          <a:lstStyle/>
          <a:p>
            <a:pPr algn="r" fontAlgn="base">
              <a:spcBef>
                <a:spcPct val="0"/>
              </a:spcBef>
              <a:spcAft>
                <a:spcPct val="0"/>
              </a:spcAft>
              <a:defRPr/>
            </a:pPr>
            <a:fld id="{EB75DC24-4633-4866-846B-C565D4674399}" type="slidenum">
              <a:rPr lang="en-US" sz="1400">
                <a:solidFill>
                  <a:srgbClr val="003F69"/>
                </a:solidFill>
              </a:rPr>
              <a:pPr algn="r" fontAlgn="base">
                <a:spcBef>
                  <a:spcPct val="0"/>
                </a:spcBef>
                <a:spcAft>
                  <a:spcPct val="0"/>
                </a:spcAft>
                <a:defRPr/>
              </a:pPr>
              <a:t>‹#›</a:t>
            </a:fld>
            <a:endParaRPr lang="en-US" sz="1400">
              <a:solidFill>
                <a:srgbClr val="003F69"/>
              </a:solidFill>
            </a:endParaRPr>
          </a:p>
        </p:txBody>
      </p:sp>
      <p:sp>
        <p:nvSpPr>
          <p:cNvPr id="6150" name="Rectangle 6"/>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1" name="Rectangle 7"/>
          <p:cNvSpPr>
            <a:spLocks noGrp="1" noChangeArrowheads="1"/>
          </p:cNvSpPr>
          <p:nvPr>
            <p:ph type="body" idx="1"/>
          </p:nvPr>
        </p:nvSpPr>
        <p:spPr bwMode="auto">
          <a:xfrm>
            <a:off x="685800" y="11430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4" name="Text Box 8"/>
          <p:cNvSpPr txBox="1">
            <a:spLocks noChangeArrowheads="1"/>
          </p:cNvSpPr>
          <p:nvPr/>
        </p:nvSpPr>
        <p:spPr bwMode="auto">
          <a:xfrm>
            <a:off x="6219825" y="6456363"/>
            <a:ext cx="2293938" cy="230187"/>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r>
              <a:rPr lang="en-US" sz="900" b="1" smtClean="0">
                <a:solidFill>
                  <a:srgbClr val="003F69"/>
                </a:solidFill>
              </a:rPr>
              <a:t>U.S. Environmental Protection Agency</a:t>
            </a:r>
          </a:p>
        </p:txBody>
      </p:sp>
      <p:sp>
        <p:nvSpPr>
          <p:cNvPr id="4105" name="Text Box 9"/>
          <p:cNvSpPr txBox="1">
            <a:spLocks noChangeArrowheads="1"/>
          </p:cNvSpPr>
          <p:nvPr/>
        </p:nvSpPr>
        <p:spPr bwMode="auto">
          <a:xfrm>
            <a:off x="6435725" y="6588125"/>
            <a:ext cx="2076450" cy="230188"/>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r>
              <a:rPr lang="en-US" sz="900" smtClean="0">
                <a:solidFill>
                  <a:srgbClr val="003F69"/>
                </a:solidFill>
              </a:rPr>
              <a:t>Office of Research and Development</a:t>
            </a:r>
          </a:p>
        </p:txBody>
      </p:sp>
    </p:spTree>
  </p:cSld>
  <p:clrMap bg1="lt1" tx1="dk1" bg2="lt2" tx2="dk2" accent1="accent1" accent2="accent2" accent3="accent3" accent4="accent4" accent5="accent5" accent6="accent6" hlink="hlink" folHlink="folHlink"/>
  <p:sldLayoutIdLst>
    <p:sldLayoutId id="2147483761" r:id="rId1"/>
  </p:sldLayoutIdLst>
  <p:txStyles>
    <p:titleStyle>
      <a:lvl1pPr algn="ctr" rtl="0" eaLnBrk="0" fontAlgn="base" hangingPunct="0">
        <a:spcBef>
          <a:spcPct val="0"/>
        </a:spcBef>
        <a:spcAft>
          <a:spcPct val="0"/>
        </a:spcAft>
        <a:defRPr sz="3200" b="1">
          <a:solidFill>
            <a:schemeClr val="accent2"/>
          </a:solidFill>
          <a:latin typeface="+mj-lt"/>
          <a:ea typeface="+mj-ea"/>
          <a:cs typeface="+mj-cs"/>
        </a:defRPr>
      </a:lvl1pPr>
      <a:lvl2pPr algn="ctr" rtl="0" eaLnBrk="0" fontAlgn="base" hangingPunct="0">
        <a:spcBef>
          <a:spcPct val="0"/>
        </a:spcBef>
        <a:spcAft>
          <a:spcPct val="0"/>
        </a:spcAft>
        <a:defRPr sz="3200" b="1">
          <a:solidFill>
            <a:schemeClr val="accent2"/>
          </a:solidFill>
          <a:latin typeface="Arial" pitchFamily="34" charset="0"/>
        </a:defRPr>
      </a:lvl2pPr>
      <a:lvl3pPr algn="ctr" rtl="0" eaLnBrk="0" fontAlgn="base" hangingPunct="0">
        <a:spcBef>
          <a:spcPct val="0"/>
        </a:spcBef>
        <a:spcAft>
          <a:spcPct val="0"/>
        </a:spcAft>
        <a:defRPr sz="3200" b="1">
          <a:solidFill>
            <a:schemeClr val="accent2"/>
          </a:solidFill>
          <a:latin typeface="Arial" pitchFamily="34" charset="0"/>
        </a:defRPr>
      </a:lvl3pPr>
      <a:lvl4pPr algn="ctr" rtl="0" eaLnBrk="0" fontAlgn="base" hangingPunct="0">
        <a:spcBef>
          <a:spcPct val="0"/>
        </a:spcBef>
        <a:spcAft>
          <a:spcPct val="0"/>
        </a:spcAft>
        <a:defRPr sz="3200" b="1">
          <a:solidFill>
            <a:schemeClr val="accent2"/>
          </a:solidFill>
          <a:latin typeface="Arial" pitchFamily="34" charset="0"/>
        </a:defRPr>
      </a:lvl4pPr>
      <a:lvl5pPr algn="ctr" rtl="0" eaLnBrk="0" fontAlgn="base" hangingPunct="0">
        <a:spcBef>
          <a:spcPct val="0"/>
        </a:spcBef>
        <a:spcAft>
          <a:spcPct val="0"/>
        </a:spcAft>
        <a:defRPr sz="3200" b="1">
          <a:solidFill>
            <a:schemeClr val="accent2"/>
          </a:solidFill>
          <a:latin typeface="Arial" pitchFamily="34" charset="0"/>
        </a:defRPr>
      </a:lvl5pPr>
      <a:lvl6pPr marL="457200" algn="ctr" rtl="0" fontAlgn="base">
        <a:spcBef>
          <a:spcPct val="0"/>
        </a:spcBef>
        <a:spcAft>
          <a:spcPct val="0"/>
        </a:spcAft>
        <a:defRPr sz="3200" b="1">
          <a:solidFill>
            <a:schemeClr val="accent2"/>
          </a:solidFill>
          <a:latin typeface="Arial" pitchFamily="34" charset="0"/>
        </a:defRPr>
      </a:lvl6pPr>
      <a:lvl7pPr marL="914400" algn="ctr" rtl="0" fontAlgn="base">
        <a:spcBef>
          <a:spcPct val="0"/>
        </a:spcBef>
        <a:spcAft>
          <a:spcPct val="0"/>
        </a:spcAft>
        <a:defRPr sz="3200" b="1">
          <a:solidFill>
            <a:schemeClr val="accent2"/>
          </a:solidFill>
          <a:latin typeface="Arial" pitchFamily="34" charset="0"/>
        </a:defRPr>
      </a:lvl7pPr>
      <a:lvl8pPr marL="1371600" algn="ctr" rtl="0" fontAlgn="base">
        <a:spcBef>
          <a:spcPct val="0"/>
        </a:spcBef>
        <a:spcAft>
          <a:spcPct val="0"/>
        </a:spcAft>
        <a:defRPr sz="3200" b="1">
          <a:solidFill>
            <a:schemeClr val="accent2"/>
          </a:solidFill>
          <a:latin typeface="Arial" pitchFamily="34" charset="0"/>
        </a:defRPr>
      </a:lvl8pPr>
      <a:lvl9pPr marL="1828800" algn="ctr" rtl="0" fontAlgn="base">
        <a:spcBef>
          <a:spcPct val="0"/>
        </a:spcBef>
        <a:spcAft>
          <a:spcPct val="0"/>
        </a:spcAft>
        <a:defRPr sz="3200" b="1">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userDrawn="1"/>
        </p:nvPicPr>
        <p:blipFill>
          <a:blip r:embed="rId4" cstate="print"/>
          <a:srcRect t="4126" b="3030"/>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62000" y="1600200"/>
            <a:ext cx="762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5DF38983-0F80-42B3-9A16-161DED6B36B2}"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932820043"/>
      </p:ext>
    </p:extLst>
  </p:cSld>
  <p:clrMap bg1="lt1" tx1="dk1" bg2="lt2" tx2="dk2" accent1="accent1" accent2="accent2" accent3="accent3" accent4="accent4" accent5="accent5" accent6="accent6" hlink="hlink" folHlink="folHlink"/>
  <p:sldLayoutIdLst>
    <p:sldLayoutId id="2147483713" r:id="rId1"/>
    <p:sldLayoutId id="2147483734" r:id="rId2"/>
  </p:sldLayoutIdLst>
  <p:hf hdr="0" ft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3" cstate="print"/>
          <a:srcRect t="4126" b="3030"/>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762000" y="1600200"/>
            <a:ext cx="7620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2667000"/>
            <a:ext cx="7772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fld id="{1DBCE796-E96A-4B33-9A50-DA34F75A14A5}" type="datetime1">
              <a:rPr lang="en-US">
                <a:solidFill>
                  <a:srgbClr val="000000"/>
                </a:solidFill>
              </a:rPr>
              <a:pPr>
                <a:defRPr/>
              </a:pPr>
              <a:t>10/27/2014</a:t>
            </a:fld>
            <a:endParaRPr lang="en-US">
              <a:solidFill>
                <a:srgbClr val="000000"/>
              </a:solidFill>
            </a:endParaRPr>
          </a:p>
        </p:txBody>
      </p:sp>
      <p:sp>
        <p:nvSpPr>
          <p:cNvPr id="1029" name="Rectangle 5"/>
          <p:cNvSpPr>
            <a:spLocks noGrp="1" noChangeArrowheads="1"/>
          </p:cNvSpPr>
          <p:nvPr>
            <p:ph type="ftr" sz="quarter" idx="3"/>
          </p:nvPr>
        </p:nvSpPr>
        <p:spPr bwMode="auto">
          <a:xfrm>
            <a:off x="1905000" y="6248400"/>
            <a:ext cx="5486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smtClean="0"/>
            </a:lvl1pPr>
          </a:lstStyle>
          <a:p>
            <a:pPr>
              <a:defRPr/>
            </a:pPr>
            <a:r>
              <a:rPr lang="en-US">
                <a:solidFill>
                  <a:srgbClr val="000000"/>
                </a:solidFill>
              </a:rPr>
              <a:t>U.S. Environmental Protection Agency</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fld id="{5DF38983-0F80-42B3-9A16-161DED6B36B2}" type="slidenum">
              <a:rPr lang="en-US">
                <a:solidFill>
                  <a:srgbClr val="000000"/>
                </a:solidFill>
              </a:rPr>
              <a:pPr/>
              <a:t>‹#›</a:t>
            </a:fld>
            <a:endParaRPr lang="en-US">
              <a:solidFill>
                <a:srgbClr val="000000"/>
              </a:solidFill>
            </a:endParaRPr>
          </a:p>
        </p:txBody>
      </p:sp>
    </p:spTree>
    <p:extLst>
      <p:ext uri="{BB962C8B-B14F-4D97-AF65-F5344CB8AC3E}">
        <p14:creationId xmlns="" xmlns:p14="http://schemas.microsoft.com/office/powerpoint/2010/main" val="36187163"/>
      </p:ext>
    </p:extLst>
  </p:cSld>
  <p:clrMap bg1="lt1" tx1="dk1" bg2="lt2" tx2="dk2" accent1="accent1" accent2="accent2" accent3="accent3" accent4="accent4" accent5="accent5" accent6="accent6" hlink="hlink" folHlink="folHlink"/>
  <p:sldLayoutIdLst>
    <p:sldLayoutId id="2147483723" r:id="rId1"/>
  </p:sldLayoutIdLst>
  <p:hf hdr="0" dt="0"/>
  <p:txStyles>
    <p:title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000">
          <a:solidFill>
            <a:schemeClr val="tx1"/>
          </a:solidFill>
          <a:latin typeface="+mn-lt"/>
          <a:ea typeface="+mn-ea"/>
        </a:defRPr>
      </a:lvl3pPr>
      <a:lvl4pPr marL="1600200" indent="-228600" algn="l" rtl="0" eaLnBrk="1" fontAlgn="base" hangingPunct="1">
        <a:spcBef>
          <a:spcPct val="20000"/>
        </a:spcBef>
        <a:spcAft>
          <a:spcPct val="0"/>
        </a:spcAft>
        <a:buChar char="–"/>
        <a:defRPr>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1600">
          <a:solidFill>
            <a:schemeClr val="tx1"/>
          </a:solidFill>
          <a:latin typeface="+mn-lt"/>
          <a:ea typeface="+mn-ea"/>
        </a:defRPr>
      </a:lvl6pPr>
      <a:lvl7pPr marL="2971800" indent="-228600" algn="l" rtl="0" eaLnBrk="1" fontAlgn="base" hangingPunct="1">
        <a:spcBef>
          <a:spcPct val="20000"/>
        </a:spcBef>
        <a:spcAft>
          <a:spcPct val="0"/>
        </a:spcAft>
        <a:buChar char="»"/>
        <a:defRPr sz="1600">
          <a:solidFill>
            <a:schemeClr val="tx1"/>
          </a:solidFill>
          <a:latin typeface="+mn-lt"/>
          <a:ea typeface="+mn-ea"/>
        </a:defRPr>
      </a:lvl7pPr>
      <a:lvl8pPr marL="3429000" indent="-228600" algn="l" rtl="0" eaLnBrk="1" fontAlgn="base" hangingPunct="1">
        <a:spcBef>
          <a:spcPct val="20000"/>
        </a:spcBef>
        <a:spcAft>
          <a:spcPct val="0"/>
        </a:spcAft>
        <a:buChar char="»"/>
        <a:defRPr sz="1600">
          <a:solidFill>
            <a:schemeClr val="tx1"/>
          </a:solidFill>
          <a:latin typeface="+mn-lt"/>
          <a:ea typeface="+mn-ea"/>
        </a:defRPr>
      </a:lvl8pPr>
      <a:lvl9pPr marL="3886200"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ORDtemp_footer"/>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bwMode="auto">
          <a:xfrm>
            <a:off x="381000" y="-76200"/>
            <a:ext cx="8077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381000" y="1905000"/>
            <a:ext cx="8305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283653" name="Line 5"/>
          <p:cNvSpPr>
            <a:spLocks noChangeShapeType="1"/>
          </p:cNvSpPr>
          <p:nvPr userDrawn="1"/>
        </p:nvSpPr>
        <p:spPr bwMode="auto">
          <a:xfrm>
            <a:off x="0" y="1143000"/>
            <a:ext cx="9144000" cy="0"/>
          </a:xfrm>
          <a:prstGeom prst="line">
            <a:avLst/>
          </a:prstGeom>
          <a:noFill/>
          <a:ln w="76200">
            <a:solidFill>
              <a:srgbClr val="0099FF"/>
            </a:solidFill>
            <a:round/>
            <a:headEnd/>
            <a:tailEnd/>
          </a:ln>
          <a:effectLst>
            <a:outerShdw dist="35921" dir="2700000" algn="ctr" rotWithShape="0">
              <a:schemeClr val="bg2">
                <a:alpha val="50000"/>
              </a:schemeClr>
            </a:outerShdw>
          </a:effectLst>
        </p:spPr>
        <p:txBody>
          <a:bodyPr/>
          <a:lstStyle/>
          <a:p>
            <a:pPr algn="ctr" fontAlgn="base">
              <a:spcBef>
                <a:spcPct val="0"/>
              </a:spcBef>
              <a:spcAft>
                <a:spcPct val="0"/>
              </a:spcAft>
              <a:defRPr/>
            </a:pPr>
            <a:endParaRPr lang="en-US" sz="3200">
              <a:solidFill>
                <a:srgbClr val="000000"/>
              </a:solidFill>
            </a:endParaRPr>
          </a:p>
        </p:txBody>
      </p:sp>
    </p:spTree>
    <p:extLst>
      <p:ext uri="{BB962C8B-B14F-4D97-AF65-F5344CB8AC3E}">
        <p14:creationId xmlns="" xmlns:p14="http://schemas.microsoft.com/office/powerpoint/2010/main" val="2746164764"/>
      </p:ext>
    </p:extLst>
  </p:cSld>
  <p:clrMap bg1="lt1" tx1="dk1" bg2="lt2" tx2="dk2" accent1="accent1" accent2="accent2" accent3="accent3" accent4="accent4" accent5="accent5" accent6="accent6" hlink="hlink" folHlink="folHlink"/>
  <p:sldLayoutIdLst>
    <p:sldLayoutId id="2147483727" r:id="rId1"/>
    <p:sldLayoutId id="2147483733" r:id="rId2"/>
  </p:sldLayoutIdLst>
  <p:transition/>
  <p:timing>
    <p:tnLst>
      <p:par>
        <p:cTn id="1" dur="indefinite" restart="never" nodeType="tmRoot"/>
      </p:par>
    </p:tnLst>
  </p:timing>
  <p:txStyles>
    <p:titleStyle>
      <a:lvl1pPr algn="ctr" rtl="0" eaLnBrk="0" fontAlgn="base" hangingPunct="0">
        <a:spcBef>
          <a:spcPct val="0"/>
        </a:spcBef>
        <a:spcAft>
          <a:spcPct val="0"/>
        </a:spcAft>
        <a:defRPr sz="3600" b="1">
          <a:solidFill>
            <a:srgbClr val="FF9900"/>
          </a:solidFill>
          <a:latin typeface="+mj-lt"/>
          <a:ea typeface="+mj-ea"/>
          <a:cs typeface="+mj-cs"/>
        </a:defRPr>
      </a:lvl1pPr>
      <a:lvl2pPr algn="ctr" rtl="0" eaLnBrk="0" fontAlgn="base" hangingPunct="0">
        <a:spcBef>
          <a:spcPct val="0"/>
        </a:spcBef>
        <a:spcAft>
          <a:spcPct val="0"/>
        </a:spcAft>
        <a:defRPr sz="3600" b="1">
          <a:solidFill>
            <a:srgbClr val="FF9900"/>
          </a:solidFill>
          <a:latin typeface="Arial" charset="0"/>
        </a:defRPr>
      </a:lvl2pPr>
      <a:lvl3pPr algn="ctr" rtl="0" eaLnBrk="0" fontAlgn="base" hangingPunct="0">
        <a:spcBef>
          <a:spcPct val="0"/>
        </a:spcBef>
        <a:spcAft>
          <a:spcPct val="0"/>
        </a:spcAft>
        <a:defRPr sz="3600" b="1">
          <a:solidFill>
            <a:srgbClr val="FF9900"/>
          </a:solidFill>
          <a:latin typeface="Arial" charset="0"/>
        </a:defRPr>
      </a:lvl3pPr>
      <a:lvl4pPr algn="ctr" rtl="0" eaLnBrk="0" fontAlgn="base" hangingPunct="0">
        <a:spcBef>
          <a:spcPct val="0"/>
        </a:spcBef>
        <a:spcAft>
          <a:spcPct val="0"/>
        </a:spcAft>
        <a:defRPr sz="3600" b="1">
          <a:solidFill>
            <a:srgbClr val="FF9900"/>
          </a:solidFill>
          <a:latin typeface="Arial" charset="0"/>
        </a:defRPr>
      </a:lvl4pPr>
      <a:lvl5pPr algn="ctr" rtl="0" eaLnBrk="0" fontAlgn="base" hangingPunct="0">
        <a:spcBef>
          <a:spcPct val="0"/>
        </a:spcBef>
        <a:spcAft>
          <a:spcPct val="0"/>
        </a:spcAft>
        <a:defRPr sz="3600" b="1">
          <a:solidFill>
            <a:srgbClr val="FF9900"/>
          </a:solidFill>
          <a:latin typeface="Arial" charset="0"/>
        </a:defRPr>
      </a:lvl5pPr>
      <a:lvl6pPr marL="457200" algn="ctr" rtl="0" fontAlgn="base">
        <a:spcBef>
          <a:spcPct val="0"/>
        </a:spcBef>
        <a:spcAft>
          <a:spcPct val="0"/>
        </a:spcAft>
        <a:defRPr sz="3600" b="1">
          <a:solidFill>
            <a:srgbClr val="FF9900"/>
          </a:solidFill>
          <a:latin typeface="Arial" charset="0"/>
        </a:defRPr>
      </a:lvl6pPr>
      <a:lvl7pPr marL="914400" algn="ctr" rtl="0" fontAlgn="base">
        <a:spcBef>
          <a:spcPct val="0"/>
        </a:spcBef>
        <a:spcAft>
          <a:spcPct val="0"/>
        </a:spcAft>
        <a:defRPr sz="3600" b="1">
          <a:solidFill>
            <a:srgbClr val="FF9900"/>
          </a:solidFill>
          <a:latin typeface="Arial" charset="0"/>
        </a:defRPr>
      </a:lvl7pPr>
      <a:lvl8pPr marL="1371600" algn="ctr" rtl="0" fontAlgn="base">
        <a:spcBef>
          <a:spcPct val="0"/>
        </a:spcBef>
        <a:spcAft>
          <a:spcPct val="0"/>
        </a:spcAft>
        <a:defRPr sz="3600" b="1">
          <a:solidFill>
            <a:srgbClr val="FF9900"/>
          </a:solidFill>
          <a:latin typeface="Arial" charset="0"/>
        </a:defRPr>
      </a:lvl8pPr>
      <a:lvl9pPr marL="1828800" algn="ctr" rtl="0" fontAlgn="base">
        <a:spcBef>
          <a:spcPct val="0"/>
        </a:spcBef>
        <a:spcAft>
          <a:spcPct val="0"/>
        </a:spcAft>
        <a:defRPr sz="3600" b="1">
          <a:solidFill>
            <a:srgbClr val="FF9900"/>
          </a:solidFill>
          <a:latin typeface="Arial"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defRPr sz="2000" b="1">
          <a:solidFill>
            <a:srgbClr val="0099FF"/>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DF965FCF-1974-40E2-9CBF-C862108F73AE}" type="datetimeFigureOut">
              <a:rPr lang="en-US"/>
              <a:pPr>
                <a:defRPr/>
              </a:pPr>
              <a:t>10/27/2014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5891A973-DEA7-4429-8DFF-953C68AF3555}" type="slidenum">
              <a:rPr lang="en-US" smtClean="0"/>
              <a:pPr fontAlgn="base">
                <a:spcBef>
                  <a:spcPct val="0"/>
                </a:spcBef>
                <a:spcAft>
                  <a:spcPct val="0"/>
                </a:spcAft>
              </a:pPr>
              <a:t>‹#›</a:t>
            </a:fld>
            <a:endParaRPr lang="en-US" smtClean="0"/>
          </a:p>
        </p:txBody>
      </p:sp>
    </p:spTree>
    <p:extLst>
      <p:ext uri="{BB962C8B-B14F-4D97-AF65-F5344CB8AC3E}">
        <p14:creationId xmlns="" xmlns:p14="http://schemas.microsoft.com/office/powerpoint/2010/main" val="1609760969"/>
      </p:ext>
    </p:extLst>
  </p:cSld>
  <p:clrMap bg1="lt1" tx1="dk1" bg2="lt2" tx2="dk2" accent1="accent1" accent2="accent2" accent3="accent3" accent4="accent4" accent5="accent5" accent6="accent6" hlink="hlink" folHlink="folHlink"/>
  <p:sldLayoutIdLst>
    <p:sldLayoutId id="2147483731" r:id="rId1"/>
    <p:sldLayoutId id="2147483739" r:id="rId2"/>
    <p:sldLayoutId id="2147483740" r:id="rId3"/>
    <p:sldLayoutId id="2147483741" r:id="rId4"/>
    <p:sldLayoutId id="2147483743"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362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ACE Jamboree III May 28-29, 2014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7DB0A-83D0-4FA3-B25B-325FBBBEE0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87029904"/>
      </p:ext>
    </p:extLst>
  </p:cSld>
  <p:clrMap bg1="lt1" tx1="dk1" bg2="lt2" tx2="dk2" accent1="accent1" accent2="accent2" accent3="accent3" accent4="accent4" accent5="accent5" accent6="accent6" hlink="hlink" folHlink="folHlink"/>
  <p:sldLayoutIdLst>
    <p:sldLayoutId id="2147483736" r:id="rId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362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ACE Jamboree III May 28-29, 2014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7DB0A-83D0-4FA3-B25B-325FBBBEE0F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85277060"/>
      </p:ext>
    </p:extLst>
  </p:cSld>
  <p:clrMap bg1="lt1" tx1="dk1" bg2="lt2" tx2="dk2" accent1="accent1" accent2="accent2" accent3="accent3" accent4="accent4" accent5="accent5" accent6="accent6" hlink="hlink" folHlink="folHlink"/>
  <p:sldLayoutIdLst>
    <p:sldLayoutId id="2147483738" r:id="rId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gi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54.jpeg"/><Relationship Id="rId5" Type="http://schemas.openxmlformats.org/officeDocument/2006/relationships/image" Target="../media/image27.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9.xml"/><Relationship Id="rId6" Type="http://schemas.openxmlformats.org/officeDocument/2006/relationships/hyperlink" Target="http://blog.epa.gov/blog/2014/02/lets-talk-about-air-pollution-and-heart-disease" TargetMode="External"/><Relationship Id="rId5" Type="http://schemas.openxmlformats.org/officeDocument/2006/relationships/hyperlink" Target="http://www.epa.gov/healthyheart" TargetMode="External"/><Relationship Id="rId4" Type="http://schemas.openxmlformats.org/officeDocument/2006/relationships/hyperlink" Target="http://youtu.be/yHXUPZCUuGs"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66.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76.jpe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83.pn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image" Target="../media/image11.png"/><Relationship Id="rId16" Type="http://schemas.openxmlformats.org/officeDocument/2006/relationships/image" Target="../media/image25.jpeg"/><Relationship Id="rId20" Type="http://schemas.openxmlformats.org/officeDocument/2006/relationships/image" Target="../media/image29.gif"/><Relationship Id="rId1" Type="http://schemas.openxmlformats.org/officeDocument/2006/relationships/slideLayout" Target="../slideLayouts/slideLayout15.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jpe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 Id="rId22"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84.gif"/><Relationship Id="rId7"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94.emf"/><Relationship Id="rId4" Type="http://schemas.openxmlformats.org/officeDocument/2006/relationships/image" Target="../media/image93.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2.xml"/><Relationship Id="rId5" Type="http://schemas.openxmlformats.org/officeDocument/2006/relationships/image" Target="../media/image106.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4.xml"/><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emf"/><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44.jpe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701566" y="3060755"/>
            <a:ext cx="7772400" cy="1470025"/>
          </a:xfrm>
        </p:spPr>
        <p:txBody>
          <a:bodyPr>
            <a:noAutofit/>
          </a:bodyPr>
          <a:lstStyle/>
          <a:p>
            <a:r>
              <a:rPr lang="en-US" sz="3600" b="1" i="1" dirty="0" smtClean="0">
                <a:solidFill>
                  <a:srgbClr val="2D2DB9">
                    <a:lumMod val="50000"/>
                  </a:srgbClr>
                </a:solidFill>
                <a:latin typeface="Arial" pitchFamily="34" charset="0"/>
              </a:rPr>
              <a:t>The Confluence of Air Quality and Climate Change: </a:t>
            </a:r>
            <a:br>
              <a:rPr lang="en-US" sz="3600" b="1" i="1" dirty="0" smtClean="0">
                <a:solidFill>
                  <a:srgbClr val="2D2DB9">
                    <a:lumMod val="50000"/>
                  </a:srgbClr>
                </a:solidFill>
                <a:latin typeface="Arial" pitchFamily="34" charset="0"/>
              </a:rPr>
            </a:br>
            <a:r>
              <a:rPr lang="en-US" sz="3200" b="1" i="1" dirty="0" smtClean="0">
                <a:solidFill>
                  <a:srgbClr val="FF0000"/>
                </a:solidFill>
                <a:latin typeface="Arial" pitchFamily="34" charset="0"/>
              </a:rPr>
              <a:t>A Challenge to 21</a:t>
            </a:r>
            <a:r>
              <a:rPr lang="en-US" sz="3200" b="1" i="1" baseline="30000" dirty="0" smtClean="0">
                <a:solidFill>
                  <a:srgbClr val="FF0000"/>
                </a:solidFill>
                <a:latin typeface="Arial" pitchFamily="34" charset="0"/>
              </a:rPr>
              <a:t>st</a:t>
            </a:r>
            <a:r>
              <a:rPr lang="en-US" sz="3200" b="1" i="1" dirty="0" smtClean="0">
                <a:solidFill>
                  <a:srgbClr val="FF0000"/>
                </a:solidFill>
                <a:latin typeface="Arial" pitchFamily="34" charset="0"/>
              </a:rPr>
              <a:t> Century Air Science</a:t>
            </a:r>
            <a:endParaRPr lang="en-US" sz="3200" b="1" i="1" dirty="0">
              <a:solidFill>
                <a:srgbClr val="FF0000"/>
              </a:solidFill>
              <a:latin typeface="Calibri" pitchFamily="34" charset="0"/>
            </a:endParaRPr>
          </a:p>
        </p:txBody>
      </p:sp>
      <p:sp>
        <p:nvSpPr>
          <p:cNvPr id="7" name="Subtitle 2"/>
          <p:cNvSpPr txBox="1">
            <a:spLocks/>
          </p:cNvSpPr>
          <p:nvPr/>
        </p:nvSpPr>
        <p:spPr bwMode="auto">
          <a:xfrm>
            <a:off x="1163306" y="4960725"/>
            <a:ext cx="6719455"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smtClean="0">
                <a:ln>
                  <a:noFill/>
                </a:ln>
                <a:solidFill>
                  <a:schemeClr val="tx1">
                    <a:lumMod val="65000"/>
                    <a:lumOff val="35000"/>
                  </a:schemeClr>
                </a:solidFill>
                <a:effectLst/>
                <a:uLnTx/>
                <a:uFillTx/>
                <a:latin typeface="Calibri" pitchFamily="34" charset="0"/>
              </a:rPr>
              <a:t>Dan Costa, Sc.D., DABT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lumMod val="65000"/>
                    <a:lumOff val="35000"/>
                  </a:schemeClr>
                </a:solidFill>
                <a:effectLst/>
                <a:uLnTx/>
                <a:uFillTx/>
                <a:latin typeface="Calibri" pitchFamily="34" charset="0"/>
              </a:rPr>
              <a:t>National Program Director for Air, Climate and Energy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lumMod val="65000"/>
                    <a:lumOff val="35000"/>
                  </a:schemeClr>
                </a:solidFill>
                <a:effectLst/>
                <a:uLnTx/>
                <a:uFillTx/>
                <a:latin typeface="Calibri" pitchFamily="34" charset="0"/>
              </a:rPr>
              <a:t>Office of Research &amp; Development – USEPA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lumMod val="65000"/>
                    <a:lumOff val="35000"/>
                  </a:schemeClr>
                </a:solidFill>
                <a:effectLst/>
                <a:uLnTx/>
                <a:uFillTx/>
                <a:latin typeface="Calibri" pitchFamily="34" charset="0"/>
              </a:rPr>
              <a:t>October 27, 2014</a:t>
            </a:r>
            <a:endParaRPr kumimoji="0" lang="en-US" sz="2400" b="1" i="0" u="none" strike="noStrike" kern="0" cap="none" spc="0" normalizeH="0" baseline="0" noProof="0" dirty="0">
              <a:ln>
                <a:noFill/>
              </a:ln>
              <a:solidFill>
                <a:schemeClr val="tx1">
                  <a:lumMod val="65000"/>
                  <a:lumOff val="35000"/>
                </a:schemeClr>
              </a:solidFill>
              <a:effectLst/>
              <a:uLnTx/>
              <a:uFillTx/>
              <a:latin typeface="Calibri"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674688" y="1131888"/>
            <a:ext cx="3149600" cy="2705100"/>
            <a:chOff x="0" y="1131215"/>
            <a:chExt cx="4107127" cy="3423467"/>
          </a:xfrm>
        </p:grpSpPr>
        <p:pic>
          <p:nvPicPr>
            <p:cNvPr id="81928" name="Picture 2"/>
            <p:cNvPicPr>
              <a:picLocks noChangeAspect="1" noChangeArrowheads="1"/>
            </p:cNvPicPr>
            <p:nvPr/>
          </p:nvPicPr>
          <p:blipFill>
            <a:blip r:embed="rId2" cstate="print"/>
            <a:srcRect/>
            <a:stretch>
              <a:fillRect/>
            </a:stretch>
          </p:blipFill>
          <p:spPr bwMode="auto">
            <a:xfrm>
              <a:off x="0" y="1131215"/>
              <a:ext cx="4107127" cy="2973797"/>
            </a:xfrm>
            <a:prstGeom prst="rect">
              <a:avLst/>
            </a:prstGeom>
            <a:noFill/>
            <a:ln w="9525">
              <a:noFill/>
              <a:miter lim="800000"/>
              <a:headEnd/>
              <a:tailEnd/>
            </a:ln>
          </p:spPr>
        </p:pic>
        <p:sp>
          <p:nvSpPr>
            <p:cNvPr id="81929" name="Rectangle 3"/>
            <p:cNvSpPr>
              <a:spLocks noChangeArrowheads="1"/>
            </p:cNvSpPr>
            <p:nvPr/>
          </p:nvSpPr>
          <p:spPr bwMode="auto">
            <a:xfrm>
              <a:off x="235675" y="4093017"/>
              <a:ext cx="3780148" cy="461665"/>
            </a:xfrm>
            <a:prstGeom prst="rect">
              <a:avLst/>
            </a:prstGeom>
            <a:noFill/>
            <a:ln w="9525">
              <a:noFill/>
              <a:miter lim="800000"/>
              <a:headEnd/>
              <a:tailEnd/>
            </a:ln>
          </p:spPr>
          <p:txBody>
            <a:bodyPr>
              <a:spAutoFit/>
            </a:bodyPr>
            <a:lstStyle/>
            <a:p>
              <a:pPr algn="ctr" fontAlgn="base">
                <a:spcBef>
                  <a:spcPct val="0"/>
                </a:spcBef>
                <a:spcAft>
                  <a:spcPct val="0"/>
                </a:spcAft>
              </a:pPr>
              <a:r>
                <a:rPr lang="en-US" sz="1200" b="1" i="1" smtClean="0">
                  <a:solidFill>
                    <a:srgbClr val="000000"/>
                  </a:solidFill>
                  <a:latin typeface="Arial" pitchFamily="34" charset="0"/>
                </a:rPr>
                <a:t>The Berkeley Earth Surface Temperature Study (BEST), 7/2012 </a:t>
              </a:r>
            </a:p>
          </p:txBody>
        </p:sp>
      </p:grpSp>
      <p:pic>
        <p:nvPicPr>
          <p:cNvPr id="81923" name="Picture 2"/>
          <p:cNvPicPr>
            <a:picLocks noChangeAspect="1" noChangeArrowheads="1"/>
          </p:cNvPicPr>
          <p:nvPr/>
        </p:nvPicPr>
        <p:blipFill>
          <a:blip r:embed="rId3" cstate="print"/>
          <a:srcRect/>
          <a:stretch>
            <a:fillRect/>
          </a:stretch>
        </p:blipFill>
        <p:spPr bwMode="auto">
          <a:xfrm>
            <a:off x="4899025" y="1341438"/>
            <a:ext cx="3663950" cy="2287587"/>
          </a:xfrm>
          <a:prstGeom prst="rect">
            <a:avLst/>
          </a:prstGeom>
          <a:noFill/>
          <a:ln w="9525">
            <a:noFill/>
            <a:miter lim="800000"/>
            <a:headEnd/>
            <a:tailEnd/>
          </a:ln>
        </p:spPr>
      </p:pic>
      <p:pic>
        <p:nvPicPr>
          <p:cNvPr id="81924" name="Picture 2"/>
          <p:cNvPicPr>
            <a:picLocks noChangeAspect="1" noChangeArrowheads="1"/>
          </p:cNvPicPr>
          <p:nvPr/>
        </p:nvPicPr>
        <p:blipFill>
          <a:blip r:embed="rId4" cstate="print"/>
          <a:srcRect/>
          <a:stretch>
            <a:fillRect/>
          </a:stretch>
        </p:blipFill>
        <p:spPr bwMode="auto">
          <a:xfrm>
            <a:off x="5346700" y="3973513"/>
            <a:ext cx="3025775" cy="2274887"/>
          </a:xfrm>
          <a:prstGeom prst="rect">
            <a:avLst/>
          </a:prstGeom>
          <a:noFill/>
          <a:ln w="9525">
            <a:noFill/>
            <a:miter lim="800000"/>
            <a:headEnd/>
            <a:tailEnd/>
          </a:ln>
        </p:spPr>
      </p:pic>
      <p:sp>
        <p:nvSpPr>
          <p:cNvPr id="9" name="Title 1"/>
          <p:cNvSpPr txBox="1">
            <a:spLocks/>
          </p:cNvSpPr>
          <p:nvPr/>
        </p:nvSpPr>
        <p:spPr>
          <a:xfrm>
            <a:off x="5300663" y="5464175"/>
            <a:ext cx="3114675" cy="685800"/>
          </a:xfrm>
          <a:prstGeom prst="rect">
            <a:avLst/>
          </a:prstGeom>
        </p:spPr>
        <p:txBody>
          <a:bodyPr/>
          <a:lstStyle/>
          <a:p>
            <a:pPr algn="ctr" eaLnBrk="0" fontAlgn="base" hangingPunct="0">
              <a:spcBef>
                <a:spcPct val="0"/>
              </a:spcBef>
              <a:spcAft>
                <a:spcPct val="0"/>
              </a:spcAft>
              <a:defRPr/>
            </a:pPr>
            <a:r>
              <a:rPr lang="en-US" sz="1200" b="1" kern="0">
                <a:solidFill>
                  <a:srgbClr val="FFFFFF"/>
                </a:solidFill>
                <a:latin typeface="Arial" pitchFamily="34" charset="0"/>
                <a:cs typeface="Arial" pitchFamily="34" charset="0"/>
              </a:rPr>
              <a:t>Arctic sea ice: 2012 record low was 18% smaller than previous record, nearly 50% below average</a:t>
            </a:r>
            <a:br>
              <a:rPr lang="en-US" sz="1200" b="1" kern="0">
                <a:solidFill>
                  <a:srgbClr val="FFFFFF"/>
                </a:solidFill>
                <a:latin typeface="Arial" pitchFamily="34" charset="0"/>
                <a:cs typeface="Arial" pitchFamily="34" charset="0"/>
              </a:rPr>
            </a:br>
            <a:endParaRPr lang="en-US" sz="1200" b="1" kern="0" dirty="0">
              <a:solidFill>
                <a:srgbClr val="FFFFFF"/>
              </a:solidFill>
              <a:latin typeface="Arial" pitchFamily="34" charset="0"/>
              <a:cs typeface="Arial" pitchFamily="34" charset="0"/>
            </a:endParaRPr>
          </a:p>
        </p:txBody>
      </p:sp>
      <p:pic>
        <p:nvPicPr>
          <p:cNvPr id="81926" name="Picture 2"/>
          <p:cNvPicPr>
            <a:picLocks noChangeAspect="1" noChangeArrowheads="1"/>
          </p:cNvPicPr>
          <p:nvPr/>
        </p:nvPicPr>
        <p:blipFill>
          <a:blip r:embed="rId5" cstate="print"/>
          <a:srcRect/>
          <a:stretch>
            <a:fillRect/>
          </a:stretch>
        </p:blipFill>
        <p:spPr bwMode="auto">
          <a:xfrm>
            <a:off x="714375" y="4105275"/>
            <a:ext cx="3265488" cy="2414588"/>
          </a:xfrm>
          <a:prstGeom prst="rect">
            <a:avLst/>
          </a:prstGeom>
          <a:noFill/>
          <a:ln w="9525">
            <a:noFill/>
            <a:miter lim="800000"/>
            <a:headEnd/>
            <a:tailEnd/>
          </a:ln>
        </p:spPr>
      </p:pic>
      <p:sp>
        <p:nvSpPr>
          <p:cNvPr id="11" name="Title 1"/>
          <p:cNvSpPr txBox="1">
            <a:spLocks/>
          </p:cNvSpPr>
          <p:nvPr/>
        </p:nvSpPr>
        <p:spPr>
          <a:xfrm>
            <a:off x="0" y="159238"/>
            <a:ext cx="9144000" cy="914400"/>
          </a:xfrm>
          <a:prstGeom prst="rect">
            <a:avLst/>
          </a:prstGeom>
        </p:spPr>
        <p:txBody>
          <a:bodyPr/>
          <a:lstStyle/>
          <a:p>
            <a:pPr algn="ctr" eaLnBrk="0" fontAlgn="base" hangingPunct="0">
              <a:spcBef>
                <a:spcPct val="0"/>
              </a:spcBef>
              <a:spcAft>
                <a:spcPct val="0"/>
              </a:spcAft>
              <a:defRPr/>
            </a:pPr>
            <a:r>
              <a:rPr lang="en-US" sz="3600" b="1" i="1" kern="0" dirty="0" smtClean="0">
                <a:solidFill>
                  <a:srgbClr val="002060"/>
                </a:solidFill>
                <a:latin typeface="Arial" pitchFamily="34" charset="0"/>
                <a:cs typeface="Arial" pitchFamily="34" charset="0"/>
              </a:rPr>
              <a:t>But Mounting Data Suggests … </a:t>
            </a:r>
            <a:endParaRPr lang="en-US" sz="3600" b="1" i="1" kern="0" dirty="0">
              <a:solidFill>
                <a:srgbClr val="002060"/>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6625" y="223838"/>
            <a:ext cx="9144000" cy="1338828"/>
          </a:xfrm>
          <a:prstGeom prst="rect">
            <a:avLst/>
          </a:prstGeom>
          <a:noFill/>
          <a:ln w="9525">
            <a:noFill/>
            <a:miter lim="800000"/>
            <a:headEnd/>
            <a:tailEnd/>
          </a:ln>
        </p:spPr>
        <p:txBody>
          <a:bodyPr wrap="square">
            <a:spAutoFit/>
          </a:bodyPr>
          <a:lstStyle/>
          <a:p>
            <a:pPr algn="ctr"/>
            <a:r>
              <a:rPr lang="en-US" sz="2400" b="1" u="sng" dirty="0">
                <a:latin typeface="Arial" pitchFamily="34" charset="0"/>
                <a:cs typeface="Arial" pitchFamily="34" charset="0"/>
              </a:rPr>
              <a:t>Lisa </a:t>
            </a:r>
            <a:r>
              <a:rPr lang="en-US" sz="2400" b="1" u="sng" dirty="0" smtClean="0">
                <a:latin typeface="Arial" pitchFamily="34" charset="0"/>
                <a:cs typeface="Arial" pitchFamily="34" charset="0"/>
              </a:rPr>
              <a:t>Jackson (EPA </a:t>
            </a:r>
            <a:r>
              <a:rPr lang="en-US" sz="2400" b="1" u="sng" dirty="0" err="1" smtClean="0">
                <a:latin typeface="Arial" pitchFamily="34" charset="0"/>
                <a:cs typeface="Arial" pitchFamily="34" charset="0"/>
              </a:rPr>
              <a:t>Adm</a:t>
            </a:r>
            <a:r>
              <a:rPr lang="en-US" sz="2400" b="1" u="sng" dirty="0" smtClean="0">
                <a:latin typeface="Arial" pitchFamily="34" charset="0"/>
                <a:cs typeface="Arial" pitchFamily="34" charset="0"/>
              </a:rPr>
              <a:t>) </a:t>
            </a:r>
            <a:r>
              <a:rPr lang="en-US" sz="2400" b="1" u="sng" dirty="0">
                <a:latin typeface="Arial" pitchFamily="34" charset="0"/>
                <a:cs typeface="Arial" pitchFamily="34" charset="0"/>
              </a:rPr>
              <a:t>- </a:t>
            </a:r>
            <a:r>
              <a:rPr lang="en-US" sz="2400" b="1" i="1" u="sng" dirty="0">
                <a:latin typeface="Arial" pitchFamily="34" charset="0"/>
                <a:cs typeface="Arial" pitchFamily="34" charset="0"/>
              </a:rPr>
              <a:t>Time</a:t>
            </a:r>
            <a:r>
              <a:rPr lang="en-US" sz="2400" b="1" u="sng" dirty="0">
                <a:latin typeface="Arial" pitchFamily="34" charset="0"/>
                <a:cs typeface="Arial" pitchFamily="34" charset="0"/>
              </a:rPr>
              <a:t> Magazine April 23, 2009</a:t>
            </a:r>
          </a:p>
          <a:p>
            <a:pPr algn="ctr"/>
            <a:endParaRPr lang="en-US" sz="900" b="1" u="sng" dirty="0">
              <a:latin typeface="Arial" pitchFamily="34" charset="0"/>
              <a:cs typeface="Arial" pitchFamily="34" charset="0"/>
            </a:endParaRPr>
          </a:p>
          <a:p>
            <a:pPr algn="ctr"/>
            <a:r>
              <a:rPr lang="en-US" sz="2400" i="1" dirty="0">
                <a:latin typeface="Arial" pitchFamily="34" charset="0"/>
                <a:cs typeface="Arial" pitchFamily="34" charset="0"/>
              </a:rPr>
              <a:t>There is a sense of urgency.</a:t>
            </a:r>
            <a:r>
              <a:rPr lang="en-US" sz="2400" dirty="0">
                <a:latin typeface="Arial" pitchFamily="34" charset="0"/>
                <a:cs typeface="Arial" pitchFamily="34" charset="0"/>
              </a:rPr>
              <a:t>.. </a:t>
            </a:r>
            <a:r>
              <a:rPr lang="en-US" sz="2400" i="1" dirty="0">
                <a:latin typeface="Arial" pitchFamily="34" charset="0"/>
                <a:cs typeface="Arial" pitchFamily="34" charset="0"/>
              </a:rPr>
              <a:t>If we don't move to address energy and climate as two sides of the same coin we will lose out.</a:t>
            </a:r>
            <a:r>
              <a:rPr lang="en-US" sz="2400" dirty="0">
                <a:latin typeface="Arial" pitchFamily="34" charset="0"/>
                <a:cs typeface="Arial" pitchFamily="34" charset="0"/>
              </a:rPr>
              <a:t> </a:t>
            </a:r>
          </a:p>
        </p:txBody>
      </p:sp>
      <p:sp>
        <p:nvSpPr>
          <p:cNvPr id="18435" name="Text Box 4"/>
          <p:cNvSpPr txBox="1">
            <a:spLocks noChangeArrowheads="1"/>
          </p:cNvSpPr>
          <p:nvPr/>
        </p:nvSpPr>
        <p:spPr bwMode="auto">
          <a:xfrm rot="10800000" flipV="1">
            <a:off x="379413" y="2489200"/>
            <a:ext cx="3125787" cy="1930400"/>
          </a:xfrm>
          <a:prstGeom prst="rect">
            <a:avLst/>
          </a:prstGeom>
          <a:noFill/>
          <a:ln w="9525">
            <a:solidFill>
              <a:schemeClr val="tx1"/>
            </a:solidFill>
            <a:miter lim="800000"/>
            <a:headEnd/>
            <a:tailEnd/>
          </a:ln>
        </p:spPr>
        <p:txBody>
          <a:bodyPr>
            <a:spAutoFit/>
          </a:bodyPr>
          <a:lstStyle/>
          <a:p>
            <a:pPr>
              <a:spcBef>
                <a:spcPct val="50000"/>
              </a:spcBef>
            </a:pPr>
            <a:r>
              <a:rPr lang="en-US" sz="2000">
                <a:latin typeface="Arial" pitchFamily="34" charset="0"/>
                <a:cs typeface="Arial" pitchFamily="34" charset="0"/>
              </a:rPr>
              <a:t>There is a need for integrated systems approaches that transcend the traditional scientific disciplinary paradigm. </a:t>
            </a:r>
          </a:p>
        </p:txBody>
      </p:sp>
      <p:grpSp>
        <p:nvGrpSpPr>
          <p:cNvPr id="2" name="Group 18"/>
          <p:cNvGrpSpPr>
            <a:grpSpLocks/>
          </p:cNvGrpSpPr>
          <p:nvPr/>
        </p:nvGrpSpPr>
        <p:grpSpPr bwMode="auto">
          <a:xfrm>
            <a:off x="1676400" y="2028825"/>
            <a:ext cx="7086600" cy="4267200"/>
            <a:chOff x="1056" y="1278"/>
            <a:chExt cx="4464" cy="2688"/>
          </a:xfrm>
        </p:grpSpPr>
        <p:grpSp>
          <p:nvGrpSpPr>
            <p:cNvPr id="3" name="Group 15"/>
            <p:cNvGrpSpPr>
              <a:grpSpLocks/>
            </p:cNvGrpSpPr>
            <p:nvPr/>
          </p:nvGrpSpPr>
          <p:grpSpPr bwMode="auto">
            <a:xfrm>
              <a:off x="1056" y="1278"/>
              <a:ext cx="4464" cy="2688"/>
              <a:chOff x="1176" y="1584"/>
              <a:chExt cx="4248" cy="2448"/>
            </a:xfrm>
          </p:grpSpPr>
          <p:grpSp>
            <p:nvGrpSpPr>
              <p:cNvPr id="4" name="Group 7"/>
              <p:cNvGrpSpPr>
                <a:grpSpLocks/>
              </p:cNvGrpSpPr>
              <p:nvPr/>
            </p:nvGrpSpPr>
            <p:grpSpPr bwMode="auto">
              <a:xfrm>
                <a:off x="1176" y="1584"/>
                <a:ext cx="4248" cy="2448"/>
                <a:chOff x="1008" y="1059"/>
                <a:chExt cx="3768" cy="2733"/>
              </a:xfrm>
            </p:grpSpPr>
            <p:sp>
              <p:nvSpPr>
                <p:cNvPr id="18444" name="AutoShape 8"/>
                <p:cNvSpPr>
                  <a:spLocks noChangeAspect="1" noChangeArrowheads="1"/>
                </p:cNvSpPr>
                <p:nvPr/>
              </p:nvSpPr>
              <p:spPr bwMode="auto">
                <a:xfrm>
                  <a:off x="1915" y="1617"/>
                  <a:ext cx="1942" cy="1675"/>
                </a:xfrm>
                <a:prstGeom prst="triangle">
                  <a:avLst>
                    <a:gd name="adj" fmla="val 50000"/>
                  </a:avLst>
                </a:prstGeom>
                <a:solidFill>
                  <a:srgbClr val="CCCCFF"/>
                </a:solidFill>
                <a:ln w="9525">
                  <a:solidFill>
                    <a:srgbClr val="000000"/>
                  </a:solidFill>
                  <a:miter lim="800000"/>
                  <a:headEnd/>
                  <a:tailEnd/>
                </a:ln>
              </p:spPr>
              <p:txBody>
                <a:bodyPr/>
                <a:lstStyle/>
                <a:p>
                  <a:endParaRPr lang="en-US">
                    <a:latin typeface="Arial" pitchFamily="34" charset="0"/>
                    <a:cs typeface="Arial" pitchFamily="34" charset="0"/>
                  </a:endParaRPr>
                </a:p>
              </p:txBody>
            </p:sp>
            <p:sp>
              <p:nvSpPr>
                <p:cNvPr id="18445" name="Oval 9"/>
                <p:cNvSpPr>
                  <a:spLocks noChangeArrowheads="1"/>
                </p:cNvSpPr>
                <p:nvPr/>
              </p:nvSpPr>
              <p:spPr bwMode="auto">
                <a:xfrm>
                  <a:off x="1008" y="3234"/>
                  <a:ext cx="1116" cy="558"/>
                </a:xfrm>
                <a:prstGeom prst="ellipse">
                  <a:avLst/>
                </a:prstGeom>
                <a:solidFill>
                  <a:srgbClr val="FFFFCC"/>
                </a:solidFill>
                <a:ln w="9525">
                  <a:solidFill>
                    <a:srgbClr val="000000"/>
                  </a:solidFill>
                  <a:round/>
                  <a:headEnd/>
                  <a:tailEnd/>
                </a:ln>
              </p:spPr>
              <p:txBody>
                <a:bodyPr/>
                <a:lstStyle/>
                <a:p>
                  <a:endParaRPr lang="en-US">
                    <a:latin typeface="Arial" pitchFamily="34" charset="0"/>
                    <a:cs typeface="Arial" pitchFamily="34" charset="0"/>
                  </a:endParaRPr>
                </a:p>
              </p:txBody>
            </p:sp>
            <p:sp>
              <p:nvSpPr>
                <p:cNvPr id="18446" name="Oval 10"/>
                <p:cNvSpPr>
                  <a:spLocks noChangeArrowheads="1"/>
                </p:cNvSpPr>
                <p:nvPr/>
              </p:nvSpPr>
              <p:spPr bwMode="auto">
                <a:xfrm>
                  <a:off x="2334" y="1059"/>
                  <a:ext cx="1116" cy="558"/>
                </a:xfrm>
                <a:prstGeom prst="ellipse">
                  <a:avLst/>
                </a:prstGeom>
                <a:solidFill>
                  <a:srgbClr val="FFBE7D"/>
                </a:solidFill>
                <a:ln w="9525">
                  <a:solidFill>
                    <a:srgbClr val="000000"/>
                  </a:solidFill>
                  <a:round/>
                  <a:headEnd/>
                  <a:tailEnd/>
                </a:ln>
              </p:spPr>
              <p:txBody>
                <a:bodyPr/>
                <a:lstStyle/>
                <a:p>
                  <a:endParaRPr lang="en-US">
                    <a:latin typeface="Arial" pitchFamily="34" charset="0"/>
                    <a:cs typeface="Arial" pitchFamily="34" charset="0"/>
                  </a:endParaRPr>
                </a:p>
              </p:txBody>
            </p:sp>
            <p:sp>
              <p:nvSpPr>
                <p:cNvPr id="18447" name="Oval 11"/>
                <p:cNvSpPr>
                  <a:spLocks noChangeArrowheads="1"/>
                </p:cNvSpPr>
                <p:nvPr/>
              </p:nvSpPr>
              <p:spPr bwMode="auto">
                <a:xfrm>
                  <a:off x="3660" y="3234"/>
                  <a:ext cx="1116" cy="558"/>
                </a:xfrm>
                <a:prstGeom prst="ellipse">
                  <a:avLst/>
                </a:prstGeom>
                <a:solidFill>
                  <a:srgbClr val="D8EBB3"/>
                </a:solidFill>
                <a:ln w="9525">
                  <a:solidFill>
                    <a:srgbClr val="000000"/>
                  </a:solidFill>
                  <a:round/>
                  <a:headEnd/>
                  <a:tailEnd/>
                </a:ln>
              </p:spPr>
              <p:txBody>
                <a:bodyPr/>
                <a:lstStyle/>
                <a:p>
                  <a:endParaRPr lang="en-US">
                    <a:latin typeface="Arial" pitchFamily="34" charset="0"/>
                    <a:cs typeface="Arial" pitchFamily="34" charset="0"/>
                  </a:endParaRPr>
                </a:p>
              </p:txBody>
            </p:sp>
          </p:grpSp>
          <p:sp>
            <p:nvSpPr>
              <p:cNvPr id="18441" name="Text Box 12"/>
              <p:cNvSpPr txBox="1">
                <a:spLocks noChangeArrowheads="1"/>
              </p:cNvSpPr>
              <p:nvPr/>
            </p:nvSpPr>
            <p:spPr bwMode="auto">
              <a:xfrm>
                <a:off x="2880" y="1584"/>
                <a:ext cx="816" cy="403"/>
              </a:xfrm>
              <a:prstGeom prst="rect">
                <a:avLst/>
              </a:prstGeom>
              <a:noFill/>
              <a:ln w="9525">
                <a:noFill/>
                <a:miter lim="800000"/>
                <a:headEnd/>
                <a:tailEnd/>
              </a:ln>
            </p:spPr>
            <p:txBody>
              <a:bodyPr>
                <a:spAutoFit/>
              </a:bodyPr>
              <a:lstStyle/>
              <a:p>
                <a:pPr algn="ctr">
                  <a:spcBef>
                    <a:spcPct val="50000"/>
                  </a:spcBef>
                </a:pPr>
                <a:r>
                  <a:rPr lang="en-US" sz="2000" b="1">
                    <a:latin typeface="Arial" pitchFamily="34" charset="0"/>
                    <a:cs typeface="Arial" pitchFamily="34" charset="0"/>
                  </a:rPr>
                  <a:t>Air Quality </a:t>
                </a:r>
              </a:p>
            </p:txBody>
          </p:sp>
          <p:sp>
            <p:nvSpPr>
              <p:cNvPr id="18442" name="Text Box 13"/>
              <p:cNvSpPr txBox="1">
                <a:spLocks noChangeArrowheads="1"/>
              </p:cNvSpPr>
              <p:nvPr/>
            </p:nvSpPr>
            <p:spPr bwMode="auto">
              <a:xfrm>
                <a:off x="1392" y="3657"/>
                <a:ext cx="816" cy="230"/>
              </a:xfrm>
              <a:prstGeom prst="rect">
                <a:avLst/>
              </a:prstGeom>
              <a:noFill/>
              <a:ln w="9525">
                <a:noFill/>
                <a:miter lim="800000"/>
                <a:headEnd/>
                <a:tailEnd/>
              </a:ln>
            </p:spPr>
            <p:txBody>
              <a:bodyPr>
                <a:spAutoFit/>
              </a:bodyPr>
              <a:lstStyle/>
              <a:p>
                <a:pPr algn="ctr">
                  <a:spcBef>
                    <a:spcPct val="50000"/>
                  </a:spcBef>
                </a:pPr>
                <a:r>
                  <a:rPr lang="en-US" sz="2000" b="1">
                    <a:latin typeface="Arial" pitchFamily="34" charset="0"/>
                    <a:cs typeface="Arial" pitchFamily="34" charset="0"/>
                  </a:rPr>
                  <a:t>Energy</a:t>
                </a:r>
              </a:p>
            </p:txBody>
          </p:sp>
          <p:sp>
            <p:nvSpPr>
              <p:cNvPr id="18443" name="Text Box 14"/>
              <p:cNvSpPr txBox="1">
                <a:spLocks noChangeArrowheads="1"/>
              </p:cNvSpPr>
              <p:nvPr/>
            </p:nvSpPr>
            <p:spPr bwMode="auto">
              <a:xfrm>
                <a:off x="4416" y="3648"/>
                <a:ext cx="816" cy="230"/>
              </a:xfrm>
              <a:prstGeom prst="rect">
                <a:avLst/>
              </a:prstGeom>
              <a:noFill/>
              <a:ln w="9525">
                <a:noFill/>
                <a:miter lim="800000"/>
                <a:headEnd/>
                <a:tailEnd/>
              </a:ln>
            </p:spPr>
            <p:txBody>
              <a:bodyPr>
                <a:spAutoFit/>
              </a:bodyPr>
              <a:lstStyle/>
              <a:p>
                <a:pPr algn="ctr">
                  <a:spcBef>
                    <a:spcPct val="50000"/>
                  </a:spcBef>
                </a:pPr>
                <a:r>
                  <a:rPr lang="en-US" sz="2000" b="1">
                    <a:latin typeface="Arial" pitchFamily="34" charset="0"/>
                    <a:cs typeface="Arial" pitchFamily="34" charset="0"/>
                  </a:rPr>
                  <a:t>Climate</a:t>
                </a:r>
                <a:r>
                  <a:rPr lang="en-US" b="1">
                    <a:latin typeface="Arial" pitchFamily="34" charset="0"/>
                    <a:cs typeface="Arial" pitchFamily="34" charset="0"/>
                  </a:rPr>
                  <a:t> </a:t>
                </a:r>
              </a:p>
            </p:txBody>
          </p:sp>
        </p:grpSp>
        <p:sp>
          <p:nvSpPr>
            <p:cNvPr id="18438" name="Oval 16"/>
            <p:cNvSpPr>
              <a:spLocks noChangeArrowheads="1"/>
            </p:cNvSpPr>
            <p:nvPr/>
          </p:nvSpPr>
          <p:spPr bwMode="auto">
            <a:xfrm>
              <a:off x="2673" y="2334"/>
              <a:ext cx="1215" cy="1104"/>
            </a:xfrm>
            <a:prstGeom prst="ellipse">
              <a:avLst/>
            </a:prstGeom>
            <a:solidFill>
              <a:schemeClr val="accent1"/>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18439" name="Text Box 17"/>
            <p:cNvSpPr txBox="1">
              <a:spLocks noChangeArrowheads="1"/>
            </p:cNvSpPr>
            <p:nvPr/>
          </p:nvSpPr>
          <p:spPr bwMode="auto">
            <a:xfrm>
              <a:off x="2640" y="2526"/>
              <a:ext cx="1248" cy="634"/>
            </a:xfrm>
            <a:prstGeom prst="rect">
              <a:avLst/>
            </a:prstGeom>
            <a:noFill/>
            <a:ln w="9525">
              <a:noFill/>
              <a:miter lim="800000"/>
              <a:headEnd/>
              <a:tailEnd/>
            </a:ln>
          </p:spPr>
          <p:txBody>
            <a:bodyPr>
              <a:spAutoFit/>
            </a:bodyPr>
            <a:lstStyle/>
            <a:p>
              <a:pPr algn="ctr">
                <a:spcBef>
                  <a:spcPct val="50000"/>
                </a:spcBef>
              </a:pPr>
              <a:r>
                <a:rPr lang="en-US" sz="2000" b="1">
                  <a:latin typeface="Arial" pitchFamily="34" charset="0"/>
                  <a:cs typeface="Arial" pitchFamily="34" charset="0"/>
                </a:rPr>
                <a:t>Human &amp; Environmental Health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1"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500" fill="hold"/>
                                        <p:tgtEl>
                                          <p:spTgt spid="18435"/>
                                        </p:tgtEl>
                                        <p:attrNameLst>
                                          <p:attrName>ppt_w</p:attrName>
                                        </p:attrNameLst>
                                      </p:cBhvr>
                                      <p:tavLst>
                                        <p:tav tm="0">
                                          <p:val>
                                            <p:fltVal val="0"/>
                                          </p:val>
                                        </p:tav>
                                        <p:tav tm="100000">
                                          <p:val>
                                            <p:strVal val="#ppt_w"/>
                                          </p:val>
                                        </p:tav>
                                      </p:tavLst>
                                    </p:anim>
                                    <p:anim calcmode="lin" valueType="num">
                                      <p:cBhvr>
                                        <p:cTn id="8" dur="500" fill="hold"/>
                                        <p:tgtEl>
                                          <p:spTgt spid="18435"/>
                                        </p:tgtEl>
                                        <p:attrNameLst>
                                          <p:attrName>ppt_h</p:attrName>
                                        </p:attrNameLst>
                                      </p:cBhvr>
                                      <p:tavLst>
                                        <p:tav tm="0">
                                          <p:val>
                                            <p:fltVal val="0"/>
                                          </p:val>
                                        </p:tav>
                                        <p:tav tm="100000">
                                          <p:val>
                                            <p:strVal val="#ppt_h"/>
                                          </p:val>
                                        </p:tav>
                                      </p:tavLst>
                                    </p:anim>
                                    <p:animEffect transition="in" filter="fade">
                                      <p:cBhvr>
                                        <p:cTn id="9" dur="500"/>
                                        <p:tgtEl>
                                          <p:spTgt spid="18435"/>
                                        </p:tgtEl>
                                      </p:cBhvr>
                                    </p:animEffect>
                                  </p:childTnLst>
                                </p:cTn>
                              </p:par>
                              <p:par>
                                <p:cTn id="10" presetID="53"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51"/>
            <a:ext cx="8229600" cy="1143000"/>
          </a:xfrm>
        </p:spPr>
        <p:txBody>
          <a:bodyPr>
            <a:noAutofit/>
          </a:bodyPr>
          <a:lstStyle/>
          <a:p>
            <a:r>
              <a:rPr lang="en-US" sz="4000" b="1" i="1" dirty="0" smtClean="0">
                <a:solidFill>
                  <a:srgbClr val="002060"/>
                </a:solidFill>
              </a:rPr>
              <a:t>ACE Research Themes</a:t>
            </a:r>
            <a:endParaRPr lang="en-US" sz="4000" b="1" i="1" dirty="0">
              <a:solidFill>
                <a:srgbClr val="002060"/>
              </a:solidFill>
            </a:endParaRPr>
          </a:p>
        </p:txBody>
      </p:sp>
      <p:sp>
        <p:nvSpPr>
          <p:cNvPr id="13" name="Slide Number Placeholder 12"/>
          <p:cNvSpPr>
            <a:spLocks noGrp="1"/>
          </p:cNvSpPr>
          <p:nvPr>
            <p:ph type="sldNum" sz="quarter" idx="12"/>
          </p:nvPr>
        </p:nvSpPr>
        <p:spPr/>
        <p:txBody>
          <a:bodyPr/>
          <a:lstStyle/>
          <a:p>
            <a:fld id="{5DF38983-0F80-42B3-9A16-161DED6B36B2}" type="slidenum">
              <a:rPr lang="en-US">
                <a:solidFill>
                  <a:srgbClr val="000000"/>
                </a:solidFill>
              </a:rPr>
              <a:pPr/>
              <a:t>12</a:t>
            </a:fld>
            <a:endParaRPr lang="en-US">
              <a:solidFill>
                <a:srgbClr val="000000"/>
              </a:solidFill>
            </a:endParaRPr>
          </a:p>
        </p:txBody>
      </p:sp>
      <p:sp>
        <p:nvSpPr>
          <p:cNvPr id="4" name="Content Placeholder 2"/>
          <p:cNvSpPr txBox="1">
            <a:spLocks/>
          </p:cNvSpPr>
          <p:nvPr/>
        </p:nvSpPr>
        <p:spPr>
          <a:xfrm>
            <a:off x="135869" y="1194576"/>
            <a:ext cx="6507302" cy="1213686"/>
          </a:xfrm>
          <a:prstGeom prst="rect">
            <a:avLst/>
          </a:prstGeom>
        </p:spPr>
        <p:txBody>
          <a:bodyPr/>
          <a:lstStyle/>
          <a:p>
            <a:pPr marL="514350" indent="-514350" eaLnBrk="0" fontAlgn="base" hangingPunct="0">
              <a:spcBef>
                <a:spcPct val="20000"/>
              </a:spcBef>
              <a:spcAft>
                <a:spcPct val="0"/>
              </a:spcAft>
              <a:buClr>
                <a:srgbClr val="355777"/>
              </a:buClr>
              <a:buSzPct val="90000"/>
              <a:defRPr/>
            </a:pPr>
            <a:r>
              <a:rPr lang="en-US" sz="2400" b="1" kern="0" dirty="0" smtClean="0">
                <a:solidFill>
                  <a:srgbClr val="0070C0"/>
                </a:solidFill>
                <a:cs typeface="ＭＳ Ｐゴシック"/>
              </a:rPr>
              <a:t>Theme 1: Assess Impacts</a:t>
            </a:r>
          </a:p>
          <a:p>
            <a:pPr marL="274320" lvl="1" eaLnBrk="0" fontAlgn="base" hangingPunct="0">
              <a:spcBef>
                <a:spcPct val="20000"/>
              </a:spcBef>
              <a:spcAft>
                <a:spcPct val="0"/>
              </a:spcAft>
              <a:buClr>
                <a:srgbClr val="355777"/>
              </a:buClr>
              <a:buFont typeface="Courier New" pitchFamily="49" charset="0"/>
              <a:buNone/>
              <a:defRPr/>
            </a:pPr>
            <a:r>
              <a:rPr lang="en-US" sz="1600" kern="0" dirty="0" smtClean="0">
                <a:solidFill>
                  <a:srgbClr val="000000"/>
                </a:solidFill>
                <a:cs typeface="ＭＳ Ｐゴシック"/>
              </a:rPr>
              <a:t>Assess human and ecosystem exposures and effects associated with air pollutants and climate change at individual, community, regional, and global scales</a:t>
            </a:r>
            <a:endParaRPr lang="en-US" sz="1600" dirty="0" smtClean="0">
              <a:solidFill>
                <a:srgbClr val="000000"/>
              </a:solidFill>
            </a:endParaRP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p:txBody>
      </p:sp>
      <p:pic>
        <p:nvPicPr>
          <p:cNvPr id="5" name="Picture 4"/>
          <p:cNvPicPr>
            <a:picLocks noChangeAspect="1" noChangeArrowheads="1"/>
          </p:cNvPicPr>
          <p:nvPr/>
        </p:nvPicPr>
        <p:blipFill>
          <a:blip r:embed="rId3" cstate="print"/>
          <a:srcRect/>
          <a:stretch>
            <a:fillRect/>
          </a:stretch>
        </p:blipFill>
        <p:spPr bwMode="auto">
          <a:xfrm>
            <a:off x="6962083" y="1157062"/>
            <a:ext cx="1749830" cy="1355077"/>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6696629" y="2241684"/>
            <a:ext cx="1099974" cy="1074432"/>
          </a:xfrm>
          <a:prstGeom prst="rect">
            <a:avLst/>
          </a:prstGeom>
          <a:noFill/>
          <a:ln w="9525">
            <a:solidFill>
              <a:schemeClr val="tx1"/>
            </a:solidFill>
            <a:miter lim="800000"/>
            <a:headEnd/>
            <a:tailEnd/>
          </a:ln>
        </p:spPr>
      </p:pic>
      <p:pic>
        <p:nvPicPr>
          <p:cNvPr id="7" name="Picture 6"/>
          <p:cNvPicPr>
            <a:picLocks noChangeAspect="1" noChangeArrowheads="1"/>
          </p:cNvPicPr>
          <p:nvPr/>
        </p:nvPicPr>
        <p:blipFill>
          <a:blip r:embed="rId5" cstate="print"/>
          <a:srcRect/>
          <a:stretch>
            <a:fillRect/>
          </a:stretch>
        </p:blipFill>
        <p:spPr bwMode="auto">
          <a:xfrm>
            <a:off x="7735084" y="5114228"/>
            <a:ext cx="1199390" cy="1444549"/>
          </a:xfrm>
          <a:prstGeom prst="rect">
            <a:avLst/>
          </a:prstGeom>
          <a:noFill/>
          <a:ln w="9525">
            <a:solidFill>
              <a:schemeClr val="tx1"/>
            </a:solidFill>
            <a:miter lim="800000"/>
            <a:headEnd/>
            <a:tailEnd/>
          </a:ln>
        </p:spPr>
      </p:pic>
      <p:pic>
        <p:nvPicPr>
          <p:cNvPr id="8" name="Picture 7" descr="WG2-ImpactsAdaptationVulnerability.jpg"/>
          <p:cNvPicPr>
            <a:picLocks noChangeAspect="1"/>
          </p:cNvPicPr>
          <p:nvPr/>
        </p:nvPicPr>
        <p:blipFill>
          <a:blip r:embed="rId6" cstate="print"/>
          <a:stretch>
            <a:fillRect/>
          </a:stretch>
        </p:blipFill>
        <p:spPr>
          <a:xfrm>
            <a:off x="6648091" y="4161305"/>
            <a:ext cx="1061800" cy="1409397"/>
          </a:xfrm>
          <a:prstGeom prst="rect">
            <a:avLst/>
          </a:prstGeom>
        </p:spPr>
      </p:pic>
      <p:pic>
        <p:nvPicPr>
          <p:cNvPr id="9" name="Picture 8" descr="aqilogo_sm.gif"/>
          <p:cNvPicPr>
            <a:picLocks noChangeAspect="1"/>
          </p:cNvPicPr>
          <p:nvPr/>
        </p:nvPicPr>
        <p:blipFill>
          <a:blip r:embed="rId7" cstate="print"/>
          <a:stretch>
            <a:fillRect/>
          </a:stretch>
        </p:blipFill>
        <p:spPr>
          <a:xfrm>
            <a:off x="6852791" y="5736183"/>
            <a:ext cx="627248" cy="362908"/>
          </a:xfrm>
          <a:prstGeom prst="rect">
            <a:avLst/>
          </a:prstGeom>
        </p:spPr>
      </p:pic>
      <p:sp>
        <p:nvSpPr>
          <p:cNvPr id="10" name="TextBox 5"/>
          <p:cNvSpPr txBox="1">
            <a:spLocks noChangeArrowheads="1"/>
          </p:cNvSpPr>
          <p:nvPr/>
        </p:nvSpPr>
        <p:spPr bwMode="auto">
          <a:xfrm>
            <a:off x="6984695" y="1168081"/>
            <a:ext cx="826265" cy="246221"/>
          </a:xfrm>
          <a:prstGeom prst="rect">
            <a:avLst/>
          </a:prstGeom>
          <a:solidFill>
            <a:schemeClr val="accent2"/>
          </a:solidFill>
          <a:ln w="9525">
            <a:noFill/>
            <a:miter lim="800000"/>
            <a:headEnd/>
            <a:tailEnd/>
          </a:ln>
        </p:spPr>
        <p:txBody>
          <a:bodyPr wrap="square">
            <a:spAutoFit/>
          </a:bodyPr>
          <a:lstStyle/>
          <a:p>
            <a:pPr algn="ctr"/>
            <a:r>
              <a:rPr lang="en-US" sz="1000" dirty="0">
                <a:solidFill>
                  <a:srgbClr val="FFFFFF"/>
                </a:solidFill>
              </a:rPr>
              <a:t>Near Road</a:t>
            </a:r>
          </a:p>
        </p:txBody>
      </p:sp>
      <p:sp>
        <p:nvSpPr>
          <p:cNvPr id="11" name="Content Placeholder 2"/>
          <p:cNvSpPr txBox="1">
            <a:spLocks/>
          </p:cNvSpPr>
          <p:nvPr/>
        </p:nvSpPr>
        <p:spPr>
          <a:xfrm>
            <a:off x="135869" y="4341795"/>
            <a:ext cx="6507302" cy="1500981"/>
          </a:xfrm>
          <a:prstGeom prst="rect">
            <a:avLst/>
          </a:prstGeom>
        </p:spPr>
        <p:txBody>
          <a:bodyPr/>
          <a:lstStyle/>
          <a:p>
            <a:pPr marL="514350" lvl="1" indent="-514350" eaLnBrk="0" fontAlgn="base" hangingPunct="0">
              <a:spcBef>
                <a:spcPct val="20000"/>
              </a:spcBef>
              <a:spcAft>
                <a:spcPct val="0"/>
              </a:spcAft>
              <a:buClr>
                <a:srgbClr val="355777"/>
              </a:buClr>
              <a:defRPr/>
            </a:pPr>
            <a:r>
              <a:rPr lang="en-US" sz="2200" b="1" kern="0" dirty="0" smtClean="0">
                <a:solidFill>
                  <a:srgbClr val="0070C0"/>
                </a:solidFill>
                <a:cs typeface="ＭＳ Ｐゴシック"/>
              </a:rPr>
              <a:t>Theme 3: Respond </a:t>
            </a:r>
            <a:r>
              <a:rPr lang="en-US" sz="2200" b="1" kern="0" dirty="0">
                <a:solidFill>
                  <a:srgbClr val="0070C0"/>
                </a:solidFill>
                <a:cs typeface="ＭＳ Ｐゴシック"/>
              </a:rPr>
              <a:t>to Changes in Climate &amp; Air Quality</a:t>
            </a:r>
          </a:p>
          <a:p>
            <a:pPr marL="274320" lvl="2" eaLnBrk="0" fontAlgn="base" hangingPunct="0">
              <a:spcBef>
                <a:spcPct val="20000"/>
              </a:spcBef>
              <a:spcAft>
                <a:spcPct val="0"/>
              </a:spcAft>
              <a:buClr>
                <a:srgbClr val="355777"/>
              </a:buClr>
              <a:buSzPct val="90000"/>
              <a:defRPr/>
            </a:pPr>
            <a:r>
              <a:rPr lang="en-US" sz="1600" kern="0" dirty="0">
                <a:solidFill>
                  <a:srgbClr val="000000"/>
                </a:solidFill>
                <a:cs typeface="ＭＳ Ｐゴシック"/>
              </a:rPr>
              <a:t>Provide human exposure and environmental </a:t>
            </a:r>
            <a:r>
              <a:rPr lang="en-US" sz="1600" kern="0" dirty="0" smtClean="0">
                <a:solidFill>
                  <a:srgbClr val="000000"/>
                </a:solidFill>
                <a:cs typeface="ＭＳ Ｐゴシック"/>
              </a:rPr>
              <a:t>modeling</a:t>
            </a:r>
            <a:r>
              <a:rPr lang="en-US" sz="1600" kern="0" dirty="0">
                <a:solidFill>
                  <a:srgbClr val="000000"/>
                </a:solidFill>
                <a:cs typeface="ＭＳ Ｐゴシック"/>
              </a:rPr>
              <a:t>, monitoring, metrics and </a:t>
            </a:r>
            <a:r>
              <a:rPr lang="en-US" sz="1600" kern="0" dirty="0" smtClean="0">
                <a:solidFill>
                  <a:srgbClr val="000000"/>
                </a:solidFill>
                <a:cs typeface="ＭＳ Ｐゴシック"/>
              </a:rPr>
              <a:t>information needed </a:t>
            </a:r>
            <a:r>
              <a:rPr lang="en-US" sz="1600" kern="0" dirty="0">
                <a:solidFill>
                  <a:srgbClr val="000000"/>
                </a:solidFill>
                <a:cs typeface="ＭＳ Ｐゴシック"/>
              </a:rPr>
              <a:t>by individuals, communities, and </a:t>
            </a:r>
            <a:r>
              <a:rPr lang="en-US" sz="1600" kern="0" dirty="0" smtClean="0">
                <a:solidFill>
                  <a:srgbClr val="000000"/>
                </a:solidFill>
                <a:cs typeface="ＭＳ Ｐゴシック"/>
              </a:rPr>
              <a:t>governmental </a:t>
            </a:r>
            <a:r>
              <a:rPr lang="en-US" sz="1600" kern="0" dirty="0">
                <a:solidFill>
                  <a:srgbClr val="000000"/>
                </a:solidFill>
                <a:cs typeface="ＭＳ Ｐゴシック"/>
              </a:rPr>
              <a:t>agencies to adapt to the impacts </a:t>
            </a:r>
            <a:r>
              <a:rPr lang="en-US" sz="1600" kern="0" dirty="0" smtClean="0">
                <a:solidFill>
                  <a:srgbClr val="000000"/>
                </a:solidFill>
                <a:cs typeface="ＭＳ Ｐゴシック"/>
              </a:rPr>
              <a:t>of </a:t>
            </a:r>
            <a:r>
              <a:rPr lang="en-US" sz="1600" kern="0" dirty="0">
                <a:solidFill>
                  <a:srgbClr val="000000"/>
                </a:solidFill>
                <a:cs typeface="ＭＳ Ｐゴシック"/>
              </a:rPr>
              <a:t>climate change and make informed public </a:t>
            </a:r>
            <a:r>
              <a:rPr lang="en-US" sz="1600" kern="0" dirty="0" smtClean="0">
                <a:solidFill>
                  <a:srgbClr val="000000"/>
                </a:solidFill>
                <a:cs typeface="ＭＳ Ｐゴシック"/>
              </a:rPr>
              <a:t>health </a:t>
            </a:r>
            <a:r>
              <a:rPr lang="en-US" sz="1600" kern="0" dirty="0">
                <a:solidFill>
                  <a:srgbClr val="000000"/>
                </a:solidFill>
                <a:cs typeface="ＭＳ Ｐゴシック"/>
              </a:rPr>
              <a:t>decisions regarding air quality</a:t>
            </a:r>
          </a:p>
          <a:p>
            <a:pPr marL="398463" lvl="2" indent="1588" eaLnBrk="0" hangingPunct="0">
              <a:lnSpc>
                <a:spcPct val="110000"/>
              </a:lnSpc>
              <a:spcBef>
                <a:spcPct val="20000"/>
              </a:spcBef>
            </a:pPr>
            <a:endParaRPr lang="en-US" sz="1600" dirty="0" smtClean="0">
              <a:solidFill>
                <a:srgbClr val="000000"/>
              </a:solidFill>
            </a:endParaRP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p:txBody>
      </p:sp>
      <p:sp>
        <p:nvSpPr>
          <p:cNvPr id="12" name="Content Placeholder 2"/>
          <p:cNvSpPr txBox="1">
            <a:spLocks/>
          </p:cNvSpPr>
          <p:nvPr/>
        </p:nvSpPr>
        <p:spPr>
          <a:xfrm>
            <a:off x="135869" y="2413776"/>
            <a:ext cx="6507302" cy="1707480"/>
          </a:xfrm>
          <a:prstGeom prst="rect">
            <a:avLst/>
          </a:prstGeom>
        </p:spPr>
        <p:txBody>
          <a:bodyPr/>
          <a:lstStyle/>
          <a:p>
            <a:pPr marL="514350" lvl="1" indent="-514350" eaLnBrk="0" hangingPunct="0">
              <a:spcBef>
                <a:spcPct val="20000"/>
              </a:spcBef>
            </a:pPr>
            <a:endParaRPr lang="en-US" sz="1100" kern="0" dirty="0">
              <a:solidFill>
                <a:srgbClr val="000000"/>
              </a:solidFill>
            </a:endParaRPr>
          </a:p>
          <a:p>
            <a:pPr marL="514350" lvl="1" indent="-514350" eaLnBrk="0" hangingPunct="0">
              <a:spcBef>
                <a:spcPct val="20000"/>
              </a:spcBef>
            </a:pPr>
            <a:r>
              <a:rPr lang="en-US" sz="2400" b="1" dirty="0" smtClean="0">
                <a:solidFill>
                  <a:srgbClr val="0070C0"/>
                </a:solidFill>
              </a:rPr>
              <a:t>Theme 2: Prevent and Reduce Emissions</a:t>
            </a:r>
          </a:p>
          <a:p>
            <a:pPr marL="274320" lvl="2" indent="1588" eaLnBrk="0" hangingPunct="0">
              <a:spcBef>
                <a:spcPct val="20000"/>
              </a:spcBef>
            </a:pPr>
            <a:r>
              <a:rPr lang="en-US" sz="1600" dirty="0" smtClean="0">
                <a:solidFill>
                  <a:srgbClr val="000000"/>
                </a:solidFill>
              </a:rPr>
              <a:t>Provide data &amp; tools to develop and evaluate approaches to prevent and reduce emissions of pollutants to the atmosphere, particularly environmentally sustainable, cost effective, and innovative </a:t>
            </a:r>
            <a:r>
              <a:rPr lang="en-US" sz="1600" dirty="0" err="1" smtClean="0">
                <a:solidFill>
                  <a:srgbClr val="000000"/>
                </a:solidFill>
              </a:rPr>
              <a:t>multipollutant</a:t>
            </a:r>
            <a:r>
              <a:rPr lang="en-US" sz="1600" dirty="0" smtClean="0">
                <a:solidFill>
                  <a:srgbClr val="000000"/>
                </a:solidFill>
              </a:rPr>
              <a:t> and sector-based approaches</a:t>
            </a: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a:p>
            <a:pPr marL="458788" lvl="1" indent="-174625" eaLnBrk="0" fontAlgn="base" hangingPunct="0">
              <a:lnSpc>
                <a:spcPct val="90000"/>
              </a:lnSpc>
              <a:spcBef>
                <a:spcPct val="20000"/>
              </a:spcBef>
              <a:spcAft>
                <a:spcPct val="0"/>
              </a:spcAft>
              <a:buClr>
                <a:srgbClr val="355777"/>
              </a:buClr>
              <a:defRPr/>
            </a:pPr>
            <a:endParaRPr lang="en-US" sz="1600" kern="0" dirty="0" smtClean="0">
              <a:solidFill>
                <a:srgbClr val="000000"/>
              </a:solidFill>
              <a:cs typeface="ＭＳ Ｐゴシック"/>
            </a:endParaRPr>
          </a:p>
        </p:txBody>
      </p:sp>
      <p:pic>
        <p:nvPicPr>
          <p:cNvPr id="14" name="Picture 11"/>
          <p:cNvPicPr>
            <a:picLocks noChangeAspect="1" noChangeArrowheads="1"/>
          </p:cNvPicPr>
          <p:nvPr/>
        </p:nvPicPr>
        <p:blipFill>
          <a:blip r:embed="rId8" cstate="print"/>
          <a:srcRect/>
          <a:stretch>
            <a:fillRect/>
          </a:stretch>
        </p:blipFill>
        <p:spPr bwMode="auto">
          <a:xfrm>
            <a:off x="7294265" y="3047999"/>
            <a:ext cx="1655772" cy="1108363"/>
          </a:xfrm>
          <a:prstGeom prst="rect">
            <a:avLst/>
          </a:prstGeom>
          <a:noFill/>
          <a:ln w="9525">
            <a:solidFill>
              <a:schemeClr val="tx2"/>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81890" y="2498440"/>
            <a:ext cx="2378075" cy="10414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rPr>
              <a:t>Theme 1:</a:t>
            </a:r>
          </a:p>
          <a:p>
            <a:pPr algn="ctr">
              <a:defRPr/>
            </a:pPr>
            <a:r>
              <a:rPr lang="en-US" b="1" dirty="0">
                <a:solidFill>
                  <a:srgbClr val="FFFFFF"/>
                </a:solidFill>
              </a:rPr>
              <a:t>Assess Impacts</a:t>
            </a:r>
          </a:p>
        </p:txBody>
      </p:sp>
      <p:sp>
        <p:nvSpPr>
          <p:cNvPr id="8" name="Rounded Rectangle 7"/>
          <p:cNvSpPr/>
          <p:nvPr/>
        </p:nvSpPr>
        <p:spPr>
          <a:xfrm>
            <a:off x="581890" y="3768440"/>
            <a:ext cx="2378075" cy="10414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rPr>
              <a:t>Theme 2:  </a:t>
            </a:r>
            <a:endParaRPr lang="en-US" b="1" dirty="0" smtClean="0">
              <a:solidFill>
                <a:srgbClr val="FFFFFF"/>
              </a:solidFill>
            </a:endParaRPr>
          </a:p>
          <a:p>
            <a:pPr algn="ctr">
              <a:defRPr/>
            </a:pPr>
            <a:r>
              <a:rPr lang="en-US" b="1" dirty="0" smtClean="0">
                <a:solidFill>
                  <a:srgbClr val="FFFFFF"/>
                </a:solidFill>
              </a:rPr>
              <a:t>Prevent </a:t>
            </a:r>
            <a:r>
              <a:rPr lang="en-US" b="1" dirty="0">
                <a:solidFill>
                  <a:srgbClr val="FFFFFF"/>
                </a:solidFill>
              </a:rPr>
              <a:t>/ Reduce Emissions</a:t>
            </a:r>
          </a:p>
        </p:txBody>
      </p:sp>
      <p:sp>
        <p:nvSpPr>
          <p:cNvPr id="9" name="Rounded Rectangle 8"/>
          <p:cNvSpPr/>
          <p:nvPr/>
        </p:nvSpPr>
        <p:spPr>
          <a:xfrm>
            <a:off x="581890" y="5063840"/>
            <a:ext cx="2378075" cy="10414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FF"/>
                </a:solidFill>
              </a:rPr>
              <a:t>Theme 3:</a:t>
            </a:r>
          </a:p>
          <a:p>
            <a:pPr algn="ctr">
              <a:defRPr/>
            </a:pPr>
            <a:r>
              <a:rPr lang="en-US" b="1" dirty="0">
                <a:solidFill>
                  <a:srgbClr val="FFFFFF"/>
                </a:solidFill>
              </a:rPr>
              <a:t>Respond to Changes</a:t>
            </a:r>
          </a:p>
        </p:txBody>
      </p:sp>
      <p:sp>
        <p:nvSpPr>
          <p:cNvPr id="13" name="Rounded Rectangle 12"/>
          <p:cNvSpPr/>
          <p:nvPr/>
        </p:nvSpPr>
        <p:spPr>
          <a:xfrm>
            <a:off x="5645732" y="5735780"/>
            <a:ext cx="2171700" cy="914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000000"/>
                </a:solidFill>
              </a:rPr>
              <a:t>Sustainable Energy Evaluation</a:t>
            </a:r>
            <a:endParaRPr lang="en-US" b="1" dirty="0">
              <a:solidFill>
                <a:srgbClr val="000000"/>
              </a:solidFill>
            </a:endParaRPr>
          </a:p>
        </p:txBody>
      </p:sp>
      <p:sp>
        <p:nvSpPr>
          <p:cNvPr id="14" name="Rounded Rectangle 13"/>
          <p:cNvSpPr/>
          <p:nvPr/>
        </p:nvSpPr>
        <p:spPr>
          <a:xfrm>
            <a:off x="5680947" y="2022762"/>
            <a:ext cx="2171700" cy="9906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rPr>
              <a:t>Climate </a:t>
            </a:r>
            <a:r>
              <a:rPr lang="en-US" b="1" dirty="0" smtClean="0">
                <a:solidFill>
                  <a:srgbClr val="000000"/>
                </a:solidFill>
              </a:rPr>
              <a:t>Impacts Mitigation</a:t>
            </a:r>
            <a:r>
              <a:rPr lang="en-US" b="1" dirty="0">
                <a:solidFill>
                  <a:srgbClr val="000000"/>
                </a:solidFill>
              </a:rPr>
              <a:t> </a:t>
            </a:r>
            <a:r>
              <a:rPr lang="en-US" b="1" dirty="0" smtClean="0">
                <a:solidFill>
                  <a:srgbClr val="000000"/>
                </a:solidFill>
              </a:rPr>
              <a:t>and </a:t>
            </a:r>
            <a:r>
              <a:rPr lang="en-US" b="1" dirty="0">
                <a:solidFill>
                  <a:srgbClr val="000000"/>
                </a:solidFill>
              </a:rPr>
              <a:t>Adaptation </a:t>
            </a:r>
          </a:p>
        </p:txBody>
      </p:sp>
      <p:sp>
        <p:nvSpPr>
          <p:cNvPr id="16" name="Rounded Rectangle 15"/>
          <p:cNvSpPr/>
          <p:nvPr/>
        </p:nvSpPr>
        <p:spPr>
          <a:xfrm>
            <a:off x="5653234" y="3941626"/>
            <a:ext cx="2171700" cy="7620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000000"/>
                </a:solidFill>
              </a:rPr>
              <a:t>Emissions and Measurements</a:t>
            </a:r>
            <a:endParaRPr lang="en-US" b="1" dirty="0">
              <a:solidFill>
                <a:srgbClr val="000000"/>
              </a:solidFill>
            </a:endParaRPr>
          </a:p>
        </p:txBody>
      </p:sp>
      <p:sp>
        <p:nvSpPr>
          <p:cNvPr id="19" name="Rounded Rectangle 18"/>
          <p:cNvSpPr/>
          <p:nvPr/>
        </p:nvSpPr>
        <p:spPr>
          <a:xfrm>
            <a:off x="5653235" y="4765960"/>
            <a:ext cx="2171700" cy="9144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rPr>
              <a:t>Modeling </a:t>
            </a:r>
            <a:r>
              <a:rPr lang="en-US" b="1" dirty="0" smtClean="0">
                <a:solidFill>
                  <a:srgbClr val="000000"/>
                </a:solidFill>
              </a:rPr>
              <a:t> and Decision </a:t>
            </a:r>
            <a:r>
              <a:rPr lang="en-US" b="1" dirty="0">
                <a:solidFill>
                  <a:srgbClr val="000000"/>
                </a:solidFill>
              </a:rPr>
              <a:t>Support Tools</a:t>
            </a:r>
          </a:p>
        </p:txBody>
      </p:sp>
      <p:sp>
        <p:nvSpPr>
          <p:cNvPr id="20" name="Rounded Rectangle 19"/>
          <p:cNvSpPr/>
          <p:nvPr/>
        </p:nvSpPr>
        <p:spPr>
          <a:xfrm>
            <a:off x="5673442" y="3054925"/>
            <a:ext cx="2171700" cy="83820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smtClean="0">
                <a:solidFill>
                  <a:srgbClr val="000000"/>
                </a:solidFill>
              </a:rPr>
              <a:t>NAAQS and </a:t>
            </a:r>
            <a:r>
              <a:rPr lang="en-US" b="1" dirty="0" err="1" smtClean="0">
                <a:solidFill>
                  <a:srgbClr val="000000"/>
                </a:solidFill>
              </a:rPr>
              <a:t>Multipollutant</a:t>
            </a:r>
            <a:endParaRPr lang="en-US" b="1" dirty="0">
              <a:solidFill>
                <a:srgbClr val="000000"/>
              </a:solidFill>
            </a:endParaRPr>
          </a:p>
        </p:txBody>
      </p:sp>
      <p:sp>
        <p:nvSpPr>
          <p:cNvPr id="28688" name="TextBox 23"/>
          <p:cNvSpPr txBox="1">
            <a:spLocks noChangeArrowheads="1"/>
          </p:cNvSpPr>
          <p:nvPr/>
        </p:nvSpPr>
        <p:spPr bwMode="auto">
          <a:xfrm>
            <a:off x="846407" y="1809690"/>
            <a:ext cx="1752018" cy="461665"/>
          </a:xfrm>
          <a:prstGeom prst="rect">
            <a:avLst/>
          </a:prstGeom>
          <a:noFill/>
          <a:ln w="9525">
            <a:solidFill>
              <a:schemeClr val="tx1"/>
            </a:solidFill>
            <a:miter lim="800000"/>
            <a:headEnd/>
            <a:tailEnd/>
          </a:ln>
        </p:spPr>
        <p:txBody>
          <a:bodyPr wrap="none">
            <a:spAutoFit/>
          </a:bodyPr>
          <a:lstStyle/>
          <a:p>
            <a:pPr algn="ctr"/>
            <a:r>
              <a:rPr lang="en-US" sz="2400" b="1" dirty="0">
                <a:solidFill>
                  <a:srgbClr val="000000"/>
                </a:solidFill>
              </a:rPr>
              <a:t>ACE </a:t>
            </a:r>
            <a:r>
              <a:rPr lang="en-US" sz="2400" b="1" dirty="0" smtClean="0">
                <a:solidFill>
                  <a:srgbClr val="000000"/>
                </a:solidFill>
              </a:rPr>
              <a:t>Themes</a:t>
            </a:r>
            <a:endParaRPr lang="en-US" sz="2400" b="1" dirty="0">
              <a:solidFill>
                <a:srgbClr val="000000"/>
              </a:solidFill>
            </a:endParaRPr>
          </a:p>
        </p:txBody>
      </p:sp>
      <p:sp>
        <p:nvSpPr>
          <p:cNvPr id="28691" name="TextBox 24"/>
          <p:cNvSpPr txBox="1">
            <a:spLocks noChangeArrowheads="1"/>
          </p:cNvSpPr>
          <p:nvPr/>
        </p:nvSpPr>
        <p:spPr bwMode="auto">
          <a:xfrm>
            <a:off x="5068476" y="1082068"/>
            <a:ext cx="3200400" cy="830997"/>
          </a:xfrm>
          <a:prstGeom prst="rect">
            <a:avLst/>
          </a:prstGeom>
          <a:noFill/>
          <a:ln w="9525">
            <a:solidFill>
              <a:schemeClr val="tx1"/>
            </a:solidFill>
            <a:miter lim="800000"/>
            <a:headEnd/>
            <a:tailEnd/>
          </a:ln>
        </p:spPr>
        <p:txBody>
          <a:bodyPr wrap="square">
            <a:spAutoFit/>
          </a:bodyPr>
          <a:lstStyle/>
          <a:p>
            <a:pPr algn="ctr"/>
            <a:r>
              <a:rPr lang="en-US" sz="2400" b="1" dirty="0" smtClean="0">
                <a:solidFill>
                  <a:srgbClr val="000000"/>
                </a:solidFill>
              </a:rPr>
              <a:t>ACE</a:t>
            </a:r>
            <a:r>
              <a:rPr lang="en-US" sz="2400" b="1" dirty="0">
                <a:solidFill>
                  <a:srgbClr val="000000"/>
                </a:solidFill>
              </a:rPr>
              <a:t> </a:t>
            </a:r>
            <a:r>
              <a:rPr lang="en-US" sz="2400" b="1" dirty="0" smtClean="0">
                <a:solidFill>
                  <a:srgbClr val="000000"/>
                </a:solidFill>
              </a:rPr>
              <a:t>Research </a:t>
            </a:r>
            <a:r>
              <a:rPr lang="en-US" sz="2400" b="1" dirty="0">
                <a:solidFill>
                  <a:srgbClr val="000000"/>
                </a:solidFill>
              </a:rPr>
              <a:t>Topics for </a:t>
            </a:r>
            <a:r>
              <a:rPr lang="en-US" sz="2400" b="1" dirty="0" smtClean="0">
                <a:solidFill>
                  <a:srgbClr val="000000"/>
                </a:solidFill>
              </a:rPr>
              <a:t>Partner </a:t>
            </a:r>
            <a:r>
              <a:rPr lang="en-US" sz="2400" b="1" dirty="0">
                <a:solidFill>
                  <a:srgbClr val="000000"/>
                </a:solidFill>
              </a:rPr>
              <a:t>Needs</a:t>
            </a:r>
          </a:p>
        </p:txBody>
      </p:sp>
      <p:sp>
        <p:nvSpPr>
          <p:cNvPr id="35" name="Title 34"/>
          <p:cNvSpPr>
            <a:spLocks noGrp="1"/>
          </p:cNvSpPr>
          <p:nvPr>
            <p:ph type="title"/>
          </p:nvPr>
        </p:nvSpPr>
        <p:spPr>
          <a:xfrm>
            <a:off x="457200" y="-54519"/>
            <a:ext cx="8229600" cy="1143000"/>
          </a:xfrm>
        </p:spPr>
        <p:txBody>
          <a:bodyPr>
            <a:normAutofit/>
          </a:bodyPr>
          <a:lstStyle/>
          <a:p>
            <a:r>
              <a:rPr lang="en-US" sz="4000" b="1" i="1" dirty="0" smtClean="0">
                <a:solidFill>
                  <a:srgbClr val="002060"/>
                </a:solidFill>
              </a:rPr>
              <a:t>ACE Themes &amp; Research Topics</a:t>
            </a:r>
            <a:endParaRPr lang="en-US" sz="4000" b="1" i="1" dirty="0">
              <a:solidFill>
                <a:srgbClr val="002060"/>
              </a:solidFill>
            </a:endParaRPr>
          </a:p>
        </p:txBody>
      </p:sp>
      <p:sp>
        <p:nvSpPr>
          <p:cNvPr id="28693" name="Slide Number Placeholder 50"/>
          <p:cNvSpPr>
            <a:spLocks noGrp="1"/>
          </p:cNvSpPr>
          <p:nvPr>
            <p:ph type="sldNum" sz="quarter" idx="12"/>
          </p:nvPr>
        </p:nvSpPr>
        <p:spPr>
          <a:noFill/>
          <a:ln>
            <a:miter lim="800000"/>
            <a:headEnd/>
            <a:tailEnd/>
          </a:ln>
        </p:spPr>
        <p:txBody>
          <a:bodyPr/>
          <a:lstStyle/>
          <a:p>
            <a:fld id="{20346699-C683-40CB-9EB9-E60B8A48B8AA}" type="slidenum">
              <a:rPr lang="en-US">
                <a:solidFill>
                  <a:srgbClr val="000000"/>
                </a:solidFill>
              </a:rPr>
              <a:pPr/>
              <a:t>13</a:t>
            </a:fld>
            <a:endParaRPr lang="en-US" dirty="0">
              <a:solidFill>
                <a:srgbClr val="000000"/>
              </a:solidFill>
            </a:endParaRPr>
          </a:p>
        </p:txBody>
      </p:sp>
      <p:sp>
        <p:nvSpPr>
          <p:cNvPr id="17" name="Left-Right Arrow 16"/>
          <p:cNvSpPr/>
          <p:nvPr/>
        </p:nvSpPr>
        <p:spPr bwMode="auto">
          <a:xfrm flipH="1">
            <a:off x="3117275" y="3401305"/>
            <a:ext cx="2362200" cy="1752600"/>
          </a:xfrm>
          <a:prstGeom prst="leftRightArrow">
            <a:avLst/>
          </a:prstGeom>
          <a:gradFill flip="none" rotWithShape="1">
            <a:gsLst>
              <a:gs pos="50000">
                <a:srgbClr val="002060"/>
              </a:gs>
              <a:gs pos="7000">
                <a:srgbClr val="92D050"/>
              </a:gs>
              <a:gs pos="100000">
                <a:srgbClr val="92D050"/>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59423" y="92988"/>
            <a:ext cx="7620000" cy="990600"/>
          </a:xfrm>
        </p:spPr>
        <p:txBody>
          <a:bodyPr>
            <a:normAutofit/>
          </a:bodyPr>
          <a:lstStyle/>
          <a:p>
            <a:pPr algn="ctr"/>
            <a:r>
              <a:rPr lang="en-US" sz="4000" b="1" i="1" dirty="0" smtClean="0">
                <a:solidFill>
                  <a:srgbClr val="002060"/>
                </a:solidFill>
                <a:latin typeface="Calibri" panose="020F0502020204030204" pitchFamily="34" charset="0"/>
                <a:cs typeface="Calibri" panose="020F0502020204030204" pitchFamily="34" charset="0"/>
              </a:rPr>
              <a:t>Stepping-up to the Challenges</a:t>
            </a:r>
            <a:endParaRPr lang="en-US" sz="4000" b="1" i="1" dirty="0">
              <a:solidFill>
                <a:srgbClr val="00206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6882533" y="6400800"/>
            <a:ext cx="1905000" cy="457200"/>
          </a:xfrm>
        </p:spPr>
        <p:txBody>
          <a:bodyPr/>
          <a:lstStyle/>
          <a:p>
            <a:fld id="{D26E34E5-6922-4BE6-8559-7D80AEF433AB}" type="slidenum">
              <a:rPr lang="en-US">
                <a:solidFill>
                  <a:srgbClr val="000000"/>
                </a:solidFill>
              </a:rPr>
              <a:pPr/>
              <a:t>14</a:t>
            </a:fld>
            <a:endParaRPr lang="en-US" dirty="0">
              <a:solidFill>
                <a:srgbClr val="000000"/>
              </a:solidFill>
            </a:endParaRPr>
          </a:p>
        </p:txBody>
      </p:sp>
      <p:sp>
        <p:nvSpPr>
          <p:cNvPr id="3" name="Content Placeholder 2"/>
          <p:cNvSpPr>
            <a:spLocks noGrp="1"/>
          </p:cNvSpPr>
          <p:nvPr>
            <p:ph idx="4294967295"/>
          </p:nvPr>
        </p:nvSpPr>
        <p:spPr>
          <a:xfrm>
            <a:off x="466434" y="1328662"/>
            <a:ext cx="8001000" cy="5070475"/>
          </a:xfrm>
        </p:spPr>
        <p:txBody>
          <a:bodyPr>
            <a:normAutofit/>
          </a:bodyPr>
          <a:lstStyle/>
          <a:p>
            <a:r>
              <a:rPr lang="en-US" dirty="0" smtClean="0"/>
              <a:t>Build relationships with </a:t>
            </a:r>
            <a:r>
              <a:rPr lang="en-US" dirty="0" smtClean="0"/>
              <a:t>stakeholders</a:t>
            </a:r>
          </a:p>
          <a:p>
            <a:endParaRPr lang="en-US" sz="1000" dirty="0" smtClean="0"/>
          </a:p>
          <a:p>
            <a:r>
              <a:rPr lang="en-US" dirty="0" smtClean="0"/>
              <a:t>Establish balance: “</a:t>
            </a:r>
            <a:r>
              <a:rPr lang="en-US" u="sng" dirty="0" smtClean="0"/>
              <a:t>science</a:t>
            </a:r>
            <a:r>
              <a:rPr lang="en-US" dirty="0" smtClean="0"/>
              <a:t> with a </a:t>
            </a:r>
            <a:r>
              <a:rPr lang="en-US" u="sng" dirty="0" smtClean="0"/>
              <a:t>purpose</a:t>
            </a:r>
            <a:r>
              <a:rPr lang="en-US" dirty="0" smtClean="0"/>
              <a:t>”</a:t>
            </a:r>
          </a:p>
          <a:p>
            <a:pPr lvl="1"/>
            <a:r>
              <a:rPr lang="en-US" dirty="0" smtClean="0"/>
              <a:t>Target real science program gaps and needs </a:t>
            </a:r>
          </a:p>
          <a:p>
            <a:pPr lvl="1"/>
            <a:r>
              <a:rPr lang="en-US" dirty="0" smtClean="0"/>
              <a:t>Yet promote cutting edge science &amp; </a:t>
            </a:r>
            <a:r>
              <a:rPr lang="en-US" dirty="0" smtClean="0"/>
              <a:t>innovation</a:t>
            </a:r>
          </a:p>
          <a:p>
            <a:pPr lvl="1"/>
            <a:endParaRPr lang="en-US" sz="1000" dirty="0" smtClean="0"/>
          </a:p>
          <a:p>
            <a:r>
              <a:rPr lang="en-US" dirty="0" smtClean="0"/>
              <a:t>Infusing </a:t>
            </a:r>
            <a:r>
              <a:rPr lang="en-US" i="1" dirty="0" smtClean="0"/>
              <a:t>systems</a:t>
            </a:r>
            <a:r>
              <a:rPr lang="en-US" dirty="0" smtClean="0"/>
              <a:t> thinking as the foundation of</a:t>
            </a:r>
            <a:r>
              <a:rPr lang="en-US" i="1" dirty="0" smtClean="0"/>
              <a:t> </a:t>
            </a:r>
            <a:r>
              <a:rPr lang="en-US" dirty="0" smtClean="0"/>
              <a:t>sustainability </a:t>
            </a:r>
            <a:endParaRPr lang="en-US" dirty="0" smtClean="0"/>
          </a:p>
          <a:p>
            <a:pPr lvl="1"/>
            <a:r>
              <a:rPr lang="en-US" dirty="0" smtClean="0"/>
              <a:t>The </a:t>
            </a:r>
            <a:r>
              <a:rPr lang="en-US" dirty="0" smtClean="0"/>
              <a:t>goal is solutions  - not just </a:t>
            </a:r>
            <a:r>
              <a:rPr lang="en-US" dirty="0" smtClean="0"/>
              <a:t>problems</a:t>
            </a:r>
          </a:p>
          <a:p>
            <a:pPr lvl="1"/>
            <a:r>
              <a:rPr lang="en-US" dirty="0" smtClean="0"/>
              <a:t>Anticipatory science</a:t>
            </a:r>
            <a:endParaRPr lang="en-US" dirty="0" smtClean="0"/>
          </a:p>
          <a:p>
            <a:pPr lvl="1"/>
            <a:endParaRPr lang="en-US" dirty="0" smtClean="0"/>
          </a:p>
        </p:txBody>
      </p:sp>
      <p:pic>
        <p:nvPicPr>
          <p:cNvPr id="5" name="Picture 4" descr="ACE Logo_Sm.png"/>
          <p:cNvPicPr>
            <a:picLocks noChangeAspect="1"/>
          </p:cNvPicPr>
          <p:nvPr/>
        </p:nvPicPr>
        <p:blipFill>
          <a:blip r:embed="rId2" cstate="print"/>
          <a:stretch>
            <a:fillRect/>
          </a:stretch>
        </p:blipFill>
        <p:spPr>
          <a:xfrm>
            <a:off x="3890075" y="6137801"/>
            <a:ext cx="1372060" cy="733290"/>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766105" y="1992903"/>
            <a:ext cx="7620000" cy="990600"/>
          </a:xfrm>
        </p:spPr>
        <p:txBody>
          <a:bodyPr/>
          <a:lstStyle/>
          <a:p>
            <a:r>
              <a:rPr lang="en-US" sz="6000" b="1" i="1" dirty="0" smtClean="0">
                <a:solidFill>
                  <a:schemeClr val="accent2"/>
                </a:solidFill>
              </a:rPr>
              <a:t>An ACE Success Story</a:t>
            </a:r>
            <a:endParaRPr lang="en-US" sz="6000" b="1" i="1" dirty="0">
              <a:solidFill>
                <a:schemeClr val="accent2"/>
              </a:solidFill>
            </a:endParaRPr>
          </a:p>
        </p:txBody>
      </p:sp>
      <p:sp>
        <p:nvSpPr>
          <p:cNvPr id="4" name="Slide Number Placeholder 3"/>
          <p:cNvSpPr>
            <a:spLocks noGrp="1"/>
          </p:cNvSpPr>
          <p:nvPr>
            <p:ph type="sldNum" sz="quarter" idx="12"/>
          </p:nvPr>
        </p:nvSpPr>
        <p:spPr/>
        <p:txBody>
          <a:bodyPr/>
          <a:lstStyle/>
          <a:p>
            <a:fld id="{5DF38983-0F80-42B3-9A16-161DED6B36B2}" type="slidenum">
              <a:rPr lang="en-US" smtClean="0">
                <a:solidFill>
                  <a:srgbClr val="000000"/>
                </a:solidFill>
              </a:rPr>
              <a:pPr/>
              <a:t>15</a:t>
            </a:fld>
            <a:endParaRPr lang="en-US">
              <a:solidFill>
                <a:srgbClr val="000000"/>
              </a:solidFill>
            </a:endParaRPr>
          </a:p>
        </p:txBody>
      </p:sp>
      <p:pic>
        <p:nvPicPr>
          <p:cNvPr id="6" name="Picture 5" descr="ACE Logo_Sm.png"/>
          <p:cNvPicPr>
            <a:picLocks noChangeAspect="1"/>
          </p:cNvPicPr>
          <p:nvPr/>
        </p:nvPicPr>
        <p:blipFill>
          <a:blip r:embed="rId2" cstate="print"/>
          <a:stretch>
            <a:fillRect/>
          </a:stretch>
        </p:blipFill>
        <p:spPr>
          <a:xfrm>
            <a:off x="3890075" y="6137801"/>
            <a:ext cx="1372060" cy="733290"/>
          </a:xfrm>
          <a:prstGeom prst="rect">
            <a:avLst/>
          </a:prstGeom>
        </p:spPr>
      </p:pic>
    </p:spTree>
    <p:extLst>
      <p:ext uri="{BB962C8B-B14F-4D97-AF65-F5344CB8AC3E}">
        <p14:creationId xmlns="" xmlns:p14="http://schemas.microsoft.com/office/powerpoint/2010/main" val="288621626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63550" y="-152400"/>
            <a:ext cx="7772400" cy="1143000"/>
          </a:xfrm>
        </p:spPr>
        <p:txBody>
          <a:bodyPr/>
          <a:lstStyle/>
          <a:p>
            <a:pPr eaLnBrk="1" hangingPunct="1"/>
            <a:r>
              <a:rPr lang="en-US" sz="3600" b="1" i="1" dirty="0" smtClean="0">
                <a:solidFill>
                  <a:srgbClr val="002060"/>
                </a:solidFill>
                <a:latin typeface="Arial" pitchFamily="34" charset="0"/>
                <a:cs typeface="Arial" pitchFamily="34" charset="0"/>
              </a:rPr>
              <a:t>Effects Beyond the Lung</a:t>
            </a:r>
          </a:p>
        </p:txBody>
      </p:sp>
      <p:grpSp>
        <p:nvGrpSpPr>
          <p:cNvPr id="2" name="Group 29"/>
          <p:cNvGrpSpPr>
            <a:grpSpLocks/>
          </p:cNvGrpSpPr>
          <p:nvPr/>
        </p:nvGrpSpPr>
        <p:grpSpPr bwMode="auto">
          <a:xfrm>
            <a:off x="5191125" y="815975"/>
            <a:ext cx="3952875" cy="5592763"/>
            <a:chOff x="3270" y="514"/>
            <a:chExt cx="2490" cy="3523"/>
          </a:xfrm>
        </p:grpSpPr>
        <p:pic>
          <p:nvPicPr>
            <p:cNvPr id="70661" name="Picture 7"/>
            <p:cNvPicPr>
              <a:picLocks noChangeAspect="1" noChangeArrowheads="1"/>
            </p:cNvPicPr>
            <p:nvPr/>
          </p:nvPicPr>
          <p:blipFill>
            <a:blip r:embed="rId2" cstate="print"/>
            <a:srcRect t="94698"/>
            <a:stretch>
              <a:fillRect/>
            </a:stretch>
          </p:blipFill>
          <p:spPr bwMode="auto">
            <a:xfrm>
              <a:off x="3270" y="3809"/>
              <a:ext cx="2490" cy="228"/>
            </a:xfrm>
            <a:prstGeom prst="rect">
              <a:avLst/>
            </a:prstGeom>
            <a:noFill/>
            <a:ln w="9525">
              <a:noFill/>
              <a:miter lim="800000"/>
              <a:headEnd/>
              <a:tailEnd/>
            </a:ln>
          </p:spPr>
        </p:pic>
        <p:pic>
          <p:nvPicPr>
            <p:cNvPr id="70662" name="Picture 28"/>
            <p:cNvPicPr>
              <a:picLocks noChangeAspect="1" noChangeArrowheads="1"/>
            </p:cNvPicPr>
            <p:nvPr/>
          </p:nvPicPr>
          <p:blipFill>
            <a:blip r:embed="rId2" cstate="print"/>
            <a:srcRect b="5302"/>
            <a:stretch>
              <a:fillRect/>
            </a:stretch>
          </p:blipFill>
          <p:spPr bwMode="auto">
            <a:xfrm>
              <a:off x="3506" y="514"/>
              <a:ext cx="2052" cy="3278"/>
            </a:xfrm>
            <a:prstGeom prst="rect">
              <a:avLst/>
            </a:prstGeom>
            <a:noFill/>
            <a:ln w="9525">
              <a:noFill/>
              <a:miter lim="800000"/>
              <a:headEnd/>
              <a:tailEnd/>
            </a:ln>
          </p:spPr>
        </p:pic>
      </p:grpSp>
      <p:pic>
        <p:nvPicPr>
          <p:cNvPr id="70660" name="Picture 44" descr="http://images.wisegeek.com/lungs.jpg"/>
          <p:cNvPicPr>
            <a:picLocks noChangeAspect="1" noChangeArrowheads="1"/>
          </p:cNvPicPr>
          <p:nvPr/>
        </p:nvPicPr>
        <p:blipFill>
          <a:blip r:embed="rId3" cstate="print"/>
          <a:srcRect/>
          <a:stretch>
            <a:fillRect/>
          </a:stretch>
        </p:blipFill>
        <p:spPr bwMode="auto">
          <a:xfrm>
            <a:off x="320675" y="1171575"/>
            <a:ext cx="4171950" cy="50863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43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Slide Number Placeholder 3"/>
          <p:cNvSpPr>
            <a:spLocks noGrp="1"/>
          </p:cNvSpPr>
          <p:nvPr>
            <p:ph type="sldNum" sz="quarter" idx="12"/>
          </p:nvPr>
        </p:nvSpPr>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6EE9454-82A9-492F-B88C-8CC07BA9DBB7}" type="slidenum">
              <a:rPr lang="en-US">
                <a:solidFill>
                  <a:srgbClr val="000000"/>
                </a:solidFill>
                <a:latin typeface="Times New Roman" panose="02020603050405020304" pitchFamily="18" charset="0"/>
              </a:rPr>
              <a:pPr/>
              <a:t>17</a:t>
            </a:fld>
            <a:endParaRPr lang="en-US">
              <a:solidFill>
                <a:srgbClr val="000000"/>
              </a:solidFill>
              <a:latin typeface="Times New Roman" panose="02020603050405020304" pitchFamily="18" charset="0"/>
            </a:endParaRPr>
          </a:p>
        </p:txBody>
      </p:sp>
      <p:graphicFrame>
        <p:nvGraphicFramePr>
          <p:cNvPr id="3074" name="Object 2"/>
          <p:cNvGraphicFramePr>
            <a:graphicFrameLocks noChangeAspect="1"/>
          </p:cNvGraphicFramePr>
          <p:nvPr/>
        </p:nvGraphicFramePr>
        <p:xfrm>
          <a:off x="68263" y="227013"/>
          <a:ext cx="8929687" cy="6338887"/>
        </p:xfrm>
        <a:graphic>
          <a:graphicData uri="http://schemas.openxmlformats.org/presentationml/2006/ole">
            <p:oleObj spid="_x0000_s2091" name="Image" r:id="rId3" imgW="6485714" imgH="3228571" progId="">
              <p:embed/>
            </p:oleObj>
          </a:graphicData>
        </a:graphic>
      </p:graphicFrame>
      <p:sp>
        <p:nvSpPr>
          <p:cNvPr id="3077" name="Text Box 3"/>
          <p:cNvSpPr txBox="1">
            <a:spLocks noChangeArrowheads="1"/>
          </p:cNvSpPr>
          <p:nvPr/>
        </p:nvSpPr>
        <p:spPr bwMode="auto">
          <a:xfrm>
            <a:off x="1375719" y="141695"/>
            <a:ext cx="636719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type="none" w="sm" len="sm"/>
                <a:tailEnd type="none" w="sm" len="sm"/>
              </a14:hiddenLine>
            </a:ext>
          </a:extLst>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4000" b="1" i="1" dirty="0" smtClean="0">
                <a:solidFill>
                  <a:srgbClr val="002060"/>
                </a:solidFill>
              </a:rPr>
              <a:t>Air </a:t>
            </a:r>
            <a:r>
              <a:rPr lang="en-US" sz="4000" b="1" i="1" dirty="0" smtClean="0">
                <a:solidFill>
                  <a:srgbClr val="002060"/>
                </a:solidFill>
                <a:latin typeface="Calibri" panose="020F0502020204030204" pitchFamily="34" charset="0"/>
                <a:cs typeface="Calibri" panose="020F0502020204030204" pitchFamily="34" charset="0"/>
              </a:rPr>
              <a:t>Pollution</a:t>
            </a:r>
            <a:r>
              <a:rPr lang="en-US" sz="4000" b="1" i="1" dirty="0" smtClean="0">
                <a:solidFill>
                  <a:srgbClr val="002060"/>
                </a:solidFill>
              </a:rPr>
              <a:t> and the Heart</a:t>
            </a:r>
            <a:endParaRPr lang="en-US" sz="4000" b="1" i="1" dirty="0">
              <a:solidFill>
                <a:srgbClr val="002060"/>
              </a:solidFill>
            </a:endParaRPr>
          </a:p>
        </p:txBody>
      </p:sp>
      <p:sp>
        <p:nvSpPr>
          <p:cNvPr id="969732" name="Rectangle 4"/>
          <p:cNvSpPr>
            <a:spLocks noChangeArrowheads="1"/>
          </p:cNvSpPr>
          <p:nvPr/>
        </p:nvSpPr>
        <p:spPr bwMode="auto">
          <a:xfrm>
            <a:off x="998538" y="1200150"/>
            <a:ext cx="5181600" cy="1447800"/>
          </a:xfrm>
          <a:prstGeom prst="rect">
            <a:avLst/>
          </a:prstGeom>
          <a:solidFill>
            <a:schemeClr val="bg1"/>
          </a:solidFill>
          <a:ln w="19050">
            <a:solidFill>
              <a:schemeClr val="bg1"/>
            </a:solidFill>
            <a:miter lim="800000"/>
            <a:headEnd type="none" w="sm" len="sm"/>
            <a:tailEnd type="none" w="sm" len="sm"/>
          </a:ln>
          <a:effectLst/>
        </p:spPr>
        <p:txBody>
          <a:bodyPr wrap="none" anchor="ctr"/>
          <a:lstStyle/>
          <a:p>
            <a:pPr algn="ctr" eaLnBrk="0" hangingPunct="0">
              <a:defRPr/>
            </a:pPr>
            <a:endParaRPr lang="en-US" sz="1400">
              <a:solidFill>
                <a:srgbClr val="393939"/>
              </a:solidFill>
              <a:effectLst>
                <a:outerShdw blurRad="38100" dist="38100" dir="2700000" algn="tl">
                  <a:srgbClr val="000000">
                    <a:alpha val="43137"/>
                  </a:srgbClr>
                </a:outerShdw>
              </a:effectLst>
            </a:endParaRPr>
          </a:p>
        </p:txBody>
      </p:sp>
      <p:sp>
        <p:nvSpPr>
          <p:cNvPr id="969733" name="Rectangle 5"/>
          <p:cNvSpPr>
            <a:spLocks noChangeArrowheads="1"/>
          </p:cNvSpPr>
          <p:nvPr/>
        </p:nvSpPr>
        <p:spPr bwMode="auto">
          <a:xfrm>
            <a:off x="3944938" y="1009650"/>
            <a:ext cx="4335462" cy="4457700"/>
          </a:xfrm>
          <a:prstGeom prst="rect">
            <a:avLst/>
          </a:prstGeom>
          <a:noFill/>
          <a:ln w="38100">
            <a:solidFill>
              <a:schemeClr val="accent5">
                <a:lumMod val="50000"/>
              </a:schemeClr>
            </a:solidFill>
            <a:miter lim="800000"/>
            <a:headEnd type="none" w="sm" len="sm"/>
            <a:tailEnd type="none" w="sm" len="sm"/>
          </a:ln>
          <a:effectLst/>
        </p:spPr>
        <p:txBody>
          <a:bodyPr wrap="none" anchor="ctr"/>
          <a:lstStyle/>
          <a:p>
            <a:pPr algn="ctr" eaLnBrk="0" hangingPunct="0">
              <a:defRPr/>
            </a:pPr>
            <a:endParaRPr lang="en-US" sz="1400">
              <a:solidFill>
                <a:srgbClr val="393939"/>
              </a:solidFill>
              <a:effectLst>
                <a:outerShdw blurRad="38100" dist="38100" dir="2700000" algn="tl">
                  <a:srgbClr val="000000">
                    <a:alpha val="43137"/>
                  </a:srgbClr>
                </a:outerShdw>
              </a:effectLst>
            </a:endParaRPr>
          </a:p>
        </p:txBody>
      </p:sp>
      <p:sp>
        <p:nvSpPr>
          <p:cNvPr id="3080" name="Text Box 6"/>
          <p:cNvSpPr txBox="1">
            <a:spLocks noChangeArrowheads="1"/>
          </p:cNvSpPr>
          <p:nvPr/>
        </p:nvSpPr>
        <p:spPr bwMode="auto">
          <a:xfrm>
            <a:off x="866775" y="5514975"/>
            <a:ext cx="1066800" cy="4889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dirty="0"/>
              <a:t>Total Mortality</a:t>
            </a:r>
          </a:p>
        </p:txBody>
      </p:sp>
      <p:sp>
        <p:nvSpPr>
          <p:cNvPr id="3081" name="Text Box 7"/>
          <p:cNvSpPr txBox="1">
            <a:spLocks noChangeArrowheads="1"/>
          </p:cNvSpPr>
          <p:nvPr/>
        </p:nvSpPr>
        <p:spPr bwMode="auto">
          <a:xfrm>
            <a:off x="1800225" y="5514975"/>
            <a:ext cx="1152525" cy="4889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Respiratory Mortality</a:t>
            </a:r>
          </a:p>
        </p:txBody>
      </p:sp>
      <p:sp>
        <p:nvSpPr>
          <p:cNvPr id="3082" name="Text Box 8"/>
          <p:cNvSpPr txBox="1">
            <a:spLocks noChangeArrowheads="1"/>
          </p:cNvSpPr>
          <p:nvPr/>
        </p:nvSpPr>
        <p:spPr bwMode="auto">
          <a:xfrm>
            <a:off x="2819400" y="5505450"/>
            <a:ext cx="1152525" cy="6873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Cardio-vascular Mortality</a:t>
            </a:r>
          </a:p>
        </p:txBody>
      </p:sp>
      <p:sp>
        <p:nvSpPr>
          <p:cNvPr id="3083" name="Text Box 9"/>
          <p:cNvSpPr txBox="1">
            <a:spLocks noChangeArrowheads="1"/>
          </p:cNvSpPr>
          <p:nvPr/>
        </p:nvSpPr>
        <p:spPr bwMode="auto">
          <a:xfrm>
            <a:off x="3857625" y="5524500"/>
            <a:ext cx="1152525" cy="6873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Respiratory Hospital Admissions</a:t>
            </a:r>
          </a:p>
        </p:txBody>
      </p:sp>
      <p:sp>
        <p:nvSpPr>
          <p:cNvPr id="3084" name="Text Box 10"/>
          <p:cNvSpPr txBox="1">
            <a:spLocks noChangeArrowheads="1"/>
          </p:cNvSpPr>
          <p:nvPr/>
        </p:nvSpPr>
        <p:spPr bwMode="auto">
          <a:xfrm>
            <a:off x="4914900" y="5500688"/>
            <a:ext cx="1152525" cy="8858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Cardio-Pulmonary Hospital Admissions</a:t>
            </a:r>
          </a:p>
        </p:txBody>
      </p:sp>
      <p:sp>
        <p:nvSpPr>
          <p:cNvPr id="3085" name="Text Box 11"/>
          <p:cNvSpPr txBox="1">
            <a:spLocks noChangeArrowheads="1"/>
          </p:cNvSpPr>
          <p:nvPr/>
        </p:nvSpPr>
        <p:spPr bwMode="auto">
          <a:xfrm>
            <a:off x="5924550" y="5486400"/>
            <a:ext cx="1152525" cy="290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Cough</a:t>
            </a:r>
          </a:p>
        </p:txBody>
      </p:sp>
      <p:sp>
        <p:nvSpPr>
          <p:cNvPr id="3086" name="Text Box 12"/>
          <p:cNvSpPr txBox="1">
            <a:spLocks noChangeArrowheads="1"/>
          </p:cNvSpPr>
          <p:nvPr/>
        </p:nvSpPr>
        <p:spPr bwMode="auto">
          <a:xfrm>
            <a:off x="6819900" y="5810250"/>
            <a:ext cx="1466850" cy="290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Respiratory</a:t>
            </a:r>
          </a:p>
        </p:txBody>
      </p:sp>
      <p:sp>
        <p:nvSpPr>
          <p:cNvPr id="3087" name="Text Box 13"/>
          <p:cNvSpPr txBox="1">
            <a:spLocks noChangeArrowheads="1"/>
          </p:cNvSpPr>
          <p:nvPr/>
        </p:nvSpPr>
        <p:spPr bwMode="auto">
          <a:xfrm>
            <a:off x="6781800" y="5514975"/>
            <a:ext cx="1466850" cy="290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Upper     Lower</a:t>
            </a:r>
          </a:p>
        </p:txBody>
      </p:sp>
      <p:sp>
        <p:nvSpPr>
          <p:cNvPr id="3088" name="Text Box 14"/>
          <p:cNvSpPr txBox="1">
            <a:spLocks noChangeArrowheads="1"/>
          </p:cNvSpPr>
          <p:nvPr/>
        </p:nvSpPr>
        <p:spPr bwMode="auto">
          <a:xfrm>
            <a:off x="6781800" y="6267450"/>
            <a:ext cx="1152525" cy="290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Children</a:t>
            </a:r>
          </a:p>
        </p:txBody>
      </p:sp>
      <p:sp>
        <p:nvSpPr>
          <p:cNvPr id="3089" name="Text Box 15"/>
          <p:cNvSpPr txBox="1">
            <a:spLocks noChangeArrowheads="1"/>
          </p:cNvSpPr>
          <p:nvPr/>
        </p:nvSpPr>
        <p:spPr bwMode="auto">
          <a:xfrm>
            <a:off x="2828925" y="6267450"/>
            <a:ext cx="1152525" cy="2905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1300" b="1"/>
              <a:t>Adults</a:t>
            </a:r>
          </a:p>
        </p:txBody>
      </p:sp>
      <p:sp>
        <p:nvSpPr>
          <p:cNvPr id="3090" name="Line 16"/>
          <p:cNvSpPr>
            <a:spLocks noChangeShapeType="1"/>
          </p:cNvSpPr>
          <p:nvPr/>
        </p:nvSpPr>
        <p:spPr bwMode="auto">
          <a:xfrm flipV="1">
            <a:off x="4600575" y="6388100"/>
            <a:ext cx="1393825" cy="14288"/>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91" name="Text Box 17"/>
          <p:cNvSpPr txBox="1">
            <a:spLocks noChangeArrowheads="1"/>
          </p:cNvSpPr>
          <p:nvPr/>
        </p:nvSpPr>
        <p:spPr bwMode="auto">
          <a:xfrm>
            <a:off x="1162050" y="1236663"/>
            <a:ext cx="2509838" cy="8318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US" dirty="0"/>
              <a:t>EPA Staff Paper 1996</a:t>
            </a:r>
          </a:p>
        </p:txBody>
      </p:sp>
      <p:sp>
        <p:nvSpPr>
          <p:cNvPr id="3092" name="Rectangle 18"/>
          <p:cNvSpPr>
            <a:spLocks noChangeArrowheads="1"/>
          </p:cNvSpPr>
          <p:nvPr/>
        </p:nvSpPr>
        <p:spPr bwMode="auto">
          <a:xfrm>
            <a:off x="2263775" y="6270625"/>
            <a:ext cx="2320925" cy="2905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3093" name="Rectangle 19"/>
          <p:cNvSpPr>
            <a:spLocks noChangeArrowheads="1"/>
          </p:cNvSpPr>
          <p:nvPr/>
        </p:nvSpPr>
        <p:spPr bwMode="auto">
          <a:xfrm>
            <a:off x="6742113" y="6276975"/>
            <a:ext cx="1217612" cy="2762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p>
        </p:txBody>
      </p:sp>
      <p:sp>
        <p:nvSpPr>
          <p:cNvPr id="3" name="Heart 2"/>
          <p:cNvSpPr/>
          <p:nvPr/>
        </p:nvSpPr>
        <p:spPr bwMode="auto">
          <a:xfrm>
            <a:off x="2879344" y="4227443"/>
            <a:ext cx="1097550" cy="1022833"/>
          </a:xfrm>
          <a:prstGeom prst="hear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24" name="Heart 23"/>
          <p:cNvSpPr/>
          <p:nvPr/>
        </p:nvSpPr>
        <p:spPr bwMode="auto">
          <a:xfrm>
            <a:off x="4760739" y="3837541"/>
            <a:ext cx="1467783" cy="1563618"/>
          </a:xfrm>
          <a:prstGeom prst="hear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sp>
        <p:nvSpPr>
          <p:cNvPr id="32" name="Text Box 3"/>
          <p:cNvSpPr txBox="1">
            <a:spLocks noChangeArrowheads="1"/>
          </p:cNvSpPr>
          <p:nvPr/>
        </p:nvSpPr>
        <p:spPr bwMode="auto">
          <a:xfrm>
            <a:off x="1372204" y="2656716"/>
            <a:ext cx="3987118" cy="507831"/>
          </a:xfrm>
          <a:prstGeom prst="rect">
            <a:avLst/>
          </a:prstGeom>
          <a:solidFill>
            <a:schemeClr val="bg1"/>
          </a:solidFill>
          <a:ln>
            <a:solidFill>
              <a:schemeClr val="tx1"/>
            </a:solidFill>
          </a:ln>
        </p:spPr>
        <p:txBody>
          <a:bodyPr wrap="non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sz="2700" b="1" i="1" dirty="0" smtClean="0">
                <a:solidFill>
                  <a:srgbClr val="00B050"/>
                </a:solidFill>
              </a:rPr>
              <a:t>PM affects the lungs….</a:t>
            </a:r>
            <a:endParaRPr lang="en-US" sz="2700" b="1" i="1" dirty="0">
              <a:solidFill>
                <a:srgbClr val="00B050"/>
              </a:solidFill>
            </a:endParaRPr>
          </a:p>
        </p:txBody>
      </p:sp>
    </p:spTree>
    <p:extLst>
      <p:ext uri="{BB962C8B-B14F-4D97-AF65-F5344CB8AC3E}">
        <p14:creationId xmlns="" xmlns:p14="http://schemas.microsoft.com/office/powerpoint/2010/main" val="3740513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4"/>
          <p:cNvGrpSpPr>
            <a:grpSpLocks/>
          </p:cNvGrpSpPr>
          <p:nvPr/>
        </p:nvGrpSpPr>
        <p:grpSpPr bwMode="auto">
          <a:xfrm>
            <a:off x="159887" y="1098739"/>
            <a:ext cx="4193298" cy="5504841"/>
            <a:chOff x="3032" y="694"/>
            <a:chExt cx="3344" cy="3551"/>
          </a:xfrm>
        </p:grpSpPr>
        <p:sp>
          <p:nvSpPr>
            <p:cNvPr id="88071" name="Text Box 55"/>
            <p:cNvSpPr txBox="1">
              <a:spLocks noChangeArrowheads="1"/>
            </p:cNvSpPr>
            <p:nvPr/>
          </p:nvSpPr>
          <p:spPr bwMode="auto">
            <a:xfrm>
              <a:off x="3282" y="4027"/>
              <a:ext cx="3076" cy="218"/>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fontAlgn="base">
                <a:spcBef>
                  <a:spcPct val="50000"/>
                </a:spcBef>
                <a:spcAft>
                  <a:spcPct val="0"/>
                </a:spcAft>
              </a:pPr>
              <a:r>
                <a:rPr lang="en-US" sz="1600" b="1" dirty="0" smtClean="0">
                  <a:solidFill>
                    <a:schemeClr val="accent2">
                      <a:lumMod val="75000"/>
                    </a:schemeClr>
                  </a:solidFill>
                </a:rPr>
                <a:t>Watkinson et al., 1998</a:t>
              </a:r>
            </a:p>
          </p:txBody>
        </p:sp>
        <p:sp>
          <p:nvSpPr>
            <p:cNvPr id="88072" name="Rectangle 56"/>
            <p:cNvSpPr>
              <a:spLocks noChangeArrowheads="1"/>
            </p:cNvSpPr>
            <p:nvPr/>
          </p:nvSpPr>
          <p:spPr bwMode="auto">
            <a:xfrm>
              <a:off x="3032" y="694"/>
              <a:ext cx="3344" cy="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64" tIns="46032" rIns="92064" bIns="46032">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fontAlgn="base">
                <a:spcBef>
                  <a:spcPct val="50000"/>
                </a:spcBef>
                <a:spcAft>
                  <a:spcPct val="0"/>
                </a:spcAft>
              </a:pPr>
              <a:r>
                <a:rPr lang="en-US" sz="1400" b="1" dirty="0" smtClean="0">
                  <a:latin typeface="+mn-lt"/>
                </a:rPr>
                <a:t>ECG Abnormalities and death in fly ash exposed rats with vascular disease</a:t>
              </a:r>
            </a:p>
          </p:txBody>
        </p:sp>
        <p:grpSp>
          <p:nvGrpSpPr>
            <p:cNvPr id="88073" name="Group 57"/>
            <p:cNvGrpSpPr>
              <a:grpSpLocks/>
            </p:cNvGrpSpPr>
            <p:nvPr/>
          </p:nvGrpSpPr>
          <p:grpSpPr bwMode="auto">
            <a:xfrm>
              <a:off x="3214" y="1070"/>
              <a:ext cx="3038" cy="2957"/>
              <a:chOff x="3118" y="1310"/>
              <a:chExt cx="2670" cy="2725"/>
            </a:xfrm>
          </p:grpSpPr>
          <p:sp>
            <p:nvSpPr>
              <p:cNvPr id="88074" name="Rectangle 58"/>
              <p:cNvSpPr>
                <a:spLocks noChangeArrowheads="1"/>
              </p:cNvSpPr>
              <p:nvPr/>
            </p:nvSpPr>
            <p:spPr bwMode="auto">
              <a:xfrm>
                <a:off x="3118" y="1310"/>
                <a:ext cx="2670" cy="2725"/>
              </a:xfrm>
              <a:prstGeom prst="rect">
                <a:avLst/>
              </a:prstGeom>
              <a:solidFill>
                <a:schemeClr val="bg1"/>
              </a:solidFill>
              <a:ln w="19050">
                <a:solidFill>
                  <a:schemeClr val="tx1"/>
                </a:solidFill>
                <a:miter lim="800000"/>
                <a:headEnd/>
                <a:tailEnd/>
              </a:ln>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spcBef>
                    <a:spcPct val="0"/>
                  </a:spcBef>
                  <a:spcAft>
                    <a:spcPct val="0"/>
                  </a:spcAft>
                </a:pPr>
                <a:endParaRPr lang="en-US" sz="1600" smtClean="0">
                  <a:solidFill>
                    <a:srgbClr val="000000"/>
                  </a:solidFill>
                </a:endParaRPr>
              </a:p>
            </p:txBody>
          </p:sp>
          <p:pic>
            <p:nvPicPr>
              <p:cNvPr id="88075" name="Picture 59"/>
              <p:cNvPicPr>
                <a:picLocks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78" y="1353"/>
                <a:ext cx="2541" cy="259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grpSp>
      <p:sp>
        <p:nvSpPr>
          <p:cNvPr id="4" name="TextBox 3"/>
          <p:cNvSpPr txBox="1"/>
          <p:nvPr/>
        </p:nvSpPr>
        <p:spPr>
          <a:xfrm>
            <a:off x="82396" y="277980"/>
            <a:ext cx="5407895" cy="615553"/>
          </a:xfrm>
          <a:prstGeom prst="rect">
            <a:avLst/>
          </a:prstGeom>
          <a:noFill/>
          <a:ln>
            <a:solidFill>
              <a:srgbClr val="FF0000"/>
            </a:solidFill>
          </a:ln>
        </p:spPr>
        <p:txBody>
          <a:bodyPr wrap="square" rtlCol="0">
            <a:spAutoFit/>
          </a:bodyPr>
          <a:lstStyle/>
          <a:p>
            <a:pPr algn="ctr"/>
            <a:r>
              <a:rPr lang="en-US" sz="3400" b="1" i="1" dirty="0" smtClean="0">
                <a:solidFill>
                  <a:srgbClr val="002060"/>
                </a:solidFill>
              </a:rPr>
              <a:t>Evolution </a:t>
            </a:r>
            <a:r>
              <a:rPr lang="en-US" sz="3400" b="1" i="1" dirty="0">
                <a:solidFill>
                  <a:srgbClr val="002060"/>
                </a:solidFill>
              </a:rPr>
              <a:t>of an Outcome</a:t>
            </a:r>
            <a:endParaRPr lang="en-US" sz="3400" b="1" dirty="0">
              <a:solidFill>
                <a:srgbClr val="002060"/>
              </a:solidFill>
            </a:endParaRPr>
          </a:p>
        </p:txBody>
      </p:sp>
      <p:grpSp>
        <p:nvGrpSpPr>
          <p:cNvPr id="3" name="Group 2"/>
          <p:cNvGrpSpPr/>
          <p:nvPr/>
        </p:nvGrpSpPr>
        <p:grpSpPr>
          <a:xfrm>
            <a:off x="4865319" y="3362248"/>
            <a:ext cx="3346602" cy="3314249"/>
            <a:chOff x="4865319" y="3362248"/>
            <a:chExt cx="3346602" cy="3314249"/>
          </a:xfrm>
        </p:grpSpPr>
        <p:grpSp>
          <p:nvGrpSpPr>
            <p:cNvPr id="44" name="Group 915"/>
            <p:cNvGrpSpPr>
              <a:grpSpLocks/>
            </p:cNvGrpSpPr>
            <p:nvPr/>
          </p:nvGrpSpPr>
          <p:grpSpPr bwMode="auto">
            <a:xfrm>
              <a:off x="4865319" y="3362248"/>
              <a:ext cx="3346602" cy="3314249"/>
              <a:chOff x="2993" y="879"/>
              <a:chExt cx="2568" cy="2731"/>
            </a:xfrm>
          </p:grpSpPr>
          <p:grpSp>
            <p:nvGrpSpPr>
              <p:cNvPr id="45" name="Group 640"/>
              <p:cNvGrpSpPr>
                <a:grpSpLocks/>
              </p:cNvGrpSpPr>
              <p:nvPr/>
            </p:nvGrpSpPr>
            <p:grpSpPr bwMode="auto">
              <a:xfrm>
                <a:off x="2993" y="879"/>
                <a:ext cx="2519" cy="1862"/>
                <a:chOff x="2953" y="1872"/>
                <a:chExt cx="2519" cy="1862"/>
              </a:xfrm>
            </p:grpSpPr>
            <p:sp>
              <p:nvSpPr>
                <p:cNvPr id="82" name="Rectangle 641"/>
                <p:cNvSpPr>
                  <a:spLocks noChangeArrowheads="1"/>
                </p:cNvSpPr>
                <p:nvPr/>
              </p:nvSpPr>
              <p:spPr bwMode="auto">
                <a:xfrm>
                  <a:off x="4971" y="2819"/>
                  <a:ext cx="80" cy="719"/>
                </a:xfrm>
                <a:prstGeom prst="rect">
                  <a:avLst/>
                </a:prstGeom>
                <a:solidFill>
                  <a:srgbClr val="FFFF00"/>
                </a:solidFill>
                <a:ln w="9525">
                  <a:solidFill>
                    <a:schemeClr val="tx1"/>
                  </a:solidFill>
                  <a:miter lim="800000"/>
                  <a:headEnd/>
                  <a:tailEnd/>
                </a:ln>
              </p:spPr>
              <p:txBody>
                <a:bodyPr/>
                <a:lstStyle/>
                <a:p>
                  <a:endParaRPr lang="en-US" sz="1200"/>
                </a:p>
              </p:txBody>
            </p:sp>
            <p:sp>
              <p:nvSpPr>
                <p:cNvPr id="83" name="Line 642"/>
                <p:cNvSpPr>
                  <a:spLocks noChangeShapeType="1"/>
                </p:cNvSpPr>
                <p:nvPr/>
              </p:nvSpPr>
              <p:spPr bwMode="auto">
                <a:xfrm flipV="1">
                  <a:off x="4971" y="2819"/>
                  <a:ext cx="0" cy="7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84" name="Line 643"/>
                <p:cNvSpPr>
                  <a:spLocks noChangeShapeType="1"/>
                </p:cNvSpPr>
                <p:nvPr/>
              </p:nvSpPr>
              <p:spPr bwMode="auto">
                <a:xfrm>
                  <a:off x="4971" y="2819"/>
                  <a:ext cx="0" cy="7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85" name="Line 644"/>
                <p:cNvSpPr>
                  <a:spLocks noChangeShapeType="1"/>
                </p:cNvSpPr>
                <p:nvPr/>
              </p:nvSpPr>
              <p:spPr bwMode="auto">
                <a:xfrm>
                  <a:off x="4971" y="2819"/>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86" name="Line 645"/>
                <p:cNvSpPr>
                  <a:spLocks noChangeShapeType="1"/>
                </p:cNvSpPr>
                <p:nvPr/>
              </p:nvSpPr>
              <p:spPr bwMode="auto">
                <a:xfrm flipH="1">
                  <a:off x="4971" y="2819"/>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87" name="Line 646"/>
                <p:cNvSpPr>
                  <a:spLocks noChangeShapeType="1"/>
                </p:cNvSpPr>
                <p:nvPr/>
              </p:nvSpPr>
              <p:spPr bwMode="auto">
                <a:xfrm flipV="1">
                  <a:off x="5051" y="2819"/>
                  <a:ext cx="0" cy="7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88" name="Line 647"/>
                <p:cNvSpPr>
                  <a:spLocks noChangeShapeType="1"/>
                </p:cNvSpPr>
                <p:nvPr/>
              </p:nvSpPr>
              <p:spPr bwMode="auto">
                <a:xfrm>
                  <a:off x="5051" y="2819"/>
                  <a:ext cx="0" cy="7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89" name="Line 648"/>
                <p:cNvSpPr>
                  <a:spLocks noChangeShapeType="1"/>
                </p:cNvSpPr>
                <p:nvPr/>
              </p:nvSpPr>
              <p:spPr bwMode="auto">
                <a:xfrm>
                  <a:off x="4971"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0" name="Line 649"/>
                <p:cNvSpPr>
                  <a:spLocks noChangeShapeType="1"/>
                </p:cNvSpPr>
                <p:nvPr/>
              </p:nvSpPr>
              <p:spPr bwMode="auto">
                <a:xfrm flipH="1">
                  <a:off x="4971"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1" name="Line 650"/>
                <p:cNvSpPr>
                  <a:spLocks noChangeShapeType="1"/>
                </p:cNvSpPr>
                <p:nvPr/>
              </p:nvSpPr>
              <p:spPr bwMode="auto">
                <a:xfrm>
                  <a:off x="4991" y="2600"/>
                  <a:ext cx="41"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2" name="Line 651"/>
                <p:cNvSpPr>
                  <a:spLocks noChangeShapeType="1"/>
                </p:cNvSpPr>
                <p:nvPr/>
              </p:nvSpPr>
              <p:spPr bwMode="auto">
                <a:xfrm>
                  <a:off x="5010" y="2600"/>
                  <a:ext cx="1" cy="2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3" name="Rectangle 652"/>
                <p:cNvSpPr>
                  <a:spLocks noChangeArrowheads="1"/>
                </p:cNvSpPr>
                <p:nvPr/>
              </p:nvSpPr>
              <p:spPr bwMode="auto">
                <a:xfrm>
                  <a:off x="5283" y="3314"/>
                  <a:ext cx="80" cy="224"/>
                </a:xfrm>
                <a:prstGeom prst="rect">
                  <a:avLst/>
                </a:prstGeom>
                <a:solidFill>
                  <a:srgbClr val="FFFF00"/>
                </a:solidFill>
                <a:ln w="9525">
                  <a:solidFill>
                    <a:schemeClr val="tx1"/>
                  </a:solidFill>
                  <a:miter lim="800000"/>
                  <a:headEnd/>
                  <a:tailEnd/>
                </a:ln>
              </p:spPr>
              <p:txBody>
                <a:bodyPr/>
                <a:lstStyle/>
                <a:p>
                  <a:endParaRPr lang="en-US" sz="1200"/>
                </a:p>
              </p:txBody>
            </p:sp>
            <p:sp>
              <p:nvSpPr>
                <p:cNvPr id="94" name="Line 653"/>
                <p:cNvSpPr>
                  <a:spLocks noChangeShapeType="1"/>
                </p:cNvSpPr>
                <p:nvPr/>
              </p:nvSpPr>
              <p:spPr bwMode="auto">
                <a:xfrm flipV="1">
                  <a:off x="5283" y="3314"/>
                  <a:ext cx="1" cy="224"/>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5" name="Line 654"/>
                <p:cNvSpPr>
                  <a:spLocks noChangeShapeType="1"/>
                </p:cNvSpPr>
                <p:nvPr/>
              </p:nvSpPr>
              <p:spPr bwMode="auto">
                <a:xfrm>
                  <a:off x="5283" y="3314"/>
                  <a:ext cx="1" cy="224"/>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6" name="Line 655"/>
                <p:cNvSpPr>
                  <a:spLocks noChangeShapeType="1"/>
                </p:cNvSpPr>
                <p:nvPr/>
              </p:nvSpPr>
              <p:spPr bwMode="auto">
                <a:xfrm>
                  <a:off x="5283" y="3314"/>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7" name="Line 656"/>
                <p:cNvSpPr>
                  <a:spLocks noChangeShapeType="1"/>
                </p:cNvSpPr>
                <p:nvPr/>
              </p:nvSpPr>
              <p:spPr bwMode="auto">
                <a:xfrm flipH="1">
                  <a:off x="5283" y="3314"/>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8" name="Line 657"/>
                <p:cNvSpPr>
                  <a:spLocks noChangeShapeType="1"/>
                </p:cNvSpPr>
                <p:nvPr/>
              </p:nvSpPr>
              <p:spPr bwMode="auto">
                <a:xfrm flipV="1">
                  <a:off x="5363" y="3314"/>
                  <a:ext cx="1" cy="224"/>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99" name="Line 658"/>
                <p:cNvSpPr>
                  <a:spLocks noChangeShapeType="1"/>
                </p:cNvSpPr>
                <p:nvPr/>
              </p:nvSpPr>
              <p:spPr bwMode="auto">
                <a:xfrm>
                  <a:off x="5363" y="3314"/>
                  <a:ext cx="1" cy="224"/>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0" name="Line 659"/>
                <p:cNvSpPr>
                  <a:spLocks noChangeShapeType="1"/>
                </p:cNvSpPr>
                <p:nvPr/>
              </p:nvSpPr>
              <p:spPr bwMode="auto">
                <a:xfrm>
                  <a:off x="5283"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1" name="Line 660"/>
                <p:cNvSpPr>
                  <a:spLocks noChangeShapeType="1"/>
                </p:cNvSpPr>
                <p:nvPr/>
              </p:nvSpPr>
              <p:spPr bwMode="auto">
                <a:xfrm flipH="1">
                  <a:off x="5283"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2" name="Line 661"/>
                <p:cNvSpPr>
                  <a:spLocks noChangeShapeType="1"/>
                </p:cNvSpPr>
                <p:nvPr/>
              </p:nvSpPr>
              <p:spPr bwMode="auto">
                <a:xfrm>
                  <a:off x="5304" y="3267"/>
                  <a:ext cx="41"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3" name="Line 662"/>
                <p:cNvSpPr>
                  <a:spLocks noChangeShapeType="1"/>
                </p:cNvSpPr>
                <p:nvPr/>
              </p:nvSpPr>
              <p:spPr bwMode="auto">
                <a:xfrm>
                  <a:off x="5324" y="3267"/>
                  <a:ext cx="0" cy="47"/>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4" name="Rectangle 663"/>
                <p:cNvSpPr>
                  <a:spLocks noChangeArrowheads="1"/>
                </p:cNvSpPr>
                <p:nvPr/>
              </p:nvSpPr>
              <p:spPr bwMode="auto">
                <a:xfrm>
                  <a:off x="4850" y="2819"/>
                  <a:ext cx="80" cy="719"/>
                </a:xfrm>
                <a:prstGeom prst="rect">
                  <a:avLst/>
                </a:prstGeom>
                <a:solidFill>
                  <a:srgbClr val="00C0C0"/>
                </a:solidFill>
                <a:ln w="9525">
                  <a:solidFill>
                    <a:schemeClr val="tx1"/>
                  </a:solidFill>
                  <a:miter lim="800000"/>
                  <a:headEnd/>
                  <a:tailEnd/>
                </a:ln>
              </p:spPr>
              <p:txBody>
                <a:bodyPr/>
                <a:lstStyle/>
                <a:p>
                  <a:endParaRPr lang="en-US" sz="1200"/>
                </a:p>
              </p:txBody>
            </p:sp>
            <p:sp>
              <p:nvSpPr>
                <p:cNvPr id="105" name="Line 664"/>
                <p:cNvSpPr>
                  <a:spLocks noChangeShapeType="1"/>
                </p:cNvSpPr>
                <p:nvPr/>
              </p:nvSpPr>
              <p:spPr bwMode="auto">
                <a:xfrm flipV="1">
                  <a:off x="4850" y="2819"/>
                  <a:ext cx="1" cy="7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6" name="Line 665"/>
                <p:cNvSpPr>
                  <a:spLocks noChangeShapeType="1"/>
                </p:cNvSpPr>
                <p:nvPr/>
              </p:nvSpPr>
              <p:spPr bwMode="auto">
                <a:xfrm>
                  <a:off x="4850" y="2819"/>
                  <a:ext cx="1" cy="7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7" name="Line 666"/>
                <p:cNvSpPr>
                  <a:spLocks noChangeShapeType="1"/>
                </p:cNvSpPr>
                <p:nvPr/>
              </p:nvSpPr>
              <p:spPr bwMode="auto">
                <a:xfrm>
                  <a:off x="4850" y="2819"/>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8" name="Line 667"/>
                <p:cNvSpPr>
                  <a:spLocks noChangeShapeType="1"/>
                </p:cNvSpPr>
                <p:nvPr/>
              </p:nvSpPr>
              <p:spPr bwMode="auto">
                <a:xfrm flipH="1">
                  <a:off x="4850" y="2819"/>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09" name="Line 668"/>
                <p:cNvSpPr>
                  <a:spLocks noChangeShapeType="1"/>
                </p:cNvSpPr>
                <p:nvPr/>
              </p:nvSpPr>
              <p:spPr bwMode="auto">
                <a:xfrm flipV="1">
                  <a:off x="4930" y="2819"/>
                  <a:ext cx="1" cy="7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0" name="Line 669"/>
                <p:cNvSpPr>
                  <a:spLocks noChangeShapeType="1"/>
                </p:cNvSpPr>
                <p:nvPr/>
              </p:nvSpPr>
              <p:spPr bwMode="auto">
                <a:xfrm>
                  <a:off x="4930" y="2819"/>
                  <a:ext cx="1" cy="71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1" name="Line 670"/>
                <p:cNvSpPr>
                  <a:spLocks noChangeShapeType="1"/>
                </p:cNvSpPr>
                <p:nvPr/>
              </p:nvSpPr>
              <p:spPr bwMode="auto">
                <a:xfrm>
                  <a:off x="4850"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2" name="Line 671"/>
                <p:cNvSpPr>
                  <a:spLocks noChangeShapeType="1"/>
                </p:cNvSpPr>
                <p:nvPr/>
              </p:nvSpPr>
              <p:spPr bwMode="auto">
                <a:xfrm flipH="1">
                  <a:off x="4850"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3" name="Line 672"/>
                <p:cNvSpPr>
                  <a:spLocks noChangeShapeType="1"/>
                </p:cNvSpPr>
                <p:nvPr/>
              </p:nvSpPr>
              <p:spPr bwMode="auto">
                <a:xfrm>
                  <a:off x="4870" y="2668"/>
                  <a:ext cx="41"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4" name="Line 673"/>
                <p:cNvSpPr>
                  <a:spLocks noChangeShapeType="1"/>
                </p:cNvSpPr>
                <p:nvPr/>
              </p:nvSpPr>
              <p:spPr bwMode="auto">
                <a:xfrm>
                  <a:off x="4890" y="2668"/>
                  <a:ext cx="1" cy="15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5" name="Rectangle 674"/>
                <p:cNvSpPr>
                  <a:spLocks noChangeArrowheads="1"/>
                </p:cNvSpPr>
                <p:nvPr/>
              </p:nvSpPr>
              <p:spPr bwMode="auto">
                <a:xfrm>
                  <a:off x="5163" y="3179"/>
                  <a:ext cx="80" cy="359"/>
                </a:xfrm>
                <a:prstGeom prst="rect">
                  <a:avLst/>
                </a:prstGeom>
                <a:solidFill>
                  <a:srgbClr val="00C0C0"/>
                </a:solidFill>
                <a:ln w="9525">
                  <a:solidFill>
                    <a:schemeClr val="tx1"/>
                  </a:solidFill>
                  <a:miter lim="800000"/>
                  <a:headEnd/>
                  <a:tailEnd/>
                </a:ln>
              </p:spPr>
              <p:txBody>
                <a:bodyPr/>
                <a:lstStyle/>
                <a:p>
                  <a:endParaRPr lang="en-US" sz="1200"/>
                </a:p>
              </p:txBody>
            </p:sp>
            <p:sp>
              <p:nvSpPr>
                <p:cNvPr id="116" name="Line 675"/>
                <p:cNvSpPr>
                  <a:spLocks noChangeShapeType="1"/>
                </p:cNvSpPr>
                <p:nvPr/>
              </p:nvSpPr>
              <p:spPr bwMode="auto">
                <a:xfrm flipV="1">
                  <a:off x="5163" y="3179"/>
                  <a:ext cx="1" cy="35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7" name="Line 676"/>
                <p:cNvSpPr>
                  <a:spLocks noChangeShapeType="1"/>
                </p:cNvSpPr>
                <p:nvPr/>
              </p:nvSpPr>
              <p:spPr bwMode="auto">
                <a:xfrm>
                  <a:off x="5163" y="3179"/>
                  <a:ext cx="1" cy="35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8" name="Line 677"/>
                <p:cNvSpPr>
                  <a:spLocks noChangeShapeType="1"/>
                </p:cNvSpPr>
                <p:nvPr/>
              </p:nvSpPr>
              <p:spPr bwMode="auto">
                <a:xfrm>
                  <a:off x="5163" y="3179"/>
                  <a:ext cx="80"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19" name="Line 678"/>
                <p:cNvSpPr>
                  <a:spLocks noChangeShapeType="1"/>
                </p:cNvSpPr>
                <p:nvPr/>
              </p:nvSpPr>
              <p:spPr bwMode="auto">
                <a:xfrm flipH="1">
                  <a:off x="5163" y="3179"/>
                  <a:ext cx="80"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0" name="Line 679"/>
                <p:cNvSpPr>
                  <a:spLocks noChangeShapeType="1"/>
                </p:cNvSpPr>
                <p:nvPr/>
              </p:nvSpPr>
              <p:spPr bwMode="auto">
                <a:xfrm flipV="1">
                  <a:off x="5243" y="3179"/>
                  <a:ext cx="0" cy="35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1" name="Line 680"/>
                <p:cNvSpPr>
                  <a:spLocks noChangeShapeType="1"/>
                </p:cNvSpPr>
                <p:nvPr/>
              </p:nvSpPr>
              <p:spPr bwMode="auto">
                <a:xfrm>
                  <a:off x="5243" y="3179"/>
                  <a:ext cx="0" cy="359"/>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2" name="Line 681"/>
                <p:cNvSpPr>
                  <a:spLocks noChangeShapeType="1"/>
                </p:cNvSpPr>
                <p:nvPr/>
              </p:nvSpPr>
              <p:spPr bwMode="auto">
                <a:xfrm>
                  <a:off x="5163"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3" name="Line 682"/>
                <p:cNvSpPr>
                  <a:spLocks noChangeShapeType="1"/>
                </p:cNvSpPr>
                <p:nvPr/>
              </p:nvSpPr>
              <p:spPr bwMode="auto">
                <a:xfrm flipH="1">
                  <a:off x="5163"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4" name="Line 683"/>
                <p:cNvSpPr>
                  <a:spLocks noChangeShapeType="1"/>
                </p:cNvSpPr>
                <p:nvPr/>
              </p:nvSpPr>
              <p:spPr bwMode="auto">
                <a:xfrm>
                  <a:off x="5183" y="3072"/>
                  <a:ext cx="41"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5" name="Line 684"/>
                <p:cNvSpPr>
                  <a:spLocks noChangeShapeType="1"/>
                </p:cNvSpPr>
                <p:nvPr/>
              </p:nvSpPr>
              <p:spPr bwMode="auto">
                <a:xfrm>
                  <a:off x="5203" y="3072"/>
                  <a:ext cx="1" cy="107"/>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6" name="Rectangle 685"/>
                <p:cNvSpPr>
                  <a:spLocks noChangeArrowheads="1"/>
                </p:cNvSpPr>
                <p:nvPr/>
              </p:nvSpPr>
              <p:spPr bwMode="auto">
                <a:xfrm>
                  <a:off x="4246" y="2713"/>
                  <a:ext cx="80" cy="825"/>
                </a:xfrm>
                <a:prstGeom prst="rect">
                  <a:avLst/>
                </a:prstGeom>
                <a:solidFill>
                  <a:srgbClr val="FFFF00"/>
                </a:solidFill>
                <a:ln w="9525">
                  <a:solidFill>
                    <a:schemeClr val="tx1"/>
                  </a:solidFill>
                  <a:miter lim="800000"/>
                  <a:headEnd/>
                  <a:tailEnd/>
                </a:ln>
              </p:spPr>
              <p:txBody>
                <a:bodyPr/>
                <a:lstStyle/>
                <a:p>
                  <a:endParaRPr lang="en-US" sz="1200"/>
                </a:p>
              </p:txBody>
            </p:sp>
            <p:sp>
              <p:nvSpPr>
                <p:cNvPr id="127" name="Line 686"/>
                <p:cNvSpPr>
                  <a:spLocks noChangeShapeType="1"/>
                </p:cNvSpPr>
                <p:nvPr/>
              </p:nvSpPr>
              <p:spPr bwMode="auto">
                <a:xfrm flipV="1">
                  <a:off x="4246" y="2713"/>
                  <a:ext cx="0" cy="825"/>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8" name="Line 687"/>
                <p:cNvSpPr>
                  <a:spLocks noChangeShapeType="1"/>
                </p:cNvSpPr>
                <p:nvPr/>
              </p:nvSpPr>
              <p:spPr bwMode="auto">
                <a:xfrm>
                  <a:off x="4246" y="2713"/>
                  <a:ext cx="0" cy="825"/>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29" name="Line 688"/>
                <p:cNvSpPr>
                  <a:spLocks noChangeShapeType="1"/>
                </p:cNvSpPr>
                <p:nvPr/>
              </p:nvSpPr>
              <p:spPr bwMode="auto">
                <a:xfrm>
                  <a:off x="4246" y="2713"/>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0" name="Line 689"/>
                <p:cNvSpPr>
                  <a:spLocks noChangeShapeType="1"/>
                </p:cNvSpPr>
                <p:nvPr/>
              </p:nvSpPr>
              <p:spPr bwMode="auto">
                <a:xfrm flipH="1">
                  <a:off x="4246" y="2713"/>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1" name="Line 690"/>
                <p:cNvSpPr>
                  <a:spLocks noChangeShapeType="1"/>
                </p:cNvSpPr>
                <p:nvPr/>
              </p:nvSpPr>
              <p:spPr bwMode="auto">
                <a:xfrm flipV="1">
                  <a:off x="4326" y="2713"/>
                  <a:ext cx="0" cy="825"/>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2" name="Line 691"/>
                <p:cNvSpPr>
                  <a:spLocks noChangeShapeType="1"/>
                </p:cNvSpPr>
                <p:nvPr/>
              </p:nvSpPr>
              <p:spPr bwMode="auto">
                <a:xfrm>
                  <a:off x="4326" y="2713"/>
                  <a:ext cx="0" cy="825"/>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3" name="Line 692"/>
                <p:cNvSpPr>
                  <a:spLocks noChangeShapeType="1"/>
                </p:cNvSpPr>
                <p:nvPr/>
              </p:nvSpPr>
              <p:spPr bwMode="auto">
                <a:xfrm>
                  <a:off x="4246"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4" name="Line 693"/>
                <p:cNvSpPr>
                  <a:spLocks noChangeShapeType="1"/>
                </p:cNvSpPr>
                <p:nvPr/>
              </p:nvSpPr>
              <p:spPr bwMode="auto">
                <a:xfrm flipH="1">
                  <a:off x="4246"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5" name="Line 694"/>
                <p:cNvSpPr>
                  <a:spLocks noChangeShapeType="1"/>
                </p:cNvSpPr>
                <p:nvPr/>
              </p:nvSpPr>
              <p:spPr bwMode="auto">
                <a:xfrm>
                  <a:off x="4266" y="2392"/>
                  <a:ext cx="41"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6" name="Line 695"/>
                <p:cNvSpPr>
                  <a:spLocks noChangeShapeType="1"/>
                </p:cNvSpPr>
                <p:nvPr/>
              </p:nvSpPr>
              <p:spPr bwMode="auto">
                <a:xfrm>
                  <a:off x="4286" y="2392"/>
                  <a:ext cx="1" cy="32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7" name="Rectangle 696"/>
                <p:cNvSpPr>
                  <a:spLocks noChangeArrowheads="1"/>
                </p:cNvSpPr>
                <p:nvPr/>
              </p:nvSpPr>
              <p:spPr bwMode="auto">
                <a:xfrm>
                  <a:off x="4608" y="3154"/>
                  <a:ext cx="79" cy="384"/>
                </a:xfrm>
                <a:prstGeom prst="rect">
                  <a:avLst/>
                </a:prstGeom>
                <a:solidFill>
                  <a:srgbClr val="FFFF00"/>
                </a:solidFill>
                <a:ln w="9525">
                  <a:solidFill>
                    <a:schemeClr val="tx1"/>
                  </a:solidFill>
                  <a:miter lim="800000"/>
                  <a:headEnd/>
                  <a:tailEnd/>
                </a:ln>
              </p:spPr>
              <p:txBody>
                <a:bodyPr/>
                <a:lstStyle/>
                <a:p>
                  <a:endParaRPr lang="en-US" sz="1200"/>
                </a:p>
              </p:txBody>
            </p:sp>
            <p:sp>
              <p:nvSpPr>
                <p:cNvPr id="138" name="Line 697"/>
                <p:cNvSpPr>
                  <a:spLocks noChangeShapeType="1"/>
                </p:cNvSpPr>
                <p:nvPr/>
              </p:nvSpPr>
              <p:spPr bwMode="auto">
                <a:xfrm flipV="1">
                  <a:off x="4608" y="3154"/>
                  <a:ext cx="1" cy="384"/>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39" name="Line 698"/>
                <p:cNvSpPr>
                  <a:spLocks noChangeShapeType="1"/>
                </p:cNvSpPr>
                <p:nvPr/>
              </p:nvSpPr>
              <p:spPr bwMode="auto">
                <a:xfrm>
                  <a:off x="4608" y="3154"/>
                  <a:ext cx="1" cy="384"/>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0" name="Line 699"/>
                <p:cNvSpPr>
                  <a:spLocks noChangeShapeType="1"/>
                </p:cNvSpPr>
                <p:nvPr/>
              </p:nvSpPr>
              <p:spPr bwMode="auto">
                <a:xfrm>
                  <a:off x="4608" y="3154"/>
                  <a:ext cx="79"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1" name="Line 700"/>
                <p:cNvSpPr>
                  <a:spLocks noChangeShapeType="1"/>
                </p:cNvSpPr>
                <p:nvPr/>
              </p:nvSpPr>
              <p:spPr bwMode="auto">
                <a:xfrm flipH="1">
                  <a:off x="4608" y="3154"/>
                  <a:ext cx="79"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2" name="Line 701"/>
                <p:cNvSpPr>
                  <a:spLocks noChangeShapeType="1"/>
                </p:cNvSpPr>
                <p:nvPr/>
              </p:nvSpPr>
              <p:spPr bwMode="auto">
                <a:xfrm flipV="1">
                  <a:off x="4687" y="3154"/>
                  <a:ext cx="1" cy="384"/>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3" name="Line 702"/>
                <p:cNvSpPr>
                  <a:spLocks noChangeShapeType="1"/>
                </p:cNvSpPr>
                <p:nvPr/>
              </p:nvSpPr>
              <p:spPr bwMode="auto">
                <a:xfrm>
                  <a:off x="4687" y="3154"/>
                  <a:ext cx="1" cy="384"/>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4" name="Line 703"/>
                <p:cNvSpPr>
                  <a:spLocks noChangeShapeType="1"/>
                </p:cNvSpPr>
                <p:nvPr/>
              </p:nvSpPr>
              <p:spPr bwMode="auto">
                <a:xfrm>
                  <a:off x="4608" y="3538"/>
                  <a:ext cx="79"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5" name="Line 704"/>
                <p:cNvSpPr>
                  <a:spLocks noChangeShapeType="1"/>
                </p:cNvSpPr>
                <p:nvPr/>
              </p:nvSpPr>
              <p:spPr bwMode="auto">
                <a:xfrm flipH="1">
                  <a:off x="4608" y="3538"/>
                  <a:ext cx="79"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6" name="Line 705"/>
                <p:cNvSpPr>
                  <a:spLocks noChangeShapeType="1"/>
                </p:cNvSpPr>
                <p:nvPr/>
              </p:nvSpPr>
              <p:spPr bwMode="auto">
                <a:xfrm>
                  <a:off x="4628" y="3089"/>
                  <a:ext cx="41"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7" name="Line 706"/>
                <p:cNvSpPr>
                  <a:spLocks noChangeShapeType="1"/>
                </p:cNvSpPr>
                <p:nvPr/>
              </p:nvSpPr>
              <p:spPr bwMode="auto">
                <a:xfrm>
                  <a:off x="4648" y="3089"/>
                  <a:ext cx="0" cy="65"/>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48" name="Rectangle 707"/>
                <p:cNvSpPr>
                  <a:spLocks noChangeArrowheads="1"/>
                </p:cNvSpPr>
                <p:nvPr/>
              </p:nvSpPr>
              <p:spPr bwMode="auto">
                <a:xfrm>
                  <a:off x="4125" y="2842"/>
                  <a:ext cx="80" cy="696"/>
                </a:xfrm>
                <a:prstGeom prst="rect">
                  <a:avLst/>
                </a:prstGeom>
                <a:solidFill>
                  <a:srgbClr val="00C0C0"/>
                </a:solidFill>
                <a:ln w="9525">
                  <a:solidFill>
                    <a:schemeClr val="tx1"/>
                  </a:solidFill>
                  <a:miter lim="800000"/>
                  <a:headEnd/>
                  <a:tailEnd/>
                </a:ln>
              </p:spPr>
              <p:txBody>
                <a:bodyPr/>
                <a:lstStyle/>
                <a:p>
                  <a:endParaRPr lang="en-US" sz="1200"/>
                </a:p>
              </p:txBody>
            </p:sp>
            <p:sp>
              <p:nvSpPr>
                <p:cNvPr id="149" name="Line 708"/>
                <p:cNvSpPr>
                  <a:spLocks noChangeShapeType="1"/>
                </p:cNvSpPr>
                <p:nvPr/>
              </p:nvSpPr>
              <p:spPr bwMode="auto">
                <a:xfrm flipV="1">
                  <a:off x="4125" y="2842"/>
                  <a:ext cx="1" cy="696"/>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0" name="Line 709"/>
                <p:cNvSpPr>
                  <a:spLocks noChangeShapeType="1"/>
                </p:cNvSpPr>
                <p:nvPr/>
              </p:nvSpPr>
              <p:spPr bwMode="auto">
                <a:xfrm>
                  <a:off x="4125" y="2842"/>
                  <a:ext cx="1" cy="696"/>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1" name="Line 710"/>
                <p:cNvSpPr>
                  <a:spLocks noChangeShapeType="1"/>
                </p:cNvSpPr>
                <p:nvPr/>
              </p:nvSpPr>
              <p:spPr bwMode="auto">
                <a:xfrm>
                  <a:off x="4125" y="2842"/>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2" name="Line 711"/>
                <p:cNvSpPr>
                  <a:spLocks noChangeShapeType="1"/>
                </p:cNvSpPr>
                <p:nvPr/>
              </p:nvSpPr>
              <p:spPr bwMode="auto">
                <a:xfrm flipH="1">
                  <a:off x="4125" y="2842"/>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3" name="Line 712"/>
                <p:cNvSpPr>
                  <a:spLocks noChangeShapeType="1"/>
                </p:cNvSpPr>
                <p:nvPr/>
              </p:nvSpPr>
              <p:spPr bwMode="auto">
                <a:xfrm flipV="1">
                  <a:off x="4205" y="2842"/>
                  <a:ext cx="1" cy="696"/>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4" name="Line 713"/>
                <p:cNvSpPr>
                  <a:spLocks noChangeShapeType="1"/>
                </p:cNvSpPr>
                <p:nvPr/>
              </p:nvSpPr>
              <p:spPr bwMode="auto">
                <a:xfrm>
                  <a:off x="4205" y="2842"/>
                  <a:ext cx="1" cy="696"/>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5" name="Line 714"/>
                <p:cNvSpPr>
                  <a:spLocks noChangeShapeType="1"/>
                </p:cNvSpPr>
                <p:nvPr/>
              </p:nvSpPr>
              <p:spPr bwMode="auto">
                <a:xfrm>
                  <a:off x="4125"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6" name="Line 715"/>
                <p:cNvSpPr>
                  <a:spLocks noChangeShapeType="1"/>
                </p:cNvSpPr>
                <p:nvPr/>
              </p:nvSpPr>
              <p:spPr bwMode="auto">
                <a:xfrm flipH="1">
                  <a:off x="4125"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7" name="Line 716"/>
                <p:cNvSpPr>
                  <a:spLocks noChangeShapeType="1"/>
                </p:cNvSpPr>
                <p:nvPr/>
              </p:nvSpPr>
              <p:spPr bwMode="auto">
                <a:xfrm>
                  <a:off x="4145" y="2671"/>
                  <a:ext cx="41"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8" name="Line 717"/>
                <p:cNvSpPr>
                  <a:spLocks noChangeShapeType="1"/>
                </p:cNvSpPr>
                <p:nvPr/>
              </p:nvSpPr>
              <p:spPr bwMode="auto">
                <a:xfrm>
                  <a:off x="4165" y="2671"/>
                  <a:ext cx="1" cy="17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59" name="Rectangle 718"/>
                <p:cNvSpPr>
                  <a:spLocks noChangeArrowheads="1"/>
                </p:cNvSpPr>
                <p:nvPr/>
              </p:nvSpPr>
              <p:spPr bwMode="auto">
                <a:xfrm>
                  <a:off x="4487" y="2930"/>
                  <a:ext cx="80" cy="608"/>
                </a:xfrm>
                <a:prstGeom prst="rect">
                  <a:avLst/>
                </a:prstGeom>
                <a:solidFill>
                  <a:srgbClr val="00C0C0"/>
                </a:solidFill>
                <a:ln w="9525">
                  <a:solidFill>
                    <a:schemeClr val="tx1"/>
                  </a:solidFill>
                  <a:miter lim="800000"/>
                  <a:headEnd/>
                  <a:tailEnd/>
                </a:ln>
              </p:spPr>
              <p:txBody>
                <a:bodyPr/>
                <a:lstStyle/>
                <a:p>
                  <a:endParaRPr lang="en-US" sz="1200"/>
                </a:p>
              </p:txBody>
            </p:sp>
            <p:sp>
              <p:nvSpPr>
                <p:cNvPr id="160" name="Line 719"/>
                <p:cNvSpPr>
                  <a:spLocks noChangeShapeType="1"/>
                </p:cNvSpPr>
                <p:nvPr/>
              </p:nvSpPr>
              <p:spPr bwMode="auto">
                <a:xfrm flipV="1">
                  <a:off x="4487" y="2930"/>
                  <a:ext cx="1" cy="608"/>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1" name="Line 720"/>
                <p:cNvSpPr>
                  <a:spLocks noChangeShapeType="1"/>
                </p:cNvSpPr>
                <p:nvPr/>
              </p:nvSpPr>
              <p:spPr bwMode="auto">
                <a:xfrm>
                  <a:off x="4487" y="2930"/>
                  <a:ext cx="1" cy="608"/>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2" name="Line 721"/>
                <p:cNvSpPr>
                  <a:spLocks noChangeShapeType="1"/>
                </p:cNvSpPr>
                <p:nvPr/>
              </p:nvSpPr>
              <p:spPr bwMode="auto">
                <a:xfrm>
                  <a:off x="4487" y="2930"/>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3" name="Line 722"/>
                <p:cNvSpPr>
                  <a:spLocks noChangeShapeType="1"/>
                </p:cNvSpPr>
                <p:nvPr/>
              </p:nvSpPr>
              <p:spPr bwMode="auto">
                <a:xfrm flipH="1">
                  <a:off x="4487" y="2930"/>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4" name="Line 723"/>
                <p:cNvSpPr>
                  <a:spLocks noChangeShapeType="1"/>
                </p:cNvSpPr>
                <p:nvPr/>
              </p:nvSpPr>
              <p:spPr bwMode="auto">
                <a:xfrm flipV="1">
                  <a:off x="4567" y="2930"/>
                  <a:ext cx="1" cy="608"/>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5" name="Line 724"/>
                <p:cNvSpPr>
                  <a:spLocks noChangeShapeType="1"/>
                </p:cNvSpPr>
                <p:nvPr/>
              </p:nvSpPr>
              <p:spPr bwMode="auto">
                <a:xfrm>
                  <a:off x="4567" y="2930"/>
                  <a:ext cx="1" cy="608"/>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6" name="Line 725"/>
                <p:cNvSpPr>
                  <a:spLocks noChangeShapeType="1"/>
                </p:cNvSpPr>
                <p:nvPr/>
              </p:nvSpPr>
              <p:spPr bwMode="auto">
                <a:xfrm>
                  <a:off x="4487"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7" name="Line 726"/>
                <p:cNvSpPr>
                  <a:spLocks noChangeShapeType="1"/>
                </p:cNvSpPr>
                <p:nvPr/>
              </p:nvSpPr>
              <p:spPr bwMode="auto">
                <a:xfrm flipH="1">
                  <a:off x="4487"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8" name="Line 727"/>
                <p:cNvSpPr>
                  <a:spLocks noChangeShapeType="1"/>
                </p:cNvSpPr>
                <p:nvPr/>
              </p:nvSpPr>
              <p:spPr bwMode="auto">
                <a:xfrm>
                  <a:off x="4507" y="2812"/>
                  <a:ext cx="41"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69" name="Line 728"/>
                <p:cNvSpPr>
                  <a:spLocks noChangeShapeType="1"/>
                </p:cNvSpPr>
                <p:nvPr/>
              </p:nvSpPr>
              <p:spPr bwMode="auto">
                <a:xfrm>
                  <a:off x="4527" y="2812"/>
                  <a:ext cx="1" cy="118"/>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70" name="Rectangle 729"/>
                <p:cNvSpPr>
                  <a:spLocks noChangeArrowheads="1"/>
                </p:cNvSpPr>
                <p:nvPr/>
              </p:nvSpPr>
              <p:spPr bwMode="auto">
                <a:xfrm>
                  <a:off x="4627" y="2959"/>
                  <a:ext cx="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a:t>
                  </a:r>
                  <a:endParaRPr lang="en-US" sz="1200">
                    <a:latin typeface="Times New Roman" panose="02020603050405020304" pitchFamily="18" charset="0"/>
                  </a:endParaRPr>
                </a:p>
              </p:txBody>
            </p:sp>
            <p:sp>
              <p:nvSpPr>
                <p:cNvPr id="171" name="Rectangle 730"/>
                <p:cNvSpPr>
                  <a:spLocks noChangeArrowheads="1"/>
                </p:cNvSpPr>
                <p:nvPr/>
              </p:nvSpPr>
              <p:spPr bwMode="auto">
                <a:xfrm>
                  <a:off x="3540" y="3108"/>
                  <a:ext cx="80" cy="430"/>
                </a:xfrm>
                <a:prstGeom prst="rect">
                  <a:avLst/>
                </a:prstGeom>
                <a:solidFill>
                  <a:srgbClr val="FFFF00"/>
                </a:solidFill>
                <a:ln w="9525">
                  <a:solidFill>
                    <a:schemeClr val="tx1"/>
                  </a:solidFill>
                  <a:miter lim="800000"/>
                  <a:headEnd/>
                  <a:tailEnd/>
                </a:ln>
              </p:spPr>
              <p:txBody>
                <a:bodyPr/>
                <a:lstStyle/>
                <a:p>
                  <a:endParaRPr lang="en-US" sz="1200"/>
                </a:p>
              </p:txBody>
            </p:sp>
            <p:sp>
              <p:nvSpPr>
                <p:cNvPr id="172" name="Line 731"/>
                <p:cNvSpPr>
                  <a:spLocks noChangeShapeType="1"/>
                </p:cNvSpPr>
                <p:nvPr/>
              </p:nvSpPr>
              <p:spPr bwMode="auto">
                <a:xfrm flipV="1">
                  <a:off x="3540" y="3108"/>
                  <a:ext cx="1" cy="43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73" name="Line 732"/>
                <p:cNvSpPr>
                  <a:spLocks noChangeShapeType="1"/>
                </p:cNvSpPr>
                <p:nvPr/>
              </p:nvSpPr>
              <p:spPr bwMode="auto">
                <a:xfrm>
                  <a:off x="3540" y="3108"/>
                  <a:ext cx="1" cy="43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74" name="Line 733"/>
                <p:cNvSpPr>
                  <a:spLocks noChangeShapeType="1"/>
                </p:cNvSpPr>
                <p:nvPr/>
              </p:nvSpPr>
              <p:spPr bwMode="auto">
                <a:xfrm>
                  <a:off x="3540" y="310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75" name="Line 734"/>
                <p:cNvSpPr>
                  <a:spLocks noChangeShapeType="1"/>
                </p:cNvSpPr>
                <p:nvPr/>
              </p:nvSpPr>
              <p:spPr bwMode="auto">
                <a:xfrm flipH="1">
                  <a:off x="3540" y="310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76" name="Line 735"/>
                <p:cNvSpPr>
                  <a:spLocks noChangeShapeType="1"/>
                </p:cNvSpPr>
                <p:nvPr/>
              </p:nvSpPr>
              <p:spPr bwMode="auto">
                <a:xfrm flipV="1">
                  <a:off x="3620" y="3108"/>
                  <a:ext cx="1" cy="43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77" name="Line 736"/>
                <p:cNvSpPr>
                  <a:spLocks noChangeShapeType="1"/>
                </p:cNvSpPr>
                <p:nvPr/>
              </p:nvSpPr>
              <p:spPr bwMode="auto">
                <a:xfrm>
                  <a:off x="3620" y="3108"/>
                  <a:ext cx="1" cy="43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78" name="Line 737"/>
                <p:cNvSpPr>
                  <a:spLocks noChangeShapeType="1"/>
                </p:cNvSpPr>
                <p:nvPr/>
              </p:nvSpPr>
              <p:spPr bwMode="auto">
                <a:xfrm>
                  <a:off x="3540"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79" name="Line 738"/>
                <p:cNvSpPr>
                  <a:spLocks noChangeShapeType="1"/>
                </p:cNvSpPr>
                <p:nvPr/>
              </p:nvSpPr>
              <p:spPr bwMode="auto">
                <a:xfrm flipH="1">
                  <a:off x="3540"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0" name="Line 739"/>
                <p:cNvSpPr>
                  <a:spLocks noChangeShapeType="1"/>
                </p:cNvSpPr>
                <p:nvPr/>
              </p:nvSpPr>
              <p:spPr bwMode="auto">
                <a:xfrm>
                  <a:off x="3560" y="3062"/>
                  <a:ext cx="41"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1" name="Line 740"/>
                <p:cNvSpPr>
                  <a:spLocks noChangeShapeType="1"/>
                </p:cNvSpPr>
                <p:nvPr/>
              </p:nvSpPr>
              <p:spPr bwMode="auto">
                <a:xfrm>
                  <a:off x="3580" y="3062"/>
                  <a:ext cx="1" cy="46"/>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2" name="Rectangle 741"/>
                <p:cNvSpPr>
                  <a:spLocks noChangeArrowheads="1"/>
                </p:cNvSpPr>
                <p:nvPr/>
              </p:nvSpPr>
              <p:spPr bwMode="auto">
                <a:xfrm>
                  <a:off x="3902" y="3078"/>
                  <a:ext cx="80" cy="460"/>
                </a:xfrm>
                <a:prstGeom prst="rect">
                  <a:avLst/>
                </a:prstGeom>
                <a:solidFill>
                  <a:srgbClr val="FFFF00"/>
                </a:solidFill>
                <a:ln w="9525">
                  <a:solidFill>
                    <a:schemeClr val="tx1"/>
                  </a:solidFill>
                  <a:miter lim="800000"/>
                  <a:headEnd/>
                  <a:tailEnd/>
                </a:ln>
              </p:spPr>
              <p:txBody>
                <a:bodyPr/>
                <a:lstStyle/>
                <a:p>
                  <a:endParaRPr lang="en-US" sz="1200"/>
                </a:p>
              </p:txBody>
            </p:sp>
            <p:sp>
              <p:nvSpPr>
                <p:cNvPr id="183" name="Line 742"/>
                <p:cNvSpPr>
                  <a:spLocks noChangeShapeType="1"/>
                </p:cNvSpPr>
                <p:nvPr/>
              </p:nvSpPr>
              <p:spPr bwMode="auto">
                <a:xfrm flipV="1">
                  <a:off x="3902" y="3078"/>
                  <a:ext cx="1" cy="46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4" name="Line 743"/>
                <p:cNvSpPr>
                  <a:spLocks noChangeShapeType="1"/>
                </p:cNvSpPr>
                <p:nvPr/>
              </p:nvSpPr>
              <p:spPr bwMode="auto">
                <a:xfrm>
                  <a:off x="3902" y="3078"/>
                  <a:ext cx="1" cy="46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5" name="Line 744"/>
                <p:cNvSpPr>
                  <a:spLocks noChangeShapeType="1"/>
                </p:cNvSpPr>
                <p:nvPr/>
              </p:nvSpPr>
              <p:spPr bwMode="auto">
                <a:xfrm>
                  <a:off x="3902" y="307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6" name="Line 745"/>
                <p:cNvSpPr>
                  <a:spLocks noChangeShapeType="1"/>
                </p:cNvSpPr>
                <p:nvPr/>
              </p:nvSpPr>
              <p:spPr bwMode="auto">
                <a:xfrm flipH="1">
                  <a:off x="3902" y="307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7" name="Line 746"/>
                <p:cNvSpPr>
                  <a:spLocks noChangeShapeType="1"/>
                </p:cNvSpPr>
                <p:nvPr/>
              </p:nvSpPr>
              <p:spPr bwMode="auto">
                <a:xfrm flipV="1">
                  <a:off x="3982" y="3078"/>
                  <a:ext cx="1" cy="46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8" name="Line 747"/>
                <p:cNvSpPr>
                  <a:spLocks noChangeShapeType="1"/>
                </p:cNvSpPr>
                <p:nvPr/>
              </p:nvSpPr>
              <p:spPr bwMode="auto">
                <a:xfrm>
                  <a:off x="3982" y="3078"/>
                  <a:ext cx="1" cy="46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89" name="Line 748"/>
                <p:cNvSpPr>
                  <a:spLocks noChangeShapeType="1"/>
                </p:cNvSpPr>
                <p:nvPr/>
              </p:nvSpPr>
              <p:spPr bwMode="auto">
                <a:xfrm>
                  <a:off x="3902"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0" name="Line 749"/>
                <p:cNvSpPr>
                  <a:spLocks noChangeShapeType="1"/>
                </p:cNvSpPr>
                <p:nvPr/>
              </p:nvSpPr>
              <p:spPr bwMode="auto">
                <a:xfrm flipH="1">
                  <a:off x="3902"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1" name="Line 750"/>
                <p:cNvSpPr>
                  <a:spLocks noChangeShapeType="1"/>
                </p:cNvSpPr>
                <p:nvPr/>
              </p:nvSpPr>
              <p:spPr bwMode="auto">
                <a:xfrm>
                  <a:off x="3922" y="2988"/>
                  <a:ext cx="42"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2" name="Line 751"/>
                <p:cNvSpPr>
                  <a:spLocks noChangeShapeType="1"/>
                </p:cNvSpPr>
                <p:nvPr/>
              </p:nvSpPr>
              <p:spPr bwMode="auto">
                <a:xfrm>
                  <a:off x="3942" y="2988"/>
                  <a:ext cx="1" cy="9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3" name="Rectangle 752"/>
                <p:cNvSpPr>
                  <a:spLocks noChangeArrowheads="1"/>
                </p:cNvSpPr>
                <p:nvPr/>
              </p:nvSpPr>
              <p:spPr bwMode="auto">
                <a:xfrm>
                  <a:off x="3420" y="3028"/>
                  <a:ext cx="79" cy="510"/>
                </a:xfrm>
                <a:prstGeom prst="rect">
                  <a:avLst/>
                </a:prstGeom>
                <a:solidFill>
                  <a:srgbClr val="00C0C0"/>
                </a:solidFill>
                <a:ln w="9525">
                  <a:solidFill>
                    <a:schemeClr val="tx1"/>
                  </a:solidFill>
                  <a:miter lim="800000"/>
                  <a:headEnd/>
                  <a:tailEnd/>
                </a:ln>
              </p:spPr>
              <p:txBody>
                <a:bodyPr/>
                <a:lstStyle/>
                <a:p>
                  <a:endParaRPr lang="en-US" sz="1200"/>
                </a:p>
              </p:txBody>
            </p:sp>
            <p:sp>
              <p:nvSpPr>
                <p:cNvPr id="194" name="Line 753"/>
                <p:cNvSpPr>
                  <a:spLocks noChangeShapeType="1"/>
                </p:cNvSpPr>
                <p:nvPr/>
              </p:nvSpPr>
              <p:spPr bwMode="auto">
                <a:xfrm flipV="1">
                  <a:off x="3420" y="3028"/>
                  <a:ext cx="1" cy="51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5" name="Line 754"/>
                <p:cNvSpPr>
                  <a:spLocks noChangeShapeType="1"/>
                </p:cNvSpPr>
                <p:nvPr/>
              </p:nvSpPr>
              <p:spPr bwMode="auto">
                <a:xfrm>
                  <a:off x="3420" y="3027"/>
                  <a:ext cx="1" cy="51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6" name="Line 755"/>
                <p:cNvSpPr>
                  <a:spLocks noChangeShapeType="1"/>
                </p:cNvSpPr>
                <p:nvPr/>
              </p:nvSpPr>
              <p:spPr bwMode="auto">
                <a:xfrm>
                  <a:off x="3420" y="3028"/>
                  <a:ext cx="79"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7" name="Line 756"/>
                <p:cNvSpPr>
                  <a:spLocks noChangeShapeType="1"/>
                </p:cNvSpPr>
                <p:nvPr/>
              </p:nvSpPr>
              <p:spPr bwMode="auto">
                <a:xfrm flipH="1">
                  <a:off x="3420" y="3028"/>
                  <a:ext cx="79" cy="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8" name="Line 757"/>
                <p:cNvSpPr>
                  <a:spLocks noChangeShapeType="1"/>
                </p:cNvSpPr>
                <p:nvPr/>
              </p:nvSpPr>
              <p:spPr bwMode="auto">
                <a:xfrm flipV="1">
                  <a:off x="3499" y="3028"/>
                  <a:ext cx="1" cy="51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199" name="Line 758"/>
                <p:cNvSpPr>
                  <a:spLocks noChangeShapeType="1"/>
                </p:cNvSpPr>
                <p:nvPr/>
              </p:nvSpPr>
              <p:spPr bwMode="auto">
                <a:xfrm>
                  <a:off x="3499" y="3028"/>
                  <a:ext cx="1" cy="51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0" name="Line 759"/>
                <p:cNvSpPr>
                  <a:spLocks noChangeShapeType="1"/>
                </p:cNvSpPr>
                <p:nvPr/>
              </p:nvSpPr>
              <p:spPr bwMode="auto">
                <a:xfrm>
                  <a:off x="3420" y="3538"/>
                  <a:ext cx="79"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1" name="Line 760"/>
                <p:cNvSpPr>
                  <a:spLocks noChangeShapeType="1"/>
                </p:cNvSpPr>
                <p:nvPr/>
              </p:nvSpPr>
              <p:spPr bwMode="auto">
                <a:xfrm flipH="1">
                  <a:off x="3420" y="3538"/>
                  <a:ext cx="79"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2" name="Line 761"/>
                <p:cNvSpPr>
                  <a:spLocks noChangeShapeType="1"/>
                </p:cNvSpPr>
                <p:nvPr/>
              </p:nvSpPr>
              <p:spPr bwMode="auto">
                <a:xfrm>
                  <a:off x="3439" y="2968"/>
                  <a:ext cx="41"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3" name="Line 762"/>
                <p:cNvSpPr>
                  <a:spLocks noChangeShapeType="1"/>
                </p:cNvSpPr>
                <p:nvPr/>
              </p:nvSpPr>
              <p:spPr bwMode="auto">
                <a:xfrm>
                  <a:off x="3460" y="2968"/>
                  <a:ext cx="0" cy="6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4" name="Rectangle 763"/>
                <p:cNvSpPr>
                  <a:spLocks noChangeArrowheads="1"/>
                </p:cNvSpPr>
                <p:nvPr/>
              </p:nvSpPr>
              <p:spPr bwMode="auto">
                <a:xfrm>
                  <a:off x="3782" y="2508"/>
                  <a:ext cx="80" cy="1030"/>
                </a:xfrm>
                <a:prstGeom prst="rect">
                  <a:avLst/>
                </a:prstGeom>
                <a:solidFill>
                  <a:srgbClr val="00C0C0"/>
                </a:solidFill>
                <a:ln w="9525">
                  <a:solidFill>
                    <a:schemeClr val="tx1"/>
                  </a:solidFill>
                  <a:miter lim="800000"/>
                  <a:headEnd/>
                  <a:tailEnd/>
                </a:ln>
              </p:spPr>
              <p:txBody>
                <a:bodyPr/>
                <a:lstStyle/>
                <a:p>
                  <a:endParaRPr lang="en-US" sz="1200"/>
                </a:p>
              </p:txBody>
            </p:sp>
            <p:sp>
              <p:nvSpPr>
                <p:cNvPr id="205" name="Line 764"/>
                <p:cNvSpPr>
                  <a:spLocks noChangeShapeType="1"/>
                </p:cNvSpPr>
                <p:nvPr/>
              </p:nvSpPr>
              <p:spPr bwMode="auto">
                <a:xfrm flipV="1">
                  <a:off x="3782" y="2508"/>
                  <a:ext cx="0" cy="103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6" name="Line 765"/>
                <p:cNvSpPr>
                  <a:spLocks noChangeShapeType="1"/>
                </p:cNvSpPr>
                <p:nvPr/>
              </p:nvSpPr>
              <p:spPr bwMode="auto">
                <a:xfrm>
                  <a:off x="3782" y="2508"/>
                  <a:ext cx="0" cy="103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7" name="Line 766"/>
                <p:cNvSpPr>
                  <a:spLocks noChangeShapeType="1"/>
                </p:cNvSpPr>
                <p:nvPr/>
              </p:nvSpPr>
              <p:spPr bwMode="auto">
                <a:xfrm>
                  <a:off x="3782" y="250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8" name="Line 767"/>
                <p:cNvSpPr>
                  <a:spLocks noChangeShapeType="1"/>
                </p:cNvSpPr>
                <p:nvPr/>
              </p:nvSpPr>
              <p:spPr bwMode="auto">
                <a:xfrm flipH="1">
                  <a:off x="3782" y="250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09" name="Line 768"/>
                <p:cNvSpPr>
                  <a:spLocks noChangeShapeType="1"/>
                </p:cNvSpPr>
                <p:nvPr/>
              </p:nvSpPr>
              <p:spPr bwMode="auto">
                <a:xfrm flipV="1">
                  <a:off x="3862" y="2508"/>
                  <a:ext cx="0" cy="103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10" name="Line 769"/>
                <p:cNvSpPr>
                  <a:spLocks noChangeShapeType="1"/>
                </p:cNvSpPr>
                <p:nvPr/>
              </p:nvSpPr>
              <p:spPr bwMode="auto">
                <a:xfrm>
                  <a:off x="3862" y="2508"/>
                  <a:ext cx="0" cy="1030"/>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11" name="Line 770"/>
                <p:cNvSpPr>
                  <a:spLocks noChangeShapeType="1"/>
                </p:cNvSpPr>
                <p:nvPr/>
              </p:nvSpPr>
              <p:spPr bwMode="auto">
                <a:xfrm>
                  <a:off x="3782"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12" name="Line 771"/>
                <p:cNvSpPr>
                  <a:spLocks noChangeShapeType="1"/>
                </p:cNvSpPr>
                <p:nvPr/>
              </p:nvSpPr>
              <p:spPr bwMode="auto">
                <a:xfrm flipH="1">
                  <a:off x="3782" y="3538"/>
                  <a:ext cx="80"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13" name="Line 772"/>
                <p:cNvSpPr>
                  <a:spLocks noChangeShapeType="1"/>
                </p:cNvSpPr>
                <p:nvPr/>
              </p:nvSpPr>
              <p:spPr bwMode="auto">
                <a:xfrm>
                  <a:off x="3802" y="2305"/>
                  <a:ext cx="41" cy="1"/>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14" name="Line 773"/>
                <p:cNvSpPr>
                  <a:spLocks noChangeShapeType="1"/>
                </p:cNvSpPr>
                <p:nvPr/>
              </p:nvSpPr>
              <p:spPr bwMode="auto">
                <a:xfrm>
                  <a:off x="3821" y="2305"/>
                  <a:ext cx="1" cy="203"/>
                </a:xfrm>
                <a:prstGeom prst="line">
                  <a:avLst/>
                </a:prstGeom>
                <a:noFill/>
                <a:ln w="1587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15" name="Rectangle 774"/>
                <p:cNvSpPr>
                  <a:spLocks noChangeArrowheads="1"/>
                </p:cNvSpPr>
                <p:nvPr/>
              </p:nvSpPr>
              <p:spPr bwMode="auto">
                <a:xfrm>
                  <a:off x="3917" y="2866"/>
                  <a:ext cx="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a:t>
                  </a:r>
                  <a:endParaRPr lang="en-US" sz="1200">
                    <a:latin typeface="Times New Roman" panose="02020603050405020304" pitchFamily="18" charset="0"/>
                  </a:endParaRPr>
                </a:p>
              </p:txBody>
            </p:sp>
            <p:sp>
              <p:nvSpPr>
                <p:cNvPr id="216" name="Rectangle 775"/>
                <p:cNvSpPr>
                  <a:spLocks noChangeArrowheads="1"/>
                </p:cNvSpPr>
                <p:nvPr/>
              </p:nvSpPr>
              <p:spPr bwMode="auto">
                <a:xfrm>
                  <a:off x="3555" y="2934"/>
                  <a:ext cx="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a:t>
                  </a:r>
                  <a:endParaRPr lang="en-US" sz="1200">
                    <a:latin typeface="Times New Roman" panose="02020603050405020304" pitchFamily="18" charset="0"/>
                  </a:endParaRPr>
                </a:p>
              </p:txBody>
            </p:sp>
            <p:sp>
              <p:nvSpPr>
                <p:cNvPr id="217" name="Line 776"/>
                <p:cNvSpPr>
                  <a:spLocks noChangeShapeType="1"/>
                </p:cNvSpPr>
                <p:nvPr/>
              </p:nvSpPr>
              <p:spPr bwMode="auto">
                <a:xfrm>
                  <a:off x="3360" y="2133"/>
                  <a:ext cx="2111"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18" name="Line 777"/>
                <p:cNvSpPr>
                  <a:spLocks noChangeShapeType="1"/>
                </p:cNvSpPr>
                <p:nvPr/>
              </p:nvSpPr>
              <p:spPr bwMode="auto">
                <a:xfrm flipV="1">
                  <a:off x="5471" y="2133"/>
                  <a:ext cx="1" cy="1405"/>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19" name="Line 778"/>
                <p:cNvSpPr>
                  <a:spLocks noChangeShapeType="1"/>
                </p:cNvSpPr>
                <p:nvPr/>
              </p:nvSpPr>
              <p:spPr bwMode="auto">
                <a:xfrm flipH="1">
                  <a:off x="5429" y="3538"/>
                  <a:ext cx="42"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0" name="Line 779"/>
                <p:cNvSpPr>
                  <a:spLocks noChangeShapeType="1"/>
                </p:cNvSpPr>
                <p:nvPr/>
              </p:nvSpPr>
              <p:spPr bwMode="auto">
                <a:xfrm flipH="1">
                  <a:off x="5447" y="3398"/>
                  <a:ext cx="24" cy="0"/>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1" name="Line 780"/>
                <p:cNvSpPr>
                  <a:spLocks noChangeShapeType="1"/>
                </p:cNvSpPr>
                <p:nvPr/>
              </p:nvSpPr>
              <p:spPr bwMode="auto">
                <a:xfrm flipH="1">
                  <a:off x="5429" y="3257"/>
                  <a:ext cx="42"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2" name="Line 781"/>
                <p:cNvSpPr>
                  <a:spLocks noChangeShapeType="1"/>
                </p:cNvSpPr>
                <p:nvPr/>
              </p:nvSpPr>
              <p:spPr bwMode="auto">
                <a:xfrm flipH="1">
                  <a:off x="5447" y="3117"/>
                  <a:ext cx="24"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3" name="Line 782"/>
                <p:cNvSpPr>
                  <a:spLocks noChangeShapeType="1"/>
                </p:cNvSpPr>
                <p:nvPr/>
              </p:nvSpPr>
              <p:spPr bwMode="auto">
                <a:xfrm flipH="1">
                  <a:off x="5429" y="2976"/>
                  <a:ext cx="42"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4" name="Line 783"/>
                <p:cNvSpPr>
                  <a:spLocks noChangeShapeType="1"/>
                </p:cNvSpPr>
                <p:nvPr/>
              </p:nvSpPr>
              <p:spPr bwMode="auto">
                <a:xfrm flipH="1">
                  <a:off x="5447" y="2836"/>
                  <a:ext cx="24" cy="0"/>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5" name="Line 784"/>
                <p:cNvSpPr>
                  <a:spLocks noChangeShapeType="1"/>
                </p:cNvSpPr>
                <p:nvPr/>
              </p:nvSpPr>
              <p:spPr bwMode="auto">
                <a:xfrm flipH="1">
                  <a:off x="5429" y="2695"/>
                  <a:ext cx="42"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6" name="Line 785"/>
                <p:cNvSpPr>
                  <a:spLocks noChangeShapeType="1"/>
                </p:cNvSpPr>
                <p:nvPr/>
              </p:nvSpPr>
              <p:spPr bwMode="auto">
                <a:xfrm flipH="1">
                  <a:off x="5447" y="2555"/>
                  <a:ext cx="24" cy="0"/>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7" name="Line 786"/>
                <p:cNvSpPr>
                  <a:spLocks noChangeShapeType="1"/>
                </p:cNvSpPr>
                <p:nvPr/>
              </p:nvSpPr>
              <p:spPr bwMode="auto">
                <a:xfrm flipH="1">
                  <a:off x="5429" y="2414"/>
                  <a:ext cx="42" cy="0"/>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8" name="Line 787"/>
                <p:cNvSpPr>
                  <a:spLocks noChangeShapeType="1"/>
                </p:cNvSpPr>
                <p:nvPr/>
              </p:nvSpPr>
              <p:spPr bwMode="auto">
                <a:xfrm flipH="1">
                  <a:off x="5447" y="2273"/>
                  <a:ext cx="24"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29" name="Line 788"/>
                <p:cNvSpPr>
                  <a:spLocks noChangeShapeType="1"/>
                </p:cNvSpPr>
                <p:nvPr/>
              </p:nvSpPr>
              <p:spPr bwMode="auto">
                <a:xfrm flipH="1">
                  <a:off x="5429" y="2133"/>
                  <a:ext cx="42"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30" name="Line 789"/>
                <p:cNvSpPr>
                  <a:spLocks noChangeShapeType="1"/>
                </p:cNvSpPr>
                <p:nvPr/>
              </p:nvSpPr>
              <p:spPr bwMode="auto">
                <a:xfrm>
                  <a:off x="3360" y="3538"/>
                  <a:ext cx="2111"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31" name="Rectangle 790"/>
                <p:cNvSpPr>
                  <a:spLocks noChangeArrowheads="1"/>
                </p:cNvSpPr>
                <p:nvPr/>
              </p:nvSpPr>
              <p:spPr bwMode="auto">
                <a:xfrm>
                  <a:off x="3367" y="3582"/>
                  <a:ext cx="291" cy="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000" b="1" dirty="0"/>
                    <a:t>SDNN</a:t>
                  </a:r>
                  <a:endParaRPr lang="en-US" sz="1000" dirty="0">
                    <a:latin typeface="Times New Roman" panose="02020603050405020304" pitchFamily="18" charset="0"/>
                  </a:endParaRPr>
                </a:p>
              </p:txBody>
            </p:sp>
            <p:sp>
              <p:nvSpPr>
                <p:cNvPr id="232" name="Rectangle 791"/>
                <p:cNvSpPr>
                  <a:spLocks noChangeArrowheads="1"/>
                </p:cNvSpPr>
                <p:nvPr/>
              </p:nvSpPr>
              <p:spPr bwMode="auto">
                <a:xfrm>
                  <a:off x="3714" y="3582"/>
                  <a:ext cx="330" cy="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000" b="1" dirty="0"/>
                    <a:t>PNN50</a:t>
                  </a:r>
                  <a:endParaRPr lang="en-US" sz="1000" dirty="0">
                    <a:latin typeface="Times New Roman" panose="02020603050405020304" pitchFamily="18" charset="0"/>
                  </a:endParaRPr>
                </a:p>
              </p:txBody>
            </p:sp>
            <p:sp>
              <p:nvSpPr>
                <p:cNvPr id="233" name="Rectangle 792"/>
                <p:cNvSpPr>
                  <a:spLocks noChangeArrowheads="1"/>
                </p:cNvSpPr>
                <p:nvPr/>
              </p:nvSpPr>
              <p:spPr bwMode="auto">
                <a:xfrm>
                  <a:off x="4158" y="3582"/>
                  <a:ext cx="126" cy="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000" b="1" dirty="0"/>
                    <a:t>LF</a:t>
                  </a:r>
                  <a:endParaRPr lang="en-US" sz="1000" dirty="0">
                    <a:latin typeface="Times New Roman" panose="02020603050405020304" pitchFamily="18" charset="0"/>
                  </a:endParaRPr>
                </a:p>
              </p:txBody>
            </p:sp>
            <p:sp>
              <p:nvSpPr>
                <p:cNvPr id="234" name="Rectangle 793"/>
                <p:cNvSpPr>
                  <a:spLocks noChangeArrowheads="1"/>
                </p:cNvSpPr>
                <p:nvPr/>
              </p:nvSpPr>
              <p:spPr bwMode="auto">
                <a:xfrm>
                  <a:off x="4515" y="3582"/>
                  <a:ext cx="16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dirty="0"/>
                    <a:t>HF</a:t>
                  </a:r>
                  <a:endParaRPr lang="en-US" sz="1200" dirty="0">
                    <a:latin typeface="Times New Roman" panose="02020603050405020304" pitchFamily="18" charset="0"/>
                  </a:endParaRPr>
                </a:p>
              </p:txBody>
            </p:sp>
            <p:sp>
              <p:nvSpPr>
                <p:cNvPr id="235" name="Rectangle 794"/>
                <p:cNvSpPr>
                  <a:spLocks noChangeArrowheads="1"/>
                </p:cNvSpPr>
                <p:nvPr/>
              </p:nvSpPr>
              <p:spPr bwMode="auto">
                <a:xfrm>
                  <a:off x="4835" y="3582"/>
                  <a:ext cx="28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Total</a:t>
                  </a:r>
                  <a:endParaRPr lang="en-US" sz="1200">
                    <a:latin typeface="Times New Roman" panose="02020603050405020304" pitchFamily="18" charset="0"/>
                  </a:endParaRPr>
                </a:p>
              </p:txBody>
            </p:sp>
            <p:sp>
              <p:nvSpPr>
                <p:cNvPr id="236" name="Rectangle 795"/>
                <p:cNvSpPr>
                  <a:spLocks noChangeArrowheads="1"/>
                </p:cNvSpPr>
                <p:nvPr/>
              </p:nvSpPr>
              <p:spPr bwMode="auto">
                <a:xfrm>
                  <a:off x="5144" y="3582"/>
                  <a:ext cx="30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Ratio</a:t>
                  </a:r>
                  <a:endParaRPr lang="en-US" sz="1200">
                    <a:latin typeface="Times New Roman" panose="02020603050405020304" pitchFamily="18" charset="0"/>
                  </a:endParaRPr>
                </a:p>
              </p:txBody>
            </p:sp>
            <p:sp>
              <p:nvSpPr>
                <p:cNvPr id="237" name="Line 796"/>
                <p:cNvSpPr>
                  <a:spLocks noChangeShapeType="1"/>
                </p:cNvSpPr>
                <p:nvPr/>
              </p:nvSpPr>
              <p:spPr bwMode="auto">
                <a:xfrm flipV="1">
                  <a:off x="3360" y="2133"/>
                  <a:ext cx="1" cy="1405"/>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38" name="Line 797"/>
                <p:cNvSpPr>
                  <a:spLocks noChangeShapeType="1"/>
                </p:cNvSpPr>
                <p:nvPr/>
              </p:nvSpPr>
              <p:spPr bwMode="auto">
                <a:xfrm>
                  <a:off x="3360" y="3538"/>
                  <a:ext cx="43"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39" name="Rectangle 798"/>
                <p:cNvSpPr>
                  <a:spLocks noChangeArrowheads="1"/>
                </p:cNvSpPr>
                <p:nvPr/>
              </p:nvSpPr>
              <p:spPr bwMode="auto">
                <a:xfrm>
                  <a:off x="3242" y="3483"/>
                  <a:ext cx="6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0</a:t>
                  </a:r>
                  <a:endParaRPr lang="en-US" sz="1200">
                    <a:latin typeface="Times New Roman" panose="02020603050405020304" pitchFamily="18" charset="0"/>
                  </a:endParaRPr>
                </a:p>
              </p:txBody>
            </p:sp>
            <p:sp>
              <p:nvSpPr>
                <p:cNvPr id="240" name="Line 799"/>
                <p:cNvSpPr>
                  <a:spLocks noChangeShapeType="1"/>
                </p:cNvSpPr>
                <p:nvPr/>
              </p:nvSpPr>
              <p:spPr bwMode="auto">
                <a:xfrm>
                  <a:off x="3360" y="3398"/>
                  <a:ext cx="25" cy="0"/>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41" name="Line 800"/>
                <p:cNvSpPr>
                  <a:spLocks noChangeShapeType="1"/>
                </p:cNvSpPr>
                <p:nvPr/>
              </p:nvSpPr>
              <p:spPr bwMode="auto">
                <a:xfrm>
                  <a:off x="3360" y="3257"/>
                  <a:ext cx="43"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42" name="Rectangle 801"/>
                <p:cNvSpPr>
                  <a:spLocks noChangeArrowheads="1"/>
                </p:cNvSpPr>
                <p:nvPr/>
              </p:nvSpPr>
              <p:spPr bwMode="auto">
                <a:xfrm>
                  <a:off x="3242" y="3201"/>
                  <a:ext cx="6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1</a:t>
                  </a:r>
                  <a:endParaRPr lang="en-US" sz="1200">
                    <a:latin typeface="Times New Roman" panose="02020603050405020304" pitchFamily="18" charset="0"/>
                  </a:endParaRPr>
                </a:p>
              </p:txBody>
            </p:sp>
            <p:sp>
              <p:nvSpPr>
                <p:cNvPr id="243" name="Line 802"/>
                <p:cNvSpPr>
                  <a:spLocks noChangeShapeType="1"/>
                </p:cNvSpPr>
                <p:nvPr/>
              </p:nvSpPr>
              <p:spPr bwMode="auto">
                <a:xfrm>
                  <a:off x="3360" y="3117"/>
                  <a:ext cx="25"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44" name="Line 803"/>
                <p:cNvSpPr>
                  <a:spLocks noChangeShapeType="1"/>
                </p:cNvSpPr>
                <p:nvPr/>
              </p:nvSpPr>
              <p:spPr bwMode="auto">
                <a:xfrm>
                  <a:off x="3360" y="2976"/>
                  <a:ext cx="43"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45" name="Rectangle 804"/>
                <p:cNvSpPr>
                  <a:spLocks noChangeArrowheads="1"/>
                </p:cNvSpPr>
                <p:nvPr/>
              </p:nvSpPr>
              <p:spPr bwMode="auto">
                <a:xfrm>
                  <a:off x="3242" y="2920"/>
                  <a:ext cx="6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2</a:t>
                  </a:r>
                  <a:endParaRPr lang="en-US" sz="1200">
                    <a:latin typeface="Times New Roman" panose="02020603050405020304" pitchFamily="18" charset="0"/>
                  </a:endParaRPr>
                </a:p>
              </p:txBody>
            </p:sp>
            <p:sp>
              <p:nvSpPr>
                <p:cNvPr id="246" name="Line 805"/>
                <p:cNvSpPr>
                  <a:spLocks noChangeShapeType="1"/>
                </p:cNvSpPr>
                <p:nvPr/>
              </p:nvSpPr>
              <p:spPr bwMode="auto">
                <a:xfrm>
                  <a:off x="3360" y="2836"/>
                  <a:ext cx="25" cy="0"/>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47" name="Line 806"/>
                <p:cNvSpPr>
                  <a:spLocks noChangeShapeType="1"/>
                </p:cNvSpPr>
                <p:nvPr/>
              </p:nvSpPr>
              <p:spPr bwMode="auto">
                <a:xfrm>
                  <a:off x="3360" y="2695"/>
                  <a:ext cx="43"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48" name="Rectangle 807"/>
                <p:cNvSpPr>
                  <a:spLocks noChangeArrowheads="1"/>
                </p:cNvSpPr>
                <p:nvPr/>
              </p:nvSpPr>
              <p:spPr bwMode="auto">
                <a:xfrm>
                  <a:off x="3242" y="2639"/>
                  <a:ext cx="6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3</a:t>
                  </a:r>
                  <a:endParaRPr lang="en-US" sz="1200">
                    <a:latin typeface="Times New Roman" panose="02020603050405020304" pitchFamily="18" charset="0"/>
                  </a:endParaRPr>
                </a:p>
              </p:txBody>
            </p:sp>
            <p:sp>
              <p:nvSpPr>
                <p:cNvPr id="249" name="Line 808"/>
                <p:cNvSpPr>
                  <a:spLocks noChangeShapeType="1"/>
                </p:cNvSpPr>
                <p:nvPr/>
              </p:nvSpPr>
              <p:spPr bwMode="auto">
                <a:xfrm>
                  <a:off x="3360" y="2555"/>
                  <a:ext cx="25" cy="0"/>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50" name="Line 809"/>
                <p:cNvSpPr>
                  <a:spLocks noChangeShapeType="1"/>
                </p:cNvSpPr>
                <p:nvPr/>
              </p:nvSpPr>
              <p:spPr bwMode="auto">
                <a:xfrm>
                  <a:off x="3360" y="2414"/>
                  <a:ext cx="43" cy="0"/>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51" name="Rectangle 810"/>
                <p:cNvSpPr>
                  <a:spLocks noChangeArrowheads="1"/>
                </p:cNvSpPr>
                <p:nvPr/>
              </p:nvSpPr>
              <p:spPr bwMode="auto">
                <a:xfrm>
                  <a:off x="3242" y="2358"/>
                  <a:ext cx="6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4</a:t>
                  </a:r>
                  <a:endParaRPr lang="en-US" sz="1200">
                    <a:latin typeface="Times New Roman" panose="02020603050405020304" pitchFamily="18" charset="0"/>
                  </a:endParaRPr>
                </a:p>
              </p:txBody>
            </p:sp>
            <p:sp>
              <p:nvSpPr>
                <p:cNvPr id="252" name="Line 811"/>
                <p:cNvSpPr>
                  <a:spLocks noChangeShapeType="1"/>
                </p:cNvSpPr>
                <p:nvPr/>
              </p:nvSpPr>
              <p:spPr bwMode="auto">
                <a:xfrm>
                  <a:off x="3360" y="2273"/>
                  <a:ext cx="25"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53" name="Line 812"/>
                <p:cNvSpPr>
                  <a:spLocks noChangeShapeType="1"/>
                </p:cNvSpPr>
                <p:nvPr/>
              </p:nvSpPr>
              <p:spPr bwMode="auto">
                <a:xfrm>
                  <a:off x="3360" y="2133"/>
                  <a:ext cx="43" cy="1"/>
                </a:xfrm>
                <a:prstGeom prst="line">
                  <a:avLst/>
                </a:prstGeom>
                <a:noFill/>
                <a:ln w="33338">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sz="1200"/>
                </a:p>
              </p:txBody>
            </p:sp>
            <p:sp>
              <p:nvSpPr>
                <p:cNvPr id="254" name="Rectangle 813"/>
                <p:cNvSpPr>
                  <a:spLocks noChangeArrowheads="1"/>
                </p:cNvSpPr>
                <p:nvPr/>
              </p:nvSpPr>
              <p:spPr bwMode="auto">
                <a:xfrm>
                  <a:off x="3242" y="2077"/>
                  <a:ext cx="68"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5</a:t>
                  </a:r>
                  <a:endParaRPr lang="en-US" sz="1200">
                    <a:latin typeface="Times New Roman" panose="02020603050405020304" pitchFamily="18" charset="0"/>
                  </a:endParaRPr>
                </a:p>
              </p:txBody>
            </p:sp>
            <p:sp>
              <p:nvSpPr>
                <p:cNvPr id="255" name="Rectangle 814"/>
                <p:cNvSpPr>
                  <a:spLocks noChangeArrowheads="1"/>
                </p:cNvSpPr>
                <p:nvPr/>
              </p:nvSpPr>
              <p:spPr bwMode="auto">
                <a:xfrm>
                  <a:off x="4958" y="2212"/>
                  <a:ext cx="84" cy="84"/>
                </a:xfrm>
                <a:prstGeom prst="rect">
                  <a:avLst/>
                </a:prstGeom>
                <a:solidFill>
                  <a:srgbClr val="00C0C0"/>
                </a:solidFill>
                <a:ln w="9525">
                  <a:solidFill>
                    <a:schemeClr val="tx1"/>
                  </a:solidFill>
                  <a:miter lim="800000"/>
                  <a:headEnd/>
                  <a:tailEnd/>
                </a:ln>
              </p:spPr>
              <p:txBody>
                <a:bodyPr/>
                <a:lstStyle/>
                <a:p>
                  <a:endParaRPr lang="en-US" sz="1200"/>
                </a:p>
              </p:txBody>
            </p:sp>
            <p:sp>
              <p:nvSpPr>
                <p:cNvPr id="256" name="Rectangle 815"/>
                <p:cNvSpPr>
                  <a:spLocks noChangeArrowheads="1"/>
                </p:cNvSpPr>
                <p:nvPr/>
              </p:nvSpPr>
              <p:spPr bwMode="auto">
                <a:xfrm>
                  <a:off x="5099" y="2204"/>
                  <a:ext cx="171"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Air</a:t>
                  </a:r>
                  <a:endParaRPr lang="en-US" sz="1200">
                    <a:latin typeface="Times New Roman" panose="02020603050405020304" pitchFamily="18" charset="0"/>
                  </a:endParaRPr>
                </a:p>
              </p:txBody>
            </p:sp>
            <p:sp>
              <p:nvSpPr>
                <p:cNvPr id="257" name="Rectangle 816"/>
                <p:cNvSpPr>
                  <a:spLocks noChangeArrowheads="1"/>
                </p:cNvSpPr>
                <p:nvPr/>
              </p:nvSpPr>
              <p:spPr bwMode="auto">
                <a:xfrm>
                  <a:off x="4963" y="2388"/>
                  <a:ext cx="84" cy="85"/>
                </a:xfrm>
                <a:prstGeom prst="rect">
                  <a:avLst/>
                </a:prstGeom>
                <a:solidFill>
                  <a:srgbClr val="FFFF00"/>
                </a:solidFill>
                <a:ln w="9525">
                  <a:solidFill>
                    <a:schemeClr val="tx1"/>
                  </a:solidFill>
                  <a:miter lim="800000"/>
                  <a:headEnd/>
                  <a:tailEnd/>
                </a:ln>
              </p:spPr>
              <p:txBody>
                <a:bodyPr/>
                <a:lstStyle/>
                <a:p>
                  <a:endParaRPr lang="en-US" sz="1200"/>
                </a:p>
              </p:txBody>
            </p:sp>
            <p:sp>
              <p:nvSpPr>
                <p:cNvPr id="258" name="Rectangle 817"/>
                <p:cNvSpPr>
                  <a:spLocks noChangeArrowheads="1"/>
                </p:cNvSpPr>
                <p:nvPr/>
              </p:nvSpPr>
              <p:spPr bwMode="auto">
                <a:xfrm>
                  <a:off x="5080" y="2382"/>
                  <a:ext cx="341"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CAPS</a:t>
                  </a:r>
                  <a:endParaRPr lang="en-US" sz="1200">
                    <a:latin typeface="Times New Roman" panose="02020603050405020304" pitchFamily="18" charset="0"/>
                  </a:endParaRPr>
                </a:p>
              </p:txBody>
            </p:sp>
            <p:sp>
              <p:nvSpPr>
                <p:cNvPr id="259" name="Rectangle 818"/>
                <p:cNvSpPr>
                  <a:spLocks noChangeArrowheads="1"/>
                </p:cNvSpPr>
                <p:nvPr/>
              </p:nvSpPr>
              <p:spPr bwMode="auto">
                <a:xfrm rot="16200000">
                  <a:off x="2520" y="2768"/>
                  <a:ext cx="1014" cy="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algn="l"/>
                  <a:r>
                    <a:rPr lang="en-US" sz="1200" b="1"/>
                    <a:t>Ratio CAPS / Pre</a:t>
                  </a:r>
                  <a:endParaRPr lang="en-US" sz="1200">
                    <a:latin typeface="Times New Roman" panose="02020603050405020304" pitchFamily="18" charset="0"/>
                  </a:endParaRPr>
                </a:p>
              </p:txBody>
            </p:sp>
            <p:sp>
              <p:nvSpPr>
                <p:cNvPr id="260" name="Rectangle 819"/>
                <p:cNvSpPr>
                  <a:spLocks noChangeArrowheads="1"/>
                </p:cNvSpPr>
                <p:nvPr/>
              </p:nvSpPr>
              <p:spPr bwMode="auto">
                <a:xfrm>
                  <a:off x="4044" y="1872"/>
                  <a:ext cx="148" cy="2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sz="1200" b="1"/>
                </a:p>
              </p:txBody>
            </p:sp>
          </p:grpSp>
          <p:sp>
            <p:nvSpPr>
              <p:cNvPr id="46" name="Text Box 820"/>
              <p:cNvSpPr txBox="1">
                <a:spLocks noChangeArrowheads="1"/>
              </p:cNvSpPr>
              <p:nvPr/>
            </p:nvSpPr>
            <p:spPr bwMode="auto">
              <a:xfrm>
                <a:off x="3287" y="2837"/>
                <a:ext cx="2274" cy="431"/>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b="1" dirty="0"/>
                  <a:t>Exposure of Elderly Humans to CAPS Decreases </a:t>
                </a:r>
                <a:r>
                  <a:rPr lang="en-US" sz="1400" b="1" dirty="0" smtClean="0"/>
                  <a:t>HR </a:t>
                </a:r>
                <a:r>
                  <a:rPr lang="en-US" sz="1400" b="1" dirty="0"/>
                  <a:t>Variability</a:t>
                </a:r>
              </a:p>
            </p:txBody>
          </p:sp>
          <p:sp>
            <p:nvSpPr>
              <p:cNvPr id="81" name="Text Box 821"/>
              <p:cNvSpPr txBox="1">
                <a:spLocks noChangeArrowheads="1"/>
              </p:cNvSpPr>
              <p:nvPr/>
            </p:nvSpPr>
            <p:spPr bwMode="auto">
              <a:xfrm>
                <a:off x="3754" y="3351"/>
                <a:ext cx="1738" cy="259"/>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tx1"/>
                      </a:outerShdw>
                    </a:effectLst>
                  </a14:hiddenEffects>
                </a:ext>
              </a:extLst>
            </p:spPr>
            <p:txBody>
              <a:bodyPr wrap="square">
                <a:spAutoFit/>
              </a:bodyPr>
              <a:lstStyle/>
              <a:p>
                <a:pPr>
                  <a:lnSpc>
                    <a:spcPct val="90000"/>
                  </a:lnSpc>
                  <a:spcBef>
                    <a:spcPct val="50000"/>
                  </a:spcBef>
                </a:pPr>
                <a:r>
                  <a:rPr lang="en-US" sz="1600" b="1" dirty="0">
                    <a:solidFill>
                      <a:schemeClr val="accent2">
                        <a:lumMod val="75000"/>
                      </a:schemeClr>
                    </a:solidFill>
                  </a:rPr>
                  <a:t>Devlin et al., 2003</a:t>
                </a:r>
              </a:p>
            </p:txBody>
          </p:sp>
        </p:grpSp>
        <p:sp>
          <p:nvSpPr>
            <p:cNvPr id="261" name="Oval 917"/>
            <p:cNvSpPr>
              <a:spLocks noChangeArrowheads="1"/>
            </p:cNvSpPr>
            <p:nvPr/>
          </p:nvSpPr>
          <p:spPr bwMode="auto">
            <a:xfrm>
              <a:off x="5399596" y="3835298"/>
              <a:ext cx="1153151" cy="1165023"/>
            </a:xfrm>
            <a:prstGeom prst="ellipse">
              <a:avLst/>
            </a:prstGeom>
            <a:noFill/>
            <a:ln w="571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grpSp>
      <p:grpSp>
        <p:nvGrpSpPr>
          <p:cNvPr id="2" name="Group 1"/>
          <p:cNvGrpSpPr/>
          <p:nvPr/>
        </p:nvGrpSpPr>
        <p:grpSpPr>
          <a:xfrm>
            <a:off x="5620525" y="516828"/>
            <a:ext cx="2788504" cy="2807332"/>
            <a:chOff x="5620525" y="516828"/>
            <a:chExt cx="2788504" cy="2807332"/>
          </a:xfrm>
        </p:grpSpPr>
        <p:grpSp>
          <p:nvGrpSpPr>
            <p:cNvPr id="47" name="Group 17"/>
            <p:cNvGrpSpPr>
              <a:grpSpLocks/>
            </p:cNvGrpSpPr>
            <p:nvPr/>
          </p:nvGrpSpPr>
          <p:grpSpPr bwMode="auto">
            <a:xfrm>
              <a:off x="5620525" y="516828"/>
              <a:ext cx="2788503" cy="2438021"/>
              <a:chOff x="272" y="1584"/>
              <a:chExt cx="2456" cy="2192"/>
            </a:xfrm>
          </p:grpSpPr>
          <p:grpSp>
            <p:nvGrpSpPr>
              <p:cNvPr id="48" name="Group 18"/>
              <p:cNvGrpSpPr>
                <a:grpSpLocks/>
              </p:cNvGrpSpPr>
              <p:nvPr/>
            </p:nvGrpSpPr>
            <p:grpSpPr bwMode="auto">
              <a:xfrm>
                <a:off x="302" y="1703"/>
                <a:ext cx="2210" cy="2015"/>
                <a:chOff x="342" y="1863"/>
                <a:chExt cx="2210" cy="2015"/>
              </a:xfrm>
            </p:grpSpPr>
            <p:sp>
              <p:nvSpPr>
                <p:cNvPr id="50" name="Line 19"/>
                <p:cNvSpPr>
                  <a:spLocks noChangeShapeType="1"/>
                </p:cNvSpPr>
                <p:nvPr/>
              </p:nvSpPr>
              <p:spPr bwMode="auto">
                <a:xfrm>
                  <a:off x="872" y="1946"/>
                  <a:ext cx="1" cy="1464"/>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1" name="Line 20"/>
                <p:cNvSpPr>
                  <a:spLocks noChangeShapeType="1"/>
                </p:cNvSpPr>
                <p:nvPr/>
              </p:nvSpPr>
              <p:spPr bwMode="auto">
                <a:xfrm>
                  <a:off x="830" y="3410"/>
                  <a:ext cx="42" cy="1"/>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2" name="Line 21"/>
                <p:cNvSpPr>
                  <a:spLocks noChangeShapeType="1"/>
                </p:cNvSpPr>
                <p:nvPr/>
              </p:nvSpPr>
              <p:spPr bwMode="auto">
                <a:xfrm>
                  <a:off x="830" y="3116"/>
                  <a:ext cx="42" cy="1"/>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3" name="Line 22"/>
                <p:cNvSpPr>
                  <a:spLocks noChangeShapeType="1"/>
                </p:cNvSpPr>
                <p:nvPr/>
              </p:nvSpPr>
              <p:spPr bwMode="auto">
                <a:xfrm>
                  <a:off x="830" y="2822"/>
                  <a:ext cx="42" cy="1"/>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4" name="Line 23"/>
                <p:cNvSpPr>
                  <a:spLocks noChangeShapeType="1"/>
                </p:cNvSpPr>
                <p:nvPr/>
              </p:nvSpPr>
              <p:spPr bwMode="auto">
                <a:xfrm>
                  <a:off x="830" y="2534"/>
                  <a:ext cx="42" cy="1"/>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5" name="Line 24"/>
                <p:cNvSpPr>
                  <a:spLocks noChangeShapeType="1"/>
                </p:cNvSpPr>
                <p:nvPr/>
              </p:nvSpPr>
              <p:spPr bwMode="auto">
                <a:xfrm>
                  <a:off x="830" y="2240"/>
                  <a:ext cx="42" cy="1"/>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6" name="Line 25"/>
                <p:cNvSpPr>
                  <a:spLocks noChangeShapeType="1"/>
                </p:cNvSpPr>
                <p:nvPr/>
              </p:nvSpPr>
              <p:spPr bwMode="auto">
                <a:xfrm>
                  <a:off x="830" y="1946"/>
                  <a:ext cx="42" cy="1"/>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7" name="Line 26"/>
                <p:cNvSpPr>
                  <a:spLocks noChangeShapeType="1"/>
                </p:cNvSpPr>
                <p:nvPr/>
              </p:nvSpPr>
              <p:spPr bwMode="auto">
                <a:xfrm>
                  <a:off x="872" y="3410"/>
                  <a:ext cx="1614" cy="1"/>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8" name="Line 27"/>
                <p:cNvSpPr>
                  <a:spLocks noChangeShapeType="1"/>
                </p:cNvSpPr>
                <p:nvPr/>
              </p:nvSpPr>
              <p:spPr bwMode="auto">
                <a:xfrm flipV="1">
                  <a:off x="872" y="3410"/>
                  <a:ext cx="1" cy="42"/>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59" name="Line 28"/>
                <p:cNvSpPr>
                  <a:spLocks noChangeShapeType="1"/>
                </p:cNvSpPr>
                <p:nvPr/>
              </p:nvSpPr>
              <p:spPr bwMode="auto">
                <a:xfrm flipV="1">
                  <a:off x="1412" y="3410"/>
                  <a:ext cx="1" cy="42"/>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60" name="Line 29"/>
                <p:cNvSpPr>
                  <a:spLocks noChangeShapeType="1"/>
                </p:cNvSpPr>
                <p:nvPr/>
              </p:nvSpPr>
              <p:spPr bwMode="auto">
                <a:xfrm flipV="1">
                  <a:off x="1946" y="3410"/>
                  <a:ext cx="1" cy="42"/>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61" name="Line 30"/>
                <p:cNvSpPr>
                  <a:spLocks noChangeShapeType="1"/>
                </p:cNvSpPr>
                <p:nvPr/>
              </p:nvSpPr>
              <p:spPr bwMode="auto">
                <a:xfrm flipV="1">
                  <a:off x="2486" y="3410"/>
                  <a:ext cx="1" cy="42"/>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pPr algn="ctr" fontAlgn="base">
                    <a:spcBef>
                      <a:spcPct val="0"/>
                    </a:spcBef>
                    <a:spcAft>
                      <a:spcPct val="0"/>
                    </a:spcAft>
                  </a:pPr>
                  <a:endParaRPr lang="en-US" sz="1300" smtClean="0">
                    <a:solidFill>
                      <a:srgbClr val="000000"/>
                    </a:solidFill>
                  </a:endParaRPr>
                </a:p>
              </p:txBody>
            </p:sp>
            <p:sp>
              <p:nvSpPr>
                <p:cNvPr id="62" name="Freeform 31"/>
                <p:cNvSpPr>
                  <a:spLocks/>
                </p:cNvSpPr>
                <p:nvPr/>
              </p:nvSpPr>
              <p:spPr bwMode="auto">
                <a:xfrm>
                  <a:off x="1190" y="3080"/>
                  <a:ext cx="136" cy="120"/>
                </a:xfrm>
                <a:custGeom>
                  <a:avLst/>
                  <a:gdLst>
                    <a:gd name="T0" fmla="*/ 1630 w 72"/>
                    <a:gd name="T1" fmla="*/ 0 h 72"/>
                    <a:gd name="T2" fmla="*/ 3268 w 72"/>
                    <a:gd name="T3" fmla="*/ 772 h 72"/>
                    <a:gd name="T4" fmla="*/ 1630 w 72"/>
                    <a:gd name="T5" fmla="*/ 1542 h 72"/>
                    <a:gd name="T6" fmla="*/ 0 w 72"/>
                    <a:gd name="T7" fmla="*/ 772 h 72"/>
                    <a:gd name="T8" fmla="*/ 1630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36" y="0"/>
                      </a:moveTo>
                      <a:lnTo>
                        <a:pt x="72" y="36"/>
                      </a:lnTo>
                      <a:lnTo>
                        <a:pt x="36" y="72"/>
                      </a:lnTo>
                      <a:lnTo>
                        <a:pt x="0" y="36"/>
                      </a:lnTo>
                      <a:lnTo>
                        <a:pt x="36" y="0"/>
                      </a:lnTo>
                      <a:close/>
                    </a:path>
                  </a:pathLst>
                </a:custGeom>
                <a:solidFill>
                  <a:srgbClr val="FF9900"/>
                </a:solidFill>
                <a:ln w="9525">
                  <a:solidFill>
                    <a:schemeClr val="tx1"/>
                  </a:solidFill>
                  <a:prstDash val="solid"/>
                  <a:round/>
                  <a:headEnd/>
                  <a:tailEnd/>
                </a:ln>
              </p:spPr>
              <p:txBody>
                <a:bodyPr/>
                <a:lstStyle/>
                <a:p>
                  <a:pPr algn="ctr" fontAlgn="base">
                    <a:spcBef>
                      <a:spcPct val="0"/>
                    </a:spcBef>
                    <a:spcAft>
                      <a:spcPct val="0"/>
                    </a:spcAft>
                  </a:pPr>
                  <a:endParaRPr lang="en-US" sz="1300" smtClean="0">
                    <a:solidFill>
                      <a:srgbClr val="000000"/>
                    </a:solidFill>
                  </a:endParaRPr>
                </a:p>
              </p:txBody>
            </p:sp>
            <p:sp>
              <p:nvSpPr>
                <p:cNvPr id="63" name="Freeform 32"/>
                <p:cNvSpPr>
                  <a:spLocks/>
                </p:cNvSpPr>
                <p:nvPr/>
              </p:nvSpPr>
              <p:spPr bwMode="auto">
                <a:xfrm>
                  <a:off x="1328" y="2744"/>
                  <a:ext cx="136" cy="120"/>
                </a:xfrm>
                <a:custGeom>
                  <a:avLst/>
                  <a:gdLst>
                    <a:gd name="T0" fmla="*/ 1630 w 72"/>
                    <a:gd name="T1" fmla="*/ 0 h 72"/>
                    <a:gd name="T2" fmla="*/ 3268 w 72"/>
                    <a:gd name="T3" fmla="*/ 772 h 72"/>
                    <a:gd name="T4" fmla="*/ 1630 w 72"/>
                    <a:gd name="T5" fmla="*/ 1542 h 72"/>
                    <a:gd name="T6" fmla="*/ 0 w 72"/>
                    <a:gd name="T7" fmla="*/ 772 h 72"/>
                    <a:gd name="T8" fmla="*/ 1630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36" y="0"/>
                      </a:moveTo>
                      <a:lnTo>
                        <a:pt x="72" y="36"/>
                      </a:lnTo>
                      <a:lnTo>
                        <a:pt x="36" y="72"/>
                      </a:lnTo>
                      <a:lnTo>
                        <a:pt x="0" y="36"/>
                      </a:lnTo>
                      <a:lnTo>
                        <a:pt x="36" y="0"/>
                      </a:lnTo>
                      <a:close/>
                    </a:path>
                  </a:pathLst>
                </a:custGeom>
                <a:solidFill>
                  <a:srgbClr val="FF9900"/>
                </a:solidFill>
                <a:ln w="9525">
                  <a:solidFill>
                    <a:schemeClr val="tx1"/>
                  </a:solidFill>
                  <a:prstDash val="solid"/>
                  <a:round/>
                  <a:headEnd/>
                  <a:tailEnd/>
                </a:ln>
              </p:spPr>
              <p:txBody>
                <a:bodyPr/>
                <a:lstStyle/>
                <a:p>
                  <a:pPr algn="ctr" fontAlgn="base">
                    <a:spcBef>
                      <a:spcPct val="0"/>
                    </a:spcBef>
                    <a:spcAft>
                      <a:spcPct val="0"/>
                    </a:spcAft>
                  </a:pPr>
                  <a:endParaRPr lang="en-US" sz="1300" smtClean="0">
                    <a:solidFill>
                      <a:srgbClr val="000000"/>
                    </a:solidFill>
                  </a:endParaRPr>
                </a:p>
              </p:txBody>
            </p:sp>
            <p:sp>
              <p:nvSpPr>
                <p:cNvPr id="64" name="Freeform 33"/>
                <p:cNvSpPr>
                  <a:spLocks/>
                </p:cNvSpPr>
                <p:nvPr/>
              </p:nvSpPr>
              <p:spPr bwMode="auto">
                <a:xfrm>
                  <a:off x="1436" y="2468"/>
                  <a:ext cx="136" cy="120"/>
                </a:xfrm>
                <a:custGeom>
                  <a:avLst/>
                  <a:gdLst>
                    <a:gd name="T0" fmla="*/ 1630 w 72"/>
                    <a:gd name="T1" fmla="*/ 0 h 72"/>
                    <a:gd name="T2" fmla="*/ 3268 w 72"/>
                    <a:gd name="T3" fmla="*/ 772 h 72"/>
                    <a:gd name="T4" fmla="*/ 1630 w 72"/>
                    <a:gd name="T5" fmla="*/ 1542 h 72"/>
                    <a:gd name="T6" fmla="*/ 0 w 72"/>
                    <a:gd name="T7" fmla="*/ 772 h 72"/>
                    <a:gd name="T8" fmla="*/ 1630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36" y="0"/>
                      </a:moveTo>
                      <a:lnTo>
                        <a:pt x="72" y="36"/>
                      </a:lnTo>
                      <a:lnTo>
                        <a:pt x="36" y="72"/>
                      </a:lnTo>
                      <a:lnTo>
                        <a:pt x="0" y="36"/>
                      </a:lnTo>
                      <a:lnTo>
                        <a:pt x="36" y="0"/>
                      </a:lnTo>
                      <a:close/>
                    </a:path>
                  </a:pathLst>
                </a:custGeom>
                <a:solidFill>
                  <a:srgbClr val="FF9900"/>
                </a:solidFill>
                <a:ln w="9525">
                  <a:solidFill>
                    <a:schemeClr val="tx1"/>
                  </a:solidFill>
                  <a:prstDash val="solid"/>
                  <a:round/>
                  <a:headEnd/>
                  <a:tailEnd/>
                </a:ln>
              </p:spPr>
              <p:txBody>
                <a:bodyPr/>
                <a:lstStyle/>
                <a:p>
                  <a:pPr algn="ctr" fontAlgn="base">
                    <a:spcBef>
                      <a:spcPct val="0"/>
                    </a:spcBef>
                    <a:spcAft>
                      <a:spcPct val="0"/>
                    </a:spcAft>
                  </a:pPr>
                  <a:endParaRPr lang="en-US" sz="1300" smtClean="0">
                    <a:solidFill>
                      <a:srgbClr val="000000"/>
                    </a:solidFill>
                  </a:endParaRPr>
                </a:p>
              </p:txBody>
            </p:sp>
            <p:sp>
              <p:nvSpPr>
                <p:cNvPr id="65" name="Freeform 34"/>
                <p:cNvSpPr>
                  <a:spLocks/>
                </p:cNvSpPr>
                <p:nvPr/>
              </p:nvSpPr>
              <p:spPr bwMode="auto">
                <a:xfrm>
                  <a:off x="1646" y="2132"/>
                  <a:ext cx="136" cy="120"/>
                </a:xfrm>
                <a:custGeom>
                  <a:avLst/>
                  <a:gdLst>
                    <a:gd name="T0" fmla="*/ 1630 w 72"/>
                    <a:gd name="T1" fmla="*/ 0 h 72"/>
                    <a:gd name="T2" fmla="*/ 3268 w 72"/>
                    <a:gd name="T3" fmla="*/ 772 h 72"/>
                    <a:gd name="T4" fmla="*/ 1630 w 72"/>
                    <a:gd name="T5" fmla="*/ 1542 h 72"/>
                    <a:gd name="T6" fmla="*/ 0 w 72"/>
                    <a:gd name="T7" fmla="*/ 772 h 72"/>
                    <a:gd name="T8" fmla="*/ 1630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36" y="0"/>
                      </a:moveTo>
                      <a:lnTo>
                        <a:pt x="72" y="36"/>
                      </a:lnTo>
                      <a:lnTo>
                        <a:pt x="36" y="72"/>
                      </a:lnTo>
                      <a:lnTo>
                        <a:pt x="0" y="36"/>
                      </a:lnTo>
                      <a:lnTo>
                        <a:pt x="36" y="0"/>
                      </a:lnTo>
                      <a:close/>
                    </a:path>
                  </a:pathLst>
                </a:custGeom>
                <a:solidFill>
                  <a:srgbClr val="FF9900"/>
                </a:solidFill>
                <a:ln w="9525">
                  <a:solidFill>
                    <a:schemeClr val="tx1"/>
                  </a:solidFill>
                  <a:prstDash val="solid"/>
                  <a:round/>
                  <a:headEnd/>
                  <a:tailEnd/>
                </a:ln>
              </p:spPr>
              <p:txBody>
                <a:bodyPr/>
                <a:lstStyle/>
                <a:p>
                  <a:pPr algn="ctr" fontAlgn="base">
                    <a:spcBef>
                      <a:spcPct val="0"/>
                    </a:spcBef>
                    <a:spcAft>
                      <a:spcPct val="0"/>
                    </a:spcAft>
                  </a:pPr>
                  <a:endParaRPr lang="en-US" sz="1300" smtClean="0">
                    <a:solidFill>
                      <a:srgbClr val="000000"/>
                    </a:solidFill>
                  </a:endParaRPr>
                </a:p>
              </p:txBody>
            </p:sp>
            <p:sp>
              <p:nvSpPr>
                <p:cNvPr id="66" name="Freeform 35"/>
                <p:cNvSpPr>
                  <a:spLocks/>
                </p:cNvSpPr>
                <p:nvPr/>
              </p:nvSpPr>
              <p:spPr bwMode="auto">
                <a:xfrm>
                  <a:off x="2078" y="2054"/>
                  <a:ext cx="136" cy="120"/>
                </a:xfrm>
                <a:custGeom>
                  <a:avLst/>
                  <a:gdLst>
                    <a:gd name="T0" fmla="*/ 1630 w 72"/>
                    <a:gd name="T1" fmla="*/ 0 h 72"/>
                    <a:gd name="T2" fmla="*/ 3268 w 72"/>
                    <a:gd name="T3" fmla="*/ 772 h 72"/>
                    <a:gd name="T4" fmla="*/ 1630 w 72"/>
                    <a:gd name="T5" fmla="*/ 1542 h 72"/>
                    <a:gd name="T6" fmla="*/ 0 w 72"/>
                    <a:gd name="T7" fmla="*/ 772 h 72"/>
                    <a:gd name="T8" fmla="*/ 1630 w 72"/>
                    <a:gd name="T9" fmla="*/ 0 h 72"/>
                    <a:gd name="T10" fmla="*/ 0 60000 65536"/>
                    <a:gd name="T11" fmla="*/ 0 60000 65536"/>
                    <a:gd name="T12" fmla="*/ 0 60000 65536"/>
                    <a:gd name="T13" fmla="*/ 0 60000 65536"/>
                    <a:gd name="T14" fmla="*/ 0 60000 65536"/>
                    <a:gd name="T15" fmla="*/ 0 w 72"/>
                    <a:gd name="T16" fmla="*/ 0 h 72"/>
                    <a:gd name="T17" fmla="*/ 72 w 72"/>
                    <a:gd name="T18" fmla="*/ 72 h 72"/>
                  </a:gdLst>
                  <a:ahLst/>
                  <a:cxnLst>
                    <a:cxn ang="T10">
                      <a:pos x="T0" y="T1"/>
                    </a:cxn>
                    <a:cxn ang="T11">
                      <a:pos x="T2" y="T3"/>
                    </a:cxn>
                    <a:cxn ang="T12">
                      <a:pos x="T4" y="T5"/>
                    </a:cxn>
                    <a:cxn ang="T13">
                      <a:pos x="T6" y="T7"/>
                    </a:cxn>
                    <a:cxn ang="T14">
                      <a:pos x="T8" y="T9"/>
                    </a:cxn>
                  </a:cxnLst>
                  <a:rect l="T15" t="T16" r="T17" b="T18"/>
                  <a:pathLst>
                    <a:path w="72" h="72">
                      <a:moveTo>
                        <a:pt x="36" y="0"/>
                      </a:moveTo>
                      <a:lnTo>
                        <a:pt x="72" y="36"/>
                      </a:lnTo>
                      <a:lnTo>
                        <a:pt x="36" y="72"/>
                      </a:lnTo>
                      <a:lnTo>
                        <a:pt x="0" y="36"/>
                      </a:lnTo>
                      <a:lnTo>
                        <a:pt x="36" y="0"/>
                      </a:lnTo>
                      <a:close/>
                    </a:path>
                  </a:pathLst>
                </a:custGeom>
                <a:solidFill>
                  <a:srgbClr val="FF9900"/>
                </a:solidFill>
                <a:ln w="9525">
                  <a:solidFill>
                    <a:schemeClr val="tx1"/>
                  </a:solidFill>
                  <a:prstDash val="solid"/>
                  <a:round/>
                  <a:headEnd/>
                  <a:tailEnd/>
                </a:ln>
              </p:spPr>
              <p:txBody>
                <a:bodyPr/>
                <a:lstStyle/>
                <a:p>
                  <a:pPr algn="ctr" fontAlgn="base">
                    <a:spcBef>
                      <a:spcPct val="0"/>
                    </a:spcBef>
                    <a:spcAft>
                      <a:spcPct val="0"/>
                    </a:spcAft>
                  </a:pPr>
                  <a:endParaRPr lang="en-US" sz="1300" smtClean="0">
                    <a:solidFill>
                      <a:srgbClr val="000000"/>
                    </a:solidFill>
                  </a:endParaRPr>
                </a:p>
              </p:txBody>
            </p:sp>
            <p:sp>
              <p:nvSpPr>
                <p:cNvPr id="67" name="Rectangle 36"/>
                <p:cNvSpPr>
                  <a:spLocks noChangeArrowheads="1"/>
                </p:cNvSpPr>
                <p:nvPr/>
              </p:nvSpPr>
              <p:spPr bwMode="auto">
                <a:xfrm>
                  <a:off x="1923" y="3110"/>
                  <a:ext cx="418"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smtClean="0">
                      <a:solidFill>
                        <a:srgbClr val="000000"/>
                      </a:solidFill>
                    </a:rPr>
                    <a:t>(lag 2)</a:t>
                  </a:r>
                  <a:endParaRPr lang="en-US" sz="1300" smtClean="0">
                    <a:solidFill>
                      <a:srgbClr val="FFFFFF"/>
                    </a:solidFill>
                  </a:endParaRPr>
                </a:p>
              </p:txBody>
            </p:sp>
            <p:sp>
              <p:nvSpPr>
                <p:cNvPr id="68" name="Rectangle 37"/>
                <p:cNvSpPr>
                  <a:spLocks noChangeArrowheads="1"/>
                </p:cNvSpPr>
                <p:nvPr/>
              </p:nvSpPr>
              <p:spPr bwMode="auto">
                <a:xfrm>
                  <a:off x="618" y="3332"/>
                  <a:ext cx="184"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0.8</a:t>
                  </a:r>
                  <a:endParaRPr lang="en-US" sz="1300" smtClean="0">
                    <a:solidFill>
                      <a:srgbClr val="FFFFFF"/>
                    </a:solidFill>
                  </a:endParaRPr>
                </a:p>
              </p:txBody>
            </p:sp>
            <p:sp>
              <p:nvSpPr>
                <p:cNvPr id="69" name="Rectangle 38"/>
                <p:cNvSpPr>
                  <a:spLocks noChangeArrowheads="1"/>
                </p:cNvSpPr>
                <p:nvPr/>
              </p:nvSpPr>
              <p:spPr bwMode="auto">
                <a:xfrm>
                  <a:off x="618" y="3038"/>
                  <a:ext cx="184"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1.0</a:t>
                  </a:r>
                  <a:endParaRPr lang="en-US" sz="1300" smtClean="0">
                    <a:solidFill>
                      <a:srgbClr val="FFFFFF"/>
                    </a:solidFill>
                  </a:endParaRPr>
                </a:p>
              </p:txBody>
            </p:sp>
            <p:sp>
              <p:nvSpPr>
                <p:cNvPr id="70" name="Rectangle 39"/>
                <p:cNvSpPr>
                  <a:spLocks noChangeArrowheads="1"/>
                </p:cNvSpPr>
                <p:nvPr/>
              </p:nvSpPr>
              <p:spPr bwMode="auto">
                <a:xfrm>
                  <a:off x="618" y="2744"/>
                  <a:ext cx="184"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1.2</a:t>
                  </a:r>
                  <a:endParaRPr lang="en-US" sz="1300" smtClean="0">
                    <a:solidFill>
                      <a:srgbClr val="FFFFFF"/>
                    </a:solidFill>
                  </a:endParaRPr>
                </a:p>
              </p:txBody>
            </p:sp>
            <p:sp>
              <p:nvSpPr>
                <p:cNvPr id="71" name="Rectangle 40"/>
                <p:cNvSpPr>
                  <a:spLocks noChangeArrowheads="1"/>
                </p:cNvSpPr>
                <p:nvPr/>
              </p:nvSpPr>
              <p:spPr bwMode="auto">
                <a:xfrm>
                  <a:off x="618" y="2456"/>
                  <a:ext cx="184"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1.4</a:t>
                  </a:r>
                  <a:endParaRPr lang="en-US" sz="1300" smtClean="0">
                    <a:solidFill>
                      <a:srgbClr val="FFFFFF"/>
                    </a:solidFill>
                  </a:endParaRPr>
                </a:p>
              </p:txBody>
            </p:sp>
            <p:sp>
              <p:nvSpPr>
                <p:cNvPr id="72" name="Rectangle 41"/>
                <p:cNvSpPr>
                  <a:spLocks noChangeArrowheads="1"/>
                </p:cNvSpPr>
                <p:nvPr/>
              </p:nvSpPr>
              <p:spPr bwMode="auto">
                <a:xfrm>
                  <a:off x="618" y="2162"/>
                  <a:ext cx="184"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1.6</a:t>
                  </a:r>
                  <a:endParaRPr lang="en-US" sz="1300" smtClean="0">
                    <a:solidFill>
                      <a:srgbClr val="FFFFFF"/>
                    </a:solidFill>
                  </a:endParaRPr>
                </a:p>
              </p:txBody>
            </p:sp>
            <p:sp>
              <p:nvSpPr>
                <p:cNvPr id="73" name="Rectangle 42"/>
                <p:cNvSpPr>
                  <a:spLocks noChangeArrowheads="1"/>
                </p:cNvSpPr>
                <p:nvPr/>
              </p:nvSpPr>
              <p:spPr bwMode="auto">
                <a:xfrm>
                  <a:off x="618" y="1868"/>
                  <a:ext cx="184"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1.8</a:t>
                  </a:r>
                  <a:endParaRPr lang="en-US" sz="1300" smtClean="0">
                    <a:solidFill>
                      <a:srgbClr val="FFFFFF"/>
                    </a:solidFill>
                  </a:endParaRPr>
                </a:p>
              </p:txBody>
            </p:sp>
            <p:sp>
              <p:nvSpPr>
                <p:cNvPr id="74" name="Rectangle 43"/>
                <p:cNvSpPr>
                  <a:spLocks noChangeArrowheads="1"/>
                </p:cNvSpPr>
                <p:nvPr/>
              </p:nvSpPr>
              <p:spPr bwMode="auto">
                <a:xfrm>
                  <a:off x="865" y="3530"/>
                  <a:ext cx="73"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0</a:t>
                  </a:r>
                  <a:endParaRPr lang="en-US" sz="1300" smtClean="0">
                    <a:solidFill>
                      <a:srgbClr val="FFFFFF"/>
                    </a:solidFill>
                  </a:endParaRPr>
                </a:p>
              </p:txBody>
            </p:sp>
            <p:sp>
              <p:nvSpPr>
                <p:cNvPr id="75" name="Rectangle 44"/>
                <p:cNvSpPr>
                  <a:spLocks noChangeArrowheads="1"/>
                </p:cNvSpPr>
                <p:nvPr/>
              </p:nvSpPr>
              <p:spPr bwMode="auto">
                <a:xfrm>
                  <a:off x="1405" y="3530"/>
                  <a:ext cx="73"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1</a:t>
                  </a:r>
                  <a:endParaRPr lang="en-US" sz="1300" smtClean="0">
                    <a:solidFill>
                      <a:srgbClr val="FFFFFF"/>
                    </a:solidFill>
                  </a:endParaRPr>
                </a:p>
              </p:txBody>
            </p:sp>
            <p:sp>
              <p:nvSpPr>
                <p:cNvPr id="76" name="Rectangle 45"/>
                <p:cNvSpPr>
                  <a:spLocks noChangeArrowheads="1"/>
                </p:cNvSpPr>
                <p:nvPr/>
              </p:nvSpPr>
              <p:spPr bwMode="auto">
                <a:xfrm>
                  <a:off x="1939" y="3530"/>
                  <a:ext cx="73"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2</a:t>
                  </a:r>
                  <a:endParaRPr lang="en-US" sz="1300" smtClean="0">
                    <a:solidFill>
                      <a:srgbClr val="FFFFFF"/>
                    </a:solidFill>
                  </a:endParaRPr>
                </a:p>
              </p:txBody>
            </p:sp>
            <p:sp>
              <p:nvSpPr>
                <p:cNvPr id="77" name="Rectangle 46"/>
                <p:cNvSpPr>
                  <a:spLocks noChangeArrowheads="1"/>
                </p:cNvSpPr>
                <p:nvPr/>
              </p:nvSpPr>
              <p:spPr bwMode="auto">
                <a:xfrm>
                  <a:off x="2479" y="3530"/>
                  <a:ext cx="73"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latin typeface="Times New Roman" panose="02020603050405020304" pitchFamily="18" charset="0"/>
                    </a:rPr>
                    <a:t>3</a:t>
                  </a:r>
                  <a:endParaRPr lang="en-US" sz="1300" smtClean="0">
                    <a:solidFill>
                      <a:srgbClr val="FFFFFF"/>
                    </a:solidFill>
                  </a:endParaRPr>
                </a:p>
              </p:txBody>
            </p:sp>
            <p:sp>
              <p:nvSpPr>
                <p:cNvPr id="78" name="Rectangle 47"/>
                <p:cNvSpPr>
                  <a:spLocks noChangeArrowheads="1"/>
                </p:cNvSpPr>
                <p:nvPr/>
              </p:nvSpPr>
              <p:spPr bwMode="auto">
                <a:xfrm>
                  <a:off x="946" y="3716"/>
                  <a:ext cx="949"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rPr>
                    <a:t>Black Carbon</a:t>
                  </a:r>
                  <a:endParaRPr lang="en-US" sz="1300" smtClean="0">
                    <a:solidFill>
                      <a:srgbClr val="FFFFFF"/>
                    </a:solidFill>
                  </a:endParaRPr>
                </a:p>
              </p:txBody>
            </p:sp>
            <p:sp>
              <p:nvSpPr>
                <p:cNvPr id="79" name="Rectangle 48"/>
                <p:cNvSpPr>
                  <a:spLocks noChangeArrowheads="1"/>
                </p:cNvSpPr>
                <p:nvPr/>
              </p:nvSpPr>
              <p:spPr bwMode="auto">
                <a:xfrm>
                  <a:off x="1912" y="3700"/>
                  <a:ext cx="500" cy="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rPr>
                    <a:t>(</a:t>
                  </a:r>
                  <a:r>
                    <a:rPr lang="en-US" sz="1300" b="1" smtClean="0">
                      <a:solidFill>
                        <a:srgbClr val="000000"/>
                      </a:solidFill>
                      <a:cs typeface="Arial" panose="020B0604020202020204" pitchFamily="34" charset="0"/>
                    </a:rPr>
                    <a:t>µ</a:t>
                  </a:r>
                  <a:r>
                    <a:rPr lang="en-US" sz="1300" b="1" smtClean="0">
                      <a:solidFill>
                        <a:srgbClr val="000000"/>
                      </a:solidFill>
                    </a:rPr>
                    <a:t>g/m</a:t>
                  </a:r>
                  <a:r>
                    <a:rPr lang="en-US" sz="1300" b="1" baseline="30000" smtClean="0">
                      <a:solidFill>
                        <a:srgbClr val="000000"/>
                      </a:solidFill>
                    </a:rPr>
                    <a:t>3</a:t>
                  </a:r>
                  <a:r>
                    <a:rPr lang="en-US" sz="1300" b="1" smtClean="0">
                      <a:solidFill>
                        <a:srgbClr val="000000"/>
                      </a:solidFill>
                    </a:rPr>
                    <a:t>)</a:t>
                  </a:r>
                  <a:endParaRPr lang="en-US" sz="1300" smtClean="0">
                    <a:solidFill>
                      <a:srgbClr val="FFFFFF"/>
                    </a:solidFill>
                  </a:endParaRPr>
                </a:p>
              </p:txBody>
            </p:sp>
            <p:sp>
              <p:nvSpPr>
                <p:cNvPr id="80" name="Rectangle 49"/>
                <p:cNvSpPr>
                  <a:spLocks noChangeArrowheads="1"/>
                </p:cNvSpPr>
                <p:nvPr/>
              </p:nvSpPr>
              <p:spPr bwMode="auto">
                <a:xfrm rot="16200000">
                  <a:off x="-346" y="2551"/>
                  <a:ext cx="1535" cy="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sz="1300" b="1" smtClean="0">
                      <a:solidFill>
                        <a:srgbClr val="000000"/>
                      </a:solidFill>
                    </a:rPr>
                    <a:t>OR for ICD Discharge</a:t>
                  </a:r>
                  <a:endParaRPr lang="en-US" sz="1300" smtClean="0">
                    <a:solidFill>
                      <a:srgbClr val="FFFFFF"/>
                    </a:solidFill>
                  </a:endParaRPr>
                </a:p>
              </p:txBody>
            </p:sp>
          </p:grpSp>
          <p:sp>
            <p:nvSpPr>
              <p:cNvPr id="49" name="Rectangle 50"/>
              <p:cNvSpPr>
                <a:spLocks noChangeArrowheads="1"/>
              </p:cNvSpPr>
              <p:nvPr/>
            </p:nvSpPr>
            <p:spPr bwMode="auto">
              <a:xfrm>
                <a:off x="272" y="1584"/>
                <a:ext cx="2456" cy="2192"/>
              </a:xfrm>
              <a:prstGeom prst="rect">
                <a:avLst/>
              </a:prstGeom>
              <a:noFill/>
              <a:ln w="9525" algn="ctr">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eaLnBrk="1" fontAlgn="base" hangingPunct="1">
                  <a:spcBef>
                    <a:spcPct val="0"/>
                  </a:spcBef>
                  <a:spcAft>
                    <a:spcPct val="0"/>
                  </a:spcAft>
                </a:pPr>
                <a:endParaRPr lang="en-US" sz="1300" smtClean="0">
                  <a:solidFill>
                    <a:srgbClr val="000000"/>
                  </a:solidFill>
                </a:endParaRPr>
              </a:p>
            </p:txBody>
          </p:sp>
        </p:grpSp>
        <p:sp>
          <p:nvSpPr>
            <p:cNvPr id="43" name="Text Box 55"/>
            <p:cNvSpPr txBox="1">
              <a:spLocks noChangeArrowheads="1"/>
            </p:cNvSpPr>
            <p:nvPr/>
          </p:nvSpPr>
          <p:spPr bwMode="auto">
            <a:xfrm>
              <a:off x="6421962" y="546635"/>
              <a:ext cx="1724869" cy="307777"/>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algn="ctr" fontAlgn="base">
                <a:spcBef>
                  <a:spcPct val="50000"/>
                </a:spcBef>
                <a:spcAft>
                  <a:spcPct val="0"/>
                </a:spcAft>
              </a:pPr>
              <a:r>
                <a:rPr lang="en-US" sz="1400" b="1" dirty="0" smtClean="0">
                  <a:solidFill>
                    <a:schemeClr val="accent2">
                      <a:lumMod val="75000"/>
                    </a:schemeClr>
                  </a:solidFill>
                </a:rPr>
                <a:t>Peters et al., 2001</a:t>
              </a:r>
            </a:p>
          </p:txBody>
        </p:sp>
        <p:sp>
          <p:nvSpPr>
            <p:cNvPr id="262" name="Text Box 820"/>
            <p:cNvSpPr txBox="1">
              <a:spLocks noChangeArrowheads="1"/>
            </p:cNvSpPr>
            <p:nvPr/>
          </p:nvSpPr>
          <p:spPr bwMode="auto">
            <a:xfrm>
              <a:off x="5692069" y="3016383"/>
              <a:ext cx="2716960" cy="30777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400" b="1" dirty="0" smtClean="0"/>
                <a:t>Defibrillator discharge w/ BC </a:t>
              </a:r>
              <a:endParaRPr lang="en-US" sz="1400" b="1" dirty="0"/>
            </a:p>
          </p:txBody>
        </p:sp>
      </p:grpSp>
    </p:spTree>
    <p:extLst>
      <p:ext uri="{BB962C8B-B14F-4D97-AF65-F5344CB8AC3E}">
        <p14:creationId xmlns="" xmlns:p14="http://schemas.microsoft.com/office/powerpoint/2010/main" val="802051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DF38983-0F80-42B3-9A16-161DED6B36B2}" type="slidenum">
              <a:rPr lang="en-US" smtClean="0">
                <a:solidFill>
                  <a:srgbClr val="000000"/>
                </a:solidFill>
              </a:rPr>
              <a:pPr/>
              <a:t>19</a:t>
            </a:fld>
            <a:endParaRPr lang="en-US" dirty="0">
              <a:solidFill>
                <a:srgbClr val="000000"/>
              </a:solidFill>
            </a:endParaRPr>
          </a:p>
        </p:txBody>
      </p:sp>
      <p:pic>
        <p:nvPicPr>
          <p:cNvPr id="4" name="Picture 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0804" y="299208"/>
            <a:ext cx="8657457" cy="3625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449454" y="4268925"/>
            <a:ext cx="8291592" cy="1061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eaLnBrk="1" fontAlgn="base" hangingPunct="1">
              <a:spcBef>
                <a:spcPct val="20000"/>
              </a:spcBef>
              <a:spcAft>
                <a:spcPct val="0"/>
              </a:spcAft>
            </a:pPr>
            <a:r>
              <a:rPr lang="en-US" sz="2100" b="1" i="1" dirty="0" smtClean="0">
                <a:solidFill>
                  <a:srgbClr val="FF0000"/>
                </a:solidFill>
                <a:cs typeface="Arial" panose="020B0604020202020204" pitchFamily="34" charset="0"/>
              </a:rPr>
              <a:t> “The overall evidence is consistent with a </a:t>
            </a:r>
            <a:r>
              <a:rPr lang="en-US" sz="2100" b="1" i="1" u="sng" dirty="0" smtClean="0">
                <a:solidFill>
                  <a:srgbClr val="FF0000"/>
                </a:solidFill>
                <a:cs typeface="Arial" panose="020B0604020202020204" pitchFamily="34" charset="0"/>
              </a:rPr>
              <a:t>causal relationship</a:t>
            </a:r>
            <a:r>
              <a:rPr lang="en-US" sz="2100" b="1" i="1" dirty="0" smtClean="0">
                <a:solidFill>
                  <a:srgbClr val="FF0000"/>
                </a:solidFill>
                <a:cs typeface="Arial" panose="020B0604020202020204" pitchFamily="34" charset="0"/>
              </a:rPr>
              <a:t>  between PM</a:t>
            </a:r>
            <a:r>
              <a:rPr lang="en-US" sz="2100" b="1" i="1" baseline="-25000" dirty="0" smtClean="0">
                <a:solidFill>
                  <a:srgbClr val="FF0000"/>
                </a:solidFill>
                <a:cs typeface="Arial" panose="020B0604020202020204" pitchFamily="34" charset="0"/>
              </a:rPr>
              <a:t>2.5</a:t>
            </a:r>
            <a:r>
              <a:rPr lang="en-US" sz="2100" b="1" i="1" dirty="0" smtClean="0">
                <a:solidFill>
                  <a:srgbClr val="FF0000"/>
                </a:solidFill>
                <a:cs typeface="Arial" panose="020B0604020202020204" pitchFamily="34" charset="0"/>
              </a:rPr>
              <a:t> exposure and cardiovascular morbidity and mortality.”</a:t>
            </a:r>
          </a:p>
        </p:txBody>
      </p:sp>
      <p:sp>
        <p:nvSpPr>
          <p:cNvPr id="6" name="Text Box 6"/>
          <p:cNvSpPr txBox="1">
            <a:spLocks noChangeArrowheads="1"/>
          </p:cNvSpPr>
          <p:nvPr/>
        </p:nvSpPr>
        <p:spPr bwMode="auto">
          <a:xfrm>
            <a:off x="449454" y="5484777"/>
            <a:ext cx="39084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eaLnBrk="1" fontAlgn="base" hangingPunct="1">
              <a:spcBef>
                <a:spcPct val="0"/>
              </a:spcBef>
              <a:spcAft>
                <a:spcPct val="0"/>
              </a:spcAft>
            </a:pPr>
            <a:r>
              <a:rPr lang="en-US" sz="1400" i="1" dirty="0" smtClean="0">
                <a:solidFill>
                  <a:srgbClr val="000000"/>
                </a:solidFill>
                <a:cs typeface="Arial" panose="020B0604020202020204" pitchFamily="34" charset="0"/>
              </a:rPr>
              <a:t>Brook RD, et al. Circulation 2010; 121: 2331-78</a:t>
            </a:r>
          </a:p>
        </p:txBody>
      </p:sp>
      <p:pic>
        <p:nvPicPr>
          <p:cNvPr id="7" name="Picture 6" descr="ACE Logo_Sm.png"/>
          <p:cNvPicPr>
            <a:picLocks noChangeAspect="1"/>
          </p:cNvPicPr>
          <p:nvPr/>
        </p:nvPicPr>
        <p:blipFill>
          <a:blip r:embed="rId3" cstate="print"/>
          <a:stretch>
            <a:fillRect/>
          </a:stretch>
        </p:blipFill>
        <p:spPr>
          <a:xfrm>
            <a:off x="3890075" y="6137801"/>
            <a:ext cx="1372060" cy="733290"/>
          </a:xfrm>
          <a:prstGeom prst="rect">
            <a:avLst/>
          </a:prstGeom>
        </p:spPr>
      </p:pic>
    </p:spTree>
    <p:extLst>
      <p:ext uri="{BB962C8B-B14F-4D97-AF65-F5344CB8AC3E}">
        <p14:creationId xmlns="" xmlns:p14="http://schemas.microsoft.com/office/powerpoint/2010/main" val="4280093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25013"/>
            <a:ext cx="8229600" cy="1143000"/>
          </a:xfrm>
        </p:spPr>
        <p:txBody>
          <a:bodyPr>
            <a:normAutofit/>
          </a:bodyPr>
          <a:lstStyle/>
          <a:p>
            <a:r>
              <a:rPr lang="en-US" sz="4000" b="1" i="1" dirty="0" smtClean="0">
                <a:solidFill>
                  <a:srgbClr val="002060"/>
                </a:solidFill>
                <a:latin typeface="Arial" pitchFamily="34" charset="0"/>
                <a:cs typeface="Arial" pitchFamily="34" charset="0"/>
              </a:rPr>
              <a:t>Overview</a:t>
            </a:r>
            <a:endParaRPr lang="en-US" sz="4000" b="1" i="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515391" y="1256611"/>
            <a:ext cx="8229600" cy="4525963"/>
          </a:xfrm>
        </p:spPr>
        <p:txBody>
          <a:bodyPr>
            <a:noAutofit/>
          </a:bodyPr>
          <a:lstStyle/>
          <a:p>
            <a:pPr>
              <a:lnSpc>
                <a:spcPct val="150000"/>
              </a:lnSpc>
            </a:pPr>
            <a:endParaRPr lang="en-US" sz="1000" dirty="0" smtClean="0"/>
          </a:p>
          <a:p>
            <a:pPr>
              <a:lnSpc>
                <a:spcPct val="150000"/>
              </a:lnSpc>
            </a:pPr>
            <a:r>
              <a:rPr lang="en-US" sz="3000" dirty="0" smtClean="0"/>
              <a:t>A brief ACE refresher – how data are used</a:t>
            </a:r>
          </a:p>
          <a:p>
            <a:pPr>
              <a:lnSpc>
                <a:spcPct val="150000"/>
              </a:lnSpc>
            </a:pPr>
            <a:r>
              <a:rPr lang="en-US" sz="3000" dirty="0" smtClean="0"/>
              <a:t>A glimpse at ACE and its vision</a:t>
            </a:r>
          </a:p>
          <a:p>
            <a:pPr>
              <a:lnSpc>
                <a:spcPct val="150000"/>
              </a:lnSpc>
            </a:pPr>
            <a:r>
              <a:rPr lang="en-US" sz="3000" dirty="0" smtClean="0"/>
              <a:t>ACE science </a:t>
            </a:r>
          </a:p>
          <a:p>
            <a:pPr lvl="1"/>
            <a:r>
              <a:rPr lang="en-US" sz="2800" dirty="0" smtClean="0"/>
              <a:t>A clear need for implementation research</a:t>
            </a:r>
          </a:p>
          <a:p>
            <a:pPr lvl="1"/>
            <a:r>
              <a:rPr lang="en-US" sz="2800" dirty="0" smtClean="0"/>
              <a:t>Model and tools are key</a:t>
            </a:r>
          </a:p>
          <a:p>
            <a:pPr>
              <a:lnSpc>
                <a:spcPct val="150000"/>
              </a:lnSpc>
            </a:pPr>
            <a:r>
              <a:rPr lang="en-US" sz="3000" dirty="0" smtClean="0"/>
              <a:t>The challenge facing us</a:t>
            </a:r>
          </a:p>
          <a:p>
            <a:pPr>
              <a:lnSpc>
                <a:spcPct val="150000"/>
              </a:lnSpc>
              <a:buNone/>
            </a:pPr>
            <a:endParaRPr lang="en-US" sz="3000" dirty="0"/>
          </a:p>
        </p:txBody>
      </p:sp>
      <p:sp>
        <p:nvSpPr>
          <p:cNvPr id="5" name="Slide Number Placeholder 4"/>
          <p:cNvSpPr>
            <a:spLocks noGrp="1"/>
          </p:cNvSpPr>
          <p:nvPr>
            <p:ph type="sldNum" sz="quarter" idx="12"/>
          </p:nvPr>
        </p:nvSpPr>
        <p:spPr/>
        <p:txBody>
          <a:bodyPr/>
          <a:lstStyle/>
          <a:p>
            <a:fld id="{5DF38983-0F80-42B3-9A16-161DED6B36B2}" type="slidenum">
              <a:rPr lang="en-US">
                <a:solidFill>
                  <a:srgbClr val="000000"/>
                </a:solidFill>
              </a:rPr>
              <a:pPr/>
              <a:t>2</a:t>
            </a:fld>
            <a:endParaRPr lang="en-US">
              <a:solidFill>
                <a:srgbClr val="000000"/>
              </a:solidFill>
            </a:endParaRPr>
          </a:p>
        </p:txBody>
      </p:sp>
      <p:pic>
        <p:nvPicPr>
          <p:cNvPr id="2050" name="Picture 2" descr="https://encrypted-tbn2.gstatic.com/images?q=tbn:ANd9GcQSN9hSUphi2GKXy6wz11EqLWqoZHLDc7XeMXCQMws8GRjCz_Sp2Q"/>
          <p:cNvPicPr>
            <a:picLocks noChangeAspect="1" noChangeArrowheads="1"/>
          </p:cNvPicPr>
          <p:nvPr/>
        </p:nvPicPr>
        <p:blipFill>
          <a:blip r:embed="rId2" cstate="print"/>
          <a:srcRect/>
          <a:stretch>
            <a:fillRect/>
          </a:stretch>
        </p:blipFill>
        <p:spPr bwMode="auto">
          <a:xfrm>
            <a:off x="6359237" y="2679600"/>
            <a:ext cx="1440872" cy="1079264"/>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6"/>
          <p:cNvSpPr>
            <a:spLocks noGrp="1"/>
          </p:cNvSpPr>
          <p:nvPr>
            <p:ph type="title"/>
          </p:nvPr>
        </p:nvSpPr>
        <p:spPr>
          <a:xfrm>
            <a:off x="238536" y="-101140"/>
            <a:ext cx="8686800" cy="1143000"/>
          </a:xfrm>
        </p:spPr>
        <p:txBody>
          <a:bodyPr/>
          <a:lstStyle/>
          <a:p>
            <a:pPr eaLnBrk="1" hangingPunct="1"/>
            <a:r>
              <a:rPr lang="en-US" sz="3200" b="1" i="1" dirty="0" smtClean="0">
                <a:solidFill>
                  <a:srgbClr val="002060"/>
                </a:solidFill>
                <a:latin typeface="Arial" panose="020B0604020202020204" pitchFamily="34" charset="0"/>
                <a:cs typeface="Arial" panose="020B0604020202020204" pitchFamily="34" charset="0"/>
              </a:rPr>
              <a:t>“February Declared American Heart Month”</a:t>
            </a:r>
            <a:endParaRPr lang="en-US" sz="3200" dirty="0" smtClean="0">
              <a:solidFill>
                <a:srgbClr val="002060"/>
              </a:solidFill>
              <a:latin typeface="Arial" panose="020B0604020202020204" pitchFamily="34" charset="0"/>
              <a:cs typeface="Arial" panose="020B0604020202020204" pitchFamily="34" charset="0"/>
            </a:endParaRPr>
          </a:p>
        </p:txBody>
      </p:sp>
      <p:pic>
        <p:nvPicPr>
          <p:cNvPr id="93187" name="Picture 2" descr="https://encrypted-tbn1.gstatic.com/images?q=tbn:ANd9GcQp5likMeyO80XLEqLfDwATc789y_5gFL1nZui3RZYfF47zJAJ5g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66800" y="1009363"/>
            <a:ext cx="6953250" cy="205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8" name="Picture 4" descr="http://blog.epa.gov/blog/wp-content/uploads/2012/02/Cascio_GreenHear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1200" y="3264879"/>
            <a:ext cx="2532063" cy="1847850"/>
          </a:xfrm>
          <a:prstGeom prst="rect">
            <a:avLst/>
          </a:prstGeom>
          <a:noFill/>
          <a:ln w="28575">
            <a:solidFill>
              <a:schemeClr val="tx2"/>
            </a:solidFill>
            <a:miter lim="800000"/>
            <a:headEnd/>
            <a:tailEnd/>
          </a:ln>
          <a:extLst>
            <a:ext uri="{909E8E84-426E-40DD-AFC4-6F175D3DCCD1}">
              <a14:hiddenFill xmlns="" xmlns:a14="http://schemas.microsoft.com/office/drawing/2010/main">
                <a:solidFill>
                  <a:srgbClr val="FFFFFF"/>
                </a:solidFill>
              </a14:hiddenFill>
            </a:ext>
          </a:extLst>
        </p:spPr>
      </p:pic>
      <p:sp>
        <p:nvSpPr>
          <p:cNvPr id="93189" name="Rectangle 9"/>
          <p:cNvSpPr>
            <a:spLocks noChangeArrowheads="1"/>
          </p:cNvSpPr>
          <p:nvPr/>
        </p:nvSpPr>
        <p:spPr bwMode="auto">
          <a:xfrm>
            <a:off x="914400" y="3417279"/>
            <a:ext cx="4648200" cy="1754188"/>
          </a:xfrm>
          <a:prstGeom prst="rect">
            <a:avLst/>
          </a:prstGeom>
          <a:noFill/>
          <a:ln w="28575">
            <a:solidFill>
              <a:schemeClr val="tx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eaLnBrk="1" fontAlgn="base" hangingPunct="1">
              <a:spcBef>
                <a:spcPct val="0"/>
              </a:spcBef>
              <a:spcAft>
                <a:spcPct val="0"/>
              </a:spcAft>
            </a:pPr>
            <a:r>
              <a:rPr lang="en-US" sz="1800" smtClean="0">
                <a:solidFill>
                  <a:srgbClr val="000000"/>
                </a:solidFill>
                <a:latin typeface="Calibri" panose="020F0502020204030204" pitchFamily="34" charset="0"/>
              </a:rPr>
              <a:t>Be Smart, Protect Your Heart from Air Pollution </a:t>
            </a:r>
            <a:r>
              <a:rPr lang="en-US" sz="1800" smtClean="0">
                <a:solidFill>
                  <a:srgbClr val="000000"/>
                </a:solidFill>
                <a:latin typeface="Calibri" panose="020F0502020204030204" pitchFamily="34" charset="0"/>
                <a:hlinkClick r:id="rId4"/>
              </a:rPr>
              <a:t>View the video</a:t>
            </a:r>
            <a:endParaRPr lang="en-US" sz="1800" smtClean="0">
              <a:solidFill>
                <a:srgbClr val="000000"/>
              </a:solidFill>
              <a:latin typeface="Calibri" panose="020F0502020204030204" pitchFamily="34" charset="0"/>
            </a:endParaRPr>
          </a:p>
          <a:p>
            <a:pPr eaLnBrk="1" fontAlgn="base" hangingPunct="1">
              <a:spcBef>
                <a:spcPct val="0"/>
              </a:spcBef>
              <a:spcAft>
                <a:spcPct val="0"/>
              </a:spcAft>
            </a:pPr>
            <a:r>
              <a:rPr lang="en-US" sz="1800" smtClean="0">
                <a:solidFill>
                  <a:srgbClr val="000000"/>
                </a:solidFill>
                <a:latin typeface="Calibri" panose="020F0502020204030204" pitchFamily="34" charset="0"/>
                <a:hlinkClick r:id="rId5"/>
              </a:rPr>
              <a:t>Learn to reduce your health risks</a:t>
            </a:r>
            <a:endParaRPr lang="en-US" sz="1800" smtClean="0">
              <a:solidFill>
                <a:srgbClr val="000000"/>
              </a:solidFill>
              <a:latin typeface="Calibri" panose="020F0502020204030204" pitchFamily="34" charset="0"/>
            </a:endParaRPr>
          </a:p>
          <a:p>
            <a:pPr eaLnBrk="1" fontAlgn="base" hangingPunct="1">
              <a:spcBef>
                <a:spcPct val="0"/>
              </a:spcBef>
              <a:spcAft>
                <a:spcPct val="0"/>
              </a:spcAft>
            </a:pPr>
            <a:r>
              <a:rPr lang="en-US" sz="1800" smtClean="0">
                <a:solidFill>
                  <a:srgbClr val="000000"/>
                </a:solidFill>
                <a:latin typeface="Calibri" panose="020F0502020204030204" pitchFamily="34" charset="0"/>
                <a:hlinkClick r:id="rId6"/>
              </a:rPr>
              <a:t>Join our Twitter chat w Dr. Wayne Cascio Thurs. Feb. 13 1:30 PM ET. Follow #HealthyHeart or @EPAlive</a:t>
            </a:r>
            <a:endParaRPr lang="en-US" sz="1800" smtClean="0">
              <a:solidFill>
                <a:srgbClr val="000000"/>
              </a:solidFill>
              <a:latin typeface="Calibri" panose="020F0502020204030204" pitchFamily="34" charset="0"/>
            </a:endParaRPr>
          </a:p>
        </p:txBody>
      </p:sp>
      <p:sp>
        <p:nvSpPr>
          <p:cNvPr id="6" name="Rectangle 8"/>
          <p:cNvSpPr>
            <a:spLocks noChangeArrowheads="1"/>
          </p:cNvSpPr>
          <p:nvPr/>
        </p:nvSpPr>
        <p:spPr bwMode="auto">
          <a:xfrm>
            <a:off x="344656" y="5428997"/>
            <a:ext cx="8686800" cy="119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a:solidFill>
                  <a:schemeClr val="tx1"/>
                </a:solidFill>
                <a:latin typeface="Arial" panose="020B0604020202020204" pitchFamily="34" charset="0"/>
              </a:defRPr>
            </a:lvl9pPr>
          </a:lstStyle>
          <a:p>
            <a:pPr eaLnBrk="1" fontAlgn="base" hangingPunct="1">
              <a:spcBef>
                <a:spcPct val="20000"/>
              </a:spcBef>
              <a:spcAft>
                <a:spcPct val="0"/>
              </a:spcAft>
            </a:pPr>
            <a:r>
              <a:rPr lang="en-US" sz="2200" b="1" dirty="0" smtClean="0">
                <a:solidFill>
                  <a:srgbClr val="000066"/>
                </a:solidFill>
                <a:cs typeface="Arial" panose="020B0604020202020204" pitchFamily="34" charset="0"/>
              </a:rPr>
              <a:t>Last Decade of Research Provided Impetus / Groundwork for:</a:t>
            </a:r>
          </a:p>
          <a:p>
            <a:pPr eaLnBrk="1" fontAlgn="base" hangingPunct="1">
              <a:spcBef>
                <a:spcPct val="20000"/>
              </a:spcBef>
              <a:spcAft>
                <a:spcPct val="0"/>
              </a:spcAft>
            </a:pPr>
            <a:r>
              <a:rPr lang="en-US" sz="2100" b="1" dirty="0" smtClean="0">
                <a:solidFill>
                  <a:srgbClr val="000066"/>
                </a:solidFill>
                <a:cs typeface="Arial" panose="020B0604020202020204" pitchFamily="34" charset="0"/>
              </a:rPr>
              <a:t>     </a:t>
            </a:r>
            <a:r>
              <a:rPr lang="en-US" sz="2100" dirty="0" smtClean="0">
                <a:solidFill>
                  <a:srgbClr val="000066"/>
                </a:solidFill>
                <a:cs typeface="Arial" panose="020B0604020202020204" pitchFamily="34" charset="0"/>
                <a:sym typeface="Symbol" panose="05050102010706020507" pitchFamily="18" charset="2"/>
              </a:rPr>
              <a:t> </a:t>
            </a:r>
            <a:r>
              <a:rPr lang="en-US" sz="2100" u="sng" dirty="0" smtClean="0">
                <a:solidFill>
                  <a:srgbClr val="000066"/>
                </a:solidFill>
                <a:cs typeface="Arial" panose="020B0604020202020204" pitchFamily="34" charset="0"/>
              </a:rPr>
              <a:t>Importance of raising awareness</a:t>
            </a:r>
            <a:r>
              <a:rPr lang="en-US" sz="2100" dirty="0" smtClean="0">
                <a:solidFill>
                  <a:srgbClr val="000066"/>
                </a:solidFill>
                <a:cs typeface="Arial" panose="020B0604020202020204" pitchFamily="34" charset="0"/>
              </a:rPr>
              <a:t> among health care providers</a:t>
            </a:r>
          </a:p>
          <a:p>
            <a:pPr eaLnBrk="1" fontAlgn="base" hangingPunct="1">
              <a:spcBef>
                <a:spcPct val="20000"/>
              </a:spcBef>
              <a:spcAft>
                <a:spcPct val="0"/>
              </a:spcAft>
            </a:pPr>
            <a:r>
              <a:rPr lang="en-US" sz="2100" dirty="0" smtClean="0">
                <a:solidFill>
                  <a:srgbClr val="000066"/>
                </a:solidFill>
                <a:cs typeface="Arial" panose="020B0604020202020204" pitchFamily="34" charset="0"/>
              </a:rPr>
              <a:t>     </a:t>
            </a:r>
            <a:r>
              <a:rPr lang="en-US" sz="2100" dirty="0" smtClean="0">
                <a:solidFill>
                  <a:srgbClr val="000066"/>
                </a:solidFill>
                <a:cs typeface="Arial" panose="020B0604020202020204" pitchFamily="34" charset="0"/>
                <a:sym typeface="Symbol" panose="05050102010706020507" pitchFamily="18" charset="2"/>
              </a:rPr>
              <a:t> </a:t>
            </a:r>
            <a:r>
              <a:rPr lang="en-US" sz="2100" u="sng" dirty="0" smtClean="0">
                <a:solidFill>
                  <a:srgbClr val="000066"/>
                </a:solidFill>
                <a:cs typeface="Arial" panose="020B0604020202020204" pitchFamily="34" charset="0"/>
              </a:rPr>
              <a:t>Providing specific recommendations</a:t>
            </a:r>
            <a:r>
              <a:rPr lang="en-US" sz="2100" dirty="0" smtClean="0">
                <a:solidFill>
                  <a:srgbClr val="000066"/>
                </a:solidFill>
                <a:cs typeface="Arial" panose="020B0604020202020204" pitchFamily="34" charset="0"/>
              </a:rPr>
              <a:t> for clinical practice:</a:t>
            </a:r>
            <a:r>
              <a:rPr lang="en-US" sz="2100" b="1" dirty="0" smtClean="0">
                <a:solidFill>
                  <a:srgbClr val="000066"/>
                </a:solidFill>
                <a:cs typeface="Arial" panose="020B0604020202020204" pitchFamily="34" charset="0"/>
              </a:rPr>
              <a:t>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766105" y="1992903"/>
            <a:ext cx="7620000" cy="990600"/>
          </a:xfrm>
        </p:spPr>
        <p:txBody>
          <a:bodyPr/>
          <a:lstStyle/>
          <a:p>
            <a:r>
              <a:rPr lang="en-US" sz="6000" b="1" i="1" dirty="0" smtClean="0">
                <a:solidFill>
                  <a:schemeClr val="accent2"/>
                </a:solidFill>
              </a:rPr>
              <a:t>Health is Not the Whole Story</a:t>
            </a:r>
            <a:endParaRPr lang="en-US" sz="6000" b="1" i="1" dirty="0">
              <a:solidFill>
                <a:schemeClr val="accent2"/>
              </a:solidFill>
            </a:endParaRPr>
          </a:p>
        </p:txBody>
      </p:sp>
      <p:sp>
        <p:nvSpPr>
          <p:cNvPr id="4" name="Slide Number Placeholder 3"/>
          <p:cNvSpPr>
            <a:spLocks noGrp="1"/>
          </p:cNvSpPr>
          <p:nvPr>
            <p:ph type="sldNum" sz="quarter" idx="12"/>
          </p:nvPr>
        </p:nvSpPr>
        <p:spPr/>
        <p:txBody>
          <a:bodyPr/>
          <a:lstStyle/>
          <a:p>
            <a:fld id="{5DF38983-0F80-42B3-9A16-161DED6B36B2}" type="slidenum">
              <a:rPr lang="en-US" smtClean="0">
                <a:solidFill>
                  <a:srgbClr val="000000"/>
                </a:solidFill>
              </a:rPr>
              <a:pPr/>
              <a:t>21</a:t>
            </a:fld>
            <a:endParaRPr lang="en-US">
              <a:solidFill>
                <a:srgbClr val="000000"/>
              </a:solidFill>
            </a:endParaRPr>
          </a:p>
        </p:txBody>
      </p:sp>
      <p:pic>
        <p:nvPicPr>
          <p:cNvPr id="6" name="Picture 5" descr="ACE Logo_Sm.png"/>
          <p:cNvPicPr>
            <a:picLocks noChangeAspect="1"/>
          </p:cNvPicPr>
          <p:nvPr/>
        </p:nvPicPr>
        <p:blipFill>
          <a:blip r:embed="rId2" cstate="print"/>
          <a:stretch>
            <a:fillRect/>
          </a:stretch>
        </p:blipFill>
        <p:spPr>
          <a:xfrm>
            <a:off x="3890075" y="6137801"/>
            <a:ext cx="1372060" cy="733290"/>
          </a:xfrm>
          <a:prstGeom prst="rect">
            <a:avLst/>
          </a:prstGeom>
        </p:spPr>
      </p:pic>
    </p:spTree>
    <p:extLst>
      <p:ext uri="{BB962C8B-B14F-4D97-AF65-F5344CB8AC3E}">
        <p14:creationId xmlns="" xmlns:p14="http://schemas.microsoft.com/office/powerpoint/2010/main" val="288621626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917" y="1455593"/>
            <a:ext cx="8859958" cy="4246942"/>
          </a:xfrm>
        </p:spPr>
        <p:txBody>
          <a:bodyPr>
            <a:noAutofit/>
          </a:bodyPr>
          <a:lstStyle/>
          <a:p>
            <a:r>
              <a:rPr lang="en-US" sz="3200" dirty="0" smtClean="0"/>
              <a:t>Health (like those for PM) provide the scientific basis for EPA’s Administrator to establish National Ambient Air Quality Standards (NAAQS).</a:t>
            </a:r>
          </a:p>
          <a:p>
            <a:endParaRPr lang="en-US" sz="800" dirty="0" smtClean="0"/>
          </a:p>
          <a:p>
            <a:r>
              <a:rPr lang="en-US" sz="3200" dirty="0" smtClean="0"/>
              <a:t>Measurements and models are needed to implement these standards.</a:t>
            </a:r>
          </a:p>
          <a:p>
            <a:endParaRPr lang="en-US" sz="800" dirty="0" smtClean="0"/>
          </a:p>
          <a:p>
            <a:r>
              <a:rPr lang="en-US" sz="3200" dirty="0" smtClean="0"/>
              <a:t>A few “implementation” focused research project areas within ACE</a:t>
            </a:r>
            <a:endParaRPr lang="en-US" sz="3200" dirty="0"/>
          </a:p>
        </p:txBody>
      </p:sp>
      <p:sp>
        <p:nvSpPr>
          <p:cNvPr id="4" name="Title 1"/>
          <p:cNvSpPr>
            <a:spLocks noGrp="1"/>
          </p:cNvSpPr>
          <p:nvPr>
            <p:ph type="title"/>
          </p:nvPr>
        </p:nvSpPr>
        <p:spPr>
          <a:xfrm>
            <a:off x="457200" y="76200"/>
            <a:ext cx="8229600" cy="1143000"/>
          </a:xfrm>
        </p:spPr>
        <p:txBody>
          <a:bodyPr>
            <a:normAutofit fontScale="90000"/>
          </a:bodyPr>
          <a:lstStyle/>
          <a:p>
            <a:r>
              <a:rPr lang="en-US" sz="3600" b="1" i="1" dirty="0" smtClean="0">
                <a:solidFill>
                  <a:srgbClr val="002060"/>
                </a:solidFill>
                <a:latin typeface="Arial" pitchFamily="34" charset="0"/>
                <a:cs typeface="Arial" pitchFamily="34" charset="0"/>
              </a:rPr>
              <a:t>Implementation Research is Multidisciplinary</a:t>
            </a:r>
            <a:endParaRPr lang="en-US" sz="3600" b="1" i="1" dirty="0">
              <a:solidFill>
                <a:srgbClr val="002060"/>
              </a:solidFill>
              <a:latin typeface="Arial" pitchFamily="34" charset="0"/>
              <a:cs typeface="Arial" pitchFamily="34" charset="0"/>
            </a:endParaRPr>
          </a:p>
        </p:txBody>
      </p:sp>
    </p:spTree>
    <p:extLst>
      <p:ext uri="{BB962C8B-B14F-4D97-AF65-F5344CB8AC3E}">
        <p14:creationId xmlns="" xmlns:p14="http://schemas.microsoft.com/office/powerpoint/2010/main" val="86536387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25"/>
            <a:ext cx="8229600" cy="1143000"/>
          </a:xfrm>
        </p:spPr>
        <p:txBody>
          <a:bodyPr>
            <a:normAutofit/>
          </a:bodyPr>
          <a:lstStyle/>
          <a:p>
            <a:r>
              <a:rPr lang="en-US" sz="3600" b="1" i="1" dirty="0" smtClean="0">
                <a:solidFill>
                  <a:srgbClr val="002060"/>
                </a:solidFill>
                <a:latin typeface="Arial" pitchFamily="34" charset="0"/>
                <a:cs typeface="Arial" pitchFamily="34" charset="0"/>
              </a:rPr>
              <a:t>Research to Inform Implementation</a:t>
            </a:r>
            <a:endParaRPr lang="en-US" sz="3600" b="1" i="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102824"/>
            <a:ext cx="8229600" cy="5281353"/>
          </a:xfrm>
        </p:spPr>
        <p:txBody>
          <a:bodyPr>
            <a:normAutofit fontScale="92500" lnSpcReduction="20000"/>
          </a:bodyPr>
          <a:lstStyle/>
          <a:p>
            <a:r>
              <a:rPr lang="en-US" b="1" dirty="0" smtClean="0"/>
              <a:t>Regulatory monitoring</a:t>
            </a:r>
          </a:p>
          <a:p>
            <a:pPr lvl="1"/>
            <a:r>
              <a:rPr lang="en-US" dirty="0"/>
              <a:t>Federal Reference Methods (FRM) and Federal Equivalent Methods (FEM)</a:t>
            </a:r>
          </a:p>
          <a:p>
            <a:pPr lvl="1"/>
            <a:r>
              <a:rPr lang="en-US" dirty="0" smtClean="0"/>
              <a:t>Regulatory source measurements</a:t>
            </a:r>
          </a:p>
          <a:p>
            <a:pPr lvl="1"/>
            <a:endParaRPr lang="en-US" sz="600" dirty="0" smtClean="0"/>
          </a:p>
          <a:p>
            <a:r>
              <a:rPr lang="en-US" b="1" dirty="0" smtClean="0"/>
              <a:t>Next generation air monitoring</a:t>
            </a:r>
          </a:p>
          <a:p>
            <a:pPr lvl="1"/>
            <a:r>
              <a:rPr lang="en-US" dirty="0" smtClean="0"/>
              <a:t>Sensor evaluations</a:t>
            </a:r>
          </a:p>
          <a:p>
            <a:pPr lvl="1"/>
            <a:r>
              <a:rPr lang="en-US" dirty="0" smtClean="0"/>
              <a:t>Village Green Project</a:t>
            </a:r>
          </a:p>
          <a:p>
            <a:pPr lvl="1"/>
            <a:r>
              <a:rPr lang="en-US" dirty="0" smtClean="0"/>
              <a:t>Facility fence line and sensor networks</a:t>
            </a:r>
          </a:p>
          <a:p>
            <a:pPr lvl="1"/>
            <a:endParaRPr lang="en-US" sz="600" dirty="0" smtClean="0"/>
          </a:p>
          <a:p>
            <a:r>
              <a:rPr lang="en-US" b="1" dirty="0" smtClean="0"/>
              <a:t>Emissions</a:t>
            </a:r>
          </a:p>
          <a:p>
            <a:pPr lvl="1"/>
            <a:r>
              <a:rPr lang="en-US" dirty="0" smtClean="0"/>
              <a:t>Black carbon emissions from aircraft</a:t>
            </a:r>
          </a:p>
          <a:p>
            <a:pPr lvl="1"/>
            <a:r>
              <a:rPr lang="en-US" dirty="0" err="1" smtClean="0"/>
              <a:t>Cookstove</a:t>
            </a:r>
            <a:r>
              <a:rPr lang="en-US" dirty="0" smtClean="0"/>
              <a:t> emissions /exposure / health</a:t>
            </a:r>
          </a:p>
          <a:p>
            <a:pPr lvl="1"/>
            <a:r>
              <a:rPr lang="en-US" dirty="0" smtClean="0"/>
              <a:t>Mobile source emissions / exposure / health</a:t>
            </a:r>
          </a:p>
          <a:p>
            <a:pPr lvl="1"/>
            <a:endParaRPr lang="en-US" dirty="0" smtClean="0"/>
          </a:p>
          <a:p>
            <a:r>
              <a:rPr lang="en-US" b="1" dirty="0" smtClean="0"/>
              <a:t>Modeling</a:t>
            </a:r>
          </a:p>
          <a:p>
            <a:pPr lvl="1"/>
            <a:r>
              <a:rPr lang="en-US" dirty="0" smtClean="0"/>
              <a:t>Dispersion modeling for AERMOD improvements</a:t>
            </a:r>
          </a:p>
          <a:p>
            <a:pPr lvl="1"/>
            <a:r>
              <a:rPr lang="en-US" dirty="0"/>
              <a:t>R</a:t>
            </a:r>
            <a:r>
              <a:rPr lang="en-US" dirty="0" smtClean="0"/>
              <a:t>elease of CMAQ v5.1</a:t>
            </a:r>
          </a:p>
          <a:p>
            <a:pPr lvl="1"/>
            <a:r>
              <a:rPr lang="en-US" dirty="0" smtClean="0"/>
              <a:t>Instrumented tools in CMAQ</a:t>
            </a:r>
            <a:endParaRPr lang="en-US" dirty="0"/>
          </a:p>
        </p:txBody>
      </p:sp>
      <p:sp>
        <p:nvSpPr>
          <p:cNvPr id="5" name="Slide Number Placeholder 4"/>
          <p:cNvSpPr>
            <a:spLocks noGrp="1"/>
          </p:cNvSpPr>
          <p:nvPr>
            <p:ph type="sldNum" sz="quarter" idx="12"/>
          </p:nvPr>
        </p:nvSpPr>
        <p:spPr/>
        <p:txBody>
          <a:bodyPr/>
          <a:lstStyle/>
          <a:p>
            <a:fld id="{0DB7DB0A-83D0-4FA3-B25B-325FBBBEE0FA}" type="slidenum">
              <a:rPr lang="en-US" smtClean="0"/>
              <a:pPr/>
              <a:t>23</a:t>
            </a:fld>
            <a:endParaRPr lang="en-US" dirty="0"/>
          </a:p>
        </p:txBody>
      </p:sp>
      <p:grpSp>
        <p:nvGrpSpPr>
          <p:cNvPr id="6" name="Group 17"/>
          <p:cNvGrpSpPr/>
          <p:nvPr/>
        </p:nvGrpSpPr>
        <p:grpSpPr>
          <a:xfrm>
            <a:off x="6400800" y="4876800"/>
            <a:ext cx="2362200" cy="1306368"/>
            <a:chOff x="5833535" y="2078182"/>
            <a:chExt cx="2895600" cy="1579418"/>
          </a:xfrm>
        </p:grpSpPr>
        <p:pic>
          <p:nvPicPr>
            <p:cNvPr id="7" name="Picture 6" descr="Bars_hourly_O3_INDIC1.png"/>
            <p:cNvPicPr>
              <a:picLocks noChangeAspect="1"/>
            </p:cNvPicPr>
            <p:nvPr/>
          </p:nvPicPr>
          <p:blipFill>
            <a:blip r:embed="rId3" cstate="print"/>
            <a:stretch>
              <a:fillRect/>
            </a:stretch>
          </p:blipFill>
          <p:spPr>
            <a:xfrm>
              <a:off x="5833535" y="2078182"/>
              <a:ext cx="2895600" cy="1579418"/>
            </a:xfrm>
            <a:prstGeom prst="rect">
              <a:avLst/>
            </a:prstGeom>
          </p:spPr>
        </p:pic>
        <p:sp>
          <p:nvSpPr>
            <p:cNvPr id="8" name="Title 1"/>
            <p:cNvSpPr txBox="1">
              <a:spLocks/>
            </p:cNvSpPr>
            <p:nvPr/>
          </p:nvSpPr>
          <p:spPr>
            <a:xfrm>
              <a:off x="6062132" y="2133600"/>
              <a:ext cx="2438400" cy="228600"/>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smtClean="0">
                  <a:ln>
                    <a:noFill/>
                  </a:ln>
                  <a:solidFill>
                    <a:schemeClr val="tx1"/>
                  </a:solidFill>
                  <a:effectLst/>
                  <a:uLnTx/>
                  <a:uFillTx/>
                  <a:latin typeface="+mj-lt"/>
                  <a:ea typeface="+mj-ea"/>
                  <a:cs typeface="+mj-cs"/>
                </a:rPr>
                <a:t>O</a:t>
              </a:r>
              <a:r>
                <a:rPr kumimoji="0" lang="en-US" sz="900" b="0" i="0" u="none" strike="noStrike" kern="1200" cap="none" spc="0" normalizeH="0" baseline="-25000" noProof="0" dirty="0" smtClean="0">
                  <a:ln>
                    <a:noFill/>
                  </a:ln>
                  <a:solidFill>
                    <a:schemeClr val="tx1"/>
                  </a:solidFill>
                  <a:effectLst/>
                  <a:uLnTx/>
                  <a:uFillTx/>
                  <a:latin typeface="+mj-lt"/>
                  <a:ea typeface="+mj-ea"/>
                  <a:cs typeface="+mj-cs"/>
                </a:rPr>
                <a:t>3</a:t>
              </a:r>
              <a:r>
                <a:rPr kumimoji="0" lang="en-US" sz="900" b="0" i="0" u="none" strike="noStrike" kern="1200" cap="none" spc="0" normalizeH="0" baseline="0" noProof="0" dirty="0" smtClean="0">
                  <a:ln>
                    <a:noFill/>
                  </a:ln>
                  <a:solidFill>
                    <a:schemeClr val="tx1"/>
                  </a:solidFill>
                  <a:effectLst/>
                  <a:uLnTx/>
                  <a:uFillTx/>
                  <a:latin typeface="+mj-lt"/>
                  <a:ea typeface="+mj-ea"/>
                  <a:cs typeface="+mj-cs"/>
                </a:rPr>
                <a:t> Time series of sector contributions at Sacramento</a:t>
              </a:r>
              <a:endParaRPr kumimoji="0" lang="en-US" sz="900" b="0" i="0" u="none" strike="noStrike" kern="1200" cap="none" spc="0" normalizeH="0" baseline="0" noProof="0" dirty="0">
                <a:ln>
                  <a:noFill/>
                </a:ln>
                <a:solidFill>
                  <a:schemeClr val="tx1"/>
                </a:solidFill>
                <a:effectLst/>
                <a:uLnTx/>
                <a:uFillTx/>
                <a:latin typeface="+mj-lt"/>
                <a:ea typeface="+mj-ea"/>
                <a:cs typeface="+mj-cs"/>
              </a:endParaRPr>
            </a:p>
          </p:txBody>
        </p:sp>
      </p:grpSp>
      <p:pic>
        <p:nvPicPr>
          <p:cNvPr id="9" name="Picture 2" descr="\\AA.AD.EPA.GOV\ORD\RTP\USERS\A-D\avette\Net MyDocuments\ACE Program\Products and Outputs\FY13 Products &amp; Outputs\FY13 Products\Summaries\EM\esthag_v047i020.jpg"/>
          <p:cNvPicPr>
            <a:picLocks noChangeAspect="1" noChangeArrowheads="1"/>
          </p:cNvPicPr>
          <p:nvPr/>
        </p:nvPicPr>
        <p:blipFill>
          <a:blip r:embed="rId4" cstate="print"/>
          <a:srcRect/>
          <a:stretch>
            <a:fillRect/>
          </a:stretch>
        </p:blipFill>
        <p:spPr bwMode="auto">
          <a:xfrm>
            <a:off x="5697994" y="1858990"/>
            <a:ext cx="1253212" cy="1664486"/>
          </a:xfrm>
          <a:prstGeom prst="rect">
            <a:avLst/>
          </a:prstGeom>
          <a:noFill/>
        </p:spPr>
      </p:pic>
      <p:pic>
        <p:nvPicPr>
          <p:cNvPr id="10" name="Picture 9" descr="A-PRIDE 4 Group Photo.JPG"/>
          <p:cNvPicPr>
            <a:picLocks noChangeAspect="1"/>
          </p:cNvPicPr>
          <p:nvPr/>
        </p:nvPicPr>
        <p:blipFill>
          <a:blip r:embed="rId5" cstate="print"/>
          <a:stretch>
            <a:fillRect/>
          </a:stretch>
        </p:blipFill>
        <p:spPr>
          <a:xfrm>
            <a:off x="6172200" y="3581400"/>
            <a:ext cx="2100899" cy="1184059"/>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414001852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5813" y="2705625"/>
            <a:ext cx="7772400" cy="1362075"/>
          </a:xfrm>
        </p:spPr>
        <p:txBody>
          <a:bodyPr>
            <a:normAutofit/>
          </a:bodyPr>
          <a:lstStyle/>
          <a:p>
            <a:r>
              <a:rPr lang="en-US" sz="3200" dirty="0" smtClean="0"/>
              <a:t>EMISSIONS AND measurements</a:t>
            </a:r>
            <a:endParaRPr lang="en-US" sz="3200" dirty="0"/>
          </a:p>
        </p:txBody>
      </p:sp>
      <p:sp>
        <p:nvSpPr>
          <p:cNvPr id="7" name="Text Placeholder 6"/>
          <p:cNvSpPr>
            <a:spLocks noGrp="1"/>
          </p:cNvSpPr>
          <p:nvPr>
            <p:ph type="body" idx="1"/>
          </p:nvPr>
        </p:nvSpPr>
        <p:spPr>
          <a:xfrm>
            <a:off x="722313" y="4367213"/>
            <a:ext cx="7772400" cy="1500187"/>
          </a:xfrm>
        </p:spPr>
        <p:txBody>
          <a:bodyPr/>
          <a:lstStyle/>
          <a:p>
            <a:endParaRPr lang="en-US" dirty="0"/>
          </a:p>
        </p:txBody>
      </p:sp>
      <p:sp>
        <p:nvSpPr>
          <p:cNvPr id="9" name="Slide Number Placeholder 8"/>
          <p:cNvSpPr>
            <a:spLocks noGrp="1"/>
          </p:cNvSpPr>
          <p:nvPr>
            <p:ph type="sldNum" sz="quarter" idx="12"/>
          </p:nvPr>
        </p:nvSpPr>
        <p:spPr/>
        <p:txBody>
          <a:bodyPr/>
          <a:lstStyle/>
          <a:p>
            <a:fld id="{0DB7DB0A-83D0-4FA3-B25B-325FBBBEE0FA}" type="slidenum">
              <a:rPr lang="en-US" smtClean="0"/>
              <a:pPr/>
              <a:t>24</a:t>
            </a:fld>
            <a:endParaRPr lang="en-US"/>
          </a:p>
        </p:txBody>
      </p:sp>
      <p:pic>
        <p:nvPicPr>
          <p:cNvPr id="11" name="Picture 3" descr="Motor Home Side"/>
          <p:cNvPicPr>
            <a:picLocks noChangeAspect="1" noChangeArrowheads="1"/>
          </p:cNvPicPr>
          <p:nvPr/>
        </p:nvPicPr>
        <p:blipFill>
          <a:blip r:embed="rId3" cstate="print">
            <a:lum bright="4000"/>
          </a:blip>
          <a:srcRect l="10800" t="10800" r="10667" b="10667"/>
          <a:stretch>
            <a:fillRect/>
          </a:stretch>
        </p:blipFill>
        <p:spPr bwMode="auto">
          <a:xfrm>
            <a:off x="685800" y="685800"/>
            <a:ext cx="2514600" cy="1676400"/>
          </a:xfrm>
          <a:prstGeom prst="rect">
            <a:avLst/>
          </a:prstGeom>
          <a:noFill/>
          <a:ln w="22225">
            <a:solidFill>
              <a:srgbClr val="000000"/>
            </a:solidFill>
            <a:miter lim="800000"/>
            <a:headEnd/>
            <a:tailEnd/>
          </a:ln>
        </p:spPr>
      </p:pic>
      <p:pic>
        <p:nvPicPr>
          <p:cNvPr id="12" name="Picture 11" descr="Hand Held Sensor.jpg"/>
          <p:cNvPicPr>
            <a:picLocks noChangeAspect="1"/>
          </p:cNvPicPr>
          <p:nvPr/>
        </p:nvPicPr>
        <p:blipFill>
          <a:blip r:embed="rId4" cstate="print"/>
          <a:srcRect t="8032"/>
          <a:stretch>
            <a:fillRect/>
          </a:stretch>
        </p:blipFill>
        <p:spPr>
          <a:xfrm>
            <a:off x="3428999" y="685800"/>
            <a:ext cx="1268025" cy="1676400"/>
          </a:xfrm>
          <a:prstGeom prst="rect">
            <a:avLst/>
          </a:prstGeom>
        </p:spPr>
      </p:pic>
      <p:pic>
        <p:nvPicPr>
          <p:cNvPr id="13" name="Picture 12" descr="Collaboration.png"/>
          <p:cNvPicPr/>
          <p:nvPr/>
        </p:nvPicPr>
        <p:blipFill>
          <a:blip r:embed="rId5" cstate="print"/>
          <a:srcRect t="5643" b="5535"/>
          <a:stretch>
            <a:fillRect/>
          </a:stretch>
        </p:blipFill>
        <p:spPr>
          <a:xfrm>
            <a:off x="4800600" y="685800"/>
            <a:ext cx="1828800" cy="1676400"/>
          </a:xfrm>
          <a:prstGeom prst="rect">
            <a:avLst/>
          </a:prstGeom>
          <a:ln>
            <a:solidFill>
              <a:schemeClr val="tx1"/>
            </a:solidFill>
          </a:ln>
        </p:spPr>
      </p:pic>
      <p:pic>
        <p:nvPicPr>
          <p:cNvPr id="15" name="Picture 14" descr="Small Stacks.png"/>
          <p:cNvPicPr>
            <a:picLocks noChangeAspect="1"/>
          </p:cNvPicPr>
          <p:nvPr/>
        </p:nvPicPr>
        <p:blipFill>
          <a:blip r:embed="rId6" cstate="print"/>
          <a:stretch>
            <a:fillRect/>
          </a:stretch>
        </p:blipFill>
        <p:spPr>
          <a:xfrm>
            <a:off x="6934200" y="685800"/>
            <a:ext cx="1840831" cy="1665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4" name="Table 13"/>
          <p:cNvGraphicFramePr>
            <a:graphicFrameLocks noGrp="1"/>
          </p:cNvGraphicFramePr>
          <p:nvPr/>
        </p:nvGraphicFramePr>
        <p:xfrm>
          <a:off x="332507" y="3458098"/>
          <a:ext cx="8611987" cy="2676697"/>
        </p:xfrm>
        <a:graphic>
          <a:graphicData uri="http://schemas.openxmlformats.org/drawingml/2006/table">
            <a:tbl>
              <a:tblPr/>
              <a:tblGrid>
                <a:gridCol w="2011682"/>
                <a:gridCol w="2232992"/>
                <a:gridCol w="1922151"/>
                <a:gridCol w="2445162"/>
              </a:tblGrid>
              <a:tr h="382385">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1" dirty="0" smtClean="0">
                          <a:latin typeface="Calibri"/>
                          <a:ea typeface="Calibri"/>
                          <a:cs typeface="Times New Roman"/>
                        </a:rPr>
                        <a:t>Near Term Targeted Research</a:t>
                      </a:r>
                      <a:endParaRPr lang="en-US" sz="1800"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pPr marL="0" marR="0" algn="ctr">
                        <a:lnSpc>
                          <a:spcPct val="115000"/>
                        </a:lnSpc>
                        <a:spcBef>
                          <a:spcPts val="0"/>
                        </a:spcBef>
                        <a:spcAft>
                          <a:spcPts val="0"/>
                        </a:spcAft>
                      </a:pPr>
                      <a:endParaRPr lang="en-US" sz="1050"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1" dirty="0" smtClean="0">
                          <a:latin typeface="Calibri"/>
                          <a:ea typeface="Calibri"/>
                          <a:cs typeface="Times New Roman"/>
                        </a:rPr>
                        <a:t>Long Term Mission Driven Research</a:t>
                      </a:r>
                      <a:endParaRPr lang="en-US" sz="1800" dirty="0" smtClean="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hMerge="1">
                  <a:txBody>
                    <a:bodyPr/>
                    <a:lstStyle/>
                    <a:p>
                      <a:pPr marL="0" marR="0" algn="ctr">
                        <a:lnSpc>
                          <a:spcPct val="115000"/>
                        </a:lnSpc>
                        <a:spcBef>
                          <a:spcPts val="0"/>
                        </a:spcBef>
                        <a:spcAft>
                          <a:spcPts val="0"/>
                        </a:spcAft>
                      </a:pPr>
                      <a:endParaRPr lang="en-US" sz="1050"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r>
              <a:tr h="382385">
                <a:tc>
                  <a:txBody>
                    <a:bodyPr/>
                    <a:lstStyle/>
                    <a:p>
                      <a:pPr marL="0" marR="0" algn="ctr">
                        <a:lnSpc>
                          <a:spcPct val="115000"/>
                        </a:lnSpc>
                        <a:spcBef>
                          <a:spcPts val="0"/>
                        </a:spcBef>
                        <a:spcAft>
                          <a:spcPts val="0"/>
                        </a:spcAft>
                      </a:pPr>
                      <a:r>
                        <a:rPr lang="en-US" sz="1800" b="1" dirty="0" smtClean="0">
                          <a:latin typeface="Calibri"/>
                          <a:ea typeface="Calibri"/>
                          <a:cs typeface="Times New Roman"/>
                        </a:rPr>
                        <a:t>Objective</a:t>
                      </a:r>
                      <a:endParaRPr lang="en-US" sz="1800" b="1"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800" b="1" dirty="0">
                          <a:latin typeface="Calibri"/>
                          <a:ea typeface="Calibri"/>
                          <a:cs typeface="Times New Roman"/>
                        </a:rPr>
                        <a:t>Examples</a:t>
                      </a: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Objective</a:t>
                      </a:r>
                      <a:endParaRPr lang="en-US" sz="1800" b="1"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lnSpc>
                          <a:spcPct val="115000"/>
                        </a:lnSpc>
                        <a:spcBef>
                          <a:spcPts val="0"/>
                        </a:spcBef>
                        <a:spcAft>
                          <a:spcPts val="0"/>
                        </a:spcAft>
                      </a:pPr>
                      <a:r>
                        <a:rPr lang="en-US" sz="1800" b="1" dirty="0">
                          <a:latin typeface="Calibri"/>
                          <a:ea typeface="Calibri"/>
                          <a:cs typeface="Times New Roman"/>
                        </a:rPr>
                        <a:t>Examples</a:t>
                      </a: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r h="1911927">
                <a:tc>
                  <a:txBody>
                    <a:bodyPr/>
                    <a:lstStyle/>
                    <a:p>
                      <a:pPr marL="0" marR="0" algn="ctr">
                        <a:lnSpc>
                          <a:spcPct val="115000"/>
                        </a:lnSpc>
                        <a:spcBef>
                          <a:spcPts val="0"/>
                        </a:spcBef>
                        <a:spcAft>
                          <a:spcPts val="0"/>
                        </a:spcAft>
                      </a:pPr>
                      <a:r>
                        <a:rPr lang="en-US" sz="1800" dirty="0">
                          <a:latin typeface="Calibri"/>
                          <a:ea typeface="Calibri"/>
                          <a:cs typeface="Times New Roman"/>
                        </a:rPr>
                        <a:t>Develop and evaluate regulatory methods for source and ambient air  monitoring</a:t>
                      </a:r>
                    </a:p>
                  </a:txBody>
                  <a:tcPr marL="26772" marR="26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Federal </a:t>
                      </a:r>
                      <a:r>
                        <a:rPr lang="en-US" sz="1800" dirty="0">
                          <a:latin typeface="Calibri"/>
                          <a:ea typeface="Calibri"/>
                          <a:cs typeface="Times New Roman"/>
                        </a:rPr>
                        <a:t>Reference Methods for NAAQS</a:t>
                      </a:r>
                    </a:p>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Source </a:t>
                      </a:r>
                      <a:r>
                        <a:rPr lang="en-US" sz="1800" dirty="0">
                          <a:latin typeface="Calibri"/>
                          <a:ea typeface="Calibri"/>
                          <a:cs typeface="Times New Roman"/>
                        </a:rPr>
                        <a:t>compliance methods</a:t>
                      </a:r>
                    </a:p>
                  </a:txBody>
                  <a:tcPr marL="26772" marR="267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800" dirty="0">
                          <a:latin typeface="Calibri"/>
                          <a:ea typeface="Calibri"/>
                          <a:cs typeface="Times New Roman"/>
                        </a:rPr>
                        <a:t>Change the paradigm for air pollution monitoring</a:t>
                      </a:r>
                    </a:p>
                  </a:txBody>
                  <a:tcPr marL="26772" marR="26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Apps </a:t>
                      </a:r>
                      <a:r>
                        <a:rPr lang="en-US" sz="1800" dirty="0">
                          <a:latin typeface="Calibri"/>
                          <a:ea typeface="Calibri"/>
                          <a:cs typeface="Times New Roman"/>
                        </a:rPr>
                        <a:t>and Sensors</a:t>
                      </a:r>
                    </a:p>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Satellites</a:t>
                      </a:r>
                      <a:endParaRPr lang="en-US" sz="1800" dirty="0">
                        <a:latin typeface="Calibri"/>
                        <a:ea typeface="Calibri"/>
                        <a:cs typeface="Times New Roman"/>
                      </a:endParaRPr>
                    </a:p>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Low </a:t>
                      </a:r>
                      <a:r>
                        <a:rPr lang="en-US" sz="1800" dirty="0">
                          <a:latin typeface="Calibri"/>
                          <a:ea typeface="Calibri"/>
                          <a:cs typeface="Times New Roman"/>
                        </a:rPr>
                        <a:t>cost fence line monitoring</a:t>
                      </a:r>
                    </a:p>
                  </a:txBody>
                  <a:tcPr marL="26772" marR="267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 xmlns:p14="http://schemas.microsoft.com/office/powerpoint/2010/main" val="141329804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263"/>
            <a:ext cx="8229600" cy="1143000"/>
          </a:xfrm>
        </p:spPr>
        <p:txBody>
          <a:bodyPr>
            <a:noAutofit/>
          </a:bodyPr>
          <a:lstStyle/>
          <a:p>
            <a:pPr lvl="1" algn="ctr"/>
            <a:r>
              <a:rPr lang="en-US" sz="3200" b="1" i="1" dirty="0" smtClean="0">
                <a:solidFill>
                  <a:srgbClr val="002060"/>
                </a:solidFill>
                <a:latin typeface="Arial" pitchFamily="34" charset="0"/>
                <a:cs typeface="Arial" pitchFamily="34" charset="0"/>
              </a:rPr>
              <a:t>Methods for Measurement to Inform Policy Decisions</a:t>
            </a:r>
            <a:endParaRPr lang="en-US" sz="3200" b="1" i="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304800" y="1600200"/>
            <a:ext cx="8597900" cy="4525963"/>
          </a:xfrm>
        </p:spPr>
        <p:txBody>
          <a:bodyPr>
            <a:normAutofit lnSpcReduction="10000"/>
          </a:bodyPr>
          <a:lstStyle/>
          <a:p>
            <a:pPr marL="0" indent="0">
              <a:buNone/>
            </a:pPr>
            <a:r>
              <a:rPr lang="en-US" dirty="0" smtClean="0"/>
              <a:t>Development of source and ambient air</a:t>
            </a:r>
            <a:r>
              <a:rPr lang="en-US" dirty="0"/>
              <a:t> </a:t>
            </a:r>
            <a:endParaRPr lang="en-US" dirty="0" smtClean="0"/>
          </a:p>
          <a:p>
            <a:pPr marL="0" indent="0">
              <a:buNone/>
            </a:pPr>
            <a:r>
              <a:rPr lang="en-US" dirty="0" smtClean="0"/>
              <a:t>monitoring methods to support development    </a:t>
            </a:r>
          </a:p>
          <a:p>
            <a:pPr marL="0" indent="0">
              <a:buNone/>
            </a:pPr>
            <a:r>
              <a:rPr lang="en-US" dirty="0" smtClean="0"/>
              <a:t>and implementation of regulatory programs.</a:t>
            </a:r>
          </a:p>
          <a:p>
            <a:pPr lvl="1"/>
            <a:endParaRPr lang="en-US" dirty="0" smtClean="0"/>
          </a:p>
          <a:p>
            <a:pPr marL="0" indent="0">
              <a:buNone/>
            </a:pPr>
            <a:r>
              <a:rPr lang="en-US" u="sng" dirty="0" smtClean="0"/>
              <a:t>Near-term direction</a:t>
            </a:r>
          </a:p>
          <a:p>
            <a:pPr lvl="1"/>
            <a:r>
              <a:rPr lang="en-US" b="1" dirty="0" smtClean="0"/>
              <a:t>FRM for ozone and NO</a:t>
            </a:r>
            <a:r>
              <a:rPr lang="en-US" b="1" baseline="-25000" dirty="0" smtClean="0"/>
              <a:t>2 </a:t>
            </a:r>
            <a:r>
              <a:rPr lang="en-US" b="1" dirty="0" smtClean="0"/>
              <a:t>and FEM applications</a:t>
            </a:r>
            <a:endParaRPr lang="en-US" b="1" baseline="-25000" dirty="0" smtClean="0"/>
          </a:p>
          <a:p>
            <a:pPr lvl="1"/>
            <a:r>
              <a:rPr lang="en-US" dirty="0" smtClean="0"/>
              <a:t>Stationary source reference and continuous monitoring methods for HAPs and GHGs</a:t>
            </a:r>
          </a:p>
          <a:p>
            <a:pPr lvl="1"/>
            <a:r>
              <a:rPr lang="en-US" dirty="0"/>
              <a:t>Surrogacy testing on pilot-scale coal-fired combustion facility </a:t>
            </a:r>
            <a:r>
              <a:rPr lang="en-US" dirty="0" smtClean="0"/>
              <a:t>of coal blended with various biomasses/biofuels</a:t>
            </a:r>
            <a:endParaRPr lang="en-US" dirty="0"/>
          </a:p>
          <a:p>
            <a:pPr lvl="1"/>
            <a:r>
              <a:rPr lang="en-US" b="1" dirty="0" smtClean="0"/>
              <a:t>Black carbon emissions from from aircraft and diesel engines</a:t>
            </a:r>
          </a:p>
          <a:p>
            <a:pPr lvl="1"/>
            <a:r>
              <a:rPr lang="en-US" dirty="0" smtClean="0"/>
              <a:t>Characterization of fugitive emissions for refineries and large area source emissions for oil and gas</a:t>
            </a:r>
          </a:p>
          <a:p>
            <a:pPr lvl="1"/>
            <a:endParaRPr lang="en-US" dirty="0" smtClean="0"/>
          </a:p>
          <a:p>
            <a:pPr lvl="1"/>
            <a:endParaRPr lang="en-US" dirty="0" smtClean="0"/>
          </a:p>
          <a:p>
            <a:pPr lvl="1"/>
            <a:endParaRPr lang="en-US" dirty="0" smtClean="0"/>
          </a:p>
        </p:txBody>
      </p:sp>
      <p:sp>
        <p:nvSpPr>
          <p:cNvPr id="7" name="Slide Number Placeholder 6"/>
          <p:cNvSpPr>
            <a:spLocks noGrp="1"/>
          </p:cNvSpPr>
          <p:nvPr>
            <p:ph type="sldNum" sz="quarter" idx="12"/>
          </p:nvPr>
        </p:nvSpPr>
        <p:spPr/>
        <p:txBody>
          <a:bodyPr/>
          <a:lstStyle/>
          <a:p>
            <a:fld id="{0DB7DB0A-83D0-4FA3-B25B-325FBBBEE0FA}" type="slidenum">
              <a:rPr lang="en-US" smtClean="0"/>
              <a:pPr/>
              <a:t>25</a:t>
            </a:fld>
            <a:endParaRPr lang="en-US"/>
          </a:p>
        </p:txBody>
      </p:sp>
      <p:pic>
        <p:nvPicPr>
          <p:cNvPr id="6" name="Picture 5"/>
          <p:cNvPicPr>
            <a:picLocks noChangeAspect="1" noChangeArrowheads="1"/>
          </p:cNvPicPr>
          <p:nvPr/>
        </p:nvPicPr>
        <p:blipFill>
          <a:blip r:embed="rId3" cstate="print"/>
          <a:srcRect/>
          <a:stretch>
            <a:fillRect/>
          </a:stretch>
        </p:blipFill>
        <p:spPr bwMode="auto">
          <a:xfrm>
            <a:off x="6324600" y="1447800"/>
            <a:ext cx="1383208" cy="14027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8" descr="ambient-monitoring2.jpg"/>
          <p:cNvPicPr>
            <a:picLocks noChangeAspect="1"/>
          </p:cNvPicPr>
          <p:nvPr/>
        </p:nvPicPr>
        <p:blipFill>
          <a:blip r:embed="rId4" cstate="print"/>
          <a:stretch>
            <a:fillRect/>
          </a:stretch>
        </p:blipFill>
        <p:spPr>
          <a:xfrm>
            <a:off x="7283352" y="2494913"/>
            <a:ext cx="1708248" cy="1281186"/>
          </a:xfrm>
          <a:prstGeom prst="rect">
            <a:avLst/>
          </a:prstGeom>
          <a:effectLst>
            <a:outerShdw blurRad="50800" dist="76200" dir="2700000" algn="tl" rotWithShape="0">
              <a:prstClr val="black">
                <a:alpha val="40000"/>
              </a:prstClr>
            </a:outerShdw>
          </a:effectLst>
        </p:spPr>
      </p:pic>
    </p:spTree>
    <p:extLst>
      <p:ext uri="{BB962C8B-B14F-4D97-AF65-F5344CB8AC3E}">
        <p14:creationId xmlns="" xmlns:p14="http://schemas.microsoft.com/office/powerpoint/2010/main" val="187126619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513"/>
            <a:ext cx="8229600" cy="1143000"/>
          </a:xfrm>
        </p:spPr>
        <p:txBody>
          <a:bodyPr>
            <a:normAutofit/>
          </a:bodyPr>
          <a:lstStyle/>
          <a:p>
            <a:r>
              <a:rPr lang="en-US" sz="3200" b="1" i="1" dirty="0" smtClean="0">
                <a:solidFill>
                  <a:srgbClr val="002060"/>
                </a:solidFill>
                <a:latin typeface="Arial" pitchFamily="34" charset="0"/>
                <a:cs typeface="Arial" pitchFamily="34" charset="0"/>
              </a:rPr>
              <a:t>Improving Emissions Inventories </a:t>
            </a:r>
            <a:endParaRPr lang="en-US" sz="3200" b="1" i="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417325"/>
            <a:ext cx="8077200" cy="4525963"/>
          </a:xfrm>
        </p:spPr>
        <p:txBody>
          <a:bodyPr>
            <a:normAutofit/>
          </a:bodyPr>
          <a:lstStyle/>
          <a:p>
            <a:pPr marL="0" indent="0">
              <a:buNone/>
            </a:pPr>
            <a:r>
              <a:rPr lang="en-US" dirty="0" smtClean="0"/>
              <a:t>Apply measurements, analytical methods and </a:t>
            </a:r>
          </a:p>
          <a:p>
            <a:pPr marL="0" indent="0">
              <a:buNone/>
            </a:pPr>
            <a:r>
              <a:rPr lang="en-US" dirty="0" smtClean="0"/>
              <a:t>modeling tools to enhance emissions information.</a:t>
            </a:r>
          </a:p>
          <a:p>
            <a:pPr lvl="1"/>
            <a:endParaRPr lang="en-US" dirty="0" smtClean="0"/>
          </a:p>
          <a:p>
            <a:pPr marL="0" indent="0">
              <a:buNone/>
            </a:pPr>
            <a:r>
              <a:rPr lang="en-US" u="sng" dirty="0" smtClean="0"/>
              <a:t>Near-term direction</a:t>
            </a:r>
          </a:p>
          <a:p>
            <a:pPr lvl="1"/>
            <a:r>
              <a:rPr lang="en-US" b="1" dirty="0" smtClean="0"/>
              <a:t>Coordinate </a:t>
            </a:r>
            <a:r>
              <a:rPr lang="en-US" b="1" dirty="0" err="1" smtClean="0"/>
              <a:t>harmoinization</a:t>
            </a:r>
            <a:r>
              <a:rPr lang="en-US" b="1" dirty="0" smtClean="0"/>
              <a:t> across EPA</a:t>
            </a:r>
          </a:p>
          <a:p>
            <a:pPr lvl="1"/>
            <a:r>
              <a:rPr lang="en-US" dirty="0" smtClean="0"/>
              <a:t>Mobile source dynamometer studies</a:t>
            </a:r>
          </a:p>
          <a:p>
            <a:pPr lvl="1"/>
            <a:r>
              <a:rPr lang="en-US" dirty="0" smtClean="0"/>
              <a:t>Peat-burning experiments</a:t>
            </a:r>
          </a:p>
          <a:p>
            <a:pPr lvl="1"/>
            <a:r>
              <a:rPr lang="en-US" b="1" dirty="0" smtClean="0"/>
              <a:t>SPECIATE database</a:t>
            </a:r>
          </a:p>
          <a:p>
            <a:pPr lvl="1"/>
            <a:r>
              <a:rPr lang="en-US" dirty="0" smtClean="0"/>
              <a:t>Improvements in emission modeling for crop residue burning and </a:t>
            </a:r>
            <a:r>
              <a:rPr lang="en-US" dirty="0" err="1" smtClean="0"/>
              <a:t>biogenics</a:t>
            </a:r>
            <a:endParaRPr lang="en-US" dirty="0"/>
          </a:p>
          <a:p>
            <a:pPr lvl="1"/>
            <a:r>
              <a:rPr lang="en-US" dirty="0" smtClean="0"/>
              <a:t>Changing Emission Inventories RFA (STAR)</a:t>
            </a:r>
          </a:p>
          <a:p>
            <a:pPr lvl="1"/>
            <a:endParaRPr lang="en-US" dirty="0" smtClean="0"/>
          </a:p>
        </p:txBody>
      </p:sp>
      <p:sp>
        <p:nvSpPr>
          <p:cNvPr id="7" name="Slide Number Placeholder 6"/>
          <p:cNvSpPr>
            <a:spLocks noGrp="1"/>
          </p:cNvSpPr>
          <p:nvPr>
            <p:ph type="sldNum" sz="quarter" idx="12"/>
          </p:nvPr>
        </p:nvSpPr>
        <p:spPr/>
        <p:txBody>
          <a:bodyPr/>
          <a:lstStyle/>
          <a:p>
            <a:fld id="{0DB7DB0A-83D0-4FA3-B25B-325FBBBEE0FA}" type="slidenum">
              <a:rPr lang="en-US" smtClean="0"/>
              <a:pPr/>
              <a:t>26</a:t>
            </a:fld>
            <a:endParaRPr lang="en-US"/>
          </a:p>
        </p:txBody>
      </p:sp>
      <p:pic>
        <p:nvPicPr>
          <p:cNvPr id="6" name="Picture 2" descr="SPECIATE4 logo"/>
          <p:cNvPicPr>
            <a:picLocks noChangeAspect="1" noChangeArrowheads="1"/>
          </p:cNvPicPr>
          <p:nvPr/>
        </p:nvPicPr>
        <p:blipFill>
          <a:blip r:embed="rId3" cstate="print"/>
          <a:srcRect/>
          <a:stretch>
            <a:fillRect/>
          </a:stretch>
        </p:blipFill>
        <p:spPr bwMode="auto">
          <a:xfrm>
            <a:off x="6764171" y="1250774"/>
            <a:ext cx="1917940" cy="1355344"/>
          </a:xfrm>
          <a:prstGeom prst="rect">
            <a:avLst/>
          </a:prstGeom>
          <a:noFill/>
        </p:spPr>
      </p:pic>
      <p:pic>
        <p:nvPicPr>
          <p:cNvPr id="9" name="Picture 14" descr="dyno_setup2"/>
          <p:cNvPicPr>
            <a:picLocks noChangeAspect="1" noChangeArrowheads="1"/>
          </p:cNvPicPr>
          <p:nvPr/>
        </p:nvPicPr>
        <p:blipFill>
          <a:blip r:embed="rId4" cstate="print"/>
          <a:srcRect/>
          <a:stretch>
            <a:fillRect/>
          </a:stretch>
        </p:blipFill>
        <p:spPr bwMode="auto">
          <a:xfrm>
            <a:off x="5903425" y="2707175"/>
            <a:ext cx="2949058" cy="1659922"/>
          </a:xfrm>
          <a:prstGeom prst="rect">
            <a:avLst/>
          </a:prstGeom>
          <a:noFill/>
          <a:ln w="9525">
            <a:noFill/>
            <a:miter lim="800000"/>
            <a:headEnd/>
            <a:tailEnd/>
          </a:ln>
        </p:spPr>
      </p:pic>
    </p:spTree>
    <p:extLst>
      <p:ext uri="{BB962C8B-B14F-4D97-AF65-F5344CB8AC3E}">
        <p14:creationId xmlns="" xmlns:p14="http://schemas.microsoft.com/office/powerpoint/2010/main" val="40909105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b="1" i="1" dirty="0" smtClean="0">
                <a:solidFill>
                  <a:srgbClr val="002060"/>
                </a:solidFill>
                <a:latin typeface="Arial" pitchFamily="34" charset="0"/>
                <a:cs typeface="Arial" pitchFamily="34" charset="0"/>
              </a:rPr>
              <a:t>Changing the Paradigm for Air Pollution Monitoring </a:t>
            </a:r>
            <a:endParaRPr lang="en-US" b="1" i="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0" indent="0">
              <a:buNone/>
            </a:pPr>
            <a:r>
              <a:rPr lang="en-US" dirty="0" smtClean="0"/>
              <a:t>Developing and evaluating technology</a:t>
            </a:r>
            <a:r>
              <a:rPr lang="en-US" dirty="0"/>
              <a:t>, methods and models to improve our </a:t>
            </a:r>
            <a:r>
              <a:rPr lang="en-US" dirty="0" smtClean="0"/>
              <a:t>ability to </a:t>
            </a:r>
            <a:r>
              <a:rPr lang="en-US" dirty="0"/>
              <a:t>support current and future air quality monitoring needs of the </a:t>
            </a:r>
            <a:r>
              <a:rPr lang="en-US" dirty="0" smtClean="0"/>
              <a:t>Agency.</a:t>
            </a:r>
            <a:endParaRPr lang="en-US" dirty="0"/>
          </a:p>
          <a:p>
            <a:pPr lvl="1"/>
            <a:endParaRPr lang="en-US" dirty="0" smtClean="0"/>
          </a:p>
          <a:p>
            <a:pPr marL="0" indent="0">
              <a:buNone/>
            </a:pPr>
            <a:r>
              <a:rPr lang="en-US" u="sng" dirty="0" smtClean="0"/>
              <a:t>Near-term direction</a:t>
            </a:r>
          </a:p>
          <a:p>
            <a:pPr lvl="1"/>
            <a:r>
              <a:rPr lang="en-US" b="1" dirty="0" smtClean="0"/>
              <a:t>Sensor development, evaluation, application</a:t>
            </a:r>
            <a:endParaRPr lang="en-US" b="1" dirty="0"/>
          </a:p>
          <a:p>
            <a:pPr lvl="1"/>
            <a:r>
              <a:rPr lang="en-US" b="1" dirty="0" smtClean="0"/>
              <a:t>Satellite-based air quality measurements</a:t>
            </a:r>
          </a:p>
          <a:p>
            <a:pPr lvl="1"/>
            <a:r>
              <a:rPr lang="en-US" b="1" dirty="0" smtClean="0"/>
              <a:t>Air quality data integration and analysis</a:t>
            </a:r>
          </a:p>
          <a:p>
            <a:pPr lvl="1"/>
            <a:r>
              <a:rPr lang="en-US" b="1" dirty="0" smtClean="0"/>
              <a:t>Monitoring for communities solicitation (STAR)</a:t>
            </a:r>
          </a:p>
        </p:txBody>
      </p:sp>
      <p:sp>
        <p:nvSpPr>
          <p:cNvPr id="11" name="Slide Number Placeholder 10"/>
          <p:cNvSpPr>
            <a:spLocks noGrp="1"/>
          </p:cNvSpPr>
          <p:nvPr>
            <p:ph type="sldNum" sz="quarter" idx="12"/>
          </p:nvPr>
        </p:nvSpPr>
        <p:spPr/>
        <p:txBody>
          <a:bodyPr/>
          <a:lstStyle/>
          <a:p>
            <a:fld id="{0DB7DB0A-83D0-4FA3-B25B-325FBBBEE0FA}" type="slidenum">
              <a:rPr lang="en-US" smtClean="0"/>
              <a:pPr/>
              <a:t>27</a:t>
            </a:fld>
            <a:endParaRPr lang="en-US" dirty="0"/>
          </a:p>
        </p:txBody>
      </p:sp>
      <p:pic>
        <p:nvPicPr>
          <p:cNvPr id="7" name="Picture 6" descr="Pages from ASAP FINAL draft Roadmap_Cover.jpg"/>
          <p:cNvPicPr>
            <a:picLocks noChangeAspect="1"/>
          </p:cNvPicPr>
          <p:nvPr/>
        </p:nvPicPr>
        <p:blipFill>
          <a:blip r:embed="rId3" cstate="print"/>
          <a:stretch>
            <a:fillRect/>
          </a:stretch>
        </p:blipFill>
        <p:spPr>
          <a:xfrm>
            <a:off x="6781800" y="2673275"/>
            <a:ext cx="1905000" cy="2465293"/>
          </a:xfrm>
          <a:prstGeom prst="rect">
            <a:avLst/>
          </a:prstGeom>
          <a:ln>
            <a:solidFill>
              <a:schemeClr val="accent4">
                <a:lumMod val="65000"/>
                <a:lumOff val="35000"/>
              </a:schemeClr>
            </a:solidFill>
          </a:ln>
        </p:spPr>
      </p:pic>
      <p:pic>
        <p:nvPicPr>
          <p:cNvPr id="8" name="Picture 3" descr="C:\MyFiles\SensorApps\BigData\Earth-swath.png"/>
          <p:cNvPicPr>
            <a:picLocks noChangeAspect="1" noChangeArrowheads="1"/>
          </p:cNvPicPr>
          <p:nvPr/>
        </p:nvPicPr>
        <p:blipFill>
          <a:blip r:embed="rId4" cstate="print"/>
          <a:srcRect/>
          <a:stretch>
            <a:fillRect/>
          </a:stretch>
        </p:blipFill>
        <p:spPr bwMode="auto">
          <a:xfrm>
            <a:off x="6210300" y="5353722"/>
            <a:ext cx="1143000" cy="1047078"/>
          </a:xfrm>
          <a:prstGeom prst="rect">
            <a:avLst/>
          </a:prstGeom>
          <a:noFill/>
        </p:spPr>
      </p:pic>
      <p:pic>
        <p:nvPicPr>
          <p:cNvPr id="10" name="Picture 25" descr="Data_layers"/>
          <p:cNvPicPr>
            <a:picLocks noChangeAspect="1" noChangeArrowheads="1"/>
          </p:cNvPicPr>
          <p:nvPr/>
        </p:nvPicPr>
        <p:blipFill>
          <a:blip r:embed="rId5" cstate="print"/>
          <a:srcRect/>
          <a:stretch>
            <a:fillRect/>
          </a:stretch>
        </p:blipFill>
        <p:spPr bwMode="auto">
          <a:xfrm>
            <a:off x="7601743" y="5353722"/>
            <a:ext cx="1237457" cy="1047078"/>
          </a:xfrm>
          <a:prstGeom prst="rect">
            <a:avLst/>
          </a:prstGeom>
          <a:noFill/>
          <a:ln w="9525">
            <a:noFill/>
            <a:miter lim="800000"/>
            <a:headEnd/>
            <a:tailEnd/>
          </a:ln>
        </p:spPr>
      </p:pic>
    </p:spTree>
    <p:extLst>
      <p:ext uri="{BB962C8B-B14F-4D97-AF65-F5344CB8AC3E}">
        <p14:creationId xmlns="" xmlns:p14="http://schemas.microsoft.com/office/powerpoint/2010/main" val="206773961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22313" y="2705625"/>
            <a:ext cx="7772400" cy="1362075"/>
          </a:xfrm>
        </p:spPr>
        <p:txBody>
          <a:bodyPr>
            <a:normAutofit/>
          </a:bodyPr>
          <a:lstStyle/>
          <a:p>
            <a:r>
              <a:rPr lang="en-US" sz="3200" dirty="0" smtClean="0"/>
              <a:t>Modeling and Decision support Tools</a:t>
            </a:r>
            <a:endParaRPr lang="en-US" sz="3200" dirty="0"/>
          </a:p>
        </p:txBody>
      </p:sp>
      <p:sp>
        <p:nvSpPr>
          <p:cNvPr id="7" name="Text Placeholder 6"/>
          <p:cNvSpPr>
            <a:spLocks noGrp="1"/>
          </p:cNvSpPr>
          <p:nvPr>
            <p:ph type="body" idx="1"/>
          </p:nvPr>
        </p:nvSpPr>
        <p:spPr>
          <a:xfrm>
            <a:off x="722313" y="4367213"/>
            <a:ext cx="7772400" cy="1500187"/>
          </a:xfrm>
        </p:spPr>
        <p:txBody>
          <a:bodyPr/>
          <a:lstStyle/>
          <a:p>
            <a:endParaRPr lang="en-US" dirty="0"/>
          </a:p>
        </p:txBody>
      </p:sp>
      <p:sp>
        <p:nvSpPr>
          <p:cNvPr id="9" name="Slide Number Placeholder 8"/>
          <p:cNvSpPr>
            <a:spLocks noGrp="1"/>
          </p:cNvSpPr>
          <p:nvPr>
            <p:ph type="sldNum" sz="quarter" idx="12"/>
          </p:nvPr>
        </p:nvSpPr>
        <p:spPr/>
        <p:txBody>
          <a:bodyPr/>
          <a:lstStyle/>
          <a:p>
            <a:fld id="{0DB7DB0A-83D0-4FA3-B25B-325FBBBEE0FA}" type="slidenum">
              <a:rPr lang="en-US" smtClean="0"/>
              <a:pPr/>
              <a:t>28</a:t>
            </a:fld>
            <a:endParaRPr lang="en-US"/>
          </a:p>
        </p:txBody>
      </p:sp>
      <p:pic>
        <p:nvPicPr>
          <p:cNvPr id="11" name="Picture 2" descr="houston"/>
          <p:cNvPicPr>
            <a:picLocks noChangeAspect="1" noChangeArrowheads="1"/>
          </p:cNvPicPr>
          <p:nvPr/>
        </p:nvPicPr>
        <p:blipFill>
          <a:blip r:embed="rId3" cstate="print"/>
          <a:srcRect t="18855"/>
          <a:stretch>
            <a:fillRect/>
          </a:stretch>
        </p:blipFill>
        <p:spPr bwMode="auto">
          <a:xfrm>
            <a:off x="1143000" y="838200"/>
            <a:ext cx="2074788" cy="1288098"/>
          </a:xfrm>
          <a:prstGeom prst="rect">
            <a:avLst/>
          </a:prstGeom>
          <a:noFill/>
          <a:ln w="9525">
            <a:noFill/>
            <a:miter lim="800000"/>
            <a:headEnd/>
            <a:tailEnd/>
          </a:ln>
        </p:spPr>
      </p:pic>
      <p:pic>
        <p:nvPicPr>
          <p:cNvPr id="12" name="Picture 11" descr="totalom3.jpg"/>
          <p:cNvPicPr>
            <a:picLocks noChangeAspect="1"/>
          </p:cNvPicPr>
          <p:nvPr/>
        </p:nvPicPr>
        <p:blipFill>
          <a:blip r:embed="rId4" cstate="print"/>
          <a:stretch>
            <a:fillRect/>
          </a:stretch>
        </p:blipFill>
        <p:spPr>
          <a:xfrm>
            <a:off x="3429000" y="838200"/>
            <a:ext cx="2286000" cy="1594821"/>
          </a:xfrm>
          <a:prstGeom prst="rect">
            <a:avLst/>
          </a:prstGeom>
        </p:spPr>
      </p:pic>
      <p:grpSp>
        <p:nvGrpSpPr>
          <p:cNvPr id="13" name="Group 30"/>
          <p:cNvGrpSpPr>
            <a:grpSpLocks noChangeAspect="1"/>
          </p:cNvGrpSpPr>
          <p:nvPr/>
        </p:nvGrpSpPr>
        <p:grpSpPr bwMode="auto">
          <a:xfrm>
            <a:off x="5715000" y="838200"/>
            <a:ext cx="2510990" cy="1342931"/>
            <a:chOff x="1233" y="1728"/>
            <a:chExt cx="5021" cy="2685"/>
          </a:xfrm>
        </p:grpSpPr>
        <p:grpSp>
          <p:nvGrpSpPr>
            <p:cNvPr id="14" name="Group 18"/>
            <p:cNvGrpSpPr>
              <a:grpSpLocks/>
            </p:cNvGrpSpPr>
            <p:nvPr/>
          </p:nvGrpSpPr>
          <p:grpSpPr bwMode="auto">
            <a:xfrm>
              <a:off x="1233" y="1728"/>
              <a:ext cx="2522" cy="2028"/>
              <a:chOff x="1437" y="0"/>
              <a:chExt cx="2522" cy="2028"/>
            </a:xfrm>
          </p:grpSpPr>
          <p:pic>
            <p:nvPicPr>
              <p:cNvPr id="20" name="Picture 19" descr="modele_on_glob_sample"/>
              <p:cNvPicPr>
                <a:picLocks noChangeAspect="1" noChangeArrowheads="1"/>
              </p:cNvPicPr>
              <p:nvPr/>
            </p:nvPicPr>
            <p:blipFill>
              <a:blip r:embed="rId5" cstate="print"/>
              <a:srcRect/>
              <a:stretch>
                <a:fillRect/>
              </a:stretch>
            </p:blipFill>
            <p:spPr bwMode="auto">
              <a:xfrm>
                <a:off x="1437" y="0"/>
                <a:ext cx="2522" cy="2028"/>
              </a:xfrm>
              <a:prstGeom prst="rect">
                <a:avLst/>
              </a:prstGeom>
              <a:noFill/>
              <a:ln w="9525">
                <a:noFill/>
                <a:miter lim="800000"/>
                <a:headEnd/>
                <a:tailEnd/>
              </a:ln>
            </p:spPr>
          </p:pic>
          <p:grpSp>
            <p:nvGrpSpPr>
              <p:cNvPr id="21" name="Group 20"/>
              <p:cNvGrpSpPr>
                <a:grpSpLocks/>
              </p:cNvGrpSpPr>
              <p:nvPr/>
            </p:nvGrpSpPr>
            <p:grpSpPr bwMode="auto">
              <a:xfrm>
                <a:off x="2148" y="557"/>
                <a:ext cx="1222" cy="807"/>
                <a:chOff x="3420" y="557"/>
                <a:chExt cx="1222" cy="807"/>
              </a:xfrm>
            </p:grpSpPr>
            <p:sp>
              <p:nvSpPr>
                <p:cNvPr id="22" name="Freeform 21"/>
                <p:cNvSpPr>
                  <a:spLocks/>
                </p:cNvSpPr>
                <p:nvPr/>
              </p:nvSpPr>
              <p:spPr bwMode="auto">
                <a:xfrm>
                  <a:off x="3420" y="581"/>
                  <a:ext cx="63" cy="764"/>
                </a:xfrm>
                <a:custGeom>
                  <a:avLst/>
                  <a:gdLst/>
                  <a:ahLst/>
                  <a:cxnLst>
                    <a:cxn ang="0">
                      <a:pos x="60" y="765"/>
                    </a:cxn>
                    <a:cxn ang="0">
                      <a:pos x="12" y="528"/>
                    </a:cxn>
                    <a:cxn ang="0">
                      <a:pos x="9" y="252"/>
                    </a:cxn>
                    <a:cxn ang="0">
                      <a:pos x="63" y="0"/>
                    </a:cxn>
                  </a:cxnLst>
                  <a:rect l="0" t="0" r="r" b="b"/>
                  <a:pathLst>
                    <a:path w="63" h="765">
                      <a:moveTo>
                        <a:pt x="60" y="765"/>
                      </a:moveTo>
                      <a:cubicBezTo>
                        <a:pt x="40" y="689"/>
                        <a:pt x="20" y="613"/>
                        <a:pt x="12" y="528"/>
                      </a:cubicBezTo>
                      <a:cubicBezTo>
                        <a:pt x="4" y="443"/>
                        <a:pt x="0" y="340"/>
                        <a:pt x="9" y="252"/>
                      </a:cubicBezTo>
                      <a:cubicBezTo>
                        <a:pt x="18" y="164"/>
                        <a:pt x="40" y="82"/>
                        <a:pt x="63" y="0"/>
                      </a:cubicBezTo>
                    </a:path>
                  </a:pathLst>
                </a:custGeom>
                <a:noFill/>
                <a:ln w="19050" cmpd="sng">
                  <a:solidFill>
                    <a:schemeClr val="tx1"/>
                  </a:solidFill>
                  <a:round/>
                  <a:headEnd/>
                  <a:tailEnd/>
                </a:ln>
                <a:effectLst/>
              </p:spPr>
              <p:txBody>
                <a:bodyPr/>
                <a:lstStyle/>
                <a:p>
                  <a:pPr>
                    <a:defRPr/>
                  </a:pPr>
                  <a:endParaRPr lang="en-US"/>
                </a:p>
              </p:txBody>
            </p:sp>
            <p:sp>
              <p:nvSpPr>
                <p:cNvPr id="23" name="Freeform 22"/>
                <p:cNvSpPr>
                  <a:spLocks/>
                </p:cNvSpPr>
                <p:nvPr/>
              </p:nvSpPr>
              <p:spPr bwMode="auto">
                <a:xfrm>
                  <a:off x="4578" y="602"/>
                  <a:ext cx="64" cy="740"/>
                </a:xfrm>
                <a:custGeom>
                  <a:avLst/>
                  <a:gdLst/>
                  <a:ahLst/>
                  <a:cxnLst>
                    <a:cxn ang="0">
                      <a:pos x="3" y="741"/>
                    </a:cxn>
                    <a:cxn ang="0">
                      <a:pos x="52" y="525"/>
                    </a:cxn>
                    <a:cxn ang="0">
                      <a:pos x="55" y="249"/>
                    </a:cxn>
                    <a:cxn ang="0">
                      <a:pos x="0" y="0"/>
                    </a:cxn>
                  </a:cxnLst>
                  <a:rect l="0" t="0" r="r" b="b"/>
                  <a:pathLst>
                    <a:path w="64" h="741">
                      <a:moveTo>
                        <a:pt x="3" y="741"/>
                      </a:moveTo>
                      <a:cubicBezTo>
                        <a:pt x="11" y="705"/>
                        <a:pt x="43" y="607"/>
                        <a:pt x="52" y="525"/>
                      </a:cubicBezTo>
                      <a:cubicBezTo>
                        <a:pt x="61" y="443"/>
                        <a:pt x="64" y="336"/>
                        <a:pt x="55" y="249"/>
                      </a:cubicBezTo>
                      <a:cubicBezTo>
                        <a:pt x="46" y="162"/>
                        <a:pt x="11" y="52"/>
                        <a:pt x="0" y="0"/>
                      </a:cubicBezTo>
                    </a:path>
                  </a:pathLst>
                </a:custGeom>
                <a:noFill/>
                <a:ln w="19050" cmpd="sng">
                  <a:solidFill>
                    <a:schemeClr val="tx1"/>
                  </a:solidFill>
                  <a:round/>
                  <a:headEnd/>
                  <a:tailEnd/>
                </a:ln>
                <a:effectLst/>
              </p:spPr>
              <p:txBody>
                <a:bodyPr/>
                <a:lstStyle/>
                <a:p>
                  <a:pPr>
                    <a:defRPr/>
                  </a:pPr>
                  <a:endParaRPr lang="en-US"/>
                </a:p>
              </p:txBody>
            </p:sp>
            <p:sp>
              <p:nvSpPr>
                <p:cNvPr id="24" name="Freeform 23"/>
                <p:cNvSpPr>
                  <a:spLocks/>
                </p:cNvSpPr>
                <p:nvPr/>
              </p:nvSpPr>
              <p:spPr bwMode="auto">
                <a:xfrm>
                  <a:off x="3486" y="557"/>
                  <a:ext cx="1092" cy="45"/>
                </a:xfrm>
                <a:custGeom>
                  <a:avLst/>
                  <a:gdLst/>
                  <a:ahLst/>
                  <a:cxnLst>
                    <a:cxn ang="0">
                      <a:pos x="0" y="24"/>
                    </a:cxn>
                    <a:cxn ang="0">
                      <a:pos x="207" y="6"/>
                    </a:cxn>
                    <a:cxn ang="0">
                      <a:pos x="435" y="0"/>
                    </a:cxn>
                    <a:cxn ang="0">
                      <a:pos x="657" y="3"/>
                    </a:cxn>
                    <a:cxn ang="0">
                      <a:pos x="873" y="15"/>
                    </a:cxn>
                    <a:cxn ang="0">
                      <a:pos x="1092" y="45"/>
                    </a:cxn>
                  </a:cxnLst>
                  <a:rect l="0" t="0" r="r" b="b"/>
                  <a:pathLst>
                    <a:path w="1092" h="45">
                      <a:moveTo>
                        <a:pt x="0" y="24"/>
                      </a:moveTo>
                      <a:cubicBezTo>
                        <a:pt x="67" y="17"/>
                        <a:pt x="135" y="10"/>
                        <a:pt x="207" y="6"/>
                      </a:cubicBezTo>
                      <a:cubicBezTo>
                        <a:pt x="279" y="2"/>
                        <a:pt x="360" y="0"/>
                        <a:pt x="435" y="0"/>
                      </a:cubicBezTo>
                      <a:cubicBezTo>
                        <a:pt x="510" y="0"/>
                        <a:pt x="584" y="0"/>
                        <a:pt x="657" y="3"/>
                      </a:cubicBezTo>
                      <a:cubicBezTo>
                        <a:pt x="730" y="6"/>
                        <a:pt x="801" y="8"/>
                        <a:pt x="873" y="15"/>
                      </a:cubicBezTo>
                      <a:cubicBezTo>
                        <a:pt x="945" y="22"/>
                        <a:pt x="1047" y="39"/>
                        <a:pt x="1092" y="45"/>
                      </a:cubicBezTo>
                    </a:path>
                  </a:pathLst>
                </a:custGeom>
                <a:noFill/>
                <a:ln w="19050" cmpd="sng">
                  <a:solidFill>
                    <a:schemeClr val="tx1"/>
                  </a:solidFill>
                  <a:round/>
                  <a:headEnd/>
                  <a:tailEnd/>
                </a:ln>
                <a:effectLst/>
              </p:spPr>
              <p:txBody>
                <a:bodyPr/>
                <a:lstStyle/>
                <a:p>
                  <a:pPr>
                    <a:defRPr/>
                  </a:pPr>
                  <a:endParaRPr lang="en-US"/>
                </a:p>
              </p:txBody>
            </p:sp>
            <p:sp>
              <p:nvSpPr>
                <p:cNvPr id="25" name="Freeform 24"/>
                <p:cNvSpPr>
                  <a:spLocks/>
                </p:cNvSpPr>
                <p:nvPr/>
              </p:nvSpPr>
              <p:spPr bwMode="auto">
                <a:xfrm>
                  <a:off x="3479" y="1342"/>
                  <a:ext cx="1101" cy="22"/>
                </a:xfrm>
                <a:custGeom>
                  <a:avLst/>
                  <a:gdLst/>
                  <a:ahLst/>
                  <a:cxnLst>
                    <a:cxn ang="0">
                      <a:pos x="0" y="0"/>
                    </a:cxn>
                    <a:cxn ang="0">
                      <a:pos x="215" y="15"/>
                    </a:cxn>
                    <a:cxn ang="0">
                      <a:pos x="434" y="21"/>
                    </a:cxn>
                    <a:cxn ang="0">
                      <a:pos x="653" y="21"/>
                    </a:cxn>
                    <a:cxn ang="0">
                      <a:pos x="875" y="15"/>
                    </a:cxn>
                    <a:cxn ang="0">
                      <a:pos x="1100" y="2"/>
                    </a:cxn>
                  </a:cxnLst>
                  <a:rect l="0" t="0" r="r" b="b"/>
                  <a:pathLst>
                    <a:path w="1100" h="22">
                      <a:moveTo>
                        <a:pt x="0" y="0"/>
                      </a:moveTo>
                      <a:cubicBezTo>
                        <a:pt x="36" y="2"/>
                        <a:pt x="143" y="12"/>
                        <a:pt x="215" y="15"/>
                      </a:cubicBezTo>
                      <a:cubicBezTo>
                        <a:pt x="287" y="18"/>
                        <a:pt x="361" y="20"/>
                        <a:pt x="434" y="21"/>
                      </a:cubicBezTo>
                      <a:cubicBezTo>
                        <a:pt x="507" y="22"/>
                        <a:pt x="580" y="22"/>
                        <a:pt x="653" y="21"/>
                      </a:cubicBezTo>
                      <a:cubicBezTo>
                        <a:pt x="726" y="20"/>
                        <a:pt x="801" y="18"/>
                        <a:pt x="875" y="15"/>
                      </a:cubicBezTo>
                      <a:cubicBezTo>
                        <a:pt x="949" y="12"/>
                        <a:pt x="1053" y="5"/>
                        <a:pt x="1100" y="2"/>
                      </a:cubicBezTo>
                    </a:path>
                  </a:pathLst>
                </a:custGeom>
                <a:noFill/>
                <a:ln w="19050" cmpd="sng">
                  <a:solidFill>
                    <a:schemeClr val="tx1"/>
                  </a:solidFill>
                  <a:round/>
                  <a:headEnd/>
                  <a:tailEnd/>
                </a:ln>
                <a:effectLst/>
              </p:spPr>
              <p:txBody>
                <a:bodyPr/>
                <a:lstStyle/>
                <a:p>
                  <a:pPr>
                    <a:defRPr/>
                  </a:pPr>
                  <a:endParaRPr lang="en-US"/>
                </a:p>
              </p:txBody>
            </p:sp>
          </p:grpSp>
        </p:grpSp>
        <p:pic>
          <p:nvPicPr>
            <p:cNvPr id="15" name="Picture 25" descr="wrf_on_its_grid_sample"/>
            <p:cNvPicPr>
              <a:picLocks noChangeAspect="1" noChangeArrowheads="1"/>
            </p:cNvPicPr>
            <p:nvPr/>
          </p:nvPicPr>
          <p:blipFill>
            <a:blip r:embed="rId6" cstate="print"/>
            <a:srcRect/>
            <a:stretch>
              <a:fillRect/>
            </a:stretch>
          </p:blipFill>
          <p:spPr bwMode="auto">
            <a:xfrm>
              <a:off x="3306" y="2502"/>
              <a:ext cx="2948" cy="1911"/>
            </a:xfrm>
            <a:prstGeom prst="rect">
              <a:avLst/>
            </a:prstGeom>
            <a:noFill/>
            <a:ln w="9525">
              <a:noFill/>
              <a:miter lim="800000"/>
              <a:headEnd/>
              <a:tailEnd/>
            </a:ln>
          </p:spPr>
        </p:pic>
        <p:sp>
          <p:nvSpPr>
            <p:cNvPr id="16" name="Line 26"/>
            <p:cNvSpPr>
              <a:spLocks noChangeShapeType="1"/>
            </p:cNvSpPr>
            <p:nvPr/>
          </p:nvSpPr>
          <p:spPr bwMode="auto">
            <a:xfrm>
              <a:off x="2010" y="3073"/>
              <a:ext cx="1608" cy="1103"/>
            </a:xfrm>
            <a:prstGeom prst="line">
              <a:avLst/>
            </a:prstGeom>
            <a:noFill/>
            <a:ln w="9525">
              <a:solidFill>
                <a:schemeClr val="tx1"/>
              </a:solidFill>
              <a:prstDash val="dash"/>
              <a:round/>
              <a:headEnd/>
              <a:tailEnd/>
            </a:ln>
            <a:effectLst/>
          </p:spPr>
          <p:txBody>
            <a:bodyPr/>
            <a:lstStyle/>
            <a:p>
              <a:pPr>
                <a:defRPr/>
              </a:pPr>
              <a:endParaRPr lang="en-US"/>
            </a:p>
          </p:txBody>
        </p:sp>
        <p:sp>
          <p:nvSpPr>
            <p:cNvPr id="17" name="Line 27"/>
            <p:cNvSpPr>
              <a:spLocks noChangeShapeType="1"/>
            </p:cNvSpPr>
            <p:nvPr/>
          </p:nvSpPr>
          <p:spPr bwMode="auto">
            <a:xfrm>
              <a:off x="2004" y="2311"/>
              <a:ext cx="1608" cy="426"/>
            </a:xfrm>
            <a:prstGeom prst="line">
              <a:avLst/>
            </a:prstGeom>
            <a:noFill/>
            <a:ln w="9525">
              <a:solidFill>
                <a:schemeClr val="tx1"/>
              </a:solidFill>
              <a:prstDash val="dash"/>
              <a:round/>
              <a:headEnd/>
              <a:tailEnd/>
            </a:ln>
            <a:effectLst/>
          </p:spPr>
          <p:txBody>
            <a:bodyPr/>
            <a:lstStyle/>
            <a:p>
              <a:pPr>
                <a:defRPr/>
              </a:pPr>
              <a:endParaRPr lang="en-US"/>
            </a:p>
          </p:txBody>
        </p:sp>
        <p:sp>
          <p:nvSpPr>
            <p:cNvPr id="18" name="Line 28"/>
            <p:cNvSpPr>
              <a:spLocks noChangeShapeType="1"/>
            </p:cNvSpPr>
            <p:nvPr/>
          </p:nvSpPr>
          <p:spPr bwMode="auto">
            <a:xfrm>
              <a:off x="3099" y="2329"/>
              <a:ext cx="2838" cy="405"/>
            </a:xfrm>
            <a:prstGeom prst="line">
              <a:avLst/>
            </a:prstGeom>
            <a:noFill/>
            <a:ln w="9525">
              <a:solidFill>
                <a:schemeClr val="tx1"/>
              </a:solidFill>
              <a:prstDash val="dash"/>
              <a:round/>
              <a:headEnd/>
              <a:tailEnd/>
            </a:ln>
            <a:effectLst/>
          </p:spPr>
          <p:txBody>
            <a:bodyPr/>
            <a:lstStyle/>
            <a:p>
              <a:pPr>
                <a:defRPr/>
              </a:pPr>
              <a:endParaRPr lang="en-US"/>
            </a:p>
          </p:txBody>
        </p:sp>
        <p:sp>
          <p:nvSpPr>
            <p:cNvPr id="19" name="Line 29"/>
            <p:cNvSpPr>
              <a:spLocks noChangeShapeType="1"/>
            </p:cNvSpPr>
            <p:nvPr/>
          </p:nvSpPr>
          <p:spPr bwMode="auto">
            <a:xfrm>
              <a:off x="3099" y="3065"/>
              <a:ext cx="516" cy="202"/>
            </a:xfrm>
            <a:prstGeom prst="line">
              <a:avLst/>
            </a:prstGeom>
            <a:noFill/>
            <a:ln w="9525">
              <a:solidFill>
                <a:schemeClr val="tx1"/>
              </a:solidFill>
              <a:prstDash val="dash"/>
              <a:round/>
              <a:headEnd/>
              <a:tailEnd/>
            </a:ln>
            <a:effectLst/>
          </p:spPr>
          <p:txBody>
            <a:bodyPr/>
            <a:lstStyle/>
            <a:p>
              <a:pPr>
                <a:defRPr/>
              </a:pPr>
              <a:endParaRPr lang="en-US"/>
            </a:p>
          </p:txBody>
        </p:sp>
      </p:grpSp>
      <p:graphicFrame>
        <p:nvGraphicFramePr>
          <p:cNvPr id="26" name="Table 25"/>
          <p:cNvGraphicFramePr>
            <a:graphicFrameLocks noGrp="1"/>
          </p:cNvGraphicFramePr>
          <p:nvPr/>
        </p:nvGraphicFramePr>
        <p:xfrm>
          <a:off x="365760" y="3507972"/>
          <a:ext cx="8528858" cy="2643445"/>
        </p:xfrm>
        <a:graphic>
          <a:graphicData uri="http://schemas.openxmlformats.org/drawingml/2006/table">
            <a:tbl>
              <a:tblPr/>
              <a:tblGrid>
                <a:gridCol w="1862051"/>
                <a:gridCol w="2341650"/>
                <a:gridCol w="2047470"/>
                <a:gridCol w="2277687"/>
              </a:tblGrid>
              <a:tr h="332971">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1" dirty="0" smtClean="0">
                          <a:latin typeface="Calibri"/>
                          <a:ea typeface="Calibri"/>
                          <a:cs typeface="Times New Roman"/>
                        </a:rPr>
                        <a:t>Near Term Targeted Research</a:t>
                      </a:r>
                      <a:endParaRPr lang="en-US" sz="1800"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pPr marL="0" marR="0" algn="ctr">
                        <a:lnSpc>
                          <a:spcPct val="115000"/>
                        </a:lnSpc>
                        <a:spcBef>
                          <a:spcPts val="0"/>
                        </a:spcBef>
                        <a:spcAft>
                          <a:spcPts val="0"/>
                        </a:spcAft>
                      </a:pPr>
                      <a:endParaRPr lang="en-US" sz="1050"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1" dirty="0" smtClean="0">
                          <a:latin typeface="Calibri"/>
                          <a:ea typeface="Calibri"/>
                          <a:cs typeface="Times New Roman"/>
                        </a:rPr>
                        <a:t>Long Term Mission Driven Research</a:t>
                      </a:r>
                      <a:endParaRPr lang="en-US" sz="1800" dirty="0" smtClean="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hMerge="1">
                  <a:txBody>
                    <a:bodyPr/>
                    <a:lstStyle/>
                    <a:p>
                      <a:pPr marL="0" marR="0" algn="ctr">
                        <a:lnSpc>
                          <a:spcPct val="115000"/>
                        </a:lnSpc>
                        <a:spcBef>
                          <a:spcPts val="0"/>
                        </a:spcBef>
                        <a:spcAft>
                          <a:spcPts val="0"/>
                        </a:spcAft>
                      </a:pPr>
                      <a:endParaRPr lang="en-US" sz="1050"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90000"/>
                      </a:schemeClr>
                    </a:solidFill>
                  </a:tcPr>
                </a:tc>
              </a:tr>
              <a:tr h="332971">
                <a:tc>
                  <a:txBody>
                    <a:bodyPr/>
                    <a:lstStyle/>
                    <a:p>
                      <a:pPr marL="0" marR="0" algn="ctr">
                        <a:lnSpc>
                          <a:spcPct val="115000"/>
                        </a:lnSpc>
                        <a:spcBef>
                          <a:spcPts val="0"/>
                        </a:spcBef>
                        <a:spcAft>
                          <a:spcPts val="0"/>
                        </a:spcAft>
                      </a:pPr>
                      <a:r>
                        <a:rPr lang="en-US" sz="1800" b="1" dirty="0" smtClean="0">
                          <a:latin typeface="Calibri"/>
                          <a:ea typeface="Calibri"/>
                          <a:cs typeface="Times New Roman"/>
                        </a:rPr>
                        <a:t>Objective</a:t>
                      </a:r>
                      <a:endParaRPr lang="en-US" sz="1800" b="1"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800" b="1" dirty="0">
                          <a:latin typeface="Calibri"/>
                          <a:ea typeface="Calibri"/>
                          <a:cs typeface="Times New Roman"/>
                        </a:rPr>
                        <a:t>Examples</a:t>
                      </a: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800" b="1" dirty="0" smtClean="0">
                          <a:latin typeface="Calibri"/>
                          <a:ea typeface="Calibri"/>
                          <a:cs typeface="Times New Roman"/>
                        </a:rPr>
                        <a:t>Objective</a:t>
                      </a:r>
                      <a:endParaRPr lang="en-US" sz="1800" b="1" dirty="0">
                        <a:latin typeface="Calibri"/>
                        <a:ea typeface="Calibri"/>
                        <a:cs typeface="Times New Roman"/>
                      </a:endParaRP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0" marR="0" algn="ctr">
                        <a:lnSpc>
                          <a:spcPct val="115000"/>
                        </a:lnSpc>
                        <a:spcBef>
                          <a:spcPts val="0"/>
                        </a:spcBef>
                        <a:spcAft>
                          <a:spcPts val="0"/>
                        </a:spcAft>
                      </a:pPr>
                      <a:r>
                        <a:rPr lang="en-US" sz="1800" b="1" dirty="0">
                          <a:latin typeface="Calibri"/>
                          <a:ea typeface="Calibri"/>
                          <a:cs typeface="Times New Roman"/>
                        </a:rPr>
                        <a:t>Examples</a:t>
                      </a:r>
                    </a:p>
                  </a:txBody>
                  <a:tcPr marL="26772" marR="2677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r h="1977503">
                <a:tc>
                  <a:txBody>
                    <a:bodyPr/>
                    <a:lstStyle/>
                    <a:p>
                      <a:pPr marL="0" marR="0" algn="ctr">
                        <a:lnSpc>
                          <a:spcPct val="115000"/>
                        </a:lnSpc>
                        <a:spcBef>
                          <a:spcPts val="0"/>
                        </a:spcBef>
                        <a:spcAft>
                          <a:spcPts val="0"/>
                        </a:spcAft>
                      </a:pPr>
                      <a:r>
                        <a:rPr lang="en-US" sz="1800" dirty="0">
                          <a:latin typeface="Calibri"/>
                          <a:ea typeface="Calibri"/>
                          <a:cs typeface="Times New Roman"/>
                        </a:rPr>
                        <a:t>Develop and evaluate local, regional, and hemispheric air quality modeling tools</a:t>
                      </a:r>
                    </a:p>
                  </a:txBody>
                  <a:tcPr marL="26772" marR="26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CMAQ</a:t>
                      </a:r>
                      <a:endParaRPr lang="en-US" sz="1800" dirty="0">
                        <a:latin typeface="Calibri"/>
                        <a:ea typeface="Calibri"/>
                        <a:cs typeface="Times New Roman"/>
                      </a:endParaRPr>
                    </a:p>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Local </a:t>
                      </a:r>
                      <a:r>
                        <a:rPr lang="en-US" sz="1800" dirty="0">
                          <a:latin typeface="Calibri"/>
                          <a:ea typeface="Calibri"/>
                          <a:cs typeface="Times New Roman"/>
                        </a:rPr>
                        <a:t>Scale Dispersion </a:t>
                      </a:r>
                      <a:r>
                        <a:rPr lang="en-US" sz="1800" dirty="0" smtClean="0">
                          <a:latin typeface="Calibri"/>
                          <a:ea typeface="Calibri"/>
                          <a:cs typeface="Times New Roman"/>
                        </a:rPr>
                        <a:t>Models</a:t>
                      </a:r>
                      <a:endParaRPr lang="en-US" sz="1800" dirty="0">
                        <a:latin typeface="Calibri"/>
                        <a:ea typeface="Calibri"/>
                        <a:cs typeface="Times New Roman"/>
                      </a:endParaRPr>
                    </a:p>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Hemispheric-CMAQ</a:t>
                      </a:r>
                      <a:endParaRPr lang="en-US" sz="1800" dirty="0">
                        <a:latin typeface="Calibri"/>
                        <a:ea typeface="Calibri"/>
                        <a:cs typeface="Times New Roman"/>
                      </a:endParaRPr>
                    </a:p>
                  </a:txBody>
                  <a:tcPr marL="26772" marR="267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pPr>
                      <a:r>
                        <a:rPr lang="en-US" sz="1800" dirty="0" smtClean="0">
                          <a:latin typeface="Calibri"/>
                          <a:ea typeface="Calibri"/>
                          <a:cs typeface="Times New Roman"/>
                        </a:rPr>
                        <a:t>Develop </a:t>
                      </a:r>
                      <a:r>
                        <a:rPr lang="en-US" sz="1800" dirty="0">
                          <a:latin typeface="Calibri"/>
                          <a:ea typeface="Calibri"/>
                          <a:cs typeface="Times New Roman"/>
                        </a:rPr>
                        <a:t>and evaluate models to integrate multimedia processes and systems</a:t>
                      </a:r>
                    </a:p>
                  </a:txBody>
                  <a:tcPr marL="26772" marR="267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c>
                  <a:txBody>
                    <a:bodyPr/>
                    <a:lstStyle/>
                    <a:p>
                      <a:pPr marL="117475" marR="0" lvl="0" indent="-117475">
                        <a:lnSpc>
                          <a:spcPct val="115000"/>
                        </a:lnSpc>
                        <a:spcBef>
                          <a:spcPts val="0"/>
                        </a:spcBef>
                        <a:spcAft>
                          <a:spcPts val="0"/>
                        </a:spcAft>
                        <a:buFont typeface="Courier New"/>
                        <a:buChar char="o"/>
                      </a:pPr>
                      <a:r>
                        <a:rPr lang="en-US" sz="1800" dirty="0" smtClean="0">
                          <a:latin typeface="Calibri"/>
                          <a:ea typeface="Calibri"/>
                          <a:cs typeface="Times New Roman"/>
                        </a:rPr>
                        <a:t> Integrated </a:t>
                      </a:r>
                      <a:r>
                        <a:rPr lang="en-US" sz="1800" dirty="0">
                          <a:latin typeface="Calibri"/>
                          <a:ea typeface="Calibri"/>
                          <a:cs typeface="Times New Roman"/>
                        </a:rPr>
                        <a:t>air quality and hydrological  models for nitrogen</a:t>
                      </a:r>
                    </a:p>
                  </a:txBody>
                  <a:tcPr marL="26772" marR="267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 xmlns:p14="http://schemas.microsoft.com/office/powerpoint/2010/main" val="219928130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rgbClr val="002060"/>
                </a:solidFill>
                <a:latin typeface="Arial" pitchFamily="34" charset="0"/>
                <a:cs typeface="Arial" pitchFamily="34" charset="0"/>
              </a:rPr>
              <a:t>Local- to Urban- to State-Scale MP Air Quality Models</a:t>
            </a:r>
            <a:endParaRPr lang="en-US" b="1" i="1" dirty="0">
              <a:solidFill>
                <a:srgbClr val="002060"/>
              </a:solidFill>
              <a:latin typeface="Arial" pitchFamily="34" charset="0"/>
              <a:cs typeface="Arial" pitchFamily="34" charset="0"/>
            </a:endParaRPr>
          </a:p>
        </p:txBody>
      </p:sp>
      <p:sp>
        <p:nvSpPr>
          <p:cNvPr id="3" name="Content Placeholder 2"/>
          <p:cNvSpPr>
            <a:spLocks noGrp="1"/>
          </p:cNvSpPr>
          <p:nvPr>
            <p:ph idx="1"/>
          </p:nvPr>
        </p:nvSpPr>
        <p:spPr>
          <a:xfrm>
            <a:off x="457200" y="1722437"/>
            <a:ext cx="8229600" cy="4525963"/>
          </a:xfrm>
        </p:spPr>
        <p:txBody>
          <a:bodyPr/>
          <a:lstStyle/>
          <a:p>
            <a:pPr marL="0" indent="0">
              <a:buNone/>
            </a:pPr>
            <a:r>
              <a:rPr lang="en-US" dirty="0" smtClean="0"/>
              <a:t>Development and evaluation of modeling tools to improve air quality characterization and exposure estimates at local, urban, and state scales.</a:t>
            </a:r>
          </a:p>
          <a:p>
            <a:pPr lvl="1"/>
            <a:endParaRPr lang="en-US" dirty="0" smtClean="0"/>
          </a:p>
          <a:p>
            <a:pPr marL="0" indent="0">
              <a:buNone/>
            </a:pPr>
            <a:r>
              <a:rPr lang="en-US" u="sng" dirty="0" smtClean="0"/>
              <a:t>Near-term direction</a:t>
            </a:r>
          </a:p>
          <a:p>
            <a:pPr lvl="1"/>
            <a:r>
              <a:rPr lang="en-US" b="1" dirty="0" smtClean="0"/>
              <a:t>Further RLINE </a:t>
            </a:r>
            <a:r>
              <a:rPr lang="en-US" b="1" dirty="0"/>
              <a:t>model </a:t>
            </a:r>
            <a:r>
              <a:rPr lang="en-US" b="1" dirty="0" smtClean="0"/>
              <a:t>development for roadways</a:t>
            </a:r>
            <a:endParaRPr lang="en-US" b="1" dirty="0"/>
          </a:p>
          <a:p>
            <a:pPr lvl="1"/>
            <a:r>
              <a:rPr lang="en-US" b="1" dirty="0"/>
              <a:t>Improvements to regulatory dispersion </a:t>
            </a:r>
          </a:p>
          <a:p>
            <a:pPr marL="400050" lvl="1" indent="-400050">
              <a:buNone/>
            </a:pPr>
            <a:r>
              <a:rPr lang="en-US" b="1" dirty="0" smtClean="0"/>
              <a:t>		model </a:t>
            </a:r>
            <a:r>
              <a:rPr lang="en-US" b="1" dirty="0"/>
              <a:t>(AERMOD)</a:t>
            </a:r>
          </a:p>
          <a:p>
            <a:pPr lvl="1"/>
            <a:r>
              <a:rPr lang="en-US" b="1" dirty="0"/>
              <a:t>Continued evaluation and development </a:t>
            </a:r>
            <a:endParaRPr lang="en-US" b="1" dirty="0" smtClean="0"/>
          </a:p>
          <a:p>
            <a:pPr marL="457200" lvl="1" indent="0">
              <a:buNone/>
            </a:pPr>
            <a:r>
              <a:rPr lang="en-US" b="1" dirty="0"/>
              <a:t>	</a:t>
            </a:r>
            <a:r>
              <a:rPr lang="en-US" b="1" dirty="0" smtClean="0"/>
              <a:t>of </a:t>
            </a:r>
            <a:r>
              <a:rPr lang="en-US" b="1" dirty="0"/>
              <a:t>fine-scale CMAQ</a:t>
            </a:r>
          </a:p>
          <a:p>
            <a:pPr lvl="1"/>
            <a:endParaRPr lang="en-US" dirty="0"/>
          </a:p>
        </p:txBody>
      </p:sp>
      <p:sp>
        <p:nvSpPr>
          <p:cNvPr id="13" name="Slide Number Placeholder 12"/>
          <p:cNvSpPr>
            <a:spLocks noGrp="1"/>
          </p:cNvSpPr>
          <p:nvPr>
            <p:ph type="sldNum" sz="quarter" idx="12"/>
          </p:nvPr>
        </p:nvSpPr>
        <p:spPr/>
        <p:txBody>
          <a:bodyPr/>
          <a:lstStyle/>
          <a:p>
            <a:fld id="{0DB7DB0A-83D0-4FA3-B25B-325FBBBEE0FA}" type="slidenum">
              <a:rPr lang="en-US" smtClean="0"/>
              <a:pPr/>
              <a:t>29</a:t>
            </a:fld>
            <a:endParaRPr lang="en-US" dirty="0"/>
          </a:p>
        </p:txBody>
      </p:sp>
      <p:grpSp>
        <p:nvGrpSpPr>
          <p:cNvPr id="19" name="Group 3"/>
          <p:cNvGrpSpPr/>
          <p:nvPr/>
        </p:nvGrpSpPr>
        <p:grpSpPr>
          <a:xfrm>
            <a:off x="6397637" y="2818671"/>
            <a:ext cx="2444725" cy="1010918"/>
            <a:chOff x="1219200" y="2055767"/>
            <a:chExt cx="4191000" cy="2302226"/>
          </a:xfrm>
        </p:grpSpPr>
        <p:sp>
          <p:nvSpPr>
            <p:cNvPr id="20" name="Freeform 19"/>
            <p:cNvSpPr/>
            <p:nvPr/>
          </p:nvSpPr>
          <p:spPr bwMode="auto">
            <a:xfrm>
              <a:off x="1935804" y="3443591"/>
              <a:ext cx="3433864" cy="894945"/>
            </a:xfrm>
            <a:custGeom>
              <a:avLst/>
              <a:gdLst>
                <a:gd name="connsiteX0" fmla="*/ 0 w 3433864"/>
                <a:gd name="connsiteY0" fmla="*/ 437745 h 894945"/>
                <a:gd name="connsiteX1" fmla="*/ 0 w 3433864"/>
                <a:gd name="connsiteY1" fmla="*/ 719847 h 894945"/>
                <a:gd name="connsiteX2" fmla="*/ 262647 w 3433864"/>
                <a:gd name="connsiteY2" fmla="*/ 729575 h 894945"/>
                <a:gd name="connsiteX3" fmla="*/ 428017 w 3433864"/>
                <a:gd name="connsiteY3" fmla="*/ 768486 h 894945"/>
                <a:gd name="connsiteX4" fmla="*/ 768485 w 3433864"/>
                <a:gd name="connsiteY4" fmla="*/ 807396 h 894945"/>
                <a:gd name="connsiteX5" fmla="*/ 1099226 w 3433864"/>
                <a:gd name="connsiteY5" fmla="*/ 865762 h 894945"/>
                <a:gd name="connsiteX6" fmla="*/ 1371600 w 3433864"/>
                <a:gd name="connsiteY6" fmla="*/ 846307 h 894945"/>
                <a:gd name="connsiteX7" fmla="*/ 1605064 w 3433864"/>
                <a:gd name="connsiteY7" fmla="*/ 894945 h 894945"/>
                <a:gd name="connsiteX8" fmla="*/ 3433864 w 3433864"/>
                <a:gd name="connsiteY8" fmla="*/ 885218 h 894945"/>
                <a:gd name="connsiteX9" fmla="*/ 3424136 w 3433864"/>
                <a:gd name="connsiteY9" fmla="*/ 77822 h 894945"/>
                <a:gd name="connsiteX10" fmla="*/ 3064213 w 3433864"/>
                <a:gd name="connsiteY10" fmla="*/ 97277 h 894945"/>
                <a:gd name="connsiteX11" fmla="*/ 2626468 w 3433864"/>
                <a:gd name="connsiteY11" fmla="*/ 0 h 894945"/>
                <a:gd name="connsiteX12" fmla="*/ 2519464 w 3433864"/>
                <a:gd name="connsiteY12" fmla="*/ 19456 h 894945"/>
                <a:gd name="connsiteX13" fmla="*/ 2178996 w 3433864"/>
                <a:gd name="connsiteY13" fmla="*/ 194554 h 894945"/>
                <a:gd name="connsiteX14" fmla="*/ 2052536 w 3433864"/>
                <a:gd name="connsiteY14" fmla="*/ 252920 h 894945"/>
                <a:gd name="connsiteX15" fmla="*/ 1731524 w 3433864"/>
                <a:gd name="connsiteY15" fmla="*/ 165371 h 894945"/>
                <a:gd name="connsiteX16" fmla="*/ 1313234 w 3433864"/>
                <a:gd name="connsiteY16" fmla="*/ 252920 h 894945"/>
                <a:gd name="connsiteX17" fmla="*/ 982494 w 3433864"/>
                <a:gd name="connsiteY17" fmla="*/ 350196 h 894945"/>
                <a:gd name="connsiteX18" fmla="*/ 710119 w 3433864"/>
                <a:gd name="connsiteY18" fmla="*/ 291830 h 894945"/>
                <a:gd name="connsiteX19" fmla="*/ 437745 w 3433864"/>
                <a:gd name="connsiteY19" fmla="*/ 389107 h 894945"/>
                <a:gd name="connsiteX20" fmla="*/ 0 w 3433864"/>
                <a:gd name="connsiteY20" fmla="*/ 437745 h 89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3864" h="894945">
                  <a:moveTo>
                    <a:pt x="0" y="437745"/>
                  </a:moveTo>
                  <a:lnTo>
                    <a:pt x="0" y="719847"/>
                  </a:lnTo>
                  <a:lnTo>
                    <a:pt x="262647" y="729575"/>
                  </a:lnTo>
                  <a:lnTo>
                    <a:pt x="428017" y="768486"/>
                  </a:lnTo>
                  <a:lnTo>
                    <a:pt x="768485" y="807396"/>
                  </a:lnTo>
                  <a:lnTo>
                    <a:pt x="1099226" y="865762"/>
                  </a:lnTo>
                  <a:lnTo>
                    <a:pt x="1371600" y="846307"/>
                  </a:lnTo>
                  <a:lnTo>
                    <a:pt x="1605064" y="894945"/>
                  </a:lnTo>
                  <a:lnTo>
                    <a:pt x="3433864" y="885218"/>
                  </a:lnTo>
                  <a:lnTo>
                    <a:pt x="3424136" y="77822"/>
                  </a:lnTo>
                  <a:lnTo>
                    <a:pt x="3064213" y="97277"/>
                  </a:lnTo>
                  <a:lnTo>
                    <a:pt x="2626468" y="0"/>
                  </a:lnTo>
                  <a:lnTo>
                    <a:pt x="2519464" y="19456"/>
                  </a:lnTo>
                  <a:lnTo>
                    <a:pt x="2178996" y="194554"/>
                  </a:lnTo>
                  <a:lnTo>
                    <a:pt x="2052536" y="252920"/>
                  </a:lnTo>
                  <a:lnTo>
                    <a:pt x="1731524" y="165371"/>
                  </a:lnTo>
                  <a:lnTo>
                    <a:pt x="1313234" y="252920"/>
                  </a:lnTo>
                  <a:lnTo>
                    <a:pt x="982494" y="350196"/>
                  </a:lnTo>
                  <a:lnTo>
                    <a:pt x="710119" y="291830"/>
                  </a:lnTo>
                  <a:lnTo>
                    <a:pt x="437745" y="389107"/>
                  </a:lnTo>
                  <a:lnTo>
                    <a:pt x="0" y="437745"/>
                  </a:lnTo>
                  <a:close/>
                </a:path>
              </a:pathLst>
            </a:cu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nvGrpSpPr>
            <p:cNvPr id="21" name="Group 6"/>
            <p:cNvGrpSpPr/>
            <p:nvPr/>
          </p:nvGrpSpPr>
          <p:grpSpPr>
            <a:xfrm>
              <a:off x="3352800" y="2286000"/>
              <a:ext cx="1142818" cy="2062264"/>
              <a:chOff x="5638800" y="2286000"/>
              <a:chExt cx="1142818" cy="2062264"/>
            </a:xfrm>
          </p:grpSpPr>
          <p:cxnSp>
            <p:nvCxnSpPr>
              <p:cNvPr id="40" name="Straight Connector 39"/>
              <p:cNvCxnSpPr/>
              <p:nvPr/>
            </p:nvCxnSpPr>
            <p:spPr bwMode="auto">
              <a:xfrm flipV="1">
                <a:off x="5638800" y="2286000"/>
                <a:ext cx="0" cy="206226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1" name="Freeform 40"/>
              <p:cNvSpPr/>
              <p:nvPr/>
            </p:nvSpPr>
            <p:spPr bwMode="auto">
              <a:xfrm>
                <a:off x="5668418" y="2402732"/>
                <a:ext cx="1113200" cy="1926077"/>
              </a:xfrm>
              <a:custGeom>
                <a:avLst/>
                <a:gdLst>
                  <a:gd name="connsiteX0" fmla="*/ 751837 w 1113200"/>
                  <a:gd name="connsiteY0" fmla="*/ 1926077 h 1926077"/>
                  <a:gd name="connsiteX1" fmla="*/ 888025 w 1113200"/>
                  <a:gd name="connsiteY1" fmla="*/ 1624519 h 1926077"/>
                  <a:gd name="connsiteX2" fmla="*/ 1111761 w 1113200"/>
                  <a:gd name="connsiteY2" fmla="*/ 1410511 h 1926077"/>
                  <a:gd name="connsiteX3" fmla="*/ 771293 w 1113200"/>
                  <a:gd name="connsiteY3" fmla="*/ 1147864 h 1926077"/>
                  <a:gd name="connsiteX4" fmla="*/ 284910 w 1113200"/>
                  <a:gd name="connsiteY4" fmla="*/ 992221 h 1926077"/>
                  <a:gd name="connsiteX5" fmla="*/ 31991 w 1113200"/>
                  <a:gd name="connsiteY5" fmla="*/ 710119 h 1926077"/>
                  <a:gd name="connsiteX6" fmla="*/ 2808 w 1113200"/>
                  <a:gd name="connsiteY6" fmla="*/ 223736 h 1926077"/>
                  <a:gd name="connsiteX7" fmla="*/ 2808 w 1113200"/>
                  <a:gd name="connsiteY7" fmla="*/ 0 h 192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3200" h="1926077">
                    <a:moveTo>
                      <a:pt x="751837" y="1926077"/>
                    </a:moveTo>
                    <a:cubicBezTo>
                      <a:pt x="789937" y="1818262"/>
                      <a:pt x="828038" y="1710447"/>
                      <a:pt x="888025" y="1624519"/>
                    </a:cubicBezTo>
                    <a:cubicBezTo>
                      <a:pt x="948012" y="1538591"/>
                      <a:pt x="1131216" y="1489953"/>
                      <a:pt x="1111761" y="1410511"/>
                    </a:cubicBezTo>
                    <a:cubicBezTo>
                      <a:pt x="1092306" y="1331069"/>
                      <a:pt x="909101" y="1217579"/>
                      <a:pt x="771293" y="1147864"/>
                    </a:cubicBezTo>
                    <a:cubicBezTo>
                      <a:pt x="633485" y="1078149"/>
                      <a:pt x="408127" y="1065178"/>
                      <a:pt x="284910" y="992221"/>
                    </a:cubicBezTo>
                    <a:cubicBezTo>
                      <a:pt x="161693" y="919264"/>
                      <a:pt x="79008" y="838200"/>
                      <a:pt x="31991" y="710119"/>
                    </a:cubicBezTo>
                    <a:cubicBezTo>
                      <a:pt x="-15026" y="582038"/>
                      <a:pt x="7672" y="342089"/>
                      <a:pt x="2808" y="223736"/>
                    </a:cubicBezTo>
                    <a:cubicBezTo>
                      <a:pt x="-2056" y="105383"/>
                      <a:pt x="376" y="52691"/>
                      <a:pt x="2808"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42" name="Freeform 41"/>
              <p:cNvSpPr/>
              <p:nvPr/>
            </p:nvSpPr>
            <p:spPr bwMode="auto">
              <a:xfrm>
                <a:off x="5642043" y="2801566"/>
                <a:ext cx="1138136" cy="1536970"/>
              </a:xfrm>
              <a:custGeom>
                <a:avLst/>
                <a:gdLst>
                  <a:gd name="connsiteX0" fmla="*/ 0 w 1138136"/>
                  <a:gd name="connsiteY0" fmla="*/ 1536970 h 1536970"/>
                  <a:gd name="connsiteX1" fmla="*/ 778212 w 1138136"/>
                  <a:gd name="connsiteY1" fmla="*/ 1536970 h 1536970"/>
                  <a:gd name="connsiteX2" fmla="*/ 856034 w 1138136"/>
                  <a:gd name="connsiteY2" fmla="*/ 1303506 h 1536970"/>
                  <a:gd name="connsiteX3" fmla="*/ 953310 w 1138136"/>
                  <a:gd name="connsiteY3" fmla="*/ 1177047 h 1536970"/>
                  <a:gd name="connsiteX4" fmla="*/ 1138136 w 1138136"/>
                  <a:gd name="connsiteY4" fmla="*/ 1050587 h 1536970"/>
                  <a:gd name="connsiteX5" fmla="*/ 1040859 w 1138136"/>
                  <a:gd name="connsiteY5" fmla="*/ 904672 h 1536970"/>
                  <a:gd name="connsiteX6" fmla="*/ 836578 w 1138136"/>
                  <a:gd name="connsiteY6" fmla="*/ 778213 h 1536970"/>
                  <a:gd name="connsiteX7" fmla="*/ 690663 w 1138136"/>
                  <a:gd name="connsiteY7" fmla="*/ 710119 h 1536970"/>
                  <a:gd name="connsiteX8" fmla="*/ 408561 w 1138136"/>
                  <a:gd name="connsiteY8" fmla="*/ 642025 h 1536970"/>
                  <a:gd name="connsiteX9" fmla="*/ 204280 w 1138136"/>
                  <a:gd name="connsiteY9" fmla="*/ 525294 h 1536970"/>
                  <a:gd name="connsiteX10" fmla="*/ 87548 w 1138136"/>
                  <a:gd name="connsiteY10" fmla="*/ 350196 h 1536970"/>
                  <a:gd name="connsiteX11" fmla="*/ 29183 w 1138136"/>
                  <a:gd name="connsiteY11" fmla="*/ 223736 h 1536970"/>
                  <a:gd name="connsiteX12" fmla="*/ 19455 w 1138136"/>
                  <a:gd name="connsiteY12" fmla="*/ 0 h 1536970"/>
                  <a:gd name="connsiteX13" fmla="*/ 9727 w 1138136"/>
                  <a:gd name="connsiteY13" fmla="*/ 787940 h 1536970"/>
                  <a:gd name="connsiteX14" fmla="*/ 19455 w 1138136"/>
                  <a:gd name="connsiteY14" fmla="*/ 1235413 h 1536970"/>
                  <a:gd name="connsiteX15" fmla="*/ 0 w 1138136"/>
                  <a:gd name="connsiteY15" fmla="*/ 1536970 h 153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38136" h="1536970">
                    <a:moveTo>
                      <a:pt x="0" y="1536970"/>
                    </a:moveTo>
                    <a:lnTo>
                      <a:pt x="778212" y="1536970"/>
                    </a:lnTo>
                    <a:lnTo>
                      <a:pt x="856034" y="1303506"/>
                    </a:lnTo>
                    <a:lnTo>
                      <a:pt x="953310" y="1177047"/>
                    </a:lnTo>
                    <a:lnTo>
                      <a:pt x="1138136" y="1050587"/>
                    </a:lnTo>
                    <a:lnTo>
                      <a:pt x="1040859" y="904672"/>
                    </a:lnTo>
                    <a:lnTo>
                      <a:pt x="836578" y="778213"/>
                    </a:lnTo>
                    <a:lnTo>
                      <a:pt x="690663" y="710119"/>
                    </a:lnTo>
                    <a:lnTo>
                      <a:pt x="408561" y="642025"/>
                    </a:lnTo>
                    <a:lnTo>
                      <a:pt x="204280" y="525294"/>
                    </a:lnTo>
                    <a:lnTo>
                      <a:pt x="87548" y="350196"/>
                    </a:lnTo>
                    <a:lnTo>
                      <a:pt x="29183" y="223736"/>
                    </a:lnTo>
                    <a:lnTo>
                      <a:pt x="19455" y="0"/>
                    </a:lnTo>
                    <a:lnTo>
                      <a:pt x="9727" y="787940"/>
                    </a:lnTo>
                    <a:lnTo>
                      <a:pt x="19455" y="1235413"/>
                    </a:lnTo>
                    <a:lnTo>
                      <a:pt x="0" y="1536970"/>
                    </a:lnTo>
                    <a:close/>
                  </a:path>
                </a:pathLst>
              </a:cu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cxnSp>
          <p:nvCxnSpPr>
            <p:cNvPr id="22" name="Straight Connector 21"/>
            <p:cNvCxnSpPr/>
            <p:nvPr/>
          </p:nvCxnSpPr>
          <p:spPr bwMode="auto">
            <a:xfrm>
              <a:off x="1219200" y="4343400"/>
              <a:ext cx="4191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Freeform 22"/>
            <p:cNvSpPr/>
            <p:nvPr/>
          </p:nvSpPr>
          <p:spPr bwMode="auto">
            <a:xfrm>
              <a:off x="3365770" y="2247089"/>
              <a:ext cx="1537539" cy="2101175"/>
            </a:xfrm>
            <a:custGeom>
              <a:avLst/>
              <a:gdLst>
                <a:gd name="connsiteX0" fmla="*/ 0 w 1537539"/>
                <a:gd name="connsiteY0" fmla="*/ 2101175 h 2101175"/>
                <a:gd name="connsiteX1" fmla="*/ 447473 w 1537539"/>
                <a:gd name="connsiteY1" fmla="*/ 2062264 h 2101175"/>
                <a:gd name="connsiteX2" fmla="*/ 865762 w 1537539"/>
                <a:gd name="connsiteY2" fmla="*/ 1945532 h 2101175"/>
                <a:gd name="connsiteX3" fmla="*/ 1186775 w 1537539"/>
                <a:gd name="connsiteY3" fmla="*/ 1702341 h 2101175"/>
                <a:gd name="connsiteX4" fmla="*/ 1420239 w 1537539"/>
                <a:gd name="connsiteY4" fmla="*/ 1177047 h 2101175"/>
                <a:gd name="connsiteX5" fmla="*/ 1527243 w 1537539"/>
                <a:gd name="connsiteY5" fmla="*/ 466928 h 2101175"/>
                <a:gd name="connsiteX6" fmla="*/ 1527243 w 1537539"/>
                <a:gd name="connsiteY6" fmla="*/ 0 h 210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539" h="2101175">
                  <a:moveTo>
                    <a:pt x="0" y="2101175"/>
                  </a:moveTo>
                  <a:cubicBezTo>
                    <a:pt x="151589" y="2094689"/>
                    <a:pt x="303179" y="2088204"/>
                    <a:pt x="447473" y="2062264"/>
                  </a:cubicBezTo>
                  <a:cubicBezTo>
                    <a:pt x="591767" y="2036323"/>
                    <a:pt x="742545" y="2005519"/>
                    <a:pt x="865762" y="1945532"/>
                  </a:cubicBezTo>
                  <a:cubicBezTo>
                    <a:pt x="988979" y="1885545"/>
                    <a:pt x="1094362" y="1830422"/>
                    <a:pt x="1186775" y="1702341"/>
                  </a:cubicBezTo>
                  <a:cubicBezTo>
                    <a:pt x="1279188" y="1574260"/>
                    <a:pt x="1363494" y="1382949"/>
                    <a:pt x="1420239" y="1177047"/>
                  </a:cubicBezTo>
                  <a:cubicBezTo>
                    <a:pt x="1476984" y="971145"/>
                    <a:pt x="1509409" y="663103"/>
                    <a:pt x="1527243" y="466928"/>
                  </a:cubicBezTo>
                  <a:cubicBezTo>
                    <a:pt x="1545077" y="270753"/>
                    <a:pt x="1536160" y="135376"/>
                    <a:pt x="1527243" y="0"/>
                  </a:cubicBezTo>
                </a:path>
              </a:pathLst>
            </a:custGeom>
            <a:noFill/>
            <a:ln w="9525" cap="flat" cmpd="sng" algn="ctr">
              <a:solidFill>
                <a:srgbClr val="2260E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cxnSp>
          <p:nvCxnSpPr>
            <p:cNvPr id="24" name="Straight Connector 23"/>
            <p:cNvCxnSpPr>
              <a:stCxn id="23" idx="0"/>
            </p:cNvCxnSpPr>
            <p:nvPr/>
          </p:nvCxnSpPr>
          <p:spPr bwMode="auto">
            <a:xfrm flipV="1">
              <a:off x="3365770" y="2247089"/>
              <a:ext cx="0" cy="21011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Arrow Connector 24"/>
            <p:cNvCxnSpPr>
              <a:endCxn id="23" idx="6"/>
            </p:cNvCxnSpPr>
            <p:nvPr/>
          </p:nvCxnSpPr>
          <p:spPr bwMode="auto">
            <a:xfrm>
              <a:off x="3365770" y="2247089"/>
              <a:ext cx="1527243" cy="0"/>
            </a:xfrm>
            <a:prstGeom prst="straightConnector1">
              <a:avLst/>
            </a:prstGeom>
            <a:solidFill>
              <a:schemeClr val="accent1"/>
            </a:solidFill>
            <a:ln w="9525" cap="flat" cmpd="sng" algn="ctr">
              <a:solidFill>
                <a:srgbClr val="2260EA"/>
              </a:solidFill>
              <a:prstDash val="solid"/>
              <a:round/>
              <a:headEnd type="none" w="med" len="med"/>
              <a:tailEnd type="triangle"/>
            </a:ln>
            <a:effectLst/>
          </p:spPr>
        </p:cxnSp>
        <p:cxnSp>
          <p:nvCxnSpPr>
            <p:cNvPr id="26" name="Straight Arrow Connector 25"/>
            <p:cNvCxnSpPr/>
            <p:nvPr/>
          </p:nvCxnSpPr>
          <p:spPr bwMode="auto">
            <a:xfrm>
              <a:off x="3365770" y="2514600"/>
              <a:ext cx="1537539" cy="0"/>
            </a:xfrm>
            <a:prstGeom prst="straightConnector1">
              <a:avLst/>
            </a:prstGeom>
            <a:solidFill>
              <a:schemeClr val="accent1"/>
            </a:solidFill>
            <a:ln w="9525" cap="flat" cmpd="sng" algn="ctr">
              <a:solidFill>
                <a:srgbClr val="2260EA"/>
              </a:solidFill>
              <a:prstDash val="solid"/>
              <a:round/>
              <a:headEnd type="none" w="med" len="med"/>
              <a:tailEnd type="triangle"/>
            </a:ln>
            <a:effectLst/>
          </p:spPr>
        </p:cxnSp>
        <p:cxnSp>
          <p:nvCxnSpPr>
            <p:cNvPr id="27" name="Straight Arrow Connector 26"/>
            <p:cNvCxnSpPr/>
            <p:nvPr/>
          </p:nvCxnSpPr>
          <p:spPr bwMode="auto">
            <a:xfrm>
              <a:off x="3352800" y="2819400"/>
              <a:ext cx="1537539" cy="0"/>
            </a:xfrm>
            <a:prstGeom prst="straightConnector1">
              <a:avLst/>
            </a:prstGeom>
            <a:solidFill>
              <a:schemeClr val="accent1"/>
            </a:solidFill>
            <a:ln w="9525" cap="flat" cmpd="sng" algn="ctr">
              <a:solidFill>
                <a:srgbClr val="2260EA"/>
              </a:solidFill>
              <a:prstDash val="solid"/>
              <a:round/>
              <a:headEnd type="none" w="med" len="med"/>
              <a:tailEnd type="triangle"/>
            </a:ln>
            <a:effectLst/>
          </p:spPr>
        </p:cxnSp>
        <p:cxnSp>
          <p:nvCxnSpPr>
            <p:cNvPr id="28" name="Straight Arrow Connector 27"/>
            <p:cNvCxnSpPr/>
            <p:nvPr/>
          </p:nvCxnSpPr>
          <p:spPr bwMode="auto">
            <a:xfrm>
              <a:off x="3352799" y="3124200"/>
              <a:ext cx="1463040" cy="0"/>
            </a:xfrm>
            <a:prstGeom prst="straightConnector1">
              <a:avLst/>
            </a:prstGeom>
            <a:solidFill>
              <a:schemeClr val="accent1"/>
            </a:solidFill>
            <a:ln w="9525" cap="flat" cmpd="sng" algn="ctr">
              <a:solidFill>
                <a:srgbClr val="2260EA"/>
              </a:solidFill>
              <a:prstDash val="solid"/>
              <a:round/>
              <a:headEnd type="none" w="med" len="med"/>
              <a:tailEnd type="triangle"/>
            </a:ln>
            <a:effectLst/>
          </p:spPr>
        </p:cxnSp>
        <p:cxnSp>
          <p:nvCxnSpPr>
            <p:cNvPr id="29" name="Straight Arrow Connector 28"/>
            <p:cNvCxnSpPr>
              <a:endCxn id="23" idx="4"/>
            </p:cNvCxnSpPr>
            <p:nvPr/>
          </p:nvCxnSpPr>
          <p:spPr bwMode="auto">
            <a:xfrm flipV="1">
              <a:off x="3352800" y="3424136"/>
              <a:ext cx="1433209" cy="4864"/>
            </a:xfrm>
            <a:prstGeom prst="straightConnector1">
              <a:avLst/>
            </a:prstGeom>
            <a:solidFill>
              <a:schemeClr val="accent1"/>
            </a:solidFill>
            <a:ln w="9525" cap="flat" cmpd="sng" algn="ctr">
              <a:solidFill>
                <a:srgbClr val="2260EA"/>
              </a:solidFill>
              <a:prstDash val="solid"/>
              <a:round/>
              <a:headEnd type="none" w="med" len="med"/>
              <a:tailEnd type="triangle"/>
            </a:ln>
            <a:effectLst/>
          </p:spPr>
        </p:cxnSp>
        <p:cxnSp>
          <p:nvCxnSpPr>
            <p:cNvPr id="30" name="Straight Arrow Connector 29"/>
            <p:cNvCxnSpPr/>
            <p:nvPr/>
          </p:nvCxnSpPr>
          <p:spPr bwMode="auto">
            <a:xfrm>
              <a:off x="3352800" y="3733800"/>
              <a:ext cx="1295400" cy="0"/>
            </a:xfrm>
            <a:prstGeom prst="straightConnector1">
              <a:avLst/>
            </a:prstGeom>
            <a:solidFill>
              <a:schemeClr val="accent1"/>
            </a:solidFill>
            <a:ln w="9525" cap="flat" cmpd="sng" algn="ctr">
              <a:solidFill>
                <a:srgbClr val="2260EA"/>
              </a:solidFill>
              <a:prstDash val="solid"/>
              <a:round/>
              <a:headEnd type="none" w="med" len="med"/>
              <a:tailEnd type="triangle"/>
            </a:ln>
            <a:effectLst/>
          </p:spPr>
        </p:cxnSp>
        <p:cxnSp>
          <p:nvCxnSpPr>
            <p:cNvPr id="31" name="Straight Arrow Connector 30"/>
            <p:cNvCxnSpPr/>
            <p:nvPr/>
          </p:nvCxnSpPr>
          <p:spPr bwMode="auto">
            <a:xfrm>
              <a:off x="3352800" y="4038600"/>
              <a:ext cx="1143000" cy="0"/>
            </a:xfrm>
            <a:prstGeom prst="straightConnector1">
              <a:avLst/>
            </a:prstGeom>
            <a:solidFill>
              <a:schemeClr val="accent1"/>
            </a:solidFill>
            <a:ln w="9525" cap="flat" cmpd="sng" algn="ctr">
              <a:solidFill>
                <a:srgbClr val="2260EA"/>
              </a:solidFill>
              <a:prstDash val="solid"/>
              <a:round/>
              <a:headEnd type="none" w="med" len="med"/>
              <a:tailEnd type="triangle"/>
            </a:ln>
            <a:effectLst/>
          </p:spPr>
        </p:cxnSp>
        <p:sp>
          <p:nvSpPr>
            <p:cNvPr id="32" name="Rectangle 31"/>
            <p:cNvSpPr/>
            <p:nvPr/>
          </p:nvSpPr>
          <p:spPr bwMode="auto">
            <a:xfrm>
              <a:off x="1219200" y="3962400"/>
              <a:ext cx="609600"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3" name="Rectangle 32"/>
            <p:cNvSpPr/>
            <p:nvPr/>
          </p:nvSpPr>
          <p:spPr bwMode="auto">
            <a:xfrm>
              <a:off x="1254220" y="3810000"/>
              <a:ext cx="522130" cy="23184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4" name="Rectangle 33"/>
            <p:cNvSpPr/>
            <p:nvPr/>
          </p:nvSpPr>
          <p:spPr bwMode="auto">
            <a:xfrm>
              <a:off x="1299051" y="4095343"/>
              <a:ext cx="72549" cy="243193"/>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5" name="Rectangle 34"/>
            <p:cNvSpPr/>
            <p:nvPr/>
          </p:nvSpPr>
          <p:spPr bwMode="auto">
            <a:xfrm>
              <a:off x="1676400" y="4114800"/>
              <a:ext cx="72549" cy="243193"/>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6" name="Freeform 35"/>
            <p:cNvSpPr/>
            <p:nvPr/>
          </p:nvSpPr>
          <p:spPr bwMode="auto">
            <a:xfrm>
              <a:off x="1906621" y="4163020"/>
              <a:ext cx="3501958" cy="188126"/>
            </a:xfrm>
            <a:custGeom>
              <a:avLst/>
              <a:gdLst>
                <a:gd name="connsiteX0" fmla="*/ 0 w 3501958"/>
                <a:gd name="connsiteY0" fmla="*/ 418 h 188126"/>
                <a:gd name="connsiteX1" fmla="*/ 262647 w 3501958"/>
                <a:gd name="connsiteY1" fmla="*/ 10146 h 188126"/>
                <a:gd name="connsiteX2" fmla="*/ 476656 w 3501958"/>
                <a:gd name="connsiteY2" fmla="*/ 68512 h 188126"/>
                <a:gd name="connsiteX3" fmla="*/ 710119 w 3501958"/>
                <a:gd name="connsiteY3" fmla="*/ 97695 h 188126"/>
                <a:gd name="connsiteX4" fmla="*/ 904673 w 3501958"/>
                <a:gd name="connsiteY4" fmla="*/ 117150 h 188126"/>
                <a:gd name="connsiteX5" fmla="*/ 1128409 w 3501958"/>
                <a:gd name="connsiteY5" fmla="*/ 165789 h 188126"/>
                <a:gd name="connsiteX6" fmla="*/ 1410511 w 3501958"/>
                <a:gd name="connsiteY6" fmla="*/ 146333 h 188126"/>
                <a:gd name="connsiteX7" fmla="*/ 1702341 w 3501958"/>
                <a:gd name="connsiteY7" fmla="*/ 185244 h 188126"/>
                <a:gd name="connsiteX8" fmla="*/ 2130358 w 3501958"/>
                <a:gd name="connsiteY8" fmla="*/ 185244 h 188126"/>
                <a:gd name="connsiteX9" fmla="*/ 2431915 w 3501958"/>
                <a:gd name="connsiteY9" fmla="*/ 185244 h 188126"/>
                <a:gd name="connsiteX10" fmla="*/ 2762656 w 3501958"/>
                <a:gd name="connsiteY10" fmla="*/ 185244 h 188126"/>
                <a:gd name="connsiteX11" fmla="*/ 3112851 w 3501958"/>
                <a:gd name="connsiteY11" fmla="*/ 185244 h 188126"/>
                <a:gd name="connsiteX12" fmla="*/ 3433864 w 3501958"/>
                <a:gd name="connsiteY12" fmla="*/ 175516 h 188126"/>
                <a:gd name="connsiteX13" fmla="*/ 3501958 w 3501958"/>
                <a:gd name="connsiteY13" fmla="*/ 185244 h 1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58" h="188126">
                  <a:moveTo>
                    <a:pt x="0" y="418"/>
                  </a:moveTo>
                  <a:cubicBezTo>
                    <a:pt x="91602" y="-393"/>
                    <a:pt x="183204" y="-1203"/>
                    <a:pt x="262647" y="10146"/>
                  </a:cubicBezTo>
                  <a:cubicBezTo>
                    <a:pt x="342090" y="21495"/>
                    <a:pt x="402077" y="53920"/>
                    <a:pt x="476656" y="68512"/>
                  </a:cubicBezTo>
                  <a:cubicBezTo>
                    <a:pt x="551235" y="83104"/>
                    <a:pt x="638783" y="89589"/>
                    <a:pt x="710119" y="97695"/>
                  </a:cubicBezTo>
                  <a:cubicBezTo>
                    <a:pt x="781455" y="105801"/>
                    <a:pt x="834958" y="105801"/>
                    <a:pt x="904673" y="117150"/>
                  </a:cubicBezTo>
                  <a:cubicBezTo>
                    <a:pt x="974388" y="128499"/>
                    <a:pt x="1044103" y="160925"/>
                    <a:pt x="1128409" y="165789"/>
                  </a:cubicBezTo>
                  <a:cubicBezTo>
                    <a:pt x="1212715" y="170653"/>
                    <a:pt x="1314856" y="143091"/>
                    <a:pt x="1410511" y="146333"/>
                  </a:cubicBezTo>
                  <a:cubicBezTo>
                    <a:pt x="1506166" y="149575"/>
                    <a:pt x="1582367" y="178759"/>
                    <a:pt x="1702341" y="185244"/>
                  </a:cubicBezTo>
                  <a:cubicBezTo>
                    <a:pt x="1822315" y="191729"/>
                    <a:pt x="2130358" y="185244"/>
                    <a:pt x="2130358" y="185244"/>
                  </a:cubicBezTo>
                  <a:lnTo>
                    <a:pt x="2431915" y="185244"/>
                  </a:lnTo>
                  <a:lnTo>
                    <a:pt x="2762656" y="185244"/>
                  </a:lnTo>
                  <a:lnTo>
                    <a:pt x="3112851" y="185244"/>
                  </a:lnTo>
                  <a:cubicBezTo>
                    <a:pt x="3224719" y="183623"/>
                    <a:pt x="3369013" y="175516"/>
                    <a:pt x="3433864" y="175516"/>
                  </a:cubicBezTo>
                  <a:cubicBezTo>
                    <a:pt x="3498715" y="175516"/>
                    <a:pt x="3500336" y="180380"/>
                    <a:pt x="3501958" y="18524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7" name="Freeform 36"/>
            <p:cNvSpPr/>
            <p:nvPr/>
          </p:nvSpPr>
          <p:spPr bwMode="auto">
            <a:xfrm>
              <a:off x="1945532" y="3414409"/>
              <a:ext cx="3463047" cy="438055"/>
            </a:xfrm>
            <a:custGeom>
              <a:avLst/>
              <a:gdLst>
                <a:gd name="connsiteX0" fmla="*/ 0 w 3463047"/>
                <a:gd name="connsiteY0" fmla="*/ 437744 h 438055"/>
                <a:gd name="connsiteX1" fmla="*/ 272374 w 3463047"/>
                <a:gd name="connsiteY1" fmla="*/ 418289 h 438055"/>
                <a:gd name="connsiteX2" fmla="*/ 671208 w 3463047"/>
                <a:gd name="connsiteY2" fmla="*/ 311285 h 438055"/>
                <a:gd name="connsiteX3" fmla="*/ 992221 w 3463047"/>
                <a:gd name="connsiteY3" fmla="*/ 350195 h 438055"/>
                <a:gd name="connsiteX4" fmla="*/ 1274323 w 3463047"/>
                <a:gd name="connsiteY4" fmla="*/ 243191 h 438055"/>
                <a:gd name="connsiteX5" fmla="*/ 1712068 w 3463047"/>
                <a:gd name="connsiteY5" fmla="*/ 165370 h 438055"/>
                <a:gd name="connsiteX6" fmla="*/ 2062264 w 3463047"/>
                <a:gd name="connsiteY6" fmla="*/ 243191 h 438055"/>
                <a:gd name="connsiteX7" fmla="*/ 2344366 w 3463047"/>
                <a:gd name="connsiteY7" fmla="*/ 97276 h 438055"/>
                <a:gd name="connsiteX8" fmla="*/ 2587557 w 3463047"/>
                <a:gd name="connsiteY8" fmla="*/ 0 h 438055"/>
                <a:gd name="connsiteX9" fmla="*/ 3025302 w 3463047"/>
                <a:gd name="connsiteY9" fmla="*/ 97276 h 438055"/>
                <a:gd name="connsiteX10" fmla="*/ 3463047 w 3463047"/>
                <a:gd name="connsiteY10" fmla="*/ 87548 h 438055"/>
                <a:gd name="connsiteX11" fmla="*/ 3463047 w 3463047"/>
                <a:gd name="connsiteY11" fmla="*/ 87548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3047" h="438055">
                  <a:moveTo>
                    <a:pt x="0" y="437744"/>
                  </a:moveTo>
                  <a:cubicBezTo>
                    <a:pt x="80253" y="438554"/>
                    <a:pt x="160506" y="439365"/>
                    <a:pt x="272374" y="418289"/>
                  </a:cubicBezTo>
                  <a:cubicBezTo>
                    <a:pt x="384242" y="397213"/>
                    <a:pt x="551234" y="322634"/>
                    <a:pt x="671208" y="311285"/>
                  </a:cubicBezTo>
                  <a:cubicBezTo>
                    <a:pt x="791183" y="299936"/>
                    <a:pt x="891702" y="361544"/>
                    <a:pt x="992221" y="350195"/>
                  </a:cubicBezTo>
                  <a:cubicBezTo>
                    <a:pt x="1092740" y="338846"/>
                    <a:pt x="1154349" y="273995"/>
                    <a:pt x="1274323" y="243191"/>
                  </a:cubicBezTo>
                  <a:cubicBezTo>
                    <a:pt x="1394298" y="212387"/>
                    <a:pt x="1580745" y="165370"/>
                    <a:pt x="1712068" y="165370"/>
                  </a:cubicBezTo>
                  <a:cubicBezTo>
                    <a:pt x="1843391" y="165370"/>
                    <a:pt x="1956881" y="254540"/>
                    <a:pt x="2062264" y="243191"/>
                  </a:cubicBezTo>
                  <a:cubicBezTo>
                    <a:pt x="2167647" y="231842"/>
                    <a:pt x="2256817" y="137808"/>
                    <a:pt x="2344366" y="97276"/>
                  </a:cubicBezTo>
                  <a:cubicBezTo>
                    <a:pt x="2431915" y="56744"/>
                    <a:pt x="2474068" y="0"/>
                    <a:pt x="2587557" y="0"/>
                  </a:cubicBezTo>
                  <a:cubicBezTo>
                    <a:pt x="2701046" y="0"/>
                    <a:pt x="2879387" y="82685"/>
                    <a:pt x="3025302" y="97276"/>
                  </a:cubicBezTo>
                  <a:cubicBezTo>
                    <a:pt x="3171217" y="111867"/>
                    <a:pt x="3463047" y="87548"/>
                    <a:pt x="3463047" y="87548"/>
                  </a:cubicBezTo>
                  <a:lnTo>
                    <a:pt x="3463047" y="87548"/>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8" name="Right Arrow 37"/>
            <p:cNvSpPr/>
            <p:nvPr/>
          </p:nvSpPr>
          <p:spPr bwMode="auto">
            <a:xfrm>
              <a:off x="1447800" y="2667000"/>
              <a:ext cx="838200" cy="228600"/>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39" name="TextBox 38"/>
            <p:cNvSpPr txBox="1"/>
            <p:nvPr/>
          </p:nvSpPr>
          <p:spPr>
            <a:xfrm>
              <a:off x="1257798" y="2055767"/>
              <a:ext cx="710452" cy="369331"/>
            </a:xfrm>
            <a:prstGeom prst="rect">
              <a:avLst/>
            </a:prstGeom>
            <a:noFill/>
          </p:spPr>
          <p:txBody>
            <a:bodyPr wrap="none" rtlCol="0">
              <a:spAutoFit/>
            </a:bodyPr>
            <a:lstStyle/>
            <a:p>
              <a:r>
                <a:rPr lang="en-US" dirty="0" smtClean="0"/>
                <a:t>Wind</a:t>
              </a:r>
              <a:endParaRPr lang="en-US" dirty="0"/>
            </a:p>
          </p:txBody>
        </p:sp>
      </p:grpSp>
      <p:grpSp>
        <p:nvGrpSpPr>
          <p:cNvPr id="52" name="Group 11"/>
          <p:cNvGrpSpPr/>
          <p:nvPr/>
        </p:nvGrpSpPr>
        <p:grpSpPr>
          <a:xfrm>
            <a:off x="6438293" y="4019417"/>
            <a:ext cx="2224817" cy="848699"/>
            <a:chOff x="1676400" y="7620000"/>
            <a:chExt cx="7684076" cy="2116265"/>
          </a:xfrm>
        </p:grpSpPr>
        <p:pic>
          <p:nvPicPr>
            <p:cNvPr id="54" name="Picture 53" descr="bldg_plume1"/>
            <p:cNvPicPr>
              <a:picLocks noChangeAspect="1" noChangeArrowheads="1"/>
            </p:cNvPicPr>
            <p:nvPr/>
          </p:nvPicPr>
          <p:blipFill>
            <a:blip r:embed="rId3" cstate="print"/>
            <a:srcRect/>
            <a:stretch>
              <a:fillRect/>
            </a:stretch>
          </p:blipFill>
          <p:spPr bwMode="auto">
            <a:xfrm>
              <a:off x="1676400" y="7620000"/>
              <a:ext cx="3560255" cy="2116265"/>
            </a:xfrm>
            <a:prstGeom prst="rect">
              <a:avLst/>
            </a:prstGeom>
            <a:noFill/>
          </p:spPr>
        </p:pic>
        <p:pic>
          <p:nvPicPr>
            <p:cNvPr id="55" name="Picture 6" descr="bldg_plume3"/>
            <p:cNvPicPr>
              <a:picLocks noChangeAspect="1" noChangeArrowheads="1"/>
            </p:cNvPicPr>
            <p:nvPr/>
          </p:nvPicPr>
          <p:blipFill>
            <a:blip r:embed="rId4" cstate="print"/>
            <a:srcRect/>
            <a:stretch>
              <a:fillRect/>
            </a:stretch>
          </p:blipFill>
          <p:spPr bwMode="auto">
            <a:xfrm>
              <a:off x="5791200" y="7620000"/>
              <a:ext cx="3569276" cy="2062131"/>
            </a:xfrm>
            <a:prstGeom prst="rect">
              <a:avLst/>
            </a:prstGeom>
            <a:noFill/>
          </p:spPr>
        </p:pic>
      </p:grpSp>
      <p:pic>
        <p:nvPicPr>
          <p:cNvPr id="18" name="Picture 2"/>
          <p:cNvPicPr>
            <a:picLocks noChangeAspect="1" noChangeArrowheads="1"/>
          </p:cNvPicPr>
          <p:nvPr/>
        </p:nvPicPr>
        <p:blipFill>
          <a:blip r:embed="rId5" cstate="print"/>
          <a:srcRect/>
          <a:stretch>
            <a:fillRect/>
          </a:stretch>
        </p:blipFill>
        <p:spPr bwMode="auto">
          <a:xfrm>
            <a:off x="6629400" y="5029200"/>
            <a:ext cx="1906556" cy="1095749"/>
          </a:xfrm>
          <a:prstGeom prst="rect">
            <a:avLst/>
          </a:prstGeom>
          <a:noFill/>
          <a:ln w="9525">
            <a:gradFill>
              <a:gsLst>
                <a:gs pos="0">
                  <a:schemeClr val="accent1">
                    <a:lumMod val="50000"/>
                  </a:schemeClr>
                </a:gs>
                <a:gs pos="50000">
                  <a:schemeClr val="accent1">
                    <a:shade val="67500"/>
                    <a:satMod val="115000"/>
                  </a:schemeClr>
                </a:gs>
                <a:gs pos="100000">
                  <a:schemeClr val="accent1">
                    <a:shade val="100000"/>
                    <a:satMod val="115000"/>
                  </a:schemeClr>
                </a:gs>
              </a:gsLst>
              <a:lin ang="5400000" scaled="0"/>
            </a:gradFill>
            <a:miter lim="800000"/>
            <a:headEnd/>
            <a:tailEnd/>
          </a:ln>
          <a:effectLst/>
        </p:spPr>
      </p:pic>
    </p:spTree>
    <p:extLst>
      <p:ext uri="{BB962C8B-B14F-4D97-AF65-F5344CB8AC3E}">
        <p14:creationId xmlns="" xmlns:p14="http://schemas.microsoft.com/office/powerpoint/2010/main" val="7802920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rrowheads="1"/>
          </p:cNvPicPr>
          <p:nvPr/>
        </p:nvPicPr>
        <p:blipFill>
          <a:blip r:embed="rId2" cstate="print"/>
          <a:srcRect/>
          <a:stretch>
            <a:fillRect/>
          </a:stretch>
        </p:blipFill>
        <p:spPr bwMode="auto">
          <a:xfrm>
            <a:off x="5474677" y="767859"/>
            <a:ext cx="1616659" cy="1031443"/>
          </a:xfrm>
          <a:prstGeom prst="rect">
            <a:avLst/>
          </a:prstGeom>
          <a:noFill/>
          <a:ln w="9525">
            <a:noFill/>
            <a:miter lim="800000"/>
            <a:headEnd/>
            <a:tailEnd/>
          </a:ln>
          <a:effectLst/>
        </p:spPr>
      </p:pic>
      <p:sp>
        <p:nvSpPr>
          <p:cNvPr id="26" name="Oval 25"/>
          <p:cNvSpPr/>
          <p:nvPr/>
        </p:nvSpPr>
        <p:spPr bwMode="auto">
          <a:xfrm>
            <a:off x="5486401" y="749572"/>
            <a:ext cx="1615440" cy="1036320"/>
          </a:xfrm>
          <a:prstGeom prst="ellipse">
            <a:avLst/>
          </a:prstGeom>
          <a:noFill/>
          <a:ln w="2540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200">
              <a:solidFill>
                <a:srgbClr val="000000"/>
              </a:solidFill>
            </a:endParaRPr>
          </a:p>
        </p:txBody>
      </p:sp>
      <p:pic>
        <p:nvPicPr>
          <p:cNvPr id="29" name="Picture 3"/>
          <p:cNvPicPr>
            <a:picLocks noChangeAspect="1" noChangeArrowheads="1"/>
          </p:cNvPicPr>
          <p:nvPr/>
        </p:nvPicPr>
        <p:blipFill>
          <a:blip r:embed="rId3" cstate="print"/>
          <a:srcRect/>
          <a:stretch>
            <a:fillRect/>
          </a:stretch>
        </p:blipFill>
        <p:spPr bwMode="auto">
          <a:xfrm>
            <a:off x="7592538" y="2133600"/>
            <a:ext cx="1539739" cy="1503985"/>
          </a:xfrm>
          <a:prstGeom prst="rect">
            <a:avLst/>
          </a:prstGeom>
          <a:noFill/>
          <a:ln w="9525">
            <a:solidFill>
              <a:schemeClr val="tx1"/>
            </a:solidFill>
            <a:miter lim="800000"/>
            <a:headEnd/>
            <a:tailEnd/>
          </a:ln>
        </p:spPr>
      </p:pic>
      <p:sp>
        <p:nvSpPr>
          <p:cNvPr id="15" name="Content Placeholder 14"/>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5DF38983-0F80-42B3-9A16-161DED6B36B2}" type="slidenum">
              <a:rPr lang="en-US" smtClean="0">
                <a:solidFill>
                  <a:srgbClr val="000000"/>
                </a:solidFill>
              </a:rPr>
              <a:pPr/>
              <a:t>3</a:t>
            </a:fld>
            <a:endParaRPr lang="en-US">
              <a:solidFill>
                <a:srgbClr val="000000"/>
              </a:solidFill>
            </a:endParaRPr>
          </a:p>
        </p:txBody>
      </p:sp>
      <p:sp>
        <p:nvSpPr>
          <p:cNvPr id="4" name="Footer Placeholder 3"/>
          <p:cNvSpPr>
            <a:spLocks noGrp="1"/>
          </p:cNvSpPr>
          <p:nvPr>
            <p:ph type="ftr" sz="quarter" idx="4294967295"/>
          </p:nvPr>
        </p:nvSpPr>
        <p:spPr>
          <a:xfrm>
            <a:off x="3657600" y="6248400"/>
            <a:ext cx="5486400" cy="457200"/>
          </a:xfrm>
          <a:prstGeom prst="rect">
            <a:avLst/>
          </a:prstGeom>
        </p:spPr>
        <p:txBody>
          <a:bodyPr/>
          <a:lstStyle/>
          <a:p>
            <a:pPr>
              <a:defRPr/>
            </a:pPr>
            <a:r>
              <a:rPr lang="en-US" smtClean="0">
                <a:solidFill>
                  <a:srgbClr val="000000"/>
                </a:solidFill>
              </a:rPr>
              <a:t>U.S. Environmental Protection Agency</a:t>
            </a:r>
            <a:endParaRPr lang="en-US">
              <a:solidFill>
                <a:srgbClr val="000000"/>
              </a:solidFill>
            </a:endParaRPr>
          </a:p>
        </p:txBody>
      </p:sp>
      <p:pic>
        <p:nvPicPr>
          <p:cNvPr id="14" name="Picture 11"/>
          <p:cNvPicPr>
            <a:picLocks noChangeAspect="1" noChangeArrowheads="1"/>
          </p:cNvPicPr>
          <p:nvPr/>
        </p:nvPicPr>
        <p:blipFill>
          <a:blip r:embed="rId4" cstate="print"/>
          <a:srcRect/>
          <a:stretch>
            <a:fillRect/>
          </a:stretch>
        </p:blipFill>
        <p:spPr bwMode="auto">
          <a:xfrm>
            <a:off x="1516798" y="902677"/>
            <a:ext cx="2344192" cy="1466972"/>
          </a:xfrm>
          <a:prstGeom prst="rect">
            <a:avLst/>
          </a:prstGeom>
          <a:noFill/>
          <a:ln w="9525">
            <a:solidFill>
              <a:schemeClr val="tx2"/>
            </a:solidFill>
            <a:miter lim="800000"/>
            <a:headEnd/>
            <a:tailEnd/>
          </a:ln>
        </p:spPr>
      </p:pic>
      <p:pic>
        <p:nvPicPr>
          <p:cNvPr id="17" name="Picture 2" descr="http://media.sacbee.com/smedia/2010/08/05/18/RUSSIA-HEATWAVE-FIRE3.standalone.prod_affiliate.4.jpg"/>
          <p:cNvPicPr>
            <a:picLocks noChangeAspect="1" noChangeArrowheads="1"/>
          </p:cNvPicPr>
          <p:nvPr/>
        </p:nvPicPr>
        <p:blipFill>
          <a:blip r:embed="rId5" cstate="print"/>
          <a:srcRect/>
          <a:stretch>
            <a:fillRect/>
          </a:stretch>
        </p:blipFill>
        <p:spPr bwMode="auto">
          <a:xfrm>
            <a:off x="3563816" y="1876691"/>
            <a:ext cx="2549158" cy="1693107"/>
          </a:xfrm>
          <a:prstGeom prst="rect">
            <a:avLst/>
          </a:prstGeom>
          <a:noFill/>
          <a:ln w="9525">
            <a:noFill/>
            <a:miter lim="800000"/>
            <a:headEnd/>
            <a:tailEnd/>
          </a:ln>
        </p:spPr>
      </p:pic>
      <p:pic>
        <p:nvPicPr>
          <p:cNvPr id="19" name="Picture 4" descr="http://i.huffpost.com/gen/1144155/thumbs/s-FEDERAL-FRACKING-RULES-large300.jpg"/>
          <p:cNvPicPr>
            <a:picLocks noChangeAspect="1" noChangeArrowheads="1"/>
          </p:cNvPicPr>
          <p:nvPr/>
        </p:nvPicPr>
        <p:blipFill>
          <a:blip r:embed="rId6" cstate="print"/>
          <a:srcRect/>
          <a:stretch>
            <a:fillRect/>
          </a:stretch>
        </p:blipFill>
        <p:spPr bwMode="auto">
          <a:xfrm>
            <a:off x="2344615" y="3587696"/>
            <a:ext cx="2034198" cy="1484965"/>
          </a:xfrm>
          <a:prstGeom prst="rect">
            <a:avLst/>
          </a:prstGeom>
          <a:noFill/>
          <a:ln>
            <a:solidFill>
              <a:schemeClr val="tx1"/>
            </a:solidFill>
          </a:ln>
        </p:spPr>
      </p:pic>
      <p:pic>
        <p:nvPicPr>
          <p:cNvPr id="20" name="Picture 19"/>
          <p:cNvPicPr>
            <a:picLocks noChangeAspect="1" noChangeArrowheads="1"/>
          </p:cNvPicPr>
          <p:nvPr/>
        </p:nvPicPr>
        <p:blipFill>
          <a:blip r:embed="rId7" cstate="print"/>
          <a:srcRect/>
          <a:stretch>
            <a:fillRect/>
          </a:stretch>
        </p:blipFill>
        <p:spPr bwMode="auto">
          <a:xfrm>
            <a:off x="128955" y="882865"/>
            <a:ext cx="1378667" cy="1449801"/>
          </a:xfrm>
          <a:prstGeom prst="rect">
            <a:avLst/>
          </a:prstGeom>
          <a:noFill/>
          <a:ln w="9525">
            <a:noFill/>
            <a:miter lim="800000"/>
            <a:headEnd/>
            <a:tailEnd/>
          </a:ln>
        </p:spPr>
      </p:pic>
      <p:pic>
        <p:nvPicPr>
          <p:cNvPr id="21" name="Picture 20" descr="http://pubs.acs.org/subscribe/covers/esthag/esthag_v047i009.jpg?0.8882712446944874"/>
          <p:cNvPicPr>
            <a:picLocks noChangeAspect="1"/>
          </p:cNvPicPr>
          <p:nvPr/>
        </p:nvPicPr>
        <p:blipFill>
          <a:blip r:embed="rId8" cstate="print"/>
          <a:srcRect/>
          <a:stretch>
            <a:fillRect/>
          </a:stretch>
        </p:blipFill>
        <p:spPr bwMode="auto">
          <a:xfrm>
            <a:off x="6102955" y="1699845"/>
            <a:ext cx="1477254" cy="1962054"/>
          </a:xfrm>
          <a:prstGeom prst="rect">
            <a:avLst/>
          </a:prstGeom>
          <a:noFill/>
          <a:ln w="12700">
            <a:solidFill>
              <a:schemeClr val="tx1"/>
            </a:solidFill>
            <a:miter lim="800000"/>
            <a:headEnd/>
            <a:tailEnd/>
          </a:ln>
        </p:spPr>
      </p:pic>
      <p:pic>
        <p:nvPicPr>
          <p:cNvPr id="22" name="Picture 2"/>
          <p:cNvPicPr>
            <a:picLocks noChangeAspect="1" noChangeArrowheads="1"/>
          </p:cNvPicPr>
          <p:nvPr/>
        </p:nvPicPr>
        <p:blipFill>
          <a:blip r:embed="rId9" cstate="print"/>
          <a:srcRect/>
          <a:stretch>
            <a:fillRect/>
          </a:stretch>
        </p:blipFill>
        <p:spPr bwMode="auto">
          <a:xfrm>
            <a:off x="7861202" y="5234205"/>
            <a:ext cx="1282798" cy="1623795"/>
          </a:xfrm>
          <a:prstGeom prst="rect">
            <a:avLst/>
          </a:prstGeom>
          <a:noFill/>
          <a:ln w="9525">
            <a:noFill/>
            <a:miter lim="800000"/>
            <a:headEnd/>
            <a:tailEnd/>
          </a:ln>
        </p:spPr>
      </p:pic>
      <p:grpSp>
        <p:nvGrpSpPr>
          <p:cNvPr id="6" name="Group 10"/>
          <p:cNvGrpSpPr>
            <a:grpSpLocks/>
          </p:cNvGrpSpPr>
          <p:nvPr/>
        </p:nvGrpSpPr>
        <p:grpSpPr bwMode="auto">
          <a:xfrm>
            <a:off x="213336" y="2314697"/>
            <a:ext cx="3343275" cy="1379538"/>
            <a:chOff x="238125" y="3802063"/>
            <a:chExt cx="4535488" cy="1792287"/>
          </a:xfrm>
        </p:grpSpPr>
        <p:pic>
          <p:nvPicPr>
            <p:cNvPr id="7" name="Picture 8" descr="Sources_EJustice_3"/>
            <p:cNvPicPr>
              <a:picLocks noChangeAspect="1" noChangeArrowheads="1"/>
            </p:cNvPicPr>
            <p:nvPr/>
          </p:nvPicPr>
          <p:blipFill>
            <a:blip r:embed="rId10" cstate="print">
              <a:extLst>
                <a:ext uri="{28A0092B-C50C-407E-A947-70E740481C1C}">
                  <a14:useLocalDpi xmlns="" xmlns:a14="http://schemas.microsoft.com/office/drawing/2010/main" val="0"/>
                </a:ext>
              </a:extLst>
            </a:blip>
            <a:srcRect l="7846"/>
            <a:stretch>
              <a:fillRect/>
            </a:stretch>
          </p:blipFill>
          <p:spPr bwMode="auto">
            <a:xfrm>
              <a:off x="238125" y="3808413"/>
              <a:ext cx="2254250"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495550" y="3802063"/>
              <a:ext cx="2278063"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2" name="Picture 2"/>
          <p:cNvPicPr>
            <a:picLocks noChangeAspect="1" noChangeArrowheads="1"/>
          </p:cNvPicPr>
          <p:nvPr/>
        </p:nvPicPr>
        <p:blipFill>
          <a:blip r:embed="rId12" cstate="print"/>
          <a:srcRect/>
          <a:stretch>
            <a:fillRect/>
          </a:stretch>
        </p:blipFill>
        <p:spPr bwMode="auto">
          <a:xfrm>
            <a:off x="58615" y="3695754"/>
            <a:ext cx="2544132" cy="1880467"/>
          </a:xfrm>
          <a:prstGeom prst="rect">
            <a:avLst/>
          </a:prstGeom>
          <a:noFill/>
          <a:ln w="9525">
            <a:noFill/>
            <a:miter lim="800000"/>
            <a:headEnd/>
            <a:tailEnd/>
          </a:ln>
        </p:spPr>
      </p:pic>
      <p:pic>
        <p:nvPicPr>
          <p:cNvPr id="28" name="Picture 27" descr="Village Green Durham.jpg"/>
          <p:cNvPicPr>
            <a:picLocks noChangeAspect="1"/>
          </p:cNvPicPr>
          <p:nvPr/>
        </p:nvPicPr>
        <p:blipFill>
          <a:blip r:embed="rId13" cstate="print"/>
          <a:stretch>
            <a:fillRect/>
          </a:stretch>
        </p:blipFill>
        <p:spPr>
          <a:xfrm>
            <a:off x="7620000" y="350048"/>
            <a:ext cx="1324708" cy="1982844"/>
          </a:xfrm>
          <a:prstGeom prst="rect">
            <a:avLst/>
          </a:prstGeom>
        </p:spPr>
      </p:pic>
      <p:pic>
        <p:nvPicPr>
          <p:cNvPr id="30" name="Picture 4" descr="https://encrypted-tbn1.gstatic.com/images?q=tbn:ANd9GcRRqgq6hd7naDnlJQ5ZNm79HDWTPOg72O6BRh2IvREHzH8HJ9Gyzw"/>
          <p:cNvPicPr>
            <a:picLocks noChangeAspect="1" noChangeArrowheads="1"/>
          </p:cNvPicPr>
          <p:nvPr/>
        </p:nvPicPr>
        <p:blipFill>
          <a:blip r:embed="rId14" cstate="print"/>
          <a:srcRect/>
          <a:stretch>
            <a:fillRect/>
          </a:stretch>
        </p:blipFill>
        <p:spPr bwMode="auto">
          <a:xfrm>
            <a:off x="3901461" y="4999893"/>
            <a:ext cx="2819195" cy="1858107"/>
          </a:xfrm>
          <a:prstGeom prst="rect">
            <a:avLst/>
          </a:prstGeom>
          <a:noFill/>
        </p:spPr>
      </p:pic>
      <p:pic>
        <p:nvPicPr>
          <p:cNvPr id="31" name="Picture 9" descr="ratwheel2"/>
          <p:cNvPicPr>
            <a:picLocks noChangeAspect="1" noChangeArrowheads="1"/>
          </p:cNvPicPr>
          <p:nvPr/>
        </p:nvPicPr>
        <p:blipFill>
          <a:blip r:embed="rId15" cstate="print"/>
          <a:srcRect/>
          <a:stretch>
            <a:fillRect/>
          </a:stretch>
        </p:blipFill>
        <p:spPr bwMode="auto">
          <a:xfrm>
            <a:off x="1" y="5435174"/>
            <a:ext cx="1390484" cy="1411103"/>
          </a:xfrm>
          <a:prstGeom prst="rect">
            <a:avLst/>
          </a:prstGeom>
          <a:noFill/>
        </p:spPr>
      </p:pic>
      <p:pic>
        <p:nvPicPr>
          <p:cNvPr id="32" name="Picture 2" descr="https://encrypted-tbn2.gstatic.com/images?q=tbn:ANd9GcSckvwiHk-8O17weiJTwFbGe6EHCMYIymWBzuWMPshrs0jNM5QoCg"/>
          <p:cNvPicPr>
            <a:picLocks noChangeAspect="1" noChangeArrowheads="1"/>
          </p:cNvPicPr>
          <p:nvPr/>
        </p:nvPicPr>
        <p:blipFill>
          <a:blip r:embed="rId16" cstate="print"/>
          <a:srcRect/>
          <a:stretch>
            <a:fillRect/>
          </a:stretch>
        </p:blipFill>
        <p:spPr bwMode="auto">
          <a:xfrm>
            <a:off x="1337173" y="5415328"/>
            <a:ext cx="1307114" cy="1454395"/>
          </a:xfrm>
          <a:prstGeom prst="rect">
            <a:avLst/>
          </a:prstGeom>
          <a:noFill/>
        </p:spPr>
      </p:pic>
      <p:sp>
        <p:nvSpPr>
          <p:cNvPr id="33" name="Rectangle 32"/>
          <p:cNvSpPr/>
          <p:nvPr/>
        </p:nvSpPr>
        <p:spPr bwMode="auto">
          <a:xfrm>
            <a:off x="0" y="5380893"/>
            <a:ext cx="2614246" cy="1477108"/>
          </a:xfrm>
          <a:prstGeom prst="rect">
            <a:avLst/>
          </a:prstGeom>
          <a:noFill/>
          <a:ln w="5715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4" charset="-128"/>
            </a:endParaRPr>
          </a:p>
        </p:txBody>
      </p:sp>
      <p:pic>
        <p:nvPicPr>
          <p:cNvPr id="27" name="Picture 2" descr="\\AA.AD.EPA.GOV\ORD\RTP\USERS\A-D\avette\Net MyDocuments\ACE Program\Products and Outputs\FY13 Products &amp; Outputs\FY13 Products\Summaries\EM\esthag_v047i020.jpg"/>
          <p:cNvPicPr>
            <a:picLocks noChangeAspect="1" noChangeArrowheads="1"/>
          </p:cNvPicPr>
          <p:nvPr/>
        </p:nvPicPr>
        <p:blipFill>
          <a:blip r:embed="rId17" cstate="print"/>
          <a:srcRect/>
          <a:stretch>
            <a:fillRect/>
          </a:stretch>
        </p:blipFill>
        <p:spPr bwMode="auto">
          <a:xfrm>
            <a:off x="2637693" y="4929933"/>
            <a:ext cx="1477106" cy="1961857"/>
          </a:xfrm>
          <a:prstGeom prst="rect">
            <a:avLst/>
          </a:prstGeom>
          <a:noFill/>
        </p:spPr>
      </p:pic>
      <p:pic>
        <p:nvPicPr>
          <p:cNvPr id="13" name="Picture 9"/>
          <p:cNvPicPr>
            <a:picLocks noChangeAspect="1" noChangeArrowheads="1"/>
          </p:cNvPicPr>
          <p:nvPr/>
        </p:nvPicPr>
        <p:blipFill>
          <a:blip r:embed="rId18" cstate="print"/>
          <a:srcRect/>
          <a:stretch>
            <a:fillRect/>
          </a:stretch>
        </p:blipFill>
        <p:spPr bwMode="auto">
          <a:xfrm>
            <a:off x="6383794" y="5087816"/>
            <a:ext cx="1469253" cy="1770184"/>
          </a:xfrm>
          <a:prstGeom prst="rect">
            <a:avLst/>
          </a:prstGeom>
          <a:noFill/>
          <a:ln w="9525">
            <a:solidFill>
              <a:schemeClr val="tx1"/>
            </a:solidFill>
            <a:miter lim="800000"/>
            <a:headEnd/>
            <a:tailEnd/>
          </a:ln>
        </p:spPr>
      </p:pic>
      <p:pic>
        <p:nvPicPr>
          <p:cNvPr id="34" name="Picture 2"/>
          <p:cNvPicPr>
            <a:picLocks noChangeAspect="1" noChangeArrowheads="1"/>
          </p:cNvPicPr>
          <p:nvPr/>
        </p:nvPicPr>
        <p:blipFill>
          <a:blip r:embed="rId19" cstate="print"/>
          <a:srcRect/>
          <a:stretch>
            <a:fillRect/>
          </a:stretch>
        </p:blipFill>
        <p:spPr bwMode="auto">
          <a:xfrm>
            <a:off x="4216621" y="3540368"/>
            <a:ext cx="1480794" cy="1496219"/>
          </a:xfrm>
          <a:prstGeom prst="rect">
            <a:avLst/>
          </a:prstGeom>
          <a:noFill/>
          <a:ln w="9525">
            <a:noFill/>
            <a:miter lim="800000"/>
            <a:headEnd/>
            <a:tailEnd/>
          </a:ln>
        </p:spPr>
      </p:pic>
      <p:pic>
        <p:nvPicPr>
          <p:cNvPr id="35" name="Picture 4" descr="C:\Program Files\Microsoft Office\MEDIA\CAGCAT10\j0234687.gif"/>
          <p:cNvPicPr>
            <a:picLocks noChangeAspect="1" noChangeArrowheads="1" noCrop="1"/>
          </p:cNvPicPr>
          <p:nvPr/>
        </p:nvPicPr>
        <p:blipFill>
          <a:blip r:embed="rId20" cstate="print"/>
          <a:srcRect/>
          <a:stretch>
            <a:fillRect/>
          </a:stretch>
        </p:blipFill>
        <p:spPr bwMode="auto">
          <a:xfrm>
            <a:off x="3888032" y="926489"/>
            <a:ext cx="1610063" cy="949203"/>
          </a:xfrm>
          <a:prstGeom prst="rect">
            <a:avLst/>
          </a:prstGeom>
          <a:noFill/>
          <a:ln w="9525">
            <a:noFill/>
            <a:miter lim="800000"/>
            <a:headEnd/>
            <a:tailEnd/>
          </a:ln>
        </p:spPr>
      </p:pic>
      <p:grpSp>
        <p:nvGrpSpPr>
          <p:cNvPr id="9" name="Group 13"/>
          <p:cNvGrpSpPr>
            <a:grpSpLocks/>
          </p:cNvGrpSpPr>
          <p:nvPr/>
        </p:nvGrpSpPr>
        <p:grpSpPr bwMode="auto">
          <a:xfrm>
            <a:off x="5424487" y="3502025"/>
            <a:ext cx="3719513" cy="1755775"/>
            <a:chOff x="4962525" y="4752975"/>
            <a:chExt cx="3719513" cy="1609725"/>
          </a:xfrm>
        </p:grpSpPr>
        <p:pic>
          <p:nvPicPr>
            <p:cNvPr id="10" name="Picture 12"/>
            <p:cNvPicPr>
              <a:picLocks noChangeAspect="1" noChangeArrowheads="1"/>
            </p:cNvPicPr>
            <p:nvPr/>
          </p:nvPicPr>
          <p:blipFill>
            <a:blip r:embed="rId21" cstate="print">
              <a:extLst>
                <a:ext uri="{28A0092B-C50C-407E-A947-70E740481C1C}">
                  <a14:useLocalDpi xmlns="" xmlns:a14="http://schemas.microsoft.com/office/drawing/2010/main" val="0"/>
                </a:ext>
              </a:extLst>
            </a:blip>
            <a:srcRect/>
            <a:stretch>
              <a:fillRect/>
            </a:stretch>
          </p:blipFill>
          <p:spPr bwMode="auto">
            <a:xfrm>
              <a:off x="6794500" y="4752975"/>
              <a:ext cx="1887538" cy="160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a:blip r:embed="rId22" cstate="print">
              <a:extLst>
                <a:ext uri="{28A0092B-C50C-407E-A947-70E740481C1C}">
                  <a14:useLocalDpi xmlns="" xmlns:a14="http://schemas.microsoft.com/office/drawing/2010/main" val="0"/>
                </a:ext>
              </a:extLst>
            </a:blip>
            <a:srcRect/>
            <a:stretch>
              <a:fillRect/>
            </a:stretch>
          </p:blipFill>
          <p:spPr bwMode="auto">
            <a:xfrm>
              <a:off x="4962525" y="4756150"/>
              <a:ext cx="1841500" cy="160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6" name="Title 1"/>
          <p:cNvSpPr txBox="1">
            <a:spLocks/>
          </p:cNvSpPr>
          <p:nvPr/>
        </p:nvSpPr>
        <p:spPr>
          <a:xfrm>
            <a:off x="93784" y="117230"/>
            <a:ext cx="7620000" cy="9906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smtClean="0">
                <a:ln>
                  <a:noFill/>
                </a:ln>
                <a:solidFill>
                  <a:srgbClr val="002060"/>
                </a:solidFill>
                <a:effectLst/>
                <a:uLnTx/>
                <a:uFillTx/>
                <a:latin typeface="+mj-lt"/>
                <a:ea typeface="+mj-ea"/>
                <a:cs typeface="+mj-cs"/>
              </a:rPr>
              <a:t>The Many Dimensions of ACE</a:t>
            </a:r>
            <a:endParaRPr kumimoji="0" lang="en-US" sz="4000" b="1" i="1" u="none" strike="noStrike" kern="0" cap="none" spc="0" normalizeH="0" baseline="0" noProof="0" dirty="0">
              <a:ln>
                <a:noFill/>
              </a:ln>
              <a:solidFill>
                <a:srgbClr val="002060"/>
              </a:solidFill>
              <a:effectLst/>
              <a:uLnTx/>
              <a:uFillTx/>
              <a:latin typeface="+mj-lt"/>
              <a:ea typeface="+mj-ea"/>
              <a:cs typeface="+mj-cs"/>
            </a:endParaRPr>
          </a:p>
        </p:txBody>
      </p:sp>
      <p:pic>
        <p:nvPicPr>
          <p:cNvPr id="37" name="Picture 36" descr="Hand Held Sensor.jpg"/>
          <p:cNvPicPr>
            <a:picLocks noChangeAspect="1"/>
          </p:cNvPicPr>
          <p:nvPr/>
        </p:nvPicPr>
        <p:blipFill>
          <a:blip r:embed="rId23" cstate="print"/>
          <a:srcRect t="8032"/>
          <a:stretch>
            <a:fillRect/>
          </a:stretch>
        </p:blipFill>
        <p:spPr>
          <a:xfrm>
            <a:off x="0" y="3854124"/>
            <a:ext cx="676009" cy="893722"/>
          </a:xfrm>
          <a:prstGeom prst="rect">
            <a:avLst/>
          </a:prstGeom>
        </p:spPr>
      </p:pic>
      <p:sp>
        <p:nvSpPr>
          <p:cNvPr id="2" name="TextBox 1"/>
          <p:cNvSpPr txBox="1"/>
          <p:nvPr/>
        </p:nvSpPr>
        <p:spPr>
          <a:xfrm>
            <a:off x="1044181" y="2786423"/>
            <a:ext cx="6717217" cy="954107"/>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2800" b="1" i="1" dirty="0">
                <a:solidFill>
                  <a:srgbClr val="002060"/>
                </a:solidFill>
              </a:rPr>
              <a:t>Building a Foundation of Science to Support Policy and Solve Problems</a:t>
            </a:r>
            <a:endParaRPr lang="en-US" sz="2800" b="1" dirty="0"/>
          </a:p>
        </p:txBody>
      </p:sp>
    </p:spTree>
    <p:extLst>
      <p:ext uri="{BB962C8B-B14F-4D97-AF65-F5344CB8AC3E}">
        <p14:creationId xmlns="" xmlns:p14="http://schemas.microsoft.com/office/powerpoint/2010/main" val="2935003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2973" y="143318"/>
            <a:ext cx="9099763" cy="619285"/>
          </a:xfrm>
          <a:prstGeom prst="rect">
            <a:avLst/>
          </a:prstGeom>
          <a:noFill/>
        </p:spPr>
        <p:txBody>
          <a:bodyPr wrap="none" lIns="64657" tIns="32328" rIns="64657" bIns="32328" rtlCol="0">
            <a:spAutoFit/>
          </a:bodyPr>
          <a:lstStyle/>
          <a:p>
            <a:r>
              <a:rPr lang="en-US" sz="3600" b="1" i="1" dirty="0" smtClean="0">
                <a:solidFill>
                  <a:srgbClr val="002060"/>
                </a:solidFill>
              </a:rPr>
              <a:t>Plume </a:t>
            </a:r>
            <a:r>
              <a:rPr lang="en-US" sz="3600" b="1" i="1" dirty="0">
                <a:solidFill>
                  <a:srgbClr val="002060"/>
                </a:solidFill>
              </a:rPr>
              <a:t>Downwash near Long, Narrow </a:t>
            </a:r>
            <a:r>
              <a:rPr lang="en-US" sz="3600" b="1" i="1" dirty="0" smtClean="0">
                <a:solidFill>
                  <a:srgbClr val="002060"/>
                </a:solidFill>
              </a:rPr>
              <a:t>Buildings</a:t>
            </a:r>
            <a:endParaRPr lang="en-US" sz="3600" b="1" i="1" dirty="0">
              <a:solidFill>
                <a:srgbClr val="002060"/>
              </a:solidFill>
            </a:endParaRPr>
          </a:p>
        </p:txBody>
      </p:sp>
      <p:grpSp>
        <p:nvGrpSpPr>
          <p:cNvPr id="34" name="Group 33"/>
          <p:cNvGrpSpPr/>
          <p:nvPr/>
        </p:nvGrpSpPr>
        <p:grpSpPr>
          <a:xfrm>
            <a:off x="374529" y="3350518"/>
            <a:ext cx="2763266" cy="1298354"/>
            <a:chOff x="2679725" y="5257811"/>
            <a:chExt cx="7330738" cy="3700220"/>
          </a:xfrm>
        </p:grpSpPr>
        <p:grpSp>
          <p:nvGrpSpPr>
            <p:cNvPr id="39" name="Group 38"/>
            <p:cNvGrpSpPr/>
            <p:nvPr/>
          </p:nvGrpSpPr>
          <p:grpSpPr>
            <a:xfrm>
              <a:off x="2679725" y="5257811"/>
              <a:ext cx="7330738" cy="3700220"/>
              <a:chOff x="2329420" y="4963744"/>
              <a:chExt cx="7330738" cy="3700220"/>
            </a:xfrm>
          </p:grpSpPr>
          <p:grpSp>
            <p:nvGrpSpPr>
              <p:cNvPr id="52" name="Group 51"/>
              <p:cNvGrpSpPr/>
              <p:nvPr/>
            </p:nvGrpSpPr>
            <p:grpSpPr>
              <a:xfrm>
                <a:off x="2329420" y="4963744"/>
                <a:ext cx="7330738" cy="3700220"/>
                <a:chOff x="2819399" y="3462580"/>
                <a:chExt cx="7330738" cy="3700220"/>
              </a:xfrm>
            </p:grpSpPr>
            <p:pic>
              <p:nvPicPr>
                <p:cNvPr id="53" name="Picture 2" descr="C:\Documents and Settings\sperry02\Perry_Work_Files\FMF_PROJECTS_FMF\GENERAL\Facility_issues\Justification for FMF\Briefing for Lek Kaideli\flow2.gif"/>
                <p:cNvPicPr>
                  <a:picLocks noChangeAspect="1" noChangeArrowheads="1"/>
                </p:cNvPicPr>
                <p:nvPr/>
              </p:nvPicPr>
              <p:blipFill>
                <a:blip r:embed="rId3" cstate="print"/>
                <a:srcRect/>
                <a:stretch>
                  <a:fillRect/>
                </a:stretch>
              </p:blipFill>
              <p:spPr bwMode="auto">
                <a:xfrm>
                  <a:off x="2819399" y="4191000"/>
                  <a:ext cx="7257103" cy="2971800"/>
                </a:xfrm>
                <a:prstGeom prst="rect">
                  <a:avLst/>
                </a:prstGeom>
                <a:noFill/>
              </p:spPr>
            </p:pic>
            <p:sp>
              <p:nvSpPr>
                <p:cNvPr id="54" name="TextBox 53"/>
                <p:cNvSpPr txBox="1"/>
                <p:nvPr/>
              </p:nvSpPr>
              <p:spPr>
                <a:xfrm>
                  <a:off x="3659660" y="3462580"/>
                  <a:ext cx="6490477" cy="833286"/>
                </a:xfrm>
                <a:prstGeom prst="rect">
                  <a:avLst/>
                </a:prstGeom>
                <a:noFill/>
              </p:spPr>
              <p:txBody>
                <a:bodyPr wrap="square" rtlCol="0">
                  <a:spAutoFit/>
                </a:bodyPr>
                <a:lstStyle/>
                <a:p>
                  <a:r>
                    <a:rPr lang="en-US" sz="1300" b="1" dirty="0" smtClean="0"/>
                    <a:t>Building-Induced </a:t>
                  </a:r>
                  <a:r>
                    <a:rPr lang="en-US" sz="1300" b="1" dirty="0"/>
                    <a:t>Downwash</a:t>
                  </a:r>
                </a:p>
              </p:txBody>
            </p:sp>
          </p:grpSp>
          <p:sp>
            <p:nvSpPr>
              <p:cNvPr id="48" name="Rectangle 47"/>
              <p:cNvSpPr/>
              <p:nvPr/>
            </p:nvSpPr>
            <p:spPr>
              <a:xfrm flipH="1">
                <a:off x="5677737" y="7466850"/>
                <a:ext cx="59538" cy="4747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0" name="TextBox 39"/>
            <p:cNvSpPr txBox="1"/>
            <p:nvPr/>
          </p:nvSpPr>
          <p:spPr>
            <a:xfrm>
              <a:off x="2753360" y="6047786"/>
              <a:ext cx="1300560" cy="793225"/>
            </a:xfrm>
            <a:prstGeom prst="rect">
              <a:avLst/>
            </a:prstGeom>
            <a:noFill/>
          </p:spPr>
          <p:txBody>
            <a:bodyPr wrap="none" rtlCol="0">
              <a:spAutoFit/>
            </a:bodyPr>
            <a:lstStyle/>
            <a:p>
              <a:r>
                <a:rPr lang="en-US" sz="1200" dirty="0"/>
                <a:t>Flow</a:t>
              </a:r>
            </a:p>
          </p:txBody>
        </p:sp>
        <p:sp>
          <p:nvSpPr>
            <p:cNvPr id="44" name="Right Arrow 43"/>
            <p:cNvSpPr/>
            <p:nvPr/>
          </p:nvSpPr>
          <p:spPr>
            <a:xfrm>
              <a:off x="3953146" y="6357050"/>
              <a:ext cx="354307" cy="15239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145" tIns="8573" rIns="17145" bIns="8573" numCol="1" spcCol="0" rtlCol="0" fromWordArt="0" anchor="ctr" anchorCtr="0" forceAA="0" compatLnSpc="1">
              <a:prstTxWarp prst="textNoShape">
                <a:avLst/>
              </a:prstTxWarp>
              <a:noAutofit/>
            </a:bodyPr>
            <a:lstStyle/>
            <a:p>
              <a:pPr algn="ctr"/>
              <a:endParaRPr lang="en-US" sz="1350" dirty="0"/>
            </a:p>
          </p:txBody>
        </p:sp>
      </p:grpSp>
      <p:grpSp>
        <p:nvGrpSpPr>
          <p:cNvPr id="42" name="Group 41"/>
          <p:cNvGrpSpPr/>
          <p:nvPr/>
        </p:nvGrpSpPr>
        <p:grpSpPr>
          <a:xfrm>
            <a:off x="3837705" y="4691148"/>
            <a:ext cx="4888438" cy="1891892"/>
            <a:chOff x="-262452" y="300405"/>
            <a:chExt cx="4161579" cy="1666473"/>
          </a:xfrm>
        </p:grpSpPr>
        <p:grpSp>
          <p:nvGrpSpPr>
            <p:cNvPr id="45" name="Group 13"/>
            <p:cNvGrpSpPr/>
            <p:nvPr/>
          </p:nvGrpSpPr>
          <p:grpSpPr>
            <a:xfrm>
              <a:off x="-262452" y="929308"/>
              <a:ext cx="3972459" cy="1037570"/>
              <a:chOff x="-1239223" y="728610"/>
              <a:chExt cx="6858000" cy="2213787"/>
            </a:xfrm>
          </p:grpSpPr>
          <p:pic>
            <p:nvPicPr>
              <p:cNvPr id="50" name="Picture 49" descr="ep3c3gd2e"/>
              <p:cNvPicPr>
                <a:picLocks noChangeAspect="1" noChangeArrowheads="1"/>
              </p:cNvPicPr>
              <p:nvPr/>
            </p:nvPicPr>
            <p:blipFill>
              <a:blip r:embed="rId4" cstate="print"/>
              <a:srcRect/>
              <a:stretch>
                <a:fillRect/>
              </a:stretch>
            </p:blipFill>
            <p:spPr bwMode="auto">
              <a:xfrm>
                <a:off x="-1239223" y="728610"/>
                <a:ext cx="2286000" cy="2182813"/>
              </a:xfrm>
              <a:prstGeom prst="rect">
                <a:avLst/>
              </a:prstGeom>
              <a:noFill/>
              <a:ln>
                <a:noFill/>
              </a:ln>
            </p:spPr>
          </p:pic>
          <p:pic>
            <p:nvPicPr>
              <p:cNvPr id="55" name="Picture 54" descr="ep3c15ge"/>
              <p:cNvPicPr>
                <a:picLocks noChangeAspect="1" noChangeArrowheads="1"/>
              </p:cNvPicPr>
              <p:nvPr/>
            </p:nvPicPr>
            <p:blipFill>
              <a:blip r:embed="rId5" cstate="print"/>
              <a:srcRect t="4787" b="3790"/>
              <a:stretch>
                <a:fillRect/>
              </a:stretch>
            </p:blipFill>
            <p:spPr bwMode="auto">
              <a:xfrm>
                <a:off x="1046777" y="750040"/>
                <a:ext cx="2286000" cy="2182813"/>
              </a:xfrm>
              <a:prstGeom prst="rect">
                <a:avLst/>
              </a:prstGeom>
              <a:noFill/>
              <a:ln>
                <a:noFill/>
              </a:ln>
            </p:spPr>
          </p:pic>
          <p:pic>
            <p:nvPicPr>
              <p:cNvPr id="59" name="Picture 6" descr="ep3c17ge"/>
              <p:cNvPicPr>
                <a:picLocks noChangeAspect="1" noChangeArrowheads="1"/>
              </p:cNvPicPr>
              <p:nvPr/>
            </p:nvPicPr>
            <p:blipFill>
              <a:blip r:embed="rId6" cstate="print"/>
              <a:srcRect/>
              <a:stretch>
                <a:fillRect/>
              </a:stretch>
            </p:blipFill>
            <p:spPr bwMode="auto">
              <a:xfrm>
                <a:off x="3332777" y="745297"/>
                <a:ext cx="2286000" cy="2197100"/>
              </a:xfrm>
              <a:prstGeom prst="rect">
                <a:avLst/>
              </a:prstGeom>
              <a:noFill/>
              <a:ln>
                <a:noFill/>
              </a:ln>
            </p:spPr>
          </p:pic>
        </p:grpSp>
        <p:sp>
          <p:nvSpPr>
            <p:cNvPr id="47" name="TextBox 46"/>
            <p:cNvSpPr txBox="1"/>
            <p:nvPr/>
          </p:nvSpPr>
          <p:spPr>
            <a:xfrm>
              <a:off x="-233404" y="300405"/>
              <a:ext cx="4132531" cy="588817"/>
            </a:xfrm>
            <a:prstGeom prst="rect">
              <a:avLst/>
            </a:prstGeom>
            <a:noFill/>
            <a:ln>
              <a:noFill/>
            </a:ln>
          </p:spPr>
          <p:txBody>
            <a:bodyPr wrap="none" rtlCol="0">
              <a:spAutoFit/>
            </a:bodyPr>
            <a:lstStyle/>
            <a:p>
              <a:pPr algn="ctr"/>
              <a:r>
                <a:rPr lang="en-US" sz="1300" b="1" dirty="0" smtClean="0"/>
                <a:t>Complex horizontal flow around long buildings</a:t>
              </a:r>
            </a:p>
            <a:p>
              <a:pPr algn="ctr"/>
              <a:r>
                <a:rPr lang="en-US" sz="1300" b="1" dirty="0" smtClean="0"/>
                <a:t>Effects of wind direction</a:t>
              </a:r>
              <a:endParaRPr lang="en-US" sz="1300" b="1" dirty="0"/>
            </a:p>
          </p:txBody>
        </p:sp>
      </p:grpSp>
      <p:pic>
        <p:nvPicPr>
          <p:cNvPr id="72" name="Picture 7" descr="P4290055"/>
          <p:cNvPicPr>
            <a:picLocks noChangeAspect="1" noChangeArrowheads="1"/>
          </p:cNvPicPr>
          <p:nvPr/>
        </p:nvPicPr>
        <p:blipFill>
          <a:blip r:embed="rId7" cstate="print"/>
          <a:srcRect/>
          <a:stretch>
            <a:fillRect/>
          </a:stretch>
        </p:blipFill>
        <p:spPr bwMode="auto">
          <a:xfrm>
            <a:off x="374529" y="1599636"/>
            <a:ext cx="2735510" cy="1575987"/>
          </a:xfrm>
          <a:prstGeom prst="rect">
            <a:avLst/>
          </a:prstGeom>
          <a:noFill/>
        </p:spPr>
      </p:pic>
      <p:sp>
        <p:nvSpPr>
          <p:cNvPr id="5" name="Freeform 4"/>
          <p:cNvSpPr/>
          <p:nvPr/>
        </p:nvSpPr>
        <p:spPr>
          <a:xfrm>
            <a:off x="1654527" y="4126270"/>
            <a:ext cx="866932" cy="527221"/>
          </a:xfrm>
          <a:custGeom>
            <a:avLst/>
            <a:gdLst>
              <a:gd name="connsiteX0" fmla="*/ 1727 w 866932"/>
              <a:gd name="connsiteY0" fmla="*/ 98854 h 527221"/>
              <a:gd name="connsiteX1" fmla="*/ 84106 w 866932"/>
              <a:gd name="connsiteY1" fmla="*/ 156519 h 527221"/>
              <a:gd name="connsiteX2" fmla="*/ 150008 w 866932"/>
              <a:gd name="connsiteY2" fmla="*/ 164757 h 527221"/>
              <a:gd name="connsiteX3" fmla="*/ 174722 w 866932"/>
              <a:gd name="connsiteY3" fmla="*/ 172994 h 527221"/>
              <a:gd name="connsiteX4" fmla="*/ 199435 w 866932"/>
              <a:gd name="connsiteY4" fmla="*/ 197708 h 527221"/>
              <a:gd name="connsiteX5" fmla="*/ 224149 w 866932"/>
              <a:gd name="connsiteY5" fmla="*/ 214184 h 527221"/>
              <a:gd name="connsiteX6" fmla="*/ 240625 w 866932"/>
              <a:gd name="connsiteY6" fmla="*/ 263611 h 527221"/>
              <a:gd name="connsiteX7" fmla="*/ 248863 w 866932"/>
              <a:gd name="connsiteY7" fmla="*/ 288324 h 527221"/>
              <a:gd name="connsiteX8" fmla="*/ 298290 w 866932"/>
              <a:gd name="connsiteY8" fmla="*/ 313038 h 527221"/>
              <a:gd name="connsiteX9" fmla="*/ 331241 w 866932"/>
              <a:gd name="connsiteY9" fmla="*/ 354227 h 527221"/>
              <a:gd name="connsiteX10" fmla="*/ 339479 w 866932"/>
              <a:gd name="connsiteY10" fmla="*/ 378940 h 527221"/>
              <a:gd name="connsiteX11" fmla="*/ 388906 w 866932"/>
              <a:gd name="connsiteY11" fmla="*/ 403654 h 527221"/>
              <a:gd name="connsiteX12" fmla="*/ 413619 w 866932"/>
              <a:gd name="connsiteY12" fmla="*/ 420130 h 527221"/>
              <a:gd name="connsiteX13" fmla="*/ 438333 w 866932"/>
              <a:gd name="connsiteY13" fmla="*/ 428367 h 527221"/>
              <a:gd name="connsiteX14" fmla="*/ 446571 w 866932"/>
              <a:gd name="connsiteY14" fmla="*/ 510746 h 527221"/>
              <a:gd name="connsiteX15" fmla="*/ 471284 w 866932"/>
              <a:gd name="connsiteY15" fmla="*/ 518984 h 527221"/>
              <a:gd name="connsiteX16" fmla="*/ 537187 w 866932"/>
              <a:gd name="connsiteY16" fmla="*/ 527221 h 527221"/>
              <a:gd name="connsiteX17" fmla="*/ 644279 w 866932"/>
              <a:gd name="connsiteY17" fmla="*/ 510746 h 527221"/>
              <a:gd name="connsiteX18" fmla="*/ 809035 w 866932"/>
              <a:gd name="connsiteY18" fmla="*/ 502508 h 527221"/>
              <a:gd name="connsiteX19" fmla="*/ 850225 w 866932"/>
              <a:gd name="connsiteY19" fmla="*/ 436605 h 527221"/>
              <a:gd name="connsiteX20" fmla="*/ 866700 w 866932"/>
              <a:gd name="connsiteY20" fmla="*/ 411892 h 527221"/>
              <a:gd name="connsiteX21" fmla="*/ 858463 w 866932"/>
              <a:gd name="connsiteY21" fmla="*/ 387178 h 527221"/>
              <a:gd name="connsiteX22" fmla="*/ 825511 w 866932"/>
              <a:gd name="connsiteY22" fmla="*/ 337751 h 527221"/>
              <a:gd name="connsiteX23" fmla="*/ 784322 w 866932"/>
              <a:gd name="connsiteY23" fmla="*/ 271848 h 527221"/>
              <a:gd name="connsiteX24" fmla="*/ 743133 w 866932"/>
              <a:gd name="connsiteY24" fmla="*/ 222421 h 527221"/>
              <a:gd name="connsiteX25" fmla="*/ 718419 w 866932"/>
              <a:gd name="connsiteY25" fmla="*/ 214184 h 527221"/>
              <a:gd name="connsiteX26" fmla="*/ 685468 w 866932"/>
              <a:gd name="connsiteY26" fmla="*/ 172994 h 527221"/>
              <a:gd name="connsiteX27" fmla="*/ 636041 w 866932"/>
              <a:gd name="connsiteY27" fmla="*/ 131805 h 527221"/>
              <a:gd name="connsiteX28" fmla="*/ 603090 w 866932"/>
              <a:gd name="connsiteY28" fmla="*/ 98854 h 527221"/>
              <a:gd name="connsiteX29" fmla="*/ 553663 w 866932"/>
              <a:gd name="connsiteY29" fmla="*/ 65903 h 527221"/>
              <a:gd name="connsiteX30" fmla="*/ 528949 w 866932"/>
              <a:gd name="connsiteY30" fmla="*/ 49427 h 527221"/>
              <a:gd name="connsiteX31" fmla="*/ 479522 w 866932"/>
              <a:gd name="connsiteY31" fmla="*/ 32951 h 527221"/>
              <a:gd name="connsiteX32" fmla="*/ 446571 w 866932"/>
              <a:gd name="connsiteY32" fmla="*/ 24713 h 527221"/>
              <a:gd name="connsiteX33" fmla="*/ 397144 w 866932"/>
              <a:gd name="connsiteY33" fmla="*/ 8238 h 527221"/>
              <a:gd name="connsiteX34" fmla="*/ 372430 w 866932"/>
              <a:gd name="connsiteY34" fmla="*/ 0 h 527221"/>
              <a:gd name="connsiteX35" fmla="*/ 215911 w 866932"/>
              <a:gd name="connsiteY35" fmla="*/ 8238 h 527221"/>
              <a:gd name="connsiteX36" fmla="*/ 182960 w 866932"/>
              <a:gd name="connsiteY36" fmla="*/ 16475 h 527221"/>
              <a:gd name="connsiteX37" fmla="*/ 108819 w 866932"/>
              <a:gd name="connsiteY37" fmla="*/ 24713 h 527221"/>
              <a:gd name="connsiteX38" fmla="*/ 84106 w 866932"/>
              <a:gd name="connsiteY38" fmla="*/ 32951 h 527221"/>
              <a:gd name="connsiteX39" fmla="*/ 59392 w 866932"/>
              <a:gd name="connsiteY39" fmla="*/ 49427 h 527221"/>
              <a:gd name="connsiteX40" fmla="*/ 1727 w 866932"/>
              <a:gd name="connsiteY40" fmla="*/ 98854 h 52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6932" h="527221">
                <a:moveTo>
                  <a:pt x="1727" y="98854"/>
                </a:moveTo>
                <a:cubicBezTo>
                  <a:pt x="5846" y="116703"/>
                  <a:pt x="53476" y="142906"/>
                  <a:pt x="84106" y="156519"/>
                </a:cubicBezTo>
                <a:cubicBezTo>
                  <a:pt x="104336" y="165510"/>
                  <a:pt x="128227" y="160797"/>
                  <a:pt x="150008" y="164757"/>
                </a:cubicBezTo>
                <a:cubicBezTo>
                  <a:pt x="158551" y="166310"/>
                  <a:pt x="166484" y="170248"/>
                  <a:pt x="174722" y="172994"/>
                </a:cubicBezTo>
                <a:cubicBezTo>
                  <a:pt x="182960" y="181232"/>
                  <a:pt x="190485" y="190250"/>
                  <a:pt x="199435" y="197708"/>
                </a:cubicBezTo>
                <a:cubicBezTo>
                  <a:pt x="207041" y="204046"/>
                  <a:pt x="218902" y="205788"/>
                  <a:pt x="224149" y="214184"/>
                </a:cubicBezTo>
                <a:cubicBezTo>
                  <a:pt x="233354" y="228911"/>
                  <a:pt x="235133" y="247135"/>
                  <a:pt x="240625" y="263611"/>
                </a:cubicBezTo>
                <a:cubicBezTo>
                  <a:pt x="243371" y="271849"/>
                  <a:pt x="240625" y="285578"/>
                  <a:pt x="248863" y="288324"/>
                </a:cubicBezTo>
                <a:cubicBezTo>
                  <a:pt x="282969" y="299693"/>
                  <a:pt x="266351" y="291745"/>
                  <a:pt x="298290" y="313038"/>
                </a:cubicBezTo>
                <a:cubicBezTo>
                  <a:pt x="318993" y="375151"/>
                  <a:pt x="288658" y="301000"/>
                  <a:pt x="331241" y="354227"/>
                </a:cubicBezTo>
                <a:cubicBezTo>
                  <a:pt x="336665" y="361007"/>
                  <a:pt x="334055" y="372159"/>
                  <a:pt x="339479" y="378940"/>
                </a:cubicBezTo>
                <a:cubicBezTo>
                  <a:pt x="351094" y="393458"/>
                  <a:pt x="372625" y="398227"/>
                  <a:pt x="388906" y="403654"/>
                </a:cubicBezTo>
                <a:cubicBezTo>
                  <a:pt x="397144" y="409146"/>
                  <a:pt x="404764" y="415702"/>
                  <a:pt x="413619" y="420130"/>
                </a:cubicBezTo>
                <a:cubicBezTo>
                  <a:pt x="421386" y="424013"/>
                  <a:pt x="435365" y="420206"/>
                  <a:pt x="438333" y="428367"/>
                </a:cubicBezTo>
                <a:cubicBezTo>
                  <a:pt x="447764" y="454302"/>
                  <a:pt x="437140" y="484811"/>
                  <a:pt x="446571" y="510746"/>
                </a:cubicBezTo>
                <a:cubicBezTo>
                  <a:pt x="449538" y="518907"/>
                  <a:pt x="462741" y="517431"/>
                  <a:pt x="471284" y="518984"/>
                </a:cubicBezTo>
                <a:cubicBezTo>
                  <a:pt x="493066" y="522944"/>
                  <a:pt x="515219" y="524475"/>
                  <a:pt x="537187" y="527221"/>
                </a:cubicBezTo>
                <a:cubicBezTo>
                  <a:pt x="558341" y="523696"/>
                  <a:pt x="625211" y="512158"/>
                  <a:pt x="644279" y="510746"/>
                </a:cubicBezTo>
                <a:cubicBezTo>
                  <a:pt x="699116" y="506684"/>
                  <a:pt x="754116" y="505254"/>
                  <a:pt x="809035" y="502508"/>
                </a:cubicBezTo>
                <a:cubicBezTo>
                  <a:pt x="828642" y="443688"/>
                  <a:pt x="811061" y="462714"/>
                  <a:pt x="850225" y="436605"/>
                </a:cubicBezTo>
                <a:cubicBezTo>
                  <a:pt x="855717" y="428367"/>
                  <a:pt x="865072" y="421658"/>
                  <a:pt x="866700" y="411892"/>
                </a:cubicBezTo>
                <a:cubicBezTo>
                  <a:pt x="868128" y="403327"/>
                  <a:pt x="862680" y="394769"/>
                  <a:pt x="858463" y="387178"/>
                </a:cubicBezTo>
                <a:cubicBezTo>
                  <a:pt x="848847" y="369868"/>
                  <a:pt x="831773" y="356536"/>
                  <a:pt x="825511" y="337751"/>
                </a:cubicBezTo>
                <a:cubicBezTo>
                  <a:pt x="805904" y="278932"/>
                  <a:pt x="823485" y="297958"/>
                  <a:pt x="784322" y="271848"/>
                </a:cubicBezTo>
                <a:cubicBezTo>
                  <a:pt x="772166" y="253615"/>
                  <a:pt x="762159" y="235105"/>
                  <a:pt x="743133" y="222421"/>
                </a:cubicBezTo>
                <a:cubicBezTo>
                  <a:pt x="735908" y="217604"/>
                  <a:pt x="726657" y="216930"/>
                  <a:pt x="718419" y="214184"/>
                </a:cubicBezTo>
                <a:cubicBezTo>
                  <a:pt x="663147" y="177335"/>
                  <a:pt x="717303" y="220745"/>
                  <a:pt x="685468" y="172994"/>
                </a:cubicBezTo>
                <a:cubicBezTo>
                  <a:pt x="672784" y="153968"/>
                  <a:pt x="654275" y="143961"/>
                  <a:pt x="636041" y="131805"/>
                </a:cubicBezTo>
                <a:cubicBezTo>
                  <a:pt x="622061" y="89868"/>
                  <a:pt x="639036" y="118824"/>
                  <a:pt x="603090" y="98854"/>
                </a:cubicBezTo>
                <a:cubicBezTo>
                  <a:pt x="585781" y="89238"/>
                  <a:pt x="570139" y="76887"/>
                  <a:pt x="553663" y="65903"/>
                </a:cubicBezTo>
                <a:cubicBezTo>
                  <a:pt x="545425" y="60411"/>
                  <a:pt x="538342" y="52558"/>
                  <a:pt x="528949" y="49427"/>
                </a:cubicBezTo>
                <a:cubicBezTo>
                  <a:pt x="512473" y="43935"/>
                  <a:pt x="496370" y="37163"/>
                  <a:pt x="479522" y="32951"/>
                </a:cubicBezTo>
                <a:cubicBezTo>
                  <a:pt x="468538" y="30205"/>
                  <a:pt x="457415" y="27966"/>
                  <a:pt x="446571" y="24713"/>
                </a:cubicBezTo>
                <a:cubicBezTo>
                  <a:pt x="429937" y="19723"/>
                  <a:pt x="413620" y="13730"/>
                  <a:pt x="397144" y="8238"/>
                </a:cubicBezTo>
                <a:lnTo>
                  <a:pt x="372430" y="0"/>
                </a:lnTo>
                <a:cubicBezTo>
                  <a:pt x="320257" y="2746"/>
                  <a:pt x="267960" y="3712"/>
                  <a:pt x="215911" y="8238"/>
                </a:cubicBezTo>
                <a:cubicBezTo>
                  <a:pt x="204632" y="9219"/>
                  <a:pt x="194150" y="14754"/>
                  <a:pt x="182960" y="16475"/>
                </a:cubicBezTo>
                <a:cubicBezTo>
                  <a:pt x="158383" y="20256"/>
                  <a:pt x="133533" y="21967"/>
                  <a:pt x="108819" y="24713"/>
                </a:cubicBezTo>
                <a:cubicBezTo>
                  <a:pt x="100581" y="27459"/>
                  <a:pt x="91873" y="29068"/>
                  <a:pt x="84106" y="32951"/>
                </a:cubicBezTo>
                <a:cubicBezTo>
                  <a:pt x="75250" y="37379"/>
                  <a:pt x="68439" y="45406"/>
                  <a:pt x="59392" y="49427"/>
                </a:cubicBezTo>
                <a:cubicBezTo>
                  <a:pt x="-4343" y="77754"/>
                  <a:pt x="-2392" y="81005"/>
                  <a:pt x="1727" y="98854"/>
                </a:cubicBezTo>
                <a:close/>
              </a:path>
            </a:pathLst>
          </a:custGeom>
          <a:gradFill>
            <a:gsLst>
              <a:gs pos="0">
                <a:schemeClr val="accent1">
                  <a:alpha val="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71407" y="2760617"/>
            <a:ext cx="1124026" cy="430887"/>
          </a:xfrm>
          <a:prstGeom prst="rect">
            <a:avLst/>
          </a:prstGeom>
          <a:noFill/>
        </p:spPr>
        <p:txBody>
          <a:bodyPr wrap="none" rtlCol="0">
            <a:spAutoFit/>
          </a:bodyPr>
          <a:lstStyle/>
          <a:p>
            <a:r>
              <a:rPr lang="en-US" sz="1100" dirty="0" smtClean="0"/>
              <a:t>Meteorological </a:t>
            </a:r>
          </a:p>
          <a:p>
            <a:r>
              <a:rPr lang="en-US" sz="1100" dirty="0"/>
              <a:t> </a:t>
            </a:r>
            <a:r>
              <a:rPr lang="en-US" sz="1100" dirty="0" smtClean="0"/>
              <a:t>       wind tunnel</a:t>
            </a:r>
            <a:endParaRPr lang="en-US" sz="1100" dirty="0"/>
          </a:p>
        </p:txBody>
      </p:sp>
      <p:sp>
        <p:nvSpPr>
          <p:cNvPr id="2" name="Rectangle 1"/>
          <p:cNvSpPr/>
          <p:nvPr/>
        </p:nvSpPr>
        <p:spPr>
          <a:xfrm>
            <a:off x="3505200" y="4391898"/>
            <a:ext cx="5424217" cy="223750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315886" y="1108165"/>
            <a:ext cx="5580280" cy="3293209"/>
          </a:xfrm>
          <a:prstGeom prst="rect">
            <a:avLst/>
          </a:prstGeom>
          <a:noFill/>
          <a:ln w="12700">
            <a:solidFill>
              <a:schemeClr val="tx1"/>
            </a:solidFill>
          </a:ln>
        </p:spPr>
        <p:txBody>
          <a:bodyPr wrap="square" rtlCol="0">
            <a:spAutoFit/>
          </a:bodyPr>
          <a:lstStyle/>
          <a:p>
            <a:r>
              <a:rPr lang="en-US" sz="2000" b="1" u="sng" dirty="0" smtClean="0"/>
              <a:t>Research Motivation</a:t>
            </a:r>
          </a:p>
          <a:p>
            <a:endParaRPr lang="en-US" sz="800" u="sng" dirty="0"/>
          </a:p>
          <a:p>
            <a:pPr>
              <a:buFont typeface="Arial" pitchFamily="34" charset="0"/>
              <a:buChar char="•"/>
            </a:pPr>
            <a:r>
              <a:rPr lang="en-US" sz="2000" dirty="0"/>
              <a:t> </a:t>
            </a:r>
            <a:r>
              <a:rPr lang="en-US" sz="2000" dirty="0" smtClean="0"/>
              <a:t>Building-induced plume downwash can cause </a:t>
            </a:r>
            <a:r>
              <a:rPr lang="en-US" sz="2000" dirty="0"/>
              <a:t>very high short-term concentrations. </a:t>
            </a:r>
          </a:p>
          <a:p>
            <a:pPr>
              <a:buFont typeface="Arial" pitchFamily="34" charset="0"/>
              <a:buChar char="•"/>
            </a:pPr>
            <a:endParaRPr lang="en-US" sz="2000" dirty="0"/>
          </a:p>
          <a:p>
            <a:pPr>
              <a:buFont typeface="Arial" pitchFamily="34" charset="0"/>
              <a:buChar char="•"/>
            </a:pPr>
            <a:r>
              <a:rPr lang="en-US" sz="2000" dirty="0"/>
              <a:t>The new </a:t>
            </a:r>
            <a:r>
              <a:rPr lang="en-US" sz="2000" dirty="0">
                <a:solidFill>
                  <a:prstClr val="black"/>
                </a:solidFill>
              </a:rPr>
              <a:t>SO</a:t>
            </a:r>
            <a:r>
              <a:rPr lang="en-US" sz="2000" baseline="-25000" dirty="0">
                <a:solidFill>
                  <a:prstClr val="black"/>
                </a:solidFill>
              </a:rPr>
              <a:t>2</a:t>
            </a:r>
            <a:r>
              <a:rPr lang="en-US" sz="2000" dirty="0">
                <a:solidFill>
                  <a:prstClr val="black"/>
                </a:solidFill>
              </a:rPr>
              <a:t> and NO</a:t>
            </a:r>
            <a:r>
              <a:rPr lang="en-US" sz="2000" baseline="-25000" dirty="0">
                <a:solidFill>
                  <a:prstClr val="black"/>
                </a:solidFill>
              </a:rPr>
              <a:t>2</a:t>
            </a:r>
            <a:r>
              <a:rPr lang="en-US" sz="2000" dirty="0">
                <a:solidFill>
                  <a:prstClr val="black"/>
                </a:solidFill>
              </a:rPr>
              <a:t> 1-hr NAAQS are </a:t>
            </a:r>
            <a:r>
              <a:rPr lang="en-US" sz="2000" dirty="0" smtClean="0">
                <a:solidFill>
                  <a:prstClr val="black"/>
                </a:solidFill>
              </a:rPr>
              <a:t>being frequently challenged near pollutant sources due </a:t>
            </a:r>
            <a:r>
              <a:rPr lang="en-US" sz="2000" dirty="0">
                <a:solidFill>
                  <a:prstClr val="black"/>
                </a:solidFill>
              </a:rPr>
              <a:t>to </a:t>
            </a:r>
            <a:r>
              <a:rPr lang="en-US" sz="2000" dirty="0" smtClean="0">
                <a:solidFill>
                  <a:prstClr val="black"/>
                </a:solidFill>
              </a:rPr>
              <a:t>plume downwash. </a:t>
            </a:r>
          </a:p>
          <a:p>
            <a:pPr>
              <a:buFont typeface="Arial" pitchFamily="34" charset="0"/>
              <a:buChar char="•"/>
            </a:pPr>
            <a:endParaRPr lang="en-US" sz="2000" dirty="0">
              <a:solidFill>
                <a:prstClr val="black"/>
              </a:solidFill>
            </a:endParaRPr>
          </a:p>
          <a:p>
            <a:pPr>
              <a:buFont typeface="Arial" pitchFamily="34" charset="0"/>
              <a:buChar char="•"/>
            </a:pPr>
            <a:r>
              <a:rPr lang="en-US" sz="2000" dirty="0">
                <a:solidFill>
                  <a:prstClr val="black"/>
                </a:solidFill>
              </a:rPr>
              <a:t>W</a:t>
            </a:r>
            <a:r>
              <a:rPr lang="en-US" sz="2000" dirty="0" smtClean="0">
                <a:solidFill>
                  <a:prstClr val="black"/>
                </a:solidFill>
              </a:rPr>
              <a:t>ind </a:t>
            </a:r>
            <a:r>
              <a:rPr lang="en-US" sz="2000" dirty="0">
                <a:solidFill>
                  <a:prstClr val="black"/>
                </a:solidFill>
              </a:rPr>
              <a:t>tunnel data </a:t>
            </a:r>
            <a:r>
              <a:rPr lang="en-US" sz="2000" dirty="0" smtClean="0">
                <a:solidFill>
                  <a:prstClr val="black"/>
                </a:solidFill>
              </a:rPr>
              <a:t>provide a </a:t>
            </a:r>
            <a:r>
              <a:rPr lang="en-US" sz="2000" dirty="0">
                <a:solidFill>
                  <a:prstClr val="black"/>
                </a:solidFill>
              </a:rPr>
              <a:t>scientific basis for </a:t>
            </a:r>
            <a:r>
              <a:rPr lang="en-US" sz="2000" dirty="0" smtClean="0">
                <a:solidFill>
                  <a:prstClr val="black"/>
                </a:solidFill>
              </a:rPr>
              <a:t>new downwash algorithm </a:t>
            </a:r>
            <a:r>
              <a:rPr lang="en-US" sz="2000" dirty="0">
                <a:solidFill>
                  <a:prstClr val="black"/>
                </a:solidFill>
              </a:rPr>
              <a:t>development and evaluation</a:t>
            </a:r>
            <a:r>
              <a:rPr lang="en-US" sz="2000" dirty="0" smtClean="0">
                <a:solidFill>
                  <a:prstClr val="black"/>
                </a:solidFill>
              </a:rPr>
              <a:t>.</a:t>
            </a:r>
            <a:endParaRPr lang="en-US" sz="2000" dirty="0"/>
          </a:p>
        </p:txBody>
      </p:sp>
      <p:sp>
        <p:nvSpPr>
          <p:cNvPr id="22" name="TextBox 21"/>
          <p:cNvSpPr txBox="1"/>
          <p:nvPr/>
        </p:nvSpPr>
        <p:spPr>
          <a:xfrm>
            <a:off x="299258" y="5104025"/>
            <a:ext cx="2892829" cy="954107"/>
          </a:xfrm>
          <a:prstGeom prst="rect">
            <a:avLst/>
          </a:prstGeom>
          <a:noFill/>
        </p:spPr>
        <p:txBody>
          <a:bodyPr wrap="square" rtlCol="0">
            <a:spAutoFit/>
          </a:bodyPr>
          <a:lstStyle/>
          <a:p>
            <a:pPr algn="ctr"/>
            <a:r>
              <a:rPr lang="en-US" sz="2800" b="1" dirty="0" smtClean="0"/>
              <a:t>Wind Tunnel Simulations</a:t>
            </a:r>
            <a:endParaRPr lang="en-US" sz="2800" b="1" dirty="0"/>
          </a:p>
        </p:txBody>
      </p:sp>
    </p:spTree>
    <p:extLst>
      <p:ext uri="{BB962C8B-B14F-4D97-AF65-F5344CB8AC3E}">
        <p14:creationId xmlns="" xmlns:p14="http://schemas.microsoft.com/office/powerpoint/2010/main" val="380250482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i="1" dirty="0" smtClean="0">
                <a:solidFill>
                  <a:srgbClr val="002060"/>
                </a:solidFill>
                <a:latin typeface="Arial" pitchFamily="34" charset="0"/>
                <a:cs typeface="Arial" pitchFamily="34" charset="0"/>
              </a:rPr>
              <a:t>Regional- to Continental-Scale MP Air Quality Modeling</a:t>
            </a:r>
          </a:p>
        </p:txBody>
      </p:sp>
      <p:sp>
        <p:nvSpPr>
          <p:cNvPr id="3" name="Content Placeholder 2"/>
          <p:cNvSpPr>
            <a:spLocks noGrp="1"/>
          </p:cNvSpPr>
          <p:nvPr>
            <p:ph idx="1"/>
          </p:nvPr>
        </p:nvSpPr>
        <p:spPr>
          <a:xfrm>
            <a:off x="228600" y="1295400"/>
            <a:ext cx="8229600" cy="4646230"/>
          </a:xfrm>
        </p:spPr>
        <p:txBody>
          <a:bodyPr>
            <a:noAutofit/>
          </a:bodyPr>
          <a:lstStyle/>
          <a:p>
            <a:pPr marL="0" indent="0">
              <a:buNone/>
            </a:pPr>
            <a:r>
              <a:rPr lang="en-US" dirty="0" smtClean="0"/>
              <a:t>Development and evaluation of regional to continental </a:t>
            </a:r>
          </a:p>
          <a:p>
            <a:pPr marL="0" indent="0">
              <a:buNone/>
            </a:pPr>
            <a:r>
              <a:rPr lang="en-US" dirty="0" smtClean="0"/>
              <a:t>scale air quality modeling systems for individual </a:t>
            </a:r>
          </a:p>
          <a:p>
            <a:pPr marL="0" indent="0">
              <a:buNone/>
            </a:pPr>
            <a:r>
              <a:rPr lang="en-US" dirty="0" smtClean="0"/>
              <a:t>pollutant and multipollutant analyses.</a:t>
            </a:r>
          </a:p>
          <a:p>
            <a:pPr marL="0" indent="0">
              <a:buNone/>
            </a:pPr>
            <a:endParaRPr lang="en-US" sz="1600" dirty="0" smtClean="0"/>
          </a:p>
          <a:p>
            <a:pPr marL="0" indent="0">
              <a:buNone/>
            </a:pPr>
            <a:r>
              <a:rPr lang="en-US" u="sng" dirty="0" smtClean="0"/>
              <a:t>Near-term direction</a:t>
            </a:r>
          </a:p>
          <a:p>
            <a:pPr lvl="1"/>
            <a:r>
              <a:rPr lang="en-US" b="1" dirty="0" smtClean="0"/>
              <a:t>Next CMAQ release</a:t>
            </a:r>
          </a:p>
          <a:p>
            <a:pPr lvl="1"/>
            <a:r>
              <a:rPr lang="en-US" dirty="0"/>
              <a:t>Multipollutant air quality impacts of oil and gas development</a:t>
            </a:r>
          </a:p>
          <a:p>
            <a:pPr lvl="2"/>
            <a:r>
              <a:rPr lang="en-US" dirty="0" smtClean="0"/>
              <a:t>Opportunity </a:t>
            </a:r>
            <a:r>
              <a:rPr lang="en-US" dirty="0"/>
              <a:t>for further development of:</a:t>
            </a:r>
          </a:p>
          <a:p>
            <a:pPr lvl="3"/>
            <a:r>
              <a:rPr lang="en-US" dirty="0"/>
              <a:t>CMAQ-ISAM</a:t>
            </a:r>
          </a:p>
          <a:p>
            <a:pPr lvl="3"/>
            <a:r>
              <a:rPr lang="en-US" dirty="0"/>
              <a:t>Fine-scale CMAQ</a:t>
            </a:r>
          </a:p>
          <a:p>
            <a:pPr lvl="3"/>
            <a:r>
              <a:rPr lang="en-US" dirty="0"/>
              <a:t>Meteorological modeling</a:t>
            </a:r>
          </a:p>
          <a:p>
            <a:pPr lvl="3"/>
            <a:r>
              <a:rPr lang="en-US" dirty="0"/>
              <a:t>Chemical mechanisms</a:t>
            </a:r>
          </a:p>
          <a:p>
            <a:pPr lvl="1"/>
            <a:r>
              <a:rPr lang="en-US" dirty="0" smtClean="0"/>
              <a:t>Aromatic hydrocarbon chemistry</a:t>
            </a:r>
          </a:p>
        </p:txBody>
      </p:sp>
      <p:sp>
        <p:nvSpPr>
          <p:cNvPr id="8" name="Slide Number Placeholder 7"/>
          <p:cNvSpPr>
            <a:spLocks noGrp="1"/>
          </p:cNvSpPr>
          <p:nvPr>
            <p:ph type="sldNum" sz="quarter" idx="12"/>
          </p:nvPr>
        </p:nvSpPr>
        <p:spPr/>
        <p:txBody>
          <a:bodyPr/>
          <a:lstStyle/>
          <a:p>
            <a:fld id="{0DB7DB0A-83D0-4FA3-B25B-325FBBBEE0FA}" type="slidenum">
              <a:rPr lang="en-US" smtClean="0"/>
              <a:pPr/>
              <a:t>31</a:t>
            </a:fld>
            <a:endParaRPr lang="en-US"/>
          </a:p>
        </p:txBody>
      </p:sp>
      <p:pic>
        <p:nvPicPr>
          <p:cNvPr id="10" name="Picture 2"/>
          <p:cNvPicPr>
            <a:picLocks noChangeAspect="1" noChangeArrowheads="1"/>
          </p:cNvPicPr>
          <p:nvPr/>
        </p:nvPicPr>
        <p:blipFill>
          <a:blip r:embed="rId3" cstate="print"/>
          <a:srcRect/>
          <a:stretch>
            <a:fillRect/>
          </a:stretch>
        </p:blipFill>
        <p:spPr bwMode="auto">
          <a:xfrm>
            <a:off x="5791200" y="4162423"/>
            <a:ext cx="2964948" cy="1779207"/>
          </a:xfrm>
          <a:prstGeom prst="rect">
            <a:avLst/>
          </a:prstGeom>
          <a:noFill/>
          <a:ln w="9525">
            <a:noFill/>
            <a:miter lim="800000"/>
            <a:headEnd/>
            <a:tailEnd/>
          </a:ln>
        </p:spPr>
      </p:pic>
      <p:pic>
        <p:nvPicPr>
          <p:cNvPr id="51" name="Picture 4"/>
          <p:cNvPicPr>
            <a:picLocks noChangeAspect="1" noChangeArrowheads="1"/>
          </p:cNvPicPr>
          <p:nvPr/>
        </p:nvPicPr>
        <p:blipFill>
          <a:blip r:embed="rId4" cstate="print"/>
          <a:srcRect/>
          <a:stretch>
            <a:fillRect/>
          </a:stretch>
        </p:blipFill>
        <p:spPr bwMode="auto">
          <a:xfrm>
            <a:off x="6324600" y="1754187"/>
            <a:ext cx="1756007" cy="1641094"/>
          </a:xfrm>
          <a:prstGeom prst="rect">
            <a:avLst/>
          </a:prstGeom>
          <a:noFill/>
          <a:ln w="9525">
            <a:noFill/>
            <a:miter lim="800000"/>
            <a:headEnd/>
            <a:tailEnd/>
          </a:ln>
        </p:spPr>
      </p:pic>
      <p:pic>
        <p:nvPicPr>
          <p:cNvPr id="133" name="Picture 2"/>
          <p:cNvPicPr>
            <a:picLocks noChangeAspect="1" noChangeArrowheads="1"/>
          </p:cNvPicPr>
          <p:nvPr/>
        </p:nvPicPr>
        <p:blipFill>
          <a:blip r:embed="rId5" cstate="print"/>
          <a:srcRect l="29705" t="14444" r="15789" b="38596"/>
          <a:stretch>
            <a:fillRect/>
          </a:stretch>
        </p:blipFill>
        <p:spPr bwMode="auto">
          <a:xfrm>
            <a:off x="7230699" y="2622932"/>
            <a:ext cx="1837101" cy="1187068"/>
          </a:xfrm>
          <a:prstGeom prst="rect">
            <a:avLst/>
          </a:prstGeom>
          <a:noFill/>
          <a:ln w="9525">
            <a:noFill/>
            <a:miter lim="800000"/>
            <a:headEnd/>
            <a:tailEnd/>
          </a:ln>
        </p:spPr>
      </p:pic>
    </p:spTree>
    <p:extLst>
      <p:ext uri="{BB962C8B-B14F-4D97-AF65-F5344CB8AC3E}">
        <p14:creationId xmlns="" xmlns:p14="http://schemas.microsoft.com/office/powerpoint/2010/main" val="271723474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rgbClr val="002060"/>
                </a:solidFill>
                <a:latin typeface="Arial" pitchFamily="34" charset="0"/>
                <a:cs typeface="Arial" pitchFamily="34" charset="0"/>
              </a:rPr>
              <a:t>Modeling Air Quality impacts on Pollutant Deposition and Water Quality</a:t>
            </a:r>
          </a:p>
        </p:txBody>
      </p:sp>
      <p:sp>
        <p:nvSpPr>
          <p:cNvPr id="3" name="Content Placeholder 2"/>
          <p:cNvSpPr>
            <a:spLocks noGrp="1"/>
          </p:cNvSpPr>
          <p:nvPr>
            <p:ph idx="1"/>
          </p:nvPr>
        </p:nvSpPr>
        <p:spPr>
          <a:xfrm>
            <a:off x="457200" y="3733800"/>
            <a:ext cx="8229600" cy="2392363"/>
          </a:xfrm>
        </p:spPr>
        <p:txBody>
          <a:bodyPr>
            <a:normAutofit/>
          </a:bodyPr>
          <a:lstStyle/>
          <a:p>
            <a:pPr marL="57150" indent="0">
              <a:buNone/>
            </a:pPr>
            <a:endParaRPr lang="en-US" dirty="0"/>
          </a:p>
          <a:p>
            <a:pPr marL="57150" indent="0">
              <a:buNone/>
            </a:pPr>
            <a:r>
              <a:rPr lang="en-US" u="sng" dirty="0" smtClean="0"/>
              <a:t>Near-term direction</a:t>
            </a:r>
          </a:p>
          <a:p>
            <a:pPr marL="800100" lvl="1"/>
            <a:r>
              <a:rPr lang="en-US" b="1" dirty="0" smtClean="0"/>
              <a:t>Couple Air and Land Modeling (including land use and agricultural land management with USDA EPIC model)</a:t>
            </a:r>
          </a:p>
          <a:p>
            <a:pPr lvl="1"/>
            <a:r>
              <a:rPr lang="en-US" dirty="0" smtClean="0"/>
              <a:t>Coupled meteorology (WRF) and hydrology (VIC) modeling system</a:t>
            </a:r>
          </a:p>
          <a:p>
            <a:pPr lvl="1"/>
            <a:r>
              <a:rPr lang="en-US" dirty="0" smtClean="0"/>
              <a:t>Coupled Air System Models (WRF/VIC/EPIC/CMAQ) for N-Cascade</a:t>
            </a:r>
          </a:p>
          <a:p>
            <a:pPr lvl="1"/>
            <a:endParaRPr lang="en-US" dirty="0" smtClean="0"/>
          </a:p>
        </p:txBody>
      </p:sp>
      <p:sp>
        <p:nvSpPr>
          <p:cNvPr id="11" name="Slide Number Placeholder 10"/>
          <p:cNvSpPr>
            <a:spLocks noGrp="1"/>
          </p:cNvSpPr>
          <p:nvPr>
            <p:ph type="sldNum" sz="quarter" idx="12"/>
          </p:nvPr>
        </p:nvSpPr>
        <p:spPr/>
        <p:txBody>
          <a:bodyPr/>
          <a:lstStyle/>
          <a:p>
            <a:fld id="{0DB7DB0A-83D0-4FA3-B25B-325FBBBEE0FA}" type="slidenum">
              <a:rPr lang="en-US" smtClean="0"/>
              <a:pPr/>
              <a:t>32</a:t>
            </a:fld>
            <a:endParaRPr lang="en-US"/>
          </a:p>
        </p:txBody>
      </p:sp>
      <p:grpSp>
        <p:nvGrpSpPr>
          <p:cNvPr id="8" name="Group 7"/>
          <p:cNvGrpSpPr/>
          <p:nvPr/>
        </p:nvGrpSpPr>
        <p:grpSpPr>
          <a:xfrm>
            <a:off x="6934200" y="3033041"/>
            <a:ext cx="1814275" cy="1538959"/>
            <a:chOff x="938213" y="1227696"/>
            <a:chExt cx="7234712" cy="5173104"/>
          </a:xfrm>
        </p:grpSpPr>
        <p:pic>
          <p:nvPicPr>
            <p:cNvPr id="10" name="Picture 2"/>
            <p:cNvPicPr>
              <a:picLocks noChangeAspect="1" noChangeArrowheads="1"/>
            </p:cNvPicPr>
            <p:nvPr/>
          </p:nvPicPr>
          <p:blipFill>
            <a:blip r:embed="rId3" cstate="print"/>
            <a:srcRect t="14419" r="4751" b="6202"/>
            <a:stretch>
              <a:fillRect/>
            </a:stretch>
          </p:blipFill>
          <p:spPr bwMode="auto">
            <a:xfrm>
              <a:off x="938213" y="1227696"/>
              <a:ext cx="7234712" cy="5096905"/>
            </a:xfrm>
            <a:prstGeom prst="rect">
              <a:avLst/>
            </a:prstGeom>
            <a:noFill/>
            <a:ln w="9525">
              <a:noFill/>
              <a:miter lim="800000"/>
              <a:headEnd/>
              <a:tailEnd/>
            </a:ln>
          </p:spPr>
        </p:pic>
        <p:pic>
          <p:nvPicPr>
            <p:cNvPr id="13" name="Picture 2" descr="L:\Lab\NERL_Dennis\Temp\ITR\ACE\ProblemAreas\Modeling\MARB-AQ-WQConnect\oldCAA-CAIR\marb_red&amp;gray2.gif"/>
            <p:cNvPicPr>
              <a:picLocks noChangeAspect="1" noChangeArrowheads="1"/>
            </p:cNvPicPr>
            <p:nvPr/>
          </p:nvPicPr>
          <p:blipFill>
            <a:blip r:embed="rId4" cstate="print"/>
            <a:srcRect t="14286" b="18286"/>
            <a:stretch>
              <a:fillRect/>
            </a:stretch>
          </p:blipFill>
          <p:spPr bwMode="auto">
            <a:xfrm>
              <a:off x="1142999" y="1304925"/>
              <a:ext cx="5390285" cy="4343400"/>
            </a:xfrm>
            <a:prstGeom prst="rect">
              <a:avLst/>
            </a:prstGeom>
            <a:noFill/>
          </p:spPr>
        </p:pic>
        <p:sp>
          <p:nvSpPr>
            <p:cNvPr id="14" name="Rectangle 13"/>
            <p:cNvSpPr/>
            <p:nvPr/>
          </p:nvSpPr>
          <p:spPr bwMode="auto">
            <a:xfrm>
              <a:off x="1582270" y="1380565"/>
              <a:ext cx="228600" cy="228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15" name="Rectangle 14"/>
            <p:cNvSpPr/>
            <p:nvPr/>
          </p:nvSpPr>
          <p:spPr bwMode="auto">
            <a:xfrm>
              <a:off x="7593105" y="6172200"/>
              <a:ext cx="304800" cy="2286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pic>
        <p:nvPicPr>
          <p:cNvPr id="16" name="Picture 15"/>
          <p:cNvPicPr/>
          <p:nvPr/>
        </p:nvPicPr>
        <p:blipFill>
          <a:blip r:embed="rId5" cstate="print"/>
          <a:srcRect/>
          <a:stretch>
            <a:fillRect/>
          </a:stretch>
        </p:blipFill>
        <p:spPr bwMode="auto">
          <a:xfrm>
            <a:off x="5851428" y="1371600"/>
            <a:ext cx="2603224" cy="1569922"/>
          </a:xfrm>
          <a:prstGeom prst="rect">
            <a:avLst/>
          </a:prstGeom>
          <a:noFill/>
          <a:ln w="9525">
            <a:noFill/>
            <a:miter lim="800000"/>
            <a:headEnd/>
            <a:tailEnd/>
          </a:ln>
        </p:spPr>
      </p:pic>
      <p:sp>
        <p:nvSpPr>
          <p:cNvPr id="4" name="TextBox 3"/>
          <p:cNvSpPr txBox="1"/>
          <p:nvPr/>
        </p:nvSpPr>
        <p:spPr>
          <a:xfrm>
            <a:off x="498456" y="1577876"/>
            <a:ext cx="5368944" cy="2308324"/>
          </a:xfrm>
          <a:prstGeom prst="rect">
            <a:avLst/>
          </a:prstGeom>
          <a:noFill/>
        </p:spPr>
        <p:txBody>
          <a:bodyPr wrap="square" rtlCol="0">
            <a:spAutoFit/>
          </a:bodyPr>
          <a:lstStyle/>
          <a:p>
            <a:r>
              <a:rPr lang="en-US" sz="2400" dirty="0"/>
              <a:t>Development and evaluation of models to </a:t>
            </a:r>
            <a:r>
              <a:rPr lang="en-US" sz="2400" dirty="0" smtClean="0"/>
              <a:t>characterize </a:t>
            </a:r>
            <a:r>
              <a:rPr lang="en-US" sz="2400" dirty="0"/>
              <a:t>the </a:t>
            </a:r>
            <a:r>
              <a:rPr lang="en-US" sz="2400" dirty="0" smtClean="0"/>
              <a:t>complete atmospheric</a:t>
            </a:r>
            <a:endParaRPr lang="en-US" sz="2400" dirty="0"/>
          </a:p>
          <a:p>
            <a:r>
              <a:rPr lang="en-US" sz="2400" dirty="0"/>
              <a:t>deposition budget for ecosystems and </a:t>
            </a:r>
          </a:p>
          <a:p>
            <a:r>
              <a:rPr lang="en-US" sz="2400" dirty="0"/>
              <a:t>provide the necessary linkage between </a:t>
            </a:r>
          </a:p>
          <a:p>
            <a:r>
              <a:rPr lang="en-US" sz="2400" dirty="0"/>
              <a:t>atmospheric deposition and ecosystem exposure</a:t>
            </a:r>
            <a:r>
              <a:rPr lang="en-US" sz="2400" dirty="0" smtClean="0"/>
              <a:t>.</a:t>
            </a:r>
            <a:endParaRPr lang="en-US" sz="2400" dirty="0"/>
          </a:p>
        </p:txBody>
      </p:sp>
    </p:spTree>
    <p:extLst>
      <p:ext uri="{BB962C8B-B14F-4D97-AF65-F5344CB8AC3E}">
        <p14:creationId xmlns="" xmlns:p14="http://schemas.microsoft.com/office/powerpoint/2010/main" val="341583866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304800" y="4763"/>
            <a:ext cx="8458199" cy="83099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b="1" i="1" dirty="0" smtClean="0">
                <a:solidFill>
                  <a:srgbClr val="002060"/>
                </a:solidFill>
                <a:latin typeface="Calibri" pitchFamily="34" charset="0"/>
              </a:rPr>
              <a:t>Nitrogen</a:t>
            </a:r>
            <a:r>
              <a:rPr lang="en-US" sz="2400" b="1" i="1" dirty="0">
                <a:solidFill>
                  <a:srgbClr val="002060"/>
                </a:solidFill>
                <a:latin typeface="Calibri" pitchFamily="34" charset="0"/>
              </a:rPr>
              <a:t>: Air, Land and Water are Interconnected</a:t>
            </a:r>
          </a:p>
          <a:p>
            <a:pPr algn="ctr" fontAlgn="base">
              <a:spcBef>
                <a:spcPct val="0"/>
              </a:spcBef>
              <a:spcAft>
                <a:spcPct val="0"/>
              </a:spcAft>
            </a:pPr>
            <a:r>
              <a:rPr lang="en-US" sz="2400" b="1" i="1" dirty="0">
                <a:solidFill>
                  <a:srgbClr val="002060"/>
                </a:solidFill>
                <a:latin typeface="Calibri" pitchFamily="34" charset="0"/>
              </a:rPr>
              <a:t>A One-Environment Capability Can Illuminate Win-Win Cases</a:t>
            </a:r>
          </a:p>
        </p:txBody>
      </p:sp>
      <p:sp>
        <p:nvSpPr>
          <p:cNvPr id="3" name="Oval 2"/>
          <p:cNvSpPr/>
          <p:nvPr/>
        </p:nvSpPr>
        <p:spPr>
          <a:xfrm>
            <a:off x="1524000" y="2587625"/>
            <a:ext cx="1371600" cy="8874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TextBox 5"/>
          <p:cNvSpPr txBox="1">
            <a:spLocks noChangeArrowheads="1"/>
          </p:cNvSpPr>
          <p:nvPr/>
        </p:nvSpPr>
        <p:spPr bwMode="auto">
          <a:xfrm>
            <a:off x="1533525" y="2740025"/>
            <a:ext cx="1300163" cy="584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a:solidFill>
                  <a:srgbClr val="000000"/>
                </a:solidFill>
                <a:latin typeface="Calibri" pitchFamily="34" charset="0"/>
              </a:rPr>
              <a:t>Agriculture</a:t>
            </a:r>
          </a:p>
          <a:p>
            <a:pPr algn="ctr" fontAlgn="base">
              <a:spcBef>
                <a:spcPct val="0"/>
              </a:spcBef>
              <a:spcAft>
                <a:spcPct val="0"/>
              </a:spcAft>
            </a:pPr>
            <a:r>
              <a:rPr lang="en-US" sz="1600">
                <a:solidFill>
                  <a:srgbClr val="000000"/>
                </a:solidFill>
                <a:latin typeface="Calibri" pitchFamily="34" charset="0"/>
              </a:rPr>
              <a:t>Management</a:t>
            </a:r>
          </a:p>
        </p:txBody>
      </p:sp>
      <p:sp>
        <p:nvSpPr>
          <p:cNvPr id="5" name="Oval 4"/>
          <p:cNvSpPr/>
          <p:nvPr/>
        </p:nvSpPr>
        <p:spPr>
          <a:xfrm>
            <a:off x="1219200" y="3883025"/>
            <a:ext cx="1216025" cy="841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TextBox 7"/>
          <p:cNvSpPr txBox="1">
            <a:spLocks noChangeArrowheads="1"/>
          </p:cNvSpPr>
          <p:nvPr/>
        </p:nvSpPr>
        <p:spPr bwMode="auto">
          <a:xfrm>
            <a:off x="1219200" y="4121150"/>
            <a:ext cx="1190625" cy="338138"/>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latin typeface="Calibri" pitchFamily="34" charset="0"/>
              </a:rPr>
              <a:t>Combustion</a:t>
            </a:r>
          </a:p>
        </p:txBody>
      </p:sp>
      <p:sp>
        <p:nvSpPr>
          <p:cNvPr id="7" name="Oval 6"/>
          <p:cNvSpPr/>
          <p:nvPr/>
        </p:nvSpPr>
        <p:spPr>
          <a:xfrm>
            <a:off x="3048000" y="3806825"/>
            <a:ext cx="1371600" cy="8874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Oval 7"/>
          <p:cNvSpPr/>
          <p:nvPr/>
        </p:nvSpPr>
        <p:spPr>
          <a:xfrm>
            <a:off x="1828800" y="5026025"/>
            <a:ext cx="1216025" cy="841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Oval 8"/>
          <p:cNvSpPr/>
          <p:nvPr/>
        </p:nvSpPr>
        <p:spPr>
          <a:xfrm>
            <a:off x="2441575" y="5937250"/>
            <a:ext cx="1216025" cy="841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a:xfrm>
            <a:off x="457200" y="5254625"/>
            <a:ext cx="1216025" cy="841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a:xfrm>
            <a:off x="4648200" y="4721225"/>
            <a:ext cx="1371600" cy="8874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a:xfrm>
            <a:off x="6477000" y="5254625"/>
            <a:ext cx="1371600" cy="8874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a:xfrm>
            <a:off x="7646988" y="5940425"/>
            <a:ext cx="1368425" cy="8413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TextBox 15"/>
          <p:cNvSpPr txBox="1">
            <a:spLocks noChangeArrowheads="1"/>
          </p:cNvSpPr>
          <p:nvPr/>
        </p:nvSpPr>
        <p:spPr bwMode="auto">
          <a:xfrm>
            <a:off x="3165475" y="4064000"/>
            <a:ext cx="1177925" cy="36830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Calibri" pitchFamily="34" charset="0"/>
              </a:rPr>
              <a:t>Air Quality</a:t>
            </a:r>
          </a:p>
        </p:txBody>
      </p:sp>
      <p:sp>
        <p:nvSpPr>
          <p:cNvPr id="15" name="TextBox 16"/>
          <p:cNvSpPr txBox="1">
            <a:spLocks noChangeArrowheads="1"/>
          </p:cNvSpPr>
          <p:nvPr/>
        </p:nvSpPr>
        <p:spPr bwMode="auto">
          <a:xfrm>
            <a:off x="7596188" y="6181725"/>
            <a:ext cx="1471612" cy="338138"/>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latin typeface="Calibri" pitchFamily="34" charset="0"/>
              </a:rPr>
              <a:t>Hydrodynamics</a:t>
            </a:r>
          </a:p>
        </p:txBody>
      </p:sp>
      <p:sp>
        <p:nvSpPr>
          <p:cNvPr id="16" name="TextBox 17"/>
          <p:cNvSpPr txBox="1">
            <a:spLocks noChangeArrowheads="1"/>
          </p:cNvSpPr>
          <p:nvPr/>
        </p:nvSpPr>
        <p:spPr bwMode="auto">
          <a:xfrm>
            <a:off x="1841500" y="5278438"/>
            <a:ext cx="1262063" cy="338137"/>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latin typeface="Calibri" pitchFamily="34" charset="0"/>
              </a:rPr>
              <a:t>Meteorology</a:t>
            </a:r>
          </a:p>
        </p:txBody>
      </p:sp>
      <p:sp>
        <p:nvSpPr>
          <p:cNvPr id="17" name="TextBox 18"/>
          <p:cNvSpPr txBox="1">
            <a:spLocks noChangeArrowheads="1"/>
          </p:cNvSpPr>
          <p:nvPr/>
        </p:nvSpPr>
        <p:spPr bwMode="auto">
          <a:xfrm>
            <a:off x="2517775" y="6194425"/>
            <a:ext cx="1033463" cy="338138"/>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latin typeface="Calibri" pitchFamily="34" charset="0"/>
              </a:rPr>
              <a:t>Hydrology</a:t>
            </a:r>
          </a:p>
        </p:txBody>
      </p:sp>
      <p:sp>
        <p:nvSpPr>
          <p:cNvPr id="18" name="TextBox 19"/>
          <p:cNvSpPr txBox="1">
            <a:spLocks noChangeArrowheads="1"/>
          </p:cNvSpPr>
          <p:nvPr/>
        </p:nvSpPr>
        <p:spPr bwMode="auto">
          <a:xfrm>
            <a:off x="685800" y="5483225"/>
            <a:ext cx="815975" cy="338138"/>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latin typeface="Calibri" pitchFamily="34" charset="0"/>
              </a:rPr>
              <a:t>Climate</a:t>
            </a:r>
          </a:p>
        </p:txBody>
      </p:sp>
      <p:sp>
        <p:nvSpPr>
          <p:cNvPr id="19" name="TextBox 20"/>
          <p:cNvSpPr txBox="1">
            <a:spLocks noChangeArrowheads="1"/>
          </p:cNvSpPr>
          <p:nvPr/>
        </p:nvSpPr>
        <p:spPr bwMode="auto">
          <a:xfrm>
            <a:off x="6705600" y="5502275"/>
            <a:ext cx="93503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Calibri" pitchFamily="34" charset="0"/>
              </a:rPr>
              <a:t>Hypoxia</a:t>
            </a:r>
          </a:p>
        </p:txBody>
      </p:sp>
      <p:sp>
        <p:nvSpPr>
          <p:cNvPr id="20" name="TextBox 21"/>
          <p:cNvSpPr txBox="1">
            <a:spLocks noChangeArrowheads="1"/>
          </p:cNvSpPr>
          <p:nvPr/>
        </p:nvSpPr>
        <p:spPr bwMode="auto">
          <a:xfrm>
            <a:off x="4610100" y="4978400"/>
            <a:ext cx="1487488" cy="369888"/>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Calibri" pitchFamily="34" charset="0"/>
              </a:rPr>
              <a:t>Water Quality</a:t>
            </a:r>
          </a:p>
        </p:txBody>
      </p:sp>
      <p:cxnSp>
        <p:nvCxnSpPr>
          <p:cNvPr id="21" name="Straight Arrow Connector 20"/>
          <p:cNvCxnSpPr>
            <a:endCxn id="7" idx="2"/>
          </p:cNvCxnSpPr>
          <p:nvPr/>
        </p:nvCxnSpPr>
        <p:spPr>
          <a:xfrm flipV="1">
            <a:off x="2454275" y="4249738"/>
            <a:ext cx="593725" cy="539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TextBox 24"/>
          <p:cNvSpPr txBox="1">
            <a:spLocks noChangeArrowheads="1"/>
          </p:cNvSpPr>
          <p:nvPr/>
        </p:nvSpPr>
        <p:spPr bwMode="auto">
          <a:xfrm>
            <a:off x="2438400" y="4006850"/>
            <a:ext cx="506413" cy="523875"/>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latin typeface="Calibri" pitchFamily="34" charset="0"/>
              </a:rPr>
              <a:t>NO</a:t>
            </a:r>
            <a:r>
              <a:rPr lang="en-US" sz="1400" baseline="-25000">
                <a:solidFill>
                  <a:srgbClr val="000000"/>
                </a:solidFill>
                <a:latin typeface="Calibri" pitchFamily="34" charset="0"/>
              </a:rPr>
              <a:t>X</a:t>
            </a:r>
          </a:p>
          <a:p>
            <a:pPr fontAlgn="base">
              <a:spcBef>
                <a:spcPct val="0"/>
              </a:spcBef>
              <a:spcAft>
                <a:spcPct val="0"/>
              </a:spcAft>
            </a:pPr>
            <a:r>
              <a:rPr lang="en-US" sz="1400">
                <a:solidFill>
                  <a:srgbClr val="000000"/>
                </a:solidFill>
                <a:latin typeface="Calibri" pitchFamily="34" charset="0"/>
              </a:rPr>
              <a:t>VOC</a:t>
            </a:r>
          </a:p>
        </p:txBody>
      </p:sp>
      <p:cxnSp>
        <p:nvCxnSpPr>
          <p:cNvPr id="23" name="Straight Arrow Connector 22"/>
          <p:cNvCxnSpPr>
            <a:endCxn id="7" idx="1"/>
          </p:cNvCxnSpPr>
          <p:nvPr/>
        </p:nvCxnSpPr>
        <p:spPr>
          <a:xfrm>
            <a:off x="2819400" y="3273425"/>
            <a:ext cx="430213" cy="66357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4" name="TextBox 29"/>
          <p:cNvSpPr txBox="1">
            <a:spLocks noChangeArrowheads="1"/>
          </p:cNvSpPr>
          <p:nvPr/>
        </p:nvSpPr>
        <p:spPr bwMode="auto">
          <a:xfrm>
            <a:off x="2895600" y="3282950"/>
            <a:ext cx="473075"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latin typeface="Calibri" pitchFamily="34" charset="0"/>
              </a:rPr>
              <a:t>NH</a:t>
            </a:r>
            <a:r>
              <a:rPr lang="en-US" sz="1400" baseline="-25000">
                <a:solidFill>
                  <a:srgbClr val="000000"/>
                </a:solidFill>
                <a:latin typeface="Calibri" pitchFamily="34" charset="0"/>
              </a:rPr>
              <a:t>3</a:t>
            </a:r>
          </a:p>
        </p:txBody>
      </p:sp>
      <p:cxnSp>
        <p:nvCxnSpPr>
          <p:cNvPr id="25" name="Straight Arrow Connector 24"/>
          <p:cNvCxnSpPr>
            <a:stCxn id="8" idx="5"/>
          </p:cNvCxnSpPr>
          <p:nvPr/>
        </p:nvCxnSpPr>
        <p:spPr>
          <a:xfrm>
            <a:off x="2867025" y="5743575"/>
            <a:ext cx="28575" cy="19685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743200" y="5788025"/>
            <a:ext cx="0" cy="228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7" name="Shape 26"/>
          <p:cNvCxnSpPr>
            <a:stCxn id="10" idx="5"/>
            <a:endCxn id="9" idx="2"/>
          </p:cNvCxnSpPr>
          <p:nvPr/>
        </p:nvCxnSpPr>
        <p:spPr>
          <a:xfrm rot="16200000" flipH="1">
            <a:off x="1775618" y="5691982"/>
            <a:ext cx="385763" cy="946150"/>
          </a:xfrm>
          <a:prstGeom prst="curvedConnector2">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10" idx="5"/>
            <a:endCxn id="8" idx="3"/>
          </p:cNvCxnSpPr>
          <p:nvPr/>
        </p:nvCxnSpPr>
        <p:spPr>
          <a:xfrm rot="5400000" flipH="1" flipV="1">
            <a:off x="1636713" y="5602287"/>
            <a:ext cx="228600" cy="511175"/>
          </a:xfrm>
          <a:prstGeom prst="curvedConnector3">
            <a:avLst>
              <a:gd name="adj1" fmla="val -33059"/>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Shape 28"/>
          <p:cNvCxnSpPr>
            <a:stCxn id="4" idx="1"/>
            <a:endCxn id="10" idx="1"/>
          </p:cNvCxnSpPr>
          <p:nvPr/>
        </p:nvCxnSpPr>
        <p:spPr>
          <a:xfrm rot="10800000" flipV="1">
            <a:off x="635000" y="3032125"/>
            <a:ext cx="898525" cy="2346325"/>
          </a:xfrm>
          <a:prstGeom prst="curvedConnector2">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1" idx="1"/>
          </p:cNvCxnSpPr>
          <p:nvPr/>
        </p:nvCxnSpPr>
        <p:spPr>
          <a:xfrm>
            <a:off x="4294188" y="4514850"/>
            <a:ext cx="555625" cy="33655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1" name="TextBox 68"/>
          <p:cNvSpPr txBox="1">
            <a:spLocks noChangeArrowheads="1"/>
          </p:cNvSpPr>
          <p:nvPr/>
        </p:nvSpPr>
        <p:spPr bwMode="auto">
          <a:xfrm>
            <a:off x="3810000" y="4425950"/>
            <a:ext cx="977900" cy="523875"/>
          </a:xfrm>
          <a:prstGeom prst="rect">
            <a:avLst/>
          </a:prstGeom>
          <a:noFill/>
          <a:ln w="9525">
            <a:noFill/>
            <a:miter lim="800000"/>
            <a:headEnd/>
            <a:tailEnd/>
          </a:ln>
        </p:spPr>
        <p:txBody>
          <a:bodyPr wrap="none">
            <a:spAutoFit/>
          </a:bodyPr>
          <a:lstStyle/>
          <a:p>
            <a:pPr algn="r" fontAlgn="base">
              <a:spcBef>
                <a:spcPct val="0"/>
              </a:spcBef>
              <a:spcAft>
                <a:spcPct val="0"/>
              </a:spcAft>
            </a:pPr>
            <a:r>
              <a:rPr lang="en-US" sz="1400">
                <a:solidFill>
                  <a:srgbClr val="000000"/>
                </a:solidFill>
                <a:latin typeface="Calibri" pitchFamily="34" charset="0"/>
              </a:rPr>
              <a:t>N</a:t>
            </a:r>
            <a:endParaRPr lang="en-US" sz="1400" baseline="-25000">
              <a:solidFill>
                <a:srgbClr val="000000"/>
              </a:solidFill>
              <a:latin typeface="Calibri" pitchFamily="34" charset="0"/>
            </a:endParaRPr>
          </a:p>
          <a:p>
            <a:pPr algn="r" fontAlgn="base">
              <a:spcBef>
                <a:spcPct val="0"/>
              </a:spcBef>
              <a:spcAft>
                <a:spcPct val="0"/>
              </a:spcAft>
            </a:pPr>
            <a:r>
              <a:rPr lang="en-US" sz="1400">
                <a:solidFill>
                  <a:srgbClr val="000000"/>
                </a:solidFill>
                <a:latin typeface="Calibri" pitchFamily="34" charset="0"/>
              </a:rPr>
              <a:t>Deposition</a:t>
            </a:r>
          </a:p>
        </p:txBody>
      </p:sp>
      <p:cxnSp>
        <p:nvCxnSpPr>
          <p:cNvPr id="32" name="Shape 69"/>
          <p:cNvCxnSpPr>
            <a:stCxn id="7" idx="4"/>
            <a:endCxn id="12" idx="3"/>
          </p:cNvCxnSpPr>
          <p:nvPr/>
        </p:nvCxnSpPr>
        <p:spPr>
          <a:xfrm rot="16200000" flipH="1">
            <a:off x="4547394" y="3880644"/>
            <a:ext cx="1317625" cy="2944813"/>
          </a:xfrm>
          <a:prstGeom prst="curvedConnector3">
            <a:avLst>
              <a:gd name="adj1" fmla="val 127202"/>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3" name="TextBox 72"/>
          <p:cNvSpPr txBox="1">
            <a:spLocks noChangeArrowheads="1"/>
          </p:cNvSpPr>
          <p:nvPr/>
        </p:nvSpPr>
        <p:spPr bwMode="auto">
          <a:xfrm>
            <a:off x="4648200" y="6102350"/>
            <a:ext cx="977900" cy="523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400">
                <a:solidFill>
                  <a:srgbClr val="000000"/>
                </a:solidFill>
                <a:latin typeface="Calibri" pitchFamily="34" charset="0"/>
              </a:rPr>
              <a:t>N</a:t>
            </a:r>
            <a:endParaRPr lang="en-US" sz="1400" baseline="-25000">
              <a:solidFill>
                <a:srgbClr val="000000"/>
              </a:solidFill>
              <a:latin typeface="Calibri" pitchFamily="34" charset="0"/>
            </a:endParaRPr>
          </a:p>
          <a:p>
            <a:pPr algn="ctr" fontAlgn="base">
              <a:spcBef>
                <a:spcPct val="0"/>
              </a:spcBef>
              <a:spcAft>
                <a:spcPct val="0"/>
              </a:spcAft>
            </a:pPr>
            <a:r>
              <a:rPr lang="en-US" sz="1400">
                <a:solidFill>
                  <a:srgbClr val="000000"/>
                </a:solidFill>
                <a:latin typeface="Calibri" pitchFamily="34" charset="0"/>
              </a:rPr>
              <a:t>Deposition</a:t>
            </a:r>
          </a:p>
        </p:txBody>
      </p:sp>
      <p:cxnSp>
        <p:nvCxnSpPr>
          <p:cNvPr id="34" name="Straight Arrow Connector 33"/>
          <p:cNvCxnSpPr/>
          <p:nvPr/>
        </p:nvCxnSpPr>
        <p:spPr>
          <a:xfrm flipV="1">
            <a:off x="3038475" y="5162550"/>
            <a:ext cx="1600200" cy="26193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1" idx="3"/>
          </p:cNvCxnSpPr>
          <p:nvPr/>
        </p:nvCxnSpPr>
        <p:spPr>
          <a:xfrm flipV="1">
            <a:off x="3581400" y="5478463"/>
            <a:ext cx="1268413" cy="69056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1"/>
            <a:endCxn id="12" idx="5"/>
          </p:cNvCxnSpPr>
          <p:nvPr/>
        </p:nvCxnSpPr>
        <p:spPr>
          <a:xfrm flipH="1" flipV="1">
            <a:off x="7646988" y="6011863"/>
            <a:ext cx="201612" cy="523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7" name="TextBox 82"/>
          <p:cNvSpPr txBox="1">
            <a:spLocks noChangeArrowheads="1"/>
          </p:cNvSpPr>
          <p:nvPr/>
        </p:nvSpPr>
        <p:spPr bwMode="auto">
          <a:xfrm>
            <a:off x="457200" y="3651250"/>
            <a:ext cx="479425"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a:solidFill>
                  <a:srgbClr val="000000"/>
                </a:solidFill>
                <a:latin typeface="Calibri" pitchFamily="34" charset="0"/>
              </a:rPr>
              <a:t>N</a:t>
            </a:r>
            <a:r>
              <a:rPr lang="en-US" sz="1400" baseline="-25000">
                <a:solidFill>
                  <a:srgbClr val="000000"/>
                </a:solidFill>
                <a:latin typeface="Calibri" pitchFamily="34" charset="0"/>
              </a:rPr>
              <a:t>2</a:t>
            </a:r>
            <a:r>
              <a:rPr lang="en-US" sz="1400">
                <a:solidFill>
                  <a:srgbClr val="000000"/>
                </a:solidFill>
                <a:latin typeface="Calibri" pitchFamily="34" charset="0"/>
              </a:rPr>
              <a:t>O</a:t>
            </a:r>
          </a:p>
        </p:txBody>
      </p:sp>
      <p:cxnSp>
        <p:nvCxnSpPr>
          <p:cNvPr id="38" name="Straight Arrow Connector 37"/>
          <p:cNvCxnSpPr/>
          <p:nvPr/>
        </p:nvCxnSpPr>
        <p:spPr>
          <a:xfrm>
            <a:off x="5943600" y="5407025"/>
            <a:ext cx="609600" cy="152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9" name="TextBox 86"/>
          <p:cNvSpPr txBox="1">
            <a:spLocks noChangeArrowheads="1"/>
          </p:cNvSpPr>
          <p:nvPr/>
        </p:nvSpPr>
        <p:spPr bwMode="auto">
          <a:xfrm>
            <a:off x="5922963" y="5216525"/>
            <a:ext cx="534987" cy="5238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400">
                <a:solidFill>
                  <a:srgbClr val="000000"/>
                </a:solidFill>
                <a:latin typeface="Calibri" pitchFamily="34" charset="0"/>
              </a:rPr>
              <a:t>N,P</a:t>
            </a:r>
            <a:endParaRPr lang="en-US" sz="1400" baseline="-25000">
              <a:solidFill>
                <a:srgbClr val="000000"/>
              </a:solidFill>
              <a:latin typeface="Calibri" pitchFamily="34" charset="0"/>
            </a:endParaRPr>
          </a:p>
          <a:p>
            <a:pPr algn="ctr" fontAlgn="base">
              <a:spcBef>
                <a:spcPct val="0"/>
              </a:spcBef>
              <a:spcAft>
                <a:spcPct val="0"/>
              </a:spcAft>
            </a:pPr>
            <a:r>
              <a:rPr lang="en-US" sz="1400">
                <a:solidFill>
                  <a:srgbClr val="000000"/>
                </a:solidFill>
                <a:latin typeface="Calibri" pitchFamily="34" charset="0"/>
              </a:rPr>
              <a:t>Load</a:t>
            </a:r>
          </a:p>
        </p:txBody>
      </p:sp>
      <p:cxnSp>
        <p:nvCxnSpPr>
          <p:cNvPr id="40" name="Shape 39"/>
          <p:cNvCxnSpPr>
            <a:stCxn id="3" idx="6"/>
            <a:endCxn id="11" idx="0"/>
          </p:cNvCxnSpPr>
          <p:nvPr/>
        </p:nvCxnSpPr>
        <p:spPr>
          <a:xfrm>
            <a:off x="2895600" y="3030538"/>
            <a:ext cx="2438400" cy="1690687"/>
          </a:xfrm>
          <a:prstGeom prst="curvedConnector2">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1" name="TextBox 89"/>
          <p:cNvSpPr txBox="1">
            <a:spLocks noChangeArrowheads="1"/>
          </p:cNvSpPr>
          <p:nvPr/>
        </p:nvSpPr>
        <p:spPr bwMode="auto">
          <a:xfrm>
            <a:off x="4670425" y="3435350"/>
            <a:ext cx="815975" cy="307975"/>
          </a:xfrm>
          <a:prstGeom prst="rect">
            <a:avLst/>
          </a:prstGeom>
          <a:noFill/>
          <a:ln w="9525">
            <a:noFill/>
            <a:miter lim="800000"/>
            <a:headEnd/>
            <a:tailEnd/>
          </a:ln>
        </p:spPr>
        <p:txBody>
          <a:bodyPr wrap="none">
            <a:spAutoFit/>
          </a:bodyPr>
          <a:lstStyle/>
          <a:p>
            <a:pPr algn="r" fontAlgn="base">
              <a:spcBef>
                <a:spcPct val="0"/>
              </a:spcBef>
              <a:spcAft>
                <a:spcPct val="0"/>
              </a:spcAft>
            </a:pPr>
            <a:r>
              <a:rPr lang="en-US" sz="1400">
                <a:solidFill>
                  <a:srgbClr val="000000"/>
                </a:solidFill>
                <a:latin typeface="Calibri" pitchFamily="34" charset="0"/>
              </a:rPr>
              <a:t>N,P</a:t>
            </a:r>
            <a:r>
              <a:rPr lang="en-US" sz="1400" baseline="-25000">
                <a:solidFill>
                  <a:srgbClr val="000000"/>
                </a:solidFill>
                <a:latin typeface="Calibri" pitchFamily="34" charset="0"/>
              </a:rPr>
              <a:t> </a:t>
            </a:r>
            <a:r>
              <a:rPr lang="en-US" sz="1400">
                <a:solidFill>
                  <a:srgbClr val="000000"/>
                </a:solidFill>
                <a:latin typeface="Calibri" pitchFamily="34" charset="0"/>
              </a:rPr>
              <a:t>Load</a:t>
            </a:r>
          </a:p>
        </p:txBody>
      </p:sp>
      <p:sp>
        <p:nvSpPr>
          <p:cNvPr id="42" name="TextBox 41"/>
          <p:cNvSpPr txBox="1"/>
          <p:nvPr/>
        </p:nvSpPr>
        <p:spPr>
          <a:xfrm>
            <a:off x="1693863" y="990600"/>
            <a:ext cx="1349375" cy="923925"/>
          </a:xfrm>
          <a:prstGeom prst="rect">
            <a:avLst/>
          </a:prstGeom>
          <a:noFill/>
          <a:ln>
            <a:solidFill>
              <a:schemeClr val="accent4">
                <a:lumMod val="50000"/>
              </a:schemeClr>
            </a:solidFill>
          </a:ln>
        </p:spPr>
        <p:txBody>
          <a:bodyPr wrap="none">
            <a:spAutoFit/>
          </a:bodyPr>
          <a:lstStyle/>
          <a:p>
            <a:pPr>
              <a:defRPr/>
            </a:pPr>
            <a:r>
              <a:rPr lang="en-US" dirty="0">
                <a:solidFill>
                  <a:srgbClr val="C00000"/>
                </a:solidFill>
              </a:rPr>
              <a:t>Greenhouse</a:t>
            </a:r>
          </a:p>
          <a:p>
            <a:pPr>
              <a:defRPr/>
            </a:pPr>
            <a:r>
              <a:rPr lang="en-US" dirty="0">
                <a:solidFill>
                  <a:srgbClr val="C00000"/>
                </a:solidFill>
              </a:rPr>
              <a:t>Gas (N</a:t>
            </a:r>
            <a:r>
              <a:rPr lang="en-US" baseline="-25000" dirty="0">
                <a:solidFill>
                  <a:srgbClr val="C00000"/>
                </a:solidFill>
              </a:rPr>
              <a:t>2</a:t>
            </a:r>
            <a:r>
              <a:rPr lang="en-US" dirty="0">
                <a:solidFill>
                  <a:srgbClr val="C00000"/>
                </a:solidFill>
              </a:rPr>
              <a:t>O) –</a:t>
            </a:r>
          </a:p>
          <a:p>
            <a:pPr>
              <a:defRPr/>
            </a:pPr>
            <a:r>
              <a:rPr lang="en-US" dirty="0">
                <a:solidFill>
                  <a:srgbClr val="C00000"/>
                </a:solidFill>
              </a:rPr>
              <a:t>Climate</a:t>
            </a:r>
          </a:p>
        </p:txBody>
      </p:sp>
      <p:sp>
        <p:nvSpPr>
          <p:cNvPr id="43" name="TextBox 42"/>
          <p:cNvSpPr txBox="1"/>
          <p:nvPr/>
        </p:nvSpPr>
        <p:spPr>
          <a:xfrm>
            <a:off x="3200400" y="990600"/>
            <a:ext cx="1198563" cy="1200150"/>
          </a:xfrm>
          <a:prstGeom prst="rect">
            <a:avLst/>
          </a:prstGeom>
          <a:noFill/>
          <a:ln>
            <a:solidFill>
              <a:schemeClr val="accent4">
                <a:lumMod val="50000"/>
              </a:schemeClr>
            </a:solidFill>
          </a:ln>
        </p:spPr>
        <p:txBody>
          <a:bodyPr wrap="none">
            <a:spAutoFit/>
          </a:bodyPr>
          <a:lstStyle/>
          <a:p>
            <a:pPr>
              <a:defRPr/>
            </a:pPr>
            <a:r>
              <a:rPr lang="en-US" dirty="0">
                <a:solidFill>
                  <a:srgbClr val="C00000"/>
                </a:solidFill>
              </a:rPr>
              <a:t>O</a:t>
            </a:r>
            <a:r>
              <a:rPr lang="en-US" baseline="-25000" dirty="0">
                <a:solidFill>
                  <a:srgbClr val="C00000"/>
                </a:solidFill>
              </a:rPr>
              <a:t>3</a:t>
            </a:r>
            <a:r>
              <a:rPr lang="en-US" dirty="0">
                <a:solidFill>
                  <a:srgbClr val="C00000"/>
                </a:solidFill>
              </a:rPr>
              <a:t>, PM</a:t>
            </a:r>
            <a:r>
              <a:rPr lang="en-US" baseline="-25000" dirty="0">
                <a:solidFill>
                  <a:srgbClr val="C00000"/>
                </a:solidFill>
              </a:rPr>
              <a:t>2.5</a:t>
            </a:r>
            <a:r>
              <a:rPr lang="en-US" dirty="0">
                <a:solidFill>
                  <a:srgbClr val="C00000"/>
                </a:solidFill>
              </a:rPr>
              <a:t> -</a:t>
            </a:r>
          </a:p>
          <a:p>
            <a:pPr>
              <a:defRPr/>
            </a:pPr>
            <a:r>
              <a:rPr lang="en-US" dirty="0">
                <a:solidFill>
                  <a:srgbClr val="C00000"/>
                </a:solidFill>
              </a:rPr>
              <a:t>Health;</a:t>
            </a:r>
          </a:p>
          <a:p>
            <a:pPr>
              <a:defRPr/>
            </a:pPr>
            <a:r>
              <a:rPr lang="en-US" dirty="0">
                <a:solidFill>
                  <a:srgbClr val="C00000"/>
                </a:solidFill>
              </a:rPr>
              <a:t>Visibility -</a:t>
            </a:r>
          </a:p>
          <a:p>
            <a:pPr>
              <a:defRPr/>
            </a:pPr>
            <a:r>
              <a:rPr lang="en-US" dirty="0">
                <a:solidFill>
                  <a:srgbClr val="C00000"/>
                </a:solidFill>
              </a:rPr>
              <a:t>Aesthetics</a:t>
            </a:r>
          </a:p>
        </p:txBody>
      </p:sp>
      <p:sp>
        <p:nvSpPr>
          <p:cNvPr id="44" name="TextBox 43"/>
          <p:cNvSpPr txBox="1"/>
          <p:nvPr/>
        </p:nvSpPr>
        <p:spPr>
          <a:xfrm>
            <a:off x="4841875" y="990600"/>
            <a:ext cx="1851789" cy="1477328"/>
          </a:xfrm>
          <a:prstGeom prst="rect">
            <a:avLst/>
          </a:prstGeom>
          <a:noFill/>
          <a:ln>
            <a:solidFill>
              <a:schemeClr val="accent4">
                <a:lumMod val="50000"/>
              </a:schemeClr>
            </a:solidFill>
          </a:ln>
        </p:spPr>
        <p:txBody>
          <a:bodyPr wrap="none">
            <a:spAutoFit/>
          </a:bodyPr>
          <a:lstStyle/>
          <a:p>
            <a:pPr>
              <a:defRPr/>
            </a:pPr>
            <a:r>
              <a:rPr lang="en-US" dirty="0">
                <a:solidFill>
                  <a:srgbClr val="C00000"/>
                </a:solidFill>
              </a:rPr>
              <a:t>Recreation -</a:t>
            </a:r>
          </a:p>
          <a:p>
            <a:pPr>
              <a:defRPr/>
            </a:pPr>
            <a:r>
              <a:rPr lang="en-US" dirty="0">
                <a:solidFill>
                  <a:srgbClr val="C00000"/>
                </a:solidFill>
              </a:rPr>
              <a:t>Aesthetics;</a:t>
            </a:r>
          </a:p>
          <a:p>
            <a:pPr>
              <a:defRPr/>
            </a:pPr>
            <a:r>
              <a:rPr lang="en-US" dirty="0">
                <a:solidFill>
                  <a:srgbClr val="C00000"/>
                </a:solidFill>
              </a:rPr>
              <a:t>Groundwater</a:t>
            </a:r>
          </a:p>
          <a:p>
            <a:pPr>
              <a:defRPr/>
            </a:pPr>
            <a:r>
              <a:rPr lang="en-US" dirty="0">
                <a:solidFill>
                  <a:srgbClr val="C00000"/>
                </a:solidFill>
              </a:rPr>
              <a:t>Nitrate – Health;</a:t>
            </a:r>
          </a:p>
          <a:p>
            <a:pPr>
              <a:defRPr/>
            </a:pPr>
            <a:r>
              <a:rPr lang="en-US" dirty="0">
                <a:solidFill>
                  <a:srgbClr val="C00000"/>
                </a:solidFill>
              </a:rPr>
              <a:t>Biodiversity</a:t>
            </a:r>
          </a:p>
        </p:txBody>
      </p:sp>
      <p:sp>
        <p:nvSpPr>
          <p:cNvPr id="45" name="TextBox 44"/>
          <p:cNvSpPr txBox="1"/>
          <p:nvPr/>
        </p:nvSpPr>
        <p:spPr>
          <a:xfrm>
            <a:off x="6764338" y="990600"/>
            <a:ext cx="1312862" cy="1200329"/>
          </a:xfrm>
          <a:prstGeom prst="rect">
            <a:avLst/>
          </a:prstGeom>
          <a:noFill/>
          <a:ln>
            <a:solidFill>
              <a:schemeClr val="accent4">
                <a:lumMod val="50000"/>
              </a:schemeClr>
            </a:solidFill>
          </a:ln>
        </p:spPr>
        <p:txBody>
          <a:bodyPr wrap="square">
            <a:spAutoFit/>
          </a:bodyPr>
          <a:lstStyle/>
          <a:p>
            <a:pPr>
              <a:defRPr/>
            </a:pPr>
            <a:r>
              <a:rPr lang="en-US" dirty="0">
                <a:solidFill>
                  <a:srgbClr val="C00000"/>
                </a:solidFill>
              </a:rPr>
              <a:t>Ecosystem</a:t>
            </a:r>
          </a:p>
          <a:p>
            <a:pPr>
              <a:defRPr/>
            </a:pPr>
            <a:r>
              <a:rPr lang="en-US" dirty="0">
                <a:solidFill>
                  <a:srgbClr val="C00000"/>
                </a:solidFill>
              </a:rPr>
              <a:t>Health;</a:t>
            </a:r>
          </a:p>
          <a:p>
            <a:pPr>
              <a:defRPr/>
            </a:pPr>
            <a:r>
              <a:rPr lang="en-US" dirty="0">
                <a:solidFill>
                  <a:srgbClr val="C00000"/>
                </a:solidFill>
              </a:rPr>
              <a:t>Economic</a:t>
            </a:r>
          </a:p>
          <a:p>
            <a:pPr>
              <a:defRPr/>
            </a:pPr>
            <a:r>
              <a:rPr lang="en-US" dirty="0">
                <a:solidFill>
                  <a:srgbClr val="C00000"/>
                </a:solidFill>
              </a:rPr>
              <a:t>Health</a:t>
            </a:r>
          </a:p>
        </p:txBody>
      </p:sp>
      <p:sp>
        <p:nvSpPr>
          <p:cNvPr id="46" name="Up Arrow 45"/>
          <p:cNvSpPr/>
          <p:nvPr/>
        </p:nvSpPr>
        <p:spPr>
          <a:xfrm>
            <a:off x="2209800" y="1924050"/>
            <a:ext cx="152400" cy="609600"/>
          </a:xfrm>
          <a:prstGeom prst="up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sp>
        <p:nvSpPr>
          <p:cNvPr id="47" name="Up Arrow 46"/>
          <p:cNvSpPr/>
          <p:nvPr/>
        </p:nvSpPr>
        <p:spPr>
          <a:xfrm>
            <a:off x="3733800" y="2209800"/>
            <a:ext cx="152400" cy="1524000"/>
          </a:xfrm>
          <a:prstGeom prst="up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sp>
        <p:nvSpPr>
          <p:cNvPr id="48" name="Up Arrow 47"/>
          <p:cNvSpPr/>
          <p:nvPr/>
        </p:nvSpPr>
        <p:spPr>
          <a:xfrm>
            <a:off x="5486400" y="2514600"/>
            <a:ext cx="152400" cy="2152650"/>
          </a:xfrm>
          <a:prstGeom prst="up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sp>
        <p:nvSpPr>
          <p:cNvPr id="49" name="Up Arrow 48"/>
          <p:cNvSpPr/>
          <p:nvPr/>
        </p:nvSpPr>
        <p:spPr>
          <a:xfrm>
            <a:off x="7086600" y="2219325"/>
            <a:ext cx="152400" cy="2971800"/>
          </a:xfrm>
          <a:prstGeom prst="up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C00000"/>
              </a:solidFill>
            </a:endParaRPr>
          </a:p>
        </p:txBody>
      </p:sp>
      <p:cxnSp>
        <p:nvCxnSpPr>
          <p:cNvPr id="50" name="Straight Arrow Connector 49"/>
          <p:cNvCxnSpPr>
            <a:endCxn id="7" idx="3"/>
          </p:cNvCxnSpPr>
          <p:nvPr/>
        </p:nvCxnSpPr>
        <p:spPr>
          <a:xfrm flipV="1">
            <a:off x="2819400" y="4564063"/>
            <a:ext cx="430213" cy="56356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1" name="Slide Number Placeholder 3"/>
          <p:cNvSpPr txBox="1">
            <a:spLocks/>
          </p:cNvSpPr>
          <p:nvPr/>
        </p:nvSpPr>
        <p:spPr>
          <a:xfrm>
            <a:off x="7286625" y="6400800"/>
            <a:ext cx="1905000" cy="457200"/>
          </a:xfrm>
          <a:prstGeom prst="rect">
            <a:avLst/>
          </a:prstGeom>
        </p:spPr>
        <p:txBody>
          <a:bodyPr vert="horz" lIns="91440" tIns="45720" rIns="91440" bIns="45720" rtlCol="0" anchor="ctr"/>
          <a:lstStyle/>
          <a:p>
            <a:pPr algn="r">
              <a:defRPr/>
            </a:pPr>
            <a:fld id="{5DF38983-0F80-42B3-9A16-161DED6B36B2}" type="slidenum">
              <a:rPr lang="en-US" sz="1200">
                <a:solidFill>
                  <a:srgbClr val="000000">
                    <a:tint val="75000"/>
                  </a:srgbClr>
                </a:solidFill>
              </a:rPr>
              <a:pPr algn="r">
                <a:defRPr/>
              </a:pPr>
              <a:t>33</a:t>
            </a:fld>
            <a:endParaRPr lang="en-US" sz="1200" dirty="0">
              <a:solidFill>
                <a:srgbClr val="000000">
                  <a:tint val="75000"/>
                </a:srgbClr>
              </a:solidFill>
            </a:endParaRPr>
          </a:p>
        </p:txBody>
      </p:sp>
      <p:sp>
        <p:nvSpPr>
          <p:cNvPr id="52" name="Slide Number Placeholder 1"/>
          <p:cNvSpPr>
            <a:spLocks noGrp="1"/>
          </p:cNvSpPr>
          <p:nvPr>
            <p:ph type="sldNum" sz="quarter" idx="10"/>
          </p:nvPr>
        </p:nvSpPr>
        <p:spPr>
          <a:xfrm>
            <a:off x="0" y="6400800"/>
            <a:ext cx="609600" cy="228600"/>
          </a:xfrm>
        </p:spPr>
        <p:txBody>
          <a:bodyPr/>
          <a:lstStyle/>
          <a:p>
            <a:pPr>
              <a:defRPr/>
            </a:pPr>
            <a:fld id="{2A119738-F40F-4FB8-8DED-47841F6704C9}" type="slidenum">
              <a:rPr lang="en-US" smtClean="0"/>
              <a:pPr>
                <a:defRPr/>
              </a:pPr>
              <a:t>33</a:t>
            </a:fld>
            <a:endParaRPr lang="en-US" dirty="0"/>
          </a:p>
        </p:txBody>
      </p:sp>
    </p:spTree>
    <p:extLst>
      <p:ext uri="{BB962C8B-B14F-4D97-AF65-F5344CB8AC3E}">
        <p14:creationId xmlns="" xmlns:p14="http://schemas.microsoft.com/office/powerpoint/2010/main" val="259651326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88"/>
            <a:ext cx="8229600" cy="1143000"/>
          </a:xfrm>
        </p:spPr>
        <p:txBody>
          <a:bodyPr>
            <a:normAutofit/>
          </a:bodyPr>
          <a:lstStyle/>
          <a:p>
            <a:r>
              <a:rPr lang="en-US" b="1" i="1" dirty="0" smtClean="0">
                <a:solidFill>
                  <a:srgbClr val="002060"/>
                </a:solidFill>
                <a:latin typeface="Arial" pitchFamily="34" charset="0"/>
                <a:cs typeface="Arial" pitchFamily="34" charset="0"/>
              </a:rPr>
              <a:t>Hemispheric- to Global-Scale MP Air Quality and Climate Models </a:t>
            </a:r>
          </a:p>
        </p:txBody>
      </p:sp>
      <p:sp>
        <p:nvSpPr>
          <p:cNvPr id="3" name="Content Placeholder 2"/>
          <p:cNvSpPr>
            <a:spLocks noGrp="1"/>
          </p:cNvSpPr>
          <p:nvPr>
            <p:ph idx="1"/>
          </p:nvPr>
        </p:nvSpPr>
        <p:spPr>
          <a:xfrm>
            <a:off x="457200" y="1646237"/>
            <a:ext cx="8229600" cy="4525963"/>
          </a:xfrm>
        </p:spPr>
        <p:txBody>
          <a:bodyPr/>
          <a:lstStyle/>
          <a:p>
            <a:pPr marL="0" indent="0">
              <a:spcBef>
                <a:spcPts val="0"/>
              </a:spcBef>
              <a:buNone/>
            </a:pPr>
            <a:r>
              <a:rPr lang="en-US" dirty="0" smtClean="0"/>
              <a:t>Development and evaluation of </a:t>
            </a:r>
          </a:p>
          <a:p>
            <a:pPr marL="0" indent="0">
              <a:spcBef>
                <a:spcPts val="0"/>
              </a:spcBef>
              <a:buNone/>
            </a:pPr>
            <a:r>
              <a:rPr lang="en-US" sz="2400" dirty="0" smtClean="0"/>
              <a:t>modeling systems to explore air </a:t>
            </a:r>
          </a:p>
          <a:p>
            <a:pPr marL="0" indent="0">
              <a:spcBef>
                <a:spcPts val="0"/>
              </a:spcBef>
              <a:buNone/>
            </a:pPr>
            <a:r>
              <a:rPr lang="en-US" sz="2400" dirty="0" smtClean="0"/>
              <a:t>quality-climate</a:t>
            </a:r>
            <a:r>
              <a:rPr lang="en-US" dirty="0"/>
              <a:t> </a:t>
            </a:r>
            <a:r>
              <a:rPr lang="en-US" sz="2400" dirty="0" smtClean="0"/>
              <a:t>interactions in the U.S. in the context of global influences.</a:t>
            </a:r>
          </a:p>
          <a:p>
            <a:pPr lvl="1"/>
            <a:endParaRPr lang="en-US" dirty="0" smtClean="0"/>
          </a:p>
          <a:p>
            <a:pPr marL="0" indent="0">
              <a:buNone/>
            </a:pPr>
            <a:r>
              <a:rPr lang="en-US" u="sng" dirty="0" smtClean="0"/>
              <a:t>Near-term direction</a:t>
            </a:r>
          </a:p>
          <a:p>
            <a:pPr lvl="1"/>
            <a:r>
              <a:rPr lang="en-US" dirty="0" smtClean="0"/>
              <a:t>Expansion of CMAQ to hemispheric scales</a:t>
            </a:r>
          </a:p>
          <a:p>
            <a:pPr lvl="1"/>
            <a:r>
              <a:rPr lang="en-US" b="1" dirty="0"/>
              <a:t>Link meteorology and hydrology modeling </a:t>
            </a:r>
            <a:r>
              <a:rPr lang="en-US" b="1" dirty="0" smtClean="0"/>
              <a:t>to</a:t>
            </a:r>
          </a:p>
          <a:p>
            <a:pPr marL="0" lvl="1" indent="0">
              <a:buNone/>
            </a:pPr>
            <a:r>
              <a:rPr lang="en-US" b="1" dirty="0"/>
              <a:t> </a:t>
            </a:r>
            <a:r>
              <a:rPr lang="en-US" b="1" dirty="0" smtClean="0"/>
              <a:t>            better </a:t>
            </a:r>
            <a:r>
              <a:rPr lang="en-US" b="1" dirty="0"/>
              <a:t>address climate change on water availability and water quality</a:t>
            </a:r>
          </a:p>
          <a:p>
            <a:pPr lvl="1"/>
            <a:r>
              <a:rPr lang="en-US" dirty="0" smtClean="0"/>
              <a:t>Incorporation of cloud-radiation interactions and convective cloud microphysical processes into WRF model</a:t>
            </a:r>
          </a:p>
        </p:txBody>
      </p:sp>
      <p:sp>
        <p:nvSpPr>
          <p:cNvPr id="20" name="Slide Number Placeholder 19"/>
          <p:cNvSpPr>
            <a:spLocks noGrp="1"/>
          </p:cNvSpPr>
          <p:nvPr>
            <p:ph type="sldNum" sz="quarter" idx="12"/>
          </p:nvPr>
        </p:nvSpPr>
        <p:spPr/>
        <p:txBody>
          <a:bodyPr/>
          <a:lstStyle/>
          <a:p>
            <a:fld id="{0DB7DB0A-83D0-4FA3-B25B-325FBBBEE0FA}" type="slidenum">
              <a:rPr lang="en-US" smtClean="0"/>
              <a:pPr/>
              <a:t>34</a:t>
            </a:fld>
            <a:endParaRPr lang="en-US"/>
          </a:p>
        </p:txBody>
      </p:sp>
      <p:grpSp>
        <p:nvGrpSpPr>
          <p:cNvPr id="27" name="Group 26"/>
          <p:cNvGrpSpPr>
            <a:grpSpLocks noChangeAspect="1"/>
          </p:cNvGrpSpPr>
          <p:nvPr/>
        </p:nvGrpSpPr>
        <p:grpSpPr>
          <a:xfrm>
            <a:off x="4876800" y="1524000"/>
            <a:ext cx="3803276" cy="762000"/>
            <a:chOff x="381000" y="5029200"/>
            <a:chExt cx="8153400" cy="1335744"/>
          </a:xfrm>
        </p:grpSpPr>
        <p:pic>
          <p:nvPicPr>
            <p:cNvPr id="28" name="Picture 27" descr="dispgif"/>
            <p:cNvPicPr>
              <a:picLocks noChangeAspect="1" noChangeArrowheads="1"/>
            </p:cNvPicPr>
            <p:nvPr/>
          </p:nvPicPr>
          <p:blipFill>
            <a:blip r:embed="rId3" cstate="print"/>
            <a:srcRect t="14639" b="52615"/>
            <a:stretch>
              <a:fillRect/>
            </a:stretch>
          </p:blipFill>
          <p:spPr bwMode="auto">
            <a:xfrm>
              <a:off x="381000" y="5029200"/>
              <a:ext cx="2301875" cy="1335744"/>
            </a:xfrm>
            <a:prstGeom prst="rect">
              <a:avLst/>
            </a:prstGeom>
            <a:noFill/>
            <a:ln w="9525">
              <a:noFill/>
              <a:miter lim="800000"/>
              <a:headEnd/>
              <a:tailEnd/>
            </a:ln>
          </p:spPr>
        </p:pic>
        <p:sp>
          <p:nvSpPr>
            <p:cNvPr id="29" name="Right Arrow 28"/>
            <p:cNvSpPr/>
            <p:nvPr/>
          </p:nvSpPr>
          <p:spPr>
            <a:xfrm>
              <a:off x="2804492" y="5641044"/>
              <a:ext cx="978408" cy="30480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
            <p:cNvPicPr>
              <a:picLocks noChangeAspect="1" noChangeArrowheads="1"/>
            </p:cNvPicPr>
            <p:nvPr/>
          </p:nvPicPr>
          <p:blipFill>
            <a:blip r:embed="rId4" cstate="print"/>
            <a:srcRect l="25679" t="29317" r="7161" b="11245"/>
            <a:stretch>
              <a:fillRect/>
            </a:stretch>
          </p:blipFill>
          <p:spPr bwMode="auto">
            <a:xfrm>
              <a:off x="3904517" y="5221944"/>
              <a:ext cx="2100649" cy="11430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pic>
        <p:sp>
          <p:nvSpPr>
            <p:cNvPr id="31" name="Right Arrow 30"/>
            <p:cNvSpPr/>
            <p:nvPr/>
          </p:nvSpPr>
          <p:spPr>
            <a:xfrm>
              <a:off x="6126783" y="5641044"/>
              <a:ext cx="762000" cy="30480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7010400" y="5221944"/>
              <a:ext cx="1524000" cy="1143000"/>
              <a:chOff x="7010400" y="5298144"/>
              <a:chExt cx="1524000" cy="1143000"/>
            </a:xfrm>
          </p:grpSpPr>
          <p:pic>
            <p:nvPicPr>
              <p:cNvPr id="33" name="Picture 32" descr="wps_show_dom.png"/>
              <p:cNvPicPr>
                <a:picLocks noChangeAspect="1"/>
              </p:cNvPicPr>
              <p:nvPr/>
            </p:nvPicPr>
            <p:blipFill>
              <a:blip r:embed="rId5" cstate="print"/>
              <a:srcRect l="9091"/>
              <a:stretch>
                <a:fillRect/>
              </a:stretch>
            </p:blipFill>
            <p:spPr>
              <a:xfrm>
                <a:off x="7010400" y="5298144"/>
                <a:ext cx="1524000" cy="1143000"/>
              </a:xfrm>
              <a:prstGeom prst="rect">
                <a:avLst/>
              </a:prstGeom>
            </p:spPr>
            <p:style>
              <a:lnRef idx="2">
                <a:schemeClr val="accent1"/>
              </a:lnRef>
              <a:fillRef idx="1">
                <a:schemeClr val="lt1"/>
              </a:fillRef>
              <a:effectRef idx="0">
                <a:schemeClr val="accent1"/>
              </a:effectRef>
              <a:fontRef idx="minor">
                <a:schemeClr val="dk1"/>
              </a:fontRef>
            </p:style>
          </p:pic>
          <p:sp>
            <p:nvSpPr>
              <p:cNvPr id="34" name="Rectangle 33"/>
              <p:cNvSpPr/>
              <p:nvPr/>
            </p:nvSpPr>
            <p:spPr>
              <a:xfrm>
                <a:off x="7620000" y="5562600"/>
                <a:ext cx="838200" cy="5334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48600" y="5715000"/>
                <a:ext cx="381000" cy="2286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p:cNvGrpSpPr/>
          <p:nvPr/>
        </p:nvGrpSpPr>
        <p:grpSpPr>
          <a:xfrm>
            <a:off x="6102096" y="3200400"/>
            <a:ext cx="2584076" cy="1524000"/>
            <a:chOff x="5029200" y="4462577"/>
            <a:chExt cx="4001209" cy="2014423"/>
          </a:xfrm>
        </p:grpSpPr>
        <p:pic>
          <p:nvPicPr>
            <p:cNvPr id="37" name="Picture 36" descr="PM25_spatialplot_Bias_Diff_jul30-aug3.png"/>
            <p:cNvPicPr>
              <a:picLocks noChangeAspect="1"/>
            </p:cNvPicPr>
            <p:nvPr/>
          </p:nvPicPr>
          <p:blipFill>
            <a:blip r:embed="rId6" cstate="print"/>
            <a:srcRect l="4762" t="19714" r="8571" b="19714"/>
            <a:stretch>
              <a:fillRect/>
            </a:stretch>
          </p:blipFill>
          <p:spPr>
            <a:xfrm>
              <a:off x="5029200" y="4462577"/>
              <a:ext cx="3727011" cy="2014423"/>
            </a:xfrm>
            <a:prstGeom prst="rect">
              <a:avLst/>
            </a:prstGeom>
          </p:spPr>
        </p:pic>
        <p:cxnSp>
          <p:nvCxnSpPr>
            <p:cNvPr id="38" name="Straight Arrow Connector 37"/>
            <p:cNvCxnSpPr/>
            <p:nvPr/>
          </p:nvCxnSpPr>
          <p:spPr bwMode="auto">
            <a:xfrm>
              <a:off x="8763000" y="4800600"/>
              <a:ext cx="0" cy="685800"/>
            </a:xfrm>
            <a:prstGeom prst="straightConnector1">
              <a:avLst/>
            </a:prstGeom>
            <a:solidFill>
              <a:schemeClr val="accent1"/>
            </a:solidFill>
            <a:ln w="19050" cap="flat" cmpd="sng" algn="ctr">
              <a:solidFill>
                <a:schemeClr val="tx1"/>
              </a:solidFill>
              <a:prstDash val="solid"/>
              <a:round/>
              <a:headEnd type="arrow"/>
              <a:tailEnd type="arrow"/>
            </a:ln>
            <a:effectLst/>
          </p:spPr>
        </p:cxnSp>
        <p:sp>
          <p:nvSpPr>
            <p:cNvPr id="39" name="TextBox 38"/>
            <p:cNvSpPr txBox="1"/>
            <p:nvPr/>
          </p:nvSpPr>
          <p:spPr>
            <a:xfrm rot="16200000">
              <a:off x="8408519" y="4970375"/>
              <a:ext cx="953617" cy="230832"/>
            </a:xfrm>
            <a:prstGeom prst="rect">
              <a:avLst/>
            </a:prstGeom>
            <a:noFill/>
          </p:spPr>
          <p:txBody>
            <a:bodyPr wrap="square" rtlCol="0">
              <a:spAutoFit/>
            </a:bodyPr>
            <a:lstStyle/>
            <a:p>
              <a:r>
                <a:rPr lang="en-US" sz="900" b="1" dirty="0" smtClean="0">
                  <a:latin typeface="Arial" pitchFamily="34" charset="0"/>
                  <a:cs typeface="Arial" pitchFamily="34" charset="0"/>
                </a:rPr>
                <a:t>Lower bias </a:t>
              </a:r>
            </a:p>
          </p:txBody>
        </p:sp>
        <p:cxnSp>
          <p:nvCxnSpPr>
            <p:cNvPr id="40" name="Straight Connector 39"/>
            <p:cNvCxnSpPr/>
            <p:nvPr/>
          </p:nvCxnSpPr>
          <p:spPr>
            <a:xfrm>
              <a:off x="8686800" y="5544312"/>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bwMode="auto">
            <a:xfrm>
              <a:off x="8772144" y="5638800"/>
              <a:ext cx="0" cy="685800"/>
            </a:xfrm>
            <a:prstGeom prst="straightConnector1">
              <a:avLst/>
            </a:prstGeom>
            <a:solidFill>
              <a:schemeClr val="accent1"/>
            </a:solidFill>
            <a:ln w="19050" cap="flat" cmpd="sng" algn="ctr">
              <a:solidFill>
                <a:schemeClr val="tx1"/>
              </a:solidFill>
              <a:prstDash val="solid"/>
              <a:round/>
              <a:headEnd type="arrow"/>
              <a:tailEnd type="arrow"/>
            </a:ln>
            <a:effectLst/>
          </p:spPr>
        </p:cxnSp>
        <p:sp>
          <p:nvSpPr>
            <p:cNvPr id="42" name="TextBox 41"/>
            <p:cNvSpPr txBox="1"/>
            <p:nvPr/>
          </p:nvSpPr>
          <p:spPr>
            <a:xfrm rot="16200000">
              <a:off x="8438184" y="5826457"/>
              <a:ext cx="953617" cy="230832"/>
            </a:xfrm>
            <a:prstGeom prst="rect">
              <a:avLst/>
            </a:prstGeom>
            <a:noFill/>
          </p:spPr>
          <p:txBody>
            <a:bodyPr wrap="square" rtlCol="0">
              <a:spAutoFit/>
            </a:bodyPr>
            <a:lstStyle/>
            <a:p>
              <a:r>
                <a:rPr lang="en-US" sz="900" b="1" dirty="0" smtClean="0">
                  <a:latin typeface="Arial" pitchFamily="34" charset="0"/>
                  <a:cs typeface="Arial" pitchFamily="34" charset="0"/>
                </a:rPr>
                <a:t>Higher  bias </a:t>
              </a:r>
            </a:p>
          </p:txBody>
        </p:sp>
      </p:grpSp>
    </p:spTree>
    <p:extLst>
      <p:ext uri="{BB962C8B-B14F-4D97-AF65-F5344CB8AC3E}">
        <p14:creationId xmlns="" xmlns:p14="http://schemas.microsoft.com/office/powerpoint/2010/main" val="143963892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850"/>
            <a:ext cx="9144000" cy="793750"/>
          </a:xfrm>
        </p:spPr>
        <p:txBody>
          <a:bodyPr>
            <a:noAutofit/>
          </a:bodyPr>
          <a:lstStyle/>
          <a:p>
            <a:pPr algn="ctr"/>
            <a:r>
              <a:rPr lang="en-US" b="1" i="1" dirty="0" smtClean="0">
                <a:solidFill>
                  <a:srgbClr val="002060"/>
                </a:solidFill>
                <a:latin typeface="Arial" pitchFamily="34" charset="0"/>
                <a:cs typeface="Arial" pitchFamily="34" charset="0"/>
              </a:rPr>
              <a:t>Emerging Environmental Problems Require</a:t>
            </a:r>
            <a:br>
              <a:rPr lang="en-US" b="1" i="1" dirty="0" smtClean="0">
                <a:solidFill>
                  <a:srgbClr val="002060"/>
                </a:solidFill>
                <a:latin typeface="Arial" pitchFamily="34" charset="0"/>
                <a:cs typeface="Arial" pitchFamily="34" charset="0"/>
              </a:rPr>
            </a:br>
            <a:r>
              <a:rPr lang="en-US" b="1" i="1" dirty="0" smtClean="0">
                <a:solidFill>
                  <a:srgbClr val="002060"/>
                </a:solidFill>
                <a:latin typeface="Arial" pitchFamily="34" charset="0"/>
                <a:cs typeface="Arial" pitchFamily="34" charset="0"/>
              </a:rPr>
              <a:t>Integrated Modeling Approaches</a:t>
            </a:r>
            <a:endParaRPr lang="en-US" b="1" i="1" dirty="0">
              <a:solidFill>
                <a:srgbClr val="002060"/>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62C83746-D562-4B7B-9D1C-A83604D6596B}" type="slidenum">
              <a:rPr lang="en-US" smtClean="0"/>
              <a:pPr>
                <a:defRPr/>
              </a:pPr>
              <a:t>35</a:t>
            </a:fld>
            <a:endParaRPr lang="en-US"/>
          </a:p>
        </p:txBody>
      </p:sp>
      <p:pic>
        <p:nvPicPr>
          <p:cNvPr id="7" name="Picture 6" descr="CMAQ_linkages_v3.png"/>
          <p:cNvPicPr>
            <a:picLocks noChangeAspect="1"/>
          </p:cNvPicPr>
          <p:nvPr/>
        </p:nvPicPr>
        <p:blipFill>
          <a:blip r:embed="rId3" cstate="print"/>
          <a:srcRect l="2000" t="1333" r="3000" b="12001"/>
          <a:stretch>
            <a:fillRect/>
          </a:stretch>
        </p:blipFill>
        <p:spPr>
          <a:xfrm>
            <a:off x="990600" y="1143000"/>
            <a:ext cx="7035429" cy="4813678"/>
          </a:xfrm>
          <a:prstGeom prst="rect">
            <a:avLst/>
          </a:prstGeom>
        </p:spPr>
      </p:pic>
      <p:sp>
        <p:nvSpPr>
          <p:cNvPr id="6" name="Rounded Rectangle 5"/>
          <p:cNvSpPr/>
          <p:nvPr/>
        </p:nvSpPr>
        <p:spPr bwMode="auto">
          <a:xfrm>
            <a:off x="1981200" y="3343275"/>
            <a:ext cx="6019800" cy="2514600"/>
          </a:xfrm>
          <a:prstGeom prst="roundRect">
            <a:avLst/>
          </a:prstGeom>
          <a:noFill/>
          <a:ln w="28575" cap="flat" cmpd="sng" algn="ctr">
            <a:solidFill>
              <a:schemeClr val="bg1">
                <a:lumMod val="75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solidFill>
                <a:srgbClr val="000000"/>
              </a:solidFill>
            </a:endParaRPr>
          </a:p>
        </p:txBody>
      </p:sp>
      <p:sp>
        <p:nvSpPr>
          <p:cNvPr id="8" name="TextBox 7"/>
          <p:cNvSpPr txBox="1"/>
          <p:nvPr/>
        </p:nvSpPr>
        <p:spPr>
          <a:xfrm>
            <a:off x="7620000" y="5810250"/>
            <a:ext cx="999184" cy="523220"/>
          </a:xfrm>
          <a:prstGeom prst="rect">
            <a:avLst/>
          </a:prstGeom>
          <a:noFill/>
        </p:spPr>
        <p:txBody>
          <a:bodyPr wrap="none" rtlCol="0">
            <a:spAutoFit/>
          </a:bodyPr>
          <a:lstStyle/>
          <a:p>
            <a:pPr fontAlgn="base">
              <a:spcBef>
                <a:spcPct val="0"/>
              </a:spcBef>
              <a:spcAft>
                <a:spcPct val="0"/>
              </a:spcAft>
            </a:pPr>
            <a:r>
              <a:rPr lang="en-US" sz="1400" b="1" i="1" dirty="0">
                <a:solidFill>
                  <a:srgbClr val="FFFFFF">
                    <a:lumMod val="65000"/>
                  </a:srgbClr>
                </a:solidFill>
              </a:rPr>
              <a:t>Traditional</a:t>
            </a:r>
          </a:p>
          <a:p>
            <a:pPr fontAlgn="base">
              <a:spcBef>
                <a:spcPct val="0"/>
              </a:spcBef>
              <a:spcAft>
                <a:spcPct val="0"/>
              </a:spcAft>
            </a:pPr>
            <a:r>
              <a:rPr lang="en-US" sz="1400" b="1" i="1" dirty="0">
                <a:solidFill>
                  <a:srgbClr val="FFFFFF">
                    <a:lumMod val="65000"/>
                  </a:srgbClr>
                </a:solidFill>
              </a:rPr>
              <a:t>focus</a:t>
            </a:r>
          </a:p>
        </p:txBody>
      </p:sp>
    </p:spTree>
    <p:extLst>
      <p:ext uri="{BB962C8B-B14F-4D97-AF65-F5344CB8AC3E}">
        <p14:creationId xmlns="" xmlns:p14="http://schemas.microsoft.com/office/powerpoint/2010/main" val="127562629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48000" y="440092"/>
            <a:ext cx="5791200" cy="685800"/>
          </a:xfrm>
        </p:spPr>
        <p:txBody>
          <a:bodyPr>
            <a:normAutofit/>
          </a:bodyPr>
          <a:lstStyle/>
          <a:p>
            <a:r>
              <a:rPr lang="en-US" dirty="0" smtClean="0"/>
              <a:t>Impacts of Climate Change</a:t>
            </a:r>
            <a:endParaRPr lang="en-US" dirty="0"/>
          </a:p>
          <a:p>
            <a:endParaRPr lang="en-US" dirty="0"/>
          </a:p>
        </p:txBody>
      </p:sp>
      <p:sp>
        <p:nvSpPr>
          <p:cNvPr id="3" name="Slide Number Placeholder 2"/>
          <p:cNvSpPr>
            <a:spLocks noGrp="1"/>
          </p:cNvSpPr>
          <p:nvPr>
            <p:ph type="sldNum" sz="quarter" idx="13"/>
          </p:nvPr>
        </p:nvSpPr>
        <p:spPr/>
        <p:txBody>
          <a:bodyPr/>
          <a:lstStyle/>
          <a:p>
            <a:fld id="{6D3FAE4D-9488-4B48-8F4A-A56CB5A28AF9}" type="slidenum">
              <a:rPr lang="en-US" smtClean="0">
                <a:solidFill>
                  <a:prstClr val="black"/>
                </a:solidFill>
              </a:rPr>
              <a:pPr/>
              <a:t>36</a:t>
            </a:fld>
            <a:endParaRPr lang="en-US"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47701" y="4343400"/>
            <a:ext cx="2286000" cy="2286000"/>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54323" y="4343400"/>
            <a:ext cx="2286000" cy="2286000"/>
          </a:xfrm>
          <a:prstGeom prst="rect">
            <a:avLst/>
          </a:prstGeom>
        </p:spPr>
      </p:pic>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747701" y="1905000"/>
            <a:ext cx="2286000" cy="2286000"/>
          </a:xfrm>
          <a:prstGeom prst="rect">
            <a:avLst/>
          </a:prstGeom>
        </p:spPr>
      </p:pic>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154323" y="1905000"/>
            <a:ext cx="2286000" cy="2286000"/>
          </a:xfrm>
          <a:prstGeom prst="rect">
            <a:avLst/>
          </a:prstGeom>
        </p:spPr>
      </p:pic>
      <p:sp>
        <p:nvSpPr>
          <p:cNvPr id="8" name="TextBox 7"/>
          <p:cNvSpPr txBox="1"/>
          <p:nvPr/>
        </p:nvSpPr>
        <p:spPr>
          <a:xfrm>
            <a:off x="1324299" y="1521063"/>
            <a:ext cx="1946046" cy="369332"/>
          </a:xfrm>
          <a:prstGeom prst="rect">
            <a:avLst/>
          </a:prstGeom>
          <a:noFill/>
        </p:spPr>
        <p:txBody>
          <a:bodyPr wrap="none" rtlCol="0">
            <a:spAutoFit/>
          </a:bodyPr>
          <a:lstStyle/>
          <a:p>
            <a:pPr algn="ctr"/>
            <a:r>
              <a:rPr lang="en-US" dirty="0" smtClean="0">
                <a:solidFill>
                  <a:srgbClr val="2683C6">
                    <a:lumMod val="75000"/>
                  </a:srgbClr>
                </a:solidFill>
                <a:latin typeface="Eras Demi ITC"/>
              </a:rPr>
              <a:t>Daily Max Temp</a:t>
            </a:r>
            <a:endParaRPr lang="en-US" dirty="0">
              <a:solidFill>
                <a:srgbClr val="2683C6">
                  <a:lumMod val="75000"/>
                </a:srgbClr>
              </a:solidFill>
              <a:latin typeface="Eras Demi ITC"/>
            </a:endParaRPr>
          </a:p>
        </p:txBody>
      </p:sp>
      <p:sp>
        <p:nvSpPr>
          <p:cNvPr id="9" name="TextBox 8"/>
          <p:cNvSpPr txBox="1"/>
          <p:nvPr/>
        </p:nvSpPr>
        <p:spPr>
          <a:xfrm>
            <a:off x="3884657" y="1521063"/>
            <a:ext cx="2012089" cy="369332"/>
          </a:xfrm>
          <a:prstGeom prst="rect">
            <a:avLst/>
          </a:prstGeom>
          <a:noFill/>
        </p:spPr>
        <p:txBody>
          <a:bodyPr wrap="none" rtlCol="0">
            <a:spAutoFit/>
          </a:bodyPr>
          <a:lstStyle/>
          <a:p>
            <a:pPr algn="ctr"/>
            <a:r>
              <a:rPr lang="en-US" dirty="0" smtClean="0">
                <a:solidFill>
                  <a:srgbClr val="2683C6">
                    <a:lumMod val="75000"/>
                  </a:srgbClr>
                </a:solidFill>
                <a:latin typeface="Eras Demi ITC"/>
              </a:rPr>
              <a:t>Daily Max 8-h O</a:t>
            </a:r>
            <a:r>
              <a:rPr lang="en-US" baseline="-25000" dirty="0" smtClean="0">
                <a:solidFill>
                  <a:srgbClr val="2683C6">
                    <a:lumMod val="75000"/>
                  </a:srgbClr>
                </a:solidFill>
                <a:latin typeface="Eras Demi ITC"/>
              </a:rPr>
              <a:t>3</a:t>
            </a:r>
            <a:endParaRPr lang="en-US" baseline="-25000" dirty="0">
              <a:solidFill>
                <a:srgbClr val="2683C6">
                  <a:lumMod val="75000"/>
                </a:srgbClr>
              </a:solidFill>
              <a:latin typeface="Eras Demi ITC"/>
            </a:endParaRPr>
          </a:p>
        </p:txBody>
      </p:sp>
      <p:sp>
        <p:nvSpPr>
          <p:cNvPr id="10" name="TextBox 9"/>
          <p:cNvSpPr txBox="1"/>
          <p:nvPr/>
        </p:nvSpPr>
        <p:spPr>
          <a:xfrm rot="16200000">
            <a:off x="-241736" y="2817930"/>
            <a:ext cx="2224405" cy="369332"/>
          </a:xfrm>
          <a:prstGeom prst="rect">
            <a:avLst/>
          </a:prstGeom>
          <a:noFill/>
        </p:spPr>
        <p:txBody>
          <a:bodyPr wrap="square" rtlCol="0">
            <a:spAutoFit/>
          </a:bodyPr>
          <a:lstStyle/>
          <a:p>
            <a:pPr algn="ctr"/>
            <a:r>
              <a:rPr lang="en-US" dirty="0" smtClean="0">
                <a:solidFill>
                  <a:srgbClr val="2683C6">
                    <a:lumMod val="75000"/>
                  </a:srgbClr>
                </a:solidFill>
                <a:latin typeface="Eras Demi ITC"/>
              </a:rPr>
              <a:t>ModelE2 (RCP 6.0)</a:t>
            </a:r>
            <a:endParaRPr lang="en-US" dirty="0">
              <a:solidFill>
                <a:srgbClr val="2683C6">
                  <a:lumMod val="75000"/>
                </a:srgbClr>
              </a:solidFill>
              <a:latin typeface="Eras Demi ITC"/>
            </a:endParaRPr>
          </a:p>
        </p:txBody>
      </p:sp>
      <p:sp>
        <p:nvSpPr>
          <p:cNvPr id="11" name="TextBox 10"/>
          <p:cNvSpPr txBox="1"/>
          <p:nvPr/>
        </p:nvSpPr>
        <p:spPr>
          <a:xfrm rot="16200000">
            <a:off x="-91216" y="5330651"/>
            <a:ext cx="1923365" cy="369332"/>
          </a:xfrm>
          <a:prstGeom prst="rect">
            <a:avLst/>
          </a:prstGeom>
          <a:noFill/>
        </p:spPr>
        <p:txBody>
          <a:bodyPr wrap="square" rtlCol="0">
            <a:spAutoFit/>
          </a:bodyPr>
          <a:lstStyle/>
          <a:p>
            <a:pPr algn="ctr"/>
            <a:r>
              <a:rPr lang="en-US" dirty="0" smtClean="0">
                <a:solidFill>
                  <a:srgbClr val="2683C6">
                    <a:lumMod val="75000"/>
                  </a:srgbClr>
                </a:solidFill>
                <a:latin typeface="Eras Demi ITC"/>
              </a:rPr>
              <a:t>CESM</a:t>
            </a:r>
            <a:r>
              <a:rPr lang="en-US" dirty="0">
                <a:solidFill>
                  <a:srgbClr val="2683C6">
                    <a:lumMod val="75000"/>
                  </a:srgbClr>
                </a:solidFill>
                <a:latin typeface="Eras Demi ITC"/>
              </a:rPr>
              <a:t> </a:t>
            </a:r>
            <a:r>
              <a:rPr lang="en-US" dirty="0" smtClean="0">
                <a:solidFill>
                  <a:srgbClr val="2683C6">
                    <a:lumMod val="75000"/>
                  </a:srgbClr>
                </a:solidFill>
                <a:latin typeface="Eras Demi ITC"/>
              </a:rPr>
              <a:t>(RCP 8.5)</a:t>
            </a:r>
          </a:p>
        </p:txBody>
      </p:sp>
      <p:sp>
        <p:nvSpPr>
          <p:cNvPr id="12" name="TextBox 11"/>
          <p:cNvSpPr txBox="1"/>
          <p:nvPr/>
        </p:nvSpPr>
        <p:spPr>
          <a:xfrm>
            <a:off x="6408573" y="3687150"/>
            <a:ext cx="2131022" cy="2631490"/>
          </a:xfrm>
          <a:prstGeom prst="rect">
            <a:avLst/>
          </a:prstGeom>
          <a:solidFill>
            <a:schemeClr val="bg1">
              <a:lumMod val="95000"/>
            </a:schemeClr>
          </a:solidFill>
          <a:ln w="47625" cmpd="thickThin">
            <a:solidFill>
              <a:schemeClr val="accent6">
                <a:lumMod val="75000"/>
              </a:schemeClr>
            </a:solidFill>
          </a:ln>
        </p:spPr>
        <p:txBody>
          <a:bodyPr wrap="square" rtlCol="0">
            <a:spAutoFit/>
          </a:bodyPr>
          <a:lstStyle/>
          <a:p>
            <a:r>
              <a:rPr lang="en-US" dirty="0">
                <a:solidFill>
                  <a:prstClr val="black"/>
                </a:solidFill>
              </a:rPr>
              <a:t>Areas of </a:t>
            </a:r>
            <a:r>
              <a:rPr lang="en-US" dirty="0" smtClean="0">
                <a:solidFill>
                  <a:prstClr val="black"/>
                </a:solidFill>
              </a:rPr>
              <a:t>increased daily </a:t>
            </a:r>
            <a:r>
              <a:rPr lang="en-US" dirty="0">
                <a:solidFill>
                  <a:prstClr val="black"/>
                </a:solidFill>
              </a:rPr>
              <a:t>maximum </a:t>
            </a:r>
            <a:r>
              <a:rPr lang="en-US" dirty="0" smtClean="0">
                <a:solidFill>
                  <a:prstClr val="black"/>
                </a:solidFill>
              </a:rPr>
              <a:t/>
            </a:r>
            <a:br>
              <a:rPr lang="en-US" dirty="0" smtClean="0">
                <a:solidFill>
                  <a:prstClr val="black"/>
                </a:solidFill>
              </a:rPr>
            </a:br>
            <a:r>
              <a:rPr lang="en-US" dirty="0" smtClean="0">
                <a:solidFill>
                  <a:prstClr val="black"/>
                </a:solidFill>
              </a:rPr>
              <a:t>8-h </a:t>
            </a:r>
            <a:r>
              <a:rPr lang="en-US" dirty="0">
                <a:solidFill>
                  <a:prstClr val="black"/>
                </a:solidFill>
              </a:rPr>
              <a:t>average </a:t>
            </a:r>
            <a:r>
              <a:rPr lang="en-US" dirty="0" smtClean="0">
                <a:solidFill>
                  <a:prstClr val="black"/>
                </a:solidFill>
              </a:rPr>
              <a:t>ozone </a:t>
            </a:r>
            <a:r>
              <a:rPr lang="en-US" dirty="0">
                <a:solidFill>
                  <a:prstClr val="black"/>
                </a:solidFill>
              </a:rPr>
              <a:t>largely consistent with areas of </a:t>
            </a:r>
            <a:r>
              <a:rPr lang="en-US" dirty="0" smtClean="0">
                <a:solidFill>
                  <a:prstClr val="black"/>
                </a:solidFill>
              </a:rPr>
              <a:t>increased daily </a:t>
            </a:r>
            <a:r>
              <a:rPr lang="en-US" dirty="0">
                <a:solidFill>
                  <a:prstClr val="black"/>
                </a:solidFill>
              </a:rPr>
              <a:t>maximum temperature</a:t>
            </a:r>
          </a:p>
          <a:p>
            <a:pPr>
              <a:spcBef>
                <a:spcPts val="600"/>
              </a:spcBef>
            </a:pPr>
            <a:r>
              <a:rPr lang="en-US" sz="1600" dirty="0" smtClean="0">
                <a:solidFill>
                  <a:srgbClr val="3E8853">
                    <a:lumMod val="75000"/>
                  </a:srgbClr>
                </a:solidFill>
              </a:rPr>
              <a:t>Nolte et al., </a:t>
            </a:r>
            <a:r>
              <a:rPr lang="en-US" sz="1600" i="1" dirty="0" smtClean="0">
                <a:solidFill>
                  <a:srgbClr val="3E8853">
                    <a:lumMod val="75000"/>
                  </a:srgbClr>
                </a:solidFill>
              </a:rPr>
              <a:t>in prep</a:t>
            </a:r>
            <a:endParaRPr lang="en-US" sz="1600" dirty="0">
              <a:solidFill>
                <a:srgbClr val="3E8853">
                  <a:lumMod val="75000"/>
                </a:srgbClr>
              </a:solidFill>
            </a:endParaRPr>
          </a:p>
        </p:txBody>
      </p:sp>
      <p:sp>
        <p:nvSpPr>
          <p:cNvPr id="13" name="TextBox 12"/>
          <p:cNvSpPr txBox="1"/>
          <p:nvPr/>
        </p:nvSpPr>
        <p:spPr>
          <a:xfrm>
            <a:off x="6137564" y="1833045"/>
            <a:ext cx="2257805" cy="1754326"/>
          </a:xfrm>
          <a:prstGeom prst="rect">
            <a:avLst/>
          </a:prstGeom>
          <a:noFill/>
        </p:spPr>
        <p:txBody>
          <a:bodyPr wrap="square" rtlCol="0">
            <a:spAutoFit/>
          </a:bodyPr>
          <a:lstStyle/>
          <a:p>
            <a:r>
              <a:rPr lang="en-US" b="1" dirty="0"/>
              <a:t>2030:  Changes in Regional Climate</a:t>
            </a:r>
            <a:br>
              <a:rPr lang="en-US" b="1" dirty="0"/>
            </a:br>
            <a:r>
              <a:rPr lang="en-US" b="1" dirty="0"/>
              <a:t>Lead to Increases in </a:t>
            </a:r>
            <a:r>
              <a:rPr lang="en-US" b="1" dirty="0" smtClean="0"/>
              <a:t>Ozone </a:t>
            </a:r>
            <a:r>
              <a:rPr lang="en-US" b="1" u="sng" dirty="0" smtClean="0">
                <a:solidFill>
                  <a:srgbClr val="FF0000"/>
                </a:solidFill>
              </a:rPr>
              <a:t>Assuming Constant Emissions</a:t>
            </a:r>
            <a:endParaRPr lang="en-US" b="1" u="sng" dirty="0">
              <a:solidFill>
                <a:srgbClr val="FF0000"/>
              </a:solidFill>
            </a:endParaRPr>
          </a:p>
          <a:p>
            <a:endParaRPr lang="en-US" b="1" dirty="0"/>
          </a:p>
        </p:txBody>
      </p:sp>
    </p:spTree>
    <p:extLst>
      <p:ext uri="{BB962C8B-B14F-4D97-AF65-F5344CB8AC3E}">
        <p14:creationId xmlns="" xmlns:p14="http://schemas.microsoft.com/office/powerpoint/2010/main" val="181050558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269875" y="223838"/>
            <a:ext cx="8855075" cy="1570037"/>
          </a:xfrm>
          <a:prstGeom prst="rect">
            <a:avLst/>
          </a:prstGeom>
          <a:solidFill>
            <a:schemeClr val="bg1">
              <a:lumMod val="85000"/>
            </a:schemeClr>
          </a:solidFill>
          <a:ln w="9525">
            <a:noFill/>
            <a:miter lim="800000"/>
            <a:headEnd/>
            <a:tailEnd/>
          </a:ln>
        </p:spPr>
        <p:txBody>
          <a:bodyPr>
            <a:spAutoFit/>
          </a:bodyPr>
          <a:lstStyle/>
          <a:p>
            <a:pPr>
              <a:defRPr/>
            </a:pPr>
            <a:r>
              <a:rPr lang="en-US" sz="3200" i="1" dirty="0">
                <a:solidFill>
                  <a:prstClr val="black"/>
                </a:solidFill>
              </a:rPr>
              <a:t>There is a sense of urgency.</a:t>
            </a:r>
            <a:r>
              <a:rPr lang="en-US" sz="3200" dirty="0">
                <a:solidFill>
                  <a:prstClr val="black"/>
                </a:solidFill>
              </a:rPr>
              <a:t>.. </a:t>
            </a:r>
            <a:r>
              <a:rPr lang="en-US" sz="3200" i="1" dirty="0">
                <a:solidFill>
                  <a:prstClr val="black"/>
                </a:solidFill>
              </a:rPr>
              <a:t>If we don't move to address energy and climate as two sides of the same coin we will lose out.</a:t>
            </a:r>
            <a:r>
              <a:rPr lang="en-US" sz="3200" dirty="0">
                <a:solidFill>
                  <a:prstClr val="black"/>
                </a:solidFill>
              </a:rPr>
              <a:t> </a:t>
            </a:r>
            <a:r>
              <a:rPr lang="en-US" sz="2000" dirty="0">
                <a:solidFill>
                  <a:prstClr val="black"/>
                </a:solidFill>
              </a:rPr>
              <a:t> </a:t>
            </a:r>
            <a:r>
              <a:rPr lang="en-US" sz="2400" i="1" dirty="0">
                <a:solidFill>
                  <a:prstClr val="black"/>
                </a:solidFill>
              </a:rPr>
              <a:t>Time</a:t>
            </a:r>
            <a:r>
              <a:rPr lang="en-US" sz="2400" dirty="0">
                <a:solidFill>
                  <a:prstClr val="black"/>
                </a:solidFill>
              </a:rPr>
              <a:t>, April 23, 2009</a:t>
            </a:r>
            <a:endParaRPr lang="en-US" sz="900" b="1" u="sng" dirty="0">
              <a:solidFill>
                <a:prstClr val="black"/>
              </a:solidFill>
            </a:endParaRPr>
          </a:p>
        </p:txBody>
      </p:sp>
      <p:sp>
        <p:nvSpPr>
          <p:cNvPr id="87043" name="Rectangle 12"/>
          <p:cNvSpPr>
            <a:spLocks noChangeArrowheads="1"/>
          </p:cNvSpPr>
          <p:nvPr/>
        </p:nvSpPr>
        <p:spPr bwMode="auto">
          <a:xfrm>
            <a:off x="6645275" y="1171575"/>
            <a:ext cx="2339975" cy="6477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b="1" smtClean="0">
                <a:solidFill>
                  <a:srgbClr val="008000"/>
                </a:solidFill>
              </a:rPr>
              <a:t>Lisa Jackson</a:t>
            </a:r>
          </a:p>
          <a:p>
            <a:pPr eaLnBrk="0" fontAlgn="base" hangingPunct="0">
              <a:spcBef>
                <a:spcPct val="0"/>
              </a:spcBef>
              <a:spcAft>
                <a:spcPct val="0"/>
              </a:spcAft>
            </a:pPr>
            <a:r>
              <a:rPr lang="en-US" b="1" smtClean="0">
                <a:solidFill>
                  <a:srgbClr val="008000"/>
                </a:solidFill>
              </a:rPr>
              <a:t>EPA Administrator</a:t>
            </a:r>
          </a:p>
        </p:txBody>
      </p:sp>
      <p:grpSp>
        <p:nvGrpSpPr>
          <p:cNvPr id="2" name="Group 24"/>
          <p:cNvGrpSpPr>
            <a:grpSpLocks/>
          </p:cNvGrpSpPr>
          <p:nvPr/>
        </p:nvGrpSpPr>
        <p:grpSpPr bwMode="auto">
          <a:xfrm>
            <a:off x="269875" y="2093913"/>
            <a:ext cx="8715375" cy="4321175"/>
            <a:chOff x="270640" y="2381738"/>
            <a:chExt cx="8714708" cy="4321461"/>
          </a:xfrm>
        </p:grpSpPr>
        <p:pic>
          <p:nvPicPr>
            <p:cNvPr id="87045" name="Picture 3" descr="C:\Documents and Settings\hslack\Local Settings\Temporary Internet Files\Content.IE5\AUOSIV0E\MP900400459[1].jpg"/>
            <p:cNvPicPr>
              <a:picLocks noChangeAspect="1" noChangeArrowheads="1"/>
            </p:cNvPicPr>
            <p:nvPr/>
          </p:nvPicPr>
          <p:blipFill>
            <a:blip r:embed="rId2" cstate="print"/>
            <a:srcRect/>
            <a:stretch>
              <a:fillRect/>
            </a:stretch>
          </p:blipFill>
          <p:spPr bwMode="auto">
            <a:xfrm>
              <a:off x="4764025" y="3635520"/>
              <a:ext cx="3263160" cy="2174590"/>
            </a:xfrm>
            <a:prstGeom prst="rect">
              <a:avLst/>
            </a:prstGeom>
            <a:noFill/>
            <a:ln w="9525">
              <a:solidFill>
                <a:srgbClr val="000000"/>
              </a:solidFill>
              <a:miter lim="800000"/>
              <a:headEnd/>
              <a:tailEnd/>
            </a:ln>
          </p:spPr>
        </p:pic>
        <p:sp>
          <p:nvSpPr>
            <p:cNvPr id="87046" name="TextBox 17"/>
            <p:cNvSpPr txBox="1">
              <a:spLocks noChangeArrowheads="1"/>
            </p:cNvSpPr>
            <p:nvPr/>
          </p:nvSpPr>
          <p:spPr bwMode="auto">
            <a:xfrm>
              <a:off x="462665" y="3198570"/>
              <a:ext cx="3456450" cy="2677656"/>
            </a:xfrm>
            <a:prstGeom prst="rect">
              <a:avLst/>
            </a:prstGeom>
            <a:noFill/>
            <a:ln w="9525">
              <a:noFill/>
              <a:miter lim="800000"/>
              <a:headEnd/>
              <a:tailEnd/>
            </a:ln>
          </p:spPr>
          <p:txBody>
            <a:bodyPr>
              <a:spAutoFit/>
            </a:bodyPr>
            <a:lstStyle/>
            <a:p>
              <a:pPr fontAlgn="base">
                <a:spcBef>
                  <a:spcPct val="0"/>
                </a:spcBef>
                <a:spcAft>
                  <a:spcPct val="0"/>
                </a:spcAft>
              </a:pPr>
              <a:r>
                <a:rPr lang="en-US" sz="2400" smtClean="0">
                  <a:solidFill>
                    <a:srgbClr val="000000"/>
                  </a:solidFill>
                </a:rPr>
                <a:t>Global population soars…</a:t>
              </a:r>
            </a:p>
            <a:p>
              <a:pPr lvl="1" fontAlgn="base">
                <a:spcBef>
                  <a:spcPct val="0"/>
                </a:spcBef>
                <a:spcAft>
                  <a:spcPct val="0"/>
                </a:spcAft>
              </a:pPr>
              <a:r>
                <a:rPr lang="en-US" sz="2400" smtClean="0">
                  <a:solidFill>
                    <a:srgbClr val="000000"/>
                  </a:solidFill>
                </a:rPr>
                <a:t>1 Billion in 1804</a:t>
              </a:r>
            </a:p>
            <a:p>
              <a:pPr lvl="1" fontAlgn="base">
                <a:spcBef>
                  <a:spcPct val="0"/>
                </a:spcBef>
                <a:spcAft>
                  <a:spcPct val="0"/>
                </a:spcAft>
              </a:pPr>
              <a:r>
                <a:rPr lang="en-US" sz="2400" smtClean="0">
                  <a:solidFill>
                    <a:srgbClr val="000000"/>
                  </a:solidFill>
                </a:rPr>
                <a:t>2 billion in 1927</a:t>
              </a:r>
            </a:p>
            <a:p>
              <a:pPr lvl="1" fontAlgn="base">
                <a:spcBef>
                  <a:spcPct val="0"/>
                </a:spcBef>
                <a:spcAft>
                  <a:spcPct val="0"/>
                </a:spcAft>
              </a:pPr>
              <a:r>
                <a:rPr lang="en-US" sz="2400" smtClean="0">
                  <a:solidFill>
                    <a:srgbClr val="000000"/>
                  </a:solidFill>
                </a:rPr>
                <a:t>6 billion in 2000</a:t>
              </a:r>
            </a:p>
            <a:p>
              <a:pPr lvl="1" fontAlgn="base">
                <a:spcBef>
                  <a:spcPct val="0"/>
                </a:spcBef>
                <a:spcAft>
                  <a:spcPct val="0"/>
                </a:spcAft>
              </a:pPr>
              <a:r>
                <a:rPr lang="en-US" sz="2400" smtClean="0">
                  <a:solidFill>
                    <a:srgbClr val="000000"/>
                  </a:solidFill>
                </a:rPr>
                <a:t>7 billion in 2011</a:t>
              </a:r>
            </a:p>
            <a:p>
              <a:pPr lvl="1" fontAlgn="base">
                <a:spcBef>
                  <a:spcPct val="0"/>
                </a:spcBef>
                <a:spcAft>
                  <a:spcPct val="0"/>
                </a:spcAft>
              </a:pPr>
              <a:r>
                <a:rPr lang="en-US" sz="2400" smtClean="0">
                  <a:solidFill>
                    <a:srgbClr val="000000"/>
                  </a:solidFill>
                </a:rPr>
                <a:t>10-15 billion in 3000</a:t>
              </a:r>
            </a:p>
            <a:p>
              <a:pPr fontAlgn="base">
                <a:spcBef>
                  <a:spcPct val="0"/>
                </a:spcBef>
                <a:spcAft>
                  <a:spcPct val="0"/>
                </a:spcAft>
              </a:pPr>
              <a:endParaRPr lang="en-US" sz="2400" smtClean="0">
                <a:solidFill>
                  <a:srgbClr val="000000"/>
                </a:solidFill>
              </a:endParaRPr>
            </a:p>
          </p:txBody>
        </p:sp>
        <p:sp>
          <p:nvSpPr>
            <p:cNvPr id="87047" name="TextBox 18"/>
            <p:cNvSpPr txBox="1">
              <a:spLocks noChangeArrowheads="1"/>
            </p:cNvSpPr>
            <p:nvPr/>
          </p:nvSpPr>
          <p:spPr bwMode="auto">
            <a:xfrm>
              <a:off x="270640" y="2660900"/>
              <a:ext cx="4032525" cy="523220"/>
            </a:xfrm>
            <a:prstGeom prst="rect">
              <a:avLst/>
            </a:prstGeom>
            <a:noFill/>
            <a:ln w="9525">
              <a:noFill/>
              <a:miter lim="800000"/>
              <a:headEnd/>
              <a:tailEnd/>
            </a:ln>
          </p:spPr>
          <p:txBody>
            <a:bodyPr>
              <a:spAutoFit/>
            </a:bodyPr>
            <a:lstStyle/>
            <a:p>
              <a:pPr fontAlgn="base">
                <a:spcBef>
                  <a:spcPct val="0"/>
                </a:spcBef>
                <a:spcAft>
                  <a:spcPct val="0"/>
                </a:spcAft>
              </a:pPr>
              <a:r>
                <a:rPr lang="en-US" sz="2800" b="1" smtClean="0">
                  <a:solidFill>
                    <a:srgbClr val="000000"/>
                  </a:solidFill>
                </a:rPr>
                <a:t>Out of the Headlines</a:t>
              </a:r>
            </a:p>
          </p:txBody>
        </p:sp>
        <p:sp>
          <p:nvSpPr>
            <p:cNvPr id="87048" name="TextBox 19"/>
            <p:cNvSpPr txBox="1">
              <a:spLocks noChangeArrowheads="1"/>
            </p:cNvSpPr>
            <p:nvPr/>
          </p:nvSpPr>
          <p:spPr bwMode="auto">
            <a:xfrm>
              <a:off x="462665" y="5502870"/>
              <a:ext cx="7796215" cy="1200329"/>
            </a:xfrm>
            <a:prstGeom prst="rect">
              <a:avLst/>
            </a:prstGeom>
            <a:noFill/>
            <a:ln w="9525">
              <a:noFill/>
              <a:miter lim="800000"/>
              <a:headEnd/>
              <a:tailEnd/>
            </a:ln>
          </p:spPr>
          <p:txBody>
            <a:bodyPr>
              <a:spAutoFit/>
            </a:bodyPr>
            <a:lstStyle/>
            <a:p>
              <a:pPr fontAlgn="base">
                <a:spcBef>
                  <a:spcPct val="0"/>
                </a:spcBef>
                <a:spcAft>
                  <a:spcPct val="0"/>
                </a:spcAft>
              </a:pPr>
              <a:r>
                <a:rPr lang="en-US" sz="2400" smtClean="0">
                  <a:solidFill>
                    <a:srgbClr val="000000"/>
                  </a:solidFill>
                </a:rPr>
                <a:t>People need …</a:t>
              </a:r>
            </a:p>
            <a:p>
              <a:pPr lvl="1" fontAlgn="base">
                <a:spcBef>
                  <a:spcPct val="0"/>
                </a:spcBef>
                <a:spcAft>
                  <a:spcPct val="0"/>
                </a:spcAft>
              </a:pPr>
              <a:r>
                <a:rPr lang="en-US" sz="2400" smtClean="0">
                  <a:solidFill>
                    <a:srgbClr val="000000"/>
                  </a:solidFill>
                </a:rPr>
                <a:t>Safe food, shelter, clean water, and clean air </a:t>
              </a:r>
            </a:p>
            <a:p>
              <a:pPr lvl="1" fontAlgn="base">
                <a:spcBef>
                  <a:spcPct val="0"/>
                </a:spcBef>
                <a:spcAft>
                  <a:spcPct val="0"/>
                </a:spcAft>
              </a:pPr>
              <a:r>
                <a:rPr lang="en-US" sz="2400" smtClean="0">
                  <a:solidFill>
                    <a:srgbClr val="000000"/>
                  </a:solidFill>
                </a:rPr>
                <a:t>But the key is cheap, “sustainable” energy</a:t>
              </a:r>
            </a:p>
          </p:txBody>
        </p:sp>
        <p:pic>
          <p:nvPicPr>
            <p:cNvPr id="87049" name="Picture 20" descr="baby 7M.jpg"/>
            <p:cNvPicPr>
              <a:picLocks noChangeAspect="1"/>
            </p:cNvPicPr>
            <p:nvPr/>
          </p:nvPicPr>
          <p:blipFill>
            <a:blip r:embed="rId3" cstate="print"/>
            <a:srcRect/>
            <a:stretch>
              <a:fillRect/>
            </a:stretch>
          </p:blipFill>
          <p:spPr bwMode="auto">
            <a:xfrm>
              <a:off x="3919115" y="2790610"/>
              <a:ext cx="1497795" cy="2315469"/>
            </a:xfrm>
            <a:prstGeom prst="rect">
              <a:avLst/>
            </a:prstGeom>
            <a:noFill/>
            <a:ln w="9525">
              <a:solidFill>
                <a:srgbClr val="000000"/>
              </a:solidFill>
              <a:miter lim="800000"/>
              <a:headEnd/>
              <a:tailEnd/>
            </a:ln>
          </p:spPr>
        </p:pic>
        <p:pic>
          <p:nvPicPr>
            <p:cNvPr id="87050" name="Picture 3"/>
            <p:cNvPicPr>
              <a:picLocks noChangeAspect="1" noChangeArrowheads="1"/>
            </p:cNvPicPr>
            <p:nvPr/>
          </p:nvPicPr>
          <p:blipFill>
            <a:blip r:embed="rId4" cstate="print"/>
            <a:srcRect/>
            <a:stretch>
              <a:fillRect/>
            </a:stretch>
          </p:blipFill>
          <p:spPr bwMode="auto">
            <a:xfrm>
              <a:off x="5416910" y="2381738"/>
              <a:ext cx="1283588" cy="1253782"/>
            </a:xfrm>
            <a:prstGeom prst="rect">
              <a:avLst/>
            </a:prstGeom>
            <a:noFill/>
            <a:ln w="9525">
              <a:solidFill>
                <a:srgbClr val="000000"/>
              </a:solidFill>
              <a:miter lim="800000"/>
              <a:headEnd/>
              <a:tailEnd/>
            </a:ln>
          </p:spPr>
        </p:pic>
        <p:pic>
          <p:nvPicPr>
            <p:cNvPr id="98315" name="Picture 4" descr="Detroit traffic"/>
            <p:cNvPicPr>
              <a:picLocks noChangeAspect="1" noChangeArrowheads="1"/>
            </p:cNvPicPr>
            <p:nvPr/>
          </p:nvPicPr>
          <p:blipFill>
            <a:blip r:embed="rId5" cstate="print"/>
            <a:srcRect/>
            <a:stretch>
              <a:fillRect/>
            </a:stretch>
          </p:blipFill>
          <p:spPr bwMode="auto">
            <a:xfrm>
              <a:off x="6645552" y="2675444"/>
              <a:ext cx="2339796" cy="1487586"/>
            </a:xfrm>
            <a:prstGeom prst="rect">
              <a:avLst/>
            </a:prstGeom>
            <a:noFill/>
            <a:ln w="9525">
              <a:solidFill>
                <a:srgbClr val="000000"/>
              </a:solidFill>
              <a:miter lim="800000"/>
              <a:headEnd/>
              <a:tailEnd/>
            </a:ln>
            <a:effectLst>
              <a:outerShdw dist="38100" dir="2700000" algn="br" rotWithShape="0">
                <a:srgbClr val="808080">
                  <a:alpha val="42998"/>
                </a:srgbClr>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1" name="Rectangle 840"/>
          <p:cNvSpPr/>
          <p:nvPr/>
        </p:nvSpPr>
        <p:spPr>
          <a:xfrm>
            <a:off x="0" y="0"/>
            <a:ext cx="1652588" cy="1085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88067" name="Picture 2"/>
          <p:cNvPicPr>
            <a:picLocks noChangeAspect="1" noChangeArrowheads="1"/>
          </p:cNvPicPr>
          <p:nvPr/>
        </p:nvPicPr>
        <p:blipFill>
          <a:blip r:embed="rId3" cstate="print"/>
          <a:srcRect/>
          <a:stretch>
            <a:fillRect/>
          </a:stretch>
        </p:blipFill>
        <p:spPr bwMode="auto">
          <a:xfrm>
            <a:off x="144463" y="204788"/>
            <a:ext cx="8809037" cy="6438900"/>
          </a:xfrm>
          <a:prstGeom prst="rect">
            <a:avLst/>
          </a:prstGeom>
          <a:noFill/>
          <a:ln w="9525">
            <a:noFill/>
            <a:miter lim="800000"/>
            <a:headEnd/>
            <a:tailEnd/>
          </a:ln>
        </p:spPr>
      </p:pic>
      <p:sp>
        <p:nvSpPr>
          <p:cNvPr id="88068" name="Text Box 2"/>
          <p:cNvSpPr txBox="1">
            <a:spLocks noChangeArrowheads="1"/>
          </p:cNvSpPr>
          <p:nvPr/>
        </p:nvSpPr>
        <p:spPr bwMode="auto">
          <a:xfrm>
            <a:off x="204788" y="2408238"/>
            <a:ext cx="4060825" cy="323850"/>
          </a:xfrm>
          <a:prstGeom prst="rect">
            <a:avLst/>
          </a:prstGeom>
          <a:noFill/>
          <a:ln w="9525">
            <a:noFill/>
            <a:miter lim="800000"/>
            <a:headEnd/>
            <a:tailEnd/>
          </a:ln>
        </p:spPr>
        <p:txBody>
          <a:bodyPr>
            <a:spAutoFit/>
          </a:bodyPr>
          <a:lstStyle/>
          <a:p>
            <a:pPr marL="190500" indent="-190500" fontAlgn="base">
              <a:spcBef>
                <a:spcPct val="0"/>
              </a:spcBef>
              <a:spcAft>
                <a:spcPct val="0"/>
              </a:spcAft>
            </a:pPr>
            <a:r>
              <a:rPr lang="en-GB" sz="1500" b="1" smtClean="0">
                <a:solidFill>
                  <a:srgbClr val="000000"/>
                </a:solidFill>
              </a:rPr>
              <a:t>Global pop. divided into income groups</a:t>
            </a:r>
            <a:r>
              <a:rPr lang="fr-CH" sz="1500" b="1" smtClean="0">
                <a:solidFill>
                  <a:srgbClr val="000000"/>
                </a:solidFill>
              </a:rPr>
              <a:t>:</a:t>
            </a:r>
            <a:endParaRPr lang="en-GB" sz="1500" b="1" smtClean="0">
              <a:solidFill>
                <a:srgbClr val="000000"/>
              </a:solidFill>
            </a:endParaRPr>
          </a:p>
        </p:txBody>
      </p:sp>
      <p:sp>
        <p:nvSpPr>
          <p:cNvPr id="88069" name="Line 3"/>
          <p:cNvSpPr>
            <a:spLocks noChangeShapeType="1"/>
          </p:cNvSpPr>
          <p:nvPr/>
        </p:nvSpPr>
        <p:spPr bwMode="auto">
          <a:xfrm>
            <a:off x="5184775" y="5692775"/>
            <a:ext cx="2551113" cy="1588"/>
          </a:xfrm>
          <a:prstGeom prst="line">
            <a:avLst/>
          </a:prstGeom>
          <a:noFill/>
          <a:ln w="9525">
            <a:solidFill>
              <a:srgbClr val="969696"/>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sp>
        <p:nvSpPr>
          <p:cNvPr id="88070" name="Line 4"/>
          <p:cNvSpPr>
            <a:spLocks noChangeShapeType="1"/>
          </p:cNvSpPr>
          <p:nvPr/>
        </p:nvSpPr>
        <p:spPr bwMode="auto">
          <a:xfrm>
            <a:off x="5184775" y="5153025"/>
            <a:ext cx="2513013" cy="1588"/>
          </a:xfrm>
          <a:prstGeom prst="line">
            <a:avLst/>
          </a:prstGeom>
          <a:noFill/>
          <a:ln w="9525">
            <a:solidFill>
              <a:srgbClr val="969696"/>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sp>
        <p:nvSpPr>
          <p:cNvPr id="88071" name="Line 5"/>
          <p:cNvSpPr>
            <a:spLocks noChangeShapeType="1"/>
          </p:cNvSpPr>
          <p:nvPr/>
        </p:nvSpPr>
        <p:spPr bwMode="auto">
          <a:xfrm>
            <a:off x="5184775" y="4606925"/>
            <a:ext cx="2513013" cy="1588"/>
          </a:xfrm>
          <a:prstGeom prst="line">
            <a:avLst/>
          </a:prstGeom>
          <a:noFill/>
          <a:ln w="9525">
            <a:solidFill>
              <a:srgbClr val="969696"/>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sp>
        <p:nvSpPr>
          <p:cNvPr id="88072" name="Line 6"/>
          <p:cNvSpPr>
            <a:spLocks noChangeShapeType="1"/>
          </p:cNvSpPr>
          <p:nvPr/>
        </p:nvSpPr>
        <p:spPr bwMode="auto">
          <a:xfrm flipV="1">
            <a:off x="5184775" y="4067175"/>
            <a:ext cx="2541588" cy="0"/>
          </a:xfrm>
          <a:prstGeom prst="line">
            <a:avLst/>
          </a:prstGeom>
          <a:noFill/>
          <a:ln w="9525">
            <a:solidFill>
              <a:srgbClr val="969696"/>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sp>
        <p:nvSpPr>
          <p:cNvPr id="88073" name="Line 7"/>
          <p:cNvSpPr>
            <a:spLocks noChangeShapeType="1"/>
          </p:cNvSpPr>
          <p:nvPr/>
        </p:nvSpPr>
        <p:spPr bwMode="auto">
          <a:xfrm flipV="1">
            <a:off x="5184775" y="3514725"/>
            <a:ext cx="2493963" cy="4763"/>
          </a:xfrm>
          <a:prstGeom prst="line">
            <a:avLst/>
          </a:prstGeom>
          <a:noFill/>
          <a:ln w="9525">
            <a:solidFill>
              <a:srgbClr val="969696"/>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sp>
        <p:nvSpPr>
          <p:cNvPr id="88074" name="Rectangle 8"/>
          <p:cNvSpPr>
            <a:spLocks noChangeArrowheads="1"/>
          </p:cNvSpPr>
          <p:nvPr/>
        </p:nvSpPr>
        <p:spPr bwMode="auto">
          <a:xfrm>
            <a:off x="5470525" y="4605338"/>
            <a:ext cx="320675" cy="1633537"/>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75" name="Rectangle 9"/>
          <p:cNvSpPr>
            <a:spLocks noChangeArrowheads="1"/>
          </p:cNvSpPr>
          <p:nvPr/>
        </p:nvSpPr>
        <p:spPr bwMode="auto">
          <a:xfrm>
            <a:off x="6142038" y="4151313"/>
            <a:ext cx="314325" cy="2087562"/>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76" name="Rectangle 10"/>
          <p:cNvSpPr>
            <a:spLocks noChangeArrowheads="1"/>
          </p:cNvSpPr>
          <p:nvPr/>
        </p:nvSpPr>
        <p:spPr bwMode="auto">
          <a:xfrm>
            <a:off x="6805613" y="2482850"/>
            <a:ext cx="322262" cy="3756025"/>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77" name="Rectangle 11"/>
          <p:cNvSpPr>
            <a:spLocks noChangeArrowheads="1"/>
          </p:cNvSpPr>
          <p:nvPr/>
        </p:nvSpPr>
        <p:spPr bwMode="auto">
          <a:xfrm>
            <a:off x="7477125" y="242888"/>
            <a:ext cx="314325" cy="5995987"/>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78" name="Rectangle 12"/>
          <p:cNvSpPr>
            <a:spLocks noChangeArrowheads="1"/>
          </p:cNvSpPr>
          <p:nvPr/>
        </p:nvSpPr>
        <p:spPr bwMode="auto">
          <a:xfrm>
            <a:off x="5349875" y="6038850"/>
            <a:ext cx="322263" cy="201613"/>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79" name="Rectangle 13"/>
          <p:cNvSpPr>
            <a:spLocks noChangeArrowheads="1"/>
          </p:cNvSpPr>
          <p:nvPr/>
        </p:nvSpPr>
        <p:spPr bwMode="auto">
          <a:xfrm>
            <a:off x="6011863" y="5700713"/>
            <a:ext cx="322262" cy="539750"/>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0" name="Rectangle 14"/>
          <p:cNvSpPr>
            <a:spLocks noChangeArrowheads="1"/>
          </p:cNvSpPr>
          <p:nvPr/>
        </p:nvSpPr>
        <p:spPr bwMode="auto">
          <a:xfrm>
            <a:off x="5349875" y="5130800"/>
            <a:ext cx="322263" cy="908050"/>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1" name="Rectangle 15"/>
          <p:cNvSpPr>
            <a:spLocks noChangeArrowheads="1"/>
          </p:cNvSpPr>
          <p:nvPr/>
        </p:nvSpPr>
        <p:spPr bwMode="auto">
          <a:xfrm>
            <a:off x="6672263" y="5692775"/>
            <a:ext cx="314325" cy="547688"/>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2" name="Rectangle 16"/>
          <p:cNvSpPr>
            <a:spLocks noChangeArrowheads="1"/>
          </p:cNvSpPr>
          <p:nvPr/>
        </p:nvSpPr>
        <p:spPr bwMode="auto">
          <a:xfrm>
            <a:off x="7324725" y="5970588"/>
            <a:ext cx="323850" cy="269875"/>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3" name="Rectangle 17"/>
          <p:cNvSpPr>
            <a:spLocks noChangeArrowheads="1"/>
          </p:cNvSpPr>
          <p:nvPr/>
        </p:nvSpPr>
        <p:spPr bwMode="auto">
          <a:xfrm>
            <a:off x="5349875" y="4860925"/>
            <a:ext cx="322263" cy="269875"/>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4" name="Rectangle 18"/>
          <p:cNvSpPr>
            <a:spLocks noChangeArrowheads="1"/>
          </p:cNvSpPr>
          <p:nvPr/>
        </p:nvSpPr>
        <p:spPr bwMode="auto">
          <a:xfrm>
            <a:off x="6011863" y="4037013"/>
            <a:ext cx="322262" cy="352425"/>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5" name="Rectangle 19"/>
          <p:cNvSpPr>
            <a:spLocks noChangeArrowheads="1"/>
          </p:cNvSpPr>
          <p:nvPr/>
        </p:nvSpPr>
        <p:spPr bwMode="auto">
          <a:xfrm>
            <a:off x="6672263" y="4337050"/>
            <a:ext cx="314325" cy="1355725"/>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6" name="Rectangle 20"/>
          <p:cNvSpPr>
            <a:spLocks noChangeArrowheads="1"/>
          </p:cNvSpPr>
          <p:nvPr/>
        </p:nvSpPr>
        <p:spPr bwMode="auto">
          <a:xfrm>
            <a:off x="7324725" y="5287963"/>
            <a:ext cx="323850" cy="682625"/>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7" name="Rectangle 21"/>
          <p:cNvSpPr>
            <a:spLocks noChangeArrowheads="1"/>
          </p:cNvSpPr>
          <p:nvPr/>
        </p:nvSpPr>
        <p:spPr bwMode="auto">
          <a:xfrm>
            <a:off x="5349875" y="4598988"/>
            <a:ext cx="322263" cy="261937"/>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8" name="Rectangle 22"/>
          <p:cNvSpPr>
            <a:spLocks noChangeArrowheads="1"/>
          </p:cNvSpPr>
          <p:nvPr/>
        </p:nvSpPr>
        <p:spPr bwMode="auto">
          <a:xfrm>
            <a:off x="6011863" y="4389438"/>
            <a:ext cx="322262" cy="1311275"/>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089" name="Rectangle 23"/>
          <p:cNvSpPr>
            <a:spLocks noChangeArrowheads="1"/>
          </p:cNvSpPr>
          <p:nvPr/>
        </p:nvSpPr>
        <p:spPr bwMode="auto">
          <a:xfrm>
            <a:off x="6011863" y="3744913"/>
            <a:ext cx="322262" cy="292100"/>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nvGrpSpPr>
          <p:cNvPr id="2" name="Group 24"/>
          <p:cNvGrpSpPr>
            <a:grpSpLocks/>
          </p:cNvGrpSpPr>
          <p:nvPr/>
        </p:nvGrpSpPr>
        <p:grpSpPr bwMode="auto">
          <a:xfrm>
            <a:off x="990600" y="2514600"/>
            <a:ext cx="6137275" cy="3757613"/>
            <a:chOff x="624" y="1564"/>
            <a:chExt cx="3866" cy="2367"/>
          </a:xfrm>
        </p:grpSpPr>
        <p:sp>
          <p:nvSpPr>
            <p:cNvPr id="88737" name="Text Box 25"/>
            <p:cNvSpPr txBox="1">
              <a:spLocks noChangeArrowheads="1"/>
            </p:cNvSpPr>
            <p:nvPr/>
          </p:nvSpPr>
          <p:spPr bwMode="auto">
            <a:xfrm>
              <a:off x="624" y="2667"/>
              <a:ext cx="2091" cy="490"/>
            </a:xfrm>
            <a:prstGeom prst="rect">
              <a:avLst/>
            </a:prstGeom>
            <a:noFill/>
            <a:ln w="9525">
              <a:solidFill>
                <a:schemeClr val="tx1"/>
              </a:solidFill>
              <a:miter lim="800000"/>
              <a:headEnd/>
              <a:tailEnd/>
            </a:ln>
          </p:spPr>
          <p:txBody>
            <a:bodyPr>
              <a:spAutoFit/>
            </a:bodyPr>
            <a:lstStyle/>
            <a:p>
              <a:pPr fontAlgn="base">
                <a:spcBef>
                  <a:spcPct val="0"/>
                </a:spcBef>
                <a:spcAft>
                  <a:spcPct val="0"/>
                </a:spcAft>
              </a:pPr>
              <a:r>
                <a:rPr lang="en-GB" sz="1500" b="1" smtClean="0">
                  <a:solidFill>
                    <a:srgbClr val="000000"/>
                  </a:solidFill>
                </a:rPr>
                <a:t>Shifting the development profile to a </a:t>
              </a:r>
              <a:r>
                <a:rPr lang="en-GB" sz="1500" b="1" smtClean="0">
                  <a:solidFill>
                    <a:srgbClr val="C00000"/>
                  </a:solidFill>
                </a:rPr>
                <a:t>“low poverty” </a:t>
              </a:r>
              <a:r>
                <a:rPr lang="en-GB" sz="1500" b="1" smtClean="0">
                  <a:solidFill>
                    <a:srgbClr val="000000"/>
                  </a:solidFill>
                </a:rPr>
                <a:t>world means energy needs double by 2050</a:t>
              </a:r>
            </a:p>
          </p:txBody>
        </p:sp>
        <p:grpSp>
          <p:nvGrpSpPr>
            <p:cNvPr id="3" name="Group 26"/>
            <p:cNvGrpSpPr>
              <a:grpSpLocks/>
            </p:cNvGrpSpPr>
            <p:nvPr/>
          </p:nvGrpSpPr>
          <p:grpSpPr bwMode="auto">
            <a:xfrm>
              <a:off x="4171" y="1564"/>
              <a:ext cx="319" cy="2367"/>
              <a:chOff x="4536" y="1564"/>
              <a:chExt cx="319" cy="2367"/>
            </a:xfrm>
          </p:grpSpPr>
          <p:grpSp>
            <p:nvGrpSpPr>
              <p:cNvPr id="4" name="Group 27"/>
              <p:cNvGrpSpPr>
                <a:grpSpLocks/>
              </p:cNvGrpSpPr>
              <p:nvPr/>
            </p:nvGrpSpPr>
            <p:grpSpPr bwMode="auto">
              <a:xfrm>
                <a:off x="4652" y="1564"/>
                <a:ext cx="203" cy="2366"/>
                <a:chOff x="4652" y="1564"/>
                <a:chExt cx="203" cy="2366"/>
              </a:xfrm>
            </p:grpSpPr>
            <p:sp>
              <p:nvSpPr>
                <p:cNvPr id="88863" name="Rectangle 28"/>
                <p:cNvSpPr>
                  <a:spLocks noChangeArrowheads="1"/>
                </p:cNvSpPr>
                <p:nvPr/>
              </p:nvSpPr>
              <p:spPr bwMode="auto">
                <a:xfrm>
                  <a:off x="4652"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4" name="Rectangle 29"/>
                <p:cNvSpPr>
                  <a:spLocks noChangeArrowheads="1"/>
                </p:cNvSpPr>
                <p:nvPr/>
              </p:nvSpPr>
              <p:spPr bwMode="auto">
                <a:xfrm>
                  <a:off x="4657"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5" name="Rectangle 30"/>
                <p:cNvSpPr>
                  <a:spLocks noChangeArrowheads="1"/>
                </p:cNvSpPr>
                <p:nvPr/>
              </p:nvSpPr>
              <p:spPr bwMode="auto">
                <a:xfrm>
                  <a:off x="4661"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6" name="Rectangle 31"/>
                <p:cNvSpPr>
                  <a:spLocks noChangeArrowheads="1"/>
                </p:cNvSpPr>
                <p:nvPr/>
              </p:nvSpPr>
              <p:spPr bwMode="auto">
                <a:xfrm>
                  <a:off x="4666"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7" name="Rectangle 32"/>
                <p:cNvSpPr>
                  <a:spLocks noChangeArrowheads="1"/>
                </p:cNvSpPr>
                <p:nvPr/>
              </p:nvSpPr>
              <p:spPr bwMode="auto">
                <a:xfrm>
                  <a:off x="4671"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8" name="Rectangle 33"/>
                <p:cNvSpPr>
                  <a:spLocks noChangeArrowheads="1"/>
                </p:cNvSpPr>
                <p:nvPr/>
              </p:nvSpPr>
              <p:spPr bwMode="auto">
                <a:xfrm>
                  <a:off x="4675"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9" name="Rectangle 34"/>
                <p:cNvSpPr>
                  <a:spLocks noChangeArrowheads="1"/>
                </p:cNvSpPr>
                <p:nvPr/>
              </p:nvSpPr>
              <p:spPr bwMode="auto">
                <a:xfrm>
                  <a:off x="4680"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0" name="Rectangle 35"/>
                <p:cNvSpPr>
                  <a:spLocks noChangeArrowheads="1"/>
                </p:cNvSpPr>
                <p:nvPr/>
              </p:nvSpPr>
              <p:spPr bwMode="auto">
                <a:xfrm>
                  <a:off x="4684"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1" name="Rectangle 36"/>
                <p:cNvSpPr>
                  <a:spLocks noChangeArrowheads="1"/>
                </p:cNvSpPr>
                <p:nvPr/>
              </p:nvSpPr>
              <p:spPr bwMode="auto">
                <a:xfrm>
                  <a:off x="4689"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2" name="Rectangle 37"/>
                <p:cNvSpPr>
                  <a:spLocks noChangeArrowheads="1"/>
                </p:cNvSpPr>
                <p:nvPr/>
              </p:nvSpPr>
              <p:spPr bwMode="auto">
                <a:xfrm>
                  <a:off x="4694"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3" name="Rectangle 38"/>
                <p:cNvSpPr>
                  <a:spLocks noChangeArrowheads="1"/>
                </p:cNvSpPr>
                <p:nvPr/>
              </p:nvSpPr>
              <p:spPr bwMode="auto">
                <a:xfrm>
                  <a:off x="4698"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4" name="Rectangle 39"/>
                <p:cNvSpPr>
                  <a:spLocks noChangeArrowheads="1"/>
                </p:cNvSpPr>
                <p:nvPr/>
              </p:nvSpPr>
              <p:spPr bwMode="auto">
                <a:xfrm>
                  <a:off x="4703"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5" name="Rectangle 40"/>
                <p:cNvSpPr>
                  <a:spLocks noChangeArrowheads="1"/>
                </p:cNvSpPr>
                <p:nvPr/>
              </p:nvSpPr>
              <p:spPr bwMode="auto">
                <a:xfrm>
                  <a:off x="4707"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6" name="Rectangle 41"/>
                <p:cNvSpPr>
                  <a:spLocks noChangeArrowheads="1"/>
                </p:cNvSpPr>
                <p:nvPr/>
              </p:nvSpPr>
              <p:spPr bwMode="auto">
                <a:xfrm>
                  <a:off x="4712"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7" name="Rectangle 42"/>
                <p:cNvSpPr>
                  <a:spLocks noChangeArrowheads="1"/>
                </p:cNvSpPr>
                <p:nvPr/>
              </p:nvSpPr>
              <p:spPr bwMode="auto">
                <a:xfrm>
                  <a:off x="4717"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8" name="Rectangle 43"/>
                <p:cNvSpPr>
                  <a:spLocks noChangeArrowheads="1"/>
                </p:cNvSpPr>
                <p:nvPr/>
              </p:nvSpPr>
              <p:spPr bwMode="auto">
                <a:xfrm>
                  <a:off x="4721"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79" name="Rectangle 44"/>
                <p:cNvSpPr>
                  <a:spLocks noChangeArrowheads="1"/>
                </p:cNvSpPr>
                <p:nvPr/>
              </p:nvSpPr>
              <p:spPr bwMode="auto">
                <a:xfrm>
                  <a:off x="4726"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0" name="Rectangle 45"/>
                <p:cNvSpPr>
                  <a:spLocks noChangeArrowheads="1"/>
                </p:cNvSpPr>
                <p:nvPr/>
              </p:nvSpPr>
              <p:spPr bwMode="auto">
                <a:xfrm>
                  <a:off x="4730"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1" name="Rectangle 46"/>
                <p:cNvSpPr>
                  <a:spLocks noChangeArrowheads="1"/>
                </p:cNvSpPr>
                <p:nvPr/>
              </p:nvSpPr>
              <p:spPr bwMode="auto">
                <a:xfrm>
                  <a:off x="4735"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2" name="Rectangle 47"/>
                <p:cNvSpPr>
                  <a:spLocks noChangeArrowheads="1"/>
                </p:cNvSpPr>
                <p:nvPr/>
              </p:nvSpPr>
              <p:spPr bwMode="auto">
                <a:xfrm>
                  <a:off x="4740"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3" name="Rectangle 48"/>
                <p:cNvSpPr>
                  <a:spLocks noChangeArrowheads="1"/>
                </p:cNvSpPr>
                <p:nvPr/>
              </p:nvSpPr>
              <p:spPr bwMode="auto">
                <a:xfrm>
                  <a:off x="4744"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4" name="Rectangle 49"/>
                <p:cNvSpPr>
                  <a:spLocks noChangeArrowheads="1"/>
                </p:cNvSpPr>
                <p:nvPr/>
              </p:nvSpPr>
              <p:spPr bwMode="auto">
                <a:xfrm>
                  <a:off x="4749"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5" name="Rectangle 50"/>
                <p:cNvSpPr>
                  <a:spLocks noChangeArrowheads="1"/>
                </p:cNvSpPr>
                <p:nvPr/>
              </p:nvSpPr>
              <p:spPr bwMode="auto">
                <a:xfrm>
                  <a:off x="4753"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6" name="Rectangle 51"/>
                <p:cNvSpPr>
                  <a:spLocks noChangeArrowheads="1"/>
                </p:cNvSpPr>
                <p:nvPr/>
              </p:nvSpPr>
              <p:spPr bwMode="auto">
                <a:xfrm>
                  <a:off x="4758"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7" name="Rectangle 52"/>
                <p:cNvSpPr>
                  <a:spLocks noChangeArrowheads="1"/>
                </p:cNvSpPr>
                <p:nvPr/>
              </p:nvSpPr>
              <p:spPr bwMode="auto">
                <a:xfrm>
                  <a:off x="4763"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8" name="Rectangle 53"/>
                <p:cNvSpPr>
                  <a:spLocks noChangeArrowheads="1"/>
                </p:cNvSpPr>
                <p:nvPr/>
              </p:nvSpPr>
              <p:spPr bwMode="auto">
                <a:xfrm>
                  <a:off x="4767"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89" name="Rectangle 54"/>
                <p:cNvSpPr>
                  <a:spLocks noChangeArrowheads="1"/>
                </p:cNvSpPr>
                <p:nvPr/>
              </p:nvSpPr>
              <p:spPr bwMode="auto">
                <a:xfrm>
                  <a:off x="4772"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0" name="Rectangle 55"/>
                <p:cNvSpPr>
                  <a:spLocks noChangeArrowheads="1"/>
                </p:cNvSpPr>
                <p:nvPr/>
              </p:nvSpPr>
              <p:spPr bwMode="auto">
                <a:xfrm>
                  <a:off x="4776"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1" name="Rectangle 56"/>
                <p:cNvSpPr>
                  <a:spLocks noChangeArrowheads="1"/>
                </p:cNvSpPr>
                <p:nvPr/>
              </p:nvSpPr>
              <p:spPr bwMode="auto">
                <a:xfrm>
                  <a:off x="4781"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2" name="Rectangle 57"/>
                <p:cNvSpPr>
                  <a:spLocks noChangeArrowheads="1"/>
                </p:cNvSpPr>
                <p:nvPr/>
              </p:nvSpPr>
              <p:spPr bwMode="auto">
                <a:xfrm>
                  <a:off x="4786"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3" name="Rectangle 58"/>
                <p:cNvSpPr>
                  <a:spLocks noChangeArrowheads="1"/>
                </p:cNvSpPr>
                <p:nvPr/>
              </p:nvSpPr>
              <p:spPr bwMode="auto">
                <a:xfrm>
                  <a:off x="4790"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4" name="Rectangle 59"/>
                <p:cNvSpPr>
                  <a:spLocks noChangeArrowheads="1"/>
                </p:cNvSpPr>
                <p:nvPr/>
              </p:nvSpPr>
              <p:spPr bwMode="auto">
                <a:xfrm>
                  <a:off x="4795"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5" name="Rectangle 60"/>
                <p:cNvSpPr>
                  <a:spLocks noChangeArrowheads="1"/>
                </p:cNvSpPr>
                <p:nvPr/>
              </p:nvSpPr>
              <p:spPr bwMode="auto">
                <a:xfrm>
                  <a:off x="4799"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6" name="Rectangle 61"/>
                <p:cNvSpPr>
                  <a:spLocks noChangeArrowheads="1"/>
                </p:cNvSpPr>
                <p:nvPr/>
              </p:nvSpPr>
              <p:spPr bwMode="auto">
                <a:xfrm>
                  <a:off x="4804"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7" name="Rectangle 62"/>
                <p:cNvSpPr>
                  <a:spLocks noChangeArrowheads="1"/>
                </p:cNvSpPr>
                <p:nvPr/>
              </p:nvSpPr>
              <p:spPr bwMode="auto">
                <a:xfrm>
                  <a:off x="4809"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8" name="Rectangle 63"/>
                <p:cNvSpPr>
                  <a:spLocks noChangeArrowheads="1"/>
                </p:cNvSpPr>
                <p:nvPr/>
              </p:nvSpPr>
              <p:spPr bwMode="auto">
                <a:xfrm>
                  <a:off x="4813"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99" name="Rectangle 64"/>
                <p:cNvSpPr>
                  <a:spLocks noChangeArrowheads="1"/>
                </p:cNvSpPr>
                <p:nvPr/>
              </p:nvSpPr>
              <p:spPr bwMode="auto">
                <a:xfrm>
                  <a:off x="4818"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900" name="Rectangle 65"/>
                <p:cNvSpPr>
                  <a:spLocks noChangeArrowheads="1"/>
                </p:cNvSpPr>
                <p:nvPr/>
              </p:nvSpPr>
              <p:spPr bwMode="auto">
                <a:xfrm>
                  <a:off x="4822"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901" name="Rectangle 66"/>
                <p:cNvSpPr>
                  <a:spLocks noChangeArrowheads="1"/>
                </p:cNvSpPr>
                <p:nvPr/>
              </p:nvSpPr>
              <p:spPr bwMode="auto">
                <a:xfrm>
                  <a:off x="4827"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902" name="Rectangle 67"/>
                <p:cNvSpPr>
                  <a:spLocks noChangeArrowheads="1"/>
                </p:cNvSpPr>
                <p:nvPr/>
              </p:nvSpPr>
              <p:spPr bwMode="auto">
                <a:xfrm>
                  <a:off x="4832"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903" name="Rectangle 68"/>
                <p:cNvSpPr>
                  <a:spLocks noChangeArrowheads="1"/>
                </p:cNvSpPr>
                <p:nvPr/>
              </p:nvSpPr>
              <p:spPr bwMode="auto">
                <a:xfrm>
                  <a:off x="4836"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904" name="Rectangle 69"/>
                <p:cNvSpPr>
                  <a:spLocks noChangeArrowheads="1"/>
                </p:cNvSpPr>
                <p:nvPr/>
              </p:nvSpPr>
              <p:spPr bwMode="auto">
                <a:xfrm>
                  <a:off x="4841" y="1564"/>
                  <a:ext cx="4"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905" name="Rectangle 70"/>
                <p:cNvSpPr>
                  <a:spLocks noChangeArrowheads="1"/>
                </p:cNvSpPr>
                <p:nvPr/>
              </p:nvSpPr>
              <p:spPr bwMode="auto">
                <a:xfrm>
                  <a:off x="4845"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906" name="Rectangle 71"/>
                <p:cNvSpPr>
                  <a:spLocks noChangeArrowheads="1"/>
                </p:cNvSpPr>
                <p:nvPr/>
              </p:nvSpPr>
              <p:spPr bwMode="auto">
                <a:xfrm>
                  <a:off x="4850" y="1564"/>
                  <a:ext cx="5" cy="2366"/>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5" name="Group 72"/>
              <p:cNvGrpSpPr>
                <a:grpSpLocks/>
              </p:cNvGrpSpPr>
              <p:nvPr/>
            </p:nvGrpSpPr>
            <p:grpSpPr bwMode="auto">
              <a:xfrm>
                <a:off x="4536" y="3586"/>
                <a:ext cx="198" cy="345"/>
                <a:chOff x="2074" y="5068"/>
                <a:chExt cx="240" cy="438"/>
              </a:xfrm>
            </p:grpSpPr>
            <p:sp>
              <p:nvSpPr>
                <p:cNvPr id="88823" name="Rectangle 73"/>
                <p:cNvSpPr>
                  <a:spLocks noChangeArrowheads="1"/>
                </p:cNvSpPr>
                <p:nvPr/>
              </p:nvSpPr>
              <p:spPr bwMode="auto">
                <a:xfrm>
                  <a:off x="2074"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4" name="Rectangle 74"/>
                <p:cNvSpPr>
                  <a:spLocks noChangeArrowheads="1"/>
                </p:cNvSpPr>
                <p:nvPr/>
              </p:nvSpPr>
              <p:spPr bwMode="auto">
                <a:xfrm>
                  <a:off x="2080"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5" name="Rectangle 75"/>
                <p:cNvSpPr>
                  <a:spLocks noChangeArrowheads="1"/>
                </p:cNvSpPr>
                <p:nvPr/>
              </p:nvSpPr>
              <p:spPr bwMode="auto">
                <a:xfrm>
                  <a:off x="2086"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6" name="Rectangle 76"/>
                <p:cNvSpPr>
                  <a:spLocks noChangeArrowheads="1"/>
                </p:cNvSpPr>
                <p:nvPr/>
              </p:nvSpPr>
              <p:spPr bwMode="auto">
                <a:xfrm>
                  <a:off x="2092"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7" name="Rectangle 77"/>
                <p:cNvSpPr>
                  <a:spLocks noChangeArrowheads="1"/>
                </p:cNvSpPr>
                <p:nvPr/>
              </p:nvSpPr>
              <p:spPr bwMode="auto">
                <a:xfrm>
                  <a:off x="2098"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8" name="Rectangle 78"/>
                <p:cNvSpPr>
                  <a:spLocks noChangeArrowheads="1"/>
                </p:cNvSpPr>
                <p:nvPr/>
              </p:nvSpPr>
              <p:spPr bwMode="auto">
                <a:xfrm>
                  <a:off x="2104"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9" name="Rectangle 79"/>
                <p:cNvSpPr>
                  <a:spLocks noChangeArrowheads="1"/>
                </p:cNvSpPr>
                <p:nvPr/>
              </p:nvSpPr>
              <p:spPr bwMode="auto">
                <a:xfrm>
                  <a:off x="2110"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0" name="Rectangle 80"/>
                <p:cNvSpPr>
                  <a:spLocks noChangeArrowheads="1"/>
                </p:cNvSpPr>
                <p:nvPr/>
              </p:nvSpPr>
              <p:spPr bwMode="auto">
                <a:xfrm>
                  <a:off x="2116"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1" name="Rectangle 81"/>
                <p:cNvSpPr>
                  <a:spLocks noChangeArrowheads="1"/>
                </p:cNvSpPr>
                <p:nvPr/>
              </p:nvSpPr>
              <p:spPr bwMode="auto">
                <a:xfrm>
                  <a:off x="2122"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2" name="Rectangle 82"/>
                <p:cNvSpPr>
                  <a:spLocks noChangeArrowheads="1"/>
                </p:cNvSpPr>
                <p:nvPr/>
              </p:nvSpPr>
              <p:spPr bwMode="auto">
                <a:xfrm>
                  <a:off x="2128"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3" name="Rectangle 83"/>
                <p:cNvSpPr>
                  <a:spLocks noChangeArrowheads="1"/>
                </p:cNvSpPr>
                <p:nvPr/>
              </p:nvSpPr>
              <p:spPr bwMode="auto">
                <a:xfrm>
                  <a:off x="2134"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4" name="Rectangle 84"/>
                <p:cNvSpPr>
                  <a:spLocks noChangeArrowheads="1"/>
                </p:cNvSpPr>
                <p:nvPr/>
              </p:nvSpPr>
              <p:spPr bwMode="auto">
                <a:xfrm>
                  <a:off x="2140"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5" name="Rectangle 85"/>
                <p:cNvSpPr>
                  <a:spLocks noChangeArrowheads="1"/>
                </p:cNvSpPr>
                <p:nvPr/>
              </p:nvSpPr>
              <p:spPr bwMode="auto">
                <a:xfrm>
                  <a:off x="2146"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6" name="Rectangle 86"/>
                <p:cNvSpPr>
                  <a:spLocks noChangeArrowheads="1"/>
                </p:cNvSpPr>
                <p:nvPr/>
              </p:nvSpPr>
              <p:spPr bwMode="auto">
                <a:xfrm>
                  <a:off x="2152"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7" name="Rectangle 87"/>
                <p:cNvSpPr>
                  <a:spLocks noChangeArrowheads="1"/>
                </p:cNvSpPr>
                <p:nvPr/>
              </p:nvSpPr>
              <p:spPr bwMode="auto">
                <a:xfrm>
                  <a:off x="2158"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8" name="Rectangle 88"/>
                <p:cNvSpPr>
                  <a:spLocks noChangeArrowheads="1"/>
                </p:cNvSpPr>
                <p:nvPr/>
              </p:nvSpPr>
              <p:spPr bwMode="auto">
                <a:xfrm>
                  <a:off x="2164"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39" name="Rectangle 89"/>
                <p:cNvSpPr>
                  <a:spLocks noChangeArrowheads="1"/>
                </p:cNvSpPr>
                <p:nvPr/>
              </p:nvSpPr>
              <p:spPr bwMode="auto">
                <a:xfrm>
                  <a:off x="2170"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0" name="Rectangle 90"/>
                <p:cNvSpPr>
                  <a:spLocks noChangeArrowheads="1"/>
                </p:cNvSpPr>
                <p:nvPr/>
              </p:nvSpPr>
              <p:spPr bwMode="auto">
                <a:xfrm>
                  <a:off x="2176"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1" name="Rectangle 91"/>
                <p:cNvSpPr>
                  <a:spLocks noChangeArrowheads="1"/>
                </p:cNvSpPr>
                <p:nvPr/>
              </p:nvSpPr>
              <p:spPr bwMode="auto">
                <a:xfrm>
                  <a:off x="2182"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2" name="Rectangle 92"/>
                <p:cNvSpPr>
                  <a:spLocks noChangeArrowheads="1"/>
                </p:cNvSpPr>
                <p:nvPr/>
              </p:nvSpPr>
              <p:spPr bwMode="auto">
                <a:xfrm>
                  <a:off x="2188"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3" name="Rectangle 93"/>
                <p:cNvSpPr>
                  <a:spLocks noChangeArrowheads="1"/>
                </p:cNvSpPr>
                <p:nvPr/>
              </p:nvSpPr>
              <p:spPr bwMode="auto">
                <a:xfrm>
                  <a:off x="2194"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4" name="Rectangle 94"/>
                <p:cNvSpPr>
                  <a:spLocks noChangeArrowheads="1"/>
                </p:cNvSpPr>
                <p:nvPr/>
              </p:nvSpPr>
              <p:spPr bwMode="auto">
                <a:xfrm>
                  <a:off x="2200"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5" name="Rectangle 95"/>
                <p:cNvSpPr>
                  <a:spLocks noChangeArrowheads="1"/>
                </p:cNvSpPr>
                <p:nvPr/>
              </p:nvSpPr>
              <p:spPr bwMode="auto">
                <a:xfrm>
                  <a:off x="2206"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6" name="Rectangle 96"/>
                <p:cNvSpPr>
                  <a:spLocks noChangeArrowheads="1"/>
                </p:cNvSpPr>
                <p:nvPr/>
              </p:nvSpPr>
              <p:spPr bwMode="auto">
                <a:xfrm>
                  <a:off x="2212"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7" name="Rectangle 97"/>
                <p:cNvSpPr>
                  <a:spLocks noChangeArrowheads="1"/>
                </p:cNvSpPr>
                <p:nvPr/>
              </p:nvSpPr>
              <p:spPr bwMode="auto">
                <a:xfrm>
                  <a:off x="2218"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8" name="Rectangle 98"/>
                <p:cNvSpPr>
                  <a:spLocks noChangeArrowheads="1"/>
                </p:cNvSpPr>
                <p:nvPr/>
              </p:nvSpPr>
              <p:spPr bwMode="auto">
                <a:xfrm>
                  <a:off x="2224"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49" name="Rectangle 99"/>
                <p:cNvSpPr>
                  <a:spLocks noChangeArrowheads="1"/>
                </p:cNvSpPr>
                <p:nvPr/>
              </p:nvSpPr>
              <p:spPr bwMode="auto">
                <a:xfrm>
                  <a:off x="2230"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0" name="Rectangle 100"/>
                <p:cNvSpPr>
                  <a:spLocks noChangeArrowheads="1"/>
                </p:cNvSpPr>
                <p:nvPr/>
              </p:nvSpPr>
              <p:spPr bwMode="auto">
                <a:xfrm>
                  <a:off x="2236"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1" name="Rectangle 101"/>
                <p:cNvSpPr>
                  <a:spLocks noChangeArrowheads="1"/>
                </p:cNvSpPr>
                <p:nvPr/>
              </p:nvSpPr>
              <p:spPr bwMode="auto">
                <a:xfrm>
                  <a:off x="2242"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2" name="Rectangle 102"/>
                <p:cNvSpPr>
                  <a:spLocks noChangeArrowheads="1"/>
                </p:cNvSpPr>
                <p:nvPr/>
              </p:nvSpPr>
              <p:spPr bwMode="auto">
                <a:xfrm>
                  <a:off x="2248"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3" name="Rectangle 103"/>
                <p:cNvSpPr>
                  <a:spLocks noChangeArrowheads="1"/>
                </p:cNvSpPr>
                <p:nvPr/>
              </p:nvSpPr>
              <p:spPr bwMode="auto">
                <a:xfrm>
                  <a:off x="2254"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4" name="Rectangle 104"/>
                <p:cNvSpPr>
                  <a:spLocks noChangeArrowheads="1"/>
                </p:cNvSpPr>
                <p:nvPr/>
              </p:nvSpPr>
              <p:spPr bwMode="auto">
                <a:xfrm>
                  <a:off x="2260"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5" name="Rectangle 105"/>
                <p:cNvSpPr>
                  <a:spLocks noChangeArrowheads="1"/>
                </p:cNvSpPr>
                <p:nvPr/>
              </p:nvSpPr>
              <p:spPr bwMode="auto">
                <a:xfrm>
                  <a:off x="2266"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6" name="Rectangle 106"/>
                <p:cNvSpPr>
                  <a:spLocks noChangeArrowheads="1"/>
                </p:cNvSpPr>
                <p:nvPr/>
              </p:nvSpPr>
              <p:spPr bwMode="auto">
                <a:xfrm>
                  <a:off x="2272"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7" name="Rectangle 107"/>
                <p:cNvSpPr>
                  <a:spLocks noChangeArrowheads="1"/>
                </p:cNvSpPr>
                <p:nvPr/>
              </p:nvSpPr>
              <p:spPr bwMode="auto">
                <a:xfrm>
                  <a:off x="2278"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8" name="Rectangle 108"/>
                <p:cNvSpPr>
                  <a:spLocks noChangeArrowheads="1"/>
                </p:cNvSpPr>
                <p:nvPr/>
              </p:nvSpPr>
              <p:spPr bwMode="auto">
                <a:xfrm>
                  <a:off x="2284"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59" name="Rectangle 109"/>
                <p:cNvSpPr>
                  <a:spLocks noChangeArrowheads="1"/>
                </p:cNvSpPr>
                <p:nvPr/>
              </p:nvSpPr>
              <p:spPr bwMode="auto">
                <a:xfrm>
                  <a:off x="2290"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0" name="Rectangle 110"/>
                <p:cNvSpPr>
                  <a:spLocks noChangeArrowheads="1"/>
                </p:cNvSpPr>
                <p:nvPr/>
              </p:nvSpPr>
              <p:spPr bwMode="auto">
                <a:xfrm>
                  <a:off x="2296"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1" name="Rectangle 111"/>
                <p:cNvSpPr>
                  <a:spLocks noChangeArrowheads="1"/>
                </p:cNvSpPr>
                <p:nvPr/>
              </p:nvSpPr>
              <p:spPr bwMode="auto">
                <a:xfrm>
                  <a:off x="2302"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62" name="Rectangle 112"/>
                <p:cNvSpPr>
                  <a:spLocks noChangeArrowheads="1"/>
                </p:cNvSpPr>
                <p:nvPr/>
              </p:nvSpPr>
              <p:spPr bwMode="auto">
                <a:xfrm>
                  <a:off x="2308" y="5068"/>
                  <a:ext cx="6" cy="438"/>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6" name="Group 113"/>
              <p:cNvGrpSpPr>
                <a:grpSpLocks/>
              </p:cNvGrpSpPr>
              <p:nvPr/>
            </p:nvGrpSpPr>
            <p:grpSpPr bwMode="auto">
              <a:xfrm>
                <a:off x="4536" y="2732"/>
                <a:ext cx="198" cy="854"/>
                <a:chOff x="2074" y="3982"/>
                <a:chExt cx="240" cy="1086"/>
              </a:xfrm>
            </p:grpSpPr>
            <p:sp>
              <p:nvSpPr>
                <p:cNvPr id="88783" name="Rectangle 114"/>
                <p:cNvSpPr>
                  <a:spLocks noChangeArrowheads="1"/>
                </p:cNvSpPr>
                <p:nvPr/>
              </p:nvSpPr>
              <p:spPr bwMode="auto">
                <a:xfrm>
                  <a:off x="2074"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4" name="Rectangle 115"/>
                <p:cNvSpPr>
                  <a:spLocks noChangeArrowheads="1"/>
                </p:cNvSpPr>
                <p:nvPr/>
              </p:nvSpPr>
              <p:spPr bwMode="auto">
                <a:xfrm>
                  <a:off x="2080"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5" name="Rectangle 116"/>
                <p:cNvSpPr>
                  <a:spLocks noChangeArrowheads="1"/>
                </p:cNvSpPr>
                <p:nvPr/>
              </p:nvSpPr>
              <p:spPr bwMode="auto">
                <a:xfrm>
                  <a:off x="2086"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6" name="Rectangle 117"/>
                <p:cNvSpPr>
                  <a:spLocks noChangeArrowheads="1"/>
                </p:cNvSpPr>
                <p:nvPr/>
              </p:nvSpPr>
              <p:spPr bwMode="auto">
                <a:xfrm>
                  <a:off x="2092"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7" name="Rectangle 118"/>
                <p:cNvSpPr>
                  <a:spLocks noChangeArrowheads="1"/>
                </p:cNvSpPr>
                <p:nvPr/>
              </p:nvSpPr>
              <p:spPr bwMode="auto">
                <a:xfrm>
                  <a:off x="2098"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8" name="Rectangle 119"/>
                <p:cNvSpPr>
                  <a:spLocks noChangeArrowheads="1"/>
                </p:cNvSpPr>
                <p:nvPr/>
              </p:nvSpPr>
              <p:spPr bwMode="auto">
                <a:xfrm>
                  <a:off x="2104"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9" name="Rectangle 120"/>
                <p:cNvSpPr>
                  <a:spLocks noChangeArrowheads="1"/>
                </p:cNvSpPr>
                <p:nvPr/>
              </p:nvSpPr>
              <p:spPr bwMode="auto">
                <a:xfrm>
                  <a:off x="2110"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0" name="Rectangle 121"/>
                <p:cNvSpPr>
                  <a:spLocks noChangeArrowheads="1"/>
                </p:cNvSpPr>
                <p:nvPr/>
              </p:nvSpPr>
              <p:spPr bwMode="auto">
                <a:xfrm>
                  <a:off x="2116"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1" name="Rectangle 122"/>
                <p:cNvSpPr>
                  <a:spLocks noChangeArrowheads="1"/>
                </p:cNvSpPr>
                <p:nvPr/>
              </p:nvSpPr>
              <p:spPr bwMode="auto">
                <a:xfrm>
                  <a:off x="2122"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2" name="Rectangle 123"/>
                <p:cNvSpPr>
                  <a:spLocks noChangeArrowheads="1"/>
                </p:cNvSpPr>
                <p:nvPr/>
              </p:nvSpPr>
              <p:spPr bwMode="auto">
                <a:xfrm>
                  <a:off x="2128"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3" name="Rectangle 124"/>
                <p:cNvSpPr>
                  <a:spLocks noChangeArrowheads="1"/>
                </p:cNvSpPr>
                <p:nvPr/>
              </p:nvSpPr>
              <p:spPr bwMode="auto">
                <a:xfrm>
                  <a:off x="2134"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4" name="Rectangle 125"/>
                <p:cNvSpPr>
                  <a:spLocks noChangeArrowheads="1"/>
                </p:cNvSpPr>
                <p:nvPr/>
              </p:nvSpPr>
              <p:spPr bwMode="auto">
                <a:xfrm>
                  <a:off x="2140"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5" name="Rectangle 126"/>
                <p:cNvSpPr>
                  <a:spLocks noChangeArrowheads="1"/>
                </p:cNvSpPr>
                <p:nvPr/>
              </p:nvSpPr>
              <p:spPr bwMode="auto">
                <a:xfrm>
                  <a:off x="2146"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6" name="Rectangle 127"/>
                <p:cNvSpPr>
                  <a:spLocks noChangeArrowheads="1"/>
                </p:cNvSpPr>
                <p:nvPr/>
              </p:nvSpPr>
              <p:spPr bwMode="auto">
                <a:xfrm>
                  <a:off x="2152"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7" name="Rectangle 128"/>
                <p:cNvSpPr>
                  <a:spLocks noChangeArrowheads="1"/>
                </p:cNvSpPr>
                <p:nvPr/>
              </p:nvSpPr>
              <p:spPr bwMode="auto">
                <a:xfrm>
                  <a:off x="2158"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8" name="Rectangle 129"/>
                <p:cNvSpPr>
                  <a:spLocks noChangeArrowheads="1"/>
                </p:cNvSpPr>
                <p:nvPr/>
              </p:nvSpPr>
              <p:spPr bwMode="auto">
                <a:xfrm>
                  <a:off x="2164"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99" name="Rectangle 130"/>
                <p:cNvSpPr>
                  <a:spLocks noChangeArrowheads="1"/>
                </p:cNvSpPr>
                <p:nvPr/>
              </p:nvSpPr>
              <p:spPr bwMode="auto">
                <a:xfrm>
                  <a:off x="2170"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0" name="Rectangle 131"/>
                <p:cNvSpPr>
                  <a:spLocks noChangeArrowheads="1"/>
                </p:cNvSpPr>
                <p:nvPr/>
              </p:nvSpPr>
              <p:spPr bwMode="auto">
                <a:xfrm>
                  <a:off x="2176"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1" name="Rectangle 132"/>
                <p:cNvSpPr>
                  <a:spLocks noChangeArrowheads="1"/>
                </p:cNvSpPr>
                <p:nvPr/>
              </p:nvSpPr>
              <p:spPr bwMode="auto">
                <a:xfrm>
                  <a:off x="2182"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2" name="Rectangle 133"/>
                <p:cNvSpPr>
                  <a:spLocks noChangeArrowheads="1"/>
                </p:cNvSpPr>
                <p:nvPr/>
              </p:nvSpPr>
              <p:spPr bwMode="auto">
                <a:xfrm>
                  <a:off x="2188"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3" name="Rectangle 134"/>
                <p:cNvSpPr>
                  <a:spLocks noChangeArrowheads="1"/>
                </p:cNvSpPr>
                <p:nvPr/>
              </p:nvSpPr>
              <p:spPr bwMode="auto">
                <a:xfrm>
                  <a:off x="2194"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4" name="Rectangle 135"/>
                <p:cNvSpPr>
                  <a:spLocks noChangeArrowheads="1"/>
                </p:cNvSpPr>
                <p:nvPr/>
              </p:nvSpPr>
              <p:spPr bwMode="auto">
                <a:xfrm>
                  <a:off x="2200"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5" name="Rectangle 136"/>
                <p:cNvSpPr>
                  <a:spLocks noChangeArrowheads="1"/>
                </p:cNvSpPr>
                <p:nvPr/>
              </p:nvSpPr>
              <p:spPr bwMode="auto">
                <a:xfrm>
                  <a:off x="2206"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6" name="Rectangle 137"/>
                <p:cNvSpPr>
                  <a:spLocks noChangeArrowheads="1"/>
                </p:cNvSpPr>
                <p:nvPr/>
              </p:nvSpPr>
              <p:spPr bwMode="auto">
                <a:xfrm>
                  <a:off x="2212"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7" name="Rectangle 138"/>
                <p:cNvSpPr>
                  <a:spLocks noChangeArrowheads="1"/>
                </p:cNvSpPr>
                <p:nvPr/>
              </p:nvSpPr>
              <p:spPr bwMode="auto">
                <a:xfrm>
                  <a:off x="2218"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8" name="Rectangle 139"/>
                <p:cNvSpPr>
                  <a:spLocks noChangeArrowheads="1"/>
                </p:cNvSpPr>
                <p:nvPr/>
              </p:nvSpPr>
              <p:spPr bwMode="auto">
                <a:xfrm>
                  <a:off x="2224"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09" name="Rectangle 140"/>
                <p:cNvSpPr>
                  <a:spLocks noChangeArrowheads="1"/>
                </p:cNvSpPr>
                <p:nvPr/>
              </p:nvSpPr>
              <p:spPr bwMode="auto">
                <a:xfrm>
                  <a:off x="2230"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0" name="Rectangle 141"/>
                <p:cNvSpPr>
                  <a:spLocks noChangeArrowheads="1"/>
                </p:cNvSpPr>
                <p:nvPr/>
              </p:nvSpPr>
              <p:spPr bwMode="auto">
                <a:xfrm>
                  <a:off x="2236"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1" name="Rectangle 142"/>
                <p:cNvSpPr>
                  <a:spLocks noChangeArrowheads="1"/>
                </p:cNvSpPr>
                <p:nvPr/>
              </p:nvSpPr>
              <p:spPr bwMode="auto">
                <a:xfrm>
                  <a:off x="2242"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2" name="Rectangle 143"/>
                <p:cNvSpPr>
                  <a:spLocks noChangeArrowheads="1"/>
                </p:cNvSpPr>
                <p:nvPr/>
              </p:nvSpPr>
              <p:spPr bwMode="auto">
                <a:xfrm>
                  <a:off x="2248"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3" name="Rectangle 144"/>
                <p:cNvSpPr>
                  <a:spLocks noChangeArrowheads="1"/>
                </p:cNvSpPr>
                <p:nvPr/>
              </p:nvSpPr>
              <p:spPr bwMode="auto">
                <a:xfrm>
                  <a:off x="2254"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4" name="Rectangle 145"/>
                <p:cNvSpPr>
                  <a:spLocks noChangeArrowheads="1"/>
                </p:cNvSpPr>
                <p:nvPr/>
              </p:nvSpPr>
              <p:spPr bwMode="auto">
                <a:xfrm>
                  <a:off x="2260"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5" name="Rectangle 146"/>
                <p:cNvSpPr>
                  <a:spLocks noChangeArrowheads="1"/>
                </p:cNvSpPr>
                <p:nvPr/>
              </p:nvSpPr>
              <p:spPr bwMode="auto">
                <a:xfrm>
                  <a:off x="2266"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6" name="Rectangle 147"/>
                <p:cNvSpPr>
                  <a:spLocks noChangeArrowheads="1"/>
                </p:cNvSpPr>
                <p:nvPr/>
              </p:nvSpPr>
              <p:spPr bwMode="auto">
                <a:xfrm>
                  <a:off x="2272"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7" name="Rectangle 148"/>
                <p:cNvSpPr>
                  <a:spLocks noChangeArrowheads="1"/>
                </p:cNvSpPr>
                <p:nvPr/>
              </p:nvSpPr>
              <p:spPr bwMode="auto">
                <a:xfrm>
                  <a:off x="2278"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8" name="Rectangle 149"/>
                <p:cNvSpPr>
                  <a:spLocks noChangeArrowheads="1"/>
                </p:cNvSpPr>
                <p:nvPr/>
              </p:nvSpPr>
              <p:spPr bwMode="auto">
                <a:xfrm>
                  <a:off x="2284"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19" name="Rectangle 150"/>
                <p:cNvSpPr>
                  <a:spLocks noChangeArrowheads="1"/>
                </p:cNvSpPr>
                <p:nvPr/>
              </p:nvSpPr>
              <p:spPr bwMode="auto">
                <a:xfrm>
                  <a:off x="2290"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0" name="Rectangle 151"/>
                <p:cNvSpPr>
                  <a:spLocks noChangeArrowheads="1"/>
                </p:cNvSpPr>
                <p:nvPr/>
              </p:nvSpPr>
              <p:spPr bwMode="auto">
                <a:xfrm>
                  <a:off x="2296"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1" name="Rectangle 152"/>
                <p:cNvSpPr>
                  <a:spLocks noChangeArrowheads="1"/>
                </p:cNvSpPr>
                <p:nvPr/>
              </p:nvSpPr>
              <p:spPr bwMode="auto">
                <a:xfrm>
                  <a:off x="2302"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822" name="Rectangle 153"/>
                <p:cNvSpPr>
                  <a:spLocks noChangeArrowheads="1"/>
                </p:cNvSpPr>
                <p:nvPr/>
              </p:nvSpPr>
              <p:spPr bwMode="auto">
                <a:xfrm>
                  <a:off x="2308" y="3982"/>
                  <a:ext cx="6" cy="108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7" name="Group 154"/>
              <p:cNvGrpSpPr>
                <a:grpSpLocks/>
              </p:cNvGrpSpPr>
              <p:nvPr/>
            </p:nvGrpSpPr>
            <p:grpSpPr bwMode="auto">
              <a:xfrm>
                <a:off x="4536" y="2359"/>
                <a:ext cx="198" cy="373"/>
                <a:chOff x="2074" y="3508"/>
                <a:chExt cx="240" cy="474"/>
              </a:xfrm>
            </p:grpSpPr>
            <p:sp>
              <p:nvSpPr>
                <p:cNvPr id="88743" name="Rectangle 155"/>
                <p:cNvSpPr>
                  <a:spLocks noChangeArrowheads="1"/>
                </p:cNvSpPr>
                <p:nvPr/>
              </p:nvSpPr>
              <p:spPr bwMode="auto">
                <a:xfrm>
                  <a:off x="2074"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44" name="Rectangle 156"/>
                <p:cNvSpPr>
                  <a:spLocks noChangeArrowheads="1"/>
                </p:cNvSpPr>
                <p:nvPr/>
              </p:nvSpPr>
              <p:spPr bwMode="auto">
                <a:xfrm>
                  <a:off x="2080"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45" name="Rectangle 157"/>
                <p:cNvSpPr>
                  <a:spLocks noChangeArrowheads="1"/>
                </p:cNvSpPr>
                <p:nvPr/>
              </p:nvSpPr>
              <p:spPr bwMode="auto">
                <a:xfrm>
                  <a:off x="2086"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46" name="Rectangle 158"/>
                <p:cNvSpPr>
                  <a:spLocks noChangeArrowheads="1"/>
                </p:cNvSpPr>
                <p:nvPr/>
              </p:nvSpPr>
              <p:spPr bwMode="auto">
                <a:xfrm>
                  <a:off x="2092"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47" name="Rectangle 159"/>
                <p:cNvSpPr>
                  <a:spLocks noChangeArrowheads="1"/>
                </p:cNvSpPr>
                <p:nvPr/>
              </p:nvSpPr>
              <p:spPr bwMode="auto">
                <a:xfrm>
                  <a:off x="2098"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48" name="Rectangle 160"/>
                <p:cNvSpPr>
                  <a:spLocks noChangeArrowheads="1"/>
                </p:cNvSpPr>
                <p:nvPr/>
              </p:nvSpPr>
              <p:spPr bwMode="auto">
                <a:xfrm>
                  <a:off x="2104"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49" name="Rectangle 161"/>
                <p:cNvSpPr>
                  <a:spLocks noChangeArrowheads="1"/>
                </p:cNvSpPr>
                <p:nvPr/>
              </p:nvSpPr>
              <p:spPr bwMode="auto">
                <a:xfrm>
                  <a:off x="2110"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0" name="Rectangle 162"/>
                <p:cNvSpPr>
                  <a:spLocks noChangeArrowheads="1"/>
                </p:cNvSpPr>
                <p:nvPr/>
              </p:nvSpPr>
              <p:spPr bwMode="auto">
                <a:xfrm>
                  <a:off x="2116"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1" name="Rectangle 163"/>
                <p:cNvSpPr>
                  <a:spLocks noChangeArrowheads="1"/>
                </p:cNvSpPr>
                <p:nvPr/>
              </p:nvSpPr>
              <p:spPr bwMode="auto">
                <a:xfrm>
                  <a:off x="2122"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2" name="Rectangle 164"/>
                <p:cNvSpPr>
                  <a:spLocks noChangeArrowheads="1"/>
                </p:cNvSpPr>
                <p:nvPr/>
              </p:nvSpPr>
              <p:spPr bwMode="auto">
                <a:xfrm>
                  <a:off x="2128"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3" name="Rectangle 165"/>
                <p:cNvSpPr>
                  <a:spLocks noChangeArrowheads="1"/>
                </p:cNvSpPr>
                <p:nvPr/>
              </p:nvSpPr>
              <p:spPr bwMode="auto">
                <a:xfrm>
                  <a:off x="2134"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4" name="Rectangle 166"/>
                <p:cNvSpPr>
                  <a:spLocks noChangeArrowheads="1"/>
                </p:cNvSpPr>
                <p:nvPr/>
              </p:nvSpPr>
              <p:spPr bwMode="auto">
                <a:xfrm>
                  <a:off x="2140"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5" name="Rectangle 167"/>
                <p:cNvSpPr>
                  <a:spLocks noChangeArrowheads="1"/>
                </p:cNvSpPr>
                <p:nvPr/>
              </p:nvSpPr>
              <p:spPr bwMode="auto">
                <a:xfrm>
                  <a:off x="2146"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6" name="Rectangle 168"/>
                <p:cNvSpPr>
                  <a:spLocks noChangeArrowheads="1"/>
                </p:cNvSpPr>
                <p:nvPr/>
              </p:nvSpPr>
              <p:spPr bwMode="auto">
                <a:xfrm>
                  <a:off x="2152"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7" name="Rectangle 169"/>
                <p:cNvSpPr>
                  <a:spLocks noChangeArrowheads="1"/>
                </p:cNvSpPr>
                <p:nvPr/>
              </p:nvSpPr>
              <p:spPr bwMode="auto">
                <a:xfrm>
                  <a:off x="2158"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8" name="Rectangle 170"/>
                <p:cNvSpPr>
                  <a:spLocks noChangeArrowheads="1"/>
                </p:cNvSpPr>
                <p:nvPr/>
              </p:nvSpPr>
              <p:spPr bwMode="auto">
                <a:xfrm>
                  <a:off x="2164"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59" name="Rectangle 171"/>
                <p:cNvSpPr>
                  <a:spLocks noChangeArrowheads="1"/>
                </p:cNvSpPr>
                <p:nvPr/>
              </p:nvSpPr>
              <p:spPr bwMode="auto">
                <a:xfrm>
                  <a:off x="2170"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0" name="Rectangle 172"/>
                <p:cNvSpPr>
                  <a:spLocks noChangeArrowheads="1"/>
                </p:cNvSpPr>
                <p:nvPr/>
              </p:nvSpPr>
              <p:spPr bwMode="auto">
                <a:xfrm>
                  <a:off x="2176"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1" name="Rectangle 173"/>
                <p:cNvSpPr>
                  <a:spLocks noChangeArrowheads="1"/>
                </p:cNvSpPr>
                <p:nvPr/>
              </p:nvSpPr>
              <p:spPr bwMode="auto">
                <a:xfrm>
                  <a:off x="2182"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2" name="Rectangle 174"/>
                <p:cNvSpPr>
                  <a:spLocks noChangeArrowheads="1"/>
                </p:cNvSpPr>
                <p:nvPr/>
              </p:nvSpPr>
              <p:spPr bwMode="auto">
                <a:xfrm>
                  <a:off x="2188"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3" name="Rectangle 175"/>
                <p:cNvSpPr>
                  <a:spLocks noChangeArrowheads="1"/>
                </p:cNvSpPr>
                <p:nvPr/>
              </p:nvSpPr>
              <p:spPr bwMode="auto">
                <a:xfrm>
                  <a:off x="2194"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4" name="Rectangle 176"/>
                <p:cNvSpPr>
                  <a:spLocks noChangeArrowheads="1"/>
                </p:cNvSpPr>
                <p:nvPr/>
              </p:nvSpPr>
              <p:spPr bwMode="auto">
                <a:xfrm>
                  <a:off x="2200"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5" name="Rectangle 177"/>
                <p:cNvSpPr>
                  <a:spLocks noChangeArrowheads="1"/>
                </p:cNvSpPr>
                <p:nvPr/>
              </p:nvSpPr>
              <p:spPr bwMode="auto">
                <a:xfrm>
                  <a:off x="2206"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6" name="Rectangle 178"/>
                <p:cNvSpPr>
                  <a:spLocks noChangeArrowheads="1"/>
                </p:cNvSpPr>
                <p:nvPr/>
              </p:nvSpPr>
              <p:spPr bwMode="auto">
                <a:xfrm>
                  <a:off x="2212"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7" name="Rectangle 179"/>
                <p:cNvSpPr>
                  <a:spLocks noChangeArrowheads="1"/>
                </p:cNvSpPr>
                <p:nvPr/>
              </p:nvSpPr>
              <p:spPr bwMode="auto">
                <a:xfrm>
                  <a:off x="2218"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8" name="Rectangle 180"/>
                <p:cNvSpPr>
                  <a:spLocks noChangeArrowheads="1"/>
                </p:cNvSpPr>
                <p:nvPr/>
              </p:nvSpPr>
              <p:spPr bwMode="auto">
                <a:xfrm>
                  <a:off x="2224"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69" name="Rectangle 181"/>
                <p:cNvSpPr>
                  <a:spLocks noChangeArrowheads="1"/>
                </p:cNvSpPr>
                <p:nvPr/>
              </p:nvSpPr>
              <p:spPr bwMode="auto">
                <a:xfrm>
                  <a:off x="2230"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0" name="Rectangle 182"/>
                <p:cNvSpPr>
                  <a:spLocks noChangeArrowheads="1"/>
                </p:cNvSpPr>
                <p:nvPr/>
              </p:nvSpPr>
              <p:spPr bwMode="auto">
                <a:xfrm>
                  <a:off x="2236"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1" name="Rectangle 183"/>
                <p:cNvSpPr>
                  <a:spLocks noChangeArrowheads="1"/>
                </p:cNvSpPr>
                <p:nvPr/>
              </p:nvSpPr>
              <p:spPr bwMode="auto">
                <a:xfrm>
                  <a:off x="2242"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2" name="Rectangle 184"/>
                <p:cNvSpPr>
                  <a:spLocks noChangeArrowheads="1"/>
                </p:cNvSpPr>
                <p:nvPr/>
              </p:nvSpPr>
              <p:spPr bwMode="auto">
                <a:xfrm>
                  <a:off x="2248"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3" name="Rectangle 185"/>
                <p:cNvSpPr>
                  <a:spLocks noChangeArrowheads="1"/>
                </p:cNvSpPr>
                <p:nvPr/>
              </p:nvSpPr>
              <p:spPr bwMode="auto">
                <a:xfrm>
                  <a:off x="2254"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4" name="Rectangle 186"/>
                <p:cNvSpPr>
                  <a:spLocks noChangeArrowheads="1"/>
                </p:cNvSpPr>
                <p:nvPr/>
              </p:nvSpPr>
              <p:spPr bwMode="auto">
                <a:xfrm>
                  <a:off x="2260"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5" name="Rectangle 187"/>
                <p:cNvSpPr>
                  <a:spLocks noChangeArrowheads="1"/>
                </p:cNvSpPr>
                <p:nvPr/>
              </p:nvSpPr>
              <p:spPr bwMode="auto">
                <a:xfrm>
                  <a:off x="2266"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6" name="Rectangle 188"/>
                <p:cNvSpPr>
                  <a:spLocks noChangeArrowheads="1"/>
                </p:cNvSpPr>
                <p:nvPr/>
              </p:nvSpPr>
              <p:spPr bwMode="auto">
                <a:xfrm>
                  <a:off x="2272"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7" name="Rectangle 189"/>
                <p:cNvSpPr>
                  <a:spLocks noChangeArrowheads="1"/>
                </p:cNvSpPr>
                <p:nvPr/>
              </p:nvSpPr>
              <p:spPr bwMode="auto">
                <a:xfrm>
                  <a:off x="2278"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8" name="Rectangle 190"/>
                <p:cNvSpPr>
                  <a:spLocks noChangeArrowheads="1"/>
                </p:cNvSpPr>
                <p:nvPr/>
              </p:nvSpPr>
              <p:spPr bwMode="auto">
                <a:xfrm>
                  <a:off x="2284"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79" name="Rectangle 191"/>
                <p:cNvSpPr>
                  <a:spLocks noChangeArrowheads="1"/>
                </p:cNvSpPr>
                <p:nvPr/>
              </p:nvSpPr>
              <p:spPr bwMode="auto">
                <a:xfrm>
                  <a:off x="2290"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0" name="Rectangle 192"/>
                <p:cNvSpPr>
                  <a:spLocks noChangeArrowheads="1"/>
                </p:cNvSpPr>
                <p:nvPr/>
              </p:nvSpPr>
              <p:spPr bwMode="auto">
                <a:xfrm>
                  <a:off x="2296"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1" name="Rectangle 193"/>
                <p:cNvSpPr>
                  <a:spLocks noChangeArrowheads="1"/>
                </p:cNvSpPr>
                <p:nvPr/>
              </p:nvSpPr>
              <p:spPr bwMode="auto">
                <a:xfrm>
                  <a:off x="2302"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82" name="Rectangle 194"/>
                <p:cNvSpPr>
                  <a:spLocks noChangeArrowheads="1"/>
                </p:cNvSpPr>
                <p:nvPr/>
              </p:nvSpPr>
              <p:spPr bwMode="auto">
                <a:xfrm>
                  <a:off x="2308" y="3508"/>
                  <a:ext cx="6" cy="47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grpSp>
      <p:sp>
        <p:nvSpPr>
          <p:cNvPr id="88091" name="Rectangle 195"/>
          <p:cNvSpPr>
            <a:spLocks noChangeArrowheads="1"/>
          </p:cNvSpPr>
          <p:nvPr/>
        </p:nvSpPr>
        <p:spPr bwMode="auto">
          <a:xfrm>
            <a:off x="6672263" y="3744913"/>
            <a:ext cx="314325" cy="592137"/>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nvGrpSpPr>
          <p:cNvPr id="8" name="Group 196"/>
          <p:cNvGrpSpPr>
            <a:grpSpLocks/>
          </p:cNvGrpSpPr>
          <p:nvPr/>
        </p:nvGrpSpPr>
        <p:grpSpPr bwMode="auto">
          <a:xfrm>
            <a:off x="990600" y="242888"/>
            <a:ext cx="6800850" cy="5997575"/>
            <a:chOff x="624" y="153"/>
            <a:chExt cx="4284" cy="3778"/>
          </a:xfrm>
        </p:grpSpPr>
        <p:sp>
          <p:nvSpPr>
            <p:cNvPr id="88565" name="Text Box 197"/>
            <p:cNvSpPr txBox="1">
              <a:spLocks noChangeArrowheads="1"/>
            </p:cNvSpPr>
            <p:nvPr/>
          </p:nvSpPr>
          <p:spPr bwMode="auto">
            <a:xfrm>
              <a:off x="624" y="3302"/>
              <a:ext cx="2241" cy="490"/>
            </a:xfrm>
            <a:prstGeom prst="rect">
              <a:avLst/>
            </a:prstGeom>
            <a:noFill/>
            <a:ln w="9525">
              <a:solidFill>
                <a:schemeClr val="tx1"/>
              </a:solidFill>
              <a:miter lim="800000"/>
              <a:headEnd/>
              <a:tailEnd/>
            </a:ln>
          </p:spPr>
          <p:txBody>
            <a:bodyPr>
              <a:spAutoFit/>
            </a:bodyPr>
            <a:lstStyle/>
            <a:p>
              <a:pPr fontAlgn="base">
                <a:spcBef>
                  <a:spcPct val="0"/>
                </a:spcBef>
                <a:spcAft>
                  <a:spcPct val="0"/>
                </a:spcAft>
              </a:pPr>
              <a:r>
                <a:rPr lang="en-GB" sz="1500" b="1" smtClean="0">
                  <a:solidFill>
                    <a:srgbClr val="000000"/>
                  </a:solidFill>
                </a:rPr>
                <a:t>Shifting the development profile further to a </a:t>
              </a:r>
              <a:r>
                <a:rPr lang="en-GB" sz="1500" b="1" smtClean="0">
                  <a:solidFill>
                    <a:srgbClr val="22228B"/>
                  </a:solidFill>
                </a:rPr>
                <a:t>“developed”</a:t>
              </a:r>
              <a:r>
                <a:rPr lang="fr-CH" sz="1500" b="1" smtClean="0">
                  <a:solidFill>
                    <a:srgbClr val="22228B"/>
                  </a:solidFill>
                </a:rPr>
                <a:t> </a:t>
              </a:r>
              <a:r>
                <a:rPr lang="en-GB" sz="1500" b="1" smtClean="0">
                  <a:solidFill>
                    <a:srgbClr val="000000"/>
                  </a:solidFill>
                </a:rPr>
                <a:t>world means energy needs triple by 2050</a:t>
              </a:r>
            </a:p>
          </p:txBody>
        </p:sp>
        <p:grpSp>
          <p:nvGrpSpPr>
            <p:cNvPr id="9" name="Group 198"/>
            <p:cNvGrpSpPr>
              <a:grpSpLocks/>
            </p:cNvGrpSpPr>
            <p:nvPr/>
          </p:nvGrpSpPr>
          <p:grpSpPr bwMode="auto">
            <a:xfrm>
              <a:off x="4582" y="153"/>
              <a:ext cx="326" cy="3778"/>
              <a:chOff x="4947" y="153"/>
              <a:chExt cx="326" cy="3778"/>
            </a:xfrm>
          </p:grpSpPr>
          <p:grpSp>
            <p:nvGrpSpPr>
              <p:cNvPr id="10" name="Group 199"/>
              <p:cNvGrpSpPr>
                <a:grpSpLocks/>
              </p:cNvGrpSpPr>
              <p:nvPr/>
            </p:nvGrpSpPr>
            <p:grpSpPr bwMode="auto">
              <a:xfrm>
                <a:off x="5075" y="153"/>
                <a:ext cx="198" cy="3777"/>
                <a:chOff x="5075" y="153"/>
                <a:chExt cx="198" cy="3777"/>
              </a:xfrm>
            </p:grpSpPr>
            <p:sp>
              <p:nvSpPr>
                <p:cNvPr id="88694" name="Rectangle 200"/>
                <p:cNvSpPr>
                  <a:spLocks noChangeArrowheads="1"/>
                </p:cNvSpPr>
                <p:nvPr/>
              </p:nvSpPr>
              <p:spPr bwMode="auto">
                <a:xfrm>
                  <a:off x="5075"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5" name="Rectangle 201"/>
                <p:cNvSpPr>
                  <a:spLocks noChangeArrowheads="1"/>
                </p:cNvSpPr>
                <p:nvPr/>
              </p:nvSpPr>
              <p:spPr bwMode="auto">
                <a:xfrm>
                  <a:off x="5080"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6" name="Rectangle 202"/>
                <p:cNvSpPr>
                  <a:spLocks noChangeArrowheads="1"/>
                </p:cNvSpPr>
                <p:nvPr/>
              </p:nvSpPr>
              <p:spPr bwMode="auto">
                <a:xfrm>
                  <a:off x="5084"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7" name="Rectangle 203"/>
                <p:cNvSpPr>
                  <a:spLocks noChangeArrowheads="1"/>
                </p:cNvSpPr>
                <p:nvPr/>
              </p:nvSpPr>
              <p:spPr bwMode="auto">
                <a:xfrm>
                  <a:off x="5089"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8" name="Rectangle 204"/>
                <p:cNvSpPr>
                  <a:spLocks noChangeArrowheads="1"/>
                </p:cNvSpPr>
                <p:nvPr/>
              </p:nvSpPr>
              <p:spPr bwMode="auto">
                <a:xfrm>
                  <a:off x="5094"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9" name="Rectangle 205"/>
                <p:cNvSpPr>
                  <a:spLocks noChangeArrowheads="1"/>
                </p:cNvSpPr>
                <p:nvPr/>
              </p:nvSpPr>
              <p:spPr bwMode="auto">
                <a:xfrm>
                  <a:off x="5098"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0" name="Rectangle 206"/>
                <p:cNvSpPr>
                  <a:spLocks noChangeArrowheads="1"/>
                </p:cNvSpPr>
                <p:nvPr/>
              </p:nvSpPr>
              <p:spPr bwMode="auto">
                <a:xfrm>
                  <a:off x="5103"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1" name="Rectangle 207"/>
                <p:cNvSpPr>
                  <a:spLocks noChangeArrowheads="1"/>
                </p:cNvSpPr>
                <p:nvPr/>
              </p:nvSpPr>
              <p:spPr bwMode="auto">
                <a:xfrm>
                  <a:off x="5107"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2" name="Rectangle 208"/>
                <p:cNvSpPr>
                  <a:spLocks noChangeArrowheads="1"/>
                </p:cNvSpPr>
                <p:nvPr/>
              </p:nvSpPr>
              <p:spPr bwMode="auto">
                <a:xfrm>
                  <a:off x="5112"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3" name="Rectangle 209"/>
                <p:cNvSpPr>
                  <a:spLocks noChangeArrowheads="1"/>
                </p:cNvSpPr>
                <p:nvPr/>
              </p:nvSpPr>
              <p:spPr bwMode="auto">
                <a:xfrm>
                  <a:off x="5116"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4" name="Rectangle 210"/>
                <p:cNvSpPr>
                  <a:spLocks noChangeArrowheads="1"/>
                </p:cNvSpPr>
                <p:nvPr/>
              </p:nvSpPr>
              <p:spPr bwMode="auto">
                <a:xfrm>
                  <a:off x="5121"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5" name="Rectangle 211"/>
                <p:cNvSpPr>
                  <a:spLocks noChangeArrowheads="1"/>
                </p:cNvSpPr>
                <p:nvPr/>
              </p:nvSpPr>
              <p:spPr bwMode="auto">
                <a:xfrm>
                  <a:off x="5126"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6" name="Rectangle 212"/>
                <p:cNvSpPr>
                  <a:spLocks noChangeArrowheads="1"/>
                </p:cNvSpPr>
                <p:nvPr/>
              </p:nvSpPr>
              <p:spPr bwMode="auto">
                <a:xfrm>
                  <a:off x="5130"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7" name="Rectangle 213"/>
                <p:cNvSpPr>
                  <a:spLocks noChangeArrowheads="1"/>
                </p:cNvSpPr>
                <p:nvPr/>
              </p:nvSpPr>
              <p:spPr bwMode="auto">
                <a:xfrm>
                  <a:off x="5135"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8" name="Rectangle 214"/>
                <p:cNvSpPr>
                  <a:spLocks noChangeArrowheads="1"/>
                </p:cNvSpPr>
                <p:nvPr/>
              </p:nvSpPr>
              <p:spPr bwMode="auto">
                <a:xfrm>
                  <a:off x="5139"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09" name="Rectangle 215"/>
                <p:cNvSpPr>
                  <a:spLocks noChangeArrowheads="1"/>
                </p:cNvSpPr>
                <p:nvPr/>
              </p:nvSpPr>
              <p:spPr bwMode="auto">
                <a:xfrm>
                  <a:off x="5144"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0" name="Rectangle 216"/>
                <p:cNvSpPr>
                  <a:spLocks noChangeArrowheads="1"/>
                </p:cNvSpPr>
                <p:nvPr/>
              </p:nvSpPr>
              <p:spPr bwMode="auto">
                <a:xfrm>
                  <a:off x="5149"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1" name="Rectangle 217"/>
                <p:cNvSpPr>
                  <a:spLocks noChangeArrowheads="1"/>
                </p:cNvSpPr>
                <p:nvPr/>
              </p:nvSpPr>
              <p:spPr bwMode="auto">
                <a:xfrm>
                  <a:off x="5153"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2" name="Rectangle 218"/>
                <p:cNvSpPr>
                  <a:spLocks noChangeArrowheads="1"/>
                </p:cNvSpPr>
                <p:nvPr/>
              </p:nvSpPr>
              <p:spPr bwMode="auto">
                <a:xfrm>
                  <a:off x="5158"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3" name="Rectangle 219"/>
                <p:cNvSpPr>
                  <a:spLocks noChangeArrowheads="1"/>
                </p:cNvSpPr>
                <p:nvPr/>
              </p:nvSpPr>
              <p:spPr bwMode="auto">
                <a:xfrm>
                  <a:off x="5162"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4" name="Rectangle 220"/>
                <p:cNvSpPr>
                  <a:spLocks noChangeArrowheads="1"/>
                </p:cNvSpPr>
                <p:nvPr/>
              </p:nvSpPr>
              <p:spPr bwMode="auto">
                <a:xfrm>
                  <a:off x="5167"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5" name="Rectangle 221"/>
                <p:cNvSpPr>
                  <a:spLocks noChangeArrowheads="1"/>
                </p:cNvSpPr>
                <p:nvPr/>
              </p:nvSpPr>
              <p:spPr bwMode="auto">
                <a:xfrm>
                  <a:off x="5172"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6" name="Rectangle 222"/>
                <p:cNvSpPr>
                  <a:spLocks noChangeArrowheads="1"/>
                </p:cNvSpPr>
                <p:nvPr/>
              </p:nvSpPr>
              <p:spPr bwMode="auto">
                <a:xfrm>
                  <a:off x="5176"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7" name="Rectangle 223"/>
                <p:cNvSpPr>
                  <a:spLocks noChangeArrowheads="1"/>
                </p:cNvSpPr>
                <p:nvPr/>
              </p:nvSpPr>
              <p:spPr bwMode="auto">
                <a:xfrm>
                  <a:off x="5181"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8" name="Rectangle 224"/>
                <p:cNvSpPr>
                  <a:spLocks noChangeArrowheads="1"/>
                </p:cNvSpPr>
                <p:nvPr/>
              </p:nvSpPr>
              <p:spPr bwMode="auto">
                <a:xfrm>
                  <a:off x="5185"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19" name="Rectangle 225"/>
                <p:cNvSpPr>
                  <a:spLocks noChangeArrowheads="1"/>
                </p:cNvSpPr>
                <p:nvPr/>
              </p:nvSpPr>
              <p:spPr bwMode="auto">
                <a:xfrm>
                  <a:off x="5190"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0" name="Rectangle 226"/>
                <p:cNvSpPr>
                  <a:spLocks noChangeArrowheads="1"/>
                </p:cNvSpPr>
                <p:nvPr/>
              </p:nvSpPr>
              <p:spPr bwMode="auto">
                <a:xfrm>
                  <a:off x="5195"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1" name="Rectangle 227"/>
                <p:cNvSpPr>
                  <a:spLocks noChangeArrowheads="1"/>
                </p:cNvSpPr>
                <p:nvPr/>
              </p:nvSpPr>
              <p:spPr bwMode="auto">
                <a:xfrm>
                  <a:off x="5199"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2" name="Rectangle 228"/>
                <p:cNvSpPr>
                  <a:spLocks noChangeArrowheads="1"/>
                </p:cNvSpPr>
                <p:nvPr/>
              </p:nvSpPr>
              <p:spPr bwMode="auto">
                <a:xfrm>
                  <a:off x="5204"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3" name="Rectangle 229"/>
                <p:cNvSpPr>
                  <a:spLocks noChangeArrowheads="1"/>
                </p:cNvSpPr>
                <p:nvPr/>
              </p:nvSpPr>
              <p:spPr bwMode="auto">
                <a:xfrm>
                  <a:off x="5208"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4" name="Rectangle 230"/>
                <p:cNvSpPr>
                  <a:spLocks noChangeArrowheads="1"/>
                </p:cNvSpPr>
                <p:nvPr/>
              </p:nvSpPr>
              <p:spPr bwMode="auto">
                <a:xfrm>
                  <a:off x="5213"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5" name="Rectangle 231"/>
                <p:cNvSpPr>
                  <a:spLocks noChangeArrowheads="1"/>
                </p:cNvSpPr>
                <p:nvPr/>
              </p:nvSpPr>
              <p:spPr bwMode="auto">
                <a:xfrm>
                  <a:off x="5218"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6" name="Rectangle 232"/>
                <p:cNvSpPr>
                  <a:spLocks noChangeArrowheads="1"/>
                </p:cNvSpPr>
                <p:nvPr/>
              </p:nvSpPr>
              <p:spPr bwMode="auto">
                <a:xfrm>
                  <a:off x="5222"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7" name="Rectangle 233"/>
                <p:cNvSpPr>
                  <a:spLocks noChangeArrowheads="1"/>
                </p:cNvSpPr>
                <p:nvPr/>
              </p:nvSpPr>
              <p:spPr bwMode="auto">
                <a:xfrm>
                  <a:off x="5227"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8" name="Rectangle 234"/>
                <p:cNvSpPr>
                  <a:spLocks noChangeArrowheads="1"/>
                </p:cNvSpPr>
                <p:nvPr/>
              </p:nvSpPr>
              <p:spPr bwMode="auto">
                <a:xfrm>
                  <a:off x="5231"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29" name="Rectangle 235"/>
                <p:cNvSpPr>
                  <a:spLocks noChangeArrowheads="1"/>
                </p:cNvSpPr>
                <p:nvPr/>
              </p:nvSpPr>
              <p:spPr bwMode="auto">
                <a:xfrm>
                  <a:off x="5236"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30" name="Rectangle 236"/>
                <p:cNvSpPr>
                  <a:spLocks noChangeArrowheads="1"/>
                </p:cNvSpPr>
                <p:nvPr/>
              </p:nvSpPr>
              <p:spPr bwMode="auto">
                <a:xfrm>
                  <a:off x="5241"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31" name="Rectangle 237"/>
                <p:cNvSpPr>
                  <a:spLocks noChangeArrowheads="1"/>
                </p:cNvSpPr>
                <p:nvPr/>
              </p:nvSpPr>
              <p:spPr bwMode="auto">
                <a:xfrm>
                  <a:off x="5245"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32" name="Rectangle 238"/>
                <p:cNvSpPr>
                  <a:spLocks noChangeArrowheads="1"/>
                </p:cNvSpPr>
                <p:nvPr/>
              </p:nvSpPr>
              <p:spPr bwMode="auto">
                <a:xfrm>
                  <a:off x="5250"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33" name="Rectangle 239"/>
                <p:cNvSpPr>
                  <a:spLocks noChangeArrowheads="1"/>
                </p:cNvSpPr>
                <p:nvPr/>
              </p:nvSpPr>
              <p:spPr bwMode="auto">
                <a:xfrm>
                  <a:off x="5254"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34" name="Rectangle 240"/>
                <p:cNvSpPr>
                  <a:spLocks noChangeArrowheads="1"/>
                </p:cNvSpPr>
                <p:nvPr/>
              </p:nvSpPr>
              <p:spPr bwMode="auto">
                <a:xfrm>
                  <a:off x="5259"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35" name="Rectangle 241"/>
                <p:cNvSpPr>
                  <a:spLocks noChangeArrowheads="1"/>
                </p:cNvSpPr>
                <p:nvPr/>
              </p:nvSpPr>
              <p:spPr bwMode="auto">
                <a:xfrm>
                  <a:off x="5264" y="153"/>
                  <a:ext cx="4"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736" name="Rectangle 242"/>
                <p:cNvSpPr>
                  <a:spLocks noChangeArrowheads="1"/>
                </p:cNvSpPr>
                <p:nvPr/>
              </p:nvSpPr>
              <p:spPr bwMode="auto">
                <a:xfrm>
                  <a:off x="5268" y="153"/>
                  <a:ext cx="5" cy="3777"/>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11" name="Group 243"/>
              <p:cNvGrpSpPr>
                <a:grpSpLocks/>
              </p:cNvGrpSpPr>
              <p:nvPr/>
            </p:nvGrpSpPr>
            <p:grpSpPr bwMode="auto">
              <a:xfrm>
                <a:off x="4947" y="3761"/>
                <a:ext cx="204" cy="170"/>
                <a:chOff x="2572" y="5290"/>
                <a:chExt cx="247" cy="216"/>
              </a:xfrm>
            </p:grpSpPr>
            <p:sp>
              <p:nvSpPr>
                <p:cNvPr id="88653" name="Rectangle 244"/>
                <p:cNvSpPr>
                  <a:spLocks noChangeArrowheads="1"/>
                </p:cNvSpPr>
                <p:nvPr/>
              </p:nvSpPr>
              <p:spPr bwMode="auto">
                <a:xfrm>
                  <a:off x="2572" y="5290"/>
                  <a:ext cx="7"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4" name="Rectangle 245"/>
                <p:cNvSpPr>
                  <a:spLocks noChangeArrowheads="1"/>
                </p:cNvSpPr>
                <p:nvPr/>
              </p:nvSpPr>
              <p:spPr bwMode="auto">
                <a:xfrm>
                  <a:off x="2579"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5" name="Rectangle 246"/>
                <p:cNvSpPr>
                  <a:spLocks noChangeArrowheads="1"/>
                </p:cNvSpPr>
                <p:nvPr/>
              </p:nvSpPr>
              <p:spPr bwMode="auto">
                <a:xfrm>
                  <a:off x="2585"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6" name="Rectangle 247"/>
                <p:cNvSpPr>
                  <a:spLocks noChangeArrowheads="1"/>
                </p:cNvSpPr>
                <p:nvPr/>
              </p:nvSpPr>
              <p:spPr bwMode="auto">
                <a:xfrm>
                  <a:off x="2591"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7" name="Rectangle 248"/>
                <p:cNvSpPr>
                  <a:spLocks noChangeArrowheads="1"/>
                </p:cNvSpPr>
                <p:nvPr/>
              </p:nvSpPr>
              <p:spPr bwMode="auto">
                <a:xfrm>
                  <a:off x="2597"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8" name="Rectangle 249"/>
                <p:cNvSpPr>
                  <a:spLocks noChangeArrowheads="1"/>
                </p:cNvSpPr>
                <p:nvPr/>
              </p:nvSpPr>
              <p:spPr bwMode="auto">
                <a:xfrm>
                  <a:off x="2603"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9" name="Rectangle 250"/>
                <p:cNvSpPr>
                  <a:spLocks noChangeArrowheads="1"/>
                </p:cNvSpPr>
                <p:nvPr/>
              </p:nvSpPr>
              <p:spPr bwMode="auto">
                <a:xfrm>
                  <a:off x="2609"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0" name="Rectangle 251"/>
                <p:cNvSpPr>
                  <a:spLocks noChangeArrowheads="1"/>
                </p:cNvSpPr>
                <p:nvPr/>
              </p:nvSpPr>
              <p:spPr bwMode="auto">
                <a:xfrm>
                  <a:off x="2615"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1" name="Rectangle 252"/>
                <p:cNvSpPr>
                  <a:spLocks noChangeArrowheads="1"/>
                </p:cNvSpPr>
                <p:nvPr/>
              </p:nvSpPr>
              <p:spPr bwMode="auto">
                <a:xfrm>
                  <a:off x="2621"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2" name="Rectangle 253"/>
                <p:cNvSpPr>
                  <a:spLocks noChangeArrowheads="1"/>
                </p:cNvSpPr>
                <p:nvPr/>
              </p:nvSpPr>
              <p:spPr bwMode="auto">
                <a:xfrm>
                  <a:off x="2627"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3" name="Rectangle 254"/>
                <p:cNvSpPr>
                  <a:spLocks noChangeArrowheads="1"/>
                </p:cNvSpPr>
                <p:nvPr/>
              </p:nvSpPr>
              <p:spPr bwMode="auto">
                <a:xfrm>
                  <a:off x="2633"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4" name="Rectangle 255"/>
                <p:cNvSpPr>
                  <a:spLocks noChangeArrowheads="1"/>
                </p:cNvSpPr>
                <p:nvPr/>
              </p:nvSpPr>
              <p:spPr bwMode="auto">
                <a:xfrm>
                  <a:off x="2639"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5" name="Rectangle 256"/>
                <p:cNvSpPr>
                  <a:spLocks noChangeArrowheads="1"/>
                </p:cNvSpPr>
                <p:nvPr/>
              </p:nvSpPr>
              <p:spPr bwMode="auto">
                <a:xfrm>
                  <a:off x="2645"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6" name="Rectangle 257"/>
                <p:cNvSpPr>
                  <a:spLocks noChangeArrowheads="1"/>
                </p:cNvSpPr>
                <p:nvPr/>
              </p:nvSpPr>
              <p:spPr bwMode="auto">
                <a:xfrm>
                  <a:off x="2651"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7" name="Rectangle 258"/>
                <p:cNvSpPr>
                  <a:spLocks noChangeArrowheads="1"/>
                </p:cNvSpPr>
                <p:nvPr/>
              </p:nvSpPr>
              <p:spPr bwMode="auto">
                <a:xfrm>
                  <a:off x="2657"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8" name="Rectangle 259"/>
                <p:cNvSpPr>
                  <a:spLocks noChangeArrowheads="1"/>
                </p:cNvSpPr>
                <p:nvPr/>
              </p:nvSpPr>
              <p:spPr bwMode="auto">
                <a:xfrm>
                  <a:off x="2663"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69" name="Rectangle 260"/>
                <p:cNvSpPr>
                  <a:spLocks noChangeArrowheads="1"/>
                </p:cNvSpPr>
                <p:nvPr/>
              </p:nvSpPr>
              <p:spPr bwMode="auto">
                <a:xfrm>
                  <a:off x="2669"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0" name="Rectangle 261"/>
                <p:cNvSpPr>
                  <a:spLocks noChangeArrowheads="1"/>
                </p:cNvSpPr>
                <p:nvPr/>
              </p:nvSpPr>
              <p:spPr bwMode="auto">
                <a:xfrm>
                  <a:off x="2675"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1" name="Rectangle 262"/>
                <p:cNvSpPr>
                  <a:spLocks noChangeArrowheads="1"/>
                </p:cNvSpPr>
                <p:nvPr/>
              </p:nvSpPr>
              <p:spPr bwMode="auto">
                <a:xfrm>
                  <a:off x="2681"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2" name="Rectangle 263"/>
                <p:cNvSpPr>
                  <a:spLocks noChangeArrowheads="1"/>
                </p:cNvSpPr>
                <p:nvPr/>
              </p:nvSpPr>
              <p:spPr bwMode="auto">
                <a:xfrm>
                  <a:off x="2687"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3" name="Rectangle 264"/>
                <p:cNvSpPr>
                  <a:spLocks noChangeArrowheads="1"/>
                </p:cNvSpPr>
                <p:nvPr/>
              </p:nvSpPr>
              <p:spPr bwMode="auto">
                <a:xfrm>
                  <a:off x="2693"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4" name="Rectangle 265"/>
                <p:cNvSpPr>
                  <a:spLocks noChangeArrowheads="1"/>
                </p:cNvSpPr>
                <p:nvPr/>
              </p:nvSpPr>
              <p:spPr bwMode="auto">
                <a:xfrm>
                  <a:off x="2699"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5" name="Rectangle 266"/>
                <p:cNvSpPr>
                  <a:spLocks noChangeArrowheads="1"/>
                </p:cNvSpPr>
                <p:nvPr/>
              </p:nvSpPr>
              <p:spPr bwMode="auto">
                <a:xfrm>
                  <a:off x="2705"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6" name="Rectangle 267"/>
                <p:cNvSpPr>
                  <a:spLocks noChangeArrowheads="1"/>
                </p:cNvSpPr>
                <p:nvPr/>
              </p:nvSpPr>
              <p:spPr bwMode="auto">
                <a:xfrm>
                  <a:off x="2711"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7" name="Rectangle 268"/>
                <p:cNvSpPr>
                  <a:spLocks noChangeArrowheads="1"/>
                </p:cNvSpPr>
                <p:nvPr/>
              </p:nvSpPr>
              <p:spPr bwMode="auto">
                <a:xfrm>
                  <a:off x="2717"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8" name="Rectangle 269"/>
                <p:cNvSpPr>
                  <a:spLocks noChangeArrowheads="1"/>
                </p:cNvSpPr>
                <p:nvPr/>
              </p:nvSpPr>
              <p:spPr bwMode="auto">
                <a:xfrm>
                  <a:off x="2723"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79" name="Rectangle 270"/>
                <p:cNvSpPr>
                  <a:spLocks noChangeArrowheads="1"/>
                </p:cNvSpPr>
                <p:nvPr/>
              </p:nvSpPr>
              <p:spPr bwMode="auto">
                <a:xfrm>
                  <a:off x="2729"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0" name="Rectangle 271"/>
                <p:cNvSpPr>
                  <a:spLocks noChangeArrowheads="1"/>
                </p:cNvSpPr>
                <p:nvPr/>
              </p:nvSpPr>
              <p:spPr bwMode="auto">
                <a:xfrm>
                  <a:off x="2735"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1" name="Rectangle 272"/>
                <p:cNvSpPr>
                  <a:spLocks noChangeArrowheads="1"/>
                </p:cNvSpPr>
                <p:nvPr/>
              </p:nvSpPr>
              <p:spPr bwMode="auto">
                <a:xfrm>
                  <a:off x="2741"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2" name="Rectangle 273"/>
                <p:cNvSpPr>
                  <a:spLocks noChangeArrowheads="1"/>
                </p:cNvSpPr>
                <p:nvPr/>
              </p:nvSpPr>
              <p:spPr bwMode="auto">
                <a:xfrm>
                  <a:off x="2747"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3" name="Rectangle 274"/>
                <p:cNvSpPr>
                  <a:spLocks noChangeArrowheads="1"/>
                </p:cNvSpPr>
                <p:nvPr/>
              </p:nvSpPr>
              <p:spPr bwMode="auto">
                <a:xfrm>
                  <a:off x="2753"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4" name="Rectangle 275"/>
                <p:cNvSpPr>
                  <a:spLocks noChangeArrowheads="1"/>
                </p:cNvSpPr>
                <p:nvPr/>
              </p:nvSpPr>
              <p:spPr bwMode="auto">
                <a:xfrm>
                  <a:off x="2759"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5" name="Rectangle 276"/>
                <p:cNvSpPr>
                  <a:spLocks noChangeArrowheads="1"/>
                </p:cNvSpPr>
                <p:nvPr/>
              </p:nvSpPr>
              <p:spPr bwMode="auto">
                <a:xfrm>
                  <a:off x="2765"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6" name="Rectangle 277"/>
                <p:cNvSpPr>
                  <a:spLocks noChangeArrowheads="1"/>
                </p:cNvSpPr>
                <p:nvPr/>
              </p:nvSpPr>
              <p:spPr bwMode="auto">
                <a:xfrm>
                  <a:off x="2771"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7" name="Rectangle 278"/>
                <p:cNvSpPr>
                  <a:spLocks noChangeArrowheads="1"/>
                </p:cNvSpPr>
                <p:nvPr/>
              </p:nvSpPr>
              <p:spPr bwMode="auto">
                <a:xfrm>
                  <a:off x="2777"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8" name="Rectangle 279"/>
                <p:cNvSpPr>
                  <a:spLocks noChangeArrowheads="1"/>
                </p:cNvSpPr>
                <p:nvPr/>
              </p:nvSpPr>
              <p:spPr bwMode="auto">
                <a:xfrm>
                  <a:off x="2783"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89" name="Rectangle 280"/>
                <p:cNvSpPr>
                  <a:spLocks noChangeArrowheads="1"/>
                </p:cNvSpPr>
                <p:nvPr/>
              </p:nvSpPr>
              <p:spPr bwMode="auto">
                <a:xfrm>
                  <a:off x="2789"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0" name="Rectangle 281"/>
                <p:cNvSpPr>
                  <a:spLocks noChangeArrowheads="1"/>
                </p:cNvSpPr>
                <p:nvPr/>
              </p:nvSpPr>
              <p:spPr bwMode="auto">
                <a:xfrm>
                  <a:off x="2795"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1" name="Rectangle 282"/>
                <p:cNvSpPr>
                  <a:spLocks noChangeArrowheads="1"/>
                </p:cNvSpPr>
                <p:nvPr/>
              </p:nvSpPr>
              <p:spPr bwMode="auto">
                <a:xfrm>
                  <a:off x="2801"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2" name="Rectangle 283"/>
                <p:cNvSpPr>
                  <a:spLocks noChangeArrowheads="1"/>
                </p:cNvSpPr>
                <p:nvPr/>
              </p:nvSpPr>
              <p:spPr bwMode="auto">
                <a:xfrm>
                  <a:off x="2807"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93" name="Rectangle 284"/>
                <p:cNvSpPr>
                  <a:spLocks noChangeArrowheads="1"/>
                </p:cNvSpPr>
                <p:nvPr/>
              </p:nvSpPr>
              <p:spPr bwMode="auto">
                <a:xfrm>
                  <a:off x="2813" y="5290"/>
                  <a:ext cx="6" cy="21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12" name="Group 285"/>
              <p:cNvGrpSpPr>
                <a:grpSpLocks/>
              </p:cNvGrpSpPr>
              <p:nvPr/>
            </p:nvGrpSpPr>
            <p:grpSpPr bwMode="auto">
              <a:xfrm>
                <a:off x="4947" y="3331"/>
                <a:ext cx="204" cy="430"/>
                <a:chOff x="2572" y="4744"/>
                <a:chExt cx="247" cy="546"/>
              </a:xfrm>
            </p:grpSpPr>
            <p:sp>
              <p:nvSpPr>
                <p:cNvPr id="88612" name="Rectangle 286"/>
                <p:cNvSpPr>
                  <a:spLocks noChangeArrowheads="1"/>
                </p:cNvSpPr>
                <p:nvPr/>
              </p:nvSpPr>
              <p:spPr bwMode="auto">
                <a:xfrm>
                  <a:off x="2572" y="4744"/>
                  <a:ext cx="7"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3" name="Rectangle 287"/>
                <p:cNvSpPr>
                  <a:spLocks noChangeArrowheads="1"/>
                </p:cNvSpPr>
                <p:nvPr/>
              </p:nvSpPr>
              <p:spPr bwMode="auto">
                <a:xfrm>
                  <a:off x="2579"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4" name="Rectangle 288"/>
                <p:cNvSpPr>
                  <a:spLocks noChangeArrowheads="1"/>
                </p:cNvSpPr>
                <p:nvPr/>
              </p:nvSpPr>
              <p:spPr bwMode="auto">
                <a:xfrm>
                  <a:off x="2585"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5" name="Rectangle 289"/>
                <p:cNvSpPr>
                  <a:spLocks noChangeArrowheads="1"/>
                </p:cNvSpPr>
                <p:nvPr/>
              </p:nvSpPr>
              <p:spPr bwMode="auto">
                <a:xfrm>
                  <a:off x="2591"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6" name="Rectangle 290"/>
                <p:cNvSpPr>
                  <a:spLocks noChangeArrowheads="1"/>
                </p:cNvSpPr>
                <p:nvPr/>
              </p:nvSpPr>
              <p:spPr bwMode="auto">
                <a:xfrm>
                  <a:off x="2597"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7" name="Rectangle 291"/>
                <p:cNvSpPr>
                  <a:spLocks noChangeArrowheads="1"/>
                </p:cNvSpPr>
                <p:nvPr/>
              </p:nvSpPr>
              <p:spPr bwMode="auto">
                <a:xfrm>
                  <a:off x="2603"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8" name="Rectangle 292"/>
                <p:cNvSpPr>
                  <a:spLocks noChangeArrowheads="1"/>
                </p:cNvSpPr>
                <p:nvPr/>
              </p:nvSpPr>
              <p:spPr bwMode="auto">
                <a:xfrm>
                  <a:off x="2609"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9" name="Rectangle 293"/>
                <p:cNvSpPr>
                  <a:spLocks noChangeArrowheads="1"/>
                </p:cNvSpPr>
                <p:nvPr/>
              </p:nvSpPr>
              <p:spPr bwMode="auto">
                <a:xfrm>
                  <a:off x="2615"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0" name="Rectangle 294"/>
                <p:cNvSpPr>
                  <a:spLocks noChangeArrowheads="1"/>
                </p:cNvSpPr>
                <p:nvPr/>
              </p:nvSpPr>
              <p:spPr bwMode="auto">
                <a:xfrm>
                  <a:off x="2621"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1" name="Rectangle 295"/>
                <p:cNvSpPr>
                  <a:spLocks noChangeArrowheads="1"/>
                </p:cNvSpPr>
                <p:nvPr/>
              </p:nvSpPr>
              <p:spPr bwMode="auto">
                <a:xfrm>
                  <a:off x="2627"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2" name="Rectangle 296"/>
                <p:cNvSpPr>
                  <a:spLocks noChangeArrowheads="1"/>
                </p:cNvSpPr>
                <p:nvPr/>
              </p:nvSpPr>
              <p:spPr bwMode="auto">
                <a:xfrm>
                  <a:off x="2633"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3" name="Rectangle 297"/>
                <p:cNvSpPr>
                  <a:spLocks noChangeArrowheads="1"/>
                </p:cNvSpPr>
                <p:nvPr/>
              </p:nvSpPr>
              <p:spPr bwMode="auto">
                <a:xfrm>
                  <a:off x="2639"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4" name="Rectangle 298"/>
                <p:cNvSpPr>
                  <a:spLocks noChangeArrowheads="1"/>
                </p:cNvSpPr>
                <p:nvPr/>
              </p:nvSpPr>
              <p:spPr bwMode="auto">
                <a:xfrm>
                  <a:off x="2645"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5" name="Rectangle 299"/>
                <p:cNvSpPr>
                  <a:spLocks noChangeArrowheads="1"/>
                </p:cNvSpPr>
                <p:nvPr/>
              </p:nvSpPr>
              <p:spPr bwMode="auto">
                <a:xfrm>
                  <a:off x="2651"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6" name="Rectangle 300"/>
                <p:cNvSpPr>
                  <a:spLocks noChangeArrowheads="1"/>
                </p:cNvSpPr>
                <p:nvPr/>
              </p:nvSpPr>
              <p:spPr bwMode="auto">
                <a:xfrm>
                  <a:off x="2657"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7" name="Rectangle 301"/>
                <p:cNvSpPr>
                  <a:spLocks noChangeArrowheads="1"/>
                </p:cNvSpPr>
                <p:nvPr/>
              </p:nvSpPr>
              <p:spPr bwMode="auto">
                <a:xfrm>
                  <a:off x="2663"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8" name="Rectangle 302"/>
                <p:cNvSpPr>
                  <a:spLocks noChangeArrowheads="1"/>
                </p:cNvSpPr>
                <p:nvPr/>
              </p:nvSpPr>
              <p:spPr bwMode="auto">
                <a:xfrm>
                  <a:off x="2669"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29" name="Rectangle 303"/>
                <p:cNvSpPr>
                  <a:spLocks noChangeArrowheads="1"/>
                </p:cNvSpPr>
                <p:nvPr/>
              </p:nvSpPr>
              <p:spPr bwMode="auto">
                <a:xfrm>
                  <a:off x="2675"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0" name="Rectangle 304"/>
                <p:cNvSpPr>
                  <a:spLocks noChangeArrowheads="1"/>
                </p:cNvSpPr>
                <p:nvPr/>
              </p:nvSpPr>
              <p:spPr bwMode="auto">
                <a:xfrm>
                  <a:off x="2681"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1" name="Rectangle 305"/>
                <p:cNvSpPr>
                  <a:spLocks noChangeArrowheads="1"/>
                </p:cNvSpPr>
                <p:nvPr/>
              </p:nvSpPr>
              <p:spPr bwMode="auto">
                <a:xfrm>
                  <a:off x="2687"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2" name="Rectangle 306"/>
                <p:cNvSpPr>
                  <a:spLocks noChangeArrowheads="1"/>
                </p:cNvSpPr>
                <p:nvPr/>
              </p:nvSpPr>
              <p:spPr bwMode="auto">
                <a:xfrm>
                  <a:off x="2693"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3" name="Rectangle 307"/>
                <p:cNvSpPr>
                  <a:spLocks noChangeArrowheads="1"/>
                </p:cNvSpPr>
                <p:nvPr/>
              </p:nvSpPr>
              <p:spPr bwMode="auto">
                <a:xfrm>
                  <a:off x="2699"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4" name="Rectangle 308"/>
                <p:cNvSpPr>
                  <a:spLocks noChangeArrowheads="1"/>
                </p:cNvSpPr>
                <p:nvPr/>
              </p:nvSpPr>
              <p:spPr bwMode="auto">
                <a:xfrm>
                  <a:off x="2705"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5" name="Rectangle 309"/>
                <p:cNvSpPr>
                  <a:spLocks noChangeArrowheads="1"/>
                </p:cNvSpPr>
                <p:nvPr/>
              </p:nvSpPr>
              <p:spPr bwMode="auto">
                <a:xfrm>
                  <a:off x="2711"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6" name="Rectangle 310"/>
                <p:cNvSpPr>
                  <a:spLocks noChangeArrowheads="1"/>
                </p:cNvSpPr>
                <p:nvPr/>
              </p:nvSpPr>
              <p:spPr bwMode="auto">
                <a:xfrm>
                  <a:off x="2717"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7" name="Rectangle 311"/>
                <p:cNvSpPr>
                  <a:spLocks noChangeArrowheads="1"/>
                </p:cNvSpPr>
                <p:nvPr/>
              </p:nvSpPr>
              <p:spPr bwMode="auto">
                <a:xfrm>
                  <a:off x="2723"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8" name="Rectangle 312"/>
                <p:cNvSpPr>
                  <a:spLocks noChangeArrowheads="1"/>
                </p:cNvSpPr>
                <p:nvPr/>
              </p:nvSpPr>
              <p:spPr bwMode="auto">
                <a:xfrm>
                  <a:off x="2729"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39" name="Rectangle 313"/>
                <p:cNvSpPr>
                  <a:spLocks noChangeArrowheads="1"/>
                </p:cNvSpPr>
                <p:nvPr/>
              </p:nvSpPr>
              <p:spPr bwMode="auto">
                <a:xfrm>
                  <a:off x="2735"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0" name="Rectangle 314"/>
                <p:cNvSpPr>
                  <a:spLocks noChangeArrowheads="1"/>
                </p:cNvSpPr>
                <p:nvPr/>
              </p:nvSpPr>
              <p:spPr bwMode="auto">
                <a:xfrm>
                  <a:off x="2741"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1" name="Rectangle 315"/>
                <p:cNvSpPr>
                  <a:spLocks noChangeArrowheads="1"/>
                </p:cNvSpPr>
                <p:nvPr/>
              </p:nvSpPr>
              <p:spPr bwMode="auto">
                <a:xfrm>
                  <a:off x="2747"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2" name="Rectangle 316"/>
                <p:cNvSpPr>
                  <a:spLocks noChangeArrowheads="1"/>
                </p:cNvSpPr>
                <p:nvPr/>
              </p:nvSpPr>
              <p:spPr bwMode="auto">
                <a:xfrm>
                  <a:off x="2753"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3" name="Rectangle 317"/>
                <p:cNvSpPr>
                  <a:spLocks noChangeArrowheads="1"/>
                </p:cNvSpPr>
                <p:nvPr/>
              </p:nvSpPr>
              <p:spPr bwMode="auto">
                <a:xfrm>
                  <a:off x="2759"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4" name="Rectangle 318"/>
                <p:cNvSpPr>
                  <a:spLocks noChangeArrowheads="1"/>
                </p:cNvSpPr>
                <p:nvPr/>
              </p:nvSpPr>
              <p:spPr bwMode="auto">
                <a:xfrm>
                  <a:off x="2765"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5" name="Rectangle 319"/>
                <p:cNvSpPr>
                  <a:spLocks noChangeArrowheads="1"/>
                </p:cNvSpPr>
                <p:nvPr/>
              </p:nvSpPr>
              <p:spPr bwMode="auto">
                <a:xfrm>
                  <a:off x="2771"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6" name="Rectangle 320"/>
                <p:cNvSpPr>
                  <a:spLocks noChangeArrowheads="1"/>
                </p:cNvSpPr>
                <p:nvPr/>
              </p:nvSpPr>
              <p:spPr bwMode="auto">
                <a:xfrm>
                  <a:off x="2777"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7" name="Rectangle 321"/>
                <p:cNvSpPr>
                  <a:spLocks noChangeArrowheads="1"/>
                </p:cNvSpPr>
                <p:nvPr/>
              </p:nvSpPr>
              <p:spPr bwMode="auto">
                <a:xfrm>
                  <a:off x="2783"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8" name="Rectangle 322"/>
                <p:cNvSpPr>
                  <a:spLocks noChangeArrowheads="1"/>
                </p:cNvSpPr>
                <p:nvPr/>
              </p:nvSpPr>
              <p:spPr bwMode="auto">
                <a:xfrm>
                  <a:off x="2789"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49" name="Rectangle 323"/>
                <p:cNvSpPr>
                  <a:spLocks noChangeArrowheads="1"/>
                </p:cNvSpPr>
                <p:nvPr/>
              </p:nvSpPr>
              <p:spPr bwMode="auto">
                <a:xfrm>
                  <a:off x="2795"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0" name="Rectangle 324"/>
                <p:cNvSpPr>
                  <a:spLocks noChangeArrowheads="1"/>
                </p:cNvSpPr>
                <p:nvPr/>
              </p:nvSpPr>
              <p:spPr bwMode="auto">
                <a:xfrm>
                  <a:off x="2801"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1" name="Rectangle 325"/>
                <p:cNvSpPr>
                  <a:spLocks noChangeArrowheads="1"/>
                </p:cNvSpPr>
                <p:nvPr/>
              </p:nvSpPr>
              <p:spPr bwMode="auto">
                <a:xfrm>
                  <a:off x="2807"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52" name="Rectangle 326"/>
                <p:cNvSpPr>
                  <a:spLocks noChangeArrowheads="1"/>
                </p:cNvSpPr>
                <p:nvPr/>
              </p:nvSpPr>
              <p:spPr bwMode="auto">
                <a:xfrm>
                  <a:off x="2813" y="4744"/>
                  <a:ext cx="6" cy="54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13" name="Group 327"/>
              <p:cNvGrpSpPr>
                <a:grpSpLocks/>
              </p:cNvGrpSpPr>
              <p:nvPr/>
            </p:nvGrpSpPr>
            <p:grpSpPr bwMode="auto">
              <a:xfrm>
                <a:off x="4947" y="2359"/>
                <a:ext cx="204" cy="972"/>
                <a:chOff x="2572" y="3508"/>
                <a:chExt cx="247" cy="1236"/>
              </a:xfrm>
            </p:grpSpPr>
            <p:sp>
              <p:nvSpPr>
                <p:cNvPr id="88571" name="Rectangle 328"/>
                <p:cNvSpPr>
                  <a:spLocks noChangeArrowheads="1"/>
                </p:cNvSpPr>
                <p:nvPr/>
              </p:nvSpPr>
              <p:spPr bwMode="auto">
                <a:xfrm>
                  <a:off x="2572" y="3508"/>
                  <a:ext cx="7"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72" name="Rectangle 329"/>
                <p:cNvSpPr>
                  <a:spLocks noChangeArrowheads="1"/>
                </p:cNvSpPr>
                <p:nvPr/>
              </p:nvSpPr>
              <p:spPr bwMode="auto">
                <a:xfrm>
                  <a:off x="2579"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73" name="Rectangle 330"/>
                <p:cNvSpPr>
                  <a:spLocks noChangeArrowheads="1"/>
                </p:cNvSpPr>
                <p:nvPr/>
              </p:nvSpPr>
              <p:spPr bwMode="auto">
                <a:xfrm>
                  <a:off x="2585"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74" name="Rectangle 331"/>
                <p:cNvSpPr>
                  <a:spLocks noChangeArrowheads="1"/>
                </p:cNvSpPr>
                <p:nvPr/>
              </p:nvSpPr>
              <p:spPr bwMode="auto">
                <a:xfrm>
                  <a:off x="2591"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75" name="Rectangle 332"/>
                <p:cNvSpPr>
                  <a:spLocks noChangeArrowheads="1"/>
                </p:cNvSpPr>
                <p:nvPr/>
              </p:nvSpPr>
              <p:spPr bwMode="auto">
                <a:xfrm>
                  <a:off x="2597"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76" name="Rectangle 333"/>
                <p:cNvSpPr>
                  <a:spLocks noChangeArrowheads="1"/>
                </p:cNvSpPr>
                <p:nvPr/>
              </p:nvSpPr>
              <p:spPr bwMode="auto">
                <a:xfrm>
                  <a:off x="2603"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77" name="Rectangle 334"/>
                <p:cNvSpPr>
                  <a:spLocks noChangeArrowheads="1"/>
                </p:cNvSpPr>
                <p:nvPr/>
              </p:nvSpPr>
              <p:spPr bwMode="auto">
                <a:xfrm>
                  <a:off x="2609"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78" name="Rectangle 335"/>
                <p:cNvSpPr>
                  <a:spLocks noChangeArrowheads="1"/>
                </p:cNvSpPr>
                <p:nvPr/>
              </p:nvSpPr>
              <p:spPr bwMode="auto">
                <a:xfrm>
                  <a:off x="2615"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79" name="Rectangle 336"/>
                <p:cNvSpPr>
                  <a:spLocks noChangeArrowheads="1"/>
                </p:cNvSpPr>
                <p:nvPr/>
              </p:nvSpPr>
              <p:spPr bwMode="auto">
                <a:xfrm>
                  <a:off x="2621"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0" name="Rectangle 337"/>
                <p:cNvSpPr>
                  <a:spLocks noChangeArrowheads="1"/>
                </p:cNvSpPr>
                <p:nvPr/>
              </p:nvSpPr>
              <p:spPr bwMode="auto">
                <a:xfrm>
                  <a:off x="2627"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1" name="Rectangle 338"/>
                <p:cNvSpPr>
                  <a:spLocks noChangeArrowheads="1"/>
                </p:cNvSpPr>
                <p:nvPr/>
              </p:nvSpPr>
              <p:spPr bwMode="auto">
                <a:xfrm>
                  <a:off x="2633"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2" name="Rectangle 339"/>
                <p:cNvSpPr>
                  <a:spLocks noChangeArrowheads="1"/>
                </p:cNvSpPr>
                <p:nvPr/>
              </p:nvSpPr>
              <p:spPr bwMode="auto">
                <a:xfrm>
                  <a:off x="2639"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3" name="Rectangle 340"/>
                <p:cNvSpPr>
                  <a:spLocks noChangeArrowheads="1"/>
                </p:cNvSpPr>
                <p:nvPr/>
              </p:nvSpPr>
              <p:spPr bwMode="auto">
                <a:xfrm>
                  <a:off x="2645"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4" name="Rectangle 341"/>
                <p:cNvSpPr>
                  <a:spLocks noChangeArrowheads="1"/>
                </p:cNvSpPr>
                <p:nvPr/>
              </p:nvSpPr>
              <p:spPr bwMode="auto">
                <a:xfrm>
                  <a:off x="2651"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5" name="Rectangle 342"/>
                <p:cNvSpPr>
                  <a:spLocks noChangeArrowheads="1"/>
                </p:cNvSpPr>
                <p:nvPr/>
              </p:nvSpPr>
              <p:spPr bwMode="auto">
                <a:xfrm>
                  <a:off x="2657"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6" name="Rectangle 343"/>
                <p:cNvSpPr>
                  <a:spLocks noChangeArrowheads="1"/>
                </p:cNvSpPr>
                <p:nvPr/>
              </p:nvSpPr>
              <p:spPr bwMode="auto">
                <a:xfrm>
                  <a:off x="2663"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7" name="Rectangle 344"/>
                <p:cNvSpPr>
                  <a:spLocks noChangeArrowheads="1"/>
                </p:cNvSpPr>
                <p:nvPr/>
              </p:nvSpPr>
              <p:spPr bwMode="auto">
                <a:xfrm>
                  <a:off x="2669"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8" name="Rectangle 345"/>
                <p:cNvSpPr>
                  <a:spLocks noChangeArrowheads="1"/>
                </p:cNvSpPr>
                <p:nvPr/>
              </p:nvSpPr>
              <p:spPr bwMode="auto">
                <a:xfrm>
                  <a:off x="2675"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89" name="Rectangle 346"/>
                <p:cNvSpPr>
                  <a:spLocks noChangeArrowheads="1"/>
                </p:cNvSpPr>
                <p:nvPr/>
              </p:nvSpPr>
              <p:spPr bwMode="auto">
                <a:xfrm>
                  <a:off x="2681"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0" name="Rectangle 347"/>
                <p:cNvSpPr>
                  <a:spLocks noChangeArrowheads="1"/>
                </p:cNvSpPr>
                <p:nvPr/>
              </p:nvSpPr>
              <p:spPr bwMode="auto">
                <a:xfrm>
                  <a:off x="2687"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1" name="Rectangle 348"/>
                <p:cNvSpPr>
                  <a:spLocks noChangeArrowheads="1"/>
                </p:cNvSpPr>
                <p:nvPr/>
              </p:nvSpPr>
              <p:spPr bwMode="auto">
                <a:xfrm>
                  <a:off x="2693"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2" name="Rectangle 349"/>
                <p:cNvSpPr>
                  <a:spLocks noChangeArrowheads="1"/>
                </p:cNvSpPr>
                <p:nvPr/>
              </p:nvSpPr>
              <p:spPr bwMode="auto">
                <a:xfrm>
                  <a:off x="2699"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3" name="Rectangle 350"/>
                <p:cNvSpPr>
                  <a:spLocks noChangeArrowheads="1"/>
                </p:cNvSpPr>
                <p:nvPr/>
              </p:nvSpPr>
              <p:spPr bwMode="auto">
                <a:xfrm>
                  <a:off x="2705"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4" name="Rectangle 351"/>
                <p:cNvSpPr>
                  <a:spLocks noChangeArrowheads="1"/>
                </p:cNvSpPr>
                <p:nvPr/>
              </p:nvSpPr>
              <p:spPr bwMode="auto">
                <a:xfrm>
                  <a:off x="2711"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5" name="Rectangle 352"/>
                <p:cNvSpPr>
                  <a:spLocks noChangeArrowheads="1"/>
                </p:cNvSpPr>
                <p:nvPr/>
              </p:nvSpPr>
              <p:spPr bwMode="auto">
                <a:xfrm>
                  <a:off x="2717"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6" name="Rectangle 353"/>
                <p:cNvSpPr>
                  <a:spLocks noChangeArrowheads="1"/>
                </p:cNvSpPr>
                <p:nvPr/>
              </p:nvSpPr>
              <p:spPr bwMode="auto">
                <a:xfrm>
                  <a:off x="2723"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7" name="Rectangle 354"/>
                <p:cNvSpPr>
                  <a:spLocks noChangeArrowheads="1"/>
                </p:cNvSpPr>
                <p:nvPr/>
              </p:nvSpPr>
              <p:spPr bwMode="auto">
                <a:xfrm>
                  <a:off x="2729"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8" name="Rectangle 355"/>
                <p:cNvSpPr>
                  <a:spLocks noChangeArrowheads="1"/>
                </p:cNvSpPr>
                <p:nvPr/>
              </p:nvSpPr>
              <p:spPr bwMode="auto">
                <a:xfrm>
                  <a:off x="2735"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99" name="Rectangle 356"/>
                <p:cNvSpPr>
                  <a:spLocks noChangeArrowheads="1"/>
                </p:cNvSpPr>
                <p:nvPr/>
              </p:nvSpPr>
              <p:spPr bwMode="auto">
                <a:xfrm>
                  <a:off x="2741"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0" name="Rectangle 357"/>
                <p:cNvSpPr>
                  <a:spLocks noChangeArrowheads="1"/>
                </p:cNvSpPr>
                <p:nvPr/>
              </p:nvSpPr>
              <p:spPr bwMode="auto">
                <a:xfrm>
                  <a:off x="2747"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1" name="Rectangle 358"/>
                <p:cNvSpPr>
                  <a:spLocks noChangeArrowheads="1"/>
                </p:cNvSpPr>
                <p:nvPr/>
              </p:nvSpPr>
              <p:spPr bwMode="auto">
                <a:xfrm>
                  <a:off x="2753"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2" name="Rectangle 359"/>
                <p:cNvSpPr>
                  <a:spLocks noChangeArrowheads="1"/>
                </p:cNvSpPr>
                <p:nvPr/>
              </p:nvSpPr>
              <p:spPr bwMode="auto">
                <a:xfrm>
                  <a:off x="2759"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3" name="Rectangle 360"/>
                <p:cNvSpPr>
                  <a:spLocks noChangeArrowheads="1"/>
                </p:cNvSpPr>
                <p:nvPr/>
              </p:nvSpPr>
              <p:spPr bwMode="auto">
                <a:xfrm>
                  <a:off x="2765"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4" name="Rectangle 361"/>
                <p:cNvSpPr>
                  <a:spLocks noChangeArrowheads="1"/>
                </p:cNvSpPr>
                <p:nvPr/>
              </p:nvSpPr>
              <p:spPr bwMode="auto">
                <a:xfrm>
                  <a:off x="2771"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5" name="Rectangle 362"/>
                <p:cNvSpPr>
                  <a:spLocks noChangeArrowheads="1"/>
                </p:cNvSpPr>
                <p:nvPr/>
              </p:nvSpPr>
              <p:spPr bwMode="auto">
                <a:xfrm>
                  <a:off x="2777"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6" name="Rectangle 363"/>
                <p:cNvSpPr>
                  <a:spLocks noChangeArrowheads="1"/>
                </p:cNvSpPr>
                <p:nvPr/>
              </p:nvSpPr>
              <p:spPr bwMode="auto">
                <a:xfrm>
                  <a:off x="2783"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7" name="Rectangle 364"/>
                <p:cNvSpPr>
                  <a:spLocks noChangeArrowheads="1"/>
                </p:cNvSpPr>
                <p:nvPr/>
              </p:nvSpPr>
              <p:spPr bwMode="auto">
                <a:xfrm>
                  <a:off x="2789"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8" name="Rectangle 365"/>
                <p:cNvSpPr>
                  <a:spLocks noChangeArrowheads="1"/>
                </p:cNvSpPr>
                <p:nvPr/>
              </p:nvSpPr>
              <p:spPr bwMode="auto">
                <a:xfrm>
                  <a:off x="2795"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09" name="Rectangle 366"/>
                <p:cNvSpPr>
                  <a:spLocks noChangeArrowheads="1"/>
                </p:cNvSpPr>
                <p:nvPr/>
              </p:nvSpPr>
              <p:spPr bwMode="auto">
                <a:xfrm>
                  <a:off x="2801"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0" name="Rectangle 367"/>
                <p:cNvSpPr>
                  <a:spLocks noChangeArrowheads="1"/>
                </p:cNvSpPr>
                <p:nvPr/>
              </p:nvSpPr>
              <p:spPr bwMode="auto">
                <a:xfrm>
                  <a:off x="2807"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611" name="Rectangle 368"/>
                <p:cNvSpPr>
                  <a:spLocks noChangeArrowheads="1"/>
                </p:cNvSpPr>
                <p:nvPr/>
              </p:nvSpPr>
              <p:spPr bwMode="auto">
                <a:xfrm>
                  <a:off x="2813" y="3508"/>
                  <a:ext cx="6" cy="1236"/>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grpSp>
      <p:sp>
        <p:nvSpPr>
          <p:cNvPr id="88093" name="Rectangle 369"/>
          <p:cNvSpPr>
            <a:spLocks noChangeArrowheads="1"/>
          </p:cNvSpPr>
          <p:nvPr/>
        </p:nvSpPr>
        <p:spPr bwMode="auto">
          <a:xfrm>
            <a:off x="7324725" y="3744913"/>
            <a:ext cx="323850" cy="1543050"/>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nvGrpSpPr>
          <p:cNvPr id="14" name="Group 370"/>
          <p:cNvGrpSpPr>
            <a:grpSpLocks/>
          </p:cNvGrpSpPr>
          <p:nvPr/>
        </p:nvGrpSpPr>
        <p:grpSpPr bwMode="auto">
          <a:xfrm>
            <a:off x="7924800" y="3454400"/>
            <a:ext cx="425450" cy="2900363"/>
            <a:chOff x="3264" y="2176"/>
            <a:chExt cx="268" cy="1827"/>
          </a:xfrm>
        </p:grpSpPr>
        <p:sp>
          <p:nvSpPr>
            <p:cNvPr id="88559" name="Rectangle 371"/>
            <p:cNvSpPr>
              <a:spLocks noChangeArrowheads="1"/>
            </p:cNvSpPr>
            <p:nvPr/>
          </p:nvSpPr>
          <p:spPr bwMode="auto">
            <a:xfrm>
              <a:off x="3476" y="3887"/>
              <a:ext cx="53" cy="11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b="1" smtClean="0">
                  <a:solidFill>
                    <a:srgbClr val="000000"/>
                  </a:solidFill>
                  <a:cs typeface="Arial" pitchFamily="34" charset="0"/>
                </a:rPr>
                <a:t>0</a:t>
              </a:r>
            </a:p>
          </p:txBody>
        </p:sp>
        <p:sp>
          <p:nvSpPr>
            <p:cNvPr id="88560" name="Rectangle 372"/>
            <p:cNvSpPr>
              <a:spLocks noChangeArrowheads="1"/>
            </p:cNvSpPr>
            <p:nvPr/>
          </p:nvSpPr>
          <p:spPr bwMode="auto">
            <a:xfrm>
              <a:off x="3317" y="3543"/>
              <a:ext cx="214" cy="11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b="1" smtClean="0">
                  <a:solidFill>
                    <a:srgbClr val="000000"/>
                  </a:solidFill>
                  <a:cs typeface="Arial" pitchFamily="34" charset="0"/>
                </a:rPr>
                <a:t>2000</a:t>
              </a:r>
            </a:p>
          </p:txBody>
        </p:sp>
        <p:sp>
          <p:nvSpPr>
            <p:cNvPr id="88561" name="Rectangle 373"/>
            <p:cNvSpPr>
              <a:spLocks noChangeArrowheads="1"/>
            </p:cNvSpPr>
            <p:nvPr/>
          </p:nvSpPr>
          <p:spPr bwMode="auto">
            <a:xfrm>
              <a:off x="3317" y="3204"/>
              <a:ext cx="212" cy="11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b="1" smtClean="0">
                  <a:solidFill>
                    <a:srgbClr val="000000"/>
                  </a:solidFill>
                  <a:cs typeface="Arial" pitchFamily="34" charset="0"/>
                </a:rPr>
                <a:t>4000</a:t>
              </a:r>
            </a:p>
          </p:txBody>
        </p:sp>
        <p:sp>
          <p:nvSpPr>
            <p:cNvPr id="88562" name="Rectangle 374"/>
            <p:cNvSpPr>
              <a:spLocks noChangeArrowheads="1"/>
            </p:cNvSpPr>
            <p:nvPr/>
          </p:nvSpPr>
          <p:spPr bwMode="auto">
            <a:xfrm>
              <a:off x="3317" y="2859"/>
              <a:ext cx="214" cy="11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b="1" smtClean="0">
                  <a:solidFill>
                    <a:srgbClr val="000000"/>
                  </a:solidFill>
                  <a:cs typeface="Arial" pitchFamily="34" charset="0"/>
                </a:rPr>
                <a:t>6000</a:t>
              </a:r>
            </a:p>
          </p:txBody>
        </p:sp>
        <p:sp>
          <p:nvSpPr>
            <p:cNvPr id="88563" name="Rectangle 375"/>
            <p:cNvSpPr>
              <a:spLocks noChangeArrowheads="1"/>
            </p:cNvSpPr>
            <p:nvPr/>
          </p:nvSpPr>
          <p:spPr bwMode="auto">
            <a:xfrm>
              <a:off x="3317" y="2519"/>
              <a:ext cx="214" cy="11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b="1" smtClean="0">
                  <a:solidFill>
                    <a:srgbClr val="000000"/>
                  </a:solidFill>
                  <a:cs typeface="Arial" pitchFamily="34" charset="0"/>
                </a:rPr>
                <a:t>8000</a:t>
              </a:r>
            </a:p>
          </p:txBody>
        </p:sp>
        <p:sp>
          <p:nvSpPr>
            <p:cNvPr id="88564" name="Rectangle 376"/>
            <p:cNvSpPr>
              <a:spLocks noChangeArrowheads="1"/>
            </p:cNvSpPr>
            <p:nvPr/>
          </p:nvSpPr>
          <p:spPr bwMode="auto">
            <a:xfrm>
              <a:off x="3264" y="2176"/>
              <a:ext cx="268" cy="11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b="1" smtClean="0">
                  <a:solidFill>
                    <a:srgbClr val="000000"/>
                  </a:solidFill>
                  <a:cs typeface="Arial" pitchFamily="34" charset="0"/>
                </a:rPr>
                <a:t>10000</a:t>
              </a:r>
            </a:p>
          </p:txBody>
        </p:sp>
      </p:grpSp>
      <p:sp>
        <p:nvSpPr>
          <p:cNvPr id="88095" name="Rectangle 377"/>
          <p:cNvSpPr>
            <a:spLocks noChangeArrowheads="1"/>
          </p:cNvSpPr>
          <p:nvPr/>
        </p:nvSpPr>
        <p:spPr bwMode="auto">
          <a:xfrm>
            <a:off x="5287963" y="6629400"/>
            <a:ext cx="368300" cy="1984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300" b="1" smtClean="0">
                <a:solidFill>
                  <a:srgbClr val="000000"/>
                </a:solidFill>
                <a:cs typeface="Arial" pitchFamily="34" charset="0"/>
              </a:rPr>
              <a:t>2000</a:t>
            </a:r>
          </a:p>
        </p:txBody>
      </p:sp>
      <p:sp>
        <p:nvSpPr>
          <p:cNvPr id="88096" name="Rectangle 378"/>
          <p:cNvSpPr>
            <a:spLocks noChangeArrowheads="1"/>
          </p:cNvSpPr>
          <p:nvPr/>
        </p:nvSpPr>
        <p:spPr bwMode="auto">
          <a:xfrm>
            <a:off x="6659563" y="6629400"/>
            <a:ext cx="368300" cy="1984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300" b="1" smtClean="0">
                <a:solidFill>
                  <a:srgbClr val="000000"/>
                </a:solidFill>
                <a:cs typeface="Arial" pitchFamily="34" charset="0"/>
              </a:rPr>
              <a:t>20</a:t>
            </a:r>
            <a:r>
              <a:rPr lang="fr-CH" sz="1300" b="1" smtClean="0">
                <a:solidFill>
                  <a:srgbClr val="000000"/>
                </a:solidFill>
                <a:cs typeface="Arial" pitchFamily="34" charset="0"/>
              </a:rPr>
              <a:t>5</a:t>
            </a:r>
            <a:r>
              <a:rPr lang="en-GB" sz="1300" b="1" smtClean="0">
                <a:solidFill>
                  <a:srgbClr val="000000"/>
                </a:solidFill>
                <a:cs typeface="Arial" pitchFamily="34" charset="0"/>
              </a:rPr>
              <a:t>0</a:t>
            </a:r>
          </a:p>
        </p:txBody>
      </p:sp>
      <p:grpSp>
        <p:nvGrpSpPr>
          <p:cNvPr id="15" name="Group 379"/>
          <p:cNvGrpSpPr>
            <a:grpSpLocks/>
          </p:cNvGrpSpPr>
          <p:nvPr/>
        </p:nvGrpSpPr>
        <p:grpSpPr bwMode="auto">
          <a:xfrm>
            <a:off x="5891213" y="6261100"/>
            <a:ext cx="2022475" cy="249238"/>
            <a:chOff x="4076" y="3936"/>
            <a:chExt cx="1274" cy="157"/>
          </a:xfrm>
        </p:grpSpPr>
        <p:sp>
          <p:nvSpPr>
            <p:cNvPr id="88556" name="Rectangle 380"/>
            <p:cNvSpPr>
              <a:spLocks noChangeArrowheads="1"/>
            </p:cNvSpPr>
            <p:nvPr/>
          </p:nvSpPr>
          <p:spPr bwMode="auto">
            <a:xfrm>
              <a:off x="4464" y="3936"/>
              <a:ext cx="339" cy="157"/>
            </a:xfrm>
            <a:prstGeom prst="rect">
              <a:avLst/>
            </a:prstGeom>
            <a:noFill/>
            <a:ln w="9525">
              <a:noFill/>
              <a:miter lim="800000"/>
              <a:headEnd/>
              <a:tailEnd/>
            </a:ln>
          </p:spPr>
          <p:txBody>
            <a:bodyPr lIns="0" tIns="0" rIns="0" bIns="0">
              <a:spAutoFit/>
            </a:bodyPr>
            <a:lstStyle/>
            <a:p>
              <a:pPr algn="ctr" fontAlgn="base">
                <a:lnSpc>
                  <a:spcPct val="90000"/>
                </a:lnSpc>
                <a:spcBef>
                  <a:spcPct val="0"/>
                </a:spcBef>
                <a:spcAft>
                  <a:spcPct val="0"/>
                </a:spcAft>
              </a:pPr>
              <a:r>
                <a:rPr lang="en-GB" sz="900" b="1" smtClean="0">
                  <a:solidFill>
                    <a:srgbClr val="000000"/>
                  </a:solidFill>
                  <a:cs typeface="Arial" pitchFamily="34" charset="0"/>
                </a:rPr>
                <a:t>Low </a:t>
              </a:r>
              <a:endParaRPr lang="fr-CH" sz="900" b="1" smtClean="0">
                <a:solidFill>
                  <a:srgbClr val="000000"/>
                </a:solidFill>
                <a:cs typeface="Arial" pitchFamily="34" charset="0"/>
              </a:endParaRPr>
            </a:p>
            <a:p>
              <a:pPr algn="ctr" fontAlgn="base">
                <a:lnSpc>
                  <a:spcPct val="90000"/>
                </a:lnSpc>
                <a:spcBef>
                  <a:spcPct val="0"/>
                </a:spcBef>
                <a:spcAft>
                  <a:spcPct val="0"/>
                </a:spcAft>
              </a:pPr>
              <a:r>
                <a:rPr lang="en-GB" sz="900" b="1" smtClean="0">
                  <a:solidFill>
                    <a:srgbClr val="000000"/>
                  </a:solidFill>
                  <a:cs typeface="Arial" pitchFamily="34" charset="0"/>
                </a:rPr>
                <a:t>Poverty</a:t>
              </a:r>
              <a:endParaRPr lang="en-GB" sz="2400" b="1" smtClean="0">
                <a:solidFill>
                  <a:srgbClr val="000000"/>
                </a:solidFill>
                <a:cs typeface="Arial" pitchFamily="34" charset="0"/>
              </a:endParaRPr>
            </a:p>
          </p:txBody>
        </p:sp>
        <p:sp>
          <p:nvSpPr>
            <p:cNvPr id="88557" name="Rectangle 381"/>
            <p:cNvSpPr>
              <a:spLocks noChangeArrowheads="1"/>
            </p:cNvSpPr>
            <p:nvPr/>
          </p:nvSpPr>
          <p:spPr bwMode="auto">
            <a:xfrm>
              <a:off x="4076" y="3936"/>
              <a:ext cx="355" cy="79"/>
            </a:xfrm>
            <a:prstGeom prst="rect">
              <a:avLst/>
            </a:prstGeom>
            <a:noFill/>
            <a:ln w="9525">
              <a:noFill/>
              <a:miter lim="800000"/>
              <a:headEnd/>
              <a:tailEnd/>
            </a:ln>
          </p:spPr>
          <p:txBody>
            <a:bodyPr wrap="none" lIns="0" tIns="0" rIns="0" bIns="0">
              <a:spAutoFit/>
            </a:bodyPr>
            <a:lstStyle/>
            <a:p>
              <a:pPr algn="ctr" fontAlgn="base">
                <a:lnSpc>
                  <a:spcPct val="90000"/>
                </a:lnSpc>
                <a:spcBef>
                  <a:spcPct val="0"/>
                </a:spcBef>
                <a:spcAft>
                  <a:spcPct val="0"/>
                </a:spcAft>
              </a:pPr>
              <a:r>
                <a:rPr lang="en-GB" sz="900" b="1" smtClean="0">
                  <a:solidFill>
                    <a:srgbClr val="000000"/>
                  </a:solidFill>
                  <a:cs typeface="Arial" pitchFamily="34" charset="0"/>
                </a:rPr>
                <a:t>Base</a:t>
              </a:r>
              <a:r>
                <a:rPr lang="fr-CH" sz="900" b="1" smtClean="0">
                  <a:solidFill>
                    <a:srgbClr val="000000"/>
                  </a:solidFill>
                  <a:cs typeface="Arial" pitchFamily="34" charset="0"/>
                </a:rPr>
                <a:t> case</a:t>
              </a:r>
              <a:endParaRPr lang="en-GB" sz="2400" b="1" smtClean="0">
                <a:solidFill>
                  <a:srgbClr val="000000"/>
                </a:solidFill>
                <a:cs typeface="Arial" pitchFamily="34" charset="0"/>
              </a:endParaRPr>
            </a:p>
          </p:txBody>
        </p:sp>
        <p:sp>
          <p:nvSpPr>
            <p:cNvPr id="88558" name="Rectangle 382"/>
            <p:cNvSpPr>
              <a:spLocks noChangeArrowheads="1"/>
            </p:cNvSpPr>
            <p:nvPr/>
          </p:nvSpPr>
          <p:spPr bwMode="auto">
            <a:xfrm>
              <a:off x="4926" y="3936"/>
              <a:ext cx="424" cy="157"/>
            </a:xfrm>
            <a:prstGeom prst="rect">
              <a:avLst/>
            </a:prstGeom>
            <a:noFill/>
            <a:ln w="9525">
              <a:noFill/>
              <a:miter lim="800000"/>
              <a:headEnd/>
              <a:tailEnd/>
            </a:ln>
          </p:spPr>
          <p:txBody>
            <a:bodyPr wrap="none" lIns="0" tIns="0" rIns="0" bIns="0">
              <a:spAutoFit/>
            </a:bodyPr>
            <a:lstStyle/>
            <a:p>
              <a:pPr algn="ctr" fontAlgn="base">
                <a:lnSpc>
                  <a:spcPct val="90000"/>
                </a:lnSpc>
                <a:spcBef>
                  <a:spcPct val="0"/>
                </a:spcBef>
                <a:spcAft>
                  <a:spcPct val="0"/>
                </a:spcAft>
              </a:pPr>
              <a:r>
                <a:rPr lang="fr-CH" sz="900" b="1" smtClean="0">
                  <a:solidFill>
                    <a:srgbClr val="000000"/>
                  </a:solidFill>
                  <a:cs typeface="Arial" pitchFamily="34" charset="0"/>
                </a:rPr>
                <a:t>Prosperous </a:t>
              </a:r>
            </a:p>
            <a:p>
              <a:pPr algn="ctr" fontAlgn="base">
                <a:lnSpc>
                  <a:spcPct val="90000"/>
                </a:lnSpc>
                <a:spcBef>
                  <a:spcPct val="0"/>
                </a:spcBef>
                <a:spcAft>
                  <a:spcPct val="0"/>
                </a:spcAft>
              </a:pPr>
              <a:r>
                <a:rPr lang="fr-CH" sz="900" b="1" smtClean="0">
                  <a:solidFill>
                    <a:srgbClr val="000000"/>
                  </a:solidFill>
                  <a:cs typeface="Arial" pitchFamily="34" charset="0"/>
                </a:rPr>
                <a:t>world</a:t>
              </a:r>
              <a:endParaRPr lang="en-GB" sz="2400" b="1" smtClean="0">
                <a:solidFill>
                  <a:srgbClr val="000000"/>
                </a:solidFill>
                <a:cs typeface="Arial" pitchFamily="34" charset="0"/>
              </a:endParaRPr>
            </a:p>
          </p:txBody>
        </p:sp>
      </p:grpSp>
      <p:sp>
        <p:nvSpPr>
          <p:cNvPr id="88098" name="Rectangle 383"/>
          <p:cNvSpPr>
            <a:spLocks noChangeArrowheads="1"/>
          </p:cNvSpPr>
          <p:nvPr/>
        </p:nvSpPr>
        <p:spPr bwMode="auto">
          <a:xfrm rot="5400000" flipH="1">
            <a:off x="7935913" y="4759325"/>
            <a:ext cx="1468438" cy="185737"/>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b="1" smtClean="0">
                <a:solidFill>
                  <a:srgbClr val="000000"/>
                </a:solidFill>
                <a:cs typeface="Arial" pitchFamily="34" charset="0"/>
              </a:rPr>
              <a:t>Population, millions</a:t>
            </a:r>
          </a:p>
        </p:txBody>
      </p:sp>
      <p:sp>
        <p:nvSpPr>
          <p:cNvPr id="88099" name="Rectangle 384"/>
          <p:cNvSpPr>
            <a:spLocks noChangeArrowheads="1"/>
          </p:cNvSpPr>
          <p:nvPr/>
        </p:nvSpPr>
        <p:spPr bwMode="auto">
          <a:xfrm>
            <a:off x="4884738" y="2495550"/>
            <a:ext cx="93662" cy="88900"/>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00" name="Rectangle 385"/>
          <p:cNvSpPr>
            <a:spLocks noChangeArrowheads="1"/>
          </p:cNvSpPr>
          <p:nvPr/>
        </p:nvSpPr>
        <p:spPr bwMode="auto">
          <a:xfrm>
            <a:off x="4943475" y="2638425"/>
            <a:ext cx="34925" cy="52388"/>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01" name="Rectangle 386"/>
          <p:cNvSpPr>
            <a:spLocks noChangeArrowheads="1"/>
          </p:cNvSpPr>
          <p:nvPr/>
        </p:nvSpPr>
        <p:spPr bwMode="auto">
          <a:xfrm>
            <a:off x="4876800" y="2787650"/>
            <a:ext cx="101600" cy="104775"/>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02" name="Rectangle 387"/>
          <p:cNvSpPr>
            <a:spLocks noChangeArrowheads="1"/>
          </p:cNvSpPr>
          <p:nvPr/>
        </p:nvSpPr>
        <p:spPr bwMode="auto">
          <a:xfrm>
            <a:off x="4884738" y="2930525"/>
            <a:ext cx="93662" cy="88900"/>
          </a:xfrm>
          <a:prstGeom prst="rect">
            <a:avLst/>
          </a:prstGeom>
          <a:noFill/>
          <a:ln w="9525">
            <a:no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nvGrpSpPr>
          <p:cNvPr id="16" name="Group 388"/>
          <p:cNvGrpSpPr>
            <a:grpSpLocks/>
          </p:cNvGrpSpPr>
          <p:nvPr/>
        </p:nvGrpSpPr>
        <p:grpSpPr bwMode="auto">
          <a:xfrm>
            <a:off x="5299075" y="4598988"/>
            <a:ext cx="492125" cy="1641475"/>
            <a:chOff x="3703" y="2897"/>
            <a:chExt cx="310" cy="1034"/>
          </a:xfrm>
        </p:grpSpPr>
        <p:grpSp>
          <p:nvGrpSpPr>
            <p:cNvPr id="17" name="Group 389"/>
            <p:cNvGrpSpPr>
              <a:grpSpLocks/>
            </p:cNvGrpSpPr>
            <p:nvPr/>
          </p:nvGrpSpPr>
          <p:grpSpPr bwMode="auto">
            <a:xfrm>
              <a:off x="3811" y="2901"/>
              <a:ext cx="202" cy="1029"/>
              <a:chOff x="3811" y="2901"/>
              <a:chExt cx="202" cy="1029"/>
            </a:xfrm>
          </p:grpSpPr>
          <p:sp>
            <p:nvSpPr>
              <p:cNvPr id="88512" name="Rectangle 390"/>
              <p:cNvSpPr>
                <a:spLocks noChangeArrowheads="1"/>
              </p:cNvSpPr>
              <p:nvPr/>
            </p:nvSpPr>
            <p:spPr bwMode="auto">
              <a:xfrm>
                <a:off x="3811"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3" name="Rectangle 391"/>
              <p:cNvSpPr>
                <a:spLocks noChangeArrowheads="1"/>
              </p:cNvSpPr>
              <p:nvPr/>
            </p:nvSpPr>
            <p:spPr bwMode="auto">
              <a:xfrm>
                <a:off x="3816"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4" name="Rectangle 392"/>
              <p:cNvSpPr>
                <a:spLocks noChangeArrowheads="1"/>
              </p:cNvSpPr>
              <p:nvPr/>
            </p:nvSpPr>
            <p:spPr bwMode="auto">
              <a:xfrm>
                <a:off x="3820"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5" name="Rectangle 393"/>
              <p:cNvSpPr>
                <a:spLocks noChangeArrowheads="1"/>
              </p:cNvSpPr>
              <p:nvPr/>
            </p:nvSpPr>
            <p:spPr bwMode="auto">
              <a:xfrm>
                <a:off x="3825"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6" name="Rectangle 394"/>
              <p:cNvSpPr>
                <a:spLocks noChangeArrowheads="1"/>
              </p:cNvSpPr>
              <p:nvPr/>
            </p:nvSpPr>
            <p:spPr bwMode="auto">
              <a:xfrm>
                <a:off x="3830"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7" name="Rectangle 395"/>
              <p:cNvSpPr>
                <a:spLocks noChangeArrowheads="1"/>
              </p:cNvSpPr>
              <p:nvPr/>
            </p:nvSpPr>
            <p:spPr bwMode="auto">
              <a:xfrm>
                <a:off x="3834"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8" name="Rectangle 396"/>
              <p:cNvSpPr>
                <a:spLocks noChangeArrowheads="1"/>
              </p:cNvSpPr>
              <p:nvPr/>
            </p:nvSpPr>
            <p:spPr bwMode="auto">
              <a:xfrm>
                <a:off x="3839"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9" name="Rectangle 397"/>
              <p:cNvSpPr>
                <a:spLocks noChangeArrowheads="1"/>
              </p:cNvSpPr>
              <p:nvPr/>
            </p:nvSpPr>
            <p:spPr bwMode="auto">
              <a:xfrm>
                <a:off x="3843"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0" name="Rectangle 398"/>
              <p:cNvSpPr>
                <a:spLocks noChangeArrowheads="1"/>
              </p:cNvSpPr>
              <p:nvPr/>
            </p:nvSpPr>
            <p:spPr bwMode="auto">
              <a:xfrm>
                <a:off x="3848"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1" name="Rectangle 399"/>
              <p:cNvSpPr>
                <a:spLocks noChangeArrowheads="1"/>
              </p:cNvSpPr>
              <p:nvPr/>
            </p:nvSpPr>
            <p:spPr bwMode="auto">
              <a:xfrm>
                <a:off x="3853"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2" name="Rectangle 400"/>
              <p:cNvSpPr>
                <a:spLocks noChangeArrowheads="1"/>
              </p:cNvSpPr>
              <p:nvPr/>
            </p:nvSpPr>
            <p:spPr bwMode="auto">
              <a:xfrm>
                <a:off x="3857"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3" name="Rectangle 401"/>
              <p:cNvSpPr>
                <a:spLocks noChangeArrowheads="1"/>
              </p:cNvSpPr>
              <p:nvPr/>
            </p:nvSpPr>
            <p:spPr bwMode="auto">
              <a:xfrm>
                <a:off x="3862"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4" name="Rectangle 402"/>
              <p:cNvSpPr>
                <a:spLocks noChangeArrowheads="1"/>
              </p:cNvSpPr>
              <p:nvPr/>
            </p:nvSpPr>
            <p:spPr bwMode="auto">
              <a:xfrm>
                <a:off x="3866"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5" name="Rectangle 403"/>
              <p:cNvSpPr>
                <a:spLocks noChangeArrowheads="1"/>
              </p:cNvSpPr>
              <p:nvPr/>
            </p:nvSpPr>
            <p:spPr bwMode="auto">
              <a:xfrm>
                <a:off x="3871"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6" name="Rectangle 404"/>
              <p:cNvSpPr>
                <a:spLocks noChangeArrowheads="1"/>
              </p:cNvSpPr>
              <p:nvPr/>
            </p:nvSpPr>
            <p:spPr bwMode="auto">
              <a:xfrm>
                <a:off x="3876"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7" name="Rectangle 405"/>
              <p:cNvSpPr>
                <a:spLocks noChangeArrowheads="1"/>
              </p:cNvSpPr>
              <p:nvPr/>
            </p:nvSpPr>
            <p:spPr bwMode="auto">
              <a:xfrm>
                <a:off x="3880"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8" name="Rectangle 406"/>
              <p:cNvSpPr>
                <a:spLocks noChangeArrowheads="1"/>
              </p:cNvSpPr>
              <p:nvPr/>
            </p:nvSpPr>
            <p:spPr bwMode="auto">
              <a:xfrm>
                <a:off x="3885"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29" name="Rectangle 407"/>
              <p:cNvSpPr>
                <a:spLocks noChangeArrowheads="1"/>
              </p:cNvSpPr>
              <p:nvPr/>
            </p:nvSpPr>
            <p:spPr bwMode="auto">
              <a:xfrm>
                <a:off x="3889"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0" name="Rectangle 408"/>
              <p:cNvSpPr>
                <a:spLocks noChangeArrowheads="1"/>
              </p:cNvSpPr>
              <p:nvPr/>
            </p:nvSpPr>
            <p:spPr bwMode="auto">
              <a:xfrm>
                <a:off x="3894"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1" name="Rectangle 409"/>
              <p:cNvSpPr>
                <a:spLocks noChangeArrowheads="1"/>
              </p:cNvSpPr>
              <p:nvPr/>
            </p:nvSpPr>
            <p:spPr bwMode="auto">
              <a:xfrm>
                <a:off x="3899"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2" name="Rectangle 410"/>
              <p:cNvSpPr>
                <a:spLocks noChangeArrowheads="1"/>
              </p:cNvSpPr>
              <p:nvPr/>
            </p:nvSpPr>
            <p:spPr bwMode="auto">
              <a:xfrm>
                <a:off x="3903"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3" name="Rectangle 411"/>
              <p:cNvSpPr>
                <a:spLocks noChangeArrowheads="1"/>
              </p:cNvSpPr>
              <p:nvPr/>
            </p:nvSpPr>
            <p:spPr bwMode="auto">
              <a:xfrm>
                <a:off x="3908"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4" name="Rectangle 412"/>
              <p:cNvSpPr>
                <a:spLocks noChangeArrowheads="1"/>
              </p:cNvSpPr>
              <p:nvPr/>
            </p:nvSpPr>
            <p:spPr bwMode="auto">
              <a:xfrm>
                <a:off x="3912"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5" name="Rectangle 413"/>
              <p:cNvSpPr>
                <a:spLocks noChangeArrowheads="1"/>
              </p:cNvSpPr>
              <p:nvPr/>
            </p:nvSpPr>
            <p:spPr bwMode="auto">
              <a:xfrm>
                <a:off x="3917"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6" name="Rectangle 414"/>
              <p:cNvSpPr>
                <a:spLocks noChangeArrowheads="1"/>
              </p:cNvSpPr>
              <p:nvPr/>
            </p:nvSpPr>
            <p:spPr bwMode="auto">
              <a:xfrm>
                <a:off x="3922"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7" name="Rectangle 415"/>
              <p:cNvSpPr>
                <a:spLocks noChangeArrowheads="1"/>
              </p:cNvSpPr>
              <p:nvPr/>
            </p:nvSpPr>
            <p:spPr bwMode="auto">
              <a:xfrm>
                <a:off x="3926"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8" name="Rectangle 416"/>
              <p:cNvSpPr>
                <a:spLocks noChangeArrowheads="1"/>
              </p:cNvSpPr>
              <p:nvPr/>
            </p:nvSpPr>
            <p:spPr bwMode="auto">
              <a:xfrm>
                <a:off x="3931"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39" name="Rectangle 417"/>
              <p:cNvSpPr>
                <a:spLocks noChangeArrowheads="1"/>
              </p:cNvSpPr>
              <p:nvPr/>
            </p:nvSpPr>
            <p:spPr bwMode="auto">
              <a:xfrm>
                <a:off x="3935"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0" name="Rectangle 418"/>
              <p:cNvSpPr>
                <a:spLocks noChangeArrowheads="1"/>
              </p:cNvSpPr>
              <p:nvPr/>
            </p:nvSpPr>
            <p:spPr bwMode="auto">
              <a:xfrm>
                <a:off x="3940"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1" name="Rectangle 419"/>
              <p:cNvSpPr>
                <a:spLocks noChangeArrowheads="1"/>
              </p:cNvSpPr>
              <p:nvPr/>
            </p:nvSpPr>
            <p:spPr bwMode="auto">
              <a:xfrm>
                <a:off x="3945"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2" name="Rectangle 420"/>
              <p:cNvSpPr>
                <a:spLocks noChangeArrowheads="1"/>
              </p:cNvSpPr>
              <p:nvPr/>
            </p:nvSpPr>
            <p:spPr bwMode="auto">
              <a:xfrm>
                <a:off x="3949"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3" name="Rectangle 421"/>
              <p:cNvSpPr>
                <a:spLocks noChangeArrowheads="1"/>
              </p:cNvSpPr>
              <p:nvPr/>
            </p:nvSpPr>
            <p:spPr bwMode="auto">
              <a:xfrm>
                <a:off x="3954"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4" name="Rectangle 422"/>
              <p:cNvSpPr>
                <a:spLocks noChangeArrowheads="1"/>
              </p:cNvSpPr>
              <p:nvPr/>
            </p:nvSpPr>
            <p:spPr bwMode="auto">
              <a:xfrm>
                <a:off x="3958"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5" name="Rectangle 423"/>
              <p:cNvSpPr>
                <a:spLocks noChangeArrowheads="1"/>
              </p:cNvSpPr>
              <p:nvPr/>
            </p:nvSpPr>
            <p:spPr bwMode="auto">
              <a:xfrm>
                <a:off x="3963"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6" name="Rectangle 424"/>
              <p:cNvSpPr>
                <a:spLocks noChangeArrowheads="1"/>
              </p:cNvSpPr>
              <p:nvPr/>
            </p:nvSpPr>
            <p:spPr bwMode="auto">
              <a:xfrm>
                <a:off x="3967"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7" name="Rectangle 425"/>
              <p:cNvSpPr>
                <a:spLocks noChangeArrowheads="1"/>
              </p:cNvSpPr>
              <p:nvPr/>
            </p:nvSpPr>
            <p:spPr bwMode="auto">
              <a:xfrm>
                <a:off x="3972"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8" name="Rectangle 426"/>
              <p:cNvSpPr>
                <a:spLocks noChangeArrowheads="1"/>
              </p:cNvSpPr>
              <p:nvPr/>
            </p:nvSpPr>
            <p:spPr bwMode="auto">
              <a:xfrm>
                <a:off x="3977"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49" name="Rectangle 427"/>
              <p:cNvSpPr>
                <a:spLocks noChangeArrowheads="1"/>
              </p:cNvSpPr>
              <p:nvPr/>
            </p:nvSpPr>
            <p:spPr bwMode="auto">
              <a:xfrm>
                <a:off x="3981"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50" name="Rectangle 428"/>
              <p:cNvSpPr>
                <a:spLocks noChangeArrowheads="1"/>
              </p:cNvSpPr>
              <p:nvPr/>
            </p:nvSpPr>
            <p:spPr bwMode="auto">
              <a:xfrm>
                <a:off x="3986"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51" name="Rectangle 429"/>
              <p:cNvSpPr>
                <a:spLocks noChangeArrowheads="1"/>
              </p:cNvSpPr>
              <p:nvPr/>
            </p:nvSpPr>
            <p:spPr bwMode="auto">
              <a:xfrm>
                <a:off x="3990"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52" name="Rectangle 430"/>
              <p:cNvSpPr>
                <a:spLocks noChangeArrowheads="1"/>
              </p:cNvSpPr>
              <p:nvPr/>
            </p:nvSpPr>
            <p:spPr bwMode="auto">
              <a:xfrm>
                <a:off x="3995"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53" name="Rectangle 431"/>
              <p:cNvSpPr>
                <a:spLocks noChangeArrowheads="1"/>
              </p:cNvSpPr>
              <p:nvPr/>
            </p:nvSpPr>
            <p:spPr bwMode="auto">
              <a:xfrm>
                <a:off x="4000"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54" name="Rectangle 432"/>
              <p:cNvSpPr>
                <a:spLocks noChangeArrowheads="1"/>
              </p:cNvSpPr>
              <p:nvPr/>
            </p:nvSpPr>
            <p:spPr bwMode="auto">
              <a:xfrm>
                <a:off x="4004" y="2901"/>
                <a:ext cx="5"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55" name="Rectangle 433"/>
              <p:cNvSpPr>
                <a:spLocks noChangeArrowheads="1"/>
              </p:cNvSpPr>
              <p:nvPr/>
            </p:nvSpPr>
            <p:spPr bwMode="auto">
              <a:xfrm>
                <a:off x="4009" y="2901"/>
                <a:ext cx="4" cy="1029"/>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18" name="Group 434"/>
            <p:cNvGrpSpPr>
              <a:grpSpLocks/>
            </p:cNvGrpSpPr>
            <p:nvPr/>
          </p:nvGrpSpPr>
          <p:grpSpPr bwMode="auto">
            <a:xfrm>
              <a:off x="3703" y="3804"/>
              <a:ext cx="203" cy="127"/>
              <a:chOff x="1064" y="5344"/>
              <a:chExt cx="246" cy="162"/>
            </a:xfrm>
          </p:grpSpPr>
          <p:sp>
            <p:nvSpPr>
              <p:cNvPr id="88471" name="Rectangle 435"/>
              <p:cNvSpPr>
                <a:spLocks noChangeArrowheads="1"/>
              </p:cNvSpPr>
              <p:nvPr/>
            </p:nvSpPr>
            <p:spPr bwMode="auto">
              <a:xfrm>
                <a:off x="106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2" name="Rectangle 436"/>
              <p:cNvSpPr>
                <a:spLocks noChangeArrowheads="1"/>
              </p:cNvSpPr>
              <p:nvPr/>
            </p:nvSpPr>
            <p:spPr bwMode="auto">
              <a:xfrm>
                <a:off x="1070"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3" name="Rectangle 437"/>
              <p:cNvSpPr>
                <a:spLocks noChangeArrowheads="1"/>
              </p:cNvSpPr>
              <p:nvPr/>
            </p:nvSpPr>
            <p:spPr bwMode="auto">
              <a:xfrm>
                <a:off x="1076"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4" name="Rectangle 438"/>
              <p:cNvSpPr>
                <a:spLocks noChangeArrowheads="1"/>
              </p:cNvSpPr>
              <p:nvPr/>
            </p:nvSpPr>
            <p:spPr bwMode="auto">
              <a:xfrm>
                <a:off x="1082"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5" name="Rectangle 439"/>
              <p:cNvSpPr>
                <a:spLocks noChangeArrowheads="1"/>
              </p:cNvSpPr>
              <p:nvPr/>
            </p:nvSpPr>
            <p:spPr bwMode="auto">
              <a:xfrm>
                <a:off x="1088"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6" name="Rectangle 440"/>
              <p:cNvSpPr>
                <a:spLocks noChangeArrowheads="1"/>
              </p:cNvSpPr>
              <p:nvPr/>
            </p:nvSpPr>
            <p:spPr bwMode="auto">
              <a:xfrm>
                <a:off x="109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7" name="Rectangle 441"/>
              <p:cNvSpPr>
                <a:spLocks noChangeArrowheads="1"/>
              </p:cNvSpPr>
              <p:nvPr/>
            </p:nvSpPr>
            <p:spPr bwMode="auto">
              <a:xfrm>
                <a:off x="1100"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8" name="Rectangle 442"/>
              <p:cNvSpPr>
                <a:spLocks noChangeArrowheads="1"/>
              </p:cNvSpPr>
              <p:nvPr/>
            </p:nvSpPr>
            <p:spPr bwMode="auto">
              <a:xfrm>
                <a:off x="1106"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9" name="Rectangle 443"/>
              <p:cNvSpPr>
                <a:spLocks noChangeArrowheads="1"/>
              </p:cNvSpPr>
              <p:nvPr/>
            </p:nvSpPr>
            <p:spPr bwMode="auto">
              <a:xfrm>
                <a:off x="1112"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0" name="Rectangle 444"/>
              <p:cNvSpPr>
                <a:spLocks noChangeArrowheads="1"/>
              </p:cNvSpPr>
              <p:nvPr/>
            </p:nvSpPr>
            <p:spPr bwMode="auto">
              <a:xfrm>
                <a:off x="1118"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1" name="Rectangle 445"/>
              <p:cNvSpPr>
                <a:spLocks noChangeArrowheads="1"/>
              </p:cNvSpPr>
              <p:nvPr/>
            </p:nvSpPr>
            <p:spPr bwMode="auto">
              <a:xfrm>
                <a:off x="112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2" name="Rectangle 446"/>
              <p:cNvSpPr>
                <a:spLocks noChangeArrowheads="1"/>
              </p:cNvSpPr>
              <p:nvPr/>
            </p:nvSpPr>
            <p:spPr bwMode="auto">
              <a:xfrm>
                <a:off x="1130"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3" name="Rectangle 447"/>
              <p:cNvSpPr>
                <a:spLocks noChangeArrowheads="1"/>
              </p:cNvSpPr>
              <p:nvPr/>
            </p:nvSpPr>
            <p:spPr bwMode="auto">
              <a:xfrm>
                <a:off x="1136"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4" name="Rectangle 448"/>
              <p:cNvSpPr>
                <a:spLocks noChangeArrowheads="1"/>
              </p:cNvSpPr>
              <p:nvPr/>
            </p:nvSpPr>
            <p:spPr bwMode="auto">
              <a:xfrm>
                <a:off x="1142"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5" name="Rectangle 449"/>
              <p:cNvSpPr>
                <a:spLocks noChangeArrowheads="1"/>
              </p:cNvSpPr>
              <p:nvPr/>
            </p:nvSpPr>
            <p:spPr bwMode="auto">
              <a:xfrm>
                <a:off x="1148"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6" name="Rectangle 450"/>
              <p:cNvSpPr>
                <a:spLocks noChangeArrowheads="1"/>
              </p:cNvSpPr>
              <p:nvPr/>
            </p:nvSpPr>
            <p:spPr bwMode="auto">
              <a:xfrm>
                <a:off x="115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7" name="Rectangle 451"/>
              <p:cNvSpPr>
                <a:spLocks noChangeArrowheads="1"/>
              </p:cNvSpPr>
              <p:nvPr/>
            </p:nvSpPr>
            <p:spPr bwMode="auto">
              <a:xfrm>
                <a:off x="1160"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8" name="Rectangle 452"/>
              <p:cNvSpPr>
                <a:spLocks noChangeArrowheads="1"/>
              </p:cNvSpPr>
              <p:nvPr/>
            </p:nvSpPr>
            <p:spPr bwMode="auto">
              <a:xfrm>
                <a:off x="1166"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89" name="Rectangle 453"/>
              <p:cNvSpPr>
                <a:spLocks noChangeArrowheads="1"/>
              </p:cNvSpPr>
              <p:nvPr/>
            </p:nvSpPr>
            <p:spPr bwMode="auto">
              <a:xfrm>
                <a:off x="1172"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0" name="Rectangle 454"/>
              <p:cNvSpPr>
                <a:spLocks noChangeArrowheads="1"/>
              </p:cNvSpPr>
              <p:nvPr/>
            </p:nvSpPr>
            <p:spPr bwMode="auto">
              <a:xfrm>
                <a:off x="1178"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1" name="Rectangle 455"/>
              <p:cNvSpPr>
                <a:spLocks noChangeArrowheads="1"/>
              </p:cNvSpPr>
              <p:nvPr/>
            </p:nvSpPr>
            <p:spPr bwMode="auto">
              <a:xfrm>
                <a:off x="118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2" name="Rectangle 456"/>
              <p:cNvSpPr>
                <a:spLocks noChangeArrowheads="1"/>
              </p:cNvSpPr>
              <p:nvPr/>
            </p:nvSpPr>
            <p:spPr bwMode="auto">
              <a:xfrm>
                <a:off x="1190"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3" name="Rectangle 457"/>
              <p:cNvSpPr>
                <a:spLocks noChangeArrowheads="1"/>
              </p:cNvSpPr>
              <p:nvPr/>
            </p:nvSpPr>
            <p:spPr bwMode="auto">
              <a:xfrm>
                <a:off x="1196"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4" name="Rectangle 458"/>
              <p:cNvSpPr>
                <a:spLocks noChangeArrowheads="1"/>
              </p:cNvSpPr>
              <p:nvPr/>
            </p:nvSpPr>
            <p:spPr bwMode="auto">
              <a:xfrm>
                <a:off x="1202"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5" name="Rectangle 459"/>
              <p:cNvSpPr>
                <a:spLocks noChangeArrowheads="1"/>
              </p:cNvSpPr>
              <p:nvPr/>
            </p:nvSpPr>
            <p:spPr bwMode="auto">
              <a:xfrm>
                <a:off x="1208"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6" name="Rectangle 460"/>
              <p:cNvSpPr>
                <a:spLocks noChangeArrowheads="1"/>
              </p:cNvSpPr>
              <p:nvPr/>
            </p:nvSpPr>
            <p:spPr bwMode="auto">
              <a:xfrm>
                <a:off x="121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7" name="Rectangle 461"/>
              <p:cNvSpPr>
                <a:spLocks noChangeArrowheads="1"/>
              </p:cNvSpPr>
              <p:nvPr/>
            </p:nvSpPr>
            <p:spPr bwMode="auto">
              <a:xfrm>
                <a:off x="1220"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8" name="Rectangle 462"/>
              <p:cNvSpPr>
                <a:spLocks noChangeArrowheads="1"/>
              </p:cNvSpPr>
              <p:nvPr/>
            </p:nvSpPr>
            <p:spPr bwMode="auto">
              <a:xfrm>
                <a:off x="1226"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99" name="Rectangle 463"/>
              <p:cNvSpPr>
                <a:spLocks noChangeArrowheads="1"/>
              </p:cNvSpPr>
              <p:nvPr/>
            </p:nvSpPr>
            <p:spPr bwMode="auto">
              <a:xfrm>
                <a:off x="1232"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0" name="Rectangle 464"/>
              <p:cNvSpPr>
                <a:spLocks noChangeArrowheads="1"/>
              </p:cNvSpPr>
              <p:nvPr/>
            </p:nvSpPr>
            <p:spPr bwMode="auto">
              <a:xfrm>
                <a:off x="1238"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1" name="Rectangle 465"/>
              <p:cNvSpPr>
                <a:spLocks noChangeArrowheads="1"/>
              </p:cNvSpPr>
              <p:nvPr/>
            </p:nvSpPr>
            <p:spPr bwMode="auto">
              <a:xfrm>
                <a:off x="124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2" name="Rectangle 466"/>
              <p:cNvSpPr>
                <a:spLocks noChangeArrowheads="1"/>
              </p:cNvSpPr>
              <p:nvPr/>
            </p:nvSpPr>
            <p:spPr bwMode="auto">
              <a:xfrm>
                <a:off x="1250"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3" name="Rectangle 467"/>
              <p:cNvSpPr>
                <a:spLocks noChangeArrowheads="1"/>
              </p:cNvSpPr>
              <p:nvPr/>
            </p:nvSpPr>
            <p:spPr bwMode="auto">
              <a:xfrm>
                <a:off x="1256"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4" name="Rectangle 468"/>
              <p:cNvSpPr>
                <a:spLocks noChangeArrowheads="1"/>
              </p:cNvSpPr>
              <p:nvPr/>
            </p:nvSpPr>
            <p:spPr bwMode="auto">
              <a:xfrm>
                <a:off x="1262"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5" name="Rectangle 469"/>
              <p:cNvSpPr>
                <a:spLocks noChangeArrowheads="1"/>
              </p:cNvSpPr>
              <p:nvPr/>
            </p:nvSpPr>
            <p:spPr bwMode="auto">
              <a:xfrm>
                <a:off x="1268"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6" name="Rectangle 470"/>
              <p:cNvSpPr>
                <a:spLocks noChangeArrowheads="1"/>
              </p:cNvSpPr>
              <p:nvPr/>
            </p:nvSpPr>
            <p:spPr bwMode="auto">
              <a:xfrm>
                <a:off x="127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7" name="Rectangle 471"/>
              <p:cNvSpPr>
                <a:spLocks noChangeArrowheads="1"/>
              </p:cNvSpPr>
              <p:nvPr/>
            </p:nvSpPr>
            <p:spPr bwMode="auto">
              <a:xfrm>
                <a:off x="1280"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8" name="Rectangle 472"/>
              <p:cNvSpPr>
                <a:spLocks noChangeArrowheads="1"/>
              </p:cNvSpPr>
              <p:nvPr/>
            </p:nvSpPr>
            <p:spPr bwMode="auto">
              <a:xfrm>
                <a:off x="1286"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09" name="Rectangle 473"/>
              <p:cNvSpPr>
                <a:spLocks noChangeArrowheads="1"/>
              </p:cNvSpPr>
              <p:nvPr/>
            </p:nvSpPr>
            <p:spPr bwMode="auto">
              <a:xfrm>
                <a:off x="1292"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0" name="Rectangle 474"/>
              <p:cNvSpPr>
                <a:spLocks noChangeArrowheads="1"/>
              </p:cNvSpPr>
              <p:nvPr/>
            </p:nvSpPr>
            <p:spPr bwMode="auto">
              <a:xfrm>
                <a:off x="1298"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511" name="Rectangle 475"/>
              <p:cNvSpPr>
                <a:spLocks noChangeArrowheads="1"/>
              </p:cNvSpPr>
              <p:nvPr/>
            </p:nvSpPr>
            <p:spPr bwMode="auto">
              <a:xfrm>
                <a:off x="1304" y="5344"/>
                <a:ext cx="6" cy="16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19" name="Group 476"/>
            <p:cNvGrpSpPr>
              <a:grpSpLocks/>
            </p:cNvGrpSpPr>
            <p:nvPr/>
          </p:nvGrpSpPr>
          <p:grpSpPr bwMode="auto">
            <a:xfrm>
              <a:off x="3703" y="3232"/>
              <a:ext cx="203" cy="572"/>
              <a:chOff x="1064" y="4618"/>
              <a:chExt cx="246" cy="726"/>
            </a:xfrm>
          </p:grpSpPr>
          <p:sp>
            <p:nvSpPr>
              <p:cNvPr id="88430" name="Rectangle 477"/>
              <p:cNvSpPr>
                <a:spLocks noChangeArrowheads="1"/>
              </p:cNvSpPr>
              <p:nvPr/>
            </p:nvSpPr>
            <p:spPr bwMode="auto">
              <a:xfrm>
                <a:off x="106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1" name="Rectangle 478"/>
              <p:cNvSpPr>
                <a:spLocks noChangeArrowheads="1"/>
              </p:cNvSpPr>
              <p:nvPr/>
            </p:nvSpPr>
            <p:spPr bwMode="auto">
              <a:xfrm>
                <a:off x="1070"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2" name="Rectangle 479"/>
              <p:cNvSpPr>
                <a:spLocks noChangeArrowheads="1"/>
              </p:cNvSpPr>
              <p:nvPr/>
            </p:nvSpPr>
            <p:spPr bwMode="auto">
              <a:xfrm>
                <a:off x="1076"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3" name="Rectangle 480"/>
              <p:cNvSpPr>
                <a:spLocks noChangeArrowheads="1"/>
              </p:cNvSpPr>
              <p:nvPr/>
            </p:nvSpPr>
            <p:spPr bwMode="auto">
              <a:xfrm>
                <a:off x="1082"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4" name="Rectangle 481"/>
              <p:cNvSpPr>
                <a:spLocks noChangeArrowheads="1"/>
              </p:cNvSpPr>
              <p:nvPr/>
            </p:nvSpPr>
            <p:spPr bwMode="auto">
              <a:xfrm>
                <a:off x="1088"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5" name="Rectangle 482"/>
              <p:cNvSpPr>
                <a:spLocks noChangeArrowheads="1"/>
              </p:cNvSpPr>
              <p:nvPr/>
            </p:nvSpPr>
            <p:spPr bwMode="auto">
              <a:xfrm>
                <a:off x="109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6" name="Rectangle 483"/>
              <p:cNvSpPr>
                <a:spLocks noChangeArrowheads="1"/>
              </p:cNvSpPr>
              <p:nvPr/>
            </p:nvSpPr>
            <p:spPr bwMode="auto">
              <a:xfrm>
                <a:off x="1100"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7" name="Rectangle 484"/>
              <p:cNvSpPr>
                <a:spLocks noChangeArrowheads="1"/>
              </p:cNvSpPr>
              <p:nvPr/>
            </p:nvSpPr>
            <p:spPr bwMode="auto">
              <a:xfrm>
                <a:off x="1106"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8" name="Rectangle 485"/>
              <p:cNvSpPr>
                <a:spLocks noChangeArrowheads="1"/>
              </p:cNvSpPr>
              <p:nvPr/>
            </p:nvSpPr>
            <p:spPr bwMode="auto">
              <a:xfrm>
                <a:off x="1112"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39" name="Rectangle 486"/>
              <p:cNvSpPr>
                <a:spLocks noChangeArrowheads="1"/>
              </p:cNvSpPr>
              <p:nvPr/>
            </p:nvSpPr>
            <p:spPr bwMode="auto">
              <a:xfrm>
                <a:off x="1118"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0" name="Rectangle 487"/>
              <p:cNvSpPr>
                <a:spLocks noChangeArrowheads="1"/>
              </p:cNvSpPr>
              <p:nvPr/>
            </p:nvSpPr>
            <p:spPr bwMode="auto">
              <a:xfrm>
                <a:off x="112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1" name="Rectangle 488"/>
              <p:cNvSpPr>
                <a:spLocks noChangeArrowheads="1"/>
              </p:cNvSpPr>
              <p:nvPr/>
            </p:nvSpPr>
            <p:spPr bwMode="auto">
              <a:xfrm>
                <a:off x="1130"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2" name="Rectangle 489"/>
              <p:cNvSpPr>
                <a:spLocks noChangeArrowheads="1"/>
              </p:cNvSpPr>
              <p:nvPr/>
            </p:nvSpPr>
            <p:spPr bwMode="auto">
              <a:xfrm>
                <a:off x="1136"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3" name="Rectangle 490"/>
              <p:cNvSpPr>
                <a:spLocks noChangeArrowheads="1"/>
              </p:cNvSpPr>
              <p:nvPr/>
            </p:nvSpPr>
            <p:spPr bwMode="auto">
              <a:xfrm>
                <a:off x="1142"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4" name="Rectangle 491"/>
              <p:cNvSpPr>
                <a:spLocks noChangeArrowheads="1"/>
              </p:cNvSpPr>
              <p:nvPr/>
            </p:nvSpPr>
            <p:spPr bwMode="auto">
              <a:xfrm>
                <a:off x="1148"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5" name="Rectangle 492"/>
              <p:cNvSpPr>
                <a:spLocks noChangeArrowheads="1"/>
              </p:cNvSpPr>
              <p:nvPr/>
            </p:nvSpPr>
            <p:spPr bwMode="auto">
              <a:xfrm>
                <a:off x="115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6" name="Rectangle 493"/>
              <p:cNvSpPr>
                <a:spLocks noChangeArrowheads="1"/>
              </p:cNvSpPr>
              <p:nvPr/>
            </p:nvSpPr>
            <p:spPr bwMode="auto">
              <a:xfrm>
                <a:off x="1160"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7" name="Rectangle 494"/>
              <p:cNvSpPr>
                <a:spLocks noChangeArrowheads="1"/>
              </p:cNvSpPr>
              <p:nvPr/>
            </p:nvSpPr>
            <p:spPr bwMode="auto">
              <a:xfrm>
                <a:off x="1166"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8" name="Rectangle 495"/>
              <p:cNvSpPr>
                <a:spLocks noChangeArrowheads="1"/>
              </p:cNvSpPr>
              <p:nvPr/>
            </p:nvSpPr>
            <p:spPr bwMode="auto">
              <a:xfrm>
                <a:off x="1172"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49" name="Rectangle 496"/>
              <p:cNvSpPr>
                <a:spLocks noChangeArrowheads="1"/>
              </p:cNvSpPr>
              <p:nvPr/>
            </p:nvSpPr>
            <p:spPr bwMode="auto">
              <a:xfrm>
                <a:off x="1178"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0" name="Rectangle 497"/>
              <p:cNvSpPr>
                <a:spLocks noChangeArrowheads="1"/>
              </p:cNvSpPr>
              <p:nvPr/>
            </p:nvSpPr>
            <p:spPr bwMode="auto">
              <a:xfrm>
                <a:off x="118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1" name="Rectangle 498"/>
              <p:cNvSpPr>
                <a:spLocks noChangeArrowheads="1"/>
              </p:cNvSpPr>
              <p:nvPr/>
            </p:nvSpPr>
            <p:spPr bwMode="auto">
              <a:xfrm>
                <a:off x="1190"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2" name="Rectangle 499"/>
              <p:cNvSpPr>
                <a:spLocks noChangeArrowheads="1"/>
              </p:cNvSpPr>
              <p:nvPr/>
            </p:nvSpPr>
            <p:spPr bwMode="auto">
              <a:xfrm>
                <a:off x="1196"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3" name="Rectangle 500"/>
              <p:cNvSpPr>
                <a:spLocks noChangeArrowheads="1"/>
              </p:cNvSpPr>
              <p:nvPr/>
            </p:nvSpPr>
            <p:spPr bwMode="auto">
              <a:xfrm>
                <a:off x="1202"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4" name="Rectangle 501"/>
              <p:cNvSpPr>
                <a:spLocks noChangeArrowheads="1"/>
              </p:cNvSpPr>
              <p:nvPr/>
            </p:nvSpPr>
            <p:spPr bwMode="auto">
              <a:xfrm>
                <a:off x="1208"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5" name="Rectangle 502"/>
              <p:cNvSpPr>
                <a:spLocks noChangeArrowheads="1"/>
              </p:cNvSpPr>
              <p:nvPr/>
            </p:nvSpPr>
            <p:spPr bwMode="auto">
              <a:xfrm>
                <a:off x="121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6" name="Rectangle 503"/>
              <p:cNvSpPr>
                <a:spLocks noChangeArrowheads="1"/>
              </p:cNvSpPr>
              <p:nvPr/>
            </p:nvSpPr>
            <p:spPr bwMode="auto">
              <a:xfrm>
                <a:off x="1220"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7" name="Rectangle 504"/>
              <p:cNvSpPr>
                <a:spLocks noChangeArrowheads="1"/>
              </p:cNvSpPr>
              <p:nvPr/>
            </p:nvSpPr>
            <p:spPr bwMode="auto">
              <a:xfrm>
                <a:off x="1226"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8" name="Rectangle 505"/>
              <p:cNvSpPr>
                <a:spLocks noChangeArrowheads="1"/>
              </p:cNvSpPr>
              <p:nvPr/>
            </p:nvSpPr>
            <p:spPr bwMode="auto">
              <a:xfrm>
                <a:off x="1232"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59" name="Rectangle 506"/>
              <p:cNvSpPr>
                <a:spLocks noChangeArrowheads="1"/>
              </p:cNvSpPr>
              <p:nvPr/>
            </p:nvSpPr>
            <p:spPr bwMode="auto">
              <a:xfrm>
                <a:off x="1238"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0" name="Rectangle 507"/>
              <p:cNvSpPr>
                <a:spLocks noChangeArrowheads="1"/>
              </p:cNvSpPr>
              <p:nvPr/>
            </p:nvSpPr>
            <p:spPr bwMode="auto">
              <a:xfrm>
                <a:off x="124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1" name="Rectangle 508"/>
              <p:cNvSpPr>
                <a:spLocks noChangeArrowheads="1"/>
              </p:cNvSpPr>
              <p:nvPr/>
            </p:nvSpPr>
            <p:spPr bwMode="auto">
              <a:xfrm>
                <a:off x="1250"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2" name="Rectangle 509"/>
              <p:cNvSpPr>
                <a:spLocks noChangeArrowheads="1"/>
              </p:cNvSpPr>
              <p:nvPr/>
            </p:nvSpPr>
            <p:spPr bwMode="auto">
              <a:xfrm>
                <a:off x="1256"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3" name="Rectangle 510"/>
              <p:cNvSpPr>
                <a:spLocks noChangeArrowheads="1"/>
              </p:cNvSpPr>
              <p:nvPr/>
            </p:nvSpPr>
            <p:spPr bwMode="auto">
              <a:xfrm>
                <a:off x="1262"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4" name="Rectangle 511"/>
              <p:cNvSpPr>
                <a:spLocks noChangeArrowheads="1"/>
              </p:cNvSpPr>
              <p:nvPr/>
            </p:nvSpPr>
            <p:spPr bwMode="auto">
              <a:xfrm>
                <a:off x="1268"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5" name="Rectangle 512"/>
              <p:cNvSpPr>
                <a:spLocks noChangeArrowheads="1"/>
              </p:cNvSpPr>
              <p:nvPr/>
            </p:nvSpPr>
            <p:spPr bwMode="auto">
              <a:xfrm>
                <a:off x="127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6" name="Rectangle 513"/>
              <p:cNvSpPr>
                <a:spLocks noChangeArrowheads="1"/>
              </p:cNvSpPr>
              <p:nvPr/>
            </p:nvSpPr>
            <p:spPr bwMode="auto">
              <a:xfrm>
                <a:off x="1280"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7" name="Rectangle 514"/>
              <p:cNvSpPr>
                <a:spLocks noChangeArrowheads="1"/>
              </p:cNvSpPr>
              <p:nvPr/>
            </p:nvSpPr>
            <p:spPr bwMode="auto">
              <a:xfrm>
                <a:off x="1286"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8" name="Rectangle 515"/>
              <p:cNvSpPr>
                <a:spLocks noChangeArrowheads="1"/>
              </p:cNvSpPr>
              <p:nvPr/>
            </p:nvSpPr>
            <p:spPr bwMode="auto">
              <a:xfrm>
                <a:off x="1292"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69" name="Rectangle 516"/>
              <p:cNvSpPr>
                <a:spLocks noChangeArrowheads="1"/>
              </p:cNvSpPr>
              <p:nvPr/>
            </p:nvSpPr>
            <p:spPr bwMode="auto">
              <a:xfrm>
                <a:off x="1298"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70" name="Rectangle 517"/>
              <p:cNvSpPr>
                <a:spLocks noChangeArrowheads="1"/>
              </p:cNvSpPr>
              <p:nvPr/>
            </p:nvSpPr>
            <p:spPr bwMode="auto">
              <a:xfrm>
                <a:off x="1304" y="4618"/>
                <a:ext cx="6" cy="726"/>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20" name="Group 518"/>
            <p:cNvGrpSpPr>
              <a:grpSpLocks/>
            </p:cNvGrpSpPr>
            <p:nvPr/>
          </p:nvGrpSpPr>
          <p:grpSpPr bwMode="auto">
            <a:xfrm>
              <a:off x="3703" y="3062"/>
              <a:ext cx="203" cy="170"/>
              <a:chOff x="1064" y="4402"/>
              <a:chExt cx="246" cy="216"/>
            </a:xfrm>
          </p:grpSpPr>
          <p:sp>
            <p:nvSpPr>
              <p:cNvPr id="88389" name="Rectangle 519"/>
              <p:cNvSpPr>
                <a:spLocks noChangeArrowheads="1"/>
              </p:cNvSpPr>
              <p:nvPr/>
            </p:nvSpPr>
            <p:spPr bwMode="auto">
              <a:xfrm>
                <a:off x="106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0" name="Rectangle 520"/>
              <p:cNvSpPr>
                <a:spLocks noChangeArrowheads="1"/>
              </p:cNvSpPr>
              <p:nvPr/>
            </p:nvSpPr>
            <p:spPr bwMode="auto">
              <a:xfrm>
                <a:off x="1070"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1" name="Rectangle 521"/>
              <p:cNvSpPr>
                <a:spLocks noChangeArrowheads="1"/>
              </p:cNvSpPr>
              <p:nvPr/>
            </p:nvSpPr>
            <p:spPr bwMode="auto">
              <a:xfrm>
                <a:off x="1076"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2" name="Rectangle 522"/>
              <p:cNvSpPr>
                <a:spLocks noChangeArrowheads="1"/>
              </p:cNvSpPr>
              <p:nvPr/>
            </p:nvSpPr>
            <p:spPr bwMode="auto">
              <a:xfrm>
                <a:off x="1082"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3" name="Rectangle 523"/>
              <p:cNvSpPr>
                <a:spLocks noChangeArrowheads="1"/>
              </p:cNvSpPr>
              <p:nvPr/>
            </p:nvSpPr>
            <p:spPr bwMode="auto">
              <a:xfrm>
                <a:off x="1088"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4" name="Rectangle 524"/>
              <p:cNvSpPr>
                <a:spLocks noChangeArrowheads="1"/>
              </p:cNvSpPr>
              <p:nvPr/>
            </p:nvSpPr>
            <p:spPr bwMode="auto">
              <a:xfrm>
                <a:off x="109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5" name="Rectangle 525"/>
              <p:cNvSpPr>
                <a:spLocks noChangeArrowheads="1"/>
              </p:cNvSpPr>
              <p:nvPr/>
            </p:nvSpPr>
            <p:spPr bwMode="auto">
              <a:xfrm>
                <a:off x="1100"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6" name="Rectangle 526"/>
              <p:cNvSpPr>
                <a:spLocks noChangeArrowheads="1"/>
              </p:cNvSpPr>
              <p:nvPr/>
            </p:nvSpPr>
            <p:spPr bwMode="auto">
              <a:xfrm>
                <a:off x="1106"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7" name="Rectangle 527"/>
              <p:cNvSpPr>
                <a:spLocks noChangeArrowheads="1"/>
              </p:cNvSpPr>
              <p:nvPr/>
            </p:nvSpPr>
            <p:spPr bwMode="auto">
              <a:xfrm>
                <a:off x="1112"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8" name="Rectangle 528"/>
              <p:cNvSpPr>
                <a:spLocks noChangeArrowheads="1"/>
              </p:cNvSpPr>
              <p:nvPr/>
            </p:nvSpPr>
            <p:spPr bwMode="auto">
              <a:xfrm>
                <a:off x="1118"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99" name="Rectangle 529"/>
              <p:cNvSpPr>
                <a:spLocks noChangeArrowheads="1"/>
              </p:cNvSpPr>
              <p:nvPr/>
            </p:nvSpPr>
            <p:spPr bwMode="auto">
              <a:xfrm>
                <a:off x="112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0" name="Rectangle 530"/>
              <p:cNvSpPr>
                <a:spLocks noChangeArrowheads="1"/>
              </p:cNvSpPr>
              <p:nvPr/>
            </p:nvSpPr>
            <p:spPr bwMode="auto">
              <a:xfrm>
                <a:off x="1130"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1" name="Rectangle 531"/>
              <p:cNvSpPr>
                <a:spLocks noChangeArrowheads="1"/>
              </p:cNvSpPr>
              <p:nvPr/>
            </p:nvSpPr>
            <p:spPr bwMode="auto">
              <a:xfrm>
                <a:off x="1136"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2" name="Rectangle 532"/>
              <p:cNvSpPr>
                <a:spLocks noChangeArrowheads="1"/>
              </p:cNvSpPr>
              <p:nvPr/>
            </p:nvSpPr>
            <p:spPr bwMode="auto">
              <a:xfrm>
                <a:off x="1142"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3" name="Rectangle 533"/>
              <p:cNvSpPr>
                <a:spLocks noChangeArrowheads="1"/>
              </p:cNvSpPr>
              <p:nvPr/>
            </p:nvSpPr>
            <p:spPr bwMode="auto">
              <a:xfrm>
                <a:off x="1148"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4" name="Rectangle 534"/>
              <p:cNvSpPr>
                <a:spLocks noChangeArrowheads="1"/>
              </p:cNvSpPr>
              <p:nvPr/>
            </p:nvSpPr>
            <p:spPr bwMode="auto">
              <a:xfrm>
                <a:off x="115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5" name="Rectangle 535"/>
              <p:cNvSpPr>
                <a:spLocks noChangeArrowheads="1"/>
              </p:cNvSpPr>
              <p:nvPr/>
            </p:nvSpPr>
            <p:spPr bwMode="auto">
              <a:xfrm>
                <a:off x="1160"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6" name="Rectangle 536"/>
              <p:cNvSpPr>
                <a:spLocks noChangeArrowheads="1"/>
              </p:cNvSpPr>
              <p:nvPr/>
            </p:nvSpPr>
            <p:spPr bwMode="auto">
              <a:xfrm>
                <a:off x="1166"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7" name="Rectangle 537"/>
              <p:cNvSpPr>
                <a:spLocks noChangeArrowheads="1"/>
              </p:cNvSpPr>
              <p:nvPr/>
            </p:nvSpPr>
            <p:spPr bwMode="auto">
              <a:xfrm>
                <a:off x="1172"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8" name="Rectangle 538"/>
              <p:cNvSpPr>
                <a:spLocks noChangeArrowheads="1"/>
              </p:cNvSpPr>
              <p:nvPr/>
            </p:nvSpPr>
            <p:spPr bwMode="auto">
              <a:xfrm>
                <a:off x="1178"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09" name="Rectangle 539"/>
              <p:cNvSpPr>
                <a:spLocks noChangeArrowheads="1"/>
              </p:cNvSpPr>
              <p:nvPr/>
            </p:nvSpPr>
            <p:spPr bwMode="auto">
              <a:xfrm>
                <a:off x="118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0" name="Rectangle 540"/>
              <p:cNvSpPr>
                <a:spLocks noChangeArrowheads="1"/>
              </p:cNvSpPr>
              <p:nvPr/>
            </p:nvSpPr>
            <p:spPr bwMode="auto">
              <a:xfrm>
                <a:off x="1190"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1" name="Rectangle 541"/>
              <p:cNvSpPr>
                <a:spLocks noChangeArrowheads="1"/>
              </p:cNvSpPr>
              <p:nvPr/>
            </p:nvSpPr>
            <p:spPr bwMode="auto">
              <a:xfrm>
                <a:off x="1196"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2" name="Rectangle 542"/>
              <p:cNvSpPr>
                <a:spLocks noChangeArrowheads="1"/>
              </p:cNvSpPr>
              <p:nvPr/>
            </p:nvSpPr>
            <p:spPr bwMode="auto">
              <a:xfrm>
                <a:off x="1202"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3" name="Rectangle 543"/>
              <p:cNvSpPr>
                <a:spLocks noChangeArrowheads="1"/>
              </p:cNvSpPr>
              <p:nvPr/>
            </p:nvSpPr>
            <p:spPr bwMode="auto">
              <a:xfrm>
                <a:off x="1208"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4" name="Rectangle 544"/>
              <p:cNvSpPr>
                <a:spLocks noChangeArrowheads="1"/>
              </p:cNvSpPr>
              <p:nvPr/>
            </p:nvSpPr>
            <p:spPr bwMode="auto">
              <a:xfrm>
                <a:off x="121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5" name="Rectangle 545"/>
              <p:cNvSpPr>
                <a:spLocks noChangeArrowheads="1"/>
              </p:cNvSpPr>
              <p:nvPr/>
            </p:nvSpPr>
            <p:spPr bwMode="auto">
              <a:xfrm>
                <a:off x="1220"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6" name="Rectangle 546"/>
              <p:cNvSpPr>
                <a:spLocks noChangeArrowheads="1"/>
              </p:cNvSpPr>
              <p:nvPr/>
            </p:nvSpPr>
            <p:spPr bwMode="auto">
              <a:xfrm>
                <a:off x="1226"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7" name="Rectangle 547"/>
              <p:cNvSpPr>
                <a:spLocks noChangeArrowheads="1"/>
              </p:cNvSpPr>
              <p:nvPr/>
            </p:nvSpPr>
            <p:spPr bwMode="auto">
              <a:xfrm>
                <a:off x="1232"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8" name="Rectangle 548"/>
              <p:cNvSpPr>
                <a:spLocks noChangeArrowheads="1"/>
              </p:cNvSpPr>
              <p:nvPr/>
            </p:nvSpPr>
            <p:spPr bwMode="auto">
              <a:xfrm>
                <a:off x="1238"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19" name="Rectangle 549"/>
              <p:cNvSpPr>
                <a:spLocks noChangeArrowheads="1"/>
              </p:cNvSpPr>
              <p:nvPr/>
            </p:nvSpPr>
            <p:spPr bwMode="auto">
              <a:xfrm>
                <a:off x="124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0" name="Rectangle 550"/>
              <p:cNvSpPr>
                <a:spLocks noChangeArrowheads="1"/>
              </p:cNvSpPr>
              <p:nvPr/>
            </p:nvSpPr>
            <p:spPr bwMode="auto">
              <a:xfrm>
                <a:off x="1250"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1" name="Rectangle 551"/>
              <p:cNvSpPr>
                <a:spLocks noChangeArrowheads="1"/>
              </p:cNvSpPr>
              <p:nvPr/>
            </p:nvSpPr>
            <p:spPr bwMode="auto">
              <a:xfrm>
                <a:off x="1256"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2" name="Rectangle 552"/>
              <p:cNvSpPr>
                <a:spLocks noChangeArrowheads="1"/>
              </p:cNvSpPr>
              <p:nvPr/>
            </p:nvSpPr>
            <p:spPr bwMode="auto">
              <a:xfrm>
                <a:off x="1262"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3" name="Rectangle 553"/>
              <p:cNvSpPr>
                <a:spLocks noChangeArrowheads="1"/>
              </p:cNvSpPr>
              <p:nvPr/>
            </p:nvSpPr>
            <p:spPr bwMode="auto">
              <a:xfrm>
                <a:off x="1268"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4" name="Rectangle 554"/>
              <p:cNvSpPr>
                <a:spLocks noChangeArrowheads="1"/>
              </p:cNvSpPr>
              <p:nvPr/>
            </p:nvSpPr>
            <p:spPr bwMode="auto">
              <a:xfrm>
                <a:off x="127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5" name="Rectangle 555"/>
              <p:cNvSpPr>
                <a:spLocks noChangeArrowheads="1"/>
              </p:cNvSpPr>
              <p:nvPr/>
            </p:nvSpPr>
            <p:spPr bwMode="auto">
              <a:xfrm>
                <a:off x="1280"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6" name="Rectangle 556"/>
              <p:cNvSpPr>
                <a:spLocks noChangeArrowheads="1"/>
              </p:cNvSpPr>
              <p:nvPr/>
            </p:nvSpPr>
            <p:spPr bwMode="auto">
              <a:xfrm>
                <a:off x="1286"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7" name="Rectangle 557"/>
              <p:cNvSpPr>
                <a:spLocks noChangeArrowheads="1"/>
              </p:cNvSpPr>
              <p:nvPr/>
            </p:nvSpPr>
            <p:spPr bwMode="auto">
              <a:xfrm>
                <a:off x="1292"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8" name="Rectangle 558"/>
              <p:cNvSpPr>
                <a:spLocks noChangeArrowheads="1"/>
              </p:cNvSpPr>
              <p:nvPr/>
            </p:nvSpPr>
            <p:spPr bwMode="auto">
              <a:xfrm>
                <a:off x="1298"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429" name="Rectangle 559"/>
              <p:cNvSpPr>
                <a:spLocks noChangeArrowheads="1"/>
              </p:cNvSpPr>
              <p:nvPr/>
            </p:nvSpPr>
            <p:spPr bwMode="auto">
              <a:xfrm>
                <a:off x="1304" y="4402"/>
                <a:ext cx="6" cy="216"/>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21" name="Group 560"/>
            <p:cNvGrpSpPr>
              <a:grpSpLocks/>
            </p:cNvGrpSpPr>
            <p:nvPr/>
          </p:nvGrpSpPr>
          <p:grpSpPr bwMode="auto">
            <a:xfrm>
              <a:off x="3703" y="2897"/>
              <a:ext cx="203" cy="165"/>
              <a:chOff x="1064" y="4192"/>
              <a:chExt cx="246" cy="210"/>
            </a:xfrm>
          </p:grpSpPr>
          <p:sp>
            <p:nvSpPr>
              <p:cNvPr id="88348" name="Rectangle 561"/>
              <p:cNvSpPr>
                <a:spLocks noChangeArrowheads="1"/>
              </p:cNvSpPr>
              <p:nvPr/>
            </p:nvSpPr>
            <p:spPr bwMode="auto">
              <a:xfrm>
                <a:off x="106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49" name="Rectangle 562"/>
              <p:cNvSpPr>
                <a:spLocks noChangeArrowheads="1"/>
              </p:cNvSpPr>
              <p:nvPr/>
            </p:nvSpPr>
            <p:spPr bwMode="auto">
              <a:xfrm>
                <a:off x="1070"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0" name="Rectangle 563"/>
              <p:cNvSpPr>
                <a:spLocks noChangeArrowheads="1"/>
              </p:cNvSpPr>
              <p:nvPr/>
            </p:nvSpPr>
            <p:spPr bwMode="auto">
              <a:xfrm>
                <a:off x="1076"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1" name="Rectangle 564"/>
              <p:cNvSpPr>
                <a:spLocks noChangeArrowheads="1"/>
              </p:cNvSpPr>
              <p:nvPr/>
            </p:nvSpPr>
            <p:spPr bwMode="auto">
              <a:xfrm>
                <a:off x="1082"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2" name="Rectangle 565"/>
              <p:cNvSpPr>
                <a:spLocks noChangeArrowheads="1"/>
              </p:cNvSpPr>
              <p:nvPr/>
            </p:nvSpPr>
            <p:spPr bwMode="auto">
              <a:xfrm>
                <a:off x="1088"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3" name="Rectangle 566"/>
              <p:cNvSpPr>
                <a:spLocks noChangeArrowheads="1"/>
              </p:cNvSpPr>
              <p:nvPr/>
            </p:nvSpPr>
            <p:spPr bwMode="auto">
              <a:xfrm>
                <a:off x="109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4" name="Rectangle 567"/>
              <p:cNvSpPr>
                <a:spLocks noChangeArrowheads="1"/>
              </p:cNvSpPr>
              <p:nvPr/>
            </p:nvSpPr>
            <p:spPr bwMode="auto">
              <a:xfrm>
                <a:off x="1100"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5" name="Rectangle 568"/>
              <p:cNvSpPr>
                <a:spLocks noChangeArrowheads="1"/>
              </p:cNvSpPr>
              <p:nvPr/>
            </p:nvSpPr>
            <p:spPr bwMode="auto">
              <a:xfrm>
                <a:off x="1106"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6" name="Rectangle 569"/>
              <p:cNvSpPr>
                <a:spLocks noChangeArrowheads="1"/>
              </p:cNvSpPr>
              <p:nvPr/>
            </p:nvSpPr>
            <p:spPr bwMode="auto">
              <a:xfrm>
                <a:off x="1112"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7" name="Rectangle 570"/>
              <p:cNvSpPr>
                <a:spLocks noChangeArrowheads="1"/>
              </p:cNvSpPr>
              <p:nvPr/>
            </p:nvSpPr>
            <p:spPr bwMode="auto">
              <a:xfrm>
                <a:off x="1118"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8" name="Rectangle 571"/>
              <p:cNvSpPr>
                <a:spLocks noChangeArrowheads="1"/>
              </p:cNvSpPr>
              <p:nvPr/>
            </p:nvSpPr>
            <p:spPr bwMode="auto">
              <a:xfrm>
                <a:off x="112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59" name="Rectangle 572"/>
              <p:cNvSpPr>
                <a:spLocks noChangeArrowheads="1"/>
              </p:cNvSpPr>
              <p:nvPr/>
            </p:nvSpPr>
            <p:spPr bwMode="auto">
              <a:xfrm>
                <a:off x="1130"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0" name="Rectangle 573"/>
              <p:cNvSpPr>
                <a:spLocks noChangeArrowheads="1"/>
              </p:cNvSpPr>
              <p:nvPr/>
            </p:nvSpPr>
            <p:spPr bwMode="auto">
              <a:xfrm>
                <a:off x="1136"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1" name="Rectangle 574"/>
              <p:cNvSpPr>
                <a:spLocks noChangeArrowheads="1"/>
              </p:cNvSpPr>
              <p:nvPr/>
            </p:nvSpPr>
            <p:spPr bwMode="auto">
              <a:xfrm>
                <a:off x="1142"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2" name="Rectangle 575"/>
              <p:cNvSpPr>
                <a:spLocks noChangeArrowheads="1"/>
              </p:cNvSpPr>
              <p:nvPr/>
            </p:nvSpPr>
            <p:spPr bwMode="auto">
              <a:xfrm>
                <a:off x="1148"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3" name="Rectangle 576"/>
              <p:cNvSpPr>
                <a:spLocks noChangeArrowheads="1"/>
              </p:cNvSpPr>
              <p:nvPr/>
            </p:nvSpPr>
            <p:spPr bwMode="auto">
              <a:xfrm>
                <a:off x="115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4" name="Rectangle 577"/>
              <p:cNvSpPr>
                <a:spLocks noChangeArrowheads="1"/>
              </p:cNvSpPr>
              <p:nvPr/>
            </p:nvSpPr>
            <p:spPr bwMode="auto">
              <a:xfrm>
                <a:off x="1160"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5" name="Rectangle 578"/>
              <p:cNvSpPr>
                <a:spLocks noChangeArrowheads="1"/>
              </p:cNvSpPr>
              <p:nvPr/>
            </p:nvSpPr>
            <p:spPr bwMode="auto">
              <a:xfrm>
                <a:off x="1166"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6" name="Rectangle 579"/>
              <p:cNvSpPr>
                <a:spLocks noChangeArrowheads="1"/>
              </p:cNvSpPr>
              <p:nvPr/>
            </p:nvSpPr>
            <p:spPr bwMode="auto">
              <a:xfrm>
                <a:off x="1172"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7" name="Rectangle 580"/>
              <p:cNvSpPr>
                <a:spLocks noChangeArrowheads="1"/>
              </p:cNvSpPr>
              <p:nvPr/>
            </p:nvSpPr>
            <p:spPr bwMode="auto">
              <a:xfrm>
                <a:off x="1178"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8" name="Rectangle 581"/>
              <p:cNvSpPr>
                <a:spLocks noChangeArrowheads="1"/>
              </p:cNvSpPr>
              <p:nvPr/>
            </p:nvSpPr>
            <p:spPr bwMode="auto">
              <a:xfrm>
                <a:off x="118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69" name="Rectangle 582"/>
              <p:cNvSpPr>
                <a:spLocks noChangeArrowheads="1"/>
              </p:cNvSpPr>
              <p:nvPr/>
            </p:nvSpPr>
            <p:spPr bwMode="auto">
              <a:xfrm>
                <a:off x="1190"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0" name="Rectangle 583"/>
              <p:cNvSpPr>
                <a:spLocks noChangeArrowheads="1"/>
              </p:cNvSpPr>
              <p:nvPr/>
            </p:nvSpPr>
            <p:spPr bwMode="auto">
              <a:xfrm>
                <a:off x="1196"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1" name="Rectangle 584"/>
              <p:cNvSpPr>
                <a:spLocks noChangeArrowheads="1"/>
              </p:cNvSpPr>
              <p:nvPr/>
            </p:nvSpPr>
            <p:spPr bwMode="auto">
              <a:xfrm>
                <a:off x="1202"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2" name="Rectangle 585"/>
              <p:cNvSpPr>
                <a:spLocks noChangeArrowheads="1"/>
              </p:cNvSpPr>
              <p:nvPr/>
            </p:nvSpPr>
            <p:spPr bwMode="auto">
              <a:xfrm>
                <a:off x="1208"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3" name="Rectangle 586"/>
              <p:cNvSpPr>
                <a:spLocks noChangeArrowheads="1"/>
              </p:cNvSpPr>
              <p:nvPr/>
            </p:nvSpPr>
            <p:spPr bwMode="auto">
              <a:xfrm>
                <a:off x="121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4" name="Rectangle 587"/>
              <p:cNvSpPr>
                <a:spLocks noChangeArrowheads="1"/>
              </p:cNvSpPr>
              <p:nvPr/>
            </p:nvSpPr>
            <p:spPr bwMode="auto">
              <a:xfrm>
                <a:off x="1220"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5" name="Rectangle 588"/>
              <p:cNvSpPr>
                <a:spLocks noChangeArrowheads="1"/>
              </p:cNvSpPr>
              <p:nvPr/>
            </p:nvSpPr>
            <p:spPr bwMode="auto">
              <a:xfrm>
                <a:off x="1226"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6" name="Rectangle 589"/>
              <p:cNvSpPr>
                <a:spLocks noChangeArrowheads="1"/>
              </p:cNvSpPr>
              <p:nvPr/>
            </p:nvSpPr>
            <p:spPr bwMode="auto">
              <a:xfrm>
                <a:off x="1232"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7" name="Rectangle 590"/>
              <p:cNvSpPr>
                <a:spLocks noChangeArrowheads="1"/>
              </p:cNvSpPr>
              <p:nvPr/>
            </p:nvSpPr>
            <p:spPr bwMode="auto">
              <a:xfrm>
                <a:off x="1238"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8" name="Rectangle 591"/>
              <p:cNvSpPr>
                <a:spLocks noChangeArrowheads="1"/>
              </p:cNvSpPr>
              <p:nvPr/>
            </p:nvSpPr>
            <p:spPr bwMode="auto">
              <a:xfrm>
                <a:off x="124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79" name="Rectangle 592"/>
              <p:cNvSpPr>
                <a:spLocks noChangeArrowheads="1"/>
              </p:cNvSpPr>
              <p:nvPr/>
            </p:nvSpPr>
            <p:spPr bwMode="auto">
              <a:xfrm>
                <a:off x="1250"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0" name="Rectangle 593"/>
              <p:cNvSpPr>
                <a:spLocks noChangeArrowheads="1"/>
              </p:cNvSpPr>
              <p:nvPr/>
            </p:nvSpPr>
            <p:spPr bwMode="auto">
              <a:xfrm>
                <a:off x="1256"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1" name="Rectangle 594"/>
              <p:cNvSpPr>
                <a:spLocks noChangeArrowheads="1"/>
              </p:cNvSpPr>
              <p:nvPr/>
            </p:nvSpPr>
            <p:spPr bwMode="auto">
              <a:xfrm>
                <a:off x="1262"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2" name="Rectangle 595"/>
              <p:cNvSpPr>
                <a:spLocks noChangeArrowheads="1"/>
              </p:cNvSpPr>
              <p:nvPr/>
            </p:nvSpPr>
            <p:spPr bwMode="auto">
              <a:xfrm>
                <a:off x="1268"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3" name="Rectangle 596"/>
              <p:cNvSpPr>
                <a:spLocks noChangeArrowheads="1"/>
              </p:cNvSpPr>
              <p:nvPr/>
            </p:nvSpPr>
            <p:spPr bwMode="auto">
              <a:xfrm>
                <a:off x="127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4" name="Rectangle 597"/>
              <p:cNvSpPr>
                <a:spLocks noChangeArrowheads="1"/>
              </p:cNvSpPr>
              <p:nvPr/>
            </p:nvSpPr>
            <p:spPr bwMode="auto">
              <a:xfrm>
                <a:off x="1280"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5" name="Rectangle 598"/>
              <p:cNvSpPr>
                <a:spLocks noChangeArrowheads="1"/>
              </p:cNvSpPr>
              <p:nvPr/>
            </p:nvSpPr>
            <p:spPr bwMode="auto">
              <a:xfrm>
                <a:off x="1286"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6" name="Rectangle 599"/>
              <p:cNvSpPr>
                <a:spLocks noChangeArrowheads="1"/>
              </p:cNvSpPr>
              <p:nvPr/>
            </p:nvSpPr>
            <p:spPr bwMode="auto">
              <a:xfrm>
                <a:off x="1292"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7" name="Rectangle 600"/>
              <p:cNvSpPr>
                <a:spLocks noChangeArrowheads="1"/>
              </p:cNvSpPr>
              <p:nvPr/>
            </p:nvSpPr>
            <p:spPr bwMode="auto">
              <a:xfrm>
                <a:off x="1298"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88" name="Rectangle 601"/>
              <p:cNvSpPr>
                <a:spLocks noChangeArrowheads="1"/>
              </p:cNvSpPr>
              <p:nvPr/>
            </p:nvSpPr>
            <p:spPr bwMode="auto">
              <a:xfrm>
                <a:off x="1304" y="4192"/>
                <a:ext cx="6" cy="210"/>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grpSp>
        <p:nvGrpSpPr>
          <p:cNvPr id="22" name="Group 602"/>
          <p:cNvGrpSpPr>
            <a:grpSpLocks/>
          </p:cNvGrpSpPr>
          <p:nvPr/>
        </p:nvGrpSpPr>
        <p:grpSpPr bwMode="auto">
          <a:xfrm>
            <a:off x="990600" y="3201988"/>
            <a:ext cx="5465763" cy="3038475"/>
            <a:chOff x="624" y="2017"/>
            <a:chExt cx="3443" cy="1914"/>
          </a:xfrm>
        </p:grpSpPr>
        <p:sp>
          <p:nvSpPr>
            <p:cNvPr id="88129" name="Text Box 603"/>
            <p:cNvSpPr txBox="1">
              <a:spLocks noChangeArrowheads="1"/>
            </p:cNvSpPr>
            <p:nvPr/>
          </p:nvSpPr>
          <p:spPr bwMode="auto">
            <a:xfrm>
              <a:off x="624" y="2017"/>
              <a:ext cx="2366" cy="202"/>
            </a:xfrm>
            <a:prstGeom prst="rect">
              <a:avLst/>
            </a:prstGeom>
            <a:noFill/>
            <a:ln w="9525">
              <a:noFill/>
              <a:miter lim="800000"/>
              <a:headEnd/>
              <a:tailEnd/>
            </a:ln>
          </p:spPr>
          <p:txBody>
            <a:bodyPr>
              <a:spAutoFit/>
            </a:bodyPr>
            <a:lstStyle/>
            <a:p>
              <a:pPr fontAlgn="base">
                <a:spcBef>
                  <a:spcPct val="0"/>
                </a:spcBef>
                <a:spcAft>
                  <a:spcPct val="0"/>
                </a:spcAft>
              </a:pPr>
              <a:endParaRPr lang="en-US" sz="1500" b="1" smtClean="0">
                <a:solidFill>
                  <a:srgbClr val="000000"/>
                </a:solidFill>
              </a:endParaRPr>
            </a:p>
          </p:txBody>
        </p:sp>
        <p:grpSp>
          <p:nvGrpSpPr>
            <p:cNvPr id="23" name="Group 604"/>
            <p:cNvGrpSpPr>
              <a:grpSpLocks/>
            </p:cNvGrpSpPr>
            <p:nvPr/>
          </p:nvGrpSpPr>
          <p:grpSpPr bwMode="auto">
            <a:xfrm>
              <a:off x="3754" y="2359"/>
              <a:ext cx="313" cy="1572"/>
              <a:chOff x="4119" y="2359"/>
              <a:chExt cx="313" cy="1572"/>
            </a:xfrm>
          </p:grpSpPr>
          <p:grpSp>
            <p:nvGrpSpPr>
              <p:cNvPr id="24" name="Group 605"/>
              <p:cNvGrpSpPr>
                <a:grpSpLocks/>
              </p:cNvGrpSpPr>
              <p:nvPr/>
            </p:nvGrpSpPr>
            <p:grpSpPr bwMode="auto">
              <a:xfrm>
                <a:off x="4234" y="2615"/>
                <a:ext cx="198" cy="1315"/>
                <a:chOff x="4234" y="2615"/>
                <a:chExt cx="198" cy="1315"/>
              </a:xfrm>
            </p:grpSpPr>
            <p:sp>
              <p:nvSpPr>
                <p:cNvPr id="88300" name="Rectangle 606"/>
                <p:cNvSpPr>
                  <a:spLocks noChangeArrowheads="1"/>
                </p:cNvSpPr>
                <p:nvPr/>
              </p:nvSpPr>
              <p:spPr bwMode="auto">
                <a:xfrm>
                  <a:off x="4234"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1" name="Rectangle 607"/>
                <p:cNvSpPr>
                  <a:spLocks noChangeArrowheads="1"/>
                </p:cNvSpPr>
                <p:nvPr/>
              </p:nvSpPr>
              <p:spPr bwMode="auto">
                <a:xfrm>
                  <a:off x="4239"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2" name="Rectangle 608"/>
                <p:cNvSpPr>
                  <a:spLocks noChangeArrowheads="1"/>
                </p:cNvSpPr>
                <p:nvPr/>
              </p:nvSpPr>
              <p:spPr bwMode="auto">
                <a:xfrm>
                  <a:off x="4243"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3" name="Rectangle 609"/>
                <p:cNvSpPr>
                  <a:spLocks noChangeArrowheads="1"/>
                </p:cNvSpPr>
                <p:nvPr/>
              </p:nvSpPr>
              <p:spPr bwMode="auto">
                <a:xfrm>
                  <a:off x="4248"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4" name="Rectangle 610"/>
                <p:cNvSpPr>
                  <a:spLocks noChangeArrowheads="1"/>
                </p:cNvSpPr>
                <p:nvPr/>
              </p:nvSpPr>
              <p:spPr bwMode="auto">
                <a:xfrm>
                  <a:off x="4252"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5" name="Rectangle 611"/>
                <p:cNvSpPr>
                  <a:spLocks noChangeArrowheads="1"/>
                </p:cNvSpPr>
                <p:nvPr/>
              </p:nvSpPr>
              <p:spPr bwMode="auto">
                <a:xfrm>
                  <a:off x="4257"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6" name="Rectangle 612"/>
                <p:cNvSpPr>
                  <a:spLocks noChangeArrowheads="1"/>
                </p:cNvSpPr>
                <p:nvPr/>
              </p:nvSpPr>
              <p:spPr bwMode="auto">
                <a:xfrm>
                  <a:off x="4262"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7" name="Rectangle 613"/>
                <p:cNvSpPr>
                  <a:spLocks noChangeArrowheads="1"/>
                </p:cNvSpPr>
                <p:nvPr/>
              </p:nvSpPr>
              <p:spPr bwMode="auto">
                <a:xfrm>
                  <a:off x="4266"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8" name="Rectangle 614"/>
                <p:cNvSpPr>
                  <a:spLocks noChangeArrowheads="1"/>
                </p:cNvSpPr>
                <p:nvPr/>
              </p:nvSpPr>
              <p:spPr bwMode="auto">
                <a:xfrm>
                  <a:off x="4271"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09" name="Rectangle 615"/>
                <p:cNvSpPr>
                  <a:spLocks noChangeArrowheads="1"/>
                </p:cNvSpPr>
                <p:nvPr/>
              </p:nvSpPr>
              <p:spPr bwMode="auto">
                <a:xfrm>
                  <a:off x="4275"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0" name="Rectangle 616"/>
                <p:cNvSpPr>
                  <a:spLocks noChangeArrowheads="1"/>
                </p:cNvSpPr>
                <p:nvPr/>
              </p:nvSpPr>
              <p:spPr bwMode="auto">
                <a:xfrm>
                  <a:off x="4280"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1" name="Rectangle 617"/>
                <p:cNvSpPr>
                  <a:spLocks noChangeArrowheads="1"/>
                </p:cNvSpPr>
                <p:nvPr/>
              </p:nvSpPr>
              <p:spPr bwMode="auto">
                <a:xfrm>
                  <a:off x="4285"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2" name="Rectangle 618"/>
                <p:cNvSpPr>
                  <a:spLocks noChangeArrowheads="1"/>
                </p:cNvSpPr>
                <p:nvPr/>
              </p:nvSpPr>
              <p:spPr bwMode="auto">
                <a:xfrm>
                  <a:off x="4289"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3" name="Rectangle 619"/>
                <p:cNvSpPr>
                  <a:spLocks noChangeArrowheads="1"/>
                </p:cNvSpPr>
                <p:nvPr/>
              </p:nvSpPr>
              <p:spPr bwMode="auto">
                <a:xfrm>
                  <a:off x="4294"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4" name="Rectangle 620"/>
                <p:cNvSpPr>
                  <a:spLocks noChangeArrowheads="1"/>
                </p:cNvSpPr>
                <p:nvPr/>
              </p:nvSpPr>
              <p:spPr bwMode="auto">
                <a:xfrm>
                  <a:off x="4298"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5" name="Rectangle 621"/>
                <p:cNvSpPr>
                  <a:spLocks noChangeArrowheads="1"/>
                </p:cNvSpPr>
                <p:nvPr/>
              </p:nvSpPr>
              <p:spPr bwMode="auto">
                <a:xfrm>
                  <a:off x="4303"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6" name="Rectangle 622"/>
                <p:cNvSpPr>
                  <a:spLocks noChangeArrowheads="1"/>
                </p:cNvSpPr>
                <p:nvPr/>
              </p:nvSpPr>
              <p:spPr bwMode="auto">
                <a:xfrm>
                  <a:off x="4308"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7" name="Rectangle 623"/>
                <p:cNvSpPr>
                  <a:spLocks noChangeArrowheads="1"/>
                </p:cNvSpPr>
                <p:nvPr/>
              </p:nvSpPr>
              <p:spPr bwMode="auto">
                <a:xfrm>
                  <a:off x="4312"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8" name="Rectangle 624"/>
                <p:cNvSpPr>
                  <a:spLocks noChangeArrowheads="1"/>
                </p:cNvSpPr>
                <p:nvPr/>
              </p:nvSpPr>
              <p:spPr bwMode="auto">
                <a:xfrm>
                  <a:off x="4317"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19" name="Rectangle 625"/>
                <p:cNvSpPr>
                  <a:spLocks noChangeArrowheads="1"/>
                </p:cNvSpPr>
                <p:nvPr/>
              </p:nvSpPr>
              <p:spPr bwMode="auto">
                <a:xfrm>
                  <a:off x="4321"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0" name="Rectangle 626"/>
                <p:cNvSpPr>
                  <a:spLocks noChangeArrowheads="1"/>
                </p:cNvSpPr>
                <p:nvPr/>
              </p:nvSpPr>
              <p:spPr bwMode="auto">
                <a:xfrm>
                  <a:off x="4326"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1" name="Rectangle 627"/>
                <p:cNvSpPr>
                  <a:spLocks noChangeArrowheads="1"/>
                </p:cNvSpPr>
                <p:nvPr/>
              </p:nvSpPr>
              <p:spPr bwMode="auto">
                <a:xfrm>
                  <a:off x="4331"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2" name="Rectangle 628"/>
                <p:cNvSpPr>
                  <a:spLocks noChangeArrowheads="1"/>
                </p:cNvSpPr>
                <p:nvPr/>
              </p:nvSpPr>
              <p:spPr bwMode="auto">
                <a:xfrm>
                  <a:off x="4335"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3" name="Rectangle 629"/>
                <p:cNvSpPr>
                  <a:spLocks noChangeArrowheads="1"/>
                </p:cNvSpPr>
                <p:nvPr/>
              </p:nvSpPr>
              <p:spPr bwMode="auto">
                <a:xfrm>
                  <a:off x="4340"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4" name="Rectangle 630"/>
                <p:cNvSpPr>
                  <a:spLocks noChangeArrowheads="1"/>
                </p:cNvSpPr>
                <p:nvPr/>
              </p:nvSpPr>
              <p:spPr bwMode="auto">
                <a:xfrm>
                  <a:off x="4344"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5" name="Rectangle 631"/>
                <p:cNvSpPr>
                  <a:spLocks noChangeArrowheads="1"/>
                </p:cNvSpPr>
                <p:nvPr/>
              </p:nvSpPr>
              <p:spPr bwMode="auto">
                <a:xfrm>
                  <a:off x="4349"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6" name="Rectangle 632"/>
                <p:cNvSpPr>
                  <a:spLocks noChangeArrowheads="1"/>
                </p:cNvSpPr>
                <p:nvPr/>
              </p:nvSpPr>
              <p:spPr bwMode="auto">
                <a:xfrm>
                  <a:off x="4354"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7" name="Rectangle 633"/>
                <p:cNvSpPr>
                  <a:spLocks noChangeArrowheads="1"/>
                </p:cNvSpPr>
                <p:nvPr/>
              </p:nvSpPr>
              <p:spPr bwMode="auto">
                <a:xfrm>
                  <a:off x="4358"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8" name="Rectangle 634"/>
                <p:cNvSpPr>
                  <a:spLocks noChangeArrowheads="1"/>
                </p:cNvSpPr>
                <p:nvPr/>
              </p:nvSpPr>
              <p:spPr bwMode="auto">
                <a:xfrm>
                  <a:off x="4363"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29" name="Rectangle 635"/>
                <p:cNvSpPr>
                  <a:spLocks noChangeArrowheads="1"/>
                </p:cNvSpPr>
                <p:nvPr/>
              </p:nvSpPr>
              <p:spPr bwMode="auto">
                <a:xfrm>
                  <a:off x="4367"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0" name="Rectangle 636"/>
                <p:cNvSpPr>
                  <a:spLocks noChangeArrowheads="1"/>
                </p:cNvSpPr>
                <p:nvPr/>
              </p:nvSpPr>
              <p:spPr bwMode="auto">
                <a:xfrm>
                  <a:off x="4372"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1" name="Rectangle 637"/>
                <p:cNvSpPr>
                  <a:spLocks noChangeArrowheads="1"/>
                </p:cNvSpPr>
                <p:nvPr/>
              </p:nvSpPr>
              <p:spPr bwMode="auto">
                <a:xfrm>
                  <a:off x="4377"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2" name="Rectangle 638"/>
                <p:cNvSpPr>
                  <a:spLocks noChangeArrowheads="1"/>
                </p:cNvSpPr>
                <p:nvPr/>
              </p:nvSpPr>
              <p:spPr bwMode="auto">
                <a:xfrm>
                  <a:off x="4381"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3" name="Rectangle 639"/>
                <p:cNvSpPr>
                  <a:spLocks noChangeArrowheads="1"/>
                </p:cNvSpPr>
                <p:nvPr/>
              </p:nvSpPr>
              <p:spPr bwMode="auto">
                <a:xfrm>
                  <a:off x="4386"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4" name="Rectangle 640"/>
                <p:cNvSpPr>
                  <a:spLocks noChangeArrowheads="1"/>
                </p:cNvSpPr>
                <p:nvPr/>
              </p:nvSpPr>
              <p:spPr bwMode="auto">
                <a:xfrm>
                  <a:off x="4390"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5" name="Rectangle 641"/>
                <p:cNvSpPr>
                  <a:spLocks noChangeArrowheads="1"/>
                </p:cNvSpPr>
                <p:nvPr/>
              </p:nvSpPr>
              <p:spPr bwMode="auto">
                <a:xfrm>
                  <a:off x="4395"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6" name="Rectangle 642"/>
                <p:cNvSpPr>
                  <a:spLocks noChangeArrowheads="1"/>
                </p:cNvSpPr>
                <p:nvPr/>
              </p:nvSpPr>
              <p:spPr bwMode="auto">
                <a:xfrm>
                  <a:off x="4400"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7" name="Rectangle 643"/>
                <p:cNvSpPr>
                  <a:spLocks noChangeArrowheads="1"/>
                </p:cNvSpPr>
                <p:nvPr/>
              </p:nvSpPr>
              <p:spPr bwMode="auto">
                <a:xfrm>
                  <a:off x="4404"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8" name="Rectangle 644"/>
                <p:cNvSpPr>
                  <a:spLocks noChangeArrowheads="1"/>
                </p:cNvSpPr>
                <p:nvPr/>
              </p:nvSpPr>
              <p:spPr bwMode="auto">
                <a:xfrm>
                  <a:off x="4409"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39" name="Rectangle 645"/>
                <p:cNvSpPr>
                  <a:spLocks noChangeArrowheads="1"/>
                </p:cNvSpPr>
                <p:nvPr/>
              </p:nvSpPr>
              <p:spPr bwMode="auto">
                <a:xfrm>
                  <a:off x="4413"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40" name="Rectangle 646"/>
                <p:cNvSpPr>
                  <a:spLocks noChangeArrowheads="1"/>
                </p:cNvSpPr>
                <p:nvPr/>
              </p:nvSpPr>
              <p:spPr bwMode="auto">
                <a:xfrm>
                  <a:off x="4418" y="2615"/>
                  <a:ext cx="4"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41" name="Rectangle 647"/>
                <p:cNvSpPr>
                  <a:spLocks noChangeArrowheads="1"/>
                </p:cNvSpPr>
                <p:nvPr/>
              </p:nvSpPr>
              <p:spPr bwMode="auto">
                <a:xfrm>
                  <a:off x="4422"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342" name="Rectangle 648"/>
                <p:cNvSpPr>
                  <a:spLocks noChangeArrowheads="1"/>
                </p:cNvSpPr>
                <p:nvPr/>
              </p:nvSpPr>
              <p:spPr bwMode="auto">
                <a:xfrm>
                  <a:off x="4427" y="2615"/>
                  <a:ext cx="5" cy="1315"/>
                </a:xfrm>
                <a:prstGeom prst="rect">
                  <a:avLst/>
                </a:prstGeom>
                <a:solidFill>
                  <a:srgbClr val="990000"/>
                </a:solidFill>
                <a:ln w="9525">
                  <a:solidFill>
                    <a:srgbClr val="990000"/>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25" name="Group 649"/>
              <p:cNvGrpSpPr>
                <a:grpSpLocks/>
              </p:cNvGrpSpPr>
              <p:nvPr/>
            </p:nvGrpSpPr>
            <p:grpSpPr bwMode="auto">
              <a:xfrm>
                <a:off x="4119" y="3591"/>
                <a:ext cx="203" cy="340"/>
                <a:chOff x="1569" y="5074"/>
                <a:chExt cx="246" cy="432"/>
              </a:xfrm>
            </p:grpSpPr>
            <p:sp>
              <p:nvSpPr>
                <p:cNvPr id="88259" name="Rectangle 650"/>
                <p:cNvSpPr>
                  <a:spLocks noChangeArrowheads="1"/>
                </p:cNvSpPr>
                <p:nvPr/>
              </p:nvSpPr>
              <p:spPr bwMode="auto">
                <a:xfrm>
                  <a:off x="156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0" name="Rectangle 651"/>
                <p:cNvSpPr>
                  <a:spLocks noChangeArrowheads="1"/>
                </p:cNvSpPr>
                <p:nvPr/>
              </p:nvSpPr>
              <p:spPr bwMode="auto">
                <a:xfrm>
                  <a:off x="1575"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1" name="Rectangle 652"/>
                <p:cNvSpPr>
                  <a:spLocks noChangeArrowheads="1"/>
                </p:cNvSpPr>
                <p:nvPr/>
              </p:nvSpPr>
              <p:spPr bwMode="auto">
                <a:xfrm>
                  <a:off x="1581"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2" name="Rectangle 653"/>
                <p:cNvSpPr>
                  <a:spLocks noChangeArrowheads="1"/>
                </p:cNvSpPr>
                <p:nvPr/>
              </p:nvSpPr>
              <p:spPr bwMode="auto">
                <a:xfrm>
                  <a:off x="1587"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3" name="Rectangle 654"/>
                <p:cNvSpPr>
                  <a:spLocks noChangeArrowheads="1"/>
                </p:cNvSpPr>
                <p:nvPr/>
              </p:nvSpPr>
              <p:spPr bwMode="auto">
                <a:xfrm>
                  <a:off x="1593"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4" name="Rectangle 655"/>
                <p:cNvSpPr>
                  <a:spLocks noChangeArrowheads="1"/>
                </p:cNvSpPr>
                <p:nvPr/>
              </p:nvSpPr>
              <p:spPr bwMode="auto">
                <a:xfrm>
                  <a:off x="159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5" name="Rectangle 656"/>
                <p:cNvSpPr>
                  <a:spLocks noChangeArrowheads="1"/>
                </p:cNvSpPr>
                <p:nvPr/>
              </p:nvSpPr>
              <p:spPr bwMode="auto">
                <a:xfrm>
                  <a:off x="1605"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6" name="Rectangle 657"/>
                <p:cNvSpPr>
                  <a:spLocks noChangeArrowheads="1"/>
                </p:cNvSpPr>
                <p:nvPr/>
              </p:nvSpPr>
              <p:spPr bwMode="auto">
                <a:xfrm>
                  <a:off x="1611"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7" name="Rectangle 658"/>
                <p:cNvSpPr>
                  <a:spLocks noChangeArrowheads="1"/>
                </p:cNvSpPr>
                <p:nvPr/>
              </p:nvSpPr>
              <p:spPr bwMode="auto">
                <a:xfrm>
                  <a:off x="1617"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8" name="Rectangle 659"/>
                <p:cNvSpPr>
                  <a:spLocks noChangeArrowheads="1"/>
                </p:cNvSpPr>
                <p:nvPr/>
              </p:nvSpPr>
              <p:spPr bwMode="auto">
                <a:xfrm>
                  <a:off x="1623"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69" name="Rectangle 660"/>
                <p:cNvSpPr>
                  <a:spLocks noChangeArrowheads="1"/>
                </p:cNvSpPr>
                <p:nvPr/>
              </p:nvSpPr>
              <p:spPr bwMode="auto">
                <a:xfrm>
                  <a:off x="162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0" name="Rectangle 661"/>
                <p:cNvSpPr>
                  <a:spLocks noChangeArrowheads="1"/>
                </p:cNvSpPr>
                <p:nvPr/>
              </p:nvSpPr>
              <p:spPr bwMode="auto">
                <a:xfrm>
                  <a:off x="1635"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1" name="Rectangle 662"/>
                <p:cNvSpPr>
                  <a:spLocks noChangeArrowheads="1"/>
                </p:cNvSpPr>
                <p:nvPr/>
              </p:nvSpPr>
              <p:spPr bwMode="auto">
                <a:xfrm>
                  <a:off x="1641"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2" name="Rectangle 663"/>
                <p:cNvSpPr>
                  <a:spLocks noChangeArrowheads="1"/>
                </p:cNvSpPr>
                <p:nvPr/>
              </p:nvSpPr>
              <p:spPr bwMode="auto">
                <a:xfrm>
                  <a:off x="1647"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3" name="Rectangle 664"/>
                <p:cNvSpPr>
                  <a:spLocks noChangeArrowheads="1"/>
                </p:cNvSpPr>
                <p:nvPr/>
              </p:nvSpPr>
              <p:spPr bwMode="auto">
                <a:xfrm>
                  <a:off x="1653"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4" name="Rectangle 665"/>
                <p:cNvSpPr>
                  <a:spLocks noChangeArrowheads="1"/>
                </p:cNvSpPr>
                <p:nvPr/>
              </p:nvSpPr>
              <p:spPr bwMode="auto">
                <a:xfrm>
                  <a:off x="165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5" name="Rectangle 666"/>
                <p:cNvSpPr>
                  <a:spLocks noChangeArrowheads="1"/>
                </p:cNvSpPr>
                <p:nvPr/>
              </p:nvSpPr>
              <p:spPr bwMode="auto">
                <a:xfrm>
                  <a:off x="1665"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6" name="Rectangle 667"/>
                <p:cNvSpPr>
                  <a:spLocks noChangeArrowheads="1"/>
                </p:cNvSpPr>
                <p:nvPr/>
              </p:nvSpPr>
              <p:spPr bwMode="auto">
                <a:xfrm>
                  <a:off x="1671"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7" name="Rectangle 668"/>
                <p:cNvSpPr>
                  <a:spLocks noChangeArrowheads="1"/>
                </p:cNvSpPr>
                <p:nvPr/>
              </p:nvSpPr>
              <p:spPr bwMode="auto">
                <a:xfrm>
                  <a:off x="1677"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8" name="Rectangle 669"/>
                <p:cNvSpPr>
                  <a:spLocks noChangeArrowheads="1"/>
                </p:cNvSpPr>
                <p:nvPr/>
              </p:nvSpPr>
              <p:spPr bwMode="auto">
                <a:xfrm>
                  <a:off x="1683"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79" name="Rectangle 670"/>
                <p:cNvSpPr>
                  <a:spLocks noChangeArrowheads="1"/>
                </p:cNvSpPr>
                <p:nvPr/>
              </p:nvSpPr>
              <p:spPr bwMode="auto">
                <a:xfrm>
                  <a:off x="168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0" name="Rectangle 671"/>
                <p:cNvSpPr>
                  <a:spLocks noChangeArrowheads="1"/>
                </p:cNvSpPr>
                <p:nvPr/>
              </p:nvSpPr>
              <p:spPr bwMode="auto">
                <a:xfrm>
                  <a:off x="1695"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1" name="Rectangle 672"/>
                <p:cNvSpPr>
                  <a:spLocks noChangeArrowheads="1"/>
                </p:cNvSpPr>
                <p:nvPr/>
              </p:nvSpPr>
              <p:spPr bwMode="auto">
                <a:xfrm>
                  <a:off x="1701"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2" name="Rectangle 673"/>
                <p:cNvSpPr>
                  <a:spLocks noChangeArrowheads="1"/>
                </p:cNvSpPr>
                <p:nvPr/>
              </p:nvSpPr>
              <p:spPr bwMode="auto">
                <a:xfrm>
                  <a:off x="1707"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3" name="Rectangle 674"/>
                <p:cNvSpPr>
                  <a:spLocks noChangeArrowheads="1"/>
                </p:cNvSpPr>
                <p:nvPr/>
              </p:nvSpPr>
              <p:spPr bwMode="auto">
                <a:xfrm>
                  <a:off x="1713"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4" name="Rectangle 675"/>
                <p:cNvSpPr>
                  <a:spLocks noChangeArrowheads="1"/>
                </p:cNvSpPr>
                <p:nvPr/>
              </p:nvSpPr>
              <p:spPr bwMode="auto">
                <a:xfrm>
                  <a:off x="171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5" name="Rectangle 676"/>
                <p:cNvSpPr>
                  <a:spLocks noChangeArrowheads="1"/>
                </p:cNvSpPr>
                <p:nvPr/>
              </p:nvSpPr>
              <p:spPr bwMode="auto">
                <a:xfrm>
                  <a:off x="1725"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6" name="Rectangle 677"/>
                <p:cNvSpPr>
                  <a:spLocks noChangeArrowheads="1"/>
                </p:cNvSpPr>
                <p:nvPr/>
              </p:nvSpPr>
              <p:spPr bwMode="auto">
                <a:xfrm>
                  <a:off x="1731"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7" name="Rectangle 678"/>
                <p:cNvSpPr>
                  <a:spLocks noChangeArrowheads="1"/>
                </p:cNvSpPr>
                <p:nvPr/>
              </p:nvSpPr>
              <p:spPr bwMode="auto">
                <a:xfrm>
                  <a:off x="1737"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8" name="Rectangle 679"/>
                <p:cNvSpPr>
                  <a:spLocks noChangeArrowheads="1"/>
                </p:cNvSpPr>
                <p:nvPr/>
              </p:nvSpPr>
              <p:spPr bwMode="auto">
                <a:xfrm>
                  <a:off x="1743"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89" name="Rectangle 680"/>
                <p:cNvSpPr>
                  <a:spLocks noChangeArrowheads="1"/>
                </p:cNvSpPr>
                <p:nvPr/>
              </p:nvSpPr>
              <p:spPr bwMode="auto">
                <a:xfrm>
                  <a:off x="174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0" name="Rectangle 681"/>
                <p:cNvSpPr>
                  <a:spLocks noChangeArrowheads="1"/>
                </p:cNvSpPr>
                <p:nvPr/>
              </p:nvSpPr>
              <p:spPr bwMode="auto">
                <a:xfrm>
                  <a:off x="1755"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1" name="Rectangle 682"/>
                <p:cNvSpPr>
                  <a:spLocks noChangeArrowheads="1"/>
                </p:cNvSpPr>
                <p:nvPr/>
              </p:nvSpPr>
              <p:spPr bwMode="auto">
                <a:xfrm>
                  <a:off x="1761"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2" name="Rectangle 683"/>
                <p:cNvSpPr>
                  <a:spLocks noChangeArrowheads="1"/>
                </p:cNvSpPr>
                <p:nvPr/>
              </p:nvSpPr>
              <p:spPr bwMode="auto">
                <a:xfrm>
                  <a:off x="1767"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3" name="Rectangle 684"/>
                <p:cNvSpPr>
                  <a:spLocks noChangeArrowheads="1"/>
                </p:cNvSpPr>
                <p:nvPr/>
              </p:nvSpPr>
              <p:spPr bwMode="auto">
                <a:xfrm>
                  <a:off x="1773"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4" name="Rectangle 685"/>
                <p:cNvSpPr>
                  <a:spLocks noChangeArrowheads="1"/>
                </p:cNvSpPr>
                <p:nvPr/>
              </p:nvSpPr>
              <p:spPr bwMode="auto">
                <a:xfrm>
                  <a:off x="177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5" name="Rectangle 686"/>
                <p:cNvSpPr>
                  <a:spLocks noChangeArrowheads="1"/>
                </p:cNvSpPr>
                <p:nvPr/>
              </p:nvSpPr>
              <p:spPr bwMode="auto">
                <a:xfrm>
                  <a:off x="1785"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6" name="Rectangle 687"/>
                <p:cNvSpPr>
                  <a:spLocks noChangeArrowheads="1"/>
                </p:cNvSpPr>
                <p:nvPr/>
              </p:nvSpPr>
              <p:spPr bwMode="auto">
                <a:xfrm>
                  <a:off x="1791"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7" name="Rectangle 688"/>
                <p:cNvSpPr>
                  <a:spLocks noChangeArrowheads="1"/>
                </p:cNvSpPr>
                <p:nvPr/>
              </p:nvSpPr>
              <p:spPr bwMode="auto">
                <a:xfrm>
                  <a:off x="1797"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8" name="Rectangle 689"/>
                <p:cNvSpPr>
                  <a:spLocks noChangeArrowheads="1"/>
                </p:cNvSpPr>
                <p:nvPr/>
              </p:nvSpPr>
              <p:spPr bwMode="auto">
                <a:xfrm>
                  <a:off x="1803"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99" name="Rectangle 690"/>
                <p:cNvSpPr>
                  <a:spLocks noChangeArrowheads="1"/>
                </p:cNvSpPr>
                <p:nvPr/>
              </p:nvSpPr>
              <p:spPr bwMode="auto">
                <a:xfrm>
                  <a:off x="1809" y="5074"/>
                  <a:ext cx="6" cy="432"/>
                </a:xfrm>
                <a:prstGeom prst="rect">
                  <a:avLst/>
                </a:prstGeom>
                <a:solidFill>
                  <a:schemeClr val="hlink"/>
                </a:solidFill>
                <a:ln w="9525">
                  <a:solidFill>
                    <a:schemeClr val="hlink"/>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26" name="Group 691"/>
              <p:cNvGrpSpPr>
                <a:grpSpLocks/>
              </p:cNvGrpSpPr>
              <p:nvPr/>
            </p:nvGrpSpPr>
            <p:grpSpPr bwMode="auto">
              <a:xfrm>
                <a:off x="4119" y="2543"/>
                <a:ext cx="203" cy="222"/>
                <a:chOff x="1569" y="3742"/>
                <a:chExt cx="246" cy="282"/>
              </a:xfrm>
            </p:grpSpPr>
            <p:sp>
              <p:nvSpPr>
                <p:cNvPr id="88218" name="Rectangle 692"/>
                <p:cNvSpPr>
                  <a:spLocks noChangeArrowheads="1"/>
                </p:cNvSpPr>
                <p:nvPr/>
              </p:nvSpPr>
              <p:spPr bwMode="auto">
                <a:xfrm>
                  <a:off x="156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9" name="Rectangle 693"/>
                <p:cNvSpPr>
                  <a:spLocks noChangeArrowheads="1"/>
                </p:cNvSpPr>
                <p:nvPr/>
              </p:nvSpPr>
              <p:spPr bwMode="auto">
                <a:xfrm>
                  <a:off x="1575"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0" name="Rectangle 694"/>
                <p:cNvSpPr>
                  <a:spLocks noChangeArrowheads="1"/>
                </p:cNvSpPr>
                <p:nvPr/>
              </p:nvSpPr>
              <p:spPr bwMode="auto">
                <a:xfrm>
                  <a:off x="1581"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1" name="Rectangle 695"/>
                <p:cNvSpPr>
                  <a:spLocks noChangeArrowheads="1"/>
                </p:cNvSpPr>
                <p:nvPr/>
              </p:nvSpPr>
              <p:spPr bwMode="auto">
                <a:xfrm>
                  <a:off x="1587"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2" name="Rectangle 696"/>
                <p:cNvSpPr>
                  <a:spLocks noChangeArrowheads="1"/>
                </p:cNvSpPr>
                <p:nvPr/>
              </p:nvSpPr>
              <p:spPr bwMode="auto">
                <a:xfrm>
                  <a:off x="1593"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3" name="Rectangle 697"/>
                <p:cNvSpPr>
                  <a:spLocks noChangeArrowheads="1"/>
                </p:cNvSpPr>
                <p:nvPr/>
              </p:nvSpPr>
              <p:spPr bwMode="auto">
                <a:xfrm>
                  <a:off x="159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4" name="Rectangle 698"/>
                <p:cNvSpPr>
                  <a:spLocks noChangeArrowheads="1"/>
                </p:cNvSpPr>
                <p:nvPr/>
              </p:nvSpPr>
              <p:spPr bwMode="auto">
                <a:xfrm>
                  <a:off x="1605"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5" name="Rectangle 699"/>
                <p:cNvSpPr>
                  <a:spLocks noChangeArrowheads="1"/>
                </p:cNvSpPr>
                <p:nvPr/>
              </p:nvSpPr>
              <p:spPr bwMode="auto">
                <a:xfrm>
                  <a:off x="1611"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6" name="Rectangle 700"/>
                <p:cNvSpPr>
                  <a:spLocks noChangeArrowheads="1"/>
                </p:cNvSpPr>
                <p:nvPr/>
              </p:nvSpPr>
              <p:spPr bwMode="auto">
                <a:xfrm>
                  <a:off x="1617"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7" name="Rectangle 701"/>
                <p:cNvSpPr>
                  <a:spLocks noChangeArrowheads="1"/>
                </p:cNvSpPr>
                <p:nvPr/>
              </p:nvSpPr>
              <p:spPr bwMode="auto">
                <a:xfrm>
                  <a:off x="1623"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8" name="Rectangle 702"/>
                <p:cNvSpPr>
                  <a:spLocks noChangeArrowheads="1"/>
                </p:cNvSpPr>
                <p:nvPr/>
              </p:nvSpPr>
              <p:spPr bwMode="auto">
                <a:xfrm>
                  <a:off x="162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29" name="Rectangle 703"/>
                <p:cNvSpPr>
                  <a:spLocks noChangeArrowheads="1"/>
                </p:cNvSpPr>
                <p:nvPr/>
              </p:nvSpPr>
              <p:spPr bwMode="auto">
                <a:xfrm>
                  <a:off x="1635"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0" name="Rectangle 704"/>
                <p:cNvSpPr>
                  <a:spLocks noChangeArrowheads="1"/>
                </p:cNvSpPr>
                <p:nvPr/>
              </p:nvSpPr>
              <p:spPr bwMode="auto">
                <a:xfrm>
                  <a:off x="1641"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1" name="Rectangle 705"/>
                <p:cNvSpPr>
                  <a:spLocks noChangeArrowheads="1"/>
                </p:cNvSpPr>
                <p:nvPr/>
              </p:nvSpPr>
              <p:spPr bwMode="auto">
                <a:xfrm>
                  <a:off x="1647"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2" name="Rectangle 706"/>
                <p:cNvSpPr>
                  <a:spLocks noChangeArrowheads="1"/>
                </p:cNvSpPr>
                <p:nvPr/>
              </p:nvSpPr>
              <p:spPr bwMode="auto">
                <a:xfrm>
                  <a:off x="1653"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3" name="Rectangle 707"/>
                <p:cNvSpPr>
                  <a:spLocks noChangeArrowheads="1"/>
                </p:cNvSpPr>
                <p:nvPr/>
              </p:nvSpPr>
              <p:spPr bwMode="auto">
                <a:xfrm>
                  <a:off x="165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4" name="Rectangle 708"/>
                <p:cNvSpPr>
                  <a:spLocks noChangeArrowheads="1"/>
                </p:cNvSpPr>
                <p:nvPr/>
              </p:nvSpPr>
              <p:spPr bwMode="auto">
                <a:xfrm>
                  <a:off x="1665"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5" name="Rectangle 709"/>
                <p:cNvSpPr>
                  <a:spLocks noChangeArrowheads="1"/>
                </p:cNvSpPr>
                <p:nvPr/>
              </p:nvSpPr>
              <p:spPr bwMode="auto">
                <a:xfrm>
                  <a:off x="1671"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6" name="Rectangle 710"/>
                <p:cNvSpPr>
                  <a:spLocks noChangeArrowheads="1"/>
                </p:cNvSpPr>
                <p:nvPr/>
              </p:nvSpPr>
              <p:spPr bwMode="auto">
                <a:xfrm>
                  <a:off x="1677"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7" name="Rectangle 711"/>
                <p:cNvSpPr>
                  <a:spLocks noChangeArrowheads="1"/>
                </p:cNvSpPr>
                <p:nvPr/>
              </p:nvSpPr>
              <p:spPr bwMode="auto">
                <a:xfrm>
                  <a:off x="1683"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8" name="Rectangle 712"/>
                <p:cNvSpPr>
                  <a:spLocks noChangeArrowheads="1"/>
                </p:cNvSpPr>
                <p:nvPr/>
              </p:nvSpPr>
              <p:spPr bwMode="auto">
                <a:xfrm>
                  <a:off x="168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39" name="Rectangle 713"/>
                <p:cNvSpPr>
                  <a:spLocks noChangeArrowheads="1"/>
                </p:cNvSpPr>
                <p:nvPr/>
              </p:nvSpPr>
              <p:spPr bwMode="auto">
                <a:xfrm>
                  <a:off x="1695"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0" name="Rectangle 714"/>
                <p:cNvSpPr>
                  <a:spLocks noChangeArrowheads="1"/>
                </p:cNvSpPr>
                <p:nvPr/>
              </p:nvSpPr>
              <p:spPr bwMode="auto">
                <a:xfrm>
                  <a:off x="1701"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1" name="Rectangle 715"/>
                <p:cNvSpPr>
                  <a:spLocks noChangeArrowheads="1"/>
                </p:cNvSpPr>
                <p:nvPr/>
              </p:nvSpPr>
              <p:spPr bwMode="auto">
                <a:xfrm>
                  <a:off x="1707"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2" name="Rectangle 716"/>
                <p:cNvSpPr>
                  <a:spLocks noChangeArrowheads="1"/>
                </p:cNvSpPr>
                <p:nvPr/>
              </p:nvSpPr>
              <p:spPr bwMode="auto">
                <a:xfrm>
                  <a:off x="1713"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3" name="Rectangle 717"/>
                <p:cNvSpPr>
                  <a:spLocks noChangeArrowheads="1"/>
                </p:cNvSpPr>
                <p:nvPr/>
              </p:nvSpPr>
              <p:spPr bwMode="auto">
                <a:xfrm>
                  <a:off x="171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4" name="Rectangle 718"/>
                <p:cNvSpPr>
                  <a:spLocks noChangeArrowheads="1"/>
                </p:cNvSpPr>
                <p:nvPr/>
              </p:nvSpPr>
              <p:spPr bwMode="auto">
                <a:xfrm>
                  <a:off x="1725"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5" name="Rectangle 719"/>
                <p:cNvSpPr>
                  <a:spLocks noChangeArrowheads="1"/>
                </p:cNvSpPr>
                <p:nvPr/>
              </p:nvSpPr>
              <p:spPr bwMode="auto">
                <a:xfrm>
                  <a:off x="1731"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6" name="Rectangle 720"/>
                <p:cNvSpPr>
                  <a:spLocks noChangeArrowheads="1"/>
                </p:cNvSpPr>
                <p:nvPr/>
              </p:nvSpPr>
              <p:spPr bwMode="auto">
                <a:xfrm>
                  <a:off x="1737"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7" name="Rectangle 721"/>
                <p:cNvSpPr>
                  <a:spLocks noChangeArrowheads="1"/>
                </p:cNvSpPr>
                <p:nvPr/>
              </p:nvSpPr>
              <p:spPr bwMode="auto">
                <a:xfrm>
                  <a:off x="1743"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8" name="Rectangle 722"/>
                <p:cNvSpPr>
                  <a:spLocks noChangeArrowheads="1"/>
                </p:cNvSpPr>
                <p:nvPr/>
              </p:nvSpPr>
              <p:spPr bwMode="auto">
                <a:xfrm>
                  <a:off x="174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49" name="Rectangle 723"/>
                <p:cNvSpPr>
                  <a:spLocks noChangeArrowheads="1"/>
                </p:cNvSpPr>
                <p:nvPr/>
              </p:nvSpPr>
              <p:spPr bwMode="auto">
                <a:xfrm>
                  <a:off x="1755"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0" name="Rectangle 724"/>
                <p:cNvSpPr>
                  <a:spLocks noChangeArrowheads="1"/>
                </p:cNvSpPr>
                <p:nvPr/>
              </p:nvSpPr>
              <p:spPr bwMode="auto">
                <a:xfrm>
                  <a:off x="1761"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1" name="Rectangle 725"/>
                <p:cNvSpPr>
                  <a:spLocks noChangeArrowheads="1"/>
                </p:cNvSpPr>
                <p:nvPr/>
              </p:nvSpPr>
              <p:spPr bwMode="auto">
                <a:xfrm>
                  <a:off x="1767"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2" name="Rectangle 726"/>
                <p:cNvSpPr>
                  <a:spLocks noChangeArrowheads="1"/>
                </p:cNvSpPr>
                <p:nvPr/>
              </p:nvSpPr>
              <p:spPr bwMode="auto">
                <a:xfrm>
                  <a:off x="1773"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3" name="Rectangle 727"/>
                <p:cNvSpPr>
                  <a:spLocks noChangeArrowheads="1"/>
                </p:cNvSpPr>
                <p:nvPr/>
              </p:nvSpPr>
              <p:spPr bwMode="auto">
                <a:xfrm>
                  <a:off x="177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4" name="Rectangle 728"/>
                <p:cNvSpPr>
                  <a:spLocks noChangeArrowheads="1"/>
                </p:cNvSpPr>
                <p:nvPr/>
              </p:nvSpPr>
              <p:spPr bwMode="auto">
                <a:xfrm>
                  <a:off x="1785"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5" name="Rectangle 729"/>
                <p:cNvSpPr>
                  <a:spLocks noChangeArrowheads="1"/>
                </p:cNvSpPr>
                <p:nvPr/>
              </p:nvSpPr>
              <p:spPr bwMode="auto">
                <a:xfrm>
                  <a:off x="1791"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6" name="Rectangle 730"/>
                <p:cNvSpPr>
                  <a:spLocks noChangeArrowheads="1"/>
                </p:cNvSpPr>
                <p:nvPr/>
              </p:nvSpPr>
              <p:spPr bwMode="auto">
                <a:xfrm>
                  <a:off x="1797"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7" name="Rectangle 731"/>
                <p:cNvSpPr>
                  <a:spLocks noChangeArrowheads="1"/>
                </p:cNvSpPr>
                <p:nvPr/>
              </p:nvSpPr>
              <p:spPr bwMode="auto">
                <a:xfrm>
                  <a:off x="1803"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58" name="Rectangle 732"/>
                <p:cNvSpPr>
                  <a:spLocks noChangeArrowheads="1"/>
                </p:cNvSpPr>
                <p:nvPr/>
              </p:nvSpPr>
              <p:spPr bwMode="auto">
                <a:xfrm>
                  <a:off x="1809" y="3742"/>
                  <a:ext cx="6" cy="282"/>
                </a:xfrm>
                <a:prstGeom prst="rect">
                  <a:avLst/>
                </a:prstGeom>
                <a:solidFill>
                  <a:srgbClr val="0066CC"/>
                </a:solidFill>
                <a:ln w="9525">
                  <a:solidFill>
                    <a:srgbClr val="0066CC"/>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27" name="Group 733"/>
              <p:cNvGrpSpPr>
                <a:grpSpLocks/>
              </p:cNvGrpSpPr>
              <p:nvPr/>
            </p:nvGrpSpPr>
            <p:grpSpPr bwMode="auto">
              <a:xfrm>
                <a:off x="4119" y="2359"/>
                <a:ext cx="203" cy="184"/>
                <a:chOff x="1569" y="3508"/>
                <a:chExt cx="246" cy="234"/>
              </a:xfrm>
            </p:grpSpPr>
            <p:sp>
              <p:nvSpPr>
                <p:cNvPr id="88177" name="Rectangle 734"/>
                <p:cNvSpPr>
                  <a:spLocks noChangeArrowheads="1"/>
                </p:cNvSpPr>
                <p:nvPr/>
              </p:nvSpPr>
              <p:spPr bwMode="auto">
                <a:xfrm>
                  <a:off x="156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8" name="Rectangle 735"/>
                <p:cNvSpPr>
                  <a:spLocks noChangeArrowheads="1"/>
                </p:cNvSpPr>
                <p:nvPr/>
              </p:nvSpPr>
              <p:spPr bwMode="auto">
                <a:xfrm>
                  <a:off x="1575"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9" name="Rectangle 736"/>
                <p:cNvSpPr>
                  <a:spLocks noChangeArrowheads="1"/>
                </p:cNvSpPr>
                <p:nvPr/>
              </p:nvSpPr>
              <p:spPr bwMode="auto">
                <a:xfrm>
                  <a:off x="1581"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0" name="Rectangle 737"/>
                <p:cNvSpPr>
                  <a:spLocks noChangeArrowheads="1"/>
                </p:cNvSpPr>
                <p:nvPr/>
              </p:nvSpPr>
              <p:spPr bwMode="auto">
                <a:xfrm>
                  <a:off x="1587"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1" name="Rectangle 738"/>
                <p:cNvSpPr>
                  <a:spLocks noChangeArrowheads="1"/>
                </p:cNvSpPr>
                <p:nvPr/>
              </p:nvSpPr>
              <p:spPr bwMode="auto">
                <a:xfrm>
                  <a:off x="1593"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2" name="Rectangle 739"/>
                <p:cNvSpPr>
                  <a:spLocks noChangeArrowheads="1"/>
                </p:cNvSpPr>
                <p:nvPr/>
              </p:nvSpPr>
              <p:spPr bwMode="auto">
                <a:xfrm>
                  <a:off x="159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3" name="Rectangle 740"/>
                <p:cNvSpPr>
                  <a:spLocks noChangeArrowheads="1"/>
                </p:cNvSpPr>
                <p:nvPr/>
              </p:nvSpPr>
              <p:spPr bwMode="auto">
                <a:xfrm>
                  <a:off x="1605"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4" name="Rectangle 741"/>
                <p:cNvSpPr>
                  <a:spLocks noChangeArrowheads="1"/>
                </p:cNvSpPr>
                <p:nvPr/>
              </p:nvSpPr>
              <p:spPr bwMode="auto">
                <a:xfrm>
                  <a:off x="1611"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5" name="Rectangle 742"/>
                <p:cNvSpPr>
                  <a:spLocks noChangeArrowheads="1"/>
                </p:cNvSpPr>
                <p:nvPr/>
              </p:nvSpPr>
              <p:spPr bwMode="auto">
                <a:xfrm>
                  <a:off x="1617"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6" name="Rectangle 743"/>
                <p:cNvSpPr>
                  <a:spLocks noChangeArrowheads="1"/>
                </p:cNvSpPr>
                <p:nvPr/>
              </p:nvSpPr>
              <p:spPr bwMode="auto">
                <a:xfrm>
                  <a:off x="1623"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7" name="Rectangle 744"/>
                <p:cNvSpPr>
                  <a:spLocks noChangeArrowheads="1"/>
                </p:cNvSpPr>
                <p:nvPr/>
              </p:nvSpPr>
              <p:spPr bwMode="auto">
                <a:xfrm>
                  <a:off x="162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8" name="Rectangle 745"/>
                <p:cNvSpPr>
                  <a:spLocks noChangeArrowheads="1"/>
                </p:cNvSpPr>
                <p:nvPr/>
              </p:nvSpPr>
              <p:spPr bwMode="auto">
                <a:xfrm>
                  <a:off x="1635"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89" name="Rectangle 746"/>
                <p:cNvSpPr>
                  <a:spLocks noChangeArrowheads="1"/>
                </p:cNvSpPr>
                <p:nvPr/>
              </p:nvSpPr>
              <p:spPr bwMode="auto">
                <a:xfrm>
                  <a:off x="1641"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0" name="Rectangle 747"/>
                <p:cNvSpPr>
                  <a:spLocks noChangeArrowheads="1"/>
                </p:cNvSpPr>
                <p:nvPr/>
              </p:nvSpPr>
              <p:spPr bwMode="auto">
                <a:xfrm>
                  <a:off x="1647"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1" name="Rectangle 748"/>
                <p:cNvSpPr>
                  <a:spLocks noChangeArrowheads="1"/>
                </p:cNvSpPr>
                <p:nvPr/>
              </p:nvSpPr>
              <p:spPr bwMode="auto">
                <a:xfrm>
                  <a:off x="1653"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2" name="Rectangle 749"/>
                <p:cNvSpPr>
                  <a:spLocks noChangeArrowheads="1"/>
                </p:cNvSpPr>
                <p:nvPr/>
              </p:nvSpPr>
              <p:spPr bwMode="auto">
                <a:xfrm>
                  <a:off x="165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3" name="Rectangle 750"/>
                <p:cNvSpPr>
                  <a:spLocks noChangeArrowheads="1"/>
                </p:cNvSpPr>
                <p:nvPr/>
              </p:nvSpPr>
              <p:spPr bwMode="auto">
                <a:xfrm>
                  <a:off x="1665"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4" name="Rectangle 751"/>
                <p:cNvSpPr>
                  <a:spLocks noChangeArrowheads="1"/>
                </p:cNvSpPr>
                <p:nvPr/>
              </p:nvSpPr>
              <p:spPr bwMode="auto">
                <a:xfrm>
                  <a:off x="1671"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5" name="Rectangle 752"/>
                <p:cNvSpPr>
                  <a:spLocks noChangeArrowheads="1"/>
                </p:cNvSpPr>
                <p:nvPr/>
              </p:nvSpPr>
              <p:spPr bwMode="auto">
                <a:xfrm>
                  <a:off x="1677"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6" name="Rectangle 753"/>
                <p:cNvSpPr>
                  <a:spLocks noChangeArrowheads="1"/>
                </p:cNvSpPr>
                <p:nvPr/>
              </p:nvSpPr>
              <p:spPr bwMode="auto">
                <a:xfrm>
                  <a:off x="1683"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7" name="Rectangle 754"/>
                <p:cNvSpPr>
                  <a:spLocks noChangeArrowheads="1"/>
                </p:cNvSpPr>
                <p:nvPr/>
              </p:nvSpPr>
              <p:spPr bwMode="auto">
                <a:xfrm>
                  <a:off x="168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8" name="Rectangle 755"/>
                <p:cNvSpPr>
                  <a:spLocks noChangeArrowheads="1"/>
                </p:cNvSpPr>
                <p:nvPr/>
              </p:nvSpPr>
              <p:spPr bwMode="auto">
                <a:xfrm>
                  <a:off x="1695"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99" name="Rectangle 756"/>
                <p:cNvSpPr>
                  <a:spLocks noChangeArrowheads="1"/>
                </p:cNvSpPr>
                <p:nvPr/>
              </p:nvSpPr>
              <p:spPr bwMode="auto">
                <a:xfrm>
                  <a:off x="1701"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0" name="Rectangle 757"/>
                <p:cNvSpPr>
                  <a:spLocks noChangeArrowheads="1"/>
                </p:cNvSpPr>
                <p:nvPr/>
              </p:nvSpPr>
              <p:spPr bwMode="auto">
                <a:xfrm>
                  <a:off x="1707"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1" name="Rectangle 758"/>
                <p:cNvSpPr>
                  <a:spLocks noChangeArrowheads="1"/>
                </p:cNvSpPr>
                <p:nvPr/>
              </p:nvSpPr>
              <p:spPr bwMode="auto">
                <a:xfrm>
                  <a:off x="1713"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2" name="Rectangle 759"/>
                <p:cNvSpPr>
                  <a:spLocks noChangeArrowheads="1"/>
                </p:cNvSpPr>
                <p:nvPr/>
              </p:nvSpPr>
              <p:spPr bwMode="auto">
                <a:xfrm>
                  <a:off x="171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3" name="Rectangle 760"/>
                <p:cNvSpPr>
                  <a:spLocks noChangeArrowheads="1"/>
                </p:cNvSpPr>
                <p:nvPr/>
              </p:nvSpPr>
              <p:spPr bwMode="auto">
                <a:xfrm>
                  <a:off x="1725"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4" name="Rectangle 761"/>
                <p:cNvSpPr>
                  <a:spLocks noChangeArrowheads="1"/>
                </p:cNvSpPr>
                <p:nvPr/>
              </p:nvSpPr>
              <p:spPr bwMode="auto">
                <a:xfrm>
                  <a:off x="1731"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5" name="Rectangle 762"/>
                <p:cNvSpPr>
                  <a:spLocks noChangeArrowheads="1"/>
                </p:cNvSpPr>
                <p:nvPr/>
              </p:nvSpPr>
              <p:spPr bwMode="auto">
                <a:xfrm>
                  <a:off x="1737"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6" name="Rectangle 763"/>
                <p:cNvSpPr>
                  <a:spLocks noChangeArrowheads="1"/>
                </p:cNvSpPr>
                <p:nvPr/>
              </p:nvSpPr>
              <p:spPr bwMode="auto">
                <a:xfrm>
                  <a:off x="1743"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7" name="Rectangle 764"/>
                <p:cNvSpPr>
                  <a:spLocks noChangeArrowheads="1"/>
                </p:cNvSpPr>
                <p:nvPr/>
              </p:nvSpPr>
              <p:spPr bwMode="auto">
                <a:xfrm>
                  <a:off x="174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8" name="Rectangle 765"/>
                <p:cNvSpPr>
                  <a:spLocks noChangeArrowheads="1"/>
                </p:cNvSpPr>
                <p:nvPr/>
              </p:nvSpPr>
              <p:spPr bwMode="auto">
                <a:xfrm>
                  <a:off x="1755"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09" name="Rectangle 766"/>
                <p:cNvSpPr>
                  <a:spLocks noChangeArrowheads="1"/>
                </p:cNvSpPr>
                <p:nvPr/>
              </p:nvSpPr>
              <p:spPr bwMode="auto">
                <a:xfrm>
                  <a:off x="1761"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0" name="Rectangle 767"/>
                <p:cNvSpPr>
                  <a:spLocks noChangeArrowheads="1"/>
                </p:cNvSpPr>
                <p:nvPr/>
              </p:nvSpPr>
              <p:spPr bwMode="auto">
                <a:xfrm>
                  <a:off x="1767"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1" name="Rectangle 768"/>
                <p:cNvSpPr>
                  <a:spLocks noChangeArrowheads="1"/>
                </p:cNvSpPr>
                <p:nvPr/>
              </p:nvSpPr>
              <p:spPr bwMode="auto">
                <a:xfrm>
                  <a:off x="1773"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2" name="Rectangle 769"/>
                <p:cNvSpPr>
                  <a:spLocks noChangeArrowheads="1"/>
                </p:cNvSpPr>
                <p:nvPr/>
              </p:nvSpPr>
              <p:spPr bwMode="auto">
                <a:xfrm>
                  <a:off x="177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3" name="Rectangle 770"/>
                <p:cNvSpPr>
                  <a:spLocks noChangeArrowheads="1"/>
                </p:cNvSpPr>
                <p:nvPr/>
              </p:nvSpPr>
              <p:spPr bwMode="auto">
                <a:xfrm>
                  <a:off x="1785"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4" name="Rectangle 771"/>
                <p:cNvSpPr>
                  <a:spLocks noChangeArrowheads="1"/>
                </p:cNvSpPr>
                <p:nvPr/>
              </p:nvSpPr>
              <p:spPr bwMode="auto">
                <a:xfrm>
                  <a:off x="1791"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5" name="Rectangle 772"/>
                <p:cNvSpPr>
                  <a:spLocks noChangeArrowheads="1"/>
                </p:cNvSpPr>
                <p:nvPr/>
              </p:nvSpPr>
              <p:spPr bwMode="auto">
                <a:xfrm>
                  <a:off x="1797"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6" name="Rectangle 773"/>
                <p:cNvSpPr>
                  <a:spLocks noChangeArrowheads="1"/>
                </p:cNvSpPr>
                <p:nvPr/>
              </p:nvSpPr>
              <p:spPr bwMode="auto">
                <a:xfrm>
                  <a:off x="1803"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217" name="Rectangle 774"/>
                <p:cNvSpPr>
                  <a:spLocks noChangeArrowheads="1"/>
                </p:cNvSpPr>
                <p:nvPr/>
              </p:nvSpPr>
              <p:spPr bwMode="auto">
                <a:xfrm>
                  <a:off x="1809" y="3508"/>
                  <a:ext cx="6" cy="234"/>
                </a:xfrm>
                <a:prstGeom prst="rect">
                  <a:avLst/>
                </a:prstGeom>
                <a:solidFill>
                  <a:schemeClr val="accent2"/>
                </a:solidFill>
                <a:ln w="9525">
                  <a:solidFill>
                    <a:schemeClr val="accent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nvGrpSpPr>
              <p:cNvPr id="28" name="Group 775"/>
              <p:cNvGrpSpPr>
                <a:grpSpLocks/>
              </p:cNvGrpSpPr>
              <p:nvPr/>
            </p:nvGrpSpPr>
            <p:grpSpPr bwMode="auto">
              <a:xfrm>
                <a:off x="4119" y="2765"/>
                <a:ext cx="203" cy="826"/>
                <a:chOff x="1569" y="4024"/>
                <a:chExt cx="246" cy="1050"/>
              </a:xfrm>
            </p:grpSpPr>
            <p:sp>
              <p:nvSpPr>
                <p:cNvPr id="88136" name="Rectangle 776"/>
                <p:cNvSpPr>
                  <a:spLocks noChangeArrowheads="1"/>
                </p:cNvSpPr>
                <p:nvPr/>
              </p:nvSpPr>
              <p:spPr bwMode="auto">
                <a:xfrm>
                  <a:off x="156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37" name="Rectangle 777"/>
                <p:cNvSpPr>
                  <a:spLocks noChangeArrowheads="1"/>
                </p:cNvSpPr>
                <p:nvPr/>
              </p:nvSpPr>
              <p:spPr bwMode="auto">
                <a:xfrm>
                  <a:off x="1575"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38" name="Rectangle 778"/>
                <p:cNvSpPr>
                  <a:spLocks noChangeArrowheads="1"/>
                </p:cNvSpPr>
                <p:nvPr/>
              </p:nvSpPr>
              <p:spPr bwMode="auto">
                <a:xfrm>
                  <a:off x="1581"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39" name="Rectangle 779"/>
                <p:cNvSpPr>
                  <a:spLocks noChangeArrowheads="1"/>
                </p:cNvSpPr>
                <p:nvPr/>
              </p:nvSpPr>
              <p:spPr bwMode="auto">
                <a:xfrm>
                  <a:off x="1587"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0" name="Rectangle 780"/>
                <p:cNvSpPr>
                  <a:spLocks noChangeArrowheads="1"/>
                </p:cNvSpPr>
                <p:nvPr/>
              </p:nvSpPr>
              <p:spPr bwMode="auto">
                <a:xfrm>
                  <a:off x="1593"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1" name="Rectangle 781"/>
                <p:cNvSpPr>
                  <a:spLocks noChangeArrowheads="1"/>
                </p:cNvSpPr>
                <p:nvPr/>
              </p:nvSpPr>
              <p:spPr bwMode="auto">
                <a:xfrm>
                  <a:off x="159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2" name="Rectangle 782"/>
                <p:cNvSpPr>
                  <a:spLocks noChangeArrowheads="1"/>
                </p:cNvSpPr>
                <p:nvPr/>
              </p:nvSpPr>
              <p:spPr bwMode="auto">
                <a:xfrm>
                  <a:off x="1605"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3" name="Rectangle 783"/>
                <p:cNvSpPr>
                  <a:spLocks noChangeArrowheads="1"/>
                </p:cNvSpPr>
                <p:nvPr/>
              </p:nvSpPr>
              <p:spPr bwMode="auto">
                <a:xfrm>
                  <a:off x="1611"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4" name="Rectangle 784"/>
                <p:cNvSpPr>
                  <a:spLocks noChangeArrowheads="1"/>
                </p:cNvSpPr>
                <p:nvPr/>
              </p:nvSpPr>
              <p:spPr bwMode="auto">
                <a:xfrm>
                  <a:off x="1617"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5" name="Rectangle 785"/>
                <p:cNvSpPr>
                  <a:spLocks noChangeArrowheads="1"/>
                </p:cNvSpPr>
                <p:nvPr/>
              </p:nvSpPr>
              <p:spPr bwMode="auto">
                <a:xfrm>
                  <a:off x="1623"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6" name="Rectangle 786"/>
                <p:cNvSpPr>
                  <a:spLocks noChangeArrowheads="1"/>
                </p:cNvSpPr>
                <p:nvPr/>
              </p:nvSpPr>
              <p:spPr bwMode="auto">
                <a:xfrm>
                  <a:off x="162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7" name="Rectangle 787"/>
                <p:cNvSpPr>
                  <a:spLocks noChangeArrowheads="1"/>
                </p:cNvSpPr>
                <p:nvPr/>
              </p:nvSpPr>
              <p:spPr bwMode="auto">
                <a:xfrm>
                  <a:off x="1635"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8" name="Rectangle 788"/>
                <p:cNvSpPr>
                  <a:spLocks noChangeArrowheads="1"/>
                </p:cNvSpPr>
                <p:nvPr/>
              </p:nvSpPr>
              <p:spPr bwMode="auto">
                <a:xfrm>
                  <a:off x="1641"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49" name="Rectangle 789"/>
                <p:cNvSpPr>
                  <a:spLocks noChangeArrowheads="1"/>
                </p:cNvSpPr>
                <p:nvPr/>
              </p:nvSpPr>
              <p:spPr bwMode="auto">
                <a:xfrm>
                  <a:off x="1647"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0" name="Rectangle 790"/>
                <p:cNvSpPr>
                  <a:spLocks noChangeArrowheads="1"/>
                </p:cNvSpPr>
                <p:nvPr/>
              </p:nvSpPr>
              <p:spPr bwMode="auto">
                <a:xfrm>
                  <a:off x="1653"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1" name="Rectangle 791"/>
                <p:cNvSpPr>
                  <a:spLocks noChangeArrowheads="1"/>
                </p:cNvSpPr>
                <p:nvPr/>
              </p:nvSpPr>
              <p:spPr bwMode="auto">
                <a:xfrm>
                  <a:off x="165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2" name="Rectangle 792"/>
                <p:cNvSpPr>
                  <a:spLocks noChangeArrowheads="1"/>
                </p:cNvSpPr>
                <p:nvPr/>
              </p:nvSpPr>
              <p:spPr bwMode="auto">
                <a:xfrm>
                  <a:off x="1665"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3" name="Rectangle 793"/>
                <p:cNvSpPr>
                  <a:spLocks noChangeArrowheads="1"/>
                </p:cNvSpPr>
                <p:nvPr/>
              </p:nvSpPr>
              <p:spPr bwMode="auto">
                <a:xfrm>
                  <a:off x="1671"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4" name="Rectangle 794"/>
                <p:cNvSpPr>
                  <a:spLocks noChangeArrowheads="1"/>
                </p:cNvSpPr>
                <p:nvPr/>
              </p:nvSpPr>
              <p:spPr bwMode="auto">
                <a:xfrm>
                  <a:off x="1677"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5" name="Rectangle 795"/>
                <p:cNvSpPr>
                  <a:spLocks noChangeArrowheads="1"/>
                </p:cNvSpPr>
                <p:nvPr/>
              </p:nvSpPr>
              <p:spPr bwMode="auto">
                <a:xfrm>
                  <a:off x="1683"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6" name="Rectangle 796"/>
                <p:cNvSpPr>
                  <a:spLocks noChangeArrowheads="1"/>
                </p:cNvSpPr>
                <p:nvPr/>
              </p:nvSpPr>
              <p:spPr bwMode="auto">
                <a:xfrm>
                  <a:off x="168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7" name="Rectangle 797"/>
                <p:cNvSpPr>
                  <a:spLocks noChangeArrowheads="1"/>
                </p:cNvSpPr>
                <p:nvPr/>
              </p:nvSpPr>
              <p:spPr bwMode="auto">
                <a:xfrm>
                  <a:off x="1695"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8" name="Rectangle 798"/>
                <p:cNvSpPr>
                  <a:spLocks noChangeArrowheads="1"/>
                </p:cNvSpPr>
                <p:nvPr/>
              </p:nvSpPr>
              <p:spPr bwMode="auto">
                <a:xfrm>
                  <a:off x="1701"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59" name="Rectangle 799"/>
                <p:cNvSpPr>
                  <a:spLocks noChangeArrowheads="1"/>
                </p:cNvSpPr>
                <p:nvPr/>
              </p:nvSpPr>
              <p:spPr bwMode="auto">
                <a:xfrm>
                  <a:off x="1707"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0" name="Rectangle 800"/>
                <p:cNvSpPr>
                  <a:spLocks noChangeArrowheads="1"/>
                </p:cNvSpPr>
                <p:nvPr/>
              </p:nvSpPr>
              <p:spPr bwMode="auto">
                <a:xfrm>
                  <a:off x="1713"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1" name="Rectangle 801"/>
                <p:cNvSpPr>
                  <a:spLocks noChangeArrowheads="1"/>
                </p:cNvSpPr>
                <p:nvPr/>
              </p:nvSpPr>
              <p:spPr bwMode="auto">
                <a:xfrm>
                  <a:off x="171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2" name="Rectangle 802"/>
                <p:cNvSpPr>
                  <a:spLocks noChangeArrowheads="1"/>
                </p:cNvSpPr>
                <p:nvPr/>
              </p:nvSpPr>
              <p:spPr bwMode="auto">
                <a:xfrm>
                  <a:off x="1725"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3" name="Rectangle 803"/>
                <p:cNvSpPr>
                  <a:spLocks noChangeArrowheads="1"/>
                </p:cNvSpPr>
                <p:nvPr/>
              </p:nvSpPr>
              <p:spPr bwMode="auto">
                <a:xfrm>
                  <a:off x="1731"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4" name="Rectangle 804"/>
                <p:cNvSpPr>
                  <a:spLocks noChangeArrowheads="1"/>
                </p:cNvSpPr>
                <p:nvPr/>
              </p:nvSpPr>
              <p:spPr bwMode="auto">
                <a:xfrm>
                  <a:off x="1737"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5" name="Rectangle 805"/>
                <p:cNvSpPr>
                  <a:spLocks noChangeArrowheads="1"/>
                </p:cNvSpPr>
                <p:nvPr/>
              </p:nvSpPr>
              <p:spPr bwMode="auto">
                <a:xfrm>
                  <a:off x="1743"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6" name="Rectangle 806"/>
                <p:cNvSpPr>
                  <a:spLocks noChangeArrowheads="1"/>
                </p:cNvSpPr>
                <p:nvPr/>
              </p:nvSpPr>
              <p:spPr bwMode="auto">
                <a:xfrm>
                  <a:off x="174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7" name="Rectangle 807"/>
                <p:cNvSpPr>
                  <a:spLocks noChangeArrowheads="1"/>
                </p:cNvSpPr>
                <p:nvPr/>
              </p:nvSpPr>
              <p:spPr bwMode="auto">
                <a:xfrm>
                  <a:off x="1755"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8" name="Rectangle 808"/>
                <p:cNvSpPr>
                  <a:spLocks noChangeArrowheads="1"/>
                </p:cNvSpPr>
                <p:nvPr/>
              </p:nvSpPr>
              <p:spPr bwMode="auto">
                <a:xfrm>
                  <a:off x="1761"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69" name="Rectangle 809"/>
                <p:cNvSpPr>
                  <a:spLocks noChangeArrowheads="1"/>
                </p:cNvSpPr>
                <p:nvPr/>
              </p:nvSpPr>
              <p:spPr bwMode="auto">
                <a:xfrm>
                  <a:off x="1767"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0" name="Rectangle 810"/>
                <p:cNvSpPr>
                  <a:spLocks noChangeArrowheads="1"/>
                </p:cNvSpPr>
                <p:nvPr/>
              </p:nvSpPr>
              <p:spPr bwMode="auto">
                <a:xfrm>
                  <a:off x="1773"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1" name="Rectangle 811"/>
                <p:cNvSpPr>
                  <a:spLocks noChangeArrowheads="1"/>
                </p:cNvSpPr>
                <p:nvPr/>
              </p:nvSpPr>
              <p:spPr bwMode="auto">
                <a:xfrm>
                  <a:off x="177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2" name="Rectangle 812"/>
                <p:cNvSpPr>
                  <a:spLocks noChangeArrowheads="1"/>
                </p:cNvSpPr>
                <p:nvPr/>
              </p:nvSpPr>
              <p:spPr bwMode="auto">
                <a:xfrm>
                  <a:off x="1785"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3" name="Rectangle 813"/>
                <p:cNvSpPr>
                  <a:spLocks noChangeArrowheads="1"/>
                </p:cNvSpPr>
                <p:nvPr/>
              </p:nvSpPr>
              <p:spPr bwMode="auto">
                <a:xfrm>
                  <a:off x="1791"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4" name="Rectangle 814"/>
                <p:cNvSpPr>
                  <a:spLocks noChangeArrowheads="1"/>
                </p:cNvSpPr>
                <p:nvPr/>
              </p:nvSpPr>
              <p:spPr bwMode="auto">
                <a:xfrm>
                  <a:off x="1797"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5" name="Rectangle 815"/>
                <p:cNvSpPr>
                  <a:spLocks noChangeArrowheads="1"/>
                </p:cNvSpPr>
                <p:nvPr/>
              </p:nvSpPr>
              <p:spPr bwMode="auto">
                <a:xfrm>
                  <a:off x="1803"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76" name="Rectangle 816"/>
                <p:cNvSpPr>
                  <a:spLocks noChangeArrowheads="1"/>
                </p:cNvSpPr>
                <p:nvPr/>
              </p:nvSpPr>
              <p:spPr bwMode="auto">
                <a:xfrm>
                  <a:off x="1809" y="4024"/>
                  <a:ext cx="6" cy="1050"/>
                </a:xfrm>
                <a:prstGeom prst="rect">
                  <a:avLst/>
                </a:prstGeom>
                <a:solidFill>
                  <a:schemeClr val="bg2"/>
                </a:solidFill>
                <a:ln w="9525">
                  <a:solidFill>
                    <a:schemeClr val="bg2"/>
                  </a:solidFill>
                  <a:miter lim="800000"/>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grpSp>
        </p:grpSp>
      </p:grpSp>
      <p:grpSp>
        <p:nvGrpSpPr>
          <p:cNvPr id="29" name="Group 817"/>
          <p:cNvGrpSpPr>
            <a:grpSpLocks/>
          </p:cNvGrpSpPr>
          <p:nvPr/>
        </p:nvGrpSpPr>
        <p:grpSpPr bwMode="auto">
          <a:xfrm>
            <a:off x="423863" y="2820988"/>
            <a:ext cx="3151187" cy="1227137"/>
            <a:chOff x="3447" y="1440"/>
            <a:chExt cx="1603" cy="475"/>
          </a:xfrm>
        </p:grpSpPr>
        <p:sp>
          <p:nvSpPr>
            <p:cNvPr id="88119" name="Rectangle 818"/>
            <p:cNvSpPr>
              <a:spLocks noChangeArrowheads="1"/>
            </p:cNvSpPr>
            <p:nvPr/>
          </p:nvSpPr>
          <p:spPr bwMode="auto">
            <a:xfrm>
              <a:off x="3550" y="1536"/>
              <a:ext cx="1500" cy="8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500" b="1" smtClean="0">
                  <a:solidFill>
                    <a:srgbClr val="000000"/>
                  </a:solidFill>
                  <a:cs typeface="Arial" pitchFamily="34" charset="0"/>
                </a:rPr>
                <a:t>Developed (GDP&gt;$12,000)</a:t>
              </a:r>
            </a:p>
          </p:txBody>
        </p:sp>
        <p:sp>
          <p:nvSpPr>
            <p:cNvPr id="88120" name="Rectangle 819"/>
            <p:cNvSpPr>
              <a:spLocks noChangeArrowheads="1"/>
            </p:cNvSpPr>
            <p:nvPr/>
          </p:nvSpPr>
          <p:spPr bwMode="auto">
            <a:xfrm>
              <a:off x="3447" y="1560"/>
              <a:ext cx="57" cy="48"/>
            </a:xfrm>
            <a:prstGeom prst="rect">
              <a:avLst/>
            </a:prstGeom>
            <a:solidFill>
              <a:schemeClr val="accent2"/>
            </a:solidFill>
            <a:ln w="9525">
              <a:solidFill>
                <a:schemeClr val="accent2"/>
              </a:solidFill>
              <a:miter lim="800000"/>
              <a:headEnd/>
              <a:tailEnd/>
            </a:ln>
          </p:spPr>
          <p:txBody>
            <a:bodyPr wrap="none" anchor="ctr"/>
            <a:lstStyle/>
            <a:p>
              <a:pPr fontAlgn="base">
                <a:spcBef>
                  <a:spcPct val="0"/>
                </a:spcBef>
                <a:spcAft>
                  <a:spcPct val="0"/>
                </a:spcAft>
              </a:pPr>
              <a:endParaRPr lang="en-US" sz="1500" b="1" smtClean="0">
                <a:solidFill>
                  <a:srgbClr val="000000"/>
                </a:solidFill>
                <a:latin typeface="Times New Roman" pitchFamily="18" charset="0"/>
              </a:endParaRPr>
            </a:p>
          </p:txBody>
        </p:sp>
        <p:sp>
          <p:nvSpPr>
            <p:cNvPr id="88121" name="Rectangle 820"/>
            <p:cNvSpPr>
              <a:spLocks noChangeArrowheads="1"/>
            </p:cNvSpPr>
            <p:nvPr/>
          </p:nvSpPr>
          <p:spPr bwMode="auto">
            <a:xfrm>
              <a:off x="3550" y="1633"/>
              <a:ext cx="1445" cy="8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500" b="1" smtClean="0">
                  <a:solidFill>
                    <a:srgbClr val="000000"/>
                  </a:solidFill>
                  <a:cs typeface="Arial" pitchFamily="34" charset="0"/>
                </a:rPr>
                <a:t>Emerging (GDP&lt;$12,000)</a:t>
              </a:r>
            </a:p>
          </p:txBody>
        </p:sp>
        <p:sp>
          <p:nvSpPr>
            <p:cNvPr id="88122" name="Rectangle 821"/>
            <p:cNvSpPr>
              <a:spLocks noChangeArrowheads="1"/>
            </p:cNvSpPr>
            <p:nvPr/>
          </p:nvSpPr>
          <p:spPr bwMode="auto">
            <a:xfrm>
              <a:off x="3447" y="1657"/>
              <a:ext cx="57" cy="47"/>
            </a:xfrm>
            <a:prstGeom prst="rect">
              <a:avLst/>
            </a:prstGeom>
            <a:solidFill>
              <a:srgbClr val="0066CC"/>
            </a:solidFill>
            <a:ln w="9525">
              <a:solidFill>
                <a:srgbClr val="0066CC"/>
              </a:solidFill>
              <a:miter lim="800000"/>
              <a:headEnd/>
              <a:tailEnd/>
            </a:ln>
          </p:spPr>
          <p:txBody>
            <a:bodyPr wrap="none" anchor="ctr"/>
            <a:lstStyle/>
            <a:p>
              <a:pPr fontAlgn="base">
                <a:spcBef>
                  <a:spcPct val="0"/>
                </a:spcBef>
                <a:spcAft>
                  <a:spcPct val="0"/>
                </a:spcAft>
              </a:pPr>
              <a:endParaRPr lang="en-US" sz="1500" b="1" smtClean="0">
                <a:solidFill>
                  <a:srgbClr val="000000"/>
                </a:solidFill>
                <a:latin typeface="Times New Roman" pitchFamily="18" charset="0"/>
              </a:endParaRPr>
            </a:p>
          </p:txBody>
        </p:sp>
        <p:sp>
          <p:nvSpPr>
            <p:cNvPr id="88123" name="Rectangle 822"/>
            <p:cNvSpPr>
              <a:spLocks noChangeArrowheads="1"/>
            </p:cNvSpPr>
            <p:nvPr/>
          </p:nvSpPr>
          <p:spPr bwMode="auto">
            <a:xfrm>
              <a:off x="3550" y="1729"/>
              <a:ext cx="1471" cy="8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500" b="1" smtClean="0">
                  <a:solidFill>
                    <a:srgbClr val="000000"/>
                  </a:solidFill>
                  <a:cs typeface="Arial" pitchFamily="34" charset="0"/>
                </a:rPr>
                <a:t>Developing (GDP&lt;$5,000)</a:t>
              </a:r>
            </a:p>
          </p:txBody>
        </p:sp>
        <p:sp>
          <p:nvSpPr>
            <p:cNvPr id="88124" name="Rectangle 823"/>
            <p:cNvSpPr>
              <a:spLocks noChangeArrowheads="1"/>
            </p:cNvSpPr>
            <p:nvPr/>
          </p:nvSpPr>
          <p:spPr bwMode="auto">
            <a:xfrm>
              <a:off x="3447" y="1753"/>
              <a:ext cx="57" cy="47"/>
            </a:xfrm>
            <a:prstGeom prst="rect">
              <a:avLst/>
            </a:prstGeom>
            <a:solidFill>
              <a:schemeClr val="bg2"/>
            </a:solidFill>
            <a:ln w="9525">
              <a:solidFill>
                <a:schemeClr val="bg2"/>
              </a:solidFill>
              <a:miter lim="800000"/>
              <a:headEnd/>
              <a:tailEnd/>
            </a:ln>
          </p:spPr>
          <p:txBody>
            <a:bodyPr wrap="none" anchor="ctr"/>
            <a:lstStyle/>
            <a:p>
              <a:pPr fontAlgn="base">
                <a:spcBef>
                  <a:spcPct val="0"/>
                </a:spcBef>
                <a:spcAft>
                  <a:spcPct val="0"/>
                </a:spcAft>
              </a:pPr>
              <a:endParaRPr lang="en-US" sz="1500" b="1" smtClean="0">
                <a:solidFill>
                  <a:srgbClr val="000000"/>
                </a:solidFill>
                <a:latin typeface="Times New Roman" pitchFamily="18" charset="0"/>
              </a:endParaRPr>
            </a:p>
          </p:txBody>
        </p:sp>
        <p:sp>
          <p:nvSpPr>
            <p:cNvPr id="88125" name="Rectangle 824"/>
            <p:cNvSpPr>
              <a:spLocks noChangeArrowheads="1"/>
            </p:cNvSpPr>
            <p:nvPr/>
          </p:nvSpPr>
          <p:spPr bwMode="auto">
            <a:xfrm>
              <a:off x="3550" y="1826"/>
              <a:ext cx="1270" cy="8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500" b="1" smtClean="0">
                  <a:solidFill>
                    <a:srgbClr val="000000"/>
                  </a:solidFill>
                  <a:cs typeface="Arial" pitchFamily="34" charset="0"/>
                </a:rPr>
                <a:t>Poorest (GDP&lt;$1,500)</a:t>
              </a:r>
            </a:p>
          </p:txBody>
        </p:sp>
        <p:sp>
          <p:nvSpPr>
            <p:cNvPr id="88126" name="Rectangle 825"/>
            <p:cNvSpPr>
              <a:spLocks noChangeArrowheads="1"/>
            </p:cNvSpPr>
            <p:nvPr/>
          </p:nvSpPr>
          <p:spPr bwMode="auto">
            <a:xfrm>
              <a:off x="3447" y="1850"/>
              <a:ext cx="57" cy="48"/>
            </a:xfrm>
            <a:prstGeom prst="rect">
              <a:avLst/>
            </a:prstGeom>
            <a:solidFill>
              <a:schemeClr val="hlink"/>
            </a:solidFill>
            <a:ln w="9525">
              <a:solidFill>
                <a:schemeClr val="hlink"/>
              </a:solidFill>
              <a:miter lim="800000"/>
              <a:headEnd/>
              <a:tailEnd/>
            </a:ln>
          </p:spPr>
          <p:txBody>
            <a:bodyPr wrap="none" anchor="ctr"/>
            <a:lstStyle/>
            <a:p>
              <a:pPr fontAlgn="base">
                <a:spcBef>
                  <a:spcPct val="0"/>
                </a:spcBef>
                <a:spcAft>
                  <a:spcPct val="0"/>
                </a:spcAft>
              </a:pPr>
              <a:endParaRPr lang="en-US" sz="1500" b="1" smtClean="0">
                <a:solidFill>
                  <a:srgbClr val="000000"/>
                </a:solidFill>
                <a:latin typeface="Times New Roman" pitchFamily="18" charset="0"/>
              </a:endParaRPr>
            </a:p>
          </p:txBody>
        </p:sp>
        <p:sp>
          <p:nvSpPr>
            <p:cNvPr id="88127" name="Rectangle 826"/>
            <p:cNvSpPr>
              <a:spLocks noChangeArrowheads="1"/>
            </p:cNvSpPr>
            <p:nvPr/>
          </p:nvSpPr>
          <p:spPr bwMode="auto">
            <a:xfrm>
              <a:off x="3447" y="1464"/>
              <a:ext cx="57" cy="47"/>
            </a:xfrm>
            <a:prstGeom prst="rect">
              <a:avLst/>
            </a:prstGeom>
            <a:solidFill>
              <a:srgbClr val="990000"/>
            </a:solidFill>
            <a:ln w="9525">
              <a:solidFill>
                <a:srgbClr val="990000"/>
              </a:solidFill>
              <a:miter lim="800000"/>
              <a:headEnd/>
              <a:tailEnd/>
            </a:ln>
          </p:spPr>
          <p:txBody>
            <a:bodyPr wrap="none" anchor="ctr"/>
            <a:lstStyle/>
            <a:p>
              <a:pPr fontAlgn="base">
                <a:spcBef>
                  <a:spcPct val="0"/>
                </a:spcBef>
                <a:spcAft>
                  <a:spcPct val="0"/>
                </a:spcAft>
              </a:pPr>
              <a:endParaRPr lang="en-US" sz="1500" b="1" smtClean="0">
                <a:solidFill>
                  <a:srgbClr val="000000"/>
                </a:solidFill>
                <a:latin typeface="Times New Roman" pitchFamily="18" charset="0"/>
              </a:endParaRPr>
            </a:p>
          </p:txBody>
        </p:sp>
        <p:sp>
          <p:nvSpPr>
            <p:cNvPr id="88128" name="Rectangle 827"/>
            <p:cNvSpPr>
              <a:spLocks noChangeArrowheads="1"/>
            </p:cNvSpPr>
            <p:nvPr/>
          </p:nvSpPr>
          <p:spPr bwMode="auto">
            <a:xfrm>
              <a:off x="3550" y="1440"/>
              <a:ext cx="884" cy="8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fr-CH" sz="1500" b="1" smtClean="0">
                  <a:solidFill>
                    <a:srgbClr val="000000"/>
                  </a:solidFill>
                  <a:cs typeface="Arial" pitchFamily="34" charset="0"/>
                </a:rPr>
                <a:t>Primary energy</a:t>
              </a:r>
              <a:endParaRPr lang="en-GB" sz="1500" b="1" smtClean="0">
                <a:solidFill>
                  <a:srgbClr val="000000"/>
                </a:solidFill>
                <a:cs typeface="Arial" pitchFamily="34" charset="0"/>
              </a:endParaRPr>
            </a:p>
          </p:txBody>
        </p:sp>
      </p:grpSp>
      <p:sp>
        <p:nvSpPr>
          <p:cNvPr id="88106" name="Line 828"/>
          <p:cNvSpPr>
            <a:spLocks noChangeShapeType="1"/>
          </p:cNvSpPr>
          <p:nvPr/>
        </p:nvSpPr>
        <p:spPr bwMode="auto">
          <a:xfrm>
            <a:off x="5184775" y="6240463"/>
            <a:ext cx="2636838" cy="1587"/>
          </a:xfrm>
          <a:prstGeom prst="line">
            <a:avLst/>
          </a:prstGeom>
          <a:noFill/>
          <a:ln w="9525">
            <a:solidFill>
              <a:srgbClr val="000000"/>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grpSp>
        <p:nvGrpSpPr>
          <p:cNvPr id="30" name="Group 829"/>
          <p:cNvGrpSpPr>
            <a:grpSpLocks/>
          </p:cNvGrpSpPr>
          <p:nvPr/>
        </p:nvGrpSpPr>
        <p:grpSpPr bwMode="auto">
          <a:xfrm>
            <a:off x="5973763" y="6553200"/>
            <a:ext cx="1828800" cy="76200"/>
            <a:chOff x="4128" y="4080"/>
            <a:chExt cx="1152" cy="48"/>
          </a:xfrm>
        </p:grpSpPr>
        <p:sp>
          <p:nvSpPr>
            <p:cNvPr id="88116" name="Line 830"/>
            <p:cNvSpPr>
              <a:spLocks noChangeShapeType="1"/>
            </p:cNvSpPr>
            <p:nvPr/>
          </p:nvSpPr>
          <p:spPr bwMode="auto">
            <a:xfrm>
              <a:off x="4128" y="4128"/>
              <a:ext cx="1152" cy="0"/>
            </a:xfrm>
            <a:prstGeom prst="line">
              <a:avLst/>
            </a:prstGeom>
            <a:no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sp>
          <p:nvSpPr>
            <p:cNvPr id="88117" name="Line 831"/>
            <p:cNvSpPr>
              <a:spLocks noChangeShapeType="1"/>
            </p:cNvSpPr>
            <p:nvPr/>
          </p:nvSpPr>
          <p:spPr bwMode="auto">
            <a:xfrm>
              <a:off x="4128" y="4080"/>
              <a:ext cx="0" cy="48"/>
            </a:xfrm>
            <a:prstGeom prst="line">
              <a:avLst/>
            </a:prstGeom>
            <a:no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sp>
          <p:nvSpPr>
            <p:cNvPr id="88118" name="Line 832"/>
            <p:cNvSpPr>
              <a:spLocks noChangeShapeType="1"/>
            </p:cNvSpPr>
            <p:nvPr/>
          </p:nvSpPr>
          <p:spPr bwMode="auto">
            <a:xfrm>
              <a:off x="5280" y="4080"/>
              <a:ext cx="0" cy="48"/>
            </a:xfrm>
            <a:prstGeom prst="line">
              <a:avLst/>
            </a:prstGeom>
            <a:noFill/>
            <a:ln w="9525">
              <a:solidFill>
                <a:schemeClr val="tx1"/>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grpSp>
      <p:sp>
        <p:nvSpPr>
          <p:cNvPr id="88108" name="Text Box 833"/>
          <p:cNvSpPr txBox="1">
            <a:spLocks noChangeArrowheads="1"/>
          </p:cNvSpPr>
          <p:nvPr/>
        </p:nvSpPr>
        <p:spPr bwMode="auto">
          <a:xfrm>
            <a:off x="1600200" y="6400800"/>
            <a:ext cx="3959225" cy="212725"/>
          </a:xfrm>
          <a:prstGeom prst="rect">
            <a:avLst/>
          </a:prstGeom>
          <a:noFill/>
          <a:ln w="9525">
            <a:noFill/>
            <a:miter lim="800000"/>
            <a:headEnd/>
            <a:tailEnd/>
          </a:ln>
        </p:spPr>
        <p:txBody>
          <a:bodyPr lIns="0" tIns="0" rIns="0" bIns="0">
            <a:spAutoFit/>
          </a:bodyPr>
          <a:lstStyle/>
          <a:p>
            <a:pPr fontAlgn="base">
              <a:spcBef>
                <a:spcPct val="0"/>
              </a:spcBef>
              <a:spcAft>
                <a:spcPct val="0"/>
              </a:spcAft>
            </a:pPr>
            <a:r>
              <a:rPr lang="fr-CH" sz="1400" b="1" smtClean="0">
                <a:solidFill>
                  <a:srgbClr val="000000"/>
                </a:solidFill>
              </a:rPr>
              <a:t>Source: </a:t>
            </a:r>
            <a:r>
              <a:rPr lang="fr-CH" sz="1400" b="1" i="1" smtClean="0">
                <a:solidFill>
                  <a:srgbClr val="000000"/>
                </a:solidFill>
              </a:rPr>
              <a:t>WBCSD adaptation of IEA 2003</a:t>
            </a:r>
            <a:endParaRPr lang="en-GB" sz="1400" b="1" i="1" smtClean="0">
              <a:solidFill>
                <a:srgbClr val="000000"/>
              </a:solidFill>
            </a:endParaRPr>
          </a:p>
        </p:txBody>
      </p:sp>
      <p:sp>
        <p:nvSpPr>
          <p:cNvPr id="88109" name="Text Box 836"/>
          <p:cNvSpPr txBox="1">
            <a:spLocks noChangeArrowheads="1"/>
          </p:cNvSpPr>
          <p:nvPr/>
        </p:nvSpPr>
        <p:spPr bwMode="auto">
          <a:xfrm>
            <a:off x="1143000" y="1447800"/>
            <a:ext cx="1295400" cy="650875"/>
          </a:xfrm>
          <a:prstGeom prst="rect">
            <a:avLst/>
          </a:prstGeom>
          <a:solidFill>
            <a:srgbClr val="0082B0"/>
          </a:solidFill>
          <a:ln w="9525">
            <a:solidFill>
              <a:schemeClr val="tx1"/>
            </a:solidFill>
            <a:miter lim="800000"/>
            <a:headEnd/>
            <a:tailEnd/>
          </a:ln>
        </p:spPr>
        <p:txBody>
          <a:bodyPr>
            <a:spAutoFit/>
          </a:bodyPr>
          <a:lstStyle/>
          <a:p>
            <a:pPr algn="ctr" fontAlgn="base">
              <a:spcBef>
                <a:spcPct val="50000"/>
              </a:spcBef>
              <a:spcAft>
                <a:spcPct val="0"/>
              </a:spcAft>
            </a:pPr>
            <a:r>
              <a:rPr lang="fr-CH" smtClean="0">
                <a:solidFill>
                  <a:srgbClr val="FFFFFF"/>
                </a:solidFill>
              </a:rPr>
              <a:t>Population growth</a:t>
            </a:r>
            <a:endParaRPr lang="en-GB" smtClean="0">
              <a:solidFill>
                <a:srgbClr val="FFFFFF"/>
              </a:solidFill>
            </a:endParaRPr>
          </a:p>
        </p:txBody>
      </p:sp>
      <p:sp>
        <p:nvSpPr>
          <p:cNvPr id="88110" name="Text Box 837"/>
          <p:cNvSpPr txBox="1">
            <a:spLocks noChangeArrowheads="1"/>
          </p:cNvSpPr>
          <p:nvPr/>
        </p:nvSpPr>
        <p:spPr bwMode="auto">
          <a:xfrm>
            <a:off x="4495800" y="1447800"/>
            <a:ext cx="1295400" cy="650875"/>
          </a:xfrm>
          <a:prstGeom prst="rect">
            <a:avLst/>
          </a:prstGeom>
          <a:solidFill>
            <a:srgbClr val="0082B0"/>
          </a:solidFill>
          <a:ln w="9525">
            <a:solidFill>
              <a:schemeClr val="tx1"/>
            </a:solidFill>
            <a:miter lim="800000"/>
            <a:headEnd/>
            <a:tailEnd/>
          </a:ln>
        </p:spPr>
        <p:txBody>
          <a:bodyPr>
            <a:spAutoFit/>
          </a:bodyPr>
          <a:lstStyle/>
          <a:p>
            <a:pPr algn="ctr" fontAlgn="base">
              <a:spcBef>
                <a:spcPct val="50000"/>
              </a:spcBef>
              <a:spcAft>
                <a:spcPct val="0"/>
              </a:spcAft>
            </a:pPr>
            <a:r>
              <a:rPr lang="fr-CH" smtClean="0">
                <a:solidFill>
                  <a:srgbClr val="FFFFFF"/>
                </a:solidFill>
              </a:rPr>
              <a:t>Population growth</a:t>
            </a:r>
            <a:endParaRPr lang="en-GB" smtClean="0">
              <a:solidFill>
                <a:srgbClr val="FFFFFF"/>
              </a:solidFill>
            </a:endParaRPr>
          </a:p>
        </p:txBody>
      </p:sp>
      <p:sp>
        <p:nvSpPr>
          <p:cNvPr id="88111" name="Text Box 838"/>
          <p:cNvSpPr txBox="1">
            <a:spLocks noChangeArrowheads="1"/>
          </p:cNvSpPr>
          <p:nvPr/>
        </p:nvSpPr>
        <p:spPr bwMode="auto">
          <a:xfrm>
            <a:off x="2819400" y="1447800"/>
            <a:ext cx="1295400" cy="650875"/>
          </a:xfrm>
          <a:prstGeom prst="rect">
            <a:avLst/>
          </a:prstGeom>
          <a:solidFill>
            <a:srgbClr val="0082B0"/>
          </a:solidFill>
          <a:ln w="9525">
            <a:solidFill>
              <a:schemeClr val="tx1"/>
            </a:solidFill>
            <a:miter lim="800000"/>
            <a:headEnd/>
            <a:tailEnd/>
          </a:ln>
        </p:spPr>
        <p:txBody>
          <a:bodyPr>
            <a:spAutoFit/>
          </a:bodyPr>
          <a:lstStyle/>
          <a:p>
            <a:pPr algn="ctr" fontAlgn="base">
              <a:spcBef>
                <a:spcPct val="50000"/>
              </a:spcBef>
              <a:spcAft>
                <a:spcPct val="0"/>
              </a:spcAft>
            </a:pPr>
            <a:r>
              <a:rPr lang="fr-CH" smtClean="0">
                <a:solidFill>
                  <a:srgbClr val="FFFFFF"/>
                </a:solidFill>
              </a:rPr>
              <a:t>Growing demand</a:t>
            </a:r>
            <a:endParaRPr lang="en-GB" smtClean="0">
              <a:solidFill>
                <a:srgbClr val="FFFFFF"/>
              </a:solidFill>
            </a:endParaRPr>
          </a:p>
        </p:txBody>
      </p:sp>
      <p:sp>
        <p:nvSpPr>
          <p:cNvPr id="88112" name="AutoShape 839"/>
          <p:cNvSpPr>
            <a:spLocks noChangeArrowheads="1"/>
          </p:cNvSpPr>
          <p:nvPr/>
        </p:nvSpPr>
        <p:spPr bwMode="auto">
          <a:xfrm>
            <a:off x="2438400" y="1676400"/>
            <a:ext cx="304800" cy="304800"/>
          </a:xfrm>
          <a:prstGeom prst="rightArrow">
            <a:avLst>
              <a:gd name="adj1" fmla="val 50000"/>
              <a:gd name="adj2" fmla="val 25000"/>
            </a:avLst>
          </a:prstGeom>
          <a:solidFill>
            <a:schemeClr val="folHlink"/>
          </a:solidFill>
          <a:ln w="9525">
            <a:solidFill>
              <a:schemeClr val="tx1"/>
            </a:solidFill>
            <a:miter lim="800000"/>
            <a:headEnd/>
            <a:tailEnd/>
          </a:ln>
        </p:spPr>
        <p:txBody>
          <a:bodyPr wrap="none" lIns="90000" tIns="46800" rIns="90000" bIns="46800" anchor="ctr">
            <a:spAutoFit/>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88113" name="AutoShape 840"/>
          <p:cNvSpPr>
            <a:spLocks noChangeArrowheads="1"/>
          </p:cNvSpPr>
          <p:nvPr/>
        </p:nvSpPr>
        <p:spPr bwMode="auto">
          <a:xfrm>
            <a:off x="4114800" y="1676400"/>
            <a:ext cx="304800" cy="304800"/>
          </a:xfrm>
          <a:prstGeom prst="rightArrow">
            <a:avLst>
              <a:gd name="adj1" fmla="val 50000"/>
              <a:gd name="adj2" fmla="val 25000"/>
            </a:avLst>
          </a:prstGeom>
          <a:solidFill>
            <a:schemeClr val="folHlink"/>
          </a:solidFill>
          <a:ln w="9525">
            <a:solidFill>
              <a:schemeClr val="tx1"/>
            </a:solidFill>
            <a:miter lim="800000"/>
            <a:headEnd/>
            <a:tailEnd/>
          </a:ln>
        </p:spPr>
        <p:txBody>
          <a:bodyPr wrap="none" lIns="90000" tIns="46800" rIns="90000" bIns="46800" anchor="ctr">
            <a:spAutoFit/>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15182" name="Text Box 846"/>
          <p:cNvSpPr txBox="1">
            <a:spLocks noChangeArrowheads="1"/>
          </p:cNvSpPr>
          <p:nvPr/>
        </p:nvSpPr>
        <p:spPr bwMode="auto">
          <a:xfrm>
            <a:off x="4324350" y="2486025"/>
            <a:ext cx="1703388" cy="738188"/>
          </a:xfrm>
          <a:prstGeom prst="rect">
            <a:avLst/>
          </a:prstGeom>
          <a:solidFill>
            <a:schemeClr val="bg1"/>
          </a:solidFill>
          <a:ln w="25400">
            <a:solidFill>
              <a:srgbClr val="0082B0"/>
            </a:solidFill>
            <a:miter lim="800000"/>
            <a:headEnd/>
            <a:tailEnd/>
          </a:ln>
        </p:spPr>
        <p:txBody>
          <a:bodyPr>
            <a:spAutoFit/>
          </a:bodyPr>
          <a:lstStyle/>
          <a:p>
            <a:pPr algn="ctr" fontAlgn="base">
              <a:spcBef>
                <a:spcPct val="50000"/>
              </a:spcBef>
              <a:spcAft>
                <a:spcPct val="0"/>
              </a:spcAft>
            </a:pPr>
            <a:r>
              <a:rPr lang="fr-CH" sz="1400" b="1" smtClean="0">
                <a:solidFill>
                  <a:srgbClr val="000000"/>
                </a:solidFill>
              </a:rPr>
              <a:t>By 2050, world population could rise to ~ 9 billion.</a:t>
            </a:r>
            <a:r>
              <a:rPr lang="fr-CH" sz="1400" b="1" baseline="30000" smtClean="0">
                <a:solidFill>
                  <a:srgbClr val="000000"/>
                </a:solidFill>
              </a:rPr>
              <a:t>1</a:t>
            </a:r>
          </a:p>
        </p:txBody>
      </p:sp>
      <p:sp>
        <p:nvSpPr>
          <p:cNvPr id="843" name="Title 844"/>
          <p:cNvSpPr txBox="1">
            <a:spLocks/>
          </p:cNvSpPr>
          <p:nvPr/>
        </p:nvSpPr>
        <p:spPr>
          <a:xfrm>
            <a:off x="193675" y="125413"/>
            <a:ext cx="7065963" cy="1143000"/>
          </a:xfrm>
          <a:prstGeom prst="rect">
            <a:avLst/>
          </a:prstGeom>
        </p:spPr>
        <p:txBody>
          <a:bodyPr/>
          <a:lstStyle/>
          <a:p>
            <a:pPr eaLnBrk="0" fontAlgn="base" hangingPunct="0">
              <a:spcBef>
                <a:spcPct val="0"/>
              </a:spcBef>
              <a:spcAft>
                <a:spcPct val="0"/>
              </a:spcAft>
              <a:defRPr/>
            </a:pPr>
            <a:r>
              <a:rPr lang="en-US" sz="3200" b="1" i="1" kern="0" dirty="0">
                <a:solidFill>
                  <a:srgbClr val="002060"/>
                </a:solidFill>
                <a:cs typeface="Tahoma" pitchFamily="34" charset="0"/>
              </a:rPr>
              <a:t>Energy is essential for </a:t>
            </a:r>
            <a:r>
              <a:rPr lang="fr-CH" sz="3200" b="1" i="1" kern="0" dirty="0">
                <a:solidFill>
                  <a:srgbClr val="002060"/>
                </a:solidFill>
              </a:rPr>
              <a:t>economic </a:t>
            </a:r>
            <a:br>
              <a:rPr lang="fr-CH" sz="3200" b="1" i="1" kern="0" dirty="0">
                <a:solidFill>
                  <a:srgbClr val="002060"/>
                </a:solidFill>
              </a:rPr>
            </a:br>
            <a:r>
              <a:rPr lang="fr-CH" sz="3200" b="1" i="1" kern="0" dirty="0">
                <a:solidFill>
                  <a:srgbClr val="002060"/>
                </a:solidFill>
              </a:rPr>
              <a:t>and social development</a:t>
            </a:r>
            <a:endParaRPr lang="en-US" sz="3200" b="1" i="1" kern="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82"/>
                                        </p:tgtEl>
                                        <p:attrNameLst>
                                          <p:attrName>style.visibility</p:attrName>
                                        </p:attrNameLst>
                                      </p:cBhvr>
                                      <p:to>
                                        <p:strVal val="visible"/>
                                      </p:to>
                                    </p:set>
                                    <p:animEffect transition="in" filter="dissolve">
                                      <p:cBhvr>
                                        <p:cTn id="7" dur="500"/>
                                        <p:tgtEl>
                                          <p:spTgt spid="1518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ppt_y+#ppt_h/2"/>
                                          </p:val>
                                        </p:tav>
                                        <p:tav tm="100000">
                                          <p:val>
                                            <p:strVal val="#ppt_y"/>
                                          </p:val>
                                        </p:tav>
                                      </p:tavLst>
                                    </p:anim>
                                    <p:anim calcmode="lin" valueType="num">
                                      <p:cBhvr>
                                        <p:cTn id="14" dur="500" fill="hold"/>
                                        <p:tgtEl>
                                          <p:spTgt spid="22"/>
                                        </p:tgtEl>
                                        <p:attrNameLst>
                                          <p:attrName>ppt_w</p:attrName>
                                        </p:attrNameLst>
                                      </p:cBhvr>
                                      <p:tavLst>
                                        <p:tav tm="0">
                                          <p:val>
                                            <p:strVal val="#ppt_w"/>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ppt_h/2"/>
                                          </p:val>
                                        </p:tav>
                                        <p:tav tm="100000">
                                          <p:val>
                                            <p:strVal val="#ppt_y"/>
                                          </p:val>
                                        </p:tav>
                                      </p:tavLst>
                                    </p:anim>
                                    <p:anim calcmode="lin" valueType="num">
                                      <p:cBhvr>
                                        <p:cTn id="22" dur="500" fill="hold"/>
                                        <p:tgtEl>
                                          <p:spTgt spid="2"/>
                                        </p:tgtEl>
                                        <p:attrNameLst>
                                          <p:attrName>ppt_w</p:attrName>
                                        </p:attrNameLst>
                                      </p:cBhvr>
                                      <p:tavLst>
                                        <p:tav tm="0">
                                          <p:val>
                                            <p:strVal val="#ppt_w"/>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ppt_h/2"/>
                                          </p:val>
                                        </p:tav>
                                        <p:tav tm="100000">
                                          <p:val>
                                            <p:strVal val="#ppt_y"/>
                                          </p:val>
                                        </p:tav>
                                      </p:tavLst>
                                    </p:anim>
                                    <p:anim calcmode="lin" valueType="num">
                                      <p:cBhvr>
                                        <p:cTn id="30" dur="500" fill="hold"/>
                                        <p:tgtEl>
                                          <p:spTgt spid="8"/>
                                        </p:tgtEl>
                                        <p:attrNameLst>
                                          <p:attrName>ppt_w</p:attrName>
                                        </p:attrNameLst>
                                      </p:cBhvr>
                                      <p:tavLst>
                                        <p:tav tm="0">
                                          <p:val>
                                            <p:strVal val="#ppt_w"/>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82"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166688" y="-69850"/>
            <a:ext cx="8977312" cy="1143000"/>
          </a:xfrm>
        </p:spPr>
        <p:txBody>
          <a:bodyPr/>
          <a:lstStyle/>
          <a:p>
            <a:pPr>
              <a:defRPr/>
            </a:pPr>
            <a:r>
              <a:rPr lang="en-US" sz="3600" b="1" i="1" dirty="0" smtClean="0">
                <a:solidFill>
                  <a:schemeClr val="accent6">
                    <a:lumMod val="75000"/>
                  </a:schemeClr>
                </a:solidFill>
                <a:latin typeface="Arial" panose="020B0604020202020204" pitchFamily="34" charset="0"/>
                <a:cs typeface="Arial" panose="020B0604020202020204" pitchFamily="34" charset="0"/>
              </a:rPr>
              <a:t>An Example of the Challenge Before Us </a:t>
            </a:r>
          </a:p>
        </p:txBody>
      </p:sp>
      <p:sp>
        <p:nvSpPr>
          <p:cNvPr id="3" name="Content Placeholder 2"/>
          <p:cNvSpPr>
            <a:spLocks noGrp="1"/>
          </p:cNvSpPr>
          <p:nvPr>
            <p:ph idx="1"/>
          </p:nvPr>
        </p:nvSpPr>
        <p:spPr>
          <a:xfrm>
            <a:off x="631825" y="1204913"/>
            <a:ext cx="8075613" cy="4114800"/>
          </a:xfrm>
        </p:spPr>
        <p:txBody>
          <a:bodyPr/>
          <a:lstStyle/>
          <a:p>
            <a:r>
              <a:rPr lang="en-US" smtClean="0">
                <a:latin typeface="Arial" pitchFamily="34" charset="0"/>
                <a:cs typeface="Arial" pitchFamily="34" charset="0"/>
              </a:rPr>
              <a:t>David Douglas of Sun Microsystems</a:t>
            </a:r>
          </a:p>
          <a:p>
            <a:pPr lvl="1"/>
            <a:r>
              <a:rPr lang="en-US" smtClean="0">
                <a:latin typeface="Arial" pitchFamily="34" charset="0"/>
                <a:cs typeface="Arial" pitchFamily="34" charset="0"/>
              </a:rPr>
              <a:t>In 15 years the global pop. increases 1B</a:t>
            </a:r>
          </a:p>
          <a:p>
            <a:pPr lvl="1"/>
            <a:r>
              <a:rPr lang="en-US" smtClean="0">
                <a:latin typeface="Arial" pitchFamily="34" charset="0"/>
                <a:cs typeface="Arial" pitchFamily="34" charset="0"/>
              </a:rPr>
              <a:t>Give each a 60W light bulb</a:t>
            </a:r>
          </a:p>
          <a:p>
            <a:pPr lvl="2"/>
            <a:r>
              <a:rPr lang="en-US" smtClean="0">
                <a:latin typeface="Arial" pitchFamily="34" charset="0"/>
                <a:cs typeface="Arial" pitchFamily="34" charset="0"/>
              </a:rPr>
              <a:t>0.7 oz. = 20K metric tons = 15K Priuses</a:t>
            </a:r>
          </a:p>
          <a:p>
            <a:pPr lvl="2"/>
            <a:r>
              <a:rPr lang="en-US" smtClean="0">
                <a:latin typeface="Arial" pitchFamily="34" charset="0"/>
                <a:cs typeface="Arial" pitchFamily="34" charset="0"/>
              </a:rPr>
              <a:t>Turned on = 60K megawatts</a:t>
            </a:r>
          </a:p>
          <a:p>
            <a:pPr lvl="2"/>
            <a:r>
              <a:rPr lang="en-US" smtClean="0">
                <a:latin typeface="Arial" pitchFamily="34" charset="0"/>
                <a:cs typeface="Arial" pitchFamily="34" charset="0"/>
              </a:rPr>
              <a:t>Use 4hrs / day == 10K megawatts</a:t>
            </a:r>
          </a:p>
          <a:p>
            <a:pPr lvl="1"/>
            <a:r>
              <a:rPr lang="en-US" smtClean="0">
                <a:latin typeface="Arial" pitchFamily="34" charset="0"/>
                <a:cs typeface="Arial" pitchFamily="34" charset="0"/>
              </a:rPr>
              <a:t>Power needed: 20 500 megwatt coal fired(?) power plants</a:t>
            </a:r>
          </a:p>
          <a:p>
            <a:pPr lvl="2"/>
            <a:endParaRPr lang="en-US" smtClean="0">
              <a:latin typeface="Arial" pitchFamily="34" charset="0"/>
              <a:cs typeface="Arial" pitchFamily="34" charset="0"/>
            </a:endParaRPr>
          </a:p>
        </p:txBody>
      </p:sp>
      <p:sp>
        <p:nvSpPr>
          <p:cNvPr id="4" name="TextBox 3"/>
          <p:cNvSpPr txBox="1">
            <a:spLocks noChangeArrowheads="1"/>
          </p:cNvSpPr>
          <p:nvPr/>
        </p:nvSpPr>
        <p:spPr bwMode="auto">
          <a:xfrm>
            <a:off x="1371600" y="5237163"/>
            <a:ext cx="6678613" cy="708025"/>
          </a:xfrm>
          <a:prstGeom prst="rect">
            <a:avLst/>
          </a:prstGeom>
          <a:noFill/>
          <a:ln w="9525">
            <a:noFill/>
            <a:miter lim="800000"/>
            <a:headEnd/>
            <a:tailEnd/>
          </a:ln>
        </p:spPr>
        <p:txBody>
          <a:bodyPr>
            <a:spAutoFit/>
          </a:bodyPr>
          <a:lstStyle/>
          <a:p>
            <a:pPr algn="ctr" fontAlgn="base">
              <a:spcBef>
                <a:spcPct val="0"/>
              </a:spcBef>
              <a:spcAft>
                <a:spcPct val="0"/>
              </a:spcAft>
            </a:pPr>
            <a:r>
              <a:rPr lang="en-US" sz="4000" smtClean="0">
                <a:solidFill>
                  <a:srgbClr val="FF0000"/>
                </a:solidFill>
                <a:latin typeface="Arial" pitchFamily="34" charset="0"/>
              </a:rPr>
              <a:t>Just to turn the lights on!!</a:t>
            </a:r>
          </a:p>
        </p:txBody>
      </p:sp>
      <p:sp>
        <p:nvSpPr>
          <p:cNvPr id="89093" name="TextBox 4"/>
          <p:cNvSpPr txBox="1">
            <a:spLocks noChangeArrowheads="1"/>
          </p:cNvSpPr>
          <p:nvPr/>
        </p:nvSpPr>
        <p:spPr bwMode="auto">
          <a:xfrm>
            <a:off x="4044950" y="6423025"/>
            <a:ext cx="4905375" cy="338138"/>
          </a:xfrm>
          <a:prstGeom prst="rect">
            <a:avLst/>
          </a:prstGeom>
          <a:noFill/>
          <a:ln w="9525">
            <a:noFill/>
            <a:miter lim="800000"/>
            <a:headEnd/>
            <a:tailEnd/>
          </a:ln>
        </p:spPr>
        <p:txBody>
          <a:bodyPr>
            <a:spAutoFit/>
          </a:bodyPr>
          <a:lstStyle/>
          <a:p>
            <a:pPr fontAlgn="base">
              <a:spcBef>
                <a:spcPct val="0"/>
              </a:spcBef>
              <a:spcAft>
                <a:spcPct val="0"/>
              </a:spcAft>
            </a:pPr>
            <a:r>
              <a:rPr lang="en-US" sz="1600" smtClean="0">
                <a:solidFill>
                  <a:srgbClr val="000000"/>
                </a:solidFill>
                <a:latin typeface="Arial" pitchFamily="34" charset="0"/>
              </a:rPr>
              <a:t>From Tom Friedman, </a:t>
            </a:r>
            <a:r>
              <a:rPr lang="en-US" sz="1600" i="1" smtClean="0">
                <a:solidFill>
                  <a:srgbClr val="000000"/>
                </a:solidFill>
                <a:latin typeface="Arial" pitchFamily="34" charset="0"/>
              </a:rPr>
              <a:t>Hot, Flat and Crowded  </a:t>
            </a:r>
            <a:r>
              <a:rPr lang="en-US" sz="1600" smtClean="0">
                <a:solidFill>
                  <a:srgbClr val="000000"/>
                </a:solidFill>
                <a:latin typeface="Arial" pitchFamily="34" charset="0"/>
              </a:rPr>
              <a:t>2009</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rcRect/>
          <a:stretch>
            <a:fillRect/>
          </a:stretch>
        </p:blipFill>
        <p:spPr bwMode="auto">
          <a:xfrm>
            <a:off x="4243388" y="311150"/>
            <a:ext cx="5046662" cy="2838450"/>
          </a:xfrm>
          <a:prstGeom prst="rect">
            <a:avLst/>
          </a:prstGeom>
          <a:noFill/>
          <a:ln w="9525">
            <a:noFill/>
            <a:miter lim="800000"/>
            <a:headEnd/>
            <a:tailEnd/>
          </a:ln>
        </p:spPr>
      </p:pic>
      <p:pic>
        <p:nvPicPr>
          <p:cNvPr id="4" name="Picture 3"/>
          <p:cNvPicPr>
            <a:picLocks noChangeAspect="1"/>
          </p:cNvPicPr>
          <p:nvPr/>
        </p:nvPicPr>
        <p:blipFill>
          <a:blip r:embed="rId3" cstate="print"/>
          <a:srcRect/>
          <a:stretch>
            <a:fillRect/>
          </a:stretch>
        </p:blipFill>
        <p:spPr bwMode="auto">
          <a:xfrm>
            <a:off x="4435475" y="3503613"/>
            <a:ext cx="5394325" cy="3033712"/>
          </a:xfrm>
          <a:prstGeom prst="rect">
            <a:avLst/>
          </a:prstGeom>
          <a:noFill/>
          <a:ln w="9525">
            <a:noFill/>
            <a:miter lim="800000"/>
            <a:headEnd/>
            <a:tailEnd/>
          </a:ln>
        </p:spPr>
      </p:pic>
      <p:pic>
        <p:nvPicPr>
          <p:cNvPr id="65540" name="Picture 4"/>
          <p:cNvPicPr>
            <a:picLocks noChangeAspect="1"/>
          </p:cNvPicPr>
          <p:nvPr/>
        </p:nvPicPr>
        <p:blipFill>
          <a:blip r:embed="rId4" cstate="print"/>
          <a:srcRect/>
          <a:stretch>
            <a:fillRect/>
          </a:stretch>
        </p:blipFill>
        <p:spPr bwMode="auto">
          <a:xfrm>
            <a:off x="0" y="1116013"/>
            <a:ext cx="4756150" cy="2936875"/>
          </a:xfrm>
          <a:prstGeom prst="rect">
            <a:avLst/>
          </a:prstGeom>
          <a:noFill/>
          <a:ln w="9525">
            <a:noFill/>
            <a:miter lim="800000"/>
            <a:headEnd/>
            <a:tailEnd/>
          </a:ln>
        </p:spPr>
      </p:pic>
      <p:cxnSp>
        <p:nvCxnSpPr>
          <p:cNvPr id="7" name="Straight Arrow Connector 6"/>
          <p:cNvCxnSpPr>
            <a:cxnSpLocks noChangeShapeType="1"/>
          </p:cNvCxnSpPr>
          <p:nvPr/>
        </p:nvCxnSpPr>
        <p:spPr bwMode="auto">
          <a:xfrm flipV="1">
            <a:off x="3268663" y="1312863"/>
            <a:ext cx="3336925" cy="2343150"/>
          </a:xfrm>
          <a:prstGeom prst="straightConnector1">
            <a:avLst/>
          </a:prstGeom>
          <a:noFill/>
          <a:ln w="76200" algn="ctr">
            <a:solidFill>
              <a:schemeClr val="tx1"/>
            </a:solidFill>
            <a:round/>
            <a:headEnd/>
            <a:tailEnd type="triangle" w="med" len="med"/>
          </a:ln>
        </p:spPr>
      </p:cxnSp>
      <p:cxnSp>
        <p:nvCxnSpPr>
          <p:cNvPr id="9" name="Straight Arrow Connector 8"/>
          <p:cNvCxnSpPr>
            <a:cxnSpLocks noChangeShapeType="1"/>
          </p:cNvCxnSpPr>
          <p:nvPr/>
        </p:nvCxnSpPr>
        <p:spPr bwMode="auto">
          <a:xfrm flipH="1">
            <a:off x="6440488" y="1387475"/>
            <a:ext cx="504825" cy="2909888"/>
          </a:xfrm>
          <a:prstGeom prst="straightConnector1">
            <a:avLst/>
          </a:prstGeom>
          <a:noFill/>
          <a:ln w="76200" algn="ctr">
            <a:solidFill>
              <a:schemeClr val="tx1"/>
            </a:solidFill>
            <a:round/>
            <a:headEnd/>
            <a:tailEnd type="triangle" w="med" len="med"/>
          </a:ln>
        </p:spPr>
      </p:cxnSp>
      <p:sp>
        <p:nvSpPr>
          <p:cNvPr id="14" name="Rectangle 13"/>
          <p:cNvSpPr>
            <a:spLocks noChangeArrowheads="1"/>
          </p:cNvSpPr>
          <p:nvPr/>
        </p:nvSpPr>
        <p:spPr bwMode="auto">
          <a:xfrm>
            <a:off x="7769225" y="2363788"/>
            <a:ext cx="554038" cy="641350"/>
          </a:xfrm>
          <a:prstGeom prst="rect">
            <a:avLst/>
          </a:prstGeom>
          <a:noFill/>
          <a:ln w="38100" algn="ctr">
            <a:solidFill>
              <a:schemeClr val="accent1"/>
            </a:solidFill>
            <a:round/>
            <a:headEnd/>
            <a:tailEnd/>
          </a:ln>
        </p:spPr>
        <p:txBody>
          <a:bodyPr/>
          <a:lstStyle/>
          <a:p>
            <a:pPr eaLnBrk="0" fontAlgn="base" hangingPunct="0">
              <a:spcBef>
                <a:spcPct val="0"/>
              </a:spcBef>
              <a:spcAft>
                <a:spcPct val="0"/>
              </a:spcAft>
            </a:pPr>
            <a:endParaRPr lang="en-US" sz="2400" b="1" smtClean="0">
              <a:solidFill>
                <a:srgbClr val="000000"/>
              </a:solidFill>
            </a:endParaRPr>
          </a:p>
        </p:txBody>
      </p:sp>
      <p:sp>
        <p:nvSpPr>
          <p:cNvPr id="15" name="TextBox 14"/>
          <p:cNvSpPr txBox="1">
            <a:spLocks noChangeArrowheads="1"/>
          </p:cNvSpPr>
          <p:nvPr/>
        </p:nvSpPr>
        <p:spPr bwMode="auto">
          <a:xfrm>
            <a:off x="8431213" y="2481263"/>
            <a:ext cx="736600" cy="27622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b="1" smtClean="0">
                <a:solidFill>
                  <a:srgbClr val="000000"/>
                </a:solidFill>
                <a:latin typeface="Arial" pitchFamily="34" charset="0"/>
              </a:rPr>
              <a:t>NAAQS</a:t>
            </a:r>
          </a:p>
        </p:txBody>
      </p:sp>
      <p:cxnSp>
        <p:nvCxnSpPr>
          <p:cNvPr id="16" name="Straight Arrow Connector 15"/>
          <p:cNvCxnSpPr>
            <a:cxnSpLocks noChangeShapeType="1"/>
            <a:stCxn id="18" idx="0"/>
          </p:cNvCxnSpPr>
          <p:nvPr/>
        </p:nvCxnSpPr>
        <p:spPr bwMode="auto">
          <a:xfrm flipV="1">
            <a:off x="7877175" y="2995613"/>
            <a:ext cx="230188" cy="806450"/>
          </a:xfrm>
          <a:prstGeom prst="straightConnector1">
            <a:avLst/>
          </a:prstGeom>
          <a:noFill/>
          <a:ln w="76200" algn="ctr">
            <a:solidFill>
              <a:schemeClr val="tx1"/>
            </a:solidFill>
            <a:round/>
            <a:headEnd/>
            <a:tailEnd type="triangle" w="med" len="med"/>
          </a:ln>
        </p:spPr>
      </p:cxnSp>
      <p:sp>
        <p:nvSpPr>
          <p:cNvPr id="18" name="Oval 17"/>
          <p:cNvSpPr>
            <a:spLocks noChangeArrowheads="1"/>
          </p:cNvSpPr>
          <p:nvPr/>
        </p:nvSpPr>
        <p:spPr bwMode="auto">
          <a:xfrm>
            <a:off x="6440488" y="3802063"/>
            <a:ext cx="2873375" cy="3055937"/>
          </a:xfrm>
          <a:prstGeom prst="ellipse">
            <a:avLst/>
          </a:prstGeom>
          <a:noFill/>
          <a:ln w="38100" algn="ctr">
            <a:solidFill>
              <a:schemeClr val="accent1"/>
            </a:solidFill>
            <a:round/>
            <a:headEnd/>
            <a:tailEnd/>
          </a:ln>
        </p:spPr>
        <p:txBody>
          <a:bodyPr/>
          <a:lstStyle/>
          <a:p>
            <a:pPr eaLnBrk="0" fontAlgn="base" hangingPunct="0">
              <a:spcBef>
                <a:spcPct val="0"/>
              </a:spcBef>
              <a:spcAft>
                <a:spcPct val="0"/>
              </a:spcAft>
            </a:pPr>
            <a:endParaRPr lang="en-US" sz="2400" smtClean="0">
              <a:solidFill>
                <a:srgbClr val="000000"/>
              </a:solidFill>
            </a:endParaRPr>
          </a:p>
        </p:txBody>
      </p:sp>
      <p:sp>
        <p:nvSpPr>
          <p:cNvPr id="20" name="TextBox 19"/>
          <p:cNvSpPr txBox="1"/>
          <p:nvPr/>
        </p:nvSpPr>
        <p:spPr>
          <a:xfrm>
            <a:off x="265238" y="141288"/>
            <a:ext cx="4306772" cy="954107"/>
          </a:xfrm>
          <a:prstGeom prst="rect">
            <a:avLst/>
          </a:prstGeom>
          <a:noFill/>
        </p:spPr>
        <p:txBody>
          <a:bodyPr wrap="square">
            <a:spAutoFit/>
          </a:bodyPr>
          <a:lstStyle/>
          <a:p>
            <a:pPr algn="ctr" eaLnBrk="0" fontAlgn="base" hangingPunct="0">
              <a:spcBef>
                <a:spcPct val="0"/>
              </a:spcBef>
              <a:spcAft>
                <a:spcPct val="0"/>
              </a:spcAft>
              <a:defRPr/>
            </a:pPr>
            <a:r>
              <a:rPr lang="en-US" sz="2800" b="1" i="1" dirty="0">
                <a:solidFill>
                  <a:srgbClr val="002060"/>
                </a:solidFill>
                <a:latin typeface="Arial" pitchFamily="34" charset="0"/>
              </a:rPr>
              <a:t>Translating the Science into Regulation</a:t>
            </a:r>
          </a:p>
        </p:txBody>
      </p:sp>
      <p:pic>
        <p:nvPicPr>
          <p:cNvPr id="65548" name="Picture 2" descr="http://www.cas.manchester.ac.uk/images/photos/themes/600x400/Aerosol_Life_Cycle.jpg"/>
          <p:cNvPicPr>
            <a:picLocks noChangeAspect="1" noChangeArrowheads="1"/>
          </p:cNvPicPr>
          <p:nvPr/>
        </p:nvPicPr>
        <p:blipFill>
          <a:blip r:embed="rId5" cstate="print"/>
          <a:srcRect/>
          <a:stretch>
            <a:fillRect/>
          </a:stretch>
        </p:blipFill>
        <p:spPr bwMode="auto">
          <a:xfrm>
            <a:off x="414338" y="4478338"/>
            <a:ext cx="4002087" cy="2327275"/>
          </a:xfrm>
          <a:prstGeom prst="rect">
            <a:avLst/>
          </a:prstGeom>
          <a:noFill/>
          <a:ln w="9525">
            <a:noFill/>
            <a:miter lim="800000"/>
            <a:headEnd/>
            <a:tailEnd/>
          </a:ln>
        </p:spPr>
      </p:pic>
      <p:sp>
        <p:nvSpPr>
          <p:cNvPr id="65549" name="TextBox 21"/>
          <p:cNvSpPr txBox="1">
            <a:spLocks noChangeArrowheads="1"/>
          </p:cNvSpPr>
          <p:nvPr/>
        </p:nvSpPr>
        <p:spPr bwMode="auto">
          <a:xfrm>
            <a:off x="1011238" y="4137025"/>
            <a:ext cx="2730500" cy="338138"/>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600" b="1" smtClean="0">
                <a:solidFill>
                  <a:srgbClr val="000000"/>
                </a:solidFill>
                <a:latin typeface="Arial" pitchFamily="34" charset="0"/>
              </a:rPr>
              <a:t>Atmospheric Sciences</a:t>
            </a:r>
          </a:p>
        </p:txBody>
      </p:sp>
      <p:cxnSp>
        <p:nvCxnSpPr>
          <p:cNvPr id="24" name="Straight Arrow Connector 23"/>
          <p:cNvCxnSpPr>
            <a:cxnSpLocks noChangeShapeType="1"/>
          </p:cNvCxnSpPr>
          <p:nvPr/>
        </p:nvCxnSpPr>
        <p:spPr bwMode="auto">
          <a:xfrm flipV="1">
            <a:off x="4276725" y="1465263"/>
            <a:ext cx="2481263" cy="4060825"/>
          </a:xfrm>
          <a:prstGeom prst="straightConnector1">
            <a:avLst/>
          </a:prstGeom>
          <a:noFill/>
          <a:ln w="76200" algn="ctr">
            <a:solidFill>
              <a:schemeClr val="tx1"/>
            </a:solidFill>
            <a:round/>
            <a:headEnd/>
            <a:tailEnd type="triangle"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par>
                                <p:cTn id="19" presetID="22"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26725"/>
            <a:ext cx="9144000" cy="1143000"/>
          </a:xfrm>
        </p:spPr>
        <p:txBody>
          <a:bodyPr/>
          <a:lstStyle/>
          <a:p>
            <a:r>
              <a:rPr lang="en-US" sz="3600" b="1" i="1" dirty="0" smtClean="0">
                <a:solidFill>
                  <a:srgbClr val="002060"/>
                </a:solidFill>
                <a:latin typeface="Arial" pitchFamily="34" charset="0"/>
                <a:cs typeface="Arial" pitchFamily="34" charset="0"/>
              </a:rPr>
              <a:t>Global Warming Impacts of these Plants</a:t>
            </a:r>
            <a:br>
              <a:rPr lang="en-US" sz="3600" b="1" i="1" dirty="0" smtClean="0">
                <a:solidFill>
                  <a:srgbClr val="002060"/>
                </a:solidFill>
                <a:latin typeface="Arial" pitchFamily="34" charset="0"/>
                <a:cs typeface="Arial" pitchFamily="34" charset="0"/>
              </a:rPr>
            </a:br>
            <a:endParaRPr lang="en-US" sz="3600" b="1" i="1" dirty="0">
              <a:solidFill>
                <a:srgbClr val="002060"/>
              </a:solidFill>
              <a:latin typeface="Arial" pitchFamily="34" charset="0"/>
              <a:cs typeface="Arial" pitchFamily="34" charset="0"/>
            </a:endParaRPr>
          </a:p>
        </p:txBody>
      </p:sp>
      <p:sp>
        <p:nvSpPr>
          <p:cNvPr id="5" name="Content Placeholder 4"/>
          <p:cNvSpPr>
            <a:spLocks noGrp="1"/>
          </p:cNvSpPr>
          <p:nvPr>
            <p:ph idx="1"/>
          </p:nvPr>
        </p:nvSpPr>
        <p:spPr>
          <a:xfrm>
            <a:off x="415635" y="1479665"/>
            <a:ext cx="8512233" cy="4616335"/>
          </a:xfrm>
        </p:spPr>
        <p:txBody>
          <a:bodyPr/>
          <a:lstStyle/>
          <a:p>
            <a:r>
              <a:rPr lang="en-US" sz="2800" dirty="0" smtClean="0">
                <a:solidFill>
                  <a:schemeClr val="tx1"/>
                </a:solidFill>
                <a:latin typeface="Arial" pitchFamily="34" charset="0"/>
                <a:cs typeface="Arial" pitchFamily="34" charset="0"/>
              </a:rPr>
              <a:t>More efficient plants emit less pollution and CO</a:t>
            </a:r>
            <a:r>
              <a:rPr lang="en-US" sz="1800" dirty="0" smtClean="0">
                <a:solidFill>
                  <a:schemeClr val="tx1"/>
                </a:solidFill>
                <a:latin typeface="Arial" pitchFamily="34" charset="0"/>
                <a:cs typeface="Arial" pitchFamily="34" charset="0"/>
              </a:rPr>
              <a:t>2</a:t>
            </a:r>
            <a:endParaRPr lang="en-US" sz="2800" dirty="0" smtClean="0">
              <a:solidFill>
                <a:schemeClr val="tx1"/>
              </a:solidFill>
              <a:latin typeface="Arial" pitchFamily="34" charset="0"/>
              <a:cs typeface="Arial" pitchFamily="34" charset="0"/>
            </a:endParaRPr>
          </a:p>
          <a:p>
            <a:r>
              <a:rPr lang="en-US" sz="2800" dirty="0" smtClean="0">
                <a:solidFill>
                  <a:schemeClr val="tx1"/>
                </a:solidFill>
                <a:latin typeface="Arial" pitchFamily="34" charset="0"/>
                <a:cs typeface="Arial" pitchFamily="34" charset="0"/>
              </a:rPr>
              <a:t>Natural gas plants have lower emissions than corresponding coal plants.</a:t>
            </a:r>
          </a:p>
          <a:p>
            <a:endParaRPr lang="en-US" sz="2400" dirty="0" smtClean="0">
              <a:solidFill>
                <a:schemeClr val="tx1"/>
              </a:solidFill>
              <a:latin typeface="Arial" pitchFamily="34" charset="0"/>
              <a:cs typeface="Arial" pitchFamily="34" charset="0"/>
            </a:endParaRPr>
          </a:p>
          <a:p>
            <a:endParaRPr lang="en-US" sz="800" dirty="0" smtClean="0">
              <a:solidFill>
                <a:schemeClr val="tx1"/>
              </a:solidFill>
              <a:latin typeface="Arial" pitchFamily="34" charset="0"/>
              <a:cs typeface="Arial" pitchFamily="34" charset="0"/>
            </a:endParaRPr>
          </a:p>
          <a:p>
            <a:r>
              <a:rPr lang="en-US" sz="2400" dirty="0" smtClean="0">
                <a:solidFill>
                  <a:schemeClr val="tx1"/>
                </a:solidFill>
                <a:latin typeface="Arial" pitchFamily="34" charset="0"/>
                <a:cs typeface="Arial" pitchFamily="34" charset="0"/>
              </a:rPr>
              <a:t>A 33% efficient coal plant: releases 2.1 lb of CO</a:t>
            </a:r>
            <a:r>
              <a:rPr lang="en-US" sz="1600" dirty="0" smtClean="0">
                <a:solidFill>
                  <a:schemeClr val="tx1"/>
                </a:solidFill>
                <a:latin typeface="Arial" pitchFamily="34" charset="0"/>
                <a:cs typeface="Arial" pitchFamily="34" charset="0"/>
              </a:rPr>
              <a:t>2</a:t>
            </a:r>
            <a:r>
              <a:rPr lang="en-US" sz="2400" dirty="0" smtClean="0">
                <a:solidFill>
                  <a:schemeClr val="tx1"/>
                </a:solidFill>
                <a:latin typeface="Arial" pitchFamily="34" charset="0"/>
                <a:cs typeface="Arial" pitchFamily="34" charset="0"/>
              </a:rPr>
              <a:t> for every kWh generated. </a:t>
            </a:r>
          </a:p>
          <a:p>
            <a:endParaRPr lang="en-US" sz="600" dirty="0" smtClean="0">
              <a:solidFill>
                <a:schemeClr val="tx1"/>
              </a:solidFill>
              <a:latin typeface="Arial" pitchFamily="34" charset="0"/>
              <a:cs typeface="Arial" pitchFamily="34" charset="0"/>
            </a:endParaRPr>
          </a:p>
          <a:p>
            <a:r>
              <a:rPr lang="en-US" sz="2400" dirty="0" smtClean="0">
                <a:solidFill>
                  <a:schemeClr val="tx1"/>
                </a:solidFill>
                <a:latin typeface="Arial" pitchFamily="34" charset="0"/>
                <a:cs typeface="Arial" pitchFamily="34" charset="0"/>
              </a:rPr>
              <a:t>A 50% efficient coal plant: releases 1.4 lb of CO</a:t>
            </a:r>
            <a:r>
              <a:rPr lang="en-US" sz="1600" dirty="0" smtClean="0">
                <a:solidFill>
                  <a:schemeClr val="tx1"/>
                </a:solidFill>
                <a:latin typeface="Arial" pitchFamily="34" charset="0"/>
                <a:cs typeface="Arial" pitchFamily="34" charset="0"/>
              </a:rPr>
              <a:t>2</a:t>
            </a:r>
            <a:r>
              <a:rPr lang="en-US" sz="2400" dirty="0" smtClean="0">
                <a:solidFill>
                  <a:schemeClr val="tx1"/>
                </a:solidFill>
                <a:latin typeface="Arial" pitchFamily="34" charset="0"/>
                <a:cs typeface="Arial" pitchFamily="34" charset="0"/>
              </a:rPr>
              <a:t> for every kWh generated. </a:t>
            </a:r>
          </a:p>
          <a:p>
            <a:endParaRPr lang="en-US" sz="600" dirty="0" smtClean="0">
              <a:latin typeface="Arial" pitchFamily="34" charset="0"/>
              <a:cs typeface="Arial" pitchFamily="34" charset="0"/>
            </a:endParaRPr>
          </a:p>
          <a:p>
            <a:r>
              <a:rPr lang="en-US" sz="2400" dirty="0" smtClean="0">
                <a:solidFill>
                  <a:schemeClr val="tx1"/>
                </a:solidFill>
                <a:latin typeface="Arial" pitchFamily="34" charset="0"/>
                <a:cs typeface="Arial" pitchFamily="34" charset="0"/>
              </a:rPr>
              <a:t>A 50% efficient natural gas plant: releases 0.76 lb of CO</a:t>
            </a:r>
            <a:r>
              <a:rPr lang="en-US" sz="1600" dirty="0" smtClean="0">
                <a:solidFill>
                  <a:schemeClr val="tx1"/>
                </a:solidFill>
                <a:latin typeface="Arial" pitchFamily="34" charset="0"/>
                <a:cs typeface="Arial" pitchFamily="34" charset="0"/>
              </a:rPr>
              <a:t>2</a:t>
            </a:r>
            <a:r>
              <a:rPr lang="en-US" sz="2400" dirty="0" smtClean="0">
                <a:solidFill>
                  <a:schemeClr val="tx1"/>
                </a:solidFill>
                <a:latin typeface="Arial" pitchFamily="34" charset="0"/>
                <a:cs typeface="Arial" pitchFamily="34" charset="0"/>
              </a:rPr>
              <a:t> for every kWh generated. </a:t>
            </a:r>
          </a:p>
          <a:p>
            <a:endParaRPr lang="en-US" sz="2400" dirty="0">
              <a:latin typeface="Arial" pitchFamily="34" charset="0"/>
              <a:cs typeface="Arial" pitchFamily="34" charset="0"/>
            </a:endParaRPr>
          </a:p>
        </p:txBody>
      </p:sp>
      <p:cxnSp>
        <p:nvCxnSpPr>
          <p:cNvPr id="7" name="Straight Connector 6"/>
          <p:cNvCxnSpPr/>
          <p:nvPr/>
        </p:nvCxnSpPr>
        <p:spPr bwMode="auto">
          <a:xfrm flipV="1">
            <a:off x="448887" y="3175462"/>
            <a:ext cx="8030095" cy="33251"/>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6"/>
          <p:cNvSpPr txBox="1">
            <a:spLocks noChangeArrowheads="1"/>
          </p:cNvSpPr>
          <p:nvPr/>
        </p:nvSpPr>
        <p:spPr bwMode="auto">
          <a:xfrm>
            <a:off x="358775" y="5100638"/>
            <a:ext cx="8677275" cy="831850"/>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4800" smtClean="0">
                <a:solidFill>
                  <a:srgbClr val="000000"/>
                </a:solidFill>
              </a:rPr>
              <a:t>The times they are a changin’</a:t>
            </a:r>
          </a:p>
        </p:txBody>
      </p:sp>
      <p:pic>
        <p:nvPicPr>
          <p:cNvPr id="90115" name="Picture 6" descr="http://upload.wikimedia.org/wikipedia/en/f/f1/Bob_Dylan_-_The_Times_They_Are_a-Changin%27.jpg"/>
          <p:cNvPicPr>
            <a:picLocks noChangeAspect="1" noChangeArrowheads="1"/>
          </p:cNvPicPr>
          <p:nvPr/>
        </p:nvPicPr>
        <p:blipFill>
          <a:blip r:embed="rId2" cstate="print"/>
          <a:srcRect/>
          <a:stretch>
            <a:fillRect/>
          </a:stretch>
        </p:blipFill>
        <p:spPr bwMode="auto">
          <a:xfrm>
            <a:off x="358775" y="638175"/>
            <a:ext cx="3810000" cy="3810000"/>
          </a:xfrm>
          <a:prstGeom prst="rect">
            <a:avLst/>
          </a:prstGeom>
          <a:noFill/>
          <a:ln w="9525">
            <a:noFill/>
            <a:miter lim="800000"/>
            <a:headEnd/>
            <a:tailEnd/>
          </a:ln>
        </p:spPr>
      </p:pic>
      <p:sp>
        <p:nvSpPr>
          <p:cNvPr id="90116" name="TextBox 9"/>
          <p:cNvSpPr txBox="1">
            <a:spLocks noChangeArrowheads="1"/>
          </p:cNvSpPr>
          <p:nvPr/>
        </p:nvSpPr>
        <p:spPr bwMode="auto">
          <a:xfrm>
            <a:off x="444500" y="3949700"/>
            <a:ext cx="963613" cy="469900"/>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2400" smtClean="0">
                <a:solidFill>
                  <a:srgbClr val="FFFFFF"/>
                </a:solidFill>
              </a:rPr>
              <a:t>1964</a:t>
            </a:r>
          </a:p>
        </p:txBody>
      </p:sp>
      <p:pic>
        <p:nvPicPr>
          <p:cNvPr id="90117" name="Picture 8" descr="https://encrypted-tbn0.gstatic.com/images?q=tbn:ANd9GcRx7amVjlQ_u4D5koW4-3JfCIzODyMUfu-o2_sc1Fcj4xp7vceN"/>
          <p:cNvPicPr>
            <a:picLocks noChangeAspect="1" noChangeArrowheads="1"/>
          </p:cNvPicPr>
          <p:nvPr/>
        </p:nvPicPr>
        <p:blipFill>
          <a:blip r:embed="rId3" cstate="print"/>
          <a:srcRect/>
          <a:stretch>
            <a:fillRect/>
          </a:stretch>
        </p:blipFill>
        <p:spPr bwMode="auto">
          <a:xfrm>
            <a:off x="5672138" y="214313"/>
            <a:ext cx="3219450" cy="1782762"/>
          </a:xfrm>
          <a:prstGeom prst="rect">
            <a:avLst/>
          </a:prstGeom>
          <a:noFill/>
          <a:ln w="9525">
            <a:noFill/>
            <a:miter lim="800000"/>
            <a:headEnd/>
            <a:tailEnd/>
          </a:ln>
        </p:spPr>
      </p:pic>
      <p:pic>
        <p:nvPicPr>
          <p:cNvPr id="90118" name="Picture 10" descr="https://encrypted-tbn1.gstatic.com/images?q=tbn:ANd9GcQcbfGdYRACHJTmMiZntOC_4PlcndStCbPuUhNuyjGzMprsUFCtQA"/>
          <p:cNvPicPr>
            <a:picLocks noChangeAspect="1" noChangeArrowheads="1"/>
          </p:cNvPicPr>
          <p:nvPr/>
        </p:nvPicPr>
        <p:blipFill>
          <a:blip r:embed="rId4" cstate="print"/>
          <a:srcRect/>
          <a:stretch>
            <a:fillRect/>
          </a:stretch>
        </p:blipFill>
        <p:spPr bwMode="auto">
          <a:xfrm>
            <a:off x="4697413" y="2543175"/>
            <a:ext cx="3384550" cy="1692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solidFill>
                  <a:srgbClr val="000000"/>
                </a:solidFill>
              </a:rPr>
              <a:t>U.S. Environmental Protection Agency</a:t>
            </a:r>
          </a:p>
        </p:txBody>
      </p:sp>
      <p:sp>
        <p:nvSpPr>
          <p:cNvPr id="3" name="Slide Number Placeholder 2"/>
          <p:cNvSpPr>
            <a:spLocks noGrp="1"/>
          </p:cNvSpPr>
          <p:nvPr>
            <p:ph type="sldNum" sz="quarter" idx="12"/>
          </p:nvPr>
        </p:nvSpPr>
        <p:spPr/>
        <p:txBody>
          <a:bodyPr/>
          <a:lstStyle/>
          <a:p>
            <a:fld id="{5DF38983-0F80-42B3-9A16-161DED6B36B2}" type="slidenum">
              <a:rPr lang="en-US">
                <a:solidFill>
                  <a:srgbClr val="000000"/>
                </a:solidFill>
              </a:rPr>
              <a:pPr/>
              <a:t>42</a:t>
            </a:fld>
            <a:endParaRPr lang="en-US">
              <a:solidFill>
                <a:srgbClr val="000000"/>
              </a:solidFill>
            </a:endParaRPr>
          </a:p>
        </p:txBody>
      </p:sp>
      <p:sp>
        <p:nvSpPr>
          <p:cNvPr id="5" name="Title 1"/>
          <p:cNvSpPr txBox="1">
            <a:spLocks/>
          </p:cNvSpPr>
          <p:nvPr/>
        </p:nvSpPr>
        <p:spPr>
          <a:xfrm>
            <a:off x="830412" y="142631"/>
            <a:ext cx="7620000" cy="990600"/>
          </a:xfrm>
          <a:prstGeom prst="rect">
            <a:avLst/>
          </a:prstGeom>
        </p:spPr>
        <p:txBody>
          <a:bodyPr/>
          <a:lstStyle>
            <a:lvl1pPr algn="ctr" rtl="0" eaLnBrk="1" fontAlgn="base" hangingPunct="1">
              <a:spcBef>
                <a:spcPct val="0"/>
              </a:spcBef>
              <a:spcAft>
                <a:spcPct val="0"/>
              </a:spcAft>
              <a:defRPr sz="3200">
                <a:solidFill>
                  <a:schemeClr val="tx1"/>
                </a:solidFill>
                <a:latin typeface="+mj-lt"/>
                <a:ea typeface="+mj-ea"/>
                <a:cs typeface="+mj-cs"/>
              </a:defRPr>
            </a:lvl1pPr>
            <a:lvl2pPr algn="ctr" rtl="0" eaLnBrk="1" fontAlgn="base" hangingPunct="1">
              <a:spcBef>
                <a:spcPct val="0"/>
              </a:spcBef>
              <a:spcAft>
                <a:spcPct val="0"/>
              </a:spcAft>
              <a:defRPr sz="3200">
                <a:solidFill>
                  <a:schemeClr val="tx1"/>
                </a:solidFill>
                <a:latin typeface="Arial" charset="0"/>
                <a:ea typeface="ＭＳ Ｐゴシック" pitchFamily="84" charset="-128"/>
              </a:defRPr>
            </a:lvl2pPr>
            <a:lvl3pPr algn="ctr" rtl="0" eaLnBrk="1" fontAlgn="base" hangingPunct="1">
              <a:spcBef>
                <a:spcPct val="0"/>
              </a:spcBef>
              <a:spcAft>
                <a:spcPct val="0"/>
              </a:spcAft>
              <a:defRPr sz="3200">
                <a:solidFill>
                  <a:schemeClr val="tx1"/>
                </a:solidFill>
                <a:latin typeface="Arial" charset="0"/>
                <a:ea typeface="ＭＳ Ｐゴシック" pitchFamily="84" charset="-128"/>
              </a:defRPr>
            </a:lvl3pPr>
            <a:lvl4pPr algn="ctr" rtl="0" eaLnBrk="1" fontAlgn="base" hangingPunct="1">
              <a:spcBef>
                <a:spcPct val="0"/>
              </a:spcBef>
              <a:spcAft>
                <a:spcPct val="0"/>
              </a:spcAft>
              <a:defRPr sz="3200">
                <a:solidFill>
                  <a:schemeClr val="tx1"/>
                </a:solidFill>
                <a:latin typeface="Arial" charset="0"/>
                <a:ea typeface="ＭＳ Ｐゴシック" pitchFamily="84" charset="-128"/>
              </a:defRPr>
            </a:lvl4pPr>
            <a:lvl5pPr algn="ctr" rtl="0" eaLnBrk="1" fontAlgn="base" hangingPunct="1">
              <a:spcBef>
                <a:spcPct val="0"/>
              </a:spcBef>
              <a:spcAft>
                <a:spcPct val="0"/>
              </a:spcAft>
              <a:defRPr sz="3200">
                <a:solidFill>
                  <a:schemeClr val="tx1"/>
                </a:solidFill>
                <a:latin typeface="Arial" charset="0"/>
                <a:ea typeface="ＭＳ Ｐゴシック" pitchFamily="84" charset="-128"/>
              </a:defRPr>
            </a:lvl5pPr>
            <a:lvl6pPr marL="457200" algn="ctr" rtl="0" eaLnBrk="1" fontAlgn="base" hangingPunct="1">
              <a:spcBef>
                <a:spcPct val="0"/>
              </a:spcBef>
              <a:spcAft>
                <a:spcPct val="0"/>
              </a:spcAft>
              <a:defRPr sz="3200">
                <a:solidFill>
                  <a:schemeClr val="tx1"/>
                </a:solidFill>
                <a:latin typeface="Arial" charset="0"/>
                <a:ea typeface="ＭＳ Ｐゴシック" pitchFamily="84" charset="-128"/>
              </a:defRPr>
            </a:lvl6pPr>
            <a:lvl7pPr marL="914400" algn="ctr" rtl="0" eaLnBrk="1" fontAlgn="base" hangingPunct="1">
              <a:spcBef>
                <a:spcPct val="0"/>
              </a:spcBef>
              <a:spcAft>
                <a:spcPct val="0"/>
              </a:spcAft>
              <a:defRPr sz="3200">
                <a:solidFill>
                  <a:schemeClr val="tx1"/>
                </a:solidFill>
                <a:latin typeface="Arial" charset="0"/>
                <a:ea typeface="ＭＳ Ｐゴシック" pitchFamily="84" charset="-128"/>
              </a:defRPr>
            </a:lvl7pPr>
            <a:lvl8pPr marL="1371600" algn="ctr" rtl="0" eaLnBrk="1" fontAlgn="base" hangingPunct="1">
              <a:spcBef>
                <a:spcPct val="0"/>
              </a:spcBef>
              <a:spcAft>
                <a:spcPct val="0"/>
              </a:spcAft>
              <a:defRPr sz="3200">
                <a:solidFill>
                  <a:schemeClr val="tx1"/>
                </a:solidFill>
                <a:latin typeface="Arial" charset="0"/>
                <a:ea typeface="ＭＳ Ｐゴシック" pitchFamily="84" charset="-128"/>
              </a:defRPr>
            </a:lvl8pPr>
            <a:lvl9pPr marL="1828800" algn="ctr" rtl="0" eaLnBrk="1" fontAlgn="base" hangingPunct="1">
              <a:spcBef>
                <a:spcPct val="0"/>
              </a:spcBef>
              <a:spcAft>
                <a:spcPct val="0"/>
              </a:spcAft>
              <a:defRPr sz="3200">
                <a:solidFill>
                  <a:schemeClr val="tx1"/>
                </a:solidFill>
                <a:latin typeface="Arial" charset="0"/>
                <a:ea typeface="ＭＳ Ｐゴシック" pitchFamily="84" charset="-128"/>
              </a:defRPr>
            </a:lvl9pPr>
          </a:lstStyle>
          <a:p>
            <a:r>
              <a:rPr lang="en-US" sz="4000" b="1" i="1" kern="0" dirty="0" smtClean="0">
                <a:solidFill>
                  <a:srgbClr val="002060"/>
                </a:solidFill>
                <a:latin typeface="Calibri" panose="020F0502020204030204" pitchFamily="34" charset="0"/>
                <a:cs typeface="Calibri" panose="020F0502020204030204" pitchFamily="34" charset="0"/>
              </a:rPr>
              <a:t>Questions?</a:t>
            </a:r>
            <a:endParaRPr lang="en-US" sz="4000" b="1" i="1" kern="0" dirty="0">
              <a:solidFill>
                <a:srgbClr val="00206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cstate="print"/>
          <a:stretch>
            <a:fillRect/>
          </a:stretch>
        </p:blipFill>
        <p:spPr>
          <a:xfrm>
            <a:off x="2765667" y="1277139"/>
            <a:ext cx="3663609" cy="3628925"/>
          </a:xfrm>
          <a:prstGeom prst="rect">
            <a:avLst/>
          </a:prstGeom>
        </p:spPr>
      </p:pic>
      <p:pic>
        <p:nvPicPr>
          <p:cNvPr id="9" name="Picture 2" descr="https://encrypted-tbn0.gstatic.com/images?q=tbn:ANd9GcQVcMlB0TFHmSm5sR-Q3YAT1m02pchRb_zQuiqYPdN9YsL7EeQ10Q"/>
          <p:cNvPicPr>
            <a:picLocks noChangeAspect="1" noChangeArrowheads="1"/>
          </p:cNvPicPr>
          <p:nvPr/>
        </p:nvPicPr>
        <p:blipFill>
          <a:blip r:embed="rId3" cstate="print"/>
          <a:srcRect/>
          <a:stretch>
            <a:fillRect/>
          </a:stretch>
        </p:blipFill>
        <p:spPr bwMode="auto">
          <a:xfrm>
            <a:off x="271846" y="5566830"/>
            <a:ext cx="1520315" cy="1138769"/>
          </a:xfrm>
          <a:prstGeom prst="rect">
            <a:avLst/>
          </a:prstGeom>
          <a:noFill/>
        </p:spPr>
      </p:pic>
      <p:sp>
        <p:nvSpPr>
          <p:cNvPr id="10" name="TextBox 9"/>
          <p:cNvSpPr txBox="1"/>
          <p:nvPr/>
        </p:nvSpPr>
        <p:spPr>
          <a:xfrm>
            <a:off x="1861494" y="5049973"/>
            <a:ext cx="6312694" cy="461665"/>
          </a:xfrm>
          <a:prstGeom prst="rect">
            <a:avLst/>
          </a:prstGeom>
          <a:noFill/>
        </p:spPr>
        <p:txBody>
          <a:bodyPr wrap="square" rtlCol="0">
            <a:spAutoFit/>
          </a:bodyPr>
          <a:lstStyle/>
          <a:p>
            <a:r>
              <a:rPr lang="en-US" sz="2400" b="1" dirty="0"/>
              <a:t>http://www.epa.gov/research/airscience</a:t>
            </a:r>
            <a:r>
              <a:rPr lang="en-US" sz="2400" b="1" dirty="0" smtClean="0"/>
              <a:t>/</a:t>
            </a:r>
            <a:endParaRPr lang="en-US" sz="2400" b="1" dirty="0"/>
          </a:p>
        </p:txBody>
      </p:sp>
      <p:pic>
        <p:nvPicPr>
          <p:cNvPr id="11" name="Picture 4" descr="Clean-Air-in-hands%20(1)"/>
          <p:cNvPicPr>
            <a:picLocks noChangeAspect="1" noChangeArrowheads="1"/>
          </p:cNvPicPr>
          <p:nvPr/>
        </p:nvPicPr>
        <p:blipFill>
          <a:blip r:embed="rId4" cstate="print"/>
          <a:srcRect l="15936" t="8028" r="6554"/>
          <a:stretch>
            <a:fillRect/>
          </a:stretch>
        </p:blipFill>
        <p:spPr bwMode="auto">
          <a:xfrm>
            <a:off x="7990045" y="5489219"/>
            <a:ext cx="1153955" cy="1368781"/>
          </a:xfrm>
          <a:prstGeom prst="rect">
            <a:avLst/>
          </a:prstGeom>
          <a:noFill/>
        </p:spPr>
      </p:pic>
      <p:pic>
        <p:nvPicPr>
          <p:cNvPr id="12" name="Picture 11" descr="ACE Logo_Sm.png"/>
          <p:cNvPicPr>
            <a:picLocks noChangeAspect="1"/>
          </p:cNvPicPr>
          <p:nvPr/>
        </p:nvPicPr>
        <p:blipFill>
          <a:blip r:embed="rId5" cstate="print"/>
          <a:stretch>
            <a:fillRect/>
          </a:stretch>
        </p:blipFill>
        <p:spPr>
          <a:xfrm>
            <a:off x="271846" y="142631"/>
            <a:ext cx="1372060" cy="733290"/>
          </a:xfrm>
          <a:prstGeom prst="rect">
            <a:avLst/>
          </a:prstGeom>
        </p:spPr>
      </p:pic>
    </p:spTree>
    <p:extLst>
      <p:ext uri="{BB962C8B-B14F-4D97-AF65-F5344CB8AC3E}">
        <p14:creationId xmlns="" xmlns:p14="http://schemas.microsoft.com/office/powerpoint/2010/main" val="416513931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2" name="Picture 29"/>
          <p:cNvPicPr>
            <a:picLocks noChangeAspect="1" noChangeArrowheads="1"/>
          </p:cNvPicPr>
          <p:nvPr/>
        </p:nvPicPr>
        <p:blipFill>
          <a:blip r:embed="rId2" cstate="print"/>
          <a:srcRect/>
          <a:stretch>
            <a:fillRect/>
          </a:stretch>
        </p:blipFill>
        <p:spPr bwMode="auto">
          <a:xfrm>
            <a:off x="4205288" y="3281363"/>
            <a:ext cx="731837" cy="273050"/>
          </a:xfrm>
          <a:prstGeom prst="rect">
            <a:avLst/>
          </a:prstGeom>
          <a:noFill/>
          <a:ln w="9525">
            <a:noFill/>
            <a:miter lim="800000"/>
            <a:headEnd/>
            <a:tailEnd/>
          </a:ln>
        </p:spPr>
      </p:pic>
      <p:sp>
        <p:nvSpPr>
          <p:cNvPr id="5" name="Rectangle 2"/>
          <p:cNvSpPr txBox="1">
            <a:spLocks noChangeArrowheads="1"/>
          </p:cNvSpPr>
          <p:nvPr/>
        </p:nvSpPr>
        <p:spPr>
          <a:xfrm>
            <a:off x="0" y="101600"/>
            <a:ext cx="9144000" cy="914400"/>
          </a:xfrm>
          <a:prstGeom prst="rect">
            <a:avLst/>
          </a:prstGeom>
        </p:spPr>
        <p:txBody>
          <a:bodyPr/>
          <a:lstStyle/>
          <a:p>
            <a:pPr algn="ctr" fontAlgn="base">
              <a:spcBef>
                <a:spcPct val="0"/>
              </a:spcBef>
              <a:spcAft>
                <a:spcPct val="0"/>
              </a:spcAft>
              <a:defRPr/>
            </a:pPr>
            <a:r>
              <a:rPr lang="en-US" sz="2800" b="1" i="1" kern="0" dirty="0" smtClean="0">
                <a:solidFill>
                  <a:srgbClr val="000066"/>
                </a:solidFill>
                <a:latin typeface="Arial" pitchFamily="34" charset="0"/>
                <a:cs typeface="Arial" pitchFamily="34" charset="0"/>
              </a:rPr>
              <a:t>The Clean Air Act Drove Emission Reductions </a:t>
            </a:r>
            <a:endParaRPr lang="en-US" sz="2800" b="1" i="1" kern="0" dirty="0">
              <a:solidFill>
                <a:srgbClr val="000066"/>
              </a:solidFill>
              <a:latin typeface="Arial" pitchFamily="34" charset="0"/>
              <a:cs typeface="Arial" pitchFamily="34" charset="0"/>
            </a:endParaRPr>
          </a:p>
        </p:txBody>
      </p:sp>
      <p:pic>
        <p:nvPicPr>
          <p:cNvPr id="76804" name="Picture 2"/>
          <p:cNvPicPr>
            <a:picLocks noChangeAspect="1" noChangeArrowheads="1"/>
          </p:cNvPicPr>
          <p:nvPr/>
        </p:nvPicPr>
        <p:blipFill>
          <a:blip r:embed="rId3" cstate="print"/>
          <a:srcRect t="3645"/>
          <a:stretch>
            <a:fillRect/>
          </a:stretch>
        </p:blipFill>
        <p:spPr bwMode="auto">
          <a:xfrm>
            <a:off x="279400" y="815975"/>
            <a:ext cx="8583613" cy="5630863"/>
          </a:xfrm>
          <a:prstGeom prst="rect">
            <a:avLst/>
          </a:prstGeom>
          <a:noFill/>
          <a:ln w="9525">
            <a:noFill/>
            <a:miter lim="800000"/>
            <a:headEnd/>
            <a:tailEnd/>
          </a:ln>
        </p:spPr>
      </p:pic>
      <p:sp>
        <p:nvSpPr>
          <p:cNvPr id="7" name="Rectangle 8"/>
          <p:cNvSpPr>
            <a:spLocks noChangeArrowheads="1"/>
          </p:cNvSpPr>
          <p:nvPr/>
        </p:nvSpPr>
        <p:spPr bwMode="auto">
          <a:xfrm>
            <a:off x="4005263" y="874713"/>
            <a:ext cx="930275" cy="928687"/>
          </a:xfrm>
          <a:prstGeom prst="rect">
            <a:avLst/>
          </a:prstGeom>
          <a:noFill/>
          <a:ln w="38100">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8" name="Rectangle 10"/>
          <p:cNvSpPr>
            <a:spLocks noChangeArrowheads="1"/>
          </p:cNvSpPr>
          <p:nvPr/>
        </p:nvSpPr>
        <p:spPr bwMode="auto">
          <a:xfrm>
            <a:off x="4005263" y="4691063"/>
            <a:ext cx="944562" cy="1335087"/>
          </a:xfrm>
          <a:prstGeom prst="rect">
            <a:avLst/>
          </a:prstGeom>
          <a:noFill/>
          <a:ln w="38100">
            <a:solidFill>
              <a:srgbClr val="33CC33"/>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07" name="Oval 11"/>
          <p:cNvSpPr>
            <a:spLocks noChangeArrowheads="1"/>
          </p:cNvSpPr>
          <p:nvPr/>
        </p:nvSpPr>
        <p:spPr bwMode="auto">
          <a:xfrm>
            <a:off x="965200" y="5348288"/>
            <a:ext cx="88900" cy="88900"/>
          </a:xfrm>
          <a:prstGeom prst="ellipse">
            <a:avLst/>
          </a:prstGeom>
          <a:solidFill>
            <a:srgbClr val="660066"/>
          </a:solidFill>
          <a:ln w="57150">
            <a:solidFill>
              <a:srgbClr val="660066"/>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08" name="Oval 12"/>
          <p:cNvSpPr>
            <a:spLocks noChangeArrowheads="1"/>
          </p:cNvSpPr>
          <p:nvPr/>
        </p:nvSpPr>
        <p:spPr bwMode="auto">
          <a:xfrm>
            <a:off x="1054100" y="5437188"/>
            <a:ext cx="88900" cy="88900"/>
          </a:xfrm>
          <a:prstGeom prst="ellipse">
            <a:avLst/>
          </a:prstGeom>
          <a:solidFill>
            <a:srgbClr val="660066"/>
          </a:solidFill>
          <a:ln w="57150">
            <a:solidFill>
              <a:srgbClr val="660066"/>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09" name="Oval 13"/>
          <p:cNvSpPr>
            <a:spLocks noChangeArrowheads="1"/>
          </p:cNvSpPr>
          <p:nvPr/>
        </p:nvSpPr>
        <p:spPr bwMode="auto">
          <a:xfrm>
            <a:off x="1244600" y="5729288"/>
            <a:ext cx="88900" cy="88900"/>
          </a:xfrm>
          <a:prstGeom prst="ellipse">
            <a:avLst/>
          </a:prstGeom>
          <a:solidFill>
            <a:srgbClr val="660066"/>
          </a:solidFill>
          <a:ln w="57150">
            <a:solidFill>
              <a:srgbClr val="660066"/>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10" name="Oval 14"/>
          <p:cNvSpPr>
            <a:spLocks noChangeArrowheads="1"/>
          </p:cNvSpPr>
          <p:nvPr/>
        </p:nvSpPr>
        <p:spPr bwMode="auto">
          <a:xfrm>
            <a:off x="1422400" y="5856288"/>
            <a:ext cx="88900" cy="88900"/>
          </a:xfrm>
          <a:prstGeom prst="ellipse">
            <a:avLst/>
          </a:prstGeom>
          <a:solidFill>
            <a:srgbClr val="660066"/>
          </a:solidFill>
          <a:ln w="57150">
            <a:solidFill>
              <a:srgbClr val="660066"/>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11" name="Oval 15"/>
          <p:cNvSpPr>
            <a:spLocks noChangeArrowheads="1"/>
          </p:cNvSpPr>
          <p:nvPr/>
        </p:nvSpPr>
        <p:spPr bwMode="auto">
          <a:xfrm>
            <a:off x="1917700" y="5945188"/>
            <a:ext cx="88900" cy="88900"/>
          </a:xfrm>
          <a:prstGeom prst="ellipse">
            <a:avLst/>
          </a:prstGeom>
          <a:solidFill>
            <a:srgbClr val="660066"/>
          </a:solidFill>
          <a:ln w="57150">
            <a:solidFill>
              <a:srgbClr val="660066"/>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12" name="Oval 16"/>
          <p:cNvSpPr>
            <a:spLocks noChangeArrowheads="1"/>
          </p:cNvSpPr>
          <p:nvPr/>
        </p:nvSpPr>
        <p:spPr bwMode="auto">
          <a:xfrm>
            <a:off x="3263900" y="5983288"/>
            <a:ext cx="88900" cy="88900"/>
          </a:xfrm>
          <a:prstGeom prst="ellipse">
            <a:avLst/>
          </a:prstGeom>
          <a:solidFill>
            <a:srgbClr val="660066"/>
          </a:solidFill>
          <a:ln w="57150">
            <a:solidFill>
              <a:srgbClr val="660066"/>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13" name="Oval 17"/>
          <p:cNvSpPr>
            <a:spLocks noChangeArrowheads="1"/>
          </p:cNvSpPr>
          <p:nvPr/>
        </p:nvSpPr>
        <p:spPr bwMode="auto">
          <a:xfrm>
            <a:off x="4622800" y="5995988"/>
            <a:ext cx="88900" cy="88900"/>
          </a:xfrm>
          <a:prstGeom prst="ellipse">
            <a:avLst/>
          </a:prstGeom>
          <a:solidFill>
            <a:srgbClr val="660066"/>
          </a:solidFill>
          <a:ln w="57150">
            <a:solidFill>
              <a:srgbClr val="660066"/>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14" name="Line 18"/>
          <p:cNvSpPr>
            <a:spLocks noChangeShapeType="1"/>
          </p:cNvSpPr>
          <p:nvPr/>
        </p:nvSpPr>
        <p:spPr bwMode="auto">
          <a:xfrm>
            <a:off x="736600" y="4687888"/>
            <a:ext cx="254000" cy="698500"/>
          </a:xfrm>
          <a:prstGeom prst="line">
            <a:avLst/>
          </a:prstGeom>
          <a:noFill/>
          <a:ln w="57150">
            <a:solidFill>
              <a:srgbClr val="660066"/>
            </a:solidFill>
            <a:round/>
            <a:headEnd/>
            <a:tailEnd/>
          </a:ln>
        </p:spPr>
        <p:txBody>
          <a:bodyPr/>
          <a:lstStyle/>
          <a:p>
            <a:pPr eaLnBrk="0" fontAlgn="base" hangingPunct="0">
              <a:spcBef>
                <a:spcPct val="0"/>
              </a:spcBef>
              <a:spcAft>
                <a:spcPct val="0"/>
              </a:spcAft>
            </a:pPr>
            <a:endParaRPr lang="en-US" sz="2400" smtClean="0">
              <a:solidFill>
                <a:srgbClr val="000000"/>
              </a:solidFill>
              <a:latin typeface="Arial" pitchFamily="34" charset="0"/>
            </a:endParaRPr>
          </a:p>
        </p:txBody>
      </p:sp>
      <p:sp>
        <p:nvSpPr>
          <p:cNvPr id="76815" name="Line 19"/>
          <p:cNvSpPr>
            <a:spLocks noChangeShapeType="1"/>
          </p:cNvSpPr>
          <p:nvPr/>
        </p:nvSpPr>
        <p:spPr bwMode="auto">
          <a:xfrm flipH="1" flipV="1">
            <a:off x="1016000" y="5399088"/>
            <a:ext cx="50800" cy="63500"/>
          </a:xfrm>
          <a:prstGeom prst="line">
            <a:avLst/>
          </a:prstGeom>
          <a:noFill/>
          <a:ln w="57150">
            <a:solidFill>
              <a:srgbClr val="660066"/>
            </a:solidFill>
            <a:round/>
            <a:headEnd/>
            <a:tailEnd/>
          </a:ln>
        </p:spPr>
        <p:txBody>
          <a:bodyPr/>
          <a:lstStyle/>
          <a:p>
            <a:pPr eaLnBrk="0" fontAlgn="base" hangingPunct="0">
              <a:spcBef>
                <a:spcPct val="0"/>
              </a:spcBef>
              <a:spcAft>
                <a:spcPct val="0"/>
              </a:spcAft>
            </a:pPr>
            <a:endParaRPr lang="en-US" sz="2400" smtClean="0">
              <a:solidFill>
                <a:srgbClr val="000000"/>
              </a:solidFill>
              <a:latin typeface="Arial" pitchFamily="34" charset="0"/>
            </a:endParaRPr>
          </a:p>
        </p:txBody>
      </p:sp>
      <p:sp>
        <p:nvSpPr>
          <p:cNvPr id="76816" name="Line 20"/>
          <p:cNvSpPr>
            <a:spLocks noChangeShapeType="1"/>
          </p:cNvSpPr>
          <p:nvPr/>
        </p:nvSpPr>
        <p:spPr bwMode="auto">
          <a:xfrm>
            <a:off x="1130300" y="5538788"/>
            <a:ext cx="152400" cy="228600"/>
          </a:xfrm>
          <a:prstGeom prst="line">
            <a:avLst/>
          </a:prstGeom>
          <a:noFill/>
          <a:ln w="57150">
            <a:solidFill>
              <a:srgbClr val="660066"/>
            </a:solidFill>
            <a:round/>
            <a:headEnd/>
            <a:tailEnd/>
          </a:ln>
        </p:spPr>
        <p:txBody>
          <a:bodyPr/>
          <a:lstStyle/>
          <a:p>
            <a:pPr eaLnBrk="0" fontAlgn="base" hangingPunct="0">
              <a:spcBef>
                <a:spcPct val="0"/>
              </a:spcBef>
              <a:spcAft>
                <a:spcPct val="0"/>
              </a:spcAft>
            </a:pPr>
            <a:endParaRPr lang="en-US" sz="2400" smtClean="0">
              <a:solidFill>
                <a:srgbClr val="000000"/>
              </a:solidFill>
              <a:latin typeface="Arial" pitchFamily="34" charset="0"/>
            </a:endParaRPr>
          </a:p>
        </p:txBody>
      </p:sp>
      <p:sp>
        <p:nvSpPr>
          <p:cNvPr id="76817" name="Line 21"/>
          <p:cNvSpPr>
            <a:spLocks noChangeShapeType="1"/>
          </p:cNvSpPr>
          <p:nvPr/>
        </p:nvSpPr>
        <p:spPr bwMode="auto">
          <a:xfrm>
            <a:off x="1308100" y="5792788"/>
            <a:ext cx="165100" cy="114300"/>
          </a:xfrm>
          <a:prstGeom prst="line">
            <a:avLst/>
          </a:prstGeom>
          <a:noFill/>
          <a:ln w="57150">
            <a:solidFill>
              <a:srgbClr val="660066"/>
            </a:solidFill>
            <a:round/>
            <a:headEnd/>
            <a:tailEnd/>
          </a:ln>
        </p:spPr>
        <p:txBody>
          <a:bodyPr/>
          <a:lstStyle/>
          <a:p>
            <a:pPr eaLnBrk="0" fontAlgn="base" hangingPunct="0">
              <a:spcBef>
                <a:spcPct val="0"/>
              </a:spcBef>
              <a:spcAft>
                <a:spcPct val="0"/>
              </a:spcAft>
            </a:pPr>
            <a:endParaRPr lang="en-US" sz="2400" smtClean="0">
              <a:solidFill>
                <a:srgbClr val="000000"/>
              </a:solidFill>
              <a:latin typeface="Arial" pitchFamily="34" charset="0"/>
            </a:endParaRPr>
          </a:p>
        </p:txBody>
      </p:sp>
      <p:sp>
        <p:nvSpPr>
          <p:cNvPr id="76818" name="Line 22"/>
          <p:cNvSpPr>
            <a:spLocks noChangeShapeType="1"/>
          </p:cNvSpPr>
          <p:nvPr/>
        </p:nvSpPr>
        <p:spPr bwMode="auto">
          <a:xfrm>
            <a:off x="1460500" y="5907088"/>
            <a:ext cx="508000" cy="101600"/>
          </a:xfrm>
          <a:prstGeom prst="line">
            <a:avLst/>
          </a:prstGeom>
          <a:noFill/>
          <a:ln w="57150">
            <a:solidFill>
              <a:srgbClr val="660066"/>
            </a:solidFill>
            <a:round/>
            <a:headEnd/>
            <a:tailEnd/>
          </a:ln>
        </p:spPr>
        <p:txBody>
          <a:bodyPr/>
          <a:lstStyle/>
          <a:p>
            <a:pPr eaLnBrk="0" fontAlgn="base" hangingPunct="0">
              <a:spcBef>
                <a:spcPct val="0"/>
              </a:spcBef>
              <a:spcAft>
                <a:spcPct val="0"/>
              </a:spcAft>
            </a:pPr>
            <a:endParaRPr lang="en-US" sz="2400" smtClean="0">
              <a:solidFill>
                <a:srgbClr val="000000"/>
              </a:solidFill>
              <a:latin typeface="Arial" pitchFamily="34" charset="0"/>
            </a:endParaRPr>
          </a:p>
        </p:txBody>
      </p:sp>
      <p:sp>
        <p:nvSpPr>
          <p:cNvPr id="76819" name="Line 23"/>
          <p:cNvSpPr>
            <a:spLocks noChangeShapeType="1"/>
          </p:cNvSpPr>
          <p:nvPr/>
        </p:nvSpPr>
        <p:spPr bwMode="auto">
          <a:xfrm>
            <a:off x="1943100" y="6008688"/>
            <a:ext cx="1346200" cy="12700"/>
          </a:xfrm>
          <a:prstGeom prst="line">
            <a:avLst/>
          </a:prstGeom>
          <a:noFill/>
          <a:ln w="57150">
            <a:solidFill>
              <a:srgbClr val="660066"/>
            </a:solidFill>
            <a:round/>
            <a:headEnd/>
            <a:tailEnd/>
          </a:ln>
        </p:spPr>
        <p:txBody>
          <a:bodyPr/>
          <a:lstStyle/>
          <a:p>
            <a:pPr eaLnBrk="0" fontAlgn="base" hangingPunct="0">
              <a:spcBef>
                <a:spcPct val="0"/>
              </a:spcBef>
              <a:spcAft>
                <a:spcPct val="0"/>
              </a:spcAft>
            </a:pPr>
            <a:endParaRPr lang="en-US" sz="2400" smtClean="0">
              <a:solidFill>
                <a:srgbClr val="000000"/>
              </a:solidFill>
              <a:latin typeface="Arial" pitchFamily="34" charset="0"/>
            </a:endParaRPr>
          </a:p>
        </p:txBody>
      </p:sp>
      <p:sp>
        <p:nvSpPr>
          <p:cNvPr id="76820" name="Line 24"/>
          <p:cNvSpPr>
            <a:spLocks noChangeShapeType="1"/>
          </p:cNvSpPr>
          <p:nvPr/>
        </p:nvSpPr>
        <p:spPr bwMode="auto">
          <a:xfrm>
            <a:off x="3314700" y="6008688"/>
            <a:ext cx="1347788" cy="33337"/>
          </a:xfrm>
          <a:prstGeom prst="line">
            <a:avLst/>
          </a:prstGeom>
          <a:noFill/>
          <a:ln w="57150">
            <a:solidFill>
              <a:srgbClr val="660066"/>
            </a:solidFill>
            <a:round/>
            <a:headEnd/>
            <a:tailEnd/>
          </a:ln>
        </p:spPr>
        <p:txBody>
          <a:bodyPr/>
          <a:lstStyle/>
          <a:p>
            <a:pPr eaLnBrk="0" fontAlgn="base" hangingPunct="0">
              <a:spcBef>
                <a:spcPct val="0"/>
              </a:spcBef>
              <a:spcAft>
                <a:spcPct val="0"/>
              </a:spcAft>
            </a:pPr>
            <a:endParaRPr lang="en-US" sz="2400" smtClean="0">
              <a:solidFill>
                <a:srgbClr val="000000"/>
              </a:solidFill>
              <a:latin typeface="Arial" pitchFamily="34" charset="0"/>
            </a:endParaRPr>
          </a:p>
        </p:txBody>
      </p:sp>
      <p:sp>
        <p:nvSpPr>
          <p:cNvPr id="76821" name="Line 27"/>
          <p:cNvSpPr>
            <a:spLocks noChangeShapeType="1"/>
          </p:cNvSpPr>
          <p:nvPr/>
        </p:nvSpPr>
        <p:spPr bwMode="auto">
          <a:xfrm flipV="1">
            <a:off x="5032375" y="6462713"/>
            <a:ext cx="461963" cy="0"/>
          </a:xfrm>
          <a:prstGeom prst="line">
            <a:avLst/>
          </a:prstGeom>
          <a:noFill/>
          <a:ln w="76200">
            <a:solidFill>
              <a:srgbClr val="660066"/>
            </a:solidFill>
            <a:prstDash val="sysDot"/>
            <a:round/>
            <a:headEnd/>
            <a:tailEnd/>
          </a:ln>
        </p:spPr>
        <p:txBody>
          <a:bodyPr/>
          <a:lstStyle/>
          <a:p>
            <a:pPr eaLnBrk="0" fontAlgn="base" hangingPunct="0">
              <a:spcBef>
                <a:spcPct val="0"/>
              </a:spcBef>
              <a:spcAft>
                <a:spcPct val="0"/>
              </a:spcAft>
            </a:pPr>
            <a:endParaRPr lang="en-US" sz="2400" smtClean="0">
              <a:solidFill>
                <a:srgbClr val="000000"/>
              </a:solidFill>
              <a:latin typeface="Arial" pitchFamily="34" charset="0"/>
            </a:endParaRPr>
          </a:p>
        </p:txBody>
      </p:sp>
      <p:grpSp>
        <p:nvGrpSpPr>
          <p:cNvPr id="2" name="Group 31"/>
          <p:cNvGrpSpPr>
            <a:grpSpLocks/>
          </p:cNvGrpSpPr>
          <p:nvPr/>
        </p:nvGrpSpPr>
        <p:grpSpPr bwMode="auto">
          <a:xfrm>
            <a:off x="5530850" y="6251575"/>
            <a:ext cx="3213100" cy="571500"/>
            <a:chOff x="2290" y="2154"/>
            <a:chExt cx="2024" cy="360"/>
          </a:xfrm>
        </p:grpSpPr>
        <p:sp>
          <p:nvSpPr>
            <p:cNvPr id="76832" name="Rectangle 32"/>
            <p:cNvSpPr>
              <a:spLocks noChangeArrowheads="1"/>
            </p:cNvSpPr>
            <p:nvPr/>
          </p:nvSpPr>
          <p:spPr bwMode="auto">
            <a:xfrm>
              <a:off x="2290" y="2154"/>
              <a:ext cx="2024" cy="360"/>
            </a:xfrm>
            <a:prstGeom prst="rect">
              <a:avLst/>
            </a:prstGeom>
            <a:solidFill>
              <a:srgbClr val="660066"/>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76833" name="Picture 33"/>
            <p:cNvPicPr>
              <a:picLocks noChangeAspect="1" noChangeArrowheads="1"/>
            </p:cNvPicPr>
            <p:nvPr/>
          </p:nvPicPr>
          <p:blipFill>
            <a:blip r:embed="rId2" cstate="print"/>
            <a:srcRect/>
            <a:stretch>
              <a:fillRect/>
            </a:stretch>
          </p:blipFill>
          <p:spPr bwMode="auto">
            <a:xfrm>
              <a:off x="2307" y="2172"/>
              <a:ext cx="822" cy="317"/>
            </a:xfrm>
            <a:prstGeom prst="rect">
              <a:avLst/>
            </a:prstGeom>
            <a:noFill/>
            <a:ln w="9525">
              <a:noFill/>
              <a:miter lim="800000"/>
              <a:headEnd/>
              <a:tailEnd/>
            </a:ln>
          </p:spPr>
        </p:pic>
        <p:sp>
          <p:nvSpPr>
            <p:cNvPr id="76834" name="Text Box 34"/>
            <p:cNvSpPr txBox="1">
              <a:spLocks noChangeArrowheads="1"/>
            </p:cNvSpPr>
            <p:nvPr/>
          </p:nvSpPr>
          <p:spPr bwMode="auto">
            <a:xfrm>
              <a:off x="3108" y="2241"/>
              <a:ext cx="876" cy="173"/>
            </a:xfrm>
            <a:prstGeom prst="rect">
              <a:avLst/>
            </a:prstGeom>
            <a:noFill/>
            <a:ln w="9525">
              <a:noFill/>
              <a:miter lim="800000"/>
              <a:headEnd/>
              <a:tailEnd/>
            </a:ln>
          </p:spPr>
          <p:txBody>
            <a:bodyPr>
              <a:spAutoFit/>
            </a:bodyPr>
            <a:lstStyle/>
            <a:p>
              <a:pPr fontAlgn="base">
                <a:spcBef>
                  <a:spcPct val="50000"/>
                </a:spcBef>
                <a:spcAft>
                  <a:spcPct val="0"/>
                </a:spcAft>
              </a:pPr>
              <a:r>
                <a:rPr lang="en-US" sz="1200" smtClean="0">
                  <a:solidFill>
                    <a:srgbClr val="FFFFFF"/>
                  </a:solidFill>
                  <a:latin typeface="Calibri" pitchFamily="34" charset="0"/>
                </a:rPr>
                <a:t>PM</a:t>
              </a:r>
              <a:r>
                <a:rPr lang="en-US" sz="600" smtClean="0">
                  <a:solidFill>
                    <a:srgbClr val="FFFFFF"/>
                  </a:solidFill>
                  <a:latin typeface="Calibri" pitchFamily="34" charset="0"/>
                </a:rPr>
                <a:t>10</a:t>
              </a:r>
              <a:r>
                <a:rPr lang="en-US" sz="1200" smtClean="0">
                  <a:solidFill>
                    <a:srgbClr val="FFFFFF"/>
                  </a:solidFill>
                  <a:latin typeface="Calibri" pitchFamily="34" charset="0"/>
                </a:rPr>
                <a:t> Emissions</a:t>
              </a:r>
            </a:p>
          </p:txBody>
        </p:sp>
      </p:grpSp>
      <p:sp>
        <p:nvSpPr>
          <p:cNvPr id="76823" name="Text Box 35"/>
          <p:cNvSpPr txBox="1">
            <a:spLocks noChangeArrowheads="1"/>
          </p:cNvSpPr>
          <p:nvPr/>
        </p:nvSpPr>
        <p:spPr bwMode="auto">
          <a:xfrm>
            <a:off x="4105275" y="5789613"/>
            <a:ext cx="633413" cy="274637"/>
          </a:xfrm>
          <a:prstGeom prst="rect">
            <a:avLst/>
          </a:prstGeom>
          <a:noFill/>
          <a:ln w="9525">
            <a:noFill/>
            <a:miter lim="800000"/>
            <a:headEnd/>
            <a:tailEnd/>
          </a:ln>
        </p:spPr>
        <p:txBody>
          <a:bodyPr>
            <a:spAutoFit/>
          </a:bodyPr>
          <a:lstStyle/>
          <a:p>
            <a:pPr fontAlgn="base">
              <a:spcBef>
                <a:spcPct val="50000"/>
              </a:spcBef>
              <a:spcAft>
                <a:spcPct val="0"/>
              </a:spcAft>
            </a:pPr>
            <a:r>
              <a:rPr lang="en-US" sz="1200" smtClean="0">
                <a:solidFill>
                  <a:srgbClr val="660066"/>
                </a:solidFill>
                <a:latin typeface="Calibri" pitchFamily="34" charset="0"/>
              </a:rPr>
              <a:t>-83%</a:t>
            </a:r>
          </a:p>
        </p:txBody>
      </p:sp>
      <p:sp>
        <p:nvSpPr>
          <p:cNvPr id="76824" name="Rectangle 36"/>
          <p:cNvSpPr>
            <a:spLocks noChangeArrowheads="1"/>
          </p:cNvSpPr>
          <p:nvPr/>
        </p:nvSpPr>
        <p:spPr bwMode="auto">
          <a:xfrm>
            <a:off x="8763000" y="6338888"/>
            <a:ext cx="177800" cy="508000"/>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3" name="Group 42"/>
          <p:cNvGrpSpPr>
            <a:grpSpLocks/>
          </p:cNvGrpSpPr>
          <p:nvPr/>
        </p:nvGrpSpPr>
        <p:grpSpPr bwMode="auto">
          <a:xfrm>
            <a:off x="4021138" y="2058988"/>
            <a:ext cx="4894262" cy="2344737"/>
            <a:chOff x="2533" y="1248"/>
            <a:chExt cx="3083" cy="1477"/>
          </a:xfrm>
        </p:grpSpPr>
        <p:sp>
          <p:nvSpPr>
            <p:cNvPr id="57370" name="Rectangle 9"/>
            <p:cNvSpPr>
              <a:spLocks noChangeArrowheads="1"/>
            </p:cNvSpPr>
            <p:nvPr/>
          </p:nvSpPr>
          <p:spPr bwMode="auto">
            <a:xfrm>
              <a:off x="2533" y="2038"/>
              <a:ext cx="576" cy="687"/>
            </a:xfrm>
            <a:prstGeom prst="rect">
              <a:avLst/>
            </a:prstGeom>
            <a:solidFill>
              <a:srgbClr val="FF0000">
                <a:alpha val="13000"/>
              </a:srgbClr>
            </a:solidFill>
            <a:ln w="76200">
              <a:solidFill>
                <a:schemeClr val="tx2">
                  <a:lumMod val="95000"/>
                  <a:lumOff val="5000"/>
                </a:schemeClr>
              </a:solidFill>
              <a:miter lim="800000"/>
              <a:headEnd/>
              <a:tailEnd/>
            </a:ln>
          </p:spPr>
          <p:txBody>
            <a:bodyPr wrap="none" anchor="ctr"/>
            <a:lstStyle/>
            <a:p>
              <a:pPr fontAlgn="base">
                <a:spcBef>
                  <a:spcPct val="0"/>
                </a:spcBef>
                <a:spcAft>
                  <a:spcPct val="0"/>
                </a:spcAft>
                <a:defRPr/>
              </a:pPr>
              <a:endParaRPr lang="en-US">
                <a:solidFill>
                  <a:srgbClr val="000000"/>
                </a:solidFill>
                <a:latin typeface="Calibri" pitchFamily="34" charset="0"/>
              </a:endParaRPr>
            </a:p>
          </p:txBody>
        </p:sp>
        <p:grpSp>
          <p:nvGrpSpPr>
            <p:cNvPr id="4" name="Group 34"/>
            <p:cNvGrpSpPr>
              <a:grpSpLocks/>
            </p:cNvGrpSpPr>
            <p:nvPr/>
          </p:nvGrpSpPr>
          <p:grpSpPr bwMode="auto">
            <a:xfrm>
              <a:off x="3120" y="1248"/>
              <a:ext cx="2496" cy="1104"/>
              <a:chOff x="3120" y="1248"/>
              <a:chExt cx="2496" cy="1104"/>
            </a:xfrm>
          </p:grpSpPr>
          <p:sp>
            <p:nvSpPr>
              <p:cNvPr id="76828" name="Rectangle 30"/>
              <p:cNvSpPr>
                <a:spLocks noChangeArrowheads="1"/>
              </p:cNvSpPr>
              <p:nvPr/>
            </p:nvSpPr>
            <p:spPr bwMode="auto">
              <a:xfrm>
                <a:off x="3120" y="1248"/>
                <a:ext cx="2496" cy="1104"/>
              </a:xfrm>
              <a:prstGeom prst="rect">
                <a:avLst/>
              </a:prstGeom>
              <a:gradFill rotWithShape="1">
                <a:gsLst>
                  <a:gs pos="0">
                    <a:srgbClr val="FF0000">
                      <a:alpha val="20000"/>
                    </a:srgbClr>
                  </a:gs>
                  <a:gs pos="100000">
                    <a:srgbClr val="760000">
                      <a:alpha val="17000"/>
                    </a:srgbClr>
                  </a:gs>
                </a:gsLst>
                <a:lin ang="5400000" scaled="1"/>
              </a:gradFill>
              <a:ln w="76200">
                <a:solidFill>
                  <a:srgbClr val="000000"/>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76829" name="Text Box 31"/>
              <p:cNvSpPr txBox="1">
                <a:spLocks noChangeArrowheads="1"/>
              </p:cNvSpPr>
              <p:nvPr/>
            </p:nvSpPr>
            <p:spPr bwMode="auto">
              <a:xfrm>
                <a:off x="4334" y="1680"/>
                <a:ext cx="1008" cy="212"/>
              </a:xfrm>
              <a:prstGeom prst="rect">
                <a:avLst/>
              </a:prstGeom>
              <a:solidFill>
                <a:srgbClr val="FF6600"/>
              </a:solidFill>
              <a:ln w="9525">
                <a:noFill/>
                <a:miter lim="800000"/>
                <a:headEnd/>
                <a:tailEnd/>
              </a:ln>
            </p:spPr>
            <p:txBody>
              <a:bodyPr>
                <a:spAutoFit/>
              </a:bodyPr>
              <a:lstStyle/>
              <a:p>
                <a:pPr fontAlgn="base">
                  <a:spcBef>
                    <a:spcPct val="50000"/>
                  </a:spcBef>
                  <a:spcAft>
                    <a:spcPct val="0"/>
                  </a:spcAft>
                </a:pPr>
                <a:r>
                  <a:rPr lang="en-US" sz="1600" b="1" smtClean="0">
                    <a:solidFill>
                      <a:srgbClr val="FFFFFF"/>
                    </a:solidFill>
                    <a:latin typeface="Calibri" pitchFamily="34" charset="0"/>
                  </a:rPr>
                  <a:t>Population</a:t>
                </a:r>
              </a:p>
            </p:txBody>
          </p:sp>
          <p:sp>
            <p:nvSpPr>
              <p:cNvPr id="76830" name="Text Box 32"/>
              <p:cNvSpPr txBox="1">
                <a:spLocks noChangeArrowheads="1"/>
              </p:cNvSpPr>
              <p:nvPr/>
            </p:nvSpPr>
            <p:spPr bwMode="auto">
              <a:xfrm>
                <a:off x="4334" y="2064"/>
                <a:ext cx="1008" cy="212"/>
              </a:xfrm>
              <a:prstGeom prst="rect">
                <a:avLst/>
              </a:prstGeom>
              <a:solidFill>
                <a:srgbClr val="0033CC"/>
              </a:solidFill>
              <a:ln w="9525">
                <a:noFill/>
                <a:miter lim="800000"/>
                <a:headEnd/>
                <a:tailEnd/>
              </a:ln>
            </p:spPr>
            <p:txBody>
              <a:bodyPr>
                <a:spAutoFit/>
              </a:bodyPr>
              <a:lstStyle/>
              <a:p>
                <a:pPr fontAlgn="base">
                  <a:spcBef>
                    <a:spcPct val="50000"/>
                  </a:spcBef>
                  <a:spcAft>
                    <a:spcPct val="0"/>
                  </a:spcAft>
                </a:pPr>
                <a:r>
                  <a:rPr lang="en-US" sz="1600" b="1" smtClean="0">
                    <a:solidFill>
                      <a:srgbClr val="FFFFFF"/>
                    </a:solidFill>
                    <a:latin typeface="Calibri" pitchFamily="34" charset="0"/>
                  </a:rPr>
                  <a:t>CO</a:t>
                </a:r>
                <a:r>
                  <a:rPr lang="en-US" sz="1600" b="1" baseline="-25000" smtClean="0">
                    <a:solidFill>
                      <a:srgbClr val="FFFFFF"/>
                    </a:solidFill>
                    <a:latin typeface="Calibri" pitchFamily="34" charset="0"/>
                  </a:rPr>
                  <a:t>2</a:t>
                </a:r>
                <a:endParaRPr lang="en-US" sz="1600" b="1" smtClean="0">
                  <a:solidFill>
                    <a:srgbClr val="FFFFFF"/>
                  </a:solidFill>
                  <a:latin typeface="Calibri" pitchFamily="34" charset="0"/>
                </a:endParaRPr>
              </a:p>
            </p:txBody>
          </p:sp>
          <p:sp>
            <p:nvSpPr>
              <p:cNvPr id="76831" name="Text Box 33"/>
              <p:cNvSpPr txBox="1">
                <a:spLocks noChangeArrowheads="1"/>
              </p:cNvSpPr>
              <p:nvPr/>
            </p:nvSpPr>
            <p:spPr bwMode="auto">
              <a:xfrm>
                <a:off x="4347" y="1337"/>
                <a:ext cx="1008" cy="212"/>
              </a:xfrm>
              <a:prstGeom prst="rect">
                <a:avLst/>
              </a:prstGeom>
              <a:solidFill>
                <a:srgbClr val="FF0000"/>
              </a:solidFill>
              <a:ln w="9525">
                <a:noFill/>
                <a:miter lim="800000"/>
                <a:headEnd/>
                <a:tailEnd/>
              </a:ln>
            </p:spPr>
            <p:txBody>
              <a:bodyPr>
                <a:spAutoFit/>
              </a:bodyPr>
              <a:lstStyle/>
              <a:p>
                <a:pPr fontAlgn="base">
                  <a:spcBef>
                    <a:spcPct val="50000"/>
                  </a:spcBef>
                  <a:spcAft>
                    <a:spcPct val="0"/>
                  </a:spcAft>
                </a:pPr>
                <a:r>
                  <a:rPr lang="en-US" sz="1600" b="1" smtClean="0">
                    <a:solidFill>
                      <a:srgbClr val="FFFFFF"/>
                    </a:solidFill>
                    <a:latin typeface="Calibri" pitchFamily="34" charset="0"/>
                  </a:rPr>
                  <a:t>Energy use</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228597" y="1338696"/>
            <a:ext cx="6255327" cy="3063916"/>
          </a:xfrm>
          <a:prstGeom prst="rect">
            <a:avLst/>
          </a:prstGeom>
          <a:noFill/>
          <a:ln w="9525">
            <a:noFill/>
            <a:miter lim="800000"/>
            <a:headEnd/>
            <a:tailEnd/>
          </a:ln>
        </p:spPr>
        <p:txBody>
          <a:bodyPr wrap="square" lIns="0" tIns="0" rIns="0" bIns="0">
            <a:spAutoFit/>
          </a:bodyPr>
          <a:lstStyle/>
          <a:p>
            <a:pPr marL="311150" indent="-311150" defTabSz="820738" eaLnBrk="0" fontAlgn="base" hangingPunct="0">
              <a:lnSpc>
                <a:spcPct val="85000"/>
              </a:lnSpc>
              <a:spcBef>
                <a:spcPct val="0"/>
              </a:spcBef>
              <a:spcAft>
                <a:spcPct val="50000"/>
              </a:spcAft>
              <a:buClr>
                <a:srgbClr val="CCCCFF"/>
              </a:buClr>
              <a:buSzPct val="125000"/>
              <a:buFont typeface="Wingdings" pitchFamily="2" charset="2"/>
              <a:buChar char="§"/>
            </a:pPr>
            <a:r>
              <a:rPr lang="en-US" sz="2400" dirty="0" smtClean="0">
                <a:solidFill>
                  <a:srgbClr val="000000"/>
                </a:solidFill>
                <a:latin typeface="Arial Unicode MS" pitchFamily="34" charset="-128"/>
              </a:rPr>
              <a:t>Fine particles formed from precursors emitted and transported over 100's of miles</a:t>
            </a:r>
          </a:p>
          <a:p>
            <a:pPr marL="311150" indent="-311150" defTabSz="820738" eaLnBrk="0" fontAlgn="base" hangingPunct="0">
              <a:lnSpc>
                <a:spcPct val="85000"/>
              </a:lnSpc>
              <a:spcBef>
                <a:spcPct val="0"/>
              </a:spcBef>
              <a:spcAft>
                <a:spcPct val="50000"/>
              </a:spcAft>
              <a:buClr>
                <a:srgbClr val="CCCCFF"/>
              </a:buClr>
              <a:buSzPct val="125000"/>
              <a:buFont typeface="Wingdings" pitchFamily="2" charset="2"/>
              <a:buChar char="§"/>
            </a:pPr>
            <a:r>
              <a:rPr lang="en-US" sz="2400" dirty="0" smtClean="0">
                <a:solidFill>
                  <a:srgbClr val="000000"/>
                </a:solidFill>
                <a:latin typeface="Arial Unicode MS" pitchFamily="34" charset="-128"/>
              </a:rPr>
              <a:t>Visibility impairment was a major public concern. </a:t>
            </a:r>
          </a:p>
          <a:p>
            <a:pPr marL="311150" indent="-311150" defTabSz="820738" eaLnBrk="0" fontAlgn="base" hangingPunct="0">
              <a:lnSpc>
                <a:spcPct val="85000"/>
              </a:lnSpc>
              <a:spcBef>
                <a:spcPct val="0"/>
              </a:spcBef>
              <a:spcAft>
                <a:spcPct val="0"/>
              </a:spcAft>
              <a:buClr>
                <a:srgbClr val="CCCCFF"/>
              </a:buClr>
              <a:buSzPct val="125000"/>
              <a:buFont typeface="Wingdings" pitchFamily="2" charset="2"/>
              <a:buChar char="§"/>
            </a:pPr>
            <a:r>
              <a:rPr lang="en-US" sz="2400" dirty="0" smtClean="0">
                <a:solidFill>
                  <a:srgbClr val="000000"/>
                </a:solidFill>
                <a:latin typeface="Arial Unicode MS" pitchFamily="34" charset="-128"/>
              </a:rPr>
              <a:t>Acid aerosols visibly damaged forests</a:t>
            </a:r>
          </a:p>
          <a:p>
            <a:pPr marL="311150" indent="-311150" defTabSz="820738" eaLnBrk="0" fontAlgn="base" hangingPunct="0">
              <a:lnSpc>
                <a:spcPct val="85000"/>
              </a:lnSpc>
              <a:spcBef>
                <a:spcPct val="0"/>
              </a:spcBef>
              <a:spcAft>
                <a:spcPct val="0"/>
              </a:spcAft>
              <a:buClr>
                <a:srgbClr val="CCCCFF"/>
              </a:buClr>
              <a:buSzPct val="125000"/>
              <a:buFont typeface="Wingdings" pitchFamily="2" charset="2"/>
              <a:buChar char="§"/>
            </a:pPr>
            <a:endParaRPr lang="en-US" sz="1400" dirty="0" smtClean="0">
              <a:solidFill>
                <a:srgbClr val="000000"/>
              </a:solidFill>
              <a:latin typeface="Arial Unicode MS" pitchFamily="34" charset="-128"/>
            </a:endParaRPr>
          </a:p>
          <a:p>
            <a:pPr marL="311150" indent="-311150" defTabSz="820738" eaLnBrk="0" fontAlgn="base" hangingPunct="0">
              <a:lnSpc>
                <a:spcPct val="85000"/>
              </a:lnSpc>
              <a:spcBef>
                <a:spcPct val="0"/>
              </a:spcBef>
              <a:spcAft>
                <a:spcPct val="0"/>
              </a:spcAft>
              <a:buClr>
                <a:srgbClr val="CCCCFF"/>
              </a:buClr>
              <a:buSzPct val="125000"/>
              <a:buFont typeface="Wingdings" pitchFamily="2" charset="2"/>
              <a:buChar char="§"/>
            </a:pPr>
            <a:r>
              <a:rPr lang="en-US" sz="2400" dirty="0" smtClean="0">
                <a:solidFill>
                  <a:srgbClr val="000000"/>
                </a:solidFill>
                <a:latin typeface="Arial Unicode MS" pitchFamily="34" charset="-128"/>
              </a:rPr>
              <a:t>Although acidic SO</a:t>
            </a:r>
            <a:r>
              <a:rPr lang="en-US" sz="2400" baseline="-25000" dirty="0" smtClean="0">
                <a:solidFill>
                  <a:srgbClr val="000000"/>
                </a:solidFill>
                <a:latin typeface="Arial Unicode MS" pitchFamily="34" charset="-128"/>
              </a:rPr>
              <a:t>4</a:t>
            </a:r>
            <a:r>
              <a:rPr lang="en-US" sz="2400" dirty="0" smtClean="0">
                <a:solidFill>
                  <a:srgbClr val="000000"/>
                </a:solidFill>
                <a:latin typeface="Arial Unicode MS" pitchFamily="34" charset="-128"/>
              </a:rPr>
              <a:t> was presumed to be a strong pulmonary irritant, research showed  to be of minor health concern </a:t>
            </a:r>
          </a:p>
        </p:txBody>
      </p:sp>
      <p:sp>
        <p:nvSpPr>
          <p:cNvPr id="66563" name="Rectangle 4"/>
          <p:cNvSpPr>
            <a:spLocks noChangeArrowheads="1"/>
          </p:cNvSpPr>
          <p:nvPr/>
        </p:nvSpPr>
        <p:spPr bwMode="auto">
          <a:xfrm>
            <a:off x="579438" y="290513"/>
            <a:ext cx="8143875" cy="685800"/>
          </a:xfrm>
          <a:prstGeom prst="rect">
            <a:avLst/>
          </a:prstGeom>
          <a:noFill/>
          <a:ln w="3175">
            <a:noFill/>
            <a:miter lim="800000"/>
            <a:headEnd/>
            <a:tailEnd/>
          </a:ln>
        </p:spPr>
        <p:txBody>
          <a:bodyPr lIns="0" tIns="0" rIns="0" bIns="0" anchor="ctr" anchorCtr="1"/>
          <a:lstStyle/>
          <a:p>
            <a:pPr algn="ctr" defTabSz="820738" eaLnBrk="0" fontAlgn="base" hangingPunct="0">
              <a:lnSpc>
                <a:spcPct val="80000"/>
              </a:lnSpc>
              <a:spcBef>
                <a:spcPct val="0"/>
              </a:spcBef>
              <a:spcAft>
                <a:spcPct val="0"/>
              </a:spcAft>
            </a:pPr>
            <a:r>
              <a:rPr lang="en-US" sz="3600" b="1" i="1" smtClean="0">
                <a:solidFill>
                  <a:srgbClr val="000066"/>
                </a:solidFill>
                <a:latin typeface="Arial" pitchFamily="34" charset="0"/>
              </a:rPr>
              <a:t>The PM Issue of the ’70s/80s was Acid Aerosols</a:t>
            </a:r>
            <a:endParaRPr lang="en-US" sz="3600" i="1" smtClean="0">
              <a:solidFill>
                <a:srgbClr val="000066"/>
              </a:solidFill>
              <a:latin typeface="Arial" pitchFamily="34" charset="0"/>
            </a:endParaRPr>
          </a:p>
        </p:txBody>
      </p:sp>
      <p:sp>
        <p:nvSpPr>
          <p:cNvPr id="66564" name="Line 18"/>
          <p:cNvSpPr>
            <a:spLocks noChangeShapeType="1"/>
          </p:cNvSpPr>
          <p:nvPr/>
        </p:nvSpPr>
        <p:spPr bwMode="auto">
          <a:xfrm flipV="1">
            <a:off x="309563" y="1119188"/>
            <a:ext cx="8421687" cy="0"/>
          </a:xfrm>
          <a:prstGeom prst="line">
            <a:avLst/>
          </a:prstGeom>
          <a:noFill/>
          <a:ln w="9525">
            <a:solidFill>
              <a:schemeClr val="tx1"/>
            </a:solidFill>
            <a:round/>
            <a:headEnd/>
            <a:tailEnd/>
          </a:ln>
        </p:spPr>
        <p:txBody>
          <a:bodyPr wrap="none" anchor="ctr"/>
          <a:lstStyle/>
          <a:p>
            <a:pPr eaLnBrk="0" fontAlgn="base" hangingPunct="0">
              <a:spcBef>
                <a:spcPct val="0"/>
              </a:spcBef>
              <a:spcAft>
                <a:spcPct val="0"/>
              </a:spcAft>
            </a:pPr>
            <a:endParaRPr lang="en-US" sz="2400" smtClean="0">
              <a:solidFill>
                <a:srgbClr val="000000"/>
              </a:solidFill>
              <a:latin typeface="Arial" pitchFamily="34" charset="0"/>
            </a:endParaRPr>
          </a:p>
        </p:txBody>
      </p:sp>
      <p:pic>
        <p:nvPicPr>
          <p:cNvPr id="66565" name="Picture 7" descr="acid forest"/>
          <p:cNvPicPr>
            <a:picLocks noChangeAspect="1" noChangeArrowheads="1"/>
          </p:cNvPicPr>
          <p:nvPr/>
        </p:nvPicPr>
        <p:blipFill>
          <a:blip r:embed="rId2" cstate="print"/>
          <a:srcRect/>
          <a:stretch>
            <a:fillRect/>
          </a:stretch>
        </p:blipFill>
        <p:spPr bwMode="auto">
          <a:xfrm>
            <a:off x="6594475" y="1169988"/>
            <a:ext cx="2155825" cy="1617662"/>
          </a:xfrm>
          <a:prstGeom prst="rect">
            <a:avLst/>
          </a:prstGeom>
          <a:noFill/>
          <a:ln w="9525">
            <a:noFill/>
            <a:miter lim="800000"/>
            <a:headEnd/>
            <a:tailEnd/>
          </a:ln>
        </p:spPr>
      </p:pic>
      <p:grpSp>
        <p:nvGrpSpPr>
          <p:cNvPr id="13" name="Group 12"/>
          <p:cNvGrpSpPr/>
          <p:nvPr/>
        </p:nvGrpSpPr>
        <p:grpSpPr>
          <a:xfrm>
            <a:off x="249380" y="4516582"/>
            <a:ext cx="6414655" cy="1440873"/>
            <a:chOff x="249380" y="4516582"/>
            <a:chExt cx="6414655" cy="1440873"/>
          </a:xfrm>
        </p:grpSpPr>
        <p:sp>
          <p:nvSpPr>
            <p:cNvPr id="12" name="Rounded Rectangle 11"/>
            <p:cNvSpPr/>
            <p:nvPr/>
          </p:nvSpPr>
          <p:spPr>
            <a:xfrm>
              <a:off x="249380" y="4516582"/>
              <a:ext cx="6414655" cy="14408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6328" name="Rectangle 3"/>
            <p:cNvSpPr>
              <a:spLocks noChangeArrowheads="1"/>
            </p:cNvSpPr>
            <p:nvPr/>
          </p:nvSpPr>
          <p:spPr bwMode="auto">
            <a:xfrm>
              <a:off x="318649" y="4640698"/>
              <a:ext cx="6183313" cy="1126462"/>
            </a:xfrm>
            <a:prstGeom prst="rect">
              <a:avLst/>
            </a:prstGeom>
            <a:noFill/>
            <a:ln w="9525">
              <a:solidFill>
                <a:schemeClr val="bg1"/>
              </a:solidFill>
              <a:miter lim="800000"/>
              <a:headEnd/>
              <a:tailEnd/>
            </a:ln>
          </p:spPr>
          <p:txBody>
            <a:bodyPr wrap="square" lIns="0" tIns="0" rIns="0" bIns="0">
              <a:spAutoFit/>
            </a:bodyPr>
            <a:lstStyle/>
            <a:p>
              <a:pPr marL="311150" indent="-311150" defTabSz="820738" eaLnBrk="0" fontAlgn="base" hangingPunct="0">
                <a:lnSpc>
                  <a:spcPct val="85000"/>
                </a:lnSpc>
                <a:spcBef>
                  <a:spcPct val="0"/>
                </a:spcBef>
                <a:spcAft>
                  <a:spcPct val="50000"/>
                </a:spcAft>
                <a:buClr>
                  <a:srgbClr val="CCCCFF"/>
                </a:buClr>
                <a:buSzPct val="125000"/>
                <a:buFont typeface="Wingdings" pitchFamily="2" charset="2"/>
                <a:buChar char="§"/>
              </a:pPr>
              <a:r>
                <a:rPr lang="en-US" sz="2400" dirty="0" smtClean="0">
                  <a:solidFill>
                    <a:srgbClr val="000000"/>
                  </a:solidFill>
                  <a:latin typeface="Arial Unicode MS" pitchFamily="34" charset="-128"/>
                </a:rPr>
                <a:t>Smoke reduction &amp; lower sulfur coal and oil led to significant improvements</a:t>
              </a:r>
            </a:p>
            <a:p>
              <a:pPr marL="311150" indent="-311150" defTabSz="820738" eaLnBrk="0" fontAlgn="base" hangingPunct="0">
                <a:lnSpc>
                  <a:spcPct val="85000"/>
                </a:lnSpc>
                <a:spcBef>
                  <a:spcPct val="0"/>
                </a:spcBef>
                <a:spcAft>
                  <a:spcPct val="50000"/>
                </a:spcAft>
                <a:buClr>
                  <a:srgbClr val="CCCCFF"/>
                </a:buClr>
                <a:buSzPct val="125000"/>
                <a:buFont typeface="Wingdings" pitchFamily="2" charset="2"/>
                <a:buChar char="§"/>
              </a:pPr>
              <a:r>
                <a:rPr lang="en-US" sz="2400" b="1" dirty="0" smtClean="0">
                  <a:solidFill>
                    <a:srgbClr val="C00000"/>
                  </a:solidFill>
                  <a:latin typeface="Arial Unicode MS" pitchFamily="34" charset="-128"/>
                </a:rPr>
                <a:t>The PM problem appeared to be solved!!</a:t>
              </a:r>
            </a:p>
          </p:txBody>
        </p:sp>
      </p:grpSp>
      <p:sp>
        <p:nvSpPr>
          <p:cNvPr id="696329" name="Text Box 9"/>
          <p:cNvSpPr txBox="1">
            <a:spLocks noChangeArrowheads="1"/>
          </p:cNvSpPr>
          <p:nvPr/>
        </p:nvSpPr>
        <p:spPr bwMode="auto">
          <a:xfrm>
            <a:off x="166688" y="6116638"/>
            <a:ext cx="6413500" cy="492443"/>
          </a:xfrm>
          <a:prstGeom prst="rect">
            <a:avLst/>
          </a:prstGeom>
          <a:solidFill>
            <a:schemeClr val="hlink"/>
          </a:solidFill>
          <a:ln w="9525">
            <a:noFill/>
            <a:miter lim="800000"/>
            <a:headEnd/>
            <a:tailEnd/>
          </a:ln>
        </p:spPr>
        <p:txBody>
          <a:bodyPr>
            <a:spAutoFit/>
          </a:bodyPr>
          <a:lstStyle/>
          <a:p>
            <a:pPr algn="ctr" fontAlgn="base">
              <a:spcBef>
                <a:spcPct val="50000"/>
              </a:spcBef>
              <a:spcAft>
                <a:spcPct val="0"/>
              </a:spcAft>
            </a:pPr>
            <a:r>
              <a:rPr lang="en-US" sz="2600" b="1" dirty="0" smtClean="0">
                <a:solidFill>
                  <a:srgbClr val="000000"/>
                </a:solidFill>
                <a:latin typeface="Arial Unicode MS" pitchFamily="34" charset="-128"/>
              </a:rPr>
              <a:t>Ozone however was a looming problem</a:t>
            </a:r>
            <a:r>
              <a:rPr lang="en-US" sz="2600" b="1" dirty="0" smtClean="0">
                <a:solidFill>
                  <a:srgbClr val="000000"/>
                </a:solidFill>
                <a:latin typeface="Arial" pitchFamily="34" charset="0"/>
              </a:rPr>
              <a:t>!</a:t>
            </a:r>
          </a:p>
        </p:txBody>
      </p:sp>
      <p:pic>
        <p:nvPicPr>
          <p:cNvPr id="69640" name="Picture 8"/>
          <p:cNvPicPr>
            <a:picLocks noChangeAspect="1" noChangeArrowheads="1"/>
          </p:cNvPicPr>
          <p:nvPr/>
        </p:nvPicPr>
        <p:blipFill>
          <a:blip r:embed="rId3" cstate="print"/>
          <a:srcRect/>
          <a:stretch>
            <a:fillRect/>
          </a:stretch>
        </p:blipFill>
        <p:spPr bwMode="auto">
          <a:xfrm>
            <a:off x="6791325" y="2809875"/>
            <a:ext cx="1846263" cy="1962150"/>
          </a:xfrm>
          <a:prstGeom prst="rect">
            <a:avLst/>
          </a:prstGeom>
          <a:noFill/>
          <a:ln w="9525">
            <a:noFill/>
            <a:miter lim="800000"/>
            <a:headEnd/>
            <a:tailEnd/>
          </a:ln>
        </p:spPr>
      </p:pic>
      <p:pic>
        <p:nvPicPr>
          <p:cNvPr id="69641" name="Picture 9"/>
          <p:cNvPicPr>
            <a:picLocks noChangeAspect="1" noChangeArrowheads="1"/>
          </p:cNvPicPr>
          <p:nvPr/>
        </p:nvPicPr>
        <p:blipFill>
          <a:blip r:embed="rId4" cstate="print"/>
          <a:srcRect/>
          <a:stretch>
            <a:fillRect/>
          </a:stretch>
        </p:blipFill>
        <p:spPr bwMode="auto">
          <a:xfrm>
            <a:off x="6708775" y="4745038"/>
            <a:ext cx="2005013" cy="2054225"/>
          </a:xfrm>
          <a:prstGeom prst="rect">
            <a:avLst/>
          </a:prstGeom>
          <a:noFill/>
          <a:ln w="9525">
            <a:noFill/>
            <a:miter lim="800000"/>
            <a:headEnd/>
            <a:tailEnd/>
          </a:ln>
        </p:spPr>
      </p:pic>
      <p:sp>
        <p:nvSpPr>
          <p:cNvPr id="69642" name="TextBox 9"/>
          <p:cNvSpPr txBox="1">
            <a:spLocks noChangeArrowheads="1"/>
          </p:cNvSpPr>
          <p:nvPr/>
        </p:nvSpPr>
        <p:spPr bwMode="auto">
          <a:xfrm>
            <a:off x="6842125" y="4141788"/>
            <a:ext cx="892175" cy="369887"/>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srgbClr val="000000"/>
                </a:solidFill>
                <a:latin typeface="Arial" pitchFamily="34" charset="0"/>
              </a:rPr>
              <a:t>1989</a:t>
            </a:r>
          </a:p>
        </p:txBody>
      </p:sp>
      <p:sp>
        <p:nvSpPr>
          <p:cNvPr id="69643" name="TextBox 10"/>
          <p:cNvSpPr txBox="1">
            <a:spLocks noChangeArrowheads="1"/>
          </p:cNvSpPr>
          <p:nvPr/>
        </p:nvSpPr>
        <p:spPr bwMode="auto">
          <a:xfrm>
            <a:off x="6827838" y="6156325"/>
            <a:ext cx="893762" cy="369888"/>
          </a:xfrm>
          <a:prstGeom prst="rect">
            <a:avLst/>
          </a:prstGeom>
          <a:noFill/>
          <a:ln w="9525">
            <a:noFill/>
            <a:miter lim="800000"/>
            <a:headEnd/>
            <a:tailEnd/>
          </a:ln>
        </p:spPr>
        <p:txBody>
          <a:bodyPr>
            <a:spAutoFit/>
          </a:bodyPr>
          <a:lstStyle/>
          <a:p>
            <a:pPr fontAlgn="base">
              <a:spcBef>
                <a:spcPct val="0"/>
              </a:spcBef>
              <a:spcAft>
                <a:spcPct val="0"/>
              </a:spcAft>
            </a:pPr>
            <a:r>
              <a:rPr lang="en-US" b="1" smtClean="0">
                <a:solidFill>
                  <a:srgbClr val="000000"/>
                </a:solidFill>
                <a:latin typeface="Arial" pitchFamily="34" charset="0"/>
              </a:rPr>
              <a:t>2005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69640"/>
                                        </p:tgtEl>
                                        <p:attrNameLst>
                                          <p:attrName>style.visibility</p:attrName>
                                        </p:attrNameLst>
                                      </p:cBhvr>
                                      <p:to>
                                        <p:strVal val="visible"/>
                                      </p:to>
                                    </p:set>
                                    <p:anim calcmode="lin" valueType="num">
                                      <p:cBhvr>
                                        <p:cTn id="11" dur="500" fill="hold"/>
                                        <p:tgtEl>
                                          <p:spTgt spid="69640"/>
                                        </p:tgtEl>
                                        <p:attrNameLst>
                                          <p:attrName>ppt_w</p:attrName>
                                        </p:attrNameLst>
                                      </p:cBhvr>
                                      <p:tavLst>
                                        <p:tav tm="0">
                                          <p:val>
                                            <p:fltVal val="0"/>
                                          </p:val>
                                        </p:tav>
                                        <p:tav tm="100000">
                                          <p:val>
                                            <p:strVal val="#ppt_w"/>
                                          </p:val>
                                        </p:tav>
                                      </p:tavLst>
                                    </p:anim>
                                    <p:anim calcmode="lin" valueType="num">
                                      <p:cBhvr>
                                        <p:cTn id="12" dur="500" fill="hold"/>
                                        <p:tgtEl>
                                          <p:spTgt spid="69640"/>
                                        </p:tgtEl>
                                        <p:attrNameLst>
                                          <p:attrName>ppt_h</p:attrName>
                                        </p:attrNameLst>
                                      </p:cBhvr>
                                      <p:tavLst>
                                        <p:tav tm="0">
                                          <p:val>
                                            <p:fltVal val="0"/>
                                          </p:val>
                                        </p:tav>
                                        <p:tav tm="100000">
                                          <p:val>
                                            <p:strVal val="#ppt_h"/>
                                          </p:val>
                                        </p:tav>
                                      </p:tavLst>
                                    </p:anim>
                                    <p:animEffect transition="in" filter="fade">
                                      <p:cBhvr>
                                        <p:cTn id="13" dur="500"/>
                                        <p:tgtEl>
                                          <p:spTgt spid="69640"/>
                                        </p:tgtEl>
                                      </p:cBhvr>
                                    </p:animEffect>
                                  </p:childTnLst>
                                </p:cTn>
                              </p:par>
                              <p:par>
                                <p:cTn id="14" presetID="53" presetClass="entr" presetSubtype="0" fill="hold" nodeType="withEffect">
                                  <p:stCondLst>
                                    <p:cond delay="0"/>
                                  </p:stCondLst>
                                  <p:childTnLst>
                                    <p:set>
                                      <p:cBhvr>
                                        <p:cTn id="15" dur="1" fill="hold">
                                          <p:stCondLst>
                                            <p:cond delay="0"/>
                                          </p:stCondLst>
                                        </p:cTn>
                                        <p:tgtEl>
                                          <p:spTgt spid="69641"/>
                                        </p:tgtEl>
                                        <p:attrNameLst>
                                          <p:attrName>style.visibility</p:attrName>
                                        </p:attrNameLst>
                                      </p:cBhvr>
                                      <p:to>
                                        <p:strVal val="visible"/>
                                      </p:to>
                                    </p:set>
                                    <p:anim calcmode="lin" valueType="num">
                                      <p:cBhvr>
                                        <p:cTn id="16" dur="500" fill="hold"/>
                                        <p:tgtEl>
                                          <p:spTgt spid="69641"/>
                                        </p:tgtEl>
                                        <p:attrNameLst>
                                          <p:attrName>ppt_w</p:attrName>
                                        </p:attrNameLst>
                                      </p:cBhvr>
                                      <p:tavLst>
                                        <p:tav tm="0">
                                          <p:val>
                                            <p:fltVal val="0"/>
                                          </p:val>
                                        </p:tav>
                                        <p:tav tm="100000">
                                          <p:val>
                                            <p:strVal val="#ppt_w"/>
                                          </p:val>
                                        </p:tav>
                                      </p:tavLst>
                                    </p:anim>
                                    <p:anim calcmode="lin" valueType="num">
                                      <p:cBhvr>
                                        <p:cTn id="17" dur="500" fill="hold"/>
                                        <p:tgtEl>
                                          <p:spTgt spid="69641"/>
                                        </p:tgtEl>
                                        <p:attrNameLst>
                                          <p:attrName>ppt_h</p:attrName>
                                        </p:attrNameLst>
                                      </p:cBhvr>
                                      <p:tavLst>
                                        <p:tav tm="0">
                                          <p:val>
                                            <p:fltVal val="0"/>
                                          </p:val>
                                        </p:tav>
                                        <p:tav tm="100000">
                                          <p:val>
                                            <p:strVal val="#ppt_h"/>
                                          </p:val>
                                        </p:tav>
                                      </p:tavLst>
                                    </p:anim>
                                    <p:animEffect transition="in" filter="fade">
                                      <p:cBhvr>
                                        <p:cTn id="18" dur="500"/>
                                        <p:tgtEl>
                                          <p:spTgt spid="69641"/>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69642"/>
                                        </p:tgtEl>
                                        <p:attrNameLst>
                                          <p:attrName>style.visibility</p:attrName>
                                        </p:attrNameLst>
                                      </p:cBhvr>
                                      <p:to>
                                        <p:strVal val="visible"/>
                                      </p:to>
                                    </p:set>
                                    <p:anim calcmode="lin" valueType="num">
                                      <p:cBhvr>
                                        <p:cTn id="21" dur="500" fill="hold"/>
                                        <p:tgtEl>
                                          <p:spTgt spid="69642"/>
                                        </p:tgtEl>
                                        <p:attrNameLst>
                                          <p:attrName>ppt_w</p:attrName>
                                        </p:attrNameLst>
                                      </p:cBhvr>
                                      <p:tavLst>
                                        <p:tav tm="0">
                                          <p:val>
                                            <p:fltVal val="0"/>
                                          </p:val>
                                        </p:tav>
                                        <p:tav tm="100000">
                                          <p:val>
                                            <p:strVal val="#ppt_w"/>
                                          </p:val>
                                        </p:tav>
                                      </p:tavLst>
                                    </p:anim>
                                    <p:anim calcmode="lin" valueType="num">
                                      <p:cBhvr>
                                        <p:cTn id="22" dur="500" fill="hold"/>
                                        <p:tgtEl>
                                          <p:spTgt spid="69642"/>
                                        </p:tgtEl>
                                        <p:attrNameLst>
                                          <p:attrName>ppt_h</p:attrName>
                                        </p:attrNameLst>
                                      </p:cBhvr>
                                      <p:tavLst>
                                        <p:tav tm="0">
                                          <p:val>
                                            <p:fltVal val="0"/>
                                          </p:val>
                                        </p:tav>
                                        <p:tav tm="100000">
                                          <p:val>
                                            <p:strVal val="#ppt_h"/>
                                          </p:val>
                                        </p:tav>
                                      </p:tavLst>
                                    </p:anim>
                                    <p:animEffect transition="in" filter="fade">
                                      <p:cBhvr>
                                        <p:cTn id="23" dur="500"/>
                                        <p:tgtEl>
                                          <p:spTgt spid="69642"/>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69643"/>
                                        </p:tgtEl>
                                        <p:attrNameLst>
                                          <p:attrName>style.visibility</p:attrName>
                                        </p:attrNameLst>
                                      </p:cBhvr>
                                      <p:to>
                                        <p:strVal val="visible"/>
                                      </p:to>
                                    </p:set>
                                    <p:anim calcmode="lin" valueType="num">
                                      <p:cBhvr>
                                        <p:cTn id="26" dur="500" fill="hold"/>
                                        <p:tgtEl>
                                          <p:spTgt spid="69643"/>
                                        </p:tgtEl>
                                        <p:attrNameLst>
                                          <p:attrName>ppt_w</p:attrName>
                                        </p:attrNameLst>
                                      </p:cBhvr>
                                      <p:tavLst>
                                        <p:tav tm="0">
                                          <p:val>
                                            <p:fltVal val="0"/>
                                          </p:val>
                                        </p:tav>
                                        <p:tav tm="100000">
                                          <p:val>
                                            <p:strVal val="#ppt_w"/>
                                          </p:val>
                                        </p:tav>
                                      </p:tavLst>
                                    </p:anim>
                                    <p:anim calcmode="lin" valueType="num">
                                      <p:cBhvr>
                                        <p:cTn id="27" dur="500" fill="hold"/>
                                        <p:tgtEl>
                                          <p:spTgt spid="69643"/>
                                        </p:tgtEl>
                                        <p:attrNameLst>
                                          <p:attrName>ppt_h</p:attrName>
                                        </p:attrNameLst>
                                      </p:cBhvr>
                                      <p:tavLst>
                                        <p:tav tm="0">
                                          <p:val>
                                            <p:fltVal val="0"/>
                                          </p:val>
                                        </p:tav>
                                        <p:tav tm="100000">
                                          <p:val>
                                            <p:strVal val="#ppt_h"/>
                                          </p:val>
                                        </p:tav>
                                      </p:tavLst>
                                    </p:anim>
                                    <p:animEffect transition="in" filter="fade">
                                      <p:cBhvr>
                                        <p:cTn id="28" dur="500"/>
                                        <p:tgtEl>
                                          <p:spTgt spid="6964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696329"/>
                                        </p:tgtEl>
                                        <p:attrNameLst>
                                          <p:attrName>style.visibility</p:attrName>
                                        </p:attrNameLst>
                                      </p:cBhvr>
                                      <p:to>
                                        <p:strVal val="visible"/>
                                      </p:to>
                                    </p:set>
                                    <p:anim calcmode="lin" valueType="num">
                                      <p:cBhvr>
                                        <p:cTn id="33" dur="500" fill="hold"/>
                                        <p:tgtEl>
                                          <p:spTgt spid="696329"/>
                                        </p:tgtEl>
                                        <p:attrNameLst>
                                          <p:attrName>ppt_w</p:attrName>
                                        </p:attrNameLst>
                                      </p:cBhvr>
                                      <p:tavLst>
                                        <p:tav tm="0">
                                          <p:val>
                                            <p:fltVal val="0"/>
                                          </p:val>
                                        </p:tav>
                                        <p:tav tm="100000">
                                          <p:val>
                                            <p:strVal val="#ppt_w"/>
                                          </p:val>
                                        </p:tav>
                                      </p:tavLst>
                                    </p:anim>
                                    <p:anim calcmode="lin" valueType="num">
                                      <p:cBhvr>
                                        <p:cTn id="34" dur="500" fill="hold"/>
                                        <p:tgtEl>
                                          <p:spTgt spid="696329"/>
                                        </p:tgtEl>
                                        <p:attrNameLst>
                                          <p:attrName>ppt_h</p:attrName>
                                        </p:attrNameLst>
                                      </p:cBhvr>
                                      <p:tavLst>
                                        <p:tav tm="0">
                                          <p:val>
                                            <p:fltVal val="0"/>
                                          </p:val>
                                        </p:tav>
                                        <p:tav tm="100000">
                                          <p:val>
                                            <p:strVal val="#ppt_h"/>
                                          </p:val>
                                        </p:tav>
                                      </p:tavLst>
                                    </p:anim>
                                    <p:animEffect transition="in" filter="fade">
                                      <p:cBhvr>
                                        <p:cTn id="35" dur="500"/>
                                        <p:tgtEl>
                                          <p:spTgt spid="696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9" grpId="0" animBg="1"/>
      <p:bldP spid="69642" grpId="0"/>
      <p:bldP spid="6964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a:noFill/>
        </p:spPr>
        <p:txBody>
          <a:bodyPr/>
          <a:lstStyle/>
          <a:p>
            <a:fld id="{89B6E7B3-D116-4C53-907F-CE8C80E0E1E1}" type="slidenum">
              <a:rPr lang="en-US" smtClean="0"/>
              <a:pPr/>
              <a:t>7</a:t>
            </a:fld>
            <a:endParaRPr lang="en-US" smtClean="0"/>
          </a:p>
        </p:txBody>
      </p:sp>
      <p:grpSp>
        <p:nvGrpSpPr>
          <p:cNvPr id="2" name="Group 4"/>
          <p:cNvGrpSpPr>
            <a:grpSpLocks/>
          </p:cNvGrpSpPr>
          <p:nvPr/>
        </p:nvGrpSpPr>
        <p:grpSpPr bwMode="auto">
          <a:xfrm>
            <a:off x="5014913" y="3827463"/>
            <a:ext cx="3862387" cy="2446337"/>
            <a:chOff x="3040" y="2312"/>
            <a:chExt cx="2552" cy="1640"/>
          </a:xfrm>
        </p:grpSpPr>
        <p:pic>
          <p:nvPicPr>
            <p:cNvPr id="67627" name="Picture 5" descr="atlanta2"/>
            <p:cNvPicPr>
              <a:picLocks noChangeAspect="1" noChangeArrowheads="1"/>
            </p:cNvPicPr>
            <p:nvPr/>
          </p:nvPicPr>
          <p:blipFill>
            <a:blip r:embed="rId3" cstate="print"/>
            <a:srcRect/>
            <a:stretch>
              <a:fillRect/>
            </a:stretch>
          </p:blipFill>
          <p:spPr bwMode="auto">
            <a:xfrm>
              <a:off x="3040" y="2312"/>
              <a:ext cx="2552" cy="1640"/>
            </a:xfrm>
            <a:prstGeom prst="rect">
              <a:avLst/>
            </a:prstGeom>
            <a:noFill/>
            <a:ln w="9525">
              <a:solidFill>
                <a:schemeClr val="tx1"/>
              </a:solidFill>
              <a:miter lim="800000"/>
              <a:headEnd/>
              <a:tailEnd/>
            </a:ln>
          </p:spPr>
        </p:pic>
        <p:sp>
          <p:nvSpPr>
            <p:cNvPr id="67628" name="Text Box 6"/>
            <p:cNvSpPr txBox="1">
              <a:spLocks noChangeArrowheads="1"/>
            </p:cNvSpPr>
            <p:nvPr/>
          </p:nvSpPr>
          <p:spPr bwMode="auto">
            <a:xfrm>
              <a:off x="4377" y="2374"/>
              <a:ext cx="1192" cy="179"/>
            </a:xfrm>
            <a:prstGeom prst="rect">
              <a:avLst/>
            </a:prstGeom>
            <a:noFill/>
            <a:ln w="9525" algn="ctr">
              <a:noFill/>
              <a:miter lim="800000"/>
              <a:headEnd/>
              <a:tailEnd/>
            </a:ln>
          </p:spPr>
          <p:txBody>
            <a:bodyPr>
              <a:spAutoFit/>
            </a:bodyPr>
            <a:lstStyle/>
            <a:p>
              <a:pPr algn="ctr" fontAlgn="base">
                <a:lnSpc>
                  <a:spcPct val="90000"/>
                </a:lnSpc>
                <a:spcBef>
                  <a:spcPct val="50000"/>
                </a:spcBef>
                <a:spcAft>
                  <a:spcPct val="0"/>
                </a:spcAft>
              </a:pPr>
              <a:r>
                <a:rPr lang="en-US" sz="1400" b="1" smtClean="0">
                  <a:solidFill>
                    <a:srgbClr val="000099"/>
                  </a:solidFill>
                  <a:latin typeface="Arial" pitchFamily="34" charset="0"/>
                </a:rPr>
                <a:t>Atlanta </a:t>
              </a:r>
            </a:p>
          </p:txBody>
        </p:sp>
      </p:grpSp>
      <p:sp>
        <p:nvSpPr>
          <p:cNvPr id="67588" name="Rectangle 8"/>
          <p:cNvSpPr>
            <a:spLocks noChangeArrowheads="1"/>
          </p:cNvSpPr>
          <p:nvPr/>
        </p:nvSpPr>
        <p:spPr bwMode="auto">
          <a:xfrm>
            <a:off x="590550" y="28575"/>
            <a:ext cx="7923213" cy="1143000"/>
          </a:xfrm>
          <a:prstGeom prst="rect">
            <a:avLst/>
          </a:prstGeom>
          <a:noFill/>
          <a:ln w="9525">
            <a:noFill/>
            <a:miter lim="800000"/>
            <a:headEnd/>
            <a:tailEnd/>
          </a:ln>
        </p:spPr>
        <p:txBody>
          <a:bodyPr anchor="ctr"/>
          <a:lstStyle/>
          <a:p>
            <a:pPr algn="ctr" fontAlgn="base">
              <a:spcBef>
                <a:spcPct val="0"/>
              </a:spcBef>
              <a:spcAft>
                <a:spcPct val="0"/>
              </a:spcAft>
            </a:pPr>
            <a:r>
              <a:rPr lang="en-US" sz="3600" b="1" i="1" smtClean="0">
                <a:solidFill>
                  <a:srgbClr val="000066"/>
                </a:solidFill>
                <a:latin typeface="Arial" pitchFamily="34" charset="0"/>
              </a:rPr>
              <a:t>1980-1990: The Era of Oxidant Air Pollution</a:t>
            </a:r>
          </a:p>
        </p:txBody>
      </p:sp>
      <p:grpSp>
        <p:nvGrpSpPr>
          <p:cNvPr id="3" name="Group 23"/>
          <p:cNvGrpSpPr>
            <a:grpSpLocks/>
          </p:cNvGrpSpPr>
          <p:nvPr/>
        </p:nvGrpSpPr>
        <p:grpSpPr bwMode="auto">
          <a:xfrm>
            <a:off x="5686425" y="1416050"/>
            <a:ext cx="2127250" cy="2127250"/>
            <a:chOff x="3467" y="862"/>
            <a:chExt cx="1340" cy="1340"/>
          </a:xfrm>
        </p:grpSpPr>
        <p:pic>
          <p:nvPicPr>
            <p:cNvPr id="67625" name="Picture 24" descr="0705asthma"/>
            <p:cNvPicPr>
              <a:picLocks noChangeAspect="1" noChangeArrowheads="1"/>
            </p:cNvPicPr>
            <p:nvPr/>
          </p:nvPicPr>
          <p:blipFill>
            <a:blip r:embed="rId4" cstate="print"/>
            <a:srcRect/>
            <a:stretch>
              <a:fillRect/>
            </a:stretch>
          </p:blipFill>
          <p:spPr bwMode="auto">
            <a:xfrm>
              <a:off x="3467" y="862"/>
              <a:ext cx="1340" cy="1340"/>
            </a:xfrm>
            <a:prstGeom prst="rect">
              <a:avLst/>
            </a:prstGeom>
            <a:noFill/>
            <a:ln w="9525">
              <a:solidFill>
                <a:srgbClr val="000066"/>
              </a:solidFill>
              <a:miter lim="800000"/>
              <a:headEnd/>
              <a:tailEnd/>
            </a:ln>
          </p:spPr>
        </p:pic>
        <p:sp>
          <p:nvSpPr>
            <p:cNvPr id="67626" name="Text Box 25"/>
            <p:cNvSpPr txBox="1">
              <a:spLocks noChangeArrowheads="1"/>
            </p:cNvSpPr>
            <p:nvPr/>
          </p:nvSpPr>
          <p:spPr bwMode="auto">
            <a:xfrm>
              <a:off x="3602" y="896"/>
              <a:ext cx="777" cy="197"/>
            </a:xfrm>
            <a:prstGeom prst="rect">
              <a:avLst/>
            </a:prstGeom>
            <a:noFill/>
            <a:ln w="9525" algn="ctr">
              <a:noFill/>
              <a:miter lim="800000"/>
              <a:headEnd/>
              <a:tailEnd/>
            </a:ln>
          </p:spPr>
          <p:txBody>
            <a:bodyPr>
              <a:spAutoFit/>
            </a:bodyPr>
            <a:lstStyle/>
            <a:p>
              <a:pPr algn="ctr" fontAlgn="base">
                <a:lnSpc>
                  <a:spcPct val="90000"/>
                </a:lnSpc>
                <a:spcBef>
                  <a:spcPct val="50000"/>
                </a:spcBef>
                <a:spcAft>
                  <a:spcPct val="0"/>
                </a:spcAft>
              </a:pPr>
              <a:r>
                <a:rPr lang="en-US" sz="1600" b="1" smtClean="0">
                  <a:solidFill>
                    <a:srgbClr val="000099"/>
                  </a:solidFill>
                  <a:latin typeface="Arial" pitchFamily="34" charset="0"/>
                </a:rPr>
                <a:t>Asthma</a:t>
              </a:r>
            </a:p>
          </p:txBody>
        </p:sp>
      </p:grpSp>
      <p:grpSp>
        <p:nvGrpSpPr>
          <p:cNvPr id="4" name="Group 26"/>
          <p:cNvGrpSpPr>
            <a:grpSpLocks/>
          </p:cNvGrpSpPr>
          <p:nvPr/>
        </p:nvGrpSpPr>
        <p:grpSpPr bwMode="auto">
          <a:xfrm>
            <a:off x="142875" y="4321175"/>
            <a:ext cx="4549775" cy="2327275"/>
            <a:chOff x="90" y="2468"/>
            <a:chExt cx="2997" cy="1453"/>
          </a:xfrm>
        </p:grpSpPr>
        <p:pic>
          <p:nvPicPr>
            <p:cNvPr id="67622" name="Picture 22"/>
            <p:cNvPicPr>
              <a:picLocks noChangeAspect="1" noChangeArrowheads="1"/>
            </p:cNvPicPr>
            <p:nvPr/>
          </p:nvPicPr>
          <p:blipFill>
            <a:blip r:embed="rId5" cstate="print"/>
            <a:srcRect/>
            <a:stretch>
              <a:fillRect/>
            </a:stretch>
          </p:blipFill>
          <p:spPr bwMode="auto">
            <a:xfrm>
              <a:off x="90" y="2468"/>
              <a:ext cx="2997" cy="1175"/>
            </a:xfrm>
            <a:prstGeom prst="rect">
              <a:avLst/>
            </a:prstGeom>
            <a:noFill/>
            <a:ln w="9525" algn="ctr">
              <a:noFill/>
              <a:miter lim="800000"/>
              <a:headEnd/>
              <a:tailEnd/>
            </a:ln>
          </p:spPr>
        </p:pic>
        <p:sp>
          <p:nvSpPr>
            <p:cNvPr id="67623" name="Text Box 23"/>
            <p:cNvSpPr txBox="1">
              <a:spLocks noChangeArrowheads="1"/>
            </p:cNvSpPr>
            <p:nvPr/>
          </p:nvSpPr>
          <p:spPr bwMode="auto">
            <a:xfrm>
              <a:off x="141" y="3648"/>
              <a:ext cx="1457" cy="269"/>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200" smtClean="0">
                  <a:solidFill>
                    <a:srgbClr val="000066"/>
                  </a:solidFill>
                  <a:latin typeface="Arial" pitchFamily="34" charset="0"/>
                </a:rPr>
                <a:t> </a:t>
              </a:r>
              <a:r>
                <a:rPr lang="en-US" sz="2200" b="1" smtClean="0">
                  <a:solidFill>
                    <a:srgbClr val="000066"/>
                  </a:solidFill>
                  <a:latin typeface="Arial" pitchFamily="34" charset="0"/>
                </a:rPr>
                <a:t>Healthy Lungs</a:t>
              </a:r>
              <a:endParaRPr lang="en-US" sz="2200" b="1" baseline="-25000" smtClean="0">
                <a:solidFill>
                  <a:srgbClr val="000066"/>
                </a:solidFill>
                <a:latin typeface="Arial" pitchFamily="34" charset="0"/>
              </a:endParaRPr>
            </a:p>
          </p:txBody>
        </p:sp>
        <p:sp>
          <p:nvSpPr>
            <p:cNvPr id="67624" name="Text Box 24"/>
            <p:cNvSpPr txBox="1">
              <a:spLocks noChangeArrowheads="1"/>
            </p:cNvSpPr>
            <p:nvPr/>
          </p:nvSpPr>
          <p:spPr bwMode="auto">
            <a:xfrm>
              <a:off x="1686" y="3633"/>
              <a:ext cx="1336"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smtClean="0">
                  <a:solidFill>
                    <a:srgbClr val="000066"/>
                  </a:solidFill>
                  <a:latin typeface="Arial" pitchFamily="34" charset="0"/>
                </a:rPr>
                <a:t> </a:t>
              </a:r>
              <a:r>
                <a:rPr lang="en-US" sz="2200" b="1" smtClean="0">
                  <a:solidFill>
                    <a:srgbClr val="000066"/>
                  </a:solidFill>
                  <a:latin typeface="Arial" pitchFamily="34" charset="0"/>
                </a:rPr>
                <a:t>Inflammation</a:t>
              </a:r>
              <a:endParaRPr lang="en-US" sz="2200" b="1" baseline="-25000" smtClean="0">
                <a:solidFill>
                  <a:srgbClr val="000066"/>
                </a:solidFill>
                <a:latin typeface="Arial" pitchFamily="34" charset="0"/>
              </a:endParaRPr>
            </a:p>
          </p:txBody>
        </p:sp>
      </p:grpSp>
      <p:grpSp>
        <p:nvGrpSpPr>
          <p:cNvPr id="5" name="Group 88"/>
          <p:cNvGrpSpPr>
            <a:grpSpLocks/>
          </p:cNvGrpSpPr>
          <p:nvPr/>
        </p:nvGrpSpPr>
        <p:grpSpPr bwMode="auto">
          <a:xfrm>
            <a:off x="601663" y="1395413"/>
            <a:ext cx="3597275" cy="2795587"/>
            <a:chOff x="274" y="548"/>
            <a:chExt cx="2606" cy="1942"/>
          </a:xfrm>
        </p:grpSpPr>
        <p:sp>
          <p:nvSpPr>
            <p:cNvPr id="67592" name="Rectangle 86"/>
            <p:cNvSpPr>
              <a:spLocks noChangeArrowheads="1"/>
            </p:cNvSpPr>
            <p:nvPr/>
          </p:nvSpPr>
          <p:spPr bwMode="auto">
            <a:xfrm>
              <a:off x="274" y="567"/>
              <a:ext cx="2606" cy="1920"/>
            </a:xfrm>
            <a:prstGeom prst="rect">
              <a:avLst/>
            </a:prstGeom>
            <a:solidFill>
              <a:srgbClr val="EAEAEA"/>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593" name="Rectangle 58"/>
            <p:cNvSpPr>
              <a:spLocks noChangeArrowheads="1"/>
            </p:cNvSpPr>
            <p:nvPr/>
          </p:nvSpPr>
          <p:spPr bwMode="auto">
            <a:xfrm>
              <a:off x="730" y="824"/>
              <a:ext cx="1776" cy="1413"/>
            </a:xfrm>
            <a:prstGeom prst="rect">
              <a:avLst/>
            </a:prstGeom>
            <a:noFill/>
            <a:ln w="9525" algn="ctr">
              <a:noFill/>
              <a:miter lim="800000"/>
              <a:headEnd/>
              <a:tailEnd/>
            </a:ln>
          </p:spPr>
          <p:txBody>
            <a:bodyPr wrap="none" anchor="ctr"/>
            <a:lstStyle/>
            <a:p>
              <a:pPr eaLnBrk="0" fontAlgn="base" hangingPunct="0">
                <a:spcBef>
                  <a:spcPct val="0"/>
                </a:spcBef>
                <a:spcAft>
                  <a:spcPct val="0"/>
                </a:spcAft>
              </a:pPr>
              <a:endParaRPr lang="en-US" sz="2400" smtClean="0">
                <a:solidFill>
                  <a:srgbClr val="000099"/>
                </a:solidFill>
                <a:latin typeface="Arial" pitchFamily="34" charset="0"/>
              </a:endParaRPr>
            </a:p>
          </p:txBody>
        </p:sp>
        <p:grpSp>
          <p:nvGrpSpPr>
            <p:cNvPr id="6" name="Group 59"/>
            <p:cNvGrpSpPr>
              <a:grpSpLocks/>
            </p:cNvGrpSpPr>
            <p:nvPr/>
          </p:nvGrpSpPr>
          <p:grpSpPr bwMode="auto">
            <a:xfrm>
              <a:off x="1013" y="1140"/>
              <a:ext cx="1085" cy="55"/>
              <a:chOff x="1968" y="1863"/>
              <a:chExt cx="1770" cy="89"/>
            </a:xfrm>
          </p:grpSpPr>
          <p:sp>
            <p:nvSpPr>
              <p:cNvPr id="67620" name="Line 60"/>
              <p:cNvSpPr>
                <a:spLocks noChangeShapeType="1"/>
              </p:cNvSpPr>
              <p:nvPr/>
            </p:nvSpPr>
            <p:spPr bwMode="auto">
              <a:xfrm flipV="1">
                <a:off x="1968" y="1863"/>
                <a:ext cx="1017" cy="9"/>
              </a:xfrm>
              <a:prstGeom prst="line">
                <a:avLst/>
              </a:prstGeom>
              <a:noFill/>
              <a:ln w="28575">
                <a:solidFill>
                  <a:srgbClr val="008000"/>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21" name="Line 61"/>
              <p:cNvSpPr>
                <a:spLocks noChangeShapeType="1"/>
              </p:cNvSpPr>
              <p:nvPr/>
            </p:nvSpPr>
            <p:spPr bwMode="auto">
              <a:xfrm>
                <a:off x="2982" y="1863"/>
                <a:ext cx="756" cy="89"/>
              </a:xfrm>
              <a:prstGeom prst="line">
                <a:avLst/>
              </a:prstGeom>
              <a:noFill/>
              <a:ln w="28575">
                <a:solidFill>
                  <a:srgbClr val="008000"/>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grpSp>
        <p:grpSp>
          <p:nvGrpSpPr>
            <p:cNvPr id="7" name="Group 62"/>
            <p:cNvGrpSpPr>
              <a:grpSpLocks/>
            </p:cNvGrpSpPr>
            <p:nvPr/>
          </p:nvGrpSpPr>
          <p:grpSpPr bwMode="auto">
            <a:xfrm>
              <a:off x="1013" y="1146"/>
              <a:ext cx="1073" cy="552"/>
              <a:chOff x="1968" y="1872"/>
              <a:chExt cx="1751" cy="891"/>
            </a:xfrm>
          </p:grpSpPr>
          <p:sp>
            <p:nvSpPr>
              <p:cNvPr id="67618" name="Line 63"/>
              <p:cNvSpPr>
                <a:spLocks noChangeShapeType="1"/>
              </p:cNvSpPr>
              <p:nvPr/>
            </p:nvSpPr>
            <p:spPr bwMode="auto">
              <a:xfrm>
                <a:off x="1968" y="1872"/>
                <a:ext cx="960" cy="255"/>
              </a:xfrm>
              <a:prstGeom prst="line">
                <a:avLst/>
              </a:prstGeom>
              <a:noFill/>
              <a:ln w="28575">
                <a:solidFill>
                  <a:schemeClr val="accent2"/>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19" name="Line 64"/>
              <p:cNvSpPr>
                <a:spLocks noChangeShapeType="1"/>
              </p:cNvSpPr>
              <p:nvPr/>
            </p:nvSpPr>
            <p:spPr bwMode="auto">
              <a:xfrm>
                <a:off x="2928" y="2127"/>
                <a:ext cx="791" cy="636"/>
              </a:xfrm>
              <a:prstGeom prst="line">
                <a:avLst/>
              </a:prstGeom>
              <a:noFill/>
              <a:ln w="28575">
                <a:solidFill>
                  <a:schemeClr val="accent2"/>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grpSp>
        <p:sp>
          <p:nvSpPr>
            <p:cNvPr id="67596" name="Text Box 65"/>
            <p:cNvSpPr txBox="1">
              <a:spLocks noChangeArrowheads="1"/>
            </p:cNvSpPr>
            <p:nvPr/>
          </p:nvSpPr>
          <p:spPr bwMode="auto">
            <a:xfrm rot="-5400000">
              <a:off x="-316" y="1434"/>
              <a:ext cx="1450" cy="179"/>
            </a:xfrm>
            <a:prstGeom prst="rect">
              <a:avLst/>
            </a:prstGeom>
            <a:noFill/>
            <a:ln w="9525" algn="ctr">
              <a:noFill/>
              <a:miter lim="800000"/>
              <a:headEnd/>
              <a:tailEnd/>
            </a:ln>
          </p:spPr>
          <p:txBody>
            <a:bodyPr>
              <a:spAutoFit/>
            </a:bodyPr>
            <a:lstStyle/>
            <a:p>
              <a:pPr algn="ctr" eaLnBrk="0" fontAlgn="base" hangingPunct="0">
                <a:lnSpc>
                  <a:spcPct val="90000"/>
                </a:lnSpc>
                <a:spcBef>
                  <a:spcPct val="50000"/>
                </a:spcBef>
                <a:spcAft>
                  <a:spcPct val="0"/>
                </a:spcAft>
              </a:pPr>
              <a:r>
                <a:rPr lang="en-US" sz="1400" b="1" smtClean="0">
                  <a:solidFill>
                    <a:srgbClr val="000099"/>
                  </a:solidFill>
                  <a:latin typeface="Arial" pitchFamily="34" charset="0"/>
                </a:rPr>
                <a:t>FEV</a:t>
              </a:r>
              <a:r>
                <a:rPr lang="en-US" sz="1400" b="1" baseline="-25000" smtClean="0">
                  <a:solidFill>
                    <a:srgbClr val="000099"/>
                  </a:solidFill>
                  <a:latin typeface="Arial" pitchFamily="34" charset="0"/>
                </a:rPr>
                <a:t>1</a:t>
              </a:r>
              <a:r>
                <a:rPr lang="en-US" sz="1400" b="1" smtClean="0">
                  <a:solidFill>
                    <a:srgbClr val="000099"/>
                  </a:solidFill>
                  <a:latin typeface="Arial" pitchFamily="34" charset="0"/>
                </a:rPr>
                <a:t> as % change</a:t>
              </a:r>
            </a:p>
          </p:txBody>
        </p:sp>
        <p:sp>
          <p:nvSpPr>
            <p:cNvPr id="67597" name="Text Box 66"/>
            <p:cNvSpPr txBox="1">
              <a:spLocks noChangeArrowheads="1"/>
            </p:cNvSpPr>
            <p:nvPr/>
          </p:nvSpPr>
          <p:spPr bwMode="auto">
            <a:xfrm>
              <a:off x="391" y="1432"/>
              <a:ext cx="396" cy="179"/>
            </a:xfrm>
            <a:prstGeom prst="rect">
              <a:avLst/>
            </a:prstGeom>
            <a:noFill/>
            <a:ln w="9525" algn="ctr">
              <a:noFill/>
              <a:miter lim="800000"/>
              <a:headEnd/>
              <a:tailEnd/>
            </a:ln>
          </p:spPr>
          <p:txBody>
            <a:bodyPr>
              <a:spAutoFit/>
            </a:bodyPr>
            <a:lstStyle/>
            <a:p>
              <a:pPr algn="ctr" eaLnBrk="0" fontAlgn="base" hangingPunct="0">
                <a:lnSpc>
                  <a:spcPct val="90000"/>
                </a:lnSpc>
                <a:spcBef>
                  <a:spcPct val="50000"/>
                </a:spcBef>
                <a:spcAft>
                  <a:spcPct val="0"/>
                </a:spcAft>
              </a:pPr>
              <a:r>
                <a:rPr lang="en-US" sz="1400" b="1" smtClean="0">
                  <a:solidFill>
                    <a:srgbClr val="000099"/>
                  </a:solidFill>
                  <a:latin typeface="Arial" pitchFamily="34" charset="0"/>
                </a:rPr>
                <a:t>-20</a:t>
              </a:r>
            </a:p>
          </p:txBody>
        </p:sp>
        <p:sp>
          <p:nvSpPr>
            <p:cNvPr id="67598" name="Text Box 67"/>
            <p:cNvSpPr txBox="1">
              <a:spLocks noChangeArrowheads="1"/>
            </p:cNvSpPr>
            <p:nvPr/>
          </p:nvSpPr>
          <p:spPr bwMode="auto">
            <a:xfrm>
              <a:off x="392" y="1811"/>
              <a:ext cx="395" cy="179"/>
            </a:xfrm>
            <a:prstGeom prst="rect">
              <a:avLst/>
            </a:prstGeom>
            <a:noFill/>
            <a:ln w="9525" algn="ctr">
              <a:noFill/>
              <a:miter lim="800000"/>
              <a:headEnd/>
              <a:tailEnd/>
            </a:ln>
          </p:spPr>
          <p:txBody>
            <a:bodyPr>
              <a:spAutoFit/>
            </a:bodyPr>
            <a:lstStyle/>
            <a:p>
              <a:pPr algn="ctr" eaLnBrk="0" fontAlgn="base" hangingPunct="0">
                <a:lnSpc>
                  <a:spcPct val="90000"/>
                </a:lnSpc>
                <a:spcBef>
                  <a:spcPct val="50000"/>
                </a:spcBef>
                <a:spcAft>
                  <a:spcPct val="0"/>
                </a:spcAft>
              </a:pPr>
              <a:r>
                <a:rPr lang="en-US" sz="1400" b="1" smtClean="0">
                  <a:solidFill>
                    <a:srgbClr val="000099"/>
                  </a:solidFill>
                  <a:latin typeface="Arial" pitchFamily="34" charset="0"/>
                </a:rPr>
                <a:t>-40</a:t>
              </a:r>
            </a:p>
          </p:txBody>
        </p:sp>
        <p:sp>
          <p:nvSpPr>
            <p:cNvPr id="67599" name="Text Box 68"/>
            <p:cNvSpPr txBox="1">
              <a:spLocks noChangeArrowheads="1"/>
            </p:cNvSpPr>
            <p:nvPr/>
          </p:nvSpPr>
          <p:spPr bwMode="auto">
            <a:xfrm>
              <a:off x="394" y="2162"/>
              <a:ext cx="396" cy="179"/>
            </a:xfrm>
            <a:prstGeom prst="rect">
              <a:avLst/>
            </a:prstGeom>
            <a:noFill/>
            <a:ln w="9525" algn="ctr">
              <a:noFill/>
              <a:miter lim="800000"/>
              <a:headEnd/>
              <a:tailEnd/>
            </a:ln>
          </p:spPr>
          <p:txBody>
            <a:bodyPr>
              <a:spAutoFit/>
            </a:bodyPr>
            <a:lstStyle/>
            <a:p>
              <a:pPr algn="ctr" eaLnBrk="0" fontAlgn="base" hangingPunct="0">
                <a:lnSpc>
                  <a:spcPct val="90000"/>
                </a:lnSpc>
                <a:spcBef>
                  <a:spcPct val="50000"/>
                </a:spcBef>
                <a:spcAft>
                  <a:spcPct val="0"/>
                </a:spcAft>
              </a:pPr>
              <a:r>
                <a:rPr lang="en-US" sz="1400" b="1" smtClean="0">
                  <a:solidFill>
                    <a:srgbClr val="000099"/>
                  </a:solidFill>
                  <a:latin typeface="Arial" pitchFamily="34" charset="0"/>
                </a:rPr>
                <a:t>-60</a:t>
              </a:r>
            </a:p>
          </p:txBody>
        </p:sp>
        <p:sp>
          <p:nvSpPr>
            <p:cNvPr id="67600" name="Text Box 69"/>
            <p:cNvSpPr txBox="1">
              <a:spLocks noChangeArrowheads="1"/>
            </p:cNvSpPr>
            <p:nvPr/>
          </p:nvSpPr>
          <p:spPr bwMode="auto">
            <a:xfrm>
              <a:off x="507" y="1076"/>
              <a:ext cx="251" cy="179"/>
            </a:xfrm>
            <a:prstGeom prst="rect">
              <a:avLst/>
            </a:prstGeom>
            <a:noFill/>
            <a:ln w="9525" algn="ctr">
              <a:noFill/>
              <a:miter lim="800000"/>
              <a:headEnd/>
              <a:tailEnd/>
            </a:ln>
          </p:spPr>
          <p:txBody>
            <a:bodyPr>
              <a:spAutoFit/>
            </a:bodyPr>
            <a:lstStyle/>
            <a:p>
              <a:pPr algn="ctr" eaLnBrk="0" fontAlgn="base" hangingPunct="0">
                <a:lnSpc>
                  <a:spcPct val="90000"/>
                </a:lnSpc>
                <a:spcBef>
                  <a:spcPct val="50000"/>
                </a:spcBef>
                <a:spcAft>
                  <a:spcPct val="0"/>
                </a:spcAft>
              </a:pPr>
              <a:r>
                <a:rPr lang="en-US" sz="1400" b="1" smtClean="0">
                  <a:solidFill>
                    <a:srgbClr val="000099"/>
                  </a:solidFill>
                  <a:latin typeface="Arial" pitchFamily="34" charset="0"/>
                </a:rPr>
                <a:t>0</a:t>
              </a:r>
            </a:p>
          </p:txBody>
        </p:sp>
        <p:sp>
          <p:nvSpPr>
            <p:cNvPr id="67601" name="Text Box 70"/>
            <p:cNvSpPr txBox="1">
              <a:spLocks noChangeArrowheads="1"/>
            </p:cNvSpPr>
            <p:nvPr/>
          </p:nvSpPr>
          <p:spPr bwMode="auto">
            <a:xfrm>
              <a:off x="713" y="2276"/>
              <a:ext cx="706" cy="214"/>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400" b="1" smtClean="0">
                  <a:solidFill>
                    <a:srgbClr val="000099"/>
                  </a:solidFill>
                  <a:latin typeface="Arial" pitchFamily="34" charset="0"/>
                </a:rPr>
                <a:t>Baseline</a:t>
              </a:r>
            </a:p>
          </p:txBody>
        </p:sp>
        <p:sp>
          <p:nvSpPr>
            <p:cNvPr id="67602" name="Text Box 71"/>
            <p:cNvSpPr txBox="1">
              <a:spLocks noChangeArrowheads="1"/>
            </p:cNvSpPr>
            <p:nvPr/>
          </p:nvSpPr>
          <p:spPr bwMode="auto">
            <a:xfrm>
              <a:off x="1381" y="2276"/>
              <a:ext cx="441" cy="192"/>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400" b="1" smtClean="0">
                  <a:solidFill>
                    <a:srgbClr val="000099"/>
                  </a:solidFill>
                  <a:latin typeface="Arial" pitchFamily="34" charset="0"/>
                </a:rPr>
                <a:t>2 Hr</a:t>
              </a:r>
            </a:p>
          </p:txBody>
        </p:sp>
        <p:sp>
          <p:nvSpPr>
            <p:cNvPr id="67603" name="Text Box 72"/>
            <p:cNvSpPr txBox="1">
              <a:spLocks noChangeArrowheads="1"/>
            </p:cNvSpPr>
            <p:nvPr/>
          </p:nvSpPr>
          <p:spPr bwMode="auto">
            <a:xfrm>
              <a:off x="2014" y="2276"/>
              <a:ext cx="441" cy="192"/>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1400" b="1" smtClean="0">
                  <a:solidFill>
                    <a:srgbClr val="000099"/>
                  </a:solidFill>
                  <a:latin typeface="Arial" pitchFamily="34" charset="0"/>
                </a:rPr>
                <a:t>4 Hr</a:t>
              </a:r>
            </a:p>
          </p:txBody>
        </p:sp>
        <p:grpSp>
          <p:nvGrpSpPr>
            <p:cNvPr id="8" name="Group 73"/>
            <p:cNvGrpSpPr>
              <a:grpSpLocks/>
            </p:cNvGrpSpPr>
            <p:nvPr/>
          </p:nvGrpSpPr>
          <p:grpSpPr bwMode="auto">
            <a:xfrm>
              <a:off x="1013" y="1146"/>
              <a:ext cx="1030" cy="922"/>
              <a:chOff x="1968" y="1872"/>
              <a:chExt cx="1680" cy="1488"/>
            </a:xfrm>
          </p:grpSpPr>
          <p:sp>
            <p:nvSpPr>
              <p:cNvPr id="67616" name="Line 74"/>
              <p:cNvSpPr>
                <a:spLocks noChangeShapeType="1"/>
              </p:cNvSpPr>
              <p:nvPr/>
            </p:nvSpPr>
            <p:spPr bwMode="auto">
              <a:xfrm>
                <a:off x="1968" y="1872"/>
                <a:ext cx="912" cy="720"/>
              </a:xfrm>
              <a:prstGeom prst="line">
                <a:avLst/>
              </a:prstGeom>
              <a:noFill/>
              <a:ln w="28575">
                <a:solidFill>
                  <a:srgbClr val="FF0000"/>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17" name="Line 75"/>
              <p:cNvSpPr>
                <a:spLocks noChangeShapeType="1"/>
              </p:cNvSpPr>
              <p:nvPr/>
            </p:nvSpPr>
            <p:spPr bwMode="auto">
              <a:xfrm>
                <a:off x="2880" y="2592"/>
                <a:ext cx="768" cy="768"/>
              </a:xfrm>
              <a:prstGeom prst="line">
                <a:avLst/>
              </a:prstGeom>
              <a:noFill/>
              <a:ln w="28575">
                <a:solidFill>
                  <a:srgbClr val="FF0000"/>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grpSp>
        <p:sp>
          <p:nvSpPr>
            <p:cNvPr id="67605" name="Line 76"/>
            <p:cNvSpPr>
              <a:spLocks noChangeShapeType="1"/>
            </p:cNvSpPr>
            <p:nvPr/>
          </p:nvSpPr>
          <p:spPr bwMode="auto">
            <a:xfrm>
              <a:off x="719" y="819"/>
              <a:ext cx="0" cy="1405"/>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06" name="Line 77"/>
            <p:cNvSpPr>
              <a:spLocks noChangeShapeType="1"/>
            </p:cNvSpPr>
            <p:nvPr/>
          </p:nvSpPr>
          <p:spPr bwMode="auto">
            <a:xfrm>
              <a:off x="719" y="2222"/>
              <a:ext cx="1765" cy="0"/>
            </a:xfrm>
            <a:prstGeom prst="line">
              <a:avLst/>
            </a:prstGeom>
            <a:noFill/>
            <a:ln w="28575">
              <a:solidFill>
                <a:schemeClr val="tx1"/>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07" name="Line 78"/>
            <p:cNvSpPr>
              <a:spLocks noChangeShapeType="1"/>
            </p:cNvSpPr>
            <p:nvPr/>
          </p:nvSpPr>
          <p:spPr bwMode="auto">
            <a:xfrm flipV="1">
              <a:off x="1573" y="2161"/>
              <a:ext cx="0" cy="5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08" name="Line 79"/>
            <p:cNvSpPr>
              <a:spLocks noChangeShapeType="1"/>
            </p:cNvSpPr>
            <p:nvPr/>
          </p:nvSpPr>
          <p:spPr bwMode="auto">
            <a:xfrm flipV="1">
              <a:off x="2088" y="2161"/>
              <a:ext cx="0" cy="5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09" name="Line 80"/>
            <p:cNvSpPr>
              <a:spLocks noChangeShapeType="1"/>
            </p:cNvSpPr>
            <p:nvPr/>
          </p:nvSpPr>
          <p:spPr bwMode="auto">
            <a:xfrm rot="16200000" flipV="1">
              <a:off x="749" y="1846"/>
              <a:ext cx="0" cy="5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10" name="Line 81"/>
            <p:cNvSpPr>
              <a:spLocks noChangeShapeType="1"/>
            </p:cNvSpPr>
            <p:nvPr/>
          </p:nvSpPr>
          <p:spPr bwMode="auto">
            <a:xfrm rot="16200000" flipV="1">
              <a:off x="749" y="1467"/>
              <a:ext cx="0" cy="5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11" name="Line 82"/>
            <p:cNvSpPr>
              <a:spLocks noChangeShapeType="1"/>
            </p:cNvSpPr>
            <p:nvPr/>
          </p:nvSpPr>
          <p:spPr bwMode="auto">
            <a:xfrm rot="16200000" flipV="1">
              <a:off x="749" y="1114"/>
              <a:ext cx="0" cy="5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12" name="Line 83"/>
            <p:cNvSpPr>
              <a:spLocks noChangeShapeType="1"/>
            </p:cNvSpPr>
            <p:nvPr/>
          </p:nvSpPr>
          <p:spPr bwMode="auto">
            <a:xfrm flipV="1">
              <a:off x="1030" y="2149"/>
              <a:ext cx="0" cy="59"/>
            </a:xfrm>
            <a:prstGeom prst="line">
              <a:avLst/>
            </a:prstGeom>
            <a:noFill/>
            <a:ln w="19050">
              <a:solidFill>
                <a:schemeClr val="tx1"/>
              </a:solidFill>
              <a:round/>
              <a:headEnd/>
              <a:tailEnd/>
            </a:ln>
          </p:spPr>
          <p:txBody>
            <a:bodyPr/>
            <a:lstStyle/>
            <a:p>
              <a:pPr eaLnBrk="0" fontAlgn="base" hangingPunct="0">
                <a:spcBef>
                  <a:spcPct val="0"/>
                </a:spcBef>
                <a:spcAft>
                  <a:spcPct val="0"/>
                </a:spcAft>
              </a:pPr>
              <a:endParaRPr lang="en-US" sz="2400" smtClean="0">
                <a:solidFill>
                  <a:srgbClr val="000099"/>
                </a:solidFill>
                <a:latin typeface="Arial" pitchFamily="34" charset="0"/>
              </a:endParaRPr>
            </a:p>
          </p:txBody>
        </p:sp>
        <p:sp>
          <p:nvSpPr>
            <p:cNvPr id="67613" name="Text Box 84"/>
            <p:cNvSpPr txBox="1">
              <a:spLocks noChangeArrowheads="1"/>
            </p:cNvSpPr>
            <p:nvPr/>
          </p:nvSpPr>
          <p:spPr bwMode="auto">
            <a:xfrm>
              <a:off x="1836" y="1299"/>
              <a:ext cx="791" cy="29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200" b="1" smtClean="0">
                  <a:solidFill>
                    <a:srgbClr val="000099"/>
                  </a:solidFill>
                  <a:latin typeface="Arial" pitchFamily="34" charset="0"/>
                </a:rPr>
                <a:t>Low</a:t>
              </a:r>
            </a:p>
          </p:txBody>
        </p:sp>
        <p:sp>
          <p:nvSpPr>
            <p:cNvPr id="67614" name="Text Box 85"/>
            <p:cNvSpPr txBox="1">
              <a:spLocks noChangeArrowheads="1"/>
            </p:cNvSpPr>
            <p:nvPr/>
          </p:nvSpPr>
          <p:spPr bwMode="auto">
            <a:xfrm>
              <a:off x="1978" y="1777"/>
              <a:ext cx="885" cy="29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200" b="1" smtClean="0">
                  <a:solidFill>
                    <a:srgbClr val="000099"/>
                  </a:solidFill>
                  <a:latin typeface="Arial" pitchFamily="34" charset="0"/>
                </a:rPr>
                <a:t>High</a:t>
              </a:r>
            </a:p>
          </p:txBody>
        </p:sp>
        <p:sp>
          <p:nvSpPr>
            <p:cNvPr id="67615" name="Text Box 87"/>
            <p:cNvSpPr txBox="1">
              <a:spLocks noChangeArrowheads="1"/>
            </p:cNvSpPr>
            <p:nvPr/>
          </p:nvSpPr>
          <p:spPr bwMode="auto">
            <a:xfrm>
              <a:off x="391" y="548"/>
              <a:ext cx="2472" cy="492"/>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2000" b="1" smtClean="0">
                  <a:solidFill>
                    <a:srgbClr val="C00000"/>
                  </a:solidFill>
                  <a:latin typeface="Arial" pitchFamily="34" charset="0"/>
                </a:rPr>
                <a:t>Ozone Reduces Lung Function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6538" y="384175"/>
            <a:ext cx="4162425" cy="2816225"/>
            <a:chOff x="194" y="656"/>
            <a:chExt cx="2622" cy="1774"/>
          </a:xfrm>
        </p:grpSpPr>
        <p:pic>
          <p:nvPicPr>
            <p:cNvPr id="68632" name="Picture 3"/>
            <p:cNvPicPr>
              <a:picLocks noChangeArrowheads="1"/>
            </p:cNvPicPr>
            <p:nvPr/>
          </p:nvPicPr>
          <p:blipFill>
            <a:blip r:embed="rId3" cstate="print"/>
            <a:srcRect/>
            <a:stretch>
              <a:fillRect/>
            </a:stretch>
          </p:blipFill>
          <p:spPr bwMode="auto">
            <a:xfrm>
              <a:off x="194" y="656"/>
              <a:ext cx="2622" cy="1774"/>
            </a:xfrm>
            <a:prstGeom prst="rect">
              <a:avLst/>
            </a:prstGeom>
            <a:noFill/>
            <a:ln w="38100">
              <a:solidFill>
                <a:schemeClr val="tx1"/>
              </a:solidFill>
              <a:miter lim="800000"/>
              <a:headEnd/>
              <a:tailEnd/>
            </a:ln>
          </p:spPr>
        </p:pic>
        <p:grpSp>
          <p:nvGrpSpPr>
            <p:cNvPr id="3" name="Group 4"/>
            <p:cNvGrpSpPr>
              <a:grpSpLocks/>
            </p:cNvGrpSpPr>
            <p:nvPr/>
          </p:nvGrpSpPr>
          <p:grpSpPr bwMode="auto">
            <a:xfrm>
              <a:off x="233" y="683"/>
              <a:ext cx="2547" cy="232"/>
              <a:chOff x="233" y="674"/>
              <a:chExt cx="2547" cy="232"/>
            </a:xfrm>
          </p:grpSpPr>
          <p:sp>
            <p:nvSpPr>
              <p:cNvPr id="68634" name="Rectangle 5"/>
              <p:cNvSpPr>
                <a:spLocks noChangeArrowheads="1"/>
              </p:cNvSpPr>
              <p:nvPr/>
            </p:nvSpPr>
            <p:spPr bwMode="auto">
              <a:xfrm>
                <a:off x="1754" y="675"/>
                <a:ext cx="1026" cy="231"/>
              </a:xfrm>
              <a:prstGeom prst="rect">
                <a:avLst/>
              </a:prstGeom>
              <a:noFill/>
              <a:ln w="38100">
                <a:solidFill>
                  <a:srgbClr val="FF0000"/>
                </a:solidFill>
                <a:miter lim="800000"/>
                <a:headEnd/>
                <a:tailEnd/>
              </a:ln>
            </p:spPr>
            <p:txBody>
              <a:bodyPr lIns="90488" tIns="44450" rIns="90488" bIns="44450">
                <a:spAutoFit/>
              </a:bodyPr>
              <a:lstStyle/>
              <a:p>
                <a:pPr eaLnBrk="0" fontAlgn="base" hangingPunct="0">
                  <a:spcBef>
                    <a:spcPct val="0"/>
                  </a:spcBef>
                  <a:spcAft>
                    <a:spcPct val="0"/>
                  </a:spcAft>
                </a:pPr>
                <a:r>
                  <a:rPr lang="en-US" b="1" smtClean="0">
                    <a:solidFill>
                      <a:srgbClr val="000000"/>
                    </a:solidFill>
                  </a:rPr>
                  <a:t>Size matters</a:t>
                </a:r>
                <a:endParaRPr lang="en-US" b="1" u="sng" smtClean="0">
                  <a:solidFill>
                    <a:srgbClr val="000000"/>
                  </a:solidFill>
                </a:endParaRPr>
              </a:p>
            </p:txBody>
          </p:sp>
          <p:sp>
            <p:nvSpPr>
              <p:cNvPr id="68635" name="Rectangle 6"/>
              <p:cNvSpPr>
                <a:spLocks noChangeArrowheads="1"/>
              </p:cNvSpPr>
              <p:nvPr/>
            </p:nvSpPr>
            <p:spPr bwMode="auto">
              <a:xfrm>
                <a:off x="233" y="674"/>
                <a:ext cx="1343" cy="212"/>
              </a:xfrm>
              <a:prstGeom prst="rect">
                <a:avLst/>
              </a:prstGeom>
              <a:solidFill>
                <a:schemeClr val="tx1"/>
              </a:solidFill>
              <a:ln w="12700">
                <a:solidFill>
                  <a:schemeClr val="tx1"/>
                </a:solidFill>
                <a:miter lim="800000"/>
                <a:headEnd/>
                <a:tailEnd/>
              </a:ln>
            </p:spPr>
            <p:txBody>
              <a:bodyPr wrap="none" lIns="90488" tIns="44450" rIns="90488" bIns="44450">
                <a:spAutoFit/>
              </a:bodyPr>
              <a:lstStyle/>
              <a:p>
                <a:pPr eaLnBrk="0" fontAlgn="base" hangingPunct="0">
                  <a:spcBef>
                    <a:spcPct val="0"/>
                  </a:spcBef>
                  <a:spcAft>
                    <a:spcPct val="0"/>
                  </a:spcAft>
                </a:pPr>
                <a:r>
                  <a:rPr lang="en-US" sz="1600" b="1" smtClean="0">
                    <a:solidFill>
                      <a:srgbClr val="FFFFFF"/>
                    </a:solidFill>
                  </a:rPr>
                  <a:t>Dockery, et al., 1993</a:t>
                </a:r>
              </a:p>
            </p:txBody>
          </p:sp>
        </p:grpSp>
      </p:grpSp>
      <p:grpSp>
        <p:nvGrpSpPr>
          <p:cNvPr id="4" name="Group 8"/>
          <p:cNvGrpSpPr>
            <a:grpSpLocks/>
          </p:cNvGrpSpPr>
          <p:nvPr/>
        </p:nvGrpSpPr>
        <p:grpSpPr bwMode="auto">
          <a:xfrm>
            <a:off x="4691063" y="369888"/>
            <a:ext cx="4141787" cy="2860675"/>
            <a:chOff x="2955" y="2204"/>
            <a:chExt cx="2609" cy="1802"/>
          </a:xfrm>
        </p:grpSpPr>
        <p:pic>
          <p:nvPicPr>
            <p:cNvPr id="68626" name="Picture 9" descr="mortal2"/>
            <p:cNvPicPr>
              <a:picLocks noChangeAspect="1" noChangeArrowheads="1"/>
            </p:cNvPicPr>
            <p:nvPr/>
          </p:nvPicPr>
          <p:blipFill>
            <a:blip r:embed="rId4" cstate="print"/>
            <a:srcRect/>
            <a:stretch>
              <a:fillRect/>
            </a:stretch>
          </p:blipFill>
          <p:spPr bwMode="auto">
            <a:xfrm>
              <a:off x="2955" y="2204"/>
              <a:ext cx="2609" cy="1802"/>
            </a:xfrm>
            <a:prstGeom prst="rect">
              <a:avLst/>
            </a:prstGeom>
            <a:noFill/>
            <a:ln w="38100">
              <a:solidFill>
                <a:schemeClr val="tx1"/>
              </a:solidFill>
              <a:miter lim="800000"/>
              <a:headEnd/>
              <a:tailEnd/>
            </a:ln>
          </p:spPr>
        </p:pic>
        <p:sp>
          <p:nvSpPr>
            <p:cNvPr id="68627" name="Rectangle 10"/>
            <p:cNvSpPr>
              <a:spLocks noChangeArrowheads="1"/>
            </p:cNvSpPr>
            <p:nvPr/>
          </p:nvSpPr>
          <p:spPr bwMode="auto">
            <a:xfrm>
              <a:off x="4289" y="2660"/>
              <a:ext cx="1102" cy="231"/>
            </a:xfrm>
            <a:prstGeom prst="rect">
              <a:avLst/>
            </a:prstGeom>
            <a:noFill/>
            <a:ln w="38100">
              <a:solidFill>
                <a:srgbClr val="FF0000"/>
              </a:solidFill>
              <a:miter lim="800000"/>
              <a:headEnd/>
              <a:tailEnd/>
            </a:ln>
          </p:spPr>
          <p:txBody>
            <a:bodyPr lIns="90488" tIns="44450" rIns="90488" bIns="44450">
              <a:spAutoFit/>
            </a:bodyPr>
            <a:lstStyle/>
            <a:p>
              <a:pPr algn="ctr" eaLnBrk="0" fontAlgn="base" hangingPunct="0">
                <a:spcBef>
                  <a:spcPct val="0"/>
                </a:spcBef>
                <a:spcAft>
                  <a:spcPct val="0"/>
                </a:spcAft>
              </a:pPr>
              <a:r>
                <a:rPr lang="en-US" b="1" smtClean="0">
                  <a:solidFill>
                    <a:srgbClr val="000000"/>
                  </a:solidFill>
                </a:rPr>
                <a:t>Susceptibility</a:t>
              </a:r>
              <a:endParaRPr lang="en-US" b="1" u="sng" smtClean="0">
                <a:solidFill>
                  <a:srgbClr val="000000"/>
                </a:solidFill>
              </a:endParaRPr>
            </a:p>
          </p:txBody>
        </p:sp>
        <p:sp>
          <p:nvSpPr>
            <p:cNvPr id="68628" name="Rectangle 11"/>
            <p:cNvSpPr>
              <a:spLocks noChangeArrowheads="1"/>
            </p:cNvSpPr>
            <p:nvPr/>
          </p:nvSpPr>
          <p:spPr bwMode="auto">
            <a:xfrm>
              <a:off x="4148" y="2227"/>
              <a:ext cx="1374" cy="212"/>
            </a:xfrm>
            <a:prstGeom prst="rect">
              <a:avLst/>
            </a:prstGeom>
            <a:solidFill>
              <a:schemeClr val="tx1"/>
            </a:solidFill>
            <a:ln w="38100">
              <a:noFill/>
              <a:miter lim="800000"/>
              <a:headEnd/>
              <a:tailEnd/>
            </a:ln>
          </p:spPr>
          <p:txBody>
            <a:bodyPr wrap="none" lIns="90488" tIns="44450" rIns="90488" bIns="44450">
              <a:spAutoFit/>
            </a:bodyPr>
            <a:lstStyle/>
            <a:p>
              <a:pPr eaLnBrk="0" fontAlgn="base" hangingPunct="0">
                <a:spcBef>
                  <a:spcPct val="0"/>
                </a:spcBef>
                <a:spcAft>
                  <a:spcPct val="0"/>
                </a:spcAft>
              </a:pPr>
              <a:r>
                <a:rPr lang="en-US" sz="1600" b="1" smtClean="0">
                  <a:solidFill>
                    <a:srgbClr val="FFFFFF"/>
                  </a:solidFill>
                </a:rPr>
                <a:t>Schwartz et al., 1992</a:t>
              </a:r>
            </a:p>
          </p:txBody>
        </p:sp>
        <p:sp>
          <p:nvSpPr>
            <p:cNvPr id="1062924" name="Oval 12"/>
            <p:cNvSpPr>
              <a:spLocks noChangeArrowheads="1"/>
            </p:cNvSpPr>
            <p:nvPr/>
          </p:nvSpPr>
          <p:spPr bwMode="auto">
            <a:xfrm>
              <a:off x="4188" y="3291"/>
              <a:ext cx="56" cy="55"/>
            </a:xfrm>
            <a:prstGeom prst="ellipse">
              <a:avLst/>
            </a:prstGeom>
            <a:solidFill>
              <a:srgbClr val="FF3300"/>
            </a:solidFill>
            <a:ln w="9525">
              <a:solidFill>
                <a:srgbClr val="FF3300"/>
              </a:solidFill>
              <a:round/>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2925" name="Oval 13"/>
            <p:cNvSpPr>
              <a:spLocks noChangeArrowheads="1"/>
            </p:cNvSpPr>
            <p:nvPr/>
          </p:nvSpPr>
          <p:spPr bwMode="auto">
            <a:xfrm>
              <a:off x="4212" y="3150"/>
              <a:ext cx="56" cy="55"/>
            </a:xfrm>
            <a:prstGeom prst="ellipse">
              <a:avLst/>
            </a:prstGeom>
            <a:solidFill>
              <a:schemeClr val="hlink"/>
            </a:solid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2926" name="Oval 14"/>
            <p:cNvSpPr>
              <a:spLocks noChangeArrowheads="1"/>
            </p:cNvSpPr>
            <p:nvPr/>
          </p:nvSpPr>
          <p:spPr bwMode="auto">
            <a:xfrm>
              <a:off x="4467" y="3024"/>
              <a:ext cx="56" cy="55"/>
            </a:xfrm>
            <a:prstGeom prst="ellipse">
              <a:avLst/>
            </a:prstGeom>
            <a:solidFill>
              <a:schemeClr val="hlink"/>
            </a:solidFill>
            <a:ln w="9525">
              <a:solidFill>
                <a:schemeClr val="hlink"/>
              </a:solidFill>
              <a:round/>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grpSp>
      <p:grpSp>
        <p:nvGrpSpPr>
          <p:cNvPr id="5" name="Group 15"/>
          <p:cNvGrpSpPr>
            <a:grpSpLocks/>
          </p:cNvGrpSpPr>
          <p:nvPr/>
        </p:nvGrpSpPr>
        <p:grpSpPr bwMode="auto">
          <a:xfrm>
            <a:off x="4572000" y="3300413"/>
            <a:ext cx="4514850" cy="3557587"/>
            <a:chOff x="2931" y="2079"/>
            <a:chExt cx="2793" cy="2165"/>
          </a:xfrm>
        </p:grpSpPr>
        <p:grpSp>
          <p:nvGrpSpPr>
            <p:cNvPr id="6" name="Group 16"/>
            <p:cNvGrpSpPr>
              <a:grpSpLocks/>
            </p:cNvGrpSpPr>
            <p:nvPr/>
          </p:nvGrpSpPr>
          <p:grpSpPr bwMode="auto">
            <a:xfrm>
              <a:off x="2931" y="2079"/>
              <a:ext cx="2793" cy="2165"/>
              <a:chOff x="179" y="527"/>
              <a:chExt cx="3471" cy="2801"/>
            </a:xfrm>
          </p:grpSpPr>
          <p:grpSp>
            <p:nvGrpSpPr>
              <p:cNvPr id="7" name="Group 17"/>
              <p:cNvGrpSpPr>
                <a:grpSpLocks/>
              </p:cNvGrpSpPr>
              <p:nvPr/>
            </p:nvGrpSpPr>
            <p:grpSpPr bwMode="auto">
              <a:xfrm>
                <a:off x="179" y="527"/>
                <a:ext cx="3471" cy="2801"/>
                <a:chOff x="179" y="527"/>
                <a:chExt cx="3471" cy="2801"/>
              </a:xfrm>
            </p:grpSpPr>
            <p:pic>
              <p:nvPicPr>
                <p:cNvPr id="68624" name="Picture 18" descr="6city1"/>
                <p:cNvPicPr>
                  <a:picLocks noChangeAspect="1" noChangeArrowheads="1"/>
                </p:cNvPicPr>
                <p:nvPr/>
              </p:nvPicPr>
              <p:blipFill>
                <a:blip r:embed="rId5" cstate="print"/>
                <a:srcRect/>
                <a:stretch>
                  <a:fillRect/>
                </a:stretch>
              </p:blipFill>
              <p:spPr bwMode="auto">
                <a:xfrm>
                  <a:off x="179" y="527"/>
                  <a:ext cx="3451" cy="2672"/>
                </a:xfrm>
                <a:prstGeom prst="rect">
                  <a:avLst/>
                </a:prstGeom>
                <a:noFill/>
                <a:ln w="9525">
                  <a:noFill/>
                  <a:miter lim="800000"/>
                  <a:headEnd/>
                  <a:tailEnd/>
                </a:ln>
              </p:spPr>
            </p:pic>
            <p:sp>
              <p:nvSpPr>
                <p:cNvPr id="1062931" name="Rectangle 19"/>
                <p:cNvSpPr>
                  <a:spLocks noChangeArrowheads="1"/>
                </p:cNvSpPr>
                <p:nvPr/>
              </p:nvSpPr>
              <p:spPr bwMode="auto">
                <a:xfrm>
                  <a:off x="184" y="2996"/>
                  <a:ext cx="3466" cy="332"/>
                </a:xfrm>
                <a:prstGeom prst="rect">
                  <a:avLst/>
                </a:prstGeom>
                <a:solidFill>
                  <a:schemeClr val="bg1"/>
                </a:solidFill>
                <a:ln w="19050">
                  <a:no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grpSp>
          <p:sp>
            <p:nvSpPr>
              <p:cNvPr id="1062932" name="Rectangle 20"/>
              <p:cNvSpPr>
                <a:spLocks noChangeArrowheads="1"/>
              </p:cNvSpPr>
              <p:nvPr/>
            </p:nvSpPr>
            <p:spPr bwMode="auto">
              <a:xfrm>
                <a:off x="920" y="1448"/>
                <a:ext cx="760" cy="296"/>
              </a:xfrm>
              <a:prstGeom prst="rect">
                <a:avLst/>
              </a:prstGeom>
              <a:noFill/>
              <a:ln w="28575">
                <a:solidFill>
                  <a:srgbClr val="FF0000"/>
                </a:solid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2933" name="Rectangle 21"/>
              <p:cNvSpPr>
                <a:spLocks noChangeArrowheads="1"/>
              </p:cNvSpPr>
              <p:nvPr/>
            </p:nvSpPr>
            <p:spPr bwMode="auto">
              <a:xfrm>
                <a:off x="2880" y="1656"/>
                <a:ext cx="144" cy="224"/>
              </a:xfrm>
              <a:prstGeom prst="rect">
                <a:avLst/>
              </a:prstGeom>
              <a:noFill/>
              <a:ln w="28575">
                <a:solidFill>
                  <a:srgbClr val="0000CC"/>
                </a:solid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2934" name="Rectangle 22"/>
              <p:cNvSpPr>
                <a:spLocks noChangeArrowheads="1"/>
              </p:cNvSpPr>
              <p:nvPr/>
            </p:nvSpPr>
            <p:spPr bwMode="auto">
              <a:xfrm>
                <a:off x="920" y="1961"/>
                <a:ext cx="616" cy="240"/>
              </a:xfrm>
              <a:prstGeom prst="rect">
                <a:avLst/>
              </a:prstGeom>
              <a:noFill/>
              <a:ln w="28575">
                <a:solidFill>
                  <a:srgbClr val="0000CC"/>
                </a:solid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sp>
            <p:nvSpPr>
              <p:cNvPr id="1062935" name="Rectangle 23"/>
              <p:cNvSpPr>
                <a:spLocks noChangeArrowheads="1"/>
              </p:cNvSpPr>
              <p:nvPr/>
            </p:nvSpPr>
            <p:spPr bwMode="auto">
              <a:xfrm>
                <a:off x="3024" y="2312"/>
                <a:ext cx="281" cy="256"/>
              </a:xfrm>
              <a:prstGeom prst="rect">
                <a:avLst/>
              </a:prstGeom>
              <a:noFill/>
              <a:ln w="28575">
                <a:solidFill>
                  <a:srgbClr val="FF0000"/>
                </a:solid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grpSp>
        <p:grpSp>
          <p:nvGrpSpPr>
            <p:cNvPr id="8" name="Group 24"/>
            <p:cNvGrpSpPr>
              <a:grpSpLocks/>
            </p:cNvGrpSpPr>
            <p:nvPr/>
          </p:nvGrpSpPr>
          <p:grpSpPr bwMode="auto">
            <a:xfrm>
              <a:off x="2966" y="2134"/>
              <a:ext cx="2595" cy="1908"/>
              <a:chOff x="2966" y="2134"/>
              <a:chExt cx="2595" cy="1908"/>
            </a:xfrm>
          </p:grpSpPr>
          <p:sp>
            <p:nvSpPr>
              <p:cNvPr id="68617" name="Text Box 25"/>
              <p:cNvSpPr txBox="1">
                <a:spLocks noChangeArrowheads="1"/>
              </p:cNvSpPr>
              <p:nvPr/>
            </p:nvSpPr>
            <p:spPr bwMode="auto">
              <a:xfrm>
                <a:off x="4098" y="2150"/>
                <a:ext cx="1436" cy="225"/>
              </a:xfrm>
              <a:prstGeom prst="rect">
                <a:avLst/>
              </a:prstGeom>
              <a:solidFill>
                <a:srgbClr val="FFFFFF"/>
              </a:solidFill>
              <a:ln w="38100">
                <a:solidFill>
                  <a:srgbClr val="FF0000"/>
                </a:solidFill>
                <a:miter lim="800000"/>
                <a:headEnd/>
                <a:tailEnd/>
              </a:ln>
            </p:spPr>
            <p:txBody>
              <a:bodyPr>
                <a:spAutoFit/>
              </a:bodyPr>
              <a:lstStyle/>
              <a:p>
                <a:pPr algn="ctr" fontAlgn="base">
                  <a:spcBef>
                    <a:spcPct val="0"/>
                  </a:spcBef>
                  <a:spcAft>
                    <a:spcPct val="0"/>
                  </a:spcAft>
                </a:pPr>
                <a:r>
                  <a:rPr lang="en-US" b="1" smtClean="0">
                    <a:solidFill>
                      <a:srgbClr val="000000"/>
                    </a:solidFill>
                  </a:rPr>
                  <a:t>Life-Shortening</a:t>
                </a:r>
              </a:p>
            </p:txBody>
          </p:sp>
          <p:sp>
            <p:nvSpPr>
              <p:cNvPr id="1062938" name="Rectangle 26"/>
              <p:cNvSpPr>
                <a:spLocks noChangeArrowheads="1"/>
              </p:cNvSpPr>
              <p:nvPr/>
            </p:nvSpPr>
            <p:spPr bwMode="auto">
              <a:xfrm>
                <a:off x="2966" y="2134"/>
                <a:ext cx="2595" cy="1908"/>
              </a:xfrm>
              <a:prstGeom prst="rect">
                <a:avLst/>
              </a:prstGeom>
              <a:noFill/>
              <a:ln w="28575">
                <a:solidFill>
                  <a:schemeClr val="tx1"/>
                </a:solidFill>
                <a:miter lim="800000"/>
                <a:headEnd/>
                <a:tailEnd/>
              </a:ln>
              <a:effectLst/>
            </p:spPr>
            <p:txBody>
              <a:bodyPr wrap="none" anchor="ctr"/>
              <a:lstStyle/>
              <a:p>
                <a:pPr algn="ctr" eaLnBrk="0" fontAlgn="base" hangingPunct="0">
                  <a:spcBef>
                    <a:spcPct val="0"/>
                  </a:spcBef>
                  <a:spcAft>
                    <a:spcPct val="0"/>
                  </a:spcAft>
                  <a:defRPr/>
                </a:pPr>
                <a:endParaRPr lang="en-US" sz="1400">
                  <a:solidFill>
                    <a:srgbClr val="808080"/>
                  </a:solidFill>
                  <a:effectLst>
                    <a:outerShdw blurRad="38100" dist="38100" dir="2700000" algn="tl">
                      <a:srgbClr val="000000">
                        <a:alpha val="43137"/>
                      </a:srgbClr>
                    </a:outerShdw>
                  </a:effectLst>
                </a:endParaRPr>
              </a:p>
            </p:txBody>
          </p:sp>
        </p:grpSp>
      </p:grpSp>
      <p:pic>
        <p:nvPicPr>
          <p:cNvPr id="68613" name="Picture 27"/>
          <p:cNvPicPr>
            <a:picLocks noChangeArrowheads="1"/>
          </p:cNvPicPr>
          <p:nvPr/>
        </p:nvPicPr>
        <p:blipFill>
          <a:blip r:embed="rId6" cstate="print"/>
          <a:srcRect/>
          <a:stretch>
            <a:fillRect/>
          </a:stretch>
        </p:blipFill>
        <p:spPr bwMode="auto">
          <a:xfrm>
            <a:off x="282575" y="3338513"/>
            <a:ext cx="4238625" cy="3194050"/>
          </a:xfrm>
          <a:prstGeom prst="rect">
            <a:avLst/>
          </a:prstGeom>
          <a:solidFill>
            <a:schemeClr val="hlink"/>
          </a:solidFill>
          <a:ln w="12700">
            <a:solidFill>
              <a:schemeClr val="hlink"/>
            </a:solidFill>
            <a:miter lim="800000"/>
            <a:headEnd/>
            <a:tailEnd/>
          </a:ln>
        </p:spPr>
      </p:pic>
      <p:sp>
        <p:nvSpPr>
          <p:cNvPr id="68614" name="Text Box 7" descr="Weave"/>
          <p:cNvSpPr txBox="1">
            <a:spLocks noChangeArrowheads="1"/>
          </p:cNvSpPr>
          <p:nvPr/>
        </p:nvSpPr>
        <p:spPr bwMode="auto">
          <a:xfrm rot="10800000" flipV="1">
            <a:off x="220663" y="3713163"/>
            <a:ext cx="4267200" cy="2057400"/>
          </a:xfrm>
          <a:prstGeom prst="rect">
            <a:avLst/>
          </a:prstGeom>
          <a:noFill/>
          <a:ln w="28575">
            <a:noFill/>
            <a:miter lim="800000"/>
            <a:headEnd/>
            <a:tailEnd/>
          </a:ln>
        </p:spPr>
        <p:txBody>
          <a:bodyPr>
            <a:spAutoFit/>
          </a:bodyPr>
          <a:lstStyle/>
          <a:p>
            <a:pPr algn="ctr" eaLnBrk="0" fontAlgn="base" hangingPunct="0">
              <a:spcBef>
                <a:spcPct val="50000"/>
              </a:spcBef>
              <a:spcAft>
                <a:spcPct val="0"/>
              </a:spcAft>
            </a:pPr>
            <a:r>
              <a:rPr lang="en-US" sz="3200" b="1" i="1" smtClean="0">
                <a:solidFill>
                  <a:srgbClr val="FFFFFF"/>
                </a:solidFill>
              </a:rPr>
              <a:t>In 1997, the PM Epidemiology Was Compelling…</a:t>
            </a:r>
          </a:p>
          <a:p>
            <a:pPr algn="ctr" eaLnBrk="0" fontAlgn="base" hangingPunct="0">
              <a:spcBef>
                <a:spcPct val="50000"/>
              </a:spcBef>
              <a:spcAft>
                <a:spcPct val="0"/>
              </a:spcAft>
            </a:pPr>
            <a:r>
              <a:rPr lang="en-US" sz="2200" b="1" i="1" smtClean="0">
                <a:solidFill>
                  <a:srgbClr val="FFFFFF"/>
                </a:solidFill>
              </a:rPr>
              <a:t>(but with many uncertainties)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ext Box 2"/>
          <p:cNvSpPr txBox="1">
            <a:spLocks noChangeArrowheads="1"/>
          </p:cNvSpPr>
          <p:nvPr/>
        </p:nvSpPr>
        <p:spPr bwMode="auto">
          <a:xfrm>
            <a:off x="71438" y="4078288"/>
            <a:ext cx="8972550" cy="2306637"/>
          </a:xfrm>
          <a:prstGeom prst="rect">
            <a:avLst/>
          </a:prstGeom>
          <a:noFill/>
          <a:ln w="9525">
            <a:noFill/>
            <a:miter lim="800000"/>
            <a:headEnd/>
            <a:tailEnd/>
          </a:ln>
        </p:spPr>
        <p:txBody>
          <a:bodyPr>
            <a:spAutoFit/>
          </a:bodyPr>
          <a:lstStyle/>
          <a:p>
            <a:pPr algn="ctr">
              <a:lnSpc>
                <a:spcPct val="95000"/>
              </a:lnSpc>
              <a:spcBef>
                <a:spcPct val="35000"/>
              </a:spcBef>
            </a:pPr>
            <a:r>
              <a:rPr lang="en-US" sz="2300"/>
              <a:t>EPA’s PM research has significant regulatory benefits and impacts.</a:t>
            </a:r>
          </a:p>
          <a:p>
            <a:pPr marL="623888" lvl="1" indent="-115888">
              <a:lnSpc>
                <a:spcPct val="95000"/>
              </a:lnSpc>
              <a:spcBef>
                <a:spcPct val="35000"/>
              </a:spcBef>
              <a:buClr>
                <a:srgbClr val="E67300"/>
              </a:buClr>
            </a:pPr>
            <a:r>
              <a:rPr lang="en-US" sz="2300">
                <a:solidFill>
                  <a:srgbClr val="800000"/>
                </a:solidFill>
                <a:latin typeface="Arial Unicode MS" pitchFamily="34" charset="-128"/>
                <a:ea typeface="Arial Unicode MS" pitchFamily="34" charset="-128"/>
                <a:cs typeface="Arial Unicode MS" pitchFamily="34" charset="-128"/>
              </a:rPr>
              <a:t>►</a:t>
            </a:r>
            <a:r>
              <a:rPr lang="en-US" sz="2300">
                <a:solidFill>
                  <a:srgbClr val="FF9900"/>
                </a:solidFill>
                <a:latin typeface="Arial Unicode MS" pitchFamily="34" charset="-128"/>
                <a:ea typeface="Arial Unicode MS" pitchFamily="34" charset="-128"/>
                <a:cs typeface="Arial Unicode MS" pitchFamily="34" charset="-128"/>
              </a:rPr>
              <a:t> </a:t>
            </a:r>
            <a:r>
              <a:rPr lang="en-US" sz="2000"/>
              <a:t>PM NAAQS - protect public health (2008)</a:t>
            </a:r>
          </a:p>
          <a:p>
            <a:pPr marL="798513" lvl="2" indent="174625">
              <a:lnSpc>
                <a:spcPct val="95000"/>
              </a:lnSpc>
              <a:spcBef>
                <a:spcPct val="35000"/>
              </a:spcBef>
              <a:buClr>
                <a:srgbClr val="E67300"/>
              </a:buClr>
              <a:buFontTx/>
              <a:buChar char="•"/>
            </a:pPr>
            <a:r>
              <a:rPr lang="en-US" sz="1900"/>
              <a:t>OMB - account for 63-88% of all benefits attributable to regulation</a:t>
            </a:r>
          </a:p>
          <a:p>
            <a:pPr marL="798513" lvl="2" indent="174625">
              <a:lnSpc>
                <a:spcPct val="95000"/>
              </a:lnSpc>
              <a:spcBef>
                <a:spcPct val="35000"/>
              </a:spcBef>
              <a:buClr>
                <a:srgbClr val="E67300"/>
              </a:buClr>
              <a:buFontTx/>
              <a:buChar char="•"/>
            </a:pPr>
            <a:r>
              <a:rPr lang="en-US" sz="1900"/>
              <a:t>OMB - $63 to $430 billion annual savings for years - 1996 to 2006 	(emergency room / hospitalizations, lost workdays, premature deaths)</a:t>
            </a:r>
          </a:p>
          <a:p>
            <a:pPr marL="798513" lvl="2" indent="174625">
              <a:lnSpc>
                <a:spcPct val="95000"/>
              </a:lnSpc>
              <a:spcBef>
                <a:spcPct val="35000"/>
              </a:spcBef>
              <a:buClr>
                <a:srgbClr val="E67300"/>
              </a:buClr>
              <a:buFontTx/>
              <a:buChar char="•"/>
            </a:pPr>
            <a:r>
              <a:rPr lang="en-US" sz="1900"/>
              <a:t>Costs – $25-28 billion</a:t>
            </a:r>
          </a:p>
        </p:txBody>
      </p:sp>
      <p:sp>
        <p:nvSpPr>
          <p:cNvPr id="47107" name="Text Box 9"/>
          <p:cNvSpPr txBox="1">
            <a:spLocks noChangeArrowheads="1"/>
          </p:cNvSpPr>
          <p:nvPr/>
        </p:nvSpPr>
        <p:spPr bwMode="auto">
          <a:xfrm>
            <a:off x="285750" y="312738"/>
            <a:ext cx="8572500" cy="476250"/>
          </a:xfrm>
          <a:prstGeom prst="rect">
            <a:avLst/>
          </a:prstGeom>
          <a:noFill/>
          <a:ln w="9525" algn="ctr">
            <a:noFill/>
            <a:miter lim="800000"/>
            <a:headEnd/>
            <a:tailEnd/>
          </a:ln>
        </p:spPr>
        <p:txBody>
          <a:bodyPr>
            <a:spAutoFit/>
          </a:bodyPr>
          <a:lstStyle/>
          <a:p>
            <a:pPr algn="ctr">
              <a:lnSpc>
                <a:spcPct val="90000"/>
              </a:lnSpc>
              <a:spcBef>
                <a:spcPct val="20000"/>
              </a:spcBef>
            </a:pPr>
            <a:r>
              <a:rPr lang="en-US" sz="2800" b="1" i="1">
                <a:solidFill>
                  <a:srgbClr val="000066"/>
                </a:solidFill>
              </a:rPr>
              <a:t>2012 PM Standards – Estimated Impacts</a:t>
            </a:r>
          </a:p>
        </p:txBody>
      </p:sp>
      <p:graphicFrame>
        <p:nvGraphicFramePr>
          <p:cNvPr id="441378" name="Group 34"/>
          <p:cNvGraphicFramePr>
            <a:graphicFrameLocks noGrp="1"/>
          </p:cNvGraphicFramePr>
          <p:nvPr/>
        </p:nvGraphicFramePr>
        <p:xfrm>
          <a:off x="1566863" y="1163638"/>
          <a:ext cx="6096000" cy="2652713"/>
        </p:xfrm>
        <a:graphic>
          <a:graphicData uri="http://schemas.openxmlformats.org/drawingml/2006/table">
            <a:tbl>
              <a:tblPr/>
              <a:tblGrid>
                <a:gridCol w="2032000"/>
                <a:gridCol w="2032000"/>
                <a:gridCol w="2032000"/>
              </a:tblGrid>
              <a:tr h="519113">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dirty="0" smtClean="0">
                          <a:ln>
                            <a:noFill/>
                          </a:ln>
                          <a:solidFill>
                            <a:srgbClr val="0000CC"/>
                          </a:solidFill>
                          <a:effectLst/>
                          <a:latin typeface="Arial" charset="0"/>
                        </a:rPr>
                        <a:t>NAAQS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smtClean="0">
                          <a:ln>
                            <a:noFill/>
                          </a:ln>
                          <a:solidFill>
                            <a:srgbClr val="0000CC"/>
                          </a:solidFill>
                          <a:effectLst/>
                          <a:latin typeface="Arial" charset="0"/>
                        </a:rPr>
                        <a:t>24 hr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smtClean="0">
                          <a:ln>
                            <a:noFill/>
                          </a:ln>
                          <a:solidFill>
                            <a:srgbClr val="0000CC"/>
                          </a:solidFill>
                          <a:effectLst/>
                          <a:latin typeface="Arial" charset="0"/>
                        </a:rPr>
                        <a:t>Annual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2975">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smtClean="0">
                          <a:ln>
                            <a:noFill/>
                          </a:ln>
                          <a:solidFill>
                            <a:srgbClr val="0000CC"/>
                          </a:solidFill>
                          <a:effectLst/>
                          <a:latin typeface="Arial" charset="0"/>
                        </a:rPr>
                        <a:t>PM</a:t>
                      </a:r>
                      <a:r>
                        <a:rPr kumimoji="0" lang="en-US" sz="2800" b="1" i="0" u="none" strike="noStrike" cap="none" normalizeH="0" baseline="-25000" smtClean="0">
                          <a:ln>
                            <a:noFill/>
                          </a:ln>
                          <a:solidFill>
                            <a:srgbClr val="0000CC"/>
                          </a:solidFill>
                          <a:effectLst/>
                          <a:latin typeface="Arial" charset="0"/>
                        </a:rPr>
                        <a:t>2.5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smtClean="0">
                          <a:ln>
                            <a:noFill/>
                          </a:ln>
                          <a:solidFill>
                            <a:srgbClr val="0000CC"/>
                          </a:solidFill>
                          <a:effectLst/>
                          <a:latin typeface="Arial" charset="0"/>
                        </a:rPr>
                        <a:t>35 µg/m</a:t>
                      </a:r>
                      <a:r>
                        <a:rPr kumimoji="0" lang="en-US" sz="2800" b="1" i="0" u="none" strike="noStrike" cap="none" normalizeH="0" baseline="30000" smtClean="0">
                          <a:ln>
                            <a:noFill/>
                          </a:ln>
                          <a:solidFill>
                            <a:srgbClr val="0000CC"/>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dirty="0" smtClean="0">
                          <a:ln>
                            <a:noFill/>
                          </a:ln>
                          <a:solidFill>
                            <a:srgbClr val="C00000"/>
                          </a:solidFill>
                          <a:effectLst/>
                          <a:latin typeface="Arial" charset="0"/>
                        </a:rPr>
                        <a:t>12</a:t>
                      </a:r>
                      <a:r>
                        <a:rPr kumimoji="0" lang="en-US" sz="2800" b="1" i="0" u="none" strike="noStrike" cap="none" normalizeH="0" baseline="0" dirty="0" smtClean="0">
                          <a:ln>
                            <a:noFill/>
                          </a:ln>
                          <a:solidFill>
                            <a:srgbClr val="0000CC"/>
                          </a:solidFill>
                          <a:effectLst/>
                          <a:latin typeface="Arial" charset="0"/>
                        </a:rPr>
                        <a:t> µg/m</a:t>
                      </a:r>
                      <a:r>
                        <a:rPr kumimoji="0" lang="en-US" sz="2800" b="1" i="0" u="none" strike="noStrike" cap="none" normalizeH="0" baseline="30000" dirty="0" smtClean="0">
                          <a:ln>
                            <a:noFill/>
                          </a:ln>
                          <a:solidFill>
                            <a:srgbClr val="0000CC"/>
                          </a:solidFill>
                          <a:effectLst/>
                          <a:latin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90625">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smtClean="0">
                          <a:ln>
                            <a:noFill/>
                          </a:ln>
                          <a:solidFill>
                            <a:srgbClr val="0000CC"/>
                          </a:solidFill>
                          <a:effectLst/>
                          <a:latin typeface="Arial" charset="0"/>
                        </a:rPr>
                        <a:t>PM</a:t>
                      </a:r>
                      <a:r>
                        <a:rPr kumimoji="0" lang="en-US" sz="2800" b="1" i="0" u="none" strike="noStrike" cap="none" normalizeH="0" baseline="-25000" smtClean="0">
                          <a:ln>
                            <a:noFill/>
                          </a:ln>
                          <a:solidFill>
                            <a:srgbClr val="0000CC"/>
                          </a:solidFill>
                          <a:effectLst/>
                          <a:latin typeface="Arial" charset="0"/>
                        </a:rPr>
                        <a:t>10</a:t>
                      </a:r>
                    </a:p>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smtClean="0">
                          <a:ln>
                            <a:noFill/>
                          </a:ln>
                          <a:solidFill>
                            <a:srgbClr val="0000CC"/>
                          </a:solidFill>
                          <a:effectLst/>
                          <a:latin typeface="Arial" charset="0"/>
                        </a:rPr>
                        <a:t>(~coarse)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smtClean="0">
                          <a:ln>
                            <a:noFill/>
                          </a:ln>
                          <a:solidFill>
                            <a:srgbClr val="0000CC"/>
                          </a:solidFill>
                          <a:effectLst/>
                          <a:latin typeface="Arial" charset="0"/>
                        </a:rPr>
                        <a:t>150 µg/m</a:t>
                      </a:r>
                      <a:r>
                        <a:rPr kumimoji="0" lang="en-US" sz="2800" b="1" i="0" u="none" strike="noStrike" cap="none" normalizeH="0" baseline="30000" smtClean="0">
                          <a:ln>
                            <a:noFill/>
                          </a:ln>
                          <a:solidFill>
                            <a:srgbClr val="0000CC"/>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smtClean="0">
                          <a:ln>
                            <a:noFill/>
                          </a:ln>
                          <a:solidFill>
                            <a:srgbClr val="0000CC"/>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6" grpId="0"/>
    </p:bldLst>
  </p:timing>
</p:sld>
</file>

<file path=ppt/theme/theme1.xml><?xml version="1.0" encoding="utf-8"?>
<a:theme xmlns:a="http://schemas.openxmlformats.org/drawingml/2006/main" name="1_EPA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2"/>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2"/>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oaring">
  <a:themeElements>
    <a:clrScheme name="">
      <a:dk1>
        <a:srgbClr val="000099"/>
      </a:dk1>
      <a:lt1>
        <a:srgbClr val="0000FF"/>
      </a:lt1>
      <a:dk2>
        <a:srgbClr val="000066"/>
      </a:dk2>
      <a:lt2>
        <a:srgbClr val="000000"/>
      </a:lt2>
      <a:accent1>
        <a:srgbClr val="FFFFCC"/>
      </a:accent1>
      <a:accent2>
        <a:srgbClr val="3366FF"/>
      </a:accent2>
      <a:accent3>
        <a:srgbClr val="AAAAFF"/>
      </a:accent3>
      <a:accent4>
        <a:srgbClr val="000082"/>
      </a:accent4>
      <a:accent5>
        <a:srgbClr val="FFFFE2"/>
      </a:accent5>
      <a:accent6>
        <a:srgbClr val="2D5CE7"/>
      </a:accent6>
      <a:hlink>
        <a:srgbClr val="FF0033"/>
      </a:hlink>
      <a:folHlink>
        <a:srgbClr val="FFFF00"/>
      </a:folHlink>
    </a:clrScheme>
    <a:fontScheme name="1_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1_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1_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1_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ACEbackground_PPTTemplate_K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LD Meeting Beijing_March 2006">
  <a:themeElements>
    <a:clrScheme name="LD Meeting Beijing_March 20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D Meeting Beijing_March 20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D Meeting Beijing_March 2006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D Meeting Beijing_March 2006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D Meeting Beijing_March 2006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D Meeting Beijing_March 2006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D Meeting Beijing_March 20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D Meeting Beijing_March 20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D Meeting Beijing_March 20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2"/>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bg2"/>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EPA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_EPA 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99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99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ACEbackground_PPTTemplate_KL</Template>
  <TotalTime>5374</TotalTime>
  <Words>3330</Words>
  <Application>Microsoft Office PowerPoint</Application>
  <PresentationFormat>On-screen Show (4:3)</PresentationFormat>
  <Paragraphs>583</Paragraphs>
  <Slides>42</Slides>
  <Notes>19</Notes>
  <HiddenSlides>0</HiddenSlides>
  <MMClips>0</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42</vt:i4>
      </vt:variant>
    </vt:vector>
  </HeadingPairs>
  <TitlesOfParts>
    <vt:vector size="58" baseType="lpstr">
      <vt:lpstr>1_EPA Template</vt:lpstr>
      <vt:lpstr>4_EPA Template</vt:lpstr>
      <vt:lpstr>12_EPA Template</vt:lpstr>
      <vt:lpstr>2_Default Design</vt:lpstr>
      <vt:lpstr>3_Office Theme</vt:lpstr>
      <vt:lpstr>Office Theme</vt:lpstr>
      <vt:lpstr>1_Office Theme</vt:lpstr>
      <vt:lpstr>Default Design</vt:lpstr>
      <vt:lpstr>9_Default Design</vt:lpstr>
      <vt:lpstr>3_Default Design</vt:lpstr>
      <vt:lpstr>1_Soaring</vt:lpstr>
      <vt:lpstr>8_Default Design</vt:lpstr>
      <vt:lpstr>ACEbackground_PPTTemplate_KL</vt:lpstr>
      <vt:lpstr>LD Meeting Beijing_March 2006</vt:lpstr>
      <vt:lpstr>4_Default Design</vt:lpstr>
      <vt:lpstr>Image</vt:lpstr>
      <vt:lpstr>The Confluence of Air Quality and Climate Change:  A Challenge to 21st Century Air Science</vt:lpstr>
      <vt:lpstr>Overview</vt:lpstr>
      <vt:lpstr>Slide 3</vt:lpstr>
      <vt:lpstr>Slide 4</vt:lpstr>
      <vt:lpstr>Slide 5</vt:lpstr>
      <vt:lpstr>Slide 6</vt:lpstr>
      <vt:lpstr>Slide 7</vt:lpstr>
      <vt:lpstr>Slide 8</vt:lpstr>
      <vt:lpstr>Slide 9</vt:lpstr>
      <vt:lpstr>Slide 10</vt:lpstr>
      <vt:lpstr>Slide 11</vt:lpstr>
      <vt:lpstr>ACE Research Themes</vt:lpstr>
      <vt:lpstr>ACE Themes &amp; Research Topics</vt:lpstr>
      <vt:lpstr>Stepping-up to the Challenges</vt:lpstr>
      <vt:lpstr>An ACE Success Story</vt:lpstr>
      <vt:lpstr>Effects Beyond the Lung</vt:lpstr>
      <vt:lpstr>Slide 17</vt:lpstr>
      <vt:lpstr>Slide 18</vt:lpstr>
      <vt:lpstr>Slide 19</vt:lpstr>
      <vt:lpstr>“February Declared American Heart Month”</vt:lpstr>
      <vt:lpstr>Health is Not the Whole Story</vt:lpstr>
      <vt:lpstr>Implementation Research is Multidisciplinary</vt:lpstr>
      <vt:lpstr>Research to Inform Implementation</vt:lpstr>
      <vt:lpstr>EMISSIONS AND measurements</vt:lpstr>
      <vt:lpstr>Methods for Measurement to Inform Policy Decisions</vt:lpstr>
      <vt:lpstr>Improving Emissions Inventories </vt:lpstr>
      <vt:lpstr>Changing the Paradigm for Air Pollution Monitoring </vt:lpstr>
      <vt:lpstr>Modeling and Decision support Tools</vt:lpstr>
      <vt:lpstr>Local- to Urban- to State-Scale MP Air Quality Models</vt:lpstr>
      <vt:lpstr>Slide 30</vt:lpstr>
      <vt:lpstr>Regional- to Continental-Scale MP Air Quality Modeling</vt:lpstr>
      <vt:lpstr>Modeling Air Quality impacts on Pollutant Deposition and Water Quality</vt:lpstr>
      <vt:lpstr>Slide 33</vt:lpstr>
      <vt:lpstr>Hemispheric- to Global-Scale MP Air Quality and Climate Models </vt:lpstr>
      <vt:lpstr>Emerging Environmental Problems Require Integrated Modeling Approaches</vt:lpstr>
      <vt:lpstr>Slide 36</vt:lpstr>
      <vt:lpstr>Slide 37</vt:lpstr>
      <vt:lpstr>Slide 38</vt:lpstr>
      <vt:lpstr>An Example of the Challenge Before Us </vt:lpstr>
      <vt:lpstr>Global Warming Impacts of these Plants </vt:lpstr>
      <vt:lpstr>Slide 41</vt:lpstr>
      <vt:lpstr>Slide 42</vt:lpstr>
    </vt:vector>
  </TitlesOfParts>
  <Company>US-EPA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Research Challenges in the Air, Climate &amp; Energy Research Area</dc:title>
  <dc:creator>Costa, Daniel</dc:creator>
  <cp:lastModifiedBy>Dan Costa</cp:lastModifiedBy>
  <cp:revision>333</cp:revision>
  <dcterms:created xsi:type="dcterms:W3CDTF">2011-11-01T20:14:17Z</dcterms:created>
  <dcterms:modified xsi:type="dcterms:W3CDTF">2014-10-27T11:34:13Z</dcterms:modified>
</cp:coreProperties>
</file>