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3" r:id="rId2"/>
    <p:sldMasterId id="2147483721" r:id="rId3"/>
    <p:sldMasterId id="2147483745" r:id="rId4"/>
  </p:sldMasterIdLst>
  <p:notesMasterIdLst>
    <p:notesMasterId r:id="rId32"/>
  </p:notesMasterIdLst>
  <p:handoutMasterIdLst>
    <p:handoutMasterId r:id="rId33"/>
  </p:handoutMasterIdLst>
  <p:sldIdLst>
    <p:sldId id="256" r:id="rId5"/>
    <p:sldId id="336" r:id="rId6"/>
    <p:sldId id="363" r:id="rId7"/>
    <p:sldId id="373" r:id="rId8"/>
    <p:sldId id="374" r:id="rId9"/>
    <p:sldId id="355" r:id="rId10"/>
    <p:sldId id="351" r:id="rId11"/>
    <p:sldId id="343" r:id="rId12"/>
    <p:sldId id="344" r:id="rId13"/>
    <p:sldId id="337" r:id="rId14"/>
    <p:sldId id="346" r:id="rId15"/>
    <p:sldId id="345" r:id="rId16"/>
    <p:sldId id="375" r:id="rId17"/>
    <p:sldId id="371" r:id="rId18"/>
    <p:sldId id="347" r:id="rId19"/>
    <p:sldId id="377" r:id="rId20"/>
    <p:sldId id="376" r:id="rId21"/>
    <p:sldId id="341" r:id="rId22"/>
    <p:sldId id="342" r:id="rId23"/>
    <p:sldId id="338" r:id="rId24"/>
    <p:sldId id="360" r:id="rId25"/>
    <p:sldId id="361" r:id="rId26"/>
    <p:sldId id="362" r:id="rId27"/>
    <p:sldId id="367" r:id="rId28"/>
    <p:sldId id="368" r:id="rId29"/>
    <p:sldId id="369" r:id="rId30"/>
    <p:sldId id="3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CC0099"/>
    <a:srgbClr val="008000"/>
    <a:srgbClr val="800080"/>
    <a:srgbClr val="800000"/>
    <a:srgbClr val="CC9900"/>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7974" autoAdjust="0"/>
  </p:normalViewPr>
  <p:slideViewPr>
    <p:cSldViewPr>
      <p:cViewPr>
        <p:scale>
          <a:sx n="90" d="100"/>
          <a:sy n="90" d="100"/>
        </p:scale>
        <p:origin x="-744" y="9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2"/>
    </p:cViewPr>
  </p:sorterViewPr>
  <p:notesViewPr>
    <p:cSldViewPr>
      <p:cViewPr varScale="1">
        <p:scale>
          <a:sx n="69" d="100"/>
          <a:sy n="69" d="100"/>
        </p:scale>
        <p:origin x="-274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18B0C5-C6CD-472A-8E91-F7BD2B53F50A}" type="datetimeFigureOut">
              <a:rPr lang="en-US" smtClean="0"/>
              <a:pPr/>
              <a:t>10/27/2014</a:t>
            </a:fld>
            <a:endParaRPr 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801D9C-0361-4964-9D1D-A9A0F13B4113}" type="slidenum">
              <a:rPr lang="en-US" smtClean="0"/>
              <a:pPr/>
              <a:t>‹#›</a:t>
            </a:fld>
            <a:endParaRPr lang="en-US"/>
          </a:p>
        </p:txBody>
      </p:sp>
    </p:spTree>
    <p:extLst>
      <p:ext uri="{BB962C8B-B14F-4D97-AF65-F5344CB8AC3E}">
        <p14:creationId xmlns:p14="http://schemas.microsoft.com/office/powerpoint/2010/main" xmlns="" val="3720573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3E4DD-E67D-4C0A-B37E-C93245A136E7}" type="datetimeFigureOut">
              <a:rPr lang="en-US" smtClean="0"/>
              <a:pPr/>
              <a:t>10/27/2014</a:t>
            </a:fld>
            <a:endParaRPr 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CA3A4-CB05-42D6-BC55-B6BC07AE9085}" type="slidenum">
              <a:rPr lang="en-US" smtClean="0"/>
              <a:pPr/>
              <a:t>‹#›</a:t>
            </a:fld>
            <a:endParaRPr lang="en-US"/>
          </a:p>
        </p:txBody>
      </p:sp>
    </p:spTree>
    <p:extLst>
      <p:ext uri="{BB962C8B-B14F-4D97-AF65-F5344CB8AC3E}">
        <p14:creationId xmlns:p14="http://schemas.microsoft.com/office/powerpoint/2010/main" xmlns="" val="384663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Good afternoon! I</a:t>
            </a:r>
            <a:r>
              <a:rPr lang="en-US" baseline="0" dirty="0" smtClean="0"/>
              <a:t> am</a:t>
            </a:r>
            <a:r>
              <a:rPr lang="en-US" dirty="0" smtClean="0"/>
              <a:t> Andy, a</a:t>
            </a:r>
            <a:r>
              <a:rPr lang="en-US" baseline="0" dirty="0" smtClean="0"/>
              <a:t> PhD student at Texas A&amp;M University-Kingsville. </a:t>
            </a:r>
          </a:p>
          <a:p>
            <a:r>
              <a:rPr lang="en-US" baseline="0" dirty="0" smtClean="0"/>
              <a:t>My advisor is KJ Liao, and he has to teach today. So I am presenting this study on behalf of him.</a:t>
            </a:r>
          </a:p>
          <a:p>
            <a:endParaRPr lang="en-US" baseline="0" dirty="0" smtClean="0"/>
          </a:p>
          <a:p>
            <a:r>
              <a:rPr lang="en-US" baseline="0" dirty="0" smtClean="0"/>
              <a:t>This presentation includes our most recent study regarding ozone formation in neighboring cities of shale plays in NE U.S. and Texas.</a:t>
            </a:r>
          </a:p>
          <a:p>
            <a:endParaRPr lang="en-US" baseline="0" dirty="0" smtClean="0"/>
          </a:p>
          <a:p>
            <a:endParaRPr lang="en-US" dirty="0" smtClean="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addition to sensitivity analysis , we used </a:t>
            </a:r>
            <a:r>
              <a:rPr lang="en-US" altLang="zh-TW" baseline="0" dirty="0" smtClean="0"/>
              <a:t>GOME2 retrievals in this study.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There are two purposes: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The first one is  t</a:t>
            </a:r>
            <a:r>
              <a:rPr lang="en-US" dirty="0" smtClean="0"/>
              <a:t>o help understand long term changes in NO2</a:t>
            </a:r>
            <a:r>
              <a:rPr lang="en-US" baseline="0" dirty="0" smtClean="0"/>
              <a:t> and</a:t>
            </a:r>
            <a:r>
              <a:rPr lang="zh-TW" altLang="en-US" baseline="0" dirty="0" smtClean="0"/>
              <a:t> </a:t>
            </a:r>
            <a:r>
              <a:rPr lang="en-US" altLang="zh-TW" baseline="0" dirty="0" smtClean="0"/>
              <a:t>VOC</a:t>
            </a:r>
            <a:r>
              <a:rPr lang="zh-TW" altLang="en-US" baseline="0" dirty="0" smtClean="0"/>
              <a:t> </a:t>
            </a:r>
            <a:r>
              <a:rPr lang="en-US" altLang="zh-TW" baseline="0" dirty="0" smtClean="0"/>
              <a:t>concentrations.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second purpose is to combine GOME2 retrievals with the results of sensitivity analysis to diagnose ozone formation regimes in the cities.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Both summertime (i.e., June - August) </a:t>
            </a:r>
            <a:r>
              <a:rPr lang="en-US" sz="1200" dirty="0" err="1" smtClean="0"/>
              <a:t>tropospheric</a:t>
            </a:r>
            <a:r>
              <a:rPr lang="en-US" sz="1200" dirty="0" smtClean="0"/>
              <a:t> NO</a:t>
            </a:r>
            <a:r>
              <a:rPr lang="en-US" sz="1200" baseline="-25000" dirty="0" smtClean="0"/>
              <a:t>2</a:t>
            </a:r>
            <a:r>
              <a:rPr lang="en-US" sz="1200" dirty="0" smtClean="0"/>
              <a:t> and formaldehyde (HCHO) column densities measured through GOME-2 were used for 2007 - 2013.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These</a:t>
            </a:r>
            <a:r>
              <a:rPr lang="en-US" baseline="0" dirty="0" smtClean="0"/>
              <a:t> figures show column densities of HCHO in the cities in Northeast US and Texas from 2007 to 2013.</a:t>
            </a:r>
          </a:p>
          <a:p>
            <a:r>
              <a:rPr lang="en-US" baseline="0" dirty="0" smtClean="0"/>
              <a:t>There was no clear trends of HCHO column densities, but these variations could be influenced by local emissions and transported VOC.  </a:t>
            </a:r>
            <a:endParaRPr lang="en-US" dirty="0" smtClean="0"/>
          </a:p>
          <a:p>
            <a:endParaRPr lang="en-US" dirty="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baseline="0" dirty="0" smtClean="0"/>
              <a:t>These figures show column densities of NO2 in the cities in Northeast US and Texas from 2007 to 2013.</a:t>
            </a:r>
          </a:p>
          <a:p>
            <a:r>
              <a:rPr lang="en-US" baseline="0" dirty="0" smtClean="0"/>
              <a:t>Many studies show that variations in NO2 column densities are positive correlative with  changes in NOx emissions. </a:t>
            </a:r>
          </a:p>
          <a:p>
            <a:r>
              <a:rPr lang="en-US" baseline="0" dirty="0" smtClean="0"/>
              <a:t>So, the changing in NO2 column densities means lower NO2 emissions in the cities in Northeast U.S. The reductions in NOx  emissions were attributed to stringent standards and regulations such as CAIR and SIPs.</a:t>
            </a:r>
          </a:p>
          <a:p>
            <a:r>
              <a:rPr lang="en-US" dirty="0" smtClean="0"/>
              <a:t>In Texas, only</a:t>
            </a:r>
            <a:r>
              <a:rPr lang="en-US" baseline="0" dirty="0" smtClean="0"/>
              <a:t> Houston had significant </a:t>
            </a:r>
            <a:r>
              <a:rPr lang="en-US" dirty="0" smtClean="0"/>
              <a:t>NOx emission</a:t>
            </a:r>
            <a:r>
              <a:rPr lang="en-US" baseline="0" dirty="0" smtClean="0"/>
              <a:t> reductions. It is because Houston was an ozone nonattainment area and its NOx emissions were required to control by SIPs.  </a:t>
            </a:r>
            <a:endParaRPr lang="en-US" dirty="0" smtClean="0"/>
          </a:p>
          <a:p>
            <a:r>
              <a:rPr lang="en-US" baseline="0" dirty="0" smtClean="0"/>
              <a:t>_____________________________________________________________________________</a:t>
            </a:r>
          </a:p>
          <a:p>
            <a:r>
              <a:rPr lang="en-US" dirty="0" smtClean="0"/>
              <a:t>Texas:</a:t>
            </a:r>
            <a:r>
              <a:rPr lang="en-US" baseline="0" dirty="0" smtClean="0"/>
              <a:t> other state-</a:t>
            </a:r>
            <a:r>
              <a:rPr lang="en-US" baseline="0" dirty="0" err="1" smtClean="0"/>
              <a:t>lev</a:t>
            </a:r>
            <a:r>
              <a:rPr lang="en-US" baseline="0" dirty="0" smtClean="0"/>
              <a:t> el regulations , SIPs</a:t>
            </a:r>
          </a:p>
          <a:p>
            <a:r>
              <a:rPr lang="en-US" baseline="0" dirty="0" smtClean="0"/>
              <a:t>Houston nonattainment area, </a:t>
            </a:r>
            <a:endParaRPr lang="en-US" dirty="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baseline="0" dirty="0" smtClean="0"/>
              <a:t>Here, we combined the results of sensitivity analysis and satellite retrievals to develop a threshold of HCHO/NO2 ratios, they can be used to diagnose NOx and VOC-limited ozone formation regimes. </a:t>
            </a:r>
          </a:p>
          <a:p>
            <a:r>
              <a:rPr lang="en-US" dirty="0" smtClean="0"/>
              <a:t>From</a:t>
            </a:r>
            <a:r>
              <a:rPr lang="en-US" baseline="0" dirty="0" smtClean="0"/>
              <a:t> the </a:t>
            </a:r>
            <a:r>
              <a:rPr lang="en-US" dirty="0" smtClean="0"/>
              <a:t>results</a:t>
            </a:r>
            <a:r>
              <a:rPr lang="en-US" baseline="0" dirty="0" smtClean="0"/>
              <a:t> of sensitivity analysis I showed you, VOC –limited regime occurred in New York, at the same time the ratio of GOME2 retrieved HCHO and NO2 columns was less than 1, so  we defined  that VOC-limited regime occurred when the ratio is less than 1.</a:t>
            </a:r>
            <a:endParaRPr lang="en-US" dirty="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baseline="0" dirty="0" smtClean="0"/>
              <a:t>The results of sensitivity analysis show that reductions in both NOX and VOC emissions would decrease ozone formation in Boston, at same time the ratio of HCHO andNO2 columns was between 1 and 2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we defined that transition regime occurred when the ratio is between 1 and 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ratio was larger, ozone formation is sensitive to NOx emissions. So, we defined that NOx-limited ozone formation regime occurred when the ratio is larger than 2. </a:t>
            </a:r>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By using thresholds</a:t>
            </a:r>
            <a:r>
              <a:rPr lang="en-US" baseline="0" dirty="0" smtClean="0"/>
              <a:t> we developed, we can understand changes in ozone formation regimes during 2007 and 2013, for the cities in NEUS and Texas.</a:t>
            </a:r>
          </a:p>
          <a:p>
            <a:r>
              <a:rPr lang="en-US" baseline="0" dirty="0" smtClean="0"/>
              <a:t>Variations  in ratios were mainly influenced by HCHO column densities changes since the changes in HCHO columns were larger than the changes in NO2 column densities .</a:t>
            </a:r>
          </a:p>
          <a:p>
            <a:r>
              <a:rPr lang="en-US" baseline="0" dirty="0" smtClean="0"/>
              <a:t>In Northeast U.S., transition regimes occurred in most cities before 2010 which means reductions in both VOC and NOX emissions could decrease ozone formation. </a:t>
            </a:r>
          </a:p>
          <a:p>
            <a:r>
              <a:rPr lang="en-US" baseline="0" dirty="0" smtClean="0"/>
              <a:t>After 2010, ozone in some cities became </a:t>
            </a:r>
            <a:r>
              <a:rPr lang="en-US" baseline="0" dirty="0" err="1" smtClean="0"/>
              <a:t>NOx</a:t>
            </a:r>
            <a:r>
              <a:rPr lang="en-US" baseline="0" dirty="0" smtClean="0"/>
              <a:t>-limited regimes,  and reductions in NOX emissions, including those from shale oil and gas related activities, would decrease ozone formation.</a:t>
            </a:r>
          </a:p>
          <a:p>
            <a:r>
              <a:rPr lang="en-US" altLang="zh-TW" baseline="0" dirty="0" smtClean="0"/>
              <a:t>The NOx limit regime occurred during 2007 and 2013 for all the cities in Texas which means reductions in NOx emissions could decrease ambient ozone concentrations. </a:t>
            </a:r>
            <a:endParaRPr lang="en-US" baseline="0" dirty="0" smtClean="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AutoNum type="arabicPeriod"/>
            </a:pPr>
            <a:r>
              <a:rPr lang="en-US" sz="1200" dirty="0" smtClean="0"/>
              <a:t>The thresholds of ratios</a:t>
            </a:r>
            <a:r>
              <a:rPr lang="en-US" sz="1200" baseline="0" dirty="0" smtClean="0"/>
              <a:t> of GOME-2 retrieved </a:t>
            </a:r>
            <a:r>
              <a:rPr lang="en-US" sz="1200" dirty="0" smtClean="0"/>
              <a:t>HCHO</a:t>
            </a:r>
            <a:r>
              <a:rPr lang="en-US" sz="1200" baseline="0" dirty="0" smtClean="0"/>
              <a:t> and </a:t>
            </a:r>
            <a:r>
              <a:rPr lang="en-US" sz="1200" dirty="0" smtClean="0"/>
              <a:t>NO</a:t>
            </a:r>
            <a:r>
              <a:rPr lang="en-US" sz="1200" baseline="-25000" dirty="0" smtClean="0"/>
              <a:t>2</a:t>
            </a:r>
            <a:r>
              <a:rPr lang="en-US" sz="1200" dirty="0" smtClean="0"/>
              <a:t> columns for VOC-limited  and NO</a:t>
            </a:r>
            <a:r>
              <a:rPr lang="en-US" sz="1200" baseline="-25000" dirty="0" smtClean="0"/>
              <a:t>X</a:t>
            </a:r>
            <a:r>
              <a:rPr lang="en-US" sz="1200" dirty="0" smtClean="0"/>
              <a:t>-limited ozone formation regimes are 1 and 2, respectively. The ratio of HCHO and NO</a:t>
            </a:r>
            <a:r>
              <a:rPr lang="en-US" sz="1200" baseline="-25000" dirty="0" smtClean="0"/>
              <a:t>2 </a:t>
            </a:r>
            <a:r>
              <a:rPr lang="en-US" sz="1200" dirty="0" smtClean="0"/>
              <a:t>columns between 1 and 2 is the transition regime.</a:t>
            </a:r>
          </a:p>
          <a:p>
            <a:pPr marL="228600" indent="-228600">
              <a:buAutoNum type="arabicPeriod"/>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In Northeast U.S., the ozone formation transition regime occurred in</a:t>
            </a:r>
            <a:r>
              <a:rPr lang="en-US" sz="1200" baseline="0" dirty="0" smtClean="0"/>
              <a:t> </a:t>
            </a:r>
            <a:r>
              <a:rPr lang="en-US" sz="1200" dirty="0" smtClean="0"/>
              <a:t>most of</a:t>
            </a:r>
            <a:r>
              <a:rPr lang="en-US" sz="1200" baseline="0" dirty="0" smtClean="0"/>
              <a:t> the neighboring cities of Marcellus Shale </a:t>
            </a:r>
            <a:r>
              <a:rPr lang="en-US" sz="1200" dirty="0" smtClean="0"/>
              <a:t>before 2010, and ozone formation in some cities became the NOx-limited regime after 2010. </a:t>
            </a:r>
          </a:p>
          <a:p>
            <a:pPr marL="228600" indent="-228600">
              <a:buAutoNum type="arabicPeriod"/>
            </a:pPr>
            <a:endParaRPr lang="en-US" sz="1200" dirty="0" smtClean="0"/>
          </a:p>
          <a:p>
            <a:pPr marL="228600" indent="-228600">
              <a:buAutoNum type="arabicPeriod"/>
            </a:pPr>
            <a:r>
              <a:rPr lang="en-US" sz="1200" dirty="0" smtClean="0"/>
              <a:t>The NO</a:t>
            </a:r>
            <a:r>
              <a:rPr lang="en-US" sz="1200" baseline="-25000" dirty="0" smtClean="0"/>
              <a:t>x</a:t>
            </a:r>
            <a:r>
              <a:rPr lang="en-US" sz="1200" dirty="0" smtClean="0"/>
              <a:t>-limited ozone formation regime occurred in the </a:t>
            </a:r>
            <a:r>
              <a:rPr lang="en-US" sz="1200" baseline="0" dirty="0" smtClean="0"/>
              <a:t>neighboring cities of the shale plays in </a:t>
            </a:r>
            <a:r>
              <a:rPr lang="en-US" sz="1200" dirty="0" smtClean="0"/>
              <a:t>Texas during 2007-2013.</a:t>
            </a:r>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AutoNum type="arabicPeriod"/>
            </a:pPr>
            <a:endParaRPr lang="en-US" sz="1200" dirty="0" smtClean="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Figure 2. </a:t>
            </a:r>
            <a:r>
              <a:rPr lang="en-US" sz="1200" kern="1200" dirty="0" smtClean="0">
                <a:solidFill>
                  <a:schemeClr val="tx1"/>
                </a:solidFill>
                <a:latin typeface="+mn-lt"/>
                <a:ea typeface="+mn-ea"/>
                <a:cs typeface="+mn-cs"/>
              </a:rPr>
              <a:t>GOME-2 retrieved summertime (June-August) average (a, b) HCHO, (c, d) NO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column densities in 2007 in Texas and  Northeast U.S. White areas in maps mean values &lt; 1.0×10</a:t>
            </a:r>
            <a:r>
              <a:rPr lang="en-US" sz="1200" kern="1200" baseline="30000" dirty="0" smtClean="0">
                <a:solidFill>
                  <a:schemeClr val="tx1"/>
                </a:solidFill>
                <a:latin typeface="+mn-lt"/>
                <a:ea typeface="+mn-ea"/>
                <a:cs typeface="+mn-cs"/>
              </a:rPr>
              <a:t>15 </a:t>
            </a:r>
            <a:r>
              <a:rPr lang="en-US" sz="1200" kern="1200" dirty="0" smtClean="0">
                <a:solidFill>
                  <a:schemeClr val="tx1"/>
                </a:solidFill>
                <a:latin typeface="+mn-lt"/>
                <a:ea typeface="+mn-ea"/>
                <a:cs typeface="+mn-cs"/>
              </a:rPr>
              <a:t>molecules cm</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for NO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(Figure 2c,d). </a:t>
            </a:r>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Figure 6. GOME-2 retrieved summertime (June, July, and August) average HCHO column densities in (a)2008, (b)2009, (c)2010, (d)2011, (e)2012, and (f)2013 in Northeast U.S.</a:t>
            </a:r>
          </a:p>
          <a:p>
            <a:endParaRPr lang="en-US" dirty="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AutoNum type="arabicPeriod"/>
            </a:pPr>
            <a:r>
              <a:rPr lang="en-US" dirty="0" smtClean="0"/>
              <a:t>Based</a:t>
            </a:r>
            <a:r>
              <a:rPr lang="en-US" baseline="0" dirty="0" smtClean="0"/>
              <a:t> on EPA data, </a:t>
            </a:r>
            <a:r>
              <a:rPr lang="en-US" dirty="0" smtClean="0"/>
              <a:t>there are </a:t>
            </a:r>
            <a:r>
              <a:rPr lang="en-US" baseline="0" dirty="0" smtClean="0"/>
              <a:t>more  than 200 nonattainment areas in the U.S. </a:t>
            </a:r>
          </a:p>
          <a:p>
            <a:pPr marL="228600" indent="-228600">
              <a:buAutoNum type="arabicPeriod"/>
            </a:pPr>
            <a:endParaRPr lang="en-US" baseline="0" dirty="0" smtClean="0"/>
          </a:p>
          <a:p>
            <a:pPr marL="228600" indent="-228600">
              <a:buAutoNum type="arabicPeriod"/>
            </a:pPr>
            <a:r>
              <a:rPr lang="en-US" baseline="0" dirty="0" smtClean="0"/>
              <a:t>Since 2010, </a:t>
            </a:r>
            <a:r>
              <a:rPr lang="en-US" baseline="0" dirty="0" err="1" smtClean="0"/>
              <a:t>fracking</a:t>
            </a:r>
            <a:r>
              <a:rPr lang="en-US" baseline="0" dirty="0" smtClean="0"/>
              <a:t> and  horizontal drilling have significantly increased oil  and gas production in the U.S.  However,  such shale oil and gas development could increase air pollutant emissions. </a:t>
            </a:r>
          </a:p>
          <a:p>
            <a:pPr marL="228600" indent="-228600">
              <a:buAutoNum type="arabicPeriod"/>
            </a:pPr>
            <a:endParaRPr lang="en-US" baseline="0" dirty="0" smtClean="0"/>
          </a:p>
          <a:p>
            <a:pPr marL="228600" indent="-228600">
              <a:buAutoNum type="arabicPeriod"/>
            </a:pPr>
            <a:r>
              <a:rPr lang="en-US" baseline="0" dirty="0" smtClean="0"/>
              <a:t> Therefore, to  develop effective air quality management strategies, The objective of this study is to investigate ozone formation regimes in neighboring cities of shale plays. </a:t>
            </a:r>
          </a:p>
          <a:p>
            <a:pPr marL="228600" indent="-228600">
              <a:buFont typeface="+mj-lt"/>
              <a:buAutoNum type="arabicPeriod"/>
            </a:pPr>
            <a:endParaRPr lang="en-US" baseline="0" dirty="0" smtClean="0"/>
          </a:p>
          <a:p>
            <a:pPr marL="228600" indent="-228600">
              <a:buFont typeface="+mj-lt"/>
              <a:buAutoNum type="arabicPeriod"/>
            </a:pPr>
            <a:r>
              <a:rPr lang="en-US" baseline="0" dirty="0" smtClean="0"/>
              <a:t>To achieve the objective, we combine CMAQ-DDM sensitivity analysis and satellite retrieved HCHO and NO</a:t>
            </a:r>
            <a:r>
              <a:rPr lang="en-US" baseline="-25000" dirty="0" smtClean="0"/>
              <a:t>2 </a:t>
            </a:r>
            <a:r>
              <a:rPr lang="en-US" baseline="0" dirty="0" smtClean="0"/>
              <a:t>columns to investigate ozone formation regimes. </a:t>
            </a:r>
          </a:p>
          <a:p>
            <a:pPr marL="228600" indent="-228600">
              <a:buFont typeface="+mj-lt"/>
              <a:buAutoNum type="arabicPeriod"/>
            </a:pPr>
            <a:endParaRPr lang="en-US" baseline="0" dirty="0" smtClean="0"/>
          </a:p>
          <a:p>
            <a:pPr marL="228600" indent="-228600">
              <a:buFont typeface="+mj-lt"/>
              <a:buAutoNum type="arabicPeriod"/>
            </a:pPr>
            <a:r>
              <a:rPr lang="en-US" baseline="0" dirty="0" smtClean="0"/>
              <a:t>To??? At?? In?? the end, we hope the results of this study can provide useful information for decision makers developing  air quality management strategies in the U.S.    </a:t>
            </a:r>
          </a:p>
          <a:p>
            <a:pPr marL="228600" indent="-228600">
              <a:buFont typeface="+mj-lt"/>
              <a:buNone/>
            </a:pPr>
            <a:r>
              <a:rPr lang="en-US" baseline="0" dirty="0" smtClean="0"/>
              <a:t>________________________________________________________________________________________________________</a:t>
            </a:r>
          </a:p>
          <a:p>
            <a:pPr marL="228600" indent="-228600">
              <a:buAutoNum type="arabicPeriod"/>
            </a:pPr>
            <a:endParaRPr lang="en-US" baseline="-25000" dirty="0" smtClean="0"/>
          </a:p>
          <a:p>
            <a:pPr marL="228600" indent="-228600">
              <a:buAutoNum type="arabicPeriod"/>
            </a:pPr>
            <a:r>
              <a:rPr lang="en-US" dirty="0" smtClean="0"/>
              <a:t>Add associate</a:t>
            </a:r>
            <a:r>
              <a:rPr lang="en-US" baseline="0" dirty="0" smtClean="0"/>
              <a:t>d with shale oil and gas</a:t>
            </a:r>
          </a:p>
          <a:p>
            <a:pPr marL="228600" indent="-228600">
              <a:buAutoNum type="arabicPeriod"/>
            </a:pPr>
            <a:r>
              <a:rPr lang="en-US" baseline="0" dirty="0" smtClean="0"/>
              <a:t>From studies in Northeast U.S. and Texas, these activates could increase air pollutant emissions</a:t>
            </a:r>
          </a:p>
          <a:p>
            <a:pPr marL="228600" indent="-228600">
              <a:buAutoNum type="arabicPeriod"/>
            </a:pPr>
            <a:r>
              <a:rPr lang="en-US" baseline="0" dirty="0" smtClean="0"/>
              <a:t>Therefore to develop effective air quality management strategies , the objective……..</a:t>
            </a:r>
          </a:p>
          <a:p>
            <a:pPr marL="228600" indent="-228600">
              <a:buAutoNum type="arabicPeriod"/>
            </a:pPr>
            <a:r>
              <a:rPr lang="en-US" dirty="0" smtClean="0"/>
              <a:t>…..To the end, we</a:t>
            </a:r>
            <a:r>
              <a:rPr lang="en-US" baseline="0" dirty="0" smtClean="0"/>
              <a:t> hope the results of this study can provide useful information in urban areas they are close to shale plays</a:t>
            </a:r>
            <a:endParaRPr lang="en-US" dirty="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Figure 7. GOME-2 retrieved summertime (June, July, and August) average NO</a:t>
            </a:r>
            <a:r>
              <a:rPr lang="en-US" sz="1200" baseline="-25000" dirty="0" smtClean="0"/>
              <a:t>2</a:t>
            </a:r>
            <a:r>
              <a:rPr lang="en-US" sz="1200" dirty="0" smtClean="0"/>
              <a:t> column densities in (a)2008, (b)2009, (c)2010, (d)2011, (e)2012, and (f)2013 in Northeast U.S.</a:t>
            </a:r>
          </a:p>
          <a:p>
            <a:endParaRPr lang="en-US" dirty="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Figure 3. GOME-2 retrieved summertime (June, July, and August) average HCHO column densities in (a)2008, (b)2009, (c)2010, (d)2011, (e)2012, and (f)2013 in Texas</a:t>
            </a:r>
          </a:p>
          <a:p>
            <a:endParaRPr lang="en-US" dirty="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This map from U.S. Energy</a:t>
            </a:r>
            <a:r>
              <a:rPr lang="en-US" baseline="0" dirty="0" smtClean="0"/>
              <a:t> information administration  shows locations of shale plays in the U.S.</a:t>
            </a:r>
          </a:p>
          <a:p>
            <a:r>
              <a:rPr lang="en-US" baseline="0" dirty="0" smtClean="0"/>
              <a:t>We focus on Marcellus Shale in Northeast U.S. which has the largest shale gas production in the U.S. and is close to several urban areas with nonattainment ozone air quality.</a:t>
            </a:r>
          </a:p>
          <a:p>
            <a:r>
              <a:rPr lang="en-US" baseline="0" dirty="0" smtClean="0"/>
              <a:t>In Texas, Eagle Ford Shale has the largest shale oil production in the U.S., and other two important </a:t>
            </a:r>
            <a:r>
              <a:rPr lang="en-US" baseline="0" dirty="0" err="1" smtClean="0"/>
              <a:t>shales</a:t>
            </a:r>
            <a:r>
              <a:rPr lang="en-US" baseline="0" dirty="0" smtClean="0"/>
              <a:t> Barnett Shale and Haynesville Shale also have significant oil and gas production. Several cities close to the three </a:t>
            </a:r>
            <a:r>
              <a:rPr lang="en-US" baseline="0" dirty="0" err="1" smtClean="0"/>
              <a:t>shales</a:t>
            </a:r>
            <a:r>
              <a:rPr lang="en-US" baseline="0" dirty="0" smtClean="0"/>
              <a:t> are ozone air quality nonattainment areas or their ozone concentrations are close to the standard.</a:t>
            </a:r>
          </a:p>
          <a:p>
            <a:r>
              <a:rPr lang="en-US" dirty="0" smtClean="0"/>
              <a:t>______________________________________________________________________________</a:t>
            </a:r>
          </a:p>
          <a:p>
            <a:r>
              <a:rPr lang="en-US" dirty="0" smtClean="0"/>
              <a:t>We</a:t>
            </a:r>
            <a:r>
              <a:rPr lang="en-US" baseline="0" dirty="0" smtClean="0"/>
              <a:t> focus on Marcellus (big gas), Eagle Ford (big oil) and other two important </a:t>
            </a:r>
            <a:r>
              <a:rPr lang="en-US" baseline="0" dirty="0" err="1" smtClean="0"/>
              <a:t>shales</a:t>
            </a:r>
            <a:endParaRPr lang="en-US" dirty="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This is</a:t>
            </a:r>
            <a:r>
              <a:rPr lang="en-US" baseline="0" dirty="0" smtClean="0"/>
              <a:t> </a:t>
            </a:r>
            <a:r>
              <a:rPr lang="en-US" dirty="0" smtClean="0"/>
              <a:t>another</a:t>
            </a:r>
            <a:r>
              <a:rPr lang="en-US" baseline="0" dirty="0" smtClean="0"/>
              <a:t> figure from U.S. EIA, and it shows that annual shale gas production is projected to increase from 40% to 53% of total natural gas production in the U.S. from 2012 to 2040.</a:t>
            </a:r>
          </a:p>
          <a:p>
            <a:r>
              <a:rPr lang="en-US" baseline="0" dirty="0" smtClean="0"/>
              <a:t>If we look at total amount of shale gas production, the production will double in 2040 compared to 2012. </a:t>
            </a:r>
          </a:p>
          <a:p>
            <a:r>
              <a:rPr lang="en-US" baseline="0" dirty="0" smtClean="0"/>
              <a:t>Base on this projection, we think air pollutant emissions associated with shale gas related activities are likely to increase and affect regional air quality in the future</a:t>
            </a:r>
            <a:endParaRPr lang="en-US" dirty="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We got this figure form USEPA, and it is used to show</a:t>
            </a:r>
            <a:r>
              <a:rPr lang="en-US" baseline="0" dirty="0" smtClean="0"/>
              <a:t> you potential a</a:t>
            </a:r>
            <a:r>
              <a:rPr lang="en-US" dirty="0" smtClean="0"/>
              <a:t>ir</a:t>
            </a:r>
            <a:r>
              <a:rPr lang="en-US" baseline="0" dirty="0" smtClean="0"/>
              <a:t> pollutant emission sources associated with oil and gas activities. </a:t>
            </a:r>
          </a:p>
          <a:p>
            <a:r>
              <a:rPr lang="en-US" baseline="0" dirty="0" smtClean="0"/>
              <a:t>For the drilling phase, main air pollutant emission sources are rigs and </a:t>
            </a:r>
            <a:r>
              <a:rPr lang="en-US" baseline="0" dirty="0" err="1" smtClean="0"/>
              <a:t>diseal</a:t>
            </a:r>
            <a:r>
              <a:rPr lang="en-US" baseline="0" dirty="0" smtClean="0"/>
              <a:t>-fuel electricity generators.</a:t>
            </a:r>
          </a:p>
          <a:p>
            <a:r>
              <a:rPr lang="en-US" baseline="0" dirty="0" smtClean="0"/>
              <a:t>For the hydraulic fracturing phase,  main air pollutant emission sources are flares and pumping trucks.</a:t>
            </a:r>
          </a:p>
          <a:p>
            <a:r>
              <a:rPr lang="en-US" baseline="0" dirty="0" smtClean="0"/>
              <a:t>For the production, emissions are from storage tanks and engine combustions. </a:t>
            </a:r>
          </a:p>
          <a:p>
            <a:endParaRPr lang="en-US" dirty="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As I</a:t>
            </a:r>
            <a:r>
              <a:rPr lang="en-US" baseline="0" dirty="0" smtClean="0"/>
              <a:t> mentioned earlier, we focus on Northeast U.S. and Texas. The cities we consider in  Northeast U.S. are Boston, New York, Philadelphia, DC,  and Pittsburgh.  You can see the natural gas production in Marcellus Shale was high. </a:t>
            </a:r>
            <a:endParaRPr lang="en-US" dirty="0" smtClean="0"/>
          </a:p>
          <a:p>
            <a:r>
              <a:rPr lang="en-US" dirty="0" smtClean="0"/>
              <a:t>In Texas, </a:t>
            </a:r>
            <a:r>
              <a:rPr lang="en-US" baseline="0" dirty="0" smtClean="0"/>
              <a:t> cities we considered are Austin, Corpus Christi, Dallas, Houston and San Antonio. As you can see oil production form Eagle Ford Shale was very high. </a:t>
            </a:r>
          </a:p>
          <a:p>
            <a:endParaRPr lang="en-US" dirty="0" smtClean="0"/>
          </a:p>
          <a:p>
            <a:r>
              <a:rPr lang="en-US" baseline="0" dirty="0" smtClean="0"/>
              <a:t>_______________________________________________________________________________________________</a:t>
            </a:r>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As I mentioned in the beginning, we used</a:t>
            </a:r>
            <a:r>
              <a:rPr lang="en-US" baseline="0" dirty="0" smtClean="0"/>
              <a:t> CMAQ-DDM </a:t>
            </a:r>
            <a:r>
              <a:rPr lang="en-US" dirty="0" smtClean="0"/>
              <a:t>sensitivity analysis and satellite</a:t>
            </a:r>
            <a:r>
              <a:rPr lang="en-US" baseline="0" dirty="0" smtClean="0"/>
              <a:t> retrievals in this study. The dash rectangle is our modeling domain and  it covers the eastern U.S.</a:t>
            </a:r>
          </a:p>
          <a:p>
            <a:r>
              <a:rPr lang="en-US" baseline="0" dirty="0" smtClean="0"/>
              <a:t>The spatial resolution is 12x12 km, it has 34 vertical layers. The modeling episode is the 2007 summer. </a:t>
            </a:r>
          </a:p>
          <a:p>
            <a:r>
              <a:rPr lang="en-US" baseline="0" dirty="0" smtClean="0"/>
              <a:t>In the CMAQ-DDM results, we specifically look at sensitivity of 8 hr ozone to ozone precursor emissions for 5 cities in Northeast U.S.	</a:t>
            </a:r>
            <a:endParaRPr lang="en-US" dirty="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2. In these</a:t>
            </a:r>
            <a:r>
              <a:rPr lang="en-US" baseline="0" dirty="0" smtClean="0"/>
              <a:t> cities, s</a:t>
            </a:r>
            <a:r>
              <a:rPr lang="en-US" dirty="0" smtClean="0"/>
              <a:t>ensitivities of</a:t>
            </a:r>
            <a:r>
              <a:rPr lang="en-US" baseline="0" dirty="0" smtClean="0"/>
              <a:t>  MAD8h O3 to VOC emissions were positive during the modeling episode, which mean reductions in VOC emissions would decrease ozone concentrations.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In New York, ozone sensitivities </a:t>
            </a:r>
            <a:r>
              <a:rPr lang="en-US" altLang="zh-TW" baseline="0" dirty="0" smtClean="0"/>
              <a:t>were up to 30 ppb. It means that VOC emissions had significant contributions to ozone 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___________________________________________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**In D.C., ozone sensitivities were closed to zero.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________________________________________________________________________________________________________________ </a:t>
            </a:r>
            <a:endParaRPr lang="en-US" dirty="0" smtClean="0"/>
          </a:p>
          <a:p>
            <a:endParaRPr lang="en-US" baseline="0" dirty="0" smtClean="0"/>
          </a:p>
          <a:p>
            <a:endParaRPr lang="en-US" baseline="0" dirty="0" smtClean="0"/>
          </a:p>
          <a:p>
            <a:r>
              <a:rPr lang="en-US" baseline="0" dirty="0" smtClean="0"/>
              <a:t> </a:t>
            </a:r>
            <a:endParaRPr lang="en-US" dirty="0" smtClean="0"/>
          </a:p>
          <a:p>
            <a:r>
              <a:rPr lang="en-US" dirty="0" smtClean="0"/>
              <a:t>Which mean </a:t>
            </a:r>
            <a:r>
              <a:rPr lang="en-US" dirty="0" err="1" smtClean="0"/>
              <a:t>reuduction</a:t>
            </a:r>
            <a:r>
              <a:rPr lang="en-US" baseline="0" dirty="0" smtClean="0"/>
              <a:t> in VOC emission would decreased ozone concentrations</a:t>
            </a:r>
          </a:p>
          <a:p>
            <a:endParaRPr lang="en-US" baseline="0" dirty="0" smtClean="0"/>
          </a:p>
          <a:p>
            <a:r>
              <a:rPr lang="en-US" baseline="0" dirty="0" smtClean="0"/>
              <a:t>In New York, </a:t>
            </a:r>
            <a:r>
              <a:rPr lang="en-US" baseline="0" dirty="0" err="1" smtClean="0"/>
              <a:t>sensitivey</a:t>
            </a:r>
            <a:r>
              <a:rPr lang="en-US" baseline="0" dirty="0" smtClean="0"/>
              <a:t> of MAD</a:t>
            </a:r>
            <a:r>
              <a:rPr lang="en-US" altLang="zh-TW" baseline="0" dirty="0" smtClean="0"/>
              <a:t>OO3  were up to 30 ppb. It means that VOC emissions had </a:t>
            </a:r>
            <a:r>
              <a:rPr lang="en-US" altLang="zh-TW" baseline="0" dirty="0" err="1" smtClean="0"/>
              <a:t>signifcant</a:t>
            </a:r>
            <a:r>
              <a:rPr lang="en-US" altLang="zh-TW" baseline="0" dirty="0" smtClean="0"/>
              <a:t> contribution to ozone </a:t>
            </a:r>
            <a:r>
              <a:rPr lang="en-US" altLang="zh-TW" baseline="0" dirty="0" err="1" smtClean="0"/>
              <a:t>formtion</a:t>
            </a:r>
            <a:r>
              <a:rPr lang="en-US" altLang="zh-TW" baseline="0" dirty="0" smtClean="0"/>
              <a:t>. </a:t>
            </a:r>
            <a:endParaRPr lang="en-US" dirty="0"/>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These</a:t>
            </a:r>
            <a:r>
              <a:rPr lang="en-US" baseline="0" dirty="0" smtClean="0"/>
              <a:t> figures show ozone sensitivities  to emissions of NOx which is another important ozone precursors. </a:t>
            </a:r>
            <a:endParaRPr lang="en-US" dirty="0" smtClean="0"/>
          </a:p>
          <a:p>
            <a:r>
              <a:rPr lang="en-US" dirty="0" smtClean="0"/>
              <a:t>The results</a:t>
            </a:r>
            <a:r>
              <a:rPr lang="en-US" baseline="0" dirty="0" smtClean="0"/>
              <a:t> show that ozone sensitivities  to NOx emissions were much larger than VOC emissions in Boston, Philadelphia, Washington, DC and Pittsburgh, and it means that ozone formation was mainly limited by NOx emissions.</a:t>
            </a:r>
          </a:p>
          <a:p>
            <a:r>
              <a:rPr lang="en-US" baseline="0" dirty="0" smtClean="0"/>
              <a:t>In New York, most sensitivities were negative, and it means reductions in NOx emissions would increase ozone concentrations. </a:t>
            </a:r>
          </a:p>
        </p:txBody>
      </p:sp>
      <p:sp>
        <p:nvSpPr>
          <p:cNvPr id="4" name="投影片編號版面配置區 3"/>
          <p:cNvSpPr>
            <a:spLocks noGrp="1"/>
          </p:cNvSpPr>
          <p:nvPr>
            <p:ph type="sldNum" sz="quarter" idx="10"/>
          </p:nvPr>
        </p:nvSpPr>
        <p:spPr/>
        <p:txBody>
          <a:bodyPr/>
          <a:lstStyle/>
          <a:p>
            <a:fld id="{7F9CA3A4-CB05-42D6-BC55-B6BC07AE908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p>
            <a:fld id="{963AFE87-74CF-4AF7-8493-54469B81FFF2}" type="datetime1">
              <a:rPr lang="en-US" smtClean="0"/>
              <a:pPr/>
              <a:t>10/27/2014</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BEA0CA25-8527-43DF-A521-A51FAE3DC7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B76E680-C73D-4BF9-A612-6A0E5F0EA682}" type="datetime1">
              <a:rPr lang="en-US" smtClean="0"/>
              <a:pPr/>
              <a:t>10/27/2014</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BEA0CA25-8527-43DF-A521-A51FAE3DC7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180E468E-EFEA-47CE-93D9-F032E5F8FBBD}" type="datetime1">
              <a:rPr lang="en-US" smtClean="0"/>
              <a:pPr/>
              <a:t>10/27/2014</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BEA0CA25-8527-43DF-A521-A51FAE3DC7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77D3A811-20D7-4802-863D-53BCFB1F073C}" type="datetime1">
              <a:rPr lang="en-US" smtClean="0"/>
              <a:pPr/>
              <a:t>10/27/2014</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BEA0CA25-8527-43DF-A521-A51FAE3DC76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a:xfrm>
            <a:off x="457200" y="6356350"/>
            <a:ext cx="2133600" cy="365125"/>
          </a:xfrm>
          <a:prstGeom prst="rect">
            <a:avLst/>
          </a:prstGeom>
        </p:spPr>
        <p:txBody>
          <a:bodyPr/>
          <a:lstStyle/>
          <a:p>
            <a:fld id="{71989225-F0D4-4885-AEA3-C1380888FC00}" type="datetime1">
              <a:rPr lang="en-US" smtClean="0"/>
              <a:pPr/>
              <a:t>10/27/2014</a:t>
            </a:fld>
            <a:endParaRPr lang="en-US"/>
          </a:p>
        </p:txBody>
      </p:sp>
      <p:sp>
        <p:nvSpPr>
          <p:cNvPr id="19" name="頁尾版面配置區 18"/>
          <p:cNvSpPr>
            <a:spLocks noGrp="1"/>
          </p:cNvSpPr>
          <p:nvPr>
            <p:ph type="ftr" sz="quarter" idx="11"/>
          </p:nvPr>
        </p:nvSpPr>
        <p:spPr>
          <a:xfrm>
            <a:off x="2667000" y="6356350"/>
            <a:ext cx="3352800" cy="365125"/>
          </a:xfrm>
          <a:prstGeom prst="rect">
            <a:avLst/>
          </a:prstGeom>
        </p:spPr>
        <p:txBody>
          <a:bodyPr/>
          <a:lstStyle/>
          <a:p>
            <a:endParaRPr lang="en-US"/>
          </a:p>
        </p:txBody>
      </p:sp>
      <p:sp>
        <p:nvSpPr>
          <p:cNvPr id="27" name="投影片編號版面配置區 26"/>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533400" y="2819400"/>
            <a:ext cx="8229600" cy="1143000"/>
          </a:xfrm>
          <a:prstGeom prst="rect">
            <a:avLst/>
          </a:prstGeom>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457200" y="1935480"/>
            <a:ext cx="8229600" cy="4389120"/>
          </a:xfrm>
          <a:prstGeom prst="rect">
            <a:avLst/>
          </a:prstGeo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DD98BE8D-7477-4D83-9C64-C22EDCC44025}" type="datetime1">
              <a:rPr lang="en-US" smtClean="0"/>
              <a:pPr/>
              <a:t>10/27/2014</a:t>
            </a:fld>
            <a:endParaRPr lang="en-US"/>
          </a:p>
        </p:txBody>
      </p:sp>
      <p:sp>
        <p:nvSpPr>
          <p:cNvPr id="5" name="頁尾版面配置區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投影片編號版面配置區 5"/>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B039A000-EAE4-414E-BB5B-758403D7656F}" type="datetime1">
              <a:rPr lang="en-US" smtClean="0"/>
              <a:pPr/>
              <a:t>10/27/2014</a:t>
            </a:fld>
            <a:endParaRPr lang="en-US"/>
          </a:p>
        </p:txBody>
      </p:sp>
      <p:sp>
        <p:nvSpPr>
          <p:cNvPr id="5" name="頁尾版面配置區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投影片編號版面配置區 5"/>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a:prstGeom prst="rect">
            <a:avLst/>
          </a:prstGeo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4E9E6C30-02A5-413B-9793-7A34872CA126}" type="datetime1">
              <a:rPr lang="en-US" smtClean="0"/>
              <a:pPr/>
              <a:t>10/27/2014</a:t>
            </a:fld>
            <a:endParaRPr lang="en-US"/>
          </a:p>
        </p:txBody>
      </p:sp>
      <p:sp>
        <p:nvSpPr>
          <p:cNvPr id="6" name="頁尾版面配置區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投影片編號版面配置區 6"/>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p>
            <a:fld id="{F957BA45-D869-4B0B-A12B-5C5E635FA068}" type="datetime1">
              <a:rPr lang="en-US" smtClean="0"/>
              <a:pPr/>
              <a:t>10/27/2014</a:t>
            </a:fld>
            <a:endParaRPr lang="en-US"/>
          </a:p>
        </p:txBody>
      </p:sp>
      <p:sp>
        <p:nvSpPr>
          <p:cNvPr id="8" name="頁尾版面配置區 7"/>
          <p:cNvSpPr>
            <a:spLocks noGrp="1"/>
          </p:cNvSpPr>
          <p:nvPr>
            <p:ph type="ftr" sz="quarter" idx="11"/>
          </p:nvPr>
        </p:nvSpPr>
        <p:spPr>
          <a:xfrm>
            <a:off x="2667000" y="6356350"/>
            <a:ext cx="3352800" cy="365125"/>
          </a:xfrm>
          <a:prstGeom prst="rect">
            <a:avLst/>
          </a:prstGeom>
        </p:spPr>
        <p:txBody>
          <a:bodyPr/>
          <a:lstStyle/>
          <a:p>
            <a:endParaRPr lang="en-US"/>
          </a:p>
        </p:txBody>
      </p:sp>
      <p:sp>
        <p:nvSpPr>
          <p:cNvPr id="9" name="投影片編號版面配置區 8"/>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p>
            <a:fld id="{4AD565A7-87A6-4877-93E2-94A17C089BC7}" type="datetime1">
              <a:rPr lang="en-US" smtClean="0"/>
              <a:pPr/>
              <a:t>10/27/2014</a:t>
            </a:fld>
            <a:endParaRPr lang="en-US"/>
          </a:p>
        </p:txBody>
      </p:sp>
      <p:sp>
        <p:nvSpPr>
          <p:cNvPr id="4" name="頁尾版面配置區 3"/>
          <p:cNvSpPr>
            <a:spLocks noGrp="1"/>
          </p:cNvSpPr>
          <p:nvPr>
            <p:ph type="ftr" sz="quarter" idx="11"/>
          </p:nvPr>
        </p:nvSpPr>
        <p:spPr>
          <a:xfrm>
            <a:off x="2667000" y="6356350"/>
            <a:ext cx="3352800" cy="365125"/>
          </a:xfrm>
          <a:prstGeom prst="rect">
            <a:avLst/>
          </a:prstGeom>
        </p:spPr>
        <p:txBody>
          <a:bodyPr/>
          <a:lstStyle/>
          <a:p>
            <a:endParaRPr lang="en-US"/>
          </a:p>
        </p:txBody>
      </p:sp>
      <p:sp>
        <p:nvSpPr>
          <p:cNvPr id="5" name="投影片編號版面配置區 4"/>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p>
            <a:fld id="{5DC76645-45F0-4782-9C96-9FF855DE732E}" type="datetime1">
              <a:rPr lang="en-US" smtClean="0"/>
              <a:pPr/>
              <a:t>10/27/2014</a:t>
            </a:fld>
            <a:endParaRPr lang="en-US"/>
          </a:p>
        </p:txBody>
      </p:sp>
      <p:sp>
        <p:nvSpPr>
          <p:cNvPr id="3" name="頁尾版面配置區 2"/>
          <p:cNvSpPr>
            <a:spLocks noGrp="1"/>
          </p:cNvSpPr>
          <p:nvPr>
            <p:ph type="ftr" sz="quarter" idx="11"/>
          </p:nvPr>
        </p:nvSpPr>
        <p:spPr>
          <a:xfrm>
            <a:off x="2667000" y="6356350"/>
            <a:ext cx="3352800" cy="365125"/>
          </a:xfrm>
          <a:prstGeom prst="rect">
            <a:avLst/>
          </a:prstGeom>
        </p:spPr>
        <p:txBody>
          <a:bodyPr/>
          <a:lstStyle/>
          <a:p>
            <a:endParaRPr lang="en-US"/>
          </a:p>
        </p:txBody>
      </p:sp>
      <p:sp>
        <p:nvSpPr>
          <p:cNvPr id="4" name="投影片編號版面配置區 3"/>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日期版面配置區 3"/>
          <p:cNvSpPr>
            <a:spLocks noGrp="1"/>
          </p:cNvSpPr>
          <p:nvPr>
            <p:ph type="dt" sz="half" idx="10"/>
          </p:nvPr>
        </p:nvSpPr>
        <p:spPr/>
        <p:txBody>
          <a:bodyPr/>
          <a:lstStyle/>
          <a:p>
            <a:fld id="{2AABFD64-6E57-42D7-885F-A51C23C4848F}" type="datetime1">
              <a:rPr lang="en-US" smtClean="0"/>
              <a:pPr/>
              <a:t>10/27/2014</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BEA0CA25-8527-43DF-A521-A51FAE3DC761}" type="slidenum">
              <a:rPr lang="en-US" smtClean="0"/>
              <a:pPr/>
              <a:t>‹#›</a:t>
            </a:fld>
            <a:endParaRPr lang="en-US"/>
          </a:p>
        </p:txBody>
      </p:sp>
      <p:sp>
        <p:nvSpPr>
          <p:cNvPr id="16" name="手繪多邊形 15"/>
          <p:cNvSpPr>
            <a:spLocks/>
          </p:cNvSpPr>
          <p:nvPr userDrawn="1"/>
        </p:nvSpPr>
        <p:spPr bwMode="auto">
          <a:xfrm rot="10800000">
            <a:off x="-19050" y="5181600"/>
            <a:ext cx="9163050" cy="1676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DD9">
                  <a:shade val="50000"/>
                  <a:alpha val="45000"/>
                  <a:satMod val="120000"/>
                </a:srgbClr>
              </a:gs>
              <a:gs pos="100000">
                <a:srgbClr val="0BD0D9">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nstantia"/>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DC0BE7AD-3149-468E-827F-996AA3BDAB3A}" type="datetime1">
              <a:rPr lang="en-US" smtClean="0"/>
              <a:pPr/>
              <a:t>10/27/2014</a:t>
            </a:fld>
            <a:endParaRPr lang="en-US"/>
          </a:p>
        </p:txBody>
      </p:sp>
      <p:sp>
        <p:nvSpPr>
          <p:cNvPr id="6" name="頁尾版面配置區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投影片編號版面配置區 6"/>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3D3A3D15-9EDB-4822-B99C-02C96645ECE3}" type="datetime1">
              <a:rPr lang="en-US" smtClean="0"/>
              <a:pPr/>
              <a:t>10/27/2014</a:t>
            </a:fld>
            <a:endParaRPr lang="en-US"/>
          </a:p>
        </p:txBody>
      </p:sp>
      <p:sp>
        <p:nvSpPr>
          <p:cNvPr id="6" name="頁尾版面配置區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投影片編號版面配置區 6"/>
          <p:cNvSpPr>
            <a:spLocks noGrp="1"/>
          </p:cNvSpPr>
          <p:nvPr>
            <p:ph type="sldNum" sz="quarter" idx="12"/>
          </p:nvPr>
        </p:nvSpPr>
        <p:spPr>
          <a:xfrm>
            <a:off x="8077200" y="6356350"/>
            <a:ext cx="609600" cy="365125"/>
          </a:xfrm>
          <a:prstGeom prst="rect">
            <a:avLst/>
          </a:prstGeom>
        </p:spPr>
        <p:txBody>
          <a:bodyPr/>
          <a:lstStyle/>
          <a:p>
            <a:fld id="{8C9C8697-3EE6-4D0C-930F-C9D03283F2CA}" type="slidenum">
              <a:rPr lang="en-US" smtClean="0"/>
              <a:pPr/>
              <a:t>‹#›</a:t>
            </a:fld>
            <a:endParaRPr 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533400" y="2819400"/>
            <a:ext cx="8229600" cy="1143000"/>
          </a:xfrm>
          <a:prstGeom prst="rect">
            <a:avLst/>
          </a:prstGeom>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068B011C-8BF6-40C5-8B62-1B915681702B}" type="datetime1">
              <a:rPr lang="en-US" smtClean="0"/>
              <a:pPr/>
              <a:t>10/27/2014</a:t>
            </a:fld>
            <a:endParaRPr lang="en-US"/>
          </a:p>
        </p:txBody>
      </p:sp>
      <p:sp>
        <p:nvSpPr>
          <p:cNvPr id="5" name="頁尾版面配置區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投影片編號版面配置區 5"/>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a:prstGeom prst="rect">
            <a:avLst/>
          </a:prstGeo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F353E0C4-95E9-49FD-AB4A-D16B949F468C}" type="datetime1">
              <a:rPr lang="en-US" smtClean="0"/>
              <a:pPr/>
              <a:t>10/27/2014</a:t>
            </a:fld>
            <a:endParaRPr lang="en-US"/>
          </a:p>
        </p:txBody>
      </p:sp>
      <p:sp>
        <p:nvSpPr>
          <p:cNvPr id="5" name="頁尾版面配置區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投影片編號版面配置區 5"/>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a:xfrm>
            <a:off x="457200" y="6356350"/>
            <a:ext cx="2133600" cy="365125"/>
          </a:xfrm>
          <a:prstGeom prst="rect">
            <a:avLst/>
          </a:prstGeom>
        </p:spPr>
        <p:txBody>
          <a:bodyPr/>
          <a:lstStyle/>
          <a:p>
            <a:fld id="{F5CA8982-4F97-4E21-9BEE-6C496C450430}" type="datetime1">
              <a:rPr lang="en-US" smtClean="0"/>
              <a:pPr/>
              <a:t>10/27/2014</a:t>
            </a:fld>
            <a:endParaRPr lang="en-US"/>
          </a:p>
        </p:txBody>
      </p:sp>
      <p:sp>
        <p:nvSpPr>
          <p:cNvPr id="19" name="頁尾版面配置區 18"/>
          <p:cNvSpPr>
            <a:spLocks noGrp="1"/>
          </p:cNvSpPr>
          <p:nvPr>
            <p:ph type="ftr" sz="quarter" idx="11"/>
          </p:nvPr>
        </p:nvSpPr>
        <p:spPr>
          <a:xfrm>
            <a:off x="2667000" y="6356350"/>
            <a:ext cx="3352800" cy="365125"/>
          </a:xfrm>
          <a:prstGeom prst="rect">
            <a:avLst/>
          </a:prstGeom>
        </p:spPr>
        <p:txBody>
          <a:bodyPr/>
          <a:lstStyle/>
          <a:p>
            <a:endParaRPr lang="en-US"/>
          </a:p>
        </p:txBody>
      </p:sp>
      <p:sp>
        <p:nvSpPr>
          <p:cNvPr id="27" name="投影片編號版面配置區 26"/>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533400" y="2819400"/>
            <a:ext cx="8229600" cy="1143000"/>
          </a:xfrm>
          <a:prstGeom prst="rect">
            <a:avLst/>
          </a:prstGeom>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457200" y="1935480"/>
            <a:ext cx="8229600" cy="4389120"/>
          </a:xfrm>
          <a:prstGeom prst="rect">
            <a:avLst/>
          </a:prstGeo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844E9D9E-2777-442F-AE98-01BC73254BED}" type="datetime1">
              <a:rPr lang="en-US" smtClean="0"/>
              <a:pPr/>
              <a:t>10/27/2014</a:t>
            </a:fld>
            <a:endParaRPr lang="en-US"/>
          </a:p>
        </p:txBody>
      </p:sp>
      <p:sp>
        <p:nvSpPr>
          <p:cNvPr id="5" name="頁尾版面配置區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投影片編號版面配置區 5"/>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F43BD6E5-9B52-4F3F-BEBF-AEADC5C9D850}" type="datetime1">
              <a:rPr lang="en-US" smtClean="0"/>
              <a:pPr/>
              <a:t>10/27/2014</a:t>
            </a:fld>
            <a:endParaRPr lang="en-US"/>
          </a:p>
        </p:txBody>
      </p:sp>
      <p:sp>
        <p:nvSpPr>
          <p:cNvPr id="5" name="頁尾版面配置區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投影片編號版面配置區 5"/>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a:prstGeom prst="rect">
            <a:avLst/>
          </a:prstGeo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241A264B-3AAC-47F3-A64C-4D99237EBB38}" type="datetime1">
              <a:rPr lang="en-US" smtClean="0"/>
              <a:pPr/>
              <a:t>10/27/2014</a:t>
            </a:fld>
            <a:endParaRPr lang="en-US"/>
          </a:p>
        </p:txBody>
      </p:sp>
      <p:sp>
        <p:nvSpPr>
          <p:cNvPr id="6" name="頁尾版面配置區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投影片編號版面配置區 6"/>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p>
            <a:fld id="{C1440483-E4D9-4269-A23C-04CB4EBBB49E}" type="datetime1">
              <a:rPr lang="en-US" smtClean="0"/>
              <a:pPr/>
              <a:t>10/27/2014</a:t>
            </a:fld>
            <a:endParaRPr lang="en-US"/>
          </a:p>
        </p:txBody>
      </p:sp>
      <p:sp>
        <p:nvSpPr>
          <p:cNvPr id="8" name="頁尾版面配置區 7"/>
          <p:cNvSpPr>
            <a:spLocks noGrp="1"/>
          </p:cNvSpPr>
          <p:nvPr>
            <p:ph type="ftr" sz="quarter" idx="11"/>
          </p:nvPr>
        </p:nvSpPr>
        <p:spPr>
          <a:xfrm>
            <a:off x="2667000" y="6356350"/>
            <a:ext cx="3352800" cy="365125"/>
          </a:xfrm>
          <a:prstGeom prst="rect">
            <a:avLst/>
          </a:prstGeom>
        </p:spPr>
        <p:txBody>
          <a:bodyPr/>
          <a:lstStyle/>
          <a:p>
            <a:endParaRPr lang="en-US"/>
          </a:p>
        </p:txBody>
      </p:sp>
      <p:sp>
        <p:nvSpPr>
          <p:cNvPr id="9" name="投影片編號版面配置區 8"/>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p>
            <a:fld id="{7F5F9B71-3CFD-46EF-934C-247180B1A297}" type="datetime1">
              <a:rPr lang="en-US" smtClean="0"/>
              <a:pPr/>
              <a:t>10/27/2014</a:t>
            </a:fld>
            <a:endParaRPr lang="en-US"/>
          </a:p>
        </p:txBody>
      </p:sp>
      <p:sp>
        <p:nvSpPr>
          <p:cNvPr id="4" name="頁尾版面配置區 3"/>
          <p:cNvSpPr>
            <a:spLocks noGrp="1"/>
          </p:cNvSpPr>
          <p:nvPr>
            <p:ph type="ftr" sz="quarter" idx="11"/>
          </p:nvPr>
        </p:nvSpPr>
        <p:spPr>
          <a:xfrm>
            <a:off x="2667000" y="6356350"/>
            <a:ext cx="3352800" cy="365125"/>
          </a:xfrm>
          <a:prstGeom prst="rect">
            <a:avLst/>
          </a:prstGeom>
        </p:spPr>
        <p:txBody>
          <a:bodyPr/>
          <a:lstStyle/>
          <a:p>
            <a:endParaRPr lang="en-US"/>
          </a:p>
        </p:txBody>
      </p:sp>
      <p:sp>
        <p:nvSpPr>
          <p:cNvPr id="5" name="投影片編號版面配置區 4"/>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及物件">
    <p:bg>
      <p:bgPr>
        <a:solidFill>
          <a:schemeClr val="bg1"/>
        </a:solidFill>
        <a:effectLst/>
      </p:bgPr>
    </p:bg>
    <p:spTree>
      <p:nvGrpSpPr>
        <p:cNvPr id="1" name=""/>
        <p:cNvGrpSpPr/>
        <p:nvPr/>
      </p:nvGrpSpPr>
      <p:grpSpPr>
        <a:xfrm>
          <a:off x="0" y="0"/>
          <a:ext cx="0" cy="0"/>
          <a:chOff x="0" y="0"/>
          <a:chExt cx="0" cy="0"/>
        </a:xfrm>
      </p:grpSpPr>
      <p:grpSp>
        <p:nvGrpSpPr>
          <p:cNvPr id="18" name="群組 17"/>
          <p:cNvGrpSpPr/>
          <p:nvPr userDrawn="1"/>
        </p:nvGrpSpPr>
        <p:grpSpPr>
          <a:xfrm rot="10800000">
            <a:off x="0" y="0"/>
            <a:ext cx="548640" cy="4572000"/>
            <a:chOff x="0" y="228600"/>
            <a:chExt cx="381000" cy="6629400"/>
          </a:xfrm>
        </p:grpSpPr>
        <p:sp>
          <p:nvSpPr>
            <p:cNvPr id="14" name="五邊形 13"/>
            <p:cNvSpPr/>
            <p:nvPr userDrawn="1"/>
          </p:nvSpPr>
          <p:spPr>
            <a:xfrm rot="16200000">
              <a:off x="-2819400" y="3048000"/>
              <a:ext cx="6019800" cy="38100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五邊形 11"/>
            <p:cNvSpPr/>
            <p:nvPr userDrawn="1"/>
          </p:nvSpPr>
          <p:spPr>
            <a:xfrm rot="16200000">
              <a:off x="-2819400" y="3429000"/>
              <a:ext cx="6019800" cy="38100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五邊形 10"/>
            <p:cNvSpPr/>
            <p:nvPr userDrawn="1"/>
          </p:nvSpPr>
          <p:spPr>
            <a:xfrm rot="16200000">
              <a:off x="-2705100" y="3771900"/>
              <a:ext cx="5791200" cy="3810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日期版面配置區 3"/>
          <p:cNvSpPr>
            <a:spLocks noGrp="1"/>
          </p:cNvSpPr>
          <p:nvPr>
            <p:ph type="dt" sz="half" idx="10"/>
          </p:nvPr>
        </p:nvSpPr>
        <p:spPr/>
        <p:txBody>
          <a:bodyPr/>
          <a:lstStyle/>
          <a:p>
            <a:fld id="{7B325F2C-0F50-4114-840B-CD10F3C807AA}" type="datetime1">
              <a:rPr lang="en-US" smtClean="0"/>
              <a:pPr/>
              <a:t>10/27/2014</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BEA0CA25-8527-43DF-A521-A51FAE3DC761}" type="slidenum">
              <a:rPr lang="en-US" smtClean="0"/>
              <a:pPr/>
              <a:t>‹#›</a:t>
            </a:fld>
            <a:endParaRPr lang="en-US"/>
          </a:p>
        </p:txBody>
      </p:sp>
      <p:pic>
        <p:nvPicPr>
          <p:cNvPr id="7" name="圖片 6" descr="act_logo2.png"/>
          <p:cNvPicPr>
            <a:picLocks/>
          </p:cNvPicPr>
          <p:nvPr userDrawn="1"/>
        </p:nvPicPr>
        <p:blipFill>
          <a:blip r:embed="rId2" cstate="print"/>
          <a:srcRect l="40368" t="1047" r="40366" b="62842"/>
          <a:stretch>
            <a:fillRect/>
          </a:stretch>
        </p:blipFill>
        <p:spPr>
          <a:xfrm>
            <a:off x="0" y="4663440"/>
            <a:ext cx="548640" cy="2194560"/>
          </a:xfrm>
          <a:prstGeom prst="rect">
            <a:avLst/>
          </a:prstGeom>
        </p:spPr>
      </p:pic>
      <p:sp>
        <p:nvSpPr>
          <p:cNvPr id="13" name="文字方塊 12"/>
          <p:cNvSpPr txBox="1"/>
          <p:nvPr userDrawn="1"/>
        </p:nvSpPr>
        <p:spPr>
          <a:xfrm rot="5400000">
            <a:off x="-1964323" y="2040522"/>
            <a:ext cx="4419602" cy="338554"/>
          </a:xfrm>
          <a:prstGeom prst="rect">
            <a:avLst/>
          </a:prstGeom>
          <a:noFill/>
        </p:spPr>
        <p:txBody>
          <a:bodyPr wrap="square" rtlCol="0">
            <a:spAutoFit/>
          </a:bodyPr>
          <a:lstStyle/>
          <a:p>
            <a:r>
              <a:rPr lang="en-US" sz="1600" b="1" i="1" baseline="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ENVIRONMENTAL  ENGINEERING</a:t>
            </a:r>
            <a:endParaRPr lang="en-US" sz="1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p>
            <a:fld id="{4F04E759-FE85-40DE-A242-422FE787EB43}" type="datetime1">
              <a:rPr lang="en-US" smtClean="0"/>
              <a:pPr/>
              <a:t>10/27/2014</a:t>
            </a:fld>
            <a:endParaRPr lang="en-US"/>
          </a:p>
        </p:txBody>
      </p:sp>
      <p:sp>
        <p:nvSpPr>
          <p:cNvPr id="3" name="頁尾版面配置區 2"/>
          <p:cNvSpPr>
            <a:spLocks noGrp="1"/>
          </p:cNvSpPr>
          <p:nvPr>
            <p:ph type="ftr" sz="quarter" idx="11"/>
          </p:nvPr>
        </p:nvSpPr>
        <p:spPr>
          <a:xfrm>
            <a:off x="2667000" y="6356350"/>
            <a:ext cx="3352800" cy="365125"/>
          </a:xfrm>
          <a:prstGeom prst="rect">
            <a:avLst/>
          </a:prstGeom>
        </p:spPr>
        <p:txBody>
          <a:bodyPr/>
          <a:lstStyle/>
          <a:p>
            <a:endParaRPr lang="en-US"/>
          </a:p>
        </p:txBody>
      </p:sp>
      <p:sp>
        <p:nvSpPr>
          <p:cNvPr id="4" name="投影片編號版面配置區 3"/>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947B788B-ECBF-49E0-B727-DFDD1602602B}" type="datetime1">
              <a:rPr lang="en-US" smtClean="0"/>
              <a:pPr/>
              <a:t>10/27/2014</a:t>
            </a:fld>
            <a:endParaRPr lang="en-US"/>
          </a:p>
        </p:txBody>
      </p:sp>
      <p:sp>
        <p:nvSpPr>
          <p:cNvPr id="6" name="頁尾版面配置區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投影片編號版面配置區 6"/>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7C816FA6-CF23-4F49-B2E7-118BF5042417}" type="datetime1">
              <a:rPr lang="en-US" smtClean="0"/>
              <a:pPr/>
              <a:t>10/27/2014</a:t>
            </a:fld>
            <a:endParaRPr lang="en-US"/>
          </a:p>
        </p:txBody>
      </p:sp>
      <p:sp>
        <p:nvSpPr>
          <p:cNvPr id="6" name="頁尾版面配置區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投影片編號版面配置區 6"/>
          <p:cNvSpPr>
            <a:spLocks noGrp="1"/>
          </p:cNvSpPr>
          <p:nvPr>
            <p:ph type="sldNum" sz="quarter" idx="12"/>
          </p:nvPr>
        </p:nvSpPr>
        <p:spPr>
          <a:xfrm>
            <a:off x="8077200" y="6356350"/>
            <a:ext cx="609600" cy="365125"/>
          </a:xfrm>
          <a:prstGeom prst="rect">
            <a:avLst/>
          </a:prstGeom>
        </p:spPr>
        <p:txBody>
          <a:bodyPr/>
          <a:lstStyle/>
          <a:p>
            <a:fld id="{8C9C8697-3EE6-4D0C-930F-C9D03283F2CA}" type="slidenum">
              <a:rPr lang="en-US" smtClean="0"/>
              <a:pPr/>
              <a:t>‹#›</a:t>
            </a:fld>
            <a:endParaRPr 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533400" y="2819400"/>
            <a:ext cx="8229600" cy="1143000"/>
          </a:xfrm>
          <a:prstGeom prst="rect">
            <a:avLst/>
          </a:prstGeom>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40487E1B-C529-45A5-AC4A-C4FEC5343953}" type="datetime1">
              <a:rPr lang="en-US" smtClean="0"/>
              <a:pPr/>
              <a:t>10/27/2014</a:t>
            </a:fld>
            <a:endParaRPr lang="en-US"/>
          </a:p>
        </p:txBody>
      </p:sp>
      <p:sp>
        <p:nvSpPr>
          <p:cNvPr id="5" name="頁尾版面配置區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投影片編號版面配置區 5"/>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133600" cy="365125"/>
          </a:xfrm>
          <a:prstGeom prst="rect">
            <a:avLst/>
          </a:prstGeom>
        </p:spPr>
        <p:txBody>
          <a:bodyPr/>
          <a:lstStyle/>
          <a:p>
            <a:fld id="{051EDA4F-52F1-48C0-B204-8E1477361AEA}" type="datetime1">
              <a:rPr lang="en-US" smtClean="0"/>
              <a:pPr/>
              <a:t>10/27/2014</a:t>
            </a:fld>
            <a:endParaRPr lang="en-US"/>
          </a:p>
        </p:txBody>
      </p:sp>
      <p:sp>
        <p:nvSpPr>
          <p:cNvPr id="5" name="頁尾版面配置區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投影片編號版面配置區 5"/>
          <p:cNvSpPr>
            <a:spLocks noGrp="1"/>
          </p:cNvSpPr>
          <p:nvPr>
            <p:ph type="sldNum" sz="quarter" idx="12"/>
          </p:nvPr>
        </p:nvSpPr>
        <p:spPr>
          <a:xfrm>
            <a:off x="7924800" y="6356350"/>
            <a:ext cx="762000" cy="365125"/>
          </a:xfrm>
          <a:prstGeom prst="rect">
            <a:avLst/>
          </a:prstGeom>
        </p:spPr>
        <p:txBody>
          <a:bodyPr/>
          <a:lstStyle/>
          <a:p>
            <a:fld id="{8C9C8697-3EE6-4D0C-930F-C9D03283F2CA}"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031B3920-E859-4289-9893-45FE358129B1}" type="datetime1">
              <a:rPr lang="en-US" smtClean="0"/>
              <a:pPr/>
              <a:t>10/27/2014</a:t>
            </a:fld>
            <a:endParaRPr 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11055017-2404-499B-81AB-13AA45C71D02}"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E5A2515-4CAF-4B38-935F-D47D155CC8DE}" type="datetime1">
              <a:rPr lang="en-US" smtClean="0">
                <a:solidFill>
                  <a:prstClr val="black"/>
                </a:solidFill>
              </a:rPr>
              <a:pPr/>
              <a:t>10/27/2014</a:t>
            </a:fld>
            <a:endParaRPr lang="en-US">
              <a:solidFill>
                <a:prstClr val="black"/>
              </a:solidFill>
            </a:endParaRPr>
          </a:p>
        </p:txBody>
      </p:sp>
      <p:sp>
        <p:nvSpPr>
          <p:cNvPr id="5" name="頁尾版面配置區 4"/>
          <p:cNvSpPr>
            <a:spLocks noGrp="1"/>
          </p:cNvSpPr>
          <p:nvPr>
            <p:ph type="ftr" sz="quarter" idx="11"/>
          </p:nvPr>
        </p:nvSpPr>
        <p:spPr/>
        <p:txBody>
          <a:bodyPr/>
          <a:lstStyle>
            <a:extLst/>
          </a:lstStyle>
          <a:p>
            <a:endParaRPr lang="en-US">
              <a:solidFill>
                <a:prstClr val="black"/>
              </a:solidFill>
            </a:endParaRPr>
          </a:p>
        </p:txBody>
      </p:sp>
      <p:sp>
        <p:nvSpPr>
          <p:cNvPr id="6" name="投影片編號版面配置區 5"/>
          <p:cNvSpPr>
            <a:spLocks noGrp="1"/>
          </p:cNvSpPr>
          <p:nvPr>
            <p:ph type="sldNum" sz="quarter" idx="12"/>
          </p:nvPr>
        </p:nvSpPr>
        <p:spPr>
          <a:xfrm>
            <a:off x="8305800" y="6248400"/>
            <a:ext cx="457200" cy="365125"/>
          </a:xfrm>
        </p:spPr>
        <p:txBody>
          <a:bodyPr/>
          <a:lstStyle>
            <a:lvl1pPr>
              <a:defRPr sz="1200"/>
            </a:lvl1pPr>
            <a:extLst/>
          </a:lstStyle>
          <a:p>
            <a:fld id="{11055017-2404-499B-81AB-13AA45C71D02}" type="slidenum">
              <a:rPr lang="en-US" smtClean="0">
                <a:solidFill>
                  <a:prstClr val="black"/>
                </a:solidFill>
              </a:rPr>
              <a:pPr/>
              <a:t>‹#›</a:t>
            </a:fld>
            <a:endParaRPr lang="en-US">
              <a:solidFill>
                <a:prstClr val="black"/>
              </a:solidFill>
            </a:endParaRPr>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BFA487C7-DE6A-4C99-82E1-F21817340359}" type="datetime1">
              <a:rPr lang="en-US" smtClean="0">
                <a:solidFill>
                  <a:prstClr val="white"/>
                </a:solidFill>
              </a:rPr>
              <a:pPr/>
              <a:t>10/27/2014</a:t>
            </a:fld>
            <a:endParaRPr lang="en-US">
              <a:solidFill>
                <a:prstClr val="white"/>
              </a:solidFill>
            </a:endParaRPr>
          </a:p>
        </p:txBody>
      </p:sp>
      <p:sp>
        <p:nvSpPr>
          <p:cNvPr id="5" name="頁尾版面配置區 4"/>
          <p:cNvSpPr>
            <a:spLocks noGrp="1"/>
          </p:cNvSpPr>
          <p:nvPr>
            <p:ph type="ftr" sz="quarter" idx="11"/>
          </p:nvPr>
        </p:nvSpPr>
        <p:spPr/>
        <p:txBody>
          <a:bodyPr/>
          <a:lstStyle>
            <a:extLst/>
          </a:lstStyle>
          <a:p>
            <a:endParaRPr lang="en-US">
              <a:solidFill>
                <a:prstClr val="white"/>
              </a:solidFill>
            </a:endParaRPr>
          </a:p>
        </p:txBody>
      </p:sp>
      <p:sp>
        <p:nvSpPr>
          <p:cNvPr id="6" name="投影片編號版面配置區 5"/>
          <p:cNvSpPr>
            <a:spLocks noGrp="1"/>
          </p:cNvSpPr>
          <p:nvPr>
            <p:ph type="sldNum" sz="quarter" idx="12"/>
          </p:nvPr>
        </p:nvSpPr>
        <p:spPr/>
        <p:txBody>
          <a:bodyPr/>
          <a:lstStyle>
            <a:extLst/>
          </a:lstStyle>
          <a:p>
            <a:fld id="{11055017-2404-499B-81AB-13AA45C71D02}" type="slidenum">
              <a:rPr lang="en-US" smtClean="0">
                <a:solidFill>
                  <a:prstClr val="white"/>
                </a:solidFill>
              </a:rPr>
              <a:pPr/>
              <a:t>‹#›</a:t>
            </a:fld>
            <a:endParaRPr lang="en-US">
              <a:solidFill>
                <a:prstClr val="white"/>
              </a:solidFill>
            </a:endParaRPr>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CA987516-C401-4AD7-A8E0-780E26FF55B7}" type="datetime1">
              <a:rPr lang="en-US" smtClean="0">
                <a:solidFill>
                  <a:prstClr val="white"/>
                </a:solidFill>
              </a:rPr>
              <a:pPr/>
              <a:t>10/27/2014</a:t>
            </a:fld>
            <a:endParaRPr lang="en-US">
              <a:solidFill>
                <a:prstClr val="white"/>
              </a:solidFill>
            </a:endParaRPr>
          </a:p>
        </p:txBody>
      </p:sp>
      <p:sp>
        <p:nvSpPr>
          <p:cNvPr id="6" name="頁尾版面配置區 5"/>
          <p:cNvSpPr>
            <a:spLocks noGrp="1"/>
          </p:cNvSpPr>
          <p:nvPr>
            <p:ph type="ftr" sz="quarter" idx="11"/>
          </p:nvPr>
        </p:nvSpPr>
        <p:spPr/>
        <p:txBody>
          <a:bodyPr/>
          <a:lstStyle>
            <a:extLst/>
          </a:lstStyle>
          <a:p>
            <a:endParaRPr lang="en-US">
              <a:solidFill>
                <a:prstClr val="white"/>
              </a:solidFill>
            </a:endParaRPr>
          </a:p>
        </p:txBody>
      </p:sp>
      <p:sp>
        <p:nvSpPr>
          <p:cNvPr id="7" name="投影片編號版面配置區 6"/>
          <p:cNvSpPr>
            <a:spLocks noGrp="1"/>
          </p:cNvSpPr>
          <p:nvPr>
            <p:ph type="sldNum" sz="quarter" idx="12"/>
          </p:nvPr>
        </p:nvSpPr>
        <p:spPr/>
        <p:txBody>
          <a:bodyPr/>
          <a:lstStyle>
            <a:extLst/>
          </a:lstStyle>
          <a:p>
            <a:fld id="{11055017-2404-499B-81AB-13AA45C71D02}" type="slidenum">
              <a:rPr lang="en-US" smtClean="0">
                <a:solidFill>
                  <a:prstClr val="white"/>
                </a:solidFill>
              </a:rPr>
              <a:pPr/>
              <a:t>‹#›</a:t>
            </a:fld>
            <a:endParaRPr lang="en-US">
              <a:solidFill>
                <a:prstClr val="white"/>
              </a:solidFill>
            </a:endParaRPr>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E4BB122A-FE3B-423F-ABE2-38C81A0BD5A9}" type="datetime1">
              <a:rPr lang="en-US" smtClean="0">
                <a:solidFill>
                  <a:prstClr val="black"/>
                </a:solidFill>
              </a:rPr>
              <a:pPr/>
              <a:t>10/27/2014</a:t>
            </a:fld>
            <a:endParaRPr lang="en-US">
              <a:solidFill>
                <a:prstClr val="black"/>
              </a:solidFill>
            </a:endParaRPr>
          </a:p>
        </p:txBody>
      </p:sp>
      <p:sp>
        <p:nvSpPr>
          <p:cNvPr id="8" name="頁尾版面配置區 7"/>
          <p:cNvSpPr>
            <a:spLocks noGrp="1"/>
          </p:cNvSpPr>
          <p:nvPr>
            <p:ph type="ftr" sz="quarter" idx="11"/>
          </p:nvPr>
        </p:nvSpPr>
        <p:spPr/>
        <p:txBody>
          <a:bodyPr/>
          <a:lstStyle>
            <a:extLst/>
          </a:lstStyle>
          <a:p>
            <a:endParaRPr lang="en-US">
              <a:solidFill>
                <a:prstClr val="black"/>
              </a:solidFill>
            </a:endParaRPr>
          </a:p>
        </p:txBody>
      </p:sp>
      <p:sp>
        <p:nvSpPr>
          <p:cNvPr id="9" name="投影片編號版面配置區 8"/>
          <p:cNvSpPr>
            <a:spLocks noGrp="1"/>
          </p:cNvSpPr>
          <p:nvPr>
            <p:ph type="sldNum" sz="quarter" idx="12"/>
          </p:nvPr>
        </p:nvSpPr>
        <p:spPr/>
        <p:txBody>
          <a:bodyPr/>
          <a:lstStyle>
            <a:extLst/>
          </a:lstStyle>
          <a:p>
            <a:fld id="{11055017-2404-499B-81AB-13AA45C71D02}" type="slidenum">
              <a:rPr lang="en-US" smtClean="0">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300F81F-F612-4719-82C1-83F9290E0FC1}" type="datetime1">
              <a:rPr lang="en-US" smtClean="0"/>
              <a:pPr/>
              <a:t>10/27/2014</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BEA0CA25-8527-43DF-A521-A51FAE3DC76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DF4CBE07-D615-4DE0-98AA-BC5F85DB7402}" type="datetime1">
              <a:rPr lang="en-US" smtClean="0">
                <a:solidFill>
                  <a:prstClr val="white"/>
                </a:solidFill>
              </a:rPr>
              <a:pPr/>
              <a:t>10/27/2014</a:t>
            </a:fld>
            <a:endParaRPr lang="en-US">
              <a:solidFill>
                <a:prstClr val="white"/>
              </a:solidFill>
            </a:endParaRPr>
          </a:p>
        </p:txBody>
      </p:sp>
      <p:sp>
        <p:nvSpPr>
          <p:cNvPr id="4" name="頁尾版面配置區 3"/>
          <p:cNvSpPr>
            <a:spLocks noGrp="1"/>
          </p:cNvSpPr>
          <p:nvPr>
            <p:ph type="ftr" sz="quarter" idx="11"/>
          </p:nvPr>
        </p:nvSpPr>
        <p:spPr/>
        <p:txBody>
          <a:bodyPr/>
          <a:lstStyle>
            <a:extLst/>
          </a:lstStyle>
          <a:p>
            <a:endParaRPr lang="en-US">
              <a:solidFill>
                <a:prstClr val="white"/>
              </a:solidFill>
            </a:endParaRPr>
          </a:p>
        </p:txBody>
      </p:sp>
      <p:sp>
        <p:nvSpPr>
          <p:cNvPr id="5" name="投影片編號版面配置區 4"/>
          <p:cNvSpPr>
            <a:spLocks noGrp="1"/>
          </p:cNvSpPr>
          <p:nvPr>
            <p:ph type="sldNum" sz="quarter" idx="12"/>
          </p:nvPr>
        </p:nvSpPr>
        <p:spPr/>
        <p:txBody>
          <a:bodyPr/>
          <a:lstStyle>
            <a:extLst/>
          </a:lstStyle>
          <a:p>
            <a:fld id="{11055017-2404-499B-81AB-13AA45C71D02}" type="slidenum">
              <a:rPr lang="en-US" smtClean="0">
                <a:solidFill>
                  <a:prstClr val="white"/>
                </a:solidFill>
              </a:rPr>
              <a:pPr/>
              <a:t>‹#›</a:t>
            </a:fld>
            <a:endParaRPr lang="en-US">
              <a:solidFill>
                <a:prstClr val="white"/>
              </a:solidFill>
            </a:endParaRPr>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9541C9C1-19FC-4E26-9B8B-6E63556E7047}" type="datetime1">
              <a:rPr lang="en-US" smtClean="0">
                <a:solidFill>
                  <a:prstClr val="black"/>
                </a:solidFill>
              </a:rPr>
              <a:pPr/>
              <a:t>10/27/2014</a:t>
            </a:fld>
            <a:endParaRPr lang="en-US">
              <a:solidFill>
                <a:prstClr val="black"/>
              </a:solidFill>
            </a:endParaRPr>
          </a:p>
        </p:txBody>
      </p:sp>
      <p:sp>
        <p:nvSpPr>
          <p:cNvPr id="3" name="頁尾版面配置區 2"/>
          <p:cNvSpPr>
            <a:spLocks noGrp="1"/>
          </p:cNvSpPr>
          <p:nvPr>
            <p:ph type="ftr" sz="quarter" idx="11"/>
          </p:nvPr>
        </p:nvSpPr>
        <p:spPr/>
        <p:txBody>
          <a:bodyPr/>
          <a:lstStyle>
            <a:extLst/>
          </a:lstStyle>
          <a:p>
            <a:endParaRPr lang="en-US">
              <a:solidFill>
                <a:prstClr val="black"/>
              </a:solidFill>
            </a:endParaRPr>
          </a:p>
        </p:txBody>
      </p:sp>
      <p:sp>
        <p:nvSpPr>
          <p:cNvPr id="4" name="投影片編號版面配置區 3"/>
          <p:cNvSpPr>
            <a:spLocks noGrp="1"/>
          </p:cNvSpPr>
          <p:nvPr>
            <p:ph type="sldNum" sz="quarter" idx="12"/>
          </p:nvPr>
        </p:nvSpPr>
        <p:spPr/>
        <p:txBody>
          <a:bodyPr/>
          <a:lstStyle>
            <a:extLst/>
          </a:lstStyle>
          <a:p>
            <a:fld id="{11055017-2404-499B-81AB-13AA45C71D0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BE3A5F8C-CD15-4553-8684-C6272AF6B1B1}" type="datetime1">
              <a:rPr lang="en-US" smtClean="0">
                <a:solidFill>
                  <a:prstClr val="black"/>
                </a:solidFill>
              </a:rPr>
              <a:pPr/>
              <a:t>10/27/2014</a:t>
            </a:fld>
            <a:endParaRPr lang="en-US">
              <a:solidFill>
                <a:prstClr val="black"/>
              </a:solidFill>
            </a:endParaRPr>
          </a:p>
        </p:txBody>
      </p:sp>
      <p:sp>
        <p:nvSpPr>
          <p:cNvPr id="6" name="頁尾版面配置區 5"/>
          <p:cNvSpPr>
            <a:spLocks noGrp="1"/>
          </p:cNvSpPr>
          <p:nvPr>
            <p:ph type="ftr" sz="quarter" idx="11"/>
          </p:nvPr>
        </p:nvSpPr>
        <p:spPr/>
        <p:txBody>
          <a:bodyPr/>
          <a:lstStyle>
            <a:extLst/>
          </a:lstStyle>
          <a:p>
            <a:endParaRPr lang="en-US">
              <a:solidFill>
                <a:prstClr val="black"/>
              </a:solidFill>
            </a:endParaRPr>
          </a:p>
        </p:txBody>
      </p:sp>
      <p:sp>
        <p:nvSpPr>
          <p:cNvPr id="7" name="投影片編號版面配置區 6"/>
          <p:cNvSpPr>
            <a:spLocks noGrp="1"/>
          </p:cNvSpPr>
          <p:nvPr>
            <p:ph type="sldNum" sz="quarter" idx="12"/>
          </p:nvPr>
        </p:nvSpPr>
        <p:spPr/>
        <p:txBody>
          <a:bodyPr/>
          <a:lstStyle>
            <a:extLst/>
          </a:lstStyle>
          <a:p>
            <a:fld id="{11055017-2404-499B-81AB-13AA45C71D02}" type="slidenum">
              <a:rPr lang="en-US" smtClean="0">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BAAEE85F-F87D-4C74-A84B-8055C6A5998F}" type="datetime1">
              <a:rPr lang="en-US" smtClean="0">
                <a:solidFill>
                  <a:prstClr val="white"/>
                </a:solidFill>
              </a:rPr>
              <a:pPr/>
              <a:t>10/27/2014</a:t>
            </a:fld>
            <a:endParaRPr lang="en-US">
              <a:solidFill>
                <a:prstClr val="white"/>
              </a:solidFill>
            </a:endParaRPr>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11055017-2404-499B-81AB-13AA45C71D02}" type="slidenum">
              <a:rPr lang="en-US" smtClean="0">
                <a:solidFill>
                  <a:prstClr val="white"/>
                </a:solidFill>
              </a:rPr>
              <a:pPr/>
              <a:t>‹#›</a:t>
            </a:fld>
            <a:endParaRPr lang="en-US">
              <a:solidFill>
                <a:prstClr val="white"/>
              </a:solidFill>
            </a:endParaRPr>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9A2AB98-E47F-4FE4-AD42-4026E5278A4A}" type="datetime1">
              <a:rPr lang="en-US" smtClean="0">
                <a:solidFill>
                  <a:prstClr val="black"/>
                </a:solidFill>
              </a:rPr>
              <a:pPr/>
              <a:t>10/27/2014</a:t>
            </a:fld>
            <a:endParaRPr lang="en-US">
              <a:solidFill>
                <a:prstClr val="black"/>
              </a:solidFill>
            </a:endParaRPr>
          </a:p>
        </p:txBody>
      </p:sp>
      <p:sp>
        <p:nvSpPr>
          <p:cNvPr id="5" name="頁尾版面配置區 4"/>
          <p:cNvSpPr>
            <a:spLocks noGrp="1"/>
          </p:cNvSpPr>
          <p:nvPr>
            <p:ph type="ftr" sz="quarter" idx="11"/>
          </p:nvPr>
        </p:nvSpPr>
        <p:spPr/>
        <p:txBody>
          <a:bodyPr/>
          <a:lstStyle>
            <a:extLst/>
          </a:lstStyle>
          <a:p>
            <a:endParaRPr lang="en-US">
              <a:solidFill>
                <a:prstClr val="black"/>
              </a:solidFill>
            </a:endParaRPr>
          </a:p>
        </p:txBody>
      </p:sp>
      <p:sp>
        <p:nvSpPr>
          <p:cNvPr id="6" name="投影片編號版面配置區 5"/>
          <p:cNvSpPr>
            <a:spLocks noGrp="1"/>
          </p:cNvSpPr>
          <p:nvPr>
            <p:ph type="sldNum" sz="quarter" idx="12"/>
          </p:nvPr>
        </p:nvSpPr>
        <p:spPr/>
        <p:txBody>
          <a:bodyPr/>
          <a:lstStyle>
            <a:extLst/>
          </a:lstStyle>
          <a:p>
            <a:fld id="{11055017-2404-499B-81AB-13AA45C71D0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6F0B065-4185-443F-94AB-F914A7ACA5A8}" type="datetime1">
              <a:rPr lang="en-US" smtClean="0">
                <a:solidFill>
                  <a:prstClr val="black"/>
                </a:solidFill>
              </a:rPr>
              <a:pPr/>
              <a:t>10/27/2014</a:t>
            </a:fld>
            <a:endParaRPr lang="en-US">
              <a:solidFill>
                <a:prstClr val="black"/>
              </a:solidFill>
            </a:endParaRPr>
          </a:p>
        </p:txBody>
      </p:sp>
      <p:sp>
        <p:nvSpPr>
          <p:cNvPr id="5" name="頁尾版面配置區 4"/>
          <p:cNvSpPr>
            <a:spLocks noGrp="1"/>
          </p:cNvSpPr>
          <p:nvPr>
            <p:ph type="ftr" sz="quarter" idx="11"/>
          </p:nvPr>
        </p:nvSpPr>
        <p:spPr/>
        <p:txBody>
          <a:bodyPr/>
          <a:lstStyle>
            <a:extLst/>
          </a:lstStyle>
          <a:p>
            <a:endParaRPr lang="en-US">
              <a:solidFill>
                <a:prstClr val="black"/>
              </a:solidFill>
            </a:endParaRPr>
          </a:p>
        </p:txBody>
      </p:sp>
      <p:sp>
        <p:nvSpPr>
          <p:cNvPr id="6" name="投影片編號版面配置區 5"/>
          <p:cNvSpPr>
            <a:spLocks noGrp="1"/>
          </p:cNvSpPr>
          <p:nvPr>
            <p:ph type="sldNum" sz="quarter" idx="12"/>
          </p:nvPr>
        </p:nvSpPr>
        <p:spPr/>
        <p:txBody>
          <a:bodyPr/>
          <a:lstStyle>
            <a:extLst/>
          </a:lstStyle>
          <a:p>
            <a:fld id="{11055017-2404-499B-81AB-13AA45C71D0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p>
            <a:fld id="{7175477F-7ADF-445A-9AEA-3D5EA5FA9543}" type="datetime1">
              <a:rPr lang="en-US" smtClean="0"/>
              <a:pPr/>
              <a:t>10/27/2014</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BEA0CA25-8527-43DF-A521-A51FAE3DC7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p>
            <a:fld id="{50FC7B4F-7F90-4A96-9999-96D76AD364C0}" type="datetime1">
              <a:rPr lang="en-US" smtClean="0"/>
              <a:pPr/>
              <a:t>10/27/2014</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BEA0CA25-8527-43DF-A521-A51FAE3DC7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p>
            <a:fld id="{BBAF5D23-6E84-4039-8219-A1CF70973B54}" type="datetime1">
              <a:rPr lang="en-US" smtClean="0"/>
              <a:pPr/>
              <a:t>10/27/2014</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BEA0CA25-8527-43DF-A521-A51FAE3DC7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8D06011-05F3-4BFC-8D52-7ACFC106B469}" type="datetime1">
              <a:rPr lang="en-US" smtClean="0"/>
              <a:pPr/>
              <a:t>10/27/2014</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BEA0CA25-8527-43DF-A521-A51FAE3DC7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CD51F8B-1378-4ECE-8DBA-6A243CFC545E}" type="datetime1">
              <a:rPr lang="en-US" smtClean="0"/>
              <a:pPr/>
              <a:t>10/27/2014</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BEA0CA25-8527-43DF-A521-A51FAE3DC7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56D4C-99ED-4774-9A4B-4596245A2850}" type="datetime1">
              <a:rPr lang="en-US" smtClean="0"/>
              <a:pPr/>
              <a:t>10/27/2014</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0CA25-8527-43DF-A521-A51FAE3DC7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9121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117177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grpSp>
        <p:nvGrpSpPr>
          <p:cNvPr id="2" name="群組 1"/>
          <p:cNvGrpSpPr/>
          <p:nvPr/>
        </p:nvGrpSpPr>
        <p:grpSpPr>
          <a:xfrm>
            <a:off x="-19017" y="202407"/>
            <a:ext cx="9180548" cy="1192059"/>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9121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117177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grpSp>
        <p:nvGrpSpPr>
          <p:cNvPr id="2" name="群組 1"/>
          <p:cNvGrpSpPr/>
          <p:nvPr/>
        </p:nvGrpSpPr>
        <p:grpSpPr>
          <a:xfrm>
            <a:off x="-19017" y="202407"/>
            <a:ext cx="9180548" cy="1192059"/>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40ED556-0013-4397-8DA0-ABAAEFF424E9}" type="datetime1">
              <a:rPr lang="en-US" smtClean="0">
                <a:solidFill>
                  <a:prstClr val="black"/>
                </a:solidFill>
              </a:rPr>
              <a:pPr/>
              <a:t>10/27/2014</a:t>
            </a:fld>
            <a:endParaRPr lang="en-US">
              <a:solidFill>
                <a:prstClr val="black"/>
              </a:solidFill>
            </a:endParaRPr>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1055017-2404-499B-81AB-13AA45C71D02}"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6.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6.xml"/><Relationship Id="rId1" Type="http://schemas.openxmlformats.org/officeDocument/2006/relationships/vmlDrawing" Target="../drawings/vmlDrawing3.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6.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7.xml"/><Relationship Id="rId1" Type="http://schemas.openxmlformats.org/officeDocument/2006/relationships/slideLayout" Target="../slideLayouts/slideLayout36.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tiff"/><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3581400"/>
            <a:ext cx="9144000" cy="3048000"/>
          </a:xfrm>
        </p:spPr>
        <p:txBody>
          <a:bodyPr>
            <a:normAutofit/>
          </a:bodyPr>
          <a:lstStyle/>
          <a:p>
            <a:pPr indent="795338" algn="l"/>
            <a:r>
              <a:rPr lang="en-US" sz="2400" u="sng" dirty="0" err="1" smtClean="0">
                <a:solidFill>
                  <a:schemeClr val="tx1"/>
                </a:solidFill>
              </a:rPr>
              <a:t>Chih</a:t>
            </a:r>
            <a:r>
              <a:rPr lang="en-US" sz="2400" u="sng" dirty="0" smtClean="0">
                <a:solidFill>
                  <a:schemeClr val="tx1"/>
                </a:solidFill>
              </a:rPr>
              <a:t>-Yuan Chang</a:t>
            </a:r>
            <a:r>
              <a:rPr lang="en-US" sz="2400" dirty="0" smtClean="0">
                <a:solidFill>
                  <a:schemeClr val="tx1"/>
                </a:solidFill>
              </a:rPr>
              <a:t>, Eric Faust, </a:t>
            </a:r>
            <a:r>
              <a:rPr lang="en-US" sz="2400" dirty="0" err="1" smtClean="0">
                <a:solidFill>
                  <a:schemeClr val="tx1"/>
                </a:solidFill>
              </a:rPr>
              <a:t>Xiangting</a:t>
            </a:r>
            <a:r>
              <a:rPr lang="en-US" sz="2400" dirty="0" smtClean="0">
                <a:solidFill>
                  <a:schemeClr val="tx1"/>
                </a:solidFill>
              </a:rPr>
              <a:t> </a:t>
            </a:r>
            <a:r>
              <a:rPr lang="en-US" sz="2400" dirty="0" err="1" smtClean="0">
                <a:solidFill>
                  <a:schemeClr val="tx1"/>
                </a:solidFill>
              </a:rPr>
              <a:t>Hou</a:t>
            </a:r>
            <a:r>
              <a:rPr lang="en-US" sz="2400" dirty="0" smtClean="0">
                <a:solidFill>
                  <a:schemeClr val="tx1"/>
                </a:solidFill>
              </a:rPr>
              <a:t>, Dr. </a:t>
            </a:r>
            <a:r>
              <a:rPr lang="en-US" sz="2400" dirty="0" err="1" smtClean="0">
                <a:solidFill>
                  <a:schemeClr val="tx1"/>
                </a:solidFill>
              </a:rPr>
              <a:t>Kuo</a:t>
            </a:r>
            <a:r>
              <a:rPr lang="en-US" sz="2400" dirty="0" smtClean="0">
                <a:solidFill>
                  <a:schemeClr val="tx1"/>
                </a:solidFill>
              </a:rPr>
              <a:t>-Jen Liao</a:t>
            </a:r>
          </a:p>
          <a:p>
            <a:pPr indent="795338" algn="l"/>
            <a:r>
              <a:rPr lang="en-US" sz="2400" dirty="0" smtClean="0">
                <a:solidFill>
                  <a:schemeClr val="tx1"/>
                </a:solidFill>
              </a:rPr>
              <a:t>Department of Environmental Engineering</a:t>
            </a:r>
            <a:endParaRPr lang="es-MX" sz="2400" dirty="0" smtClean="0">
              <a:solidFill>
                <a:schemeClr val="tx1"/>
              </a:solidFill>
              <a:latin typeface="Arial" pitchFamily="34" charset="0"/>
              <a:cs typeface="Arial" pitchFamily="34" charset="0"/>
            </a:endParaRPr>
          </a:p>
          <a:p>
            <a:pPr algn="ctr"/>
            <a:endParaRPr lang="es-MX" sz="800" dirty="0" smtClean="0">
              <a:solidFill>
                <a:schemeClr val="tx1"/>
              </a:solidFill>
              <a:latin typeface="Arial" pitchFamily="34" charset="0"/>
              <a:cs typeface="Arial" pitchFamily="34" charset="0"/>
            </a:endParaRPr>
          </a:p>
          <a:p>
            <a:pPr algn="ctr"/>
            <a:endParaRPr lang="es-MX" sz="800" dirty="0" smtClean="0">
              <a:solidFill>
                <a:schemeClr val="tx1"/>
              </a:solidFill>
              <a:latin typeface="Arial" pitchFamily="34" charset="0"/>
              <a:cs typeface="Arial" pitchFamily="34" charset="0"/>
            </a:endParaRPr>
          </a:p>
          <a:p>
            <a:pPr algn="ctr"/>
            <a:endParaRPr lang="es-MX" sz="800" dirty="0" smtClean="0">
              <a:solidFill>
                <a:schemeClr val="tx1"/>
              </a:solidFill>
              <a:latin typeface="Arial" pitchFamily="34" charset="0"/>
              <a:cs typeface="Arial" pitchFamily="34" charset="0"/>
            </a:endParaRPr>
          </a:p>
          <a:p>
            <a:pPr algn="ctr"/>
            <a:endParaRPr lang="es-MX" sz="800" dirty="0" smtClean="0">
              <a:solidFill>
                <a:schemeClr val="tx1"/>
              </a:solidFill>
              <a:latin typeface="Arial" pitchFamily="34" charset="0"/>
              <a:cs typeface="Arial" pitchFamily="34" charset="0"/>
            </a:endParaRPr>
          </a:p>
          <a:p>
            <a:pPr algn="ctr"/>
            <a:endParaRPr lang="es-MX" sz="800" dirty="0" smtClean="0">
              <a:solidFill>
                <a:schemeClr val="tx1"/>
              </a:solidFill>
              <a:latin typeface="Arial" pitchFamily="34" charset="0"/>
              <a:cs typeface="Arial" pitchFamily="34" charset="0"/>
            </a:endParaRPr>
          </a:p>
          <a:p>
            <a:pPr algn="ctr"/>
            <a:endParaRPr lang="es-MX" sz="800" dirty="0" smtClean="0">
              <a:solidFill>
                <a:schemeClr val="tx1"/>
              </a:solidFill>
              <a:latin typeface="Arial" pitchFamily="34" charset="0"/>
              <a:cs typeface="Arial" pitchFamily="34" charset="0"/>
            </a:endParaRPr>
          </a:p>
          <a:p>
            <a:pPr algn="ctr"/>
            <a:endParaRPr lang="es-MX" sz="800" dirty="0" smtClean="0">
              <a:solidFill>
                <a:schemeClr val="tx1"/>
              </a:solidFill>
              <a:latin typeface="Arial" pitchFamily="34" charset="0"/>
              <a:cs typeface="Arial" pitchFamily="34" charset="0"/>
            </a:endParaRPr>
          </a:p>
          <a:p>
            <a:pPr algn="ctr"/>
            <a:endParaRPr lang="es-MX" sz="800" dirty="0" smtClean="0">
              <a:solidFill>
                <a:schemeClr val="tx1"/>
              </a:solidFill>
              <a:latin typeface="Arial" pitchFamily="34" charset="0"/>
              <a:cs typeface="Arial" pitchFamily="34" charset="0"/>
            </a:endParaRPr>
          </a:p>
          <a:p>
            <a:pPr algn="ctr"/>
            <a:endParaRPr lang="es-MX" sz="800" dirty="0" smtClean="0">
              <a:solidFill>
                <a:schemeClr val="tx1"/>
              </a:solidFill>
              <a:latin typeface="Arial" pitchFamily="34" charset="0"/>
              <a:cs typeface="Arial" pitchFamily="34" charset="0"/>
            </a:endParaRPr>
          </a:p>
          <a:p>
            <a:pPr algn="ctr"/>
            <a:endParaRPr lang="es-MX" sz="2200" dirty="0" smtClean="0">
              <a:solidFill>
                <a:schemeClr val="tx1"/>
              </a:solidFill>
              <a:latin typeface="Arial" pitchFamily="34" charset="0"/>
              <a:cs typeface="Arial" pitchFamily="34" charset="0"/>
            </a:endParaRPr>
          </a:p>
          <a:p>
            <a:pPr algn="ctr"/>
            <a:r>
              <a:rPr lang="es-MX" sz="2200" dirty="0" smtClean="0">
                <a:solidFill>
                  <a:schemeClr val="tx1"/>
                </a:solidFill>
                <a:latin typeface="Arial" pitchFamily="34" charset="0"/>
                <a:cs typeface="Arial" pitchFamily="34" charset="0"/>
              </a:rPr>
              <a:t>October 28, 2014</a:t>
            </a:r>
            <a:endParaRPr lang="en-US" sz="2200" dirty="0">
              <a:solidFill>
                <a:schemeClr val="tx1"/>
              </a:solidFill>
              <a:latin typeface="Arial" pitchFamily="34" charset="0"/>
              <a:cs typeface="Arial" pitchFamily="34" charset="0"/>
            </a:endParaRPr>
          </a:p>
        </p:txBody>
      </p:sp>
      <p:sp>
        <p:nvSpPr>
          <p:cNvPr id="2" name="標題 1"/>
          <p:cNvSpPr>
            <a:spLocks noGrp="1"/>
          </p:cNvSpPr>
          <p:nvPr>
            <p:ph type="ctrTitle"/>
          </p:nvPr>
        </p:nvSpPr>
        <p:spPr>
          <a:xfrm>
            <a:off x="0" y="1825625"/>
            <a:ext cx="9144000" cy="1222375"/>
          </a:xfrm>
        </p:spPr>
        <p:txBody>
          <a:bodyPr>
            <a:normAutofit fontScale="90000"/>
          </a:bodyPr>
          <a:lstStyle/>
          <a:p>
            <a:pPr marL="403225" algn="l"/>
            <a:r>
              <a:rPr lang="en-US" sz="3200" b="1" dirty="0" smtClean="0"/>
              <a:t>Investigating Ambient Ozone Formation Regimes in Neighboring Cities of Shale Plays in Northeast U.S. and Texas, 2007-2013</a:t>
            </a:r>
            <a:endParaRPr lang="en-US" sz="3000" dirty="0">
              <a:solidFill>
                <a:srgbClr val="0000FF"/>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0546" y="4648200"/>
            <a:ext cx="2719254"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矩形 9"/>
          <p:cNvSpPr/>
          <p:nvPr/>
        </p:nvSpPr>
        <p:spPr>
          <a:xfrm>
            <a:off x="-162339" y="9631681"/>
            <a:ext cx="9753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內容版面配置區 3" descr="圖片2.jpg"/>
          <p:cNvPicPr>
            <a:picLocks noChangeAspect="1"/>
          </p:cNvPicPr>
          <p:nvPr/>
        </p:nvPicPr>
        <p:blipFill>
          <a:blip r:embed="rId4" cstate="print"/>
          <a:stretch>
            <a:fillRect/>
          </a:stretch>
        </p:blipFill>
        <p:spPr>
          <a:xfrm>
            <a:off x="457200" y="245734"/>
            <a:ext cx="8229600" cy="1278266"/>
          </a:xfrm>
          <a:prstGeom prst="rect">
            <a:avLst/>
          </a:prstGeom>
        </p:spPr>
      </p:pic>
      <p:sp>
        <p:nvSpPr>
          <p:cNvPr id="8" name="投影片編號版面配置區 7"/>
          <p:cNvSpPr>
            <a:spLocks noGrp="1"/>
          </p:cNvSpPr>
          <p:nvPr>
            <p:ph type="sldNum" sz="quarter" idx="12"/>
          </p:nvPr>
        </p:nvSpPr>
        <p:spPr/>
        <p:txBody>
          <a:bodyPr/>
          <a:lstStyle/>
          <a:p>
            <a:fld id="{BEA0CA25-8527-43DF-A521-A51FAE3DC76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10</a:t>
            </a:fld>
            <a:endParaRPr lang="en-US">
              <a:solidFill>
                <a:prstClr val="black"/>
              </a:solidFill>
            </a:endParaRPr>
          </a:p>
        </p:txBody>
      </p:sp>
      <p:sp>
        <p:nvSpPr>
          <p:cNvPr id="8" name="內容版面配置區 2"/>
          <p:cNvSpPr txBox="1">
            <a:spLocks/>
          </p:cNvSpPr>
          <p:nvPr/>
        </p:nvSpPr>
        <p:spPr>
          <a:xfrm>
            <a:off x="0" y="1371600"/>
            <a:ext cx="8991600" cy="5334000"/>
          </a:xfrm>
          <a:prstGeom prst="rect">
            <a:avLst/>
          </a:prstGeom>
        </p:spPr>
        <p:txBody>
          <a:bodyPr vert="horz" lIns="91440" tIns="45720" rIns="91440" bIns="45720" rtlCol="0">
            <a:normAutofit/>
          </a:bodyPr>
          <a:lstStyle/>
          <a:p>
            <a:pPr marL="914400" indent="-344488">
              <a:spcBef>
                <a:spcPct val="20000"/>
              </a:spcBef>
              <a:buClr>
                <a:srgbClr val="0070C0"/>
              </a:buClr>
              <a:buFont typeface="Wingdings" pitchFamily="2" charset="2"/>
              <a:buChar char="§"/>
              <a:defRPr/>
            </a:pPr>
            <a:r>
              <a:rPr lang="en-US" sz="2000" dirty="0" smtClean="0"/>
              <a:t>Two purposes:</a:t>
            </a:r>
          </a:p>
          <a:p>
            <a:pPr marL="1484312" lvl="1" indent="-457200">
              <a:spcBef>
                <a:spcPct val="20000"/>
              </a:spcBef>
              <a:buClr>
                <a:srgbClr val="0070C0"/>
              </a:buClr>
              <a:buFont typeface="+mj-lt"/>
              <a:buAutoNum type="arabicPeriod"/>
              <a:defRPr/>
            </a:pPr>
            <a:r>
              <a:rPr lang="en-US" sz="2000" dirty="0" smtClean="0"/>
              <a:t>To help understand long term changes in NO</a:t>
            </a:r>
            <a:r>
              <a:rPr lang="en-US" sz="2000" baseline="-25000" dirty="0" smtClean="0"/>
              <a:t>2</a:t>
            </a:r>
            <a:r>
              <a:rPr lang="en-US" sz="2000" dirty="0" smtClean="0"/>
              <a:t> and</a:t>
            </a:r>
            <a:r>
              <a:rPr lang="zh-TW" altLang="en-US" sz="2000" dirty="0" smtClean="0"/>
              <a:t> </a:t>
            </a:r>
            <a:r>
              <a:rPr lang="en-US" altLang="zh-TW" sz="2000" dirty="0" smtClean="0"/>
              <a:t>VOC</a:t>
            </a:r>
            <a:r>
              <a:rPr lang="zh-TW" altLang="en-US" sz="2000" dirty="0" smtClean="0"/>
              <a:t> </a:t>
            </a:r>
            <a:r>
              <a:rPr lang="en-US" altLang="zh-TW" sz="2000" dirty="0" smtClean="0"/>
              <a:t>concentrations in the cities.</a:t>
            </a:r>
          </a:p>
          <a:p>
            <a:pPr marL="1484312" lvl="1" indent="-457200">
              <a:spcBef>
                <a:spcPct val="20000"/>
              </a:spcBef>
              <a:buClr>
                <a:srgbClr val="0070C0"/>
              </a:buClr>
              <a:buFont typeface="+mj-lt"/>
              <a:buAutoNum type="arabicPeriod"/>
              <a:defRPr/>
            </a:pPr>
            <a:r>
              <a:rPr lang="en-US" sz="2000" dirty="0" smtClean="0"/>
              <a:t>To combine GOME2 retrievals with the results of sensitivity analysis to diagnose ozone formation regimes.</a:t>
            </a:r>
          </a:p>
          <a:p>
            <a:pPr marL="914400" indent="-344488">
              <a:spcBef>
                <a:spcPct val="20000"/>
              </a:spcBef>
              <a:buClr>
                <a:srgbClr val="0070C0"/>
              </a:buClr>
              <a:buFont typeface="Wingdings" pitchFamily="2" charset="2"/>
              <a:buChar char="§"/>
              <a:defRPr/>
            </a:pPr>
            <a:r>
              <a:rPr lang="en-US" sz="2000" dirty="0" smtClean="0"/>
              <a:t>Both summertime (i.e., June - August) </a:t>
            </a:r>
            <a:r>
              <a:rPr lang="en-US" sz="2000" dirty="0" err="1" smtClean="0"/>
              <a:t>tropospheric</a:t>
            </a:r>
            <a:r>
              <a:rPr lang="en-US" sz="2000" dirty="0" smtClean="0"/>
              <a:t> NO</a:t>
            </a:r>
            <a:r>
              <a:rPr lang="en-US" sz="2000" baseline="-25000" dirty="0" smtClean="0"/>
              <a:t>2</a:t>
            </a:r>
            <a:r>
              <a:rPr lang="en-US" sz="2000" dirty="0" smtClean="0"/>
              <a:t> and formaldehyde (HCHO) column densities measured through GOME-2 were used for 2007 - 2013. </a:t>
            </a:r>
          </a:p>
          <a:p>
            <a:pPr marL="914400" indent="-344488">
              <a:spcBef>
                <a:spcPct val="20000"/>
              </a:spcBef>
              <a:buClr>
                <a:srgbClr val="0070C0"/>
              </a:buClr>
              <a:buFont typeface="Wingdings" pitchFamily="2" charset="2"/>
              <a:buChar char="§"/>
              <a:defRPr/>
            </a:pPr>
            <a:endParaRPr lang="en-US" sz="2000" dirty="0" smtClean="0"/>
          </a:p>
          <a:p>
            <a:pPr marL="914400" lvl="1" indent="-290513">
              <a:spcBef>
                <a:spcPct val="20000"/>
              </a:spcBef>
              <a:buClr>
                <a:srgbClr val="0070C0"/>
              </a:buClr>
              <a:defRPr/>
            </a:pPr>
            <a:endParaRPr lang="en-US" dirty="0" smtClean="0"/>
          </a:p>
          <a:p>
            <a:pPr marL="628650" indent="-284163">
              <a:spcBef>
                <a:spcPct val="20000"/>
              </a:spcBef>
              <a:buClr>
                <a:srgbClr val="0070C0"/>
              </a:buClr>
              <a:defRPr/>
            </a:pPr>
            <a:endParaRPr lang="en-US" sz="2400" dirty="0" smtClean="0"/>
          </a:p>
          <a:p>
            <a:pPr marL="342900" indent="1588">
              <a:spcBef>
                <a:spcPct val="20000"/>
              </a:spcBef>
              <a:buClr>
                <a:srgbClr val="0070C0"/>
              </a:buClr>
              <a:defRPr/>
            </a:pPr>
            <a:endParaRPr kumimoji="0" lang="en-US" sz="2200" b="1" i="0" u="none" strike="noStrike" kern="1200" cap="none" spc="0" normalizeH="0" baseline="0" noProof="0" dirty="0" smtClean="0">
              <a:ln>
                <a:noFill/>
              </a:ln>
              <a:effectLst/>
              <a:uLnTx/>
              <a:uFillTx/>
              <a:cs typeface="Times New Roman" pitchFamily="18" charset="0"/>
            </a:endParaRPr>
          </a:p>
        </p:txBody>
      </p:sp>
      <p:sp>
        <p:nvSpPr>
          <p:cNvPr id="10" name="標題 2"/>
          <p:cNvSpPr>
            <a:spLocks noGrp="1"/>
          </p:cNvSpPr>
          <p:nvPr>
            <p:ph type="title"/>
          </p:nvPr>
        </p:nvSpPr>
        <p:spPr>
          <a:xfrm>
            <a:off x="0" y="228600"/>
            <a:ext cx="9144000" cy="838200"/>
          </a:xfrm>
        </p:spPr>
        <p:txBody>
          <a:bodyPr>
            <a:normAutofit fontScale="90000"/>
          </a:bodyPr>
          <a:lstStyle/>
          <a:p>
            <a:pPr marL="169863" indent="-3175">
              <a:spcBef>
                <a:spcPct val="20000"/>
              </a:spcBef>
              <a:tabLst>
                <a:tab pos="169863" algn="l"/>
              </a:tabLst>
              <a:defRPr/>
            </a:pPr>
            <a:r>
              <a:rPr lang="en-US" sz="3600" dirty="0" smtClean="0">
                <a:solidFill>
                  <a:srgbClr val="0000FF"/>
                </a:solidFill>
                <a:effectLst>
                  <a:outerShdw blurRad="38100" dist="38100" dir="2700000" algn="tl">
                    <a:srgbClr val="000000">
                      <a:alpha val="43137"/>
                    </a:srgbClr>
                  </a:outerShdw>
                </a:effectLst>
              </a:rPr>
              <a:t>Global Ozone Monitoring Experiment–2 (GOME-2)</a:t>
            </a:r>
          </a:p>
        </p:txBody>
      </p:sp>
      <p:pic>
        <p:nvPicPr>
          <p:cNvPr id="7" name="Picture 5" descr="mopitt-EOSAM1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4343400"/>
            <a:ext cx="2667000" cy="2096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7458" name="Picture 2" descr="Measurement principle: GOME-2 collecting solar radiation"/>
          <p:cNvPicPr>
            <a:picLocks noChangeAspect="1" noChangeArrowheads="1"/>
          </p:cNvPicPr>
          <p:nvPr/>
        </p:nvPicPr>
        <p:blipFill>
          <a:blip r:embed="rId4" cstate="print"/>
          <a:srcRect/>
          <a:stretch>
            <a:fillRect/>
          </a:stretch>
        </p:blipFill>
        <p:spPr bwMode="auto">
          <a:xfrm>
            <a:off x="4419600" y="4191000"/>
            <a:ext cx="4038600" cy="2221230"/>
          </a:xfrm>
          <a:prstGeom prst="rect">
            <a:avLst/>
          </a:prstGeom>
          <a:noFill/>
        </p:spPr>
      </p:pic>
      <p:sp>
        <p:nvSpPr>
          <p:cNvPr id="11" name="文字方塊 10"/>
          <p:cNvSpPr txBox="1"/>
          <p:nvPr/>
        </p:nvSpPr>
        <p:spPr>
          <a:xfrm>
            <a:off x="4267200" y="6477000"/>
            <a:ext cx="4191000" cy="369332"/>
          </a:xfrm>
          <a:prstGeom prst="rect">
            <a:avLst/>
          </a:prstGeom>
          <a:noFill/>
        </p:spPr>
        <p:txBody>
          <a:bodyPr wrap="square" rtlCol="0">
            <a:spAutoFit/>
          </a:bodyPr>
          <a:lstStyle/>
          <a:p>
            <a:r>
              <a:rPr lang="en-US" dirty="0" smtClean="0"/>
              <a:t>Source: European Space Agency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11</a:t>
            </a:fld>
            <a:endParaRPr lang="en-US" dirty="0">
              <a:solidFill>
                <a:prstClr val="black"/>
              </a:solidFill>
            </a:endParaRPr>
          </a:p>
        </p:txBody>
      </p:sp>
      <p:graphicFrame>
        <p:nvGraphicFramePr>
          <p:cNvPr id="6" name="Object 13"/>
          <p:cNvGraphicFramePr>
            <a:graphicFrameLocks noChangeAspect="1"/>
          </p:cNvGraphicFramePr>
          <p:nvPr/>
        </p:nvGraphicFramePr>
        <p:xfrm>
          <a:off x="95250" y="1600200"/>
          <a:ext cx="4781550" cy="3629025"/>
        </p:xfrm>
        <a:graphic>
          <a:graphicData uri="http://schemas.openxmlformats.org/presentationml/2006/ole">
            <p:oleObj spid="_x0000_s132144" name="SPW 10.0 Graph" r:id="rId4" imgW="5618074" imgH="4264762" progId="SigmaPlotGraphicObject.9">
              <p:embed/>
            </p:oleObj>
          </a:graphicData>
        </a:graphic>
      </p:graphicFrame>
      <p:graphicFrame>
        <p:nvGraphicFramePr>
          <p:cNvPr id="7" name="Object 16"/>
          <p:cNvGraphicFramePr>
            <a:graphicFrameLocks noChangeAspect="1"/>
          </p:cNvGraphicFramePr>
          <p:nvPr/>
        </p:nvGraphicFramePr>
        <p:xfrm>
          <a:off x="4603750" y="1600200"/>
          <a:ext cx="4616450" cy="3625850"/>
        </p:xfrm>
        <a:graphic>
          <a:graphicData uri="http://schemas.openxmlformats.org/presentationml/2006/ole">
            <p:oleObj spid="_x0000_s132145" name="SPW 10.0 Graph" r:id="rId5" imgW="5427878" imgH="4264762" progId="SigmaPlotGraphicObject.9">
              <p:embed/>
            </p:oleObj>
          </a:graphicData>
        </a:graphic>
      </p:graphicFrame>
      <p:sp>
        <p:nvSpPr>
          <p:cNvPr id="10" name="標題 2"/>
          <p:cNvSpPr>
            <a:spLocks noGrp="1"/>
          </p:cNvSpPr>
          <p:nvPr>
            <p:ph type="title"/>
          </p:nvPr>
        </p:nvSpPr>
        <p:spPr>
          <a:xfrm>
            <a:off x="0" y="762000"/>
            <a:ext cx="9144000" cy="838200"/>
          </a:xfrm>
        </p:spPr>
        <p:txBody>
          <a:bodyPr>
            <a:normAutofit fontScale="90000"/>
          </a:bodyPr>
          <a:lstStyle/>
          <a:p>
            <a:pPr marL="280988"/>
            <a:r>
              <a:rPr lang="en-US" sz="3600" b="0" dirty="0" smtClean="0">
                <a:solidFill>
                  <a:srgbClr val="0000FF"/>
                </a:solidFill>
                <a:effectLst>
                  <a:outerShdw blurRad="38100" dist="38100" dir="2700000" algn="tl">
                    <a:srgbClr val="000000">
                      <a:alpha val="43137"/>
                    </a:srgbClr>
                  </a:outerShdw>
                </a:effectLst>
              </a:rPr>
              <a:t>Time Series of GOME-2 Retrieved HCHO Columns in Cities</a:t>
            </a:r>
            <a:endParaRPr lang="en-US" sz="3600" b="0" dirty="0">
              <a:solidFill>
                <a:srgbClr val="0000FF"/>
              </a:solidFill>
              <a:effectLst>
                <a:outerShdw blurRad="38100" dist="38100" dir="2700000" algn="tl">
                  <a:srgbClr val="000000">
                    <a:alpha val="43137"/>
                  </a:srgbClr>
                </a:outerShdw>
              </a:effectLst>
            </a:endParaRPr>
          </a:p>
        </p:txBody>
      </p:sp>
      <p:sp>
        <p:nvSpPr>
          <p:cNvPr id="11" name="文字方塊 10"/>
          <p:cNvSpPr txBox="1"/>
          <p:nvPr/>
        </p:nvSpPr>
        <p:spPr>
          <a:xfrm>
            <a:off x="1524000" y="5269468"/>
            <a:ext cx="2057400" cy="369332"/>
          </a:xfrm>
          <a:prstGeom prst="rect">
            <a:avLst/>
          </a:prstGeom>
          <a:solidFill>
            <a:schemeClr val="bg1"/>
          </a:solidFill>
          <a:ln w="6350">
            <a:solidFill>
              <a:schemeClr val="tx1"/>
            </a:solidFill>
          </a:ln>
        </p:spPr>
        <p:txBody>
          <a:bodyPr wrap="square" rtlCol="0">
            <a:spAutoFit/>
          </a:bodyPr>
          <a:lstStyle/>
          <a:p>
            <a:pPr algn="ctr"/>
            <a:r>
              <a:rPr lang="en-US" dirty="0" smtClean="0"/>
              <a:t>Northeast U.S.</a:t>
            </a:r>
            <a:endParaRPr lang="en-US" dirty="0"/>
          </a:p>
        </p:txBody>
      </p:sp>
      <p:sp>
        <p:nvSpPr>
          <p:cNvPr id="12" name="文字方塊 11"/>
          <p:cNvSpPr txBox="1"/>
          <p:nvPr/>
        </p:nvSpPr>
        <p:spPr>
          <a:xfrm>
            <a:off x="6019800" y="5269468"/>
            <a:ext cx="2057400" cy="369332"/>
          </a:xfrm>
          <a:prstGeom prst="rect">
            <a:avLst/>
          </a:prstGeom>
          <a:solidFill>
            <a:schemeClr val="bg1"/>
          </a:solidFill>
          <a:ln w="6350">
            <a:solidFill>
              <a:schemeClr val="tx1"/>
            </a:solidFill>
          </a:ln>
        </p:spPr>
        <p:txBody>
          <a:bodyPr wrap="square" rtlCol="0">
            <a:spAutoFit/>
          </a:bodyPr>
          <a:lstStyle/>
          <a:p>
            <a:pPr algn="ctr"/>
            <a:r>
              <a:rPr lang="en-US" dirty="0" smtClean="0"/>
              <a:t>Texas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2"/>
          </p:nvPr>
        </p:nvSpPr>
        <p:spPr>
          <a:xfrm>
            <a:off x="5715000" y="4051300"/>
            <a:ext cx="457200" cy="365125"/>
          </a:xfrm>
        </p:spPr>
        <p:txBody>
          <a:bodyPr/>
          <a:lstStyle/>
          <a:p>
            <a:fld id="{11055017-2404-499B-81AB-13AA45C71D02}" type="slidenum">
              <a:rPr lang="en-US" smtClean="0">
                <a:solidFill>
                  <a:prstClr val="black"/>
                </a:solidFill>
              </a:rPr>
              <a:pPr/>
              <a:t>12</a:t>
            </a:fld>
            <a:endParaRPr lang="en-US">
              <a:solidFill>
                <a:prstClr val="black"/>
              </a:solidFill>
            </a:endParaRPr>
          </a:p>
        </p:txBody>
      </p:sp>
      <p:graphicFrame>
        <p:nvGraphicFramePr>
          <p:cNvPr id="11" name="Object 12"/>
          <p:cNvGraphicFramePr>
            <a:graphicFrameLocks noChangeAspect="1"/>
          </p:cNvGraphicFramePr>
          <p:nvPr/>
        </p:nvGraphicFramePr>
        <p:xfrm>
          <a:off x="95250" y="1600200"/>
          <a:ext cx="4781550" cy="3629025"/>
        </p:xfrm>
        <a:graphic>
          <a:graphicData uri="http://schemas.openxmlformats.org/presentationml/2006/ole">
            <p:oleObj spid="_x0000_s134194" name="SPW 10.0 Graph" r:id="rId4" imgW="5618074" imgH="4264762" progId="SigmaPlotGraphicObject.9">
              <p:embed/>
            </p:oleObj>
          </a:graphicData>
        </a:graphic>
      </p:graphicFrame>
      <p:graphicFrame>
        <p:nvGraphicFramePr>
          <p:cNvPr id="12" name="Object 9"/>
          <p:cNvGraphicFramePr>
            <a:graphicFrameLocks noChangeAspect="1"/>
          </p:cNvGraphicFramePr>
          <p:nvPr/>
        </p:nvGraphicFramePr>
        <p:xfrm>
          <a:off x="4591050" y="1600200"/>
          <a:ext cx="4781550" cy="3629025"/>
        </p:xfrm>
        <a:graphic>
          <a:graphicData uri="http://schemas.openxmlformats.org/presentationml/2006/ole">
            <p:oleObj spid="_x0000_s134195" name="SPW 10.0 Graph" r:id="rId5" imgW="5618074" imgH="4264762" progId="SigmaPlotGraphicObject.9">
              <p:embed/>
            </p:oleObj>
          </a:graphicData>
        </a:graphic>
      </p:graphicFrame>
      <p:sp>
        <p:nvSpPr>
          <p:cNvPr id="17" name="標題 2"/>
          <p:cNvSpPr txBox="1">
            <a:spLocks/>
          </p:cNvSpPr>
          <p:nvPr/>
        </p:nvSpPr>
        <p:spPr>
          <a:xfrm>
            <a:off x="0" y="762000"/>
            <a:ext cx="9144000" cy="9906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p>
            <a:pPr marL="280988" marR="0" lvl="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j-lt"/>
                <a:ea typeface="+mj-ea"/>
                <a:cs typeface="+mj-cs"/>
              </a:rPr>
              <a:t>Time </a:t>
            </a:r>
            <a:r>
              <a:rPr lang="en-US" sz="3600" dirty="0" smtClean="0">
                <a:solidFill>
                  <a:srgbClr val="0000FF"/>
                </a:solidFill>
                <a:effectLst>
                  <a:outerShdw blurRad="38100" dist="38100" dir="2700000" algn="tl">
                    <a:srgbClr val="000000">
                      <a:alpha val="43137"/>
                    </a:srgbClr>
                  </a:outerShdw>
                </a:effectLst>
                <a:latin typeface="+mj-lt"/>
                <a:ea typeface="+mj-ea"/>
                <a:cs typeface="+mj-cs"/>
              </a:rPr>
              <a:t>S</a:t>
            </a:r>
            <a:r>
              <a:rPr kumimoji="0" lang="en-US" sz="3600" b="0" i="0"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mj-lt"/>
                <a:ea typeface="+mj-ea"/>
                <a:cs typeface="+mj-cs"/>
              </a:rPr>
              <a:t>eries</a:t>
            </a:r>
            <a:r>
              <a:rPr kumimoji="0" lang="en-US" sz="36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j-lt"/>
                <a:ea typeface="+mj-ea"/>
                <a:cs typeface="+mj-cs"/>
              </a:rPr>
              <a:t> of GOME-2 Retrieved NO</a:t>
            </a:r>
            <a:r>
              <a:rPr kumimoji="0" lang="en-US" sz="3600" b="0" i="0" u="none" strike="noStrike" kern="1200" cap="none" spc="0" normalizeH="0" baseline="-25000" noProof="0" dirty="0" smtClean="0">
                <a:ln>
                  <a:noFill/>
                </a:ln>
                <a:solidFill>
                  <a:srgbClr val="0000FF"/>
                </a:solidFill>
                <a:effectLst>
                  <a:outerShdw blurRad="38100" dist="38100" dir="2700000" algn="tl">
                    <a:srgbClr val="000000">
                      <a:alpha val="43137"/>
                    </a:srgbClr>
                  </a:outerShdw>
                </a:effectLst>
                <a:uLnTx/>
                <a:uFillTx/>
                <a:latin typeface="+mj-lt"/>
                <a:ea typeface="+mj-ea"/>
                <a:cs typeface="+mj-cs"/>
              </a:rPr>
              <a:t>2</a:t>
            </a:r>
            <a:r>
              <a:rPr kumimoji="0" lang="en-US" sz="36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j-lt"/>
                <a:ea typeface="+mj-ea"/>
                <a:cs typeface="+mj-cs"/>
              </a:rPr>
              <a:t> Columns in Cities</a:t>
            </a:r>
            <a:endParaRPr kumimoji="0" lang="en-US" sz="36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mj-lt"/>
              <a:ea typeface="+mj-ea"/>
              <a:cs typeface="+mj-cs"/>
            </a:endParaRPr>
          </a:p>
        </p:txBody>
      </p:sp>
      <p:sp>
        <p:nvSpPr>
          <p:cNvPr id="18" name="文字方塊 17"/>
          <p:cNvSpPr txBox="1"/>
          <p:nvPr/>
        </p:nvSpPr>
        <p:spPr>
          <a:xfrm>
            <a:off x="1524000" y="5269468"/>
            <a:ext cx="2057400" cy="369332"/>
          </a:xfrm>
          <a:prstGeom prst="rect">
            <a:avLst/>
          </a:prstGeom>
          <a:solidFill>
            <a:schemeClr val="bg1"/>
          </a:solidFill>
          <a:ln w="6350">
            <a:solidFill>
              <a:schemeClr val="tx1"/>
            </a:solidFill>
          </a:ln>
        </p:spPr>
        <p:txBody>
          <a:bodyPr wrap="square" rtlCol="0">
            <a:spAutoFit/>
          </a:bodyPr>
          <a:lstStyle/>
          <a:p>
            <a:pPr algn="ctr"/>
            <a:r>
              <a:rPr lang="en-US" dirty="0" smtClean="0"/>
              <a:t>Northeast U.S.</a:t>
            </a:r>
            <a:endParaRPr lang="en-US" dirty="0"/>
          </a:p>
        </p:txBody>
      </p:sp>
      <p:sp>
        <p:nvSpPr>
          <p:cNvPr id="19" name="文字方塊 18"/>
          <p:cNvSpPr txBox="1"/>
          <p:nvPr/>
        </p:nvSpPr>
        <p:spPr>
          <a:xfrm>
            <a:off x="6019800" y="5269468"/>
            <a:ext cx="2057400" cy="369332"/>
          </a:xfrm>
          <a:prstGeom prst="rect">
            <a:avLst/>
          </a:prstGeom>
          <a:solidFill>
            <a:schemeClr val="bg1"/>
          </a:solidFill>
          <a:ln w="6350">
            <a:solidFill>
              <a:schemeClr val="tx1"/>
            </a:solidFill>
          </a:ln>
        </p:spPr>
        <p:txBody>
          <a:bodyPr wrap="square" rtlCol="0">
            <a:spAutoFit/>
          </a:bodyPr>
          <a:lstStyle/>
          <a:p>
            <a:pPr algn="ctr"/>
            <a:r>
              <a:rPr lang="en-US" dirty="0" smtClean="0"/>
              <a:t>Texas</a:t>
            </a:r>
            <a:endParaRPr lang="en-US" dirty="0"/>
          </a:p>
        </p:txBody>
      </p:sp>
      <p:sp>
        <p:nvSpPr>
          <p:cNvPr id="9" name="投影片編號版面配置區 3"/>
          <p:cNvSpPr txBox="1">
            <a:spLocks/>
          </p:cNvSpPr>
          <p:nvPr/>
        </p:nvSpPr>
        <p:spPr>
          <a:xfrm>
            <a:off x="8305800" y="6248400"/>
            <a:ext cx="4572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1055017-2404-499B-81AB-13AA45C71D02}" type="slidenum">
              <a:rPr kumimoji="0" lang="en-US" sz="1200" b="0" i="0" u="none" strike="noStrike" kern="1200" cap="none" spc="0" normalizeH="0" baseline="0" noProof="0" smtClean="0">
                <a:ln>
                  <a:noFill/>
                </a:ln>
                <a:solidFill>
                  <a:prstClr val="black"/>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3" name="文字方塊 12"/>
          <p:cNvSpPr txBox="1"/>
          <p:nvPr/>
        </p:nvSpPr>
        <p:spPr>
          <a:xfrm>
            <a:off x="381000" y="5867400"/>
            <a:ext cx="7924800" cy="646331"/>
          </a:xfrm>
          <a:prstGeom prst="rect">
            <a:avLst/>
          </a:prstGeom>
          <a:solidFill>
            <a:schemeClr val="bg1"/>
          </a:solidFill>
          <a:ln>
            <a:solidFill>
              <a:schemeClr val="tx1"/>
            </a:solidFill>
          </a:ln>
        </p:spPr>
        <p:txBody>
          <a:bodyPr wrap="square" rtlCol="0">
            <a:spAutoFit/>
          </a:bodyPr>
          <a:lstStyle/>
          <a:p>
            <a:r>
              <a:rPr lang="en-US" dirty="0" smtClean="0"/>
              <a:t>NO</a:t>
            </a:r>
            <a:r>
              <a:rPr lang="en-US" baseline="-25000" dirty="0" smtClean="0"/>
              <a:t>2 </a:t>
            </a:r>
            <a:r>
              <a:rPr lang="en-US" dirty="0" smtClean="0"/>
              <a:t>column densities are positive correlative with changes in NO</a:t>
            </a:r>
            <a:r>
              <a:rPr lang="en-US" baseline="-25000" dirty="0" smtClean="0"/>
              <a:t>x </a:t>
            </a:r>
            <a:r>
              <a:rPr lang="en-US" dirty="0" smtClean="0"/>
              <a:t>emissions.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5007033" y="2743200"/>
            <a:ext cx="457200" cy="365125"/>
          </a:xfrm>
        </p:spPr>
        <p:txBody>
          <a:bodyPr/>
          <a:lstStyle/>
          <a:p>
            <a:fld id="{11055017-2404-499B-81AB-13AA45C71D02}" type="slidenum">
              <a:rPr lang="en-US" smtClean="0">
                <a:solidFill>
                  <a:prstClr val="black"/>
                </a:solidFill>
              </a:rPr>
              <a:pPr/>
              <a:t>13</a:t>
            </a:fld>
            <a:endParaRPr lang="en-US">
              <a:solidFill>
                <a:prstClr val="black"/>
              </a:solidFill>
            </a:endParaRPr>
          </a:p>
        </p:txBody>
      </p:sp>
      <p:sp>
        <p:nvSpPr>
          <p:cNvPr id="15" name="矩形 14"/>
          <p:cNvSpPr/>
          <p:nvPr/>
        </p:nvSpPr>
        <p:spPr>
          <a:xfrm>
            <a:off x="6855897" y="3946426"/>
            <a:ext cx="1149678" cy="305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矩形 21"/>
          <p:cNvSpPr/>
          <p:nvPr/>
        </p:nvSpPr>
        <p:spPr>
          <a:xfrm>
            <a:off x="2360634" y="304800"/>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矩形 29"/>
          <p:cNvSpPr/>
          <p:nvPr/>
        </p:nvSpPr>
        <p:spPr>
          <a:xfrm>
            <a:off x="5943600" y="3870226"/>
            <a:ext cx="1149678" cy="305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207874" name="Object 2"/>
          <p:cNvGraphicFramePr>
            <a:graphicFrameLocks noChangeAspect="1"/>
          </p:cNvGraphicFramePr>
          <p:nvPr/>
        </p:nvGraphicFramePr>
        <p:xfrm>
          <a:off x="228600" y="914400"/>
          <a:ext cx="4589463" cy="3632200"/>
        </p:xfrm>
        <a:graphic>
          <a:graphicData uri="http://schemas.openxmlformats.org/presentationml/2006/ole">
            <p:oleObj spid="_x0000_s208921" name="SPW 10.0 Graph" r:id="rId4" imgW="5388559" imgH="4264762" progId="SigmaPlotGraphicObject.9">
              <p:embed/>
            </p:oleObj>
          </a:graphicData>
        </a:graphic>
      </p:graphicFrame>
      <p:sp>
        <p:nvSpPr>
          <p:cNvPr id="34" name="矩形 33"/>
          <p:cNvSpPr/>
          <p:nvPr/>
        </p:nvSpPr>
        <p:spPr>
          <a:xfrm>
            <a:off x="6326166" y="990226"/>
            <a:ext cx="1149678" cy="305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圖片 10" descr="voc.jpg"/>
          <p:cNvPicPr>
            <a:picLocks noChangeAspect="1"/>
          </p:cNvPicPr>
          <p:nvPr/>
        </p:nvPicPr>
        <p:blipFill>
          <a:blip r:embed="rId5" cstate="print"/>
          <a:srcRect l="35692" r="35778" b="50613"/>
          <a:stretch>
            <a:fillRect/>
          </a:stretch>
        </p:blipFill>
        <p:spPr>
          <a:xfrm>
            <a:off x="4951106" y="649457"/>
            <a:ext cx="3735694" cy="3084343"/>
          </a:xfrm>
          <a:prstGeom prst="rect">
            <a:avLst/>
          </a:prstGeom>
          <a:ln>
            <a:noFill/>
          </a:ln>
        </p:spPr>
      </p:pic>
      <p:sp>
        <p:nvSpPr>
          <p:cNvPr id="12" name="矩形 11"/>
          <p:cNvSpPr/>
          <p:nvPr/>
        </p:nvSpPr>
        <p:spPr>
          <a:xfrm>
            <a:off x="6165522" y="914400"/>
            <a:ext cx="1149678" cy="305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圖片 12" descr="nox.jpg"/>
          <p:cNvPicPr/>
          <p:nvPr/>
        </p:nvPicPr>
        <p:blipFill>
          <a:blip r:embed="rId6" cstate="print"/>
          <a:srcRect l="35456" t="1841" r="36014" b="50613"/>
          <a:stretch>
            <a:fillRect/>
          </a:stretch>
        </p:blipFill>
        <p:spPr>
          <a:xfrm>
            <a:off x="4953000" y="3581400"/>
            <a:ext cx="3733800" cy="3048000"/>
          </a:xfrm>
          <a:prstGeom prst="rect">
            <a:avLst/>
          </a:prstGeom>
          <a:ln>
            <a:noFill/>
          </a:ln>
        </p:spPr>
      </p:pic>
      <p:sp>
        <p:nvSpPr>
          <p:cNvPr id="14" name="矩形 13"/>
          <p:cNvSpPr/>
          <p:nvPr/>
        </p:nvSpPr>
        <p:spPr>
          <a:xfrm>
            <a:off x="6400800" y="3733800"/>
            <a:ext cx="1149678" cy="305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橢圓 15"/>
          <p:cNvSpPr/>
          <p:nvPr/>
        </p:nvSpPr>
        <p:spPr>
          <a:xfrm>
            <a:off x="762000" y="3352800"/>
            <a:ext cx="533400" cy="5334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投影片編號版面配置區 3"/>
          <p:cNvSpPr txBox="1">
            <a:spLocks/>
          </p:cNvSpPr>
          <p:nvPr/>
        </p:nvSpPr>
        <p:spPr>
          <a:xfrm>
            <a:off x="8305800" y="6248400"/>
            <a:ext cx="4572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1055017-2404-499B-81AB-13AA45C71D02}" type="slidenum">
              <a:rPr kumimoji="0" lang="en-US" sz="1200" b="0" i="0" u="none" strike="noStrike" kern="1200" cap="none" spc="0" normalizeH="0" baseline="0" noProof="0" smtClean="0">
                <a:ln>
                  <a:noFill/>
                </a:ln>
                <a:solidFill>
                  <a:prstClr val="black"/>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9" name="標題 2"/>
          <p:cNvSpPr>
            <a:spLocks noGrp="1"/>
          </p:cNvSpPr>
          <p:nvPr>
            <p:ph type="title"/>
          </p:nvPr>
        </p:nvSpPr>
        <p:spPr>
          <a:xfrm>
            <a:off x="0" y="152400"/>
            <a:ext cx="9144000" cy="838200"/>
          </a:xfrm>
        </p:spPr>
        <p:txBody>
          <a:bodyPr>
            <a:normAutofit fontScale="90000"/>
          </a:bodyPr>
          <a:lstStyle/>
          <a:p>
            <a:pPr marL="115888"/>
            <a:r>
              <a:rPr lang="en-US" sz="3600" b="0" dirty="0" smtClean="0">
                <a:solidFill>
                  <a:srgbClr val="0000FF"/>
                </a:solidFill>
                <a:effectLst>
                  <a:outerShdw blurRad="38100" dist="38100" dir="2700000" algn="tl">
                    <a:srgbClr val="000000">
                      <a:alpha val="43137"/>
                    </a:srgbClr>
                  </a:outerShdw>
                </a:effectLst>
              </a:rPr>
              <a:t>HCHO/NO</a:t>
            </a:r>
            <a:r>
              <a:rPr lang="en-US" sz="3600" b="0" baseline="-25000" dirty="0" smtClean="0">
                <a:solidFill>
                  <a:srgbClr val="0000FF"/>
                </a:solidFill>
                <a:effectLst>
                  <a:outerShdw blurRad="38100" dist="38100" dir="2700000" algn="tl">
                    <a:srgbClr val="000000">
                      <a:alpha val="43137"/>
                    </a:srgbClr>
                  </a:outerShdw>
                </a:effectLst>
              </a:rPr>
              <a:t>2</a:t>
            </a:r>
            <a:r>
              <a:rPr lang="en-US" sz="3600" b="0" dirty="0" smtClean="0">
                <a:solidFill>
                  <a:srgbClr val="0000FF"/>
                </a:solidFill>
                <a:effectLst>
                  <a:outerShdw blurRad="38100" dist="38100" dir="2700000" algn="tl">
                    <a:srgbClr val="000000">
                      <a:alpha val="43137"/>
                    </a:srgbClr>
                  </a:outerShdw>
                </a:effectLst>
              </a:rPr>
              <a:t> Column Ratio as an indicator</a:t>
            </a:r>
            <a:endParaRPr lang="en-US" sz="3600" b="0" dirty="0">
              <a:solidFill>
                <a:srgbClr val="0000FF"/>
              </a:solidFill>
              <a:effectLst>
                <a:outerShdw blurRad="38100" dist="38100" dir="2700000" algn="tl">
                  <a:srgbClr val="000000">
                    <a:alpha val="43137"/>
                  </a:srgbClr>
                </a:outerShdw>
              </a:effectLst>
            </a:endParaRPr>
          </a:p>
        </p:txBody>
      </p:sp>
      <p:sp>
        <p:nvSpPr>
          <p:cNvPr id="20" name="文字方塊 19"/>
          <p:cNvSpPr txBox="1"/>
          <p:nvPr/>
        </p:nvSpPr>
        <p:spPr>
          <a:xfrm>
            <a:off x="5638800" y="1295400"/>
            <a:ext cx="1524000" cy="369332"/>
          </a:xfrm>
          <a:prstGeom prst="rect">
            <a:avLst/>
          </a:prstGeom>
          <a:noFill/>
        </p:spPr>
        <p:txBody>
          <a:bodyPr wrap="square" rtlCol="0">
            <a:spAutoFit/>
          </a:bodyPr>
          <a:lstStyle/>
          <a:p>
            <a:r>
              <a:rPr lang="en-US" dirty="0" smtClean="0"/>
              <a:t>New York</a:t>
            </a:r>
            <a:endParaRPr lang="en-US" dirty="0"/>
          </a:p>
        </p:txBody>
      </p:sp>
      <p:sp>
        <p:nvSpPr>
          <p:cNvPr id="21" name="文字方塊 20"/>
          <p:cNvSpPr txBox="1"/>
          <p:nvPr/>
        </p:nvSpPr>
        <p:spPr>
          <a:xfrm>
            <a:off x="5638800" y="4114800"/>
            <a:ext cx="1752600" cy="369332"/>
          </a:xfrm>
          <a:prstGeom prst="rect">
            <a:avLst/>
          </a:prstGeom>
          <a:noFill/>
        </p:spPr>
        <p:txBody>
          <a:bodyPr wrap="square" rtlCol="0">
            <a:spAutoFit/>
          </a:bodyPr>
          <a:lstStyle/>
          <a:p>
            <a:r>
              <a:rPr lang="en-US" dirty="0" smtClean="0"/>
              <a:t>New York</a:t>
            </a:r>
          </a:p>
        </p:txBody>
      </p:sp>
      <p:sp>
        <p:nvSpPr>
          <p:cNvPr id="28" name="向下箭號 27"/>
          <p:cNvSpPr/>
          <p:nvPr/>
        </p:nvSpPr>
        <p:spPr>
          <a:xfrm rot="5400000">
            <a:off x="4419600" y="5676900"/>
            <a:ext cx="342900" cy="495300"/>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矩形 30"/>
          <p:cNvSpPr/>
          <p:nvPr/>
        </p:nvSpPr>
        <p:spPr>
          <a:xfrm>
            <a:off x="5029200" y="914400"/>
            <a:ext cx="3810000" cy="56388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2" name="矩形 31"/>
          <p:cNvSpPr/>
          <p:nvPr/>
        </p:nvSpPr>
        <p:spPr>
          <a:xfrm>
            <a:off x="76200" y="990600"/>
            <a:ext cx="4724400" cy="36576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5" name="向下箭號 34"/>
          <p:cNvSpPr/>
          <p:nvPr/>
        </p:nvSpPr>
        <p:spPr>
          <a:xfrm rot="21600000">
            <a:off x="2438400" y="4800600"/>
            <a:ext cx="342900" cy="495300"/>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文字方塊 35"/>
          <p:cNvSpPr txBox="1"/>
          <p:nvPr/>
        </p:nvSpPr>
        <p:spPr>
          <a:xfrm>
            <a:off x="609600" y="5486400"/>
            <a:ext cx="3505200" cy="830997"/>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t>Ratio &lt; 1      </a:t>
            </a:r>
          </a:p>
          <a:p>
            <a:pPr algn="ctr"/>
            <a:r>
              <a:rPr lang="en-US" sz="2400" b="1" dirty="0" smtClean="0"/>
              <a:t> </a:t>
            </a:r>
            <a:r>
              <a:rPr lang="en-US" sz="2400" b="1" dirty="0" smtClean="0"/>
              <a:t>VOC-Limited </a:t>
            </a:r>
            <a:r>
              <a:rPr lang="en-US" sz="2400" b="1" dirty="0" smtClean="0"/>
              <a:t>Regime </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5005467" y="6416675"/>
            <a:ext cx="457200" cy="365125"/>
          </a:xfrm>
        </p:spPr>
        <p:txBody>
          <a:bodyPr/>
          <a:lstStyle/>
          <a:p>
            <a:fld id="{11055017-2404-499B-81AB-13AA45C71D02}" type="slidenum">
              <a:rPr lang="en-US" smtClean="0">
                <a:solidFill>
                  <a:prstClr val="black"/>
                </a:solidFill>
              </a:rPr>
              <a:pPr/>
              <a:t>14</a:t>
            </a:fld>
            <a:endParaRPr lang="en-US">
              <a:solidFill>
                <a:prstClr val="black"/>
              </a:solidFill>
            </a:endParaRPr>
          </a:p>
        </p:txBody>
      </p:sp>
      <p:sp>
        <p:nvSpPr>
          <p:cNvPr id="15" name="矩形 14"/>
          <p:cNvSpPr/>
          <p:nvPr/>
        </p:nvSpPr>
        <p:spPr>
          <a:xfrm>
            <a:off x="6855897" y="1142527"/>
            <a:ext cx="1149678" cy="305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圖片 18" descr="voc.jpg"/>
          <p:cNvPicPr>
            <a:picLocks noChangeAspect="1"/>
          </p:cNvPicPr>
          <p:nvPr/>
        </p:nvPicPr>
        <p:blipFill>
          <a:blip r:embed="rId4" cstate="print"/>
          <a:srcRect l="7650" r="63576" b="49080"/>
          <a:stretch>
            <a:fillRect/>
          </a:stretch>
        </p:blipFill>
        <p:spPr>
          <a:xfrm>
            <a:off x="4951434" y="3581774"/>
            <a:ext cx="3735366" cy="3152869"/>
          </a:xfrm>
          <a:prstGeom prst="rect">
            <a:avLst/>
          </a:prstGeom>
          <a:ln>
            <a:noFill/>
          </a:ln>
        </p:spPr>
      </p:pic>
      <p:pic>
        <p:nvPicPr>
          <p:cNvPr id="7" name="圖片 6" descr="nox.jpg"/>
          <p:cNvPicPr/>
          <p:nvPr/>
        </p:nvPicPr>
        <p:blipFill>
          <a:blip r:embed="rId5" cstate="print"/>
          <a:srcRect l="7387" r="63813" b="50613"/>
          <a:stretch>
            <a:fillRect/>
          </a:stretch>
        </p:blipFill>
        <p:spPr>
          <a:xfrm>
            <a:off x="4930833" y="838200"/>
            <a:ext cx="3579834" cy="3048000"/>
          </a:xfrm>
          <a:prstGeom prst="rect">
            <a:avLst/>
          </a:prstGeom>
          <a:ln>
            <a:noFill/>
          </a:ln>
        </p:spPr>
      </p:pic>
      <p:sp>
        <p:nvSpPr>
          <p:cNvPr id="22" name="矩形 21"/>
          <p:cNvSpPr/>
          <p:nvPr/>
        </p:nvSpPr>
        <p:spPr>
          <a:xfrm>
            <a:off x="2360634" y="304800"/>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矩形 29"/>
          <p:cNvSpPr/>
          <p:nvPr/>
        </p:nvSpPr>
        <p:spPr>
          <a:xfrm>
            <a:off x="6013122" y="1066327"/>
            <a:ext cx="1149678" cy="305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標題 2"/>
          <p:cNvSpPr>
            <a:spLocks noGrp="1"/>
          </p:cNvSpPr>
          <p:nvPr>
            <p:ph type="title"/>
          </p:nvPr>
        </p:nvSpPr>
        <p:spPr>
          <a:xfrm>
            <a:off x="0" y="152400"/>
            <a:ext cx="9144000" cy="838200"/>
          </a:xfrm>
        </p:spPr>
        <p:txBody>
          <a:bodyPr>
            <a:normAutofit fontScale="90000"/>
          </a:bodyPr>
          <a:lstStyle/>
          <a:p>
            <a:pPr marL="115888"/>
            <a:r>
              <a:rPr lang="en-US" sz="3600" b="0" dirty="0" smtClean="0">
                <a:solidFill>
                  <a:srgbClr val="0000FF"/>
                </a:solidFill>
                <a:effectLst>
                  <a:outerShdw blurRad="38100" dist="38100" dir="2700000" algn="tl">
                    <a:srgbClr val="000000">
                      <a:alpha val="43137"/>
                    </a:srgbClr>
                  </a:outerShdw>
                </a:effectLst>
              </a:rPr>
              <a:t>HCHO/NO</a:t>
            </a:r>
            <a:r>
              <a:rPr lang="en-US" sz="3600" b="0" baseline="-25000" dirty="0" smtClean="0">
                <a:solidFill>
                  <a:srgbClr val="0000FF"/>
                </a:solidFill>
                <a:effectLst>
                  <a:outerShdw blurRad="38100" dist="38100" dir="2700000" algn="tl">
                    <a:srgbClr val="000000">
                      <a:alpha val="43137"/>
                    </a:srgbClr>
                  </a:outerShdw>
                </a:effectLst>
              </a:rPr>
              <a:t>2</a:t>
            </a:r>
            <a:r>
              <a:rPr lang="en-US" sz="3600" b="0" dirty="0" smtClean="0">
                <a:solidFill>
                  <a:srgbClr val="0000FF"/>
                </a:solidFill>
                <a:effectLst>
                  <a:outerShdw blurRad="38100" dist="38100" dir="2700000" algn="tl">
                    <a:srgbClr val="000000">
                      <a:alpha val="43137"/>
                    </a:srgbClr>
                  </a:outerShdw>
                </a:effectLst>
              </a:rPr>
              <a:t> Column Ratio as an indicator</a:t>
            </a:r>
            <a:endParaRPr lang="en-US" sz="3600" b="0" dirty="0">
              <a:solidFill>
                <a:srgbClr val="0000FF"/>
              </a:solidFill>
              <a:effectLst>
                <a:outerShdw blurRad="38100" dist="38100" dir="2700000" algn="tl">
                  <a:srgbClr val="000000">
                    <a:alpha val="43137"/>
                  </a:srgbClr>
                </a:outerShdw>
              </a:effectLst>
            </a:endParaRPr>
          </a:p>
        </p:txBody>
      </p:sp>
      <p:graphicFrame>
        <p:nvGraphicFramePr>
          <p:cNvPr id="207874" name="Object 2"/>
          <p:cNvGraphicFramePr>
            <a:graphicFrameLocks noChangeAspect="1"/>
          </p:cNvGraphicFramePr>
          <p:nvPr/>
        </p:nvGraphicFramePr>
        <p:xfrm>
          <a:off x="228600" y="914400"/>
          <a:ext cx="4589463" cy="3632200"/>
        </p:xfrm>
        <a:graphic>
          <a:graphicData uri="http://schemas.openxmlformats.org/presentationml/2006/ole">
            <p:oleObj spid="_x0000_s207897" name="SPW 10.0 Graph" r:id="rId6" imgW="5388559" imgH="4264762" progId="SigmaPlotGraphicObject.9">
              <p:embed/>
            </p:oleObj>
          </a:graphicData>
        </a:graphic>
      </p:graphicFrame>
      <p:sp>
        <p:nvSpPr>
          <p:cNvPr id="34" name="矩形 33"/>
          <p:cNvSpPr/>
          <p:nvPr/>
        </p:nvSpPr>
        <p:spPr>
          <a:xfrm>
            <a:off x="6324600" y="3810000"/>
            <a:ext cx="1149678" cy="305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橢圓 34"/>
          <p:cNvSpPr/>
          <p:nvPr/>
        </p:nvSpPr>
        <p:spPr>
          <a:xfrm>
            <a:off x="762000" y="2819400"/>
            <a:ext cx="533400" cy="5334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投影片編號版面配置區 3"/>
          <p:cNvSpPr txBox="1">
            <a:spLocks/>
          </p:cNvSpPr>
          <p:nvPr/>
        </p:nvSpPr>
        <p:spPr>
          <a:xfrm>
            <a:off x="8305800" y="6248400"/>
            <a:ext cx="4572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1055017-2404-499B-81AB-13AA45C71D02}" type="slidenum">
              <a:rPr kumimoji="0" lang="en-US" sz="1200" b="0" i="0" u="none" strike="noStrike" kern="1200" cap="none" spc="0" normalizeH="0" baseline="0" noProof="0" smtClean="0">
                <a:ln>
                  <a:noFill/>
                </a:ln>
                <a:solidFill>
                  <a:prstClr val="black"/>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4" name="文字方塊 13"/>
          <p:cNvSpPr txBox="1"/>
          <p:nvPr/>
        </p:nvSpPr>
        <p:spPr>
          <a:xfrm>
            <a:off x="5638800" y="1371600"/>
            <a:ext cx="1143000" cy="369332"/>
          </a:xfrm>
          <a:prstGeom prst="rect">
            <a:avLst/>
          </a:prstGeom>
          <a:noFill/>
        </p:spPr>
        <p:txBody>
          <a:bodyPr wrap="square" rtlCol="0">
            <a:spAutoFit/>
          </a:bodyPr>
          <a:lstStyle/>
          <a:p>
            <a:r>
              <a:rPr lang="en-US" dirty="0" smtClean="0"/>
              <a:t>Boston</a:t>
            </a:r>
            <a:endParaRPr lang="en-US" dirty="0"/>
          </a:p>
        </p:txBody>
      </p:sp>
      <p:sp>
        <p:nvSpPr>
          <p:cNvPr id="16" name="文字方塊 15"/>
          <p:cNvSpPr txBox="1"/>
          <p:nvPr/>
        </p:nvSpPr>
        <p:spPr>
          <a:xfrm>
            <a:off x="5638800" y="4038600"/>
            <a:ext cx="1143000" cy="369332"/>
          </a:xfrm>
          <a:prstGeom prst="rect">
            <a:avLst/>
          </a:prstGeom>
          <a:noFill/>
        </p:spPr>
        <p:txBody>
          <a:bodyPr wrap="square" rtlCol="0">
            <a:spAutoFit/>
          </a:bodyPr>
          <a:lstStyle/>
          <a:p>
            <a:r>
              <a:rPr lang="en-US" dirty="0" smtClean="0"/>
              <a:t>Boston</a:t>
            </a:r>
            <a:endParaRPr lang="en-US" dirty="0"/>
          </a:p>
        </p:txBody>
      </p:sp>
      <p:sp>
        <p:nvSpPr>
          <p:cNvPr id="18" name="向下箭號 17"/>
          <p:cNvSpPr/>
          <p:nvPr/>
        </p:nvSpPr>
        <p:spPr>
          <a:xfrm rot="5400000">
            <a:off x="4419600" y="5676900"/>
            <a:ext cx="342900" cy="495300"/>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p:cNvSpPr/>
          <p:nvPr/>
        </p:nvSpPr>
        <p:spPr>
          <a:xfrm>
            <a:off x="5029200" y="990600"/>
            <a:ext cx="3810000" cy="56388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矩形 22"/>
          <p:cNvSpPr/>
          <p:nvPr/>
        </p:nvSpPr>
        <p:spPr>
          <a:xfrm>
            <a:off x="76200" y="990600"/>
            <a:ext cx="4724400" cy="36576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4" name="向下箭號 23"/>
          <p:cNvSpPr/>
          <p:nvPr/>
        </p:nvSpPr>
        <p:spPr>
          <a:xfrm rot="21600000">
            <a:off x="2438400" y="4800600"/>
            <a:ext cx="342900" cy="495300"/>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文字方塊 24"/>
          <p:cNvSpPr txBox="1"/>
          <p:nvPr/>
        </p:nvSpPr>
        <p:spPr>
          <a:xfrm>
            <a:off x="609600" y="5486400"/>
            <a:ext cx="3505200" cy="830997"/>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t>2 &gt; Ratio &gt; 1     </a:t>
            </a:r>
          </a:p>
          <a:p>
            <a:pPr algn="ctr"/>
            <a:r>
              <a:rPr lang="en-US" sz="2400" b="1" dirty="0" smtClean="0"/>
              <a:t> Transition Regime </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15</a:t>
            </a:fld>
            <a:endParaRPr lang="en-US">
              <a:solidFill>
                <a:prstClr val="black"/>
              </a:solidFill>
            </a:endParaRPr>
          </a:p>
        </p:txBody>
      </p:sp>
      <p:graphicFrame>
        <p:nvGraphicFramePr>
          <p:cNvPr id="6" name="Object 15"/>
          <p:cNvGraphicFramePr>
            <a:graphicFrameLocks noChangeAspect="1"/>
          </p:cNvGraphicFramePr>
          <p:nvPr/>
        </p:nvGraphicFramePr>
        <p:xfrm>
          <a:off x="76200" y="1447800"/>
          <a:ext cx="4589463" cy="3632200"/>
        </p:xfrm>
        <a:graphic>
          <a:graphicData uri="http://schemas.openxmlformats.org/presentationml/2006/ole">
            <p:oleObj spid="_x0000_s135216" name="SPW 10.0 Graph" r:id="rId4" imgW="5388480" imgH="4264560" progId="SigmaPlotGraphicObject.9">
              <p:embed/>
            </p:oleObj>
          </a:graphicData>
        </a:graphic>
      </p:graphicFrame>
      <p:graphicFrame>
        <p:nvGraphicFramePr>
          <p:cNvPr id="7" name="Object 10"/>
          <p:cNvGraphicFramePr>
            <a:graphicFrameLocks noChangeAspect="1"/>
          </p:cNvGraphicFramePr>
          <p:nvPr/>
        </p:nvGraphicFramePr>
        <p:xfrm>
          <a:off x="4576763" y="1491343"/>
          <a:ext cx="4643437" cy="3625850"/>
        </p:xfrm>
        <a:graphic>
          <a:graphicData uri="http://schemas.openxmlformats.org/presentationml/2006/ole">
            <p:oleObj spid="_x0000_s135217" name="SPW 10.0 Graph" r:id="rId5" imgW="5458968" imgH="4264762" progId="SigmaPlotGraphicObject.9">
              <p:embed/>
            </p:oleObj>
          </a:graphicData>
        </a:graphic>
      </p:graphicFrame>
      <p:sp>
        <p:nvSpPr>
          <p:cNvPr id="11" name="標題 2"/>
          <p:cNvSpPr txBox="1">
            <a:spLocks/>
          </p:cNvSpPr>
          <p:nvPr/>
        </p:nvSpPr>
        <p:spPr>
          <a:xfrm>
            <a:off x="0" y="609600"/>
            <a:ext cx="9144000" cy="990600"/>
          </a:xfrm>
          <a:prstGeom prst="rect">
            <a:avLst/>
          </a:prstGeom>
        </p:spPr>
        <p:txBody>
          <a:bodyPr vert="horz" rtlCol="0" anchor="ctr">
            <a:normAutofit fontScale="90000"/>
            <a:scene3d>
              <a:camera prst="orthographicFront"/>
              <a:lightRig rig="soft" dir="t"/>
            </a:scene3d>
            <a:sp3d prstMaterial="softEdge">
              <a:bevelT w="25400" h="25400"/>
            </a:sp3d>
          </a:bodyPr>
          <a:lstStyle/>
          <a:p>
            <a:pPr marL="280988" marR="0" lvl="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j-lt"/>
                <a:ea typeface="+mj-ea"/>
                <a:cs typeface="+mj-cs"/>
              </a:rPr>
              <a:t>Time Series of </a:t>
            </a:r>
            <a:r>
              <a:rPr lang="en-US" sz="3600" noProof="0" dirty="0" smtClean="0">
                <a:solidFill>
                  <a:srgbClr val="0000FF"/>
                </a:solidFill>
                <a:effectLst>
                  <a:outerShdw blurRad="38100" dist="38100" dir="2700000" algn="tl">
                    <a:srgbClr val="000000">
                      <a:alpha val="43137"/>
                    </a:srgbClr>
                  </a:outerShdw>
                </a:effectLst>
                <a:latin typeface="+mj-lt"/>
                <a:ea typeface="+mj-ea"/>
                <a:cs typeface="+mj-cs"/>
              </a:rPr>
              <a:t>HCHO/NO</a:t>
            </a:r>
            <a:r>
              <a:rPr lang="en-US" sz="3600" baseline="-25000" noProof="0" dirty="0" smtClean="0">
                <a:solidFill>
                  <a:srgbClr val="0000FF"/>
                </a:solidFill>
                <a:effectLst>
                  <a:outerShdw blurRad="38100" dist="38100" dir="2700000" algn="tl">
                    <a:srgbClr val="000000">
                      <a:alpha val="43137"/>
                    </a:srgbClr>
                  </a:outerShdw>
                </a:effectLst>
                <a:latin typeface="+mj-lt"/>
                <a:ea typeface="+mj-ea"/>
                <a:cs typeface="+mj-cs"/>
              </a:rPr>
              <a:t>2</a:t>
            </a:r>
            <a:r>
              <a:rPr lang="en-US" sz="3600" noProof="0" dirty="0" smtClean="0">
                <a:solidFill>
                  <a:srgbClr val="0000FF"/>
                </a:solidFill>
                <a:effectLst>
                  <a:outerShdw blurRad="38100" dist="38100" dir="2700000" algn="tl">
                    <a:srgbClr val="000000">
                      <a:alpha val="43137"/>
                    </a:srgbClr>
                  </a:outerShdw>
                </a:effectLst>
                <a:latin typeface="+mj-lt"/>
                <a:ea typeface="+mj-ea"/>
                <a:cs typeface="+mj-cs"/>
              </a:rPr>
              <a:t> Ratios</a:t>
            </a:r>
            <a:r>
              <a:rPr kumimoji="0" lang="en-US" sz="36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j-lt"/>
                <a:ea typeface="+mj-ea"/>
                <a:cs typeface="+mj-cs"/>
              </a:rPr>
              <a:t> in Cities</a:t>
            </a:r>
            <a:endParaRPr kumimoji="0" lang="en-US" sz="36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mj-lt"/>
              <a:ea typeface="+mj-ea"/>
              <a:cs typeface="+mj-cs"/>
            </a:endParaRPr>
          </a:p>
        </p:txBody>
      </p:sp>
      <p:sp>
        <p:nvSpPr>
          <p:cNvPr id="12" name="文字方塊 11"/>
          <p:cNvSpPr txBox="1"/>
          <p:nvPr/>
        </p:nvSpPr>
        <p:spPr>
          <a:xfrm>
            <a:off x="1524000" y="1459593"/>
            <a:ext cx="2057400" cy="369332"/>
          </a:xfrm>
          <a:prstGeom prst="rect">
            <a:avLst/>
          </a:prstGeom>
          <a:solidFill>
            <a:schemeClr val="bg1"/>
          </a:solidFill>
          <a:ln w="6350">
            <a:solidFill>
              <a:schemeClr val="tx1"/>
            </a:solidFill>
          </a:ln>
        </p:spPr>
        <p:txBody>
          <a:bodyPr wrap="square" rtlCol="0">
            <a:spAutoFit/>
          </a:bodyPr>
          <a:lstStyle/>
          <a:p>
            <a:pPr algn="ctr"/>
            <a:r>
              <a:rPr lang="en-US" dirty="0" smtClean="0"/>
              <a:t>Northeast U.S.</a:t>
            </a:r>
            <a:endParaRPr lang="en-US" dirty="0"/>
          </a:p>
        </p:txBody>
      </p:sp>
      <p:sp>
        <p:nvSpPr>
          <p:cNvPr id="13" name="文字方塊 12"/>
          <p:cNvSpPr txBox="1"/>
          <p:nvPr/>
        </p:nvSpPr>
        <p:spPr>
          <a:xfrm>
            <a:off x="6019800" y="1459593"/>
            <a:ext cx="2057400" cy="369332"/>
          </a:xfrm>
          <a:prstGeom prst="rect">
            <a:avLst/>
          </a:prstGeom>
          <a:solidFill>
            <a:schemeClr val="bg1"/>
          </a:solidFill>
          <a:ln w="6350">
            <a:solidFill>
              <a:schemeClr val="tx1"/>
            </a:solidFill>
          </a:ln>
        </p:spPr>
        <p:txBody>
          <a:bodyPr wrap="square" rtlCol="0">
            <a:spAutoFit/>
          </a:bodyPr>
          <a:lstStyle/>
          <a:p>
            <a:pPr algn="ctr"/>
            <a:r>
              <a:rPr lang="en-US" dirty="0" smtClean="0"/>
              <a:t>Texas</a:t>
            </a:r>
            <a:endParaRPr lang="en-US" dirty="0"/>
          </a:p>
        </p:txBody>
      </p:sp>
      <p:cxnSp>
        <p:nvCxnSpPr>
          <p:cNvPr id="9" name="直線接點 8"/>
          <p:cNvCxnSpPr/>
          <p:nvPr/>
        </p:nvCxnSpPr>
        <p:spPr>
          <a:xfrm>
            <a:off x="533400" y="3516993"/>
            <a:ext cx="3962400" cy="0"/>
          </a:xfrm>
          <a:prstGeom prst="line">
            <a:avLst/>
          </a:prstGeom>
          <a:ln w="57150">
            <a:solidFill>
              <a:srgbClr val="CC0099"/>
            </a:solidFill>
            <a:prstDash val="solid"/>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533400" y="4050393"/>
            <a:ext cx="3962400" cy="0"/>
          </a:xfrm>
          <a:prstGeom prst="line">
            <a:avLst/>
          </a:pr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033211" y="4110551"/>
            <a:ext cx="3962400" cy="0"/>
          </a:xfrm>
          <a:prstGeom prst="line">
            <a:avLst/>
          </a:prstGeom>
          <a:ln w="57150">
            <a:solidFill>
              <a:srgbClr val="CC0099"/>
            </a:solidFill>
            <a:prstDash val="solid"/>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3319130" y="6449214"/>
            <a:ext cx="1938670" cy="746"/>
          </a:xfrm>
          <a:prstGeom prst="line">
            <a:avLst/>
          </a:pr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3276600" y="5940623"/>
            <a:ext cx="1981200" cy="0"/>
          </a:xfrm>
          <a:prstGeom prst="line">
            <a:avLst/>
          </a:prstGeom>
          <a:ln w="57150">
            <a:solidFill>
              <a:srgbClr val="CC0099"/>
            </a:solidFill>
            <a:prstDash val="solid"/>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5257800" y="5788223"/>
            <a:ext cx="2819400" cy="369332"/>
          </a:xfrm>
          <a:prstGeom prst="rect">
            <a:avLst/>
          </a:prstGeom>
          <a:noFill/>
        </p:spPr>
        <p:txBody>
          <a:bodyPr wrap="square" rtlCol="0">
            <a:spAutoFit/>
          </a:bodyPr>
          <a:lstStyle/>
          <a:p>
            <a:r>
              <a:rPr lang="en-US" dirty="0" smtClean="0"/>
              <a:t>NO</a:t>
            </a:r>
            <a:r>
              <a:rPr lang="en-US" baseline="-25000" dirty="0" smtClean="0"/>
              <a:t>x</a:t>
            </a:r>
            <a:r>
              <a:rPr lang="en-US" dirty="0" smtClean="0"/>
              <a:t>-Limited Threshold</a:t>
            </a:r>
            <a:endParaRPr lang="en-US" dirty="0"/>
          </a:p>
        </p:txBody>
      </p:sp>
      <p:sp>
        <p:nvSpPr>
          <p:cNvPr id="23" name="文字方塊 22"/>
          <p:cNvSpPr txBox="1"/>
          <p:nvPr/>
        </p:nvSpPr>
        <p:spPr>
          <a:xfrm>
            <a:off x="5257800" y="6321623"/>
            <a:ext cx="2819400" cy="369332"/>
          </a:xfrm>
          <a:prstGeom prst="rect">
            <a:avLst/>
          </a:prstGeom>
          <a:noFill/>
        </p:spPr>
        <p:txBody>
          <a:bodyPr wrap="square" rtlCol="0">
            <a:spAutoFit/>
          </a:bodyPr>
          <a:lstStyle/>
          <a:p>
            <a:r>
              <a:rPr lang="en-US" dirty="0" smtClean="0"/>
              <a:t>VOC-Limited Threshold</a:t>
            </a:r>
            <a:endParaRPr lang="en-US" dirty="0"/>
          </a:p>
        </p:txBody>
      </p:sp>
      <p:sp>
        <p:nvSpPr>
          <p:cNvPr id="18" name="文字方塊 17"/>
          <p:cNvSpPr txBox="1"/>
          <p:nvPr/>
        </p:nvSpPr>
        <p:spPr>
          <a:xfrm>
            <a:off x="3581400" y="5635823"/>
            <a:ext cx="1752600" cy="307777"/>
          </a:xfrm>
          <a:prstGeom prst="rect">
            <a:avLst/>
          </a:prstGeom>
          <a:noFill/>
        </p:spPr>
        <p:txBody>
          <a:bodyPr wrap="square" rtlCol="0">
            <a:spAutoFit/>
          </a:bodyPr>
          <a:lstStyle/>
          <a:p>
            <a:r>
              <a:rPr lang="en-US" sz="1400" dirty="0" smtClean="0"/>
              <a:t>NO</a:t>
            </a:r>
            <a:r>
              <a:rPr lang="en-US" sz="1400" baseline="-25000" dirty="0" smtClean="0"/>
              <a:t>x</a:t>
            </a:r>
            <a:r>
              <a:rPr lang="en-US" sz="1400" dirty="0" smtClean="0"/>
              <a:t>-limited </a:t>
            </a:r>
            <a:endParaRPr lang="en-US" sz="1400" dirty="0"/>
          </a:p>
        </p:txBody>
      </p:sp>
      <p:sp>
        <p:nvSpPr>
          <p:cNvPr id="20" name="文字方塊 19"/>
          <p:cNvSpPr txBox="1"/>
          <p:nvPr/>
        </p:nvSpPr>
        <p:spPr>
          <a:xfrm>
            <a:off x="3581400" y="6474023"/>
            <a:ext cx="1752600" cy="307777"/>
          </a:xfrm>
          <a:prstGeom prst="rect">
            <a:avLst/>
          </a:prstGeom>
          <a:noFill/>
        </p:spPr>
        <p:txBody>
          <a:bodyPr wrap="square" rtlCol="0">
            <a:spAutoFit/>
          </a:bodyPr>
          <a:lstStyle/>
          <a:p>
            <a:r>
              <a:rPr lang="en-US" sz="1400" dirty="0" smtClean="0"/>
              <a:t>VOC-limited </a:t>
            </a:r>
            <a:endParaRPr lang="en-US" sz="1400" dirty="0"/>
          </a:p>
        </p:txBody>
      </p:sp>
      <p:sp>
        <p:nvSpPr>
          <p:cNvPr id="21" name="文字方塊 20"/>
          <p:cNvSpPr txBox="1"/>
          <p:nvPr/>
        </p:nvSpPr>
        <p:spPr>
          <a:xfrm>
            <a:off x="3429000" y="6093023"/>
            <a:ext cx="1752600" cy="307777"/>
          </a:xfrm>
          <a:prstGeom prst="rect">
            <a:avLst/>
          </a:prstGeom>
          <a:noFill/>
        </p:spPr>
        <p:txBody>
          <a:bodyPr wrap="square" rtlCol="0">
            <a:spAutoFit/>
          </a:bodyPr>
          <a:lstStyle/>
          <a:p>
            <a:r>
              <a:rPr lang="en-US" sz="1400" dirty="0" smtClean="0"/>
              <a:t>Transition limited </a:t>
            </a:r>
            <a:endParaRPr lang="en-US" sz="1400" dirty="0"/>
          </a:p>
        </p:txBody>
      </p:sp>
      <p:sp>
        <p:nvSpPr>
          <p:cNvPr id="19" name="文字方塊 18"/>
          <p:cNvSpPr txBox="1"/>
          <p:nvPr/>
        </p:nvSpPr>
        <p:spPr>
          <a:xfrm>
            <a:off x="533400" y="5181600"/>
            <a:ext cx="8305800" cy="369332"/>
          </a:xfrm>
          <a:prstGeom prst="rect">
            <a:avLst/>
          </a:prstGeom>
          <a:noFill/>
          <a:ln>
            <a:solidFill>
              <a:schemeClr val="tx1"/>
            </a:solidFill>
          </a:ln>
        </p:spPr>
        <p:txBody>
          <a:bodyPr wrap="square" rtlCol="0">
            <a:spAutoFit/>
          </a:bodyPr>
          <a:lstStyle/>
          <a:p>
            <a:r>
              <a:rPr lang="en-US" dirty="0" smtClean="0"/>
              <a:t>Variations in ratios were mainly influenced by HCHO column densities.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16</a:t>
            </a:fld>
            <a:endParaRPr lang="en-US">
              <a:solidFill>
                <a:prstClr val="black"/>
              </a:solidFill>
            </a:endParaRPr>
          </a:p>
        </p:txBody>
      </p:sp>
      <p:sp>
        <p:nvSpPr>
          <p:cNvPr id="6" name="標題 2"/>
          <p:cNvSpPr>
            <a:spLocks noGrp="1"/>
          </p:cNvSpPr>
          <p:nvPr>
            <p:ph type="title"/>
          </p:nvPr>
        </p:nvSpPr>
        <p:spPr>
          <a:xfrm>
            <a:off x="0" y="152400"/>
            <a:ext cx="9144000" cy="838200"/>
          </a:xfrm>
        </p:spPr>
        <p:txBody>
          <a:bodyPr>
            <a:normAutofit/>
          </a:bodyPr>
          <a:lstStyle/>
          <a:p>
            <a:pPr indent="344488"/>
            <a:r>
              <a:rPr lang="en-US" sz="3600" dirty="0" smtClean="0"/>
              <a:t>Conclusions</a:t>
            </a:r>
            <a:endParaRPr lang="en-US" sz="3600" dirty="0"/>
          </a:p>
        </p:txBody>
      </p:sp>
      <p:sp>
        <p:nvSpPr>
          <p:cNvPr id="7" name="內容版面配置區 2"/>
          <p:cNvSpPr txBox="1">
            <a:spLocks/>
          </p:cNvSpPr>
          <p:nvPr/>
        </p:nvSpPr>
        <p:spPr>
          <a:xfrm>
            <a:off x="0" y="990600"/>
            <a:ext cx="9144000" cy="5867400"/>
          </a:xfrm>
          <a:prstGeom prst="rect">
            <a:avLst/>
          </a:prstGeom>
        </p:spPr>
        <p:txBody>
          <a:bodyPr vert="horz" lIns="91440" tIns="45720" rIns="91440" bIns="45720" rtlCol="0">
            <a:noAutofit/>
          </a:bodyPr>
          <a:lstStyle/>
          <a:p>
            <a:pPr marL="747713" indent="-403225">
              <a:spcBef>
                <a:spcPct val="20000"/>
              </a:spcBef>
              <a:buClr>
                <a:srgbClr val="0070C0"/>
              </a:buClr>
              <a:buFont typeface="Wingdings" pitchFamily="2" charset="2"/>
              <a:buChar char="q"/>
              <a:defRPr/>
            </a:pPr>
            <a:r>
              <a:rPr lang="en-US" sz="2400" dirty="0" smtClean="0"/>
              <a:t>The thresholds of HCHO/NO</a:t>
            </a:r>
            <a:r>
              <a:rPr lang="en-US" sz="2400" baseline="-25000" dirty="0" smtClean="0"/>
              <a:t>2</a:t>
            </a:r>
            <a:r>
              <a:rPr lang="en-US" sz="2400" dirty="0" smtClean="0"/>
              <a:t> for VOC-limited  and NO</a:t>
            </a:r>
            <a:r>
              <a:rPr lang="en-US" sz="2400" baseline="-25000" dirty="0" smtClean="0"/>
              <a:t>X</a:t>
            </a:r>
            <a:r>
              <a:rPr lang="en-US" sz="2400" dirty="0" smtClean="0"/>
              <a:t>-limited regimes are 1 and 2, respectively. The ratio of HCHO and NO</a:t>
            </a:r>
            <a:r>
              <a:rPr lang="en-US" sz="2400" baseline="-25000" dirty="0" smtClean="0"/>
              <a:t>2 </a:t>
            </a:r>
            <a:r>
              <a:rPr lang="en-US" sz="2400" dirty="0" smtClean="0"/>
              <a:t>columns between 1 and 2 is the transition regime. </a:t>
            </a:r>
          </a:p>
          <a:p>
            <a:pPr marL="747713" indent="-403225">
              <a:spcBef>
                <a:spcPct val="20000"/>
              </a:spcBef>
              <a:buClr>
                <a:srgbClr val="0070C0"/>
              </a:buClr>
              <a:defRPr/>
            </a:pPr>
            <a:r>
              <a:rPr lang="en-US" sz="2400" dirty="0" smtClean="0"/>
              <a:t> </a:t>
            </a:r>
          </a:p>
          <a:p>
            <a:pPr marL="747713" indent="-403225">
              <a:spcBef>
                <a:spcPct val="20000"/>
              </a:spcBef>
              <a:buClr>
                <a:srgbClr val="0070C0"/>
              </a:buClr>
              <a:buFont typeface="Wingdings" pitchFamily="2" charset="2"/>
              <a:buChar char="q"/>
              <a:defRPr/>
            </a:pPr>
            <a:r>
              <a:rPr lang="en-US" sz="2400" dirty="0" smtClean="0"/>
              <a:t>In Northeast U.S., the transition regime occurred in most of the cities before 2010, and ozone in some cities became the </a:t>
            </a:r>
            <a:r>
              <a:rPr lang="en-US" sz="2400" dirty="0"/>
              <a:t>NO</a:t>
            </a:r>
            <a:r>
              <a:rPr lang="en-US" sz="2400" baseline="-25000" dirty="0"/>
              <a:t>x</a:t>
            </a:r>
            <a:r>
              <a:rPr lang="en-US" sz="2400" dirty="0" smtClean="0"/>
              <a:t>-limited regime after 2010</a:t>
            </a:r>
            <a:r>
              <a:rPr lang="en-US" sz="2400" dirty="0"/>
              <a:t>. </a:t>
            </a:r>
            <a:endParaRPr lang="en-US" sz="2400" dirty="0" smtClean="0"/>
          </a:p>
          <a:p>
            <a:pPr marL="747713" indent="-403225">
              <a:spcBef>
                <a:spcPct val="20000"/>
              </a:spcBef>
              <a:buClr>
                <a:srgbClr val="0070C0"/>
              </a:buClr>
              <a:buFont typeface="Wingdings" pitchFamily="2" charset="2"/>
              <a:buChar char="q"/>
              <a:defRPr/>
            </a:pPr>
            <a:endParaRPr lang="en-US" sz="2400" dirty="0" smtClean="0"/>
          </a:p>
          <a:p>
            <a:pPr marL="747713" indent="-403225">
              <a:spcBef>
                <a:spcPct val="20000"/>
              </a:spcBef>
              <a:buClr>
                <a:srgbClr val="0070C0"/>
              </a:buClr>
              <a:buFont typeface="Wingdings" pitchFamily="2" charset="2"/>
              <a:buChar char="q"/>
              <a:defRPr/>
            </a:pPr>
            <a:r>
              <a:rPr lang="en-US" sz="2400" dirty="0" smtClean="0"/>
              <a:t>The </a:t>
            </a:r>
            <a:r>
              <a:rPr lang="en-US" sz="2400" dirty="0"/>
              <a:t>NO</a:t>
            </a:r>
            <a:r>
              <a:rPr lang="en-US" sz="2400" baseline="-25000" dirty="0"/>
              <a:t>x</a:t>
            </a:r>
            <a:r>
              <a:rPr lang="en-US" sz="2400" dirty="0"/>
              <a:t>-limited regime </a:t>
            </a:r>
            <a:r>
              <a:rPr lang="en-US" sz="2400" dirty="0" smtClean="0"/>
              <a:t>occurred in neighboring </a:t>
            </a:r>
            <a:r>
              <a:rPr lang="en-US" sz="2400" dirty="0"/>
              <a:t>cities of </a:t>
            </a:r>
            <a:r>
              <a:rPr lang="en-US" sz="2400" dirty="0" smtClean="0"/>
              <a:t>the shale </a:t>
            </a:r>
            <a:r>
              <a:rPr lang="en-US" sz="2400" dirty="0"/>
              <a:t>plays in Texas during 2007-2013</a:t>
            </a:r>
            <a:r>
              <a:rPr lang="en-US" sz="2400" dirty="0" smtClean="0"/>
              <a:t>.</a:t>
            </a:r>
          </a:p>
          <a:p>
            <a:pPr marL="747713" indent="-403225">
              <a:spcBef>
                <a:spcPct val="20000"/>
              </a:spcBef>
              <a:buClr>
                <a:srgbClr val="0070C0"/>
              </a:buClr>
              <a:buFont typeface="Wingdings" pitchFamily="2" charset="2"/>
              <a:buChar char="q"/>
              <a:defRPr/>
            </a:pPr>
            <a:endParaRPr lang="en-US" sz="2400" dirty="0" smtClean="0"/>
          </a:p>
        </p:txBody>
      </p:sp>
      <p:sp>
        <p:nvSpPr>
          <p:cNvPr id="5" name="文字方塊 4"/>
          <p:cNvSpPr txBox="1"/>
          <p:nvPr/>
        </p:nvSpPr>
        <p:spPr>
          <a:xfrm>
            <a:off x="266700" y="457200"/>
            <a:ext cx="8610600" cy="5463034"/>
          </a:xfrm>
          <a:prstGeom prst="rect">
            <a:avLst/>
          </a:prstGeom>
          <a:solidFill>
            <a:schemeClr val="accent3">
              <a:lumMod val="20000"/>
              <a:lumOff val="80000"/>
            </a:schemeClr>
          </a:solidFill>
          <a:ln>
            <a:solidFill>
              <a:srgbClr val="C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b="1" dirty="0" smtClean="0">
                <a:solidFill>
                  <a:schemeClr val="tx1"/>
                </a:solidFill>
              </a:rPr>
              <a:t>Implication for regional air quality management:</a:t>
            </a:r>
          </a:p>
          <a:p>
            <a:pPr marL="457200" indent="-457200"/>
            <a:endParaRPr lang="en-US" sz="2200" dirty="0" smtClean="0"/>
          </a:p>
          <a:p>
            <a:pPr marL="457200" indent="-457200">
              <a:spcBef>
                <a:spcPts val="600"/>
              </a:spcBef>
              <a:spcAft>
                <a:spcPts val="600"/>
              </a:spcAft>
              <a:buFont typeface="+mj-lt"/>
              <a:buAutoNum type="arabicPeriod"/>
            </a:pPr>
            <a:r>
              <a:rPr lang="en-US" sz="2200" dirty="0" smtClean="0"/>
              <a:t>Control of NO</a:t>
            </a:r>
            <a:r>
              <a:rPr lang="en-US" sz="2200" baseline="-25000" dirty="0" smtClean="0"/>
              <a:t>x </a:t>
            </a:r>
            <a:r>
              <a:rPr lang="en-US" sz="2200" dirty="0" smtClean="0"/>
              <a:t>emissions will be effective for improving ozone air quality in Texas if HCHO/NO</a:t>
            </a:r>
            <a:r>
              <a:rPr lang="en-US" sz="2200" baseline="-25000" dirty="0" smtClean="0"/>
              <a:t>2</a:t>
            </a:r>
            <a:r>
              <a:rPr lang="en-US" sz="2200" dirty="0" smtClean="0"/>
              <a:t> does not change significantly in the future. </a:t>
            </a:r>
          </a:p>
          <a:p>
            <a:pPr marL="457200" indent="-457200">
              <a:spcBef>
                <a:spcPts val="600"/>
              </a:spcBef>
              <a:spcAft>
                <a:spcPts val="600"/>
              </a:spcAft>
              <a:buFont typeface="+mj-lt"/>
              <a:buAutoNum type="arabicPeriod"/>
            </a:pPr>
            <a:r>
              <a:rPr lang="en-US" sz="2200" dirty="0" smtClean="0"/>
              <a:t>Controls of both NO</a:t>
            </a:r>
            <a:r>
              <a:rPr lang="en-US" sz="2200" baseline="-25000" dirty="0" smtClean="0"/>
              <a:t>X</a:t>
            </a:r>
            <a:r>
              <a:rPr lang="en-US" sz="2200" dirty="0" smtClean="0"/>
              <a:t> and VOC emissions will be effective for improving ozone air quality in most of the Northeast U.S. cities.</a:t>
            </a:r>
          </a:p>
          <a:p>
            <a:pPr marL="457200" indent="-457200">
              <a:spcBef>
                <a:spcPts val="600"/>
              </a:spcBef>
              <a:spcAft>
                <a:spcPts val="600"/>
              </a:spcAft>
              <a:buFont typeface="+mj-lt"/>
              <a:buAutoNum type="arabicPeriod"/>
            </a:pPr>
            <a:r>
              <a:rPr lang="en-US" sz="2200" dirty="0"/>
              <a:t>With projected </a:t>
            </a:r>
            <a:r>
              <a:rPr lang="en-US" sz="2200" dirty="0" smtClean="0"/>
              <a:t>increases in </a:t>
            </a:r>
            <a:r>
              <a:rPr lang="en-US" sz="2200" dirty="0"/>
              <a:t>production of </a:t>
            </a:r>
            <a:r>
              <a:rPr lang="en-US" sz="2200" dirty="0" smtClean="0"/>
              <a:t>O&amp;G </a:t>
            </a:r>
            <a:r>
              <a:rPr lang="en-US" sz="2200" dirty="0"/>
              <a:t>in </a:t>
            </a:r>
            <a:r>
              <a:rPr lang="en-US" sz="2200" dirty="0" smtClean="0"/>
              <a:t>the </a:t>
            </a:r>
            <a:r>
              <a:rPr lang="en-US" sz="2200" dirty="0"/>
              <a:t>U.S</a:t>
            </a:r>
            <a:r>
              <a:rPr lang="en-US" sz="2200" dirty="0" smtClean="0"/>
              <a:t>., </a:t>
            </a:r>
            <a:r>
              <a:rPr lang="en-US" sz="2200" dirty="0"/>
              <a:t>emissions from shale </a:t>
            </a:r>
            <a:r>
              <a:rPr lang="en-US" sz="2200" dirty="0" smtClean="0"/>
              <a:t>O&amp;G-related </a:t>
            </a:r>
            <a:r>
              <a:rPr lang="en-US" sz="2200" dirty="0"/>
              <a:t>activities can have a potential to affect ambient ozone formation. </a:t>
            </a:r>
            <a:endParaRPr lang="en-US" sz="2200" dirty="0" smtClean="0"/>
          </a:p>
          <a:p>
            <a:pPr marL="457200" indent="-457200">
              <a:spcBef>
                <a:spcPts val="600"/>
              </a:spcBef>
              <a:spcAft>
                <a:spcPts val="600"/>
              </a:spcAft>
              <a:buFont typeface="+mj-lt"/>
              <a:buAutoNum type="arabicPeriod"/>
            </a:pPr>
            <a:r>
              <a:rPr lang="en-US" sz="2200" dirty="0" smtClean="0"/>
              <a:t>Controls </a:t>
            </a:r>
            <a:r>
              <a:rPr lang="en-US" sz="2200" dirty="0"/>
              <a:t>of air pollutant emissions from shale </a:t>
            </a:r>
            <a:r>
              <a:rPr lang="en-US" sz="2200" dirty="0" smtClean="0"/>
              <a:t>O&amp;G-related </a:t>
            </a:r>
            <a:r>
              <a:rPr lang="en-US" sz="2200" dirty="0"/>
              <a:t>activities should be considered as a potential strategy for mitigating ozone air pollution in the future.</a:t>
            </a:r>
            <a:endParaRPr lang="en-US" sz="2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6369050" cy="5148072"/>
          </a:xfrm>
        </p:spPr>
        <p:txBody>
          <a:bodyPr>
            <a:normAutofit/>
          </a:bodyPr>
          <a:lstStyle/>
          <a:p>
            <a:r>
              <a:rPr lang="en-US" sz="2400" dirty="0" smtClean="0"/>
              <a:t>U.S. EPA STAR </a:t>
            </a:r>
            <a:r>
              <a:rPr lang="en-US" sz="2400" dirty="0"/>
              <a:t>grant </a:t>
            </a:r>
            <a:r>
              <a:rPr lang="en-US" sz="2400" dirty="0" smtClean="0"/>
              <a:t>R835218</a:t>
            </a:r>
          </a:p>
          <a:p>
            <a:endParaRPr lang="en-US" sz="2400" dirty="0" smtClean="0"/>
          </a:p>
          <a:p>
            <a:endParaRPr lang="en-US" sz="2400" dirty="0" smtClean="0"/>
          </a:p>
          <a:p>
            <a:r>
              <a:rPr lang="en-US" sz="2400" dirty="0" smtClean="0"/>
              <a:t>NSF </a:t>
            </a:r>
            <a:r>
              <a:rPr lang="en-GB" sz="2400" dirty="0" smtClean="0"/>
              <a:t>RD-0734850</a:t>
            </a:r>
          </a:p>
          <a:p>
            <a:pPr>
              <a:buNone/>
            </a:pPr>
            <a:endParaRPr lang="en-GB" sz="2400" dirty="0" smtClean="0"/>
          </a:p>
          <a:p>
            <a:r>
              <a:rPr lang="en-US" sz="2400" dirty="0"/>
              <a:t>Eagle Ford Center for Research, Education and Outreach (EFCREO) at Texas A&amp;M University-Kingsville</a:t>
            </a:r>
            <a:r>
              <a:rPr lang="en-US" sz="2400" i="1" dirty="0"/>
              <a:t>. </a:t>
            </a:r>
            <a:endParaRPr lang="en-US" sz="2400" i="1" dirty="0" smtClean="0"/>
          </a:p>
          <a:p>
            <a:endParaRPr lang="en-US" sz="2400" i="1" dirty="0" smtClean="0"/>
          </a:p>
          <a:p>
            <a:r>
              <a:rPr lang="en-US" sz="2400" dirty="0" smtClean="0"/>
              <a:t>Texas </a:t>
            </a:r>
            <a:r>
              <a:rPr lang="en-US" sz="2400" dirty="0"/>
              <a:t>Advanced Computing Center (TACC) </a:t>
            </a:r>
            <a:r>
              <a:rPr lang="en-US" sz="2400" dirty="0" smtClean="0"/>
              <a:t>providing </a:t>
            </a:r>
            <a:r>
              <a:rPr lang="en-US" sz="2400" dirty="0"/>
              <a:t>High-Performance Computing (HPC) </a:t>
            </a:r>
            <a:r>
              <a:rPr lang="en-US" sz="2400" dirty="0" smtClean="0"/>
              <a:t>resources.</a:t>
            </a:r>
            <a:endParaRPr lang="en-US" sz="2400" dirty="0"/>
          </a:p>
        </p:txBody>
      </p:sp>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17</a:t>
            </a:fld>
            <a:endParaRPr lang="en-US">
              <a:solidFill>
                <a:prstClr val="black"/>
              </a:solidFill>
            </a:endParaRPr>
          </a:p>
        </p:txBody>
      </p:sp>
      <p:sp>
        <p:nvSpPr>
          <p:cNvPr id="6" name="標題 2"/>
          <p:cNvSpPr>
            <a:spLocks noGrp="1"/>
          </p:cNvSpPr>
          <p:nvPr>
            <p:ph type="title"/>
          </p:nvPr>
        </p:nvSpPr>
        <p:spPr>
          <a:xfrm>
            <a:off x="457200" y="152400"/>
            <a:ext cx="8229600" cy="1143000"/>
          </a:xfrm>
        </p:spPr>
        <p:txBody>
          <a:bodyPr>
            <a:normAutofit/>
          </a:bodyPr>
          <a:lstStyle/>
          <a:p>
            <a:pPr indent="344488"/>
            <a:r>
              <a:rPr lang="en-US" sz="3600" dirty="0" smtClean="0"/>
              <a:t>Acknowledgements</a:t>
            </a:r>
            <a:endParaRPr lang="en-US" sz="3600" dirty="0"/>
          </a:p>
        </p:txBody>
      </p:sp>
      <p:sp>
        <p:nvSpPr>
          <p:cNvPr id="7" name="內容版面配置區 2"/>
          <p:cNvSpPr txBox="1">
            <a:spLocks/>
          </p:cNvSpPr>
          <p:nvPr/>
        </p:nvSpPr>
        <p:spPr>
          <a:xfrm>
            <a:off x="0" y="1828800"/>
            <a:ext cx="9144000" cy="5029200"/>
          </a:xfrm>
          <a:prstGeom prst="rect">
            <a:avLst/>
          </a:prstGeom>
        </p:spPr>
        <p:txBody>
          <a:bodyPr vert="horz" lIns="91440" tIns="45720" rIns="91440" bIns="45720" rtlCol="0">
            <a:noAutofit/>
          </a:bodyPr>
          <a:lstStyle/>
          <a:p>
            <a:pPr marL="747713" indent="-403225">
              <a:spcBef>
                <a:spcPct val="20000"/>
              </a:spcBef>
              <a:buClr>
                <a:srgbClr val="0070C0"/>
              </a:buClr>
              <a:buFont typeface="Wingdings" pitchFamily="2" charset="2"/>
              <a:buChar char="q"/>
              <a:defRPr/>
            </a:pPr>
            <a:endParaRPr lang="en-US" sz="2000" dirty="0" smtClean="0"/>
          </a:p>
        </p:txBody>
      </p:sp>
      <p:pic>
        <p:nvPicPr>
          <p:cNvPr id="209924" name="Picture 4" descr="http://www2.epa.gov/sites/production/files/2013-06/epa_seal_verysmall_trim.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948070"/>
            <a:ext cx="1447800"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992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1000" y="2057400"/>
            <a:ext cx="1219200" cy="121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9926"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05600" y="3352800"/>
            <a:ext cx="2057400" cy="1485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698104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18</a:t>
            </a:fld>
            <a:endParaRPr lang="en-US" dirty="0">
              <a:solidFill>
                <a:prstClr val="black"/>
              </a:solidFill>
            </a:endParaRPr>
          </a:p>
        </p:txBody>
      </p:sp>
      <p:sp>
        <p:nvSpPr>
          <p:cNvPr id="6" name="標題 2"/>
          <p:cNvSpPr>
            <a:spLocks noGrp="1"/>
          </p:cNvSpPr>
          <p:nvPr>
            <p:ph type="title"/>
          </p:nvPr>
        </p:nvSpPr>
        <p:spPr>
          <a:xfrm>
            <a:off x="0" y="1524000"/>
            <a:ext cx="9144000" cy="3810000"/>
          </a:xfrm>
        </p:spPr>
        <p:txBody>
          <a:bodyPr>
            <a:normAutofit/>
          </a:bodyPr>
          <a:lstStyle/>
          <a:p>
            <a:pPr marL="2743200" lvl="0">
              <a:defRPr/>
            </a:pPr>
            <a:r>
              <a:rPr lang="en-US" sz="3600" dirty="0" smtClean="0">
                <a:solidFill>
                  <a:srgbClr val="0000FF"/>
                </a:solidFill>
              </a:rPr>
              <a:t>Thank you!!</a:t>
            </a:r>
            <a:br>
              <a:rPr lang="en-US" sz="3600" dirty="0" smtClean="0">
                <a:solidFill>
                  <a:srgbClr val="0000FF"/>
                </a:solidFill>
              </a:rPr>
            </a:br>
            <a:r>
              <a:rPr lang="en-US" sz="3600" dirty="0" smtClean="0">
                <a:solidFill>
                  <a:srgbClr val="0000FF"/>
                </a:solidFill>
              </a:rPr>
              <a:t>Questions??</a:t>
            </a:r>
            <a:r>
              <a:rPr lang="en-US" sz="3600" dirty="0" smtClean="0"/>
              <a:t/>
            </a:r>
            <a:br>
              <a:rPr lang="en-US" sz="3600" dirty="0" smtClean="0"/>
            </a:br>
            <a:r>
              <a:rPr lang="en-US" sz="3600" dirty="0" smtClean="0"/>
              <a:t/>
            </a:r>
            <a:br>
              <a:rPr lang="en-US" sz="3600" dirty="0" smtClean="0"/>
            </a:br>
            <a:r>
              <a:rPr lang="en-US" sz="2800" dirty="0" smtClean="0">
                <a:solidFill>
                  <a:schemeClr val="tx1"/>
                </a:solidFill>
                <a:effectLst/>
              </a:rPr>
              <a:t>Contact information</a:t>
            </a:r>
            <a:br>
              <a:rPr lang="en-US" sz="2800" dirty="0" smtClean="0">
                <a:solidFill>
                  <a:schemeClr val="tx1"/>
                </a:solidFill>
                <a:effectLst/>
              </a:rPr>
            </a:br>
            <a:r>
              <a:rPr lang="en-US" sz="2800" dirty="0" smtClean="0">
                <a:solidFill>
                  <a:schemeClr val="tx1"/>
                </a:solidFill>
                <a:effectLst/>
              </a:rPr>
              <a:t>Dr. </a:t>
            </a:r>
            <a:r>
              <a:rPr lang="en-US" sz="2800" dirty="0" err="1" smtClean="0">
                <a:solidFill>
                  <a:schemeClr val="tx1"/>
                </a:solidFill>
                <a:effectLst/>
              </a:rPr>
              <a:t>Kuo</a:t>
            </a:r>
            <a:r>
              <a:rPr lang="en-US" sz="2800" dirty="0" smtClean="0">
                <a:solidFill>
                  <a:schemeClr val="tx1"/>
                </a:solidFill>
                <a:effectLst/>
              </a:rPr>
              <a:t>-Jen Liao</a:t>
            </a:r>
            <a:br>
              <a:rPr lang="en-US" sz="2800" dirty="0" smtClean="0">
                <a:solidFill>
                  <a:schemeClr val="tx1"/>
                </a:solidFill>
                <a:effectLst/>
              </a:rPr>
            </a:br>
            <a:r>
              <a:rPr lang="en-US" sz="2800" dirty="0" smtClean="0">
                <a:solidFill>
                  <a:schemeClr val="tx1"/>
                </a:solidFill>
                <a:effectLst/>
              </a:rPr>
              <a:t>Kuo-Jen.Liao@tamuk.edu</a:t>
            </a:r>
            <a:br>
              <a:rPr lang="en-US" sz="2800" dirty="0" smtClean="0">
                <a:solidFill>
                  <a:schemeClr val="tx1"/>
                </a:solidFill>
                <a:effectLst/>
              </a:rPr>
            </a:br>
            <a:r>
              <a:rPr lang="en-US" sz="2800" dirty="0" smtClean="0">
                <a:solidFill>
                  <a:schemeClr val="tx1"/>
                </a:solidFill>
                <a:effectLst/>
              </a:rPr>
              <a:t>361-593-3898 </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19</a:t>
            </a:fld>
            <a:endParaRPr lang="en-US" dirty="0">
              <a:solidFill>
                <a:prstClr val="black"/>
              </a:solidFill>
            </a:endParaRPr>
          </a:p>
        </p:txBody>
      </p:sp>
      <p:pic>
        <p:nvPicPr>
          <p:cNvPr id="15" name="圖片 14" descr="Shale's column_HCHO_0930.TIF"/>
          <p:cNvPicPr>
            <a:picLocks noChangeAspect="1"/>
          </p:cNvPicPr>
          <p:nvPr/>
        </p:nvPicPr>
        <p:blipFill>
          <a:blip r:embed="rId2" cstate="print"/>
          <a:stretch>
            <a:fillRect/>
          </a:stretch>
        </p:blipFill>
        <p:spPr>
          <a:xfrm>
            <a:off x="76200" y="1915668"/>
            <a:ext cx="4772254" cy="3621938"/>
          </a:xfrm>
          <a:prstGeom prst="rect">
            <a:avLst/>
          </a:prstGeom>
        </p:spPr>
      </p:pic>
      <p:pic>
        <p:nvPicPr>
          <p:cNvPr id="14" name="圖片 13" descr="Shale's column_NO2_0930_1.TIF"/>
          <p:cNvPicPr>
            <a:picLocks noChangeAspect="1"/>
          </p:cNvPicPr>
          <p:nvPr/>
        </p:nvPicPr>
        <p:blipFill>
          <a:blip r:embed="rId3" cstate="print"/>
          <a:stretch>
            <a:fillRect/>
          </a:stretch>
        </p:blipFill>
        <p:spPr>
          <a:xfrm>
            <a:off x="4572000" y="1940662"/>
            <a:ext cx="4549445" cy="3621938"/>
          </a:xfrm>
          <a:prstGeom prst="rect">
            <a:avLst/>
          </a:prstGeom>
        </p:spPr>
      </p:pic>
      <p:sp>
        <p:nvSpPr>
          <p:cNvPr id="18" name="標題 2"/>
          <p:cNvSpPr>
            <a:spLocks noGrp="1"/>
          </p:cNvSpPr>
          <p:nvPr>
            <p:ph type="title"/>
          </p:nvPr>
        </p:nvSpPr>
        <p:spPr>
          <a:xfrm>
            <a:off x="0" y="914400"/>
            <a:ext cx="9144000" cy="838200"/>
          </a:xfrm>
        </p:spPr>
        <p:txBody>
          <a:bodyPr>
            <a:normAutofit fontScale="90000"/>
          </a:bodyPr>
          <a:lstStyle/>
          <a:p>
            <a:r>
              <a:rPr lang="en-US" sz="3600" b="0" dirty="0" smtClean="0">
                <a:solidFill>
                  <a:srgbClr val="0000FF"/>
                </a:solidFill>
                <a:effectLst>
                  <a:outerShdw blurRad="38100" dist="38100" dir="2700000" algn="tl">
                    <a:srgbClr val="000000">
                      <a:alpha val="43137"/>
                    </a:srgbClr>
                  </a:outerShdw>
                </a:effectLst>
              </a:rPr>
              <a:t>Time Series of GOME-2 Retrieved HCHO and NO</a:t>
            </a:r>
            <a:r>
              <a:rPr lang="en-US" sz="3600" b="0" baseline="-25000" dirty="0" smtClean="0">
                <a:solidFill>
                  <a:srgbClr val="0000FF"/>
                </a:solidFill>
                <a:effectLst>
                  <a:outerShdw blurRad="38100" dist="38100" dir="2700000" algn="tl">
                    <a:srgbClr val="000000">
                      <a:alpha val="43137"/>
                    </a:srgbClr>
                  </a:outerShdw>
                </a:effectLst>
              </a:rPr>
              <a:t>2</a:t>
            </a:r>
            <a:r>
              <a:rPr lang="en-US" sz="3600" b="0" dirty="0" smtClean="0">
                <a:solidFill>
                  <a:srgbClr val="0000FF"/>
                </a:solidFill>
                <a:effectLst>
                  <a:outerShdw blurRad="38100" dist="38100" dir="2700000" algn="tl">
                    <a:srgbClr val="000000">
                      <a:alpha val="43137"/>
                    </a:srgbClr>
                  </a:outerShdw>
                </a:effectLst>
              </a:rPr>
              <a:t> Columns in Shale Areas</a:t>
            </a:r>
            <a:endParaRPr lang="en-US" sz="3600" b="0" dirty="0">
              <a:solidFill>
                <a:srgbClr val="0000FF"/>
              </a:solidFill>
              <a:effectLst>
                <a:outerShdw blurRad="38100" dist="38100" dir="2700000" algn="tl">
                  <a:srgbClr val="000000">
                    <a:alpha val="43137"/>
                  </a:srgbClr>
                </a:outerShdw>
              </a:effectLst>
            </a:endParaRPr>
          </a:p>
        </p:txBody>
      </p:sp>
      <p:sp>
        <p:nvSpPr>
          <p:cNvPr id="19" name="文字方塊 18"/>
          <p:cNvSpPr txBox="1"/>
          <p:nvPr/>
        </p:nvSpPr>
        <p:spPr>
          <a:xfrm>
            <a:off x="1828800" y="4572000"/>
            <a:ext cx="1447800" cy="369332"/>
          </a:xfrm>
          <a:prstGeom prst="rect">
            <a:avLst/>
          </a:prstGeom>
          <a:solidFill>
            <a:schemeClr val="bg1"/>
          </a:solidFill>
          <a:ln w="6350">
            <a:solidFill>
              <a:schemeClr val="tx1"/>
            </a:solidFill>
          </a:ln>
        </p:spPr>
        <p:txBody>
          <a:bodyPr wrap="square" rtlCol="0">
            <a:spAutoFit/>
          </a:bodyPr>
          <a:lstStyle/>
          <a:p>
            <a:pPr algn="ctr"/>
            <a:r>
              <a:rPr lang="en-US" dirty="0" smtClean="0"/>
              <a:t>HCHO</a:t>
            </a:r>
            <a:endParaRPr lang="en-US" dirty="0"/>
          </a:p>
        </p:txBody>
      </p:sp>
      <p:sp>
        <p:nvSpPr>
          <p:cNvPr id="20" name="文字方塊 19"/>
          <p:cNvSpPr txBox="1"/>
          <p:nvPr/>
        </p:nvSpPr>
        <p:spPr>
          <a:xfrm>
            <a:off x="6248400" y="4648200"/>
            <a:ext cx="1447800" cy="369332"/>
          </a:xfrm>
          <a:prstGeom prst="rect">
            <a:avLst/>
          </a:prstGeom>
          <a:solidFill>
            <a:schemeClr val="bg1"/>
          </a:solidFill>
          <a:ln w="6350">
            <a:solidFill>
              <a:schemeClr val="tx1"/>
            </a:solidFill>
          </a:ln>
        </p:spPr>
        <p:txBody>
          <a:bodyPr wrap="square" rtlCol="0">
            <a:spAutoFit/>
          </a:bodyPr>
          <a:lstStyle/>
          <a:p>
            <a:pPr algn="ctr"/>
            <a:r>
              <a:rPr lang="en-US" dirty="0" smtClean="0"/>
              <a:t>NO</a:t>
            </a:r>
            <a:r>
              <a:rPr lang="en-US" baseline="-25000" dirty="0" smtClean="0"/>
              <a:t>2</a:t>
            </a:r>
            <a:endParaRPr lang="en-US" baseline="-25000" dirty="0"/>
          </a:p>
        </p:txBody>
      </p:sp>
      <p:sp>
        <p:nvSpPr>
          <p:cNvPr id="8" name="文字方塊 7"/>
          <p:cNvSpPr txBox="1"/>
          <p:nvPr/>
        </p:nvSpPr>
        <p:spPr>
          <a:xfrm>
            <a:off x="609600" y="2362200"/>
            <a:ext cx="762000" cy="461665"/>
          </a:xfrm>
          <a:prstGeom prst="rect">
            <a:avLst/>
          </a:prstGeom>
          <a:noFill/>
        </p:spPr>
        <p:txBody>
          <a:bodyPr wrap="square" rtlCol="0">
            <a:spAutoFit/>
          </a:bodyPr>
          <a:lstStyle/>
          <a:p>
            <a:r>
              <a:rPr lang="en-US" sz="2400" dirty="0" smtClean="0"/>
              <a:t>(a)</a:t>
            </a:r>
            <a:endParaRPr lang="en-US" sz="2400" dirty="0"/>
          </a:p>
        </p:txBody>
      </p:sp>
      <p:sp>
        <p:nvSpPr>
          <p:cNvPr id="9" name="文字方塊 8"/>
          <p:cNvSpPr txBox="1"/>
          <p:nvPr/>
        </p:nvSpPr>
        <p:spPr>
          <a:xfrm>
            <a:off x="5029200" y="2362200"/>
            <a:ext cx="762000" cy="461665"/>
          </a:xfrm>
          <a:prstGeom prst="rect">
            <a:avLst/>
          </a:prstGeom>
          <a:noFill/>
        </p:spPr>
        <p:txBody>
          <a:bodyPr wrap="square" rtlCol="0">
            <a:spAutoFit/>
          </a:bodyPr>
          <a:lstStyle/>
          <a:p>
            <a:r>
              <a:rPr lang="en-US" sz="2400" dirty="0" smtClean="0"/>
              <a:t>(b)</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0" y="228600"/>
            <a:ext cx="9144000" cy="838200"/>
          </a:xfrm>
        </p:spPr>
        <p:txBody>
          <a:bodyPr>
            <a:normAutofit/>
          </a:bodyPr>
          <a:lstStyle/>
          <a:p>
            <a:pPr indent="344488"/>
            <a:r>
              <a:rPr lang="en-US" sz="3600" dirty="0" smtClean="0"/>
              <a:t>Introduction</a:t>
            </a:r>
            <a:endParaRPr lang="en-US" sz="3600" dirty="0"/>
          </a:p>
        </p:txBody>
      </p:sp>
      <p:sp>
        <p:nvSpPr>
          <p:cNvPr id="5" name="投影片編號版面配置區 4"/>
          <p:cNvSpPr>
            <a:spLocks noGrp="1"/>
          </p:cNvSpPr>
          <p:nvPr>
            <p:ph type="sldNum" sz="quarter" idx="12"/>
          </p:nvPr>
        </p:nvSpPr>
        <p:spPr/>
        <p:txBody>
          <a:bodyPr/>
          <a:lstStyle/>
          <a:p>
            <a:fld id="{11055017-2404-499B-81AB-13AA45C71D02}" type="slidenum">
              <a:rPr lang="en-US" smtClean="0">
                <a:solidFill>
                  <a:prstClr val="black"/>
                </a:solidFill>
              </a:rPr>
              <a:pPr/>
              <a:t>2</a:t>
            </a:fld>
            <a:endParaRPr lang="en-US">
              <a:solidFill>
                <a:prstClr val="black"/>
              </a:solidFill>
            </a:endParaRPr>
          </a:p>
        </p:txBody>
      </p:sp>
      <p:sp>
        <p:nvSpPr>
          <p:cNvPr id="7" name="內容版面配置區 2"/>
          <p:cNvSpPr txBox="1">
            <a:spLocks/>
          </p:cNvSpPr>
          <p:nvPr/>
        </p:nvSpPr>
        <p:spPr>
          <a:xfrm>
            <a:off x="0" y="1066800"/>
            <a:ext cx="9144000" cy="5334000"/>
          </a:xfrm>
          <a:prstGeom prst="rect">
            <a:avLst/>
          </a:prstGeom>
        </p:spPr>
        <p:txBody>
          <a:bodyPr vert="horz" lIns="91440" tIns="45720" rIns="91440" bIns="45720" rtlCol="0">
            <a:noAutofit/>
          </a:bodyPr>
          <a:lstStyle/>
          <a:p>
            <a:pPr marL="747713" indent="-403225">
              <a:spcBef>
                <a:spcPct val="20000"/>
              </a:spcBef>
              <a:buClr>
                <a:srgbClr val="0070C0"/>
              </a:buClr>
              <a:buFont typeface="Wingdings" pitchFamily="2" charset="2"/>
              <a:buChar char="q"/>
              <a:defRPr/>
            </a:pPr>
            <a:r>
              <a:rPr lang="en-US" sz="2200" dirty="0" smtClean="0"/>
              <a:t>As of July 2014, there were more than 200 ozone nonattainment counties in the U.S. </a:t>
            </a:r>
            <a:endParaRPr lang="en-US" sz="1400" dirty="0" smtClean="0"/>
          </a:p>
          <a:p>
            <a:pPr marL="747713" indent="-403225">
              <a:spcBef>
                <a:spcPct val="20000"/>
              </a:spcBef>
              <a:buClr>
                <a:srgbClr val="0070C0"/>
              </a:buClr>
              <a:buFont typeface="Wingdings" pitchFamily="2" charset="2"/>
              <a:buChar char="q"/>
              <a:defRPr/>
            </a:pPr>
            <a:r>
              <a:rPr lang="en-US" sz="2200" dirty="0" smtClean="0"/>
              <a:t>Since 2010, technological advances, mainly hydraulic fracturing and horizontal drilling in shale, have significantly increased domestic production of unconventional oil and gas in the U.S.</a:t>
            </a:r>
          </a:p>
          <a:p>
            <a:pPr marL="747713" indent="-403225">
              <a:spcBef>
                <a:spcPct val="20000"/>
              </a:spcBef>
              <a:buClr>
                <a:srgbClr val="0070C0"/>
              </a:buClr>
              <a:buFont typeface="Wingdings" pitchFamily="2" charset="2"/>
              <a:buChar char="q"/>
              <a:defRPr/>
            </a:pPr>
            <a:r>
              <a:rPr lang="en-US" sz="2200" dirty="0" smtClean="0"/>
              <a:t>To develop effective air quality management strategies currently and in the future, the objective of this study is to investigate ozone formation regimes in neighboring cities of shale plays.</a:t>
            </a:r>
          </a:p>
          <a:p>
            <a:pPr marL="747713" indent="-403225">
              <a:spcBef>
                <a:spcPct val="20000"/>
              </a:spcBef>
              <a:buClr>
                <a:srgbClr val="0070C0"/>
              </a:buClr>
              <a:buFont typeface="Wingdings" pitchFamily="2" charset="2"/>
              <a:buChar char="q"/>
              <a:defRPr/>
            </a:pPr>
            <a:r>
              <a:rPr lang="en-US" sz="2200" dirty="0" smtClean="0"/>
              <a:t>We combine CMAQ-DDM sensitivity analysis and satellite retrievals of air pollutants to investigate ozone formation regimes in neighboring cities of major shale plays in the U.S.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20</a:t>
            </a:fld>
            <a:endParaRPr lang="en-US" dirty="0">
              <a:solidFill>
                <a:prstClr val="black"/>
              </a:solidFill>
            </a:endParaRPr>
          </a:p>
        </p:txBody>
      </p:sp>
      <p:sp>
        <p:nvSpPr>
          <p:cNvPr id="7" name="標題 2"/>
          <p:cNvSpPr>
            <a:spLocks noGrp="1"/>
          </p:cNvSpPr>
          <p:nvPr>
            <p:ph type="title"/>
          </p:nvPr>
        </p:nvSpPr>
        <p:spPr>
          <a:xfrm>
            <a:off x="0" y="304800"/>
            <a:ext cx="9144000" cy="838200"/>
          </a:xfrm>
        </p:spPr>
        <p:txBody>
          <a:bodyPr>
            <a:normAutofit fontScale="90000"/>
          </a:bodyPr>
          <a:lstStyle/>
          <a:p>
            <a:pPr algn="ctr"/>
            <a:r>
              <a:rPr lang="en-US" sz="3600" b="0" dirty="0" smtClean="0">
                <a:solidFill>
                  <a:srgbClr val="0000FF"/>
                </a:solidFill>
                <a:effectLst>
                  <a:outerShdw blurRad="38100" dist="38100" dir="2700000" algn="tl">
                    <a:srgbClr val="000000">
                      <a:alpha val="43137"/>
                    </a:srgbClr>
                  </a:outerShdw>
                </a:effectLst>
              </a:rPr>
              <a:t>GOME-2 Retrieved NO</a:t>
            </a:r>
            <a:r>
              <a:rPr lang="en-US" sz="3600" b="0" baseline="-25000" dirty="0" smtClean="0">
                <a:solidFill>
                  <a:srgbClr val="0000FF"/>
                </a:solidFill>
                <a:effectLst>
                  <a:outerShdw blurRad="38100" dist="38100" dir="2700000" algn="tl">
                    <a:srgbClr val="000000">
                      <a:alpha val="43137"/>
                    </a:srgbClr>
                  </a:outerShdw>
                </a:effectLst>
              </a:rPr>
              <a:t>2</a:t>
            </a:r>
            <a:r>
              <a:rPr lang="en-US" sz="3600" b="0" dirty="0" smtClean="0">
                <a:solidFill>
                  <a:srgbClr val="0000FF"/>
                </a:solidFill>
                <a:effectLst>
                  <a:outerShdw blurRad="38100" dist="38100" dir="2700000" algn="tl">
                    <a:srgbClr val="000000">
                      <a:alpha val="43137"/>
                    </a:srgbClr>
                  </a:outerShdw>
                </a:effectLst>
              </a:rPr>
              <a:t> and  HCHO in 2007</a:t>
            </a:r>
            <a:endParaRPr lang="en-US" sz="3600" b="0" dirty="0">
              <a:solidFill>
                <a:srgbClr val="0000FF"/>
              </a:solidFill>
              <a:effectLst>
                <a:outerShdw blurRad="38100" dist="38100" dir="2700000" algn="tl">
                  <a:srgbClr val="000000">
                    <a:alpha val="43137"/>
                  </a:srgbClr>
                </a:outerShdw>
              </a:effectLst>
            </a:endParaRPr>
          </a:p>
        </p:txBody>
      </p:sp>
      <p:pic>
        <p:nvPicPr>
          <p:cNvPr id="8" name="圖片 7" descr="1002.jpg"/>
          <p:cNvPicPr/>
          <p:nvPr/>
        </p:nvPicPr>
        <p:blipFill>
          <a:blip r:embed="rId3" cstate="print"/>
          <a:stretch>
            <a:fillRect/>
          </a:stretch>
        </p:blipFill>
        <p:spPr>
          <a:xfrm>
            <a:off x="1781175" y="1243012"/>
            <a:ext cx="5581650" cy="5157788"/>
          </a:xfrm>
          <a:prstGeom prst="rect">
            <a:avLst/>
          </a:prstGeom>
        </p:spPr>
      </p:pic>
      <p:sp>
        <p:nvSpPr>
          <p:cNvPr id="9" name="文字方塊 8"/>
          <p:cNvSpPr txBox="1"/>
          <p:nvPr/>
        </p:nvSpPr>
        <p:spPr>
          <a:xfrm>
            <a:off x="1852246" y="1277815"/>
            <a:ext cx="1043354" cy="369332"/>
          </a:xfrm>
          <a:prstGeom prst="rect">
            <a:avLst/>
          </a:prstGeom>
          <a:solidFill>
            <a:schemeClr val="bg1"/>
          </a:solidFill>
          <a:ln w="6350">
            <a:solidFill>
              <a:schemeClr val="tx1"/>
            </a:solidFill>
          </a:ln>
        </p:spPr>
        <p:txBody>
          <a:bodyPr wrap="square" rtlCol="0">
            <a:spAutoFit/>
          </a:bodyPr>
          <a:lstStyle/>
          <a:p>
            <a:pPr algn="ctr"/>
            <a:r>
              <a:rPr lang="en-US" dirty="0" smtClean="0"/>
              <a:t>HCHO</a:t>
            </a:r>
            <a:endParaRPr lang="en-US" dirty="0"/>
          </a:p>
        </p:txBody>
      </p:sp>
      <p:sp>
        <p:nvSpPr>
          <p:cNvPr id="10" name="文字方塊 9"/>
          <p:cNvSpPr txBox="1"/>
          <p:nvPr/>
        </p:nvSpPr>
        <p:spPr>
          <a:xfrm>
            <a:off x="4669301" y="1275470"/>
            <a:ext cx="838200" cy="369332"/>
          </a:xfrm>
          <a:prstGeom prst="rect">
            <a:avLst/>
          </a:prstGeom>
          <a:solidFill>
            <a:schemeClr val="bg1"/>
          </a:solidFill>
          <a:ln w="6350">
            <a:solidFill>
              <a:schemeClr val="tx1"/>
            </a:solidFill>
          </a:ln>
        </p:spPr>
        <p:txBody>
          <a:bodyPr wrap="square" rtlCol="0">
            <a:spAutoFit/>
          </a:bodyPr>
          <a:lstStyle/>
          <a:p>
            <a:pPr algn="ctr"/>
            <a:r>
              <a:rPr lang="en-US" dirty="0" smtClean="0"/>
              <a:t>NO</a:t>
            </a:r>
            <a:r>
              <a:rPr lang="en-US" baseline="-25000" dirty="0" smtClean="0"/>
              <a:t>2</a:t>
            </a:r>
            <a:endParaRPr lang="en-US" baseline="-25000" dirty="0"/>
          </a:p>
        </p:txBody>
      </p:sp>
      <p:sp>
        <p:nvSpPr>
          <p:cNvPr id="11" name="文字方塊 10"/>
          <p:cNvSpPr txBox="1"/>
          <p:nvPr/>
        </p:nvSpPr>
        <p:spPr>
          <a:xfrm>
            <a:off x="1841694" y="3911990"/>
            <a:ext cx="901505" cy="369332"/>
          </a:xfrm>
          <a:prstGeom prst="rect">
            <a:avLst/>
          </a:prstGeom>
          <a:solidFill>
            <a:schemeClr val="bg1"/>
          </a:solidFill>
          <a:ln w="6350">
            <a:solidFill>
              <a:schemeClr val="tx1"/>
            </a:solidFill>
          </a:ln>
        </p:spPr>
        <p:txBody>
          <a:bodyPr wrap="square" rtlCol="0">
            <a:spAutoFit/>
          </a:bodyPr>
          <a:lstStyle/>
          <a:p>
            <a:pPr algn="ctr"/>
            <a:r>
              <a:rPr lang="en-US" dirty="0" smtClean="0"/>
              <a:t>HCHO</a:t>
            </a:r>
            <a:endParaRPr lang="en-US" dirty="0"/>
          </a:p>
        </p:txBody>
      </p:sp>
      <p:sp>
        <p:nvSpPr>
          <p:cNvPr id="12" name="文字方塊 11"/>
          <p:cNvSpPr txBox="1"/>
          <p:nvPr/>
        </p:nvSpPr>
        <p:spPr>
          <a:xfrm>
            <a:off x="4673990" y="3903784"/>
            <a:ext cx="838200" cy="369332"/>
          </a:xfrm>
          <a:prstGeom prst="rect">
            <a:avLst/>
          </a:prstGeom>
          <a:solidFill>
            <a:schemeClr val="bg1"/>
          </a:solidFill>
          <a:ln w="6350">
            <a:solidFill>
              <a:schemeClr val="tx1"/>
            </a:solidFill>
          </a:ln>
        </p:spPr>
        <p:txBody>
          <a:bodyPr wrap="square" rtlCol="0">
            <a:spAutoFit/>
          </a:bodyPr>
          <a:lstStyle/>
          <a:p>
            <a:pPr algn="ctr"/>
            <a:r>
              <a:rPr lang="en-US" dirty="0" smtClean="0"/>
              <a:t>NO</a:t>
            </a:r>
            <a:r>
              <a:rPr lang="en-US" baseline="-25000" dirty="0" smtClean="0"/>
              <a:t>2</a:t>
            </a:r>
            <a:endParaRPr lang="en-US" baseline="-25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en-US" dirty="0"/>
          </a:p>
        </p:txBody>
      </p:sp>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21</a:t>
            </a:fld>
            <a:endParaRPr lang="en-US" dirty="0">
              <a:solidFill>
                <a:prstClr val="black"/>
              </a:solidFill>
            </a:endParaRPr>
          </a:p>
        </p:txBody>
      </p:sp>
      <p:sp>
        <p:nvSpPr>
          <p:cNvPr id="5" name="標題 4"/>
          <p:cNvSpPr>
            <a:spLocks noGrp="1"/>
          </p:cNvSpPr>
          <p:nvPr>
            <p:ph type="title"/>
          </p:nvPr>
        </p:nvSpPr>
        <p:spPr/>
        <p:txBody>
          <a:bodyPr/>
          <a:lstStyle/>
          <a:p>
            <a:endParaRPr lang="en-US" dirty="0"/>
          </a:p>
        </p:txBody>
      </p:sp>
      <p:pic>
        <p:nvPicPr>
          <p:cNvPr id="6" name="圖片 5" descr="temp_1002.jpg"/>
          <p:cNvPicPr/>
          <p:nvPr/>
        </p:nvPicPr>
        <p:blipFill>
          <a:blip r:embed="rId2" cstate="print"/>
          <a:stretch>
            <a:fillRect/>
          </a:stretch>
        </p:blipFill>
        <p:spPr>
          <a:xfrm>
            <a:off x="2400300" y="0"/>
            <a:ext cx="4343400" cy="6781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22</a:t>
            </a:fld>
            <a:endParaRPr lang="en-US" dirty="0">
              <a:solidFill>
                <a:prstClr val="black"/>
              </a:solidFill>
            </a:endParaRPr>
          </a:p>
        </p:txBody>
      </p:sp>
      <p:pic>
        <p:nvPicPr>
          <p:cNvPr id="7" name="圖片 6" descr="landcover_0817_USA.tif"/>
          <p:cNvPicPr>
            <a:picLocks noChangeAspect="1"/>
          </p:cNvPicPr>
          <p:nvPr/>
        </p:nvPicPr>
        <p:blipFill>
          <a:blip r:embed="rId2" cstate="print"/>
          <a:stretch>
            <a:fillRect/>
          </a:stretch>
        </p:blipFill>
        <p:spPr>
          <a:xfrm>
            <a:off x="1219200" y="152400"/>
            <a:ext cx="7040880" cy="5440680"/>
          </a:xfrm>
          <a:prstGeom prst="rect">
            <a:avLst/>
          </a:prstGeom>
          <a:ln>
            <a:solidFill>
              <a:schemeClr val="tx1"/>
            </a:solidFill>
          </a:ln>
        </p:spPr>
      </p:pic>
      <p:sp>
        <p:nvSpPr>
          <p:cNvPr id="8" name="文字方塊 7"/>
          <p:cNvSpPr txBox="1"/>
          <p:nvPr/>
        </p:nvSpPr>
        <p:spPr>
          <a:xfrm>
            <a:off x="1219200" y="5638800"/>
            <a:ext cx="7010400" cy="830997"/>
          </a:xfrm>
          <a:prstGeom prst="rect">
            <a:avLst/>
          </a:prstGeom>
          <a:noFill/>
        </p:spPr>
        <p:txBody>
          <a:bodyPr wrap="square" rtlCol="0">
            <a:spAutoFit/>
          </a:bodyPr>
          <a:lstStyle/>
          <a:p>
            <a:r>
              <a:rPr lang="en-US" sz="1600" b="1" dirty="0" smtClean="0"/>
              <a:t>Figure S2. </a:t>
            </a:r>
            <a:r>
              <a:rPr lang="en-US" sz="1600" dirty="0" smtClean="0"/>
              <a:t>Land cover characteristics data in the U.S. (Source: U.S. Geological Survey National Land Cover Database 2006)</a:t>
            </a:r>
          </a:p>
          <a:p>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nvPr>
        </p:nvGraphicFramePr>
        <p:xfrm>
          <a:off x="228600" y="1676400"/>
          <a:ext cx="8534399" cy="3785616"/>
        </p:xfrm>
        <a:graphic>
          <a:graphicData uri="http://schemas.openxmlformats.org/drawingml/2006/table">
            <a:tbl>
              <a:tblPr/>
              <a:tblGrid>
                <a:gridCol w="2971800"/>
                <a:gridCol w="1404814"/>
                <a:gridCol w="1823590"/>
                <a:gridCol w="2334195"/>
              </a:tblGrid>
              <a:tr h="293077">
                <a:tc>
                  <a:txBody>
                    <a:bodyPr/>
                    <a:lstStyle/>
                    <a:p>
                      <a:pPr>
                        <a:lnSpc>
                          <a:spcPct val="115000"/>
                        </a:lnSpc>
                      </a:pPr>
                      <a:endParaRPr lang="en-US" sz="1800" dirty="0">
                        <a:latin typeface="Calibri"/>
                        <a:ea typeface="新細明體"/>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kern="0" dirty="0">
                          <a:solidFill>
                            <a:srgbClr val="000000"/>
                          </a:solidFill>
                          <a:latin typeface="Times New Roman"/>
                          <a:ea typeface="BatangChe"/>
                        </a:rPr>
                        <a:t>Isoprene</a:t>
                      </a:r>
                      <a:endParaRPr lang="en-US" sz="1800" kern="100" dirty="0">
                        <a:latin typeface="Times New Roman"/>
                        <a:ea typeface="PMingLiU"/>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kern="0" dirty="0">
                          <a:solidFill>
                            <a:srgbClr val="000000"/>
                          </a:solidFill>
                          <a:latin typeface="Times New Roman"/>
                          <a:ea typeface="BatangChe"/>
                        </a:rPr>
                        <a:t>ORVOC*</a:t>
                      </a:r>
                      <a:endParaRPr lang="en-US" sz="1800" kern="100" dirty="0">
                        <a:latin typeface="Times New Roman"/>
                        <a:ea typeface="PMingLiU"/>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kern="0" dirty="0">
                          <a:solidFill>
                            <a:srgbClr val="000000"/>
                          </a:solidFill>
                          <a:latin typeface="Times New Roman"/>
                          <a:ea typeface="BatangChe"/>
                        </a:rPr>
                        <a:t>Nitric Oxide</a:t>
                      </a:r>
                      <a:endParaRPr lang="en-US" sz="1800" kern="100" dirty="0">
                        <a:latin typeface="Times New Roman"/>
                        <a:ea typeface="PMingLiU"/>
                      </a:endParaRPr>
                    </a:p>
                  </a:txBody>
                  <a:tcPr marL="68580" marR="68580" marT="0" marB="0" anchor="b">
                    <a:lnL>
                      <a:noFill/>
                    </a:lnL>
                    <a:lnR>
                      <a:noFill/>
                    </a:lnR>
                    <a:lnT>
                      <a:noFill/>
                    </a:lnT>
                    <a:lnB>
                      <a:noFill/>
                    </a:lnB>
                  </a:tcPr>
                </a:tc>
              </a:tr>
              <a:tr h="293077">
                <a:tc>
                  <a:txBody>
                    <a:bodyPr/>
                    <a:lstStyle/>
                    <a:p>
                      <a:pPr marL="0" marR="0" algn="ctr">
                        <a:lnSpc>
                          <a:spcPct val="115000"/>
                        </a:lnSpc>
                        <a:spcBef>
                          <a:spcPts val="0"/>
                        </a:spcBef>
                        <a:spcAft>
                          <a:spcPts val="0"/>
                        </a:spcAft>
                      </a:pPr>
                      <a:r>
                        <a:rPr lang="en-US" sz="1800" kern="0" dirty="0">
                          <a:solidFill>
                            <a:srgbClr val="000000"/>
                          </a:solidFill>
                          <a:latin typeface="Times New Roman"/>
                          <a:ea typeface="BatangChe"/>
                        </a:rPr>
                        <a:t>Land cover</a:t>
                      </a:r>
                      <a:endParaRPr lang="en-US" sz="1800" kern="100" dirty="0">
                        <a:latin typeface="Times New Roman"/>
                        <a:ea typeface="PMingLiU"/>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(g C/km</a:t>
                      </a:r>
                      <a:r>
                        <a:rPr lang="en-US" sz="1800" kern="0" baseline="30000" dirty="0">
                          <a:solidFill>
                            <a:srgbClr val="000000"/>
                          </a:solidFill>
                          <a:latin typeface="Times New Roman"/>
                          <a:ea typeface="BatangChe"/>
                        </a:rPr>
                        <a:t>2</a:t>
                      </a:r>
                      <a:r>
                        <a:rPr lang="en-US" sz="1800" kern="0" dirty="0">
                          <a:solidFill>
                            <a:srgbClr val="000000"/>
                          </a:solidFill>
                          <a:latin typeface="Times New Roman"/>
                          <a:ea typeface="BatangChe"/>
                        </a:rPr>
                        <a:t>-hr)</a:t>
                      </a:r>
                      <a:endParaRPr lang="en-US" sz="1800" kern="100" dirty="0">
                        <a:latin typeface="Times New Roman"/>
                        <a:ea typeface="PMingLiU"/>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(g C/km</a:t>
                      </a:r>
                      <a:r>
                        <a:rPr lang="en-US" sz="1800" kern="0" baseline="30000" dirty="0">
                          <a:solidFill>
                            <a:srgbClr val="000000"/>
                          </a:solidFill>
                          <a:latin typeface="Times New Roman"/>
                          <a:ea typeface="BatangChe"/>
                        </a:rPr>
                        <a:t>2</a:t>
                      </a:r>
                      <a:r>
                        <a:rPr lang="en-US" sz="1800" kern="0" dirty="0">
                          <a:solidFill>
                            <a:srgbClr val="000000"/>
                          </a:solidFill>
                          <a:latin typeface="Times New Roman"/>
                          <a:ea typeface="BatangChe"/>
                        </a:rPr>
                        <a:t>-hr)</a:t>
                      </a:r>
                      <a:endParaRPr lang="en-US" sz="1800" kern="100" dirty="0">
                        <a:latin typeface="Times New Roman"/>
                        <a:ea typeface="PMingLiU"/>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2971800" algn="ctr"/>
                          <a:tab pos="5943600" algn="r"/>
                        </a:tabLst>
                      </a:pPr>
                      <a:r>
                        <a:rPr lang="en-US" sz="1800" kern="0" dirty="0">
                          <a:solidFill>
                            <a:srgbClr val="000000"/>
                          </a:solidFill>
                          <a:latin typeface="Times New Roman"/>
                          <a:ea typeface="BatangChe"/>
                        </a:rPr>
                        <a:t>(g N/km</a:t>
                      </a:r>
                      <a:r>
                        <a:rPr lang="en-US" sz="1800" kern="0" baseline="30000" dirty="0">
                          <a:solidFill>
                            <a:srgbClr val="000000"/>
                          </a:solidFill>
                          <a:latin typeface="Times New Roman"/>
                          <a:ea typeface="BatangChe"/>
                        </a:rPr>
                        <a:t>2</a:t>
                      </a:r>
                      <a:r>
                        <a:rPr lang="en-US" sz="1800" kern="0" dirty="0">
                          <a:solidFill>
                            <a:srgbClr val="000000"/>
                          </a:solidFill>
                          <a:latin typeface="Times New Roman"/>
                          <a:ea typeface="BatangChe"/>
                        </a:rPr>
                        <a:t>-hr)</a:t>
                      </a:r>
                      <a:endParaRPr lang="en-US" sz="1800" kern="100" dirty="0">
                        <a:latin typeface="Times New Roman"/>
                        <a:ea typeface="PMingLiU"/>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293077">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Cropland/Grassland Mosaic</a:t>
                      </a:r>
                      <a:endParaRPr lang="en-US" sz="1800" kern="100" dirty="0">
                        <a:latin typeface="Times New Roman"/>
                        <a:ea typeface="PMingLiU"/>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28</a:t>
                      </a:r>
                      <a:endParaRPr lang="en-US" sz="1800" kern="100" dirty="0">
                        <a:latin typeface="Times New Roman"/>
                        <a:ea typeface="PMingLiU"/>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29</a:t>
                      </a:r>
                      <a:endParaRPr lang="en-US" sz="1800" kern="100" dirty="0">
                        <a:latin typeface="Times New Roman"/>
                        <a:ea typeface="PMingLiU"/>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34</a:t>
                      </a:r>
                      <a:endParaRPr lang="en-US" sz="1800" kern="100" dirty="0">
                        <a:latin typeface="Times New Roman"/>
                        <a:ea typeface="PMingLiU"/>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93077">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Cropland /Woodland Mosaic</a:t>
                      </a:r>
                      <a:endParaRPr lang="en-US" sz="1800" kern="100" dirty="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2650</a:t>
                      </a:r>
                      <a:endParaRPr lang="en-US" sz="1800" kern="100" dirty="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29</a:t>
                      </a:r>
                      <a:endParaRPr lang="en-US" sz="1800" kern="100" dirty="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21</a:t>
                      </a:r>
                      <a:endParaRPr lang="en-US" sz="1800" kern="100" dirty="0">
                        <a:latin typeface="Times New Roman"/>
                        <a:ea typeface="PMingLiU"/>
                      </a:endParaRPr>
                    </a:p>
                  </a:txBody>
                  <a:tcPr marL="68580" marR="68580" marT="0" marB="0" anchor="ctr">
                    <a:lnL>
                      <a:noFill/>
                    </a:lnL>
                    <a:lnR>
                      <a:noFill/>
                    </a:lnR>
                    <a:lnT>
                      <a:noFill/>
                    </a:lnT>
                    <a:lnB>
                      <a:noFill/>
                    </a:lnB>
                  </a:tcPr>
                </a:tc>
              </a:tr>
              <a:tr h="293077">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Deciduous Broadleaf Forest</a:t>
                      </a:r>
                      <a:endParaRPr lang="en-US" sz="1800" kern="100" dirty="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6707</a:t>
                      </a:r>
                      <a:endParaRPr lang="en-US" sz="1800" kern="100" dirty="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22</a:t>
                      </a:r>
                      <a:endParaRPr lang="en-US" sz="1800" kern="100" dirty="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2</a:t>
                      </a:r>
                      <a:endParaRPr lang="en-US" sz="1800" kern="100" dirty="0">
                        <a:latin typeface="Times New Roman"/>
                        <a:ea typeface="PMingLiU"/>
                      </a:endParaRPr>
                    </a:p>
                  </a:txBody>
                  <a:tcPr marL="68580" marR="68580" marT="0" marB="0" anchor="ctr">
                    <a:lnL>
                      <a:noFill/>
                    </a:lnL>
                    <a:lnR>
                      <a:noFill/>
                    </a:lnR>
                    <a:lnT>
                      <a:noFill/>
                    </a:lnT>
                    <a:lnB>
                      <a:noFill/>
                    </a:lnB>
                  </a:tcPr>
                </a:tc>
              </a:tr>
              <a:tr h="58616">
                <a:tc>
                  <a:txBody>
                    <a:bodyPr/>
                    <a:lstStyle/>
                    <a:p>
                      <a:pPr marL="0" marR="0" algn="r">
                        <a:lnSpc>
                          <a:spcPct val="115000"/>
                        </a:lnSpc>
                        <a:spcBef>
                          <a:spcPts val="0"/>
                        </a:spcBef>
                        <a:spcAft>
                          <a:spcPts val="0"/>
                        </a:spcAft>
                      </a:pPr>
                      <a:r>
                        <a:rPr lang="en-US" sz="1800" kern="0" dirty="0" err="1">
                          <a:solidFill>
                            <a:srgbClr val="000000"/>
                          </a:solidFill>
                          <a:latin typeface="Times New Roman"/>
                          <a:ea typeface="BatangChe"/>
                        </a:rPr>
                        <a:t>Dryland</a:t>
                      </a:r>
                      <a:r>
                        <a:rPr lang="en-US" sz="1800" kern="0" dirty="0">
                          <a:solidFill>
                            <a:srgbClr val="000000"/>
                          </a:solidFill>
                          <a:latin typeface="Times New Roman"/>
                          <a:ea typeface="BatangChe"/>
                        </a:rPr>
                        <a:t> Cropland and Pasture</a:t>
                      </a:r>
                      <a:endParaRPr lang="en-US" sz="1800" kern="100" dirty="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28</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22</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34</a:t>
                      </a:r>
                      <a:endParaRPr lang="en-US" sz="1800" kern="100">
                        <a:latin typeface="Times New Roman"/>
                        <a:ea typeface="PMingLiU"/>
                      </a:endParaRPr>
                    </a:p>
                  </a:txBody>
                  <a:tcPr marL="68580" marR="68580" marT="0" marB="0" anchor="ctr">
                    <a:lnL>
                      <a:noFill/>
                    </a:lnL>
                    <a:lnR>
                      <a:noFill/>
                    </a:lnR>
                    <a:lnT>
                      <a:noFill/>
                    </a:lnT>
                    <a:lnB>
                      <a:noFill/>
                    </a:lnB>
                  </a:tcPr>
                </a:tc>
              </a:tr>
              <a:tr h="0">
                <a:tc>
                  <a:txBody>
                    <a:bodyPr/>
                    <a:lstStyle/>
                    <a:p>
                      <a:pPr marL="0" marR="0" algn="r">
                        <a:lnSpc>
                          <a:spcPct val="115000"/>
                        </a:lnSpc>
                        <a:spcBef>
                          <a:spcPts val="0"/>
                        </a:spcBef>
                        <a:spcAft>
                          <a:spcPts val="0"/>
                        </a:spcAft>
                      </a:pPr>
                      <a:r>
                        <a:rPr lang="en-US" sz="1800" kern="0">
                          <a:solidFill>
                            <a:srgbClr val="000000"/>
                          </a:solidFill>
                          <a:latin typeface="Times New Roman"/>
                          <a:ea typeface="新細明體"/>
                        </a:rPr>
                        <a:t>Evergreen Needleleaf Forest</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7918</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39</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2</a:t>
                      </a:r>
                      <a:endParaRPr lang="en-US" sz="1800" kern="100">
                        <a:latin typeface="Times New Roman"/>
                        <a:ea typeface="PMingLiU"/>
                      </a:endParaRPr>
                    </a:p>
                  </a:txBody>
                  <a:tcPr marL="68580" marR="68580" marT="0" marB="0" anchor="ctr">
                    <a:lnL>
                      <a:noFill/>
                    </a:lnL>
                    <a:lnR>
                      <a:noFill/>
                    </a:lnR>
                    <a:lnT>
                      <a:noFill/>
                    </a:lnT>
                    <a:lnB>
                      <a:noFill/>
                    </a:lnB>
                  </a:tcPr>
                </a:tc>
              </a:tr>
              <a:tr h="52774">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Grassland</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49</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22</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27</a:t>
                      </a:r>
                      <a:endParaRPr lang="en-US" sz="1800" kern="100">
                        <a:latin typeface="Times New Roman"/>
                        <a:ea typeface="PMingLiU"/>
                      </a:endParaRPr>
                    </a:p>
                  </a:txBody>
                  <a:tcPr marL="68580" marR="68580" marT="0" marB="0" anchor="ctr">
                    <a:lnL>
                      <a:noFill/>
                    </a:lnL>
                    <a:lnR>
                      <a:noFill/>
                    </a:lnR>
                    <a:lnT>
                      <a:noFill/>
                    </a:lnT>
                    <a:lnB>
                      <a:noFill/>
                    </a:lnB>
                  </a:tcPr>
                </a:tc>
              </a:tr>
              <a:tr h="0">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Mixed Forest</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7729</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32</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2</a:t>
                      </a:r>
                      <a:endParaRPr lang="en-US" sz="1800" kern="100">
                        <a:latin typeface="Times New Roman"/>
                        <a:ea typeface="PMingLiU"/>
                      </a:endParaRPr>
                    </a:p>
                  </a:txBody>
                  <a:tcPr marL="68580" marR="68580" marT="0" marB="0" anchor="ctr">
                    <a:lnL>
                      <a:noFill/>
                    </a:lnL>
                    <a:lnR>
                      <a:noFill/>
                    </a:lnR>
                    <a:lnT>
                      <a:noFill/>
                    </a:lnT>
                    <a:lnB>
                      <a:noFill/>
                    </a:lnB>
                  </a:tcPr>
                </a:tc>
              </a:tr>
              <a:tr h="46932">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Savanna</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1765</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7</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27</a:t>
                      </a:r>
                      <a:endParaRPr lang="en-US" sz="1800" kern="100">
                        <a:latin typeface="Times New Roman"/>
                        <a:ea typeface="PMingLiU"/>
                      </a:endParaRPr>
                    </a:p>
                  </a:txBody>
                  <a:tcPr marL="68580" marR="68580" marT="0" marB="0" anchor="ctr">
                    <a:lnL>
                      <a:noFill/>
                    </a:lnL>
                    <a:lnR>
                      <a:noFill/>
                    </a:lnR>
                    <a:lnT>
                      <a:noFill/>
                    </a:lnT>
                    <a:lnB>
                      <a:noFill/>
                    </a:lnB>
                  </a:tcPr>
                </a:tc>
              </a:tr>
              <a:tr h="0">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Shrubland</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600</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29</a:t>
                      </a:r>
                      <a:endParaRPr lang="en-US" sz="1800" kern="100">
                        <a:latin typeface="Times New Roman"/>
                        <a:ea typeface="PMingLiU"/>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2</a:t>
                      </a:r>
                      <a:endParaRPr lang="en-US" sz="1800" kern="100">
                        <a:latin typeface="Times New Roman"/>
                        <a:ea typeface="PMingLiU"/>
                      </a:endParaRPr>
                    </a:p>
                  </a:txBody>
                  <a:tcPr marL="68580" marR="68580" marT="0" marB="0" anchor="ctr">
                    <a:lnL>
                      <a:noFill/>
                    </a:lnL>
                    <a:lnR>
                      <a:noFill/>
                    </a:lnR>
                    <a:lnT>
                      <a:noFill/>
                    </a:lnT>
                    <a:lnB>
                      <a:noFill/>
                    </a:lnB>
                  </a:tcPr>
                </a:tc>
              </a:tr>
              <a:tr h="293077">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Urban</a:t>
                      </a:r>
                      <a:endParaRPr lang="en-US" sz="1800" kern="100">
                        <a:latin typeface="Times New Roman"/>
                        <a:ea typeface="PMingLiU"/>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10</a:t>
                      </a:r>
                      <a:endParaRPr lang="en-US" sz="1800" kern="100">
                        <a:latin typeface="Times New Roman"/>
                        <a:ea typeface="PMingLiU"/>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kern="0">
                          <a:solidFill>
                            <a:srgbClr val="000000"/>
                          </a:solidFill>
                          <a:latin typeface="Times New Roman"/>
                          <a:ea typeface="BatangChe"/>
                        </a:rPr>
                        <a:t>7</a:t>
                      </a:r>
                      <a:endParaRPr lang="en-US" sz="1800" kern="100">
                        <a:latin typeface="Times New Roman"/>
                        <a:ea typeface="PMingLiU"/>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kern="0" dirty="0">
                          <a:solidFill>
                            <a:srgbClr val="000000"/>
                          </a:solidFill>
                          <a:latin typeface="Times New Roman"/>
                          <a:ea typeface="BatangChe"/>
                        </a:rPr>
                        <a:t>6</a:t>
                      </a:r>
                      <a:endParaRPr lang="en-US" sz="1800" kern="100" dirty="0">
                        <a:latin typeface="Times New Roman"/>
                        <a:ea typeface="PMingLiU"/>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23</a:t>
            </a:fld>
            <a:endParaRPr lang="en-US">
              <a:solidFill>
                <a:prstClr val="black"/>
              </a:solidFill>
            </a:endParaRPr>
          </a:p>
        </p:txBody>
      </p:sp>
      <p:sp>
        <p:nvSpPr>
          <p:cNvPr id="7" name="文字方塊 6"/>
          <p:cNvSpPr txBox="1"/>
          <p:nvPr/>
        </p:nvSpPr>
        <p:spPr>
          <a:xfrm>
            <a:off x="228600" y="5559623"/>
            <a:ext cx="6934200" cy="338554"/>
          </a:xfrm>
          <a:prstGeom prst="rect">
            <a:avLst/>
          </a:prstGeom>
          <a:noFill/>
        </p:spPr>
        <p:txBody>
          <a:bodyPr wrap="square" rtlCol="0">
            <a:spAutoFit/>
          </a:bodyPr>
          <a:lstStyle/>
          <a:p>
            <a:r>
              <a:rPr lang="en-US" sz="1600" dirty="0" smtClean="0"/>
              <a:t>*ORVOC: Other Reactive Volatile Organic Compounds</a:t>
            </a:r>
            <a:endParaRPr lang="en-US" sz="1600" dirty="0"/>
          </a:p>
        </p:txBody>
      </p:sp>
      <p:sp>
        <p:nvSpPr>
          <p:cNvPr id="8" name="文字方塊 7"/>
          <p:cNvSpPr txBox="1"/>
          <p:nvPr/>
        </p:nvSpPr>
        <p:spPr>
          <a:xfrm>
            <a:off x="685800" y="1066800"/>
            <a:ext cx="7239000" cy="707886"/>
          </a:xfrm>
          <a:prstGeom prst="rect">
            <a:avLst/>
          </a:prstGeom>
          <a:noFill/>
        </p:spPr>
        <p:txBody>
          <a:bodyPr wrap="square" rtlCol="0">
            <a:spAutoFit/>
          </a:bodyPr>
          <a:lstStyle/>
          <a:p>
            <a:r>
              <a:rPr lang="en-US" sz="2000" b="1" dirty="0" smtClean="0"/>
              <a:t>Table S1. </a:t>
            </a:r>
            <a:r>
              <a:rPr lang="en-US" sz="2000" dirty="0" smtClean="0"/>
              <a:t>Emission factors of major land covers in Texas and Northeast U.S.</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24</a:t>
            </a:fld>
            <a:endParaRPr lang="en-US">
              <a:solidFill>
                <a:prstClr val="black"/>
              </a:solidFill>
            </a:endParaRPr>
          </a:p>
        </p:txBody>
      </p:sp>
      <p:sp>
        <p:nvSpPr>
          <p:cNvPr id="7" name="標題 2"/>
          <p:cNvSpPr>
            <a:spLocks noGrp="1"/>
          </p:cNvSpPr>
          <p:nvPr>
            <p:ph type="title"/>
          </p:nvPr>
        </p:nvSpPr>
        <p:spPr>
          <a:xfrm>
            <a:off x="0" y="304800"/>
            <a:ext cx="9144000" cy="838200"/>
          </a:xfrm>
        </p:spPr>
        <p:txBody>
          <a:bodyPr>
            <a:normAutofit fontScale="90000"/>
          </a:bodyPr>
          <a:lstStyle/>
          <a:p>
            <a:pPr marL="112713"/>
            <a:r>
              <a:rPr lang="en-US" sz="3600" b="0" dirty="0" smtClean="0">
                <a:solidFill>
                  <a:srgbClr val="0000FF"/>
                </a:solidFill>
                <a:effectLst>
                  <a:outerShdw blurRad="38100" dist="38100" dir="2700000" algn="tl">
                    <a:srgbClr val="000000">
                      <a:alpha val="43137"/>
                    </a:srgbClr>
                  </a:outerShdw>
                </a:effectLst>
              </a:rPr>
              <a:t>GOME-2 Retrieved HCHO in Northeast U.S. during 2008-2013</a:t>
            </a:r>
            <a:endParaRPr lang="en-US" sz="3600" b="0" dirty="0">
              <a:solidFill>
                <a:srgbClr val="0000FF"/>
              </a:solidFill>
              <a:effectLst>
                <a:outerShdw blurRad="38100" dist="38100" dir="2700000" algn="tl">
                  <a:srgbClr val="000000">
                    <a:alpha val="43137"/>
                  </a:srgbClr>
                </a:outerShdw>
              </a:effectLst>
            </a:endParaRPr>
          </a:p>
        </p:txBody>
      </p:sp>
      <p:pic>
        <p:nvPicPr>
          <p:cNvPr id="8" name="圖片 7" descr="figure_HCHO_2008_13.jpg"/>
          <p:cNvPicPr>
            <a:picLocks noChangeAspect="1"/>
          </p:cNvPicPr>
          <p:nvPr/>
        </p:nvPicPr>
        <p:blipFill>
          <a:blip r:embed="rId3" cstate="print"/>
          <a:stretch>
            <a:fillRect/>
          </a:stretch>
        </p:blipFill>
        <p:spPr>
          <a:xfrm>
            <a:off x="76200" y="1250373"/>
            <a:ext cx="8915400" cy="5455227"/>
          </a:xfrm>
          <a:prstGeom prst="rect">
            <a:avLst/>
          </a:prstGeom>
        </p:spPr>
      </p:pic>
      <p:sp>
        <p:nvSpPr>
          <p:cNvPr id="9" name="文字方塊 8"/>
          <p:cNvSpPr txBox="1"/>
          <p:nvPr/>
        </p:nvSpPr>
        <p:spPr>
          <a:xfrm>
            <a:off x="3154680" y="1290711"/>
            <a:ext cx="838200" cy="369332"/>
          </a:xfrm>
          <a:prstGeom prst="rect">
            <a:avLst/>
          </a:prstGeom>
          <a:solidFill>
            <a:schemeClr val="bg1"/>
          </a:solidFill>
          <a:ln w="6350">
            <a:solidFill>
              <a:schemeClr val="tx1"/>
            </a:solidFill>
          </a:ln>
        </p:spPr>
        <p:txBody>
          <a:bodyPr wrap="square" rtlCol="0">
            <a:spAutoFit/>
          </a:bodyPr>
          <a:lstStyle/>
          <a:p>
            <a:r>
              <a:rPr lang="en-US" dirty="0" smtClean="0"/>
              <a:t>2009</a:t>
            </a:r>
            <a:endParaRPr lang="en-US" dirty="0"/>
          </a:p>
        </p:txBody>
      </p:sp>
      <p:sp>
        <p:nvSpPr>
          <p:cNvPr id="10" name="文字方塊 9"/>
          <p:cNvSpPr txBox="1"/>
          <p:nvPr/>
        </p:nvSpPr>
        <p:spPr>
          <a:xfrm>
            <a:off x="152400" y="1288366"/>
            <a:ext cx="838200" cy="369332"/>
          </a:xfrm>
          <a:prstGeom prst="rect">
            <a:avLst/>
          </a:prstGeom>
          <a:solidFill>
            <a:schemeClr val="bg1"/>
          </a:solidFill>
          <a:ln w="6350">
            <a:solidFill>
              <a:schemeClr val="tx1"/>
            </a:solidFill>
          </a:ln>
        </p:spPr>
        <p:txBody>
          <a:bodyPr wrap="square" rtlCol="0">
            <a:spAutoFit/>
          </a:bodyPr>
          <a:lstStyle/>
          <a:p>
            <a:r>
              <a:rPr lang="en-US" dirty="0" smtClean="0"/>
              <a:t>2008</a:t>
            </a:r>
            <a:endParaRPr lang="en-US" dirty="0"/>
          </a:p>
        </p:txBody>
      </p:sp>
      <p:sp>
        <p:nvSpPr>
          <p:cNvPr id="11" name="文字方塊 10"/>
          <p:cNvSpPr txBox="1"/>
          <p:nvPr/>
        </p:nvSpPr>
        <p:spPr>
          <a:xfrm>
            <a:off x="164123" y="4099560"/>
            <a:ext cx="838200" cy="369332"/>
          </a:xfrm>
          <a:prstGeom prst="rect">
            <a:avLst/>
          </a:prstGeom>
          <a:solidFill>
            <a:schemeClr val="bg1"/>
          </a:solidFill>
          <a:ln w="6350">
            <a:solidFill>
              <a:schemeClr val="tx1"/>
            </a:solidFill>
          </a:ln>
        </p:spPr>
        <p:txBody>
          <a:bodyPr wrap="square" rtlCol="0">
            <a:spAutoFit/>
          </a:bodyPr>
          <a:lstStyle/>
          <a:p>
            <a:r>
              <a:rPr lang="en-US" dirty="0" smtClean="0"/>
              <a:t>2011</a:t>
            </a:r>
            <a:endParaRPr lang="en-US" dirty="0"/>
          </a:p>
        </p:txBody>
      </p:sp>
      <p:sp>
        <p:nvSpPr>
          <p:cNvPr id="12" name="文字方塊 11"/>
          <p:cNvSpPr txBox="1"/>
          <p:nvPr/>
        </p:nvSpPr>
        <p:spPr>
          <a:xfrm>
            <a:off x="3158197" y="4063218"/>
            <a:ext cx="838200" cy="369332"/>
          </a:xfrm>
          <a:prstGeom prst="rect">
            <a:avLst/>
          </a:prstGeom>
          <a:solidFill>
            <a:schemeClr val="bg1"/>
          </a:solidFill>
          <a:ln w="6350">
            <a:solidFill>
              <a:schemeClr val="tx1"/>
            </a:solidFill>
          </a:ln>
        </p:spPr>
        <p:txBody>
          <a:bodyPr wrap="square" rtlCol="0">
            <a:spAutoFit/>
          </a:bodyPr>
          <a:lstStyle/>
          <a:p>
            <a:r>
              <a:rPr lang="en-US" dirty="0" smtClean="0"/>
              <a:t>2012</a:t>
            </a:r>
            <a:endParaRPr lang="en-US" dirty="0"/>
          </a:p>
        </p:txBody>
      </p:sp>
      <p:sp>
        <p:nvSpPr>
          <p:cNvPr id="13" name="文字方塊 12"/>
          <p:cNvSpPr txBox="1"/>
          <p:nvPr/>
        </p:nvSpPr>
        <p:spPr>
          <a:xfrm>
            <a:off x="6148754" y="4069080"/>
            <a:ext cx="838200" cy="369332"/>
          </a:xfrm>
          <a:prstGeom prst="rect">
            <a:avLst/>
          </a:prstGeom>
          <a:solidFill>
            <a:schemeClr val="bg1"/>
          </a:solidFill>
          <a:ln w="6350">
            <a:solidFill>
              <a:schemeClr val="tx1"/>
            </a:solidFill>
          </a:ln>
        </p:spPr>
        <p:txBody>
          <a:bodyPr wrap="square" rtlCol="0">
            <a:spAutoFit/>
          </a:bodyPr>
          <a:lstStyle/>
          <a:p>
            <a:r>
              <a:rPr lang="en-US" dirty="0" smtClean="0"/>
              <a:t>2013</a:t>
            </a:r>
            <a:endParaRPr lang="en-US" dirty="0"/>
          </a:p>
        </p:txBody>
      </p:sp>
      <p:sp>
        <p:nvSpPr>
          <p:cNvPr id="14" name="文字方塊 13"/>
          <p:cNvSpPr txBox="1"/>
          <p:nvPr/>
        </p:nvSpPr>
        <p:spPr>
          <a:xfrm>
            <a:off x="6142892" y="1309468"/>
            <a:ext cx="838200" cy="369332"/>
          </a:xfrm>
          <a:prstGeom prst="rect">
            <a:avLst/>
          </a:prstGeom>
          <a:solidFill>
            <a:schemeClr val="bg1"/>
          </a:solidFill>
          <a:ln w="6350">
            <a:solidFill>
              <a:schemeClr val="tx1"/>
            </a:solidFill>
          </a:ln>
        </p:spPr>
        <p:txBody>
          <a:bodyPr wrap="square" rtlCol="0">
            <a:spAutoFit/>
          </a:bodyPr>
          <a:lstStyle/>
          <a:p>
            <a:r>
              <a:rPr lang="en-US" dirty="0" smtClean="0"/>
              <a:t>2010</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25</a:t>
            </a:fld>
            <a:endParaRPr lang="en-US">
              <a:solidFill>
                <a:prstClr val="black"/>
              </a:solidFill>
            </a:endParaRPr>
          </a:p>
        </p:txBody>
      </p:sp>
      <p:sp>
        <p:nvSpPr>
          <p:cNvPr id="7" name="標題 2"/>
          <p:cNvSpPr>
            <a:spLocks noGrp="1"/>
          </p:cNvSpPr>
          <p:nvPr>
            <p:ph type="title"/>
          </p:nvPr>
        </p:nvSpPr>
        <p:spPr>
          <a:xfrm>
            <a:off x="0" y="304800"/>
            <a:ext cx="9144000" cy="838200"/>
          </a:xfrm>
        </p:spPr>
        <p:txBody>
          <a:bodyPr>
            <a:normAutofit fontScale="90000"/>
          </a:bodyPr>
          <a:lstStyle/>
          <a:p>
            <a:pPr marL="112713"/>
            <a:r>
              <a:rPr lang="en-US" sz="3600" b="0" dirty="0" smtClean="0">
                <a:solidFill>
                  <a:srgbClr val="0000FF"/>
                </a:solidFill>
                <a:effectLst>
                  <a:outerShdw blurRad="38100" dist="38100" dir="2700000" algn="tl">
                    <a:srgbClr val="000000">
                      <a:alpha val="43137"/>
                    </a:srgbClr>
                  </a:outerShdw>
                </a:effectLst>
              </a:rPr>
              <a:t>GOME-2 Retrieved NO</a:t>
            </a:r>
            <a:r>
              <a:rPr lang="en-US" sz="3600" b="0" baseline="-25000" dirty="0" smtClean="0">
                <a:solidFill>
                  <a:srgbClr val="0000FF"/>
                </a:solidFill>
                <a:effectLst>
                  <a:outerShdw blurRad="38100" dist="38100" dir="2700000" algn="tl">
                    <a:srgbClr val="000000">
                      <a:alpha val="43137"/>
                    </a:srgbClr>
                  </a:outerShdw>
                </a:effectLst>
              </a:rPr>
              <a:t>2</a:t>
            </a:r>
            <a:r>
              <a:rPr lang="en-US" sz="3600" b="0" dirty="0" smtClean="0">
                <a:solidFill>
                  <a:srgbClr val="0000FF"/>
                </a:solidFill>
                <a:effectLst>
                  <a:outerShdw blurRad="38100" dist="38100" dir="2700000" algn="tl">
                    <a:srgbClr val="000000">
                      <a:alpha val="43137"/>
                    </a:srgbClr>
                  </a:outerShdw>
                </a:effectLst>
              </a:rPr>
              <a:t> in Northeast U.S. during 2008-2013</a:t>
            </a:r>
            <a:endParaRPr lang="en-US" sz="3600" b="0" dirty="0">
              <a:solidFill>
                <a:srgbClr val="0000FF"/>
              </a:solidFill>
              <a:effectLst>
                <a:outerShdw blurRad="38100" dist="38100" dir="2700000" algn="tl">
                  <a:srgbClr val="000000">
                    <a:alpha val="43137"/>
                  </a:srgbClr>
                </a:outerShdw>
              </a:effectLst>
            </a:endParaRPr>
          </a:p>
        </p:txBody>
      </p:sp>
      <p:pic>
        <p:nvPicPr>
          <p:cNvPr id="8" name="圖片 7" descr="figure_NOx_MAS_2008_13.jpg"/>
          <p:cNvPicPr>
            <a:picLocks noChangeAspect="1"/>
          </p:cNvPicPr>
          <p:nvPr/>
        </p:nvPicPr>
        <p:blipFill>
          <a:blip r:embed="rId3" cstate="print"/>
          <a:stretch>
            <a:fillRect/>
          </a:stretch>
        </p:blipFill>
        <p:spPr>
          <a:xfrm>
            <a:off x="76200" y="1219200"/>
            <a:ext cx="8915400" cy="5455227"/>
          </a:xfrm>
          <a:prstGeom prst="rect">
            <a:avLst/>
          </a:prstGeom>
        </p:spPr>
      </p:pic>
      <p:sp>
        <p:nvSpPr>
          <p:cNvPr id="9" name="文字方塊 8"/>
          <p:cNvSpPr txBox="1"/>
          <p:nvPr/>
        </p:nvSpPr>
        <p:spPr>
          <a:xfrm>
            <a:off x="3138267" y="1264921"/>
            <a:ext cx="838200" cy="369332"/>
          </a:xfrm>
          <a:prstGeom prst="rect">
            <a:avLst/>
          </a:prstGeom>
          <a:solidFill>
            <a:schemeClr val="bg1"/>
          </a:solidFill>
          <a:ln w="6350">
            <a:solidFill>
              <a:schemeClr val="tx1"/>
            </a:solidFill>
          </a:ln>
        </p:spPr>
        <p:txBody>
          <a:bodyPr wrap="square" rtlCol="0">
            <a:spAutoFit/>
          </a:bodyPr>
          <a:lstStyle/>
          <a:p>
            <a:r>
              <a:rPr lang="en-US" dirty="0" smtClean="0"/>
              <a:t>2009</a:t>
            </a:r>
            <a:endParaRPr lang="en-US" dirty="0"/>
          </a:p>
        </p:txBody>
      </p:sp>
      <p:sp>
        <p:nvSpPr>
          <p:cNvPr id="10" name="文字方塊 9"/>
          <p:cNvSpPr txBox="1"/>
          <p:nvPr/>
        </p:nvSpPr>
        <p:spPr>
          <a:xfrm>
            <a:off x="135987" y="1262576"/>
            <a:ext cx="838200" cy="369332"/>
          </a:xfrm>
          <a:prstGeom prst="rect">
            <a:avLst/>
          </a:prstGeom>
          <a:solidFill>
            <a:schemeClr val="bg1"/>
          </a:solidFill>
          <a:ln w="6350">
            <a:solidFill>
              <a:schemeClr val="tx1"/>
            </a:solidFill>
          </a:ln>
        </p:spPr>
        <p:txBody>
          <a:bodyPr wrap="square" rtlCol="0">
            <a:spAutoFit/>
          </a:bodyPr>
          <a:lstStyle/>
          <a:p>
            <a:r>
              <a:rPr lang="en-US" dirty="0" smtClean="0"/>
              <a:t>2008</a:t>
            </a:r>
            <a:endParaRPr lang="en-US" dirty="0"/>
          </a:p>
        </p:txBody>
      </p:sp>
      <p:sp>
        <p:nvSpPr>
          <p:cNvPr id="11" name="文字方塊 10"/>
          <p:cNvSpPr txBox="1"/>
          <p:nvPr/>
        </p:nvSpPr>
        <p:spPr>
          <a:xfrm>
            <a:off x="164123" y="4030394"/>
            <a:ext cx="838200" cy="369332"/>
          </a:xfrm>
          <a:prstGeom prst="rect">
            <a:avLst/>
          </a:prstGeom>
          <a:solidFill>
            <a:schemeClr val="bg1"/>
          </a:solidFill>
          <a:ln w="6350">
            <a:solidFill>
              <a:schemeClr val="tx1"/>
            </a:solidFill>
          </a:ln>
        </p:spPr>
        <p:txBody>
          <a:bodyPr wrap="square" rtlCol="0">
            <a:spAutoFit/>
          </a:bodyPr>
          <a:lstStyle/>
          <a:p>
            <a:r>
              <a:rPr lang="en-US" dirty="0" smtClean="0"/>
              <a:t>2011</a:t>
            </a:r>
            <a:endParaRPr lang="en-US" dirty="0"/>
          </a:p>
        </p:txBody>
      </p:sp>
      <p:sp>
        <p:nvSpPr>
          <p:cNvPr id="12" name="文字方塊 11"/>
          <p:cNvSpPr txBox="1"/>
          <p:nvPr/>
        </p:nvSpPr>
        <p:spPr>
          <a:xfrm>
            <a:off x="3158197" y="3994052"/>
            <a:ext cx="838200" cy="369332"/>
          </a:xfrm>
          <a:prstGeom prst="rect">
            <a:avLst/>
          </a:prstGeom>
          <a:solidFill>
            <a:schemeClr val="bg1"/>
          </a:solidFill>
          <a:ln w="6350">
            <a:solidFill>
              <a:schemeClr val="tx1"/>
            </a:solidFill>
          </a:ln>
        </p:spPr>
        <p:txBody>
          <a:bodyPr wrap="square" rtlCol="0">
            <a:spAutoFit/>
          </a:bodyPr>
          <a:lstStyle/>
          <a:p>
            <a:r>
              <a:rPr lang="en-US" dirty="0" smtClean="0"/>
              <a:t>2012</a:t>
            </a:r>
            <a:endParaRPr lang="en-US" dirty="0"/>
          </a:p>
        </p:txBody>
      </p:sp>
      <p:sp>
        <p:nvSpPr>
          <p:cNvPr id="13" name="文字方塊 12"/>
          <p:cNvSpPr txBox="1"/>
          <p:nvPr/>
        </p:nvSpPr>
        <p:spPr>
          <a:xfrm>
            <a:off x="6148754" y="3999914"/>
            <a:ext cx="838200" cy="369332"/>
          </a:xfrm>
          <a:prstGeom prst="rect">
            <a:avLst/>
          </a:prstGeom>
          <a:solidFill>
            <a:schemeClr val="bg1"/>
          </a:solidFill>
          <a:ln w="6350">
            <a:solidFill>
              <a:schemeClr val="tx1"/>
            </a:solidFill>
          </a:ln>
        </p:spPr>
        <p:txBody>
          <a:bodyPr wrap="square" rtlCol="0">
            <a:spAutoFit/>
          </a:bodyPr>
          <a:lstStyle/>
          <a:p>
            <a:r>
              <a:rPr lang="en-US" dirty="0" smtClean="0"/>
              <a:t>2013</a:t>
            </a:r>
            <a:endParaRPr lang="en-US" dirty="0"/>
          </a:p>
        </p:txBody>
      </p:sp>
      <p:sp>
        <p:nvSpPr>
          <p:cNvPr id="14" name="文字方塊 13"/>
          <p:cNvSpPr txBox="1"/>
          <p:nvPr/>
        </p:nvSpPr>
        <p:spPr>
          <a:xfrm>
            <a:off x="6162821" y="1260231"/>
            <a:ext cx="838200" cy="369332"/>
          </a:xfrm>
          <a:prstGeom prst="rect">
            <a:avLst/>
          </a:prstGeom>
          <a:solidFill>
            <a:schemeClr val="bg1"/>
          </a:solidFill>
          <a:ln w="6350">
            <a:solidFill>
              <a:schemeClr val="tx1"/>
            </a:solidFill>
          </a:ln>
        </p:spPr>
        <p:txBody>
          <a:bodyPr wrap="square" rtlCol="0">
            <a:spAutoFit/>
          </a:bodyPr>
          <a:lstStyle/>
          <a:p>
            <a:r>
              <a:rPr lang="en-US" dirty="0" smtClean="0"/>
              <a:t>2010</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26</a:t>
            </a:fld>
            <a:endParaRPr lang="en-US">
              <a:solidFill>
                <a:prstClr val="black"/>
              </a:solidFill>
            </a:endParaRPr>
          </a:p>
        </p:txBody>
      </p:sp>
      <p:sp>
        <p:nvSpPr>
          <p:cNvPr id="5" name="標題 2"/>
          <p:cNvSpPr>
            <a:spLocks noGrp="1"/>
          </p:cNvSpPr>
          <p:nvPr>
            <p:ph type="title"/>
          </p:nvPr>
        </p:nvSpPr>
        <p:spPr>
          <a:xfrm>
            <a:off x="0" y="304800"/>
            <a:ext cx="9144000" cy="838200"/>
          </a:xfrm>
        </p:spPr>
        <p:txBody>
          <a:bodyPr>
            <a:normAutofit fontScale="90000"/>
          </a:bodyPr>
          <a:lstStyle/>
          <a:p>
            <a:pPr marL="112713"/>
            <a:r>
              <a:rPr lang="en-US" sz="3600" b="0" dirty="0" smtClean="0">
                <a:solidFill>
                  <a:srgbClr val="0000FF"/>
                </a:solidFill>
                <a:effectLst>
                  <a:outerShdw blurRad="38100" dist="38100" dir="2700000" algn="tl">
                    <a:srgbClr val="000000">
                      <a:alpha val="43137"/>
                    </a:srgbClr>
                  </a:outerShdw>
                </a:effectLst>
              </a:rPr>
              <a:t>GOME-2 Retrieved HCHO in Texas</a:t>
            </a:r>
            <a:br>
              <a:rPr lang="en-US" sz="3600" b="0" dirty="0" smtClean="0">
                <a:solidFill>
                  <a:srgbClr val="0000FF"/>
                </a:solidFill>
                <a:effectLst>
                  <a:outerShdw blurRad="38100" dist="38100" dir="2700000" algn="tl">
                    <a:srgbClr val="000000">
                      <a:alpha val="43137"/>
                    </a:srgbClr>
                  </a:outerShdw>
                </a:effectLst>
              </a:rPr>
            </a:br>
            <a:r>
              <a:rPr lang="en-US" sz="3600" b="0" dirty="0" smtClean="0">
                <a:solidFill>
                  <a:srgbClr val="0000FF"/>
                </a:solidFill>
                <a:effectLst>
                  <a:outerShdw blurRad="38100" dist="38100" dir="2700000" algn="tl">
                    <a:srgbClr val="000000">
                      <a:alpha val="43137"/>
                    </a:srgbClr>
                  </a:outerShdw>
                </a:effectLst>
              </a:rPr>
              <a:t>during 2008-2013</a:t>
            </a:r>
            <a:endParaRPr lang="en-US" sz="3600" b="0" dirty="0">
              <a:solidFill>
                <a:srgbClr val="0000FF"/>
              </a:solidFill>
              <a:effectLst>
                <a:outerShdw blurRad="38100" dist="38100" dir="2700000" algn="tl">
                  <a:srgbClr val="000000">
                    <a:alpha val="43137"/>
                  </a:srgbClr>
                </a:outerShdw>
              </a:effectLst>
            </a:endParaRPr>
          </a:p>
        </p:txBody>
      </p:sp>
      <p:pic>
        <p:nvPicPr>
          <p:cNvPr id="7" name="圖片 6" descr="figure_HCHO_TX_2008_13.jpg"/>
          <p:cNvPicPr>
            <a:picLocks noChangeAspect="1"/>
          </p:cNvPicPr>
          <p:nvPr/>
        </p:nvPicPr>
        <p:blipFill>
          <a:blip r:embed="rId3" cstate="print"/>
          <a:stretch>
            <a:fillRect/>
          </a:stretch>
        </p:blipFill>
        <p:spPr>
          <a:xfrm>
            <a:off x="76200" y="1287780"/>
            <a:ext cx="8915400" cy="5417820"/>
          </a:xfrm>
          <a:prstGeom prst="rect">
            <a:avLst/>
          </a:prstGeom>
        </p:spPr>
      </p:pic>
      <p:sp>
        <p:nvSpPr>
          <p:cNvPr id="8" name="文字方塊 7"/>
          <p:cNvSpPr txBox="1"/>
          <p:nvPr/>
        </p:nvSpPr>
        <p:spPr>
          <a:xfrm>
            <a:off x="3154680" y="1297745"/>
            <a:ext cx="838200" cy="369332"/>
          </a:xfrm>
          <a:prstGeom prst="rect">
            <a:avLst/>
          </a:prstGeom>
          <a:solidFill>
            <a:schemeClr val="bg1"/>
          </a:solidFill>
          <a:ln w="6350">
            <a:solidFill>
              <a:schemeClr val="tx1"/>
            </a:solidFill>
          </a:ln>
        </p:spPr>
        <p:txBody>
          <a:bodyPr wrap="square" rtlCol="0">
            <a:spAutoFit/>
          </a:bodyPr>
          <a:lstStyle/>
          <a:p>
            <a:r>
              <a:rPr lang="en-US" dirty="0" smtClean="0"/>
              <a:t>2009</a:t>
            </a:r>
            <a:endParaRPr lang="en-US" dirty="0"/>
          </a:p>
        </p:txBody>
      </p:sp>
      <p:sp>
        <p:nvSpPr>
          <p:cNvPr id="9" name="文字方塊 8"/>
          <p:cNvSpPr txBox="1"/>
          <p:nvPr/>
        </p:nvSpPr>
        <p:spPr>
          <a:xfrm>
            <a:off x="152400" y="1295400"/>
            <a:ext cx="838200" cy="369332"/>
          </a:xfrm>
          <a:prstGeom prst="rect">
            <a:avLst/>
          </a:prstGeom>
          <a:solidFill>
            <a:schemeClr val="bg1"/>
          </a:solidFill>
          <a:ln w="6350">
            <a:solidFill>
              <a:schemeClr val="tx1"/>
            </a:solidFill>
          </a:ln>
        </p:spPr>
        <p:txBody>
          <a:bodyPr wrap="square" rtlCol="0">
            <a:spAutoFit/>
          </a:bodyPr>
          <a:lstStyle/>
          <a:p>
            <a:r>
              <a:rPr lang="en-US" dirty="0" smtClean="0"/>
              <a:t>2008</a:t>
            </a:r>
            <a:endParaRPr lang="en-US" dirty="0"/>
          </a:p>
        </p:txBody>
      </p:sp>
      <p:sp>
        <p:nvSpPr>
          <p:cNvPr id="10" name="文字方塊 9"/>
          <p:cNvSpPr txBox="1"/>
          <p:nvPr/>
        </p:nvSpPr>
        <p:spPr>
          <a:xfrm>
            <a:off x="158260" y="4084264"/>
            <a:ext cx="838200" cy="369332"/>
          </a:xfrm>
          <a:prstGeom prst="rect">
            <a:avLst/>
          </a:prstGeom>
          <a:solidFill>
            <a:schemeClr val="bg1"/>
          </a:solidFill>
          <a:ln w="6350">
            <a:solidFill>
              <a:schemeClr val="tx1"/>
            </a:solidFill>
          </a:ln>
        </p:spPr>
        <p:txBody>
          <a:bodyPr wrap="square" rtlCol="0">
            <a:spAutoFit/>
          </a:bodyPr>
          <a:lstStyle/>
          <a:p>
            <a:r>
              <a:rPr lang="en-US" dirty="0" smtClean="0"/>
              <a:t>2011</a:t>
            </a:r>
            <a:endParaRPr lang="en-US" dirty="0"/>
          </a:p>
        </p:txBody>
      </p:sp>
      <p:sp>
        <p:nvSpPr>
          <p:cNvPr id="11" name="文字方塊 10"/>
          <p:cNvSpPr txBox="1"/>
          <p:nvPr/>
        </p:nvSpPr>
        <p:spPr>
          <a:xfrm>
            <a:off x="3147646" y="4074885"/>
            <a:ext cx="838200" cy="369332"/>
          </a:xfrm>
          <a:prstGeom prst="rect">
            <a:avLst/>
          </a:prstGeom>
          <a:solidFill>
            <a:schemeClr val="bg1"/>
          </a:solidFill>
          <a:ln w="6350">
            <a:solidFill>
              <a:schemeClr val="tx1"/>
            </a:solidFill>
          </a:ln>
        </p:spPr>
        <p:txBody>
          <a:bodyPr wrap="square" rtlCol="0">
            <a:spAutoFit/>
          </a:bodyPr>
          <a:lstStyle/>
          <a:p>
            <a:r>
              <a:rPr lang="en-US" dirty="0" smtClean="0"/>
              <a:t>2012</a:t>
            </a:r>
            <a:endParaRPr lang="en-US" dirty="0"/>
          </a:p>
        </p:txBody>
      </p:sp>
      <p:sp>
        <p:nvSpPr>
          <p:cNvPr id="12" name="文字方塊 11"/>
          <p:cNvSpPr txBox="1"/>
          <p:nvPr/>
        </p:nvSpPr>
        <p:spPr>
          <a:xfrm>
            <a:off x="6148754" y="4066679"/>
            <a:ext cx="838200" cy="369332"/>
          </a:xfrm>
          <a:prstGeom prst="rect">
            <a:avLst/>
          </a:prstGeom>
          <a:solidFill>
            <a:schemeClr val="bg1"/>
          </a:solidFill>
          <a:ln w="6350">
            <a:solidFill>
              <a:schemeClr val="tx1"/>
            </a:solidFill>
          </a:ln>
        </p:spPr>
        <p:txBody>
          <a:bodyPr wrap="square" rtlCol="0">
            <a:spAutoFit/>
          </a:bodyPr>
          <a:lstStyle/>
          <a:p>
            <a:r>
              <a:rPr lang="en-US" dirty="0" smtClean="0"/>
              <a:t>2013</a:t>
            </a:r>
            <a:endParaRPr lang="en-US" dirty="0"/>
          </a:p>
        </p:txBody>
      </p:sp>
      <p:sp>
        <p:nvSpPr>
          <p:cNvPr id="13" name="文字方塊 12"/>
          <p:cNvSpPr txBox="1"/>
          <p:nvPr/>
        </p:nvSpPr>
        <p:spPr>
          <a:xfrm>
            <a:off x="6142892" y="1316502"/>
            <a:ext cx="838200" cy="369332"/>
          </a:xfrm>
          <a:prstGeom prst="rect">
            <a:avLst/>
          </a:prstGeom>
          <a:solidFill>
            <a:schemeClr val="bg1"/>
          </a:solidFill>
          <a:ln w="6350">
            <a:solidFill>
              <a:schemeClr val="tx1"/>
            </a:solidFill>
          </a:ln>
        </p:spPr>
        <p:txBody>
          <a:bodyPr wrap="square" rtlCol="0">
            <a:spAutoFit/>
          </a:bodyPr>
          <a:lstStyle/>
          <a:p>
            <a:r>
              <a:rPr lang="en-US" dirty="0" smtClean="0"/>
              <a:t>2010</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27</a:t>
            </a:fld>
            <a:endParaRPr lang="en-US">
              <a:solidFill>
                <a:prstClr val="black"/>
              </a:solidFill>
            </a:endParaRPr>
          </a:p>
        </p:txBody>
      </p:sp>
      <p:sp>
        <p:nvSpPr>
          <p:cNvPr id="7" name="標題 2"/>
          <p:cNvSpPr>
            <a:spLocks noGrp="1"/>
          </p:cNvSpPr>
          <p:nvPr>
            <p:ph type="title"/>
          </p:nvPr>
        </p:nvSpPr>
        <p:spPr>
          <a:xfrm>
            <a:off x="0" y="304800"/>
            <a:ext cx="9144000" cy="838200"/>
          </a:xfrm>
        </p:spPr>
        <p:txBody>
          <a:bodyPr>
            <a:normAutofit fontScale="90000"/>
          </a:bodyPr>
          <a:lstStyle/>
          <a:p>
            <a:pPr marL="112713"/>
            <a:r>
              <a:rPr lang="en-US" sz="3600" b="0" dirty="0" smtClean="0">
                <a:solidFill>
                  <a:srgbClr val="0000FF"/>
                </a:solidFill>
                <a:effectLst>
                  <a:outerShdw blurRad="38100" dist="38100" dir="2700000" algn="tl">
                    <a:srgbClr val="000000">
                      <a:alpha val="43137"/>
                    </a:srgbClr>
                  </a:outerShdw>
                </a:effectLst>
              </a:rPr>
              <a:t>GOME-2 Retrieved NO</a:t>
            </a:r>
            <a:r>
              <a:rPr lang="en-US" sz="3600" b="0" baseline="-25000" dirty="0" smtClean="0">
                <a:solidFill>
                  <a:srgbClr val="0000FF"/>
                </a:solidFill>
                <a:effectLst>
                  <a:outerShdw blurRad="38100" dist="38100" dir="2700000" algn="tl">
                    <a:srgbClr val="000000">
                      <a:alpha val="43137"/>
                    </a:srgbClr>
                  </a:outerShdw>
                </a:effectLst>
              </a:rPr>
              <a:t>2</a:t>
            </a:r>
            <a:r>
              <a:rPr lang="en-US" sz="3600" b="0" dirty="0" smtClean="0">
                <a:solidFill>
                  <a:srgbClr val="0000FF"/>
                </a:solidFill>
                <a:effectLst>
                  <a:outerShdw blurRad="38100" dist="38100" dir="2700000" algn="tl">
                    <a:srgbClr val="000000">
                      <a:alpha val="43137"/>
                    </a:srgbClr>
                  </a:outerShdw>
                </a:effectLst>
              </a:rPr>
              <a:t> in Texas</a:t>
            </a:r>
            <a:br>
              <a:rPr lang="en-US" sz="3600" b="0" dirty="0" smtClean="0">
                <a:solidFill>
                  <a:srgbClr val="0000FF"/>
                </a:solidFill>
                <a:effectLst>
                  <a:outerShdw blurRad="38100" dist="38100" dir="2700000" algn="tl">
                    <a:srgbClr val="000000">
                      <a:alpha val="43137"/>
                    </a:srgbClr>
                  </a:outerShdw>
                </a:effectLst>
              </a:rPr>
            </a:br>
            <a:r>
              <a:rPr lang="en-US" sz="3600" b="0" dirty="0" smtClean="0">
                <a:solidFill>
                  <a:srgbClr val="0000FF"/>
                </a:solidFill>
                <a:effectLst>
                  <a:outerShdw blurRad="38100" dist="38100" dir="2700000" algn="tl">
                    <a:srgbClr val="000000">
                      <a:alpha val="43137"/>
                    </a:srgbClr>
                  </a:outerShdw>
                </a:effectLst>
              </a:rPr>
              <a:t>during 2008-2013</a:t>
            </a:r>
            <a:endParaRPr lang="en-US" sz="3600" b="0" dirty="0">
              <a:solidFill>
                <a:srgbClr val="0000FF"/>
              </a:solidFill>
              <a:effectLst>
                <a:outerShdw blurRad="38100" dist="38100" dir="2700000" algn="tl">
                  <a:srgbClr val="000000">
                    <a:alpha val="43137"/>
                  </a:srgbClr>
                </a:outerShdw>
              </a:effectLst>
            </a:endParaRPr>
          </a:p>
        </p:txBody>
      </p:sp>
      <p:pic>
        <p:nvPicPr>
          <p:cNvPr id="8" name="圖片 7" descr="figure_NOx_TX_2008_13.jpg"/>
          <p:cNvPicPr>
            <a:picLocks noChangeAspect="1"/>
          </p:cNvPicPr>
          <p:nvPr/>
        </p:nvPicPr>
        <p:blipFill>
          <a:blip r:embed="rId2" cstate="print"/>
          <a:stretch>
            <a:fillRect/>
          </a:stretch>
        </p:blipFill>
        <p:spPr>
          <a:xfrm>
            <a:off x="76200" y="1269076"/>
            <a:ext cx="8915400" cy="5436524"/>
          </a:xfrm>
          <a:prstGeom prst="rect">
            <a:avLst/>
          </a:prstGeom>
        </p:spPr>
      </p:pic>
      <p:sp>
        <p:nvSpPr>
          <p:cNvPr id="9" name="文字方塊 8"/>
          <p:cNvSpPr txBox="1"/>
          <p:nvPr/>
        </p:nvSpPr>
        <p:spPr>
          <a:xfrm>
            <a:off x="3154680" y="1290711"/>
            <a:ext cx="838200" cy="369332"/>
          </a:xfrm>
          <a:prstGeom prst="rect">
            <a:avLst/>
          </a:prstGeom>
          <a:solidFill>
            <a:schemeClr val="bg1"/>
          </a:solidFill>
          <a:ln w="6350">
            <a:solidFill>
              <a:schemeClr val="tx1"/>
            </a:solidFill>
          </a:ln>
        </p:spPr>
        <p:txBody>
          <a:bodyPr wrap="square" rtlCol="0">
            <a:spAutoFit/>
          </a:bodyPr>
          <a:lstStyle/>
          <a:p>
            <a:r>
              <a:rPr lang="en-US" dirty="0" smtClean="0"/>
              <a:t>2009</a:t>
            </a:r>
            <a:endParaRPr lang="en-US" dirty="0"/>
          </a:p>
        </p:txBody>
      </p:sp>
      <p:sp>
        <p:nvSpPr>
          <p:cNvPr id="10" name="文字方塊 9"/>
          <p:cNvSpPr txBox="1"/>
          <p:nvPr/>
        </p:nvSpPr>
        <p:spPr>
          <a:xfrm>
            <a:off x="152400" y="1288366"/>
            <a:ext cx="838200" cy="369332"/>
          </a:xfrm>
          <a:prstGeom prst="rect">
            <a:avLst/>
          </a:prstGeom>
          <a:solidFill>
            <a:schemeClr val="bg1"/>
          </a:solidFill>
          <a:ln w="6350">
            <a:solidFill>
              <a:schemeClr val="tx1"/>
            </a:solidFill>
          </a:ln>
        </p:spPr>
        <p:txBody>
          <a:bodyPr wrap="square" rtlCol="0">
            <a:spAutoFit/>
          </a:bodyPr>
          <a:lstStyle/>
          <a:p>
            <a:r>
              <a:rPr lang="en-US" dirty="0" smtClean="0"/>
              <a:t>2008</a:t>
            </a:r>
            <a:endParaRPr lang="en-US" dirty="0"/>
          </a:p>
        </p:txBody>
      </p:sp>
      <p:sp>
        <p:nvSpPr>
          <p:cNvPr id="11" name="文字方塊 10"/>
          <p:cNvSpPr txBox="1"/>
          <p:nvPr/>
        </p:nvSpPr>
        <p:spPr>
          <a:xfrm>
            <a:off x="164123" y="4099560"/>
            <a:ext cx="838200" cy="369332"/>
          </a:xfrm>
          <a:prstGeom prst="rect">
            <a:avLst/>
          </a:prstGeom>
          <a:solidFill>
            <a:schemeClr val="bg1"/>
          </a:solidFill>
          <a:ln w="6350">
            <a:solidFill>
              <a:schemeClr val="tx1"/>
            </a:solidFill>
          </a:ln>
        </p:spPr>
        <p:txBody>
          <a:bodyPr wrap="square" rtlCol="0">
            <a:spAutoFit/>
          </a:bodyPr>
          <a:lstStyle/>
          <a:p>
            <a:r>
              <a:rPr lang="en-US" dirty="0" smtClean="0"/>
              <a:t>2011</a:t>
            </a:r>
            <a:endParaRPr lang="en-US" dirty="0"/>
          </a:p>
        </p:txBody>
      </p:sp>
      <p:sp>
        <p:nvSpPr>
          <p:cNvPr id="12" name="文字方塊 11"/>
          <p:cNvSpPr txBox="1"/>
          <p:nvPr/>
        </p:nvSpPr>
        <p:spPr>
          <a:xfrm>
            <a:off x="3158197" y="4063218"/>
            <a:ext cx="838200" cy="369332"/>
          </a:xfrm>
          <a:prstGeom prst="rect">
            <a:avLst/>
          </a:prstGeom>
          <a:solidFill>
            <a:schemeClr val="bg1"/>
          </a:solidFill>
          <a:ln w="6350">
            <a:solidFill>
              <a:schemeClr val="tx1"/>
            </a:solidFill>
          </a:ln>
        </p:spPr>
        <p:txBody>
          <a:bodyPr wrap="square" rtlCol="0">
            <a:spAutoFit/>
          </a:bodyPr>
          <a:lstStyle/>
          <a:p>
            <a:r>
              <a:rPr lang="en-US" dirty="0" smtClean="0"/>
              <a:t>2012</a:t>
            </a:r>
            <a:endParaRPr lang="en-US" dirty="0"/>
          </a:p>
        </p:txBody>
      </p:sp>
      <p:sp>
        <p:nvSpPr>
          <p:cNvPr id="13" name="文字方塊 12"/>
          <p:cNvSpPr txBox="1"/>
          <p:nvPr/>
        </p:nvSpPr>
        <p:spPr>
          <a:xfrm>
            <a:off x="6148754" y="4069080"/>
            <a:ext cx="838200" cy="369332"/>
          </a:xfrm>
          <a:prstGeom prst="rect">
            <a:avLst/>
          </a:prstGeom>
          <a:solidFill>
            <a:schemeClr val="bg1"/>
          </a:solidFill>
          <a:ln w="6350">
            <a:solidFill>
              <a:schemeClr val="tx1"/>
            </a:solidFill>
          </a:ln>
        </p:spPr>
        <p:txBody>
          <a:bodyPr wrap="square" rtlCol="0">
            <a:spAutoFit/>
          </a:bodyPr>
          <a:lstStyle/>
          <a:p>
            <a:r>
              <a:rPr lang="en-US" dirty="0" smtClean="0"/>
              <a:t>2013</a:t>
            </a:r>
            <a:endParaRPr lang="en-US" dirty="0"/>
          </a:p>
        </p:txBody>
      </p:sp>
      <p:sp>
        <p:nvSpPr>
          <p:cNvPr id="14" name="文字方塊 13"/>
          <p:cNvSpPr txBox="1"/>
          <p:nvPr/>
        </p:nvSpPr>
        <p:spPr>
          <a:xfrm>
            <a:off x="6142892" y="1309468"/>
            <a:ext cx="838200" cy="369332"/>
          </a:xfrm>
          <a:prstGeom prst="rect">
            <a:avLst/>
          </a:prstGeom>
          <a:solidFill>
            <a:schemeClr val="bg1"/>
          </a:solidFill>
          <a:ln w="6350">
            <a:solidFill>
              <a:schemeClr val="tx1"/>
            </a:solidFill>
          </a:ln>
        </p:spPr>
        <p:txBody>
          <a:bodyPr wrap="square" rtlCol="0">
            <a:spAutoFit/>
          </a:bodyPr>
          <a:lstStyle/>
          <a:p>
            <a:r>
              <a:rPr lang="en-US" dirty="0" smtClean="0"/>
              <a:t>2010</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3</a:t>
            </a:fld>
            <a:endParaRPr lang="en-US">
              <a:solidFill>
                <a:prstClr val="black"/>
              </a:solidFill>
            </a:endParaRPr>
          </a:p>
        </p:txBody>
      </p:sp>
      <p:pic>
        <p:nvPicPr>
          <p:cNvPr id="6" name="Picture 2" descr="http://upload.wikimedia.org/wikipedia/commons/thumb/2/22/United_States_Shale_gas_plays,_May_2011.pdf/page1-1650px-United_States_Shale_gas_plays,_May_2011.pdf.jpg"/>
          <p:cNvPicPr>
            <a:picLocks noChangeAspect="1" noChangeArrowheads="1"/>
          </p:cNvPicPr>
          <p:nvPr/>
        </p:nvPicPr>
        <p:blipFill>
          <a:blip r:embed="rId3" cstate="print"/>
          <a:srcRect/>
          <a:stretch>
            <a:fillRect/>
          </a:stretch>
        </p:blipFill>
        <p:spPr bwMode="auto">
          <a:xfrm>
            <a:off x="776086" y="1066800"/>
            <a:ext cx="7910714" cy="5410200"/>
          </a:xfrm>
          <a:prstGeom prst="rect">
            <a:avLst/>
          </a:prstGeom>
          <a:noFill/>
        </p:spPr>
      </p:pic>
      <p:sp>
        <p:nvSpPr>
          <p:cNvPr id="8" name="標題 2"/>
          <p:cNvSpPr>
            <a:spLocks noGrp="1"/>
          </p:cNvSpPr>
          <p:nvPr>
            <p:ph type="title"/>
          </p:nvPr>
        </p:nvSpPr>
        <p:spPr>
          <a:xfrm>
            <a:off x="0" y="152400"/>
            <a:ext cx="9144000" cy="838200"/>
          </a:xfrm>
        </p:spPr>
        <p:txBody>
          <a:bodyPr>
            <a:normAutofit/>
          </a:bodyPr>
          <a:lstStyle/>
          <a:p>
            <a:pPr indent="344488" algn="ctr"/>
            <a:r>
              <a:rPr lang="en-US" sz="3600" dirty="0" smtClean="0"/>
              <a:t>Locations of Shale Plays in the U.S.</a:t>
            </a:r>
            <a:endParaRPr lang="en-US" sz="3600" dirty="0"/>
          </a:p>
        </p:txBody>
      </p:sp>
      <p:sp>
        <p:nvSpPr>
          <p:cNvPr id="9" name="向右箭號 8"/>
          <p:cNvSpPr/>
          <p:nvPr/>
        </p:nvSpPr>
        <p:spPr>
          <a:xfrm rot="14731641">
            <a:off x="4567217" y="5328591"/>
            <a:ext cx="1295400" cy="990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向右箭號 9"/>
          <p:cNvSpPr/>
          <p:nvPr/>
        </p:nvSpPr>
        <p:spPr>
          <a:xfrm rot="12565759">
            <a:off x="7246387" y="3378536"/>
            <a:ext cx="1295400" cy="990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群組 44"/>
          <p:cNvGrpSpPr/>
          <p:nvPr/>
        </p:nvGrpSpPr>
        <p:grpSpPr>
          <a:xfrm>
            <a:off x="328256" y="2286002"/>
            <a:ext cx="8129944" cy="4253865"/>
            <a:chOff x="328256" y="2286002"/>
            <a:chExt cx="8129944" cy="4253865"/>
          </a:xfrm>
        </p:grpSpPr>
        <p:pic>
          <p:nvPicPr>
            <p:cNvPr id="206852" name="Picture 4"/>
            <p:cNvPicPr>
              <a:picLocks noChangeAspect="1" noChangeArrowheads="1"/>
            </p:cNvPicPr>
            <p:nvPr/>
          </p:nvPicPr>
          <p:blipFill>
            <a:blip r:embed="rId3" cstate="print"/>
            <a:srcRect/>
            <a:stretch>
              <a:fillRect/>
            </a:stretch>
          </p:blipFill>
          <p:spPr bwMode="auto">
            <a:xfrm>
              <a:off x="763905" y="2286002"/>
              <a:ext cx="7694295" cy="4253865"/>
            </a:xfrm>
            <a:prstGeom prst="rect">
              <a:avLst/>
            </a:prstGeom>
            <a:noFill/>
            <a:ln w="9525">
              <a:noFill/>
              <a:miter lim="800000"/>
              <a:headEnd/>
              <a:tailEnd/>
            </a:ln>
          </p:spPr>
        </p:pic>
        <p:cxnSp>
          <p:nvCxnSpPr>
            <p:cNvPr id="40" name="直線單箭頭接點 39"/>
            <p:cNvCxnSpPr/>
            <p:nvPr/>
          </p:nvCxnSpPr>
          <p:spPr>
            <a:xfrm>
              <a:off x="4267200" y="3962400"/>
              <a:ext cx="0" cy="9144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295400" y="2743200"/>
              <a:ext cx="2667000" cy="338554"/>
            </a:xfrm>
            <a:prstGeom prst="rect">
              <a:avLst/>
            </a:prstGeom>
            <a:solidFill>
              <a:schemeClr val="bg1"/>
            </a:solidFill>
          </p:spPr>
          <p:txBody>
            <a:bodyPr wrap="square" rtlCol="0">
              <a:spAutoFit/>
            </a:bodyPr>
            <a:lstStyle/>
            <a:p>
              <a:pPr>
                <a:buClr>
                  <a:srgbClr val="0070C0"/>
                </a:buClr>
              </a:pPr>
              <a:r>
                <a:rPr lang="en-US" sz="1600" dirty="0" smtClean="0">
                  <a:latin typeface="Times New Roman" pitchFamily="18" charset="0"/>
                  <a:cs typeface="Times New Roman" pitchFamily="18" charset="0"/>
                </a:rPr>
                <a:t>(Trillion cubic feet)</a:t>
              </a:r>
            </a:p>
          </p:txBody>
        </p:sp>
        <p:cxnSp>
          <p:nvCxnSpPr>
            <p:cNvPr id="17" name="直線單箭頭接點 16"/>
            <p:cNvCxnSpPr/>
            <p:nvPr/>
          </p:nvCxnSpPr>
          <p:spPr>
            <a:xfrm>
              <a:off x="7772400" y="2819400"/>
              <a:ext cx="0" cy="1752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rot="16200000">
              <a:off x="-950268" y="4021723"/>
              <a:ext cx="2895602" cy="338554"/>
            </a:xfrm>
            <a:prstGeom prst="rect">
              <a:avLst/>
            </a:prstGeom>
            <a:solidFill>
              <a:schemeClr val="bg1"/>
            </a:solidFill>
          </p:spPr>
          <p:txBody>
            <a:bodyPr wrap="square" rtlCol="0">
              <a:spAutoFit/>
            </a:bodyPr>
            <a:lstStyle/>
            <a:p>
              <a:pPr>
                <a:buClr>
                  <a:srgbClr val="0070C0"/>
                </a:buClr>
              </a:pPr>
              <a:r>
                <a:rPr lang="en-US" sz="1600" b="1" dirty="0" smtClean="0">
                  <a:latin typeface="Times New Roman" pitchFamily="18" charset="0"/>
                  <a:cs typeface="Times New Roman" pitchFamily="18" charset="0"/>
                </a:rPr>
                <a:t>Natural gas production</a:t>
              </a:r>
            </a:p>
          </p:txBody>
        </p:sp>
      </p:grpSp>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4</a:t>
            </a:fld>
            <a:endParaRPr lang="en-US">
              <a:solidFill>
                <a:prstClr val="black"/>
              </a:solidFill>
            </a:endParaRPr>
          </a:p>
        </p:txBody>
      </p:sp>
      <p:sp>
        <p:nvSpPr>
          <p:cNvPr id="8" name="標題 2"/>
          <p:cNvSpPr>
            <a:spLocks noGrp="1"/>
          </p:cNvSpPr>
          <p:nvPr>
            <p:ph type="title"/>
          </p:nvPr>
        </p:nvSpPr>
        <p:spPr>
          <a:xfrm>
            <a:off x="0" y="381000"/>
            <a:ext cx="9144000" cy="1219200"/>
          </a:xfrm>
        </p:spPr>
        <p:txBody>
          <a:bodyPr>
            <a:normAutofit fontScale="90000"/>
          </a:bodyPr>
          <a:lstStyle/>
          <a:p>
            <a:r>
              <a:rPr lang="en-US" sz="4000" dirty="0" smtClean="0"/>
              <a:t>Shale Gas Production Leads Growth in Production Through 2040 </a:t>
            </a:r>
            <a:r>
              <a:rPr lang="en-US" sz="3600" dirty="0" smtClean="0">
                <a:solidFill>
                  <a:srgbClr val="0000FF"/>
                </a:solidFill>
                <a:effectLst/>
                <a:latin typeface="Times New Roman" pitchFamily="18" charset="0"/>
                <a:cs typeface="Times New Roman" pitchFamily="18" charset="0"/>
              </a:rPr>
              <a:t/>
            </a:r>
            <a:br>
              <a:rPr lang="en-US" sz="3600" dirty="0" smtClean="0">
                <a:solidFill>
                  <a:srgbClr val="0000FF"/>
                </a:solidFill>
                <a:effectLst/>
                <a:latin typeface="Times New Roman" pitchFamily="18" charset="0"/>
                <a:cs typeface="Times New Roman" pitchFamily="18" charset="0"/>
              </a:rPr>
            </a:br>
            <a:endParaRPr lang="en-US" sz="3600" dirty="0"/>
          </a:p>
        </p:txBody>
      </p:sp>
      <p:sp>
        <p:nvSpPr>
          <p:cNvPr id="9" name="文字方塊 8"/>
          <p:cNvSpPr txBox="1"/>
          <p:nvPr/>
        </p:nvSpPr>
        <p:spPr>
          <a:xfrm>
            <a:off x="304800" y="1371600"/>
            <a:ext cx="8077200" cy="923330"/>
          </a:xfrm>
          <a:prstGeom prst="rect">
            <a:avLst/>
          </a:prstGeom>
          <a:solidFill>
            <a:schemeClr val="bg1"/>
          </a:solidFill>
          <a:ln w="38100">
            <a:solidFill>
              <a:srgbClr val="CC0099"/>
            </a:solidFill>
          </a:ln>
        </p:spPr>
        <p:txBody>
          <a:bodyPr wrap="square" rtlCol="0">
            <a:spAutoFit/>
          </a:bodyPr>
          <a:lstStyle/>
          <a:p>
            <a:pPr>
              <a:buClr>
                <a:srgbClr val="0070C0"/>
              </a:buClr>
            </a:pPr>
            <a:r>
              <a:rPr lang="en-US" dirty="0" smtClean="0">
                <a:cs typeface="Times New Roman" pitchFamily="18" charset="0"/>
              </a:rPr>
              <a:t>The annual production of shale gas is expected to increase nationally from </a:t>
            </a:r>
            <a:r>
              <a:rPr lang="en-US" dirty="0" smtClean="0">
                <a:solidFill>
                  <a:srgbClr val="FF0000"/>
                </a:solidFill>
                <a:cs typeface="Times New Roman" pitchFamily="18" charset="0"/>
              </a:rPr>
              <a:t>40% to 53% </a:t>
            </a:r>
            <a:r>
              <a:rPr lang="en-US" dirty="0" smtClean="0">
                <a:cs typeface="Times New Roman" pitchFamily="18" charset="0"/>
              </a:rPr>
              <a:t>of total natural gas production in the United States from 2012 to 2040. </a:t>
            </a:r>
            <a:r>
              <a:rPr lang="en-US" sz="1400" dirty="0" smtClean="0">
                <a:cs typeface="Times New Roman" pitchFamily="18" charset="0"/>
              </a:rPr>
              <a:t>(U.S. EIA, 2014) </a:t>
            </a:r>
          </a:p>
        </p:txBody>
      </p:sp>
      <p:sp>
        <p:nvSpPr>
          <p:cNvPr id="44" name="Text Placeholder 20"/>
          <p:cNvSpPr txBox="1">
            <a:spLocks/>
          </p:cNvSpPr>
          <p:nvPr/>
        </p:nvSpPr>
        <p:spPr bwMode="auto">
          <a:xfrm>
            <a:off x="4114800" y="6553200"/>
            <a:ext cx="4569287" cy="381000"/>
          </a:xfrm>
          <a:prstGeom prst="rect">
            <a:avLst/>
          </a:prstGeom>
          <a:noFill/>
          <a:ln>
            <a:miter lim="800000"/>
            <a:headEnd/>
            <a:tailEnd/>
          </a:ln>
        </p:spPr>
        <p:txBody>
          <a:bodyPr vert="horz" wrap="square" lIns="91440" tIns="45720" rIns="91440" bIns="45720" numCol="1" compatLnSpc="1">
            <a:prstTxWarp prst="textNoShape">
              <a:avLst/>
            </a:prstTxWarp>
            <a:noAutofit/>
          </a:bodyPr>
          <a:lstStyle/>
          <a:p>
            <a:pPr marL="365760" marR="0" lvl="0" indent="-256032" algn="r" defTabSz="914400" rtl="0" eaLnBrk="1" fontAlgn="auto" latinLnBrk="0" hangingPunct="1">
              <a:lnSpc>
                <a:spcPct val="100000"/>
              </a:lnSpc>
              <a:spcBef>
                <a:spcPts val="400"/>
              </a:spcBef>
              <a:spcAft>
                <a:spcPts val="0"/>
              </a:spcAft>
              <a:buClr>
                <a:schemeClr val="accent1"/>
              </a:buClr>
              <a:buSzPct val="68000"/>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Source:  U.S. EIA, Annual Energy Outlook 2014</a:t>
            </a:r>
          </a:p>
        </p:txBody>
      </p:sp>
      <p:cxnSp>
        <p:nvCxnSpPr>
          <p:cNvPr id="16" name="直線接點 15"/>
          <p:cNvCxnSpPr/>
          <p:nvPr/>
        </p:nvCxnSpPr>
        <p:spPr>
          <a:xfrm flipV="1">
            <a:off x="4267200" y="3886200"/>
            <a:ext cx="3657600" cy="76200"/>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519924" y="6416675"/>
            <a:ext cx="457200" cy="365125"/>
          </a:xfrm>
        </p:spPr>
        <p:txBody>
          <a:bodyPr/>
          <a:lstStyle/>
          <a:p>
            <a:fld id="{11055017-2404-499B-81AB-13AA45C71D02}" type="slidenum">
              <a:rPr lang="en-US" smtClean="0">
                <a:solidFill>
                  <a:prstClr val="black"/>
                </a:solidFill>
              </a:rPr>
              <a:pPr/>
              <a:t>5</a:t>
            </a:fld>
            <a:endParaRPr lang="en-US">
              <a:solidFill>
                <a:prstClr val="black"/>
              </a:solidFill>
            </a:endParaRPr>
          </a:p>
        </p:txBody>
      </p:sp>
      <p:sp>
        <p:nvSpPr>
          <p:cNvPr id="6" name="投影片編號版面配置區 1"/>
          <p:cNvSpPr txBox="1">
            <a:spLocks/>
          </p:cNvSpPr>
          <p:nvPr/>
        </p:nvSpPr>
        <p:spPr>
          <a:xfrm>
            <a:off x="6513575" y="6365494"/>
            <a:ext cx="21336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EA0CA25-8527-43DF-A521-A51FAE3DC761}"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矩形 6"/>
          <p:cNvSpPr/>
          <p:nvPr/>
        </p:nvSpPr>
        <p:spPr>
          <a:xfrm>
            <a:off x="2398775" y="3057144"/>
            <a:ext cx="3621025"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blogs.scientificamerican.com/plugged-in/files/2014/02/EmissionsGraphic.png"/>
          <p:cNvPicPr>
            <a:picLocks noChangeAspect="1" noChangeArrowheads="1"/>
          </p:cNvPicPr>
          <p:nvPr/>
        </p:nvPicPr>
        <p:blipFill>
          <a:blip r:embed="rId3" cstate="print"/>
          <a:srcRect t="59033"/>
          <a:stretch>
            <a:fillRect/>
          </a:stretch>
        </p:blipFill>
        <p:spPr bwMode="auto">
          <a:xfrm>
            <a:off x="2348724" y="3590544"/>
            <a:ext cx="5993651" cy="3723029"/>
          </a:xfrm>
          <a:prstGeom prst="rect">
            <a:avLst/>
          </a:prstGeom>
          <a:noFill/>
        </p:spPr>
      </p:pic>
      <p:pic>
        <p:nvPicPr>
          <p:cNvPr id="9" name="Picture 2" descr="http://blogs.scientificamerican.com/plugged-in/files/2014/02/EmissionsGraphic.png"/>
          <p:cNvPicPr>
            <a:picLocks noChangeAspect="1" noChangeArrowheads="1"/>
          </p:cNvPicPr>
          <p:nvPr/>
        </p:nvPicPr>
        <p:blipFill>
          <a:blip r:embed="rId3" cstate="print"/>
          <a:srcRect t="12531" r="45993" b="35030"/>
          <a:stretch>
            <a:fillRect/>
          </a:stretch>
        </p:blipFill>
        <p:spPr bwMode="auto">
          <a:xfrm>
            <a:off x="2353041" y="62445"/>
            <a:ext cx="3246134" cy="4442499"/>
          </a:xfrm>
          <a:prstGeom prst="rect">
            <a:avLst/>
          </a:prstGeom>
          <a:noFill/>
        </p:spPr>
      </p:pic>
      <p:sp>
        <p:nvSpPr>
          <p:cNvPr id="10" name="矩形 9"/>
          <p:cNvSpPr/>
          <p:nvPr/>
        </p:nvSpPr>
        <p:spPr>
          <a:xfrm>
            <a:off x="5599175" y="6486144"/>
            <a:ext cx="3621025" cy="905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http://static.squarespace.com/static/537be49ee4b0232ac977b830/t/53961b3de4b02a280efb0ec2/1402346328198/"/>
          <p:cNvPicPr>
            <a:picLocks noChangeAspect="1" noChangeArrowheads="1"/>
          </p:cNvPicPr>
          <p:nvPr/>
        </p:nvPicPr>
        <p:blipFill>
          <a:blip r:embed="rId4" cstate="print"/>
          <a:srcRect/>
          <a:stretch>
            <a:fillRect/>
          </a:stretch>
        </p:blipFill>
        <p:spPr bwMode="auto">
          <a:xfrm>
            <a:off x="4837924" y="0"/>
            <a:ext cx="787400" cy="609600"/>
          </a:xfrm>
          <a:prstGeom prst="rect">
            <a:avLst/>
          </a:prstGeom>
          <a:noFill/>
        </p:spPr>
      </p:pic>
      <p:pic>
        <p:nvPicPr>
          <p:cNvPr id="12" name="Picture 4"/>
          <p:cNvPicPr>
            <a:picLocks noChangeAspect="1" noChangeArrowheads="1"/>
          </p:cNvPicPr>
          <p:nvPr/>
        </p:nvPicPr>
        <p:blipFill>
          <a:blip r:embed="rId5" cstate="print"/>
          <a:srcRect/>
          <a:stretch>
            <a:fillRect/>
          </a:stretch>
        </p:blipFill>
        <p:spPr bwMode="auto">
          <a:xfrm>
            <a:off x="-12143" y="389191"/>
            <a:ext cx="2374109" cy="1592009"/>
          </a:xfrm>
          <a:prstGeom prst="rect">
            <a:avLst/>
          </a:prstGeom>
          <a:noFill/>
          <a:ln w="9525">
            <a:noFill/>
            <a:miter lim="800000"/>
            <a:headEnd/>
            <a:tailEnd/>
          </a:ln>
        </p:spPr>
      </p:pic>
      <p:pic>
        <p:nvPicPr>
          <p:cNvPr id="13" name="Picture 6"/>
          <p:cNvPicPr>
            <a:picLocks noChangeAspect="1" noChangeArrowheads="1"/>
          </p:cNvPicPr>
          <p:nvPr/>
        </p:nvPicPr>
        <p:blipFill>
          <a:blip r:embed="rId6" cstate="print"/>
          <a:srcRect/>
          <a:stretch>
            <a:fillRect/>
          </a:stretch>
        </p:blipFill>
        <p:spPr bwMode="auto">
          <a:xfrm>
            <a:off x="0" y="2577857"/>
            <a:ext cx="2363964" cy="1536943"/>
          </a:xfrm>
          <a:prstGeom prst="rect">
            <a:avLst/>
          </a:prstGeom>
          <a:noFill/>
          <a:ln w="9525">
            <a:noFill/>
            <a:miter lim="800000"/>
            <a:headEnd/>
            <a:tailEnd/>
          </a:ln>
        </p:spPr>
      </p:pic>
      <p:pic>
        <p:nvPicPr>
          <p:cNvPr id="14" name="Picture 8"/>
          <p:cNvPicPr>
            <a:picLocks noChangeAspect="1" noChangeArrowheads="1"/>
          </p:cNvPicPr>
          <p:nvPr/>
        </p:nvPicPr>
        <p:blipFill>
          <a:blip r:embed="rId7" cstate="print"/>
          <a:srcRect b="8333"/>
          <a:stretch>
            <a:fillRect/>
          </a:stretch>
        </p:blipFill>
        <p:spPr bwMode="auto">
          <a:xfrm>
            <a:off x="0" y="4800600"/>
            <a:ext cx="2374850" cy="1539255"/>
          </a:xfrm>
          <a:prstGeom prst="rect">
            <a:avLst/>
          </a:prstGeom>
          <a:noFill/>
          <a:ln w="9525">
            <a:noFill/>
            <a:miter lim="800000"/>
            <a:headEnd/>
            <a:tailEnd/>
          </a:ln>
        </p:spPr>
      </p:pic>
      <p:pic>
        <p:nvPicPr>
          <p:cNvPr id="15" name="Picture 2" descr="http://blogs.scientificamerican.com/plugged-in/files/2014/02/EmissionsGraphic.png"/>
          <p:cNvPicPr>
            <a:picLocks noChangeAspect="1" noChangeArrowheads="1"/>
          </p:cNvPicPr>
          <p:nvPr/>
        </p:nvPicPr>
        <p:blipFill>
          <a:blip r:embed="rId3" cstate="print"/>
          <a:srcRect l="55507" t="25393" b="41956"/>
          <a:stretch>
            <a:fillRect/>
          </a:stretch>
        </p:blipFill>
        <p:spPr bwMode="auto">
          <a:xfrm>
            <a:off x="5853924" y="60896"/>
            <a:ext cx="3163947" cy="3520504"/>
          </a:xfrm>
          <a:prstGeom prst="rect">
            <a:avLst/>
          </a:prstGeom>
          <a:noFill/>
        </p:spPr>
      </p:pic>
      <p:sp>
        <p:nvSpPr>
          <p:cNvPr id="16" name="文字方塊 15"/>
          <p:cNvSpPr txBox="1"/>
          <p:nvPr/>
        </p:nvSpPr>
        <p:spPr>
          <a:xfrm>
            <a:off x="7377924" y="6477000"/>
            <a:ext cx="1676400" cy="307777"/>
          </a:xfrm>
          <a:prstGeom prst="rect">
            <a:avLst/>
          </a:prstGeom>
          <a:noFill/>
        </p:spPr>
        <p:txBody>
          <a:bodyPr wrap="square" rtlCol="0">
            <a:spAutoFit/>
          </a:bodyPr>
          <a:lstStyle/>
          <a:p>
            <a:r>
              <a:rPr lang="en-US" sz="1400" dirty="0" smtClean="0"/>
              <a:t>Source : U.S. EPA</a:t>
            </a:r>
            <a:endParaRPr lang="en-US" sz="1400" dirty="0"/>
          </a:p>
        </p:txBody>
      </p:sp>
      <p:sp>
        <p:nvSpPr>
          <p:cNvPr id="17" name="橢圓 16"/>
          <p:cNvSpPr/>
          <p:nvPr/>
        </p:nvSpPr>
        <p:spPr>
          <a:xfrm>
            <a:off x="3657600" y="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橢圓 17"/>
          <p:cNvSpPr/>
          <p:nvPr/>
        </p:nvSpPr>
        <p:spPr>
          <a:xfrm>
            <a:off x="3962400" y="20574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橢圓 18"/>
          <p:cNvSpPr/>
          <p:nvPr/>
        </p:nvSpPr>
        <p:spPr>
          <a:xfrm>
            <a:off x="4419600" y="49530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6</a:t>
            </a:fld>
            <a:endParaRPr lang="en-US">
              <a:solidFill>
                <a:prstClr val="black"/>
              </a:solidFill>
            </a:endParaRPr>
          </a:p>
        </p:txBody>
      </p:sp>
      <p:pic>
        <p:nvPicPr>
          <p:cNvPr id="35" name="圖片 34" descr="MAS_production_0924.jpg"/>
          <p:cNvPicPr>
            <a:picLocks/>
          </p:cNvPicPr>
          <p:nvPr/>
        </p:nvPicPr>
        <p:blipFill>
          <a:blip r:embed="rId3" cstate="print"/>
          <a:stretch>
            <a:fillRect/>
          </a:stretch>
        </p:blipFill>
        <p:spPr>
          <a:xfrm>
            <a:off x="5102477" y="936427"/>
            <a:ext cx="3431923" cy="2654377"/>
          </a:xfrm>
          <a:prstGeom prst="rect">
            <a:avLst/>
          </a:prstGeom>
          <a:ln>
            <a:solidFill>
              <a:sysClr val="windowText" lastClr="000000"/>
            </a:solidFill>
          </a:ln>
        </p:spPr>
      </p:pic>
      <p:pic>
        <p:nvPicPr>
          <p:cNvPr id="36" name="圖片 35" descr="TX_production_0924.jpg"/>
          <p:cNvPicPr>
            <a:picLocks/>
          </p:cNvPicPr>
          <p:nvPr/>
        </p:nvPicPr>
        <p:blipFill>
          <a:blip r:embed="rId4" cstate="print"/>
          <a:stretch>
            <a:fillRect/>
          </a:stretch>
        </p:blipFill>
        <p:spPr>
          <a:xfrm>
            <a:off x="5094442" y="3733800"/>
            <a:ext cx="3431923" cy="2654377"/>
          </a:xfrm>
          <a:prstGeom prst="rect">
            <a:avLst/>
          </a:prstGeom>
          <a:ln>
            <a:solidFill>
              <a:sysClr val="windowText" lastClr="000000"/>
            </a:solidFill>
          </a:ln>
        </p:spPr>
      </p:pic>
      <p:pic>
        <p:nvPicPr>
          <p:cNvPr id="37" name="內容版面配置區 3" descr="study_area_ne_0915.tif"/>
          <p:cNvPicPr>
            <a:picLocks noChangeAspect="1"/>
          </p:cNvPicPr>
          <p:nvPr/>
        </p:nvPicPr>
        <p:blipFill>
          <a:blip r:embed="rId5" cstate="print"/>
          <a:stretch>
            <a:fillRect/>
          </a:stretch>
        </p:blipFill>
        <p:spPr>
          <a:xfrm>
            <a:off x="1103567" y="936427"/>
            <a:ext cx="3433729" cy="2654191"/>
          </a:xfrm>
          <a:prstGeom prst="rect">
            <a:avLst/>
          </a:prstGeom>
          <a:ln>
            <a:solidFill>
              <a:sysClr val="windowText" lastClr="000000"/>
            </a:solidFill>
          </a:ln>
        </p:spPr>
      </p:pic>
      <p:pic>
        <p:nvPicPr>
          <p:cNvPr id="38" name="內容版面配置區 3" descr="study_area_tx_0915.tif"/>
          <p:cNvPicPr>
            <a:picLocks noChangeAspect="1"/>
          </p:cNvPicPr>
          <p:nvPr/>
        </p:nvPicPr>
        <p:blipFill>
          <a:blip r:embed="rId6" cstate="print"/>
          <a:stretch>
            <a:fillRect/>
          </a:stretch>
        </p:blipFill>
        <p:spPr>
          <a:xfrm>
            <a:off x="1103567" y="3733986"/>
            <a:ext cx="3433729" cy="2654191"/>
          </a:xfrm>
          <a:prstGeom prst="rect">
            <a:avLst/>
          </a:prstGeom>
          <a:ln>
            <a:solidFill>
              <a:sysClr val="windowText" lastClr="000000"/>
            </a:solidFill>
          </a:ln>
        </p:spPr>
      </p:pic>
      <p:sp>
        <p:nvSpPr>
          <p:cNvPr id="43" name="文字方塊 42"/>
          <p:cNvSpPr txBox="1"/>
          <p:nvPr/>
        </p:nvSpPr>
        <p:spPr>
          <a:xfrm>
            <a:off x="1431743" y="4555873"/>
            <a:ext cx="1428348" cy="3186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rPr>
              <a:t>Barnett Shale</a:t>
            </a:r>
            <a:endParaRPr kumimoji="0" lang="en-US" sz="1400" b="0" i="0" u="none" strike="noStrike" kern="0" cap="none" spc="0" normalizeH="0" baseline="0" noProof="0" dirty="0">
              <a:ln>
                <a:noFill/>
              </a:ln>
              <a:effectLst/>
              <a:uLnTx/>
              <a:uFillTx/>
            </a:endParaRPr>
          </a:p>
        </p:txBody>
      </p:sp>
      <p:sp>
        <p:nvSpPr>
          <p:cNvPr id="44" name="文字方塊 43"/>
          <p:cNvSpPr txBox="1"/>
          <p:nvPr/>
        </p:nvSpPr>
        <p:spPr>
          <a:xfrm>
            <a:off x="2786067" y="4648200"/>
            <a:ext cx="1862133" cy="3186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rPr>
              <a:t>Haynesville Shale</a:t>
            </a:r>
            <a:endParaRPr kumimoji="0" lang="en-US" sz="1400" b="0" i="0" u="none" strike="noStrike" kern="0" cap="none" spc="0" normalizeH="0" baseline="0" noProof="0" dirty="0">
              <a:ln>
                <a:noFill/>
              </a:ln>
              <a:effectLst/>
              <a:uLnTx/>
              <a:uFillTx/>
            </a:endParaRPr>
          </a:p>
        </p:txBody>
      </p:sp>
      <p:sp>
        <p:nvSpPr>
          <p:cNvPr id="45" name="文字方塊 44"/>
          <p:cNvSpPr txBox="1"/>
          <p:nvPr/>
        </p:nvSpPr>
        <p:spPr>
          <a:xfrm>
            <a:off x="1033467" y="5193112"/>
            <a:ext cx="1752410" cy="3186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rPr>
              <a:t>Eagle Ford Shale</a:t>
            </a:r>
            <a:endParaRPr kumimoji="0" lang="en-US" sz="1400" b="0" i="0" u="none" strike="noStrike" kern="0" cap="none" spc="0" normalizeH="0" baseline="0" noProof="0" dirty="0">
              <a:ln>
                <a:noFill/>
              </a:ln>
              <a:effectLst/>
              <a:uLnTx/>
              <a:uFillTx/>
            </a:endParaRPr>
          </a:p>
        </p:txBody>
      </p:sp>
      <p:sp>
        <p:nvSpPr>
          <p:cNvPr id="46" name="文字方塊 45"/>
          <p:cNvSpPr txBox="1"/>
          <p:nvPr/>
        </p:nvSpPr>
        <p:spPr>
          <a:xfrm>
            <a:off x="1909672" y="1449326"/>
            <a:ext cx="1664791" cy="3217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Marcellus Shale</a:t>
            </a:r>
            <a:endParaRPr kumimoji="0" lang="en-US" sz="1400" b="0" i="0" u="none" strike="noStrike" kern="0" cap="none" spc="0" normalizeH="0" baseline="0" noProof="0" dirty="0">
              <a:ln>
                <a:noFill/>
              </a:ln>
              <a:solidFill>
                <a:sysClr val="windowText" lastClr="000000"/>
              </a:solidFill>
              <a:effectLst/>
              <a:uLnTx/>
              <a:uFillTx/>
            </a:endParaRPr>
          </a:p>
        </p:txBody>
      </p:sp>
      <p:sp>
        <p:nvSpPr>
          <p:cNvPr id="13" name="標題 2"/>
          <p:cNvSpPr>
            <a:spLocks noGrp="1"/>
          </p:cNvSpPr>
          <p:nvPr>
            <p:ph type="title"/>
          </p:nvPr>
        </p:nvSpPr>
        <p:spPr>
          <a:xfrm>
            <a:off x="0" y="152400"/>
            <a:ext cx="9144000" cy="838200"/>
          </a:xfrm>
        </p:spPr>
        <p:txBody>
          <a:bodyPr>
            <a:normAutofit fontScale="90000"/>
          </a:bodyPr>
          <a:lstStyle/>
          <a:p>
            <a:pPr indent="344488" algn="ctr"/>
            <a:r>
              <a:rPr lang="en-US" sz="3600" dirty="0" smtClean="0"/>
              <a:t>Studying Areas and Oil and Gas Production</a:t>
            </a:r>
            <a:endParaRPr lang="en-US" sz="3600" dirty="0"/>
          </a:p>
        </p:txBody>
      </p:sp>
      <p:sp>
        <p:nvSpPr>
          <p:cNvPr id="14" name="文字方塊 13"/>
          <p:cNvSpPr txBox="1"/>
          <p:nvPr/>
        </p:nvSpPr>
        <p:spPr>
          <a:xfrm>
            <a:off x="609600" y="914400"/>
            <a:ext cx="762000" cy="461665"/>
          </a:xfrm>
          <a:prstGeom prst="rect">
            <a:avLst/>
          </a:prstGeom>
          <a:noFill/>
        </p:spPr>
        <p:txBody>
          <a:bodyPr wrap="square" rtlCol="0">
            <a:spAutoFit/>
          </a:bodyPr>
          <a:lstStyle/>
          <a:p>
            <a:r>
              <a:rPr lang="en-US" sz="2400" dirty="0" smtClean="0"/>
              <a:t>(a)</a:t>
            </a:r>
            <a:endParaRPr lang="en-US" sz="2400" dirty="0"/>
          </a:p>
        </p:txBody>
      </p:sp>
      <p:sp>
        <p:nvSpPr>
          <p:cNvPr id="15" name="文字方塊 14"/>
          <p:cNvSpPr txBox="1"/>
          <p:nvPr/>
        </p:nvSpPr>
        <p:spPr>
          <a:xfrm>
            <a:off x="609600" y="3733800"/>
            <a:ext cx="762000" cy="461665"/>
          </a:xfrm>
          <a:prstGeom prst="rect">
            <a:avLst/>
          </a:prstGeom>
          <a:noFill/>
        </p:spPr>
        <p:txBody>
          <a:bodyPr wrap="square" rtlCol="0">
            <a:spAutoFit/>
          </a:bodyPr>
          <a:lstStyle/>
          <a:p>
            <a:r>
              <a:rPr lang="en-US" sz="2400" dirty="0" smtClean="0"/>
              <a:t>(b)</a:t>
            </a:r>
            <a:endParaRPr lang="en-US" sz="2400" dirty="0"/>
          </a:p>
        </p:txBody>
      </p:sp>
      <p:sp>
        <p:nvSpPr>
          <p:cNvPr id="16" name="文字方塊 15"/>
          <p:cNvSpPr txBox="1"/>
          <p:nvPr/>
        </p:nvSpPr>
        <p:spPr>
          <a:xfrm>
            <a:off x="4572000" y="914400"/>
            <a:ext cx="762000" cy="461665"/>
          </a:xfrm>
          <a:prstGeom prst="rect">
            <a:avLst/>
          </a:prstGeom>
          <a:noFill/>
        </p:spPr>
        <p:txBody>
          <a:bodyPr wrap="square" rtlCol="0">
            <a:spAutoFit/>
          </a:bodyPr>
          <a:lstStyle/>
          <a:p>
            <a:r>
              <a:rPr lang="en-US" sz="2400" dirty="0" smtClean="0"/>
              <a:t>(c)</a:t>
            </a:r>
            <a:endParaRPr lang="en-US" sz="2400" dirty="0"/>
          </a:p>
        </p:txBody>
      </p:sp>
      <p:sp>
        <p:nvSpPr>
          <p:cNvPr id="17" name="文字方塊 16"/>
          <p:cNvSpPr txBox="1"/>
          <p:nvPr/>
        </p:nvSpPr>
        <p:spPr>
          <a:xfrm>
            <a:off x="4572000" y="3733800"/>
            <a:ext cx="762000" cy="461665"/>
          </a:xfrm>
          <a:prstGeom prst="rect">
            <a:avLst/>
          </a:prstGeom>
          <a:noFill/>
        </p:spPr>
        <p:txBody>
          <a:bodyPr wrap="square" rtlCol="0">
            <a:spAutoFit/>
          </a:bodyPr>
          <a:lstStyle/>
          <a:p>
            <a:r>
              <a:rPr lang="en-US" sz="2400" dirty="0" smtClean="0"/>
              <a:t>(d)</a:t>
            </a:r>
            <a:endParaRPr lang="en-US" sz="2400" dirty="0"/>
          </a:p>
        </p:txBody>
      </p:sp>
      <p:sp>
        <p:nvSpPr>
          <p:cNvPr id="18" name="橢圓 17"/>
          <p:cNvSpPr/>
          <p:nvPr/>
        </p:nvSpPr>
        <p:spPr>
          <a:xfrm>
            <a:off x="7696200" y="1371600"/>
            <a:ext cx="457200" cy="457200"/>
          </a:xfrm>
          <a:prstGeom prst="ellipse">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 name="橢圓 18"/>
          <p:cNvSpPr/>
          <p:nvPr/>
        </p:nvSpPr>
        <p:spPr>
          <a:xfrm>
            <a:off x="7620000" y="4191000"/>
            <a:ext cx="457200" cy="457200"/>
          </a:xfrm>
          <a:prstGeom prst="ellipse">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7</a:t>
            </a:fld>
            <a:endParaRPr lang="en-US">
              <a:solidFill>
                <a:prstClr val="black"/>
              </a:solidFill>
            </a:endParaRPr>
          </a:p>
        </p:txBody>
      </p:sp>
      <p:sp>
        <p:nvSpPr>
          <p:cNvPr id="7" name="標題 2"/>
          <p:cNvSpPr>
            <a:spLocks noGrp="1"/>
          </p:cNvSpPr>
          <p:nvPr>
            <p:ph type="title"/>
          </p:nvPr>
        </p:nvSpPr>
        <p:spPr>
          <a:xfrm>
            <a:off x="0" y="228600"/>
            <a:ext cx="9144000" cy="838200"/>
          </a:xfrm>
        </p:spPr>
        <p:txBody>
          <a:bodyPr>
            <a:normAutofit fontScale="90000"/>
          </a:bodyPr>
          <a:lstStyle/>
          <a:p>
            <a:pPr marL="169863" indent="-3175">
              <a:spcBef>
                <a:spcPct val="20000"/>
              </a:spcBef>
              <a:defRPr/>
            </a:pPr>
            <a:r>
              <a:rPr lang="en-US" sz="3600" dirty="0" smtClean="0">
                <a:solidFill>
                  <a:srgbClr val="0000FF"/>
                </a:solidFill>
                <a:effectLst>
                  <a:outerShdw blurRad="38100" dist="38100" dir="2700000" algn="tl">
                    <a:srgbClr val="000000">
                      <a:alpha val="43137"/>
                    </a:srgbClr>
                  </a:outerShdw>
                </a:effectLst>
              </a:rPr>
              <a:t>Photochemical modeling and ozone sensitivity</a:t>
            </a:r>
          </a:p>
        </p:txBody>
      </p:sp>
      <p:sp>
        <p:nvSpPr>
          <p:cNvPr id="8" name="內容版面配置區 2"/>
          <p:cNvSpPr txBox="1">
            <a:spLocks/>
          </p:cNvSpPr>
          <p:nvPr/>
        </p:nvSpPr>
        <p:spPr>
          <a:xfrm>
            <a:off x="0" y="1143000"/>
            <a:ext cx="9144000" cy="5334000"/>
          </a:xfrm>
          <a:prstGeom prst="rect">
            <a:avLst/>
          </a:prstGeom>
        </p:spPr>
        <p:txBody>
          <a:bodyPr vert="horz" lIns="91440" tIns="45720" rIns="91440" bIns="45720" rtlCol="0">
            <a:normAutofit/>
          </a:bodyPr>
          <a:lstStyle/>
          <a:p>
            <a:pPr marL="914400" lvl="1" indent="-290513">
              <a:spcBef>
                <a:spcPct val="20000"/>
              </a:spcBef>
              <a:buClr>
                <a:srgbClr val="0070C0"/>
              </a:buClr>
              <a:buFont typeface="Wingdings" pitchFamily="2" charset="2"/>
              <a:buChar char="§"/>
              <a:defRPr/>
            </a:pPr>
            <a:r>
              <a:rPr lang="en-US" sz="2000" dirty="0" smtClean="0"/>
              <a:t>The emission inventory used for this study was the 2007 Mid-</a:t>
            </a:r>
          </a:p>
          <a:p>
            <a:pPr marL="914400"/>
            <a:r>
              <a:rPr lang="en-US" sz="2000" dirty="0" smtClean="0"/>
              <a:t>Atlantic Regional Air Management Association (MARAMA) Level 2 Inventory. </a:t>
            </a:r>
            <a:r>
              <a:rPr lang="nl-NL" sz="1400" dirty="0" smtClean="0"/>
              <a:t>(Vickers et al., 2011)</a:t>
            </a:r>
            <a:endParaRPr lang="en-US" sz="1400" dirty="0" smtClean="0"/>
          </a:p>
          <a:p>
            <a:pPr marL="914400" lvl="1" indent="-290513">
              <a:spcBef>
                <a:spcPct val="20000"/>
              </a:spcBef>
              <a:buClr>
                <a:srgbClr val="0070C0"/>
              </a:buClr>
              <a:buFont typeface="Wingdings" pitchFamily="2" charset="2"/>
              <a:buChar char="§"/>
              <a:defRPr/>
            </a:pPr>
            <a:r>
              <a:rPr lang="en-US" sz="2000" dirty="0" smtClean="0"/>
              <a:t>The decoupled direct method 3D (DDM-3D) in CMAQ v. 4.7.1 was applied to investigate sensitivities of ozone concentrations to precursor emission changes.</a:t>
            </a:r>
          </a:p>
          <a:p>
            <a:pPr marL="865188" lvl="1" indent="-241300">
              <a:spcBef>
                <a:spcPct val="20000"/>
              </a:spcBef>
              <a:buClr>
                <a:srgbClr val="0070C0"/>
              </a:buClr>
              <a:buFont typeface="Wingdings" pitchFamily="2" charset="2"/>
              <a:buChar char="§"/>
              <a:defRPr/>
            </a:pPr>
            <a:r>
              <a:rPr lang="en-US" sz="2000" dirty="0" smtClean="0"/>
              <a:t>Cities: Boston, Pittsburgh, Philadelphia, New York and  Washington, D.C.</a:t>
            </a:r>
          </a:p>
          <a:p>
            <a:pPr marL="914400" lvl="1" indent="-290513">
              <a:spcBef>
                <a:spcPct val="20000"/>
              </a:spcBef>
              <a:buClr>
                <a:srgbClr val="0070C0"/>
              </a:buClr>
              <a:buFont typeface="Wingdings" pitchFamily="2" charset="2"/>
              <a:buChar char="§"/>
              <a:defRPr/>
            </a:pPr>
            <a:endParaRPr lang="en-US" sz="6000" dirty="0" smtClean="0"/>
          </a:p>
          <a:p>
            <a:pPr marL="914400" lvl="1" indent="-290513">
              <a:spcBef>
                <a:spcPct val="20000"/>
              </a:spcBef>
              <a:buClr>
                <a:srgbClr val="0070C0"/>
              </a:buClr>
              <a:buFont typeface="Wingdings" pitchFamily="2" charset="2"/>
              <a:buChar char="§"/>
              <a:defRPr/>
            </a:pPr>
            <a:endParaRPr lang="en-US" dirty="0" smtClean="0"/>
          </a:p>
          <a:p>
            <a:pPr marL="628650" indent="-284163">
              <a:spcBef>
                <a:spcPct val="20000"/>
              </a:spcBef>
              <a:buClr>
                <a:srgbClr val="0070C0"/>
              </a:buClr>
              <a:defRPr/>
            </a:pPr>
            <a:endParaRPr lang="en-US" sz="2400" dirty="0" smtClean="0"/>
          </a:p>
          <a:p>
            <a:pPr marL="342900" indent="1588">
              <a:spcBef>
                <a:spcPct val="20000"/>
              </a:spcBef>
              <a:buClr>
                <a:srgbClr val="0070C0"/>
              </a:buClr>
              <a:defRPr/>
            </a:pPr>
            <a:endParaRPr kumimoji="0" lang="en-US" sz="2200" b="1" i="0" u="none" strike="noStrike" kern="1200" cap="none" spc="0" normalizeH="0" baseline="0" noProof="0" dirty="0" smtClean="0">
              <a:ln>
                <a:noFill/>
              </a:ln>
              <a:effectLst/>
              <a:uLnTx/>
              <a:uFillTx/>
              <a:cs typeface="Times New Roman" pitchFamily="18" charset="0"/>
            </a:endParaRPr>
          </a:p>
        </p:txBody>
      </p:sp>
      <p:pic>
        <p:nvPicPr>
          <p:cNvPr id="146435" name="Picture 3"/>
          <p:cNvPicPr>
            <a:picLocks noChangeAspect="1" noChangeArrowheads="1"/>
          </p:cNvPicPr>
          <p:nvPr/>
        </p:nvPicPr>
        <p:blipFill>
          <a:blip r:embed="rId3" cstate="print"/>
          <a:srcRect/>
          <a:stretch>
            <a:fillRect/>
          </a:stretch>
        </p:blipFill>
        <p:spPr bwMode="auto">
          <a:xfrm>
            <a:off x="4038600" y="3961716"/>
            <a:ext cx="3962400" cy="2739312"/>
          </a:xfrm>
          <a:prstGeom prst="rect">
            <a:avLst/>
          </a:prstGeom>
          <a:noFill/>
          <a:ln w="9525">
            <a:noFill/>
            <a:miter lim="800000"/>
            <a:headEnd/>
            <a:tailEnd/>
          </a:ln>
          <a:effectLst/>
        </p:spPr>
      </p:pic>
      <p:pic>
        <p:nvPicPr>
          <p:cNvPr id="146436" name="Picture 4"/>
          <p:cNvPicPr>
            <a:picLocks noChangeAspect="1" noChangeArrowheads="1"/>
          </p:cNvPicPr>
          <p:nvPr/>
        </p:nvPicPr>
        <p:blipFill>
          <a:blip r:embed="rId4" cstate="print"/>
          <a:srcRect/>
          <a:stretch>
            <a:fillRect/>
          </a:stretch>
        </p:blipFill>
        <p:spPr bwMode="auto">
          <a:xfrm>
            <a:off x="609600" y="3962400"/>
            <a:ext cx="3169920" cy="2697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8</a:t>
            </a:fld>
            <a:endParaRPr lang="en-US">
              <a:solidFill>
                <a:prstClr val="black"/>
              </a:solidFill>
            </a:endParaRPr>
          </a:p>
        </p:txBody>
      </p:sp>
      <p:pic>
        <p:nvPicPr>
          <p:cNvPr id="32" name="圖片 31" descr="voc.jpg"/>
          <p:cNvPicPr>
            <a:picLocks noChangeAspect="1"/>
          </p:cNvPicPr>
          <p:nvPr/>
        </p:nvPicPr>
        <p:blipFill>
          <a:blip r:embed="rId3" cstate="print"/>
          <a:srcRect l="7650" r="7068"/>
          <a:stretch>
            <a:fillRect/>
          </a:stretch>
        </p:blipFill>
        <p:spPr>
          <a:xfrm>
            <a:off x="126969" y="1356360"/>
            <a:ext cx="8883434" cy="4968240"/>
          </a:xfrm>
          <a:prstGeom prst="rect">
            <a:avLst/>
          </a:prstGeom>
          <a:ln>
            <a:solidFill>
              <a:schemeClr val="tx1"/>
            </a:solidFill>
          </a:ln>
        </p:spPr>
      </p:pic>
      <p:sp>
        <p:nvSpPr>
          <p:cNvPr id="33" name="文字方塊 11"/>
          <p:cNvSpPr txBox="1"/>
          <p:nvPr/>
        </p:nvSpPr>
        <p:spPr>
          <a:xfrm>
            <a:off x="762000" y="1737360"/>
            <a:ext cx="12192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Boston</a:t>
            </a:r>
            <a:endParaRPr lang="en-US" sz="1400" dirty="0"/>
          </a:p>
        </p:txBody>
      </p:sp>
      <p:sp>
        <p:nvSpPr>
          <p:cNvPr id="35" name="文字方塊 13"/>
          <p:cNvSpPr txBox="1"/>
          <p:nvPr/>
        </p:nvSpPr>
        <p:spPr>
          <a:xfrm>
            <a:off x="3657600" y="1737360"/>
            <a:ext cx="12192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New York</a:t>
            </a:r>
            <a:endParaRPr lang="en-US" sz="1400" dirty="0"/>
          </a:p>
        </p:txBody>
      </p:sp>
      <p:sp>
        <p:nvSpPr>
          <p:cNvPr id="38" name="矩形 37"/>
          <p:cNvSpPr/>
          <p:nvPr/>
        </p:nvSpPr>
        <p:spPr>
          <a:xfrm>
            <a:off x="1447800" y="1508760"/>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矩形 38"/>
          <p:cNvSpPr/>
          <p:nvPr/>
        </p:nvSpPr>
        <p:spPr>
          <a:xfrm>
            <a:off x="7162800" y="1584960"/>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矩形 39"/>
          <p:cNvSpPr/>
          <p:nvPr/>
        </p:nvSpPr>
        <p:spPr>
          <a:xfrm>
            <a:off x="4114800" y="1508760"/>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矩形 40"/>
          <p:cNvSpPr/>
          <p:nvPr/>
        </p:nvSpPr>
        <p:spPr>
          <a:xfrm>
            <a:off x="4343400" y="3947160"/>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矩形 41"/>
          <p:cNvSpPr/>
          <p:nvPr/>
        </p:nvSpPr>
        <p:spPr>
          <a:xfrm>
            <a:off x="1371600" y="3870960"/>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文字方塊 14"/>
          <p:cNvSpPr txBox="1"/>
          <p:nvPr/>
        </p:nvSpPr>
        <p:spPr>
          <a:xfrm>
            <a:off x="3657600" y="4099560"/>
            <a:ext cx="12192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Pittsburgh</a:t>
            </a:r>
            <a:endParaRPr lang="en-US" sz="1400" dirty="0"/>
          </a:p>
        </p:txBody>
      </p:sp>
      <p:sp>
        <p:nvSpPr>
          <p:cNvPr id="37" name="文字方塊 15"/>
          <p:cNvSpPr txBox="1"/>
          <p:nvPr/>
        </p:nvSpPr>
        <p:spPr>
          <a:xfrm>
            <a:off x="6578600" y="1737360"/>
            <a:ext cx="14224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Philadelphia</a:t>
            </a:r>
            <a:endParaRPr lang="en-US" sz="1400" dirty="0"/>
          </a:p>
        </p:txBody>
      </p:sp>
      <p:sp>
        <p:nvSpPr>
          <p:cNvPr id="34" name="文字方塊 12"/>
          <p:cNvSpPr txBox="1"/>
          <p:nvPr/>
        </p:nvSpPr>
        <p:spPr>
          <a:xfrm>
            <a:off x="711200" y="4099560"/>
            <a:ext cx="20320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Washington, D.C.</a:t>
            </a:r>
            <a:endParaRPr lang="en-US" sz="1400" dirty="0"/>
          </a:p>
        </p:txBody>
      </p:sp>
      <p:sp>
        <p:nvSpPr>
          <p:cNvPr id="44" name="標題 2"/>
          <p:cNvSpPr>
            <a:spLocks noGrp="1"/>
          </p:cNvSpPr>
          <p:nvPr>
            <p:ph type="title"/>
          </p:nvPr>
        </p:nvSpPr>
        <p:spPr>
          <a:xfrm>
            <a:off x="0" y="304800"/>
            <a:ext cx="9144000" cy="838200"/>
          </a:xfrm>
        </p:spPr>
        <p:txBody>
          <a:bodyPr>
            <a:normAutofit fontScale="90000"/>
          </a:bodyPr>
          <a:lstStyle/>
          <a:p>
            <a:r>
              <a:rPr lang="en-US" sz="3600" b="0" dirty="0" smtClean="0">
                <a:solidFill>
                  <a:srgbClr val="0000FF"/>
                </a:solidFill>
                <a:effectLst>
                  <a:outerShdw blurRad="38100" dist="38100" dir="2700000" algn="tl">
                    <a:srgbClr val="000000">
                      <a:alpha val="43137"/>
                    </a:srgbClr>
                  </a:outerShdw>
                </a:effectLst>
              </a:rPr>
              <a:t>Response of Ozone Formation to VOC Emissions</a:t>
            </a:r>
            <a:endParaRPr lang="en-US" sz="3600" b="0" dirty="0">
              <a:solidFill>
                <a:srgbClr val="0000FF"/>
              </a:solidFill>
              <a:effectLst>
                <a:outerShdw blurRad="38100" dist="38100" dir="2700000" algn="tl">
                  <a:srgbClr val="000000">
                    <a:alpha val="43137"/>
                  </a:srgbClr>
                </a:outerShdw>
              </a:effectLst>
            </a:endParaRPr>
          </a:p>
        </p:txBody>
      </p:sp>
      <p:sp>
        <p:nvSpPr>
          <p:cNvPr id="15" name="文字方塊 14"/>
          <p:cNvSpPr txBox="1"/>
          <p:nvPr/>
        </p:nvSpPr>
        <p:spPr>
          <a:xfrm>
            <a:off x="6019800" y="4343400"/>
            <a:ext cx="28194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Sensitivities of ozone to VOC emissions were positive</a:t>
            </a:r>
          </a:p>
        </p:txBody>
      </p:sp>
      <p:sp>
        <p:nvSpPr>
          <p:cNvPr id="16" name="橢圓 15"/>
          <p:cNvSpPr/>
          <p:nvPr/>
        </p:nvSpPr>
        <p:spPr>
          <a:xfrm>
            <a:off x="4724400" y="2286000"/>
            <a:ext cx="762000" cy="609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1055017-2404-499B-81AB-13AA45C71D02}" type="slidenum">
              <a:rPr lang="en-US" smtClean="0">
                <a:solidFill>
                  <a:prstClr val="black"/>
                </a:solidFill>
              </a:rPr>
              <a:pPr/>
              <a:t>9</a:t>
            </a:fld>
            <a:endParaRPr lang="en-US">
              <a:solidFill>
                <a:prstClr val="black"/>
              </a:solidFill>
            </a:endParaRPr>
          </a:p>
        </p:txBody>
      </p:sp>
      <p:pic>
        <p:nvPicPr>
          <p:cNvPr id="7" name="圖片 6" descr="nox.jpg"/>
          <p:cNvPicPr/>
          <p:nvPr/>
        </p:nvPicPr>
        <p:blipFill>
          <a:blip r:embed="rId3" cstate="print"/>
          <a:srcRect l="7387" r="7485"/>
          <a:stretch>
            <a:fillRect/>
          </a:stretch>
        </p:blipFill>
        <p:spPr>
          <a:xfrm>
            <a:off x="124208" y="1280160"/>
            <a:ext cx="8867392" cy="4968240"/>
          </a:xfrm>
          <a:prstGeom prst="rect">
            <a:avLst/>
          </a:prstGeom>
          <a:ln>
            <a:solidFill>
              <a:schemeClr val="tx1"/>
            </a:solidFill>
          </a:ln>
        </p:spPr>
      </p:pic>
      <p:sp>
        <p:nvSpPr>
          <p:cNvPr id="8" name="文字方塊 6"/>
          <p:cNvSpPr txBox="1"/>
          <p:nvPr/>
        </p:nvSpPr>
        <p:spPr>
          <a:xfrm>
            <a:off x="774383" y="1715592"/>
            <a:ext cx="10668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Boston</a:t>
            </a:r>
            <a:endParaRPr lang="en-US" sz="1400" dirty="0"/>
          </a:p>
        </p:txBody>
      </p:sp>
      <p:sp>
        <p:nvSpPr>
          <p:cNvPr id="9" name="文字方塊 7"/>
          <p:cNvSpPr txBox="1"/>
          <p:nvPr/>
        </p:nvSpPr>
        <p:spPr>
          <a:xfrm>
            <a:off x="672783" y="4077792"/>
            <a:ext cx="17780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Washington, D.C.</a:t>
            </a:r>
            <a:endParaRPr lang="en-US" sz="1400" dirty="0"/>
          </a:p>
        </p:txBody>
      </p:sp>
      <p:sp>
        <p:nvSpPr>
          <p:cNvPr id="10" name="文字方塊 8"/>
          <p:cNvSpPr txBox="1"/>
          <p:nvPr/>
        </p:nvSpPr>
        <p:spPr>
          <a:xfrm>
            <a:off x="3669983" y="1715592"/>
            <a:ext cx="10668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New York</a:t>
            </a:r>
            <a:endParaRPr lang="en-US" sz="1400" dirty="0"/>
          </a:p>
        </p:txBody>
      </p:sp>
      <p:sp>
        <p:nvSpPr>
          <p:cNvPr id="11" name="文字方塊 9"/>
          <p:cNvSpPr txBox="1"/>
          <p:nvPr/>
        </p:nvSpPr>
        <p:spPr>
          <a:xfrm>
            <a:off x="3593783" y="4077792"/>
            <a:ext cx="12192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Pittsburgh</a:t>
            </a:r>
            <a:endParaRPr lang="en-US" sz="1400" dirty="0"/>
          </a:p>
        </p:txBody>
      </p:sp>
      <p:sp>
        <p:nvSpPr>
          <p:cNvPr id="12" name="文字方塊 10"/>
          <p:cNvSpPr txBox="1"/>
          <p:nvPr/>
        </p:nvSpPr>
        <p:spPr>
          <a:xfrm>
            <a:off x="6565583" y="1715592"/>
            <a:ext cx="1244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Philadelphia</a:t>
            </a:r>
            <a:endParaRPr lang="en-US" sz="1400" dirty="0"/>
          </a:p>
        </p:txBody>
      </p:sp>
      <p:sp>
        <p:nvSpPr>
          <p:cNvPr id="13" name="矩形 12"/>
          <p:cNvSpPr/>
          <p:nvPr/>
        </p:nvSpPr>
        <p:spPr>
          <a:xfrm>
            <a:off x="4203383" y="1486992"/>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矩形 13"/>
          <p:cNvSpPr/>
          <p:nvPr/>
        </p:nvSpPr>
        <p:spPr>
          <a:xfrm>
            <a:off x="7251383" y="1410792"/>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矩形 14"/>
          <p:cNvSpPr/>
          <p:nvPr/>
        </p:nvSpPr>
        <p:spPr>
          <a:xfrm>
            <a:off x="1307783" y="1334592"/>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矩形 15"/>
          <p:cNvSpPr/>
          <p:nvPr/>
        </p:nvSpPr>
        <p:spPr>
          <a:xfrm>
            <a:off x="1383983" y="3772992"/>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矩形 16"/>
          <p:cNvSpPr/>
          <p:nvPr/>
        </p:nvSpPr>
        <p:spPr>
          <a:xfrm>
            <a:off x="4279583" y="3696792"/>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標題 2"/>
          <p:cNvSpPr>
            <a:spLocks noGrp="1"/>
          </p:cNvSpPr>
          <p:nvPr>
            <p:ph type="title"/>
          </p:nvPr>
        </p:nvSpPr>
        <p:spPr>
          <a:xfrm>
            <a:off x="0" y="304800"/>
            <a:ext cx="9144000" cy="838200"/>
          </a:xfrm>
        </p:spPr>
        <p:txBody>
          <a:bodyPr>
            <a:normAutofit fontScale="90000"/>
          </a:bodyPr>
          <a:lstStyle/>
          <a:p>
            <a:r>
              <a:rPr lang="en-US" sz="3600" b="0" dirty="0" smtClean="0">
                <a:solidFill>
                  <a:srgbClr val="0000FF"/>
                </a:solidFill>
                <a:effectLst>
                  <a:outerShdw blurRad="38100" dist="38100" dir="2700000" algn="tl">
                    <a:srgbClr val="000000">
                      <a:alpha val="43137"/>
                    </a:srgbClr>
                  </a:outerShdw>
                </a:effectLst>
              </a:rPr>
              <a:t>Response of Ozone Formation to NO</a:t>
            </a:r>
            <a:r>
              <a:rPr lang="en-US" sz="3600" b="0" baseline="-25000" dirty="0" smtClean="0">
                <a:solidFill>
                  <a:srgbClr val="0000FF"/>
                </a:solidFill>
                <a:effectLst>
                  <a:outerShdw blurRad="38100" dist="38100" dir="2700000" algn="tl">
                    <a:srgbClr val="000000">
                      <a:alpha val="43137"/>
                    </a:srgbClr>
                  </a:outerShdw>
                </a:effectLst>
              </a:rPr>
              <a:t>x</a:t>
            </a:r>
            <a:r>
              <a:rPr lang="en-US" sz="3600" b="0" dirty="0" smtClean="0">
                <a:solidFill>
                  <a:srgbClr val="0000FF"/>
                </a:solidFill>
                <a:effectLst>
                  <a:outerShdw blurRad="38100" dist="38100" dir="2700000" algn="tl">
                    <a:srgbClr val="000000">
                      <a:alpha val="43137"/>
                    </a:srgbClr>
                  </a:outerShdw>
                </a:effectLst>
              </a:rPr>
              <a:t> Emissions</a:t>
            </a:r>
            <a:endParaRPr lang="en-US" sz="3600" b="0" dirty="0">
              <a:solidFill>
                <a:srgbClr val="0000FF"/>
              </a:solidFill>
              <a:effectLst>
                <a:outerShdw blurRad="38100" dist="38100" dir="2700000" algn="tl">
                  <a:srgbClr val="000000">
                    <a:alpha val="43137"/>
                  </a:srgbClr>
                </a:outerShdw>
              </a:effectLst>
            </a:endParaRPr>
          </a:p>
        </p:txBody>
      </p:sp>
      <p:sp>
        <p:nvSpPr>
          <p:cNvPr id="18" name="文字方塊 17"/>
          <p:cNvSpPr txBox="1"/>
          <p:nvPr/>
        </p:nvSpPr>
        <p:spPr>
          <a:xfrm>
            <a:off x="6096000" y="4038600"/>
            <a:ext cx="2819400"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Sensitivities of ozone to NO</a:t>
            </a:r>
            <a:r>
              <a:rPr lang="en-US" baseline="-25000" dirty="0" smtClean="0"/>
              <a:t>x</a:t>
            </a:r>
            <a:r>
              <a:rPr lang="en-US" dirty="0" smtClean="0"/>
              <a:t> emissions were much larger than VOC emissions in most of cities except of  New York. </a:t>
            </a:r>
          </a:p>
        </p:txBody>
      </p:sp>
      <p:sp>
        <p:nvSpPr>
          <p:cNvPr id="20" name="橢圓 19"/>
          <p:cNvSpPr/>
          <p:nvPr/>
        </p:nvSpPr>
        <p:spPr>
          <a:xfrm>
            <a:off x="3505200" y="2133600"/>
            <a:ext cx="2133600" cy="12192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14987</TotalTime>
  <Words>2718</Words>
  <Application>Microsoft Office PowerPoint</Application>
  <PresentationFormat>如螢幕大小 (4:3)</PresentationFormat>
  <Paragraphs>339</Paragraphs>
  <Slides>27</Slides>
  <Notes>21</Notes>
  <HiddenSlides>0</HiddenSlides>
  <MMClips>0</MMClips>
  <ScaleCrop>false</ScaleCrop>
  <HeadingPairs>
    <vt:vector size="6" baseType="variant">
      <vt:variant>
        <vt:lpstr>佈景主題</vt:lpstr>
      </vt:variant>
      <vt:variant>
        <vt:i4>4</vt:i4>
      </vt:variant>
      <vt:variant>
        <vt:lpstr>內嵌 OLE 伺服程式</vt:lpstr>
      </vt:variant>
      <vt:variant>
        <vt:i4>1</vt:i4>
      </vt:variant>
      <vt:variant>
        <vt:lpstr>投影片標題</vt:lpstr>
      </vt:variant>
      <vt:variant>
        <vt:i4>27</vt:i4>
      </vt:variant>
    </vt:vector>
  </HeadingPairs>
  <TitlesOfParts>
    <vt:vector size="32" baseType="lpstr">
      <vt:lpstr>Office 佈景主題</vt:lpstr>
      <vt:lpstr>1_流線</vt:lpstr>
      <vt:lpstr>流線</vt:lpstr>
      <vt:lpstr>匯合</vt:lpstr>
      <vt:lpstr>SPW 10.0 Graph</vt:lpstr>
      <vt:lpstr>Investigating Ambient Ozone Formation Regimes in Neighboring Cities of Shale Plays in Northeast U.S. and Texas, 2007-2013</vt:lpstr>
      <vt:lpstr>Introduction</vt:lpstr>
      <vt:lpstr>Locations of Shale Plays in the U.S.</vt:lpstr>
      <vt:lpstr>Shale Gas Production Leads Growth in Production Through 2040  </vt:lpstr>
      <vt:lpstr>投影片 5</vt:lpstr>
      <vt:lpstr>Studying Areas and Oil and Gas Production</vt:lpstr>
      <vt:lpstr>Photochemical modeling and ozone sensitivity</vt:lpstr>
      <vt:lpstr>Response of Ozone Formation to VOC Emissions</vt:lpstr>
      <vt:lpstr>Response of Ozone Formation to NOx Emissions</vt:lpstr>
      <vt:lpstr>Global Ozone Monitoring Experiment–2 (GOME-2)</vt:lpstr>
      <vt:lpstr>Time Series of GOME-2 Retrieved HCHO Columns in Cities</vt:lpstr>
      <vt:lpstr>投影片 12</vt:lpstr>
      <vt:lpstr>HCHO/NO2 Column Ratio as an indicator</vt:lpstr>
      <vt:lpstr>HCHO/NO2 Column Ratio as an indicator</vt:lpstr>
      <vt:lpstr>投影片 15</vt:lpstr>
      <vt:lpstr>Conclusions</vt:lpstr>
      <vt:lpstr>Acknowledgements</vt:lpstr>
      <vt:lpstr>Thank you!! Questions??  Contact information Dr. Kuo-Jen Liao Kuo-Jen.Liao@tamuk.edu 361-593-3898 </vt:lpstr>
      <vt:lpstr>Time Series of GOME-2 Retrieved HCHO and NO2 Columns in Shale Areas</vt:lpstr>
      <vt:lpstr>GOME-2 Retrieved NO2 and  HCHO in 2007</vt:lpstr>
      <vt:lpstr>投影片 21</vt:lpstr>
      <vt:lpstr>投影片 22</vt:lpstr>
      <vt:lpstr>投影片 23</vt:lpstr>
      <vt:lpstr>GOME-2 Retrieved HCHO in Northeast U.S. during 2008-2013</vt:lpstr>
      <vt:lpstr>GOME-2 Retrieved NO2 in Northeast U.S. during 2008-2013</vt:lpstr>
      <vt:lpstr>GOME-2 Retrieved HCHO in Texas during 2008-2013</vt:lpstr>
      <vt:lpstr>GOME-2 Retrieved NO2 in Texas during 2008-2013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Andy Chang</dc:creator>
  <cp:lastModifiedBy>Andy Chang</cp:lastModifiedBy>
  <cp:revision>585</cp:revision>
  <dcterms:created xsi:type="dcterms:W3CDTF">2013-04-04T04:26:31Z</dcterms:created>
  <dcterms:modified xsi:type="dcterms:W3CDTF">2014-10-28T04:11:16Z</dcterms:modified>
</cp:coreProperties>
</file>