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28"/>
  </p:notesMasterIdLst>
  <p:sldIdLst>
    <p:sldId id="256" r:id="rId2"/>
    <p:sldId id="257" r:id="rId3"/>
    <p:sldId id="366" r:id="rId4"/>
    <p:sldId id="374" r:id="rId5"/>
    <p:sldId id="367" r:id="rId6"/>
    <p:sldId id="370" r:id="rId7"/>
    <p:sldId id="385" r:id="rId8"/>
    <p:sldId id="388" r:id="rId9"/>
    <p:sldId id="387" r:id="rId10"/>
    <p:sldId id="365" r:id="rId11"/>
    <p:sldId id="368" r:id="rId12"/>
    <p:sldId id="386" r:id="rId13"/>
    <p:sldId id="371" r:id="rId14"/>
    <p:sldId id="377" r:id="rId15"/>
    <p:sldId id="375" r:id="rId16"/>
    <p:sldId id="372" r:id="rId17"/>
    <p:sldId id="369" r:id="rId18"/>
    <p:sldId id="384" r:id="rId19"/>
    <p:sldId id="373" r:id="rId20"/>
    <p:sldId id="379" r:id="rId21"/>
    <p:sldId id="381" r:id="rId22"/>
    <p:sldId id="380" r:id="rId23"/>
    <p:sldId id="390" r:id="rId24"/>
    <p:sldId id="389" r:id="rId25"/>
    <p:sldId id="363" r:id="rId26"/>
    <p:sldId id="364"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ngenierias" initials="F" lastIdx="1" clrIdx="0">
    <p:extLst>
      <p:ext uri="{19B8F6BF-5375-455C-9EA6-DF929625EA0E}">
        <p15:presenceInfo xmlns="" xmlns:p15="http://schemas.microsoft.com/office/powerpoint/2012/main" userId="FIngenierias" providerId="None"/>
      </p:ext>
    </p:extLst>
  </p:cmAuthor>
  <p:cmAuthor id="2" name="GALVIS REMOLINA BORIS RENE" initials="GRBR" lastIdx="2" clrIdx="1">
    <p:extLst>
      <p:ext uri="{19B8F6BF-5375-455C-9EA6-DF929625EA0E}">
        <p15:presenceInfo xmlns="" xmlns:p15="http://schemas.microsoft.com/office/powerpoint/2012/main" userId="S-1-5-21-2756009300-1354590853-2115885535-517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0000"/>
    <a:srgbClr val="0000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1219" autoAdjust="0"/>
  </p:normalViewPr>
  <p:slideViewPr>
    <p:cSldViewPr snapToGrid="0">
      <p:cViewPr>
        <p:scale>
          <a:sx n="100" d="100"/>
          <a:sy n="100" d="100"/>
        </p:scale>
        <p:origin x="-414" y="121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46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E6112-9D71-4A7D-9EC6-4F3D3E695A05}" type="datetimeFigureOut">
              <a:rPr lang="es-CO" smtClean="0"/>
              <a:pPr/>
              <a:t>29/10/2014</a:t>
            </a:fld>
            <a:endParaRPr lang="es-CO"/>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D2DAD4-1266-4EF4-94AF-DB58F92A0B39}" type="slidenum">
              <a:rPr lang="es-CO" smtClean="0"/>
              <a:pPr/>
              <a:t>‹Nº›</a:t>
            </a:fld>
            <a:endParaRPr lang="es-CO"/>
          </a:p>
        </p:txBody>
      </p:sp>
    </p:spTree>
    <p:extLst>
      <p:ext uri="{BB962C8B-B14F-4D97-AF65-F5344CB8AC3E}">
        <p14:creationId xmlns="" xmlns:p14="http://schemas.microsoft.com/office/powerpoint/2010/main" val="1743079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9D2DAD4-1266-4EF4-94AF-DB58F92A0B39}" type="slidenum">
              <a:rPr lang="es-CO" smtClean="0"/>
              <a:pPr/>
              <a:t>1</a:t>
            </a:fld>
            <a:endParaRPr lang="es-CO" dirty="0"/>
          </a:p>
        </p:txBody>
      </p:sp>
    </p:spTree>
    <p:extLst>
      <p:ext uri="{BB962C8B-B14F-4D97-AF65-F5344CB8AC3E}">
        <p14:creationId xmlns="" xmlns:p14="http://schemas.microsoft.com/office/powerpoint/2010/main" val="589980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dirty="0" smtClean="0"/>
              <a:t>Smooth trends show improvement across the city, however PM10 concentrations</a:t>
            </a:r>
            <a:r>
              <a:rPr lang="en-US" baseline="0" noProof="0" dirty="0" smtClean="0"/>
              <a:t> are still around 80  </a:t>
            </a:r>
            <a:r>
              <a:rPr lang="en-US" baseline="0" noProof="0" dirty="0" err="1" smtClean="0"/>
              <a:t>ug</a:t>
            </a:r>
            <a:r>
              <a:rPr lang="en-US" baseline="0" noProof="0" dirty="0" smtClean="0"/>
              <a:t>/</a:t>
            </a:r>
            <a:r>
              <a:rPr lang="en-US" baseline="0" noProof="0" dirty="0" err="1" smtClean="0"/>
              <a:t>m3</a:t>
            </a:r>
            <a:r>
              <a:rPr lang="en-US" baseline="0" noProof="0" dirty="0" smtClean="0"/>
              <a:t> at industrial zones and 50 </a:t>
            </a:r>
            <a:r>
              <a:rPr lang="en-US" baseline="0" noProof="0" dirty="0" err="1" smtClean="0"/>
              <a:t>ug</a:t>
            </a:r>
            <a:r>
              <a:rPr lang="en-US" baseline="0" noProof="0" dirty="0" smtClean="0"/>
              <a:t>/</a:t>
            </a:r>
            <a:r>
              <a:rPr lang="en-US" baseline="0" noProof="0" dirty="0" err="1" smtClean="0"/>
              <a:t>m3</a:t>
            </a:r>
            <a:r>
              <a:rPr lang="en-US" baseline="0" noProof="0" dirty="0" smtClean="0"/>
              <a:t> at residential areas. PM2.5 at  industrial areas is close to 50 </a:t>
            </a:r>
            <a:r>
              <a:rPr lang="en-US" baseline="0" noProof="0" dirty="0" err="1" smtClean="0"/>
              <a:t>ug</a:t>
            </a:r>
            <a:r>
              <a:rPr lang="en-US" baseline="0" noProof="0" dirty="0" smtClean="0"/>
              <a:t>/</a:t>
            </a:r>
            <a:r>
              <a:rPr lang="en-US" baseline="0" noProof="0" dirty="0" err="1" smtClean="0"/>
              <a:t>m3</a:t>
            </a:r>
            <a:r>
              <a:rPr lang="en-US" baseline="0" noProof="0" dirty="0" smtClean="0"/>
              <a:t>.</a:t>
            </a:r>
            <a:endParaRPr lang="en-US" noProof="0" dirty="0" smtClean="0"/>
          </a:p>
        </p:txBody>
      </p:sp>
      <p:sp>
        <p:nvSpPr>
          <p:cNvPr id="4" name="Marcador de número de diapositiva 3"/>
          <p:cNvSpPr>
            <a:spLocks noGrp="1"/>
          </p:cNvSpPr>
          <p:nvPr>
            <p:ph type="sldNum" sz="quarter" idx="10"/>
          </p:nvPr>
        </p:nvSpPr>
        <p:spPr/>
        <p:txBody>
          <a:bodyPr/>
          <a:lstStyle/>
          <a:p>
            <a:fld id="{49D2DAD4-1266-4EF4-94AF-DB58F92A0B39}" type="slidenum">
              <a:rPr lang="es-CO" smtClean="0"/>
              <a:pPr/>
              <a:t>11</a:t>
            </a:fld>
            <a:endParaRPr lang="es-CO"/>
          </a:p>
        </p:txBody>
      </p:sp>
    </p:spTree>
    <p:extLst>
      <p:ext uri="{BB962C8B-B14F-4D97-AF65-F5344CB8AC3E}">
        <p14:creationId xmlns="" xmlns:p14="http://schemas.microsoft.com/office/powerpoint/2010/main" val="3613500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dirty="0" smtClean="0"/>
              <a:t>West areas impacted by high PM10</a:t>
            </a:r>
            <a:r>
              <a:rPr lang="en-US" baseline="0" noProof="0" dirty="0" smtClean="0"/>
              <a:t> concentrations are in the west, were emissions from industries, mobile sources and roads and neighboring areas meet, favored by wind. </a:t>
            </a:r>
          </a:p>
          <a:p>
            <a:r>
              <a:rPr lang="en-US" noProof="0" dirty="0" smtClean="0"/>
              <a:t>Make no mistake , PM10 concentrations have diminished but are sill around an</a:t>
            </a:r>
            <a:r>
              <a:rPr lang="en-US" baseline="0" noProof="0" dirty="0" smtClean="0"/>
              <a:t> annual average of 40-50 </a:t>
            </a:r>
            <a:r>
              <a:rPr lang="en-US" baseline="0" noProof="0" dirty="0" err="1" smtClean="0"/>
              <a:t>ug</a:t>
            </a:r>
            <a:r>
              <a:rPr lang="en-US" baseline="0" noProof="0" dirty="0" smtClean="0"/>
              <a:t>/</a:t>
            </a:r>
            <a:r>
              <a:rPr lang="en-US" baseline="0" noProof="0" dirty="0" err="1" smtClean="0"/>
              <a:t>m3</a:t>
            </a:r>
            <a:r>
              <a:rPr lang="en-US" baseline="0" noProof="0" dirty="0" smtClean="0"/>
              <a:t>. </a:t>
            </a:r>
            <a:endParaRPr lang="en-US" noProof="0" dirty="0"/>
          </a:p>
        </p:txBody>
      </p:sp>
      <p:sp>
        <p:nvSpPr>
          <p:cNvPr id="4" name="Marcador de número de diapositiva 3"/>
          <p:cNvSpPr>
            <a:spLocks noGrp="1"/>
          </p:cNvSpPr>
          <p:nvPr>
            <p:ph type="sldNum" sz="quarter" idx="10"/>
          </p:nvPr>
        </p:nvSpPr>
        <p:spPr/>
        <p:txBody>
          <a:bodyPr/>
          <a:lstStyle/>
          <a:p>
            <a:fld id="{49D2DAD4-1266-4EF4-94AF-DB58F92A0B39}" type="slidenum">
              <a:rPr lang="es-CO" smtClean="0"/>
              <a:pPr/>
              <a:t>13</a:t>
            </a:fld>
            <a:endParaRPr lang="es-CO"/>
          </a:p>
        </p:txBody>
      </p:sp>
    </p:spTree>
    <p:extLst>
      <p:ext uri="{BB962C8B-B14F-4D97-AF65-F5344CB8AC3E}">
        <p14:creationId xmlns="" xmlns:p14="http://schemas.microsoft.com/office/powerpoint/2010/main" val="4164289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Esta foto la tomo </a:t>
            </a:r>
            <a:r>
              <a:rPr lang="es-CO" dirty="0" err="1" smtClean="0"/>
              <a:t>ud</a:t>
            </a:r>
            <a:r>
              <a:rPr lang="es-CO" dirty="0" smtClean="0"/>
              <a:t>?</a:t>
            </a:r>
            <a:r>
              <a:rPr lang="es-CO" baseline="0" dirty="0" smtClean="0"/>
              <a:t> Sino mejor yo le paso una, para no tener problemas con derechos de autor</a:t>
            </a:r>
            <a:endParaRPr lang="es-CO" dirty="0"/>
          </a:p>
        </p:txBody>
      </p:sp>
      <p:sp>
        <p:nvSpPr>
          <p:cNvPr id="4" name="Marcador de número de diapositiva 3"/>
          <p:cNvSpPr>
            <a:spLocks noGrp="1"/>
          </p:cNvSpPr>
          <p:nvPr>
            <p:ph type="sldNum" sz="quarter" idx="10"/>
          </p:nvPr>
        </p:nvSpPr>
        <p:spPr/>
        <p:txBody>
          <a:bodyPr/>
          <a:lstStyle/>
          <a:p>
            <a:fld id="{49D2DAD4-1266-4EF4-94AF-DB58F92A0B39}" type="slidenum">
              <a:rPr lang="es-CO" smtClean="0"/>
              <a:pPr/>
              <a:t>14</a:t>
            </a:fld>
            <a:endParaRPr lang="es-CO"/>
          </a:p>
        </p:txBody>
      </p:sp>
    </p:spTree>
    <p:extLst>
      <p:ext uri="{BB962C8B-B14F-4D97-AF65-F5344CB8AC3E}">
        <p14:creationId xmlns="" xmlns:p14="http://schemas.microsoft.com/office/powerpoint/2010/main" val="197457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dirty="0" smtClean="0"/>
              <a:t>During "El Niño", when there is intense solar radiation and dry conditions PM10 </a:t>
            </a:r>
            <a:r>
              <a:rPr lang="en-US" noProof="0" dirty="0" err="1" smtClean="0"/>
              <a:t>excedances</a:t>
            </a:r>
            <a:r>
              <a:rPr lang="en-US" noProof="0" dirty="0" smtClean="0"/>
              <a:t> might be expected</a:t>
            </a:r>
          </a:p>
          <a:p>
            <a:endParaRPr lang="en-US" noProof="0" dirty="0" smtClean="0"/>
          </a:p>
          <a:p>
            <a:endParaRPr lang="en-US" noProof="0" dirty="0"/>
          </a:p>
        </p:txBody>
      </p:sp>
      <p:sp>
        <p:nvSpPr>
          <p:cNvPr id="4" name="Marcador de número de diapositiva 3"/>
          <p:cNvSpPr>
            <a:spLocks noGrp="1"/>
          </p:cNvSpPr>
          <p:nvPr>
            <p:ph type="sldNum" sz="quarter" idx="10"/>
          </p:nvPr>
        </p:nvSpPr>
        <p:spPr/>
        <p:txBody>
          <a:bodyPr/>
          <a:lstStyle/>
          <a:p>
            <a:fld id="{49D2DAD4-1266-4EF4-94AF-DB58F92A0B39}" type="slidenum">
              <a:rPr lang="es-CO" smtClean="0"/>
              <a:pPr/>
              <a:t>15</a:t>
            </a:fld>
            <a:endParaRPr lang="es-CO"/>
          </a:p>
        </p:txBody>
      </p:sp>
    </p:spTree>
    <p:extLst>
      <p:ext uri="{BB962C8B-B14F-4D97-AF65-F5344CB8AC3E}">
        <p14:creationId xmlns="" xmlns:p14="http://schemas.microsoft.com/office/powerpoint/2010/main" val="2538844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dirty="0" smtClean="0"/>
              <a:t>The last time we had</a:t>
            </a:r>
            <a:r>
              <a:rPr lang="en-US" baseline="0" noProof="0" dirty="0" smtClean="0"/>
              <a:t> some problems with Ozone was back in September October 2010 during la Niña period</a:t>
            </a:r>
            <a:endParaRPr lang="en-US" noProof="0" dirty="0"/>
          </a:p>
        </p:txBody>
      </p:sp>
      <p:sp>
        <p:nvSpPr>
          <p:cNvPr id="4" name="Marcador de número de diapositiva 3"/>
          <p:cNvSpPr>
            <a:spLocks noGrp="1"/>
          </p:cNvSpPr>
          <p:nvPr>
            <p:ph type="sldNum" sz="quarter" idx="10"/>
          </p:nvPr>
        </p:nvSpPr>
        <p:spPr/>
        <p:txBody>
          <a:bodyPr/>
          <a:lstStyle/>
          <a:p>
            <a:fld id="{49D2DAD4-1266-4EF4-94AF-DB58F92A0B39}" type="slidenum">
              <a:rPr lang="es-CO" smtClean="0"/>
              <a:pPr/>
              <a:t>16</a:t>
            </a:fld>
            <a:endParaRPr lang="es-CO"/>
          </a:p>
        </p:txBody>
      </p:sp>
    </p:spTree>
    <p:extLst>
      <p:ext uri="{BB962C8B-B14F-4D97-AF65-F5344CB8AC3E}">
        <p14:creationId xmlns="" xmlns:p14="http://schemas.microsoft.com/office/powerpoint/2010/main" val="3062901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between 07:00 and 11:00 and between 18:00 and 22.00 there are stronger and softer</a:t>
            </a:r>
            <a:r>
              <a:rPr lang="en-US" sz="1200" kern="1200" baseline="0" dirty="0" smtClean="0">
                <a:solidFill>
                  <a:schemeClr val="tx1"/>
                </a:solidFill>
                <a:effectLst/>
                <a:latin typeface="+mn-lt"/>
                <a:ea typeface="+mn-ea"/>
                <a:cs typeface="+mn-cs"/>
              </a:rPr>
              <a:t> peaks for </a:t>
            </a:r>
            <a:r>
              <a:rPr lang="en-US" sz="1200" kern="1200" dirty="0" smtClean="0">
                <a:solidFill>
                  <a:schemeClr val="tx1"/>
                </a:solidFill>
                <a:effectLst/>
                <a:latin typeface="+mn-lt"/>
                <a:ea typeface="+mn-ea"/>
                <a:cs typeface="+mn-cs"/>
              </a:rPr>
              <a:t>PM10, PM2.5, CO, SO2 and </a:t>
            </a:r>
            <a:r>
              <a:rPr lang="en-US" sz="1200" kern="1200" dirty="0" err="1" smtClean="0">
                <a:solidFill>
                  <a:schemeClr val="tx1"/>
                </a:solidFill>
                <a:effectLst/>
                <a:latin typeface="+mn-lt"/>
                <a:ea typeface="+mn-ea"/>
                <a:cs typeface="+mn-cs"/>
              </a:rPr>
              <a:t>Nox</a:t>
            </a:r>
            <a:r>
              <a:rPr lang="en-US" sz="1200" kern="1200" dirty="0" smtClean="0">
                <a:solidFill>
                  <a:schemeClr val="tx1"/>
                </a:solidFill>
                <a:effectLst/>
                <a:latin typeface="+mn-lt"/>
                <a:ea typeface="+mn-ea"/>
                <a:cs typeface="+mn-cs"/>
              </a:rPr>
              <a:t> respectively</a:t>
            </a:r>
          </a:p>
          <a:p>
            <a:r>
              <a:rPr lang="en-US" sz="1200" kern="1200" dirty="0" smtClean="0">
                <a:solidFill>
                  <a:schemeClr val="tx1"/>
                </a:solidFill>
                <a:effectLst/>
                <a:latin typeface="+mn-lt"/>
                <a:ea typeface="+mn-ea"/>
                <a:cs typeface="+mn-cs"/>
              </a:rPr>
              <a:t>As expected the peak of ozone occurs</a:t>
            </a:r>
            <a:r>
              <a:rPr lang="en-US" sz="1200" kern="1200" baseline="0" dirty="0" smtClean="0">
                <a:solidFill>
                  <a:schemeClr val="tx1"/>
                </a:solidFill>
                <a:effectLst/>
                <a:latin typeface="+mn-lt"/>
                <a:ea typeface="+mn-ea"/>
                <a:cs typeface="+mn-cs"/>
              </a:rPr>
              <a:t> around noon.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49D2DAD4-1266-4EF4-94AF-DB58F92A0B39}" type="slidenum">
              <a:rPr lang="es-CO" smtClean="0"/>
              <a:pPr/>
              <a:t>17</a:t>
            </a:fld>
            <a:endParaRPr lang="es-CO"/>
          </a:p>
        </p:txBody>
      </p:sp>
    </p:spTree>
    <p:extLst>
      <p:ext uri="{BB962C8B-B14F-4D97-AF65-F5344CB8AC3E}">
        <p14:creationId xmlns="" xmlns:p14="http://schemas.microsoft.com/office/powerpoint/2010/main" val="2624532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dirty="0" smtClean="0"/>
              <a:t>Un</a:t>
            </a:r>
            <a:r>
              <a:rPr lang="en-US" baseline="0" noProof="0" dirty="0" smtClean="0"/>
              <a:t> Sundays vehicle activity decreases significantly, </a:t>
            </a:r>
            <a:r>
              <a:rPr lang="en-US" baseline="0" noProof="0" dirty="0" err="1" smtClean="0"/>
              <a:t>NOx</a:t>
            </a:r>
            <a:r>
              <a:rPr lang="en-US" baseline="0" noProof="0" dirty="0" smtClean="0"/>
              <a:t> emissions should also decrease, ozone however has higher than average concentrations. This makes us think we are in a VOC limited region</a:t>
            </a:r>
            <a:endParaRPr lang="en-US" noProof="0" dirty="0"/>
          </a:p>
        </p:txBody>
      </p:sp>
      <p:sp>
        <p:nvSpPr>
          <p:cNvPr id="4" name="Marcador de número de diapositiva 3"/>
          <p:cNvSpPr>
            <a:spLocks noGrp="1"/>
          </p:cNvSpPr>
          <p:nvPr>
            <p:ph type="sldNum" sz="quarter" idx="10"/>
          </p:nvPr>
        </p:nvSpPr>
        <p:spPr/>
        <p:txBody>
          <a:bodyPr/>
          <a:lstStyle/>
          <a:p>
            <a:fld id="{49D2DAD4-1266-4EF4-94AF-DB58F92A0B39}" type="slidenum">
              <a:rPr lang="es-CO" smtClean="0"/>
              <a:pPr/>
              <a:t>19</a:t>
            </a:fld>
            <a:endParaRPr lang="es-CO"/>
          </a:p>
        </p:txBody>
      </p:sp>
    </p:spTree>
    <p:extLst>
      <p:ext uri="{BB962C8B-B14F-4D97-AF65-F5344CB8AC3E}">
        <p14:creationId xmlns="" xmlns:p14="http://schemas.microsoft.com/office/powerpoint/2010/main" val="1116600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dirty="0" smtClean="0"/>
              <a:t>In June,</a:t>
            </a:r>
            <a:r>
              <a:rPr lang="en-US" baseline="0" noProof="0" dirty="0" smtClean="0"/>
              <a:t> July and August we have the lowest pollutant concentrations, thank to improved ventilation caused by trade winds, whereas in November, December and January, where there is a lot of sun and nut much rain pollutants concentrations increase.</a:t>
            </a:r>
            <a:endParaRPr lang="en-US" noProof="0" dirty="0"/>
          </a:p>
        </p:txBody>
      </p:sp>
      <p:sp>
        <p:nvSpPr>
          <p:cNvPr id="4" name="Marcador de número de diapositiva 3"/>
          <p:cNvSpPr>
            <a:spLocks noGrp="1"/>
          </p:cNvSpPr>
          <p:nvPr>
            <p:ph type="sldNum" sz="quarter" idx="10"/>
          </p:nvPr>
        </p:nvSpPr>
        <p:spPr/>
        <p:txBody>
          <a:bodyPr/>
          <a:lstStyle/>
          <a:p>
            <a:fld id="{49D2DAD4-1266-4EF4-94AF-DB58F92A0B39}" type="slidenum">
              <a:rPr lang="es-CO" smtClean="0"/>
              <a:pPr/>
              <a:t>20</a:t>
            </a:fld>
            <a:endParaRPr lang="es-CO"/>
          </a:p>
        </p:txBody>
      </p:sp>
    </p:spTree>
    <p:extLst>
      <p:ext uri="{BB962C8B-B14F-4D97-AF65-F5344CB8AC3E}">
        <p14:creationId xmlns="" xmlns:p14="http://schemas.microsoft.com/office/powerpoint/2010/main" val="1116600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dirty="0" smtClean="0"/>
              <a:t>Whether or not this</a:t>
            </a:r>
            <a:r>
              <a:rPr lang="en-US" baseline="0" noProof="0" dirty="0" smtClean="0"/>
              <a:t> measures have been effective, still a subject of study.</a:t>
            </a:r>
          </a:p>
          <a:p>
            <a:endParaRPr lang="en-US" baseline="0" noProof="0" dirty="0" smtClean="0"/>
          </a:p>
          <a:p>
            <a:r>
              <a:rPr lang="en-US" baseline="0" noProof="0" dirty="0" smtClean="0"/>
              <a:t>La </a:t>
            </a:r>
            <a:r>
              <a:rPr lang="en-US" baseline="0" noProof="0" dirty="0" err="1" smtClean="0"/>
              <a:t>presentacion</a:t>
            </a:r>
            <a:r>
              <a:rPr lang="en-US" baseline="0" noProof="0" dirty="0" smtClean="0"/>
              <a:t> </a:t>
            </a:r>
            <a:r>
              <a:rPr lang="en-US" baseline="0" noProof="0" dirty="0" err="1" smtClean="0"/>
              <a:t>esta</a:t>
            </a:r>
            <a:r>
              <a:rPr lang="en-US" baseline="0" noProof="0" dirty="0" smtClean="0"/>
              <a:t> en la </a:t>
            </a:r>
            <a:r>
              <a:rPr lang="en-US" baseline="0" noProof="0" dirty="0" err="1" smtClean="0"/>
              <a:t>seccion</a:t>
            </a:r>
            <a:r>
              <a:rPr lang="en-US" baseline="0" noProof="0" dirty="0" smtClean="0"/>
              <a:t> de </a:t>
            </a:r>
            <a:r>
              <a:rPr lang="en-US" b="1" i="1" dirty="0" smtClean="0"/>
              <a:t>Air Quality Measurements and Observational Studies,</a:t>
            </a:r>
            <a:r>
              <a:rPr lang="en-US" b="1" i="1" baseline="0" dirty="0" smtClean="0"/>
              <a:t> </a:t>
            </a:r>
            <a:r>
              <a:rPr lang="en-US" b="0" i="0" baseline="0" dirty="0" smtClean="0"/>
              <a:t>sera </a:t>
            </a:r>
            <a:r>
              <a:rPr lang="en-US" b="0" i="0" baseline="0" dirty="0" err="1" smtClean="0"/>
              <a:t>que</a:t>
            </a:r>
            <a:r>
              <a:rPr lang="en-US" b="0" i="0" baseline="0" dirty="0" smtClean="0"/>
              <a:t> </a:t>
            </a:r>
            <a:r>
              <a:rPr lang="en-US" b="0" i="0" baseline="0" dirty="0" err="1" smtClean="0"/>
              <a:t>es</a:t>
            </a:r>
            <a:r>
              <a:rPr lang="en-US" b="0" i="0" baseline="0" dirty="0" smtClean="0"/>
              <a:t> Bueno </a:t>
            </a:r>
            <a:r>
              <a:rPr lang="en-US" b="0" i="0" baseline="0" dirty="0" err="1" smtClean="0"/>
              <a:t>hablar</a:t>
            </a:r>
            <a:r>
              <a:rPr lang="en-US" b="0" i="0" baseline="0" dirty="0" smtClean="0"/>
              <a:t> de </a:t>
            </a:r>
            <a:r>
              <a:rPr lang="en-US" b="0" i="0" baseline="0" dirty="0" err="1" smtClean="0"/>
              <a:t>emisiones</a:t>
            </a:r>
            <a:r>
              <a:rPr lang="en-US" b="0" i="0" baseline="0" dirty="0" smtClean="0"/>
              <a:t>?</a:t>
            </a:r>
            <a:endParaRPr lang="en-US" noProof="0" dirty="0"/>
          </a:p>
        </p:txBody>
      </p:sp>
      <p:sp>
        <p:nvSpPr>
          <p:cNvPr id="4" name="Marcador de número de diapositiva 3"/>
          <p:cNvSpPr>
            <a:spLocks noGrp="1"/>
          </p:cNvSpPr>
          <p:nvPr>
            <p:ph type="sldNum" sz="quarter" idx="10"/>
          </p:nvPr>
        </p:nvSpPr>
        <p:spPr/>
        <p:txBody>
          <a:bodyPr/>
          <a:lstStyle/>
          <a:p>
            <a:fld id="{49D2DAD4-1266-4EF4-94AF-DB58F92A0B39}" type="slidenum">
              <a:rPr lang="es-CO" smtClean="0"/>
              <a:pPr/>
              <a:t>21</a:t>
            </a:fld>
            <a:endParaRPr lang="es-CO"/>
          </a:p>
        </p:txBody>
      </p:sp>
    </p:spTree>
    <p:extLst>
      <p:ext uri="{BB962C8B-B14F-4D97-AF65-F5344CB8AC3E}">
        <p14:creationId xmlns="" xmlns:p14="http://schemas.microsoft.com/office/powerpoint/2010/main" val="1116600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noProof="0" dirty="0" smtClean="0"/>
              <a:t>Removing </a:t>
            </a:r>
            <a:r>
              <a:rPr lang="en-US" baseline="0" noProof="0" dirty="0" smtClean="0"/>
              <a:t>old buses, organizing the transportation system and gradually upgrading the technology has likely had an important part in the improvement in air quality conditions. Traffic however has gotten more chaotic over the years.</a:t>
            </a:r>
          </a:p>
          <a:p>
            <a:endParaRPr lang="en-US"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noProof="0" dirty="0" smtClean="0"/>
              <a:t>La </a:t>
            </a:r>
            <a:r>
              <a:rPr lang="en-US" baseline="0" noProof="0" dirty="0" err="1" smtClean="0"/>
              <a:t>presentacion</a:t>
            </a:r>
            <a:r>
              <a:rPr lang="en-US" baseline="0" noProof="0" dirty="0" smtClean="0"/>
              <a:t> </a:t>
            </a:r>
            <a:r>
              <a:rPr lang="en-US" baseline="0" noProof="0" dirty="0" err="1" smtClean="0"/>
              <a:t>esta</a:t>
            </a:r>
            <a:r>
              <a:rPr lang="en-US" baseline="0" noProof="0" dirty="0" smtClean="0"/>
              <a:t> en la </a:t>
            </a:r>
            <a:r>
              <a:rPr lang="en-US" baseline="0" noProof="0" dirty="0" err="1" smtClean="0"/>
              <a:t>seccion</a:t>
            </a:r>
            <a:r>
              <a:rPr lang="en-US" baseline="0" noProof="0" dirty="0" smtClean="0"/>
              <a:t> de </a:t>
            </a:r>
            <a:r>
              <a:rPr lang="en-US" b="1" i="1" dirty="0" smtClean="0"/>
              <a:t>Air Quality Measurements and Observational Studies,</a:t>
            </a:r>
            <a:r>
              <a:rPr lang="en-US" b="1" i="1" baseline="0" dirty="0" smtClean="0"/>
              <a:t> </a:t>
            </a:r>
            <a:r>
              <a:rPr lang="en-US" b="0" i="0" baseline="0" dirty="0" smtClean="0"/>
              <a:t>sera </a:t>
            </a:r>
            <a:r>
              <a:rPr lang="en-US" b="0" i="0" baseline="0" dirty="0" err="1" smtClean="0"/>
              <a:t>que</a:t>
            </a:r>
            <a:r>
              <a:rPr lang="en-US" b="0" i="0" baseline="0" dirty="0" smtClean="0"/>
              <a:t> </a:t>
            </a:r>
            <a:r>
              <a:rPr lang="en-US" b="0" i="0" baseline="0" dirty="0" err="1" smtClean="0"/>
              <a:t>es</a:t>
            </a:r>
            <a:r>
              <a:rPr lang="en-US" b="0" i="0" baseline="0" dirty="0" smtClean="0"/>
              <a:t> Bueno </a:t>
            </a:r>
            <a:r>
              <a:rPr lang="en-US" b="0" i="0" baseline="0" dirty="0" err="1" smtClean="0"/>
              <a:t>hablar</a:t>
            </a:r>
            <a:r>
              <a:rPr lang="en-US" b="0" i="0" baseline="0" dirty="0" smtClean="0"/>
              <a:t> de </a:t>
            </a:r>
            <a:r>
              <a:rPr lang="en-US" b="0" i="0" baseline="0" dirty="0" err="1" smtClean="0"/>
              <a:t>emisiones</a:t>
            </a:r>
            <a:r>
              <a:rPr lang="en-US" b="0" i="0" baseline="0" dirty="0" smtClean="0"/>
              <a:t>?</a:t>
            </a:r>
            <a:endParaRPr lang="en-US" noProof="0" dirty="0" smtClean="0"/>
          </a:p>
          <a:p>
            <a:endParaRPr lang="en-US" noProof="0" dirty="0"/>
          </a:p>
        </p:txBody>
      </p:sp>
      <p:sp>
        <p:nvSpPr>
          <p:cNvPr id="4" name="Marcador de número de diapositiva 3"/>
          <p:cNvSpPr>
            <a:spLocks noGrp="1"/>
          </p:cNvSpPr>
          <p:nvPr>
            <p:ph type="sldNum" sz="quarter" idx="10"/>
          </p:nvPr>
        </p:nvSpPr>
        <p:spPr/>
        <p:txBody>
          <a:bodyPr/>
          <a:lstStyle/>
          <a:p>
            <a:fld id="{49D2DAD4-1266-4EF4-94AF-DB58F92A0B39}" type="slidenum">
              <a:rPr lang="es-CO" smtClean="0"/>
              <a:pPr/>
              <a:t>22</a:t>
            </a:fld>
            <a:endParaRPr lang="es-CO"/>
          </a:p>
        </p:txBody>
      </p:sp>
    </p:spTree>
    <p:extLst>
      <p:ext uri="{BB962C8B-B14F-4D97-AF65-F5344CB8AC3E}">
        <p14:creationId xmlns="" xmlns:p14="http://schemas.microsoft.com/office/powerpoint/2010/main" val="1116600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9D2DAD4-1266-4EF4-94AF-DB58F92A0B39}" type="slidenum">
              <a:rPr lang="es-CO" smtClean="0"/>
              <a:pPr/>
              <a:t>2</a:t>
            </a:fld>
            <a:endParaRPr lang="es-CO" dirty="0"/>
          </a:p>
        </p:txBody>
      </p:sp>
    </p:spTree>
    <p:extLst>
      <p:ext uri="{BB962C8B-B14F-4D97-AF65-F5344CB8AC3E}">
        <p14:creationId xmlns="" xmlns:p14="http://schemas.microsoft.com/office/powerpoint/2010/main" val="1018390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9D2DAD4-1266-4EF4-94AF-DB58F92A0B39}" type="slidenum">
              <a:rPr lang="es-CO" smtClean="0"/>
              <a:pPr/>
              <a:t>3</a:t>
            </a:fld>
            <a:endParaRPr lang="es-CO"/>
          </a:p>
        </p:txBody>
      </p:sp>
    </p:spTree>
    <p:extLst>
      <p:ext uri="{BB962C8B-B14F-4D97-AF65-F5344CB8AC3E}">
        <p14:creationId xmlns="" xmlns:p14="http://schemas.microsoft.com/office/powerpoint/2010/main" val="515046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The city is high up in the Andes</a:t>
            </a:r>
            <a:r>
              <a:rPr lang="en-US" baseline="0" dirty="0" smtClean="0"/>
              <a:t> (8500  feet), it is densely populated, humid, with two distinct rain periods in April- May and October-</a:t>
            </a:r>
            <a:r>
              <a:rPr lang="en-US" baseline="0" dirty="0" err="1" smtClean="0"/>
              <a:t>Novemeber</a:t>
            </a:r>
            <a:endParaRPr lang="en-US" dirty="0"/>
          </a:p>
        </p:txBody>
      </p:sp>
      <p:sp>
        <p:nvSpPr>
          <p:cNvPr id="4" name="3 Marcador de número de diapositiva"/>
          <p:cNvSpPr>
            <a:spLocks noGrp="1"/>
          </p:cNvSpPr>
          <p:nvPr>
            <p:ph type="sldNum" sz="quarter" idx="10"/>
          </p:nvPr>
        </p:nvSpPr>
        <p:spPr/>
        <p:txBody>
          <a:bodyPr/>
          <a:lstStyle/>
          <a:p>
            <a:fld id="{49D2DAD4-1266-4EF4-94AF-DB58F92A0B39}" type="slidenum">
              <a:rPr lang="es-CO" smtClean="0"/>
              <a:pPr/>
              <a:t>4</a:t>
            </a:fld>
            <a:endParaRPr lang="es-CO"/>
          </a:p>
        </p:txBody>
      </p:sp>
    </p:spTree>
    <p:extLst>
      <p:ext uri="{BB962C8B-B14F-4D97-AF65-F5344CB8AC3E}">
        <p14:creationId xmlns="" xmlns:p14="http://schemas.microsoft.com/office/powerpoint/2010/main" val="1151376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Many monitoring</a:t>
            </a:r>
            <a:r>
              <a:rPr lang="en-US" baseline="0" dirty="0" smtClean="0"/>
              <a:t> sites have change location over the years.</a:t>
            </a:r>
          </a:p>
          <a:p>
            <a:r>
              <a:rPr lang="en-US" baseline="0" dirty="0" smtClean="0"/>
              <a:t>There has not been a continuous effort to </a:t>
            </a:r>
            <a:r>
              <a:rPr lang="en-US" baseline="0" dirty="0" err="1" smtClean="0"/>
              <a:t>speciate</a:t>
            </a:r>
            <a:r>
              <a:rPr lang="en-US" baseline="0" dirty="0" smtClean="0"/>
              <a:t> particulate matter so far.</a:t>
            </a:r>
          </a:p>
          <a:p>
            <a:r>
              <a:rPr lang="en-US" baseline="0" dirty="0" smtClean="0"/>
              <a:t>PM2.5  mass </a:t>
            </a:r>
            <a:r>
              <a:rPr lang="en-US" baseline="0" dirty="0" err="1" smtClean="0"/>
              <a:t>staerd</a:t>
            </a:r>
            <a:r>
              <a:rPr lang="en-US" baseline="0" dirty="0" smtClean="0"/>
              <a:t> to be measured city wide only from 2014 </a:t>
            </a:r>
          </a:p>
          <a:p>
            <a:r>
              <a:rPr lang="en-US" baseline="0" dirty="0" err="1" smtClean="0"/>
              <a:t>leyenda</a:t>
            </a:r>
            <a:endParaRPr lang="en-US" baseline="0" dirty="0" smtClean="0"/>
          </a:p>
        </p:txBody>
      </p:sp>
      <p:sp>
        <p:nvSpPr>
          <p:cNvPr id="4" name="3 Marcador de número de diapositiva"/>
          <p:cNvSpPr>
            <a:spLocks noGrp="1"/>
          </p:cNvSpPr>
          <p:nvPr>
            <p:ph type="sldNum" sz="quarter" idx="10"/>
          </p:nvPr>
        </p:nvSpPr>
        <p:spPr/>
        <p:txBody>
          <a:bodyPr/>
          <a:lstStyle/>
          <a:p>
            <a:fld id="{49D2DAD4-1266-4EF4-94AF-DB58F92A0B39}" type="slidenum">
              <a:rPr lang="es-CO" smtClean="0"/>
              <a:pPr/>
              <a:t>5</a:t>
            </a:fld>
            <a:endParaRPr lang="es-CO"/>
          </a:p>
        </p:txBody>
      </p:sp>
    </p:spTree>
    <p:extLst>
      <p:ext uri="{BB962C8B-B14F-4D97-AF65-F5344CB8AC3E}">
        <p14:creationId xmlns="" xmlns:p14="http://schemas.microsoft.com/office/powerpoint/2010/main" val="2162751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Budget and technical problems</a:t>
            </a:r>
            <a:r>
              <a:rPr lang="en-US" baseline="0" dirty="0" smtClean="0"/>
              <a:t> make the data sometimes sparse. </a:t>
            </a:r>
          </a:p>
          <a:p>
            <a:endParaRPr lang="en-US" baseline="0" dirty="0" smtClean="0"/>
          </a:p>
          <a:p>
            <a:endParaRPr lang="en-US" dirty="0" smtClean="0"/>
          </a:p>
          <a:p>
            <a:endParaRPr lang="en-US" dirty="0"/>
          </a:p>
        </p:txBody>
      </p:sp>
      <p:sp>
        <p:nvSpPr>
          <p:cNvPr id="4" name="3 Marcador de número de diapositiva"/>
          <p:cNvSpPr>
            <a:spLocks noGrp="1"/>
          </p:cNvSpPr>
          <p:nvPr>
            <p:ph type="sldNum" sz="quarter" idx="10"/>
          </p:nvPr>
        </p:nvSpPr>
        <p:spPr/>
        <p:txBody>
          <a:bodyPr/>
          <a:lstStyle/>
          <a:p>
            <a:fld id="{49D2DAD4-1266-4EF4-94AF-DB58F92A0B39}" type="slidenum">
              <a:rPr lang="es-CO" smtClean="0"/>
              <a:pPr/>
              <a:t>6</a:t>
            </a:fld>
            <a:endParaRPr lang="es-CO"/>
          </a:p>
        </p:txBody>
      </p:sp>
    </p:spTree>
    <p:extLst>
      <p:ext uri="{BB962C8B-B14F-4D97-AF65-F5344CB8AC3E}">
        <p14:creationId xmlns="" xmlns:p14="http://schemas.microsoft.com/office/powerpoint/2010/main" val="1837494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Budget and technical problems</a:t>
            </a:r>
            <a:r>
              <a:rPr lang="en-US" baseline="0" dirty="0" smtClean="0"/>
              <a:t> make the data sometimes sparse. </a:t>
            </a:r>
          </a:p>
          <a:p>
            <a:r>
              <a:rPr lang="en-US" baseline="0" dirty="0" err="1" smtClean="0"/>
              <a:t>Poner</a:t>
            </a:r>
            <a:r>
              <a:rPr lang="en-US" baseline="0" dirty="0" smtClean="0"/>
              <a:t> labels a </a:t>
            </a:r>
            <a:r>
              <a:rPr lang="en-US" baseline="0" dirty="0" err="1" smtClean="0"/>
              <a:t>las</a:t>
            </a:r>
            <a:r>
              <a:rPr lang="en-US" baseline="0" dirty="0" smtClean="0"/>
              <a:t> variables</a:t>
            </a:r>
          </a:p>
          <a:p>
            <a:endParaRPr lang="en-US" dirty="0" smtClean="0"/>
          </a:p>
          <a:p>
            <a:endParaRPr lang="en-US" dirty="0"/>
          </a:p>
        </p:txBody>
      </p:sp>
      <p:sp>
        <p:nvSpPr>
          <p:cNvPr id="4" name="3 Marcador de número de diapositiva"/>
          <p:cNvSpPr>
            <a:spLocks noGrp="1"/>
          </p:cNvSpPr>
          <p:nvPr>
            <p:ph type="sldNum" sz="quarter" idx="10"/>
          </p:nvPr>
        </p:nvSpPr>
        <p:spPr/>
        <p:txBody>
          <a:bodyPr/>
          <a:lstStyle/>
          <a:p>
            <a:fld id="{49D2DAD4-1266-4EF4-94AF-DB58F92A0B39}" type="slidenum">
              <a:rPr lang="es-CO" smtClean="0"/>
              <a:pPr/>
              <a:t>7</a:t>
            </a:fld>
            <a:endParaRPr lang="es-CO"/>
          </a:p>
        </p:txBody>
      </p:sp>
    </p:spTree>
    <p:extLst>
      <p:ext uri="{BB962C8B-B14F-4D97-AF65-F5344CB8AC3E}">
        <p14:creationId xmlns="" xmlns:p14="http://schemas.microsoft.com/office/powerpoint/2010/main" val="1837494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PM10 concentrations have decreased or stabilized in most areas of the city since 2008, except in one industrial area were they might be still growing as </a:t>
            </a:r>
            <a:r>
              <a:rPr lang="en-US" sz="1200" kern="1200" dirty="0" err="1" smtClean="0">
                <a:solidFill>
                  <a:schemeClr val="tx1"/>
                </a:solidFill>
                <a:effectLst/>
                <a:latin typeface="+mn-lt"/>
                <a:ea typeface="+mn-ea"/>
                <a:cs typeface="+mn-cs"/>
              </a:rPr>
              <a:t>Theil</a:t>
            </a:r>
            <a:r>
              <a:rPr lang="en-US" sz="1200" kern="1200" baseline="0" dirty="0" err="1" smtClean="0">
                <a:solidFill>
                  <a:schemeClr val="tx1"/>
                </a:solidFill>
                <a:effectLst/>
                <a:latin typeface="+mn-lt"/>
                <a:ea typeface="+mn-ea"/>
                <a:cs typeface="+mn-cs"/>
              </a:rPr>
              <a:t>-Sen</a:t>
            </a:r>
            <a:r>
              <a:rPr lang="en-US" sz="1200" kern="1200" baseline="0" dirty="0" smtClean="0">
                <a:solidFill>
                  <a:schemeClr val="tx1"/>
                </a:solidFill>
                <a:effectLst/>
                <a:latin typeface="+mn-lt"/>
                <a:ea typeface="+mn-ea"/>
                <a:cs typeface="+mn-cs"/>
              </a:rPr>
              <a:t> trends show. </a:t>
            </a:r>
          </a:p>
          <a:p>
            <a:r>
              <a:rPr lang="en-US" sz="1200" kern="1200" baseline="0" dirty="0" smtClean="0">
                <a:solidFill>
                  <a:schemeClr val="tx1"/>
                </a:solidFill>
                <a:effectLst/>
                <a:latin typeface="+mn-lt"/>
                <a:ea typeface="+mn-ea"/>
                <a:cs typeface="+mn-cs"/>
              </a:rPr>
              <a:t>This specific area of the city has intense heavy duty truck traffic , and industrial activity , a lot with a lot of dust from unpaved sidewalks, and eroded vicinities</a:t>
            </a:r>
          </a:p>
        </p:txBody>
      </p:sp>
      <p:sp>
        <p:nvSpPr>
          <p:cNvPr id="4" name="Marcador de número de diapositiva 3"/>
          <p:cNvSpPr>
            <a:spLocks noGrp="1"/>
          </p:cNvSpPr>
          <p:nvPr>
            <p:ph type="sldNum" sz="quarter" idx="10"/>
          </p:nvPr>
        </p:nvSpPr>
        <p:spPr/>
        <p:txBody>
          <a:bodyPr/>
          <a:lstStyle/>
          <a:p>
            <a:fld id="{49D2DAD4-1266-4EF4-94AF-DB58F92A0B39}" type="slidenum">
              <a:rPr lang="es-CO" smtClean="0"/>
              <a:pPr/>
              <a:t>9</a:t>
            </a:fld>
            <a:endParaRPr lang="es-CO"/>
          </a:p>
        </p:txBody>
      </p:sp>
    </p:spTree>
    <p:extLst>
      <p:ext uri="{BB962C8B-B14F-4D97-AF65-F5344CB8AC3E}">
        <p14:creationId xmlns="" xmlns:p14="http://schemas.microsoft.com/office/powerpoint/2010/main" val="1238703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PM10 concentrations have decreased or stabilized in most areas of the city since 2008, except in one industrial area were they might be still growing as </a:t>
            </a:r>
            <a:r>
              <a:rPr lang="en-US" sz="1200" kern="1200" dirty="0" err="1" smtClean="0">
                <a:solidFill>
                  <a:schemeClr val="tx1"/>
                </a:solidFill>
                <a:effectLst/>
                <a:latin typeface="+mn-lt"/>
                <a:ea typeface="+mn-ea"/>
                <a:cs typeface="+mn-cs"/>
              </a:rPr>
              <a:t>Theil</a:t>
            </a:r>
            <a:r>
              <a:rPr lang="en-US" sz="1200" kern="1200" baseline="0" dirty="0" err="1" smtClean="0">
                <a:solidFill>
                  <a:schemeClr val="tx1"/>
                </a:solidFill>
                <a:effectLst/>
                <a:latin typeface="+mn-lt"/>
                <a:ea typeface="+mn-ea"/>
                <a:cs typeface="+mn-cs"/>
              </a:rPr>
              <a:t>-Sen</a:t>
            </a:r>
            <a:r>
              <a:rPr lang="en-US" sz="1200" kern="1200" baseline="0" dirty="0" smtClean="0">
                <a:solidFill>
                  <a:schemeClr val="tx1"/>
                </a:solidFill>
                <a:effectLst/>
                <a:latin typeface="+mn-lt"/>
                <a:ea typeface="+mn-ea"/>
                <a:cs typeface="+mn-cs"/>
              </a:rPr>
              <a:t> trends show. </a:t>
            </a:r>
          </a:p>
          <a:p>
            <a:r>
              <a:rPr lang="en-US" sz="1200" kern="1200" baseline="0" dirty="0" smtClean="0">
                <a:solidFill>
                  <a:schemeClr val="tx1"/>
                </a:solidFill>
                <a:effectLst/>
                <a:latin typeface="+mn-lt"/>
                <a:ea typeface="+mn-ea"/>
                <a:cs typeface="+mn-cs"/>
              </a:rPr>
              <a:t>This specific area of the city has intense heavy duty truck traffic , and industrial activity , a lot with a lot of dust from unpaved sidewalks, and eroded vicinities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Si se </a:t>
            </a:r>
            <a:r>
              <a:rPr lang="en-US" sz="1200" kern="1200" baseline="0" dirty="0" err="1" smtClean="0">
                <a:solidFill>
                  <a:schemeClr val="tx1"/>
                </a:solidFill>
                <a:effectLst/>
                <a:latin typeface="+mn-lt"/>
                <a:ea typeface="+mn-ea"/>
                <a:cs typeface="+mn-cs"/>
              </a:rPr>
              <a:t>están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colocando</a:t>
            </a:r>
            <a:r>
              <a:rPr lang="en-US" sz="1200" kern="1200" baseline="0" dirty="0" smtClean="0">
                <a:solidFill>
                  <a:schemeClr val="tx1"/>
                </a:solidFill>
                <a:effectLst/>
                <a:latin typeface="+mn-lt"/>
                <a:ea typeface="+mn-ea"/>
                <a:cs typeface="+mn-cs"/>
              </a:rPr>
              <a:t> logos para </a:t>
            </a:r>
            <a:r>
              <a:rPr lang="en-US" sz="1200" kern="1200" baseline="0" dirty="0" err="1" smtClean="0">
                <a:solidFill>
                  <a:schemeClr val="tx1"/>
                </a:solidFill>
                <a:effectLst/>
                <a:latin typeface="+mn-lt"/>
                <a:ea typeface="+mn-ea"/>
                <a:cs typeface="+mn-cs"/>
              </a:rPr>
              <a:t>cada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una</a:t>
            </a:r>
            <a:r>
              <a:rPr lang="en-US" sz="1200" kern="1200" baseline="0" dirty="0" smtClean="0">
                <a:solidFill>
                  <a:schemeClr val="tx1"/>
                </a:solidFill>
                <a:effectLst/>
                <a:latin typeface="+mn-lt"/>
                <a:ea typeface="+mn-ea"/>
                <a:cs typeface="+mn-cs"/>
              </a:rPr>
              <a:t> de </a:t>
            </a:r>
            <a:r>
              <a:rPr lang="en-US" sz="1200" kern="1200" baseline="0" dirty="0" err="1" smtClean="0">
                <a:solidFill>
                  <a:schemeClr val="tx1"/>
                </a:solidFill>
                <a:effectLst/>
                <a:latin typeface="+mn-lt"/>
                <a:ea typeface="+mn-ea"/>
                <a:cs typeface="+mn-cs"/>
              </a:rPr>
              <a:t>las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estaciones</a:t>
            </a:r>
            <a:r>
              <a:rPr lang="en-US" sz="1200" kern="1200" baseline="0" dirty="0" smtClean="0">
                <a:solidFill>
                  <a:schemeClr val="tx1"/>
                </a:solidFill>
                <a:effectLst/>
                <a:latin typeface="+mn-lt"/>
                <a:ea typeface="+mn-ea"/>
                <a:cs typeface="+mn-cs"/>
              </a:rPr>
              <a:t>, no </a:t>
            </a:r>
            <a:r>
              <a:rPr lang="en-US" sz="1200" kern="1200" baseline="0" dirty="0" err="1" smtClean="0">
                <a:solidFill>
                  <a:schemeClr val="tx1"/>
                </a:solidFill>
                <a:effectLst/>
                <a:latin typeface="+mn-lt"/>
                <a:ea typeface="+mn-ea"/>
                <a:cs typeface="+mn-cs"/>
              </a:rPr>
              <a:t>debería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haber</a:t>
            </a:r>
            <a:r>
              <a:rPr lang="en-US" sz="1200" kern="1200" baseline="0" dirty="0" smtClean="0">
                <a:solidFill>
                  <a:schemeClr val="tx1"/>
                </a:solidFill>
                <a:effectLst/>
                <a:latin typeface="+mn-lt"/>
                <a:ea typeface="+mn-ea"/>
                <a:cs typeface="+mn-cs"/>
              </a:rPr>
              <a:t> para </a:t>
            </a:r>
            <a:r>
              <a:rPr lang="en-US" sz="1200" kern="1200" baseline="0" dirty="0" err="1" smtClean="0">
                <a:solidFill>
                  <a:schemeClr val="tx1"/>
                </a:solidFill>
                <a:effectLst/>
                <a:latin typeface="+mn-lt"/>
                <a:ea typeface="+mn-ea"/>
                <a:cs typeface="+mn-cs"/>
              </a:rPr>
              <a:t>todas</a:t>
            </a:r>
            <a:r>
              <a:rPr lang="en-US" sz="1200" kern="1200" baseline="0" dirty="0" smtClean="0">
                <a:solidFill>
                  <a:schemeClr val="tx1"/>
                </a:solidFill>
                <a:effectLst/>
                <a:latin typeface="+mn-lt"/>
                <a:ea typeface="+mn-ea"/>
                <a:cs typeface="+mn-cs"/>
              </a:rPr>
              <a:t>? Los </a:t>
            </a:r>
            <a:r>
              <a:rPr lang="en-US" sz="1200" kern="1200" baseline="0" dirty="0" err="1" smtClean="0">
                <a:solidFill>
                  <a:schemeClr val="tx1"/>
                </a:solidFill>
                <a:effectLst/>
                <a:latin typeface="+mn-lt"/>
                <a:ea typeface="+mn-ea"/>
                <a:cs typeface="+mn-cs"/>
              </a:rPr>
              <a:t>reportes</a:t>
            </a:r>
            <a:r>
              <a:rPr lang="en-US" sz="1200" kern="1200" baseline="0" dirty="0" smtClean="0">
                <a:solidFill>
                  <a:schemeClr val="tx1"/>
                </a:solidFill>
                <a:effectLst/>
                <a:latin typeface="+mn-lt"/>
                <a:ea typeface="+mn-ea"/>
                <a:cs typeface="+mn-cs"/>
              </a:rPr>
              <a:t> en la SDA </a:t>
            </a:r>
            <a:r>
              <a:rPr lang="en-US" sz="1200" kern="1200" baseline="0" dirty="0" err="1" smtClean="0">
                <a:solidFill>
                  <a:schemeClr val="tx1"/>
                </a:solidFill>
                <a:effectLst/>
                <a:latin typeface="+mn-lt"/>
                <a:ea typeface="+mn-ea"/>
                <a:cs typeface="+mn-cs"/>
              </a:rPr>
              <a:t>las</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clasifican</a:t>
            </a:r>
            <a:r>
              <a:rPr lang="en-US" sz="1200" kern="1200" baseline="0" dirty="0" smtClean="0">
                <a:solidFill>
                  <a:schemeClr val="tx1"/>
                </a:solidFill>
                <a:effectLst/>
                <a:latin typeface="+mn-lt"/>
                <a:ea typeface="+mn-ea"/>
                <a:cs typeface="+mn-cs"/>
              </a:rPr>
              <a:t> a </a:t>
            </a:r>
            <a:r>
              <a:rPr lang="en-US" sz="1200" kern="1200" baseline="0" dirty="0" err="1" smtClean="0">
                <a:solidFill>
                  <a:schemeClr val="tx1"/>
                </a:solidFill>
                <a:effectLst/>
                <a:latin typeface="+mn-lt"/>
                <a:ea typeface="+mn-ea"/>
                <a:cs typeface="+mn-cs"/>
              </a:rPr>
              <a:t>todas</a:t>
            </a:r>
            <a:endParaRPr lang="es-CO" dirty="0"/>
          </a:p>
        </p:txBody>
      </p:sp>
      <p:sp>
        <p:nvSpPr>
          <p:cNvPr id="4" name="Marcador de número de diapositiva 3"/>
          <p:cNvSpPr>
            <a:spLocks noGrp="1"/>
          </p:cNvSpPr>
          <p:nvPr>
            <p:ph type="sldNum" sz="quarter" idx="10"/>
          </p:nvPr>
        </p:nvSpPr>
        <p:spPr/>
        <p:txBody>
          <a:bodyPr/>
          <a:lstStyle/>
          <a:p>
            <a:fld id="{49D2DAD4-1266-4EF4-94AF-DB58F92A0B39}" type="slidenum">
              <a:rPr lang="es-CO" smtClean="0"/>
              <a:pPr/>
              <a:t>10</a:t>
            </a:fld>
            <a:endParaRPr lang="es-CO"/>
          </a:p>
        </p:txBody>
      </p:sp>
    </p:spTree>
    <p:extLst>
      <p:ext uri="{BB962C8B-B14F-4D97-AF65-F5344CB8AC3E}">
        <p14:creationId xmlns="" xmlns:p14="http://schemas.microsoft.com/office/powerpoint/2010/main" val="1238703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22FD75-CA0F-4B1A-8193-486A97FD3E05}" type="datetimeFigureOut">
              <a:rPr lang="en-US" smtClean="0"/>
              <a:pPr/>
              <a:t>10/29/2014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49500-0A76-4780-8C07-7E2BC289038A}"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22FD75-CA0F-4B1A-8193-486A97FD3E05}" type="datetimeFigureOut">
              <a:rPr lang="en-US" smtClean="0"/>
              <a:pPr/>
              <a:t>10/29/2014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49500-0A76-4780-8C07-7E2BC289038A}"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22FD75-CA0F-4B1A-8193-486A97FD3E05}" type="datetimeFigureOut">
              <a:rPr lang="en-US" smtClean="0"/>
              <a:pPr/>
              <a:t>10/29/2014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49500-0A76-4780-8C07-7E2BC289038A}"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22FD75-CA0F-4B1A-8193-486A97FD3E05}" type="datetimeFigureOut">
              <a:rPr lang="en-US" smtClean="0"/>
              <a:pPr/>
              <a:t>10/29/2014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49500-0A76-4780-8C07-7E2BC289038A}"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22FD75-CA0F-4B1A-8193-486A97FD3E05}" type="datetimeFigureOut">
              <a:rPr lang="en-US" smtClean="0"/>
              <a:pPr/>
              <a:t>10/29/2014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F49500-0A76-4780-8C07-7E2BC289038A}"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22FD75-CA0F-4B1A-8193-486A97FD3E05}" type="datetimeFigureOut">
              <a:rPr lang="en-US" smtClean="0"/>
              <a:pPr/>
              <a:t>10/29/2014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F49500-0A76-4780-8C07-7E2BC289038A}"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22FD75-CA0F-4B1A-8193-486A97FD3E05}" type="datetimeFigureOut">
              <a:rPr lang="en-US" smtClean="0"/>
              <a:pPr/>
              <a:t>10/29/2014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F49500-0A76-4780-8C07-7E2BC289038A}"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22FD75-CA0F-4B1A-8193-486A97FD3E05}" type="datetimeFigureOut">
              <a:rPr lang="en-US" smtClean="0"/>
              <a:pPr/>
              <a:t>10/29/2014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F49500-0A76-4780-8C07-7E2BC289038A}"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22FD75-CA0F-4B1A-8193-486A97FD3E05}" type="datetimeFigureOut">
              <a:rPr lang="en-US" smtClean="0"/>
              <a:pPr/>
              <a:t>10/29/2014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F49500-0A76-4780-8C07-7E2BC289038A}"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22FD75-CA0F-4B1A-8193-486A97FD3E05}" type="datetimeFigureOut">
              <a:rPr lang="en-US" smtClean="0"/>
              <a:pPr/>
              <a:t>10/29/2014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F49500-0A76-4780-8C07-7E2BC289038A}"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22FD75-CA0F-4B1A-8193-486A97FD3E05}" type="datetimeFigureOut">
              <a:rPr lang="en-US" smtClean="0"/>
              <a:pPr/>
              <a:t>10/29/2014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F49500-0A76-4780-8C07-7E2BC289038A}"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22FD75-CA0F-4B1A-8193-486A97FD3E05}" type="datetimeFigureOut">
              <a:rPr lang="en-US" smtClean="0"/>
              <a:pPr/>
              <a:t>10/29/2014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F49500-0A76-4780-8C07-7E2BC289038A}"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2.jpeg"/><Relationship Id="rId7"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6.jpeg"/><Relationship Id="rId7"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4.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emf"/><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emf"/><Relationship Id="rId9" Type="http://schemas.openxmlformats.org/officeDocument/2006/relationships/image" Target="../media/image44.jpeg"/></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rera décima."/>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2356455"/>
            <a:ext cx="3829269" cy="1917456"/>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 descr="http://www.bogota.gov.co/sites/default/files/styles/large/public/field/image/Bogota5_2.jpg?itok=f5qu7U_C"/>
          <p:cNvPicPr>
            <a:picLocks noChangeAspect="1" noChangeArrowheads="1"/>
          </p:cNvPicPr>
          <p:nvPr/>
        </p:nvPicPr>
        <p:blipFill>
          <a:blip r:embed="rId4" cstate="print"/>
          <a:srcRect/>
          <a:stretch>
            <a:fillRect/>
          </a:stretch>
        </p:blipFill>
        <p:spPr bwMode="auto">
          <a:xfrm>
            <a:off x="3826099" y="-1"/>
            <a:ext cx="5331873" cy="4273911"/>
          </a:xfrm>
          <a:prstGeom prst="rect">
            <a:avLst/>
          </a:prstGeom>
          <a:noFill/>
          <a:ln w="9525">
            <a:noFill/>
            <a:miter lim="800000"/>
            <a:headEnd/>
            <a:tailEnd/>
          </a:ln>
        </p:spPr>
      </p:pic>
      <p:pic>
        <p:nvPicPr>
          <p:cNvPr id="15" name="14 Imagen" descr="Bogotá_de_noche.jpg"/>
          <p:cNvPicPr>
            <a:picLocks noChangeAspect="1"/>
          </p:cNvPicPr>
          <p:nvPr/>
        </p:nvPicPr>
        <p:blipFill>
          <a:blip r:embed="rId5" cstate="print"/>
          <a:stretch>
            <a:fillRect/>
          </a:stretch>
        </p:blipFill>
        <p:spPr>
          <a:xfrm>
            <a:off x="0" y="0"/>
            <a:ext cx="3818467" cy="2359364"/>
          </a:xfrm>
          <a:prstGeom prst="rect">
            <a:avLst/>
          </a:prstGeom>
        </p:spPr>
      </p:pic>
      <p:sp>
        <p:nvSpPr>
          <p:cNvPr id="2" name="Title 1"/>
          <p:cNvSpPr>
            <a:spLocks noGrp="1"/>
          </p:cNvSpPr>
          <p:nvPr>
            <p:ph type="ctrTitle"/>
          </p:nvPr>
        </p:nvSpPr>
        <p:spPr>
          <a:xfrm>
            <a:off x="1371600" y="1591733"/>
            <a:ext cx="7772400" cy="1470025"/>
          </a:xfrm>
          <a:solidFill>
            <a:schemeClr val="tx2">
              <a:lumMod val="75000"/>
              <a:alpha val="50000"/>
            </a:schemeClr>
          </a:solidFill>
        </p:spPr>
        <p:txBody>
          <a:bodyPr>
            <a:noAutofit/>
          </a:bodyPr>
          <a:lstStyle/>
          <a:p>
            <a:pPr algn="r"/>
            <a:r>
              <a:rPr lang="en-US" sz="3200" dirty="0" smtClean="0">
                <a:solidFill>
                  <a:srgbClr val="FFFF00"/>
                </a:solidFill>
              </a:rPr>
              <a:t>ANALYSIS OF THE AIR QUALITY IN BOGOTA COLOMBIA IN THE LAST DECADE</a:t>
            </a:r>
            <a:endParaRPr lang="en-US" sz="3200" dirty="0">
              <a:solidFill>
                <a:srgbClr val="FFFF00"/>
              </a:solidFill>
            </a:endParaRPr>
          </a:p>
        </p:txBody>
      </p:sp>
      <p:sp>
        <p:nvSpPr>
          <p:cNvPr id="7" name="TextBox 6"/>
          <p:cNvSpPr txBox="1"/>
          <p:nvPr/>
        </p:nvSpPr>
        <p:spPr>
          <a:xfrm>
            <a:off x="0" y="4343400"/>
            <a:ext cx="9144000" cy="1169551"/>
          </a:xfrm>
          <a:prstGeom prst="rect">
            <a:avLst/>
          </a:prstGeom>
          <a:noFill/>
        </p:spPr>
        <p:txBody>
          <a:bodyPr wrap="square" rtlCol="0">
            <a:spAutoFit/>
          </a:bodyPr>
          <a:lstStyle/>
          <a:p>
            <a:pPr algn="ctr"/>
            <a:r>
              <a:rPr lang="en-US" sz="1400" dirty="0" smtClean="0"/>
              <a:t>Boris Galvis</a:t>
            </a:r>
            <a:r>
              <a:rPr lang="en-US" sz="1400" baseline="30000" dirty="0" smtClean="0"/>
              <a:t>1</a:t>
            </a:r>
            <a:r>
              <a:rPr lang="en-US" sz="1400" dirty="0" smtClean="0"/>
              <a:t>, Jorge E. Pachon</a:t>
            </a:r>
            <a:r>
              <a:rPr lang="en-US" sz="1400" baseline="30000" dirty="0" smtClean="0"/>
              <a:t>1</a:t>
            </a:r>
            <a:r>
              <a:rPr lang="en-US" sz="1400" dirty="0" smtClean="0"/>
              <a:t>, Barron H. Henderson</a:t>
            </a:r>
            <a:r>
              <a:rPr lang="en-US" sz="1400" baseline="30000" dirty="0" smtClean="0"/>
              <a:t>2</a:t>
            </a:r>
            <a:r>
              <a:rPr lang="en-US" sz="1400" dirty="0" smtClean="0"/>
              <a:t>, Edison Ortiz</a:t>
            </a:r>
            <a:r>
              <a:rPr lang="en-US" sz="1400" baseline="30000" dirty="0" smtClean="0"/>
              <a:t>3</a:t>
            </a:r>
            <a:r>
              <a:rPr lang="en-US" sz="1400" dirty="0" smtClean="0"/>
              <a:t> </a:t>
            </a:r>
            <a:br>
              <a:rPr lang="en-US" sz="1400" dirty="0" smtClean="0"/>
            </a:br>
            <a:endParaRPr lang="en-US" sz="1400" dirty="0" smtClean="0"/>
          </a:p>
          <a:p>
            <a:pPr algn="ctr"/>
            <a:r>
              <a:rPr lang="en-US" sz="1400" dirty="0" smtClean="0"/>
              <a:t>1 Universidad de La Salle, Department of Environmental Engineering, Bogota, Colombia</a:t>
            </a:r>
            <a:br>
              <a:rPr lang="en-US" sz="1400" dirty="0" smtClean="0"/>
            </a:br>
            <a:r>
              <a:rPr lang="en-US" sz="1400" dirty="0" smtClean="0"/>
              <a:t>2 University of Florida, Department of Environmental Engineering, </a:t>
            </a:r>
            <a:r>
              <a:rPr lang="es-CO" sz="1400" dirty="0" smtClean="0"/>
              <a:t>Gainesville</a:t>
            </a:r>
            <a:r>
              <a:rPr lang="en-US" sz="1400" dirty="0" smtClean="0"/>
              <a:t>, FL</a:t>
            </a:r>
            <a:br>
              <a:rPr lang="en-US" sz="1400" dirty="0" smtClean="0"/>
            </a:br>
            <a:r>
              <a:rPr lang="en-US" sz="1400" dirty="0" smtClean="0"/>
              <a:t>3 </a:t>
            </a:r>
            <a:r>
              <a:rPr lang="es-ES" sz="1400" dirty="0" smtClean="0"/>
              <a:t>Universidad de La Salle, Centro Lasallista de Investigación y Modelación Ambiental CLIMA</a:t>
            </a:r>
            <a:endParaRPr lang="en-US" sz="1400" dirty="0"/>
          </a:p>
        </p:txBody>
      </p:sp>
      <p:sp>
        <p:nvSpPr>
          <p:cNvPr id="9" name="8 Rectángulo"/>
          <p:cNvSpPr/>
          <p:nvPr/>
        </p:nvSpPr>
        <p:spPr>
          <a:xfrm>
            <a:off x="3657600" y="5486400"/>
            <a:ext cx="1756571" cy="646331"/>
          </a:xfrm>
          <a:prstGeom prst="rect">
            <a:avLst/>
          </a:prstGeom>
        </p:spPr>
        <p:txBody>
          <a:bodyPr wrap="none">
            <a:spAutoFit/>
          </a:bodyPr>
          <a:lstStyle/>
          <a:p>
            <a:pPr algn="ctr"/>
            <a:r>
              <a:rPr lang="en-US" dirty="0" smtClean="0"/>
              <a:t>CMAS</a:t>
            </a:r>
          </a:p>
          <a:p>
            <a:pPr algn="ctr"/>
            <a:r>
              <a:rPr lang="en-US" dirty="0" smtClean="0"/>
              <a:t>October 29 2014</a:t>
            </a:r>
            <a:endParaRPr lang="en-US" dirty="0"/>
          </a:p>
        </p:txBody>
      </p:sp>
      <p:pic>
        <p:nvPicPr>
          <p:cNvPr id="11" name="Imagen 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149856" y="6248400"/>
            <a:ext cx="1994144" cy="609600"/>
          </a:xfrm>
          <a:prstGeom prst="rect">
            <a:avLst/>
          </a:prstGeom>
        </p:spPr>
      </p:pic>
      <p:pic>
        <p:nvPicPr>
          <p:cNvPr id="14" name="13 Imagen" descr="Logo_Universidad+de+La+Salle_sin+fondo.png"/>
          <p:cNvPicPr>
            <a:picLocks noChangeAspect="1"/>
          </p:cNvPicPr>
          <p:nvPr/>
        </p:nvPicPr>
        <p:blipFill>
          <a:blip r:embed="rId7" cstate="print"/>
          <a:stretch>
            <a:fillRect/>
          </a:stretch>
        </p:blipFill>
        <p:spPr>
          <a:xfrm>
            <a:off x="133816" y="6305545"/>
            <a:ext cx="1542584" cy="410688"/>
          </a:xfrm>
          <a:prstGeom prst="rect">
            <a:avLst/>
          </a:prstGeom>
        </p:spPr>
      </p:pic>
      <p:grpSp>
        <p:nvGrpSpPr>
          <p:cNvPr id="16" name="Grupo 13"/>
          <p:cNvGrpSpPr/>
          <p:nvPr/>
        </p:nvGrpSpPr>
        <p:grpSpPr>
          <a:xfrm>
            <a:off x="3522555" y="6241098"/>
            <a:ext cx="1852626" cy="616902"/>
            <a:chOff x="7291374" y="6169684"/>
            <a:chExt cx="1852626" cy="616902"/>
          </a:xfrm>
        </p:grpSpPr>
        <p:sp>
          <p:nvSpPr>
            <p:cNvPr id="17" name="TextBox 6"/>
            <p:cNvSpPr txBox="1"/>
            <p:nvPr/>
          </p:nvSpPr>
          <p:spPr>
            <a:xfrm>
              <a:off x="7291374" y="6540365"/>
              <a:ext cx="1852626" cy="246221"/>
            </a:xfrm>
            <a:prstGeom prst="rect">
              <a:avLst/>
            </a:prstGeom>
            <a:noFill/>
          </p:spPr>
          <p:txBody>
            <a:bodyPr wrap="square" rtlCol="0">
              <a:spAutoFit/>
            </a:bodyPr>
            <a:lstStyle/>
            <a:p>
              <a:pPr algn="ctr"/>
              <a:r>
                <a:rPr lang="en-US" sz="500" dirty="0" smtClean="0">
                  <a:solidFill>
                    <a:schemeClr val="tx2">
                      <a:lumMod val="50000"/>
                    </a:schemeClr>
                  </a:solidFill>
                  <a:latin typeface="Arial Black" pitchFamily="34" charset="0"/>
                  <a:ea typeface="Verdana" pitchFamily="34" charset="0"/>
                  <a:cs typeface="Verdana" pitchFamily="34" charset="0"/>
                </a:rPr>
                <a:t>CENTRO LASALLISTA DE INVESTIGACION Y MODELACION AMBIENTAL</a:t>
              </a:r>
              <a:endParaRPr lang="en-US" sz="500" dirty="0">
                <a:solidFill>
                  <a:schemeClr val="tx2">
                    <a:lumMod val="50000"/>
                  </a:schemeClr>
                </a:solidFill>
                <a:latin typeface="Arial Black" pitchFamily="34" charset="0"/>
                <a:ea typeface="Verdana" pitchFamily="34" charset="0"/>
                <a:cs typeface="Verdana" pitchFamily="34" charset="0"/>
              </a:endParaRPr>
            </a:p>
          </p:txBody>
        </p:sp>
        <p:sp>
          <p:nvSpPr>
            <p:cNvPr id="18" name="Title 1"/>
            <p:cNvSpPr txBox="1">
              <a:spLocks/>
            </p:cNvSpPr>
            <p:nvPr/>
          </p:nvSpPr>
          <p:spPr>
            <a:xfrm>
              <a:off x="7396166" y="6169684"/>
              <a:ext cx="1643042" cy="370681"/>
            </a:xfrm>
            <a:prstGeom prst="rect">
              <a:avLst/>
            </a:prstGeom>
            <a:noFill/>
          </p:spPr>
          <p:txBody>
            <a:bodyPr vert="horz" lIns="91440" tIns="45720" rIns="91440" bIns="45720" rtlCol="0" anchor="ctr">
              <a:noAutofit/>
            </a:bodyPr>
            <a:lstStyle/>
            <a:p>
              <a:pPr algn="ctr">
                <a:spcBef>
                  <a:spcPct val="0"/>
                </a:spcBef>
                <a:defRPr/>
              </a:pPr>
              <a:r>
                <a:rPr lang="en-US" sz="3200" dirty="0">
                  <a:gradFill flip="none" rotWithShape="1">
                    <a:gsLst>
                      <a:gs pos="28000">
                        <a:srgbClr val="1F497D">
                          <a:lumMod val="40000"/>
                          <a:lumOff val="60000"/>
                        </a:srgbClr>
                      </a:gs>
                      <a:gs pos="35000">
                        <a:srgbClr val="EEECE1">
                          <a:lumMod val="25000"/>
                        </a:srgbClr>
                      </a:gs>
                      <a:gs pos="42000">
                        <a:srgbClr val="9BBB59">
                          <a:lumMod val="75000"/>
                        </a:srgbClr>
                      </a:gs>
                    </a:gsLst>
                    <a:lin ang="5400000" scaled="0"/>
                    <a:tileRect/>
                  </a:gradFill>
                  <a:latin typeface="Arial Black" pitchFamily="34" charset="0"/>
                  <a:ea typeface="+mj-ea"/>
                  <a:cs typeface="+mj-cs"/>
                </a:rPr>
                <a:t>CLIMA</a:t>
              </a: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PM</a:t>
            </a:r>
            <a:r>
              <a:rPr lang="en-US" baseline="-25000" dirty="0" smtClean="0"/>
              <a:t>10 </a:t>
            </a:r>
            <a:r>
              <a:rPr lang="en-US" dirty="0" smtClean="0"/>
              <a:t>trends</a:t>
            </a:r>
            <a:endParaRPr lang="en-US" dirty="0"/>
          </a:p>
        </p:txBody>
      </p:sp>
      <p:pic>
        <p:nvPicPr>
          <p:cNvPr id="6" name="5 Imagen"/>
          <p:cNvPicPr/>
          <p:nvPr/>
        </p:nvPicPr>
        <p:blipFill>
          <a:blip r:embed="rId3" cstate="print">
            <a:extLst>
              <a:ext uri="{28A0092B-C50C-407E-A947-70E740481C1C}">
                <a14:useLocalDpi xmlns="" xmlns:a14="http://schemas.microsoft.com/office/drawing/2010/main" val="0"/>
              </a:ext>
            </a:extLst>
          </a:blip>
          <a:stretch>
            <a:fillRect/>
          </a:stretch>
        </p:blipFill>
        <p:spPr>
          <a:xfrm>
            <a:off x="8726" y="1544688"/>
            <a:ext cx="9135274" cy="5304080"/>
          </a:xfrm>
          <a:prstGeom prst="rect">
            <a:avLst/>
          </a:prstGeom>
        </p:spPr>
      </p:pic>
      <p:sp>
        <p:nvSpPr>
          <p:cNvPr id="12" name="Rectángulo redondeado 11"/>
          <p:cNvSpPr/>
          <p:nvPr/>
        </p:nvSpPr>
        <p:spPr>
          <a:xfrm>
            <a:off x="2285779" y="2437293"/>
            <a:ext cx="1180435" cy="4972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smtClean="0"/>
              <a:t>Traffic</a:t>
            </a:r>
          </a:p>
          <a:p>
            <a:pPr algn="ctr"/>
            <a:r>
              <a:rPr lang="en-US" sz="1400" dirty="0" smtClean="0"/>
              <a:t>Industrial</a:t>
            </a:r>
            <a:endParaRPr lang="en-US" sz="1400" dirty="0"/>
          </a:p>
        </p:txBody>
      </p:sp>
      <p:sp>
        <p:nvSpPr>
          <p:cNvPr id="13" name="Rectángulo redondeado 12"/>
          <p:cNvSpPr/>
          <p:nvPr/>
        </p:nvSpPr>
        <p:spPr>
          <a:xfrm>
            <a:off x="2349796" y="4646429"/>
            <a:ext cx="1488559" cy="3827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400" dirty="0" err="1" smtClean="0"/>
              <a:t>Residential</a:t>
            </a:r>
            <a:endParaRPr lang="es-CO" sz="1400" dirty="0" smtClean="0"/>
          </a:p>
          <a:p>
            <a:pPr algn="ctr"/>
            <a:r>
              <a:rPr lang="es-CO" sz="1400" dirty="0" smtClean="0"/>
              <a:t>Industrial</a:t>
            </a:r>
            <a:endParaRPr lang="es-CO" sz="1400" dirty="0"/>
          </a:p>
        </p:txBody>
      </p:sp>
      <p:sp>
        <p:nvSpPr>
          <p:cNvPr id="14" name="Rectángulo redondeado 13"/>
          <p:cNvSpPr/>
          <p:nvPr/>
        </p:nvSpPr>
        <p:spPr>
          <a:xfrm>
            <a:off x="904874" y="5210321"/>
            <a:ext cx="1095375" cy="219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400" dirty="0" smtClean="0"/>
              <a:t>Industrial</a:t>
            </a:r>
            <a:endParaRPr lang="es-CO" sz="1400" dirty="0"/>
          </a:p>
        </p:txBody>
      </p:sp>
      <p:sp>
        <p:nvSpPr>
          <p:cNvPr id="7" name="Rectángulo redondeado 13"/>
          <p:cNvSpPr/>
          <p:nvPr/>
        </p:nvSpPr>
        <p:spPr>
          <a:xfrm>
            <a:off x="7204842" y="5316279"/>
            <a:ext cx="1418896" cy="2174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400" dirty="0" err="1" smtClean="0"/>
              <a:t>Residential</a:t>
            </a:r>
            <a:endParaRPr lang="es-CO" sz="1400" dirty="0"/>
          </a:p>
        </p:txBody>
      </p:sp>
      <p:sp>
        <p:nvSpPr>
          <p:cNvPr id="8" name="Rectángulo redondeado 11"/>
          <p:cNvSpPr/>
          <p:nvPr/>
        </p:nvSpPr>
        <p:spPr>
          <a:xfrm>
            <a:off x="7334250" y="2486025"/>
            <a:ext cx="1095375" cy="219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400" dirty="0" smtClean="0"/>
              <a:t>Industrial</a:t>
            </a:r>
            <a:endParaRPr lang="es-CO" sz="1400" dirty="0"/>
          </a:p>
        </p:txBody>
      </p:sp>
      <p:pic>
        <p:nvPicPr>
          <p:cNvPr id="9" name="8 Imagen" descr="Logo_Universidad+de+La+Salle_sin+fondo.png"/>
          <p:cNvPicPr>
            <a:picLocks noChangeAspect="1"/>
          </p:cNvPicPr>
          <p:nvPr/>
        </p:nvPicPr>
        <p:blipFill>
          <a:blip r:embed="rId4" cstate="print"/>
          <a:stretch>
            <a:fillRect/>
          </a:stretch>
        </p:blipFill>
        <p:spPr>
          <a:xfrm>
            <a:off x="8064540" y="6569950"/>
            <a:ext cx="1079460" cy="288050"/>
          </a:xfrm>
          <a:prstGeom prst="rect">
            <a:avLst/>
          </a:prstGeom>
        </p:spPr>
      </p:pic>
      <p:sp>
        <p:nvSpPr>
          <p:cNvPr id="10" name="Rectángulo redondeado 12"/>
          <p:cNvSpPr/>
          <p:nvPr/>
        </p:nvSpPr>
        <p:spPr>
          <a:xfrm>
            <a:off x="7140871" y="3876674"/>
            <a:ext cx="1488559" cy="28575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sz="1400" dirty="0" err="1" smtClean="0"/>
              <a:t>Urban</a:t>
            </a:r>
            <a:r>
              <a:rPr lang="es-CO" sz="1400" dirty="0" smtClean="0"/>
              <a:t> </a:t>
            </a:r>
            <a:r>
              <a:rPr lang="es-CO" sz="1400" dirty="0" err="1" smtClean="0"/>
              <a:t>scale</a:t>
            </a:r>
            <a:endParaRPr lang="es-CO" sz="140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Particulate</a:t>
            </a:r>
            <a:r>
              <a:rPr lang="en-US" baseline="-25000" dirty="0" smtClean="0"/>
              <a:t> </a:t>
            </a:r>
            <a:r>
              <a:rPr lang="en-US" dirty="0" smtClean="0"/>
              <a:t>trends</a:t>
            </a:r>
            <a:endParaRPr lang="en-US" dirty="0"/>
          </a:p>
        </p:txBody>
      </p:sp>
      <p:pic>
        <p:nvPicPr>
          <p:cNvPr id="5" name="4 Imagen" descr="Untitled.jpg"/>
          <p:cNvPicPr>
            <a:picLocks noChangeAspect="1"/>
          </p:cNvPicPr>
          <p:nvPr/>
        </p:nvPicPr>
        <p:blipFill>
          <a:blip r:embed="rId3" cstate="print"/>
          <a:stretch>
            <a:fillRect/>
          </a:stretch>
        </p:blipFill>
        <p:spPr>
          <a:xfrm>
            <a:off x="478972" y="1055915"/>
            <a:ext cx="8142514" cy="5114928"/>
          </a:xfrm>
          <a:prstGeom prst="rect">
            <a:avLst/>
          </a:prstGeom>
        </p:spPr>
      </p:pic>
      <p:sp>
        <p:nvSpPr>
          <p:cNvPr id="4" name="Rectángulo redondeado 3"/>
          <p:cNvSpPr/>
          <p:nvPr/>
        </p:nvSpPr>
        <p:spPr>
          <a:xfrm>
            <a:off x="3572782" y="2354449"/>
            <a:ext cx="1095375" cy="219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dirty="0" smtClean="0"/>
              <a:t>Industrial</a:t>
            </a:r>
            <a:endParaRPr lang="es-CO" dirty="0"/>
          </a:p>
        </p:txBody>
      </p:sp>
      <p:sp>
        <p:nvSpPr>
          <p:cNvPr id="6" name="Rectángulo redondeado 5"/>
          <p:cNvSpPr/>
          <p:nvPr/>
        </p:nvSpPr>
        <p:spPr>
          <a:xfrm>
            <a:off x="6397624" y="2724110"/>
            <a:ext cx="1095375" cy="219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dirty="0" smtClean="0"/>
              <a:t>Industrial</a:t>
            </a:r>
            <a:endParaRPr lang="es-CO" dirty="0"/>
          </a:p>
        </p:txBody>
      </p:sp>
      <p:sp>
        <p:nvSpPr>
          <p:cNvPr id="7" name="Rectángulo redondeado 6"/>
          <p:cNvSpPr/>
          <p:nvPr/>
        </p:nvSpPr>
        <p:spPr>
          <a:xfrm>
            <a:off x="6383109" y="3684507"/>
            <a:ext cx="1095375" cy="219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dirty="0" smtClean="0"/>
              <a:t>Industrial</a:t>
            </a:r>
            <a:endParaRPr lang="es-CO" dirty="0"/>
          </a:p>
        </p:txBody>
      </p:sp>
      <p:sp>
        <p:nvSpPr>
          <p:cNvPr id="8" name="7 Rectángulo"/>
          <p:cNvSpPr/>
          <p:nvPr/>
        </p:nvSpPr>
        <p:spPr>
          <a:xfrm>
            <a:off x="1" y="6211669"/>
            <a:ext cx="9144000" cy="369332"/>
          </a:xfrm>
          <a:prstGeom prst="rect">
            <a:avLst/>
          </a:prstGeom>
        </p:spPr>
        <p:txBody>
          <a:bodyPr wrap="square">
            <a:spAutoFit/>
          </a:bodyPr>
          <a:lstStyle/>
          <a:p>
            <a:pPr algn="ctr"/>
            <a:r>
              <a:rPr lang="en-US" dirty="0" smtClean="0"/>
              <a:t>Smooth trends show improvement across the city</a:t>
            </a:r>
            <a:endParaRPr lang="en-US" dirty="0"/>
          </a:p>
        </p:txBody>
      </p:sp>
      <p:pic>
        <p:nvPicPr>
          <p:cNvPr id="9" name="8 Imagen" descr="Logo_Universidad+de+La+Salle_sin+fondo.png"/>
          <p:cNvPicPr>
            <a:picLocks noChangeAspect="1"/>
          </p:cNvPicPr>
          <p:nvPr/>
        </p:nvPicPr>
        <p:blipFill>
          <a:blip r:embed="rId4" cstate="print"/>
          <a:stretch>
            <a:fillRect/>
          </a:stretch>
        </p:blipFill>
        <p:spPr>
          <a:xfrm>
            <a:off x="8064540" y="6569950"/>
            <a:ext cx="1079460" cy="28805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b="11296"/>
          <a:stretch>
            <a:fillRect/>
          </a:stretch>
        </p:blipFill>
        <p:spPr bwMode="auto">
          <a:xfrm>
            <a:off x="2060948" y="1869234"/>
            <a:ext cx="3581400" cy="3453974"/>
          </a:xfrm>
          <a:prstGeom prst="rect">
            <a:avLst/>
          </a:prstGeom>
          <a:noFill/>
          <a:ln w="9525">
            <a:noFill/>
            <a:miter lim="800000"/>
            <a:headEnd/>
            <a:tailEnd/>
          </a:ln>
        </p:spPr>
      </p:pic>
      <p:sp>
        <p:nvSpPr>
          <p:cNvPr id="2" name="1 Título"/>
          <p:cNvSpPr>
            <a:spLocks noGrp="1"/>
          </p:cNvSpPr>
          <p:nvPr>
            <p:ph type="title"/>
          </p:nvPr>
        </p:nvSpPr>
        <p:spPr/>
        <p:txBody>
          <a:bodyPr/>
          <a:lstStyle/>
          <a:p>
            <a:r>
              <a:rPr lang="en-US" dirty="0" smtClean="0"/>
              <a:t>Winds and particulate</a:t>
            </a:r>
            <a:endParaRPr lang="en-US" dirty="0"/>
          </a:p>
        </p:txBody>
      </p:sp>
      <p:sp>
        <p:nvSpPr>
          <p:cNvPr id="7" name="6 CuadroTexto"/>
          <p:cNvSpPr txBox="1"/>
          <p:nvPr/>
        </p:nvSpPr>
        <p:spPr>
          <a:xfrm>
            <a:off x="2424666" y="1579378"/>
            <a:ext cx="2918859" cy="369332"/>
          </a:xfrm>
          <a:prstGeom prst="rect">
            <a:avLst/>
          </a:prstGeom>
          <a:noFill/>
        </p:spPr>
        <p:txBody>
          <a:bodyPr wrap="square" rtlCol="0">
            <a:spAutoFit/>
          </a:bodyPr>
          <a:lstStyle/>
          <a:p>
            <a:r>
              <a:rPr lang="en-US" dirty="0" smtClean="0"/>
              <a:t>Polar plot</a:t>
            </a:r>
            <a:endParaRPr lang="en-US" dirty="0"/>
          </a:p>
        </p:txBody>
      </p:sp>
      <p:pic>
        <p:nvPicPr>
          <p:cNvPr id="8" name="Picture 5" descr="C:\Users\Boris\Downloads\Rompecabezas-de-bogota-localidades-2.jpg"/>
          <p:cNvPicPr>
            <a:picLocks noChangeAspect="1" noChangeArrowheads="1"/>
          </p:cNvPicPr>
          <p:nvPr/>
        </p:nvPicPr>
        <p:blipFill>
          <a:blip r:embed="rId3" cstate="print">
            <a:grayscl/>
          </a:blip>
          <a:srcRect/>
          <a:stretch>
            <a:fillRect/>
          </a:stretch>
        </p:blipFill>
        <p:spPr bwMode="auto">
          <a:xfrm>
            <a:off x="646113" y="2176721"/>
            <a:ext cx="1198562" cy="2592129"/>
          </a:xfrm>
          <a:prstGeom prst="rect">
            <a:avLst/>
          </a:prstGeom>
          <a:noFill/>
        </p:spPr>
      </p:pic>
      <p:sp>
        <p:nvSpPr>
          <p:cNvPr id="16" name="15 Elipse"/>
          <p:cNvSpPr/>
          <p:nvPr/>
        </p:nvSpPr>
        <p:spPr>
          <a:xfrm>
            <a:off x="1194612" y="2990406"/>
            <a:ext cx="138223" cy="1382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26 CuadroTexto"/>
          <p:cNvSpPr txBox="1"/>
          <p:nvPr/>
        </p:nvSpPr>
        <p:spPr>
          <a:xfrm>
            <a:off x="152623" y="1544379"/>
            <a:ext cx="2296630" cy="646331"/>
          </a:xfrm>
          <a:prstGeom prst="rect">
            <a:avLst/>
          </a:prstGeom>
          <a:noFill/>
        </p:spPr>
        <p:txBody>
          <a:bodyPr wrap="square" rtlCol="0">
            <a:spAutoFit/>
          </a:bodyPr>
          <a:lstStyle/>
          <a:p>
            <a:r>
              <a:rPr lang="en-US" dirty="0" err="1" smtClean="0"/>
              <a:t>Parque</a:t>
            </a:r>
            <a:r>
              <a:rPr lang="en-US" dirty="0" smtClean="0"/>
              <a:t> Simon Bolivar</a:t>
            </a:r>
          </a:p>
          <a:p>
            <a:r>
              <a:rPr lang="en-US" dirty="0" smtClean="0"/>
              <a:t>2012</a:t>
            </a:r>
            <a:endParaRPr lang="en-US" dirty="0"/>
          </a:p>
        </p:txBody>
      </p:sp>
      <p:pic>
        <p:nvPicPr>
          <p:cNvPr id="20" name="Picture 3"/>
          <p:cNvPicPr>
            <a:picLocks noChangeAspect="1" noChangeArrowheads="1"/>
          </p:cNvPicPr>
          <p:nvPr/>
        </p:nvPicPr>
        <p:blipFill>
          <a:blip r:embed="rId4" cstate="print"/>
          <a:srcRect/>
          <a:stretch>
            <a:fillRect/>
          </a:stretch>
        </p:blipFill>
        <p:spPr bwMode="auto">
          <a:xfrm>
            <a:off x="5826596" y="1447800"/>
            <a:ext cx="3050704" cy="5410200"/>
          </a:xfrm>
          <a:prstGeom prst="rect">
            <a:avLst/>
          </a:prstGeom>
          <a:noFill/>
          <a:ln w="9525">
            <a:noFill/>
            <a:miter lim="800000"/>
            <a:headEnd/>
            <a:tailEnd/>
          </a:ln>
        </p:spPr>
      </p:pic>
      <p:pic>
        <p:nvPicPr>
          <p:cNvPr id="11" name="10 Imagen" descr="Logo_Universidad+de+La+Salle_sin+fondo.png"/>
          <p:cNvPicPr>
            <a:picLocks noChangeAspect="1"/>
          </p:cNvPicPr>
          <p:nvPr/>
        </p:nvPicPr>
        <p:blipFill>
          <a:blip r:embed="rId5" cstate="print"/>
          <a:stretch>
            <a:fillRect/>
          </a:stretch>
        </p:blipFill>
        <p:spPr>
          <a:xfrm>
            <a:off x="0" y="6569950"/>
            <a:ext cx="1079460" cy="288050"/>
          </a:xfrm>
          <a:prstGeom prst="rect">
            <a:avLst/>
          </a:prstGeom>
        </p:spPr>
      </p:pic>
      <p:sp>
        <p:nvSpPr>
          <p:cNvPr id="12" name="11 CuadroTexto"/>
          <p:cNvSpPr txBox="1"/>
          <p:nvPr/>
        </p:nvSpPr>
        <p:spPr>
          <a:xfrm>
            <a:off x="7905992" y="6361926"/>
            <a:ext cx="1018933" cy="276999"/>
          </a:xfrm>
          <a:prstGeom prst="rect">
            <a:avLst/>
          </a:prstGeom>
          <a:noFill/>
        </p:spPr>
        <p:txBody>
          <a:bodyPr wrap="none" rtlCol="0">
            <a:spAutoFit/>
          </a:bodyPr>
          <a:lstStyle/>
          <a:p>
            <a:r>
              <a:rPr lang="en-US" sz="1200" dirty="0" smtClean="0"/>
              <a:t>PM</a:t>
            </a:r>
            <a:r>
              <a:rPr lang="en-US" sz="1200" baseline="-25000" dirty="0" smtClean="0"/>
              <a:t>10</a:t>
            </a:r>
            <a:r>
              <a:rPr lang="en-US" sz="1200" dirty="0" smtClean="0"/>
              <a:t> (</a:t>
            </a:r>
            <a:r>
              <a:rPr lang="en-US" sz="1200" dirty="0" err="1" smtClean="0"/>
              <a:t>ug</a:t>
            </a:r>
            <a:r>
              <a:rPr lang="en-US" sz="1200" dirty="0" smtClean="0"/>
              <a:t>/</a:t>
            </a:r>
            <a:r>
              <a:rPr lang="en-US" sz="1200" dirty="0" err="1" smtClean="0"/>
              <a:t>m</a:t>
            </a:r>
            <a:r>
              <a:rPr lang="en-US" sz="1200" baseline="30000" dirty="0" err="1" smtClean="0"/>
              <a:t>3</a:t>
            </a:r>
            <a:r>
              <a:rPr lang="en-US" sz="1200" dirty="0" smtClean="0"/>
              <a:t>)</a:t>
            </a:r>
            <a:endParaRPr lang="en-US" sz="1200" dirty="0"/>
          </a:p>
        </p:txBody>
      </p:sp>
      <p:sp>
        <p:nvSpPr>
          <p:cNvPr id="13" name="12 Rectángulo"/>
          <p:cNvSpPr/>
          <p:nvPr/>
        </p:nvSpPr>
        <p:spPr>
          <a:xfrm>
            <a:off x="2515957" y="5387459"/>
            <a:ext cx="2943691" cy="369332"/>
          </a:xfrm>
          <a:prstGeom prst="rect">
            <a:avLst/>
          </a:prstGeom>
        </p:spPr>
        <p:txBody>
          <a:bodyPr wrap="none">
            <a:spAutoFit/>
          </a:bodyPr>
          <a:lstStyle/>
          <a:p>
            <a:r>
              <a:rPr lang="en-US" dirty="0" smtClean="0"/>
              <a:t>Annual average PM</a:t>
            </a:r>
            <a:r>
              <a:rPr lang="en-US" baseline="-25000" dirty="0" smtClean="0"/>
              <a:t>10</a:t>
            </a:r>
            <a:r>
              <a:rPr lang="en-US" dirty="0" smtClean="0"/>
              <a:t> (</a:t>
            </a:r>
            <a:r>
              <a:rPr lang="en-US" dirty="0" err="1" smtClean="0"/>
              <a:t>ug</a:t>
            </a:r>
            <a:r>
              <a:rPr lang="en-US" dirty="0" smtClean="0"/>
              <a:t>/</a:t>
            </a:r>
            <a:r>
              <a:rPr lang="en-US" dirty="0" err="1" smtClean="0"/>
              <a:t>m</a:t>
            </a:r>
            <a:r>
              <a:rPr lang="en-US" baseline="30000" dirty="0" err="1" smtClean="0"/>
              <a:t>3</a:t>
            </a:r>
            <a:r>
              <a:rPr lang="en-US" dirty="0" smtClean="0"/>
              <a:t>)</a:t>
            </a:r>
            <a:endParaRPr lang="en-US" dirty="0"/>
          </a:p>
        </p:txBody>
      </p:sp>
      <p:sp>
        <p:nvSpPr>
          <p:cNvPr id="14" name="13 CuadroTexto"/>
          <p:cNvSpPr txBox="1"/>
          <p:nvPr/>
        </p:nvSpPr>
        <p:spPr>
          <a:xfrm>
            <a:off x="5806041" y="1246003"/>
            <a:ext cx="2918859" cy="369332"/>
          </a:xfrm>
          <a:prstGeom prst="rect">
            <a:avLst/>
          </a:prstGeom>
          <a:noFill/>
        </p:spPr>
        <p:txBody>
          <a:bodyPr wrap="square" rtlCol="0">
            <a:spAutoFit/>
          </a:bodyPr>
          <a:lstStyle/>
          <a:p>
            <a:r>
              <a:rPr lang="en-US" dirty="0" smtClean="0"/>
              <a:t>Calendar plot</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Annual PM</a:t>
            </a:r>
            <a:r>
              <a:rPr lang="en-US" sz="3600" baseline="-25000" dirty="0" smtClean="0"/>
              <a:t>10</a:t>
            </a:r>
            <a:r>
              <a:rPr lang="en-US" sz="3600" dirty="0" smtClean="0"/>
              <a:t> mean concentrations</a:t>
            </a:r>
            <a:endParaRPr lang="en-US" sz="3600" dirty="0"/>
          </a:p>
        </p:txBody>
      </p:sp>
      <p:pic>
        <p:nvPicPr>
          <p:cNvPr id="5" name="4 Imagen"/>
          <p:cNvPicPr/>
          <p:nvPr/>
        </p:nvPicPr>
        <p:blipFill rotWithShape="1">
          <a:blip r:embed="rId3" cstate="print">
            <a:extLst>
              <a:ext uri="{28A0092B-C50C-407E-A947-70E740481C1C}">
                <a14:useLocalDpi xmlns="" xmlns:a14="http://schemas.microsoft.com/office/drawing/2010/main" val="0"/>
              </a:ext>
            </a:extLst>
          </a:blip>
          <a:srcRect l="13650" t="3379" r="12828"/>
          <a:stretch/>
        </p:blipFill>
        <p:spPr bwMode="auto">
          <a:xfrm>
            <a:off x="617220" y="1272540"/>
            <a:ext cx="8004030" cy="5562066"/>
          </a:xfrm>
          <a:prstGeom prst="rect">
            <a:avLst/>
          </a:prstGeom>
          <a:ln>
            <a:noFill/>
          </a:ln>
          <a:extLst>
            <a:ext uri="{53640926-AAD7-44D8-BBD7-CCE9431645EC}">
              <a14:shadowObscured xmlns="" xmlns:a14="http://schemas.microsoft.com/office/drawing/2010/main"/>
            </a:ext>
          </a:extLst>
        </p:spPr>
      </p:pic>
      <p:sp>
        <p:nvSpPr>
          <p:cNvPr id="6" name="5 Flecha arriba"/>
          <p:cNvSpPr/>
          <p:nvPr/>
        </p:nvSpPr>
        <p:spPr>
          <a:xfrm>
            <a:off x="600075" y="1695450"/>
            <a:ext cx="752475" cy="56197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B1DOEinIQAEzx5z.jpg"/>
          <p:cNvPicPr>
            <a:picLocks noChangeAspect="1"/>
          </p:cNvPicPr>
          <p:nvPr/>
        </p:nvPicPr>
        <p:blipFill>
          <a:blip r:embed="rId3" cstate="print"/>
          <a:stretch>
            <a:fillRect/>
          </a:stretch>
        </p:blipFill>
        <p:spPr>
          <a:xfrm>
            <a:off x="4752975" y="1347751"/>
            <a:ext cx="4000500" cy="3000375"/>
          </a:xfrm>
          <a:prstGeom prst="rect">
            <a:avLst/>
          </a:prstGeom>
        </p:spPr>
      </p:pic>
      <p:sp>
        <p:nvSpPr>
          <p:cNvPr id="2" name="1 Título"/>
          <p:cNvSpPr>
            <a:spLocks noGrp="1"/>
          </p:cNvSpPr>
          <p:nvPr>
            <p:ph type="title"/>
          </p:nvPr>
        </p:nvSpPr>
        <p:spPr/>
        <p:txBody>
          <a:bodyPr>
            <a:normAutofit/>
          </a:bodyPr>
          <a:lstStyle/>
          <a:p>
            <a:r>
              <a:rPr lang="en-US" dirty="0" smtClean="0"/>
              <a:t>A layer of particulate on a weekday</a:t>
            </a:r>
            <a:endParaRPr lang="en-US" dirty="0"/>
          </a:p>
        </p:txBody>
      </p:sp>
      <p:pic>
        <p:nvPicPr>
          <p:cNvPr id="6" name="5 Marcador de contenido" descr="B1DOCy3IMAAj5DN.jpg"/>
          <p:cNvPicPr>
            <a:picLocks noGrp="1" noChangeAspect="1"/>
          </p:cNvPicPr>
          <p:nvPr>
            <p:ph idx="1"/>
          </p:nvPr>
        </p:nvPicPr>
        <p:blipFill>
          <a:blip r:embed="rId4" cstate="print"/>
          <a:stretch>
            <a:fillRect/>
          </a:stretch>
        </p:blipFill>
        <p:spPr>
          <a:xfrm>
            <a:off x="409575" y="1338226"/>
            <a:ext cx="4000500" cy="3000375"/>
          </a:xfrm>
        </p:spPr>
      </p:pic>
      <p:pic>
        <p:nvPicPr>
          <p:cNvPr id="7" name="6 Imagen" descr="B1DODxiIAAAQiJO.jpg"/>
          <p:cNvPicPr>
            <a:picLocks noChangeAspect="1"/>
          </p:cNvPicPr>
          <p:nvPr/>
        </p:nvPicPr>
        <p:blipFill>
          <a:blip r:embed="rId5" cstate="print"/>
          <a:stretch>
            <a:fillRect/>
          </a:stretch>
        </p:blipFill>
        <p:spPr>
          <a:xfrm>
            <a:off x="2407425" y="3798076"/>
            <a:ext cx="4000500" cy="300037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cstate="print"/>
          <a:srcRect b="1613"/>
          <a:stretch/>
        </p:blipFill>
        <p:spPr>
          <a:xfrm>
            <a:off x="3497943" y="0"/>
            <a:ext cx="5646057" cy="6848475"/>
          </a:xfrm>
          <a:prstGeom prst="rect">
            <a:avLst/>
          </a:prstGeom>
        </p:spPr>
      </p:pic>
      <p:sp>
        <p:nvSpPr>
          <p:cNvPr id="2" name="Title 1"/>
          <p:cNvSpPr>
            <a:spLocks noGrp="1"/>
          </p:cNvSpPr>
          <p:nvPr>
            <p:ph type="title"/>
          </p:nvPr>
        </p:nvSpPr>
        <p:spPr>
          <a:xfrm>
            <a:off x="457200" y="274638"/>
            <a:ext cx="2680855" cy="1076180"/>
          </a:xfrm>
        </p:spPr>
        <p:txBody>
          <a:bodyPr>
            <a:normAutofit fontScale="90000"/>
          </a:bodyPr>
          <a:lstStyle/>
          <a:p>
            <a:r>
              <a:rPr lang="en-US" sz="2800" dirty="0" smtClean="0"/>
              <a:t>PM</a:t>
            </a:r>
            <a:r>
              <a:rPr lang="en-US" sz="2800" baseline="-25000" dirty="0" smtClean="0"/>
              <a:t>10</a:t>
            </a:r>
            <a:r>
              <a:rPr lang="en-US" sz="2800" dirty="0" smtClean="0"/>
              <a:t> </a:t>
            </a:r>
            <a:r>
              <a:rPr lang="en-US" sz="2800" dirty="0" err="1" smtClean="0"/>
              <a:t>EXCEDANCES</a:t>
            </a:r>
            <a:r>
              <a:rPr lang="en-US" sz="2800" dirty="0" smtClean="0"/>
              <a:t> </a:t>
            </a:r>
            <a:br>
              <a:rPr lang="en-US" sz="2800" dirty="0" smtClean="0"/>
            </a:br>
            <a:r>
              <a:rPr lang="en-US" sz="1600" dirty="0" smtClean="0"/>
              <a:t>(24 </a:t>
            </a:r>
            <a:r>
              <a:rPr lang="en-US" sz="1600" dirty="0"/>
              <a:t>HOUR </a:t>
            </a:r>
            <a:r>
              <a:rPr lang="en-US" sz="1600" dirty="0" smtClean="0"/>
              <a:t>STANDARD 100 µg/m</a:t>
            </a:r>
            <a:r>
              <a:rPr lang="en-US" sz="1600" baseline="30000" dirty="0" smtClean="0"/>
              <a:t>3</a:t>
            </a:r>
            <a:r>
              <a:rPr lang="en-US" sz="1600" dirty="0" smtClean="0"/>
              <a:t>)</a:t>
            </a:r>
            <a:endParaRPr lang="en-US" sz="1600" dirty="0"/>
          </a:p>
        </p:txBody>
      </p:sp>
      <p:pic>
        <p:nvPicPr>
          <p:cNvPr id="11" name="Imagen 10"/>
          <p:cNvPicPr>
            <a:picLocks noChangeAspect="1"/>
          </p:cNvPicPr>
          <p:nvPr/>
        </p:nvPicPr>
        <p:blipFill>
          <a:blip r:embed="rId4" cstate="print"/>
          <a:stretch>
            <a:fillRect/>
          </a:stretch>
        </p:blipFill>
        <p:spPr>
          <a:xfrm>
            <a:off x="930398" y="4994268"/>
            <a:ext cx="1734457" cy="1186785"/>
          </a:xfrm>
          <a:prstGeom prst="rect">
            <a:avLst/>
          </a:prstGeom>
        </p:spPr>
      </p:pic>
      <p:pic>
        <p:nvPicPr>
          <p:cNvPr id="12" name="Imagen 11"/>
          <p:cNvPicPr>
            <a:picLocks noChangeAspect="1"/>
          </p:cNvPicPr>
          <p:nvPr/>
        </p:nvPicPr>
        <p:blipFill>
          <a:blip r:embed="rId5" cstate="print"/>
          <a:stretch>
            <a:fillRect/>
          </a:stretch>
        </p:blipFill>
        <p:spPr>
          <a:xfrm>
            <a:off x="6415088" y="5660572"/>
            <a:ext cx="2728912" cy="1197715"/>
          </a:xfrm>
          <a:prstGeom prst="rect">
            <a:avLst/>
          </a:prstGeom>
        </p:spPr>
      </p:pic>
      <p:sp>
        <p:nvSpPr>
          <p:cNvPr id="13" name="CuadroTexto 12"/>
          <p:cNvSpPr txBox="1"/>
          <p:nvPr/>
        </p:nvSpPr>
        <p:spPr>
          <a:xfrm>
            <a:off x="1558141" y="5055232"/>
            <a:ext cx="531223" cy="213454"/>
          </a:xfrm>
          <a:prstGeom prst="rect">
            <a:avLst/>
          </a:prstGeom>
          <a:solidFill>
            <a:schemeClr val="bg1"/>
          </a:solidFill>
        </p:spPr>
        <p:txBody>
          <a:bodyPr wrap="none" lIns="0" tIns="0" rIns="0" bIns="0" rtlCol="0">
            <a:normAutofit fontScale="92500" lnSpcReduction="20000"/>
          </a:bodyPr>
          <a:lstStyle/>
          <a:p>
            <a:r>
              <a:rPr lang="es-CO" dirty="0" err="1" smtClean="0"/>
              <a:t>ONI</a:t>
            </a:r>
            <a:endParaRPr lang="es-CO" dirty="0"/>
          </a:p>
        </p:txBody>
      </p:sp>
      <p:sp>
        <p:nvSpPr>
          <p:cNvPr id="14" name="CuadroTexto 13"/>
          <p:cNvSpPr txBox="1"/>
          <p:nvPr/>
        </p:nvSpPr>
        <p:spPr>
          <a:xfrm>
            <a:off x="7164499" y="5682345"/>
            <a:ext cx="1117897" cy="130628"/>
          </a:xfrm>
          <a:prstGeom prst="rect">
            <a:avLst/>
          </a:prstGeom>
          <a:solidFill>
            <a:schemeClr val="bg1"/>
          </a:solidFill>
        </p:spPr>
        <p:txBody>
          <a:bodyPr wrap="none" lIns="0" tIns="0" rIns="0" bIns="0" rtlCol="0">
            <a:normAutofit fontScale="55000" lnSpcReduction="20000"/>
          </a:bodyPr>
          <a:lstStyle/>
          <a:p>
            <a:pPr algn="ctr"/>
            <a:r>
              <a:rPr lang="en-US" b="1" dirty="0" smtClean="0"/>
              <a:t>Monitoring Sites</a:t>
            </a:r>
            <a:endParaRPr lang="en-US" b="1" dirty="0"/>
          </a:p>
        </p:txBody>
      </p:sp>
    </p:spTree>
    <p:extLst>
      <p:ext uri="{BB962C8B-B14F-4D97-AF65-F5344CB8AC3E}">
        <p14:creationId xmlns="" xmlns:p14="http://schemas.microsoft.com/office/powerpoint/2010/main" val="26879341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680855" cy="1076180"/>
          </a:xfrm>
        </p:spPr>
        <p:txBody>
          <a:bodyPr>
            <a:normAutofit/>
          </a:bodyPr>
          <a:lstStyle/>
          <a:p>
            <a:r>
              <a:rPr lang="en-US" sz="2800" dirty="0" smtClean="0"/>
              <a:t>O</a:t>
            </a:r>
            <a:r>
              <a:rPr lang="en-US" sz="2800" baseline="-25000" dirty="0" smtClean="0"/>
              <a:t>3</a:t>
            </a:r>
            <a:r>
              <a:rPr lang="en-US" sz="2800" dirty="0"/>
              <a:t> EXCEEDANCES </a:t>
            </a:r>
            <a:r>
              <a:rPr lang="en-US" sz="1600" dirty="0" smtClean="0"/>
              <a:t>(8 </a:t>
            </a:r>
            <a:r>
              <a:rPr lang="en-US" sz="1600" dirty="0"/>
              <a:t>HOUR </a:t>
            </a:r>
            <a:r>
              <a:rPr lang="en-US" sz="1600" dirty="0" smtClean="0"/>
              <a:t>STANDARD 41 ppb)</a:t>
            </a:r>
            <a:endParaRPr lang="en-US" sz="1600" dirty="0"/>
          </a:p>
        </p:txBody>
      </p:sp>
      <p:pic>
        <p:nvPicPr>
          <p:cNvPr id="5" name="Imagen 4"/>
          <p:cNvPicPr>
            <a:picLocks noChangeAspect="1"/>
          </p:cNvPicPr>
          <p:nvPr/>
        </p:nvPicPr>
        <p:blipFill>
          <a:blip r:embed="rId3" cstate="print"/>
          <a:stretch>
            <a:fillRect/>
          </a:stretch>
        </p:blipFill>
        <p:spPr>
          <a:xfrm>
            <a:off x="3304309" y="0"/>
            <a:ext cx="5839691" cy="6874409"/>
          </a:xfrm>
          <a:prstGeom prst="rect">
            <a:avLst/>
          </a:prstGeom>
        </p:spPr>
      </p:pic>
      <p:pic>
        <p:nvPicPr>
          <p:cNvPr id="11" name="Imagen 10"/>
          <p:cNvPicPr>
            <a:picLocks noChangeAspect="1"/>
          </p:cNvPicPr>
          <p:nvPr/>
        </p:nvPicPr>
        <p:blipFill>
          <a:blip r:embed="rId4" cstate="print"/>
          <a:stretch>
            <a:fillRect/>
          </a:stretch>
        </p:blipFill>
        <p:spPr>
          <a:xfrm>
            <a:off x="930398" y="4994268"/>
            <a:ext cx="1734457" cy="1186785"/>
          </a:xfrm>
          <a:prstGeom prst="rect">
            <a:avLst/>
          </a:prstGeom>
        </p:spPr>
      </p:pic>
      <p:pic>
        <p:nvPicPr>
          <p:cNvPr id="12" name="Imagen 11"/>
          <p:cNvPicPr>
            <a:picLocks noChangeAspect="1"/>
          </p:cNvPicPr>
          <p:nvPr/>
        </p:nvPicPr>
        <p:blipFill>
          <a:blip r:embed="rId5" cstate="print"/>
          <a:stretch>
            <a:fillRect/>
          </a:stretch>
        </p:blipFill>
        <p:spPr>
          <a:xfrm>
            <a:off x="6257924" y="5529945"/>
            <a:ext cx="2886075" cy="1328342"/>
          </a:xfrm>
          <a:prstGeom prst="rect">
            <a:avLst/>
          </a:prstGeom>
        </p:spPr>
      </p:pic>
      <p:sp>
        <p:nvSpPr>
          <p:cNvPr id="13" name="CuadroTexto 12"/>
          <p:cNvSpPr txBox="1"/>
          <p:nvPr/>
        </p:nvSpPr>
        <p:spPr>
          <a:xfrm>
            <a:off x="1558141" y="5055232"/>
            <a:ext cx="531223" cy="213454"/>
          </a:xfrm>
          <a:prstGeom prst="rect">
            <a:avLst/>
          </a:prstGeom>
          <a:solidFill>
            <a:schemeClr val="bg1"/>
          </a:solidFill>
        </p:spPr>
        <p:txBody>
          <a:bodyPr wrap="none" lIns="0" tIns="0" rIns="0" bIns="0" rtlCol="0">
            <a:normAutofit fontScale="92500" lnSpcReduction="20000"/>
          </a:bodyPr>
          <a:lstStyle/>
          <a:p>
            <a:r>
              <a:rPr lang="es-CO" dirty="0" err="1" smtClean="0"/>
              <a:t>ONI</a:t>
            </a:r>
            <a:endParaRPr lang="es-CO" dirty="0"/>
          </a:p>
        </p:txBody>
      </p:sp>
      <p:sp>
        <p:nvSpPr>
          <p:cNvPr id="14" name="CuadroTexto 13"/>
          <p:cNvSpPr txBox="1"/>
          <p:nvPr/>
        </p:nvSpPr>
        <p:spPr>
          <a:xfrm>
            <a:off x="7142012" y="5558520"/>
            <a:ext cx="1117897" cy="130628"/>
          </a:xfrm>
          <a:prstGeom prst="rect">
            <a:avLst/>
          </a:prstGeom>
          <a:solidFill>
            <a:schemeClr val="bg1"/>
          </a:solidFill>
        </p:spPr>
        <p:txBody>
          <a:bodyPr wrap="none" lIns="0" tIns="0" rIns="0" bIns="0" rtlCol="0">
            <a:normAutofit fontScale="55000" lnSpcReduction="20000"/>
          </a:bodyPr>
          <a:lstStyle/>
          <a:p>
            <a:pPr algn="ctr"/>
            <a:r>
              <a:rPr lang="en-US" b="1" dirty="0" smtClean="0"/>
              <a:t>Monitoring Sites</a:t>
            </a:r>
            <a:endParaRPr lang="en-US"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cstate="print">
            <a:extLst>
              <a:ext uri="{28A0092B-C50C-407E-A947-70E740481C1C}">
                <a14:useLocalDpi xmlns="" xmlns:a14="http://schemas.microsoft.com/office/drawing/2010/main" val="0"/>
              </a:ext>
            </a:extLst>
          </a:blip>
          <a:srcRect t="4303" b="48174"/>
          <a:stretch/>
        </p:blipFill>
        <p:spPr>
          <a:xfrm>
            <a:off x="34196" y="3519359"/>
            <a:ext cx="9144001" cy="2172766"/>
          </a:xfrm>
          <a:prstGeom prst="rect">
            <a:avLst/>
          </a:prstGeom>
        </p:spPr>
      </p:pic>
      <p:sp>
        <p:nvSpPr>
          <p:cNvPr id="2" name="Title 1"/>
          <p:cNvSpPr>
            <a:spLocks noGrp="1"/>
          </p:cNvSpPr>
          <p:nvPr>
            <p:ph type="title"/>
          </p:nvPr>
        </p:nvSpPr>
        <p:spPr/>
        <p:txBody>
          <a:bodyPr>
            <a:normAutofit/>
          </a:bodyPr>
          <a:lstStyle/>
          <a:p>
            <a:r>
              <a:rPr lang="en-US" dirty="0" smtClean="0"/>
              <a:t>Normalized variations</a:t>
            </a:r>
            <a:endParaRPr lang="en-US" dirty="0"/>
          </a:p>
        </p:txBody>
      </p:sp>
      <p:grpSp>
        <p:nvGrpSpPr>
          <p:cNvPr id="19" name="18 Grupo"/>
          <p:cNvGrpSpPr/>
          <p:nvPr/>
        </p:nvGrpSpPr>
        <p:grpSpPr>
          <a:xfrm>
            <a:off x="0" y="1524000"/>
            <a:ext cx="9144000" cy="3926171"/>
            <a:chOff x="381000" y="1524000"/>
            <a:chExt cx="8319770" cy="3352800"/>
          </a:xfrm>
        </p:grpSpPr>
        <p:pic>
          <p:nvPicPr>
            <p:cNvPr id="4" name="3 Imagen"/>
            <p:cNvPicPr/>
            <p:nvPr/>
          </p:nvPicPr>
          <p:blipFill rotWithShape="1">
            <a:blip r:embed="rId4" cstate="print">
              <a:extLst>
                <a:ext uri="{28A0092B-C50C-407E-A947-70E740481C1C}">
                  <a14:useLocalDpi xmlns="" xmlns:a14="http://schemas.microsoft.com/office/drawing/2010/main" val="0"/>
                </a:ext>
              </a:extLst>
            </a:blip>
            <a:srcRect t="3860" b="56694"/>
            <a:stretch/>
          </p:blipFill>
          <p:spPr>
            <a:xfrm>
              <a:off x="443230" y="1524000"/>
              <a:ext cx="8257540" cy="1628656"/>
            </a:xfrm>
            <a:prstGeom prst="rect">
              <a:avLst/>
            </a:prstGeom>
          </p:spPr>
        </p:pic>
        <p:sp>
          <p:nvSpPr>
            <p:cNvPr id="7" name="6 CuadroTexto"/>
            <p:cNvSpPr txBox="1"/>
            <p:nvPr/>
          </p:nvSpPr>
          <p:spPr>
            <a:xfrm rot="16200000">
              <a:off x="-37062" y="2246864"/>
              <a:ext cx="1082348" cy="246221"/>
            </a:xfrm>
            <a:prstGeom prst="rect">
              <a:avLst/>
            </a:prstGeom>
            <a:solidFill>
              <a:schemeClr val="bg1"/>
            </a:solidFill>
          </p:spPr>
          <p:txBody>
            <a:bodyPr wrap="none" rtlCol="0">
              <a:spAutoFit/>
            </a:bodyPr>
            <a:lstStyle/>
            <a:p>
              <a:r>
                <a:rPr lang="en-US" sz="1000" dirty="0" smtClean="0"/>
                <a:t>Normalized Level</a:t>
              </a:r>
              <a:endParaRPr lang="en-US" sz="1000" dirty="0"/>
            </a:p>
          </p:txBody>
        </p:sp>
        <p:sp>
          <p:nvSpPr>
            <p:cNvPr id="8" name="7 CuadroTexto"/>
            <p:cNvSpPr txBox="1"/>
            <p:nvPr/>
          </p:nvSpPr>
          <p:spPr>
            <a:xfrm rot="16200000">
              <a:off x="-37063" y="4212515"/>
              <a:ext cx="1082348" cy="246221"/>
            </a:xfrm>
            <a:prstGeom prst="rect">
              <a:avLst/>
            </a:prstGeom>
            <a:solidFill>
              <a:schemeClr val="bg1"/>
            </a:solidFill>
          </p:spPr>
          <p:txBody>
            <a:bodyPr wrap="none" rtlCol="0">
              <a:spAutoFit/>
            </a:bodyPr>
            <a:lstStyle/>
            <a:p>
              <a:r>
                <a:rPr lang="en-US" sz="1000" dirty="0" smtClean="0"/>
                <a:t>Normalized Level</a:t>
              </a:r>
              <a:endParaRPr lang="en-US" sz="1000" dirty="0"/>
            </a:p>
          </p:txBody>
        </p:sp>
        <p:sp>
          <p:nvSpPr>
            <p:cNvPr id="12" name="11 Rectángulo"/>
            <p:cNvSpPr/>
            <p:nvPr/>
          </p:nvSpPr>
          <p:spPr>
            <a:xfrm>
              <a:off x="1123951" y="1794511"/>
              <a:ext cx="457200" cy="7905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smtClean="0">
                  <a:solidFill>
                    <a:schemeClr val="tx1"/>
                  </a:solidFill>
                </a:rPr>
                <a:t>MON</a:t>
              </a:r>
              <a:endParaRPr lang="en-US" sz="600" dirty="0">
                <a:solidFill>
                  <a:schemeClr val="tx1"/>
                </a:solidFill>
              </a:endParaRPr>
            </a:p>
          </p:txBody>
        </p:sp>
        <p:sp>
          <p:nvSpPr>
            <p:cNvPr id="13" name="12 Rectángulo"/>
            <p:cNvSpPr/>
            <p:nvPr/>
          </p:nvSpPr>
          <p:spPr>
            <a:xfrm>
              <a:off x="2224088" y="1796892"/>
              <a:ext cx="457200" cy="7905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smtClean="0">
                  <a:solidFill>
                    <a:schemeClr val="tx1"/>
                  </a:solidFill>
                </a:rPr>
                <a:t>TUE</a:t>
              </a:r>
              <a:endParaRPr lang="en-US" sz="600" dirty="0">
                <a:solidFill>
                  <a:schemeClr val="tx1"/>
                </a:solidFill>
              </a:endParaRPr>
            </a:p>
          </p:txBody>
        </p:sp>
        <p:sp>
          <p:nvSpPr>
            <p:cNvPr id="14" name="13 Rectángulo"/>
            <p:cNvSpPr/>
            <p:nvPr/>
          </p:nvSpPr>
          <p:spPr>
            <a:xfrm>
              <a:off x="3319462" y="1796892"/>
              <a:ext cx="457200" cy="7905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smtClean="0">
                  <a:solidFill>
                    <a:schemeClr val="tx1"/>
                  </a:solidFill>
                </a:rPr>
                <a:t>WED</a:t>
              </a:r>
              <a:endParaRPr lang="en-US" sz="600" dirty="0">
                <a:solidFill>
                  <a:schemeClr val="tx1"/>
                </a:solidFill>
              </a:endParaRPr>
            </a:p>
          </p:txBody>
        </p:sp>
        <p:sp>
          <p:nvSpPr>
            <p:cNvPr id="15" name="14 Rectángulo"/>
            <p:cNvSpPr/>
            <p:nvPr/>
          </p:nvSpPr>
          <p:spPr>
            <a:xfrm>
              <a:off x="4421981" y="1795464"/>
              <a:ext cx="457200" cy="7905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smtClean="0">
                  <a:solidFill>
                    <a:schemeClr val="tx1"/>
                  </a:solidFill>
                </a:rPr>
                <a:t>THU</a:t>
              </a:r>
              <a:endParaRPr lang="en-US" sz="600" dirty="0">
                <a:solidFill>
                  <a:schemeClr val="tx1"/>
                </a:solidFill>
              </a:endParaRPr>
            </a:p>
          </p:txBody>
        </p:sp>
        <p:sp>
          <p:nvSpPr>
            <p:cNvPr id="16" name="15 Rectángulo"/>
            <p:cNvSpPr/>
            <p:nvPr/>
          </p:nvSpPr>
          <p:spPr>
            <a:xfrm>
              <a:off x="5529262" y="1794511"/>
              <a:ext cx="457200" cy="7905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smtClean="0">
                  <a:solidFill>
                    <a:schemeClr val="tx1"/>
                  </a:solidFill>
                </a:rPr>
                <a:t>FRI</a:t>
              </a:r>
              <a:endParaRPr lang="en-US" sz="600" dirty="0">
                <a:solidFill>
                  <a:schemeClr val="tx1"/>
                </a:solidFill>
              </a:endParaRPr>
            </a:p>
          </p:txBody>
        </p:sp>
        <p:sp>
          <p:nvSpPr>
            <p:cNvPr id="17" name="16 Rectángulo"/>
            <p:cNvSpPr/>
            <p:nvPr/>
          </p:nvSpPr>
          <p:spPr>
            <a:xfrm>
              <a:off x="6632734" y="1794987"/>
              <a:ext cx="457200" cy="7905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smtClean="0">
                  <a:solidFill>
                    <a:schemeClr val="tx1"/>
                  </a:solidFill>
                </a:rPr>
                <a:t>SAT</a:t>
              </a:r>
              <a:endParaRPr lang="en-US" sz="600" dirty="0">
                <a:solidFill>
                  <a:schemeClr val="tx1"/>
                </a:solidFill>
              </a:endParaRPr>
            </a:p>
          </p:txBody>
        </p:sp>
        <p:sp>
          <p:nvSpPr>
            <p:cNvPr id="18" name="17 Rectángulo"/>
            <p:cNvSpPr/>
            <p:nvPr/>
          </p:nvSpPr>
          <p:spPr>
            <a:xfrm>
              <a:off x="7731918" y="1796892"/>
              <a:ext cx="457200" cy="7905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smtClean="0">
                  <a:solidFill>
                    <a:schemeClr val="tx1"/>
                  </a:solidFill>
                </a:rPr>
                <a:t>SUN</a:t>
              </a:r>
              <a:endParaRPr lang="en-US" sz="600" dirty="0">
                <a:solidFill>
                  <a:schemeClr val="tx1"/>
                </a:solidFill>
              </a:endParaRPr>
            </a:p>
          </p:txBody>
        </p:sp>
      </p:grpSp>
      <p:sp>
        <p:nvSpPr>
          <p:cNvPr id="6" name="5 CuadroTexto"/>
          <p:cNvSpPr txBox="1"/>
          <p:nvPr/>
        </p:nvSpPr>
        <p:spPr>
          <a:xfrm>
            <a:off x="403117" y="3181916"/>
            <a:ext cx="1618200" cy="307777"/>
          </a:xfrm>
          <a:prstGeom prst="rect">
            <a:avLst/>
          </a:prstGeom>
          <a:noFill/>
        </p:spPr>
        <p:txBody>
          <a:bodyPr wrap="none" rtlCol="0">
            <a:spAutoFit/>
          </a:bodyPr>
          <a:lstStyle/>
          <a:p>
            <a:r>
              <a:rPr lang="en-US" sz="1400" dirty="0" smtClean="0"/>
              <a:t>site: Puente </a:t>
            </a:r>
            <a:r>
              <a:rPr lang="en-US" sz="1400" dirty="0" err="1" smtClean="0"/>
              <a:t>Aranda</a:t>
            </a:r>
            <a:endParaRPr lang="en-US" sz="1400" dirty="0"/>
          </a:p>
        </p:txBody>
      </p:sp>
      <p:sp>
        <p:nvSpPr>
          <p:cNvPr id="22" name="5 CuadroTexto"/>
          <p:cNvSpPr txBox="1"/>
          <p:nvPr/>
        </p:nvSpPr>
        <p:spPr>
          <a:xfrm>
            <a:off x="270615" y="5633804"/>
            <a:ext cx="2127890" cy="307777"/>
          </a:xfrm>
          <a:prstGeom prst="rect">
            <a:avLst/>
          </a:prstGeom>
          <a:noFill/>
        </p:spPr>
        <p:txBody>
          <a:bodyPr wrap="none" rtlCol="0">
            <a:spAutoFit/>
          </a:bodyPr>
          <a:lstStyle/>
          <a:p>
            <a:r>
              <a:rPr lang="en-US" sz="1400" dirty="0" smtClean="0"/>
              <a:t>site:  </a:t>
            </a:r>
            <a:r>
              <a:rPr lang="en-US" sz="1400" dirty="0" err="1" smtClean="0"/>
              <a:t>Parque</a:t>
            </a:r>
            <a:r>
              <a:rPr lang="en-US" sz="1400" dirty="0" smtClean="0"/>
              <a:t> Simon Bolivar</a:t>
            </a:r>
            <a:endParaRPr lang="en-US" sz="1400" dirty="0"/>
          </a:p>
        </p:txBody>
      </p:sp>
      <p:sp>
        <p:nvSpPr>
          <p:cNvPr id="20" name="19 CuadroTexto"/>
          <p:cNvSpPr txBox="1"/>
          <p:nvPr/>
        </p:nvSpPr>
        <p:spPr>
          <a:xfrm>
            <a:off x="393406" y="5922335"/>
            <a:ext cx="8612372" cy="830997"/>
          </a:xfrm>
          <a:prstGeom prst="rect">
            <a:avLst/>
          </a:prstGeom>
          <a:noFill/>
        </p:spPr>
        <p:txBody>
          <a:bodyPr wrap="square" rtlCol="0">
            <a:spAutoFit/>
          </a:bodyPr>
          <a:lstStyle/>
          <a:p>
            <a:r>
              <a:rPr lang="en-US" sz="1600" dirty="0" smtClean="0"/>
              <a:t>There are stronger and softer peaks for PM</a:t>
            </a:r>
            <a:r>
              <a:rPr lang="en-US" sz="1600" baseline="-25000" dirty="0" smtClean="0"/>
              <a:t>10</a:t>
            </a:r>
            <a:r>
              <a:rPr lang="en-US" sz="1600" dirty="0" smtClean="0"/>
              <a:t>, PM</a:t>
            </a:r>
            <a:r>
              <a:rPr lang="en-US" sz="1600" baseline="-25000" dirty="0" smtClean="0"/>
              <a:t>2.5</a:t>
            </a:r>
            <a:r>
              <a:rPr lang="en-US" sz="1600" dirty="0" smtClean="0"/>
              <a:t>, CO, SO</a:t>
            </a:r>
            <a:r>
              <a:rPr lang="en-US" sz="1600" baseline="-25000" dirty="0" smtClean="0"/>
              <a:t>2</a:t>
            </a:r>
            <a:r>
              <a:rPr lang="en-US" sz="1600" dirty="0" smtClean="0"/>
              <a:t> and </a:t>
            </a:r>
            <a:r>
              <a:rPr lang="en-US" sz="1600" dirty="0" err="1" smtClean="0"/>
              <a:t>Nox</a:t>
            </a:r>
            <a:r>
              <a:rPr lang="en-US" sz="1600" dirty="0" smtClean="0"/>
              <a:t> between 07:00 and 11:00 and between 18:00 and 22.00 respectively</a:t>
            </a:r>
          </a:p>
          <a:p>
            <a:r>
              <a:rPr lang="en-US" sz="1600" dirty="0" smtClean="0"/>
              <a:t>As expected the peak of ozone occurs around noon. </a:t>
            </a:r>
            <a:endParaRPr lang="en-US" sz="1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t>Traffic counts on weekdays</a:t>
            </a:r>
            <a:endParaRPr lang="en-US" dirty="0"/>
          </a:p>
        </p:txBody>
      </p:sp>
      <p:pic>
        <p:nvPicPr>
          <p:cNvPr id="1028" name="Picture 4"/>
          <p:cNvPicPr>
            <a:picLocks noChangeAspect="1" noChangeArrowheads="1"/>
          </p:cNvPicPr>
          <p:nvPr/>
        </p:nvPicPr>
        <p:blipFill>
          <a:blip r:embed="rId2" cstate="print"/>
          <a:srcRect/>
          <a:stretch>
            <a:fillRect/>
          </a:stretch>
        </p:blipFill>
        <p:spPr bwMode="auto">
          <a:xfrm>
            <a:off x="385763" y="1933575"/>
            <a:ext cx="5061876" cy="3686175"/>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5519738" y="2076983"/>
            <a:ext cx="3414712" cy="3033180"/>
          </a:xfrm>
          <a:prstGeom prst="rect">
            <a:avLst/>
          </a:prstGeom>
          <a:noFill/>
          <a:ln w="9525">
            <a:noFill/>
            <a:miter lim="800000"/>
            <a:headEnd/>
            <a:tailEnd/>
          </a:ln>
        </p:spPr>
      </p:pic>
      <p:sp>
        <p:nvSpPr>
          <p:cNvPr id="9" name="8 CuadroTexto"/>
          <p:cNvSpPr txBox="1"/>
          <p:nvPr/>
        </p:nvSpPr>
        <p:spPr>
          <a:xfrm>
            <a:off x="393406" y="5922335"/>
            <a:ext cx="8612372" cy="338554"/>
          </a:xfrm>
          <a:prstGeom prst="rect">
            <a:avLst/>
          </a:prstGeom>
          <a:noFill/>
        </p:spPr>
        <p:txBody>
          <a:bodyPr wrap="square" rtlCol="0">
            <a:spAutoFit/>
          </a:bodyPr>
          <a:lstStyle/>
          <a:p>
            <a:r>
              <a:rPr lang="en-US" sz="1600" dirty="0" smtClean="0"/>
              <a:t>People goes to work around 6 am and comes back around 5, traffic is heavy all through the day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Boris\AppData\Local\Temp\Rar$DRa0.668\ANEXO 9. Comportamiento temporal de la RMCAB entre el 2002 y el 2012\Normalised Time Variation plot for  Chico Lago .jpeg"/>
          <p:cNvPicPr>
            <a:picLocks noChangeAspect="1" noChangeArrowheads="1"/>
          </p:cNvPicPr>
          <p:nvPr/>
        </p:nvPicPr>
        <p:blipFill>
          <a:blip r:embed="rId3" cstate="print"/>
          <a:srcRect l="67685" t="49630"/>
          <a:stretch>
            <a:fillRect/>
          </a:stretch>
        </p:blipFill>
        <p:spPr bwMode="auto">
          <a:xfrm>
            <a:off x="5728608" y="3849834"/>
            <a:ext cx="2954867" cy="2302933"/>
          </a:xfrm>
          <a:prstGeom prst="rect">
            <a:avLst/>
          </a:prstGeom>
          <a:noFill/>
        </p:spPr>
      </p:pic>
      <p:pic>
        <p:nvPicPr>
          <p:cNvPr id="2052" name="Picture 4" descr="C:\Users\Boris\AppData\Local\Temp\Rar$DRa0.425\ANEXO 9. Comportamiento temporal de la RMCAB entre el 2002 y el 2012\Normalised Time Variation plot for  Suba .jpeg"/>
          <p:cNvPicPr>
            <a:picLocks noChangeAspect="1" noChangeArrowheads="1"/>
          </p:cNvPicPr>
          <p:nvPr/>
        </p:nvPicPr>
        <p:blipFill>
          <a:blip r:embed="rId4" cstate="print"/>
          <a:srcRect l="67778" t="49815"/>
          <a:stretch>
            <a:fillRect/>
          </a:stretch>
        </p:blipFill>
        <p:spPr bwMode="auto">
          <a:xfrm>
            <a:off x="910780" y="1230311"/>
            <a:ext cx="2946400" cy="2294467"/>
          </a:xfrm>
          <a:prstGeom prst="rect">
            <a:avLst/>
          </a:prstGeom>
          <a:noFill/>
        </p:spPr>
      </p:pic>
      <p:pic>
        <p:nvPicPr>
          <p:cNvPr id="2051" name="Picture 3" descr="C:\Users\Boris\AppData\Local\Temp\Rar$DRa0.936\ANEXO 9. Comportamiento temporal de la RMCAB entre el 2002 y el 2012\Normalised Time Variation plot for  Usaquen .jpeg"/>
          <p:cNvPicPr>
            <a:picLocks noChangeAspect="1" noChangeArrowheads="1"/>
          </p:cNvPicPr>
          <p:nvPr/>
        </p:nvPicPr>
        <p:blipFill>
          <a:blip r:embed="rId5" cstate="print"/>
          <a:srcRect l="67778" t="48333"/>
          <a:stretch>
            <a:fillRect/>
          </a:stretch>
        </p:blipFill>
        <p:spPr bwMode="auto">
          <a:xfrm>
            <a:off x="5737075" y="1521202"/>
            <a:ext cx="2946400" cy="2362200"/>
          </a:xfrm>
          <a:prstGeom prst="rect">
            <a:avLst/>
          </a:prstGeom>
          <a:noFill/>
        </p:spPr>
      </p:pic>
      <p:sp>
        <p:nvSpPr>
          <p:cNvPr id="2" name="Title 1"/>
          <p:cNvSpPr>
            <a:spLocks noGrp="1"/>
          </p:cNvSpPr>
          <p:nvPr>
            <p:ph type="title"/>
          </p:nvPr>
        </p:nvSpPr>
        <p:spPr/>
        <p:txBody>
          <a:bodyPr>
            <a:normAutofit/>
          </a:bodyPr>
          <a:lstStyle/>
          <a:p>
            <a:r>
              <a:rPr lang="en-US" dirty="0" smtClean="0"/>
              <a:t>Daily variations</a:t>
            </a:r>
            <a:endParaRPr lang="en-US" dirty="0"/>
          </a:p>
        </p:txBody>
      </p:sp>
      <p:sp>
        <p:nvSpPr>
          <p:cNvPr id="21" name="20 CuadroTexto"/>
          <p:cNvSpPr txBox="1"/>
          <p:nvPr/>
        </p:nvSpPr>
        <p:spPr>
          <a:xfrm>
            <a:off x="6065685" y="3510077"/>
            <a:ext cx="2327806" cy="123111"/>
          </a:xfrm>
          <a:prstGeom prst="rect">
            <a:avLst/>
          </a:prstGeom>
          <a:solidFill>
            <a:schemeClr val="bg1"/>
          </a:solidFill>
        </p:spPr>
        <p:txBody>
          <a:bodyPr wrap="square" lIns="0" tIns="0" rIns="0" bIns="0" rtlCol="0">
            <a:spAutoFit/>
          </a:bodyPr>
          <a:lstStyle/>
          <a:p>
            <a:r>
              <a:rPr lang="en-US" sz="800" dirty="0" smtClean="0"/>
              <a:t>MON      TUE       WED         THU         FRI          SAT        SUN</a:t>
            </a:r>
            <a:endParaRPr lang="en-US" sz="800" dirty="0"/>
          </a:p>
        </p:txBody>
      </p:sp>
      <p:sp>
        <p:nvSpPr>
          <p:cNvPr id="23" name="22 CuadroTexto"/>
          <p:cNvSpPr txBox="1"/>
          <p:nvPr/>
        </p:nvSpPr>
        <p:spPr>
          <a:xfrm rot="16200000">
            <a:off x="-42801" y="4789506"/>
            <a:ext cx="1082348" cy="246221"/>
          </a:xfrm>
          <a:prstGeom prst="rect">
            <a:avLst/>
          </a:prstGeom>
          <a:solidFill>
            <a:schemeClr val="bg1"/>
          </a:solidFill>
        </p:spPr>
        <p:txBody>
          <a:bodyPr wrap="none" rtlCol="0">
            <a:spAutoFit/>
          </a:bodyPr>
          <a:lstStyle/>
          <a:p>
            <a:r>
              <a:rPr lang="en-US" sz="1000" dirty="0" smtClean="0"/>
              <a:t>Normalized Level</a:t>
            </a:r>
            <a:endParaRPr lang="en-US" sz="1000" dirty="0"/>
          </a:p>
        </p:txBody>
      </p:sp>
      <p:pic>
        <p:nvPicPr>
          <p:cNvPr id="2050" name="Picture 2" descr="C:\Users\Boris\AppData\Local\Temp\Rar$DRa0.711\ANEXO 9. Comportamiento temporal de la RMCAB entre el 2002 y el 2012\Normalised Time Variation plot for  Carvajal .jpeg"/>
          <p:cNvPicPr>
            <a:picLocks noChangeAspect="1" noChangeArrowheads="1"/>
          </p:cNvPicPr>
          <p:nvPr/>
        </p:nvPicPr>
        <p:blipFill>
          <a:blip r:embed="rId6" cstate="print"/>
          <a:srcRect l="68056" t="50556"/>
          <a:stretch>
            <a:fillRect/>
          </a:stretch>
        </p:blipFill>
        <p:spPr bwMode="auto">
          <a:xfrm>
            <a:off x="783780" y="3958992"/>
            <a:ext cx="2921000" cy="2260600"/>
          </a:xfrm>
          <a:prstGeom prst="rect">
            <a:avLst/>
          </a:prstGeom>
          <a:noFill/>
        </p:spPr>
      </p:pic>
      <p:sp>
        <p:nvSpPr>
          <p:cNvPr id="25" name="24 CuadroTexto"/>
          <p:cNvSpPr txBox="1"/>
          <p:nvPr/>
        </p:nvSpPr>
        <p:spPr>
          <a:xfrm>
            <a:off x="512847" y="3656011"/>
            <a:ext cx="1119858" cy="369332"/>
          </a:xfrm>
          <a:prstGeom prst="rect">
            <a:avLst/>
          </a:prstGeom>
          <a:noFill/>
        </p:spPr>
        <p:txBody>
          <a:bodyPr wrap="none" rtlCol="0">
            <a:spAutoFit/>
          </a:bodyPr>
          <a:lstStyle/>
          <a:p>
            <a:r>
              <a:rPr lang="en-US" dirty="0" err="1" smtClean="0"/>
              <a:t>CARVAJAL</a:t>
            </a:r>
            <a:endParaRPr lang="en-US" dirty="0"/>
          </a:p>
        </p:txBody>
      </p:sp>
      <p:sp>
        <p:nvSpPr>
          <p:cNvPr id="26" name="25 CuadroTexto"/>
          <p:cNvSpPr txBox="1"/>
          <p:nvPr/>
        </p:nvSpPr>
        <p:spPr>
          <a:xfrm>
            <a:off x="5730725" y="1402669"/>
            <a:ext cx="1131015" cy="369332"/>
          </a:xfrm>
          <a:prstGeom prst="rect">
            <a:avLst/>
          </a:prstGeom>
          <a:noFill/>
        </p:spPr>
        <p:txBody>
          <a:bodyPr wrap="none" rtlCol="0">
            <a:spAutoFit/>
          </a:bodyPr>
          <a:lstStyle/>
          <a:p>
            <a:r>
              <a:rPr lang="en-US" dirty="0" err="1" smtClean="0"/>
              <a:t>USAQUEN</a:t>
            </a:r>
            <a:endParaRPr lang="en-US" dirty="0"/>
          </a:p>
        </p:txBody>
      </p:sp>
      <p:sp>
        <p:nvSpPr>
          <p:cNvPr id="27" name="26 CuadroTexto"/>
          <p:cNvSpPr txBox="1"/>
          <p:nvPr/>
        </p:nvSpPr>
        <p:spPr>
          <a:xfrm>
            <a:off x="654664" y="1039811"/>
            <a:ext cx="693780" cy="369332"/>
          </a:xfrm>
          <a:prstGeom prst="rect">
            <a:avLst/>
          </a:prstGeom>
          <a:noFill/>
        </p:spPr>
        <p:txBody>
          <a:bodyPr wrap="none" rtlCol="0">
            <a:spAutoFit/>
          </a:bodyPr>
          <a:lstStyle/>
          <a:p>
            <a:r>
              <a:rPr lang="en-US" dirty="0" err="1" smtClean="0"/>
              <a:t>SUBA</a:t>
            </a:r>
            <a:endParaRPr lang="en-US" dirty="0"/>
          </a:p>
        </p:txBody>
      </p:sp>
      <p:sp>
        <p:nvSpPr>
          <p:cNvPr id="29" name="28 CuadroTexto"/>
          <p:cNvSpPr txBox="1"/>
          <p:nvPr/>
        </p:nvSpPr>
        <p:spPr>
          <a:xfrm>
            <a:off x="6078385" y="5738927"/>
            <a:ext cx="2327806" cy="123111"/>
          </a:xfrm>
          <a:prstGeom prst="rect">
            <a:avLst/>
          </a:prstGeom>
          <a:solidFill>
            <a:schemeClr val="bg1"/>
          </a:solidFill>
        </p:spPr>
        <p:txBody>
          <a:bodyPr wrap="square" lIns="0" tIns="0" rIns="0" bIns="0" rtlCol="0">
            <a:spAutoFit/>
          </a:bodyPr>
          <a:lstStyle/>
          <a:p>
            <a:r>
              <a:rPr lang="en-US" sz="800" dirty="0" smtClean="0"/>
              <a:t>MON      TUE       WED         THU         FRI          SAT        SUN</a:t>
            </a:r>
            <a:endParaRPr lang="en-US" sz="800" dirty="0"/>
          </a:p>
        </p:txBody>
      </p:sp>
      <p:sp>
        <p:nvSpPr>
          <p:cNvPr id="30" name="29 CuadroTexto"/>
          <p:cNvSpPr txBox="1"/>
          <p:nvPr/>
        </p:nvSpPr>
        <p:spPr>
          <a:xfrm>
            <a:off x="5656642" y="3593419"/>
            <a:ext cx="783741" cy="369332"/>
          </a:xfrm>
          <a:prstGeom prst="rect">
            <a:avLst/>
          </a:prstGeom>
          <a:noFill/>
        </p:spPr>
        <p:txBody>
          <a:bodyPr wrap="none" rtlCol="0">
            <a:spAutoFit/>
          </a:bodyPr>
          <a:lstStyle/>
          <a:p>
            <a:r>
              <a:rPr lang="en-US" dirty="0" smtClean="0"/>
              <a:t>CHICO</a:t>
            </a:r>
            <a:endParaRPr lang="en-US" dirty="0"/>
          </a:p>
        </p:txBody>
      </p:sp>
      <p:sp>
        <p:nvSpPr>
          <p:cNvPr id="31" name="30 CuadroTexto"/>
          <p:cNvSpPr txBox="1"/>
          <p:nvPr/>
        </p:nvSpPr>
        <p:spPr>
          <a:xfrm>
            <a:off x="1260557" y="3191669"/>
            <a:ext cx="2327806" cy="123111"/>
          </a:xfrm>
          <a:prstGeom prst="rect">
            <a:avLst/>
          </a:prstGeom>
          <a:solidFill>
            <a:schemeClr val="bg1"/>
          </a:solidFill>
        </p:spPr>
        <p:txBody>
          <a:bodyPr wrap="square" lIns="0" tIns="0" rIns="0" bIns="0" rtlCol="0">
            <a:spAutoFit/>
          </a:bodyPr>
          <a:lstStyle/>
          <a:p>
            <a:r>
              <a:rPr lang="en-US" sz="800" dirty="0" smtClean="0"/>
              <a:t>MON      TUE       WED         THU         FRI          SAT        SUN</a:t>
            </a:r>
            <a:endParaRPr lang="en-US" sz="800" dirty="0"/>
          </a:p>
        </p:txBody>
      </p:sp>
      <p:sp>
        <p:nvSpPr>
          <p:cNvPr id="32" name="31 CuadroTexto"/>
          <p:cNvSpPr txBox="1"/>
          <p:nvPr/>
        </p:nvSpPr>
        <p:spPr>
          <a:xfrm>
            <a:off x="1089107" y="5788819"/>
            <a:ext cx="2327806" cy="123111"/>
          </a:xfrm>
          <a:prstGeom prst="rect">
            <a:avLst/>
          </a:prstGeom>
          <a:solidFill>
            <a:schemeClr val="bg1"/>
          </a:solidFill>
        </p:spPr>
        <p:txBody>
          <a:bodyPr wrap="square" lIns="0" tIns="0" rIns="0" bIns="0" rtlCol="0">
            <a:spAutoFit/>
          </a:bodyPr>
          <a:lstStyle/>
          <a:p>
            <a:r>
              <a:rPr lang="en-US" sz="800" dirty="0" smtClean="0"/>
              <a:t>MON      TUE       WED         THU         FRI          SAT        SUN</a:t>
            </a:r>
            <a:endParaRPr lang="en-US" sz="800" dirty="0"/>
          </a:p>
        </p:txBody>
      </p:sp>
      <p:sp>
        <p:nvSpPr>
          <p:cNvPr id="33" name="32 CuadroTexto"/>
          <p:cNvSpPr txBox="1"/>
          <p:nvPr/>
        </p:nvSpPr>
        <p:spPr>
          <a:xfrm rot="16200000">
            <a:off x="5098879" y="2517114"/>
            <a:ext cx="1082348" cy="246221"/>
          </a:xfrm>
          <a:prstGeom prst="rect">
            <a:avLst/>
          </a:prstGeom>
          <a:solidFill>
            <a:schemeClr val="bg1"/>
          </a:solidFill>
        </p:spPr>
        <p:txBody>
          <a:bodyPr wrap="none" rtlCol="0">
            <a:spAutoFit/>
          </a:bodyPr>
          <a:lstStyle/>
          <a:p>
            <a:r>
              <a:rPr lang="en-US" sz="1000" dirty="0" smtClean="0"/>
              <a:t>Normalized Level</a:t>
            </a:r>
            <a:endParaRPr lang="en-US" sz="1000" dirty="0"/>
          </a:p>
        </p:txBody>
      </p:sp>
      <p:sp>
        <p:nvSpPr>
          <p:cNvPr id="34" name="33 CuadroTexto"/>
          <p:cNvSpPr txBox="1"/>
          <p:nvPr/>
        </p:nvSpPr>
        <p:spPr>
          <a:xfrm rot="16200000">
            <a:off x="5098879" y="4815814"/>
            <a:ext cx="1082348" cy="246221"/>
          </a:xfrm>
          <a:prstGeom prst="rect">
            <a:avLst/>
          </a:prstGeom>
          <a:solidFill>
            <a:schemeClr val="bg1"/>
          </a:solidFill>
        </p:spPr>
        <p:txBody>
          <a:bodyPr wrap="none" rtlCol="0">
            <a:spAutoFit/>
          </a:bodyPr>
          <a:lstStyle/>
          <a:p>
            <a:r>
              <a:rPr lang="en-US" sz="1000" dirty="0" smtClean="0"/>
              <a:t>Normalized Level</a:t>
            </a:r>
            <a:endParaRPr lang="en-US" sz="1000" dirty="0"/>
          </a:p>
        </p:txBody>
      </p:sp>
      <p:sp>
        <p:nvSpPr>
          <p:cNvPr id="35" name="34 CuadroTexto"/>
          <p:cNvSpPr txBox="1"/>
          <p:nvPr/>
        </p:nvSpPr>
        <p:spPr>
          <a:xfrm rot="16200000">
            <a:off x="109599" y="2097107"/>
            <a:ext cx="1082348" cy="246221"/>
          </a:xfrm>
          <a:prstGeom prst="rect">
            <a:avLst/>
          </a:prstGeom>
          <a:solidFill>
            <a:schemeClr val="bg1"/>
          </a:solidFill>
        </p:spPr>
        <p:txBody>
          <a:bodyPr wrap="none" rtlCol="0">
            <a:spAutoFit/>
          </a:bodyPr>
          <a:lstStyle/>
          <a:p>
            <a:r>
              <a:rPr lang="en-US" sz="1000" dirty="0" smtClean="0"/>
              <a:t>Normalized Level</a:t>
            </a:r>
            <a:endParaRPr lang="en-US" sz="1000" dirty="0"/>
          </a:p>
        </p:txBody>
      </p:sp>
      <p:pic>
        <p:nvPicPr>
          <p:cNvPr id="2053" name="Picture 5" descr="C:\Users\Boris\Downloads\Rompecabezas-de-bogota-localidades-2.jpg"/>
          <p:cNvPicPr>
            <a:picLocks noChangeAspect="1" noChangeArrowheads="1"/>
          </p:cNvPicPr>
          <p:nvPr/>
        </p:nvPicPr>
        <p:blipFill>
          <a:blip r:embed="rId7" cstate="print">
            <a:grayscl/>
          </a:blip>
          <a:srcRect/>
          <a:stretch>
            <a:fillRect/>
          </a:stretch>
        </p:blipFill>
        <p:spPr bwMode="auto">
          <a:xfrm>
            <a:off x="3970338" y="2407965"/>
            <a:ext cx="1198562" cy="2592129"/>
          </a:xfrm>
          <a:prstGeom prst="rect">
            <a:avLst/>
          </a:prstGeom>
          <a:noFill/>
        </p:spPr>
      </p:pic>
      <p:cxnSp>
        <p:nvCxnSpPr>
          <p:cNvPr id="39" name="38 Conector recto de flecha"/>
          <p:cNvCxnSpPr>
            <a:endCxn id="2052" idx="3"/>
          </p:cNvCxnSpPr>
          <p:nvPr/>
        </p:nvCxnSpPr>
        <p:spPr>
          <a:xfrm flipH="1" flipV="1">
            <a:off x="3857180" y="2377545"/>
            <a:ext cx="511620" cy="2793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41 Conector recto de flecha"/>
          <p:cNvCxnSpPr/>
          <p:nvPr/>
        </p:nvCxnSpPr>
        <p:spPr>
          <a:xfrm flipH="1">
            <a:off x="3746500" y="3562613"/>
            <a:ext cx="589756" cy="9993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44 Conector recto de flecha"/>
          <p:cNvCxnSpPr/>
          <p:nvPr/>
        </p:nvCxnSpPr>
        <p:spPr>
          <a:xfrm flipV="1">
            <a:off x="4800600" y="2771244"/>
            <a:ext cx="692150" cy="139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46 Conector recto de flecha"/>
          <p:cNvCxnSpPr/>
          <p:nvPr/>
        </p:nvCxnSpPr>
        <p:spPr>
          <a:xfrm>
            <a:off x="4845050" y="3304644"/>
            <a:ext cx="819150" cy="768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1" name="60 Imagen"/>
          <p:cNvPicPr/>
          <p:nvPr/>
        </p:nvPicPr>
        <p:blipFill>
          <a:blip r:embed="rId8" cstate="print">
            <a:extLst>
              <a:ext uri="{28A0092B-C50C-407E-A947-70E740481C1C}">
                <a14:useLocalDpi xmlns="" xmlns:a14="http://schemas.microsoft.com/office/drawing/2010/main" val="0"/>
              </a:ext>
            </a:extLst>
          </a:blip>
          <a:srcRect l="14003" t="43577" r="14018" b="51296"/>
          <a:stretch>
            <a:fillRect/>
          </a:stretch>
        </p:blipFill>
        <p:spPr>
          <a:xfrm>
            <a:off x="1710266" y="6502400"/>
            <a:ext cx="5943600" cy="211667"/>
          </a:xfrm>
          <a:prstGeom prst="rect">
            <a:avLst/>
          </a:prstGeom>
        </p:spPr>
      </p:pic>
      <p:sp>
        <p:nvSpPr>
          <p:cNvPr id="36" name="35 Rectángulo"/>
          <p:cNvSpPr/>
          <p:nvPr/>
        </p:nvSpPr>
        <p:spPr>
          <a:xfrm>
            <a:off x="4594254" y="6136389"/>
            <a:ext cx="4378635" cy="369332"/>
          </a:xfrm>
          <a:prstGeom prst="rect">
            <a:avLst/>
          </a:prstGeom>
        </p:spPr>
        <p:txBody>
          <a:bodyPr wrap="none">
            <a:spAutoFit/>
          </a:bodyPr>
          <a:lstStyle/>
          <a:p>
            <a:r>
              <a:rPr lang="en-US" dirty="0" smtClean="0"/>
              <a:t>Ozone has higher concentrations on Sundays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92500" lnSpcReduction="20000"/>
          </a:bodyPr>
          <a:lstStyle/>
          <a:p>
            <a:pPr marL="514350" indent="-514350" algn="just">
              <a:buFont typeface="+mj-lt"/>
              <a:buAutoNum type="arabicPeriod"/>
            </a:pPr>
            <a:r>
              <a:rPr lang="en-US" dirty="0" smtClean="0"/>
              <a:t>Motivation</a:t>
            </a:r>
          </a:p>
          <a:p>
            <a:pPr marL="514350" indent="-514350" algn="just">
              <a:buFont typeface="+mj-lt"/>
              <a:buAutoNum type="arabicPeriod"/>
            </a:pPr>
            <a:r>
              <a:rPr lang="en-US" dirty="0" smtClean="0"/>
              <a:t>Statistics for the City</a:t>
            </a:r>
          </a:p>
          <a:p>
            <a:pPr marL="514350" indent="-514350" algn="just">
              <a:buFont typeface="+mj-lt"/>
              <a:buAutoNum type="arabicPeriod"/>
            </a:pPr>
            <a:r>
              <a:rPr lang="en-US" dirty="0" smtClean="0"/>
              <a:t>Monitoring network description</a:t>
            </a:r>
          </a:p>
          <a:p>
            <a:pPr marL="514350" indent="-514350" algn="just">
              <a:buFont typeface="+mj-lt"/>
              <a:buAutoNum type="arabicPeriod"/>
            </a:pPr>
            <a:r>
              <a:rPr lang="en-US" dirty="0" smtClean="0"/>
              <a:t>Winds</a:t>
            </a:r>
          </a:p>
          <a:p>
            <a:pPr marL="514350" indent="-514350" algn="just">
              <a:buFont typeface="+mj-lt"/>
              <a:buAutoNum type="arabicPeriod"/>
            </a:pPr>
            <a:r>
              <a:rPr lang="en-US" dirty="0" smtClean="0"/>
              <a:t>PM</a:t>
            </a:r>
            <a:r>
              <a:rPr lang="en-US" baseline="-25000" dirty="0" smtClean="0"/>
              <a:t>10</a:t>
            </a:r>
            <a:r>
              <a:rPr lang="en-US" dirty="0" smtClean="0"/>
              <a:t> trends</a:t>
            </a:r>
          </a:p>
          <a:p>
            <a:pPr marL="514350" indent="-514350" algn="just">
              <a:buFont typeface="+mj-lt"/>
              <a:buAutoNum type="arabicPeriod"/>
            </a:pPr>
            <a:r>
              <a:rPr lang="en-US" dirty="0" smtClean="0"/>
              <a:t>Ozone trends</a:t>
            </a:r>
          </a:p>
          <a:p>
            <a:pPr marL="514350" indent="-514350" algn="just">
              <a:buFont typeface="+mj-lt"/>
              <a:buAutoNum type="arabicPeriod"/>
            </a:pPr>
            <a:r>
              <a:rPr lang="en-US" dirty="0" smtClean="0"/>
              <a:t>Normalized variations</a:t>
            </a:r>
          </a:p>
          <a:p>
            <a:pPr marL="514350" indent="-514350" algn="just">
              <a:buFont typeface="+mj-lt"/>
              <a:buAutoNum type="arabicPeriod"/>
            </a:pPr>
            <a:r>
              <a:rPr lang="en-US" dirty="0" smtClean="0"/>
              <a:t>Why pollutants concentrations have improved?</a:t>
            </a:r>
          </a:p>
          <a:p>
            <a:pPr marL="514350" indent="-514350" algn="just">
              <a:buFont typeface="+mj-lt"/>
              <a:buAutoNum type="arabicPeriod"/>
            </a:pPr>
            <a:r>
              <a:rPr lang="en-US" dirty="0" smtClean="0"/>
              <a:t>Summary</a:t>
            </a:r>
          </a:p>
        </p:txBody>
      </p:sp>
      <p:pic>
        <p:nvPicPr>
          <p:cNvPr id="9" name="8 Imagen" descr="Logo_Universidad+de+La+Salle_sin+fondo.png"/>
          <p:cNvPicPr>
            <a:picLocks noChangeAspect="1"/>
          </p:cNvPicPr>
          <p:nvPr/>
        </p:nvPicPr>
        <p:blipFill>
          <a:blip r:embed="rId3" cstate="print"/>
          <a:stretch>
            <a:fillRect/>
          </a:stretch>
        </p:blipFill>
        <p:spPr>
          <a:xfrm>
            <a:off x="8064540" y="6569950"/>
            <a:ext cx="1079460" cy="28805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E:\research\Bogota Air quality model SDA 2014\ANEXO 6.9. Nomalized time variation\Normalised Time Variation plot for  Tunal .jpeg"/>
          <p:cNvPicPr>
            <a:picLocks noChangeAspect="1" noChangeArrowheads="1"/>
          </p:cNvPicPr>
          <p:nvPr/>
        </p:nvPicPr>
        <p:blipFill>
          <a:blip r:embed="rId3" cstate="print"/>
          <a:srcRect l="34742" t="49636" r="35139" b="5077"/>
          <a:stretch>
            <a:fillRect/>
          </a:stretch>
        </p:blipFill>
        <p:spPr bwMode="auto">
          <a:xfrm>
            <a:off x="5716724" y="3775492"/>
            <a:ext cx="2974408" cy="2236163"/>
          </a:xfrm>
          <a:prstGeom prst="rect">
            <a:avLst/>
          </a:prstGeom>
          <a:noFill/>
        </p:spPr>
      </p:pic>
      <p:pic>
        <p:nvPicPr>
          <p:cNvPr id="1028" name="Picture 4" descr="E:\research\Bogota Air quality model SDA 2014\ANEXO 6.9. Nomalized time variation\Normalised Time Variation plot for  Carvajal .jpeg"/>
          <p:cNvPicPr>
            <a:picLocks noChangeAspect="1" noChangeArrowheads="1"/>
          </p:cNvPicPr>
          <p:nvPr/>
        </p:nvPicPr>
        <p:blipFill>
          <a:blip r:embed="rId4" cstate="print"/>
          <a:srcRect l="34722" t="48356" r="33403"/>
          <a:stretch>
            <a:fillRect/>
          </a:stretch>
        </p:blipFill>
        <p:spPr bwMode="auto">
          <a:xfrm>
            <a:off x="815016" y="3732154"/>
            <a:ext cx="3147822" cy="2550057"/>
          </a:xfrm>
          <a:prstGeom prst="rect">
            <a:avLst/>
          </a:prstGeom>
          <a:noFill/>
        </p:spPr>
      </p:pic>
      <p:pic>
        <p:nvPicPr>
          <p:cNvPr id="1027" name="Picture 3" descr="E:\research\Bogota Air quality model SDA 2014\ANEXO 6.9. Nomalized time variation\Normalised Time Variation plot for  Usaquen .jpeg"/>
          <p:cNvPicPr>
            <a:picLocks noChangeAspect="1" noChangeArrowheads="1"/>
          </p:cNvPicPr>
          <p:nvPr/>
        </p:nvPicPr>
        <p:blipFill>
          <a:blip r:embed="rId5" cstate="print"/>
          <a:srcRect l="34989" t="51455" r="34590" b="5196"/>
          <a:stretch>
            <a:fillRect/>
          </a:stretch>
        </p:blipFill>
        <p:spPr bwMode="auto">
          <a:xfrm>
            <a:off x="5873602" y="1534595"/>
            <a:ext cx="3004232" cy="2140469"/>
          </a:xfrm>
          <a:prstGeom prst="rect">
            <a:avLst/>
          </a:prstGeom>
          <a:noFill/>
        </p:spPr>
      </p:pic>
      <p:pic>
        <p:nvPicPr>
          <p:cNvPr id="1026" name="Picture 2" descr="E:\research\Bogota Air quality model SDA 2014\ANEXO 6.9. Nomalized time variation\Normalised Time Variation plot for  Suba .jpeg"/>
          <p:cNvPicPr>
            <a:picLocks noChangeAspect="1" noChangeArrowheads="1"/>
          </p:cNvPicPr>
          <p:nvPr/>
        </p:nvPicPr>
        <p:blipFill>
          <a:blip r:embed="rId6" cstate="print"/>
          <a:srcRect l="34656" t="51065" r="35079" b="4480"/>
          <a:stretch>
            <a:fillRect/>
          </a:stretch>
        </p:blipFill>
        <p:spPr bwMode="auto">
          <a:xfrm>
            <a:off x="854382" y="1460202"/>
            <a:ext cx="2968169" cy="2179936"/>
          </a:xfrm>
          <a:prstGeom prst="rect">
            <a:avLst/>
          </a:prstGeom>
          <a:noFill/>
        </p:spPr>
      </p:pic>
      <p:sp>
        <p:nvSpPr>
          <p:cNvPr id="2" name="Title 1"/>
          <p:cNvSpPr>
            <a:spLocks noGrp="1"/>
          </p:cNvSpPr>
          <p:nvPr>
            <p:ph type="title"/>
          </p:nvPr>
        </p:nvSpPr>
        <p:spPr>
          <a:xfrm>
            <a:off x="457200" y="519197"/>
            <a:ext cx="8229600" cy="1143000"/>
          </a:xfrm>
        </p:spPr>
        <p:txBody>
          <a:bodyPr>
            <a:normAutofit/>
          </a:bodyPr>
          <a:lstStyle/>
          <a:p>
            <a:r>
              <a:rPr lang="en-US" dirty="0" smtClean="0"/>
              <a:t>Monthly variations</a:t>
            </a:r>
            <a:endParaRPr lang="en-US" dirty="0"/>
          </a:p>
        </p:txBody>
      </p:sp>
      <p:sp>
        <p:nvSpPr>
          <p:cNvPr id="23" name="22 CuadroTexto"/>
          <p:cNvSpPr txBox="1"/>
          <p:nvPr/>
        </p:nvSpPr>
        <p:spPr>
          <a:xfrm rot="16200000">
            <a:off x="-21535" y="4800139"/>
            <a:ext cx="1082348" cy="246221"/>
          </a:xfrm>
          <a:prstGeom prst="rect">
            <a:avLst/>
          </a:prstGeom>
          <a:solidFill>
            <a:schemeClr val="bg1"/>
          </a:solidFill>
        </p:spPr>
        <p:txBody>
          <a:bodyPr wrap="none" rtlCol="0">
            <a:spAutoFit/>
          </a:bodyPr>
          <a:lstStyle/>
          <a:p>
            <a:r>
              <a:rPr lang="en-US" sz="1000" dirty="0" smtClean="0"/>
              <a:t>Normalized Level</a:t>
            </a:r>
            <a:endParaRPr lang="en-US" sz="1000" dirty="0"/>
          </a:p>
        </p:txBody>
      </p:sp>
      <p:sp>
        <p:nvSpPr>
          <p:cNvPr id="25" name="24 CuadroTexto"/>
          <p:cNvSpPr txBox="1"/>
          <p:nvPr/>
        </p:nvSpPr>
        <p:spPr>
          <a:xfrm>
            <a:off x="534113" y="3526944"/>
            <a:ext cx="1119858" cy="369332"/>
          </a:xfrm>
          <a:prstGeom prst="rect">
            <a:avLst/>
          </a:prstGeom>
          <a:noFill/>
        </p:spPr>
        <p:txBody>
          <a:bodyPr wrap="none" rtlCol="0">
            <a:spAutoFit/>
          </a:bodyPr>
          <a:lstStyle/>
          <a:p>
            <a:r>
              <a:rPr lang="en-US" dirty="0" err="1" smtClean="0"/>
              <a:t>CARVAJAL</a:t>
            </a:r>
            <a:endParaRPr lang="en-US" dirty="0"/>
          </a:p>
        </p:txBody>
      </p:sp>
      <p:sp>
        <p:nvSpPr>
          <p:cNvPr id="26" name="25 CuadroTexto"/>
          <p:cNvSpPr txBox="1"/>
          <p:nvPr/>
        </p:nvSpPr>
        <p:spPr>
          <a:xfrm>
            <a:off x="2731667" y="6488668"/>
            <a:ext cx="6080960" cy="369332"/>
          </a:xfrm>
          <a:prstGeom prst="rect">
            <a:avLst/>
          </a:prstGeom>
          <a:noFill/>
        </p:spPr>
        <p:txBody>
          <a:bodyPr wrap="none" rtlCol="0">
            <a:spAutoFit/>
          </a:bodyPr>
          <a:lstStyle/>
          <a:p>
            <a:r>
              <a:rPr lang="en-US" dirty="0" smtClean="0"/>
              <a:t>June, July and August have the lowest pollutant concentrations</a:t>
            </a:r>
            <a:endParaRPr lang="en-US" dirty="0"/>
          </a:p>
        </p:txBody>
      </p:sp>
      <p:sp>
        <p:nvSpPr>
          <p:cNvPr id="27" name="26 CuadroTexto"/>
          <p:cNvSpPr txBox="1"/>
          <p:nvPr/>
        </p:nvSpPr>
        <p:spPr>
          <a:xfrm>
            <a:off x="622765" y="1240069"/>
            <a:ext cx="693780" cy="369332"/>
          </a:xfrm>
          <a:prstGeom prst="rect">
            <a:avLst/>
          </a:prstGeom>
          <a:noFill/>
        </p:spPr>
        <p:txBody>
          <a:bodyPr wrap="none" rtlCol="0">
            <a:spAutoFit/>
          </a:bodyPr>
          <a:lstStyle/>
          <a:p>
            <a:r>
              <a:rPr lang="en-US" dirty="0" err="1" smtClean="0"/>
              <a:t>SUBA</a:t>
            </a:r>
            <a:endParaRPr lang="en-US" dirty="0"/>
          </a:p>
        </p:txBody>
      </p:sp>
      <p:sp>
        <p:nvSpPr>
          <p:cNvPr id="30" name="29 CuadroTexto"/>
          <p:cNvSpPr txBox="1"/>
          <p:nvPr/>
        </p:nvSpPr>
        <p:spPr>
          <a:xfrm>
            <a:off x="5403763" y="3583855"/>
            <a:ext cx="824265" cy="369332"/>
          </a:xfrm>
          <a:prstGeom prst="rect">
            <a:avLst/>
          </a:prstGeom>
          <a:noFill/>
        </p:spPr>
        <p:txBody>
          <a:bodyPr wrap="none" rtlCol="0">
            <a:spAutoFit/>
          </a:bodyPr>
          <a:lstStyle/>
          <a:p>
            <a:r>
              <a:rPr lang="en-US" dirty="0" err="1" smtClean="0"/>
              <a:t>TUNAL</a:t>
            </a:r>
            <a:endParaRPr lang="en-US" dirty="0"/>
          </a:p>
        </p:txBody>
      </p:sp>
      <p:sp>
        <p:nvSpPr>
          <p:cNvPr id="33" name="32 CuadroTexto"/>
          <p:cNvSpPr txBox="1"/>
          <p:nvPr/>
        </p:nvSpPr>
        <p:spPr>
          <a:xfrm rot="16200000">
            <a:off x="5066980" y="2793572"/>
            <a:ext cx="1082348" cy="246221"/>
          </a:xfrm>
          <a:prstGeom prst="rect">
            <a:avLst/>
          </a:prstGeom>
          <a:solidFill>
            <a:schemeClr val="bg1"/>
          </a:solidFill>
        </p:spPr>
        <p:txBody>
          <a:bodyPr wrap="none" rtlCol="0">
            <a:spAutoFit/>
          </a:bodyPr>
          <a:lstStyle/>
          <a:p>
            <a:r>
              <a:rPr lang="en-US" sz="1000" dirty="0" smtClean="0"/>
              <a:t>Normalized Level</a:t>
            </a:r>
            <a:endParaRPr lang="en-US" sz="1000" dirty="0"/>
          </a:p>
        </p:txBody>
      </p:sp>
      <p:sp>
        <p:nvSpPr>
          <p:cNvPr id="34" name="33 CuadroTexto"/>
          <p:cNvSpPr txBox="1"/>
          <p:nvPr/>
        </p:nvSpPr>
        <p:spPr>
          <a:xfrm rot="16200000">
            <a:off x="5066980" y="4943410"/>
            <a:ext cx="1082348" cy="246221"/>
          </a:xfrm>
          <a:prstGeom prst="rect">
            <a:avLst/>
          </a:prstGeom>
          <a:solidFill>
            <a:schemeClr val="bg1"/>
          </a:solidFill>
        </p:spPr>
        <p:txBody>
          <a:bodyPr wrap="none" rtlCol="0">
            <a:spAutoFit/>
          </a:bodyPr>
          <a:lstStyle/>
          <a:p>
            <a:r>
              <a:rPr lang="en-US" sz="1000" dirty="0" smtClean="0"/>
              <a:t>Normalized Level</a:t>
            </a:r>
            <a:endParaRPr lang="en-US" sz="1000" dirty="0"/>
          </a:p>
        </p:txBody>
      </p:sp>
      <p:sp>
        <p:nvSpPr>
          <p:cNvPr id="35" name="34 CuadroTexto"/>
          <p:cNvSpPr txBox="1"/>
          <p:nvPr/>
        </p:nvSpPr>
        <p:spPr>
          <a:xfrm rot="16200000">
            <a:off x="77700" y="2373565"/>
            <a:ext cx="1082348" cy="246221"/>
          </a:xfrm>
          <a:prstGeom prst="rect">
            <a:avLst/>
          </a:prstGeom>
          <a:solidFill>
            <a:schemeClr val="bg1"/>
          </a:solidFill>
        </p:spPr>
        <p:txBody>
          <a:bodyPr wrap="none" rtlCol="0">
            <a:spAutoFit/>
          </a:bodyPr>
          <a:lstStyle/>
          <a:p>
            <a:r>
              <a:rPr lang="en-US" sz="1000" dirty="0" smtClean="0"/>
              <a:t>Normalized Level</a:t>
            </a:r>
            <a:endParaRPr lang="en-US" sz="1000" dirty="0"/>
          </a:p>
        </p:txBody>
      </p:sp>
      <p:pic>
        <p:nvPicPr>
          <p:cNvPr id="2053" name="Picture 5" descr="C:\Users\Boris\Downloads\Rompecabezas-de-bogota-localidades-2.jpg"/>
          <p:cNvPicPr>
            <a:picLocks noChangeAspect="1" noChangeArrowheads="1"/>
          </p:cNvPicPr>
          <p:nvPr/>
        </p:nvPicPr>
        <p:blipFill>
          <a:blip r:embed="rId7" cstate="print">
            <a:grayscl/>
          </a:blip>
          <a:srcRect/>
          <a:stretch>
            <a:fillRect/>
          </a:stretch>
        </p:blipFill>
        <p:spPr bwMode="auto">
          <a:xfrm>
            <a:off x="3938439" y="2684423"/>
            <a:ext cx="1198562" cy="2592129"/>
          </a:xfrm>
          <a:prstGeom prst="rect">
            <a:avLst/>
          </a:prstGeom>
          <a:noFill/>
        </p:spPr>
      </p:pic>
      <p:cxnSp>
        <p:nvCxnSpPr>
          <p:cNvPr id="39" name="38 Conector recto de flecha"/>
          <p:cNvCxnSpPr/>
          <p:nvPr/>
        </p:nvCxnSpPr>
        <p:spPr>
          <a:xfrm flipH="1" flipV="1">
            <a:off x="3825281" y="2654003"/>
            <a:ext cx="511620" cy="2793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41 Conector recto de flecha"/>
          <p:cNvCxnSpPr/>
          <p:nvPr/>
        </p:nvCxnSpPr>
        <p:spPr>
          <a:xfrm flipH="1">
            <a:off x="3714601" y="3796539"/>
            <a:ext cx="589756" cy="9993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44 Conector recto de flecha"/>
          <p:cNvCxnSpPr/>
          <p:nvPr/>
        </p:nvCxnSpPr>
        <p:spPr>
          <a:xfrm flipV="1">
            <a:off x="4768701" y="3047702"/>
            <a:ext cx="692150" cy="139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46 Conector recto de flecha"/>
          <p:cNvCxnSpPr/>
          <p:nvPr/>
        </p:nvCxnSpPr>
        <p:spPr>
          <a:xfrm>
            <a:off x="4448661" y="3951942"/>
            <a:ext cx="1183640" cy="3975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1" name="60 Imagen"/>
          <p:cNvPicPr/>
          <p:nvPr/>
        </p:nvPicPr>
        <p:blipFill>
          <a:blip r:embed="rId8" cstate="print">
            <a:extLst>
              <a:ext uri="{28A0092B-C50C-407E-A947-70E740481C1C}">
                <a14:useLocalDpi xmlns="" xmlns:a14="http://schemas.microsoft.com/office/drawing/2010/main" val="0"/>
              </a:ext>
            </a:extLst>
          </a:blip>
          <a:srcRect l="14003" t="43577" r="14018" b="51296"/>
          <a:stretch>
            <a:fillRect/>
          </a:stretch>
        </p:blipFill>
        <p:spPr>
          <a:xfrm>
            <a:off x="1678367" y="6289740"/>
            <a:ext cx="5943600" cy="211667"/>
          </a:xfrm>
          <a:prstGeom prst="rect">
            <a:avLst/>
          </a:prstGeom>
        </p:spPr>
      </p:pic>
      <p:sp>
        <p:nvSpPr>
          <p:cNvPr id="36" name="35 CuadroTexto"/>
          <p:cNvSpPr txBox="1"/>
          <p:nvPr/>
        </p:nvSpPr>
        <p:spPr>
          <a:xfrm>
            <a:off x="1173012" y="3485059"/>
            <a:ext cx="2471739" cy="123111"/>
          </a:xfrm>
          <a:prstGeom prst="rect">
            <a:avLst/>
          </a:prstGeom>
          <a:solidFill>
            <a:schemeClr val="bg1"/>
          </a:solidFill>
        </p:spPr>
        <p:txBody>
          <a:bodyPr wrap="square" lIns="0" tIns="0" rIns="0" bIns="0" rtlCol="0">
            <a:spAutoFit/>
          </a:bodyPr>
          <a:lstStyle/>
          <a:p>
            <a:r>
              <a:rPr lang="en-US" sz="800" dirty="0" smtClean="0"/>
              <a:t>  J        F        M      A      M      J        </a:t>
            </a:r>
            <a:r>
              <a:rPr lang="en-US" sz="800" dirty="0" err="1" smtClean="0"/>
              <a:t>J</a:t>
            </a:r>
            <a:r>
              <a:rPr lang="en-US" sz="800" dirty="0" smtClean="0"/>
              <a:t>        A       S       O      N       D</a:t>
            </a:r>
            <a:endParaRPr lang="en-US" sz="800" dirty="0"/>
          </a:p>
        </p:txBody>
      </p:sp>
      <p:sp>
        <p:nvSpPr>
          <p:cNvPr id="37" name="36 CuadroTexto"/>
          <p:cNvSpPr txBox="1"/>
          <p:nvPr/>
        </p:nvSpPr>
        <p:spPr>
          <a:xfrm>
            <a:off x="6186972" y="3561959"/>
            <a:ext cx="2471739" cy="123111"/>
          </a:xfrm>
          <a:prstGeom prst="rect">
            <a:avLst/>
          </a:prstGeom>
          <a:solidFill>
            <a:schemeClr val="bg1"/>
          </a:solidFill>
        </p:spPr>
        <p:txBody>
          <a:bodyPr wrap="square" lIns="0" tIns="0" rIns="0" bIns="0" rtlCol="0">
            <a:spAutoFit/>
          </a:bodyPr>
          <a:lstStyle/>
          <a:p>
            <a:r>
              <a:rPr lang="en-US" sz="800" dirty="0" smtClean="0"/>
              <a:t>  J        F        M      A      M      J        </a:t>
            </a:r>
            <a:r>
              <a:rPr lang="en-US" sz="800" dirty="0" err="1" smtClean="0"/>
              <a:t>J</a:t>
            </a:r>
            <a:r>
              <a:rPr lang="en-US" sz="800" dirty="0" smtClean="0"/>
              <a:t>        A       S       O      N       D</a:t>
            </a:r>
            <a:endParaRPr lang="en-US" sz="800" dirty="0"/>
          </a:p>
        </p:txBody>
      </p:sp>
      <p:sp>
        <p:nvSpPr>
          <p:cNvPr id="38" name="37 CuadroTexto"/>
          <p:cNvSpPr txBox="1"/>
          <p:nvPr/>
        </p:nvSpPr>
        <p:spPr>
          <a:xfrm>
            <a:off x="1145694" y="5910014"/>
            <a:ext cx="2471739" cy="123111"/>
          </a:xfrm>
          <a:prstGeom prst="rect">
            <a:avLst/>
          </a:prstGeom>
          <a:solidFill>
            <a:schemeClr val="bg1"/>
          </a:solidFill>
        </p:spPr>
        <p:txBody>
          <a:bodyPr wrap="square" lIns="0" tIns="0" rIns="0" bIns="0" rtlCol="0">
            <a:spAutoFit/>
          </a:bodyPr>
          <a:lstStyle/>
          <a:p>
            <a:r>
              <a:rPr lang="en-US" sz="800" dirty="0" smtClean="0"/>
              <a:t>  J        F        M      A      M      J        </a:t>
            </a:r>
            <a:r>
              <a:rPr lang="en-US" sz="800" dirty="0" err="1" smtClean="0"/>
              <a:t>J</a:t>
            </a:r>
            <a:r>
              <a:rPr lang="en-US" sz="800" dirty="0" smtClean="0"/>
              <a:t>        A       S       O      N       D</a:t>
            </a:r>
            <a:endParaRPr lang="en-US" sz="800" dirty="0"/>
          </a:p>
        </p:txBody>
      </p:sp>
      <p:sp>
        <p:nvSpPr>
          <p:cNvPr id="41" name="40 CuadroTexto"/>
          <p:cNvSpPr txBox="1"/>
          <p:nvPr/>
        </p:nvSpPr>
        <p:spPr>
          <a:xfrm>
            <a:off x="6056162" y="5890167"/>
            <a:ext cx="2471739" cy="123111"/>
          </a:xfrm>
          <a:prstGeom prst="rect">
            <a:avLst/>
          </a:prstGeom>
          <a:solidFill>
            <a:schemeClr val="bg1"/>
          </a:solidFill>
        </p:spPr>
        <p:txBody>
          <a:bodyPr wrap="square" lIns="0" tIns="0" rIns="0" bIns="0" rtlCol="0">
            <a:spAutoFit/>
          </a:bodyPr>
          <a:lstStyle/>
          <a:p>
            <a:r>
              <a:rPr lang="en-US" sz="800" dirty="0" smtClean="0"/>
              <a:t>  J        F        M      A      M      J        </a:t>
            </a:r>
            <a:r>
              <a:rPr lang="en-US" sz="800" dirty="0" err="1" smtClean="0"/>
              <a:t>J</a:t>
            </a:r>
            <a:r>
              <a:rPr lang="en-US" sz="800" dirty="0" smtClean="0"/>
              <a:t>        A       S       O      N       D</a:t>
            </a:r>
            <a:endParaRPr lang="en-US" sz="800" dirty="0"/>
          </a:p>
        </p:txBody>
      </p:sp>
      <p:sp>
        <p:nvSpPr>
          <p:cNvPr id="29" name="28 CuadroTexto"/>
          <p:cNvSpPr txBox="1"/>
          <p:nvPr/>
        </p:nvSpPr>
        <p:spPr>
          <a:xfrm>
            <a:off x="5730725" y="1285706"/>
            <a:ext cx="1131015" cy="369332"/>
          </a:xfrm>
          <a:prstGeom prst="rect">
            <a:avLst/>
          </a:prstGeom>
          <a:noFill/>
        </p:spPr>
        <p:txBody>
          <a:bodyPr wrap="none" rtlCol="0">
            <a:spAutoFit/>
          </a:bodyPr>
          <a:lstStyle/>
          <a:p>
            <a:r>
              <a:rPr lang="en-US" dirty="0" err="1" smtClean="0"/>
              <a:t>USAQUEN</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pollutants concentrations have improved?</a:t>
            </a:r>
            <a:endParaRPr lang="en-US" dirty="0"/>
          </a:p>
        </p:txBody>
      </p:sp>
      <p:sp>
        <p:nvSpPr>
          <p:cNvPr id="36" name="35 Marcador de contenido"/>
          <p:cNvSpPr>
            <a:spLocks noGrp="1"/>
          </p:cNvSpPr>
          <p:nvPr>
            <p:ph sz="half" idx="2"/>
          </p:nvPr>
        </p:nvSpPr>
        <p:spPr>
          <a:xfrm>
            <a:off x="5210628" y="1600200"/>
            <a:ext cx="3476171" cy="4525963"/>
          </a:xfrm>
        </p:spPr>
        <p:txBody>
          <a:bodyPr>
            <a:normAutofit lnSpcReduction="10000"/>
          </a:bodyPr>
          <a:lstStyle/>
          <a:p>
            <a:r>
              <a:rPr lang="en-US" dirty="0" smtClean="0"/>
              <a:t>Improved diesel quality  may have had an impact</a:t>
            </a:r>
          </a:p>
          <a:p>
            <a:r>
              <a:rPr lang="en-US" dirty="0" smtClean="0"/>
              <a:t>Tougher emission standards for mobile and industiral sources and  actually enforcing  them has also help to curb emissions</a:t>
            </a:r>
          </a:p>
        </p:txBody>
      </p:sp>
      <p:pic>
        <p:nvPicPr>
          <p:cNvPr id="30" name="Picture 6" descr="http://www.ecopetrol.com.co/images/dinamicas/upload/grafica_azufre-Diesel.jpg"/>
          <p:cNvPicPr>
            <a:picLocks noChangeAspect="1" noChangeArrowheads="1"/>
          </p:cNvPicPr>
          <p:nvPr/>
        </p:nvPicPr>
        <p:blipFill rotWithShape="1">
          <a:blip r:embed="rId3" cstate="print"/>
          <a:srcRect l="4854" t="10938" r="5512" b="44876"/>
          <a:stretch/>
        </p:blipFill>
        <p:spPr bwMode="auto">
          <a:xfrm>
            <a:off x="537028" y="1857828"/>
            <a:ext cx="4484915" cy="3106058"/>
          </a:xfrm>
          <a:prstGeom prst="rect">
            <a:avLst/>
          </a:prstGeom>
          <a:ln>
            <a:noFill/>
          </a:ln>
          <a:effectLst/>
          <a:extLst>
            <a:ext uri="{909E8E84-426E-40DD-AFC4-6F175D3DCCD1}">
              <a14:hiddenFill xmlns="" xmlns:a14="http://schemas.microsoft.com/office/drawing/2010/main">
                <a:solidFill>
                  <a:srgbClr val="FFFFFF"/>
                </a:solidFill>
              </a14:hiddenFill>
            </a:ext>
          </a:extLst>
        </p:spPr>
      </p:pic>
      <p:sp>
        <p:nvSpPr>
          <p:cNvPr id="33" name="32 CuadroTexto"/>
          <p:cNvSpPr txBox="1"/>
          <p:nvPr/>
        </p:nvSpPr>
        <p:spPr>
          <a:xfrm rot="16200000">
            <a:off x="87085" y="2960914"/>
            <a:ext cx="619080" cy="369332"/>
          </a:xfrm>
          <a:prstGeom prst="rect">
            <a:avLst/>
          </a:prstGeom>
          <a:noFill/>
        </p:spPr>
        <p:txBody>
          <a:bodyPr wrap="none" rtlCol="0">
            <a:spAutoFit/>
          </a:bodyPr>
          <a:lstStyle/>
          <a:p>
            <a:r>
              <a:rPr lang="en-US" dirty="0" smtClean="0"/>
              <a:t>PPM</a:t>
            </a:r>
            <a:endParaRPr lang="en-US" dirty="0"/>
          </a:p>
        </p:txBody>
      </p:sp>
      <p:sp>
        <p:nvSpPr>
          <p:cNvPr id="34" name="33 CuadroTexto"/>
          <p:cNvSpPr txBox="1"/>
          <p:nvPr/>
        </p:nvSpPr>
        <p:spPr>
          <a:xfrm>
            <a:off x="2017485" y="1785258"/>
            <a:ext cx="2136482" cy="369332"/>
          </a:xfrm>
          <a:prstGeom prst="rect">
            <a:avLst/>
          </a:prstGeom>
          <a:noFill/>
        </p:spPr>
        <p:txBody>
          <a:bodyPr wrap="none" rtlCol="0">
            <a:spAutoFit/>
          </a:bodyPr>
          <a:lstStyle/>
          <a:p>
            <a:r>
              <a:rPr lang="en-US" dirty="0" smtClean="0"/>
              <a:t>Diesel Sulfur content</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pollutants concentrations have improved?</a:t>
            </a:r>
            <a:endParaRPr lang="en-US" dirty="0"/>
          </a:p>
        </p:txBody>
      </p:sp>
      <p:pic>
        <p:nvPicPr>
          <p:cNvPr id="28"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5651" t="20064" r="23433" b="8339"/>
          <a:stretch/>
        </p:blipFill>
        <p:spPr bwMode="auto">
          <a:xfrm>
            <a:off x="433648" y="1983473"/>
            <a:ext cx="2873684" cy="28756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2983" t="11345" r="23433" b="79936"/>
          <a:stretch/>
        </p:blipFill>
        <p:spPr bwMode="auto">
          <a:xfrm>
            <a:off x="1253963" y="5419725"/>
            <a:ext cx="3624707" cy="419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5491" t="20476" r="25658" b="12024"/>
          <a:stretch/>
        </p:blipFill>
        <p:spPr bwMode="auto">
          <a:xfrm>
            <a:off x="3203217" y="2120366"/>
            <a:ext cx="2414377" cy="26536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32" name="31 Conector recto"/>
          <p:cNvCxnSpPr/>
          <p:nvPr/>
        </p:nvCxnSpPr>
        <p:spPr>
          <a:xfrm>
            <a:off x="664761" y="4859069"/>
            <a:ext cx="4803112" cy="0"/>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40" name="Picture 7" descr="http://www.transmilenio.gov.co/sites/default/files/12_biarticulados.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276637" y="5430828"/>
            <a:ext cx="3093648" cy="414111"/>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9" descr="http://www.transmilenio.gov.co/sites/default/files/11_articulado_0.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981118" y="4806063"/>
            <a:ext cx="2352868" cy="431359"/>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11" descr="http://www.transmilenio.gov.co/sites/default/files/13_alimentador_0.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716345" y="4152989"/>
            <a:ext cx="1633620" cy="457266"/>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45 Imagen"/>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908698" y="3402035"/>
            <a:ext cx="1515357" cy="637758"/>
          </a:xfrm>
          <a:prstGeom prst="rect">
            <a:avLst/>
          </a:prstGeom>
        </p:spPr>
      </p:pic>
      <p:pic>
        <p:nvPicPr>
          <p:cNvPr id="48" name="47 Imagen"/>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157552" y="2734262"/>
            <a:ext cx="1261423" cy="581301"/>
          </a:xfrm>
          <a:prstGeom prst="rect">
            <a:avLst/>
          </a:prstGeom>
        </p:spPr>
      </p:pic>
      <p:pic>
        <p:nvPicPr>
          <p:cNvPr id="49" name="48 Imagen"/>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7301925" y="2122394"/>
            <a:ext cx="1117050" cy="548144"/>
          </a:xfrm>
          <a:prstGeom prst="rect">
            <a:avLst/>
          </a:prstGeom>
        </p:spPr>
      </p:pic>
      <p:sp>
        <p:nvSpPr>
          <p:cNvPr id="51" name="50 Rectángulo"/>
          <p:cNvSpPr/>
          <p:nvPr/>
        </p:nvSpPr>
        <p:spPr>
          <a:xfrm>
            <a:off x="8436153" y="2216466"/>
            <a:ext cx="90435" cy="360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52" name="51 Rectángulo"/>
          <p:cNvSpPr/>
          <p:nvPr/>
        </p:nvSpPr>
        <p:spPr>
          <a:xfrm>
            <a:off x="8436776" y="2844912"/>
            <a:ext cx="90435" cy="360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53" name="52 Rectángulo"/>
          <p:cNvSpPr/>
          <p:nvPr/>
        </p:nvSpPr>
        <p:spPr>
          <a:xfrm>
            <a:off x="8436776" y="3540914"/>
            <a:ext cx="90435" cy="360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54" name="53 Rectángulo"/>
          <p:cNvSpPr/>
          <p:nvPr/>
        </p:nvSpPr>
        <p:spPr>
          <a:xfrm>
            <a:off x="8436776" y="4174953"/>
            <a:ext cx="90435" cy="360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55" name="54 Rectángulo"/>
          <p:cNvSpPr/>
          <p:nvPr/>
        </p:nvSpPr>
        <p:spPr>
          <a:xfrm>
            <a:off x="8436152" y="4841742"/>
            <a:ext cx="90435" cy="36000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56" name="55 Rectángulo"/>
          <p:cNvSpPr/>
          <p:nvPr/>
        </p:nvSpPr>
        <p:spPr>
          <a:xfrm>
            <a:off x="8543335" y="2214462"/>
            <a:ext cx="90435" cy="36000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57" name="56 Rectángulo"/>
          <p:cNvSpPr/>
          <p:nvPr/>
        </p:nvSpPr>
        <p:spPr>
          <a:xfrm>
            <a:off x="8543335" y="2840028"/>
            <a:ext cx="90435" cy="36000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58" name="57 Rectángulo"/>
          <p:cNvSpPr/>
          <p:nvPr/>
        </p:nvSpPr>
        <p:spPr>
          <a:xfrm>
            <a:off x="8543335" y="4841099"/>
            <a:ext cx="90435" cy="36000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59" name="58 Rectángulo"/>
          <p:cNvSpPr/>
          <p:nvPr/>
        </p:nvSpPr>
        <p:spPr>
          <a:xfrm>
            <a:off x="8436776" y="5430828"/>
            <a:ext cx="90435" cy="360000"/>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60" name="59 Rectángulo"/>
          <p:cNvSpPr/>
          <p:nvPr/>
        </p:nvSpPr>
        <p:spPr>
          <a:xfrm>
            <a:off x="8543958" y="5430828"/>
            <a:ext cx="90435" cy="360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62" name="61 Rectángulo"/>
          <p:cNvSpPr/>
          <p:nvPr/>
        </p:nvSpPr>
        <p:spPr>
          <a:xfrm>
            <a:off x="8656220" y="4841099"/>
            <a:ext cx="90435" cy="360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63" name="62 Rectángulo"/>
          <p:cNvSpPr/>
          <p:nvPr/>
        </p:nvSpPr>
        <p:spPr>
          <a:xfrm>
            <a:off x="8543958" y="4174953"/>
            <a:ext cx="90435" cy="360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64" name="63 Rectángulo"/>
          <p:cNvSpPr/>
          <p:nvPr/>
        </p:nvSpPr>
        <p:spPr>
          <a:xfrm>
            <a:off x="8543958" y="3539051"/>
            <a:ext cx="90435" cy="360000"/>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65" name="64 Rectángulo"/>
          <p:cNvSpPr/>
          <p:nvPr/>
        </p:nvSpPr>
        <p:spPr>
          <a:xfrm>
            <a:off x="8656316" y="4174953"/>
            <a:ext cx="90435" cy="360000"/>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pic>
        <p:nvPicPr>
          <p:cNvPr id="67" name="Picture 5" descr="http://s2.subirimagenes.com/fotos/previo/thump_8743915hibridos-gmovil.jpg"/>
          <p:cNvPicPr>
            <a:picLocks noChangeAspect="1" noChangeArrowheads="1"/>
          </p:cNvPicPr>
          <p:nvPr/>
        </p:nvPicPr>
        <p:blipFill rotWithShape="1">
          <a:blip r:embed="rId11" cstate="print">
            <a:extLst>
              <a:ext uri="{28A0092B-C50C-407E-A947-70E740481C1C}">
                <a14:useLocalDpi xmlns="" xmlns:a14="http://schemas.microsoft.com/office/drawing/2010/main" val="0"/>
              </a:ext>
            </a:extLst>
          </a:blip>
          <a:srcRect l="5219" t="6518" r="22555" b="60229"/>
          <a:stretch/>
        </p:blipFill>
        <p:spPr bwMode="auto">
          <a:xfrm>
            <a:off x="6823391" y="5946608"/>
            <a:ext cx="1631674" cy="562707"/>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67 Rectángulo"/>
          <p:cNvSpPr/>
          <p:nvPr/>
        </p:nvSpPr>
        <p:spPr>
          <a:xfrm>
            <a:off x="8455065" y="6047961"/>
            <a:ext cx="90435" cy="360000"/>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69" name="68 CuadroTexto"/>
          <p:cNvSpPr txBox="1"/>
          <p:nvPr/>
        </p:nvSpPr>
        <p:spPr>
          <a:xfrm>
            <a:off x="523874" y="5981700"/>
            <a:ext cx="6257926" cy="830997"/>
          </a:xfrm>
          <a:prstGeom prst="rect">
            <a:avLst/>
          </a:prstGeom>
          <a:noFill/>
        </p:spPr>
        <p:txBody>
          <a:bodyPr wrap="square" rtlCol="0">
            <a:spAutoFit/>
          </a:bodyPr>
          <a:lstStyle/>
          <a:p>
            <a:r>
              <a:rPr lang="en-US" sz="2400" dirty="0" smtClean="0"/>
              <a:t>Integrated transport system (</a:t>
            </a:r>
            <a:r>
              <a:rPr lang="en-US" sz="2400" dirty="0" err="1" smtClean="0"/>
              <a:t>SITP</a:t>
            </a:r>
            <a:r>
              <a:rPr lang="en-US" sz="2400" dirty="0" smtClean="0"/>
              <a:t>) implementation</a:t>
            </a:r>
            <a:endParaRPr lang="en-US"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n-US" dirty="0" smtClean="0"/>
              <a:t>PM</a:t>
            </a:r>
            <a:r>
              <a:rPr lang="en-US" baseline="-25000" dirty="0" smtClean="0"/>
              <a:t>10</a:t>
            </a:r>
            <a:r>
              <a:rPr lang="en-US" dirty="0" smtClean="0"/>
              <a:t> concentrations </a:t>
            </a:r>
            <a:br>
              <a:rPr lang="en-US" dirty="0" smtClean="0"/>
            </a:br>
            <a:r>
              <a:rPr lang="en-US" dirty="0" smtClean="0"/>
              <a:t>Moving averages </a:t>
            </a:r>
            <a:endParaRPr lang="en-US" dirty="0"/>
          </a:p>
        </p:txBody>
      </p:sp>
      <p:pic>
        <p:nvPicPr>
          <p:cNvPr id="4" name="3 Marcador de contenido" descr="Movil anual para PM10 en la RMCAB.jpg"/>
          <p:cNvPicPr>
            <a:picLocks noGrp="1" noChangeAspect="1"/>
          </p:cNvPicPr>
          <p:nvPr>
            <p:ph idx="1"/>
          </p:nvPr>
        </p:nvPicPr>
        <p:blipFill>
          <a:blip r:embed="rId2" cstate="print"/>
          <a:srcRect t="5012" b="49255"/>
          <a:stretch>
            <a:fillRect/>
          </a:stretch>
        </p:blipFill>
        <p:spPr>
          <a:xfrm>
            <a:off x="0" y="1676399"/>
            <a:ext cx="9122407" cy="3495676"/>
          </a:xfrm>
        </p:spPr>
      </p:pic>
      <p:cxnSp>
        <p:nvCxnSpPr>
          <p:cNvPr id="6" name="5 Conector recto"/>
          <p:cNvCxnSpPr/>
          <p:nvPr/>
        </p:nvCxnSpPr>
        <p:spPr>
          <a:xfrm>
            <a:off x="676275" y="4038600"/>
            <a:ext cx="7134225"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 name="6 CuadroTexto"/>
          <p:cNvSpPr txBox="1"/>
          <p:nvPr/>
        </p:nvSpPr>
        <p:spPr>
          <a:xfrm>
            <a:off x="714375" y="4010025"/>
            <a:ext cx="1476375" cy="338554"/>
          </a:xfrm>
          <a:prstGeom prst="rect">
            <a:avLst/>
          </a:prstGeom>
          <a:noFill/>
        </p:spPr>
        <p:txBody>
          <a:bodyPr wrap="square" rtlCol="0">
            <a:spAutoFit/>
          </a:bodyPr>
          <a:lstStyle/>
          <a:p>
            <a:r>
              <a:rPr lang="en-US" sz="1600" dirty="0" smtClean="0"/>
              <a:t>WHO Guideline</a:t>
            </a:r>
            <a:endParaRPr lang="en-US" sz="1600" dirty="0"/>
          </a:p>
        </p:txBody>
      </p:sp>
      <p:sp>
        <p:nvSpPr>
          <p:cNvPr id="8" name="7 CuadroTexto"/>
          <p:cNvSpPr txBox="1"/>
          <p:nvPr/>
        </p:nvSpPr>
        <p:spPr>
          <a:xfrm>
            <a:off x="1590675" y="3571875"/>
            <a:ext cx="1885950" cy="338554"/>
          </a:xfrm>
          <a:prstGeom prst="rect">
            <a:avLst/>
          </a:prstGeom>
          <a:noFill/>
        </p:spPr>
        <p:txBody>
          <a:bodyPr wrap="square" rtlCol="0">
            <a:spAutoFit/>
          </a:bodyPr>
          <a:lstStyle/>
          <a:p>
            <a:r>
              <a:rPr lang="en-US" sz="1600" dirty="0" smtClean="0"/>
              <a:t>Colombia’s </a:t>
            </a:r>
            <a:r>
              <a:rPr lang="en-US" sz="1600" dirty="0" err="1" smtClean="0"/>
              <a:t>NAAQS</a:t>
            </a:r>
            <a:endParaRPr lang="en-US" sz="1600" dirty="0"/>
          </a:p>
        </p:txBody>
      </p:sp>
      <p:cxnSp>
        <p:nvCxnSpPr>
          <p:cNvPr id="9" name="8 Conector recto"/>
          <p:cNvCxnSpPr/>
          <p:nvPr/>
        </p:nvCxnSpPr>
        <p:spPr>
          <a:xfrm>
            <a:off x="657225" y="3552825"/>
            <a:ext cx="7134225"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18" name="17 Pentágono"/>
          <p:cNvSpPr/>
          <p:nvPr/>
        </p:nvSpPr>
        <p:spPr>
          <a:xfrm>
            <a:off x="4333876" y="5448299"/>
            <a:ext cx="3505200" cy="25717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Clean Diesel </a:t>
            </a:r>
            <a:endParaRPr lang="en-US" dirty="0"/>
          </a:p>
        </p:txBody>
      </p:sp>
      <p:sp>
        <p:nvSpPr>
          <p:cNvPr id="19" name="18 Pentágono"/>
          <p:cNvSpPr/>
          <p:nvPr/>
        </p:nvSpPr>
        <p:spPr>
          <a:xfrm>
            <a:off x="695326" y="5029200"/>
            <a:ext cx="7143750" cy="27622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Tougher standards for mobile and industrial sources</a:t>
            </a:r>
            <a:endParaRPr lang="en-US" dirty="0"/>
          </a:p>
        </p:txBody>
      </p:sp>
      <p:sp>
        <p:nvSpPr>
          <p:cNvPr id="20" name="19 Pentágono"/>
          <p:cNvSpPr/>
          <p:nvPr/>
        </p:nvSpPr>
        <p:spPr>
          <a:xfrm>
            <a:off x="5619750" y="5876924"/>
            <a:ext cx="2219326" cy="80962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Public transportation </a:t>
            </a:r>
          </a:p>
          <a:p>
            <a:pPr algn="ctr"/>
            <a:r>
              <a:rPr lang="en-US" dirty="0" smtClean="0"/>
              <a:t>improvements</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Summary</a:t>
            </a:r>
            <a:endParaRPr lang="en-US"/>
          </a:p>
        </p:txBody>
      </p:sp>
      <p:sp>
        <p:nvSpPr>
          <p:cNvPr id="3" name="2 Marcador de contenido"/>
          <p:cNvSpPr>
            <a:spLocks noGrp="1"/>
          </p:cNvSpPr>
          <p:nvPr>
            <p:ph idx="1"/>
          </p:nvPr>
        </p:nvSpPr>
        <p:spPr/>
        <p:txBody>
          <a:bodyPr>
            <a:normAutofit fontScale="92500" lnSpcReduction="20000"/>
          </a:bodyPr>
          <a:lstStyle/>
          <a:p>
            <a:r>
              <a:rPr lang="en-US" dirty="0" smtClean="0"/>
              <a:t>PM</a:t>
            </a:r>
            <a:r>
              <a:rPr lang="en-US" baseline="-25000" dirty="0" smtClean="0"/>
              <a:t>10</a:t>
            </a:r>
            <a:r>
              <a:rPr lang="en-US" dirty="0" smtClean="0"/>
              <a:t> concentrations have gone down in the last decade</a:t>
            </a:r>
          </a:p>
          <a:p>
            <a:r>
              <a:rPr lang="en-US" dirty="0" smtClean="0"/>
              <a:t>Particulate matter are still above WHO guideline values</a:t>
            </a:r>
          </a:p>
          <a:p>
            <a:r>
              <a:rPr lang="en-US" dirty="0" smtClean="0"/>
              <a:t>During El Niño periods  we can expect higher PM and Ozone concentrations</a:t>
            </a:r>
          </a:p>
          <a:p>
            <a:r>
              <a:rPr lang="en-US" dirty="0" smtClean="0"/>
              <a:t>We are maybe in VOC limited regime</a:t>
            </a:r>
          </a:p>
          <a:p>
            <a:r>
              <a:rPr lang="en-US" dirty="0" smtClean="0"/>
              <a:t>Introduction of lower sulfur fuels and improvement of public transportation might have had a </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US" dirty="0" smtClean="0"/>
              <a:t>Thanks</a:t>
            </a:r>
            <a:endParaRPr lang="en-US" dirty="0"/>
          </a:p>
        </p:txBody>
      </p:sp>
      <p:pic>
        <p:nvPicPr>
          <p:cNvPr id="8" name="Imagen 9"/>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079981" y="5210175"/>
            <a:ext cx="2992583" cy="910244"/>
          </a:xfrm>
          <a:prstGeom prst="rect">
            <a:avLst/>
          </a:prstGeom>
        </p:spPr>
      </p:pic>
      <p:pic>
        <p:nvPicPr>
          <p:cNvPr id="9" name="8 Imagen" descr="Logo_Universidad+de+La+Salle_sin+fondo.png"/>
          <p:cNvPicPr>
            <a:picLocks noChangeAspect="1"/>
          </p:cNvPicPr>
          <p:nvPr/>
        </p:nvPicPr>
        <p:blipFill>
          <a:blip r:embed="rId3" cstate="print"/>
          <a:stretch>
            <a:fillRect/>
          </a:stretch>
        </p:blipFill>
        <p:spPr>
          <a:xfrm>
            <a:off x="3391133" y="3476620"/>
            <a:ext cx="2313128" cy="617250"/>
          </a:xfrm>
          <a:prstGeom prst="rect">
            <a:avLst/>
          </a:prstGeom>
        </p:spPr>
      </p:pic>
      <p:grpSp>
        <p:nvGrpSpPr>
          <p:cNvPr id="10" name="Grupo 13"/>
          <p:cNvGrpSpPr/>
          <p:nvPr/>
        </p:nvGrpSpPr>
        <p:grpSpPr>
          <a:xfrm>
            <a:off x="3250757" y="4259898"/>
            <a:ext cx="2536731" cy="924679"/>
            <a:chOff x="6607269" y="6169684"/>
            <a:chExt cx="2536731" cy="924679"/>
          </a:xfrm>
        </p:grpSpPr>
        <p:sp>
          <p:nvSpPr>
            <p:cNvPr id="11" name="TextBox 6"/>
            <p:cNvSpPr txBox="1"/>
            <p:nvPr/>
          </p:nvSpPr>
          <p:spPr>
            <a:xfrm>
              <a:off x="6683469" y="6540365"/>
              <a:ext cx="2460531" cy="553998"/>
            </a:xfrm>
            <a:prstGeom prst="rect">
              <a:avLst/>
            </a:prstGeom>
            <a:noFill/>
          </p:spPr>
          <p:txBody>
            <a:bodyPr wrap="square" rtlCol="0">
              <a:spAutoFit/>
            </a:bodyPr>
            <a:lstStyle/>
            <a:p>
              <a:pPr algn="ctr"/>
              <a:r>
                <a:rPr lang="en-US" sz="1000" dirty="0" smtClean="0">
                  <a:solidFill>
                    <a:schemeClr val="tx2">
                      <a:lumMod val="50000"/>
                    </a:schemeClr>
                  </a:solidFill>
                  <a:latin typeface="Arial Black" pitchFamily="34" charset="0"/>
                  <a:ea typeface="Verdana" pitchFamily="34" charset="0"/>
                  <a:cs typeface="Verdana" pitchFamily="34" charset="0"/>
                </a:rPr>
                <a:t>CENTRO LASALLISTA DE INVESTIGACION Y MODELACION AMBIENTAL</a:t>
              </a:r>
              <a:endParaRPr lang="en-US" sz="1000" dirty="0">
                <a:solidFill>
                  <a:schemeClr val="tx2">
                    <a:lumMod val="50000"/>
                  </a:schemeClr>
                </a:solidFill>
                <a:latin typeface="Arial Black" pitchFamily="34" charset="0"/>
                <a:ea typeface="Verdana" pitchFamily="34" charset="0"/>
                <a:cs typeface="Verdana" pitchFamily="34" charset="0"/>
              </a:endParaRPr>
            </a:p>
          </p:txBody>
        </p:sp>
        <p:sp>
          <p:nvSpPr>
            <p:cNvPr id="12" name="Title 1"/>
            <p:cNvSpPr txBox="1">
              <a:spLocks/>
            </p:cNvSpPr>
            <p:nvPr/>
          </p:nvSpPr>
          <p:spPr>
            <a:xfrm>
              <a:off x="6607269" y="6169684"/>
              <a:ext cx="2431939" cy="370681"/>
            </a:xfrm>
            <a:prstGeom prst="rect">
              <a:avLst/>
            </a:prstGeom>
            <a:noFill/>
          </p:spPr>
          <p:txBody>
            <a:bodyPr vert="horz" lIns="91440" tIns="45720" rIns="91440" bIns="45720" rtlCol="0" anchor="ctr">
              <a:noAutofit/>
            </a:bodyPr>
            <a:lstStyle/>
            <a:p>
              <a:pPr algn="ctr">
                <a:spcBef>
                  <a:spcPct val="0"/>
                </a:spcBef>
                <a:defRPr/>
              </a:pPr>
              <a:r>
                <a:rPr lang="en-US" sz="3600" dirty="0">
                  <a:gradFill flip="none" rotWithShape="1">
                    <a:gsLst>
                      <a:gs pos="28000">
                        <a:srgbClr val="1F497D">
                          <a:lumMod val="40000"/>
                          <a:lumOff val="60000"/>
                        </a:srgbClr>
                      </a:gs>
                      <a:gs pos="35000">
                        <a:srgbClr val="EEECE1">
                          <a:lumMod val="25000"/>
                        </a:srgbClr>
                      </a:gs>
                      <a:gs pos="42000">
                        <a:srgbClr val="9BBB59">
                          <a:lumMod val="75000"/>
                        </a:srgbClr>
                      </a:gs>
                    </a:gsLst>
                    <a:lin ang="5400000" scaled="0"/>
                    <a:tileRect/>
                  </a:gradFill>
                  <a:latin typeface="Arial Black" pitchFamily="34" charset="0"/>
                  <a:ea typeface="+mj-ea"/>
                  <a:cs typeface="+mj-cs"/>
                </a:rPr>
                <a:t>CLIMA</a:t>
              </a:r>
            </a:p>
          </p:txBody>
        </p:sp>
      </p:grpSp>
    </p:spTree>
    <p:extLst>
      <p:ext uri="{BB962C8B-B14F-4D97-AF65-F5344CB8AC3E}">
        <p14:creationId xmlns="" xmlns:p14="http://schemas.microsoft.com/office/powerpoint/2010/main" val="7529429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US" dirty="0" smtClean="0"/>
              <a:t>Questions?</a:t>
            </a:r>
            <a:endParaRPr lang="en-US" dirty="0"/>
          </a:p>
        </p:txBody>
      </p:sp>
      <p:pic>
        <p:nvPicPr>
          <p:cNvPr id="3" name="Imagen 9"/>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149856" y="6248400"/>
            <a:ext cx="1994144" cy="609600"/>
          </a:xfrm>
          <a:prstGeom prst="rect">
            <a:avLst/>
          </a:prstGeom>
        </p:spPr>
      </p:pic>
      <p:pic>
        <p:nvPicPr>
          <p:cNvPr id="4" name="3 Imagen" descr="Logo_Universidad+de+La+Salle_sin+fondo.png"/>
          <p:cNvPicPr>
            <a:picLocks noChangeAspect="1"/>
          </p:cNvPicPr>
          <p:nvPr/>
        </p:nvPicPr>
        <p:blipFill>
          <a:blip r:embed="rId3" cstate="print"/>
          <a:stretch>
            <a:fillRect/>
          </a:stretch>
        </p:blipFill>
        <p:spPr>
          <a:xfrm>
            <a:off x="133816" y="6305545"/>
            <a:ext cx="1542584" cy="410688"/>
          </a:xfrm>
          <a:prstGeom prst="rect">
            <a:avLst/>
          </a:prstGeom>
        </p:spPr>
      </p:pic>
      <p:grpSp>
        <p:nvGrpSpPr>
          <p:cNvPr id="5" name="Grupo 13"/>
          <p:cNvGrpSpPr/>
          <p:nvPr/>
        </p:nvGrpSpPr>
        <p:grpSpPr>
          <a:xfrm>
            <a:off x="3522555" y="6241098"/>
            <a:ext cx="1852626" cy="616902"/>
            <a:chOff x="7291374" y="6169684"/>
            <a:chExt cx="1852626" cy="616902"/>
          </a:xfrm>
        </p:grpSpPr>
        <p:sp>
          <p:nvSpPr>
            <p:cNvPr id="6" name="TextBox 6"/>
            <p:cNvSpPr txBox="1"/>
            <p:nvPr/>
          </p:nvSpPr>
          <p:spPr>
            <a:xfrm>
              <a:off x="7291374" y="6540365"/>
              <a:ext cx="1852626" cy="246221"/>
            </a:xfrm>
            <a:prstGeom prst="rect">
              <a:avLst/>
            </a:prstGeom>
            <a:noFill/>
          </p:spPr>
          <p:txBody>
            <a:bodyPr wrap="square" rtlCol="0">
              <a:spAutoFit/>
            </a:bodyPr>
            <a:lstStyle/>
            <a:p>
              <a:pPr algn="ctr"/>
              <a:r>
                <a:rPr lang="en-US" sz="500" dirty="0" smtClean="0">
                  <a:solidFill>
                    <a:schemeClr val="tx2">
                      <a:lumMod val="50000"/>
                    </a:schemeClr>
                  </a:solidFill>
                  <a:latin typeface="Arial Black" pitchFamily="34" charset="0"/>
                  <a:ea typeface="Verdana" pitchFamily="34" charset="0"/>
                  <a:cs typeface="Verdana" pitchFamily="34" charset="0"/>
                </a:rPr>
                <a:t>CENTRO LASALLISTA DE INVESTIGACION Y MODELACION AMBIENTAL</a:t>
              </a:r>
              <a:endParaRPr lang="en-US" sz="500" dirty="0">
                <a:solidFill>
                  <a:schemeClr val="tx2">
                    <a:lumMod val="50000"/>
                  </a:schemeClr>
                </a:solidFill>
                <a:latin typeface="Arial Black" pitchFamily="34" charset="0"/>
                <a:ea typeface="Verdana" pitchFamily="34" charset="0"/>
                <a:cs typeface="Verdana" pitchFamily="34" charset="0"/>
              </a:endParaRPr>
            </a:p>
          </p:txBody>
        </p:sp>
        <p:sp>
          <p:nvSpPr>
            <p:cNvPr id="7" name="Title 1"/>
            <p:cNvSpPr txBox="1">
              <a:spLocks/>
            </p:cNvSpPr>
            <p:nvPr/>
          </p:nvSpPr>
          <p:spPr>
            <a:xfrm>
              <a:off x="7396166" y="6169684"/>
              <a:ext cx="1643042" cy="370681"/>
            </a:xfrm>
            <a:prstGeom prst="rect">
              <a:avLst/>
            </a:prstGeom>
            <a:noFill/>
          </p:spPr>
          <p:txBody>
            <a:bodyPr vert="horz" lIns="91440" tIns="45720" rIns="91440" bIns="45720" rtlCol="0" anchor="ctr">
              <a:noAutofit/>
            </a:bodyPr>
            <a:lstStyle/>
            <a:p>
              <a:pPr algn="ctr">
                <a:spcBef>
                  <a:spcPct val="0"/>
                </a:spcBef>
                <a:defRPr/>
              </a:pPr>
              <a:r>
                <a:rPr lang="en-US" sz="3200" dirty="0">
                  <a:gradFill flip="none" rotWithShape="1">
                    <a:gsLst>
                      <a:gs pos="28000">
                        <a:srgbClr val="1F497D">
                          <a:lumMod val="40000"/>
                          <a:lumOff val="60000"/>
                        </a:srgbClr>
                      </a:gs>
                      <a:gs pos="35000">
                        <a:srgbClr val="EEECE1">
                          <a:lumMod val="25000"/>
                        </a:srgbClr>
                      </a:gs>
                      <a:gs pos="42000">
                        <a:srgbClr val="9BBB59">
                          <a:lumMod val="75000"/>
                        </a:srgbClr>
                      </a:gs>
                    </a:gsLst>
                    <a:lin ang="5400000" scaled="0"/>
                    <a:tileRect/>
                  </a:gradFill>
                  <a:latin typeface="Arial Black" pitchFamily="34" charset="0"/>
                  <a:ea typeface="+mj-ea"/>
                  <a:cs typeface="+mj-cs"/>
                </a:rPr>
                <a:t>CLIMA</a:t>
              </a:r>
            </a:p>
          </p:txBody>
        </p:sp>
      </p:grpSp>
    </p:spTree>
    <p:extLst>
      <p:ext uri="{BB962C8B-B14F-4D97-AF65-F5344CB8AC3E}">
        <p14:creationId xmlns="" xmlns:p14="http://schemas.microsoft.com/office/powerpoint/2010/main" val="7529429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p:txBody>
          <a:bodyPr>
            <a:normAutofit fontScale="85000" lnSpcReduction="10000"/>
          </a:bodyPr>
          <a:lstStyle/>
          <a:p>
            <a:pPr algn="just"/>
            <a:r>
              <a:rPr lang="en-US" dirty="0" smtClean="0"/>
              <a:t>Bogota </a:t>
            </a:r>
            <a:r>
              <a:rPr lang="en-US" dirty="0"/>
              <a:t>has achieved a significant improvement in its air quality during the last decade, however particulate matter concentrations in the city are still above WHO guideline values. </a:t>
            </a:r>
            <a:endParaRPr lang="en-US" dirty="0" smtClean="0"/>
          </a:p>
          <a:p>
            <a:pPr algn="just"/>
            <a:r>
              <a:rPr lang="en-US" dirty="0" smtClean="0"/>
              <a:t>In </a:t>
            </a:r>
            <a:r>
              <a:rPr lang="en-US" dirty="0"/>
              <a:t>this work we analyze the data reported between 2002 and 2012 by Bogota's Air Quality Monitoring Network (RMCAB), using </a:t>
            </a:r>
            <a:r>
              <a:rPr lang="en-US" dirty="0" err="1" smtClean="0"/>
              <a:t>OpenAir</a:t>
            </a:r>
            <a:r>
              <a:rPr lang="en-US" dirty="0" smtClean="0"/>
              <a:t> </a:t>
            </a:r>
            <a:r>
              <a:rPr lang="en-US" dirty="0"/>
              <a:t>tools</a:t>
            </a:r>
            <a:r>
              <a:rPr lang="en-US" dirty="0" smtClean="0"/>
              <a:t>.</a:t>
            </a:r>
          </a:p>
          <a:p>
            <a:pPr algn="just"/>
            <a:r>
              <a:rPr lang="en-US" dirty="0" smtClean="0"/>
              <a:t>This </a:t>
            </a:r>
            <a:r>
              <a:rPr lang="en-US" dirty="0"/>
              <a:t>project was funded by </a:t>
            </a:r>
            <a:r>
              <a:rPr lang="en-US" dirty="0" smtClean="0"/>
              <a:t>the Bogota’s district secretary for the environment (SDA), </a:t>
            </a:r>
            <a:r>
              <a:rPr lang="en-US" dirty="0"/>
              <a:t>under Contract 1467 de 2013 "Development and Implementation of an Air Quality Model for Bogota".</a:t>
            </a:r>
            <a:endParaRPr lang="en-US" dirty="0" smtClean="0"/>
          </a:p>
        </p:txBody>
      </p:sp>
      <p:pic>
        <p:nvPicPr>
          <p:cNvPr id="4" name="3 Imagen" descr="Logo_Universidad+de+La+Salle_sin+fondo.png"/>
          <p:cNvPicPr>
            <a:picLocks noChangeAspect="1"/>
          </p:cNvPicPr>
          <p:nvPr/>
        </p:nvPicPr>
        <p:blipFill>
          <a:blip r:embed="rId3" cstate="print"/>
          <a:stretch>
            <a:fillRect/>
          </a:stretch>
        </p:blipFill>
        <p:spPr>
          <a:xfrm>
            <a:off x="8064540" y="6569950"/>
            <a:ext cx="1079460" cy="28805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oris\Downloads\12.jpg"/>
          <p:cNvPicPr>
            <a:picLocks noChangeAspect="1" noChangeArrowheads="1"/>
          </p:cNvPicPr>
          <p:nvPr/>
        </p:nvPicPr>
        <p:blipFill>
          <a:blip r:embed="rId3" cstate="print"/>
          <a:srcRect l="32165" r="25514"/>
          <a:stretch>
            <a:fillRect/>
          </a:stretch>
        </p:blipFill>
        <p:spPr bwMode="auto">
          <a:xfrm>
            <a:off x="0" y="-1"/>
            <a:ext cx="4343400" cy="6858001"/>
          </a:xfrm>
          <a:prstGeom prst="rect">
            <a:avLst/>
          </a:prstGeom>
          <a:noFill/>
        </p:spPr>
      </p:pic>
      <p:sp>
        <p:nvSpPr>
          <p:cNvPr id="3" name="Content Placeholder 2"/>
          <p:cNvSpPr>
            <a:spLocks noGrp="1"/>
          </p:cNvSpPr>
          <p:nvPr>
            <p:ph idx="1"/>
          </p:nvPr>
        </p:nvSpPr>
        <p:spPr>
          <a:xfrm>
            <a:off x="4673600" y="2120370"/>
            <a:ext cx="4241800" cy="4525963"/>
          </a:xfrm>
        </p:spPr>
        <p:txBody>
          <a:bodyPr>
            <a:normAutofit/>
          </a:bodyPr>
          <a:lstStyle/>
          <a:p>
            <a:pPr marL="514350" indent="-514350" algn="just">
              <a:buNone/>
            </a:pPr>
            <a:endParaRPr lang="en-US" sz="2400" dirty="0" smtClean="0"/>
          </a:p>
          <a:p>
            <a:pPr marL="514350" indent="-514350" algn="just">
              <a:buNone/>
            </a:pPr>
            <a:r>
              <a:rPr lang="en-US" sz="2400" dirty="0" smtClean="0"/>
              <a:t>2600 </a:t>
            </a:r>
            <a:r>
              <a:rPr lang="en-US" sz="2400" dirty="0" err="1" smtClean="0"/>
              <a:t>m.a.s.l</a:t>
            </a:r>
            <a:r>
              <a:rPr lang="en-US" sz="2400" dirty="0" smtClean="0"/>
              <a:t>.</a:t>
            </a:r>
          </a:p>
          <a:p>
            <a:pPr marL="514350" indent="-514350" algn="just">
              <a:buNone/>
            </a:pPr>
            <a:r>
              <a:rPr lang="en-US" sz="2400" dirty="0" smtClean="0"/>
              <a:t>8.5 million inhabitants </a:t>
            </a:r>
          </a:p>
          <a:p>
            <a:pPr marL="514350" indent="-514350" algn="just">
              <a:buNone/>
            </a:pPr>
            <a:r>
              <a:rPr lang="en-US" sz="2400" dirty="0" smtClean="0"/>
              <a:t>16 000 inhabitants /km</a:t>
            </a:r>
            <a:r>
              <a:rPr lang="en-US" sz="2400" baseline="30000" dirty="0" smtClean="0"/>
              <a:t>2</a:t>
            </a:r>
            <a:endParaRPr lang="en-US" sz="2400" dirty="0" smtClean="0"/>
          </a:p>
          <a:p>
            <a:pPr marL="514350" indent="-514350" algn="just">
              <a:buNone/>
            </a:pPr>
            <a:r>
              <a:rPr lang="en-US" sz="2400" dirty="0" smtClean="0"/>
              <a:t>16 000 km of roads </a:t>
            </a:r>
          </a:p>
          <a:p>
            <a:pPr marL="514350" indent="-514350" algn="just">
              <a:buNone/>
            </a:pPr>
            <a:r>
              <a:rPr lang="it-IT" sz="2400" dirty="0" smtClean="0"/>
              <a:t>16 000 USD GDP per capita, 25% of Colombia’s GDP</a:t>
            </a:r>
          </a:p>
          <a:p>
            <a:pPr marL="514350" indent="-514350" algn="just">
              <a:buNone/>
            </a:pPr>
            <a:r>
              <a:rPr lang="en-US" sz="2400" dirty="0" smtClean="0"/>
              <a:t>15 °C average temperature, min 6 °C, max 24 °C </a:t>
            </a:r>
          </a:p>
          <a:p>
            <a:pPr marL="514350" indent="-514350" algn="just">
              <a:buNone/>
            </a:pPr>
            <a:r>
              <a:rPr lang="it-IT" sz="2400" dirty="0" smtClean="0"/>
              <a:t> 500  to 1000 mm / year of </a:t>
            </a:r>
            <a:r>
              <a:rPr lang="it-IT" sz="2400" dirty="0" smtClean="0"/>
              <a:t>rain</a:t>
            </a:r>
            <a:endParaRPr lang="it-IT" sz="2400" dirty="0" smtClean="0"/>
          </a:p>
        </p:txBody>
      </p:sp>
      <p:sp>
        <p:nvSpPr>
          <p:cNvPr id="5" name="4 Título"/>
          <p:cNvSpPr>
            <a:spLocks noGrp="1"/>
          </p:cNvSpPr>
          <p:nvPr>
            <p:ph type="title"/>
          </p:nvPr>
        </p:nvSpPr>
        <p:spPr/>
        <p:txBody>
          <a:bodyPr/>
          <a:lstStyle/>
          <a:p>
            <a:r>
              <a:rPr lang="en-US" sz="4000" b="1" dirty="0" smtClean="0">
                <a:solidFill>
                  <a:srgbClr val="FFFF00"/>
                </a:solidFill>
              </a:rPr>
              <a:t>Statistics</a:t>
            </a:r>
            <a:r>
              <a:rPr lang="en-US" sz="4000" b="1" dirty="0" smtClean="0">
                <a:solidFill>
                  <a:srgbClr val="FF0000"/>
                </a:solidFill>
              </a:rPr>
              <a:t> </a:t>
            </a:r>
            <a:r>
              <a:rPr lang="en-US" sz="4000" b="1" dirty="0" smtClean="0">
                <a:solidFill>
                  <a:srgbClr val="0000FF"/>
                </a:solidFill>
              </a:rPr>
              <a:t>for the</a:t>
            </a:r>
            <a:r>
              <a:rPr lang="en-US" sz="4000" b="1" dirty="0" smtClean="0">
                <a:solidFill>
                  <a:srgbClr val="FF0000"/>
                </a:solidFill>
              </a:rPr>
              <a:t> City </a:t>
            </a:r>
            <a:endParaRPr lang="en-US" b="1" dirty="0">
              <a:solidFill>
                <a:srgbClr val="FF0000"/>
              </a:solidFill>
            </a:endParaRPr>
          </a:p>
        </p:txBody>
      </p:sp>
      <p:pic>
        <p:nvPicPr>
          <p:cNvPr id="7" name="6 Imagen" descr="colombia.png"/>
          <p:cNvPicPr>
            <a:picLocks noChangeAspect="1"/>
          </p:cNvPicPr>
          <p:nvPr/>
        </p:nvPicPr>
        <p:blipFill>
          <a:blip r:embed="rId4" cstate="print"/>
          <a:stretch>
            <a:fillRect/>
          </a:stretch>
        </p:blipFill>
        <p:spPr>
          <a:xfrm>
            <a:off x="6791726" y="484094"/>
            <a:ext cx="2219205" cy="2991427"/>
          </a:xfrm>
          <a:prstGeom prst="rect">
            <a:avLst/>
          </a:prstGeom>
        </p:spPr>
      </p:pic>
      <p:pic>
        <p:nvPicPr>
          <p:cNvPr id="6" name="5 Imagen" descr="Logo_Universidad+de+La+Salle_sin+fondo.png"/>
          <p:cNvPicPr>
            <a:picLocks noChangeAspect="1"/>
          </p:cNvPicPr>
          <p:nvPr/>
        </p:nvPicPr>
        <p:blipFill>
          <a:blip r:embed="rId5" cstate="print"/>
          <a:stretch>
            <a:fillRect/>
          </a:stretch>
        </p:blipFill>
        <p:spPr>
          <a:xfrm>
            <a:off x="8064540" y="6569950"/>
            <a:ext cx="1079460" cy="28805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27 Imagen" descr="Logo_Universidad+de+La+Salle_sin+fondo.png"/>
          <p:cNvPicPr>
            <a:picLocks noChangeAspect="1"/>
          </p:cNvPicPr>
          <p:nvPr/>
        </p:nvPicPr>
        <p:blipFill>
          <a:blip r:embed="rId3" cstate="print"/>
          <a:stretch>
            <a:fillRect/>
          </a:stretch>
        </p:blipFill>
        <p:spPr>
          <a:xfrm>
            <a:off x="0" y="6569950"/>
            <a:ext cx="1079460" cy="288050"/>
          </a:xfrm>
          <a:prstGeom prst="rect">
            <a:avLst/>
          </a:prstGeom>
        </p:spPr>
      </p:pic>
      <p:sp>
        <p:nvSpPr>
          <p:cNvPr id="2" name="Title 1"/>
          <p:cNvSpPr>
            <a:spLocks noGrp="1"/>
          </p:cNvSpPr>
          <p:nvPr>
            <p:ph type="title"/>
          </p:nvPr>
        </p:nvSpPr>
        <p:spPr/>
        <p:txBody>
          <a:bodyPr>
            <a:normAutofit fontScale="90000"/>
          </a:bodyPr>
          <a:lstStyle/>
          <a:p>
            <a:r>
              <a:rPr lang="en-US" dirty="0" smtClean="0"/>
              <a:t>Bogota’s air quality network (</a:t>
            </a:r>
            <a:r>
              <a:rPr lang="en-US" dirty="0" err="1" smtClean="0"/>
              <a:t>RMCAB</a:t>
            </a:r>
            <a:r>
              <a:rPr lang="en-US" dirty="0" smtClean="0"/>
              <a:t>)</a:t>
            </a:r>
            <a:br>
              <a:rPr lang="en-US" dirty="0" smtClean="0"/>
            </a:br>
            <a:r>
              <a:rPr lang="en-US" dirty="0" smtClean="0"/>
              <a:t>Spatial Coverage</a:t>
            </a:r>
            <a:endParaRPr lang="en-US" dirty="0"/>
          </a:p>
        </p:txBody>
      </p:sp>
      <p:sp>
        <p:nvSpPr>
          <p:cNvPr id="4" name="3 Marcador de contenido"/>
          <p:cNvSpPr>
            <a:spLocks noGrp="1"/>
          </p:cNvSpPr>
          <p:nvPr>
            <p:ph idx="1"/>
          </p:nvPr>
        </p:nvSpPr>
        <p:spPr>
          <a:xfrm>
            <a:off x="457200" y="1600200"/>
            <a:ext cx="4191000" cy="1828799"/>
          </a:xfrm>
        </p:spPr>
        <p:txBody>
          <a:bodyPr>
            <a:noAutofit/>
          </a:bodyPr>
          <a:lstStyle/>
          <a:p>
            <a:r>
              <a:rPr lang="en-US" sz="1800" dirty="0" smtClean="0"/>
              <a:t>19 sites had been use to monitor concentrations across the city in the past decade </a:t>
            </a:r>
          </a:p>
          <a:p>
            <a:r>
              <a:rPr lang="en-US" sz="1800" dirty="0" smtClean="0"/>
              <a:t>Currently the network 14 </a:t>
            </a:r>
            <a:r>
              <a:rPr lang="en-US" sz="1800" dirty="0" smtClean="0">
                <a:solidFill>
                  <a:srgbClr val="FF0000"/>
                </a:solidFill>
              </a:rPr>
              <a:t>active</a:t>
            </a:r>
            <a:r>
              <a:rPr lang="en-US" sz="1800" dirty="0" smtClean="0"/>
              <a:t> monitoring sites with automatic monitors</a:t>
            </a:r>
          </a:p>
          <a:p>
            <a:endParaRPr lang="en-US" sz="1800" dirty="0"/>
          </a:p>
        </p:txBody>
      </p:sp>
      <p:pic>
        <p:nvPicPr>
          <p:cNvPr id="5" name="Picture 4343"/>
          <p:cNvPicPr/>
          <p:nvPr/>
        </p:nvPicPr>
        <p:blipFill>
          <a:blip r:embed="rId4" cstate="print">
            <a:duotone>
              <a:prstClr val="black"/>
              <a:schemeClr val="accent3">
                <a:tint val="45000"/>
                <a:satMod val="400000"/>
              </a:schemeClr>
            </a:duotone>
            <a:extLst>
              <a:ext uri="{28A0092B-C50C-407E-A947-70E740481C1C}">
                <a14:useLocalDpi xmlns="" xmlns:a14="http://schemas.microsoft.com/office/drawing/2010/main" val="0"/>
              </a:ext>
            </a:extLst>
          </a:blip>
          <a:stretch>
            <a:fillRect/>
          </a:stretch>
        </p:blipFill>
        <p:spPr>
          <a:xfrm rot="5400000">
            <a:off x="4049871" y="2046131"/>
            <a:ext cx="5715000" cy="3908741"/>
          </a:xfrm>
          <a:prstGeom prst="rect">
            <a:avLst/>
          </a:prstGeom>
        </p:spPr>
      </p:pic>
      <p:sp>
        <p:nvSpPr>
          <p:cNvPr id="6" name="5 Elipse"/>
          <p:cNvSpPr/>
          <p:nvPr/>
        </p:nvSpPr>
        <p:spPr>
          <a:xfrm>
            <a:off x="7952316" y="1781174"/>
            <a:ext cx="170390" cy="1703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6 Elipse"/>
          <p:cNvSpPr/>
          <p:nvPr/>
        </p:nvSpPr>
        <p:spPr>
          <a:xfrm>
            <a:off x="7223654" y="2052638"/>
            <a:ext cx="170390" cy="1703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7 Elipse"/>
          <p:cNvSpPr/>
          <p:nvPr/>
        </p:nvSpPr>
        <p:spPr>
          <a:xfrm>
            <a:off x="8109479" y="2890838"/>
            <a:ext cx="170390" cy="1703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8 Elipse"/>
          <p:cNvSpPr/>
          <p:nvPr/>
        </p:nvSpPr>
        <p:spPr>
          <a:xfrm>
            <a:off x="7385579" y="3124201"/>
            <a:ext cx="170390" cy="1703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9 Elipse"/>
          <p:cNvSpPr/>
          <p:nvPr/>
        </p:nvSpPr>
        <p:spPr>
          <a:xfrm>
            <a:off x="7404628" y="3657600"/>
            <a:ext cx="170390" cy="1703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10 Elipse"/>
          <p:cNvSpPr/>
          <p:nvPr/>
        </p:nvSpPr>
        <p:spPr>
          <a:xfrm>
            <a:off x="6956954" y="4048126"/>
            <a:ext cx="170390" cy="1703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11 Elipse"/>
          <p:cNvSpPr/>
          <p:nvPr/>
        </p:nvSpPr>
        <p:spPr>
          <a:xfrm>
            <a:off x="7623704" y="4119564"/>
            <a:ext cx="170390" cy="1703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12 Elipse"/>
          <p:cNvSpPr/>
          <p:nvPr/>
        </p:nvSpPr>
        <p:spPr>
          <a:xfrm>
            <a:off x="6761692" y="4848225"/>
            <a:ext cx="170390" cy="1703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13 Elipse"/>
          <p:cNvSpPr/>
          <p:nvPr/>
        </p:nvSpPr>
        <p:spPr>
          <a:xfrm>
            <a:off x="6352117" y="4124325"/>
            <a:ext cx="170390" cy="1703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14 Elipse"/>
          <p:cNvSpPr/>
          <p:nvPr/>
        </p:nvSpPr>
        <p:spPr>
          <a:xfrm>
            <a:off x="7409391" y="4905374"/>
            <a:ext cx="170390" cy="1703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15 Elipse"/>
          <p:cNvSpPr/>
          <p:nvPr/>
        </p:nvSpPr>
        <p:spPr>
          <a:xfrm>
            <a:off x="6471179" y="4514850"/>
            <a:ext cx="170390" cy="1703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16 Elipse"/>
          <p:cNvSpPr/>
          <p:nvPr/>
        </p:nvSpPr>
        <p:spPr>
          <a:xfrm>
            <a:off x="6626754" y="3448051"/>
            <a:ext cx="170390" cy="1703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17 Elipse"/>
          <p:cNvSpPr/>
          <p:nvPr/>
        </p:nvSpPr>
        <p:spPr>
          <a:xfrm>
            <a:off x="6810904" y="2444751"/>
            <a:ext cx="170390" cy="1703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18 CuadroTexto"/>
          <p:cNvSpPr txBox="1"/>
          <p:nvPr/>
        </p:nvSpPr>
        <p:spPr>
          <a:xfrm>
            <a:off x="6286500" y="2368550"/>
            <a:ext cx="527709" cy="246221"/>
          </a:xfrm>
          <a:prstGeom prst="rect">
            <a:avLst/>
          </a:prstGeom>
          <a:noFill/>
        </p:spPr>
        <p:txBody>
          <a:bodyPr wrap="none" rtlCol="0">
            <a:spAutoFit/>
          </a:bodyPr>
          <a:lstStyle/>
          <a:p>
            <a:r>
              <a:rPr lang="en-US" sz="1000" dirty="0" smtClean="0"/>
              <a:t>Bolivia</a:t>
            </a:r>
            <a:endParaRPr lang="en-US" sz="1000" dirty="0"/>
          </a:p>
        </p:txBody>
      </p:sp>
      <p:sp>
        <p:nvSpPr>
          <p:cNvPr id="20" name="19 Elipse"/>
          <p:cNvSpPr/>
          <p:nvPr/>
        </p:nvSpPr>
        <p:spPr>
          <a:xfrm>
            <a:off x="7649104" y="3879851"/>
            <a:ext cx="170390" cy="1703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20 CuadroTexto"/>
          <p:cNvSpPr txBox="1"/>
          <p:nvPr/>
        </p:nvSpPr>
        <p:spPr>
          <a:xfrm>
            <a:off x="7943850" y="3829050"/>
            <a:ext cx="774571" cy="246221"/>
          </a:xfrm>
          <a:prstGeom prst="rect">
            <a:avLst/>
          </a:prstGeom>
          <a:noFill/>
        </p:spPr>
        <p:txBody>
          <a:bodyPr wrap="none" rtlCol="0">
            <a:spAutoFit/>
          </a:bodyPr>
          <a:lstStyle/>
          <a:p>
            <a:r>
              <a:rPr lang="en-US" sz="1000" dirty="0" smtClean="0"/>
              <a:t>Mobile Site</a:t>
            </a:r>
            <a:endParaRPr lang="en-US" sz="1000" dirty="0"/>
          </a:p>
        </p:txBody>
      </p:sp>
      <p:sp>
        <p:nvSpPr>
          <p:cNvPr id="3686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cs typeface="Arial" charset="0"/>
              </a:rPr>
              <a:t/>
            </a:r>
            <a:br>
              <a:rPr kumimoji="0" lang="en-US" sz="1800" b="0" i="0" u="none" strike="noStrike" cap="none" normalizeH="0" baseline="0" smtClean="0">
                <a:ln>
                  <a:noFill/>
                </a:ln>
                <a:solidFill>
                  <a:schemeClr val="tx1"/>
                </a:solidFill>
                <a:effectLst/>
                <a:latin typeface="Arial" charset="0"/>
                <a:cs typeface="Arial" charset="0"/>
              </a:rPr>
            </a:br>
            <a:endParaRPr kumimoji="0" lang="en-US" sz="1800" b="0" i="0" u="none" strike="noStrike" cap="none" normalizeH="0" baseline="0" smtClean="0">
              <a:ln>
                <a:noFill/>
              </a:ln>
              <a:solidFill>
                <a:schemeClr val="tx1"/>
              </a:solidFill>
              <a:effectLst/>
              <a:latin typeface="Arial" charset="0"/>
              <a:cs typeface="Arial" charset="0"/>
            </a:endParaRPr>
          </a:p>
        </p:txBody>
      </p:sp>
      <p:graphicFrame>
        <p:nvGraphicFramePr>
          <p:cNvPr id="23" name="22 Tabla"/>
          <p:cNvGraphicFramePr>
            <a:graphicFrameLocks noGrp="1"/>
          </p:cNvGraphicFramePr>
          <p:nvPr/>
        </p:nvGraphicFramePr>
        <p:xfrm>
          <a:off x="1029332" y="3737610"/>
          <a:ext cx="3218819" cy="2628900"/>
        </p:xfrm>
        <a:graphic>
          <a:graphicData uri="http://schemas.openxmlformats.org/drawingml/2006/table">
            <a:tbl>
              <a:tblPr/>
              <a:tblGrid>
                <a:gridCol w="1053214"/>
                <a:gridCol w="330353"/>
                <a:gridCol w="257557"/>
                <a:gridCol w="351639"/>
                <a:gridCol w="306514"/>
                <a:gridCol w="306514"/>
                <a:gridCol w="306514"/>
                <a:gridCol w="306514"/>
              </a:tblGrid>
              <a:tr h="79375">
                <a:tc>
                  <a:txBody>
                    <a:bodyPr/>
                    <a:lstStyle/>
                    <a:p>
                      <a:pPr marL="0" marR="0" algn="ctr">
                        <a:lnSpc>
                          <a:spcPct val="115000"/>
                        </a:lnSpc>
                        <a:spcBef>
                          <a:spcPts val="0"/>
                        </a:spcBef>
                        <a:spcAft>
                          <a:spcPts val="0"/>
                        </a:spcAft>
                      </a:pPr>
                      <a:r>
                        <a:rPr lang="en-US" sz="1000" b="1" dirty="0">
                          <a:solidFill>
                            <a:srgbClr val="000000"/>
                          </a:solidFill>
                          <a:latin typeface="Arial"/>
                          <a:ea typeface="Times New Roman"/>
                          <a:cs typeface="Times New Roman"/>
                        </a:rPr>
                        <a:t>Site</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PM</a:t>
                      </a:r>
                      <a:r>
                        <a:rPr lang="en-US" sz="1000" b="1" baseline="-25000">
                          <a:solidFill>
                            <a:srgbClr val="000000"/>
                          </a:solidFill>
                          <a:latin typeface="Arial"/>
                          <a:ea typeface="Times New Roman"/>
                          <a:cs typeface="Times New Roman"/>
                        </a:rPr>
                        <a:t>10</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dirty="0" smtClean="0">
                          <a:solidFill>
                            <a:srgbClr val="000000"/>
                          </a:solidFill>
                          <a:latin typeface="Arial"/>
                          <a:ea typeface="Times New Roman"/>
                          <a:cs typeface="Times New Roman"/>
                        </a:rPr>
                        <a:t>TSP</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PM</a:t>
                      </a:r>
                      <a:r>
                        <a:rPr lang="en-US" sz="1000" b="1" baseline="-25000">
                          <a:solidFill>
                            <a:srgbClr val="000000"/>
                          </a:solidFill>
                          <a:latin typeface="Arial"/>
                          <a:ea typeface="Times New Roman"/>
                          <a:cs typeface="Times New Roman"/>
                        </a:rPr>
                        <a:t>2.5</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O</a:t>
                      </a:r>
                      <a:r>
                        <a:rPr lang="en-US" sz="1000" b="1" baseline="-25000">
                          <a:solidFill>
                            <a:srgbClr val="000000"/>
                          </a:solidFill>
                          <a:latin typeface="Arial"/>
                          <a:ea typeface="Times New Roman"/>
                          <a:cs typeface="Times New Roman"/>
                        </a:rPr>
                        <a:t>3</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NO</a:t>
                      </a:r>
                      <a:r>
                        <a:rPr lang="en-US" sz="1000" b="1" baseline="-25000">
                          <a:solidFill>
                            <a:srgbClr val="000000"/>
                          </a:solidFill>
                          <a:latin typeface="Arial"/>
                          <a:ea typeface="Times New Roman"/>
                          <a:cs typeface="Times New Roman"/>
                        </a:rPr>
                        <a:t>2</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CO</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SO</a:t>
                      </a:r>
                      <a:r>
                        <a:rPr lang="en-US" sz="1000" b="1" baseline="-25000">
                          <a:solidFill>
                            <a:srgbClr val="000000"/>
                          </a:solidFill>
                          <a:latin typeface="Arial"/>
                          <a:ea typeface="Times New Roman"/>
                          <a:cs typeface="Times New Roman"/>
                        </a:rPr>
                        <a:t>2</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0">
                <a:tc>
                  <a:txBody>
                    <a:bodyPr/>
                    <a:lstStyle/>
                    <a:p>
                      <a:pPr marL="0" marR="0">
                        <a:lnSpc>
                          <a:spcPct val="115000"/>
                        </a:lnSpc>
                        <a:spcBef>
                          <a:spcPts val="0"/>
                        </a:spcBef>
                        <a:spcAft>
                          <a:spcPts val="0"/>
                        </a:spcAft>
                      </a:pPr>
                      <a:r>
                        <a:rPr lang="en-US" sz="1000" b="1" dirty="0" err="1">
                          <a:solidFill>
                            <a:srgbClr val="000000"/>
                          </a:solidFill>
                          <a:latin typeface="Arial"/>
                          <a:ea typeface="Times New Roman"/>
                          <a:cs typeface="Times New Roman"/>
                        </a:rPr>
                        <a:t>Guaymaral</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0">
                <a:tc>
                  <a:txBody>
                    <a:bodyPr/>
                    <a:lstStyle/>
                    <a:p>
                      <a:pPr marL="0" marR="0">
                        <a:lnSpc>
                          <a:spcPct val="115000"/>
                        </a:lnSpc>
                        <a:spcBef>
                          <a:spcPts val="0"/>
                        </a:spcBef>
                        <a:spcAft>
                          <a:spcPts val="0"/>
                        </a:spcAft>
                      </a:pPr>
                      <a:r>
                        <a:rPr lang="en-US" sz="1000" b="1" dirty="0" err="1">
                          <a:solidFill>
                            <a:srgbClr val="000000"/>
                          </a:solidFill>
                          <a:latin typeface="Arial"/>
                          <a:ea typeface="Times New Roman"/>
                          <a:cs typeface="Times New Roman"/>
                        </a:rPr>
                        <a:t>Usaquén</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0">
                <a:tc>
                  <a:txBody>
                    <a:bodyPr/>
                    <a:lstStyle/>
                    <a:p>
                      <a:pPr marL="0" marR="0">
                        <a:lnSpc>
                          <a:spcPct val="115000"/>
                        </a:lnSpc>
                        <a:spcBef>
                          <a:spcPts val="0"/>
                        </a:spcBef>
                        <a:spcAft>
                          <a:spcPts val="0"/>
                        </a:spcAft>
                      </a:pPr>
                      <a:r>
                        <a:rPr lang="en-US" sz="1000" b="1" dirty="0" err="1">
                          <a:solidFill>
                            <a:srgbClr val="000000"/>
                          </a:solidFill>
                          <a:latin typeface="Arial"/>
                          <a:ea typeface="Times New Roman"/>
                          <a:cs typeface="Times New Roman"/>
                        </a:rPr>
                        <a:t>Suba</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dirty="0">
                          <a:solidFill>
                            <a:srgbClr val="000000"/>
                          </a:solidFill>
                          <a:latin typeface="Arial"/>
                          <a:ea typeface="Times New Roman"/>
                          <a:cs typeface="Times New Roman"/>
                        </a:rPr>
                        <a:t>X</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0">
                <a:tc>
                  <a:txBody>
                    <a:bodyPr/>
                    <a:lstStyle/>
                    <a:p>
                      <a:pPr marL="0" marR="0">
                        <a:lnSpc>
                          <a:spcPct val="115000"/>
                        </a:lnSpc>
                        <a:spcBef>
                          <a:spcPts val="0"/>
                        </a:spcBef>
                        <a:spcAft>
                          <a:spcPts val="0"/>
                        </a:spcAft>
                      </a:pPr>
                      <a:r>
                        <a:rPr lang="en-US" sz="1000" b="1" dirty="0">
                          <a:solidFill>
                            <a:srgbClr val="000000"/>
                          </a:solidFill>
                          <a:latin typeface="Arial"/>
                          <a:ea typeface="Times New Roman"/>
                          <a:cs typeface="Times New Roman"/>
                        </a:rPr>
                        <a:t>Bolivia</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000" dirty="0">
                          <a:solidFill>
                            <a:srgbClr val="000000"/>
                          </a:solidFill>
                          <a:latin typeface="Arial"/>
                          <a:ea typeface="Times New Roman"/>
                          <a:cs typeface="Times New Roman"/>
                        </a:rPr>
                        <a:t> </a:t>
                      </a:r>
                      <a:r>
                        <a:rPr lang="en-US" sz="1000" b="1" dirty="0" smtClean="0">
                          <a:solidFill>
                            <a:srgbClr val="000000"/>
                          </a:solidFill>
                          <a:latin typeface="Arial"/>
                          <a:ea typeface="Times New Roman"/>
                          <a:cs typeface="Times New Roman"/>
                        </a:rPr>
                        <a:t>X</a:t>
                      </a:r>
                      <a:endParaRPr lang="en-US" sz="1000" dirty="0" smtClean="0">
                        <a:latin typeface="+mn-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dirty="0">
                          <a:solidFill>
                            <a:srgbClr val="000000"/>
                          </a:solidFill>
                          <a:latin typeface="Arial"/>
                          <a:ea typeface="Times New Roman"/>
                          <a:cs typeface="Times New Roman"/>
                        </a:rPr>
                        <a:t> </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dirty="0">
                          <a:solidFill>
                            <a:srgbClr val="000000"/>
                          </a:solidFill>
                          <a:latin typeface="Arial"/>
                          <a:ea typeface="Times New Roman"/>
                          <a:cs typeface="Times New Roman"/>
                        </a:rPr>
                        <a:t> </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000" dirty="0">
                          <a:solidFill>
                            <a:srgbClr val="000000"/>
                          </a:solidFill>
                          <a:latin typeface="Arial"/>
                          <a:ea typeface="Times New Roman"/>
                          <a:cs typeface="Times New Roman"/>
                        </a:rPr>
                        <a:t> </a:t>
                      </a:r>
                      <a:r>
                        <a:rPr lang="en-US" sz="1000" b="1" dirty="0" smtClean="0">
                          <a:solidFill>
                            <a:srgbClr val="000000"/>
                          </a:solidFill>
                          <a:latin typeface="Arial"/>
                          <a:ea typeface="Times New Roman"/>
                          <a:cs typeface="Times New Roman"/>
                        </a:rPr>
                        <a:t>X</a:t>
                      </a:r>
                      <a:endParaRPr lang="en-US" sz="1000" dirty="0" smtClean="0">
                        <a:latin typeface="+mn-lt"/>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dirty="0">
                          <a:solidFill>
                            <a:srgbClr val="000000"/>
                          </a:solidFill>
                          <a:latin typeface="Arial"/>
                          <a:ea typeface="Times New Roman"/>
                          <a:cs typeface="Times New Roman"/>
                        </a:rPr>
                        <a:t> </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000" b="1" dirty="0" smtClean="0">
                          <a:solidFill>
                            <a:srgbClr val="000000"/>
                          </a:solidFill>
                          <a:latin typeface="Arial"/>
                          <a:ea typeface="Times New Roman"/>
                          <a:cs typeface="Times New Roman"/>
                        </a:rPr>
                        <a:t>X</a:t>
                      </a:r>
                      <a:r>
                        <a:rPr lang="en-US" sz="1000" dirty="0">
                          <a:solidFill>
                            <a:srgbClr val="000000"/>
                          </a:solidFill>
                          <a:latin typeface="Arial"/>
                          <a:ea typeface="Times New Roman"/>
                          <a:cs typeface="Times New Roman"/>
                        </a:rPr>
                        <a:t> </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000" b="1" dirty="0" smtClean="0">
                          <a:solidFill>
                            <a:srgbClr val="000000"/>
                          </a:solidFill>
                          <a:latin typeface="Arial"/>
                          <a:ea typeface="Times New Roman"/>
                          <a:cs typeface="Times New Roman"/>
                        </a:rPr>
                        <a:t>X</a:t>
                      </a:r>
                      <a:r>
                        <a:rPr lang="en-US" sz="1000" dirty="0">
                          <a:solidFill>
                            <a:srgbClr val="000000"/>
                          </a:solidFill>
                          <a:latin typeface="Arial"/>
                          <a:ea typeface="Times New Roman"/>
                          <a:cs typeface="Times New Roman"/>
                        </a:rPr>
                        <a:t> </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0">
                <a:tc>
                  <a:txBody>
                    <a:bodyPr/>
                    <a:lstStyle/>
                    <a:p>
                      <a:pPr marL="0" marR="0">
                        <a:lnSpc>
                          <a:spcPct val="115000"/>
                        </a:lnSpc>
                        <a:spcBef>
                          <a:spcPts val="0"/>
                        </a:spcBef>
                        <a:spcAft>
                          <a:spcPts val="0"/>
                        </a:spcAft>
                      </a:pPr>
                      <a:r>
                        <a:rPr lang="en-US" sz="1000" b="1">
                          <a:solidFill>
                            <a:srgbClr val="000000"/>
                          </a:solidFill>
                          <a:latin typeface="Arial"/>
                          <a:ea typeface="Times New Roman"/>
                          <a:cs typeface="Times New Roman"/>
                        </a:rPr>
                        <a:t>Las Ferias</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dirty="0">
                          <a:solidFill>
                            <a:srgbClr val="000000"/>
                          </a:solidFill>
                          <a:latin typeface="Arial"/>
                          <a:ea typeface="Times New Roman"/>
                          <a:cs typeface="Times New Roman"/>
                        </a:rPr>
                        <a:t>X</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0">
                <a:tc>
                  <a:txBody>
                    <a:bodyPr/>
                    <a:lstStyle/>
                    <a:p>
                      <a:pPr marL="0" marR="0">
                        <a:lnSpc>
                          <a:spcPct val="115000"/>
                        </a:lnSpc>
                        <a:spcBef>
                          <a:spcPts val="0"/>
                        </a:spcBef>
                        <a:spcAft>
                          <a:spcPts val="0"/>
                        </a:spcAft>
                      </a:pPr>
                      <a:r>
                        <a:rPr lang="en-US" sz="1000" b="1">
                          <a:solidFill>
                            <a:srgbClr val="000000"/>
                          </a:solidFill>
                          <a:latin typeface="Arial"/>
                          <a:ea typeface="Times New Roman"/>
                          <a:cs typeface="Times New Roman"/>
                        </a:rPr>
                        <a:t>P.  Simón Bolívar</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dirty="0">
                          <a:solidFill>
                            <a:srgbClr val="000000"/>
                          </a:solidFill>
                          <a:latin typeface="Arial"/>
                          <a:ea typeface="Times New Roman"/>
                          <a:cs typeface="Times New Roman"/>
                        </a:rPr>
                        <a:t>X</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dirty="0">
                          <a:solidFill>
                            <a:srgbClr val="000000"/>
                          </a:solidFill>
                          <a:latin typeface="Arial"/>
                          <a:ea typeface="Times New Roman"/>
                          <a:cs typeface="Times New Roman"/>
                        </a:rPr>
                        <a:t> </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0">
                <a:tc>
                  <a:txBody>
                    <a:bodyPr/>
                    <a:lstStyle/>
                    <a:p>
                      <a:pPr marL="0" marR="0">
                        <a:lnSpc>
                          <a:spcPct val="115000"/>
                        </a:lnSpc>
                        <a:spcBef>
                          <a:spcPts val="0"/>
                        </a:spcBef>
                        <a:spcAft>
                          <a:spcPts val="0"/>
                        </a:spcAft>
                      </a:pPr>
                      <a:r>
                        <a:rPr lang="en-US" sz="1000" b="1">
                          <a:solidFill>
                            <a:srgbClr val="000000"/>
                          </a:solidFill>
                          <a:latin typeface="Arial"/>
                          <a:ea typeface="Times New Roman"/>
                          <a:cs typeface="Times New Roman"/>
                        </a:rPr>
                        <a:t>Sagrado Corazón</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dirty="0">
                          <a:solidFill>
                            <a:srgbClr val="000000"/>
                          </a:solidFill>
                          <a:latin typeface="Arial"/>
                          <a:ea typeface="Times New Roman"/>
                          <a:cs typeface="Times New Roman"/>
                        </a:rPr>
                        <a:t>X</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dirty="0">
                          <a:solidFill>
                            <a:srgbClr val="000000"/>
                          </a:solidFill>
                          <a:latin typeface="Arial"/>
                          <a:ea typeface="Times New Roman"/>
                          <a:cs typeface="Times New Roman"/>
                        </a:rPr>
                        <a:t> </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dirty="0">
                          <a:solidFill>
                            <a:srgbClr val="000000"/>
                          </a:solidFill>
                          <a:latin typeface="Arial"/>
                          <a:ea typeface="Times New Roman"/>
                          <a:cs typeface="Times New Roman"/>
                        </a:rPr>
                        <a:t> </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0">
                <a:tc>
                  <a:txBody>
                    <a:bodyPr/>
                    <a:lstStyle/>
                    <a:p>
                      <a:pPr marL="0" marR="0">
                        <a:lnSpc>
                          <a:spcPct val="115000"/>
                        </a:lnSpc>
                        <a:spcBef>
                          <a:spcPts val="0"/>
                        </a:spcBef>
                        <a:spcAft>
                          <a:spcPts val="0"/>
                        </a:spcAft>
                      </a:pPr>
                      <a:r>
                        <a:rPr lang="en-US" sz="1000" b="1">
                          <a:solidFill>
                            <a:srgbClr val="000000"/>
                          </a:solidFill>
                          <a:latin typeface="Arial"/>
                          <a:ea typeface="Times New Roman"/>
                          <a:cs typeface="Times New Roman"/>
                        </a:rPr>
                        <a:t>Fontibón</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dirty="0">
                          <a:solidFill>
                            <a:srgbClr val="000000"/>
                          </a:solidFill>
                          <a:latin typeface="Arial"/>
                          <a:ea typeface="Times New Roman"/>
                          <a:cs typeface="Times New Roman"/>
                        </a:rPr>
                        <a:t>X</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dirty="0">
                          <a:solidFill>
                            <a:srgbClr val="000000"/>
                          </a:solidFill>
                          <a:latin typeface="Arial"/>
                          <a:ea typeface="Times New Roman"/>
                          <a:cs typeface="Times New Roman"/>
                        </a:rPr>
                        <a:t> </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0">
                <a:tc>
                  <a:txBody>
                    <a:bodyPr/>
                    <a:lstStyle/>
                    <a:p>
                      <a:pPr marL="0" marR="0">
                        <a:lnSpc>
                          <a:spcPct val="115000"/>
                        </a:lnSpc>
                        <a:spcBef>
                          <a:spcPts val="0"/>
                        </a:spcBef>
                        <a:spcAft>
                          <a:spcPts val="0"/>
                        </a:spcAft>
                      </a:pPr>
                      <a:r>
                        <a:rPr lang="en-US" sz="1000" b="1">
                          <a:solidFill>
                            <a:srgbClr val="000000"/>
                          </a:solidFill>
                          <a:latin typeface="Arial"/>
                          <a:ea typeface="Times New Roman"/>
                          <a:cs typeface="Times New Roman"/>
                        </a:rPr>
                        <a:t>Puente Aranda</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dirty="0">
                          <a:solidFill>
                            <a:srgbClr val="000000"/>
                          </a:solidFill>
                          <a:latin typeface="Arial"/>
                          <a:ea typeface="Times New Roman"/>
                          <a:cs typeface="Times New Roman"/>
                        </a:rPr>
                        <a:t> </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dirty="0">
                          <a:solidFill>
                            <a:srgbClr val="000000"/>
                          </a:solidFill>
                          <a:latin typeface="Arial"/>
                          <a:ea typeface="Times New Roman"/>
                          <a:cs typeface="Times New Roman"/>
                        </a:rPr>
                        <a:t>X</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0">
                <a:tc>
                  <a:txBody>
                    <a:bodyPr/>
                    <a:lstStyle/>
                    <a:p>
                      <a:pPr marL="0" marR="0">
                        <a:lnSpc>
                          <a:spcPct val="115000"/>
                        </a:lnSpc>
                        <a:spcBef>
                          <a:spcPts val="0"/>
                        </a:spcBef>
                        <a:spcAft>
                          <a:spcPts val="0"/>
                        </a:spcAft>
                      </a:pPr>
                      <a:r>
                        <a:rPr lang="en-US" sz="1000" b="1">
                          <a:solidFill>
                            <a:srgbClr val="000000"/>
                          </a:solidFill>
                          <a:latin typeface="Arial"/>
                          <a:ea typeface="Times New Roman"/>
                          <a:cs typeface="Times New Roman"/>
                        </a:rPr>
                        <a:t>Kennedy</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dirty="0">
                          <a:solidFill>
                            <a:srgbClr val="000000"/>
                          </a:solidFill>
                          <a:latin typeface="Arial"/>
                          <a:ea typeface="Times New Roman"/>
                          <a:cs typeface="Times New Roman"/>
                        </a:rPr>
                        <a:t> </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dirty="0">
                          <a:solidFill>
                            <a:srgbClr val="000000"/>
                          </a:solidFill>
                          <a:latin typeface="Arial"/>
                          <a:ea typeface="Times New Roman"/>
                          <a:cs typeface="Times New Roman"/>
                        </a:rPr>
                        <a:t>X</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dirty="0">
                          <a:solidFill>
                            <a:srgbClr val="000000"/>
                          </a:solidFill>
                          <a:latin typeface="Arial"/>
                          <a:ea typeface="Times New Roman"/>
                          <a:cs typeface="Times New Roman"/>
                        </a:rPr>
                        <a:t>X</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0">
                <a:tc>
                  <a:txBody>
                    <a:bodyPr/>
                    <a:lstStyle/>
                    <a:p>
                      <a:pPr marL="0" marR="0">
                        <a:lnSpc>
                          <a:spcPct val="115000"/>
                        </a:lnSpc>
                        <a:spcBef>
                          <a:spcPts val="0"/>
                        </a:spcBef>
                        <a:spcAft>
                          <a:spcPts val="0"/>
                        </a:spcAft>
                      </a:pPr>
                      <a:r>
                        <a:rPr lang="en-US" sz="1000" b="1">
                          <a:solidFill>
                            <a:srgbClr val="000000"/>
                          </a:solidFill>
                          <a:latin typeface="Arial"/>
                          <a:ea typeface="Times New Roman"/>
                          <a:cs typeface="Times New Roman"/>
                        </a:rPr>
                        <a:t>Carvajal</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dirty="0">
                          <a:solidFill>
                            <a:srgbClr val="000000"/>
                          </a:solidFill>
                          <a:latin typeface="Arial"/>
                          <a:ea typeface="Times New Roman"/>
                          <a:cs typeface="Times New Roman"/>
                        </a:rPr>
                        <a:t>X</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0">
                <a:tc>
                  <a:txBody>
                    <a:bodyPr/>
                    <a:lstStyle/>
                    <a:p>
                      <a:pPr marL="0" marR="0">
                        <a:lnSpc>
                          <a:spcPct val="115000"/>
                        </a:lnSpc>
                        <a:spcBef>
                          <a:spcPts val="0"/>
                        </a:spcBef>
                        <a:spcAft>
                          <a:spcPts val="0"/>
                        </a:spcAft>
                      </a:pPr>
                      <a:r>
                        <a:rPr lang="en-US" sz="1000" b="1">
                          <a:solidFill>
                            <a:srgbClr val="000000"/>
                          </a:solidFill>
                          <a:latin typeface="Arial"/>
                          <a:ea typeface="Times New Roman"/>
                          <a:cs typeface="Times New Roman"/>
                        </a:rPr>
                        <a:t>Tunal</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dirty="0">
                          <a:solidFill>
                            <a:srgbClr val="000000"/>
                          </a:solidFill>
                          <a:latin typeface="Arial"/>
                          <a:ea typeface="Times New Roman"/>
                          <a:cs typeface="Times New Roman"/>
                        </a:rPr>
                        <a:t>X</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dirty="0">
                          <a:solidFill>
                            <a:srgbClr val="000000"/>
                          </a:solidFill>
                          <a:latin typeface="Arial"/>
                          <a:ea typeface="Times New Roman"/>
                          <a:cs typeface="Times New Roman"/>
                        </a:rPr>
                        <a:t>X</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0">
                <a:tc>
                  <a:txBody>
                    <a:bodyPr/>
                    <a:lstStyle/>
                    <a:p>
                      <a:pPr marL="0" marR="0">
                        <a:lnSpc>
                          <a:spcPct val="115000"/>
                        </a:lnSpc>
                        <a:spcBef>
                          <a:spcPts val="0"/>
                        </a:spcBef>
                        <a:spcAft>
                          <a:spcPts val="0"/>
                        </a:spcAft>
                      </a:pPr>
                      <a:r>
                        <a:rPr lang="en-US" sz="1000" b="1">
                          <a:solidFill>
                            <a:srgbClr val="000000"/>
                          </a:solidFill>
                          <a:latin typeface="Arial"/>
                          <a:ea typeface="Times New Roman"/>
                          <a:cs typeface="Times New Roman"/>
                        </a:rPr>
                        <a:t>San Cristóbal</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dirty="0">
                          <a:solidFill>
                            <a:srgbClr val="000000"/>
                          </a:solidFill>
                          <a:latin typeface="Arial"/>
                          <a:ea typeface="Times New Roman"/>
                          <a:cs typeface="Times New Roman"/>
                        </a:rPr>
                        <a:t>X</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0">
                <a:tc>
                  <a:txBody>
                    <a:bodyPr/>
                    <a:lstStyle/>
                    <a:p>
                      <a:pPr marL="0" marR="0">
                        <a:lnSpc>
                          <a:spcPct val="115000"/>
                        </a:lnSpc>
                        <a:spcBef>
                          <a:spcPts val="0"/>
                        </a:spcBef>
                        <a:spcAft>
                          <a:spcPts val="0"/>
                        </a:spcAft>
                      </a:pPr>
                      <a:r>
                        <a:rPr lang="en-US" sz="1000" b="1">
                          <a:solidFill>
                            <a:srgbClr val="000000"/>
                          </a:solidFill>
                          <a:latin typeface="Arial"/>
                          <a:ea typeface="Times New Roman"/>
                          <a:cs typeface="Times New Roman"/>
                        </a:rPr>
                        <a:t>Móvil</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a:solidFill>
                            <a:srgbClr val="000000"/>
                          </a:solidFill>
                          <a:latin typeface="Arial"/>
                          <a:ea typeface="Times New Roman"/>
                          <a:cs typeface="Times New Roman"/>
                        </a:rPr>
                        <a:t> </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a:solidFill>
                            <a:srgbClr val="000000"/>
                          </a:solidFill>
                          <a:latin typeface="Arial"/>
                          <a:ea typeface="Times New Roman"/>
                          <a:cs typeface="Times New Roman"/>
                        </a:rPr>
                        <a:t>X</a:t>
                      </a:r>
                      <a:endParaRPr lang="en-US" sz="100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dirty="0">
                          <a:solidFill>
                            <a:srgbClr val="000000"/>
                          </a:solidFill>
                          <a:latin typeface="Arial"/>
                          <a:ea typeface="Times New Roman"/>
                          <a:cs typeface="Times New Roman"/>
                        </a:rPr>
                        <a:t>X</a:t>
                      </a:r>
                      <a:endParaRPr lang="en-US" sz="1000" dirty="0">
                        <a:latin typeface="Calibri"/>
                        <a:ea typeface="Calibri"/>
                        <a:cs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
        <p:nvSpPr>
          <p:cNvPr id="24" name="23 Elipse"/>
          <p:cNvSpPr/>
          <p:nvPr/>
        </p:nvSpPr>
        <p:spPr>
          <a:xfrm>
            <a:off x="5290079" y="2338388"/>
            <a:ext cx="170390" cy="17039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24 CuadroTexto"/>
          <p:cNvSpPr txBox="1"/>
          <p:nvPr/>
        </p:nvSpPr>
        <p:spPr>
          <a:xfrm>
            <a:off x="5391150" y="2238375"/>
            <a:ext cx="762709" cy="369332"/>
          </a:xfrm>
          <a:prstGeom prst="rect">
            <a:avLst/>
          </a:prstGeom>
          <a:noFill/>
        </p:spPr>
        <p:txBody>
          <a:bodyPr wrap="none" rtlCol="0">
            <a:spAutoFit/>
          </a:bodyPr>
          <a:lstStyle/>
          <a:p>
            <a:r>
              <a:rPr lang="en-US" dirty="0" smtClean="0"/>
              <a:t>Active</a:t>
            </a:r>
            <a:endParaRPr lang="en-US" dirty="0"/>
          </a:p>
        </p:txBody>
      </p:sp>
      <p:sp>
        <p:nvSpPr>
          <p:cNvPr id="26" name="25 Elipse"/>
          <p:cNvSpPr/>
          <p:nvPr/>
        </p:nvSpPr>
        <p:spPr>
          <a:xfrm>
            <a:off x="5290079" y="2643188"/>
            <a:ext cx="170390" cy="17039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26 CuadroTexto"/>
          <p:cNvSpPr txBox="1"/>
          <p:nvPr/>
        </p:nvSpPr>
        <p:spPr>
          <a:xfrm>
            <a:off x="5391150" y="2543175"/>
            <a:ext cx="919804" cy="369332"/>
          </a:xfrm>
          <a:prstGeom prst="rect">
            <a:avLst/>
          </a:prstGeom>
          <a:noFill/>
        </p:spPr>
        <p:txBody>
          <a:bodyPr wrap="none" rtlCol="0">
            <a:spAutoFit/>
          </a:bodyPr>
          <a:lstStyle/>
          <a:p>
            <a:r>
              <a:rPr lang="en-US" dirty="0" smtClean="0"/>
              <a:t>Inactive</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Bogota’s air quality network (</a:t>
            </a:r>
            <a:r>
              <a:rPr lang="en-US" dirty="0" err="1" smtClean="0"/>
              <a:t>RMCAB</a:t>
            </a:r>
            <a:r>
              <a:rPr lang="en-US" dirty="0" smtClean="0"/>
              <a:t>)</a:t>
            </a:r>
            <a:br>
              <a:rPr lang="en-US" dirty="0" smtClean="0"/>
            </a:br>
            <a:r>
              <a:rPr lang="en-US" dirty="0" smtClean="0"/>
              <a:t>Time coverage</a:t>
            </a:r>
            <a:endParaRPr lang="en-US" dirty="0"/>
          </a:p>
        </p:txBody>
      </p:sp>
      <p:sp>
        <p:nvSpPr>
          <p:cNvPr id="4" name="3 Marcador de contenido"/>
          <p:cNvSpPr>
            <a:spLocks noGrp="1"/>
          </p:cNvSpPr>
          <p:nvPr>
            <p:ph idx="1"/>
          </p:nvPr>
        </p:nvSpPr>
        <p:spPr>
          <a:xfrm>
            <a:off x="457199" y="1600200"/>
            <a:ext cx="3039035" cy="4525963"/>
          </a:xfrm>
        </p:spPr>
        <p:txBody>
          <a:bodyPr/>
          <a:lstStyle/>
          <a:p>
            <a:pPr>
              <a:defRPr/>
            </a:pPr>
            <a:r>
              <a:rPr lang="en-US" sz="2400" dirty="0" smtClean="0"/>
              <a:t>The network has been monitoring since 1997 with ups an downs in its operation </a:t>
            </a:r>
            <a:endParaRPr lang="en-US" sz="2400" dirty="0" smtClean="0"/>
          </a:p>
          <a:p>
            <a:pPr>
              <a:defRPr/>
            </a:pPr>
            <a:r>
              <a:rPr lang="en-US" sz="2400" dirty="0" smtClean="0"/>
              <a:t>In </a:t>
            </a:r>
            <a:r>
              <a:rPr lang="en-US" sz="2400" dirty="0" smtClean="0"/>
              <a:t>2008 there was a major technological  update of the monitoring network</a:t>
            </a:r>
          </a:p>
          <a:p>
            <a:pPr marL="0" indent="0">
              <a:buNone/>
              <a:defRPr/>
            </a:pPr>
            <a:endParaRPr lang="en-US" sz="2400" dirty="0"/>
          </a:p>
        </p:txBody>
      </p:sp>
      <p:pic>
        <p:nvPicPr>
          <p:cNvPr id="2050" name="Picture 2"/>
          <p:cNvPicPr>
            <a:picLocks noChangeAspect="1" noChangeArrowheads="1"/>
          </p:cNvPicPr>
          <p:nvPr/>
        </p:nvPicPr>
        <p:blipFill>
          <a:blip r:embed="rId3" cstate="print"/>
          <a:srcRect l="742" t="1211" b="1211"/>
          <a:stretch>
            <a:fillRect/>
          </a:stretch>
        </p:blipFill>
        <p:spPr bwMode="auto">
          <a:xfrm>
            <a:off x="3619501" y="1704976"/>
            <a:ext cx="5295730" cy="3543300"/>
          </a:xfrm>
          <a:prstGeom prst="rect">
            <a:avLst/>
          </a:prstGeom>
          <a:noFill/>
          <a:ln w="9525">
            <a:noFill/>
            <a:miter lim="800000"/>
            <a:headEnd/>
            <a:tailEnd/>
          </a:ln>
        </p:spPr>
      </p:pic>
      <p:sp>
        <p:nvSpPr>
          <p:cNvPr id="7" name="6 CuadroTexto"/>
          <p:cNvSpPr txBox="1"/>
          <p:nvPr/>
        </p:nvSpPr>
        <p:spPr>
          <a:xfrm>
            <a:off x="3552825" y="5343525"/>
            <a:ext cx="5295900" cy="369332"/>
          </a:xfrm>
          <a:prstGeom prst="rect">
            <a:avLst/>
          </a:prstGeom>
          <a:noFill/>
        </p:spPr>
        <p:txBody>
          <a:bodyPr wrap="square" rtlCol="0">
            <a:spAutoFit/>
          </a:bodyPr>
          <a:lstStyle/>
          <a:p>
            <a:r>
              <a:rPr lang="en-US" dirty="0" smtClean="0"/>
              <a:t>Years with sufficient time coverage for PM</a:t>
            </a:r>
            <a:r>
              <a:rPr lang="en-US" baseline="-25000" dirty="0" smtClean="0"/>
              <a:t>10</a:t>
            </a:r>
            <a:endParaRPr lang="en-US" baseline="-25000" dirty="0"/>
          </a:p>
        </p:txBody>
      </p:sp>
      <p:pic>
        <p:nvPicPr>
          <p:cNvPr id="6" name="5 Imagen" descr="Logo_Universidad+de+La+Salle_sin+fondo.png"/>
          <p:cNvPicPr>
            <a:picLocks noChangeAspect="1"/>
          </p:cNvPicPr>
          <p:nvPr/>
        </p:nvPicPr>
        <p:blipFill>
          <a:blip r:embed="rId4" cstate="print"/>
          <a:stretch>
            <a:fillRect/>
          </a:stretch>
        </p:blipFill>
        <p:spPr>
          <a:xfrm>
            <a:off x="8064540" y="6569950"/>
            <a:ext cx="1079460" cy="28805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oris\AppData\Local\Temp\Rar$DRa0.461\SummaryPlot  Kennedy .jpeg"/>
          <p:cNvPicPr>
            <a:picLocks noChangeAspect="1" noChangeArrowheads="1"/>
          </p:cNvPicPr>
          <p:nvPr/>
        </p:nvPicPr>
        <p:blipFill>
          <a:blip r:embed="rId3" cstate="print"/>
          <a:srcRect/>
          <a:stretch>
            <a:fillRect/>
          </a:stretch>
        </p:blipFill>
        <p:spPr bwMode="auto">
          <a:xfrm>
            <a:off x="3674533" y="1388533"/>
            <a:ext cx="5469467" cy="5469467"/>
          </a:xfrm>
          <a:prstGeom prst="rect">
            <a:avLst/>
          </a:prstGeom>
          <a:noFill/>
        </p:spPr>
      </p:pic>
      <p:sp>
        <p:nvSpPr>
          <p:cNvPr id="2" name="Title 1"/>
          <p:cNvSpPr>
            <a:spLocks noGrp="1"/>
          </p:cNvSpPr>
          <p:nvPr>
            <p:ph type="title"/>
          </p:nvPr>
        </p:nvSpPr>
        <p:spPr/>
        <p:txBody>
          <a:bodyPr>
            <a:normAutofit fontScale="90000"/>
          </a:bodyPr>
          <a:lstStyle/>
          <a:p>
            <a:r>
              <a:rPr lang="en-US" dirty="0" smtClean="0"/>
              <a:t>Bogota’s air quality network (</a:t>
            </a:r>
            <a:r>
              <a:rPr lang="en-US" dirty="0" err="1" smtClean="0"/>
              <a:t>RMCAB</a:t>
            </a:r>
            <a:r>
              <a:rPr lang="en-US" dirty="0" smtClean="0"/>
              <a:t>)</a:t>
            </a:r>
            <a:br>
              <a:rPr lang="en-US" dirty="0" smtClean="0"/>
            </a:br>
            <a:r>
              <a:rPr lang="en-US" dirty="0" smtClean="0"/>
              <a:t>Time coverage</a:t>
            </a:r>
            <a:endParaRPr lang="en-US" dirty="0"/>
          </a:p>
        </p:txBody>
      </p:sp>
      <p:sp>
        <p:nvSpPr>
          <p:cNvPr id="4" name="3 Marcador de contenido"/>
          <p:cNvSpPr>
            <a:spLocks noGrp="1"/>
          </p:cNvSpPr>
          <p:nvPr>
            <p:ph idx="1"/>
          </p:nvPr>
        </p:nvSpPr>
        <p:spPr>
          <a:xfrm>
            <a:off x="457200" y="1600200"/>
            <a:ext cx="2683824" cy="4525963"/>
          </a:xfrm>
        </p:spPr>
        <p:txBody>
          <a:bodyPr/>
          <a:lstStyle/>
          <a:p>
            <a:pPr>
              <a:defRPr/>
            </a:pPr>
            <a:r>
              <a:rPr lang="en-US" sz="2400" dirty="0" smtClean="0"/>
              <a:t>In general, instruments to measure gases have scarcer data while particulate monitors (</a:t>
            </a:r>
            <a:r>
              <a:rPr lang="en-US" sz="2400" dirty="0" err="1" smtClean="0"/>
              <a:t>BAMs</a:t>
            </a:r>
            <a:r>
              <a:rPr lang="en-US" sz="2400" dirty="0" smtClean="0"/>
              <a:t>) have been more reliable.</a:t>
            </a:r>
          </a:p>
          <a:p>
            <a:pPr>
              <a:defRPr/>
            </a:pPr>
            <a:endParaRPr lang="en-US" sz="2400" dirty="0" smtClean="0"/>
          </a:p>
          <a:p>
            <a:pPr marL="0" indent="0">
              <a:buNone/>
              <a:defRPr/>
            </a:pPr>
            <a:endParaRPr lang="en-US" sz="2400" dirty="0"/>
          </a:p>
        </p:txBody>
      </p:sp>
      <p:sp>
        <p:nvSpPr>
          <p:cNvPr id="5" name="4 CuadroTexto"/>
          <p:cNvSpPr txBox="1"/>
          <p:nvPr/>
        </p:nvSpPr>
        <p:spPr>
          <a:xfrm>
            <a:off x="3344081" y="1763485"/>
            <a:ext cx="437940" cy="338554"/>
          </a:xfrm>
          <a:prstGeom prst="rect">
            <a:avLst/>
          </a:prstGeom>
          <a:noFill/>
        </p:spPr>
        <p:txBody>
          <a:bodyPr wrap="none" rtlCol="0">
            <a:spAutoFit/>
          </a:bodyPr>
          <a:lstStyle/>
          <a:p>
            <a:r>
              <a:rPr lang="en-US" sz="1600" dirty="0" smtClean="0"/>
              <a:t>S R</a:t>
            </a:r>
            <a:endParaRPr lang="en-US" sz="1600" dirty="0"/>
          </a:p>
        </p:txBody>
      </p:sp>
      <p:sp>
        <p:nvSpPr>
          <p:cNvPr id="6" name="5 CuadroTexto"/>
          <p:cNvSpPr txBox="1"/>
          <p:nvPr/>
        </p:nvSpPr>
        <p:spPr>
          <a:xfrm>
            <a:off x="3509191" y="2208809"/>
            <a:ext cx="290464" cy="338554"/>
          </a:xfrm>
          <a:prstGeom prst="rect">
            <a:avLst/>
          </a:prstGeom>
          <a:noFill/>
        </p:spPr>
        <p:txBody>
          <a:bodyPr wrap="none" rtlCol="0">
            <a:spAutoFit/>
          </a:bodyPr>
          <a:lstStyle/>
          <a:p>
            <a:r>
              <a:rPr lang="en-US" sz="1600" dirty="0" smtClean="0"/>
              <a:t>P</a:t>
            </a:r>
            <a:endParaRPr lang="en-US" sz="1600" dirty="0"/>
          </a:p>
        </p:txBody>
      </p:sp>
      <p:sp>
        <p:nvSpPr>
          <p:cNvPr id="7" name="6 CuadroTexto"/>
          <p:cNvSpPr txBox="1"/>
          <p:nvPr/>
        </p:nvSpPr>
        <p:spPr>
          <a:xfrm>
            <a:off x="3358509" y="2630383"/>
            <a:ext cx="425116" cy="338554"/>
          </a:xfrm>
          <a:prstGeom prst="rect">
            <a:avLst/>
          </a:prstGeom>
          <a:noFill/>
        </p:spPr>
        <p:txBody>
          <a:bodyPr wrap="none" rtlCol="0">
            <a:spAutoFit/>
          </a:bodyPr>
          <a:lstStyle/>
          <a:p>
            <a:r>
              <a:rPr lang="en-US" sz="1600" dirty="0" smtClean="0"/>
              <a:t>RH</a:t>
            </a:r>
            <a:endParaRPr lang="en-US" sz="1600" dirty="0"/>
          </a:p>
        </p:txBody>
      </p:sp>
      <p:sp>
        <p:nvSpPr>
          <p:cNvPr id="8" name="7 CuadroTexto"/>
          <p:cNvSpPr txBox="1"/>
          <p:nvPr/>
        </p:nvSpPr>
        <p:spPr>
          <a:xfrm>
            <a:off x="3502779" y="2998519"/>
            <a:ext cx="296876" cy="338554"/>
          </a:xfrm>
          <a:prstGeom prst="rect">
            <a:avLst/>
          </a:prstGeom>
          <a:noFill/>
        </p:spPr>
        <p:txBody>
          <a:bodyPr wrap="none" rtlCol="0">
            <a:spAutoFit/>
          </a:bodyPr>
          <a:lstStyle/>
          <a:p>
            <a:r>
              <a:rPr lang="en-US" sz="1600" dirty="0" smtClean="0"/>
              <a:t>R</a:t>
            </a:r>
            <a:endParaRPr lang="en-US" sz="1600" dirty="0"/>
          </a:p>
        </p:txBody>
      </p:sp>
      <p:sp>
        <p:nvSpPr>
          <p:cNvPr id="9" name="8 CuadroTexto"/>
          <p:cNvSpPr txBox="1"/>
          <p:nvPr/>
        </p:nvSpPr>
        <p:spPr>
          <a:xfrm>
            <a:off x="3515603" y="3331017"/>
            <a:ext cx="284052" cy="338554"/>
          </a:xfrm>
          <a:prstGeom prst="rect">
            <a:avLst/>
          </a:prstGeom>
          <a:noFill/>
        </p:spPr>
        <p:txBody>
          <a:bodyPr wrap="none" rtlCol="0">
            <a:spAutoFit/>
          </a:bodyPr>
          <a:lstStyle/>
          <a:p>
            <a:r>
              <a:rPr lang="en-US" sz="1600" dirty="0" smtClean="0"/>
              <a:t>T</a:t>
            </a:r>
            <a:endParaRPr lang="en-US" sz="1600" dirty="0"/>
          </a:p>
        </p:txBody>
      </p:sp>
      <p:sp>
        <p:nvSpPr>
          <p:cNvPr id="10" name="9 CuadroTexto"/>
          <p:cNvSpPr txBox="1"/>
          <p:nvPr/>
        </p:nvSpPr>
        <p:spPr>
          <a:xfrm>
            <a:off x="3279961" y="3746653"/>
            <a:ext cx="494046" cy="338554"/>
          </a:xfrm>
          <a:prstGeom prst="rect">
            <a:avLst/>
          </a:prstGeom>
          <a:noFill/>
        </p:spPr>
        <p:txBody>
          <a:bodyPr wrap="none" rtlCol="0">
            <a:spAutoFit/>
          </a:bodyPr>
          <a:lstStyle/>
          <a:p>
            <a:r>
              <a:rPr lang="en-US" sz="1600" dirty="0" smtClean="0"/>
              <a:t>WD</a:t>
            </a:r>
            <a:endParaRPr lang="en-US" sz="1600" dirty="0"/>
          </a:p>
        </p:txBody>
      </p:sp>
      <p:sp>
        <p:nvSpPr>
          <p:cNvPr id="11" name="10 CuadroTexto"/>
          <p:cNvSpPr txBox="1"/>
          <p:nvPr/>
        </p:nvSpPr>
        <p:spPr>
          <a:xfrm>
            <a:off x="3317985" y="4144476"/>
            <a:ext cx="460960" cy="338554"/>
          </a:xfrm>
          <a:prstGeom prst="rect">
            <a:avLst/>
          </a:prstGeom>
          <a:noFill/>
        </p:spPr>
        <p:txBody>
          <a:bodyPr wrap="none" rtlCol="0">
            <a:spAutoFit/>
          </a:bodyPr>
          <a:lstStyle/>
          <a:p>
            <a:r>
              <a:rPr lang="en-US" sz="1600" dirty="0" smtClean="0"/>
              <a:t>WS</a:t>
            </a:r>
            <a:endParaRPr lang="en-US" sz="1600" dirty="0"/>
          </a:p>
        </p:txBody>
      </p:sp>
      <p:sp>
        <p:nvSpPr>
          <p:cNvPr id="12" name="11 CuadroTexto"/>
          <p:cNvSpPr txBox="1"/>
          <p:nvPr/>
        </p:nvSpPr>
        <p:spPr>
          <a:xfrm>
            <a:off x="3291182" y="4542300"/>
            <a:ext cx="484428" cy="338554"/>
          </a:xfrm>
          <a:prstGeom prst="rect">
            <a:avLst/>
          </a:prstGeom>
          <a:noFill/>
        </p:spPr>
        <p:txBody>
          <a:bodyPr wrap="none" rtlCol="0">
            <a:spAutoFit/>
          </a:bodyPr>
          <a:lstStyle/>
          <a:p>
            <a:r>
              <a:rPr lang="en-US" sz="1600" dirty="0" smtClean="0"/>
              <a:t>SO</a:t>
            </a:r>
            <a:r>
              <a:rPr lang="en-US" sz="1600" baseline="-25000" dirty="0" smtClean="0"/>
              <a:t>2</a:t>
            </a:r>
            <a:endParaRPr lang="en-US" sz="1600" baseline="-25000" dirty="0"/>
          </a:p>
        </p:txBody>
      </p:sp>
      <p:sp>
        <p:nvSpPr>
          <p:cNvPr id="13" name="12 CuadroTexto"/>
          <p:cNvSpPr txBox="1"/>
          <p:nvPr/>
        </p:nvSpPr>
        <p:spPr>
          <a:xfrm>
            <a:off x="3247901" y="4910435"/>
            <a:ext cx="522900" cy="338554"/>
          </a:xfrm>
          <a:prstGeom prst="rect">
            <a:avLst/>
          </a:prstGeom>
          <a:noFill/>
        </p:spPr>
        <p:txBody>
          <a:bodyPr wrap="none" rtlCol="0">
            <a:spAutoFit/>
          </a:bodyPr>
          <a:lstStyle/>
          <a:p>
            <a:r>
              <a:rPr lang="en-US" sz="1600" dirty="0" err="1" smtClean="0"/>
              <a:t>NO</a:t>
            </a:r>
            <a:r>
              <a:rPr lang="en-US" sz="1600" baseline="-25000" dirty="0" err="1" smtClean="0"/>
              <a:t>2</a:t>
            </a:r>
            <a:endParaRPr lang="en-US" sz="1600" baseline="-25000" dirty="0"/>
          </a:p>
        </p:txBody>
      </p:sp>
      <p:sp>
        <p:nvSpPr>
          <p:cNvPr id="14" name="13 CuadroTexto"/>
          <p:cNvSpPr txBox="1"/>
          <p:nvPr/>
        </p:nvSpPr>
        <p:spPr>
          <a:xfrm>
            <a:off x="3354148" y="5266695"/>
            <a:ext cx="428131" cy="338554"/>
          </a:xfrm>
          <a:prstGeom prst="rect">
            <a:avLst/>
          </a:prstGeom>
          <a:noFill/>
        </p:spPr>
        <p:txBody>
          <a:bodyPr wrap="none" rtlCol="0">
            <a:spAutoFit/>
          </a:bodyPr>
          <a:lstStyle/>
          <a:p>
            <a:r>
              <a:rPr lang="en-US" sz="1600" dirty="0" smtClean="0"/>
              <a:t>CO</a:t>
            </a:r>
            <a:endParaRPr lang="en-US" sz="1600" baseline="-25000" dirty="0"/>
          </a:p>
        </p:txBody>
      </p:sp>
      <p:sp>
        <p:nvSpPr>
          <p:cNvPr id="15" name="14 CuadroTexto"/>
          <p:cNvSpPr txBox="1"/>
          <p:nvPr/>
        </p:nvSpPr>
        <p:spPr>
          <a:xfrm>
            <a:off x="3116455" y="5706081"/>
            <a:ext cx="638316" cy="338554"/>
          </a:xfrm>
          <a:prstGeom prst="rect">
            <a:avLst/>
          </a:prstGeom>
          <a:noFill/>
        </p:spPr>
        <p:txBody>
          <a:bodyPr wrap="none" rtlCol="0">
            <a:spAutoFit/>
          </a:bodyPr>
          <a:lstStyle/>
          <a:p>
            <a:r>
              <a:rPr lang="en-US" sz="1600" dirty="0" smtClean="0"/>
              <a:t>PM</a:t>
            </a:r>
            <a:r>
              <a:rPr lang="en-US" sz="1600" baseline="-25000" dirty="0" smtClean="0"/>
              <a:t>2.5</a:t>
            </a:r>
            <a:endParaRPr lang="en-US" sz="1600" baseline="-25000" dirty="0"/>
          </a:p>
        </p:txBody>
      </p:sp>
      <p:sp>
        <p:nvSpPr>
          <p:cNvPr id="16" name="15 CuadroTexto"/>
          <p:cNvSpPr txBox="1"/>
          <p:nvPr/>
        </p:nvSpPr>
        <p:spPr>
          <a:xfrm>
            <a:off x="3154927" y="6074216"/>
            <a:ext cx="603050" cy="338554"/>
          </a:xfrm>
          <a:prstGeom prst="rect">
            <a:avLst/>
          </a:prstGeom>
          <a:noFill/>
        </p:spPr>
        <p:txBody>
          <a:bodyPr wrap="none" rtlCol="0">
            <a:spAutoFit/>
          </a:bodyPr>
          <a:lstStyle/>
          <a:p>
            <a:r>
              <a:rPr lang="en-US" sz="1600" dirty="0" smtClean="0"/>
              <a:t>PM</a:t>
            </a:r>
            <a:r>
              <a:rPr lang="en-US" sz="1600" baseline="-25000" dirty="0" smtClean="0"/>
              <a:t>10</a:t>
            </a:r>
            <a:endParaRPr lang="en-US" sz="1600" baseline="-25000" dirty="0"/>
          </a:p>
        </p:txBody>
      </p:sp>
      <p:pic>
        <p:nvPicPr>
          <p:cNvPr id="17" name="16 Imagen" descr="Logo_Universidad+de+La+Salle_sin+fondo.png"/>
          <p:cNvPicPr>
            <a:picLocks noChangeAspect="1"/>
          </p:cNvPicPr>
          <p:nvPr/>
        </p:nvPicPr>
        <p:blipFill>
          <a:blip r:embed="rId4" cstate="print"/>
          <a:stretch>
            <a:fillRect/>
          </a:stretch>
        </p:blipFill>
        <p:spPr>
          <a:xfrm>
            <a:off x="0" y="6569950"/>
            <a:ext cx="1079460" cy="28805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n-US" dirty="0" smtClean="0"/>
              <a:t>Winds</a:t>
            </a:r>
            <a:endParaRPr lang="en-US" dirty="0"/>
          </a:p>
        </p:txBody>
      </p:sp>
      <p:pic>
        <p:nvPicPr>
          <p:cNvPr id="7" name="6 Imagen" descr="WR-BogMON.png"/>
          <p:cNvPicPr>
            <a:picLocks noChangeAspect="1"/>
          </p:cNvPicPr>
          <p:nvPr/>
        </p:nvPicPr>
        <p:blipFill>
          <a:blip r:embed="rId2" cstate="print"/>
          <a:srcRect t="7709" b="6392"/>
          <a:stretch>
            <a:fillRect/>
          </a:stretch>
        </p:blipFill>
        <p:spPr>
          <a:xfrm>
            <a:off x="2571750" y="1200150"/>
            <a:ext cx="6572251" cy="5645513"/>
          </a:xfrm>
          <a:prstGeom prst="rect">
            <a:avLst/>
          </a:prstGeom>
        </p:spPr>
      </p:pic>
      <p:sp>
        <p:nvSpPr>
          <p:cNvPr id="4" name="3 CuadroTexto"/>
          <p:cNvSpPr txBox="1"/>
          <p:nvPr/>
        </p:nvSpPr>
        <p:spPr>
          <a:xfrm>
            <a:off x="561975" y="1400174"/>
            <a:ext cx="1952625" cy="1754326"/>
          </a:xfrm>
          <a:prstGeom prst="rect">
            <a:avLst/>
          </a:prstGeom>
          <a:noFill/>
        </p:spPr>
        <p:txBody>
          <a:bodyPr wrap="square" rtlCol="0">
            <a:spAutoFit/>
          </a:bodyPr>
          <a:lstStyle/>
          <a:p>
            <a:pPr>
              <a:buFont typeface="Arial" pitchFamily="34" charset="0"/>
              <a:buChar char="•"/>
            </a:pPr>
            <a:r>
              <a:rPr lang="en-US" dirty="0" smtClean="0"/>
              <a:t> We found considerable variability specially for wind  directions across de city </a:t>
            </a:r>
            <a:endParaRPr lang="en-US" dirty="0"/>
          </a:p>
        </p:txBody>
      </p:sp>
      <p:pic>
        <p:nvPicPr>
          <p:cNvPr id="5" name="4 Imagen" descr="Logo_Universidad+de+La+Salle_sin+fondo.png"/>
          <p:cNvPicPr>
            <a:picLocks noChangeAspect="1"/>
          </p:cNvPicPr>
          <p:nvPr/>
        </p:nvPicPr>
        <p:blipFill>
          <a:blip r:embed="rId3" cstate="print"/>
          <a:stretch>
            <a:fillRect/>
          </a:stretch>
        </p:blipFill>
        <p:spPr>
          <a:xfrm>
            <a:off x="8064540" y="6569950"/>
            <a:ext cx="1079460" cy="28805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561975" y="1287780"/>
            <a:ext cx="7941945" cy="2497563"/>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628649" y="4090989"/>
            <a:ext cx="7768591" cy="24191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r>
              <a:rPr lang="en-US" dirty="0" smtClean="0"/>
              <a:t>PM</a:t>
            </a:r>
            <a:r>
              <a:rPr lang="en-US" baseline="-25000" dirty="0" smtClean="0"/>
              <a:t>10 </a:t>
            </a:r>
            <a:r>
              <a:rPr lang="en-US" dirty="0" smtClean="0"/>
              <a:t>trends</a:t>
            </a:r>
            <a:endParaRPr lang="en-US" dirty="0"/>
          </a:p>
        </p:txBody>
      </p:sp>
      <p:sp>
        <p:nvSpPr>
          <p:cNvPr id="13" name="Rectángulo redondeado 12"/>
          <p:cNvSpPr/>
          <p:nvPr/>
        </p:nvSpPr>
        <p:spPr>
          <a:xfrm>
            <a:off x="1209675" y="3725868"/>
            <a:ext cx="3495675" cy="3413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 Traffic - Industrial</a:t>
            </a:r>
            <a:endParaRPr lang="en-US" dirty="0"/>
          </a:p>
        </p:txBody>
      </p:sp>
      <p:sp>
        <p:nvSpPr>
          <p:cNvPr id="10" name="Rectángulo redondeado 12"/>
          <p:cNvSpPr/>
          <p:nvPr/>
        </p:nvSpPr>
        <p:spPr>
          <a:xfrm>
            <a:off x="4810125" y="3725868"/>
            <a:ext cx="3495675" cy="3413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dirty="0" err="1" smtClean="0"/>
              <a:t>Urban</a:t>
            </a:r>
            <a:r>
              <a:rPr lang="es-CO" dirty="0" smtClean="0"/>
              <a:t> </a:t>
            </a:r>
            <a:r>
              <a:rPr lang="es-CO" dirty="0" err="1" smtClean="0"/>
              <a:t>scale</a:t>
            </a:r>
            <a:r>
              <a:rPr lang="es-CO" dirty="0" smtClean="0"/>
              <a:t> </a:t>
            </a:r>
            <a:endParaRPr lang="es-CO" dirty="0"/>
          </a:p>
        </p:txBody>
      </p:sp>
      <p:pic>
        <p:nvPicPr>
          <p:cNvPr id="7" name="6 Imagen" descr="Logo_Universidad+de+La+Salle_sin+fondo.png"/>
          <p:cNvPicPr>
            <a:picLocks noChangeAspect="1"/>
          </p:cNvPicPr>
          <p:nvPr/>
        </p:nvPicPr>
        <p:blipFill>
          <a:blip r:embed="rId5" cstate="print"/>
          <a:stretch>
            <a:fillRect/>
          </a:stretch>
        </p:blipFill>
        <p:spPr>
          <a:xfrm>
            <a:off x="8064540" y="6569950"/>
            <a:ext cx="1079460" cy="28805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2911</TotalTime>
  <Words>1462</Words>
  <Application>Microsoft Office PowerPoint</Application>
  <PresentationFormat>Presentación en pantalla (4:3)</PresentationFormat>
  <Paragraphs>331</Paragraphs>
  <Slides>26</Slides>
  <Notes>19</Notes>
  <HiddenSlides>0</HiddenSlides>
  <MMClips>0</MMClips>
  <ScaleCrop>false</ScaleCrop>
  <HeadingPairs>
    <vt:vector size="4" baseType="variant">
      <vt:variant>
        <vt:lpstr>Tema</vt:lpstr>
      </vt:variant>
      <vt:variant>
        <vt:i4>1</vt:i4>
      </vt:variant>
      <vt:variant>
        <vt:lpstr>Títulos de diapositiva</vt:lpstr>
      </vt:variant>
      <vt:variant>
        <vt:i4>26</vt:i4>
      </vt:variant>
    </vt:vector>
  </HeadingPairs>
  <TitlesOfParts>
    <vt:vector size="27" baseType="lpstr">
      <vt:lpstr>Office Theme</vt:lpstr>
      <vt:lpstr>ANALYSIS OF THE AIR QUALITY IN BOGOTA COLOMBIA IN THE LAST DECADE</vt:lpstr>
      <vt:lpstr>Outline</vt:lpstr>
      <vt:lpstr>Motivation</vt:lpstr>
      <vt:lpstr>Statistics for the City </vt:lpstr>
      <vt:lpstr>Bogota’s air quality network (RMCAB) Spatial Coverage</vt:lpstr>
      <vt:lpstr>Bogota’s air quality network (RMCAB) Time coverage</vt:lpstr>
      <vt:lpstr>Bogota’s air quality network (RMCAB) Time coverage</vt:lpstr>
      <vt:lpstr>Winds</vt:lpstr>
      <vt:lpstr>PM10 trends</vt:lpstr>
      <vt:lpstr>PM10 trends</vt:lpstr>
      <vt:lpstr>Particulate trends</vt:lpstr>
      <vt:lpstr>Winds and particulate</vt:lpstr>
      <vt:lpstr>Annual PM10 mean concentrations</vt:lpstr>
      <vt:lpstr>A layer of particulate on a weekday</vt:lpstr>
      <vt:lpstr>PM10 EXCEDANCES  (24 HOUR STANDARD 100 µg/m3)</vt:lpstr>
      <vt:lpstr>O3 EXCEEDANCES (8 HOUR STANDARD 41 ppb)</vt:lpstr>
      <vt:lpstr>Normalized variations</vt:lpstr>
      <vt:lpstr>Traffic counts on weekdays</vt:lpstr>
      <vt:lpstr>Daily variations</vt:lpstr>
      <vt:lpstr>Monthly variations</vt:lpstr>
      <vt:lpstr>Why pollutants concentrations have improved?</vt:lpstr>
      <vt:lpstr>Why pollutants concentrations have improved?</vt:lpstr>
      <vt:lpstr>PM10 concentrations  Moving averages </vt:lpstr>
      <vt:lpstr>Summary</vt:lpstr>
      <vt:lpstr>Thanks</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CONTRATO 1467 DE 2013 PARA EL DESARROLLO DE ACTIVIDADES DE CIENCIA Y TECNOLOGIA CELEBRADO ENTRE LA SECRETARIA DISTRITAL DE AMBIENTE Y LA UNIVERSIDAD DE LA SALLE</dc:title>
  <dc:creator>Jorge Pachon</dc:creator>
  <cp:lastModifiedBy>bgalvis</cp:lastModifiedBy>
  <cp:revision>245</cp:revision>
  <dcterms:created xsi:type="dcterms:W3CDTF">2014-05-05T03:02:15Z</dcterms:created>
  <dcterms:modified xsi:type="dcterms:W3CDTF">2014-10-29T12:20:48Z</dcterms:modified>
</cp:coreProperties>
</file>