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5"/>
  </p:notesMasterIdLst>
  <p:handoutMasterIdLst>
    <p:handoutMasterId r:id="rId26"/>
  </p:handoutMasterIdLst>
  <p:sldIdLst>
    <p:sldId id="258" r:id="rId2"/>
    <p:sldId id="259" r:id="rId3"/>
    <p:sldId id="274" r:id="rId4"/>
    <p:sldId id="275" r:id="rId5"/>
    <p:sldId id="260" r:id="rId6"/>
    <p:sldId id="256" r:id="rId7"/>
    <p:sldId id="262" r:id="rId8"/>
    <p:sldId id="300" r:id="rId9"/>
    <p:sldId id="257" r:id="rId10"/>
    <p:sldId id="301" r:id="rId11"/>
    <p:sldId id="295" r:id="rId12"/>
    <p:sldId id="268" r:id="rId13"/>
    <p:sldId id="288" r:id="rId14"/>
    <p:sldId id="304" r:id="rId15"/>
    <p:sldId id="269" r:id="rId16"/>
    <p:sldId id="290" r:id="rId17"/>
    <p:sldId id="273" r:id="rId18"/>
    <p:sldId id="291" r:id="rId19"/>
    <p:sldId id="306" r:id="rId20"/>
    <p:sldId id="305" r:id="rId21"/>
    <p:sldId id="302" r:id="rId22"/>
    <p:sldId id="303" r:id="rId23"/>
    <p:sldId id="292"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0" d="100"/>
          <a:sy n="130" d="100"/>
        </p:scale>
        <p:origin x="-360" y="141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A35EC-0CA9-D846-9018-0DBA19D1E882}" type="datetime1">
              <a:rPr lang="en-US" smtClean="0"/>
              <a:t>10/30/13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CAE8091-2A56-AA46-9EE4-F3BC6741040A}" type="slidenum">
              <a:rPr lang="en-US" smtClean="0"/>
              <a:t>‹#›</a:t>
            </a:fld>
            <a:endParaRPr lang="en-US"/>
          </a:p>
        </p:txBody>
      </p:sp>
    </p:spTree>
    <p:extLst>
      <p:ext uri="{BB962C8B-B14F-4D97-AF65-F5344CB8AC3E}">
        <p14:creationId xmlns:p14="http://schemas.microsoft.com/office/powerpoint/2010/main" val="317252073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A5FC8-803D-C047-8A15-D69790379443}" type="datetime1">
              <a:rPr lang="en-US" smtClean="0"/>
              <a:t>10/30/13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D0E2B3-68D9-E84F-9127-EF7CB0190337}" type="slidenum">
              <a:rPr lang="en-US" smtClean="0"/>
              <a:t>‹#›</a:t>
            </a:fld>
            <a:endParaRPr lang="en-US"/>
          </a:p>
        </p:txBody>
      </p:sp>
    </p:spTree>
    <p:extLst>
      <p:ext uri="{BB962C8B-B14F-4D97-AF65-F5344CB8AC3E}">
        <p14:creationId xmlns:p14="http://schemas.microsoft.com/office/powerpoint/2010/main" val="2308367932"/>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76727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Cruise emissions</a:t>
            </a:r>
            <a:r>
              <a:rPr lang="en-US" baseline="0" dirty="0" smtClean="0"/>
              <a:t> profile</a:t>
            </a:r>
            <a:endParaRPr lang="en-US" dirty="0"/>
          </a:p>
        </p:txBody>
      </p:sp>
    </p:spTree>
    <p:extLst>
      <p:ext uri="{BB962C8B-B14F-4D97-AF65-F5344CB8AC3E}">
        <p14:creationId xmlns:p14="http://schemas.microsoft.com/office/powerpoint/2010/main" val="366236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latin typeface="+mn-lt"/>
                <a:ea typeface="+mn-ea"/>
                <a:cs typeface="+mn-cs"/>
              </a:rPr>
              <a:t>NO</a:t>
            </a:r>
            <a:r>
              <a:rPr lang="en-US" sz="1200" kern="1200" baseline="-25000" dirty="0" err="1" smtClean="0">
                <a:solidFill>
                  <a:schemeClr val="tx1"/>
                </a:solidFill>
                <a:latin typeface="+mn-lt"/>
                <a:ea typeface="+mn-ea"/>
                <a:cs typeface="+mn-cs"/>
              </a:rPr>
              <a:t>x</a:t>
            </a:r>
            <a:r>
              <a:rPr lang="en-US" sz="1200" kern="1200" baseline="0" dirty="0" smtClean="0">
                <a:solidFill>
                  <a:schemeClr val="tx1"/>
                </a:solidFill>
                <a:latin typeface="+mn-lt"/>
                <a:ea typeface="+mn-ea"/>
                <a:cs typeface="+mn-cs"/>
              </a:rPr>
              <a:t>, for instance, has a local lifetime of &lt;1 day in the lower troposphere, but &gt;5 days in the upper troposphere; and both times are less than the time required for vertical mixing of the troposphere. In this case emission of </a:t>
            </a:r>
            <a:r>
              <a:rPr lang="en-US" sz="1200" kern="1200" baseline="0" dirty="0" err="1" smtClean="0">
                <a:solidFill>
                  <a:schemeClr val="tx1"/>
                </a:solidFill>
                <a:latin typeface="+mn-lt"/>
                <a:ea typeface="+mn-ea"/>
                <a:cs typeface="+mn-cs"/>
              </a:rPr>
              <a:t>NO</a:t>
            </a:r>
            <a:r>
              <a:rPr lang="en-US" sz="1200" kern="1200" baseline="-25000" dirty="0" err="1" smtClean="0">
                <a:solidFill>
                  <a:schemeClr val="tx1"/>
                </a:solidFill>
                <a:latin typeface="+mn-lt"/>
                <a:ea typeface="+mn-ea"/>
                <a:cs typeface="+mn-cs"/>
              </a:rPr>
              <a:t>x</a:t>
            </a:r>
            <a:r>
              <a:rPr lang="en-US" sz="1200" kern="1200" baseline="0" smtClean="0">
                <a:solidFill>
                  <a:schemeClr val="tx1"/>
                </a:solidFill>
                <a:latin typeface="+mn-lt"/>
                <a:ea typeface="+mn-ea"/>
                <a:cs typeface="+mn-cs"/>
              </a:rPr>
              <a:t> into the upper troposphere will produce a larger atmospheric burden than the same emission into the lower troposphere.</a:t>
            </a:r>
            <a:endParaRPr lang="en-US"/>
          </a:p>
        </p:txBody>
      </p:sp>
    </p:spTree>
    <p:extLst>
      <p:ext uri="{BB962C8B-B14F-4D97-AF65-F5344CB8AC3E}">
        <p14:creationId xmlns:p14="http://schemas.microsoft.com/office/powerpoint/2010/main" val="507235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rgbClr val="800000"/>
                </a:solidFill>
              </a:rPr>
              <a:t>(hotter air parcel moves up and cools down after reaching certain altitude) </a:t>
            </a:r>
            <a:endParaRPr lang="en-US" dirty="0"/>
          </a:p>
        </p:txBody>
      </p:sp>
    </p:spTree>
    <p:extLst>
      <p:ext uri="{BB962C8B-B14F-4D97-AF65-F5344CB8AC3E}">
        <p14:creationId xmlns:p14="http://schemas.microsoft.com/office/powerpoint/2010/main" val="318352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 --- different , EU- flights below tropopause, NA - </a:t>
            </a:r>
            <a:endParaRPr lang="en-US" dirty="0"/>
          </a:p>
        </p:txBody>
      </p:sp>
    </p:spTree>
    <p:extLst>
      <p:ext uri="{BB962C8B-B14F-4D97-AF65-F5344CB8AC3E}">
        <p14:creationId xmlns:p14="http://schemas.microsoft.com/office/powerpoint/2010/main" val="39201684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higher jet stream in winter season, did</a:t>
            </a:r>
            <a:r>
              <a:rPr lang="en-US" baseline="0" dirty="0" smtClean="0"/>
              <a:t> not see complete mixing even after 90 days</a:t>
            </a:r>
            <a:endParaRPr lang="en-US" dirty="0"/>
          </a:p>
        </p:txBody>
      </p:sp>
    </p:spTree>
    <p:extLst>
      <p:ext uri="{BB962C8B-B14F-4D97-AF65-F5344CB8AC3E}">
        <p14:creationId xmlns:p14="http://schemas.microsoft.com/office/powerpoint/2010/main" val="24819192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 name="Picture 3" descr="fall_unc_ch_scenes_10_002-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44000" cy="686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6126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4000">
                <a:solidFill>
                  <a:schemeClr val="tx1">
                    <a:lumMod val="65000"/>
                    <a:lumOff val="3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082066"/>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45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50A891-5C6A-0D41-A320-0435F024E7D2}" type="slidenum">
              <a:rPr lang="en-US" smtClean="0"/>
              <a:t>‹#›</a:t>
            </a:fld>
            <a:endParaRPr lang="en-US"/>
          </a:p>
        </p:txBody>
      </p:sp>
    </p:spTree>
    <p:extLst>
      <p:ext uri="{BB962C8B-B14F-4D97-AF65-F5344CB8AC3E}">
        <p14:creationId xmlns:p14="http://schemas.microsoft.com/office/powerpoint/2010/main" val="32080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150A891-5C6A-0D41-A320-0435F024E7D2}" type="slidenum">
              <a:rPr lang="en-US" smtClean="0"/>
              <a:t>‹#›</a:t>
            </a:fld>
            <a:endParaRPr lang="en-US"/>
          </a:p>
        </p:txBody>
      </p:sp>
    </p:spTree>
    <p:extLst>
      <p:ext uri="{BB962C8B-B14F-4D97-AF65-F5344CB8AC3E}">
        <p14:creationId xmlns:p14="http://schemas.microsoft.com/office/powerpoint/2010/main" val="108313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150A891-5C6A-0D41-A320-0435F024E7D2}" type="slidenum">
              <a:rPr lang="en-US" smtClean="0"/>
              <a:t>‹#›</a:t>
            </a:fld>
            <a:endParaRPr lang="en-US"/>
          </a:p>
        </p:txBody>
      </p:sp>
    </p:spTree>
    <p:extLst>
      <p:ext uri="{BB962C8B-B14F-4D97-AF65-F5344CB8AC3E}">
        <p14:creationId xmlns:p14="http://schemas.microsoft.com/office/powerpoint/2010/main" val="386698538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p:nvPr/>
        </p:nvSpPr>
        <p:spPr>
          <a:xfrm>
            <a:off x="0" y="5892800"/>
            <a:ext cx="9144000" cy="965200"/>
          </a:xfrm>
          <a:prstGeom prst="rect">
            <a:avLst/>
          </a:prstGeom>
          <a:gradFill>
            <a:gsLst>
              <a:gs pos="0">
                <a:srgbClr val="639EC8"/>
              </a:gs>
              <a:gs pos="100000">
                <a:srgbClr val="6BABD8"/>
              </a:gs>
            </a:gsLst>
          </a:gradFill>
          <a:ln>
            <a:noFill/>
          </a:ln>
          <a:effectLst>
            <a:outerShdw blurRad="136525" dist="88900" dir="11820000" sx="61000" sy="61000" algn="tl" rotWithShape="0">
              <a:schemeClr val="bg1">
                <a:lumMod val="75000"/>
                <a:alpha val="43000"/>
              </a:scheme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p>
        </p:txBody>
      </p:sp>
      <p:pic>
        <p:nvPicPr>
          <p:cNvPr id="1027" name="Picture 3" descr="small_white_trans.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33375" y="6065838"/>
            <a:ext cx="22606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0"/>
          <a:cs typeface="ヒラギノ角ゴ Pro W3" charset="0"/>
        </a:defRPr>
      </a:lvl1pPr>
      <a:lvl2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2pPr>
      <a:lvl3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3pPr>
      <a:lvl4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4pPr>
      <a:lvl5pPr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0"/>
          <a:cs typeface="ヒラギノ角ゴ Pro W3"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0"/>
          <a:cs typeface="ヒラギノ角ゴ Pro W3"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25.png"/><Relationship Id="rId6" Type="http://schemas.openxmlformats.org/officeDocument/2006/relationships/image" Target="../media/image26.png"/><Relationship Id="rId7" Type="http://schemas.openxmlformats.org/officeDocument/2006/relationships/image" Target="../media/image27.png"/><Relationship Id="rId8" Type="http://schemas.openxmlformats.org/officeDocument/2006/relationships/image" Target="../media/image28.png"/><Relationship Id="rId9" Type="http://schemas.openxmlformats.org/officeDocument/2006/relationships/image" Target="../media/image29.png"/><Relationship Id="rId10" Type="http://schemas.openxmlformats.org/officeDocument/2006/relationships/image" Target="../media/image30.png"/><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a.gov/about/office_org/headquarters_offices/apl/aviation_forecasts/aerospace_forecasts/2013-2033/media/Forecast_Highlights.pdf" TargetMode="External"/><Relationship Id="rId3" Type="http://schemas.openxmlformats.org/officeDocument/2006/relationships/hyperlink" Target="http://ec.europa.eu/environment/air/pdf/air_quality_impacts_finalreport.pd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8.png"/><Relationship Id="rId3"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0.png"/><Relationship Id="rId4" Type="http://schemas.openxmlformats.org/officeDocument/2006/relationships/image" Target="../media/image51.png"/><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4" Type="http://schemas.openxmlformats.org/officeDocument/2006/relationships/image" Target="../media/image7.emf"/><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18.png"/><Relationship Id="rId8" Type="http://schemas.openxmlformats.org/officeDocument/2006/relationships/image" Target="../media/image19.png"/><Relationship Id="rId9" Type="http://schemas.openxmlformats.org/officeDocument/2006/relationships/image" Target="../media/image20.png"/><Relationship Id="rId10"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5322"/>
            <a:ext cx="7772400" cy="1470025"/>
          </a:xfrm>
        </p:spPr>
        <p:txBody>
          <a:bodyPr>
            <a:noAutofit/>
          </a:bodyPr>
          <a:lstStyle/>
          <a:p>
            <a:r>
              <a:rPr lang="en-US" sz="3200" b="1" dirty="0"/>
              <a:t>A Tracer Study to Assess Transport of Cruise Altitude Aircraft Emissions to the Surface at</a:t>
            </a:r>
            <a:r>
              <a:rPr lang="en-US" sz="3200" dirty="0"/>
              <a:t> </a:t>
            </a:r>
            <a:r>
              <a:rPr lang="en-US" sz="3200" b="1" dirty="0"/>
              <a:t>Continental and Hemispheric Scales</a:t>
            </a:r>
            <a:r>
              <a:rPr lang="en-US" sz="3200" dirty="0"/>
              <a:t/>
            </a:r>
            <a:br>
              <a:rPr lang="en-US" sz="3200" dirty="0"/>
            </a:br>
            <a:endParaRPr lang="en-US" sz="3200" dirty="0"/>
          </a:p>
        </p:txBody>
      </p:sp>
      <p:sp>
        <p:nvSpPr>
          <p:cNvPr id="3" name="Subtitle 2"/>
          <p:cNvSpPr>
            <a:spLocks noGrp="1"/>
          </p:cNvSpPr>
          <p:nvPr>
            <p:ph type="subTitle" idx="1"/>
          </p:nvPr>
        </p:nvSpPr>
        <p:spPr>
          <a:xfrm>
            <a:off x="469516" y="3334609"/>
            <a:ext cx="8217284" cy="1752600"/>
          </a:xfrm>
        </p:spPr>
        <p:txBody>
          <a:bodyPr>
            <a:normAutofit fontScale="70000" lnSpcReduction="20000"/>
          </a:bodyPr>
          <a:lstStyle/>
          <a:p>
            <a:r>
              <a:rPr lang="en-US" dirty="0"/>
              <a:t>Lakshmi </a:t>
            </a:r>
            <a:r>
              <a:rPr lang="en-US" dirty="0" err="1"/>
              <a:t>Pradeepa</a:t>
            </a:r>
            <a:r>
              <a:rPr lang="en-US" dirty="0"/>
              <a:t> Vennam</a:t>
            </a:r>
            <a:r>
              <a:rPr lang="en-US" baseline="30000" dirty="0"/>
              <a:t>1</a:t>
            </a:r>
            <a:r>
              <a:rPr lang="en-US" dirty="0"/>
              <a:t>, </a:t>
            </a:r>
            <a:r>
              <a:rPr lang="en-US" dirty="0" err="1"/>
              <a:t>Saravanan</a:t>
            </a:r>
            <a:r>
              <a:rPr lang="en-US" dirty="0"/>
              <a:t> Arunachalam</a:t>
            </a:r>
            <a:r>
              <a:rPr lang="en-US" baseline="30000" dirty="0"/>
              <a:t>1</a:t>
            </a:r>
            <a:r>
              <a:rPr lang="en-US" dirty="0"/>
              <a:t>, B.H.Baek</a:t>
            </a:r>
            <a:r>
              <a:rPr lang="en-US" baseline="30000" dirty="0"/>
              <a:t>1</a:t>
            </a:r>
            <a:r>
              <a:rPr lang="en-US" dirty="0"/>
              <a:t>, Mohammad Omary</a:t>
            </a:r>
            <a:r>
              <a:rPr lang="en-US" baseline="30000" dirty="0"/>
              <a:t>1</a:t>
            </a:r>
            <a:r>
              <a:rPr lang="en-US" dirty="0"/>
              <a:t>, Francis Binkowski</a:t>
            </a:r>
            <a:r>
              <a:rPr lang="en-US" baseline="30000" dirty="0"/>
              <a:t>1</a:t>
            </a:r>
            <a:r>
              <a:rPr lang="en-US" dirty="0"/>
              <a:t>, </a:t>
            </a:r>
            <a:r>
              <a:rPr lang="en-US" dirty="0" err="1"/>
              <a:t>Rohit</a:t>
            </a:r>
            <a:r>
              <a:rPr lang="en-US" dirty="0"/>
              <a:t> </a:t>
            </a:r>
            <a:r>
              <a:rPr lang="en-US" dirty="0" smtClean="0"/>
              <a:t>Mathur</a:t>
            </a:r>
            <a:r>
              <a:rPr lang="en-US" baseline="30000" dirty="0" smtClean="0"/>
              <a:t>2</a:t>
            </a:r>
            <a:endParaRPr lang="en-US" baseline="30000" dirty="0"/>
          </a:p>
          <a:p>
            <a:r>
              <a:rPr lang="en-US" baseline="30000" dirty="0" smtClean="0"/>
              <a:t>A1</a:t>
            </a:r>
            <a:r>
              <a:rPr lang="en-US" dirty="0" smtClean="0"/>
              <a:t>University </a:t>
            </a:r>
            <a:r>
              <a:rPr lang="en-US" dirty="0"/>
              <a:t>of North Carolina, Chapel Hill, NC</a:t>
            </a:r>
          </a:p>
          <a:p>
            <a:r>
              <a:rPr lang="en-US" baseline="30000" dirty="0"/>
              <a:t>2</a:t>
            </a:r>
            <a:r>
              <a:rPr lang="en-US" dirty="0"/>
              <a:t>U.S. Environmental Protection Agency, RTP, NC</a:t>
            </a:r>
          </a:p>
          <a:p>
            <a:endParaRPr lang="en-US" dirty="0"/>
          </a:p>
          <a:p>
            <a:endParaRPr lang="en-US" dirty="0"/>
          </a:p>
        </p:txBody>
      </p:sp>
      <p:sp>
        <p:nvSpPr>
          <p:cNvPr id="9" name="Slide Number Placeholder 8"/>
          <p:cNvSpPr>
            <a:spLocks noGrp="1"/>
          </p:cNvSpPr>
          <p:nvPr>
            <p:ph type="sldNum" sz="quarter" idx="12"/>
          </p:nvPr>
        </p:nvSpPr>
        <p:spPr/>
        <p:txBody>
          <a:bodyPr/>
          <a:lstStyle/>
          <a:p>
            <a:fld id="{9150A891-5C6A-0D41-A320-0435F024E7D2}" type="slidenum">
              <a:rPr lang="en-US" smtClean="0"/>
              <a:t>1</a:t>
            </a:fld>
            <a:endParaRPr lang="en-US"/>
          </a:p>
        </p:txBody>
      </p:sp>
    </p:spTree>
    <p:extLst>
      <p:ext uri="{BB962C8B-B14F-4D97-AF65-F5344CB8AC3E}">
        <p14:creationId xmlns:p14="http://schemas.microsoft.com/office/powerpoint/2010/main" val="2696056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4114" y="0"/>
            <a:ext cx="8749887" cy="461665"/>
          </a:xfrm>
          <a:prstGeom prst="rect">
            <a:avLst/>
          </a:prstGeom>
          <a:noFill/>
        </p:spPr>
        <p:txBody>
          <a:bodyPr wrap="square" rtlCol="0">
            <a:spAutoFit/>
          </a:bodyPr>
          <a:lstStyle/>
          <a:p>
            <a:pPr algn="ctr"/>
            <a:r>
              <a:rPr lang="en-US" sz="2400" b="1" dirty="0"/>
              <a:t>T</a:t>
            </a:r>
            <a:r>
              <a:rPr lang="en-US" sz="2400" b="1" dirty="0" smtClean="0"/>
              <a:t>racer concentrations in NH domain (Monthly average)</a:t>
            </a:r>
            <a:endParaRPr lang="en-US" sz="2400" b="1" dirty="0"/>
          </a:p>
        </p:txBody>
      </p:sp>
      <p:sp>
        <p:nvSpPr>
          <p:cNvPr id="5" name="TextBox 4"/>
          <p:cNvSpPr txBox="1"/>
          <p:nvPr/>
        </p:nvSpPr>
        <p:spPr>
          <a:xfrm>
            <a:off x="528028" y="580986"/>
            <a:ext cx="2657693" cy="276999"/>
          </a:xfrm>
          <a:prstGeom prst="rect">
            <a:avLst/>
          </a:prstGeom>
          <a:noFill/>
        </p:spPr>
        <p:txBody>
          <a:bodyPr wrap="square" rtlCol="0">
            <a:spAutoFit/>
          </a:bodyPr>
          <a:lstStyle/>
          <a:p>
            <a:pPr algn="ctr"/>
            <a:r>
              <a:rPr lang="en-US" sz="1200" b="1" dirty="0" smtClean="0">
                <a:solidFill>
                  <a:srgbClr val="800000"/>
                </a:solidFill>
              </a:rPr>
              <a:t>Cruise layer (10-11km)</a:t>
            </a:r>
            <a:endParaRPr lang="en-US" sz="1200" b="1" dirty="0">
              <a:solidFill>
                <a:srgbClr val="800000"/>
              </a:solidFill>
            </a:endParaRPr>
          </a:p>
        </p:txBody>
      </p:sp>
      <p:sp>
        <p:nvSpPr>
          <p:cNvPr id="6" name="TextBox 5"/>
          <p:cNvSpPr txBox="1"/>
          <p:nvPr/>
        </p:nvSpPr>
        <p:spPr>
          <a:xfrm>
            <a:off x="3229877" y="579452"/>
            <a:ext cx="1365383" cy="276999"/>
          </a:xfrm>
          <a:prstGeom prst="rect">
            <a:avLst/>
          </a:prstGeom>
          <a:noFill/>
        </p:spPr>
        <p:txBody>
          <a:bodyPr wrap="square" rtlCol="0">
            <a:spAutoFit/>
          </a:bodyPr>
          <a:lstStyle/>
          <a:p>
            <a:pPr algn="ctr"/>
            <a:r>
              <a:rPr lang="en-US" sz="1200" b="1" dirty="0" smtClean="0">
                <a:solidFill>
                  <a:srgbClr val="800000"/>
                </a:solidFill>
              </a:rPr>
              <a:t>LS layer (20km)</a:t>
            </a:r>
            <a:endParaRPr lang="en-US" sz="1200" b="1" dirty="0">
              <a:solidFill>
                <a:srgbClr val="800000"/>
              </a:solidFill>
            </a:endParaRPr>
          </a:p>
        </p:txBody>
      </p:sp>
      <p:sp>
        <p:nvSpPr>
          <p:cNvPr id="7" name="TextBox 6"/>
          <p:cNvSpPr txBox="1"/>
          <p:nvPr/>
        </p:nvSpPr>
        <p:spPr>
          <a:xfrm>
            <a:off x="3229877" y="327288"/>
            <a:ext cx="2793034" cy="338554"/>
          </a:xfrm>
          <a:prstGeom prst="rect">
            <a:avLst/>
          </a:prstGeom>
          <a:noFill/>
        </p:spPr>
        <p:txBody>
          <a:bodyPr wrap="square" rtlCol="0">
            <a:spAutoFit/>
          </a:bodyPr>
          <a:lstStyle/>
          <a:p>
            <a:pPr algn="ctr"/>
            <a:r>
              <a:rPr lang="en-US" sz="1600" b="1" dirty="0" smtClean="0">
                <a:solidFill>
                  <a:srgbClr val="800000"/>
                </a:solidFill>
              </a:rPr>
              <a:t>March</a:t>
            </a:r>
            <a:endParaRPr lang="en-US" sz="1600" b="1" dirty="0">
              <a:solidFill>
                <a:srgbClr val="800000"/>
              </a:solidFill>
            </a:endParaRPr>
          </a:p>
        </p:txBody>
      </p:sp>
      <p:sp>
        <p:nvSpPr>
          <p:cNvPr id="8" name="TextBox 7"/>
          <p:cNvSpPr txBox="1"/>
          <p:nvPr/>
        </p:nvSpPr>
        <p:spPr>
          <a:xfrm>
            <a:off x="5101530" y="569683"/>
            <a:ext cx="1950812" cy="276999"/>
          </a:xfrm>
          <a:prstGeom prst="rect">
            <a:avLst/>
          </a:prstGeom>
          <a:noFill/>
        </p:spPr>
        <p:txBody>
          <a:bodyPr wrap="square" rtlCol="0">
            <a:spAutoFit/>
          </a:bodyPr>
          <a:lstStyle/>
          <a:p>
            <a:pPr algn="ctr"/>
            <a:r>
              <a:rPr lang="en-US" sz="1200" b="1" dirty="0" smtClean="0">
                <a:solidFill>
                  <a:srgbClr val="800000"/>
                </a:solidFill>
              </a:rPr>
              <a:t>FT layer(</a:t>
            </a:r>
            <a:r>
              <a:rPr lang="en-US" sz="1200" b="1" dirty="0">
                <a:solidFill>
                  <a:srgbClr val="800000"/>
                </a:solidFill>
              </a:rPr>
              <a:t> </a:t>
            </a:r>
            <a:r>
              <a:rPr lang="en-US" sz="1200" b="1" dirty="0" smtClean="0">
                <a:solidFill>
                  <a:srgbClr val="800000"/>
                </a:solidFill>
              </a:rPr>
              <a:t>2.5km)</a:t>
            </a:r>
            <a:endParaRPr lang="en-US" sz="1200" b="1" dirty="0">
              <a:solidFill>
                <a:srgbClr val="800000"/>
              </a:solidFill>
            </a:endParaRPr>
          </a:p>
        </p:txBody>
      </p:sp>
      <p:sp>
        <p:nvSpPr>
          <p:cNvPr id="9" name="TextBox 8"/>
          <p:cNvSpPr txBox="1"/>
          <p:nvPr/>
        </p:nvSpPr>
        <p:spPr>
          <a:xfrm>
            <a:off x="7117408" y="579452"/>
            <a:ext cx="2112557" cy="276999"/>
          </a:xfrm>
          <a:prstGeom prst="rect">
            <a:avLst/>
          </a:prstGeom>
          <a:noFill/>
        </p:spPr>
        <p:txBody>
          <a:bodyPr wrap="square" rtlCol="0">
            <a:spAutoFit/>
          </a:bodyPr>
          <a:lstStyle/>
          <a:p>
            <a:pPr algn="ctr"/>
            <a:r>
              <a:rPr lang="en-US" sz="1200" b="1" dirty="0" smtClean="0">
                <a:solidFill>
                  <a:srgbClr val="800000"/>
                </a:solidFill>
              </a:rPr>
              <a:t>Surface layer(30m)</a:t>
            </a:r>
            <a:endParaRPr lang="en-US" sz="1200" b="1" dirty="0">
              <a:solidFill>
                <a:srgbClr val="800000"/>
              </a:solidFill>
            </a:endParaRPr>
          </a:p>
        </p:txBody>
      </p:sp>
      <p:pic>
        <p:nvPicPr>
          <p:cNvPr id="11" name="Picture 10"/>
          <p:cNvPicPr>
            <a:picLocks noChangeAspect="1"/>
          </p:cNvPicPr>
          <p:nvPr/>
        </p:nvPicPr>
        <p:blipFill>
          <a:blip r:embed="rId2"/>
          <a:stretch>
            <a:fillRect/>
          </a:stretch>
        </p:blipFill>
        <p:spPr>
          <a:xfrm>
            <a:off x="13984" y="1595340"/>
            <a:ext cx="561038" cy="2607205"/>
          </a:xfrm>
          <a:prstGeom prst="rect">
            <a:avLst/>
          </a:prstGeom>
        </p:spPr>
      </p:pic>
      <p:sp>
        <p:nvSpPr>
          <p:cNvPr id="21" name="TextBox 20"/>
          <p:cNvSpPr txBox="1"/>
          <p:nvPr/>
        </p:nvSpPr>
        <p:spPr>
          <a:xfrm>
            <a:off x="3349939" y="2750622"/>
            <a:ext cx="2793034" cy="307777"/>
          </a:xfrm>
          <a:prstGeom prst="rect">
            <a:avLst/>
          </a:prstGeom>
          <a:noFill/>
        </p:spPr>
        <p:txBody>
          <a:bodyPr wrap="square" rtlCol="0">
            <a:spAutoFit/>
          </a:bodyPr>
          <a:lstStyle/>
          <a:p>
            <a:pPr algn="ctr"/>
            <a:r>
              <a:rPr lang="en-US" sz="1400" b="1" dirty="0" smtClean="0">
                <a:solidFill>
                  <a:srgbClr val="800000"/>
                </a:solidFill>
              </a:rPr>
              <a:t>September</a:t>
            </a:r>
            <a:endParaRPr lang="en-US" sz="1400" b="1" dirty="0">
              <a:solidFill>
                <a:srgbClr val="800000"/>
              </a:solidFill>
            </a:endParaRPr>
          </a:p>
        </p:txBody>
      </p:sp>
      <p:sp>
        <p:nvSpPr>
          <p:cNvPr id="24" name="Slide Number Placeholder 23"/>
          <p:cNvSpPr>
            <a:spLocks noGrp="1"/>
          </p:cNvSpPr>
          <p:nvPr>
            <p:ph type="sldNum" sz="quarter" idx="12"/>
          </p:nvPr>
        </p:nvSpPr>
        <p:spPr/>
        <p:txBody>
          <a:bodyPr/>
          <a:lstStyle/>
          <a:p>
            <a:fld id="{9150A891-5C6A-0D41-A320-0435F024E7D2}" type="slidenum">
              <a:rPr lang="en-US" smtClean="0"/>
              <a:t>10</a:t>
            </a:fld>
            <a:endParaRPr lang="en-US"/>
          </a:p>
        </p:txBody>
      </p:sp>
      <p:pic>
        <p:nvPicPr>
          <p:cNvPr id="2" name="Picture 1"/>
          <p:cNvPicPr>
            <a:picLocks noChangeAspect="1"/>
          </p:cNvPicPr>
          <p:nvPr/>
        </p:nvPicPr>
        <p:blipFill>
          <a:blip r:embed="rId3"/>
          <a:stretch>
            <a:fillRect/>
          </a:stretch>
        </p:blipFill>
        <p:spPr>
          <a:xfrm>
            <a:off x="743165" y="907968"/>
            <a:ext cx="2123514" cy="1853595"/>
          </a:xfrm>
          <a:prstGeom prst="rect">
            <a:avLst/>
          </a:prstGeom>
        </p:spPr>
      </p:pic>
      <p:pic>
        <p:nvPicPr>
          <p:cNvPr id="4" name="Picture 3"/>
          <p:cNvPicPr>
            <a:picLocks noChangeAspect="1"/>
          </p:cNvPicPr>
          <p:nvPr/>
        </p:nvPicPr>
        <p:blipFill>
          <a:blip r:embed="rId4"/>
          <a:stretch>
            <a:fillRect/>
          </a:stretch>
        </p:blipFill>
        <p:spPr>
          <a:xfrm>
            <a:off x="2952986" y="889001"/>
            <a:ext cx="2029322" cy="1872562"/>
          </a:xfrm>
          <a:prstGeom prst="rect">
            <a:avLst/>
          </a:prstGeom>
        </p:spPr>
      </p:pic>
      <p:pic>
        <p:nvPicPr>
          <p:cNvPr id="12" name="Picture 11"/>
          <p:cNvPicPr>
            <a:picLocks noChangeAspect="1"/>
          </p:cNvPicPr>
          <p:nvPr/>
        </p:nvPicPr>
        <p:blipFill>
          <a:blip r:embed="rId5"/>
          <a:stretch>
            <a:fillRect/>
          </a:stretch>
        </p:blipFill>
        <p:spPr>
          <a:xfrm>
            <a:off x="5077476" y="846682"/>
            <a:ext cx="1974866" cy="1910134"/>
          </a:xfrm>
          <a:prstGeom prst="rect">
            <a:avLst/>
          </a:prstGeom>
        </p:spPr>
      </p:pic>
      <p:pic>
        <p:nvPicPr>
          <p:cNvPr id="16" name="Picture 15"/>
          <p:cNvPicPr>
            <a:picLocks noChangeAspect="1"/>
          </p:cNvPicPr>
          <p:nvPr/>
        </p:nvPicPr>
        <p:blipFill>
          <a:blip r:embed="rId6"/>
          <a:stretch>
            <a:fillRect/>
          </a:stretch>
        </p:blipFill>
        <p:spPr>
          <a:xfrm>
            <a:off x="7052341" y="889001"/>
            <a:ext cx="2003649" cy="1868498"/>
          </a:xfrm>
          <a:prstGeom prst="rect">
            <a:avLst/>
          </a:prstGeom>
        </p:spPr>
      </p:pic>
      <p:pic>
        <p:nvPicPr>
          <p:cNvPr id="23" name="Picture 22"/>
          <p:cNvPicPr>
            <a:picLocks noChangeAspect="1"/>
          </p:cNvPicPr>
          <p:nvPr/>
        </p:nvPicPr>
        <p:blipFill>
          <a:blip r:embed="rId7"/>
          <a:stretch>
            <a:fillRect/>
          </a:stretch>
        </p:blipFill>
        <p:spPr>
          <a:xfrm>
            <a:off x="2866679" y="3058399"/>
            <a:ext cx="2093078" cy="1902041"/>
          </a:xfrm>
          <a:prstGeom prst="rect">
            <a:avLst/>
          </a:prstGeom>
        </p:spPr>
      </p:pic>
      <p:pic>
        <p:nvPicPr>
          <p:cNvPr id="25" name="Picture 24"/>
          <p:cNvPicPr>
            <a:picLocks noChangeAspect="1"/>
          </p:cNvPicPr>
          <p:nvPr/>
        </p:nvPicPr>
        <p:blipFill>
          <a:blip r:embed="rId8"/>
          <a:stretch>
            <a:fillRect/>
          </a:stretch>
        </p:blipFill>
        <p:spPr>
          <a:xfrm>
            <a:off x="6940124" y="2962922"/>
            <a:ext cx="2115866" cy="1922535"/>
          </a:xfrm>
          <a:prstGeom prst="rect">
            <a:avLst/>
          </a:prstGeom>
        </p:spPr>
      </p:pic>
      <p:pic>
        <p:nvPicPr>
          <p:cNvPr id="29" name="Picture 28"/>
          <p:cNvPicPr>
            <a:picLocks noChangeAspect="1"/>
          </p:cNvPicPr>
          <p:nvPr/>
        </p:nvPicPr>
        <p:blipFill>
          <a:blip r:embed="rId9"/>
          <a:stretch>
            <a:fillRect/>
          </a:stretch>
        </p:blipFill>
        <p:spPr>
          <a:xfrm>
            <a:off x="4959757" y="2994005"/>
            <a:ext cx="2058522" cy="1930662"/>
          </a:xfrm>
          <a:prstGeom prst="rect">
            <a:avLst/>
          </a:prstGeom>
        </p:spPr>
      </p:pic>
      <p:pic>
        <p:nvPicPr>
          <p:cNvPr id="30" name="Picture 29"/>
          <p:cNvPicPr>
            <a:picLocks noChangeAspect="1"/>
          </p:cNvPicPr>
          <p:nvPr/>
        </p:nvPicPr>
        <p:blipFill>
          <a:blip r:embed="rId10"/>
          <a:stretch>
            <a:fillRect/>
          </a:stretch>
        </p:blipFill>
        <p:spPr>
          <a:xfrm>
            <a:off x="686282" y="3058399"/>
            <a:ext cx="2180397" cy="1827058"/>
          </a:xfrm>
          <a:prstGeom prst="rect">
            <a:avLst/>
          </a:prstGeom>
        </p:spPr>
      </p:pic>
      <p:sp>
        <p:nvSpPr>
          <p:cNvPr id="10" name="Rectangle 9"/>
          <p:cNvSpPr/>
          <p:nvPr/>
        </p:nvSpPr>
        <p:spPr>
          <a:xfrm>
            <a:off x="686282" y="4885457"/>
            <a:ext cx="8064320" cy="1077218"/>
          </a:xfrm>
          <a:prstGeom prst="rect">
            <a:avLst/>
          </a:prstGeom>
        </p:spPr>
        <p:txBody>
          <a:bodyPr wrap="square">
            <a:spAutoFit/>
          </a:bodyPr>
          <a:lstStyle/>
          <a:p>
            <a:pPr marL="285750" indent="-285750" algn="just">
              <a:buFont typeface="Arial"/>
              <a:buChar char="•"/>
            </a:pPr>
            <a:r>
              <a:rPr lang="en-US" sz="1600" b="1" dirty="0">
                <a:solidFill>
                  <a:srgbClr val="800000"/>
                </a:solidFill>
              </a:rPr>
              <a:t>Higher surface concentrations observed in hemispheric scale than in CONUS scale due to intercontinental transport</a:t>
            </a:r>
          </a:p>
          <a:p>
            <a:pPr marL="285750" indent="-285750" algn="just">
              <a:buFont typeface="Arial"/>
              <a:buChar char="•"/>
            </a:pPr>
            <a:r>
              <a:rPr lang="en-US" sz="1600" b="1" dirty="0">
                <a:solidFill>
                  <a:srgbClr val="800000"/>
                </a:solidFill>
              </a:rPr>
              <a:t>Above the cruise layer, concentrations transported towards the Arctic. In summer, concentrations are high near equatorial regions</a:t>
            </a:r>
          </a:p>
        </p:txBody>
      </p:sp>
    </p:spTree>
    <p:extLst>
      <p:ext uri="{BB962C8B-B14F-4D97-AF65-F5344CB8AC3E}">
        <p14:creationId xmlns:p14="http://schemas.microsoft.com/office/powerpoint/2010/main" val="376385631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4600" y="0"/>
            <a:ext cx="8229600" cy="539075"/>
          </a:xfrm>
        </p:spPr>
        <p:txBody>
          <a:bodyPr>
            <a:noAutofit/>
          </a:bodyPr>
          <a:lstStyle/>
          <a:p>
            <a:pPr algn="ctr"/>
            <a:r>
              <a:rPr lang="en-US" sz="2400" b="1" dirty="0" smtClean="0">
                <a:solidFill>
                  <a:srgbClr val="000000"/>
                </a:solidFill>
              </a:rPr>
              <a:t>Vertical Tracer Profiles – NH Domain</a:t>
            </a:r>
            <a:endParaRPr lang="en-US" sz="2400" b="1" dirty="0">
              <a:solidFill>
                <a:srgbClr val="000000"/>
              </a:solidFill>
            </a:endParaRPr>
          </a:p>
        </p:txBody>
      </p:sp>
      <p:sp>
        <p:nvSpPr>
          <p:cNvPr id="5" name="TextBox 4"/>
          <p:cNvSpPr txBox="1"/>
          <p:nvPr/>
        </p:nvSpPr>
        <p:spPr>
          <a:xfrm>
            <a:off x="7073479" y="313086"/>
            <a:ext cx="1160447" cy="369332"/>
          </a:xfrm>
          <a:prstGeom prst="rect">
            <a:avLst/>
          </a:prstGeom>
          <a:noFill/>
        </p:spPr>
        <p:txBody>
          <a:bodyPr wrap="square" rtlCol="0">
            <a:spAutoFit/>
          </a:bodyPr>
          <a:lstStyle/>
          <a:p>
            <a:pPr algn="ctr"/>
            <a:r>
              <a:rPr lang="en-US" b="1" dirty="0" smtClean="0">
                <a:solidFill>
                  <a:srgbClr val="800000"/>
                </a:solidFill>
              </a:rPr>
              <a:t>EA</a:t>
            </a:r>
            <a:endParaRPr lang="en-US" b="1" dirty="0">
              <a:solidFill>
                <a:srgbClr val="800000"/>
              </a:solidFill>
            </a:endParaRPr>
          </a:p>
        </p:txBody>
      </p:sp>
      <p:sp>
        <p:nvSpPr>
          <p:cNvPr id="8" name="TextBox 7"/>
          <p:cNvSpPr txBox="1"/>
          <p:nvPr/>
        </p:nvSpPr>
        <p:spPr>
          <a:xfrm>
            <a:off x="3794618" y="346407"/>
            <a:ext cx="1620248" cy="369332"/>
          </a:xfrm>
          <a:prstGeom prst="rect">
            <a:avLst/>
          </a:prstGeom>
          <a:noFill/>
        </p:spPr>
        <p:txBody>
          <a:bodyPr wrap="square" rtlCol="0">
            <a:spAutoFit/>
          </a:bodyPr>
          <a:lstStyle/>
          <a:p>
            <a:pPr algn="ctr"/>
            <a:r>
              <a:rPr lang="en-US" b="1" dirty="0" smtClean="0">
                <a:solidFill>
                  <a:srgbClr val="800000"/>
                </a:solidFill>
              </a:rPr>
              <a:t>EU</a:t>
            </a:r>
            <a:endParaRPr lang="en-US" b="1" dirty="0">
              <a:solidFill>
                <a:srgbClr val="800000"/>
              </a:solidFill>
            </a:endParaRPr>
          </a:p>
        </p:txBody>
      </p:sp>
      <p:sp>
        <p:nvSpPr>
          <p:cNvPr id="9" name="TextBox 8"/>
          <p:cNvSpPr txBox="1"/>
          <p:nvPr/>
        </p:nvSpPr>
        <p:spPr>
          <a:xfrm>
            <a:off x="1059770" y="346407"/>
            <a:ext cx="1239818" cy="369332"/>
          </a:xfrm>
          <a:prstGeom prst="rect">
            <a:avLst/>
          </a:prstGeom>
          <a:noFill/>
        </p:spPr>
        <p:txBody>
          <a:bodyPr wrap="square" rtlCol="0">
            <a:spAutoFit/>
          </a:bodyPr>
          <a:lstStyle/>
          <a:p>
            <a:pPr algn="ctr"/>
            <a:r>
              <a:rPr lang="en-US" b="1" dirty="0" smtClean="0">
                <a:solidFill>
                  <a:srgbClr val="800000"/>
                </a:solidFill>
              </a:rPr>
              <a:t>NA</a:t>
            </a:r>
            <a:endParaRPr lang="en-US" b="1" dirty="0">
              <a:solidFill>
                <a:srgbClr val="800000"/>
              </a:solidFill>
            </a:endParaRPr>
          </a:p>
        </p:txBody>
      </p:sp>
      <p:sp>
        <p:nvSpPr>
          <p:cNvPr id="16" name="TextBox 15"/>
          <p:cNvSpPr txBox="1"/>
          <p:nvPr/>
        </p:nvSpPr>
        <p:spPr>
          <a:xfrm>
            <a:off x="244230" y="5236398"/>
            <a:ext cx="8899769" cy="584776"/>
          </a:xfrm>
          <a:prstGeom prst="rect">
            <a:avLst/>
          </a:prstGeom>
          <a:noFill/>
        </p:spPr>
        <p:txBody>
          <a:bodyPr wrap="square" rtlCol="0">
            <a:spAutoFit/>
          </a:bodyPr>
          <a:lstStyle/>
          <a:p>
            <a:pPr algn="ctr"/>
            <a:r>
              <a:rPr lang="en-US" sz="1600" b="1" dirty="0" smtClean="0">
                <a:solidFill>
                  <a:srgbClr val="800000"/>
                </a:solidFill>
              </a:rPr>
              <a:t>In Hemispheric scale, global circulation and high jet stream in winter causes </a:t>
            </a:r>
          </a:p>
          <a:p>
            <a:pPr algn="ctr"/>
            <a:r>
              <a:rPr lang="en-US" sz="1600" b="1" dirty="0">
                <a:solidFill>
                  <a:srgbClr val="800000"/>
                </a:solidFill>
              </a:rPr>
              <a:t>s</a:t>
            </a:r>
            <a:r>
              <a:rPr lang="en-US" sz="1600" b="1" dirty="0" smtClean="0">
                <a:solidFill>
                  <a:srgbClr val="800000"/>
                </a:solidFill>
              </a:rPr>
              <a:t>lightly higher surface impacts (during winter) in all sub regions (EA, EU, NA)</a:t>
            </a:r>
          </a:p>
        </p:txBody>
      </p:sp>
      <p:graphicFrame>
        <p:nvGraphicFramePr>
          <p:cNvPr id="10" name="Table 9"/>
          <p:cNvGraphicFramePr>
            <a:graphicFrameLocks noGrp="1"/>
          </p:cNvGraphicFramePr>
          <p:nvPr>
            <p:extLst>
              <p:ext uri="{D42A27DB-BD31-4B8C-83A1-F6EECF244321}">
                <p14:modId xmlns:p14="http://schemas.microsoft.com/office/powerpoint/2010/main" val="2654166711"/>
              </p:ext>
            </p:extLst>
          </p:nvPr>
        </p:nvGraphicFramePr>
        <p:xfrm>
          <a:off x="576402" y="2951917"/>
          <a:ext cx="8152090" cy="2314961"/>
        </p:xfrm>
        <a:graphic>
          <a:graphicData uri="http://schemas.openxmlformats.org/drawingml/2006/table">
            <a:tbl>
              <a:tblPr firstRow="1" bandRow="1">
                <a:tableStyleId>{5C22544A-7EE6-4342-B048-85BDC9FD1C3A}</a:tableStyleId>
              </a:tblPr>
              <a:tblGrid>
                <a:gridCol w="2725598"/>
                <a:gridCol w="3000936"/>
                <a:gridCol w="2425556"/>
              </a:tblGrid>
              <a:tr h="455681">
                <a:tc rowSpan="2">
                  <a:txBody>
                    <a:bodyPr/>
                    <a:lstStyle/>
                    <a:p>
                      <a:pPr algn="ctr"/>
                      <a:r>
                        <a:rPr lang="en-US" sz="1400" b="1" dirty="0" smtClean="0"/>
                        <a:t>Sub-regions</a:t>
                      </a:r>
                      <a:endParaRPr lang="en-US" sz="1400" b="1"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S</a:t>
                      </a:r>
                      <a:r>
                        <a:rPr lang="en-US" sz="1200" b="1" dirty="0" smtClean="0"/>
                        <a:t>urface</a:t>
                      </a:r>
                      <a:r>
                        <a:rPr lang="en-US" sz="1200" b="1" baseline="0" dirty="0" smtClean="0"/>
                        <a:t> </a:t>
                      </a:r>
                      <a:r>
                        <a:rPr lang="en-US" sz="1200" b="1" baseline="0" dirty="0" err="1" smtClean="0"/>
                        <a:t>NO</a:t>
                      </a:r>
                      <a:r>
                        <a:rPr lang="en-US" sz="1200" b="1" baseline="-25000" dirty="0" err="1" smtClean="0"/>
                        <a:t>x</a:t>
                      </a:r>
                      <a:r>
                        <a:rPr lang="en-US" sz="1200" b="1" baseline="0" dirty="0" smtClean="0"/>
                        <a:t> tracer (molecules/m</a:t>
                      </a:r>
                      <a:r>
                        <a:rPr lang="en-US" sz="1200" b="1" baseline="30000" dirty="0" smtClean="0"/>
                        <a:t>2</a:t>
                      </a:r>
                      <a:r>
                        <a:rPr lang="en-US" sz="1200" b="1" baseline="0" dirty="0" smtClean="0"/>
                        <a:t>)/Total </a:t>
                      </a:r>
                      <a:r>
                        <a:rPr lang="en-US" sz="1200" b="1" baseline="0" dirty="0" err="1" smtClean="0"/>
                        <a:t>NO</a:t>
                      </a:r>
                      <a:r>
                        <a:rPr lang="en-US" sz="1200" b="1" baseline="-25000" dirty="0" err="1" smtClean="0"/>
                        <a:t>x</a:t>
                      </a:r>
                      <a:r>
                        <a:rPr lang="en-US" sz="1200" b="1" baseline="0" dirty="0" smtClean="0"/>
                        <a:t> tracer column (molecules/m</a:t>
                      </a:r>
                      <a:r>
                        <a:rPr lang="en-US" sz="1200" b="1" baseline="30000" dirty="0" smtClean="0"/>
                        <a:t>2</a:t>
                      </a:r>
                      <a:r>
                        <a:rPr lang="en-US" sz="1200" b="1" baseline="0" dirty="0" smtClean="0"/>
                        <a:t>)  (%)</a:t>
                      </a:r>
                      <a:endParaRPr lang="en-US" sz="1200" b="1" dirty="0" smtClean="0"/>
                    </a:p>
                  </a:txBody>
                  <a:tcPr/>
                </a:tc>
                <a:tc hMerge="1">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b="1" dirty="0" smtClean="0"/>
                    </a:p>
                  </a:txBody>
                  <a:tcPr/>
                </a:tc>
              </a:tr>
              <a:tr h="455681">
                <a:tc vMerge="1">
                  <a:txBody>
                    <a:bodyPr/>
                    <a:lstStyle/>
                    <a:p>
                      <a:endParaRPr lang="en-US"/>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t>March</a:t>
                      </a:r>
                    </a:p>
                    <a:p>
                      <a:pPr algn="ctr"/>
                      <a:endParaRPr lang="en-US" sz="12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t>September</a:t>
                      </a:r>
                    </a:p>
                    <a:p>
                      <a:pPr algn="ctr"/>
                      <a:endParaRPr lang="en-US" sz="1200" b="1" dirty="0"/>
                    </a:p>
                  </a:txBody>
                  <a:tcPr/>
                </a:tc>
              </a:tr>
              <a:tr h="455681">
                <a:tc>
                  <a:txBody>
                    <a:bodyPr/>
                    <a:lstStyle/>
                    <a:p>
                      <a:pPr algn="ctr"/>
                      <a:r>
                        <a:rPr lang="en-US" sz="1200" b="1" dirty="0" smtClean="0"/>
                        <a:t>NA</a:t>
                      </a:r>
                      <a:endParaRPr lang="en-US" sz="12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0.17</a:t>
                      </a:r>
                    </a:p>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0.17</a:t>
                      </a:r>
                    </a:p>
                    <a:p>
                      <a:pPr algn="ctr"/>
                      <a:endParaRPr lang="en-US" sz="1200" b="1" dirty="0"/>
                    </a:p>
                  </a:txBody>
                  <a:tcPr/>
                </a:tc>
              </a:tr>
              <a:tr h="455681">
                <a:tc>
                  <a:txBody>
                    <a:bodyPr/>
                    <a:lstStyle/>
                    <a:p>
                      <a:pPr algn="ctr"/>
                      <a:r>
                        <a:rPr lang="en-US" sz="1200" b="1" dirty="0" smtClean="0"/>
                        <a:t>EU</a:t>
                      </a:r>
                      <a:endParaRPr lang="en-US" sz="12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0.19</a:t>
                      </a:r>
                    </a:p>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0.17</a:t>
                      </a:r>
                    </a:p>
                    <a:p>
                      <a:pPr algn="ctr"/>
                      <a:endParaRPr lang="en-US" sz="1200" b="1" dirty="0"/>
                    </a:p>
                  </a:txBody>
                  <a:tcPr/>
                </a:tc>
              </a:tr>
              <a:tr h="455681">
                <a:tc>
                  <a:txBody>
                    <a:bodyPr/>
                    <a:lstStyle/>
                    <a:p>
                      <a:pPr algn="ctr"/>
                      <a:r>
                        <a:rPr lang="en-US" sz="1200" b="1" dirty="0" smtClean="0"/>
                        <a:t>EA</a:t>
                      </a:r>
                      <a:endParaRPr lang="en-US" sz="1200" b="1"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0.20</a:t>
                      </a:r>
                    </a:p>
                    <a:p>
                      <a:pPr algn="ct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1" dirty="0" smtClean="0"/>
                        <a:t>0.17</a:t>
                      </a:r>
                    </a:p>
                    <a:p>
                      <a:pPr algn="ctr"/>
                      <a:endParaRPr lang="en-US" sz="1200" b="1" dirty="0"/>
                    </a:p>
                  </a:txBody>
                  <a:tcPr/>
                </a:tc>
              </a:tr>
            </a:tbl>
          </a:graphicData>
        </a:graphic>
      </p:graphicFrame>
      <p:sp>
        <p:nvSpPr>
          <p:cNvPr id="6" name="TextBox 5"/>
          <p:cNvSpPr txBox="1"/>
          <p:nvPr/>
        </p:nvSpPr>
        <p:spPr>
          <a:xfrm>
            <a:off x="6818923" y="6320692"/>
            <a:ext cx="1084385" cy="369332"/>
          </a:xfrm>
          <a:prstGeom prst="rect">
            <a:avLst/>
          </a:prstGeom>
          <a:noFill/>
        </p:spPr>
        <p:txBody>
          <a:bodyPr wrap="square" rtlCol="0">
            <a:spAutoFit/>
          </a:bodyPr>
          <a:lstStyle/>
          <a:p>
            <a:r>
              <a:rPr lang="en-US" dirty="0" smtClean="0"/>
              <a:t>11</a:t>
            </a:r>
            <a:endParaRPr lang="en-US" dirty="0"/>
          </a:p>
        </p:txBody>
      </p:sp>
      <p:pic>
        <p:nvPicPr>
          <p:cNvPr id="2" name="Picture 1"/>
          <p:cNvPicPr>
            <a:picLocks noChangeAspect="1"/>
          </p:cNvPicPr>
          <p:nvPr/>
        </p:nvPicPr>
        <p:blipFill>
          <a:blip r:embed="rId3"/>
          <a:stretch>
            <a:fillRect/>
          </a:stretch>
        </p:blipFill>
        <p:spPr>
          <a:xfrm>
            <a:off x="244231" y="682419"/>
            <a:ext cx="2960078" cy="2232286"/>
          </a:xfrm>
          <a:prstGeom prst="rect">
            <a:avLst/>
          </a:prstGeom>
        </p:spPr>
      </p:pic>
      <p:pic>
        <p:nvPicPr>
          <p:cNvPr id="4" name="Picture 3"/>
          <p:cNvPicPr>
            <a:picLocks noChangeAspect="1"/>
          </p:cNvPicPr>
          <p:nvPr/>
        </p:nvPicPr>
        <p:blipFill>
          <a:blip r:embed="rId4"/>
          <a:stretch>
            <a:fillRect/>
          </a:stretch>
        </p:blipFill>
        <p:spPr>
          <a:xfrm>
            <a:off x="3344456" y="682418"/>
            <a:ext cx="2986005" cy="2232287"/>
          </a:xfrm>
          <a:prstGeom prst="rect">
            <a:avLst/>
          </a:prstGeom>
        </p:spPr>
      </p:pic>
      <p:pic>
        <p:nvPicPr>
          <p:cNvPr id="7" name="Picture 6"/>
          <p:cNvPicPr>
            <a:picLocks noChangeAspect="1"/>
          </p:cNvPicPr>
          <p:nvPr/>
        </p:nvPicPr>
        <p:blipFill>
          <a:blip r:embed="rId5"/>
          <a:stretch>
            <a:fillRect/>
          </a:stretch>
        </p:blipFill>
        <p:spPr>
          <a:xfrm>
            <a:off x="6330461" y="761112"/>
            <a:ext cx="2711444" cy="2190805"/>
          </a:xfrm>
          <a:prstGeom prst="rect">
            <a:avLst/>
          </a:prstGeom>
        </p:spPr>
      </p:pic>
    </p:spTree>
    <p:extLst>
      <p:ext uri="{BB962C8B-B14F-4D97-AF65-F5344CB8AC3E}">
        <p14:creationId xmlns:p14="http://schemas.microsoft.com/office/powerpoint/2010/main" val="304579408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754" y="0"/>
            <a:ext cx="8026400" cy="566308"/>
          </a:xfrm>
        </p:spPr>
        <p:txBody>
          <a:bodyPr>
            <a:normAutofit fontScale="90000"/>
          </a:bodyPr>
          <a:lstStyle/>
          <a:p>
            <a:pPr algn="ctr"/>
            <a:r>
              <a:rPr lang="en-US" sz="2800" b="1" dirty="0" smtClean="0">
                <a:solidFill>
                  <a:srgbClr val="000000"/>
                </a:solidFill>
              </a:rPr>
              <a:t>Emission Tagging Case – NH Domain (January average)</a:t>
            </a:r>
            <a:endParaRPr lang="en-US" sz="2800" b="1" dirty="0">
              <a:solidFill>
                <a:srgbClr val="000000"/>
              </a:solidFill>
            </a:endParaRPr>
          </a:p>
        </p:txBody>
      </p:sp>
      <p:sp>
        <p:nvSpPr>
          <p:cNvPr id="11" name="TextBox 10"/>
          <p:cNvSpPr txBox="1"/>
          <p:nvPr/>
        </p:nvSpPr>
        <p:spPr>
          <a:xfrm>
            <a:off x="590754" y="5294319"/>
            <a:ext cx="8314723" cy="584776"/>
          </a:xfrm>
          <a:prstGeom prst="rect">
            <a:avLst/>
          </a:prstGeom>
          <a:noFill/>
        </p:spPr>
        <p:txBody>
          <a:bodyPr wrap="square" rtlCol="0">
            <a:spAutoFit/>
          </a:bodyPr>
          <a:lstStyle/>
          <a:p>
            <a:pPr algn="just"/>
            <a:r>
              <a:rPr lang="en-US" sz="1600" b="1" dirty="0" smtClean="0">
                <a:solidFill>
                  <a:srgbClr val="800000"/>
                </a:solidFill>
              </a:rPr>
              <a:t>North America and Europe emissions can be transported to remote regions in North Africa and Asia but the overall magnitudes are low </a:t>
            </a:r>
            <a:endParaRPr lang="en-US" sz="1600" b="1" dirty="0">
              <a:solidFill>
                <a:srgbClr val="800000"/>
              </a:solidFill>
            </a:endParaRPr>
          </a:p>
        </p:txBody>
      </p:sp>
      <p:sp>
        <p:nvSpPr>
          <p:cNvPr id="12" name="TextBox 11"/>
          <p:cNvSpPr txBox="1"/>
          <p:nvPr/>
        </p:nvSpPr>
        <p:spPr>
          <a:xfrm>
            <a:off x="1574800" y="650836"/>
            <a:ext cx="1137920" cy="369332"/>
          </a:xfrm>
          <a:prstGeom prst="rect">
            <a:avLst/>
          </a:prstGeom>
          <a:noFill/>
        </p:spPr>
        <p:txBody>
          <a:bodyPr wrap="square" rtlCol="0">
            <a:spAutoFit/>
          </a:bodyPr>
          <a:lstStyle/>
          <a:p>
            <a:pPr algn="ctr"/>
            <a:r>
              <a:rPr lang="en-US" b="1" dirty="0" smtClean="0">
                <a:solidFill>
                  <a:srgbClr val="800000"/>
                </a:solidFill>
              </a:rPr>
              <a:t>TR_NA</a:t>
            </a:r>
            <a:endParaRPr lang="en-US" b="1" dirty="0">
              <a:solidFill>
                <a:srgbClr val="800000"/>
              </a:solidFill>
            </a:endParaRPr>
          </a:p>
        </p:txBody>
      </p:sp>
      <p:sp>
        <p:nvSpPr>
          <p:cNvPr id="13" name="TextBox 12"/>
          <p:cNvSpPr txBox="1"/>
          <p:nvPr/>
        </p:nvSpPr>
        <p:spPr>
          <a:xfrm>
            <a:off x="6995095" y="681614"/>
            <a:ext cx="1117600" cy="369332"/>
          </a:xfrm>
          <a:prstGeom prst="rect">
            <a:avLst/>
          </a:prstGeom>
          <a:noFill/>
        </p:spPr>
        <p:txBody>
          <a:bodyPr wrap="square" rtlCol="0">
            <a:spAutoFit/>
          </a:bodyPr>
          <a:lstStyle/>
          <a:p>
            <a:pPr algn="ctr"/>
            <a:r>
              <a:rPr lang="en-US" b="1" dirty="0" smtClean="0">
                <a:solidFill>
                  <a:srgbClr val="800000"/>
                </a:solidFill>
              </a:rPr>
              <a:t>TR_EA</a:t>
            </a:r>
            <a:endParaRPr lang="en-US" b="1" dirty="0">
              <a:solidFill>
                <a:srgbClr val="800000"/>
              </a:solidFill>
            </a:endParaRPr>
          </a:p>
        </p:txBody>
      </p:sp>
      <p:sp>
        <p:nvSpPr>
          <p:cNvPr id="15" name="TextBox 14"/>
          <p:cNvSpPr txBox="1"/>
          <p:nvPr/>
        </p:nvSpPr>
        <p:spPr>
          <a:xfrm>
            <a:off x="4253044" y="698716"/>
            <a:ext cx="1224000" cy="369332"/>
          </a:xfrm>
          <a:prstGeom prst="rect">
            <a:avLst/>
          </a:prstGeom>
          <a:noFill/>
        </p:spPr>
        <p:txBody>
          <a:bodyPr wrap="square" rtlCol="0">
            <a:spAutoFit/>
          </a:bodyPr>
          <a:lstStyle/>
          <a:p>
            <a:pPr algn="ctr"/>
            <a:r>
              <a:rPr lang="en-US" b="1" dirty="0" smtClean="0">
                <a:solidFill>
                  <a:srgbClr val="800000"/>
                </a:solidFill>
              </a:rPr>
              <a:t>TR_EU</a:t>
            </a:r>
            <a:endParaRPr lang="en-US" b="1" dirty="0">
              <a:solidFill>
                <a:srgbClr val="800000"/>
              </a:solidFill>
            </a:endParaRPr>
          </a:p>
        </p:txBody>
      </p:sp>
      <p:sp>
        <p:nvSpPr>
          <p:cNvPr id="16" name="TextBox 15"/>
          <p:cNvSpPr txBox="1"/>
          <p:nvPr/>
        </p:nvSpPr>
        <p:spPr>
          <a:xfrm>
            <a:off x="355600" y="681614"/>
            <a:ext cx="1219200" cy="338554"/>
          </a:xfrm>
          <a:prstGeom prst="rect">
            <a:avLst/>
          </a:prstGeom>
          <a:noFill/>
        </p:spPr>
        <p:txBody>
          <a:bodyPr wrap="square" rtlCol="0">
            <a:spAutoFit/>
          </a:bodyPr>
          <a:lstStyle/>
          <a:p>
            <a:r>
              <a:rPr lang="en-US" sz="1600" b="1" dirty="0" smtClean="0">
                <a:solidFill>
                  <a:srgbClr val="800000"/>
                </a:solidFill>
              </a:rPr>
              <a:t>Cruise layer</a:t>
            </a:r>
            <a:endParaRPr lang="en-US" sz="1600" b="1" dirty="0">
              <a:solidFill>
                <a:srgbClr val="800000"/>
              </a:solidFill>
            </a:endParaRPr>
          </a:p>
        </p:txBody>
      </p:sp>
      <p:sp>
        <p:nvSpPr>
          <p:cNvPr id="17" name="TextBox 16"/>
          <p:cNvSpPr txBox="1"/>
          <p:nvPr/>
        </p:nvSpPr>
        <p:spPr>
          <a:xfrm>
            <a:off x="607072" y="2971365"/>
            <a:ext cx="1361440" cy="338554"/>
          </a:xfrm>
          <a:prstGeom prst="rect">
            <a:avLst/>
          </a:prstGeom>
          <a:noFill/>
        </p:spPr>
        <p:txBody>
          <a:bodyPr wrap="square" rtlCol="0">
            <a:spAutoFit/>
          </a:bodyPr>
          <a:lstStyle/>
          <a:p>
            <a:pPr algn="ctr"/>
            <a:r>
              <a:rPr lang="en-US" sz="1600" b="1" dirty="0" smtClean="0">
                <a:solidFill>
                  <a:srgbClr val="800000"/>
                </a:solidFill>
              </a:rPr>
              <a:t>Surface layer</a:t>
            </a:r>
            <a:endParaRPr lang="en-US" sz="1600" b="1" dirty="0">
              <a:solidFill>
                <a:srgbClr val="800000"/>
              </a:solidFill>
            </a:endParaRPr>
          </a:p>
        </p:txBody>
      </p:sp>
      <p:pic>
        <p:nvPicPr>
          <p:cNvPr id="21" name="Picture 20"/>
          <p:cNvPicPr>
            <a:picLocks noChangeAspect="1"/>
          </p:cNvPicPr>
          <p:nvPr/>
        </p:nvPicPr>
        <p:blipFill>
          <a:blip r:embed="rId2"/>
          <a:stretch>
            <a:fillRect/>
          </a:stretch>
        </p:blipFill>
        <p:spPr>
          <a:xfrm>
            <a:off x="54610" y="1359886"/>
            <a:ext cx="560342" cy="2866345"/>
          </a:xfrm>
          <a:prstGeom prst="rect">
            <a:avLst/>
          </a:prstGeom>
        </p:spPr>
      </p:pic>
      <p:sp>
        <p:nvSpPr>
          <p:cNvPr id="3" name="TextBox 2"/>
          <p:cNvSpPr txBox="1"/>
          <p:nvPr/>
        </p:nvSpPr>
        <p:spPr>
          <a:xfrm>
            <a:off x="54610" y="1021332"/>
            <a:ext cx="813074" cy="338554"/>
          </a:xfrm>
          <a:prstGeom prst="rect">
            <a:avLst/>
          </a:prstGeom>
          <a:noFill/>
        </p:spPr>
        <p:txBody>
          <a:bodyPr wrap="square" rtlCol="0">
            <a:spAutoFit/>
          </a:bodyPr>
          <a:lstStyle/>
          <a:p>
            <a:r>
              <a:rPr lang="en-US" sz="1600" b="1" dirty="0" smtClean="0">
                <a:solidFill>
                  <a:srgbClr val="800000"/>
                </a:solidFill>
              </a:rPr>
              <a:t>NO</a:t>
            </a:r>
            <a:r>
              <a:rPr lang="en-US" sz="1600" b="1" baseline="-25000" dirty="0" smtClean="0">
                <a:solidFill>
                  <a:srgbClr val="800000"/>
                </a:solidFill>
              </a:rPr>
              <a:t>x</a:t>
            </a:r>
            <a:r>
              <a:rPr lang="en-US" sz="1600" dirty="0" smtClean="0">
                <a:solidFill>
                  <a:srgbClr val="800000"/>
                </a:solidFill>
              </a:rPr>
              <a:t> </a:t>
            </a:r>
            <a:endParaRPr lang="en-US" sz="1600" dirty="0">
              <a:solidFill>
                <a:srgbClr val="800000"/>
              </a:solidFill>
            </a:endParaRPr>
          </a:p>
        </p:txBody>
      </p:sp>
      <p:pic>
        <p:nvPicPr>
          <p:cNvPr id="5" name="Picture 4"/>
          <p:cNvPicPr>
            <a:picLocks noChangeAspect="1"/>
          </p:cNvPicPr>
          <p:nvPr/>
        </p:nvPicPr>
        <p:blipFill>
          <a:blip r:embed="rId3"/>
          <a:stretch>
            <a:fillRect/>
          </a:stretch>
        </p:blipFill>
        <p:spPr>
          <a:xfrm>
            <a:off x="867684" y="1050946"/>
            <a:ext cx="2586987" cy="1982067"/>
          </a:xfrm>
          <a:prstGeom prst="rect">
            <a:avLst/>
          </a:prstGeom>
        </p:spPr>
      </p:pic>
      <p:pic>
        <p:nvPicPr>
          <p:cNvPr id="6" name="Picture 5"/>
          <p:cNvPicPr>
            <a:picLocks noChangeAspect="1"/>
          </p:cNvPicPr>
          <p:nvPr/>
        </p:nvPicPr>
        <p:blipFill>
          <a:blip r:embed="rId4"/>
          <a:stretch>
            <a:fillRect/>
          </a:stretch>
        </p:blipFill>
        <p:spPr>
          <a:xfrm>
            <a:off x="867684" y="3273589"/>
            <a:ext cx="2658036" cy="1984300"/>
          </a:xfrm>
          <a:prstGeom prst="rect">
            <a:avLst/>
          </a:prstGeom>
        </p:spPr>
      </p:pic>
      <p:pic>
        <p:nvPicPr>
          <p:cNvPr id="7" name="Picture 6"/>
          <p:cNvPicPr>
            <a:picLocks noChangeAspect="1"/>
          </p:cNvPicPr>
          <p:nvPr/>
        </p:nvPicPr>
        <p:blipFill>
          <a:blip r:embed="rId5"/>
          <a:stretch>
            <a:fillRect/>
          </a:stretch>
        </p:blipFill>
        <p:spPr>
          <a:xfrm>
            <a:off x="3632289" y="1068048"/>
            <a:ext cx="2664272" cy="1964965"/>
          </a:xfrm>
          <a:prstGeom prst="rect">
            <a:avLst/>
          </a:prstGeom>
        </p:spPr>
      </p:pic>
      <p:pic>
        <p:nvPicPr>
          <p:cNvPr id="8" name="Picture 7"/>
          <p:cNvPicPr>
            <a:picLocks noChangeAspect="1"/>
          </p:cNvPicPr>
          <p:nvPr/>
        </p:nvPicPr>
        <p:blipFill>
          <a:blip r:embed="rId6"/>
          <a:stretch>
            <a:fillRect/>
          </a:stretch>
        </p:blipFill>
        <p:spPr>
          <a:xfrm>
            <a:off x="3632289" y="3371427"/>
            <a:ext cx="2664272" cy="1901951"/>
          </a:xfrm>
          <a:prstGeom prst="rect">
            <a:avLst/>
          </a:prstGeom>
        </p:spPr>
      </p:pic>
      <p:pic>
        <p:nvPicPr>
          <p:cNvPr id="22" name="Picture 21"/>
          <p:cNvPicPr>
            <a:picLocks noChangeAspect="1"/>
          </p:cNvPicPr>
          <p:nvPr/>
        </p:nvPicPr>
        <p:blipFill>
          <a:blip r:embed="rId7"/>
          <a:stretch>
            <a:fillRect/>
          </a:stretch>
        </p:blipFill>
        <p:spPr>
          <a:xfrm>
            <a:off x="6420893" y="1050946"/>
            <a:ext cx="2406725" cy="1982067"/>
          </a:xfrm>
          <a:prstGeom prst="rect">
            <a:avLst/>
          </a:prstGeom>
        </p:spPr>
      </p:pic>
      <p:pic>
        <p:nvPicPr>
          <p:cNvPr id="23" name="Picture 22"/>
          <p:cNvPicPr>
            <a:picLocks noChangeAspect="1"/>
          </p:cNvPicPr>
          <p:nvPr/>
        </p:nvPicPr>
        <p:blipFill>
          <a:blip r:embed="rId8"/>
          <a:stretch>
            <a:fillRect/>
          </a:stretch>
        </p:blipFill>
        <p:spPr>
          <a:xfrm>
            <a:off x="6358726" y="3273589"/>
            <a:ext cx="2546751" cy="2017650"/>
          </a:xfrm>
          <a:prstGeom prst="rect">
            <a:avLst/>
          </a:prstGeom>
        </p:spPr>
      </p:pic>
      <p:sp>
        <p:nvSpPr>
          <p:cNvPr id="9" name="TextBox 8"/>
          <p:cNvSpPr txBox="1"/>
          <p:nvPr/>
        </p:nvSpPr>
        <p:spPr>
          <a:xfrm>
            <a:off x="6995095" y="6369538"/>
            <a:ext cx="1044982"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33461423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826" y="68077"/>
            <a:ext cx="8026400" cy="566308"/>
          </a:xfrm>
        </p:spPr>
        <p:txBody>
          <a:bodyPr>
            <a:normAutofit/>
          </a:bodyPr>
          <a:lstStyle/>
          <a:p>
            <a:pPr algn="ctr"/>
            <a:r>
              <a:rPr lang="en-US" sz="2800" b="1" dirty="0" smtClean="0">
                <a:solidFill>
                  <a:srgbClr val="000000"/>
                </a:solidFill>
              </a:rPr>
              <a:t>Emission Tagging Case – NH Domain (July average)</a:t>
            </a:r>
            <a:endParaRPr lang="en-US" sz="2800" b="1" dirty="0">
              <a:solidFill>
                <a:srgbClr val="000000"/>
              </a:solidFill>
            </a:endParaRPr>
          </a:p>
        </p:txBody>
      </p:sp>
      <p:sp>
        <p:nvSpPr>
          <p:cNvPr id="12" name="TextBox 11"/>
          <p:cNvSpPr txBox="1"/>
          <p:nvPr/>
        </p:nvSpPr>
        <p:spPr>
          <a:xfrm>
            <a:off x="1574800" y="650836"/>
            <a:ext cx="1137920" cy="369332"/>
          </a:xfrm>
          <a:prstGeom prst="rect">
            <a:avLst/>
          </a:prstGeom>
          <a:noFill/>
        </p:spPr>
        <p:txBody>
          <a:bodyPr wrap="square" rtlCol="0">
            <a:spAutoFit/>
          </a:bodyPr>
          <a:lstStyle/>
          <a:p>
            <a:pPr algn="ctr"/>
            <a:r>
              <a:rPr lang="en-US" b="1" dirty="0" smtClean="0">
                <a:solidFill>
                  <a:srgbClr val="800000"/>
                </a:solidFill>
              </a:rPr>
              <a:t>TR_NA</a:t>
            </a:r>
            <a:endParaRPr lang="en-US" b="1" dirty="0">
              <a:solidFill>
                <a:srgbClr val="800000"/>
              </a:solidFill>
            </a:endParaRPr>
          </a:p>
        </p:txBody>
      </p:sp>
      <p:sp>
        <p:nvSpPr>
          <p:cNvPr id="13" name="TextBox 12"/>
          <p:cNvSpPr txBox="1"/>
          <p:nvPr/>
        </p:nvSpPr>
        <p:spPr>
          <a:xfrm>
            <a:off x="6995095" y="681614"/>
            <a:ext cx="1117600" cy="369332"/>
          </a:xfrm>
          <a:prstGeom prst="rect">
            <a:avLst/>
          </a:prstGeom>
          <a:noFill/>
        </p:spPr>
        <p:txBody>
          <a:bodyPr wrap="square" rtlCol="0">
            <a:spAutoFit/>
          </a:bodyPr>
          <a:lstStyle/>
          <a:p>
            <a:pPr algn="ctr"/>
            <a:r>
              <a:rPr lang="en-US" b="1" dirty="0" smtClean="0">
                <a:solidFill>
                  <a:srgbClr val="800000"/>
                </a:solidFill>
              </a:rPr>
              <a:t>TR_EA</a:t>
            </a:r>
            <a:endParaRPr lang="en-US" b="1" dirty="0">
              <a:solidFill>
                <a:srgbClr val="800000"/>
              </a:solidFill>
            </a:endParaRPr>
          </a:p>
        </p:txBody>
      </p:sp>
      <p:sp>
        <p:nvSpPr>
          <p:cNvPr id="15" name="TextBox 14"/>
          <p:cNvSpPr txBox="1"/>
          <p:nvPr/>
        </p:nvSpPr>
        <p:spPr>
          <a:xfrm>
            <a:off x="4253044" y="650836"/>
            <a:ext cx="1224000" cy="369332"/>
          </a:xfrm>
          <a:prstGeom prst="rect">
            <a:avLst/>
          </a:prstGeom>
          <a:noFill/>
        </p:spPr>
        <p:txBody>
          <a:bodyPr wrap="square" rtlCol="0">
            <a:spAutoFit/>
          </a:bodyPr>
          <a:lstStyle/>
          <a:p>
            <a:pPr algn="ctr"/>
            <a:r>
              <a:rPr lang="en-US" b="1" dirty="0" smtClean="0">
                <a:solidFill>
                  <a:srgbClr val="800000"/>
                </a:solidFill>
              </a:rPr>
              <a:t>TR_EU</a:t>
            </a:r>
            <a:endParaRPr lang="en-US" b="1" dirty="0">
              <a:solidFill>
                <a:srgbClr val="800000"/>
              </a:solidFill>
            </a:endParaRPr>
          </a:p>
        </p:txBody>
      </p:sp>
      <p:sp>
        <p:nvSpPr>
          <p:cNvPr id="16" name="TextBox 15"/>
          <p:cNvSpPr txBox="1"/>
          <p:nvPr/>
        </p:nvSpPr>
        <p:spPr>
          <a:xfrm>
            <a:off x="355600" y="681614"/>
            <a:ext cx="1219200" cy="338554"/>
          </a:xfrm>
          <a:prstGeom prst="rect">
            <a:avLst/>
          </a:prstGeom>
          <a:noFill/>
        </p:spPr>
        <p:txBody>
          <a:bodyPr wrap="square" rtlCol="0">
            <a:spAutoFit/>
          </a:bodyPr>
          <a:lstStyle/>
          <a:p>
            <a:r>
              <a:rPr lang="en-US" sz="1600" b="1" dirty="0" smtClean="0">
                <a:solidFill>
                  <a:srgbClr val="800000"/>
                </a:solidFill>
              </a:rPr>
              <a:t>Cruise layer</a:t>
            </a:r>
            <a:endParaRPr lang="en-US" sz="1600" b="1" dirty="0">
              <a:solidFill>
                <a:srgbClr val="800000"/>
              </a:solidFill>
            </a:endParaRPr>
          </a:p>
        </p:txBody>
      </p:sp>
      <p:sp>
        <p:nvSpPr>
          <p:cNvPr id="17" name="TextBox 16"/>
          <p:cNvSpPr txBox="1"/>
          <p:nvPr/>
        </p:nvSpPr>
        <p:spPr>
          <a:xfrm>
            <a:off x="607072" y="2971365"/>
            <a:ext cx="1361440" cy="338554"/>
          </a:xfrm>
          <a:prstGeom prst="rect">
            <a:avLst/>
          </a:prstGeom>
          <a:noFill/>
        </p:spPr>
        <p:txBody>
          <a:bodyPr wrap="square" rtlCol="0">
            <a:spAutoFit/>
          </a:bodyPr>
          <a:lstStyle/>
          <a:p>
            <a:pPr algn="ctr"/>
            <a:r>
              <a:rPr lang="en-US" sz="1600" b="1" dirty="0" smtClean="0">
                <a:solidFill>
                  <a:srgbClr val="800000"/>
                </a:solidFill>
              </a:rPr>
              <a:t>Surface layer</a:t>
            </a:r>
            <a:endParaRPr lang="en-US" sz="1600" b="1" dirty="0">
              <a:solidFill>
                <a:srgbClr val="800000"/>
              </a:solidFill>
            </a:endParaRPr>
          </a:p>
        </p:txBody>
      </p:sp>
      <p:pic>
        <p:nvPicPr>
          <p:cNvPr id="21" name="Picture 20"/>
          <p:cNvPicPr>
            <a:picLocks noChangeAspect="1"/>
          </p:cNvPicPr>
          <p:nvPr/>
        </p:nvPicPr>
        <p:blipFill>
          <a:blip r:embed="rId2"/>
          <a:stretch>
            <a:fillRect/>
          </a:stretch>
        </p:blipFill>
        <p:spPr>
          <a:xfrm>
            <a:off x="54610" y="1359886"/>
            <a:ext cx="560342" cy="2866345"/>
          </a:xfrm>
          <a:prstGeom prst="rect">
            <a:avLst/>
          </a:prstGeom>
        </p:spPr>
      </p:pic>
      <p:sp>
        <p:nvSpPr>
          <p:cNvPr id="3" name="TextBox 2"/>
          <p:cNvSpPr txBox="1"/>
          <p:nvPr/>
        </p:nvSpPr>
        <p:spPr>
          <a:xfrm>
            <a:off x="54610" y="1021332"/>
            <a:ext cx="813074" cy="338554"/>
          </a:xfrm>
          <a:prstGeom prst="rect">
            <a:avLst/>
          </a:prstGeom>
          <a:noFill/>
        </p:spPr>
        <p:txBody>
          <a:bodyPr wrap="square" rtlCol="0">
            <a:spAutoFit/>
          </a:bodyPr>
          <a:lstStyle/>
          <a:p>
            <a:r>
              <a:rPr lang="en-US" sz="1600" b="1" dirty="0" smtClean="0">
                <a:solidFill>
                  <a:srgbClr val="800000"/>
                </a:solidFill>
              </a:rPr>
              <a:t>NO</a:t>
            </a:r>
            <a:r>
              <a:rPr lang="en-US" sz="1600" b="1" baseline="-25000" dirty="0" smtClean="0">
                <a:solidFill>
                  <a:srgbClr val="800000"/>
                </a:solidFill>
              </a:rPr>
              <a:t>x</a:t>
            </a:r>
            <a:r>
              <a:rPr lang="en-US" sz="1600" dirty="0" smtClean="0">
                <a:solidFill>
                  <a:srgbClr val="800000"/>
                </a:solidFill>
              </a:rPr>
              <a:t> </a:t>
            </a:r>
            <a:endParaRPr lang="en-US" sz="1600" dirty="0">
              <a:solidFill>
                <a:srgbClr val="800000"/>
              </a:solidFill>
            </a:endParaRPr>
          </a:p>
        </p:txBody>
      </p:sp>
      <p:pic>
        <p:nvPicPr>
          <p:cNvPr id="9" name="Picture 8"/>
          <p:cNvPicPr>
            <a:picLocks noChangeAspect="1"/>
          </p:cNvPicPr>
          <p:nvPr/>
        </p:nvPicPr>
        <p:blipFill>
          <a:blip r:embed="rId3"/>
          <a:stretch>
            <a:fillRect/>
          </a:stretch>
        </p:blipFill>
        <p:spPr>
          <a:xfrm>
            <a:off x="6181109" y="1068048"/>
            <a:ext cx="2525703" cy="2043245"/>
          </a:xfrm>
          <a:prstGeom prst="rect">
            <a:avLst/>
          </a:prstGeom>
        </p:spPr>
      </p:pic>
      <p:pic>
        <p:nvPicPr>
          <p:cNvPr id="10" name="Picture 9"/>
          <p:cNvPicPr>
            <a:picLocks noChangeAspect="1"/>
          </p:cNvPicPr>
          <p:nvPr/>
        </p:nvPicPr>
        <p:blipFill>
          <a:blip r:embed="rId4"/>
          <a:stretch>
            <a:fillRect/>
          </a:stretch>
        </p:blipFill>
        <p:spPr>
          <a:xfrm>
            <a:off x="6298340" y="3287900"/>
            <a:ext cx="2619866" cy="2035504"/>
          </a:xfrm>
          <a:prstGeom prst="rect">
            <a:avLst/>
          </a:prstGeom>
        </p:spPr>
      </p:pic>
      <p:pic>
        <p:nvPicPr>
          <p:cNvPr id="11" name="Picture 10"/>
          <p:cNvPicPr>
            <a:picLocks noChangeAspect="1"/>
          </p:cNvPicPr>
          <p:nvPr/>
        </p:nvPicPr>
        <p:blipFill>
          <a:blip r:embed="rId5"/>
          <a:stretch>
            <a:fillRect/>
          </a:stretch>
        </p:blipFill>
        <p:spPr>
          <a:xfrm>
            <a:off x="888326" y="1020168"/>
            <a:ext cx="2530822" cy="2032140"/>
          </a:xfrm>
          <a:prstGeom prst="rect">
            <a:avLst/>
          </a:prstGeom>
        </p:spPr>
      </p:pic>
      <p:pic>
        <p:nvPicPr>
          <p:cNvPr id="14" name="Picture 13"/>
          <p:cNvPicPr>
            <a:picLocks noChangeAspect="1"/>
          </p:cNvPicPr>
          <p:nvPr/>
        </p:nvPicPr>
        <p:blipFill>
          <a:blip r:embed="rId6"/>
          <a:stretch>
            <a:fillRect/>
          </a:stretch>
        </p:blipFill>
        <p:spPr>
          <a:xfrm>
            <a:off x="772638" y="3309919"/>
            <a:ext cx="2698885" cy="2045049"/>
          </a:xfrm>
          <a:prstGeom prst="rect">
            <a:avLst/>
          </a:prstGeom>
        </p:spPr>
      </p:pic>
      <p:pic>
        <p:nvPicPr>
          <p:cNvPr id="18" name="Picture 17"/>
          <p:cNvPicPr>
            <a:picLocks noChangeAspect="1"/>
          </p:cNvPicPr>
          <p:nvPr/>
        </p:nvPicPr>
        <p:blipFill>
          <a:blip r:embed="rId7"/>
          <a:stretch>
            <a:fillRect/>
          </a:stretch>
        </p:blipFill>
        <p:spPr>
          <a:xfrm>
            <a:off x="3516837" y="1050946"/>
            <a:ext cx="2513295" cy="1933483"/>
          </a:xfrm>
          <a:prstGeom prst="rect">
            <a:avLst/>
          </a:prstGeom>
        </p:spPr>
      </p:pic>
      <p:pic>
        <p:nvPicPr>
          <p:cNvPr id="19" name="Picture 18"/>
          <p:cNvPicPr>
            <a:picLocks noChangeAspect="1"/>
          </p:cNvPicPr>
          <p:nvPr/>
        </p:nvPicPr>
        <p:blipFill>
          <a:blip r:embed="rId8"/>
          <a:stretch>
            <a:fillRect/>
          </a:stretch>
        </p:blipFill>
        <p:spPr>
          <a:xfrm>
            <a:off x="3516837" y="3287900"/>
            <a:ext cx="2709585" cy="2013485"/>
          </a:xfrm>
          <a:prstGeom prst="rect">
            <a:avLst/>
          </a:prstGeom>
        </p:spPr>
      </p:pic>
      <p:sp>
        <p:nvSpPr>
          <p:cNvPr id="5" name="TextBox 4"/>
          <p:cNvSpPr txBox="1"/>
          <p:nvPr/>
        </p:nvSpPr>
        <p:spPr>
          <a:xfrm>
            <a:off x="662283" y="5323404"/>
            <a:ext cx="8091860" cy="646331"/>
          </a:xfrm>
          <a:prstGeom prst="rect">
            <a:avLst/>
          </a:prstGeom>
          <a:noFill/>
        </p:spPr>
        <p:txBody>
          <a:bodyPr wrap="square" rtlCol="0">
            <a:spAutoFit/>
          </a:bodyPr>
          <a:lstStyle/>
          <a:p>
            <a:pPr algn="ctr"/>
            <a:r>
              <a:rPr lang="en-US" b="1" dirty="0" smtClean="0">
                <a:solidFill>
                  <a:srgbClr val="800000"/>
                </a:solidFill>
              </a:rPr>
              <a:t>Evidence of </a:t>
            </a:r>
            <a:r>
              <a:rPr lang="en-US" b="1" dirty="0" err="1" smtClean="0">
                <a:solidFill>
                  <a:srgbClr val="800000"/>
                </a:solidFill>
              </a:rPr>
              <a:t>westerlies</a:t>
            </a:r>
            <a:r>
              <a:rPr lang="en-US" b="1" dirty="0" smtClean="0">
                <a:solidFill>
                  <a:srgbClr val="800000"/>
                </a:solidFill>
              </a:rPr>
              <a:t> and global circulation impact on intercontinental transport of cruise emissions</a:t>
            </a:r>
            <a:r>
              <a:rPr lang="en-US" dirty="0" smtClean="0"/>
              <a:t> </a:t>
            </a:r>
            <a:endParaRPr lang="en-US" dirty="0"/>
          </a:p>
        </p:txBody>
      </p:sp>
      <p:sp>
        <p:nvSpPr>
          <p:cNvPr id="6" name="TextBox 5"/>
          <p:cNvSpPr txBox="1"/>
          <p:nvPr/>
        </p:nvSpPr>
        <p:spPr>
          <a:xfrm>
            <a:off x="6926385" y="6340231"/>
            <a:ext cx="1186310"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76605412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50A891-5C6A-0D41-A320-0435F024E7D2}" type="slidenum">
              <a:rPr lang="en-US" smtClean="0"/>
              <a:t>14</a:t>
            </a:fld>
            <a:endParaRPr lang="en-US"/>
          </a:p>
        </p:txBody>
      </p:sp>
      <p:sp>
        <p:nvSpPr>
          <p:cNvPr id="4" name="TextBox 3"/>
          <p:cNvSpPr txBox="1"/>
          <p:nvPr/>
        </p:nvSpPr>
        <p:spPr>
          <a:xfrm>
            <a:off x="683847" y="565390"/>
            <a:ext cx="8002954" cy="584776"/>
          </a:xfrm>
          <a:prstGeom prst="rect">
            <a:avLst/>
          </a:prstGeom>
          <a:noFill/>
        </p:spPr>
        <p:txBody>
          <a:bodyPr wrap="square" rtlCol="0">
            <a:spAutoFit/>
          </a:bodyPr>
          <a:lstStyle/>
          <a:p>
            <a:pPr algn="just"/>
            <a:r>
              <a:rPr lang="en-US" sz="1600" dirty="0" smtClean="0"/>
              <a:t>Calculation:  </a:t>
            </a:r>
            <a:r>
              <a:rPr lang="en-US" sz="1600" b="1" dirty="0" smtClean="0"/>
              <a:t>(</a:t>
            </a:r>
            <a:r>
              <a:rPr lang="en-US" sz="1600" b="1" dirty="0" smtClean="0">
                <a:solidFill>
                  <a:srgbClr val="000000"/>
                </a:solidFill>
                <a:ea typeface="Lucida Grande"/>
                <a:cs typeface="Lucida Grande"/>
              </a:rPr>
              <a:t>Surface TR_NA/Surface total TR </a:t>
            </a:r>
            <a:r>
              <a:rPr lang="en-US" sz="1600" b="1" dirty="0">
                <a:solidFill>
                  <a:srgbClr val="000000"/>
                </a:solidFill>
                <a:ea typeface="Lucida Grande"/>
                <a:cs typeface="Lucida Grande"/>
              </a:rPr>
              <a:t>in NA </a:t>
            </a:r>
            <a:r>
              <a:rPr lang="en-US" sz="1600" b="1" dirty="0" smtClean="0">
                <a:solidFill>
                  <a:srgbClr val="000000"/>
                </a:solidFill>
                <a:ea typeface="Lucida Grande"/>
                <a:cs typeface="Lucida Grande"/>
              </a:rPr>
              <a:t>domain) *100 </a:t>
            </a:r>
            <a:r>
              <a:rPr lang="en-US" sz="1600" dirty="0" smtClean="0">
                <a:solidFill>
                  <a:srgbClr val="000000"/>
                </a:solidFill>
                <a:ea typeface="Lucida Grande"/>
                <a:cs typeface="Lucida Grande"/>
              </a:rPr>
              <a:t>gives us the percentage of surface contributions from cruise emissions over NA to model concentrations in NA domain </a:t>
            </a:r>
            <a:endParaRPr lang="en-US" sz="1600" dirty="0"/>
          </a:p>
        </p:txBody>
      </p:sp>
      <p:sp>
        <p:nvSpPr>
          <p:cNvPr id="7" name="TextBox 6"/>
          <p:cNvSpPr txBox="1"/>
          <p:nvPr/>
        </p:nvSpPr>
        <p:spPr>
          <a:xfrm>
            <a:off x="683846" y="3769557"/>
            <a:ext cx="8002954" cy="2616101"/>
          </a:xfrm>
          <a:prstGeom prst="rect">
            <a:avLst/>
          </a:prstGeom>
          <a:noFill/>
        </p:spPr>
        <p:txBody>
          <a:bodyPr wrap="square" rtlCol="0">
            <a:spAutoFit/>
          </a:bodyPr>
          <a:lstStyle/>
          <a:p>
            <a:pPr algn="just"/>
            <a:r>
              <a:rPr lang="en-US" sz="1600" b="1" dirty="0" smtClean="0">
                <a:solidFill>
                  <a:srgbClr val="800000"/>
                </a:solidFill>
              </a:rPr>
              <a:t>NA subdomain: </a:t>
            </a:r>
            <a:r>
              <a:rPr lang="en-US" sz="1600" b="1" dirty="0">
                <a:solidFill>
                  <a:srgbClr val="800000"/>
                </a:solidFill>
              </a:rPr>
              <a:t>C</a:t>
            </a:r>
            <a:r>
              <a:rPr lang="en-US" sz="1600" b="1" dirty="0" smtClean="0">
                <a:solidFill>
                  <a:srgbClr val="800000"/>
                </a:solidFill>
              </a:rPr>
              <a:t>ontribution of NA emissions to total surface tracer concentrations observed in NA subdomain higher than contributions from EU and EA emissions</a:t>
            </a:r>
          </a:p>
          <a:p>
            <a:pPr algn="just"/>
            <a:endParaRPr lang="en-US" sz="1600" b="1" dirty="0">
              <a:solidFill>
                <a:srgbClr val="800000"/>
              </a:solidFill>
            </a:endParaRPr>
          </a:p>
          <a:p>
            <a:pPr algn="just"/>
            <a:r>
              <a:rPr lang="en-US" sz="1600" b="1" dirty="0" smtClean="0">
                <a:solidFill>
                  <a:srgbClr val="800000"/>
                </a:solidFill>
              </a:rPr>
              <a:t>EU subdomain: </a:t>
            </a:r>
            <a:r>
              <a:rPr lang="en-US" sz="1600" b="1" dirty="0">
                <a:solidFill>
                  <a:srgbClr val="800000"/>
                </a:solidFill>
              </a:rPr>
              <a:t>C</a:t>
            </a:r>
            <a:r>
              <a:rPr lang="en-US" sz="1600" b="1" dirty="0" smtClean="0">
                <a:solidFill>
                  <a:srgbClr val="800000"/>
                </a:solidFill>
              </a:rPr>
              <a:t>ontribution of NA emissions to total surface tracer concentrations observed in EU subdomain is higher than those from EU and EA</a:t>
            </a:r>
          </a:p>
          <a:p>
            <a:pPr algn="just"/>
            <a:endParaRPr lang="en-US" sz="1600" b="1" dirty="0">
              <a:solidFill>
                <a:srgbClr val="800000"/>
              </a:solidFill>
            </a:endParaRPr>
          </a:p>
          <a:p>
            <a:pPr algn="just"/>
            <a:r>
              <a:rPr lang="en-US" sz="1600" b="1" dirty="0" smtClean="0">
                <a:solidFill>
                  <a:srgbClr val="800000"/>
                </a:solidFill>
              </a:rPr>
              <a:t>EA subdomain: </a:t>
            </a:r>
            <a:r>
              <a:rPr lang="en-US" sz="1600" b="1" dirty="0">
                <a:solidFill>
                  <a:srgbClr val="800000"/>
                </a:solidFill>
              </a:rPr>
              <a:t>C</a:t>
            </a:r>
            <a:r>
              <a:rPr lang="en-US" sz="1600" b="1" dirty="0" smtClean="0">
                <a:solidFill>
                  <a:srgbClr val="800000"/>
                </a:solidFill>
              </a:rPr>
              <a:t>ontribution of both NA (winter) and EU (summer) emissions to total surface tracer concentrations observed in EA subdomain is higher than those from EA itself</a:t>
            </a:r>
          </a:p>
          <a:p>
            <a:pPr algn="just"/>
            <a:endParaRPr lang="en-US" b="1" dirty="0" smtClean="0">
              <a:solidFill>
                <a:srgbClr val="800000"/>
              </a:solidFill>
            </a:endParaRPr>
          </a:p>
          <a:p>
            <a:endParaRPr lang="en-US" dirty="0"/>
          </a:p>
        </p:txBody>
      </p:sp>
      <p:sp>
        <p:nvSpPr>
          <p:cNvPr id="6" name="TextBox 5"/>
          <p:cNvSpPr txBox="1"/>
          <p:nvPr/>
        </p:nvSpPr>
        <p:spPr>
          <a:xfrm>
            <a:off x="1231515" y="123152"/>
            <a:ext cx="6904182" cy="523220"/>
          </a:xfrm>
          <a:prstGeom prst="rect">
            <a:avLst/>
          </a:prstGeom>
          <a:noFill/>
        </p:spPr>
        <p:txBody>
          <a:bodyPr wrap="square" rtlCol="0">
            <a:spAutoFit/>
          </a:bodyPr>
          <a:lstStyle/>
          <a:p>
            <a:pPr algn="ctr"/>
            <a:r>
              <a:rPr lang="en-US" sz="2800" b="1" dirty="0" smtClean="0"/>
              <a:t>Tagging Model Run Contributions</a:t>
            </a:r>
            <a:endParaRPr lang="en-US" sz="2800" b="1" dirty="0"/>
          </a:p>
        </p:txBody>
      </p:sp>
      <p:pic>
        <p:nvPicPr>
          <p:cNvPr id="5" name="Picture 4"/>
          <p:cNvPicPr>
            <a:picLocks noChangeAspect="1"/>
          </p:cNvPicPr>
          <p:nvPr/>
        </p:nvPicPr>
        <p:blipFill>
          <a:blip r:embed="rId2"/>
          <a:stretch>
            <a:fillRect/>
          </a:stretch>
        </p:blipFill>
        <p:spPr>
          <a:xfrm>
            <a:off x="1741753" y="1180079"/>
            <a:ext cx="5135785" cy="2589478"/>
          </a:xfrm>
          <a:prstGeom prst="rect">
            <a:avLst/>
          </a:prstGeom>
        </p:spPr>
      </p:pic>
    </p:spTree>
    <p:extLst>
      <p:ext uri="{BB962C8B-B14F-4D97-AF65-F5344CB8AC3E}">
        <p14:creationId xmlns:p14="http://schemas.microsoft.com/office/powerpoint/2010/main" val="261021568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0969"/>
            <a:ext cx="8229600" cy="1143000"/>
          </a:xfrm>
        </p:spPr>
        <p:txBody>
          <a:bodyPr/>
          <a:lstStyle/>
          <a:p>
            <a:pPr algn="ctr"/>
            <a:r>
              <a:rPr lang="en-US" sz="3200" b="1" dirty="0" smtClean="0">
                <a:solidFill>
                  <a:srgbClr val="000000"/>
                </a:solidFill>
              </a:rPr>
              <a:t>Discussion</a:t>
            </a:r>
            <a:endParaRPr lang="en-US" sz="3200" b="1" dirty="0">
              <a:solidFill>
                <a:srgbClr val="000000"/>
              </a:solidFill>
            </a:endParaRPr>
          </a:p>
        </p:txBody>
      </p:sp>
      <p:sp>
        <p:nvSpPr>
          <p:cNvPr id="3" name="Content Placeholder 2"/>
          <p:cNvSpPr>
            <a:spLocks noGrp="1"/>
          </p:cNvSpPr>
          <p:nvPr>
            <p:ph idx="1"/>
          </p:nvPr>
        </p:nvSpPr>
        <p:spPr>
          <a:xfrm>
            <a:off x="330269" y="840546"/>
            <a:ext cx="8357369" cy="3972405"/>
          </a:xfrm>
        </p:spPr>
        <p:txBody>
          <a:bodyPr/>
          <a:lstStyle/>
          <a:p>
            <a:pPr algn="just">
              <a:tabLst>
                <a:tab pos="682625" algn="l"/>
              </a:tabLst>
            </a:pPr>
            <a:r>
              <a:rPr lang="en-US" sz="2000" dirty="0">
                <a:solidFill>
                  <a:schemeClr val="tx1"/>
                </a:solidFill>
              </a:rPr>
              <a:t>T</a:t>
            </a:r>
            <a:r>
              <a:rPr lang="en-US" sz="2000" dirty="0" smtClean="0">
                <a:solidFill>
                  <a:schemeClr val="tx1"/>
                </a:solidFill>
              </a:rPr>
              <a:t>ransport of aircraft cruise emissions in idealized case was assessed in CMAQ at continental and hemispheric scales.</a:t>
            </a:r>
          </a:p>
          <a:p>
            <a:pPr algn="just"/>
            <a:r>
              <a:rPr lang="en-US" sz="2000" dirty="0" smtClean="0">
                <a:solidFill>
                  <a:schemeClr val="tx1"/>
                </a:solidFill>
              </a:rPr>
              <a:t>Tracer impacts due to transported cruise emissions on CONUS surface layer and NH surface is low</a:t>
            </a:r>
          </a:p>
          <a:p>
            <a:pPr algn="just"/>
            <a:r>
              <a:rPr lang="en-US" sz="2000" dirty="0" smtClean="0">
                <a:solidFill>
                  <a:schemeClr val="tx1"/>
                </a:solidFill>
              </a:rPr>
              <a:t>Impacts on surface in NH domain is 1-2 orders of magnitude higher than those in </a:t>
            </a:r>
            <a:r>
              <a:rPr lang="en-US" sz="2000" dirty="0" err="1" smtClean="0">
                <a:solidFill>
                  <a:schemeClr val="tx1"/>
                </a:solidFill>
              </a:rPr>
              <a:t>ConUS</a:t>
            </a:r>
            <a:r>
              <a:rPr lang="en-US" sz="2000" dirty="0">
                <a:solidFill>
                  <a:schemeClr val="tx1"/>
                </a:solidFill>
              </a:rPr>
              <a:t> </a:t>
            </a:r>
            <a:r>
              <a:rPr lang="en-US" sz="2000" dirty="0" smtClean="0">
                <a:solidFill>
                  <a:schemeClr val="tx1"/>
                </a:solidFill>
              </a:rPr>
              <a:t>domain, emphasizing significance of contribution from intercontinental transport.</a:t>
            </a:r>
          </a:p>
          <a:p>
            <a:pPr algn="just"/>
            <a:r>
              <a:rPr lang="en-US" sz="2000" dirty="0" smtClean="0">
                <a:solidFill>
                  <a:schemeClr val="tx1"/>
                </a:solidFill>
              </a:rPr>
              <a:t>Vertical fluxes varied by season and geographical location.</a:t>
            </a:r>
            <a:r>
              <a:rPr lang="en-US" sz="2000" b="1" dirty="0">
                <a:solidFill>
                  <a:srgbClr val="800000"/>
                </a:solidFill>
              </a:rPr>
              <a:t> </a:t>
            </a:r>
            <a:r>
              <a:rPr lang="en-US" sz="2000" dirty="0" smtClean="0">
                <a:solidFill>
                  <a:schemeClr val="tx1"/>
                </a:solidFill>
              </a:rPr>
              <a:t>Summer </a:t>
            </a:r>
            <a:r>
              <a:rPr lang="en-US" sz="2000" dirty="0">
                <a:solidFill>
                  <a:schemeClr val="tx1"/>
                </a:solidFill>
              </a:rPr>
              <a:t>concentrations </a:t>
            </a:r>
            <a:r>
              <a:rPr lang="en-US" sz="2000" dirty="0" smtClean="0">
                <a:solidFill>
                  <a:schemeClr val="tx1"/>
                </a:solidFill>
              </a:rPr>
              <a:t>~2 </a:t>
            </a:r>
            <a:r>
              <a:rPr lang="en-US" sz="2000" dirty="0">
                <a:solidFill>
                  <a:schemeClr val="tx1"/>
                </a:solidFill>
              </a:rPr>
              <a:t>times higher than winter throughout the model </a:t>
            </a:r>
            <a:r>
              <a:rPr lang="en-US" sz="2000" dirty="0" smtClean="0">
                <a:solidFill>
                  <a:schemeClr val="tx1"/>
                </a:solidFill>
              </a:rPr>
              <a:t>domain. </a:t>
            </a:r>
          </a:p>
          <a:p>
            <a:pPr algn="just"/>
            <a:r>
              <a:rPr lang="en-US" sz="2000" dirty="0" smtClean="0">
                <a:solidFill>
                  <a:schemeClr val="tx1"/>
                </a:solidFill>
              </a:rPr>
              <a:t>Surface monthly average tracer concentrations (transported from cruise altitudes) are in the range of 0.01 – 0.1% the column burden in regional scale and relatively higher in hemispheric scale (2 – 10 x)</a:t>
            </a:r>
          </a:p>
          <a:p>
            <a:pPr algn="just"/>
            <a:r>
              <a:rPr lang="en-US" sz="2000" dirty="0" smtClean="0">
                <a:solidFill>
                  <a:schemeClr val="tx1"/>
                </a:solidFill>
              </a:rPr>
              <a:t>NA (North America) and EU (</a:t>
            </a:r>
            <a:r>
              <a:rPr lang="en-US" sz="2000" dirty="0">
                <a:solidFill>
                  <a:schemeClr val="tx1"/>
                </a:solidFill>
              </a:rPr>
              <a:t>E</a:t>
            </a:r>
            <a:r>
              <a:rPr lang="en-US" sz="2000" dirty="0" smtClean="0">
                <a:solidFill>
                  <a:schemeClr val="tx1"/>
                </a:solidFill>
              </a:rPr>
              <a:t>urope) cruise emissions can be transported to the surface in remote regions in both Africa and Asia</a:t>
            </a:r>
          </a:p>
        </p:txBody>
      </p:sp>
      <p:sp>
        <p:nvSpPr>
          <p:cNvPr id="5" name="TextBox 4"/>
          <p:cNvSpPr txBox="1"/>
          <p:nvPr/>
        </p:nvSpPr>
        <p:spPr>
          <a:xfrm>
            <a:off x="6916615" y="6350000"/>
            <a:ext cx="1074616"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061021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693341"/>
          </a:xfrm>
        </p:spPr>
        <p:txBody>
          <a:bodyPr/>
          <a:lstStyle/>
          <a:p>
            <a:pPr algn="ctr"/>
            <a:r>
              <a:rPr lang="en-US" sz="3200" b="1" dirty="0">
                <a:solidFill>
                  <a:srgbClr val="000000"/>
                </a:solidFill>
              </a:rPr>
              <a:t>Future </a:t>
            </a:r>
            <a:r>
              <a:rPr lang="en-US" sz="3200" b="1" dirty="0" smtClean="0">
                <a:solidFill>
                  <a:srgbClr val="000000"/>
                </a:solidFill>
              </a:rPr>
              <a:t>Work</a:t>
            </a:r>
            <a:endParaRPr lang="en-US" sz="3200" dirty="0"/>
          </a:p>
        </p:txBody>
      </p:sp>
      <p:sp>
        <p:nvSpPr>
          <p:cNvPr id="5" name="Content Placeholder 4"/>
          <p:cNvSpPr>
            <a:spLocks noGrp="1"/>
          </p:cNvSpPr>
          <p:nvPr>
            <p:ph idx="1"/>
          </p:nvPr>
        </p:nvSpPr>
        <p:spPr>
          <a:xfrm>
            <a:off x="541402" y="1118948"/>
            <a:ext cx="8229600" cy="4082066"/>
          </a:xfrm>
        </p:spPr>
        <p:txBody>
          <a:bodyPr/>
          <a:lstStyle/>
          <a:p>
            <a:pPr algn="just"/>
            <a:r>
              <a:rPr lang="en-US" sz="2400" dirty="0" smtClean="0">
                <a:solidFill>
                  <a:srgbClr val="000000"/>
                </a:solidFill>
              </a:rPr>
              <a:t>Conduct </a:t>
            </a:r>
            <a:r>
              <a:rPr lang="en-US" sz="2400" dirty="0">
                <a:solidFill>
                  <a:srgbClr val="000000"/>
                </a:solidFill>
              </a:rPr>
              <a:t>sensitivity </a:t>
            </a:r>
            <a:r>
              <a:rPr lang="en-US" sz="2400" dirty="0" smtClean="0">
                <a:solidFill>
                  <a:srgbClr val="000000"/>
                </a:solidFill>
              </a:rPr>
              <a:t>modeling by </a:t>
            </a:r>
            <a:r>
              <a:rPr lang="en-US" sz="2400" dirty="0">
                <a:solidFill>
                  <a:srgbClr val="000000"/>
                </a:solidFill>
              </a:rPr>
              <a:t>turning on cloud module and update to </a:t>
            </a:r>
            <a:r>
              <a:rPr lang="en-US" sz="2400" dirty="0" smtClean="0">
                <a:solidFill>
                  <a:srgbClr val="000000"/>
                </a:solidFill>
              </a:rPr>
              <a:t>CMAQv5.0 </a:t>
            </a:r>
          </a:p>
          <a:p>
            <a:pPr algn="just"/>
            <a:r>
              <a:rPr lang="en-US" sz="2400" dirty="0" smtClean="0">
                <a:solidFill>
                  <a:srgbClr val="000000"/>
                </a:solidFill>
              </a:rPr>
              <a:t>Conduct separate LTO and non-LTO tracers analysis</a:t>
            </a:r>
            <a:endParaRPr lang="en-US" sz="2400" dirty="0">
              <a:solidFill>
                <a:srgbClr val="000000"/>
              </a:solidFill>
            </a:endParaRPr>
          </a:p>
          <a:p>
            <a:pPr algn="just"/>
            <a:r>
              <a:rPr lang="en-US" sz="2400" dirty="0">
                <a:solidFill>
                  <a:srgbClr val="000000"/>
                </a:solidFill>
              </a:rPr>
              <a:t>Analyze the results based on atmospheric static stability and study the spatial concentration on isentropic levels (UTLS emissions get transported mostly on isentropic surfaces (Chen et al., 1995; </a:t>
            </a:r>
            <a:r>
              <a:rPr lang="en-US" sz="2400" dirty="0" err="1">
                <a:solidFill>
                  <a:srgbClr val="000000"/>
                </a:solidFill>
              </a:rPr>
              <a:t>Hoor</a:t>
            </a:r>
            <a:r>
              <a:rPr lang="en-US" sz="2400" dirty="0">
                <a:solidFill>
                  <a:srgbClr val="000000"/>
                </a:solidFill>
              </a:rPr>
              <a:t> et al., 2010) </a:t>
            </a:r>
            <a:r>
              <a:rPr lang="en-US" sz="2400" dirty="0" smtClean="0">
                <a:solidFill>
                  <a:srgbClr val="000000"/>
                </a:solidFill>
              </a:rPr>
              <a:t>)</a:t>
            </a:r>
            <a:endParaRPr lang="en-US" sz="2400" dirty="0">
              <a:solidFill>
                <a:srgbClr val="000000"/>
              </a:solidFill>
            </a:endParaRPr>
          </a:p>
          <a:p>
            <a:pPr algn="just"/>
            <a:r>
              <a:rPr lang="en-US" sz="2400" dirty="0">
                <a:solidFill>
                  <a:srgbClr val="000000"/>
                </a:solidFill>
              </a:rPr>
              <a:t>Analyze vertical profiles based on the thermal </a:t>
            </a:r>
            <a:r>
              <a:rPr lang="en-US" sz="2400" dirty="0" err="1">
                <a:solidFill>
                  <a:srgbClr val="000000"/>
                </a:solidFill>
              </a:rPr>
              <a:t>tropopause</a:t>
            </a:r>
            <a:r>
              <a:rPr lang="en-US" sz="2400" dirty="0">
                <a:solidFill>
                  <a:srgbClr val="000000"/>
                </a:solidFill>
              </a:rPr>
              <a:t> relative heights to capture the details near the </a:t>
            </a:r>
            <a:r>
              <a:rPr lang="en-US" sz="2400" dirty="0" err="1" smtClean="0">
                <a:solidFill>
                  <a:srgbClr val="000000"/>
                </a:solidFill>
              </a:rPr>
              <a:t>tropopause</a:t>
            </a:r>
            <a:r>
              <a:rPr lang="en-US" sz="2400" dirty="0" smtClean="0">
                <a:solidFill>
                  <a:srgbClr val="000000"/>
                </a:solidFill>
              </a:rPr>
              <a:t> </a:t>
            </a:r>
            <a:endParaRPr lang="en-US" sz="2400" dirty="0">
              <a:solidFill>
                <a:srgbClr val="000000"/>
              </a:solidFill>
            </a:endParaRPr>
          </a:p>
          <a:p>
            <a:pPr marL="0" indent="0">
              <a:buNone/>
            </a:pPr>
            <a:endParaRPr lang="en-US" dirty="0"/>
          </a:p>
        </p:txBody>
      </p:sp>
      <p:sp>
        <p:nvSpPr>
          <p:cNvPr id="4" name="TextBox 3"/>
          <p:cNvSpPr txBox="1"/>
          <p:nvPr/>
        </p:nvSpPr>
        <p:spPr>
          <a:xfrm>
            <a:off x="6838462" y="6330462"/>
            <a:ext cx="928076" cy="369332"/>
          </a:xfrm>
          <a:prstGeom prst="rect">
            <a:avLst/>
          </a:prstGeom>
          <a:noFill/>
        </p:spPr>
        <p:txBody>
          <a:bodyPr wrap="square" rtlCol="0">
            <a:spAutoFit/>
          </a:bodyPr>
          <a:lstStyle/>
          <a:p>
            <a:r>
              <a:rPr lang="en-US" dirty="0" smtClean="0"/>
              <a:t>16</a:t>
            </a:r>
            <a:endParaRPr lang="en-US" dirty="0"/>
          </a:p>
        </p:txBody>
      </p:sp>
    </p:spTree>
    <p:extLst>
      <p:ext uri="{BB962C8B-B14F-4D97-AF65-F5344CB8AC3E}">
        <p14:creationId xmlns:p14="http://schemas.microsoft.com/office/powerpoint/2010/main" val="371501018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9442"/>
          </a:xfrm>
        </p:spPr>
        <p:txBody>
          <a:bodyPr/>
          <a:lstStyle/>
          <a:p>
            <a:pPr algn="ctr"/>
            <a:r>
              <a:rPr lang="en-US" sz="2800" b="1" dirty="0" smtClean="0">
                <a:solidFill>
                  <a:schemeClr val="tx1"/>
                </a:solidFill>
              </a:rPr>
              <a:t>Acknowledgements</a:t>
            </a:r>
            <a:endParaRPr lang="en-US" sz="2800" b="1" dirty="0">
              <a:solidFill>
                <a:schemeClr val="tx1"/>
              </a:solidFill>
            </a:endParaRPr>
          </a:p>
        </p:txBody>
      </p:sp>
      <p:sp>
        <p:nvSpPr>
          <p:cNvPr id="3" name="Content Placeholder 2"/>
          <p:cNvSpPr>
            <a:spLocks noGrp="1"/>
          </p:cNvSpPr>
          <p:nvPr>
            <p:ph idx="1"/>
          </p:nvPr>
        </p:nvSpPr>
        <p:spPr>
          <a:xfrm>
            <a:off x="457200" y="894080"/>
            <a:ext cx="8229600" cy="4788187"/>
          </a:xfrm>
        </p:spPr>
        <p:txBody>
          <a:bodyPr/>
          <a:lstStyle/>
          <a:p>
            <a:pPr marL="0" indent="0" algn="just">
              <a:buNone/>
            </a:pPr>
            <a:r>
              <a:rPr lang="en-US" sz="2000" dirty="0"/>
              <a:t>The emissions inventories used for this work were provided by U.S. DOT Volpe Center and are based on data provided by the U.S. FAA and EUROCONTROL in support of the objectives of the International Civil Aviation Organization Committee on Aviation Environmental Projection CO2 Task Group. Any opinions, finding, and conclusions or recommendations expressed in this material are those of the author(s) and do not necessarily reflect the views of the U.S. DOT, Volpe Center, the U.S, FAA, EUROCONTROL or </a:t>
            </a:r>
            <a:r>
              <a:rPr lang="en-US" sz="2000" dirty="0" smtClean="0"/>
              <a:t>ICAO</a:t>
            </a:r>
          </a:p>
          <a:p>
            <a:pPr marL="0" indent="0">
              <a:buNone/>
            </a:pPr>
            <a:endParaRPr lang="en-US" sz="1400" dirty="0"/>
          </a:p>
        </p:txBody>
      </p:sp>
      <p:sp>
        <p:nvSpPr>
          <p:cNvPr id="9" name="TextBox 8"/>
          <p:cNvSpPr txBox="1"/>
          <p:nvPr/>
        </p:nvSpPr>
        <p:spPr>
          <a:xfrm>
            <a:off x="218907" y="3413251"/>
            <a:ext cx="8925093" cy="1384995"/>
          </a:xfrm>
          <a:prstGeom prst="rect">
            <a:avLst/>
          </a:prstGeom>
          <a:noFill/>
        </p:spPr>
        <p:txBody>
          <a:bodyPr wrap="square" rtlCol="0">
            <a:spAutoFit/>
          </a:bodyPr>
          <a:lstStyle/>
          <a:p>
            <a:pPr algn="ctr"/>
            <a:r>
              <a:rPr lang="en-US" sz="2000" b="1" u="sng" dirty="0" smtClean="0"/>
              <a:t>Special Thanks</a:t>
            </a:r>
          </a:p>
          <a:p>
            <a:pPr algn="ctr"/>
            <a:r>
              <a:rPr lang="en-US" sz="1600" b="1" dirty="0" err="1" smtClean="0"/>
              <a:t>Sarav</a:t>
            </a:r>
            <a:r>
              <a:rPr lang="en-US" sz="1600" b="1" dirty="0" smtClean="0"/>
              <a:t> </a:t>
            </a:r>
            <a:r>
              <a:rPr lang="en-US" sz="1600" b="1" dirty="0" err="1" smtClean="0"/>
              <a:t>Arunachalam</a:t>
            </a:r>
            <a:r>
              <a:rPr lang="en-US" sz="1600" b="1" dirty="0" smtClean="0"/>
              <a:t> (Research Advisor, UNC – IE), Mohan Gupta (FAA)</a:t>
            </a:r>
          </a:p>
          <a:p>
            <a:pPr algn="ctr"/>
            <a:r>
              <a:rPr lang="en-US" sz="1600" dirty="0" smtClean="0"/>
              <a:t>Frank </a:t>
            </a:r>
            <a:r>
              <a:rPr lang="en-US" sz="1600" dirty="0" err="1" smtClean="0"/>
              <a:t>Binkowski</a:t>
            </a:r>
            <a:r>
              <a:rPr lang="en-US" sz="1600" dirty="0" smtClean="0"/>
              <a:t> (UNC-IE), Mohammad </a:t>
            </a:r>
            <a:r>
              <a:rPr lang="en-US" sz="1600" dirty="0" err="1" smtClean="0"/>
              <a:t>Omary</a:t>
            </a:r>
            <a:r>
              <a:rPr lang="en-US" sz="1600" dirty="0" smtClean="0"/>
              <a:t> (UNC-IE), </a:t>
            </a:r>
            <a:r>
              <a:rPr lang="en-US" sz="1600" dirty="0" err="1" smtClean="0"/>
              <a:t>Baek</a:t>
            </a:r>
            <a:r>
              <a:rPr lang="en-US" sz="1600" dirty="0" smtClean="0"/>
              <a:t> BH(UNC-IE)</a:t>
            </a:r>
          </a:p>
          <a:p>
            <a:pPr algn="ctr"/>
            <a:r>
              <a:rPr lang="en-US" sz="1600" dirty="0" smtClean="0"/>
              <a:t>MAQ/CHAQ group</a:t>
            </a:r>
          </a:p>
          <a:p>
            <a:pPr algn="ctr"/>
            <a:endParaRPr lang="en-US" sz="1600" dirty="0"/>
          </a:p>
        </p:txBody>
      </p:sp>
      <p:sp>
        <p:nvSpPr>
          <p:cNvPr id="5" name="TextBox 4"/>
          <p:cNvSpPr txBox="1"/>
          <p:nvPr/>
        </p:nvSpPr>
        <p:spPr>
          <a:xfrm>
            <a:off x="7043615" y="6252308"/>
            <a:ext cx="781539" cy="369332"/>
          </a:xfrm>
          <a:prstGeom prst="rect">
            <a:avLst/>
          </a:prstGeom>
          <a:noFill/>
        </p:spPr>
        <p:txBody>
          <a:bodyPr wrap="square" rtlCol="0">
            <a:spAutoFit/>
          </a:bodyPr>
          <a:lstStyle/>
          <a:p>
            <a:r>
              <a:rPr lang="en-US" dirty="0" smtClean="0"/>
              <a:t>17</a:t>
            </a:r>
            <a:endParaRPr lang="en-US" dirty="0"/>
          </a:p>
        </p:txBody>
      </p:sp>
    </p:spTree>
    <p:extLst>
      <p:ext uri="{BB962C8B-B14F-4D97-AF65-F5344CB8AC3E}">
        <p14:creationId xmlns:p14="http://schemas.microsoft.com/office/powerpoint/2010/main" val="368361660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491" y="137869"/>
            <a:ext cx="8229600" cy="471968"/>
          </a:xfrm>
        </p:spPr>
        <p:txBody>
          <a:bodyPr/>
          <a:lstStyle/>
          <a:p>
            <a:pPr algn="ctr"/>
            <a:r>
              <a:rPr lang="en-US" sz="2400" b="1" dirty="0" smtClean="0">
                <a:solidFill>
                  <a:srgbClr val="000000"/>
                </a:solidFill>
              </a:rPr>
              <a:t>References</a:t>
            </a:r>
            <a:endParaRPr lang="en-US" sz="2400" b="1" dirty="0">
              <a:solidFill>
                <a:srgbClr val="000000"/>
              </a:solidFill>
            </a:endParaRPr>
          </a:p>
        </p:txBody>
      </p:sp>
      <p:sp>
        <p:nvSpPr>
          <p:cNvPr id="3" name="Content Placeholder 2"/>
          <p:cNvSpPr>
            <a:spLocks noGrp="1"/>
          </p:cNvSpPr>
          <p:nvPr>
            <p:ph idx="1"/>
          </p:nvPr>
        </p:nvSpPr>
        <p:spPr>
          <a:xfrm>
            <a:off x="293444" y="609837"/>
            <a:ext cx="8516141" cy="4082066"/>
          </a:xfrm>
        </p:spPr>
        <p:txBody>
          <a:bodyPr/>
          <a:lstStyle/>
          <a:p>
            <a:pPr lvl="0"/>
            <a:r>
              <a:rPr lang="en-US" sz="1800" dirty="0" smtClean="0"/>
              <a:t>FAA, Terminal Area Forecast Summary Fiscal Years 2013-2033, </a:t>
            </a:r>
            <a:r>
              <a:rPr lang="en-US" sz="1400" dirty="0" smtClean="0"/>
              <a:t>available </a:t>
            </a:r>
            <a:r>
              <a:rPr lang="en-US" sz="1400" dirty="0"/>
              <a:t>at: </a:t>
            </a:r>
            <a:r>
              <a:rPr lang="en-US" sz="1100" dirty="0" smtClean="0">
                <a:hlinkClick r:id="rId2"/>
              </a:rPr>
              <a:t>http</a:t>
            </a:r>
            <a:r>
              <a:rPr lang="en-US" sz="1100" dirty="0">
                <a:hlinkClick r:id="rId2"/>
              </a:rPr>
              <a:t>://</a:t>
            </a:r>
            <a:r>
              <a:rPr lang="en-US" sz="1100" dirty="0" err="1">
                <a:hlinkClick r:id="rId2"/>
              </a:rPr>
              <a:t>www.faa.gov</a:t>
            </a:r>
            <a:r>
              <a:rPr lang="en-US" sz="1100" dirty="0">
                <a:hlinkClick r:id="rId2"/>
              </a:rPr>
              <a:t>/about/</a:t>
            </a:r>
            <a:r>
              <a:rPr lang="en-US" sz="1100" dirty="0" err="1">
                <a:hlinkClick r:id="rId2"/>
              </a:rPr>
              <a:t>office_org</a:t>
            </a:r>
            <a:r>
              <a:rPr lang="en-US" sz="1100" dirty="0">
                <a:hlinkClick r:id="rId2"/>
              </a:rPr>
              <a:t>/</a:t>
            </a:r>
            <a:r>
              <a:rPr lang="en-US" sz="1100" dirty="0" err="1">
                <a:hlinkClick r:id="rId2"/>
              </a:rPr>
              <a:t>headquarters_offices</a:t>
            </a:r>
            <a:r>
              <a:rPr lang="en-US" sz="1100" dirty="0">
                <a:hlinkClick r:id="rId2"/>
              </a:rPr>
              <a:t>/</a:t>
            </a:r>
            <a:r>
              <a:rPr lang="en-US" sz="1100" dirty="0" err="1">
                <a:hlinkClick r:id="rId2"/>
              </a:rPr>
              <a:t>apl</a:t>
            </a:r>
            <a:r>
              <a:rPr lang="en-US" sz="1100" dirty="0">
                <a:hlinkClick r:id="rId2"/>
              </a:rPr>
              <a:t>/</a:t>
            </a:r>
            <a:r>
              <a:rPr lang="en-US" sz="1100" dirty="0" err="1">
                <a:hlinkClick r:id="rId2"/>
              </a:rPr>
              <a:t>aviation_forecasts</a:t>
            </a:r>
            <a:r>
              <a:rPr lang="en-US" sz="1100" dirty="0">
                <a:hlinkClick r:id="rId2"/>
              </a:rPr>
              <a:t>/</a:t>
            </a:r>
            <a:r>
              <a:rPr lang="en-US" sz="1100" dirty="0" err="1">
                <a:hlinkClick r:id="rId2"/>
              </a:rPr>
              <a:t>aerospace_forecasts</a:t>
            </a:r>
            <a:r>
              <a:rPr lang="en-US" sz="1100" dirty="0">
                <a:hlinkClick r:id="rId2"/>
              </a:rPr>
              <a:t>/2013-2033/media/</a:t>
            </a:r>
            <a:r>
              <a:rPr lang="en-US" sz="1100" dirty="0" err="1">
                <a:hlinkClick r:id="rId2"/>
              </a:rPr>
              <a:t>Forecast_Highlights.pdf</a:t>
            </a:r>
            <a:endParaRPr lang="en-US" sz="1100" dirty="0"/>
          </a:p>
          <a:p>
            <a:pPr lvl="0"/>
            <a:r>
              <a:rPr lang="en-US" sz="1800" dirty="0" smtClean="0"/>
              <a:t>Lee et al., 2013, Atmos</a:t>
            </a:r>
            <a:r>
              <a:rPr lang="en-US" sz="1800" dirty="0"/>
              <a:t>. Chem. </a:t>
            </a:r>
            <a:r>
              <a:rPr lang="en-US" sz="1800" dirty="0" smtClean="0"/>
              <a:t>Phys.</a:t>
            </a:r>
            <a:r>
              <a:rPr lang="en-US" sz="1800" dirty="0"/>
              <a:t>, 13, 689–</a:t>
            </a:r>
            <a:r>
              <a:rPr lang="en-US" sz="1800" dirty="0" smtClean="0"/>
              <a:t>727</a:t>
            </a:r>
            <a:r>
              <a:rPr lang="en-US" sz="1800" dirty="0"/>
              <a:t>.</a:t>
            </a:r>
          </a:p>
          <a:p>
            <a:pPr lvl="0"/>
            <a:r>
              <a:rPr lang="en-US" sz="1800" dirty="0" smtClean="0"/>
              <a:t>Barrett et al.</a:t>
            </a:r>
            <a:r>
              <a:rPr lang="en-US" sz="1800" dirty="0"/>
              <a:t>, </a:t>
            </a:r>
            <a:r>
              <a:rPr lang="en-US" sz="1800" dirty="0" smtClean="0"/>
              <a:t>2010,  </a:t>
            </a:r>
            <a:r>
              <a:rPr lang="en-US" sz="1800" dirty="0" err="1" smtClean="0"/>
              <a:t>Environ.Sci.Technol</a:t>
            </a:r>
            <a:r>
              <a:rPr lang="en-US" sz="1800" dirty="0"/>
              <a:t>., 44, 7736-7742</a:t>
            </a:r>
            <a:r>
              <a:rPr lang="en-US" sz="1800" dirty="0" smtClean="0"/>
              <a:t>.</a:t>
            </a:r>
          </a:p>
          <a:p>
            <a:r>
              <a:rPr lang="en-US" sz="1800" dirty="0" smtClean="0"/>
              <a:t>Barrett et al., 2012, </a:t>
            </a:r>
            <a:r>
              <a:rPr lang="en-US" sz="1800" dirty="0" err="1"/>
              <a:t>Environ.Sci.Technol</a:t>
            </a:r>
            <a:r>
              <a:rPr lang="en-US" sz="1800" dirty="0"/>
              <a:t>.</a:t>
            </a:r>
            <a:r>
              <a:rPr lang="en-US" sz="1800" dirty="0" smtClean="0"/>
              <a:t>, 46 </a:t>
            </a:r>
            <a:r>
              <a:rPr lang="en-US" sz="1800" dirty="0"/>
              <a:t>(8), 4275-</a:t>
            </a:r>
            <a:r>
              <a:rPr lang="en-US" sz="1800" dirty="0" smtClean="0"/>
              <a:t>4282. </a:t>
            </a:r>
            <a:endParaRPr lang="en-US" sz="1800" dirty="0"/>
          </a:p>
          <a:p>
            <a:r>
              <a:rPr lang="en-US" sz="1800" dirty="0" smtClean="0"/>
              <a:t>Whitt et al., 2011, </a:t>
            </a:r>
            <a:r>
              <a:rPr lang="es-ES_tradnl" sz="1800" dirty="0"/>
              <a:t>J. </a:t>
            </a:r>
            <a:r>
              <a:rPr lang="es-ES_tradnl" sz="1800" dirty="0" err="1"/>
              <a:t>Geophys</a:t>
            </a:r>
            <a:r>
              <a:rPr lang="es-ES_tradnl" sz="1800" dirty="0"/>
              <a:t>. Res</a:t>
            </a:r>
            <a:r>
              <a:rPr lang="en-US" sz="1800" dirty="0" smtClean="0"/>
              <a:t>., </a:t>
            </a:r>
            <a:r>
              <a:rPr lang="en-US" sz="1800" dirty="0"/>
              <a:t>116, D14109, </a:t>
            </a:r>
            <a:r>
              <a:rPr lang="en-US" sz="1800" dirty="0" err="1"/>
              <a:t>doi</a:t>
            </a:r>
            <a:r>
              <a:rPr lang="en-US" sz="1800" dirty="0"/>
              <a:t>: 10.1029/2010JD015532. </a:t>
            </a:r>
            <a:endParaRPr lang="en-US" sz="1800" dirty="0" smtClean="0"/>
          </a:p>
          <a:p>
            <a:r>
              <a:rPr lang="es-ES_tradnl" sz="1800" dirty="0"/>
              <a:t>Kasibhatla P., </a:t>
            </a:r>
            <a:r>
              <a:rPr lang="es-ES_tradnl" sz="1800" dirty="0" smtClean="0"/>
              <a:t>1993, </a:t>
            </a:r>
            <a:r>
              <a:rPr lang="es-ES_tradnl" sz="1800" dirty="0" err="1" smtClean="0"/>
              <a:t>Geophys</a:t>
            </a:r>
            <a:r>
              <a:rPr lang="es-ES_tradnl" sz="1800" dirty="0" smtClean="0"/>
              <a:t> </a:t>
            </a:r>
            <a:r>
              <a:rPr lang="es-ES_tradnl" sz="1800" dirty="0"/>
              <a:t>Res.Lett.</a:t>
            </a:r>
            <a:r>
              <a:rPr lang="es-ES_tradnl" sz="1800" dirty="0" smtClean="0"/>
              <a:t>, 20,1707</a:t>
            </a:r>
            <a:r>
              <a:rPr lang="es-ES_tradnl" sz="1800" dirty="0"/>
              <a:t>-</a:t>
            </a:r>
            <a:r>
              <a:rPr lang="es-ES_tradnl" sz="1800" dirty="0" smtClean="0"/>
              <a:t>1710. </a:t>
            </a:r>
            <a:endParaRPr lang="es-ES_tradnl" sz="1800" dirty="0"/>
          </a:p>
          <a:p>
            <a:r>
              <a:rPr lang="es-ES_tradnl" sz="1800" dirty="0"/>
              <a:t>Lamarque et al., 1996, J. </a:t>
            </a:r>
            <a:r>
              <a:rPr lang="es-ES_tradnl" sz="1800" dirty="0" err="1"/>
              <a:t>Geophys</a:t>
            </a:r>
            <a:r>
              <a:rPr lang="es-ES_tradnl" sz="1800" dirty="0"/>
              <a:t>. Res.</a:t>
            </a:r>
            <a:r>
              <a:rPr lang="es-ES_tradnl" sz="1800" dirty="0" smtClean="0"/>
              <a:t>, 101,22,955</a:t>
            </a:r>
            <a:r>
              <a:rPr lang="es-ES_tradnl" sz="1800" dirty="0"/>
              <a:t>- </a:t>
            </a:r>
            <a:r>
              <a:rPr lang="es-ES_tradnl" sz="1800" dirty="0" smtClean="0"/>
              <a:t>22,968. </a:t>
            </a:r>
            <a:endParaRPr lang="es-ES_tradnl" sz="1800" dirty="0"/>
          </a:p>
          <a:p>
            <a:r>
              <a:rPr lang="es-ES_tradnl" sz="1800" dirty="0"/>
              <a:t>Brasseur et al., 1996, J. </a:t>
            </a:r>
            <a:r>
              <a:rPr lang="es-ES_tradnl" sz="1800" dirty="0" err="1"/>
              <a:t>Geophys</a:t>
            </a:r>
            <a:r>
              <a:rPr lang="es-ES_tradnl" sz="1800" dirty="0"/>
              <a:t>. Res.</a:t>
            </a:r>
            <a:r>
              <a:rPr lang="es-ES_tradnl" sz="1800" dirty="0" smtClean="0"/>
              <a:t>, 101,1423</a:t>
            </a:r>
            <a:r>
              <a:rPr lang="es-ES_tradnl" sz="1800" dirty="0"/>
              <a:t>-</a:t>
            </a:r>
            <a:r>
              <a:rPr lang="es-ES_tradnl" sz="1800" dirty="0" smtClean="0"/>
              <a:t>1428.</a:t>
            </a:r>
          </a:p>
          <a:p>
            <a:r>
              <a:rPr lang="es-ES_tradnl" sz="1800" dirty="0"/>
              <a:t>Wauben et al., </a:t>
            </a:r>
            <a:r>
              <a:rPr lang="es-ES_tradnl" sz="1800" dirty="0" smtClean="0"/>
              <a:t>1997, </a:t>
            </a:r>
            <a:r>
              <a:rPr lang="es-ES_tradnl" sz="1800" dirty="0" err="1" smtClean="0"/>
              <a:t>Atmospheric</a:t>
            </a:r>
            <a:r>
              <a:rPr lang="es-ES_tradnl" sz="1800" dirty="0" smtClean="0"/>
              <a:t> </a:t>
            </a:r>
            <a:r>
              <a:rPr lang="es-ES_tradnl" sz="1800" dirty="0" err="1"/>
              <a:t>Environment</a:t>
            </a:r>
            <a:r>
              <a:rPr lang="es-ES_tradnl" sz="1800" dirty="0"/>
              <a:t>, Vol.31, 1819 – </a:t>
            </a:r>
            <a:r>
              <a:rPr lang="es-ES_tradnl" sz="1800" dirty="0" smtClean="0"/>
              <a:t>1836</a:t>
            </a:r>
            <a:r>
              <a:rPr lang="es-ES_tradnl" sz="1800" dirty="0"/>
              <a:t>.</a:t>
            </a:r>
            <a:endParaRPr lang="es-ES_tradnl" sz="1800" dirty="0" smtClean="0"/>
          </a:p>
          <a:p>
            <a:r>
              <a:rPr lang="es-ES_tradnl" sz="1800" dirty="0" err="1"/>
              <a:t>Chen</a:t>
            </a:r>
            <a:r>
              <a:rPr lang="es-ES_tradnl" sz="1800" dirty="0"/>
              <a:t>, P. (1995</a:t>
            </a:r>
            <a:r>
              <a:rPr lang="es-ES_tradnl" sz="1800" dirty="0" smtClean="0"/>
              <a:t>), </a:t>
            </a:r>
            <a:r>
              <a:rPr lang="es-ES_tradnl" sz="1800" dirty="0"/>
              <a:t>J. </a:t>
            </a:r>
            <a:r>
              <a:rPr lang="es-ES_tradnl" sz="1800" dirty="0" err="1"/>
              <a:t>Geophys</a:t>
            </a:r>
            <a:r>
              <a:rPr lang="es-ES_tradnl" sz="1800" dirty="0"/>
              <a:t>. Res., 100, 16,661–16,673</a:t>
            </a:r>
            <a:r>
              <a:rPr lang="es-ES_tradnl" sz="1800" dirty="0" smtClean="0"/>
              <a:t>.</a:t>
            </a:r>
            <a:endParaRPr lang="es-ES_tradnl" sz="1800" dirty="0"/>
          </a:p>
          <a:p>
            <a:r>
              <a:rPr lang="es-ES_tradnl" sz="1800" dirty="0" err="1" smtClean="0"/>
              <a:t>Hoor</a:t>
            </a:r>
            <a:r>
              <a:rPr lang="es-ES_tradnl" sz="1800" dirty="0"/>
              <a:t> </a:t>
            </a:r>
            <a:r>
              <a:rPr lang="es-ES_tradnl" sz="1800" dirty="0" smtClean="0"/>
              <a:t>et al.</a:t>
            </a:r>
            <a:r>
              <a:rPr lang="es-ES_tradnl" sz="1800" dirty="0"/>
              <a:t>, </a:t>
            </a:r>
            <a:r>
              <a:rPr lang="es-ES_tradnl" sz="1800" dirty="0" smtClean="0"/>
              <a:t>2010, </a:t>
            </a:r>
            <a:r>
              <a:rPr lang="es-ES_tradnl" sz="1800" dirty="0" err="1"/>
              <a:t>Atmos</a:t>
            </a:r>
            <a:r>
              <a:rPr lang="es-ES_tradnl" sz="1800" dirty="0"/>
              <a:t>. </a:t>
            </a:r>
            <a:r>
              <a:rPr lang="es-ES_tradnl" sz="1800" dirty="0" err="1"/>
              <a:t>Chem</a:t>
            </a:r>
            <a:r>
              <a:rPr lang="es-ES_tradnl" sz="1800" dirty="0"/>
              <a:t>. </a:t>
            </a:r>
            <a:r>
              <a:rPr lang="es-ES_tradnl" sz="1800" dirty="0" err="1"/>
              <a:t>Phys</a:t>
            </a:r>
            <a:r>
              <a:rPr lang="es-ES_tradnl" sz="1800" dirty="0"/>
              <a:t>., 10, </a:t>
            </a:r>
            <a:r>
              <a:rPr lang="es-ES_tradnl" sz="1800" dirty="0" smtClean="0"/>
              <a:t>12,953</a:t>
            </a:r>
            <a:r>
              <a:rPr lang="es-ES_tradnl" sz="1800" dirty="0"/>
              <a:t>–12,991</a:t>
            </a:r>
            <a:r>
              <a:rPr lang="es-ES_tradnl" sz="1800" dirty="0" smtClean="0"/>
              <a:t>.</a:t>
            </a:r>
          </a:p>
          <a:p>
            <a:r>
              <a:rPr lang="es-ES_tradnl" sz="1800" dirty="0" err="1" smtClean="0"/>
              <a:t>Tarrason</a:t>
            </a:r>
            <a:r>
              <a:rPr lang="es-ES_tradnl" sz="1800" dirty="0"/>
              <a:t> </a:t>
            </a:r>
            <a:r>
              <a:rPr lang="es-ES_tradnl" sz="1800" dirty="0" smtClean="0"/>
              <a:t>et al., 2004, </a:t>
            </a:r>
            <a:r>
              <a:rPr lang="es-ES_tradnl" sz="1800" dirty="0" err="1" smtClean="0"/>
              <a:t>available</a:t>
            </a:r>
            <a:r>
              <a:rPr lang="es-ES_tradnl" sz="1800" dirty="0" smtClean="0"/>
              <a:t> </a:t>
            </a:r>
            <a:r>
              <a:rPr lang="es-ES_tradnl" sz="1800" dirty="0"/>
              <a:t>at: </a:t>
            </a:r>
            <a:r>
              <a:rPr lang="es-ES_tradnl" sz="1200" dirty="0">
                <a:hlinkClick r:id="rId3"/>
              </a:rPr>
              <a:t>h</a:t>
            </a:r>
            <a:r>
              <a:rPr lang="es-ES_tradnl" sz="1100" dirty="0">
                <a:hlinkClick r:id="rId3"/>
              </a:rPr>
              <a:t>ttp://ec.europa.eu/environment/air/pdf/</a:t>
            </a:r>
            <a:r>
              <a:rPr lang="es-ES_tradnl" sz="1100" dirty="0" smtClean="0">
                <a:hlinkClick r:id="rId3"/>
              </a:rPr>
              <a:t>air_quality_impacts_finalreport.pdf</a:t>
            </a:r>
            <a:endParaRPr lang="es-ES_tradnl" sz="1100" dirty="0" smtClean="0"/>
          </a:p>
          <a:p>
            <a:r>
              <a:rPr lang="es-ES_tradnl" sz="1800" dirty="0" err="1" smtClean="0"/>
              <a:t>Wilkerson</a:t>
            </a:r>
            <a:r>
              <a:rPr lang="es-ES_tradnl" sz="1800" dirty="0" smtClean="0"/>
              <a:t> et al., 2010, </a:t>
            </a:r>
            <a:r>
              <a:rPr lang="es-ES_tradnl" sz="1800" dirty="0"/>
              <a:t>, </a:t>
            </a:r>
            <a:r>
              <a:rPr lang="es-ES_tradnl" sz="1800" dirty="0" err="1"/>
              <a:t>Atmos</a:t>
            </a:r>
            <a:r>
              <a:rPr lang="es-ES_tradnl" sz="1800" dirty="0"/>
              <a:t>. </a:t>
            </a:r>
            <a:r>
              <a:rPr lang="es-ES_tradnl" sz="1800" dirty="0" err="1"/>
              <a:t>Chem</a:t>
            </a:r>
            <a:r>
              <a:rPr lang="es-ES_tradnl" sz="1800" dirty="0"/>
              <a:t>. </a:t>
            </a:r>
            <a:r>
              <a:rPr lang="es-ES_tradnl" sz="1800" dirty="0" err="1"/>
              <a:t>Phys</a:t>
            </a:r>
            <a:r>
              <a:rPr lang="es-ES_tradnl" sz="1800" dirty="0"/>
              <a:t>.</a:t>
            </a:r>
            <a:r>
              <a:rPr lang="es-ES_tradnl" sz="1800" dirty="0" smtClean="0"/>
              <a:t>, </a:t>
            </a:r>
            <a:r>
              <a:rPr lang="es-ES_tradnl" sz="1800" dirty="0"/>
              <a:t>10, 6391–6408, </a:t>
            </a:r>
            <a:r>
              <a:rPr lang="es-ES_tradnl" sz="1800" dirty="0" smtClean="0"/>
              <a:t>2010.</a:t>
            </a:r>
          </a:p>
          <a:p>
            <a:r>
              <a:rPr lang="es-ES_tradnl" sz="1800" dirty="0" err="1" smtClean="0"/>
              <a:t>Olsen</a:t>
            </a:r>
            <a:r>
              <a:rPr lang="es-ES_tradnl" sz="1800" dirty="0" smtClean="0"/>
              <a:t> et al., 2013, </a:t>
            </a:r>
            <a:r>
              <a:rPr lang="es-ES_tradnl" sz="1800" dirty="0" err="1"/>
              <a:t>Atmos</a:t>
            </a:r>
            <a:r>
              <a:rPr lang="es-ES_tradnl" sz="1800" dirty="0"/>
              <a:t>. </a:t>
            </a:r>
            <a:r>
              <a:rPr lang="es-ES_tradnl" sz="1800" dirty="0" err="1"/>
              <a:t>Chem</a:t>
            </a:r>
            <a:r>
              <a:rPr lang="es-ES_tradnl" sz="1800" dirty="0"/>
              <a:t>. </a:t>
            </a:r>
            <a:r>
              <a:rPr lang="es-ES_tradnl" sz="1800" dirty="0" err="1"/>
              <a:t>Phys</a:t>
            </a:r>
            <a:r>
              <a:rPr lang="es-ES_tradnl" sz="1800" dirty="0"/>
              <a:t>., 13, 429–441, </a:t>
            </a:r>
            <a:r>
              <a:rPr lang="es-ES_tradnl" sz="1800" dirty="0" smtClean="0"/>
              <a:t>2013.</a:t>
            </a:r>
          </a:p>
          <a:p>
            <a:endParaRPr lang="es-ES_tradnl" sz="1800" dirty="0"/>
          </a:p>
          <a:p>
            <a:endParaRPr lang="es-ES_tradnl" sz="1800" dirty="0"/>
          </a:p>
          <a:p>
            <a:pPr marL="0" indent="0">
              <a:buNone/>
            </a:pPr>
            <a:endParaRPr lang="es-ES_tradnl" sz="1400" dirty="0"/>
          </a:p>
          <a:p>
            <a:endParaRPr lang="es-ES_tradnl" sz="1400" dirty="0"/>
          </a:p>
          <a:p>
            <a:pPr marL="0" indent="0">
              <a:buNone/>
            </a:pPr>
            <a:endParaRPr lang="en-US" sz="1400" dirty="0"/>
          </a:p>
        </p:txBody>
      </p:sp>
      <p:sp>
        <p:nvSpPr>
          <p:cNvPr id="5" name="TextBox 4"/>
          <p:cNvSpPr txBox="1"/>
          <p:nvPr/>
        </p:nvSpPr>
        <p:spPr>
          <a:xfrm>
            <a:off x="7209692" y="6242538"/>
            <a:ext cx="937846"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277231550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 You </a:t>
            </a:r>
            <a:endParaRPr lang="en-US" dirty="0"/>
          </a:p>
        </p:txBody>
      </p:sp>
      <p:sp>
        <p:nvSpPr>
          <p:cNvPr id="3" name="Subtitle 2"/>
          <p:cNvSpPr>
            <a:spLocks noGrp="1"/>
          </p:cNvSpPr>
          <p:nvPr>
            <p:ph type="subTitle" idx="1"/>
          </p:nvPr>
        </p:nvSpPr>
        <p:spPr>
          <a:xfrm>
            <a:off x="1449754" y="3241431"/>
            <a:ext cx="6400800" cy="1752600"/>
          </a:xfrm>
        </p:spPr>
        <p:txBody>
          <a:bodyPr/>
          <a:lstStyle/>
          <a:p>
            <a:r>
              <a:rPr lang="en-US" dirty="0" smtClean="0"/>
              <a:t>Questions ??</a:t>
            </a:r>
            <a:endParaRPr lang="en-US" dirty="0"/>
          </a:p>
        </p:txBody>
      </p:sp>
      <p:sp>
        <p:nvSpPr>
          <p:cNvPr id="4" name="Slide Number Placeholder 3"/>
          <p:cNvSpPr>
            <a:spLocks noGrp="1"/>
          </p:cNvSpPr>
          <p:nvPr>
            <p:ph type="sldNum" sz="quarter" idx="12"/>
          </p:nvPr>
        </p:nvSpPr>
        <p:spPr/>
        <p:txBody>
          <a:bodyPr/>
          <a:lstStyle/>
          <a:p>
            <a:fld id="{9150A891-5C6A-0D41-A320-0435F024E7D2}" type="slidenum">
              <a:rPr lang="en-US" smtClean="0"/>
              <a:t>19</a:t>
            </a:fld>
            <a:endParaRPr lang="en-US"/>
          </a:p>
        </p:txBody>
      </p:sp>
    </p:spTree>
    <p:extLst>
      <p:ext uri="{BB962C8B-B14F-4D97-AF65-F5344CB8AC3E}">
        <p14:creationId xmlns:p14="http://schemas.microsoft.com/office/powerpoint/2010/main" val="261742021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712" y="0"/>
            <a:ext cx="8229600" cy="726494"/>
          </a:xfrm>
        </p:spPr>
        <p:txBody>
          <a:bodyPr>
            <a:normAutofit/>
          </a:bodyPr>
          <a:lstStyle/>
          <a:p>
            <a:pPr algn="ctr"/>
            <a:r>
              <a:rPr lang="en-US" sz="2800" b="1" dirty="0" smtClean="0">
                <a:solidFill>
                  <a:srgbClr val="000000"/>
                </a:solidFill>
              </a:rPr>
              <a:t>Background</a:t>
            </a:r>
            <a:endParaRPr lang="en-US" sz="2800" b="1" dirty="0">
              <a:solidFill>
                <a:srgbClr val="000000"/>
              </a:solidFill>
            </a:endParaRPr>
          </a:p>
        </p:txBody>
      </p:sp>
      <p:sp>
        <p:nvSpPr>
          <p:cNvPr id="3" name="Content Placeholder 2"/>
          <p:cNvSpPr>
            <a:spLocks noGrp="1"/>
          </p:cNvSpPr>
          <p:nvPr>
            <p:ph idx="1"/>
          </p:nvPr>
        </p:nvSpPr>
        <p:spPr>
          <a:xfrm>
            <a:off x="461474" y="575525"/>
            <a:ext cx="8229600" cy="3977639"/>
          </a:xfrm>
        </p:spPr>
        <p:txBody>
          <a:bodyPr/>
          <a:lstStyle/>
          <a:p>
            <a:pPr algn="just"/>
            <a:r>
              <a:rPr lang="en-US" sz="2000" dirty="0" smtClean="0"/>
              <a:t>Aviation is fast growing transportation sector with projected growth of 2.2 % per year for next 20 years (2013 </a:t>
            </a:r>
            <a:r>
              <a:rPr lang="en-US" sz="2000" dirty="0" smtClean="0">
                <a:solidFill>
                  <a:schemeClr val="tx1"/>
                </a:solidFill>
              </a:rPr>
              <a:t>– </a:t>
            </a:r>
            <a:r>
              <a:rPr lang="en-US" sz="2000" dirty="0" smtClean="0"/>
              <a:t>2033) </a:t>
            </a:r>
            <a:r>
              <a:rPr lang="en-US" sz="1800" dirty="0" smtClean="0"/>
              <a:t>(</a:t>
            </a:r>
            <a:r>
              <a:rPr lang="en-US" sz="1400" dirty="0" smtClean="0"/>
              <a:t>FAA Terminal Area Forecast,2013</a:t>
            </a:r>
            <a:r>
              <a:rPr lang="en-US" sz="1800" dirty="0" smtClean="0"/>
              <a:t>)</a:t>
            </a:r>
          </a:p>
          <a:p>
            <a:pPr algn="just"/>
            <a:r>
              <a:rPr lang="en-US" sz="2000" dirty="0" smtClean="0"/>
              <a:t>Earlier studies </a:t>
            </a:r>
            <a:r>
              <a:rPr lang="en-US" sz="1400" dirty="0" smtClean="0"/>
              <a:t>(</a:t>
            </a:r>
            <a:r>
              <a:rPr lang="es-ES_tradnl" sz="1400" dirty="0"/>
              <a:t>Kasibhatla P., </a:t>
            </a:r>
            <a:r>
              <a:rPr lang="es-ES_tradnl" sz="1400" dirty="0" smtClean="0"/>
              <a:t>1993, </a:t>
            </a:r>
            <a:r>
              <a:rPr lang="es-ES_tradnl" sz="1400" dirty="0"/>
              <a:t>Brasseur et al., </a:t>
            </a:r>
            <a:r>
              <a:rPr lang="es-ES_tradnl" sz="1400" dirty="0" smtClean="0"/>
              <a:t>1996, </a:t>
            </a:r>
            <a:r>
              <a:rPr lang="es-ES_tradnl" sz="1400" dirty="0"/>
              <a:t>Wauben et al., </a:t>
            </a:r>
            <a:r>
              <a:rPr lang="es-ES_tradnl" sz="1400" dirty="0" smtClean="0"/>
              <a:t>1997) </a:t>
            </a:r>
            <a:r>
              <a:rPr lang="es-ES_tradnl" sz="2000" dirty="0" smtClean="0"/>
              <a:t>emphasized the role of aviation NO</a:t>
            </a:r>
            <a:r>
              <a:rPr lang="es-ES_tradnl" sz="2000" baseline="-25000" dirty="0" smtClean="0"/>
              <a:t>x </a:t>
            </a:r>
            <a:r>
              <a:rPr lang="es-ES_tradnl" sz="2000" dirty="0" smtClean="0"/>
              <a:t>in atmosphere and performed tracer studies</a:t>
            </a:r>
            <a:endParaRPr lang="en-US" sz="1400" dirty="0" smtClean="0"/>
          </a:p>
          <a:p>
            <a:pPr algn="just"/>
            <a:r>
              <a:rPr lang="en-US" sz="2000" dirty="0" smtClean="0"/>
              <a:t>Recent studies indicate range of impacts – from negligible on surface </a:t>
            </a:r>
            <a:r>
              <a:rPr lang="en-US" sz="2000" dirty="0"/>
              <a:t>air quality </a:t>
            </a:r>
            <a:r>
              <a:rPr lang="en-US" sz="2000" dirty="0" smtClean="0"/>
              <a:t>(AQ) </a:t>
            </a:r>
            <a:r>
              <a:rPr lang="en-US" sz="1400" dirty="0" smtClean="0"/>
              <a:t>(Whitt </a:t>
            </a:r>
            <a:r>
              <a:rPr lang="en-US" sz="1400" dirty="0"/>
              <a:t>et al., 2011, Lee et al., 2013) </a:t>
            </a:r>
            <a:r>
              <a:rPr lang="en-US" sz="2000" dirty="0" smtClean="0"/>
              <a:t>to non-negligible, where 80% of aircraft impacts on premature mortality are due to cruise emissions </a:t>
            </a:r>
            <a:r>
              <a:rPr lang="en-US" sz="1400" dirty="0" smtClean="0"/>
              <a:t>(Barrett et al., 2010)</a:t>
            </a:r>
          </a:p>
          <a:p>
            <a:pPr algn="just"/>
            <a:r>
              <a:rPr lang="en-US" sz="2000" dirty="0" smtClean="0"/>
              <a:t>60 </a:t>
            </a:r>
            <a:r>
              <a:rPr lang="en-US" sz="2000" dirty="0" smtClean="0">
                <a:solidFill>
                  <a:schemeClr val="tx1"/>
                </a:solidFill>
              </a:rPr>
              <a:t>– </a:t>
            </a:r>
            <a:r>
              <a:rPr lang="en-US" sz="2000" dirty="0" smtClean="0"/>
              <a:t>80% of aviation emissions occur at cruise altitude (9 </a:t>
            </a:r>
            <a:r>
              <a:rPr lang="en-US" sz="2000" dirty="0" smtClean="0">
                <a:solidFill>
                  <a:schemeClr val="tx1"/>
                </a:solidFill>
              </a:rPr>
              <a:t>– </a:t>
            </a:r>
            <a:r>
              <a:rPr lang="en-US" sz="2000" dirty="0" smtClean="0"/>
              <a:t>11km) </a:t>
            </a:r>
            <a:r>
              <a:rPr lang="en-US" sz="1400" dirty="0" smtClean="0"/>
              <a:t>(Wilkerson </a:t>
            </a:r>
            <a:r>
              <a:rPr lang="en-US" sz="1400" dirty="0"/>
              <a:t>et al., </a:t>
            </a:r>
            <a:r>
              <a:rPr lang="en-US" sz="1400" dirty="0" smtClean="0"/>
              <a:t>2010, Olsen et al., 2013)</a:t>
            </a:r>
          </a:p>
          <a:p>
            <a:pPr marL="400050" lvl="1" indent="0" algn="just">
              <a:buNone/>
            </a:pPr>
            <a:r>
              <a:rPr lang="en-US" sz="1600" dirty="0">
                <a:sym typeface="Wingdings"/>
              </a:rPr>
              <a:t> </a:t>
            </a:r>
            <a:r>
              <a:rPr lang="en-US" sz="1600" dirty="0" smtClean="0">
                <a:sym typeface="Wingdings"/>
              </a:rPr>
              <a:t>    -  CMAQ domain upper layer goes till ~17-20km</a:t>
            </a:r>
            <a:r>
              <a:rPr lang="en-US" sz="1600" b="1" dirty="0" smtClean="0">
                <a:sym typeface="Wingdings"/>
              </a:rPr>
              <a:t> </a:t>
            </a:r>
          </a:p>
          <a:p>
            <a:pPr algn="just"/>
            <a:r>
              <a:rPr lang="en-US" sz="2000" dirty="0"/>
              <a:t>B</a:t>
            </a:r>
            <a:r>
              <a:rPr lang="en-US" sz="2000" dirty="0" smtClean="0"/>
              <a:t>etween 10 </a:t>
            </a:r>
            <a:r>
              <a:rPr lang="en-US" sz="2000" dirty="0" smtClean="0">
                <a:solidFill>
                  <a:schemeClr val="tx1"/>
                </a:solidFill>
              </a:rPr>
              <a:t>– </a:t>
            </a:r>
            <a:r>
              <a:rPr lang="en-US" sz="2000" dirty="0" smtClean="0"/>
              <a:t>12 km, geographical location of NO</a:t>
            </a:r>
            <a:r>
              <a:rPr lang="en-US" sz="2000" baseline="-25000" dirty="0" smtClean="0"/>
              <a:t>x</a:t>
            </a:r>
            <a:r>
              <a:rPr lang="en-US" sz="2000" dirty="0" smtClean="0"/>
              <a:t> emissions plays a important role in both climate change</a:t>
            </a:r>
            <a:r>
              <a:rPr lang="en-US" sz="1400" dirty="0" smtClean="0"/>
              <a:t> (Kohler et al., 2008 ) </a:t>
            </a:r>
            <a:r>
              <a:rPr lang="en-US" sz="2000" dirty="0" smtClean="0"/>
              <a:t>and surface AQ </a:t>
            </a:r>
            <a:r>
              <a:rPr lang="en-US" sz="1400" dirty="0" smtClean="0"/>
              <a:t>(</a:t>
            </a:r>
            <a:r>
              <a:rPr lang="en-US" sz="1400" dirty="0" err="1" smtClean="0"/>
              <a:t>Tarrason</a:t>
            </a:r>
            <a:r>
              <a:rPr lang="en-US" sz="1400" dirty="0" smtClean="0"/>
              <a:t> et al., 2004) </a:t>
            </a:r>
          </a:p>
          <a:p>
            <a:pPr marL="685800" lvl="1" algn="just">
              <a:buFontTx/>
              <a:buChar char="-"/>
            </a:pPr>
            <a:r>
              <a:rPr lang="en-US" sz="1600" dirty="0" smtClean="0"/>
              <a:t>Climate change : O</a:t>
            </a:r>
            <a:r>
              <a:rPr lang="en-US" sz="1600" baseline="-25000" dirty="0" smtClean="0"/>
              <a:t>3</a:t>
            </a:r>
            <a:r>
              <a:rPr lang="en-US" sz="1600" dirty="0" smtClean="0"/>
              <a:t>  impact  (+ 30 mWm</a:t>
            </a:r>
            <a:r>
              <a:rPr lang="en-US" sz="1600" baseline="30000" dirty="0" smtClean="0"/>
              <a:t>-2</a:t>
            </a:r>
            <a:r>
              <a:rPr lang="en-US" sz="1600" dirty="0" smtClean="0"/>
              <a:t>) and lifetime change of CH</a:t>
            </a:r>
            <a:r>
              <a:rPr lang="en-US" sz="1600" baseline="-25000" dirty="0" smtClean="0"/>
              <a:t>4</a:t>
            </a:r>
            <a:r>
              <a:rPr lang="en-US" sz="1600" dirty="0" smtClean="0"/>
              <a:t> (-19 mWm</a:t>
            </a:r>
            <a:r>
              <a:rPr lang="en-US" sz="1600" baseline="30000" dirty="0" smtClean="0"/>
              <a:t>-2</a:t>
            </a:r>
            <a:r>
              <a:rPr lang="en-US" sz="1600" dirty="0" smtClean="0"/>
              <a:t>)</a:t>
            </a:r>
          </a:p>
          <a:p>
            <a:pPr marL="685800" lvl="1" algn="just">
              <a:buFontTx/>
              <a:buChar char="-"/>
            </a:pPr>
            <a:r>
              <a:rPr lang="en-US" sz="1600" dirty="0" smtClean="0"/>
              <a:t>non-LTO emissions affect surface AQ (Europe) significantly (5-10% increase in O</a:t>
            </a:r>
            <a:r>
              <a:rPr lang="en-US" sz="1600" baseline="-25000" dirty="0" smtClean="0"/>
              <a:t>3</a:t>
            </a:r>
            <a:r>
              <a:rPr lang="en-US" sz="1600" dirty="0" smtClean="0"/>
              <a:t> for 40ppbV threshold and 30% increase for 60ppbV threshold) than LTO (Landing  and </a:t>
            </a:r>
            <a:r>
              <a:rPr lang="en-US" sz="1600" dirty="0"/>
              <a:t>T</a:t>
            </a:r>
            <a:r>
              <a:rPr lang="en-US" sz="1600" dirty="0" smtClean="0"/>
              <a:t>ake-off) emissions due to predominance of non-LTO emissions (95%) over LTO </a:t>
            </a:r>
            <a:r>
              <a:rPr lang="en-US" sz="1600" dirty="0" err="1" smtClean="0"/>
              <a:t>NO</a:t>
            </a:r>
            <a:r>
              <a:rPr lang="en-US" sz="1600" baseline="-25000" dirty="0" err="1" smtClean="0"/>
              <a:t>x</a:t>
            </a:r>
            <a:r>
              <a:rPr lang="en-US" sz="1600" dirty="0" smtClean="0"/>
              <a:t> emissions</a:t>
            </a:r>
          </a:p>
          <a:p>
            <a:pPr marL="685800" lvl="1" algn="just">
              <a:buFontTx/>
              <a:buChar char="-"/>
            </a:pPr>
            <a:endParaRPr lang="en-US" sz="1400" dirty="0" smtClean="0"/>
          </a:p>
        </p:txBody>
      </p:sp>
      <p:sp>
        <p:nvSpPr>
          <p:cNvPr id="6" name="TextBox 5"/>
          <p:cNvSpPr txBox="1"/>
          <p:nvPr/>
        </p:nvSpPr>
        <p:spPr>
          <a:xfrm>
            <a:off x="6731000" y="6291385"/>
            <a:ext cx="1318846" cy="369332"/>
          </a:xfrm>
          <a:prstGeom prst="rect">
            <a:avLst/>
          </a:prstGeom>
          <a:noFill/>
        </p:spPr>
        <p:txBody>
          <a:bodyPr wrap="square" rtlCol="0">
            <a:spAutoFit/>
          </a:bodyPr>
          <a:lstStyle/>
          <a:p>
            <a:r>
              <a:rPr lang="en-US" dirty="0" smtClean="0"/>
              <a:t>2</a:t>
            </a:r>
            <a:endParaRPr lang="en-US" dirty="0"/>
          </a:p>
        </p:txBody>
      </p:sp>
      <p:pic>
        <p:nvPicPr>
          <p:cNvPr id="7" name="Picture 6"/>
          <p:cNvPicPr>
            <a:picLocks noChangeAspect="1"/>
          </p:cNvPicPr>
          <p:nvPr/>
        </p:nvPicPr>
        <p:blipFill>
          <a:blip r:embed="rId2"/>
          <a:stretch>
            <a:fillRect/>
          </a:stretch>
        </p:blipFill>
        <p:spPr>
          <a:xfrm>
            <a:off x="1209526" y="1327756"/>
            <a:ext cx="6930554" cy="3039090"/>
          </a:xfrm>
          <a:prstGeom prst="rect">
            <a:avLst/>
          </a:prstGeom>
        </p:spPr>
      </p:pic>
    </p:spTree>
    <p:extLst>
      <p:ext uri="{BB962C8B-B14F-4D97-AF65-F5344CB8AC3E}">
        <p14:creationId xmlns:p14="http://schemas.microsoft.com/office/powerpoint/2010/main" val="1790463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nodeType="click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Extra Slides</a:t>
            </a:r>
            <a:endParaRPr lang="en-US" dirty="0"/>
          </a:p>
        </p:txBody>
      </p:sp>
      <p:sp>
        <p:nvSpPr>
          <p:cNvPr id="4" name="Slide Number Placeholder 3"/>
          <p:cNvSpPr>
            <a:spLocks noGrp="1"/>
          </p:cNvSpPr>
          <p:nvPr>
            <p:ph type="sldNum" sz="quarter" idx="12"/>
          </p:nvPr>
        </p:nvSpPr>
        <p:spPr/>
        <p:txBody>
          <a:bodyPr/>
          <a:lstStyle/>
          <a:p>
            <a:fld id="{9150A891-5C6A-0D41-A320-0435F024E7D2}" type="slidenum">
              <a:rPr lang="en-US" smtClean="0"/>
              <a:t>20</a:t>
            </a:fld>
            <a:endParaRPr lang="en-US"/>
          </a:p>
        </p:txBody>
      </p:sp>
    </p:spTree>
    <p:extLst>
      <p:ext uri="{BB962C8B-B14F-4D97-AF65-F5344CB8AC3E}">
        <p14:creationId xmlns:p14="http://schemas.microsoft.com/office/powerpoint/2010/main" val="33574362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50A891-5C6A-0D41-A320-0435F024E7D2}" type="slidenum">
              <a:rPr lang="en-US" smtClean="0"/>
              <a:t>21</a:t>
            </a:fld>
            <a:endParaRPr lang="en-US"/>
          </a:p>
        </p:txBody>
      </p:sp>
      <p:sp>
        <p:nvSpPr>
          <p:cNvPr id="9" name="TextBox 8"/>
          <p:cNvSpPr txBox="1"/>
          <p:nvPr/>
        </p:nvSpPr>
        <p:spPr>
          <a:xfrm>
            <a:off x="2960076" y="0"/>
            <a:ext cx="3184770" cy="369332"/>
          </a:xfrm>
          <a:prstGeom prst="rect">
            <a:avLst/>
          </a:prstGeom>
          <a:noFill/>
        </p:spPr>
        <p:txBody>
          <a:bodyPr wrap="square" rtlCol="0">
            <a:spAutoFit/>
          </a:bodyPr>
          <a:lstStyle/>
          <a:p>
            <a:pPr algn="ctr"/>
            <a:r>
              <a:rPr lang="en-US" b="1" dirty="0" err="1" smtClean="0"/>
              <a:t>ConUS</a:t>
            </a:r>
            <a:r>
              <a:rPr lang="en-US" b="1" dirty="0" smtClean="0"/>
              <a:t> Domain</a:t>
            </a:r>
            <a:endParaRPr lang="en-US" b="1" dirty="0"/>
          </a:p>
        </p:txBody>
      </p:sp>
      <p:pic>
        <p:nvPicPr>
          <p:cNvPr id="10" name="Picture 9"/>
          <p:cNvPicPr>
            <a:picLocks noChangeAspect="1"/>
          </p:cNvPicPr>
          <p:nvPr/>
        </p:nvPicPr>
        <p:blipFill>
          <a:blip r:embed="rId2"/>
          <a:stretch>
            <a:fillRect/>
          </a:stretch>
        </p:blipFill>
        <p:spPr>
          <a:xfrm>
            <a:off x="1372578" y="2889029"/>
            <a:ext cx="6003192" cy="2554871"/>
          </a:xfrm>
          <a:prstGeom prst="rect">
            <a:avLst/>
          </a:prstGeom>
        </p:spPr>
      </p:pic>
      <p:pic>
        <p:nvPicPr>
          <p:cNvPr id="11" name="Picture 10"/>
          <p:cNvPicPr>
            <a:picLocks noChangeAspect="1"/>
          </p:cNvPicPr>
          <p:nvPr/>
        </p:nvPicPr>
        <p:blipFill>
          <a:blip r:embed="rId3"/>
          <a:stretch>
            <a:fillRect/>
          </a:stretch>
        </p:blipFill>
        <p:spPr>
          <a:xfrm>
            <a:off x="1475154" y="369332"/>
            <a:ext cx="5900616" cy="2519697"/>
          </a:xfrm>
          <a:prstGeom prst="rect">
            <a:avLst/>
          </a:prstGeom>
        </p:spPr>
      </p:pic>
      <p:cxnSp>
        <p:nvCxnSpPr>
          <p:cNvPr id="12" name="Straight Connector 11"/>
          <p:cNvCxnSpPr/>
          <p:nvPr/>
        </p:nvCxnSpPr>
        <p:spPr>
          <a:xfrm flipV="1">
            <a:off x="3640017" y="1621692"/>
            <a:ext cx="9769" cy="12758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521572" y="1621692"/>
            <a:ext cx="9769" cy="1275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077307" y="1201615"/>
            <a:ext cx="1367693" cy="338554"/>
          </a:xfrm>
          <a:prstGeom prst="rect">
            <a:avLst/>
          </a:prstGeom>
          <a:noFill/>
        </p:spPr>
        <p:txBody>
          <a:bodyPr wrap="square" rtlCol="0">
            <a:spAutoFit/>
          </a:bodyPr>
          <a:lstStyle/>
          <a:p>
            <a:pPr algn="ctr"/>
            <a:r>
              <a:rPr lang="en-US" sz="1600" b="1" dirty="0" smtClean="0"/>
              <a:t>30 days</a:t>
            </a:r>
            <a:endParaRPr lang="en-US" sz="1600" b="1" dirty="0"/>
          </a:p>
        </p:txBody>
      </p:sp>
      <p:sp>
        <p:nvSpPr>
          <p:cNvPr id="20" name="TextBox 19"/>
          <p:cNvSpPr txBox="1"/>
          <p:nvPr/>
        </p:nvSpPr>
        <p:spPr>
          <a:xfrm>
            <a:off x="4990122" y="1201615"/>
            <a:ext cx="1367693" cy="338554"/>
          </a:xfrm>
          <a:prstGeom prst="rect">
            <a:avLst/>
          </a:prstGeom>
          <a:noFill/>
        </p:spPr>
        <p:txBody>
          <a:bodyPr wrap="square" rtlCol="0">
            <a:spAutoFit/>
          </a:bodyPr>
          <a:lstStyle/>
          <a:p>
            <a:pPr algn="ctr"/>
            <a:r>
              <a:rPr lang="en-US" sz="1600" b="1" dirty="0"/>
              <a:t>6</a:t>
            </a:r>
            <a:r>
              <a:rPr lang="en-US" sz="1600" b="1" dirty="0" smtClean="0"/>
              <a:t>0 days</a:t>
            </a:r>
            <a:endParaRPr lang="en-US" sz="1600" b="1" dirty="0"/>
          </a:p>
        </p:txBody>
      </p:sp>
      <p:sp>
        <p:nvSpPr>
          <p:cNvPr id="21" name="TextBox 20"/>
          <p:cNvSpPr txBox="1"/>
          <p:nvPr/>
        </p:nvSpPr>
        <p:spPr>
          <a:xfrm>
            <a:off x="6056923" y="263769"/>
            <a:ext cx="1094154" cy="338554"/>
          </a:xfrm>
          <a:prstGeom prst="rect">
            <a:avLst/>
          </a:prstGeom>
          <a:noFill/>
        </p:spPr>
        <p:txBody>
          <a:bodyPr wrap="square" rtlCol="0">
            <a:spAutoFit/>
          </a:bodyPr>
          <a:lstStyle/>
          <a:p>
            <a:pPr algn="ctr"/>
            <a:r>
              <a:rPr lang="en-US" sz="1600" b="1" dirty="0" smtClean="0"/>
              <a:t>Winter</a:t>
            </a:r>
            <a:endParaRPr lang="en-US" sz="1600" b="1" dirty="0"/>
          </a:p>
        </p:txBody>
      </p:sp>
      <p:sp>
        <p:nvSpPr>
          <p:cNvPr id="22" name="TextBox 21"/>
          <p:cNvSpPr txBox="1"/>
          <p:nvPr/>
        </p:nvSpPr>
        <p:spPr>
          <a:xfrm>
            <a:off x="6242539" y="2897556"/>
            <a:ext cx="1133231" cy="307777"/>
          </a:xfrm>
          <a:prstGeom prst="rect">
            <a:avLst/>
          </a:prstGeom>
          <a:noFill/>
        </p:spPr>
        <p:txBody>
          <a:bodyPr wrap="square" rtlCol="0">
            <a:spAutoFit/>
          </a:bodyPr>
          <a:lstStyle/>
          <a:p>
            <a:pPr algn="ctr"/>
            <a:r>
              <a:rPr lang="en-US" sz="1400" b="1" dirty="0" smtClean="0"/>
              <a:t>Summer</a:t>
            </a:r>
            <a:endParaRPr lang="en-US" sz="1400" b="1" dirty="0"/>
          </a:p>
        </p:txBody>
      </p:sp>
      <p:sp>
        <p:nvSpPr>
          <p:cNvPr id="23" name="TextBox 22"/>
          <p:cNvSpPr txBox="1"/>
          <p:nvPr/>
        </p:nvSpPr>
        <p:spPr>
          <a:xfrm>
            <a:off x="928077" y="5359831"/>
            <a:ext cx="7649308" cy="584776"/>
          </a:xfrm>
          <a:prstGeom prst="rect">
            <a:avLst/>
          </a:prstGeom>
          <a:noFill/>
        </p:spPr>
        <p:txBody>
          <a:bodyPr wrap="square" rtlCol="0">
            <a:spAutoFit/>
          </a:bodyPr>
          <a:lstStyle/>
          <a:p>
            <a:pPr algn="ctr"/>
            <a:r>
              <a:rPr lang="en-US" sz="1600" b="1" dirty="0">
                <a:solidFill>
                  <a:srgbClr val="800000"/>
                </a:solidFill>
              </a:rPr>
              <a:t>H</a:t>
            </a:r>
            <a:r>
              <a:rPr lang="en-US" sz="1600" b="1" dirty="0" smtClean="0">
                <a:solidFill>
                  <a:srgbClr val="800000"/>
                </a:solidFill>
              </a:rPr>
              <a:t>igher values than mean concentrations still exist even after three month simulations Peak concentrations occurred after 20 days</a:t>
            </a:r>
            <a:endParaRPr lang="en-US" sz="1600" b="1" dirty="0">
              <a:solidFill>
                <a:srgbClr val="800000"/>
              </a:solidFill>
            </a:endParaRPr>
          </a:p>
        </p:txBody>
      </p:sp>
    </p:spTree>
    <p:extLst>
      <p:ext uri="{BB962C8B-B14F-4D97-AF65-F5344CB8AC3E}">
        <p14:creationId xmlns:p14="http://schemas.microsoft.com/office/powerpoint/2010/main" val="201715168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50A891-5C6A-0D41-A320-0435F024E7D2}" type="slidenum">
              <a:rPr lang="en-US" smtClean="0"/>
              <a:t>22</a:t>
            </a:fld>
            <a:endParaRPr lang="en-US"/>
          </a:p>
        </p:txBody>
      </p:sp>
      <p:sp>
        <p:nvSpPr>
          <p:cNvPr id="5" name="TextBox 4"/>
          <p:cNvSpPr txBox="1"/>
          <p:nvPr/>
        </p:nvSpPr>
        <p:spPr>
          <a:xfrm>
            <a:off x="2960076" y="104152"/>
            <a:ext cx="3184770" cy="369332"/>
          </a:xfrm>
          <a:prstGeom prst="rect">
            <a:avLst/>
          </a:prstGeom>
          <a:noFill/>
        </p:spPr>
        <p:txBody>
          <a:bodyPr wrap="square" rtlCol="0">
            <a:spAutoFit/>
          </a:bodyPr>
          <a:lstStyle/>
          <a:p>
            <a:pPr algn="ctr"/>
            <a:r>
              <a:rPr lang="en-US" b="1" dirty="0" smtClean="0"/>
              <a:t>NH Domain</a:t>
            </a:r>
            <a:endParaRPr lang="en-US" b="1" dirty="0"/>
          </a:p>
        </p:txBody>
      </p:sp>
      <p:pic>
        <p:nvPicPr>
          <p:cNvPr id="14" name="Picture 13"/>
          <p:cNvPicPr>
            <a:picLocks noChangeAspect="1"/>
          </p:cNvPicPr>
          <p:nvPr/>
        </p:nvPicPr>
        <p:blipFill>
          <a:blip r:embed="rId3"/>
          <a:stretch>
            <a:fillRect/>
          </a:stretch>
        </p:blipFill>
        <p:spPr>
          <a:xfrm>
            <a:off x="1426308" y="473485"/>
            <a:ext cx="6359769" cy="2638580"/>
          </a:xfrm>
          <a:prstGeom prst="rect">
            <a:avLst/>
          </a:prstGeom>
        </p:spPr>
      </p:pic>
      <p:cxnSp>
        <p:nvCxnSpPr>
          <p:cNvPr id="16" name="Straight Connector 15"/>
          <p:cNvCxnSpPr/>
          <p:nvPr/>
        </p:nvCxnSpPr>
        <p:spPr>
          <a:xfrm flipV="1">
            <a:off x="3790462" y="1533769"/>
            <a:ext cx="9769" cy="15337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V="1">
            <a:off x="5756033" y="1533769"/>
            <a:ext cx="9769" cy="15337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3526692" y="1201615"/>
            <a:ext cx="1367693" cy="338554"/>
          </a:xfrm>
          <a:prstGeom prst="rect">
            <a:avLst/>
          </a:prstGeom>
          <a:noFill/>
        </p:spPr>
        <p:txBody>
          <a:bodyPr wrap="square" rtlCol="0">
            <a:spAutoFit/>
          </a:bodyPr>
          <a:lstStyle/>
          <a:p>
            <a:r>
              <a:rPr lang="en-US" sz="1600" b="1" dirty="0" smtClean="0"/>
              <a:t>30 days</a:t>
            </a:r>
            <a:endParaRPr lang="en-US" sz="1600" b="1" dirty="0"/>
          </a:p>
        </p:txBody>
      </p:sp>
      <p:sp>
        <p:nvSpPr>
          <p:cNvPr id="22" name="TextBox 21"/>
          <p:cNvSpPr txBox="1"/>
          <p:nvPr/>
        </p:nvSpPr>
        <p:spPr>
          <a:xfrm>
            <a:off x="5388707" y="1184738"/>
            <a:ext cx="1367693" cy="338554"/>
          </a:xfrm>
          <a:prstGeom prst="rect">
            <a:avLst/>
          </a:prstGeom>
          <a:noFill/>
        </p:spPr>
        <p:txBody>
          <a:bodyPr wrap="square" rtlCol="0">
            <a:spAutoFit/>
          </a:bodyPr>
          <a:lstStyle/>
          <a:p>
            <a:r>
              <a:rPr lang="en-US" sz="1600" b="1" dirty="0"/>
              <a:t>6</a:t>
            </a:r>
            <a:r>
              <a:rPr lang="en-US" sz="1600" b="1" dirty="0" smtClean="0"/>
              <a:t>0 days</a:t>
            </a:r>
            <a:endParaRPr lang="en-US" sz="1600" b="1" dirty="0"/>
          </a:p>
        </p:txBody>
      </p:sp>
      <p:pic>
        <p:nvPicPr>
          <p:cNvPr id="23" name="Picture 22"/>
          <p:cNvPicPr>
            <a:picLocks noChangeAspect="1"/>
          </p:cNvPicPr>
          <p:nvPr/>
        </p:nvPicPr>
        <p:blipFill>
          <a:blip r:embed="rId4"/>
          <a:stretch>
            <a:fillRect/>
          </a:stretch>
        </p:blipFill>
        <p:spPr>
          <a:xfrm>
            <a:off x="1426307" y="3147778"/>
            <a:ext cx="6545385" cy="2310793"/>
          </a:xfrm>
          <a:prstGeom prst="rect">
            <a:avLst/>
          </a:prstGeom>
        </p:spPr>
      </p:pic>
      <p:cxnSp>
        <p:nvCxnSpPr>
          <p:cNvPr id="24" name="Straight Connector 23"/>
          <p:cNvCxnSpPr/>
          <p:nvPr/>
        </p:nvCxnSpPr>
        <p:spPr>
          <a:xfrm flipV="1">
            <a:off x="3786555" y="3903784"/>
            <a:ext cx="9769" cy="15337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flipV="1">
            <a:off x="5760917" y="3903784"/>
            <a:ext cx="9769" cy="153376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1172308" y="5526956"/>
            <a:ext cx="7180384" cy="369332"/>
          </a:xfrm>
          <a:prstGeom prst="rect">
            <a:avLst/>
          </a:prstGeom>
          <a:noFill/>
        </p:spPr>
        <p:txBody>
          <a:bodyPr wrap="square" rtlCol="0">
            <a:spAutoFit/>
          </a:bodyPr>
          <a:lstStyle/>
          <a:p>
            <a:pPr algn="ctr"/>
            <a:r>
              <a:rPr lang="en-US" sz="1600" b="1" dirty="0" smtClean="0">
                <a:solidFill>
                  <a:srgbClr val="800000"/>
                </a:solidFill>
              </a:rPr>
              <a:t>Complete mixing occurred after 60 days (particularly in summer month)</a:t>
            </a:r>
            <a:r>
              <a:rPr lang="en-US" dirty="0" smtClean="0"/>
              <a:t>  </a:t>
            </a:r>
            <a:endParaRPr lang="en-US" dirty="0"/>
          </a:p>
        </p:txBody>
      </p:sp>
      <p:sp>
        <p:nvSpPr>
          <p:cNvPr id="27" name="TextBox 26"/>
          <p:cNvSpPr txBox="1"/>
          <p:nvPr/>
        </p:nvSpPr>
        <p:spPr>
          <a:xfrm>
            <a:off x="6389077" y="288818"/>
            <a:ext cx="1211385" cy="338554"/>
          </a:xfrm>
          <a:prstGeom prst="rect">
            <a:avLst/>
          </a:prstGeom>
          <a:noFill/>
        </p:spPr>
        <p:txBody>
          <a:bodyPr wrap="square" rtlCol="0">
            <a:spAutoFit/>
          </a:bodyPr>
          <a:lstStyle/>
          <a:p>
            <a:pPr algn="ctr"/>
            <a:r>
              <a:rPr lang="en-US" sz="1600" b="1" dirty="0" smtClean="0"/>
              <a:t>Winter</a:t>
            </a:r>
            <a:endParaRPr lang="en-US" sz="1600" b="1" dirty="0"/>
          </a:p>
        </p:txBody>
      </p:sp>
      <p:sp>
        <p:nvSpPr>
          <p:cNvPr id="28" name="TextBox 27"/>
          <p:cNvSpPr txBox="1"/>
          <p:nvPr/>
        </p:nvSpPr>
        <p:spPr>
          <a:xfrm>
            <a:off x="6697785" y="2993889"/>
            <a:ext cx="1418492" cy="307777"/>
          </a:xfrm>
          <a:prstGeom prst="rect">
            <a:avLst/>
          </a:prstGeom>
          <a:noFill/>
        </p:spPr>
        <p:txBody>
          <a:bodyPr wrap="square" rtlCol="0">
            <a:spAutoFit/>
          </a:bodyPr>
          <a:lstStyle/>
          <a:p>
            <a:r>
              <a:rPr lang="en-US" sz="1400" b="1" dirty="0" smtClean="0"/>
              <a:t>Summer</a:t>
            </a:r>
            <a:endParaRPr lang="en-US" sz="1400" b="1" dirty="0"/>
          </a:p>
        </p:txBody>
      </p:sp>
    </p:spTree>
    <p:extLst>
      <p:ext uri="{BB962C8B-B14F-4D97-AF65-F5344CB8AC3E}">
        <p14:creationId xmlns:p14="http://schemas.microsoft.com/office/powerpoint/2010/main" val="246124296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00421" y="904751"/>
            <a:ext cx="7986376" cy="1107996"/>
          </a:xfrm>
          <a:prstGeom prst="rect">
            <a:avLst/>
          </a:prstGeom>
          <a:noFill/>
        </p:spPr>
        <p:txBody>
          <a:bodyPr wrap="square" rtlCol="0">
            <a:spAutoFit/>
          </a:bodyPr>
          <a:lstStyle/>
          <a:p>
            <a:r>
              <a:rPr lang="en-US" sz="1600" dirty="0" smtClean="0"/>
              <a:t>Calculation Example:</a:t>
            </a:r>
          </a:p>
          <a:p>
            <a:r>
              <a:rPr lang="en-US" sz="1600" b="1" dirty="0" smtClean="0"/>
              <a:t>(Surface TR_NA in </a:t>
            </a:r>
            <a:r>
              <a:rPr lang="en-US" sz="1600" b="1" dirty="0"/>
              <a:t>E</a:t>
            </a:r>
            <a:r>
              <a:rPr lang="en-US" sz="1600" b="1" dirty="0" smtClean="0"/>
              <a:t>A subdomain)/( Total TR_NA in total hemi domain) * 100  </a:t>
            </a:r>
            <a:r>
              <a:rPr lang="en-US" sz="1600" dirty="0" smtClean="0"/>
              <a:t>gives the percentage of NA (North America) cruise emissions in hemispheric domain transported to the surface of EA (East Asia) region</a:t>
            </a:r>
            <a:endParaRPr lang="en-US" sz="1600" dirty="0"/>
          </a:p>
        </p:txBody>
      </p:sp>
      <p:sp>
        <p:nvSpPr>
          <p:cNvPr id="7" name="TextBox 6"/>
          <p:cNvSpPr txBox="1"/>
          <p:nvPr/>
        </p:nvSpPr>
        <p:spPr>
          <a:xfrm>
            <a:off x="1231515" y="123152"/>
            <a:ext cx="6904182" cy="523220"/>
          </a:xfrm>
          <a:prstGeom prst="rect">
            <a:avLst/>
          </a:prstGeom>
          <a:noFill/>
        </p:spPr>
        <p:txBody>
          <a:bodyPr wrap="square" rtlCol="0">
            <a:spAutoFit/>
          </a:bodyPr>
          <a:lstStyle/>
          <a:p>
            <a:pPr algn="ctr"/>
            <a:r>
              <a:rPr lang="en-US" sz="2800" b="1" dirty="0" smtClean="0"/>
              <a:t>Tagging Model Run Contributions</a:t>
            </a:r>
            <a:endParaRPr lang="en-US" sz="2800" b="1" dirty="0"/>
          </a:p>
        </p:txBody>
      </p:sp>
      <p:sp>
        <p:nvSpPr>
          <p:cNvPr id="9" name="TextBox 8"/>
          <p:cNvSpPr txBox="1"/>
          <p:nvPr/>
        </p:nvSpPr>
        <p:spPr>
          <a:xfrm>
            <a:off x="621664" y="4656667"/>
            <a:ext cx="7860398" cy="1200329"/>
          </a:xfrm>
          <a:prstGeom prst="rect">
            <a:avLst/>
          </a:prstGeom>
          <a:noFill/>
        </p:spPr>
        <p:txBody>
          <a:bodyPr wrap="square" rtlCol="0">
            <a:spAutoFit/>
          </a:bodyPr>
          <a:lstStyle/>
          <a:p>
            <a:pPr marL="285750" indent="-285750" algn="just">
              <a:buFont typeface="Arial"/>
              <a:buChar char="•"/>
            </a:pPr>
            <a:r>
              <a:rPr lang="en-US" b="1" dirty="0" smtClean="0">
                <a:solidFill>
                  <a:srgbClr val="800000"/>
                </a:solidFill>
              </a:rPr>
              <a:t>NA and EU emissions transported outside the emission region (in EA region (3.0%, 4.3%)) in winter; but in summer due to atmospheric mixing NA emissions contributed 5.8% in NA surface region</a:t>
            </a:r>
            <a:endParaRPr lang="en-US" b="1" dirty="0">
              <a:solidFill>
                <a:srgbClr val="800000"/>
              </a:solidFill>
            </a:endParaRPr>
          </a:p>
          <a:p>
            <a:pPr marL="285750" indent="-285750" algn="just">
              <a:buFont typeface="Arial"/>
              <a:buChar char="•"/>
            </a:pPr>
            <a:r>
              <a:rPr lang="en-US" b="1" dirty="0" smtClean="0">
                <a:solidFill>
                  <a:srgbClr val="800000"/>
                </a:solidFill>
              </a:rPr>
              <a:t>EA emissions transported to NA during winter ( 3.1%)</a:t>
            </a:r>
            <a:endParaRPr lang="en-US" b="1" dirty="0">
              <a:solidFill>
                <a:srgbClr val="800000"/>
              </a:solidFill>
            </a:endParaRPr>
          </a:p>
        </p:txBody>
      </p:sp>
      <p:sp>
        <p:nvSpPr>
          <p:cNvPr id="11" name="Slide Number Placeholder 10"/>
          <p:cNvSpPr>
            <a:spLocks noGrp="1"/>
          </p:cNvSpPr>
          <p:nvPr>
            <p:ph type="sldNum" sz="quarter" idx="12"/>
          </p:nvPr>
        </p:nvSpPr>
        <p:spPr/>
        <p:txBody>
          <a:bodyPr/>
          <a:lstStyle/>
          <a:p>
            <a:fld id="{9150A891-5C6A-0D41-A320-0435F024E7D2}" type="slidenum">
              <a:rPr lang="en-US" smtClean="0"/>
              <a:t>23</a:t>
            </a:fld>
            <a:endParaRPr lang="en-US"/>
          </a:p>
        </p:txBody>
      </p:sp>
      <p:graphicFrame>
        <p:nvGraphicFramePr>
          <p:cNvPr id="8" name="Table 7"/>
          <p:cNvGraphicFramePr>
            <a:graphicFrameLocks noGrp="1"/>
          </p:cNvGraphicFramePr>
          <p:nvPr>
            <p:extLst>
              <p:ext uri="{D42A27DB-BD31-4B8C-83A1-F6EECF244321}">
                <p14:modId xmlns:p14="http://schemas.microsoft.com/office/powerpoint/2010/main" val="1541188009"/>
              </p:ext>
            </p:extLst>
          </p:nvPr>
        </p:nvGraphicFramePr>
        <p:xfrm>
          <a:off x="1025769" y="2012748"/>
          <a:ext cx="6994770" cy="2664609"/>
        </p:xfrm>
        <a:graphic>
          <a:graphicData uri="http://schemas.openxmlformats.org/drawingml/2006/table">
            <a:tbl>
              <a:tblPr firstRow="1" bandRow="1">
                <a:tableStyleId>{5C22544A-7EE6-4342-B048-85BDC9FD1C3A}</a:tableStyleId>
              </a:tblPr>
              <a:tblGrid>
                <a:gridCol w="2331590"/>
                <a:gridCol w="2331590"/>
                <a:gridCol w="2331590"/>
              </a:tblGrid>
              <a:tr h="502123">
                <a:tc rowSpan="2">
                  <a:txBody>
                    <a:bodyPr/>
                    <a:lstStyle/>
                    <a:p>
                      <a:pPr algn="ctr"/>
                      <a:r>
                        <a:rPr lang="en-US" sz="1600" dirty="0" smtClean="0"/>
                        <a:t>Receptor</a:t>
                      </a:r>
                      <a:r>
                        <a:rPr lang="en-US" sz="1600" baseline="0" dirty="0" smtClean="0"/>
                        <a:t> Region</a:t>
                      </a:r>
                      <a:endParaRPr lang="en-US" sz="1600" dirty="0"/>
                    </a:p>
                  </a:txBody>
                  <a:tcPr/>
                </a:tc>
                <a:tc gridSpan="2">
                  <a:txBody>
                    <a:bodyPr/>
                    <a:lstStyle/>
                    <a:p>
                      <a:pPr algn="ctr"/>
                      <a:r>
                        <a:rPr lang="en-US" sz="1600" dirty="0" smtClean="0"/>
                        <a:t>Source Region</a:t>
                      </a:r>
                      <a:endParaRPr lang="en-US" sz="1600" dirty="0"/>
                    </a:p>
                  </a:txBody>
                  <a:tcPr/>
                </a:tc>
                <a:tc hMerge="1">
                  <a:txBody>
                    <a:bodyPr/>
                    <a:lstStyle/>
                    <a:p>
                      <a:pPr algn="ctr"/>
                      <a:endParaRPr lang="en-US" sz="1600" dirty="0"/>
                    </a:p>
                  </a:txBody>
                  <a:tcPr/>
                </a:tc>
              </a:tr>
              <a:tr h="568776">
                <a:tc vMerge="1">
                  <a:txBody>
                    <a:bodyPr/>
                    <a:lstStyle/>
                    <a:p>
                      <a:pPr algn="ctr"/>
                      <a:endParaRPr lang="en-US" sz="1600" dirty="0"/>
                    </a:p>
                  </a:txBody>
                  <a:tcPr/>
                </a:tc>
                <a:tc>
                  <a:txBody>
                    <a:bodyPr/>
                    <a:lstStyle/>
                    <a:p>
                      <a:pPr algn="ctr"/>
                      <a:r>
                        <a:rPr lang="en-US" sz="1600" dirty="0" smtClean="0"/>
                        <a:t>% in Jan</a:t>
                      </a:r>
                    </a:p>
                    <a:p>
                      <a:pPr algn="ctr"/>
                      <a:r>
                        <a:rPr lang="en-US" sz="1600" dirty="0" smtClean="0"/>
                        <a:t>(NA, EU, EA)</a:t>
                      </a:r>
                      <a:endParaRPr lang="en-US" sz="1600" dirty="0"/>
                    </a:p>
                  </a:txBody>
                  <a:tcPr/>
                </a:tc>
                <a:tc>
                  <a:txBody>
                    <a:bodyPr/>
                    <a:lstStyle/>
                    <a:p>
                      <a:pPr algn="ctr"/>
                      <a:r>
                        <a:rPr lang="en-US" sz="1600" dirty="0" smtClean="0"/>
                        <a:t>% in July</a:t>
                      </a:r>
                    </a:p>
                    <a:p>
                      <a:pPr algn="ctr"/>
                      <a:r>
                        <a:rPr lang="en-US" sz="1600" dirty="0" smtClean="0"/>
                        <a:t>(NA, EU, EA)</a:t>
                      </a:r>
                      <a:endParaRPr lang="en-US" sz="1600" dirty="0"/>
                    </a:p>
                  </a:txBody>
                  <a:tcPr/>
                </a:tc>
              </a:tr>
              <a:tr h="568776">
                <a:tc>
                  <a:txBody>
                    <a:bodyPr/>
                    <a:lstStyle/>
                    <a:p>
                      <a:pPr algn="ctr"/>
                      <a:r>
                        <a:rPr lang="en-US" sz="1600" dirty="0" smtClean="0"/>
                        <a:t>NA</a:t>
                      </a:r>
                      <a:endParaRPr lang="en-US" sz="1600" dirty="0"/>
                    </a:p>
                  </a:txBody>
                  <a:tcPr/>
                </a:tc>
                <a:tc>
                  <a:txBody>
                    <a:bodyPr/>
                    <a:lstStyle/>
                    <a:p>
                      <a:pPr algn="ctr"/>
                      <a:r>
                        <a:rPr lang="en-US" sz="1600" dirty="0" smtClean="0"/>
                        <a:t>3.1, 4.0, </a:t>
                      </a:r>
                      <a:r>
                        <a:rPr lang="en-US" sz="1600" b="1" dirty="0" smtClean="0"/>
                        <a:t>3.1</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b="1" dirty="0" smtClean="0"/>
                        <a:t>5.8,</a:t>
                      </a:r>
                      <a:r>
                        <a:rPr lang="en-US" sz="1600" b="1" baseline="0" dirty="0" smtClean="0"/>
                        <a:t> </a:t>
                      </a:r>
                      <a:r>
                        <a:rPr lang="en-US" sz="1600" dirty="0" smtClean="0"/>
                        <a:t>1.8</a:t>
                      </a:r>
                      <a:r>
                        <a:rPr lang="en-US" sz="1600" baseline="0" dirty="0" smtClean="0"/>
                        <a:t> </a:t>
                      </a:r>
                      <a:r>
                        <a:rPr lang="en-US" sz="1600" dirty="0" smtClean="0"/>
                        <a:t>, 2.9</a:t>
                      </a:r>
                    </a:p>
                    <a:p>
                      <a:pPr algn="ctr"/>
                      <a:endParaRPr lang="en-US" sz="1600" dirty="0"/>
                    </a:p>
                  </a:txBody>
                  <a:tcPr/>
                </a:tc>
              </a:tr>
              <a:tr h="502123">
                <a:tc>
                  <a:txBody>
                    <a:bodyPr/>
                    <a:lstStyle/>
                    <a:p>
                      <a:pPr algn="ctr"/>
                      <a:r>
                        <a:rPr lang="en-US" sz="1600" dirty="0" smtClean="0"/>
                        <a:t>EU</a:t>
                      </a:r>
                      <a:endParaRPr lang="en-US" sz="1600" dirty="0"/>
                    </a:p>
                  </a:txBody>
                  <a:tcPr/>
                </a:tc>
                <a:tc>
                  <a:txBody>
                    <a:bodyPr/>
                    <a:lstStyle/>
                    <a:p>
                      <a:pPr algn="ctr"/>
                      <a:r>
                        <a:rPr lang="en-US" sz="1600" dirty="0" smtClean="0"/>
                        <a:t>3.1, 3.9, 2.0</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5.4,</a:t>
                      </a:r>
                      <a:r>
                        <a:rPr lang="en-US" sz="1600" baseline="0" dirty="0" smtClean="0"/>
                        <a:t> </a:t>
                      </a:r>
                      <a:r>
                        <a:rPr lang="en-US" sz="1600" dirty="0" smtClean="0"/>
                        <a:t>0.8, 1.9</a:t>
                      </a:r>
                      <a:endParaRPr lang="en-US" sz="1600" dirty="0"/>
                    </a:p>
                  </a:txBody>
                  <a:tcPr/>
                </a:tc>
              </a:tr>
              <a:tr h="502123">
                <a:tc>
                  <a:txBody>
                    <a:bodyPr/>
                    <a:lstStyle/>
                    <a:p>
                      <a:pPr algn="ctr"/>
                      <a:r>
                        <a:rPr lang="en-US" sz="1600" dirty="0" smtClean="0"/>
                        <a:t>EA</a:t>
                      </a:r>
                      <a:endParaRPr lang="en-US" sz="1600" dirty="0"/>
                    </a:p>
                  </a:txBody>
                  <a:tcPr/>
                </a:tc>
                <a:tc>
                  <a:txBody>
                    <a:bodyPr/>
                    <a:lstStyle/>
                    <a:p>
                      <a:pPr algn="ctr"/>
                      <a:r>
                        <a:rPr lang="en-US" sz="1600" b="1" dirty="0" smtClean="0"/>
                        <a:t>3.0</a:t>
                      </a:r>
                      <a:r>
                        <a:rPr lang="en-US" sz="1600" dirty="0" smtClean="0"/>
                        <a:t>, </a:t>
                      </a:r>
                      <a:r>
                        <a:rPr lang="en-US" sz="1600" b="1" dirty="0" smtClean="0"/>
                        <a:t>4.3</a:t>
                      </a:r>
                      <a:r>
                        <a:rPr lang="en-US" sz="1600" dirty="0" smtClean="0"/>
                        <a:t>, 1.8</a:t>
                      </a:r>
                      <a:endParaRPr lang="en-US" sz="16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600" dirty="0" smtClean="0"/>
                        <a:t>1.2, 3.3, 3.7</a:t>
                      </a:r>
                    </a:p>
                  </a:txBody>
                  <a:tcPr/>
                </a:tc>
              </a:tr>
            </a:tbl>
          </a:graphicData>
        </a:graphic>
      </p:graphicFrame>
    </p:spTree>
    <p:extLst>
      <p:ext uri="{BB962C8B-B14F-4D97-AF65-F5344CB8AC3E}">
        <p14:creationId xmlns:p14="http://schemas.microsoft.com/office/powerpoint/2010/main" val="395859072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2544" y="762000"/>
            <a:ext cx="2782455" cy="2857689"/>
          </a:xfrm>
          <a:prstGeom prst="rect">
            <a:avLst/>
          </a:prstGeom>
        </p:spPr>
      </p:pic>
      <p:pic>
        <p:nvPicPr>
          <p:cNvPr id="3" name="Picture 2"/>
          <p:cNvPicPr>
            <a:picLocks noChangeAspect="1"/>
          </p:cNvPicPr>
          <p:nvPr/>
        </p:nvPicPr>
        <p:blipFill>
          <a:blip r:embed="rId4"/>
          <a:stretch>
            <a:fillRect/>
          </a:stretch>
        </p:blipFill>
        <p:spPr>
          <a:xfrm>
            <a:off x="3278908" y="690880"/>
            <a:ext cx="5545513" cy="2847650"/>
          </a:xfrm>
          <a:prstGeom prst="rect">
            <a:avLst/>
          </a:prstGeom>
        </p:spPr>
      </p:pic>
      <p:sp>
        <p:nvSpPr>
          <p:cNvPr id="4" name="TextBox 3"/>
          <p:cNvSpPr txBox="1"/>
          <p:nvPr/>
        </p:nvSpPr>
        <p:spPr>
          <a:xfrm>
            <a:off x="2372822" y="71120"/>
            <a:ext cx="4338320" cy="523220"/>
          </a:xfrm>
          <a:prstGeom prst="rect">
            <a:avLst/>
          </a:prstGeom>
          <a:noFill/>
        </p:spPr>
        <p:txBody>
          <a:bodyPr wrap="square" rtlCol="0">
            <a:spAutoFit/>
          </a:bodyPr>
          <a:lstStyle/>
          <a:p>
            <a:pPr algn="ctr"/>
            <a:r>
              <a:rPr lang="en-US" sz="2800" b="1" dirty="0" smtClean="0"/>
              <a:t>Cruise aviation emissions</a:t>
            </a:r>
            <a:endParaRPr lang="en-US" sz="2800" b="1" dirty="0"/>
          </a:p>
        </p:txBody>
      </p:sp>
      <p:sp>
        <p:nvSpPr>
          <p:cNvPr id="5" name="TextBox 4"/>
          <p:cNvSpPr txBox="1"/>
          <p:nvPr/>
        </p:nvSpPr>
        <p:spPr>
          <a:xfrm>
            <a:off x="6994390" y="3358079"/>
            <a:ext cx="1960880" cy="261610"/>
          </a:xfrm>
          <a:prstGeom prst="rect">
            <a:avLst/>
          </a:prstGeom>
          <a:noFill/>
        </p:spPr>
        <p:txBody>
          <a:bodyPr wrap="square" rtlCol="0">
            <a:spAutoFit/>
          </a:bodyPr>
          <a:lstStyle/>
          <a:p>
            <a:r>
              <a:rPr lang="en-US" sz="1100" dirty="0" smtClean="0"/>
              <a:t>Source: Wilkerson et al., 2010</a:t>
            </a:r>
            <a:endParaRPr lang="en-US" sz="1100" dirty="0"/>
          </a:p>
        </p:txBody>
      </p:sp>
      <p:sp>
        <p:nvSpPr>
          <p:cNvPr id="6" name="TextBox 5"/>
          <p:cNvSpPr txBox="1"/>
          <p:nvPr/>
        </p:nvSpPr>
        <p:spPr>
          <a:xfrm>
            <a:off x="3520286" y="3619689"/>
            <a:ext cx="5304136" cy="861774"/>
          </a:xfrm>
          <a:prstGeom prst="rect">
            <a:avLst/>
          </a:prstGeom>
          <a:noFill/>
        </p:spPr>
        <p:txBody>
          <a:bodyPr wrap="square" rtlCol="0">
            <a:spAutoFit/>
          </a:bodyPr>
          <a:lstStyle/>
          <a:p>
            <a:r>
              <a:rPr lang="en-US" b="1" dirty="0" smtClean="0"/>
              <a:t>Global Spatial Distributions</a:t>
            </a:r>
            <a:r>
              <a:rPr lang="en-US" dirty="0" smtClean="0"/>
              <a:t>:</a:t>
            </a:r>
          </a:p>
          <a:p>
            <a:r>
              <a:rPr lang="en-US" sz="1600" dirty="0" smtClean="0"/>
              <a:t>- Higher emissions at cruise altitudes (10-12km) and mid         latitudes</a:t>
            </a:r>
          </a:p>
        </p:txBody>
      </p:sp>
      <p:sp>
        <p:nvSpPr>
          <p:cNvPr id="7" name="TextBox 6"/>
          <p:cNvSpPr txBox="1"/>
          <p:nvPr/>
        </p:nvSpPr>
        <p:spPr>
          <a:xfrm>
            <a:off x="392545" y="3798054"/>
            <a:ext cx="2886363" cy="584776"/>
          </a:xfrm>
          <a:prstGeom prst="rect">
            <a:avLst/>
          </a:prstGeom>
          <a:noFill/>
        </p:spPr>
        <p:txBody>
          <a:bodyPr wrap="square" rtlCol="0">
            <a:spAutoFit/>
          </a:bodyPr>
          <a:lstStyle/>
          <a:p>
            <a:r>
              <a:rPr lang="en-US" sz="1600" dirty="0"/>
              <a:t>V</a:t>
            </a:r>
            <a:r>
              <a:rPr lang="en-US" sz="1600" dirty="0" smtClean="0"/>
              <a:t>ertical profile from full-flight aircraft emissions for US</a:t>
            </a:r>
            <a:endParaRPr lang="en-US" sz="1600" dirty="0"/>
          </a:p>
        </p:txBody>
      </p:sp>
      <p:sp>
        <p:nvSpPr>
          <p:cNvPr id="13" name="TextBox 12"/>
          <p:cNvSpPr txBox="1"/>
          <p:nvPr/>
        </p:nvSpPr>
        <p:spPr>
          <a:xfrm>
            <a:off x="392545" y="4541212"/>
            <a:ext cx="8181879" cy="1200328"/>
          </a:xfrm>
          <a:prstGeom prst="rect">
            <a:avLst/>
          </a:prstGeom>
          <a:noFill/>
        </p:spPr>
        <p:txBody>
          <a:bodyPr wrap="square" rtlCol="0">
            <a:spAutoFit/>
          </a:bodyPr>
          <a:lstStyle/>
          <a:p>
            <a:pPr algn="just"/>
            <a:r>
              <a:rPr lang="en-US" sz="2400" b="1" dirty="0" smtClean="0">
                <a:solidFill>
                  <a:srgbClr val="800000"/>
                </a:solidFill>
              </a:rPr>
              <a:t>Goal : To study the potential impact of cruise aircraft emissions on air quality and understand the transport of these emissions to surface at regional and hemispheric scales </a:t>
            </a:r>
            <a:endParaRPr lang="en-US" sz="2400" b="1" dirty="0">
              <a:solidFill>
                <a:srgbClr val="800000"/>
              </a:solidFill>
            </a:endParaRPr>
          </a:p>
        </p:txBody>
      </p:sp>
      <p:sp>
        <p:nvSpPr>
          <p:cNvPr id="14" name="Slide Number Placeholder 13"/>
          <p:cNvSpPr>
            <a:spLocks noGrp="1"/>
          </p:cNvSpPr>
          <p:nvPr>
            <p:ph type="sldNum" sz="quarter" idx="12"/>
          </p:nvPr>
        </p:nvSpPr>
        <p:spPr/>
        <p:txBody>
          <a:bodyPr/>
          <a:lstStyle/>
          <a:p>
            <a:fld id="{9150A891-5C6A-0D41-A320-0435F024E7D2}" type="slidenum">
              <a:rPr lang="en-US" smtClean="0"/>
              <a:t>3</a:t>
            </a:fld>
            <a:endParaRPr lang="en-US"/>
          </a:p>
        </p:txBody>
      </p:sp>
    </p:spTree>
    <p:extLst>
      <p:ext uri="{BB962C8B-B14F-4D97-AF65-F5344CB8AC3E}">
        <p14:creationId xmlns:p14="http://schemas.microsoft.com/office/powerpoint/2010/main" val="3954613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99060" y="1120680"/>
            <a:ext cx="4549140" cy="3270226"/>
          </a:xfrm>
          <a:prstGeom prst="rect">
            <a:avLst/>
          </a:prstGeom>
        </p:spPr>
      </p:pic>
      <p:pic>
        <p:nvPicPr>
          <p:cNvPr id="4" name="Picture 3"/>
          <p:cNvPicPr>
            <a:picLocks noChangeAspect="1"/>
          </p:cNvPicPr>
          <p:nvPr/>
        </p:nvPicPr>
        <p:blipFill>
          <a:blip r:embed="rId4"/>
          <a:stretch>
            <a:fillRect/>
          </a:stretch>
        </p:blipFill>
        <p:spPr>
          <a:xfrm>
            <a:off x="4433454" y="1341120"/>
            <a:ext cx="4527665" cy="2983206"/>
          </a:xfrm>
          <a:prstGeom prst="rect">
            <a:avLst/>
          </a:prstGeom>
        </p:spPr>
      </p:pic>
      <p:sp>
        <p:nvSpPr>
          <p:cNvPr id="5" name="TextBox 4"/>
          <p:cNvSpPr txBox="1"/>
          <p:nvPr/>
        </p:nvSpPr>
        <p:spPr>
          <a:xfrm>
            <a:off x="4648200" y="4390906"/>
            <a:ext cx="4414520" cy="369332"/>
          </a:xfrm>
          <a:prstGeom prst="rect">
            <a:avLst/>
          </a:prstGeom>
          <a:noFill/>
        </p:spPr>
        <p:txBody>
          <a:bodyPr wrap="square" rtlCol="0">
            <a:spAutoFit/>
          </a:bodyPr>
          <a:lstStyle/>
          <a:p>
            <a:r>
              <a:rPr lang="en-US" sz="1600" b="1" dirty="0" smtClean="0">
                <a:solidFill>
                  <a:srgbClr val="800000"/>
                </a:solidFill>
              </a:rPr>
              <a:t>Vertical transport timescales</a:t>
            </a:r>
            <a:r>
              <a:rPr lang="en-US" dirty="0" smtClean="0">
                <a:solidFill>
                  <a:srgbClr val="800000"/>
                </a:solidFill>
              </a:rPr>
              <a:t> </a:t>
            </a:r>
            <a:r>
              <a:rPr lang="en-US" sz="1600" dirty="0" smtClean="0">
                <a:solidFill>
                  <a:srgbClr val="800000"/>
                </a:solidFill>
              </a:rPr>
              <a:t>(</a:t>
            </a:r>
            <a:r>
              <a:rPr lang="en-US" sz="1400" dirty="0" smtClean="0">
                <a:solidFill>
                  <a:srgbClr val="800000"/>
                </a:solidFill>
              </a:rPr>
              <a:t>Daniel J. Jacob, 1999)</a:t>
            </a:r>
            <a:endParaRPr lang="en-US" dirty="0">
              <a:solidFill>
                <a:srgbClr val="800000"/>
              </a:solidFill>
            </a:endParaRPr>
          </a:p>
        </p:txBody>
      </p:sp>
      <p:sp>
        <p:nvSpPr>
          <p:cNvPr id="6" name="TextBox 5"/>
          <p:cNvSpPr txBox="1"/>
          <p:nvPr/>
        </p:nvSpPr>
        <p:spPr>
          <a:xfrm>
            <a:off x="314960" y="4324326"/>
            <a:ext cx="4325620" cy="615553"/>
          </a:xfrm>
          <a:prstGeom prst="rect">
            <a:avLst/>
          </a:prstGeom>
          <a:noFill/>
        </p:spPr>
        <p:txBody>
          <a:bodyPr wrap="square" rtlCol="0">
            <a:spAutoFit/>
          </a:bodyPr>
          <a:lstStyle/>
          <a:p>
            <a:r>
              <a:rPr lang="en-US" sz="1600" b="1" dirty="0" smtClean="0">
                <a:solidFill>
                  <a:srgbClr val="800000"/>
                </a:solidFill>
              </a:rPr>
              <a:t>Global horizontal transport timescales in troposphere</a:t>
            </a:r>
            <a:r>
              <a:rPr lang="en-US" dirty="0" smtClean="0">
                <a:solidFill>
                  <a:srgbClr val="800000"/>
                </a:solidFill>
              </a:rPr>
              <a:t> </a:t>
            </a:r>
            <a:r>
              <a:rPr lang="en-US" sz="1600" dirty="0" smtClean="0">
                <a:solidFill>
                  <a:srgbClr val="800000"/>
                </a:solidFill>
              </a:rPr>
              <a:t>(</a:t>
            </a:r>
            <a:r>
              <a:rPr lang="en-US" sz="1400" dirty="0" smtClean="0">
                <a:solidFill>
                  <a:srgbClr val="800000"/>
                </a:solidFill>
              </a:rPr>
              <a:t>Daniel J. Jacob 1999</a:t>
            </a:r>
            <a:r>
              <a:rPr lang="en-US" sz="1600" dirty="0" smtClean="0">
                <a:solidFill>
                  <a:srgbClr val="800000"/>
                </a:solidFill>
              </a:rPr>
              <a:t>) </a:t>
            </a:r>
            <a:endParaRPr lang="en-US" sz="1600" dirty="0">
              <a:solidFill>
                <a:srgbClr val="800000"/>
              </a:solidFill>
            </a:endParaRPr>
          </a:p>
        </p:txBody>
      </p:sp>
      <p:sp>
        <p:nvSpPr>
          <p:cNvPr id="7" name="TextBox 6"/>
          <p:cNvSpPr txBox="1"/>
          <p:nvPr/>
        </p:nvSpPr>
        <p:spPr>
          <a:xfrm>
            <a:off x="739292" y="194887"/>
            <a:ext cx="7857347" cy="523220"/>
          </a:xfrm>
          <a:prstGeom prst="rect">
            <a:avLst/>
          </a:prstGeom>
          <a:noFill/>
        </p:spPr>
        <p:txBody>
          <a:bodyPr wrap="square" rtlCol="0">
            <a:spAutoFit/>
          </a:bodyPr>
          <a:lstStyle/>
          <a:p>
            <a:pPr algn="ctr"/>
            <a:r>
              <a:rPr lang="en-US" sz="2800" b="1" dirty="0" err="1" smtClean="0"/>
              <a:t>Spatio</a:t>
            </a:r>
            <a:r>
              <a:rPr lang="en-US" sz="2800" b="1" dirty="0" smtClean="0"/>
              <a:t>-temporal scales of </a:t>
            </a:r>
            <a:r>
              <a:rPr lang="en-US" sz="2800" b="1" dirty="0"/>
              <a:t>T</a:t>
            </a:r>
            <a:r>
              <a:rPr lang="en-US" sz="2800" b="1" dirty="0" smtClean="0"/>
              <a:t>ransport Processes </a:t>
            </a:r>
            <a:r>
              <a:rPr lang="en-US" sz="2800" dirty="0" smtClean="0"/>
              <a:t> </a:t>
            </a:r>
            <a:endParaRPr lang="en-US" sz="2800" dirty="0"/>
          </a:p>
        </p:txBody>
      </p:sp>
      <p:sp>
        <p:nvSpPr>
          <p:cNvPr id="12" name="Slide Number Placeholder 11"/>
          <p:cNvSpPr>
            <a:spLocks noGrp="1"/>
          </p:cNvSpPr>
          <p:nvPr>
            <p:ph type="sldNum" sz="quarter" idx="12"/>
          </p:nvPr>
        </p:nvSpPr>
        <p:spPr/>
        <p:txBody>
          <a:bodyPr/>
          <a:lstStyle/>
          <a:p>
            <a:fld id="{9150A891-5C6A-0D41-A320-0435F024E7D2}" type="slidenum">
              <a:rPr lang="en-US" smtClean="0"/>
              <a:t>4</a:t>
            </a:fld>
            <a:endParaRPr lang="en-US"/>
          </a:p>
        </p:txBody>
      </p:sp>
      <p:sp>
        <p:nvSpPr>
          <p:cNvPr id="8" name="Oval 7"/>
          <p:cNvSpPr/>
          <p:nvPr/>
        </p:nvSpPr>
        <p:spPr>
          <a:xfrm>
            <a:off x="6788443" y="1815905"/>
            <a:ext cx="1808195" cy="1046479"/>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9439967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2800" b="1" dirty="0" smtClean="0">
                <a:solidFill>
                  <a:schemeClr val="tx1"/>
                </a:solidFill>
              </a:rPr>
              <a:t>Methodology</a:t>
            </a:r>
            <a:endParaRPr lang="en-US" sz="2800" b="1" dirty="0">
              <a:solidFill>
                <a:schemeClr val="tx1"/>
              </a:solidFill>
            </a:endParaRPr>
          </a:p>
        </p:txBody>
      </p:sp>
      <p:sp>
        <p:nvSpPr>
          <p:cNvPr id="3" name="Content Placeholder 2"/>
          <p:cNvSpPr>
            <a:spLocks noGrp="1"/>
          </p:cNvSpPr>
          <p:nvPr>
            <p:ph idx="1"/>
          </p:nvPr>
        </p:nvSpPr>
        <p:spPr>
          <a:xfrm>
            <a:off x="396240" y="645161"/>
            <a:ext cx="8229600" cy="4082066"/>
          </a:xfrm>
        </p:spPr>
        <p:txBody>
          <a:bodyPr>
            <a:normAutofit/>
          </a:bodyPr>
          <a:lstStyle/>
          <a:p>
            <a:pPr algn="just"/>
            <a:r>
              <a:rPr lang="en-US" sz="2000" dirty="0" smtClean="0"/>
              <a:t>Performed tracer runs at continental (CONUS, 36km) and northern hemispheric domain (NH, 108km) using CMAQv4.7.1 for winter and summer  months</a:t>
            </a:r>
          </a:p>
          <a:p>
            <a:pPr algn="just"/>
            <a:r>
              <a:rPr lang="en-US" sz="2000" dirty="0" smtClean="0"/>
              <a:t>FAA’s AEDT (global chorded inventory) aircraft emissions and WRF based meteorology data for 2005 year</a:t>
            </a:r>
          </a:p>
          <a:p>
            <a:pPr algn="just"/>
            <a:r>
              <a:rPr lang="en-US" sz="2000" dirty="0" err="1" smtClean="0"/>
              <a:t>NO</a:t>
            </a:r>
            <a:r>
              <a:rPr lang="en-US" sz="2000" baseline="-25000" dirty="0" err="1" smtClean="0"/>
              <a:t>x</a:t>
            </a:r>
            <a:r>
              <a:rPr lang="en-US" sz="2000" dirty="0" smtClean="0"/>
              <a:t>- like tracer emissions only in cruise layers (10 </a:t>
            </a:r>
            <a:r>
              <a:rPr lang="en-US" sz="2000" dirty="0" smtClean="0">
                <a:solidFill>
                  <a:schemeClr val="tx1"/>
                </a:solidFill>
              </a:rPr>
              <a:t>– </a:t>
            </a:r>
            <a:r>
              <a:rPr lang="en-US" sz="2000" dirty="0" smtClean="0"/>
              <a:t>12km), zeroed out remaining layers emissions</a:t>
            </a:r>
          </a:p>
          <a:p>
            <a:pPr algn="just"/>
            <a:r>
              <a:rPr lang="en-US" sz="2000" dirty="0"/>
              <a:t>P</a:t>
            </a:r>
            <a:r>
              <a:rPr lang="en-US" sz="2000" dirty="0" smtClean="0"/>
              <a:t>erformed tagged tracer runs for hemispheric domain (NH) by considering three subdomains (North America (NA), Europe(EU), East Asia(EA)) emissions and tagged the emissions with respective subdomain name</a:t>
            </a:r>
            <a:endParaRPr lang="en-US" sz="2000" dirty="0"/>
          </a:p>
        </p:txBody>
      </p:sp>
      <p:sp>
        <p:nvSpPr>
          <p:cNvPr id="6" name="TextBox 5"/>
          <p:cNvSpPr txBox="1"/>
          <p:nvPr/>
        </p:nvSpPr>
        <p:spPr>
          <a:xfrm>
            <a:off x="2894735" y="3983523"/>
            <a:ext cx="3579342" cy="307777"/>
          </a:xfrm>
          <a:prstGeom prst="rect">
            <a:avLst/>
          </a:prstGeom>
          <a:noFill/>
        </p:spPr>
        <p:txBody>
          <a:bodyPr wrap="square" rtlCol="0">
            <a:spAutoFit/>
          </a:bodyPr>
          <a:lstStyle/>
          <a:p>
            <a:pPr algn="ctr"/>
            <a:r>
              <a:rPr lang="en-US" sz="1400" b="1" dirty="0" smtClean="0">
                <a:solidFill>
                  <a:srgbClr val="800000"/>
                </a:solidFill>
              </a:rPr>
              <a:t>Model runs  </a:t>
            </a:r>
            <a:endParaRPr lang="en-US" sz="1400" b="1" dirty="0">
              <a:solidFill>
                <a:srgbClr val="800000"/>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604046453"/>
              </p:ext>
            </p:extLst>
          </p:nvPr>
        </p:nvGraphicFramePr>
        <p:xfrm>
          <a:off x="1563078" y="4291298"/>
          <a:ext cx="6301152" cy="1355316"/>
        </p:xfrm>
        <a:graphic>
          <a:graphicData uri="http://schemas.openxmlformats.org/drawingml/2006/table">
            <a:tbl>
              <a:tblPr firstRow="1" bandRow="1">
                <a:tableStyleId>{5C22544A-7EE6-4342-B048-85BDC9FD1C3A}</a:tableStyleId>
              </a:tblPr>
              <a:tblGrid>
                <a:gridCol w="2100384"/>
                <a:gridCol w="2100384"/>
                <a:gridCol w="2100384"/>
              </a:tblGrid>
              <a:tr h="338829">
                <a:tc>
                  <a:txBody>
                    <a:bodyPr/>
                    <a:lstStyle/>
                    <a:p>
                      <a:pPr algn="ctr"/>
                      <a:r>
                        <a:rPr lang="en-US" sz="1200" b="1" dirty="0" smtClean="0"/>
                        <a:t>Domain</a:t>
                      </a:r>
                      <a:endParaRPr lang="en-US" sz="1200" b="1" dirty="0"/>
                    </a:p>
                  </a:txBody>
                  <a:tcPr/>
                </a:tc>
                <a:tc>
                  <a:txBody>
                    <a:bodyPr/>
                    <a:lstStyle/>
                    <a:p>
                      <a:pPr algn="ctr"/>
                      <a:r>
                        <a:rPr lang="en-US" sz="1200" b="1" dirty="0" smtClean="0"/>
                        <a:t>Runs</a:t>
                      </a:r>
                      <a:endParaRPr lang="en-US" sz="1200" b="1" dirty="0"/>
                    </a:p>
                  </a:txBody>
                  <a:tcPr/>
                </a:tc>
                <a:tc>
                  <a:txBody>
                    <a:bodyPr/>
                    <a:lstStyle/>
                    <a:p>
                      <a:pPr algn="ctr"/>
                      <a:r>
                        <a:rPr lang="en-US" sz="1200" b="1" dirty="0" smtClean="0"/>
                        <a:t>Description</a:t>
                      </a:r>
                      <a:endParaRPr lang="en-US" sz="1200" b="1" dirty="0"/>
                    </a:p>
                  </a:txBody>
                  <a:tcPr/>
                </a:tc>
              </a:tr>
              <a:tr h="338829">
                <a:tc>
                  <a:txBody>
                    <a:bodyPr/>
                    <a:lstStyle/>
                    <a:p>
                      <a:r>
                        <a:rPr lang="en-US" sz="1200" b="1" dirty="0" smtClean="0"/>
                        <a:t>CONUS</a:t>
                      </a:r>
                      <a:endParaRPr lang="en-US" sz="1200" b="1" dirty="0"/>
                    </a:p>
                  </a:txBody>
                  <a:tcPr/>
                </a:tc>
                <a:tc>
                  <a:txBody>
                    <a:bodyPr/>
                    <a:lstStyle/>
                    <a:p>
                      <a:r>
                        <a:rPr lang="en-US" sz="1200" b="1" dirty="0" smtClean="0"/>
                        <a:t>Winter</a:t>
                      </a:r>
                      <a:r>
                        <a:rPr lang="en-US" sz="1200" b="1" baseline="0" dirty="0" smtClean="0"/>
                        <a:t> (JFM), Summer (JAS)</a:t>
                      </a:r>
                      <a:endParaRPr lang="en-US" sz="1200" b="1" dirty="0"/>
                    </a:p>
                  </a:txBody>
                  <a:tcPr/>
                </a:tc>
                <a:tc rowSpan="3">
                  <a:txBody>
                    <a:bodyPr/>
                    <a:lstStyle/>
                    <a:p>
                      <a:r>
                        <a:rPr lang="en-US" sz="1200" b="1" dirty="0" smtClean="0"/>
                        <a:t>No chemistry  and cloud processes, only transport  </a:t>
                      </a:r>
                      <a:endParaRPr lang="en-US" sz="1200" b="1" dirty="0"/>
                    </a:p>
                  </a:txBody>
                  <a:tcPr/>
                </a:tc>
              </a:tr>
              <a:tr h="338829">
                <a:tc>
                  <a:txBody>
                    <a:bodyPr/>
                    <a:lstStyle/>
                    <a:p>
                      <a:r>
                        <a:rPr lang="en-US" sz="1200" b="1" dirty="0" smtClean="0"/>
                        <a:t>HEMI </a:t>
                      </a:r>
                      <a:endParaRPr lang="en-US" sz="1200" b="1"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t>Winter</a:t>
                      </a:r>
                      <a:r>
                        <a:rPr lang="en-US" sz="1200" b="1" baseline="0" dirty="0" smtClean="0"/>
                        <a:t> (JFM), Summer (JAS)</a:t>
                      </a:r>
                      <a:endParaRPr lang="en-US" sz="1200" b="1" dirty="0" smtClean="0"/>
                    </a:p>
                  </a:txBody>
                  <a:tcPr/>
                </a:tc>
                <a:tc vMerge="1">
                  <a:txBody>
                    <a:bodyPr/>
                    <a:lstStyle/>
                    <a:p>
                      <a:endParaRPr lang="en-US" dirty="0"/>
                    </a:p>
                  </a:txBody>
                  <a:tcPr/>
                </a:tc>
              </a:tr>
              <a:tr h="338829">
                <a:tc>
                  <a:txBody>
                    <a:bodyPr/>
                    <a:lstStyle/>
                    <a:p>
                      <a:r>
                        <a:rPr lang="en-US" sz="1200" b="1" dirty="0" smtClean="0"/>
                        <a:t>HEMI (tagging)</a:t>
                      </a:r>
                      <a:endParaRPr lang="en-US" sz="1200" b="1" dirty="0"/>
                    </a:p>
                  </a:txBody>
                  <a:tcPr/>
                </a:tc>
                <a:tc>
                  <a:txBody>
                    <a:bodyPr/>
                    <a:lstStyle/>
                    <a:p>
                      <a:r>
                        <a:rPr lang="en-US" sz="1200" b="1" dirty="0" smtClean="0"/>
                        <a:t>Winter (Jan), Summer (Jul)</a:t>
                      </a:r>
                      <a:endParaRPr lang="en-US" sz="1200" b="1" dirty="0"/>
                    </a:p>
                  </a:txBody>
                  <a:tcPr/>
                </a:tc>
                <a:tc vMerge="1">
                  <a:txBody>
                    <a:bodyPr/>
                    <a:lstStyle/>
                    <a:p>
                      <a:endParaRPr lang="en-US" dirty="0"/>
                    </a:p>
                  </a:txBody>
                  <a:tcPr/>
                </a:tc>
              </a:tr>
            </a:tbl>
          </a:graphicData>
        </a:graphic>
      </p:graphicFrame>
      <p:sp>
        <p:nvSpPr>
          <p:cNvPr id="4" name="TextBox 3"/>
          <p:cNvSpPr txBox="1"/>
          <p:nvPr/>
        </p:nvSpPr>
        <p:spPr>
          <a:xfrm>
            <a:off x="6877538" y="6379308"/>
            <a:ext cx="986693" cy="381000"/>
          </a:xfrm>
          <a:prstGeom prst="rect">
            <a:avLst/>
          </a:prstGeom>
          <a:noFill/>
        </p:spPr>
        <p:txBody>
          <a:bodyPr wrap="square" rtlCol="0">
            <a:spAutoFit/>
          </a:bodyPr>
          <a:lstStyle/>
          <a:p>
            <a:r>
              <a:rPr lang="en-US" dirty="0"/>
              <a:t>5</a:t>
            </a:r>
          </a:p>
        </p:txBody>
      </p:sp>
    </p:spTree>
    <p:extLst>
      <p:ext uri="{BB962C8B-B14F-4D97-AF65-F5344CB8AC3E}">
        <p14:creationId xmlns:p14="http://schemas.microsoft.com/office/powerpoint/2010/main" val="220929698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2187196"/>
              </p:ext>
            </p:extLst>
          </p:nvPr>
        </p:nvGraphicFramePr>
        <p:xfrm>
          <a:off x="3839308" y="3996520"/>
          <a:ext cx="5158154" cy="1683843"/>
        </p:xfrm>
        <a:graphic>
          <a:graphicData uri="http://schemas.openxmlformats.org/drawingml/2006/table">
            <a:tbl>
              <a:tblPr firstRow="1" bandRow="1">
                <a:tableStyleId>{5C22544A-7EE6-4342-B048-85BDC9FD1C3A}</a:tableStyleId>
              </a:tblPr>
              <a:tblGrid>
                <a:gridCol w="1789564"/>
                <a:gridCol w="1786742"/>
                <a:gridCol w="1581848"/>
              </a:tblGrid>
              <a:tr h="533218">
                <a:tc rowSpan="2">
                  <a:txBody>
                    <a:bodyPr/>
                    <a:lstStyle/>
                    <a:p>
                      <a:pPr algn="ctr"/>
                      <a:r>
                        <a:rPr lang="en-US" sz="1400" dirty="0" smtClean="0"/>
                        <a:t>Domain</a:t>
                      </a:r>
                      <a:endParaRPr lang="en-US" sz="14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smtClean="0"/>
                        <a:t> </a:t>
                      </a:r>
                      <a:r>
                        <a:rPr lang="en-US" sz="1200" dirty="0" err="1" smtClean="0"/>
                        <a:t>NOx</a:t>
                      </a:r>
                      <a:endParaRPr lang="en-US" sz="1200" dirty="0" smtClean="0"/>
                    </a:p>
                    <a:p>
                      <a:pPr algn="ctr"/>
                      <a:r>
                        <a:rPr lang="en-US" sz="1200" dirty="0" smtClean="0"/>
                        <a:t>(tons/month)</a:t>
                      </a:r>
                      <a:endParaRPr lang="en-US" sz="12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dirty="0" err="1" smtClean="0"/>
                        <a:t>NOx</a:t>
                      </a:r>
                      <a:endParaRPr lang="en-US" sz="1200" dirty="0" smtClean="0"/>
                    </a:p>
                    <a:p>
                      <a:pPr algn="ctr"/>
                      <a:r>
                        <a:rPr lang="en-US" sz="1200" dirty="0" smtClean="0"/>
                        <a:t>(tons/month)</a:t>
                      </a:r>
                      <a:endParaRPr lang="en-US" sz="1200" dirty="0"/>
                    </a:p>
                  </a:txBody>
                  <a:tcPr/>
                </a:tc>
              </a:tr>
              <a:tr h="336769">
                <a:tc vMerge="1">
                  <a:txBody>
                    <a:bodyPr/>
                    <a:lstStyle/>
                    <a:p>
                      <a:endParaRPr lang="en-US"/>
                    </a:p>
                  </a:txBody>
                  <a:tcPr/>
                </a:tc>
                <a:tc>
                  <a:txBody>
                    <a:bodyPr/>
                    <a:lstStyle/>
                    <a:p>
                      <a:pPr algn="ctr"/>
                      <a:r>
                        <a:rPr lang="en-US" sz="1400" dirty="0" smtClean="0"/>
                        <a:t>Jan, Feb, Mar</a:t>
                      </a:r>
                      <a:endParaRPr lang="en-US" sz="1400" dirty="0"/>
                    </a:p>
                  </a:txBody>
                  <a:tcPr/>
                </a:tc>
                <a:tc>
                  <a:txBody>
                    <a:bodyPr/>
                    <a:lstStyle/>
                    <a:p>
                      <a:pPr algn="ctr"/>
                      <a:r>
                        <a:rPr lang="en-US" sz="1400" dirty="0" smtClean="0"/>
                        <a:t>Jul, Aug, Sep</a:t>
                      </a:r>
                      <a:endParaRPr lang="en-US" sz="1400" dirty="0"/>
                    </a:p>
                  </a:txBody>
                  <a:tcPr/>
                </a:tc>
              </a:tr>
              <a:tr h="406928">
                <a:tc>
                  <a:txBody>
                    <a:bodyPr/>
                    <a:lstStyle/>
                    <a:p>
                      <a:pPr algn="ctr"/>
                      <a:r>
                        <a:rPr lang="en-US" sz="1400" b="1" dirty="0" smtClean="0"/>
                        <a:t>CONUS_36km</a:t>
                      </a:r>
                      <a:endParaRPr lang="en-US" sz="1400" b="1" dirty="0"/>
                    </a:p>
                  </a:txBody>
                  <a:tcPr/>
                </a:tc>
                <a:tc>
                  <a:txBody>
                    <a:bodyPr/>
                    <a:lstStyle/>
                    <a:p>
                      <a:pPr algn="ctr"/>
                      <a:r>
                        <a:rPr lang="en-US" sz="1400" dirty="0" smtClean="0"/>
                        <a:t>498, 514, 649</a:t>
                      </a:r>
                      <a:endParaRPr lang="en-US" sz="1400" dirty="0"/>
                    </a:p>
                  </a:txBody>
                  <a:tcPr/>
                </a:tc>
                <a:tc>
                  <a:txBody>
                    <a:bodyPr/>
                    <a:lstStyle/>
                    <a:p>
                      <a:pPr algn="ctr"/>
                      <a:r>
                        <a:rPr lang="en-US" sz="1400" dirty="0" smtClean="0"/>
                        <a:t>624, 709,</a:t>
                      </a:r>
                      <a:r>
                        <a:rPr lang="en-US" sz="1400" baseline="0" dirty="0" smtClean="0"/>
                        <a:t> </a:t>
                      </a:r>
                      <a:r>
                        <a:rPr lang="en-US" sz="1400" dirty="0" smtClean="0"/>
                        <a:t>620</a:t>
                      </a:r>
                      <a:endParaRPr lang="en-US" sz="1400" dirty="0"/>
                    </a:p>
                  </a:txBody>
                  <a:tcPr/>
                </a:tc>
              </a:tr>
              <a:tr h="406928">
                <a:tc>
                  <a:txBody>
                    <a:bodyPr/>
                    <a:lstStyle/>
                    <a:p>
                      <a:pPr algn="ctr"/>
                      <a:r>
                        <a:rPr lang="en-US" sz="1400" b="1" dirty="0" smtClean="0"/>
                        <a:t>HEMI_108km</a:t>
                      </a:r>
                      <a:endParaRPr lang="en-US" sz="1400" b="1" dirty="0"/>
                    </a:p>
                  </a:txBody>
                  <a:tcPr/>
                </a:tc>
                <a:tc>
                  <a:txBody>
                    <a:bodyPr/>
                    <a:lstStyle/>
                    <a:p>
                      <a:pPr algn="ctr"/>
                      <a:r>
                        <a:rPr lang="en-US" sz="1400" dirty="0" smtClean="0"/>
                        <a:t>1432, 1736, 1505</a:t>
                      </a:r>
                      <a:endParaRPr lang="en-US" sz="1400" dirty="0"/>
                    </a:p>
                  </a:txBody>
                  <a:tcPr/>
                </a:tc>
                <a:tc>
                  <a:txBody>
                    <a:bodyPr/>
                    <a:lstStyle/>
                    <a:p>
                      <a:pPr algn="ctr"/>
                      <a:r>
                        <a:rPr lang="en-US" sz="1400" dirty="0" smtClean="0"/>
                        <a:t>2410, 2447, 2275</a:t>
                      </a:r>
                      <a:endParaRPr lang="en-US" sz="1400" dirty="0"/>
                    </a:p>
                  </a:txBody>
                  <a:tcPr/>
                </a:tc>
              </a:tr>
            </a:tbl>
          </a:graphicData>
        </a:graphic>
      </p:graphicFrame>
      <p:sp>
        <p:nvSpPr>
          <p:cNvPr id="2" name="TextBox 1"/>
          <p:cNvSpPr txBox="1"/>
          <p:nvPr/>
        </p:nvSpPr>
        <p:spPr>
          <a:xfrm>
            <a:off x="856646" y="0"/>
            <a:ext cx="7209778" cy="461665"/>
          </a:xfrm>
          <a:prstGeom prst="rect">
            <a:avLst/>
          </a:prstGeom>
          <a:noFill/>
        </p:spPr>
        <p:txBody>
          <a:bodyPr wrap="square" rtlCol="0">
            <a:spAutoFit/>
          </a:bodyPr>
          <a:lstStyle/>
          <a:p>
            <a:pPr algn="ctr"/>
            <a:r>
              <a:rPr lang="en-US" sz="2400" b="1" dirty="0" smtClean="0"/>
              <a:t>Model Domain and Aircraft </a:t>
            </a:r>
            <a:r>
              <a:rPr lang="en-US" sz="2400" b="1" dirty="0" err="1" smtClean="0"/>
              <a:t>NO</a:t>
            </a:r>
            <a:r>
              <a:rPr lang="en-US" sz="2400" b="1" baseline="-25000" dirty="0" err="1" smtClean="0"/>
              <a:t>x</a:t>
            </a:r>
            <a:r>
              <a:rPr lang="en-US" sz="2400" b="1" baseline="-25000" dirty="0" smtClean="0"/>
              <a:t> </a:t>
            </a:r>
            <a:r>
              <a:rPr lang="en-US" sz="2400" b="1" dirty="0" smtClean="0"/>
              <a:t>(Tracer) Emissions</a:t>
            </a:r>
            <a:endParaRPr lang="en-US" sz="2400" b="1" dirty="0"/>
          </a:p>
        </p:txBody>
      </p:sp>
      <p:sp>
        <p:nvSpPr>
          <p:cNvPr id="3" name="TextBox 2"/>
          <p:cNvSpPr txBox="1"/>
          <p:nvPr/>
        </p:nvSpPr>
        <p:spPr>
          <a:xfrm>
            <a:off x="4660516" y="3627188"/>
            <a:ext cx="4230423" cy="369332"/>
          </a:xfrm>
          <a:prstGeom prst="rect">
            <a:avLst/>
          </a:prstGeom>
          <a:noFill/>
        </p:spPr>
        <p:txBody>
          <a:bodyPr wrap="square" rtlCol="0">
            <a:spAutoFit/>
          </a:bodyPr>
          <a:lstStyle/>
          <a:p>
            <a:pPr algn="ctr"/>
            <a:r>
              <a:rPr lang="en-US" sz="1600" b="1" dirty="0" smtClean="0">
                <a:solidFill>
                  <a:srgbClr val="800000"/>
                </a:solidFill>
              </a:rPr>
              <a:t>Domain emission totals at cruise altitude</a:t>
            </a:r>
            <a:r>
              <a:rPr lang="en-US" dirty="0" smtClean="0">
                <a:solidFill>
                  <a:srgbClr val="800000"/>
                </a:solidFill>
              </a:rPr>
              <a:t> </a:t>
            </a:r>
            <a:endParaRPr lang="en-US" dirty="0">
              <a:solidFill>
                <a:srgbClr val="800000"/>
              </a:solidFill>
            </a:endParaRPr>
          </a:p>
        </p:txBody>
      </p:sp>
      <p:sp>
        <p:nvSpPr>
          <p:cNvPr id="6" name="TextBox 5"/>
          <p:cNvSpPr txBox="1"/>
          <p:nvPr/>
        </p:nvSpPr>
        <p:spPr>
          <a:xfrm>
            <a:off x="987847" y="2988850"/>
            <a:ext cx="3207296" cy="307777"/>
          </a:xfrm>
          <a:prstGeom prst="rect">
            <a:avLst/>
          </a:prstGeom>
          <a:noFill/>
        </p:spPr>
        <p:txBody>
          <a:bodyPr wrap="square" rtlCol="0">
            <a:spAutoFit/>
          </a:bodyPr>
          <a:lstStyle/>
          <a:p>
            <a:r>
              <a:rPr lang="en-US" sz="1400" b="1" dirty="0" smtClean="0"/>
              <a:t>CONUS cruise emissions for one day</a:t>
            </a:r>
            <a:endParaRPr lang="en-US" sz="1400" b="1" dirty="0"/>
          </a:p>
        </p:txBody>
      </p:sp>
      <p:pic>
        <p:nvPicPr>
          <p:cNvPr id="7" name="Picture 6"/>
          <p:cNvPicPr>
            <a:picLocks noChangeAspect="1"/>
          </p:cNvPicPr>
          <p:nvPr/>
        </p:nvPicPr>
        <p:blipFill>
          <a:blip r:embed="rId2"/>
          <a:stretch>
            <a:fillRect/>
          </a:stretch>
        </p:blipFill>
        <p:spPr>
          <a:xfrm>
            <a:off x="683047" y="907684"/>
            <a:ext cx="3256085" cy="2407412"/>
          </a:xfrm>
          <a:prstGeom prst="rect">
            <a:avLst/>
          </a:prstGeom>
        </p:spPr>
      </p:pic>
      <p:pic>
        <p:nvPicPr>
          <p:cNvPr id="8" name="Picture 7"/>
          <p:cNvPicPr>
            <a:picLocks noChangeAspect="1"/>
          </p:cNvPicPr>
          <p:nvPr/>
        </p:nvPicPr>
        <p:blipFill>
          <a:blip r:embed="rId3"/>
          <a:stretch>
            <a:fillRect/>
          </a:stretch>
        </p:blipFill>
        <p:spPr>
          <a:xfrm>
            <a:off x="4258424" y="2193636"/>
            <a:ext cx="1645415" cy="1318097"/>
          </a:xfrm>
          <a:prstGeom prst="rect">
            <a:avLst/>
          </a:prstGeom>
        </p:spPr>
      </p:pic>
      <p:sp>
        <p:nvSpPr>
          <p:cNvPr id="9" name="TextBox 8"/>
          <p:cNvSpPr txBox="1"/>
          <p:nvPr/>
        </p:nvSpPr>
        <p:spPr>
          <a:xfrm>
            <a:off x="572167" y="590913"/>
            <a:ext cx="3686257" cy="338554"/>
          </a:xfrm>
          <a:prstGeom prst="rect">
            <a:avLst/>
          </a:prstGeom>
          <a:noFill/>
        </p:spPr>
        <p:txBody>
          <a:bodyPr wrap="square" rtlCol="0">
            <a:spAutoFit/>
          </a:bodyPr>
          <a:lstStyle/>
          <a:p>
            <a:pPr algn="ctr"/>
            <a:r>
              <a:rPr lang="en-US" sz="1600" b="1" dirty="0" smtClean="0">
                <a:solidFill>
                  <a:srgbClr val="800000"/>
                </a:solidFill>
              </a:rPr>
              <a:t>Hemispheric domain</a:t>
            </a:r>
            <a:r>
              <a:rPr lang="en-US" sz="1600" b="1" dirty="0" smtClean="0"/>
              <a:t> </a:t>
            </a:r>
            <a:endParaRPr lang="en-US" sz="1600" b="1" dirty="0"/>
          </a:p>
        </p:txBody>
      </p:sp>
      <p:sp>
        <p:nvSpPr>
          <p:cNvPr id="10" name="TextBox 9"/>
          <p:cNvSpPr txBox="1"/>
          <p:nvPr/>
        </p:nvSpPr>
        <p:spPr>
          <a:xfrm>
            <a:off x="4734560" y="523220"/>
            <a:ext cx="3637280" cy="338554"/>
          </a:xfrm>
          <a:prstGeom prst="rect">
            <a:avLst/>
          </a:prstGeom>
          <a:noFill/>
        </p:spPr>
        <p:txBody>
          <a:bodyPr wrap="square" rtlCol="0">
            <a:spAutoFit/>
          </a:bodyPr>
          <a:lstStyle/>
          <a:p>
            <a:pPr algn="ctr"/>
            <a:r>
              <a:rPr lang="en-US" sz="1600" b="1" dirty="0" smtClean="0">
                <a:solidFill>
                  <a:srgbClr val="800000"/>
                </a:solidFill>
              </a:rPr>
              <a:t>3 tagged subdomains (only Jan, July)	</a:t>
            </a:r>
            <a:endParaRPr lang="en-US" sz="1600" b="1" dirty="0">
              <a:solidFill>
                <a:srgbClr val="800000"/>
              </a:solidFill>
            </a:endParaRPr>
          </a:p>
        </p:txBody>
      </p:sp>
      <p:pic>
        <p:nvPicPr>
          <p:cNvPr id="11" name="Picture 10"/>
          <p:cNvPicPr>
            <a:picLocks noChangeAspect="1"/>
          </p:cNvPicPr>
          <p:nvPr/>
        </p:nvPicPr>
        <p:blipFill>
          <a:blip r:embed="rId4"/>
          <a:stretch>
            <a:fillRect/>
          </a:stretch>
        </p:blipFill>
        <p:spPr>
          <a:xfrm>
            <a:off x="5751938" y="907684"/>
            <a:ext cx="1602524" cy="1264169"/>
          </a:xfrm>
          <a:prstGeom prst="rect">
            <a:avLst/>
          </a:prstGeom>
        </p:spPr>
      </p:pic>
      <p:pic>
        <p:nvPicPr>
          <p:cNvPr id="12" name="Picture 11"/>
          <p:cNvPicPr>
            <a:picLocks noChangeAspect="1"/>
          </p:cNvPicPr>
          <p:nvPr/>
        </p:nvPicPr>
        <p:blipFill>
          <a:blip r:embed="rId5"/>
          <a:stretch>
            <a:fillRect/>
          </a:stretch>
        </p:blipFill>
        <p:spPr>
          <a:xfrm>
            <a:off x="7160962" y="2193636"/>
            <a:ext cx="1532919" cy="1279664"/>
          </a:xfrm>
          <a:prstGeom prst="rect">
            <a:avLst/>
          </a:prstGeom>
        </p:spPr>
      </p:pic>
      <p:pic>
        <p:nvPicPr>
          <p:cNvPr id="13" name="Picture 12"/>
          <p:cNvPicPr>
            <a:picLocks noChangeAspect="1"/>
          </p:cNvPicPr>
          <p:nvPr/>
        </p:nvPicPr>
        <p:blipFill>
          <a:blip r:embed="rId6"/>
          <a:stretch>
            <a:fillRect/>
          </a:stretch>
        </p:blipFill>
        <p:spPr>
          <a:xfrm>
            <a:off x="558801" y="3811854"/>
            <a:ext cx="3447504" cy="2026328"/>
          </a:xfrm>
          <a:prstGeom prst="rect">
            <a:avLst/>
          </a:prstGeom>
        </p:spPr>
      </p:pic>
      <p:sp>
        <p:nvSpPr>
          <p:cNvPr id="14" name="TextBox 13"/>
          <p:cNvSpPr txBox="1"/>
          <p:nvPr/>
        </p:nvSpPr>
        <p:spPr>
          <a:xfrm>
            <a:off x="856646" y="3473300"/>
            <a:ext cx="2611120" cy="338554"/>
          </a:xfrm>
          <a:prstGeom prst="rect">
            <a:avLst/>
          </a:prstGeom>
          <a:noFill/>
        </p:spPr>
        <p:txBody>
          <a:bodyPr wrap="square" rtlCol="0">
            <a:spAutoFit/>
          </a:bodyPr>
          <a:lstStyle/>
          <a:p>
            <a:pPr algn="ctr"/>
            <a:r>
              <a:rPr lang="en-US" sz="1600" b="1" dirty="0" smtClean="0">
                <a:solidFill>
                  <a:srgbClr val="800000"/>
                </a:solidFill>
              </a:rPr>
              <a:t>CONUS domain</a:t>
            </a:r>
            <a:endParaRPr lang="en-US" sz="1600" b="1" dirty="0">
              <a:solidFill>
                <a:srgbClr val="800000"/>
              </a:solidFill>
            </a:endParaRPr>
          </a:p>
        </p:txBody>
      </p:sp>
      <p:sp>
        <p:nvSpPr>
          <p:cNvPr id="5" name="TextBox 4"/>
          <p:cNvSpPr txBox="1"/>
          <p:nvPr/>
        </p:nvSpPr>
        <p:spPr>
          <a:xfrm>
            <a:off x="4679758" y="1901151"/>
            <a:ext cx="677333" cy="338554"/>
          </a:xfrm>
          <a:prstGeom prst="rect">
            <a:avLst/>
          </a:prstGeom>
          <a:noFill/>
        </p:spPr>
        <p:txBody>
          <a:bodyPr wrap="square" rtlCol="0">
            <a:spAutoFit/>
          </a:bodyPr>
          <a:lstStyle/>
          <a:p>
            <a:r>
              <a:rPr lang="en-US" sz="1600" b="1" dirty="0" smtClean="0">
                <a:solidFill>
                  <a:srgbClr val="800000"/>
                </a:solidFill>
              </a:rPr>
              <a:t>NA</a:t>
            </a:r>
            <a:endParaRPr lang="en-US" sz="1600" b="1" dirty="0">
              <a:solidFill>
                <a:srgbClr val="800000"/>
              </a:solidFill>
            </a:endParaRPr>
          </a:p>
        </p:txBody>
      </p:sp>
      <p:sp>
        <p:nvSpPr>
          <p:cNvPr id="15" name="TextBox 14"/>
          <p:cNvSpPr txBox="1"/>
          <p:nvPr/>
        </p:nvSpPr>
        <p:spPr>
          <a:xfrm>
            <a:off x="7812424" y="1855082"/>
            <a:ext cx="615757" cy="338554"/>
          </a:xfrm>
          <a:prstGeom prst="rect">
            <a:avLst/>
          </a:prstGeom>
          <a:noFill/>
        </p:spPr>
        <p:txBody>
          <a:bodyPr wrap="square" rtlCol="0">
            <a:spAutoFit/>
          </a:bodyPr>
          <a:lstStyle/>
          <a:p>
            <a:r>
              <a:rPr lang="en-US" sz="1600" b="1" dirty="0" smtClean="0">
                <a:solidFill>
                  <a:srgbClr val="800000"/>
                </a:solidFill>
              </a:rPr>
              <a:t>EU</a:t>
            </a:r>
            <a:endParaRPr lang="en-US" sz="1600" b="1" dirty="0">
              <a:solidFill>
                <a:srgbClr val="800000"/>
              </a:solidFill>
            </a:endParaRPr>
          </a:p>
        </p:txBody>
      </p:sp>
      <p:sp>
        <p:nvSpPr>
          <p:cNvPr id="17" name="TextBox 16"/>
          <p:cNvSpPr txBox="1"/>
          <p:nvPr/>
        </p:nvSpPr>
        <p:spPr>
          <a:xfrm>
            <a:off x="7354462" y="929467"/>
            <a:ext cx="711962" cy="369332"/>
          </a:xfrm>
          <a:prstGeom prst="rect">
            <a:avLst/>
          </a:prstGeom>
          <a:noFill/>
        </p:spPr>
        <p:txBody>
          <a:bodyPr wrap="square" rtlCol="0">
            <a:spAutoFit/>
          </a:bodyPr>
          <a:lstStyle/>
          <a:p>
            <a:r>
              <a:rPr lang="en-US" b="1" dirty="0" smtClean="0">
                <a:solidFill>
                  <a:srgbClr val="800000"/>
                </a:solidFill>
              </a:rPr>
              <a:t>EA</a:t>
            </a:r>
            <a:endParaRPr lang="en-US" b="1" dirty="0">
              <a:solidFill>
                <a:srgbClr val="800000"/>
              </a:solidFill>
            </a:endParaRPr>
          </a:p>
        </p:txBody>
      </p:sp>
      <p:sp>
        <p:nvSpPr>
          <p:cNvPr id="22" name="Slide Number Placeholder 21"/>
          <p:cNvSpPr>
            <a:spLocks noGrp="1"/>
          </p:cNvSpPr>
          <p:nvPr>
            <p:ph type="sldNum" sz="quarter" idx="12"/>
          </p:nvPr>
        </p:nvSpPr>
        <p:spPr/>
        <p:txBody>
          <a:bodyPr/>
          <a:lstStyle/>
          <a:p>
            <a:fld id="{9150A891-5C6A-0D41-A320-0435F024E7D2}" type="slidenum">
              <a:rPr lang="en-US" smtClean="0"/>
              <a:t>6</a:t>
            </a:fld>
            <a:endParaRPr lang="en-US"/>
          </a:p>
        </p:txBody>
      </p:sp>
    </p:spTree>
    <p:extLst>
      <p:ext uri="{BB962C8B-B14F-4D97-AF65-F5344CB8AC3E}">
        <p14:creationId xmlns:p14="http://schemas.microsoft.com/office/powerpoint/2010/main" val="386639846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23" y="2668512"/>
            <a:ext cx="7772400" cy="1362075"/>
          </a:xfrm>
        </p:spPr>
        <p:txBody>
          <a:bodyPr/>
          <a:lstStyle/>
          <a:p>
            <a:pPr algn="ctr"/>
            <a:r>
              <a:rPr lang="en-US" sz="3600" dirty="0" smtClean="0"/>
              <a:t>MODELING RESULTS </a:t>
            </a:r>
            <a:endParaRPr lang="en-US" sz="3600" dirty="0"/>
          </a:p>
        </p:txBody>
      </p:sp>
      <p:sp>
        <p:nvSpPr>
          <p:cNvPr id="8" name="Slide Number Placeholder 7"/>
          <p:cNvSpPr>
            <a:spLocks noGrp="1"/>
          </p:cNvSpPr>
          <p:nvPr>
            <p:ph type="sldNum" sz="quarter" idx="12"/>
          </p:nvPr>
        </p:nvSpPr>
        <p:spPr/>
        <p:txBody>
          <a:bodyPr/>
          <a:lstStyle/>
          <a:p>
            <a:fld id="{9150A891-5C6A-0D41-A320-0435F024E7D2}" type="slidenum">
              <a:rPr lang="en-US" smtClean="0"/>
              <a:t>7</a:t>
            </a:fld>
            <a:endParaRPr lang="en-US"/>
          </a:p>
        </p:txBody>
      </p:sp>
    </p:spTree>
    <p:extLst>
      <p:ext uri="{BB962C8B-B14F-4D97-AF65-F5344CB8AC3E}">
        <p14:creationId xmlns:p14="http://schemas.microsoft.com/office/powerpoint/2010/main" val="39018974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9150A891-5C6A-0D41-A320-0435F024E7D2}" type="slidenum">
              <a:rPr lang="en-US" smtClean="0"/>
              <a:t>8</a:t>
            </a:fld>
            <a:endParaRPr lang="en-US"/>
          </a:p>
        </p:txBody>
      </p:sp>
      <p:pic>
        <p:nvPicPr>
          <p:cNvPr id="3" name="Picture 2"/>
          <p:cNvPicPr>
            <a:picLocks noChangeAspect="1"/>
          </p:cNvPicPr>
          <p:nvPr/>
        </p:nvPicPr>
        <p:blipFill>
          <a:blip r:embed="rId2"/>
          <a:stretch>
            <a:fillRect/>
          </a:stretch>
        </p:blipFill>
        <p:spPr>
          <a:xfrm>
            <a:off x="7033847" y="939621"/>
            <a:ext cx="1951892" cy="1708515"/>
          </a:xfrm>
          <a:prstGeom prst="rect">
            <a:avLst/>
          </a:prstGeom>
        </p:spPr>
      </p:pic>
      <p:pic>
        <p:nvPicPr>
          <p:cNvPr id="4" name="Picture 3"/>
          <p:cNvPicPr>
            <a:picLocks noChangeAspect="1"/>
          </p:cNvPicPr>
          <p:nvPr/>
        </p:nvPicPr>
        <p:blipFill>
          <a:blip r:embed="rId3"/>
          <a:stretch>
            <a:fillRect/>
          </a:stretch>
        </p:blipFill>
        <p:spPr>
          <a:xfrm>
            <a:off x="2817267" y="967669"/>
            <a:ext cx="2170122" cy="1619176"/>
          </a:xfrm>
          <a:prstGeom prst="rect">
            <a:avLst/>
          </a:prstGeom>
        </p:spPr>
      </p:pic>
      <p:pic>
        <p:nvPicPr>
          <p:cNvPr id="5" name="Picture 4"/>
          <p:cNvPicPr>
            <a:picLocks noChangeAspect="1"/>
          </p:cNvPicPr>
          <p:nvPr/>
        </p:nvPicPr>
        <p:blipFill>
          <a:blip r:embed="rId4"/>
          <a:stretch>
            <a:fillRect/>
          </a:stretch>
        </p:blipFill>
        <p:spPr>
          <a:xfrm>
            <a:off x="586154" y="960660"/>
            <a:ext cx="2227826" cy="1619176"/>
          </a:xfrm>
          <a:prstGeom prst="rect">
            <a:avLst/>
          </a:prstGeom>
        </p:spPr>
      </p:pic>
      <p:pic>
        <p:nvPicPr>
          <p:cNvPr id="6" name="Picture 5"/>
          <p:cNvPicPr>
            <a:picLocks noChangeAspect="1"/>
          </p:cNvPicPr>
          <p:nvPr/>
        </p:nvPicPr>
        <p:blipFill>
          <a:blip r:embed="rId5"/>
          <a:stretch>
            <a:fillRect/>
          </a:stretch>
        </p:blipFill>
        <p:spPr>
          <a:xfrm>
            <a:off x="5037961" y="878330"/>
            <a:ext cx="2055476" cy="1719599"/>
          </a:xfrm>
          <a:prstGeom prst="rect">
            <a:avLst/>
          </a:prstGeom>
        </p:spPr>
      </p:pic>
      <p:sp>
        <p:nvSpPr>
          <p:cNvPr id="7" name="TextBox 6"/>
          <p:cNvSpPr txBox="1"/>
          <p:nvPr/>
        </p:nvSpPr>
        <p:spPr>
          <a:xfrm>
            <a:off x="374576" y="672577"/>
            <a:ext cx="2657693" cy="276999"/>
          </a:xfrm>
          <a:prstGeom prst="rect">
            <a:avLst/>
          </a:prstGeom>
          <a:noFill/>
        </p:spPr>
        <p:txBody>
          <a:bodyPr wrap="square" rtlCol="0">
            <a:spAutoFit/>
          </a:bodyPr>
          <a:lstStyle/>
          <a:p>
            <a:pPr algn="ctr"/>
            <a:r>
              <a:rPr lang="en-US" sz="1200" b="1" dirty="0" smtClean="0">
                <a:solidFill>
                  <a:srgbClr val="800000"/>
                </a:solidFill>
              </a:rPr>
              <a:t>Cruise layer (10km)</a:t>
            </a:r>
            <a:endParaRPr lang="en-US" sz="1200" b="1" dirty="0">
              <a:solidFill>
                <a:srgbClr val="800000"/>
              </a:solidFill>
            </a:endParaRPr>
          </a:p>
        </p:txBody>
      </p:sp>
      <p:sp>
        <p:nvSpPr>
          <p:cNvPr id="8" name="TextBox 7"/>
          <p:cNvSpPr txBox="1"/>
          <p:nvPr/>
        </p:nvSpPr>
        <p:spPr>
          <a:xfrm>
            <a:off x="2750362" y="662622"/>
            <a:ext cx="2379004" cy="276999"/>
          </a:xfrm>
          <a:prstGeom prst="rect">
            <a:avLst/>
          </a:prstGeom>
          <a:noFill/>
        </p:spPr>
        <p:txBody>
          <a:bodyPr wrap="square" rtlCol="0">
            <a:spAutoFit/>
          </a:bodyPr>
          <a:lstStyle/>
          <a:p>
            <a:pPr algn="ctr"/>
            <a:r>
              <a:rPr lang="en-US" sz="1200" b="1" dirty="0" smtClean="0">
                <a:solidFill>
                  <a:srgbClr val="800000"/>
                </a:solidFill>
              </a:rPr>
              <a:t>LS layer (16-18km)</a:t>
            </a:r>
            <a:endParaRPr lang="en-US" sz="1200" b="1" dirty="0">
              <a:solidFill>
                <a:srgbClr val="800000"/>
              </a:solidFill>
            </a:endParaRPr>
          </a:p>
        </p:txBody>
      </p:sp>
      <p:sp>
        <p:nvSpPr>
          <p:cNvPr id="9" name="TextBox 8"/>
          <p:cNvSpPr txBox="1"/>
          <p:nvPr/>
        </p:nvSpPr>
        <p:spPr>
          <a:xfrm>
            <a:off x="5148125" y="601331"/>
            <a:ext cx="1773465" cy="276999"/>
          </a:xfrm>
          <a:prstGeom prst="rect">
            <a:avLst/>
          </a:prstGeom>
          <a:noFill/>
        </p:spPr>
        <p:txBody>
          <a:bodyPr wrap="square" rtlCol="0">
            <a:spAutoFit/>
          </a:bodyPr>
          <a:lstStyle/>
          <a:p>
            <a:pPr algn="ctr"/>
            <a:r>
              <a:rPr lang="en-US" sz="1200" b="1" dirty="0" smtClean="0">
                <a:solidFill>
                  <a:srgbClr val="800000"/>
                </a:solidFill>
              </a:rPr>
              <a:t>FT layer (2.5km)</a:t>
            </a:r>
            <a:endParaRPr lang="en-US" sz="1200" b="1" dirty="0">
              <a:solidFill>
                <a:srgbClr val="800000"/>
              </a:solidFill>
            </a:endParaRPr>
          </a:p>
        </p:txBody>
      </p:sp>
      <p:sp>
        <p:nvSpPr>
          <p:cNvPr id="10" name="TextBox 9"/>
          <p:cNvSpPr txBox="1"/>
          <p:nvPr/>
        </p:nvSpPr>
        <p:spPr>
          <a:xfrm>
            <a:off x="7125271" y="601331"/>
            <a:ext cx="2112557" cy="276999"/>
          </a:xfrm>
          <a:prstGeom prst="rect">
            <a:avLst/>
          </a:prstGeom>
          <a:noFill/>
        </p:spPr>
        <p:txBody>
          <a:bodyPr wrap="square" rtlCol="0">
            <a:spAutoFit/>
          </a:bodyPr>
          <a:lstStyle/>
          <a:p>
            <a:pPr algn="ctr"/>
            <a:r>
              <a:rPr lang="en-US" sz="1200" b="1" dirty="0" smtClean="0">
                <a:solidFill>
                  <a:srgbClr val="800000"/>
                </a:solidFill>
              </a:rPr>
              <a:t>Surface layer(40m)</a:t>
            </a:r>
            <a:endParaRPr lang="en-US" sz="1200" b="1" dirty="0">
              <a:solidFill>
                <a:srgbClr val="800000"/>
              </a:solidFill>
            </a:endParaRPr>
          </a:p>
        </p:txBody>
      </p:sp>
      <p:pic>
        <p:nvPicPr>
          <p:cNvPr id="11" name="Picture 10"/>
          <p:cNvPicPr>
            <a:picLocks noChangeAspect="1"/>
          </p:cNvPicPr>
          <p:nvPr/>
        </p:nvPicPr>
        <p:blipFill>
          <a:blip r:embed="rId6"/>
          <a:stretch>
            <a:fillRect/>
          </a:stretch>
        </p:blipFill>
        <p:spPr>
          <a:xfrm>
            <a:off x="641456" y="2936639"/>
            <a:ext cx="2172524" cy="1648351"/>
          </a:xfrm>
          <a:prstGeom prst="rect">
            <a:avLst/>
          </a:prstGeom>
        </p:spPr>
      </p:pic>
      <p:pic>
        <p:nvPicPr>
          <p:cNvPr id="12" name="Picture 11"/>
          <p:cNvPicPr>
            <a:picLocks noChangeAspect="1"/>
          </p:cNvPicPr>
          <p:nvPr/>
        </p:nvPicPr>
        <p:blipFill>
          <a:blip r:embed="rId7"/>
          <a:stretch>
            <a:fillRect/>
          </a:stretch>
        </p:blipFill>
        <p:spPr>
          <a:xfrm>
            <a:off x="4987389" y="2963324"/>
            <a:ext cx="2046458" cy="1648352"/>
          </a:xfrm>
          <a:prstGeom prst="rect">
            <a:avLst/>
          </a:prstGeom>
        </p:spPr>
      </p:pic>
      <p:pic>
        <p:nvPicPr>
          <p:cNvPr id="13" name="Picture 12"/>
          <p:cNvPicPr>
            <a:picLocks noChangeAspect="1"/>
          </p:cNvPicPr>
          <p:nvPr/>
        </p:nvPicPr>
        <p:blipFill>
          <a:blip r:embed="rId8"/>
          <a:stretch>
            <a:fillRect/>
          </a:stretch>
        </p:blipFill>
        <p:spPr>
          <a:xfrm>
            <a:off x="7033847" y="2916756"/>
            <a:ext cx="1951892" cy="1668234"/>
          </a:xfrm>
          <a:prstGeom prst="rect">
            <a:avLst/>
          </a:prstGeom>
        </p:spPr>
      </p:pic>
      <p:pic>
        <p:nvPicPr>
          <p:cNvPr id="14" name="Picture 13"/>
          <p:cNvPicPr>
            <a:picLocks noChangeAspect="1"/>
          </p:cNvPicPr>
          <p:nvPr/>
        </p:nvPicPr>
        <p:blipFill>
          <a:blip r:embed="rId9"/>
          <a:stretch>
            <a:fillRect/>
          </a:stretch>
        </p:blipFill>
        <p:spPr>
          <a:xfrm>
            <a:off x="2813980" y="2936639"/>
            <a:ext cx="2087937" cy="1621666"/>
          </a:xfrm>
          <a:prstGeom prst="rect">
            <a:avLst/>
          </a:prstGeom>
        </p:spPr>
      </p:pic>
      <p:pic>
        <p:nvPicPr>
          <p:cNvPr id="15" name="Picture 14"/>
          <p:cNvPicPr>
            <a:picLocks noChangeAspect="1"/>
          </p:cNvPicPr>
          <p:nvPr/>
        </p:nvPicPr>
        <p:blipFill>
          <a:blip r:embed="rId10"/>
          <a:stretch>
            <a:fillRect/>
          </a:stretch>
        </p:blipFill>
        <p:spPr>
          <a:xfrm>
            <a:off x="107214" y="1598498"/>
            <a:ext cx="478940" cy="2543656"/>
          </a:xfrm>
          <a:prstGeom prst="rect">
            <a:avLst/>
          </a:prstGeom>
        </p:spPr>
      </p:pic>
      <p:sp>
        <p:nvSpPr>
          <p:cNvPr id="16" name="TextBox 15"/>
          <p:cNvSpPr txBox="1"/>
          <p:nvPr/>
        </p:nvSpPr>
        <p:spPr>
          <a:xfrm>
            <a:off x="3241824" y="2586845"/>
            <a:ext cx="2793034" cy="338554"/>
          </a:xfrm>
          <a:prstGeom prst="rect">
            <a:avLst/>
          </a:prstGeom>
          <a:noFill/>
        </p:spPr>
        <p:txBody>
          <a:bodyPr wrap="square" rtlCol="0">
            <a:spAutoFit/>
          </a:bodyPr>
          <a:lstStyle/>
          <a:p>
            <a:pPr algn="ctr"/>
            <a:r>
              <a:rPr lang="en-US" sz="1600" b="1" dirty="0" smtClean="0">
                <a:solidFill>
                  <a:srgbClr val="800000"/>
                </a:solidFill>
              </a:rPr>
              <a:t>September</a:t>
            </a:r>
            <a:endParaRPr lang="en-US" sz="1600" b="1" dirty="0">
              <a:solidFill>
                <a:srgbClr val="800000"/>
              </a:solidFill>
            </a:endParaRPr>
          </a:p>
        </p:txBody>
      </p:sp>
      <p:sp>
        <p:nvSpPr>
          <p:cNvPr id="17" name="TextBox 16"/>
          <p:cNvSpPr txBox="1"/>
          <p:nvPr/>
        </p:nvSpPr>
        <p:spPr>
          <a:xfrm>
            <a:off x="3241824" y="399360"/>
            <a:ext cx="2793034" cy="338554"/>
          </a:xfrm>
          <a:prstGeom prst="rect">
            <a:avLst/>
          </a:prstGeom>
          <a:noFill/>
        </p:spPr>
        <p:txBody>
          <a:bodyPr wrap="square" rtlCol="0">
            <a:spAutoFit/>
          </a:bodyPr>
          <a:lstStyle/>
          <a:p>
            <a:pPr algn="ctr"/>
            <a:r>
              <a:rPr lang="en-US" sz="1600" b="1" dirty="0" smtClean="0">
                <a:solidFill>
                  <a:srgbClr val="800000"/>
                </a:solidFill>
              </a:rPr>
              <a:t>March</a:t>
            </a:r>
            <a:endParaRPr lang="en-US" sz="1600" b="1" dirty="0">
              <a:solidFill>
                <a:srgbClr val="800000"/>
              </a:solidFill>
            </a:endParaRPr>
          </a:p>
        </p:txBody>
      </p:sp>
      <p:sp>
        <p:nvSpPr>
          <p:cNvPr id="18" name="TextBox 17"/>
          <p:cNvSpPr txBox="1"/>
          <p:nvPr/>
        </p:nvSpPr>
        <p:spPr>
          <a:xfrm>
            <a:off x="394114" y="0"/>
            <a:ext cx="8749887" cy="461665"/>
          </a:xfrm>
          <a:prstGeom prst="rect">
            <a:avLst/>
          </a:prstGeom>
          <a:noFill/>
        </p:spPr>
        <p:txBody>
          <a:bodyPr wrap="square" rtlCol="0">
            <a:spAutoFit/>
          </a:bodyPr>
          <a:lstStyle/>
          <a:p>
            <a:pPr algn="ctr"/>
            <a:r>
              <a:rPr lang="en-US" sz="2400" b="1" dirty="0"/>
              <a:t>T</a:t>
            </a:r>
            <a:r>
              <a:rPr lang="en-US" sz="2400" b="1" dirty="0" smtClean="0"/>
              <a:t>racer concentrations in </a:t>
            </a:r>
            <a:r>
              <a:rPr lang="en-US" sz="2400" b="1" dirty="0" err="1" smtClean="0"/>
              <a:t>ConUS</a:t>
            </a:r>
            <a:r>
              <a:rPr lang="en-US" sz="2400" b="1" dirty="0" smtClean="0"/>
              <a:t> domain (Monthly average)</a:t>
            </a:r>
            <a:endParaRPr lang="en-US" sz="2400" b="1" dirty="0"/>
          </a:p>
        </p:txBody>
      </p:sp>
      <p:sp>
        <p:nvSpPr>
          <p:cNvPr id="19" name="Rectangle 18"/>
          <p:cNvSpPr/>
          <p:nvPr/>
        </p:nvSpPr>
        <p:spPr>
          <a:xfrm>
            <a:off x="411699" y="4611676"/>
            <a:ext cx="8439224" cy="1200329"/>
          </a:xfrm>
          <a:prstGeom prst="rect">
            <a:avLst/>
          </a:prstGeom>
        </p:spPr>
        <p:txBody>
          <a:bodyPr wrap="square">
            <a:spAutoFit/>
          </a:bodyPr>
          <a:lstStyle/>
          <a:p>
            <a:pPr marL="285750" indent="-285750" algn="just">
              <a:buFont typeface="Arial"/>
              <a:buChar char="•"/>
            </a:pPr>
            <a:r>
              <a:rPr lang="en-US" b="1" dirty="0">
                <a:solidFill>
                  <a:srgbClr val="800000"/>
                </a:solidFill>
              </a:rPr>
              <a:t>Higher concentrations </a:t>
            </a:r>
            <a:r>
              <a:rPr lang="en-US" b="1" dirty="0" smtClean="0">
                <a:solidFill>
                  <a:srgbClr val="800000"/>
                </a:solidFill>
              </a:rPr>
              <a:t>observed </a:t>
            </a:r>
            <a:r>
              <a:rPr lang="en-US" b="1" dirty="0">
                <a:solidFill>
                  <a:srgbClr val="800000"/>
                </a:solidFill>
              </a:rPr>
              <a:t>on the surface layer </a:t>
            </a:r>
            <a:r>
              <a:rPr lang="en-US" b="1" dirty="0" smtClean="0">
                <a:solidFill>
                  <a:srgbClr val="800000"/>
                </a:solidFill>
              </a:rPr>
              <a:t>near Southern US in summer (</a:t>
            </a:r>
            <a:r>
              <a:rPr lang="en-US" b="1" dirty="0">
                <a:solidFill>
                  <a:srgbClr val="800000"/>
                </a:solidFill>
              </a:rPr>
              <a:t>but quantitatively very </a:t>
            </a:r>
            <a:r>
              <a:rPr lang="en-US" b="1" dirty="0" smtClean="0">
                <a:solidFill>
                  <a:srgbClr val="800000"/>
                </a:solidFill>
              </a:rPr>
              <a:t>low, 0.004ppbV) </a:t>
            </a:r>
            <a:endParaRPr lang="en-US" b="1" dirty="0">
              <a:solidFill>
                <a:srgbClr val="800000"/>
              </a:solidFill>
            </a:endParaRPr>
          </a:p>
          <a:p>
            <a:pPr marL="285750" indent="-285750" algn="just">
              <a:buFont typeface="Arial"/>
              <a:buChar char="•"/>
            </a:pPr>
            <a:r>
              <a:rPr lang="en-US" b="1" dirty="0">
                <a:solidFill>
                  <a:srgbClr val="800000"/>
                </a:solidFill>
              </a:rPr>
              <a:t>Horizontal transport dominates compared to vertical transport (particularly during winter) due to high jet stream</a:t>
            </a:r>
          </a:p>
        </p:txBody>
      </p:sp>
    </p:spTree>
    <p:extLst>
      <p:ext uri="{BB962C8B-B14F-4D97-AF65-F5344CB8AC3E}">
        <p14:creationId xmlns:p14="http://schemas.microsoft.com/office/powerpoint/2010/main" val="65776024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6567" y="78154"/>
            <a:ext cx="8229600" cy="533544"/>
          </a:xfrm>
        </p:spPr>
        <p:txBody>
          <a:bodyPr>
            <a:noAutofit/>
          </a:bodyPr>
          <a:lstStyle/>
          <a:p>
            <a:pPr algn="ctr"/>
            <a:r>
              <a:rPr lang="en-US" sz="2400" b="1" dirty="0" smtClean="0">
                <a:solidFill>
                  <a:srgbClr val="000000"/>
                </a:solidFill>
              </a:rPr>
              <a:t>Vertical Tracer Profiles – </a:t>
            </a:r>
            <a:r>
              <a:rPr lang="en-US" sz="2400" b="1" dirty="0" err="1" smtClean="0">
                <a:solidFill>
                  <a:srgbClr val="000000"/>
                </a:solidFill>
              </a:rPr>
              <a:t>ConUS</a:t>
            </a:r>
            <a:r>
              <a:rPr lang="en-US" sz="2400" b="1" dirty="0" smtClean="0">
                <a:solidFill>
                  <a:srgbClr val="000000"/>
                </a:solidFill>
              </a:rPr>
              <a:t> Domain</a:t>
            </a:r>
            <a:endParaRPr lang="en-US" sz="2400" b="1" dirty="0">
              <a:solidFill>
                <a:srgbClr val="000000"/>
              </a:solidFill>
            </a:endParaRPr>
          </a:p>
        </p:txBody>
      </p:sp>
      <p:sp>
        <p:nvSpPr>
          <p:cNvPr id="3" name="TextBox 2"/>
          <p:cNvSpPr txBox="1"/>
          <p:nvPr/>
        </p:nvSpPr>
        <p:spPr>
          <a:xfrm>
            <a:off x="295152" y="4219999"/>
            <a:ext cx="8571461" cy="1477328"/>
          </a:xfrm>
          <a:prstGeom prst="rect">
            <a:avLst/>
          </a:prstGeom>
          <a:noFill/>
        </p:spPr>
        <p:txBody>
          <a:bodyPr wrap="square" rtlCol="0">
            <a:spAutoFit/>
          </a:bodyPr>
          <a:lstStyle/>
          <a:p>
            <a:pPr marL="285750" indent="-285750" algn="just">
              <a:buFont typeface="Arial"/>
              <a:buChar char="•"/>
            </a:pPr>
            <a:r>
              <a:rPr lang="en-US" b="1" dirty="0" smtClean="0">
                <a:solidFill>
                  <a:srgbClr val="800000"/>
                </a:solidFill>
              </a:rPr>
              <a:t>Higher mass transported to surface in summer due to high atmospheric mixing </a:t>
            </a:r>
          </a:p>
          <a:p>
            <a:pPr marL="285750" indent="-285750" algn="just">
              <a:buFont typeface="Arial"/>
              <a:buChar char="•"/>
            </a:pPr>
            <a:r>
              <a:rPr lang="en-US" b="1" dirty="0" smtClean="0">
                <a:solidFill>
                  <a:srgbClr val="800000"/>
                </a:solidFill>
              </a:rPr>
              <a:t>Small amount of cruise emissions also transported to upper layers (14-16km) during summer due to upward movement of hotter air parcel in the atmosphere</a:t>
            </a:r>
          </a:p>
          <a:p>
            <a:pPr marL="285750" indent="-285750" algn="just">
              <a:buFont typeface="Arial"/>
              <a:buChar char="•"/>
            </a:pPr>
            <a:r>
              <a:rPr lang="en-US" b="1" dirty="0" smtClean="0">
                <a:solidFill>
                  <a:srgbClr val="800000"/>
                </a:solidFill>
              </a:rPr>
              <a:t>Negative vertical flux during summer month near surface indicates downward transport </a:t>
            </a:r>
            <a:endParaRPr lang="en-US" b="1" dirty="0">
              <a:solidFill>
                <a:srgbClr val="800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1402213607"/>
              </p:ext>
            </p:extLst>
          </p:nvPr>
        </p:nvGraphicFramePr>
        <p:xfrm>
          <a:off x="4312138" y="1017353"/>
          <a:ext cx="4554475" cy="2843610"/>
        </p:xfrm>
        <a:graphic>
          <a:graphicData uri="http://schemas.openxmlformats.org/drawingml/2006/table">
            <a:tbl>
              <a:tblPr firstRow="1" bandRow="1">
                <a:tableStyleId>{5C22544A-7EE6-4342-B048-85BDC9FD1C3A}</a:tableStyleId>
              </a:tblPr>
              <a:tblGrid>
                <a:gridCol w="1706769"/>
                <a:gridCol w="2847706"/>
              </a:tblGrid>
              <a:tr h="962690">
                <a:tc>
                  <a:txBody>
                    <a:bodyPr/>
                    <a:lstStyle/>
                    <a:p>
                      <a:pPr algn="ctr"/>
                      <a:r>
                        <a:rPr lang="en-US" sz="1800" dirty="0" smtClean="0"/>
                        <a:t>Month</a:t>
                      </a:r>
                      <a:endParaRPr lang="en-US" sz="18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S</a:t>
                      </a:r>
                      <a:r>
                        <a:rPr lang="en-US" sz="1800" b="1" dirty="0" smtClean="0"/>
                        <a:t>urface</a:t>
                      </a:r>
                      <a:r>
                        <a:rPr lang="en-US" sz="1800" b="1" baseline="0" dirty="0" smtClean="0"/>
                        <a:t> </a:t>
                      </a:r>
                      <a:r>
                        <a:rPr lang="en-US" sz="1800" b="1" baseline="0" dirty="0" err="1" smtClean="0"/>
                        <a:t>NO</a:t>
                      </a:r>
                      <a:r>
                        <a:rPr lang="en-US" sz="1800" b="1" baseline="-25000" dirty="0" err="1" smtClean="0"/>
                        <a:t>x</a:t>
                      </a:r>
                      <a:r>
                        <a:rPr lang="en-US" sz="1800" b="1" baseline="0" dirty="0" smtClean="0"/>
                        <a:t> tracer (molecules/m</a:t>
                      </a:r>
                      <a:r>
                        <a:rPr lang="en-US" sz="1800" b="1" baseline="30000" dirty="0" smtClean="0"/>
                        <a:t>2</a:t>
                      </a:r>
                      <a:r>
                        <a:rPr lang="en-US" sz="1800" b="1" baseline="0" dirty="0" smtClean="0"/>
                        <a:t>)/Total </a:t>
                      </a:r>
                      <a:r>
                        <a:rPr lang="en-US" sz="1800" b="1" baseline="0" dirty="0" err="1" smtClean="0"/>
                        <a:t>NO</a:t>
                      </a:r>
                      <a:r>
                        <a:rPr lang="en-US" sz="1800" b="1" baseline="-25000" dirty="0" err="1" smtClean="0"/>
                        <a:t>x</a:t>
                      </a:r>
                      <a:r>
                        <a:rPr lang="en-US" sz="1800" b="1" baseline="0" dirty="0" smtClean="0"/>
                        <a:t> tracer column (molecules/m</a:t>
                      </a:r>
                      <a:r>
                        <a:rPr lang="en-US" sz="1800" b="1" baseline="30000" dirty="0" smtClean="0"/>
                        <a:t>2</a:t>
                      </a:r>
                      <a:r>
                        <a:rPr lang="en-US" sz="1800" b="1" baseline="0" dirty="0" smtClean="0"/>
                        <a:t>)  (%)</a:t>
                      </a:r>
                      <a:endParaRPr lang="en-US" sz="1800" b="1" dirty="0" smtClean="0"/>
                    </a:p>
                    <a:p>
                      <a:pPr algn="ctr"/>
                      <a:endParaRPr lang="en-US" sz="1800" dirty="0"/>
                    </a:p>
                  </a:txBody>
                  <a:tcPr/>
                </a:tc>
              </a:tr>
              <a:tr h="569313">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t>March</a:t>
                      </a:r>
                    </a:p>
                  </a:txBody>
                  <a:tcPr/>
                </a:tc>
                <a:tc>
                  <a:txBody>
                    <a:bodyPr/>
                    <a:lstStyle/>
                    <a:p>
                      <a:pPr algn="ctr"/>
                      <a:r>
                        <a:rPr lang="en-US" sz="1400" dirty="0" smtClean="0"/>
                        <a:t>0.008</a:t>
                      </a:r>
                      <a:endParaRPr lang="en-US" sz="1400" dirty="0"/>
                    </a:p>
                  </a:txBody>
                  <a:tcPr/>
                </a:tc>
              </a:tr>
              <a:tr h="81125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smtClean="0"/>
                        <a:t>September</a:t>
                      </a:r>
                    </a:p>
                  </a:txBody>
                  <a:tcPr/>
                </a:tc>
                <a:tc>
                  <a:txBody>
                    <a:bodyPr/>
                    <a:lstStyle/>
                    <a:p>
                      <a:pPr algn="ctr"/>
                      <a:r>
                        <a:rPr lang="en-US" sz="1400" dirty="0" smtClean="0"/>
                        <a:t>0.09</a:t>
                      </a:r>
                      <a:endParaRPr lang="en-US" sz="1400" dirty="0"/>
                    </a:p>
                  </a:txBody>
                  <a:tcPr/>
                </a:tc>
              </a:tr>
            </a:tbl>
          </a:graphicData>
        </a:graphic>
      </p:graphicFrame>
      <p:sp>
        <p:nvSpPr>
          <p:cNvPr id="6" name="TextBox 5"/>
          <p:cNvSpPr txBox="1"/>
          <p:nvPr/>
        </p:nvSpPr>
        <p:spPr>
          <a:xfrm>
            <a:off x="6731000" y="6281615"/>
            <a:ext cx="1201615" cy="369332"/>
          </a:xfrm>
          <a:prstGeom prst="rect">
            <a:avLst/>
          </a:prstGeom>
          <a:noFill/>
        </p:spPr>
        <p:txBody>
          <a:bodyPr wrap="square" rtlCol="0">
            <a:spAutoFit/>
          </a:bodyPr>
          <a:lstStyle/>
          <a:p>
            <a:r>
              <a:rPr lang="en-US" dirty="0"/>
              <a:t>9</a:t>
            </a:r>
          </a:p>
        </p:txBody>
      </p:sp>
      <p:pic>
        <p:nvPicPr>
          <p:cNvPr id="5" name="Picture 4"/>
          <p:cNvPicPr>
            <a:picLocks noChangeAspect="1"/>
          </p:cNvPicPr>
          <p:nvPr/>
        </p:nvPicPr>
        <p:blipFill>
          <a:blip r:embed="rId3"/>
          <a:stretch>
            <a:fillRect/>
          </a:stretch>
        </p:blipFill>
        <p:spPr>
          <a:xfrm>
            <a:off x="295152" y="890353"/>
            <a:ext cx="3863611" cy="3149763"/>
          </a:xfrm>
          <a:prstGeom prst="rect">
            <a:avLst/>
          </a:prstGeom>
        </p:spPr>
      </p:pic>
    </p:spTree>
    <p:extLst>
      <p:ext uri="{BB962C8B-B14F-4D97-AF65-F5344CB8AC3E}">
        <p14:creationId xmlns:p14="http://schemas.microsoft.com/office/powerpoint/2010/main" val="128793818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werpointUNC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powerpointUNC4-2.potx</Template>
  <TotalTime>9407</TotalTime>
  <Words>2176</Words>
  <Application>Microsoft Macintosh PowerPoint</Application>
  <PresentationFormat>On-screen Show (4:3)</PresentationFormat>
  <Paragraphs>230</Paragraphs>
  <Slides>23</Slides>
  <Notes>6</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powerpointUNC4</vt:lpstr>
      <vt:lpstr>A Tracer Study to Assess Transport of Cruise Altitude Aircraft Emissions to the Surface at Continental and Hemispheric Scales </vt:lpstr>
      <vt:lpstr>Background</vt:lpstr>
      <vt:lpstr>PowerPoint Presentation</vt:lpstr>
      <vt:lpstr>PowerPoint Presentation</vt:lpstr>
      <vt:lpstr>Methodology</vt:lpstr>
      <vt:lpstr>PowerPoint Presentation</vt:lpstr>
      <vt:lpstr>MODELING RESULTS </vt:lpstr>
      <vt:lpstr>PowerPoint Presentation</vt:lpstr>
      <vt:lpstr>Vertical Tracer Profiles – ConUS Domain</vt:lpstr>
      <vt:lpstr>PowerPoint Presentation</vt:lpstr>
      <vt:lpstr>Vertical Tracer Profiles – NH Domain</vt:lpstr>
      <vt:lpstr>Emission Tagging Case – NH Domain (January average)</vt:lpstr>
      <vt:lpstr>Emission Tagging Case – NH Domain (July average)</vt:lpstr>
      <vt:lpstr>PowerPoint Presentation</vt:lpstr>
      <vt:lpstr>Discussion</vt:lpstr>
      <vt:lpstr>Future Work</vt:lpstr>
      <vt:lpstr>Acknowledgements</vt:lpstr>
      <vt:lpstr>References</vt:lpstr>
      <vt:lpstr>Thank You </vt:lpstr>
      <vt:lpstr>Extra Slides</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Default</dc:creator>
  <cp:lastModifiedBy>Default</cp:lastModifiedBy>
  <cp:revision>571</cp:revision>
  <dcterms:created xsi:type="dcterms:W3CDTF">2013-09-24T18:55:25Z</dcterms:created>
  <dcterms:modified xsi:type="dcterms:W3CDTF">2013-10-30T10:42:03Z</dcterms:modified>
</cp:coreProperties>
</file>