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19"/>
  </p:notesMasterIdLst>
  <p:handoutMasterIdLst>
    <p:handoutMasterId r:id="rId20"/>
  </p:handoutMasterIdLst>
  <p:sldIdLst>
    <p:sldId id="275" r:id="rId2"/>
    <p:sldId id="257" r:id="rId3"/>
    <p:sldId id="258" r:id="rId4"/>
    <p:sldId id="274" r:id="rId5"/>
    <p:sldId id="276" r:id="rId6"/>
    <p:sldId id="261" r:id="rId7"/>
    <p:sldId id="277" r:id="rId8"/>
    <p:sldId id="283" r:id="rId9"/>
    <p:sldId id="263" r:id="rId10"/>
    <p:sldId id="264" r:id="rId11"/>
    <p:sldId id="265" r:id="rId12"/>
    <p:sldId id="266" r:id="rId13"/>
    <p:sldId id="286" r:id="rId14"/>
    <p:sldId id="280" r:id="rId15"/>
    <p:sldId id="285" r:id="rId16"/>
    <p:sldId id="268" r:id="rId17"/>
    <p:sldId id="284" r:id="rId18"/>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6C"/>
    <a:srgbClr val="0309F7"/>
    <a:srgbClr val="FD0F0F"/>
    <a:srgbClr val="FFFF80"/>
    <a:srgbClr val="3417E3"/>
    <a:srgbClr val="E226C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47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msnyder\Desktop\DataSets\Detroit-NEXUS\Traffic\new_tafs_SMOK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msnyder\Desktop\Journal%20Articles,%20Abstracts%20&amp;%20Conferences\NEXUS_MobileEmissions\PTR_2009_2012_summary.S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msnyder\Desktop\DataSets\Detroit-NEXUS\Traffic\new_tafs_SMOK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400" dirty="0" smtClean="0"/>
              <a:t>Modeling Profiles</a:t>
            </a:r>
            <a:endParaRPr lang="en-US" sz="1400" dirty="0"/>
          </a:p>
        </c:rich>
      </c:tx>
      <c:layout>
        <c:manualLayout>
          <c:xMode val="edge"/>
          <c:yMode val="edge"/>
          <c:x val="0.28332633420822473"/>
          <c:y val="8.3333333333333509E-2"/>
        </c:manualLayout>
      </c:layout>
    </c:title>
    <c:plotArea>
      <c:layout>
        <c:manualLayout>
          <c:layoutTarget val="inner"/>
          <c:xMode val="edge"/>
          <c:yMode val="edge"/>
          <c:x val="0.18351618547681614"/>
          <c:y val="0.1930555555555554"/>
          <c:w val="0.55102887139107803"/>
          <c:h val="0.63861038203558096"/>
        </c:manualLayout>
      </c:layout>
      <c:lineChart>
        <c:grouping val="standard"/>
        <c:ser>
          <c:idx val="1"/>
          <c:order val="1"/>
          <c:tx>
            <c:v>Average Weekend</c:v>
          </c:tx>
          <c:cat>
            <c:numRef>
              <c:f>'NFC11'!$B$6:$Y$6</c:f>
              <c:numCache>
                <c:formatCode>h:mm</c:formatCode>
                <c:ptCount val="24"/>
                <c:pt idx="0">
                  <c:v>0</c:v>
                </c:pt>
                <c:pt idx="1">
                  <c:v>4.1666666666666692E-2</c:v>
                </c:pt>
                <c:pt idx="2">
                  <c:v>8.3333333333333509E-2</c:v>
                </c:pt>
                <c:pt idx="3">
                  <c:v>0.125</c:v>
                </c:pt>
                <c:pt idx="4">
                  <c:v>0.16666666666666691</c:v>
                </c:pt>
                <c:pt idx="5">
                  <c:v>0.20833333333333376</c:v>
                </c:pt>
                <c:pt idx="6">
                  <c:v>0.25</c:v>
                </c:pt>
                <c:pt idx="7">
                  <c:v>0.29166666666666852</c:v>
                </c:pt>
                <c:pt idx="8">
                  <c:v>0.33333333333333298</c:v>
                </c:pt>
                <c:pt idx="9">
                  <c:v>0.37500000000000117</c:v>
                </c:pt>
                <c:pt idx="10">
                  <c:v>0.41666666666666852</c:v>
                </c:pt>
                <c:pt idx="11">
                  <c:v>0.45833333333333293</c:v>
                </c:pt>
                <c:pt idx="12">
                  <c:v>0.5</c:v>
                </c:pt>
                <c:pt idx="13">
                  <c:v>0.54166666666666696</c:v>
                </c:pt>
                <c:pt idx="14">
                  <c:v>0.5833333333333327</c:v>
                </c:pt>
                <c:pt idx="15">
                  <c:v>0.62500000000000244</c:v>
                </c:pt>
                <c:pt idx="16">
                  <c:v>0.66666666666666763</c:v>
                </c:pt>
                <c:pt idx="17">
                  <c:v>0.70833333333333304</c:v>
                </c:pt>
                <c:pt idx="18">
                  <c:v>0.75000000000000244</c:v>
                </c:pt>
                <c:pt idx="19">
                  <c:v>0.79166666666666696</c:v>
                </c:pt>
                <c:pt idx="20">
                  <c:v>0.83333333333333304</c:v>
                </c:pt>
                <c:pt idx="21">
                  <c:v>0.87500000000000244</c:v>
                </c:pt>
                <c:pt idx="22">
                  <c:v>0.91666666666666696</c:v>
                </c:pt>
                <c:pt idx="23">
                  <c:v>0.95833333333333304</c:v>
                </c:pt>
              </c:numCache>
            </c:numRef>
          </c:cat>
          <c:val>
            <c:numRef>
              <c:f>'NFC11'!$B$8:$Y$8</c:f>
              <c:numCache>
                <c:formatCode>General</c:formatCode>
                <c:ptCount val="24"/>
                <c:pt idx="0">
                  <c:v>1.3163416893249541E-2</c:v>
                </c:pt>
                <c:pt idx="1">
                  <c:v>8.2880773031571153E-3</c:v>
                </c:pt>
                <c:pt idx="2">
                  <c:v>6.6165323008397173E-3</c:v>
                </c:pt>
                <c:pt idx="3">
                  <c:v>5.0146350069522044E-3</c:v>
                </c:pt>
                <c:pt idx="4">
                  <c:v>4.805691881662565E-3</c:v>
                </c:pt>
                <c:pt idx="5">
                  <c:v>6.4772368839799612E-3</c:v>
                </c:pt>
                <c:pt idx="6">
                  <c:v>1.2049053558371259E-2</c:v>
                </c:pt>
                <c:pt idx="7">
                  <c:v>1.7760165649622548E-2</c:v>
                </c:pt>
                <c:pt idx="8">
                  <c:v>2.3680220866163261E-2</c:v>
                </c:pt>
                <c:pt idx="9">
                  <c:v>3.2246889003039882E-2</c:v>
                </c:pt>
                <c:pt idx="10">
                  <c:v>3.9768841513468212E-2</c:v>
                </c:pt>
                <c:pt idx="11">
                  <c:v>4.3529817768682068E-2</c:v>
                </c:pt>
                <c:pt idx="12">
                  <c:v>4.8962339026214129E-2</c:v>
                </c:pt>
                <c:pt idx="13">
                  <c:v>5.11214179875406E-2</c:v>
                </c:pt>
                <c:pt idx="14">
                  <c:v>5.2723315281428124E-2</c:v>
                </c:pt>
                <c:pt idx="15">
                  <c:v>5.3141201532007402E-2</c:v>
                </c:pt>
                <c:pt idx="16">
                  <c:v>5.2932258406717808E-2</c:v>
                </c:pt>
                <c:pt idx="17">
                  <c:v>5.0564236320101728E-2</c:v>
                </c:pt>
                <c:pt idx="18">
                  <c:v>4.5688896730008983E-2</c:v>
                </c:pt>
                <c:pt idx="19">
                  <c:v>3.7888353385861287E-2</c:v>
                </c:pt>
                <c:pt idx="20">
                  <c:v>2.9460980665844246E-2</c:v>
                </c:pt>
                <c:pt idx="21">
                  <c:v>2.5073175034761194E-2</c:v>
                </c:pt>
                <c:pt idx="22">
                  <c:v>2.0615721695247953E-2</c:v>
                </c:pt>
                <c:pt idx="23">
                  <c:v>1.4974257312426721E-2</c:v>
                </c:pt>
              </c:numCache>
            </c:numRef>
          </c:val>
        </c:ser>
        <c:ser>
          <c:idx val="0"/>
          <c:order val="0"/>
          <c:tx>
            <c:v>Average Weekday</c:v>
          </c:tx>
          <c:cat>
            <c:numRef>
              <c:f>'NFC11'!$B$2:$Y$2</c:f>
              <c:numCache>
                <c:formatCode>h:mm</c:formatCode>
                <c:ptCount val="24"/>
                <c:pt idx="0">
                  <c:v>0</c:v>
                </c:pt>
                <c:pt idx="1">
                  <c:v>4.1666666666666692E-2</c:v>
                </c:pt>
                <c:pt idx="2">
                  <c:v>8.3333333333333509E-2</c:v>
                </c:pt>
                <c:pt idx="3">
                  <c:v>0.125</c:v>
                </c:pt>
                <c:pt idx="4">
                  <c:v>0.16666666666666691</c:v>
                </c:pt>
                <c:pt idx="5">
                  <c:v>0.20833333333333376</c:v>
                </c:pt>
                <c:pt idx="6">
                  <c:v>0.25</c:v>
                </c:pt>
                <c:pt idx="7">
                  <c:v>0.29166666666666852</c:v>
                </c:pt>
                <c:pt idx="8">
                  <c:v>0.33333333333333298</c:v>
                </c:pt>
                <c:pt idx="9">
                  <c:v>0.37500000000000117</c:v>
                </c:pt>
                <c:pt idx="10">
                  <c:v>0.41666666666666852</c:v>
                </c:pt>
                <c:pt idx="11">
                  <c:v>0.45833333333333293</c:v>
                </c:pt>
                <c:pt idx="12">
                  <c:v>0.5</c:v>
                </c:pt>
                <c:pt idx="13">
                  <c:v>0.54166666666666696</c:v>
                </c:pt>
                <c:pt idx="14">
                  <c:v>0.5833333333333327</c:v>
                </c:pt>
                <c:pt idx="15">
                  <c:v>0.62500000000000244</c:v>
                </c:pt>
                <c:pt idx="16">
                  <c:v>0.66666666666666763</c:v>
                </c:pt>
                <c:pt idx="17">
                  <c:v>0.70833333333333304</c:v>
                </c:pt>
                <c:pt idx="18">
                  <c:v>0.75000000000000244</c:v>
                </c:pt>
                <c:pt idx="19">
                  <c:v>0.79166666666666696</c:v>
                </c:pt>
                <c:pt idx="20">
                  <c:v>0.83333333333333304</c:v>
                </c:pt>
                <c:pt idx="21">
                  <c:v>0.87500000000000244</c:v>
                </c:pt>
                <c:pt idx="22">
                  <c:v>0.91666666666666696</c:v>
                </c:pt>
                <c:pt idx="23">
                  <c:v>0.95833333333333304</c:v>
                </c:pt>
              </c:numCache>
            </c:numRef>
          </c:cat>
          <c:val>
            <c:numRef>
              <c:f>'NFC11'!$B$3:$Y$3</c:f>
              <c:numCache>
                <c:formatCode>General</c:formatCode>
                <c:ptCount val="24"/>
                <c:pt idx="0">
                  <c:v>1.0100000000000001E-2</c:v>
                </c:pt>
                <c:pt idx="1">
                  <c:v>7.0000000000000201E-3</c:v>
                </c:pt>
                <c:pt idx="2">
                  <c:v>6.1000000000000082E-3</c:v>
                </c:pt>
                <c:pt idx="3">
                  <c:v>5.900000000000032E-3</c:v>
                </c:pt>
                <c:pt idx="4">
                  <c:v>7.8000000000000274E-3</c:v>
                </c:pt>
                <c:pt idx="5">
                  <c:v>1.6199999999999999E-2</c:v>
                </c:pt>
                <c:pt idx="6">
                  <c:v>4.2700000000000196E-2</c:v>
                </c:pt>
                <c:pt idx="7">
                  <c:v>7.4700000000000363E-2</c:v>
                </c:pt>
                <c:pt idx="8">
                  <c:v>6.4600000000000032E-2</c:v>
                </c:pt>
                <c:pt idx="9">
                  <c:v>5.1800000000000013E-2</c:v>
                </c:pt>
                <c:pt idx="10">
                  <c:v>5.1500000000000004E-2</c:v>
                </c:pt>
                <c:pt idx="11">
                  <c:v>5.3400000000000024E-2</c:v>
                </c:pt>
                <c:pt idx="12">
                  <c:v>5.5000000000000084E-2</c:v>
                </c:pt>
                <c:pt idx="13">
                  <c:v>5.7700000000000244E-2</c:v>
                </c:pt>
                <c:pt idx="14">
                  <c:v>6.3100000000000003E-2</c:v>
                </c:pt>
                <c:pt idx="15">
                  <c:v>7.0400000000000129E-2</c:v>
                </c:pt>
                <c:pt idx="16">
                  <c:v>7.7100000000000113E-2</c:v>
                </c:pt>
                <c:pt idx="17">
                  <c:v>8.2100000000000006E-2</c:v>
                </c:pt>
                <c:pt idx="18">
                  <c:v>5.9900000000000217E-2</c:v>
                </c:pt>
                <c:pt idx="19">
                  <c:v>4.1700000000000022E-2</c:v>
                </c:pt>
                <c:pt idx="20">
                  <c:v>3.2700000000000069E-2</c:v>
                </c:pt>
                <c:pt idx="21">
                  <c:v>2.8799999999999999E-2</c:v>
                </c:pt>
                <c:pt idx="22">
                  <c:v>2.2800000000000126E-2</c:v>
                </c:pt>
                <c:pt idx="23">
                  <c:v>1.690000000000004E-2</c:v>
                </c:pt>
              </c:numCache>
            </c:numRef>
          </c:val>
        </c:ser>
        <c:marker val="1"/>
        <c:axId val="65907328"/>
        <c:axId val="65917312"/>
      </c:lineChart>
      <c:catAx>
        <c:axId val="65907328"/>
        <c:scaling>
          <c:orientation val="minMax"/>
        </c:scaling>
        <c:axPos val="b"/>
        <c:numFmt formatCode="h:mm" sourceLinked="1"/>
        <c:tickLblPos val="nextTo"/>
        <c:txPr>
          <a:bodyPr rot="-2700000"/>
          <a:lstStyle/>
          <a:p>
            <a:pPr>
              <a:defRPr/>
            </a:pPr>
            <a:endParaRPr lang="en-US"/>
          </a:p>
        </c:txPr>
        <c:crossAx val="65917312"/>
        <c:crosses val="autoZero"/>
        <c:auto val="1"/>
        <c:lblAlgn val="ctr"/>
        <c:lblOffset val="100"/>
      </c:catAx>
      <c:valAx>
        <c:axId val="65917312"/>
        <c:scaling>
          <c:orientation val="minMax"/>
        </c:scaling>
        <c:axPos val="l"/>
        <c:majorGridlines/>
        <c:title>
          <c:tx>
            <c:rich>
              <a:bodyPr rot="-5400000" vert="horz"/>
              <a:lstStyle/>
              <a:p>
                <a:pPr>
                  <a:defRPr/>
                </a:pPr>
                <a:r>
                  <a:rPr lang="en-US" dirty="0" smtClean="0"/>
                  <a:t>Diurnal TAF</a:t>
                </a:r>
                <a:endParaRPr lang="en-US" dirty="0"/>
              </a:p>
            </c:rich>
          </c:tx>
          <c:layout/>
        </c:title>
        <c:numFmt formatCode="General" sourceLinked="1"/>
        <c:tickLblPos val="nextTo"/>
        <c:crossAx val="65907328"/>
        <c:crosses val="autoZero"/>
        <c:crossBetween val="between"/>
      </c:valAx>
    </c:plotArea>
    <c:legend>
      <c:legendPos val="r"/>
      <c:layout>
        <c:manualLayout>
          <c:xMode val="edge"/>
          <c:yMode val="edge"/>
          <c:x val="0.66872222222222366"/>
          <c:y val="0.19808690580344157"/>
          <c:w val="0.31183333333333335"/>
          <c:h val="0.15799285505978444"/>
        </c:manualLayout>
      </c:layout>
      <c:spPr>
        <a:solidFill>
          <a:schemeClr val="bg2"/>
        </a:solidFill>
      </c:spPr>
    </c:legend>
    <c:plotVisOnly val="1"/>
  </c:chart>
  <c:spPr>
    <a:solidFill>
      <a:schemeClr val="bg1"/>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title>
      <c:tx>
        <c:rich>
          <a:bodyPr/>
          <a:lstStyle/>
          <a:p>
            <a:pPr>
              <a:defRPr/>
            </a:pPr>
            <a:r>
              <a:rPr lang="en-US" sz="1400" dirty="0" smtClean="0"/>
              <a:t>PTR on M10, M39</a:t>
            </a:r>
            <a:endParaRPr lang="en-US" sz="1400" dirty="0"/>
          </a:p>
        </c:rich>
      </c:tx>
      <c:layout>
        <c:manualLayout>
          <c:xMode val="edge"/>
          <c:yMode val="edge"/>
          <c:x val="0.33177777777777939"/>
          <c:y val="5.5555555555555455E-2"/>
        </c:manualLayout>
      </c:layout>
    </c:title>
    <c:plotArea>
      <c:layout/>
      <c:lineChart>
        <c:grouping val="standard"/>
        <c:ser>
          <c:idx val="0"/>
          <c:order val="0"/>
          <c:tx>
            <c:v>Monday</c:v>
          </c:tx>
          <c:cat>
            <c:numRef>
              <c:f>HourlyDailyData!$A$64:$X$64</c:f>
              <c:numCache>
                <c:formatCode>h:mm</c:formatCode>
                <c:ptCount val="24"/>
                <c:pt idx="0">
                  <c:v>0</c:v>
                </c:pt>
                <c:pt idx="1">
                  <c:v>4.1666666666666664E-2</c:v>
                </c:pt>
                <c:pt idx="2">
                  <c:v>8.3333333333333343E-2</c:v>
                </c:pt>
                <c:pt idx="3">
                  <c:v>0.125</c:v>
                </c:pt>
                <c:pt idx="4">
                  <c:v>0.16666666666666666</c:v>
                </c:pt>
                <c:pt idx="5">
                  <c:v>0.20833333333333404</c:v>
                </c:pt>
                <c:pt idx="6">
                  <c:v>0.25</c:v>
                </c:pt>
                <c:pt idx="7">
                  <c:v>0.29166666666666813</c:v>
                </c:pt>
                <c:pt idx="8">
                  <c:v>0.33333333333333331</c:v>
                </c:pt>
                <c:pt idx="9">
                  <c:v>0.37500000000000117</c:v>
                </c:pt>
                <c:pt idx="10">
                  <c:v>0.41666666666666813</c:v>
                </c:pt>
                <c:pt idx="11">
                  <c:v>0.45833333333333326</c:v>
                </c:pt>
                <c:pt idx="12">
                  <c:v>0.5</c:v>
                </c:pt>
                <c:pt idx="13">
                  <c:v>0.54166666666666652</c:v>
                </c:pt>
                <c:pt idx="14">
                  <c:v>0.58333333333333337</c:v>
                </c:pt>
                <c:pt idx="15">
                  <c:v>0.62500000000000244</c:v>
                </c:pt>
                <c:pt idx="16">
                  <c:v>0.66666666666666663</c:v>
                </c:pt>
                <c:pt idx="17">
                  <c:v>0.7083333333333337</c:v>
                </c:pt>
                <c:pt idx="18">
                  <c:v>0.75000000000000244</c:v>
                </c:pt>
                <c:pt idx="19">
                  <c:v>0.79166666666666652</c:v>
                </c:pt>
                <c:pt idx="20">
                  <c:v>0.8333333333333337</c:v>
                </c:pt>
                <c:pt idx="21">
                  <c:v>0.87500000000000244</c:v>
                </c:pt>
                <c:pt idx="22">
                  <c:v>0.91666666666666652</c:v>
                </c:pt>
                <c:pt idx="23">
                  <c:v>0.9583333333333337</c:v>
                </c:pt>
              </c:numCache>
            </c:numRef>
          </c:cat>
          <c:val>
            <c:numRef>
              <c:f>HourlyDailyData!$A$65:$X$65</c:f>
              <c:numCache>
                <c:formatCode>General</c:formatCode>
                <c:ptCount val="24"/>
                <c:pt idx="0">
                  <c:v>1678</c:v>
                </c:pt>
                <c:pt idx="1">
                  <c:v>1048</c:v>
                </c:pt>
                <c:pt idx="2">
                  <c:v>877</c:v>
                </c:pt>
                <c:pt idx="3">
                  <c:v>655</c:v>
                </c:pt>
                <c:pt idx="4">
                  <c:v>958</c:v>
                </c:pt>
                <c:pt idx="5">
                  <c:v>2368</c:v>
                </c:pt>
                <c:pt idx="6">
                  <c:v>5105</c:v>
                </c:pt>
                <c:pt idx="7">
                  <c:v>9145</c:v>
                </c:pt>
                <c:pt idx="8">
                  <c:v>8961</c:v>
                </c:pt>
                <c:pt idx="9">
                  <c:v>6623</c:v>
                </c:pt>
                <c:pt idx="10">
                  <c:v>5815</c:v>
                </c:pt>
                <c:pt idx="11">
                  <c:v>6039</c:v>
                </c:pt>
                <c:pt idx="12">
                  <c:v>6520</c:v>
                </c:pt>
                <c:pt idx="13">
                  <c:v>6857</c:v>
                </c:pt>
                <c:pt idx="14">
                  <c:v>7868</c:v>
                </c:pt>
                <c:pt idx="15">
                  <c:v>9382</c:v>
                </c:pt>
                <c:pt idx="16">
                  <c:v>10053</c:v>
                </c:pt>
                <c:pt idx="17">
                  <c:v>10165</c:v>
                </c:pt>
                <c:pt idx="18">
                  <c:v>7836</c:v>
                </c:pt>
                <c:pt idx="19">
                  <c:v>5809</c:v>
                </c:pt>
                <c:pt idx="20">
                  <c:v>4846</c:v>
                </c:pt>
                <c:pt idx="21">
                  <c:v>4254</c:v>
                </c:pt>
                <c:pt idx="22">
                  <c:v>3395</c:v>
                </c:pt>
                <c:pt idx="23">
                  <c:v>2559</c:v>
                </c:pt>
              </c:numCache>
            </c:numRef>
          </c:val>
        </c:ser>
        <c:ser>
          <c:idx val="1"/>
          <c:order val="1"/>
          <c:tx>
            <c:v>Tuesday</c:v>
          </c:tx>
          <c:cat>
            <c:numRef>
              <c:f>HourlyDailyData!$A$64:$X$64</c:f>
              <c:numCache>
                <c:formatCode>h:mm</c:formatCode>
                <c:ptCount val="24"/>
                <c:pt idx="0">
                  <c:v>0</c:v>
                </c:pt>
                <c:pt idx="1">
                  <c:v>4.1666666666666664E-2</c:v>
                </c:pt>
                <c:pt idx="2">
                  <c:v>8.3333333333333343E-2</c:v>
                </c:pt>
                <c:pt idx="3">
                  <c:v>0.125</c:v>
                </c:pt>
                <c:pt idx="4">
                  <c:v>0.16666666666666666</c:v>
                </c:pt>
                <c:pt idx="5">
                  <c:v>0.20833333333333404</c:v>
                </c:pt>
                <c:pt idx="6">
                  <c:v>0.25</c:v>
                </c:pt>
                <c:pt idx="7">
                  <c:v>0.29166666666666813</c:v>
                </c:pt>
                <c:pt idx="8">
                  <c:v>0.33333333333333331</c:v>
                </c:pt>
                <c:pt idx="9">
                  <c:v>0.37500000000000117</c:v>
                </c:pt>
                <c:pt idx="10">
                  <c:v>0.41666666666666813</c:v>
                </c:pt>
                <c:pt idx="11">
                  <c:v>0.45833333333333326</c:v>
                </c:pt>
                <c:pt idx="12">
                  <c:v>0.5</c:v>
                </c:pt>
                <c:pt idx="13">
                  <c:v>0.54166666666666652</c:v>
                </c:pt>
                <c:pt idx="14">
                  <c:v>0.58333333333333337</c:v>
                </c:pt>
                <c:pt idx="15">
                  <c:v>0.62500000000000244</c:v>
                </c:pt>
                <c:pt idx="16">
                  <c:v>0.66666666666666663</c:v>
                </c:pt>
                <c:pt idx="17">
                  <c:v>0.7083333333333337</c:v>
                </c:pt>
                <c:pt idx="18">
                  <c:v>0.75000000000000244</c:v>
                </c:pt>
                <c:pt idx="19">
                  <c:v>0.79166666666666652</c:v>
                </c:pt>
                <c:pt idx="20">
                  <c:v>0.8333333333333337</c:v>
                </c:pt>
                <c:pt idx="21">
                  <c:v>0.87500000000000244</c:v>
                </c:pt>
                <c:pt idx="22">
                  <c:v>0.91666666666666652</c:v>
                </c:pt>
                <c:pt idx="23">
                  <c:v>0.9583333333333337</c:v>
                </c:pt>
              </c:numCache>
            </c:numRef>
          </c:cat>
          <c:val>
            <c:numRef>
              <c:f>HourlyDailyData!$A$69:$X$69</c:f>
              <c:numCache>
                <c:formatCode>General</c:formatCode>
                <c:ptCount val="24"/>
                <c:pt idx="0">
                  <c:v>1648</c:v>
                </c:pt>
                <c:pt idx="1">
                  <c:v>987</c:v>
                </c:pt>
                <c:pt idx="2">
                  <c:v>789</c:v>
                </c:pt>
                <c:pt idx="3">
                  <c:v>634</c:v>
                </c:pt>
                <c:pt idx="4">
                  <c:v>965</c:v>
                </c:pt>
                <c:pt idx="5">
                  <c:v>2458</c:v>
                </c:pt>
                <c:pt idx="6">
                  <c:v>5452</c:v>
                </c:pt>
                <c:pt idx="7">
                  <c:v>9679</c:v>
                </c:pt>
                <c:pt idx="8">
                  <c:v>9536</c:v>
                </c:pt>
                <c:pt idx="9">
                  <c:v>7018</c:v>
                </c:pt>
                <c:pt idx="10">
                  <c:v>6070</c:v>
                </c:pt>
                <c:pt idx="11">
                  <c:v>6316</c:v>
                </c:pt>
                <c:pt idx="12">
                  <c:v>6732</c:v>
                </c:pt>
                <c:pt idx="13">
                  <c:v>7063</c:v>
                </c:pt>
                <c:pt idx="14">
                  <c:v>8102</c:v>
                </c:pt>
                <c:pt idx="15">
                  <c:v>9661</c:v>
                </c:pt>
                <c:pt idx="16">
                  <c:v>10375</c:v>
                </c:pt>
                <c:pt idx="17">
                  <c:v>10471</c:v>
                </c:pt>
                <c:pt idx="18">
                  <c:v>8294</c:v>
                </c:pt>
                <c:pt idx="19">
                  <c:v>6059</c:v>
                </c:pt>
                <c:pt idx="20">
                  <c:v>5060</c:v>
                </c:pt>
                <c:pt idx="21">
                  <c:v>4502</c:v>
                </c:pt>
                <c:pt idx="22">
                  <c:v>3573</c:v>
                </c:pt>
                <c:pt idx="23">
                  <c:v>2649</c:v>
                </c:pt>
              </c:numCache>
            </c:numRef>
          </c:val>
        </c:ser>
        <c:ser>
          <c:idx val="2"/>
          <c:order val="2"/>
          <c:tx>
            <c:v>Wednesday</c:v>
          </c:tx>
          <c:cat>
            <c:numRef>
              <c:f>HourlyDailyData!$A$64:$X$64</c:f>
              <c:numCache>
                <c:formatCode>h:mm</c:formatCode>
                <c:ptCount val="24"/>
                <c:pt idx="0">
                  <c:v>0</c:v>
                </c:pt>
                <c:pt idx="1">
                  <c:v>4.1666666666666664E-2</c:v>
                </c:pt>
                <c:pt idx="2">
                  <c:v>8.3333333333333343E-2</c:v>
                </c:pt>
                <c:pt idx="3">
                  <c:v>0.125</c:v>
                </c:pt>
                <c:pt idx="4">
                  <c:v>0.16666666666666666</c:v>
                </c:pt>
                <c:pt idx="5">
                  <c:v>0.20833333333333404</c:v>
                </c:pt>
                <c:pt idx="6">
                  <c:v>0.25</c:v>
                </c:pt>
                <c:pt idx="7">
                  <c:v>0.29166666666666813</c:v>
                </c:pt>
                <c:pt idx="8">
                  <c:v>0.33333333333333331</c:v>
                </c:pt>
                <c:pt idx="9">
                  <c:v>0.37500000000000117</c:v>
                </c:pt>
                <c:pt idx="10">
                  <c:v>0.41666666666666813</c:v>
                </c:pt>
                <c:pt idx="11">
                  <c:v>0.45833333333333326</c:v>
                </c:pt>
                <c:pt idx="12">
                  <c:v>0.5</c:v>
                </c:pt>
                <c:pt idx="13">
                  <c:v>0.54166666666666652</c:v>
                </c:pt>
                <c:pt idx="14">
                  <c:v>0.58333333333333337</c:v>
                </c:pt>
                <c:pt idx="15">
                  <c:v>0.62500000000000244</c:v>
                </c:pt>
                <c:pt idx="16">
                  <c:v>0.66666666666666663</c:v>
                </c:pt>
                <c:pt idx="17">
                  <c:v>0.7083333333333337</c:v>
                </c:pt>
                <c:pt idx="18">
                  <c:v>0.75000000000000244</c:v>
                </c:pt>
                <c:pt idx="19">
                  <c:v>0.79166666666666652</c:v>
                </c:pt>
                <c:pt idx="20">
                  <c:v>0.8333333333333337</c:v>
                </c:pt>
                <c:pt idx="21">
                  <c:v>0.87500000000000244</c:v>
                </c:pt>
                <c:pt idx="22">
                  <c:v>0.91666666666666652</c:v>
                </c:pt>
                <c:pt idx="23">
                  <c:v>0.9583333333333337</c:v>
                </c:pt>
              </c:numCache>
            </c:numRef>
          </c:cat>
          <c:val>
            <c:numRef>
              <c:f>HourlyDailyData!$A$73:$X$73</c:f>
              <c:numCache>
                <c:formatCode>General</c:formatCode>
                <c:ptCount val="24"/>
                <c:pt idx="0">
                  <c:v>1646</c:v>
                </c:pt>
                <c:pt idx="1">
                  <c:v>1009</c:v>
                </c:pt>
                <c:pt idx="2">
                  <c:v>834</c:v>
                </c:pt>
                <c:pt idx="3">
                  <c:v>658</c:v>
                </c:pt>
                <c:pt idx="4">
                  <c:v>985</c:v>
                </c:pt>
                <c:pt idx="5">
                  <c:v>2430</c:v>
                </c:pt>
                <c:pt idx="6">
                  <c:v>5402</c:v>
                </c:pt>
                <c:pt idx="7">
                  <c:v>9553</c:v>
                </c:pt>
                <c:pt idx="8">
                  <c:v>9409</c:v>
                </c:pt>
                <c:pt idx="9">
                  <c:v>6966</c:v>
                </c:pt>
                <c:pt idx="10">
                  <c:v>6139</c:v>
                </c:pt>
                <c:pt idx="11">
                  <c:v>6447</c:v>
                </c:pt>
                <c:pt idx="12">
                  <c:v>6876</c:v>
                </c:pt>
                <c:pt idx="13">
                  <c:v>7208</c:v>
                </c:pt>
                <c:pt idx="14">
                  <c:v>8214</c:v>
                </c:pt>
                <c:pt idx="15">
                  <c:v>9657</c:v>
                </c:pt>
                <c:pt idx="16">
                  <c:v>10304</c:v>
                </c:pt>
                <c:pt idx="17">
                  <c:v>10448</c:v>
                </c:pt>
                <c:pt idx="18">
                  <c:v>8451</c:v>
                </c:pt>
                <c:pt idx="19">
                  <c:v>6183</c:v>
                </c:pt>
                <c:pt idx="20">
                  <c:v>5296</c:v>
                </c:pt>
                <c:pt idx="21">
                  <c:v>4713</c:v>
                </c:pt>
                <c:pt idx="22">
                  <c:v>3809</c:v>
                </c:pt>
                <c:pt idx="23">
                  <c:v>2791</c:v>
                </c:pt>
              </c:numCache>
            </c:numRef>
          </c:val>
        </c:ser>
        <c:ser>
          <c:idx val="3"/>
          <c:order val="3"/>
          <c:tx>
            <c:v>Thursday</c:v>
          </c:tx>
          <c:cat>
            <c:numRef>
              <c:f>HourlyDailyData!$A$64:$X$64</c:f>
              <c:numCache>
                <c:formatCode>h:mm</c:formatCode>
                <c:ptCount val="24"/>
                <c:pt idx="0">
                  <c:v>0</c:v>
                </c:pt>
                <c:pt idx="1">
                  <c:v>4.1666666666666664E-2</c:v>
                </c:pt>
                <c:pt idx="2">
                  <c:v>8.3333333333333343E-2</c:v>
                </c:pt>
                <c:pt idx="3">
                  <c:v>0.125</c:v>
                </c:pt>
                <c:pt idx="4">
                  <c:v>0.16666666666666666</c:v>
                </c:pt>
                <c:pt idx="5">
                  <c:v>0.20833333333333404</c:v>
                </c:pt>
                <c:pt idx="6">
                  <c:v>0.25</c:v>
                </c:pt>
                <c:pt idx="7">
                  <c:v>0.29166666666666813</c:v>
                </c:pt>
                <c:pt idx="8">
                  <c:v>0.33333333333333331</c:v>
                </c:pt>
                <c:pt idx="9">
                  <c:v>0.37500000000000117</c:v>
                </c:pt>
                <c:pt idx="10">
                  <c:v>0.41666666666666813</c:v>
                </c:pt>
                <c:pt idx="11">
                  <c:v>0.45833333333333326</c:v>
                </c:pt>
                <c:pt idx="12">
                  <c:v>0.5</c:v>
                </c:pt>
                <c:pt idx="13">
                  <c:v>0.54166666666666652</c:v>
                </c:pt>
                <c:pt idx="14">
                  <c:v>0.58333333333333337</c:v>
                </c:pt>
                <c:pt idx="15">
                  <c:v>0.62500000000000244</c:v>
                </c:pt>
                <c:pt idx="16">
                  <c:v>0.66666666666666663</c:v>
                </c:pt>
                <c:pt idx="17">
                  <c:v>0.7083333333333337</c:v>
                </c:pt>
                <c:pt idx="18">
                  <c:v>0.75000000000000244</c:v>
                </c:pt>
                <c:pt idx="19">
                  <c:v>0.79166666666666652</c:v>
                </c:pt>
                <c:pt idx="20">
                  <c:v>0.8333333333333337</c:v>
                </c:pt>
                <c:pt idx="21">
                  <c:v>0.87500000000000244</c:v>
                </c:pt>
                <c:pt idx="22">
                  <c:v>0.91666666666666652</c:v>
                </c:pt>
                <c:pt idx="23">
                  <c:v>0.9583333333333337</c:v>
                </c:pt>
              </c:numCache>
            </c:numRef>
          </c:cat>
          <c:val>
            <c:numRef>
              <c:f>HourlyDailyData!$A$77:$X$77</c:f>
              <c:numCache>
                <c:formatCode>General</c:formatCode>
                <c:ptCount val="24"/>
                <c:pt idx="0">
                  <c:v>1797</c:v>
                </c:pt>
                <c:pt idx="1">
                  <c:v>1131</c:v>
                </c:pt>
                <c:pt idx="2">
                  <c:v>948</c:v>
                </c:pt>
                <c:pt idx="3">
                  <c:v>732</c:v>
                </c:pt>
                <c:pt idx="4">
                  <c:v>1003</c:v>
                </c:pt>
                <c:pt idx="5">
                  <c:v>2418</c:v>
                </c:pt>
                <c:pt idx="6">
                  <c:v>5252</c:v>
                </c:pt>
                <c:pt idx="7">
                  <c:v>9369</c:v>
                </c:pt>
                <c:pt idx="8">
                  <c:v>9212</c:v>
                </c:pt>
                <c:pt idx="9">
                  <c:v>6918</c:v>
                </c:pt>
                <c:pt idx="10">
                  <c:v>6101</c:v>
                </c:pt>
                <c:pt idx="11">
                  <c:v>6468</c:v>
                </c:pt>
                <c:pt idx="12">
                  <c:v>6956</c:v>
                </c:pt>
                <c:pt idx="13">
                  <c:v>7238</c:v>
                </c:pt>
                <c:pt idx="14">
                  <c:v>8310</c:v>
                </c:pt>
                <c:pt idx="15">
                  <c:v>9747</c:v>
                </c:pt>
                <c:pt idx="16">
                  <c:v>10268</c:v>
                </c:pt>
                <c:pt idx="17">
                  <c:v>10322</c:v>
                </c:pt>
                <c:pt idx="18">
                  <c:v>8402</c:v>
                </c:pt>
                <c:pt idx="19">
                  <c:v>6443</c:v>
                </c:pt>
                <c:pt idx="20">
                  <c:v>5505</c:v>
                </c:pt>
                <c:pt idx="21">
                  <c:v>4893</c:v>
                </c:pt>
                <c:pt idx="22">
                  <c:v>3959</c:v>
                </c:pt>
                <c:pt idx="23">
                  <c:v>2984</c:v>
                </c:pt>
              </c:numCache>
            </c:numRef>
          </c:val>
        </c:ser>
        <c:ser>
          <c:idx val="4"/>
          <c:order val="4"/>
          <c:tx>
            <c:v>Friday</c:v>
          </c:tx>
          <c:cat>
            <c:numRef>
              <c:f>HourlyDailyData!$A$64:$X$64</c:f>
              <c:numCache>
                <c:formatCode>h:mm</c:formatCode>
                <c:ptCount val="24"/>
                <c:pt idx="0">
                  <c:v>0</c:v>
                </c:pt>
                <c:pt idx="1">
                  <c:v>4.1666666666666664E-2</c:v>
                </c:pt>
                <c:pt idx="2">
                  <c:v>8.3333333333333343E-2</c:v>
                </c:pt>
                <c:pt idx="3">
                  <c:v>0.125</c:v>
                </c:pt>
                <c:pt idx="4">
                  <c:v>0.16666666666666666</c:v>
                </c:pt>
                <c:pt idx="5">
                  <c:v>0.20833333333333404</c:v>
                </c:pt>
                <c:pt idx="6">
                  <c:v>0.25</c:v>
                </c:pt>
                <c:pt idx="7">
                  <c:v>0.29166666666666813</c:v>
                </c:pt>
                <c:pt idx="8">
                  <c:v>0.33333333333333331</c:v>
                </c:pt>
                <c:pt idx="9">
                  <c:v>0.37500000000000117</c:v>
                </c:pt>
                <c:pt idx="10">
                  <c:v>0.41666666666666813</c:v>
                </c:pt>
                <c:pt idx="11">
                  <c:v>0.45833333333333326</c:v>
                </c:pt>
                <c:pt idx="12">
                  <c:v>0.5</c:v>
                </c:pt>
                <c:pt idx="13">
                  <c:v>0.54166666666666652</c:v>
                </c:pt>
                <c:pt idx="14">
                  <c:v>0.58333333333333337</c:v>
                </c:pt>
                <c:pt idx="15">
                  <c:v>0.62500000000000244</c:v>
                </c:pt>
                <c:pt idx="16">
                  <c:v>0.66666666666666663</c:v>
                </c:pt>
                <c:pt idx="17">
                  <c:v>0.7083333333333337</c:v>
                </c:pt>
                <c:pt idx="18">
                  <c:v>0.75000000000000244</c:v>
                </c:pt>
                <c:pt idx="19">
                  <c:v>0.79166666666666652</c:v>
                </c:pt>
                <c:pt idx="20">
                  <c:v>0.8333333333333337</c:v>
                </c:pt>
                <c:pt idx="21">
                  <c:v>0.87500000000000244</c:v>
                </c:pt>
                <c:pt idx="22">
                  <c:v>0.91666666666666652</c:v>
                </c:pt>
                <c:pt idx="23">
                  <c:v>0.9583333333333337</c:v>
                </c:pt>
              </c:numCache>
            </c:numRef>
          </c:cat>
          <c:val>
            <c:numRef>
              <c:f>HourlyDailyData!$A$81:$X$81</c:f>
              <c:numCache>
                <c:formatCode>General</c:formatCode>
                <c:ptCount val="24"/>
                <c:pt idx="0">
                  <c:v>1953</c:v>
                </c:pt>
                <c:pt idx="1">
                  <c:v>1267</c:v>
                </c:pt>
                <c:pt idx="2">
                  <c:v>1100</c:v>
                </c:pt>
                <c:pt idx="3">
                  <c:v>814</c:v>
                </c:pt>
                <c:pt idx="4">
                  <c:v>1024</c:v>
                </c:pt>
                <c:pt idx="5">
                  <c:v>2287</c:v>
                </c:pt>
                <c:pt idx="6">
                  <c:v>4921</c:v>
                </c:pt>
                <c:pt idx="7">
                  <c:v>8759</c:v>
                </c:pt>
                <c:pt idx="8">
                  <c:v>8700</c:v>
                </c:pt>
                <c:pt idx="9">
                  <c:v>6740</c:v>
                </c:pt>
                <c:pt idx="10">
                  <c:v>6343</c:v>
                </c:pt>
                <c:pt idx="11">
                  <c:v>6827</c:v>
                </c:pt>
                <c:pt idx="12">
                  <c:v>7353</c:v>
                </c:pt>
                <c:pt idx="13">
                  <c:v>7734</c:v>
                </c:pt>
                <c:pt idx="14">
                  <c:v>8739</c:v>
                </c:pt>
                <c:pt idx="15">
                  <c:v>9881</c:v>
                </c:pt>
                <c:pt idx="16">
                  <c:v>10249</c:v>
                </c:pt>
                <c:pt idx="17">
                  <c:v>10024</c:v>
                </c:pt>
                <c:pt idx="18">
                  <c:v>8465</c:v>
                </c:pt>
                <c:pt idx="19">
                  <c:v>6793</c:v>
                </c:pt>
                <c:pt idx="20">
                  <c:v>5636</c:v>
                </c:pt>
                <c:pt idx="21">
                  <c:v>5251</c:v>
                </c:pt>
                <c:pt idx="22">
                  <c:v>4850</c:v>
                </c:pt>
                <c:pt idx="23">
                  <c:v>3945</c:v>
                </c:pt>
              </c:numCache>
            </c:numRef>
          </c:val>
        </c:ser>
        <c:ser>
          <c:idx val="5"/>
          <c:order val="5"/>
          <c:tx>
            <c:v>Saturday</c:v>
          </c:tx>
          <c:cat>
            <c:numRef>
              <c:f>HourlyDailyData!$A$64:$X$64</c:f>
              <c:numCache>
                <c:formatCode>h:mm</c:formatCode>
                <c:ptCount val="24"/>
                <c:pt idx="0">
                  <c:v>0</c:v>
                </c:pt>
                <c:pt idx="1">
                  <c:v>4.1666666666666664E-2</c:v>
                </c:pt>
                <c:pt idx="2">
                  <c:v>8.3333333333333343E-2</c:v>
                </c:pt>
                <c:pt idx="3">
                  <c:v>0.125</c:v>
                </c:pt>
                <c:pt idx="4">
                  <c:v>0.16666666666666666</c:v>
                </c:pt>
                <c:pt idx="5">
                  <c:v>0.20833333333333404</c:v>
                </c:pt>
                <c:pt idx="6">
                  <c:v>0.25</c:v>
                </c:pt>
                <c:pt idx="7">
                  <c:v>0.29166666666666813</c:v>
                </c:pt>
                <c:pt idx="8">
                  <c:v>0.33333333333333331</c:v>
                </c:pt>
                <c:pt idx="9">
                  <c:v>0.37500000000000117</c:v>
                </c:pt>
                <c:pt idx="10">
                  <c:v>0.41666666666666813</c:v>
                </c:pt>
                <c:pt idx="11">
                  <c:v>0.45833333333333326</c:v>
                </c:pt>
                <c:pt idx="12">
                  <c:v>0.5</c:v>
                </c:pt>
                <c:pt idx="13">
                  <c:v>0.54166666666666652</c:v>
                </c:pt>
                <c:pt idx="14">
                  <c:v>0.58333333333333337</c:v>
                </c:pt>
                <c:pt idx="15">
                  <c:v>0.62500000000000244</c:v>
                </c:pt>
                <c:pt idx="16">
                  <c:v>0.66666666666666663</c:v>
                </c:pt>
                <c:pt idx="17">
                  <c:v>0.7083333333333337</c:v>
                </c:pt>
                <c:pt idx="18">
                  <c:v>0.75000000000000244</c:v>
                </c:pt>
                <c:pt idx="19">
                  <c:v>0.79166666666666652</c:v>
                </c:pt>
                <c:pt idx="20">
                  <c:v>0.8333333333333337</c:v>
                </c:pt>
                <c:pt idx="21">
                  <c:v>0.87500000000000244</c:v>
                </c:pt>
                <c:pt idx="22">
                  <c:v>0.91666666666666652</c:v>
                </c:pt>
                <c:pt idx="23">
                  <c:v>0.9583333333333337</c:v>
                </c:pt>
              </c:numCache>
            </c:numRef>
          </c:cat>
          <c:val>
            <c:numRef>
              <c:f>HourlyDailyData!$A$85:$X$85</c:f>
              <c:numCache>
                <c:formatCode>General</c:formatCode>
                <c:ptCount val="24"/>
                <c:pt idx="0">
                  <c:v>2858</c:v>
                </c:pt>
                <c:pt idx="1">
                  <c:v>2088</c:v>
                </c:pt>
                <c:pt idx="2">
                  <c:v>1904</c:v>
                </c:pt>
                <c:pt idx="3">
                  <c:v>1161</c:v>
                </c:pt>
                <c:pt idx="4">
                  <c:v>945</c:v>
                </c:pt>
                <c:pt idx="5">
                  <c:v>1252</c:v>
                </c:pt>
                <c:pt idx="6">
                  <c:v>1966</c:v>
                </c:pt>
                <c:pt idx="7">
                  <c:v>2863</c:v>
                </c:pt>
                <c:pt idx="8">
                  <c:v>3816</c:v>
                </c:pt>
                <c:pt idx="9">
                  <c:v>4604</c:v>
                </c:pt>
                <c:pt idx="10">
                  <c:v>5089</c:v>
                </c:pt>
                <c:pt idx="11">
                  <c:v>5741</c:v>
                </c:pt>
                <c:pt idx="12">
                  <c:v>6345</c:v>
                </c:pt>
                <c:pt idx="13">
                  <c:v>6619</c:v>
                </c:pt>
                <c:pt idx="14">
                  <c:v>7021</c:v>
                </c:pt>
                <c:pt idx="15">
                  <c:v>7250</c:v>
                </c:pt>
                <c:pt idx="16">
                  <c:v>6979</c:v>
                </c:pt>
                <c:pt idx="17">
                  <c:v>6703</c:v>
                </c:pt>
                <c:pt idx="18">
                  <c:v>6375</c:v>
                </c:pt>
                <c:pt idx="19">
                  <c:v>5845</c:v>
                </c:pt>
                <c:pt idx="20">
                  <c:v>5160</c:v>
                </c:pt>
                <c:pt idx="21">
                  <c:v>4973</c:v>
                </c:pt>
                <c:pt idx="22">
                  <c:v>4712</c:v>
                </c:pt>
                <c:pt idx="23">
                  <c:v>4009</c:v>
                </c:pt>
              </c:numCache>
            </c:numRef>
          </c:val>
        </c:ser>
        <c:ser>
          <c:idx val="6"/>
          <c:order val="6"/>
          <c:tx>
            <c:v>Sunday</c:v>
          </c:tx>
          <c:cat>
            <c:numRef>
              <c:f>HourlyDailyData!$A$64:$X$64</c:f>
              <c:numCache>
                <c:formatCode>h:mm</c:formatCode>
                <c:ptCount val="24"/>
                <c:pt idx="0">
                  <c:v>0</c:v>
                </c:pt>
                <c:pt idx="1">
                  <c:v>4.1666666666666664E-2</c:v>
                </c:pt>
                <c:pt idx="2">
                  <c:v>8.3333333333333343E-2</c:v>
                </c:pt>
                <c:pt idx="3">
                  <c:v>0.125</c:v>
                </c:pt>
                <c:pt idx="4">
                  <c:v>0.16666666666666666</c:v>
                </c:pt>
                <c:pt idx="5">
                  <c:v>0.20833333333333404</c:v>
                </c:pt>
                <c:pt idx="6">
                  <c:v>0.25</c:v>
                </c:pt>
                <c:pt idx="7">
                  <c:v>0.29166666666666813</c:v>
                </c:pt>
                <c:pt idx="8">
                  <c:v>0.33333333333333331</c:v>
                </c:pt>
                <c:pt idx="9">
                  <c:v>0.37500000000000117</c:v>
                </c:pt>
                <c:pt idx="10">
                  <c:v>0.41666666666666813</c:v>
                </c:pt>
                <c:pt idx="11">
                  <c:v>0.45833333333333326</c:v>
                </c:pt>
                <c:pt idx="12">
                  <c:v>0.5</c:v>
                </c:pt>
                <c:pt idx="13">
                  <c:v>0.54166666666666652</c:v>
                </c:pt>
                <c:pt idx="14">
                  <c:v>0.58333333333333337</c:v>
                </c:pt>
                <c:pt idx="15">
                  <c:v>0.62500000000000244</c:v>
                </c:pt>
                <c:pt idx="16">
                  <c:v>0.66666666666666663</c:v>
                </c:pt>
                <c:pt idx="17">
                  <c:v>0.7083333333333337</c:v>
                </c:pt>
                <c:pt idx="18">
                  <c:v>0.75000000000000244</c:v>
                </c:pt>
                <c:pt idx="19">
                  <c:v>0.79166666666666652</c:v>
                </c:pt>
                <c:pt idx="20">
                  <c:v>0.8333333333333337</c:v>
                </c:pt>
                <c:pt idx="21">
                  <c:v>0.87500000000000244</c:v>
                </c:pt>
                <c:pt idx="22">
                  <c:v>0.91666666666666652</c:v>
                </c:pt>
                <c:pt idx="23">
                  <c:v>0.9583333333333337</c:v>
                </c:pt>
              </c:numCache>
            </c:numRef>
          </c:cat>
          <c:val>
            <c:numRef>
              <c:f>HourlyDailyData!$A$89:$X$89</c:f>
              <c:numCache>
                <c:formatCode>General</c:formatCode>
                <c:ptCount val="24"/>
                <c:pt idx="0">
                  <c:v>2914</c:v>
                </c:pt>
                <c:pt idx="1">
                  <c:v>2142</c:v>
                </c:pt>
                <c:pt idx="2">
                  <c:v>2114</c:v>
                </c:pt>
                <c:pt idx="3">
                  <c:v>1266</c:v>
                </c:pt>
                <c:pt idx="4">
                  <c:v>827</c:v>
                </c:pt>
                <c:pt idx="5">
                  <c:v>859</c:v>
                </c:pt>
                <c:pt idx="6">
                  <c:v>1374</c:v>
                </c:pt>
                <c:pt idx="7">
                  <c:v>1891</c:v>
                </c:pt>
                <c:pt idx="8">
                  <c:v>2189</c:v>
                </c:pt>
                <c:pt idx="9">
                  <c:v>3259</c:v>
                </c:pt>
                <c:pt idx="10">
                  <c:v>4482</c:v>
                </c:pt>
                <c:pt idx="11">
                  <c:v>4555</c:v>
                </c:pt>
                <c:pt idx="12">
                  <c:v>4717</c:v>
                </c:pt>
                <c:pt idx="13">
                  <c:v>5826</c:v>
                </c:pt>
                <c:pt idx="14">
                  <c:v>6381</c:v>
                </c:pt>
                <c:pt idx="15">
                  <c:v>6192</c:v>
                </c:pt>
                <c:pt idx="16">
                  <c:v>5874</c:v>
                </c:pt>
                <c:pt idx="17">
                  <c:v>5710</c:v>
                </c:pt>
                <c:pt idx="18">
                  <c:v>5498</c:v>
                </c:pt>
                <c:pt idx="19">
                  <c:v>5024</c:v>
                </c:pt>
                <c:pt idx="20">
                  <c:v>4475</c:v>
                </c:pt>
                <c:pt idx="21">
                  <c:v>3926</c:v>
                </c:pt>
                <c:pt idx="22">
                  <c:v>3381</c:v>
                </c:pt>
                <c:pt idx="23">
                  <c:v>2589</c:v>
                </c:pt>
              </c:numCache>
            </c:numRef>
          </c:val>
        </c:ser>
        <c:marker val="1"/>
        <c:axId val="66260992"/>
        <c:axId val="66262528"/>
      </c:lineChart>
      <c:catAx>
        <c:axId val="66260992"/>
        <c:scaling>
          <c:orientation val="minMax"/>
        </c:scaling>
        <c:axPos val="b"/>
        <c:numFmt formatCode="h:mm" sourceLinked="1"/>
        <c:tickLblPos val="nextTo"/>
        <c:crossAx val="66262528"/>
        <c:crosses val="autoZero"/>
        <c:auto val="1"/>
        <c:lblAlgn val="ctr"/>
        <c:lblOffset val="100"/>
      </c:catAx>
      <c:valAx>
        <c:axId val="66262528"/>
        <c:scaling>
          <c:orientation val="minMax"/>
        </c:scaling>
        <c:axPos val="l"/>
        <c:majorGridlines/>
        <c:title>
          <c:tx>
            <c:rich>
              <a:bodyPr rot="-5400000" vert="horz"/>
              <a:lstStyle/>
              <a:p>
                <a:pPr>
                  <a:defRPr/>
                </a:pPr>
                <a:r>
                  <a:rPr lang="en-US"/>
                  <a:t>AADT</a:t>
                </a:r>
              </a:p>
            </c:rich>
          </c:tx>
          <c:layout/>
        </c:title>
        <c:numFmt formatCode="General" sourceLinked="1"/>
        <c:tickLblPos val="nextTo"/>
        <c:crossAx val="66260992"/>
        <c:crosses val="autoZero"/>
        <c:crossBetween val="between"/>
      </c:valAx>
    </c:plotArea>
    <c:legend>
      <c:legendPos val="r"/>
      <c:layout/>
      <c:spPr>
        <a:solidFill>
          <a:schemeClr val="bg2"/>
        </a:solidFill>
      </c:sp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400" dirty="0" smtClean="0"/>
              <a:t>Modeling Profiles</a:t>
            </a:r>
            <a:endParaRPr lang="en-US" sz="1400" dirty="0"/>
          </a:p>
        </c:rich>
      </c:tx>
      <c:layout>
        <c:manualLayout>
          <c:xMode val="edge"/>
          <c:yMode val="edge"/>
          <c:x val="0.3150722826313378"/>
          <c:y val="4.0123456790123462E-2"/>
        </c:manualLayout>
      </c:layout>
    </c:title>
    <c:plotArea>
      <c:layout>
        <c:manualLayout>
          <c:layoutTarget val="inner"/>
          <c:xMode val="edge"/>
          <c:yMode val="edge"/>
          <c:x val="0.18351618547681625"/>
          <c:y val="0.1498454359871684"/>
          <c:w val="0.73621401491480254"/>
          <c:h val="0.58922766598619591"/>
        </c:manualLayout>
      </c:layout>
      <c:lineChart>
        <c:grouping val="standard"/>
        <c:ser>
          <c:idx val="1"/>
          <c:order val="1"/>
          <c:tx>
            <c:v>Average Weekend</c:v>
          </c:tx>
          <c:cat>
            <c:numRef>
              <c:f>'NFC11'!$B$6:$Y$6</c:f>
              <c:numCache>
                <c:formatCode>h:mm</c:formatCode>
                <c:ptCount val="24"/>
                <c:pt idx="0">
                  <c:v>0</c:v>
                </c:pt>
                <c:pt idx="1">
                  <c:v>4.1666666666666692E-2</c:v>
                </c:pt>
                <c:pt idx="2">
                  <c:v>8.3333333333333467E-2</c:v>
                </c:pt>
                <c:pt idx="3">
                  <c:v>0.125</c:v>
                </c:pt>
                <c:pt idx="4">
                  <c:v>0.16666666666666688</c:v>
                </c:pt>
                <c:pt idx="5">
                  <c:v>0.20833333333333381</c:v>
                </c:pt>
                <c:pt idx="6">
                  <c:v>0.25</c:v>
                </c:pt>
                <c:pt idx="7">
                  <c:v>0.29166666666666863</c:v>
                </c:pt>
                <c:pt idx="8">
                  <c:v>0.33333333333333298</c:v>
                </c:pt>
                <c:pt idx="9">
                  <c:v>0.37500000000000128</c:v>
                </c:pt>
                <c:pt idx="10">
                  <c:v>0.41666666666666863</c:v>
                </c:pt>
                <c:pt idx="11">
                  <c:v>0.45833333333333293</c:v>
                </c:pt>
                <c:pt idx="12">
                  <c:v>0.5</c:v>
                </c:pt>
                <c:pt idx="13">
                  <c:v>0.54166666666666696</c:v>
                </c:pt>
                <c:pt idx="14">
                  <c:v>0.58333333333333259</c:v>
                </c:pt>
                <c:pt idx="15">
                  <c:v>0.62500000000000266</c:v>
                </c:pt>
                <c:pt idx="16">
                  <c:v>0.66666666666666763</c:v>
                </c:pt>
                <c:pt idx="17">
                  <c:v>0.70833333333333304</c:v>
                </c:pt>
                <c:pt idx="18">
                  <c:v>0.75000000000000266</c:v>
                </c:pt>
                <c:pt idx="19">
                  <c:v>0.79166666666666696</c:v>
                </c:pt>
                <c:pt idx="20">
                  <c:v>0.83333333333333304</c:v>
                </c:pt>
                <c:pt idx="21">
                  <c:v>0.87500000000000266</c:v>
                </c:pt>
                <c:pt idx="22">
                  <c:v>0.91666666666666696</c:v>
                </c:pt>
                <c:pt idx="23">
                  <c:v>0.95833333333333304</c:v>
                </c:pt>
              </c:numCache>
            </c:numRef>
          </c:cat>
          <c:val>
            <c:numRef>
              <c:f>'NFC11'!$B$8:$Y$8</c:f>
              <c:numCache>
                <c:formatCode>General</c:formatCode>
                <c:ptCount val="24"/>
                <c:pt idx="0">
                  <c:v>1.3163416893249539E-2</c:v>
                </c:pt>
                <c:pt idx="1">
                  <c:v>8.2880773031571153E-3</c:v>
                </c:pt>
                <c:pt idx="2">
                  <c:v>6.6165323008397173E-3</c:v>
                </c:pt>
                <c:pt idx="3">
                  <c:v>5.0146350069522044E-3</c:v>
                </c:pt>
                <c:pt idx="4">
                  <c:v>4.8056918816625702E-3</c:v>
                </c:pt>
                <c:pt idx="5">
                  <c:v>6.4772368839799647E-3</c:v>
                </c:pt>
                <c:pt idx="6">
                  <c:v>1.2049053558371258E-2</c:v>
                </c:pt>
                <c:pt idx="7">
                  <c:v>1.7760165649622559E-2</c:v>
                </c:pt>
                <c:pt idx="8">
                  <c:v>2.3680220866163268E-2</c:v>
                </c:pt>
                <c:pt idx="9">
                  <c:v>3.2246889003039882E-2</c:v>
                </c:pt>
                <c:pt idx="10">
                  <c:v>3.9768841513468212E-2</c:v>
                </c:pt>
                <c:pt idx="11">
                  <c:v>4.352981776868204E-2</c:v>
                </c:pt>
                <c:pt idx="12">
                  <c:v>4.8962339026214122E-2</c:v>
                </c:pt>
                <c:pt idx="13">
                  <c:v>5.1121417987540593E-2</c:v>
                </c:pt>
                <c:pt idx="14">
                  <c:v>5.2723315281428124E-2</c:v>
                </c:pt>
                <c:pt idx="15">
                  <c:v>5.3141201532007395E-2</c:v>
                </c:pt>
                <c:pt idx="16">
                  <c:v>5.2932258406717794E-2</c:v>
                </c:pt>
                <c:pt idx="17">
                  <c:v>5.0564236320101749E-2</c:v>
                </c:pt>
                <c:pt idx="18">
                  <c:v>4.5688896730008977E-2</c:v>
                </c:pt>
                <c:pt idx="19">
                  <c:v>3.7888353385861294E-2</c:v>
                </c:pt>
                <c:pt idx="20">
                  <c:v>2.9460980665844242E-2</c:v>
                </c:pt>
                <c:pt idx="21">
                  <c:v>2.5073175034761207E-2</c:v>
                </c:pt>
                <c:pt idx="22">
                  <c:v>2.0615721695247953E-2</c:v>
                </c:pt>
                <c:pt idx="23">
                  <c:v>1.4974257312426719E-2</c:v>
                </c:pt>
              </c:numCache>
            </c:numRef>
          </c:val>
        </c:ser>
        <c:ser>
          <c:idx val="0"/>
          <c:order val="0"/>
          <c:tx>
            <c:v>Average Weekday</c:v>
          </c:tx>
          <c:cat>
            <c:numRef>
              <c:f>'NFC11'!$B$2:$Y$2</c:f>
              <c:numCache>
                <c:formatCode>h:mm</c:formatCode>
                <c:ptCount val="24"/>
                <c:pt idx="0">
                  <c:v>0</c:v>
                </c:pt>
                <c:pt idx="1">
                  <c:v>4.1666666666666692E-2</c:v>
                </c:pt>
                <c:pt idx="2">
                  <c:v>8.3333333333333467E-2</c:v>
                </c:pt>
                <c:pt idx="3">
                  <c:v>0.125</c:v>
                </c:pt>
                <c:pt idx="4">
                  <c:v>0.16666666666666688</c:v>
                </c:pt>
                <c:pt idx="5">
                  <c:v>0.20833333333333381</c:v>
                </c:pt>
                <c:pt idx="6">
                  <c:v>0.25</c:v>
                </c:pt>
                <c:pt idx="7">
                  <c:v>0.29166666666666863</c:v>
                </c:pt>
                <c:pt idx="8">
                  <c:v>0.33333333333333298</c:v>
                </c:pt>
                <c:pt idx="9">
                  <c:v>0.37500000000000128</c:v>
                </c:pt>
                <c:pt idx="10">
                  <c:v>0.41666666666666863</c:v>
                </c:pt>
                <c:pt idx="11">
                  <c:v>0.45833333333333293</c:v>
                </c:pt>
                <c:pt idx="12">
                  <c:v>0.5</c:v>
                </c:pt>
                <c:pt idx="13">
                  <c:v>0.54166666666666696</c:v>
                </c:pt>
                <c:pt idx="14">
                  <c:v>0.58333333333333259</c:v>
                </c:pt>
                <c:pt idx="15">
                  <c:v>0.62500000000000266</c:v>
                </c:pt>
                <c:pt idx="16">
                  <c:v>0.66666666666666763</c:v>
                </c:pt>
                <c:pt idx="17">
                  <c:v>0.70833333333333304</c:v>
                </c:pt>
                <c:pt idx="18">
                  <c:v>0.75000000000000266</c:v>
                </c:pt>
                <c:pt idx="19">
                  <c:v>0.79166666666666696</c:v>
                </c:pt>
                <c:pt idx="20">
                  <c:v>0.83333333333333304</c:v>
                </c:pt>
                <c:pt idx="21">
                  <c:v>0.87500000000000266</c:v>
                </c:pt>
                <c:pt idx="22">
                  <c:v>0.91666666666666696</c:v>
                </c:pt>
                <c:pt idx="23">
                  <c:v>0.95833333333333304</c:v>
                </c:pt>
              </c:numCache>
            </c:numRef>
          </c:cat>
          <c:val>
            <c:numRef>
              <c:f>'NFC11'!$B$3:$Y$3</c:f>
              <c:numCache>
                <c:formatCode>General</c:formatCode>
                <c:ptCount val="24"/>
                <c:pt idx="0">
                  <c:v>1.0100000000000001E-2</c:v>
                </c:pt>
                <c:pt idx="1">
                  <c:v>7.0000000000000236E-3</c:v>
                </c:pt>
                <c:pt idx="2">
                  <c:v>6.1000000000000091E-3</c:v>
                </c:pt>
                <c:pt idx="3">
                  <c:v>5.9000000000000337E-3</c:v>
                </c:pt>
                <c:pt idx="4">
                  <c:v>7.8000000000000283E-3</c:v>
                </c:pt>
                <c:pt idx="5">
                  <c:v>1.6199999999999999E-2</c:v>
                </c:pt>
                <c:pt idx="6">
                  <c:v>4.2700000000000217E-2</c:v>
                </c:pt>
                <c:pt idx="7">
                  <c:v>7.4700000000000363E-2</c:v>
                </c:pt>
                <c:pt idx="8">
                  <c:v>6.4600000000000032E-2</c:v>
                </c:pt>
                <c:pt idx="9">
                  <c:v>5.1800000000000013E-2</c:v>
                </c:pt>
                <c:pt idx="10">
                  <c:v>5.1499999999999997E-2</c:v>
                </c:pt>
                <c:pt idx="11">
                  <c:v>5.3400000000000024E-2</c:v>
                </c:pt>
                <c:pt idx="12">
                  <c:v>5.5000000000000084E-2</c:v>
                </c:pt>
                <c:pt idx="13">
                  <c:v>5.7700000000000258E-2</c:v>
                </c:pt>
                <c:pt idx="14">
                  <c:v>6.3100000000000003E-2</c:v>
                </c:pt>
                <c:pt idx="15">
                  <c:v>7.0400000000000101E-2</c:v>
                </c:pt>
                <c:pt idx="16">
                  <c:v>7.7100000000000099E-2</c:v>
                </c:pt>
                <c:pt idx="17">
                  <c:v>8.2100000000000006E-2</c:v>
                </c:pt>
                <c:pt idx="18">
                  <c:v>5.9900000000000224E-2</c:v>
                </c:pt>
                <c:pt idx="19">
                  <c:v>4.1700000000000022E-2</c:v>
                </c:pt>
                <c:pt idx="20">
                  <c:v>3.2700000000000055E-2</c:v>
                </c:pt>
                <c:pt idx="21">
                  <c:v>2.8799999999999999E-2</c:v>
                </c:pt>
                <c:pt idx="22">
                  <c:v>2.2800000000000133E-2</c:v>
                </c:pt>
                <c:pt idx="23">
                  <c:v>1.690000000000004E-2</c:v>
                </c:pt>
              </c:numCache>
            </c:numRef>
          </c:val>
        </c:ser>
        <c:marker val="1"/>
        <c:axId val="90030080"/>
        <c:axId val="67277568"/>
      </c:lineChart>
      <c:catAx>
        <c:axId val="90030080"/>
        <c:scaling>
          <c:orientation val="minMax"/>
        </c:scaling>
        <c:axPos val="b"/>
        <c:numFmt formatCode="h:mm" sourceLinked="1"/>
        <c:tickLblPos val="nextTo"/>
        <c:txPr>
          <a:bodyPr rot="-2700000"/>
          <a:lstStyle/>
          <a:p>
            <a:pPr>
              <a:defRPr/>
            </a:pPr>
            <a:endParaRPr lang="en-US"/>
          </a:p>
        </c:txPr>
        <c:crossAx val="67277568"/>
        <c:crosses val="autoZero"/>
        <c:auto val="1"/>
        <c:lblAlgn val="ctr"/>
        <c:lblOffset val="100"/>
      </c:catAx>
      <c:valAx>
        <c:axId val="67277568"/>
        <c:scaling>
          <c:orientation val="minMax"/>
        </c:scaling>
        <c:axPos val="l"/>
        <c:majorGridlines/>
        <c:title>
          <c:tx>
            <c:rich>
              <a:bodyPr rot="-5400000" vert="horz"/>
              <a:lstStyle/>
              <a:p>
                <a:pPr>
                  <a:defRPr/>
                </a:pPr>
                <a:r>
                  <a:rPr lang="en-US" dirty="0" smtClean="0"/>
                  <a:t>Diurnal TAF</a:t>
                </a:r>
                <a:endParaRPr lang="en-US" dirty="0"/>
              </a:p>
            </c:rich>
          </c:tx>
          <c:layout/>
        </c:title>
        <c:numFmt formatCode="General" sourceLinked="1"/>
        <c:tickLblPos val="nextTo"/>
        <c:crossAx val="90030080"/>
        <c:crosses val="autoZero"/>
        <c:crossBetween val="between"/>
      </c:valAx>
    </c:plotArea>
    <c:legend>
      <c:legendPos val="r"/>
      <c:layout>
        <c:manualLayout>
          <c:xMode val="edge"/>
          <c:yMode val="edge"/>
          <c:x val="0.66343123776194668"/>
          <c:y val="5.5604160591037218E-4"/>
          <c:w val="0.31183333333333335"/>
          <c:h val="0.15799285505978444"/>
        </c:manualLayout>
      </c:layout>
      <c:spPr>
        <a:solidFill>
          <a:schemeClr val="bg2"/>
        </a:solidFill>
      </c:spPr>
    </c:legend>
    <c:plotVisOnly val="1"/>
  </c:chart>
  <c:spPr>
    <a:solidFill>
      <a:schemeClr val="bg1"/>
    </a:solidFill>
  </c:sp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5" Type="http://schemas.openxmlformats.org/officeDocument/2006/relationships/image" Target="../media/image8.wmf"/><Relationship Id="rId4"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03" cy="465615"/>
          </a:xfrm>
          <a:prstGeom prst="rect">
            <a:avLst/>
          </a:prstGeom>
        </p:spPr>
        <p:txBody>
          <a:bodyPr vert="horz" lIns="91541" tIns="45770" rIns="91541" bIns="45770" rtlCol="0"/>
          <a:lstStyle>
            <a:lvl1pPr algn="l">
              <a:defRPr sz="1200"/>
            </a:lvl1pPr>
          </a:lstStyle>
          <a:p>
            <a:endParaRPr lang="en-US"/>
          </a:p>
        </p:txBody>
      </p:sp>
      <p:sp>
        <p:nvSpPr>
          <p:cNvPr id="3" name="Date Placeholder 2"/>
          <p:cNvSpPr>
            <a:spLocks noGrp="1"/>
          </p:cNvSpPr>
          <p:nvPr>
            <p:ph type="dt" sz="quarter" idx="1"/>
          </p:nvPr>
        </p:nvSpPr>
        <p:spPr>
          <a:xfrm>
            <a:off x="3975733" y="0"/>
            <a:ext cx="3042603" cy="465615"/>
          </a:xfrm>
          <a:prstGeom prst="rect">
            <a:avLst/>
          </a:prstGeom>
        </p:spPr>
        <p:txBody>
          <a:bodyPr vert="horz" lIns="91541" tIns="45770" rIns="91541" bIns="45770" rtlCol="0"/>
          <a:lstStyle>
            <a:lvl1pPr algn="r">
              <a:defRPr sz="1200"/>
            </a:lvl1pPr>
          </a:lstStyle>
          <a:p>
            <a:fld id="{E9EF39ED-FF2A-4C0E-A54A-2D2E4A689526}" type="datetimeFigureOut">
              <a:rPr lang="en-US" smtClean="0"/>
              <a:pPr/>
              <a:t>10/29/2013</a:t>
            </a:fld>
            <a:endParaRPr lang="en-US"/>
          </a:p>
        </p:txBody>
      </p:sp>
      <p:sp>
        <p:nvSpPr>
          <p:cNvPr id="4" name="Footer Placeholder 3"/>
          <p:cNvSpPr>
            <a:spLocks noGrp="1"/>
          </p:cNvSpPr>
          <p:nvPr>
            <p:ph type="ftr" sz="quarter" idx="2"/>
          </p:nvPr>
        </p:nvSpPr>
        <p:spPr>
          <a:xfrm>
            <a:off x="1" y="8838722"/>
            <a:ext cx="3042603" cy="465615"/>
          </a:xfrm>
          <a:prstGeom prst="rect">
            <a:avLst/>
          </a:prstGeom>
        </p:spPr>
        <p:txBody>
          <a:bodyPr vert="horz" lIns="91541" tIns="45770" rIns="91541" bIns="45770" rtlCol="0" anchor="b"/>
          <a:lstStyle>
            <a:lvl1pPr algn="l">
              <a:defRPr sz="1200"/>
            </a:lvl1pPr>
          </a:lstStyle>
          <a:p>
            <a:endParaRPr lang="en-US"/>
          </a:p>
        </p:txBody>
      </p:sp>
      <p:sp>
        <p:nvSpPr>
          <p:cNvPr id="5" name="Slide Number Placeholder 4"/>
          <p:cNvSpPr>
            <a:spLocks noGrp="1"/>
          </p:cNvSpPr>
          <p:nvPr>
            <p:ph type="sldNum" sz="quarter" idx="3"/>
          </p:nvPr>
        </p:nvSpPr>
        <p:spPr>
          <a:xfrm>
            <a:off x="3975733" y="8838722"/>
            <a:ext cx="3042603" cy="465615"/>
          </a:xfrm>
          <a:prstGeom prst="rect">
            <a:avLst/>
          </a:prstGeom>
        </p:spPr>
        <p:txBody>
          <a:bodyPr vert="horz" lIns="91541" tIns="45770" rIns="91541" bIns="45770" rtlCol="0" anchor="b"/>
          <a:lstStyle>
            <a:lvl1pPr algn="r">
              <a:defRPr sz="1200"/>
            </a:lvl1pPr>
          </a:lstStyle>
          <a:p>
            <a:fld id="{B6649966-9590-4053-BB65-70B83A37F0D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03" cy="465615"/>
          </a:xfrm>
          <a:prstGeom prst="rect">
            <a:avLst/>
          </a:prstGeom>
        </p:spPr>
        <p:txBody>
          <a:bodyPr vert="horz" lIns="91541" tIns="45770" rIns="91541" bIns="45770" rtlCol="0"/>
          <a:lstStyle>
            <a:lvl1pPr algn="l">
              <a:defRPr sz="1200"/>
            </a:lvl1pPr>
          </a:lstStyle>
          <a:p>
            <a:endParaRPr lang="en-US"/>
          </a:p>
        </p:txBody>
      </p:sp>
      <p:sp>
        <p:nvSpPr>
          <p:cNvPr id="3" name="Date Placeholder 2"/>
          <p:cNvSpPr>
            <a:spLocks noGrp="1"/>
          </p:cNvSpPr>
          <p:nvPr>
            <p:ph type="dt" idx="1"/>
          </p:nvPr>
        </p:nvSpPr>
        <p:spPr>
          <a:xfrm>
            <a:off x="3975733" y="0"/>
            <a:ext cx="3042603" cy="465615"/>
          </a:xfrm>
          <a:prstGeom prst="rect">
            <a:avLst/>
          </a:prstGeom>
        </p:spPr>
        <p:txBody>
          <a:bodyPr vert="horz" lIns="91541" tIns="45770" rIns="91541" bIns="45770" rtlCol="0"/>
          <a:lstStyle>
            <a:lvl1pPr algn="r">
              <a:defRPr sz="1200"/>
            </a:lvl1pPr>
          </a:lstStyle>
          <a:p>
            <a:fld id="{BA1FE69B-5153-4B64-A8F6-4DE151DB936B}" type="datetimeFigureOut">
              <a:rPr lang="en-US" smtClean="0"/>
              <a:pPr/>
              <a:t>10/29/2013</a:t>
            </a:fld>
            <a:endParaRPr lang="en-US"/>
          </a:p>
        </p:txBody>
      </p:sp>
      <p:sp>
        <p:nvSpPr>
          <p:cNvPr id="4" name="Slide Image Placeholder 3"/>
          <p:cNvSpPr>
            <a:spLocks noGrp="1" noRot="1" noChangeAspect="1"/>
          </p:cNvSpPr>
          <p:nvPr>
            <p:ph type="sldImg" idx="2"/>
          </p:nvPr>
        </p:nvSpPr>
        <p:spPr>
          <a:xfrm>
            <a:off x="1182688" y="696913"/>
            <a:ext cx="4654550" cy="3490912"/>
          </a:xfrm>
          <a:prstGeom prst="rect">
            <a:avLst/>
          </a:prstGeom>
          <a:noFill/>
          <a:ln w="12700">
            <a:solidFill>
              <a:prstClr val="black"/>
            </a:solidFill>
          </a:ln>
        </p:spPr>
        <p:txBody>
          <a:bodyPr vert="horz" lIns="91541" tIns="45770" rIns="91541" bIns="45770" rtlCol="0" anchor="ctr"/>
          <a:lstStyle/>
          <a:p>
            <a:endParaRPr lang="en-US"/>
          </a:p>
        </p:txBody>
      </p:sp>
      <p:sp>
        <p:nvSpPr>
          <p:cNvPr id="5" name="Notes Placeholder 4"/>
          <p:cNvSpPr>
            <a:spLocks noGrp="1"/>
          </p:cNvSpPr>
          <p:nvPr>
            <p:ph type="body" sz="quarter" idx="3"/>
          </p:nvPr>
        </p:nvSpPr>
        <p:spPr>
          <a:xfrm>
            <a:off x="702629" y="4420950"/>
            <a:ext cx="5614668" cy="4187349"/>
          </a:xfrm>
          <a:prstGeom prst="rect">
            <a:avLst/>
          </a:prstGeom>
        </p:spPr>
        <p:txBody>
          <a:bodyPr vert="horz" lIns="91541" tIns="45770" rIns="91541" bIns="457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8722"/>
            <a:ext cx="3042603" cy="465615"/>
          </a:xfrm>
          <a:prstGeom prst="rect">
            <a:avLst/>
          </a:prstGeom>
        </p:spPr>
        <p:txBody>
          <a:bodyPr vert="horz" lIns="91541" tIns="45770" rIns="91541" bIns="45770" rtlCol="0" anchor="b"/>
          <a:lstStyle>
            <a:lvl1pPr algn="l">
              <a:defRPr sz="1200"/>
            </a:lvl1pPr>
          </a:lstStyle>
          <a:p>
            <a:endParaRPr lang="en-US"/>
          </a:p>
        </p:txBody>
      </p:sp>
      <p:sp>
        <p:nvSpPr>
          <p:cNvPr id="7" name="Slide Number Placeholder 6"/>
          <p:cNvSpPr>
            <a:spLocks noGrp="1"/>
          </p:cNvSpPr>
          <p:nvPr>
            <p:ph type="sldNum" sz="quarter" idx="5"/>
          </p:nvPr>
        </p:nvSpPr>
        <p:spPr>
          <a:xfrm>
            <a:off x="3975733" y="8838722"/>
            <a:ext cx="3042603" cy="465615"/>
          </a:xfrm>
          <a:prstGeom prst="rect">
            <a:avLst/>
          </a:prstGeom>
        </p:spPr>
        <p:txBody>
          <a:bodyPr vert="horz" lIns="91541" tIns="45770" rIns="91541" bIns="45770" rtlCol="0" anchor="b"/>
          <a:lstStyle>
            <a:lvl1pPr algn="r">
              <a:defRPr sz="1200"/>
            </a:lvl1pPr>
          </a:lstStyle>
          <a:p>
            <a:fld id="{E3A39C37-814E-4440-8D19-1ACC2BC714B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A39C37-814E-4440-8D19-1ACC2BC714BF}"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A39C37-814E-4440-8D19-1ACC2BC714BF}"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538" y="1708150"/>
            <a:ext cx="1943100" cy="4235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7238" y="1708150"/>
            <a:ext cx="5676900" cy="423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72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backgrounds_2955d"/>
          <p:cNvPicPr>
            <a:picLocks noChangeAspect="1" noChangeArrowheads="1"/>
          </p:cNvPicPr>
          <p:nvPr/>
        </p:nvPicPr>
        <p:blipFill>
          <a:blip r:embed="rId13" cstate="print"/>
          <a:srcRect/>
          <a:stretch>
            <a:fillRect/>
          </a:stretch>
        </p:blipFill>
        <p:spPr bwMode="auto">
          <a:xfrm>
            <a:off x="-1588" y="-1588"/>
            <a:ext cx="9148763" cy="6861176"/>
          </a:xfrm>
          <a:prstGeom prst="rect">
            <a:avLst/>
          </a:prstGeom>
          <a:noFill/>
          <a:ln w="9525">
            <a:noFill/>
            <a:miter lim="800000"/>
            <a:headEnd/>
            <a:tailEnd/>
          </a:ln>
        </p:spPr>
      </p:pic>
      <p:sp>
        <p:nvSpPr>
          <p:cNvPr id="1027" name="Rectangle 2"/>
          <p:cNvSpPr>
            <a:spLocks noGrp="1" noChangeArrowheads="1"/>
          </p:cNvSpPr>
          <p:nvPr>
            <p:ph type="title"/>
          </p:nvPr>
        </p:nvSpPr>
        <p:spPr bwMode="auto">
          <a:xfrm>
            <a:off x="757238" y="1708150"/>
            <a:ext cx="77724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757238" y="2165350"/>
            <a:ext cx="7772400" cy="3778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9" name="Rectangle 15"/>
          <p:cNvSpPr>
            <a:spLocks noChangeArrowheads="1"/>
          </p:cNvSpPr>
          <p:nvPr/>
        </p:nvSpPr>
        <p:spPr bwMode="auto">
          <a:xfrm>
            <a:off x="0" y="6546850"/>
            <a:ext cx="685800" cy="228600"/>
          </a:xfrm>
          <a:prstGeom prst="rect">
            <a:avLst/>
          </a:prstGeom>
          <a:solidFill>
            <a:srgbClr val="003F69"/>
          </a:solidFill>
          <a:ln w="9525">
            <a:noFill/>
            <a:miter lim="800000"/>
            <a:headEnd/>
            <a:tailEnd/>
          </a:ln>
        </p:spPr>
        <p:txBody>
          <a:bodyPr wrap="none" anchor="ctr"/>
          <a:lstStyle/>
          <a:p>
            <a:pPr>
              <a:defRPr/>
            </a:pPr>
            <a:endParaRPr lang="en-US">
              <a:latin typeface="Arial" charset="0"/>
              <a:ea typeface="ＭＳ Ｐゴシック" charset="-128"/>
              <a:cs typeface="+mn-cs"/>
            </a:endParaRPr>
          </a:p>
        </p:txBody>
      </p:sp>
      <p:sp>
        <p:nvSpPr>
          <p:cNvPr id="1040" name="Rectangle 16"/>
          <p:cNvSpPr>
            <a:spLocks noChangeArrowheads="1"/>
          </p:cNvSpPr>
          <p:nvPr/>
        </p:nvSpPr>
        <p:spPr bwMode="auto">
          <a:xfrm>
            <a:off x="0" y="6546850"/>
            <a:ext cx="609600" cy="228600"/>
          </a:xfrm>
          <a:prstGeom prst="rect">
            <a:avLst/>
          </a:prstGeom>
          <a:noFill/>
          <a:ln w="9525">
            <a:noFill/>
            <a:miter lim="800000"/>
            <a:headEnd/>
            <a:tailEnd/>
          </a:ln>
        </p:spPr>
        <p:txBody>
          <a:bodyPr lIns="0" tIns="0" rIns="0" bIns="0" anchor="ctr"/>
          <a:lstStyle/>
          <a:p>
            <a:pPr algn="r">
              <a:defRPr/>
            </a:pPr>
            <a:fld id="{1171C454-14F7-4EA8-A0F3-A5430EAF00C4}" type="slidenum">
              <a:rPr lang="en-US" sz="1000" b="1">
                <a:solidFill>
                  <a:schemeClr val="bg1"/>
                </a:solidFill>
                <a:latin typeface="Arial" charset="0"/>
                <a:ea typeface="ＭＳ Ｐゴシック" charset="-128"/>
                <a:cs typeface="+mn-cs"/>
              </a:rPr>
              <a:pPr algn="r">
                <a:defRPr/>
              </a:pPr>
              <a:t>‹#›</a:t>
            </a:fld>
            <a:endParaRPr lang="en-US" sz="1000" b="1">
              <a:solidFill>
                <a:schemeClr val="bg1"/>
              </a:solidFill>
              <a:latin typeface="Arial" charset="0"/>
              <a:ea typeface="ＭＳ Ｐゴシック" charset="-128"/>
              <a:cs typeface="+mn-cs"/>
            </a:endParaRPr>
          </a:p>
        </p:txBody>
      </p:sp>
      <p:sp>
        <p:nvSpPr>
          <p:cNvPr id="1041" name="Rectangle 17"/>
          <p:cNvSpPr>
            <a:spLocks noChangeArrowheads="1"/>
          </p:cNvSpPr>
          <p:nvPr/>
        </p:nvSpPr>
        <p:spPr bwMode="auto">
          <a:xfrm>
            <a:off x="722313" y="6546850"/>
            <a:ext cx="2138362" cy="252413"/>
          </a:xfrm>
          <a:prstGeom prst="rect">
            <a:avLst/>
          </a:prstGeom>
          <a:solidFill>
            <a:srgbClr val="003F69">
              <a:alpha val="0"/>
            </a:srgbClr>
          </a:solidFill>
          <a:ln w="9525">
            <a:noFill/>
            <a:miter lim="800000"/>
            <a:headEnd/>
            <a:tailEnd/>
          </a:ln>
          <a:effectLst/>
        </p:spPr>
        <p:txBody>
          <a:bodyPr wrap="none" lIns="0" tIns="0" rIns="0" bIns="0"/>
          <a:lstStyle/>
          <a:p>
            <a:pPr>
              <a:lnSpc>
                <a:spcPct val="90000"/>
              </a:lnSpc>
              <a:defRPr/>
            </a:pPr>
            <a:r>
              <a:rPr lang="en-US" sz="900" b="1">
                <a:solidFill>
                  <a:srgbClr val="003F69"/>
                </a:solidFill>
                <a:latin typeface="Arial" charset="0"/>
                <a:ea typeface="ＭＳ Ｐゴシック" charset="-128"/>
                <a:cs typeface="+mn-cs"/>
              </a:rPr>
              <a:t>Office of Research and Development</a:t>
            </a:r>
          </a:p>
          <a:p>
            <a:pPr>
              <a:lnSpc>
                <a:spcPct val="90000"/>
              </a:lnSpc>
              <a:defRPr/>
            </a:pPr>
            <a:r>
              <a:rPr lang="en-US" sz="900">
                <a:solidFill>
                  <a:srgbClr val="003F69"/>
                </a:solidFill>
                <a:latin typeface="Arial" charset="0"/>
                <a:ea typeface="ＭＳ Ｐゴシック" charset="-128"/>
                <a:cs typeface="+mn-cs"/>
              </a:rPr>
              <a:t>National Exposure Research Laboratory</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rtl="0" eaLnBrk="1" fontAlgn="base" hangingPunct="1">
        <a:spcBef>
          <a:spcPct val="0"/>
        </a:spcBef>
        <a:spcAft>
          <a:spcPct val="0"/>
        </a:spcAft>
        <a:defRPr sz="2000" b="1">
          <a:solidFill>
            <a:srgbClr val="003F69"/>
          </a:solidFill>
          <a:latin typeface="+mj-lt"/>
          <a:ea typeface="+mj-ea"/>
          <a:cs typeface="ＭＳ Ｐゴシック"/>
        </a:defRPr>
      </a:lvl1pPr>
      <a:lvl2pPr algn="l" rtl="0" eaLnBrk="1" fontAlgn="base" hangingPunct="1">
        <a:spcBef>
          <a:spcPct val="0"/>
        </a:spcBef>
        <a:spcAft>
          <a:spcPct val="0"/>
        </a:spcAft>
        <a:defRPr sz="2000" b="1">
          <a:solidFill>
            <a:srgbClr val="003F69"/>
          </a:solidFill>
          <a:latin typeface="Arial" charset="0"/>
          <a:ea typeface="ＭＳ Ｐゴシック" charset="-128"/>
          <a:cs typeface="ＭＳ Ｐゴシック"/>
        </a:defRPr>
      </a:lvl2pPr>
      <a:lvl3pPr algn="l" rtl="0" eaLnBrk="1" fontAlgn="base" hangingPunct="1">
        <a:spcBef>
          <a:spcPct val="0"/>
        </a:spcBef>
        <a:spcAft>
          <a:spcPct val="0"/>
        </a:spcAft>
        <a:defRPr sz="2000" b="1">
          <a:solidFill>
            <a:srgbClr val="003F69"/>
          </a:solidFill>
          <a:latin typeface="Arial" charset="0"/>
          <a:ea typeface="ＭＳ Ｐゴシック" charset="-128"/>
          <a:cs typeface="ＭＳ Ｐゴシック"/>
        </a:defRPr>
      </a:lvl3pPr>
      <a:lvl4pPr algn="l" rtl="0" eaLnBrk="1" fontAlgn="base" hangingPunct="1">
        <a:spcBef>
          <a:spcPct val="0"/>
        </a:spcBef>
        <a:spcAft>
          <a:spcPct val="0"/>
        </a:spcAft>
        <a:defRPr sz="2000" b="1">
          <a:solidFill>
            <a:srgbClr val="003F69"/>
          </a:solidFill>
          <a:latin typeface="Arial" charset="0"/>
          <a:ea typeface="ＭＳ Ｐゴシック" charset="-128"/>
          <a:cs typeface="ＭＳ Ｐゴシック"/>
        </a:defRPr>
      </a:lvl4pPr>
      <a:lvl5pPr algn="l" rtl="0" eaLnBrk="1" fontAlgn="base" hangingPunct="1">
        <a:spcBef>
          <a:spcPct val="0"/>
        </a:spcBef>
        <a:spcAft>
          <a:spcPct val="0"/>
        </a:spcAft>
        <a:defRPr sz="2000" b="1">
          <a:solidFill>
            <a:srgbClr val="003F69"/>
          </a:solidFill>
          <a:latin typeface="Arial" charset="0"/>
          <a:ea typeface="ＭＳ Ｐゴシック" charset="-128"/>
          <a:cs typeface="ＭＳ Ｐゴシック"/>
        </a:defRPr>
      </a:lvl5pPr>
      <a:lvl6pPr marL="457200" algn="l" rtl="0" eaLnBrk="1" fontAlgn="base" hangingPunct="1">
        <a:spcBef>
          <a:spcPct val="0"/>
        </a:spcBef>
        <a:spcAft>
          <a:spcPct val="0"/>
        </a:spcAft>
        <a:defRPr sz="2000" b="1">
          <a:solidFill>
            <a:srgbClr val="003F69"/>
          </a:solidFill>
          <a:latin typeface="Arial" charset="0"/>
          <a:ea typeface="ＭＳ Ｐゴシック" charset="-128"/>
        </a:defRPr>
      </a:lvl6pPr>
      <a:lvl7pPr marL="914400" algn="l" rtl="0" eaLnBrk="1" fontAlgn="base" hangingPunct="1">
        <a:spcBef>
          <a:spcPct val="0"/>
        </a:spcBef>
        <a:spcAft>
          <a:spcPct val="0"/>
        </a:spcAft>
        <a:defRPr sz="2000" b="1">
          <a:solidFill>
            <a:srgbClr val="003F69"/>
          </a:solidFill>
          <a:latin typeface="Arial" charset="0"/>
          <a:ea typeface="ＭＳ Ｐゴシック" charset="-128"/>
        </a:defRPr>
      </a:lvl7pPr>
      <a:lvl8pPr marL="1371600" algn="l" rtl="0" eaLnBrk="1" fontAlgn="base" hangingPunct="1">
        <a:spcBef>
          <a:spcPct val="0"/>
        </a:spcBef>
        <a:spcAft>
          <a:spcPct val="0"/>
        </a:spcAft>
        <a:defRPr sz="2000" b="1">
          <a:solidFill>
            <a:srgbClr val="003F69"/>
          </a:solidFill>
          <a:latin typeface="Arial" charset="0"/>
          <a:ea typeface="ＭＳ Ｐゴシック" charset="-128"/>
        </a:defRPr>
      </a:lvl8pPr>
      <a:lvl9pPr marL="1828800" algn="l" rtl="0" eaLnBrk="1" fontAlgn="base" hangingPunct="1">
        <a:spcBef>
          <a:spcPct val="0"/>
        </a:spcBef>
        <a:spcAft>
          <a:spcPct val="0"/>
        </a:spcAft>
        <a:defRPr sz="2000" b="1">
          <a:solidFill>
            <a:srgbClr val="003F69"/>
          </a:solidFill>
          <a:latin typeface="Arial" charset="0"/>
          <a:ea typeface="ＭＳ Ｐゴシック" charset="-128"/>
        </a:defRPr>
      </a:lvl9pPr>
    </p:titleStyle>
    <p:bodyStyle>
      <a:lvl1pPr marL="168275" indent="-168275" algn="l" rtl="0" eaLnBrk="1" fontAlgn="base" hangingPunct="1">
        <a:spcBef>
          <a:spcPct val="20000"/>
        </a:spcBef>
        <a:spcAft>
          <a:spcPct val="0"/>
        </a:spcAft>
        <a:buClr>
          <a:srgbClr val="003F69"/>
        </a:buClr>
        <a:buSzPct val="90000"/>
        <a:buFont typeface="Times" pitchFamily="18" charset="0"/>
        <a:buChar char="•"/>
        <a:defRPr>
          <a:solidFill>
            <a:schemeClr val="tx1"/>
          </a:solidFill>
          <a:latin typeface="+mn-lt"/>
          <a:ea typeface="+mn-ea"/>
          <a:cs typeface="ＭＳ Ｐゴシック"/>
        </a:defRPr>
      </a:lvl1pPr>
      <a:lvl2pPr marL="458788" indent="-174625" algn="l" rtl="0" eaLnBrk="1" fontAlgn="base" hangingPunct="1">
        <a:spcBef>
          <a:spcPct val="20000"/>
        </a:spcBef>
        <a:spcAft>
          <a:spcPct val="0"/>
        </a:spcAft>
        <a:buClr>
          <a:srgbClr val="003F69"/>
        </a:buClr>
        <a:buChar char="–"/>
        <a:defRPr>
          <a:solidFill>
            <a:schemeClr val="tx1"/>
          </a:solidFill>
          <a:latin typeface="+mn-lt"/>
          <a:ea typeface="+mn-ea"/>
          <a:cs typeface="ＭＳ Ｐゴシック"/>
        </a:defRPr>
      </a:lvl2pPr>
      <a:lvl3pPr marL="742950" indent="-168275" algn="l" rtl="0" eaLnBrk="1" fontAlgn="base" hangingPunct="1">
        <a:spcBef>
          <a:spcPct val="20000"/>
        </a:spcBef>
        <a:spcAft>
          <a:spcPct val="0"/>
        </a:spcAft>
        <a:buClr>
          <a:srgbClr val="003F69"/>
        </a:buClr>
        <a:buSzPct val="90000"/>
        <a:buFont typeface="Times" pitchFamily="18" charset="0"/>
        <a:buChar char="•"/>
        <a:defRPr>
          <a:solidFill>
            <a:schemeClr val="tx1"/>
          </a:solidFill>
          <a:latin typeface="+mn-lt"/>
          <a:ea typeface="+mn-ea"/>
          <a:cs typeface="ＭＳ Ｐゴシック"/>
        </a:defRPr>
      </a:lvl3pPr>
      <a:lvl4pPr marL="1027113" indent="-169863" algn="l" rtl="0" eaLnBrk="1" fontAlgn="base" hangingPunct="1">
        <a:spcBef>
          <a:spcPct val="20000"/>
        </a:spcBef>
        <a:spcAft>
          <a:spcPct val="0"/>
        </a:spcAft>
        <a:buClr>
          <a:srgbClr val="003F69"/>
        </a:buClr>
        <a:buChar char="–"/>
        <a:defRPr>
          <a:solidFill>
            <a:schemeClr val="tx1"/>
          </a:solidFill>
          <a:latin typeface="+mn-lt"/>
          <a:ea typeface="+mn-ea"/>
          <a:cs typeface="ＭＳ Ｐゴシック"/>
        </a:defRPr>
      </a:lvl4pPr>
      <a:lvl5pPr marL="1317625" indent="-176213" algn="l" rtl="0" eaLnBrk="1" fontAlgn="base" hangingPunct="1">
        <a:spcBef>
          <a:spcPct val="20000"/>
        </a:spcBef>
        <a:spcAft>
          <a:spcPct val="0"/>
        </a:spcAft>
        <a:buClr>
          <a:srgbClr val="003F69"/>
        </a:buClr>
        <a:buChar char="»"/>
        <a:defRPr i="1">
          <a:solidFill>
            <a:schemeClr val="tx1"/>
          </a:solidFill>
          <a:latin typeface="+mn-lt"/>
          <a:ea typeface="+mn-ea"/>
          <a:cs typeface="ＭＳ Ｐゴシック"/>
        </a:defRPr>
      </a:lvl5pPr>
      <a:lvl6pPr marL="1774825" indent="-176213" algn="l" rtl="0" eaLnBrk="1" fontAlgn="base" hangingPunct="1">
        <a:spcBef>
          <a:spcPct val="20000"/>
        </a:spcBef>
        <a:spcAft>
          <a:spcPct val="0"/>
        </a:spcAft>
        <a:buClr>
          <a:srgbClr val="003F69"/>
        </a:buClr>
        <a:buChar char="»"/>
        <a:defRPr i="1">
          <a:solidFill>
            <a:schemeClr val="tx1"/>
          </a:solidFill>
          <a:latin typeface="+mn-lt"/>
          <a:ea typeface="+mn-ea"/>
        </a:defRPr>
      </a:lvl6pPr>
      <a:lvl7pPr marL="2232025" indent="-176213" algn="l" rtl="0" eaLnBrk="1" fontAlgn="base" hangingPunct="1">
        <a:spcBef>
          <a:spcPct val="20000"/>
        </a:spcBef>
        <a:spcAft>
          <a:spcPct val="0"/>
        </a:spcAft>
        <a:buClr>
          <a:srgbClr val="003F69"/>
        </a:buClr>
        <a:buChar char="»"/>
        <a:defRPr i="1">
          <a:solidFill>
            <a:schemeClr val="tx1"/>
          </a:solidFill>
          <a:latin typeface="+mn-lt"/>
          <a:ea typeface="+mn-ea"/>
        </a:defRPr>
      </a:lvl7pPr>
      <a:lvl8pPr marL="2689225" indent="-176213" algn="l" rtl="0" eaLnBrk="1" fontAlgn="base" hangingPunct="1">
        <a:spcBef>
          <a:spcPct val="20000"/>
        </a:spcBef>
        <a:spcAft>
          <a:spcPct val="0"/>
        </a:spcAft>
        <a:buClr>
          <a:srgbClr val="003F69"/>
        </a:buClr>
        <a:buChar char="»"/>
        <a:defRPr i="1">
          <a:solidFill>
            <a:schemeClr val="tx1"/>
          </a:solidFill>
          <a:latin typeface="+mn-lt"/>
          <a:ea typeface="+mn-ea"/>
        </a:defRPr>
      </a:lvl8pPr>
      <a:lvl9pPr marL="3146425" indent="-176213" algn="l" rtl="0" eaLnBrk="1" fontAlgn="base" hangingPunct="1">
        <a:spcBef>
          <a:spcPct val="20000"/>
        </a:spcBef>
        <a:spcAft>
          <a:spcPct val="0"/>
        </a:spcAft>
        <a:buClr>
          <a:srgbClr val="003F69"/>
        </a:buClr>
        <a:buChar char="»"/>
        <a:defRPr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tiff"/><Relationship Id="rId1" Type="http://schemas.openxmlformats.org/officeDocument/2006/relationships/slideLayout" Target="../slideLayouts/slideLayout11.xml"/><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chart" Target="../charts/chart3.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11.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tif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52401"/>
            <a:ext cx="7162800" cy="1523999"/>
          </a:xfrm>
        </p:spPr>
        <p:txBody>
          <a:bodyPr/>
          <a:lstStyle/>
          <a:p>
            <a:r>
              <a:rPr lang="en-US" sz="2300" dirty="0" smtClean="0"/>
              <a:t>Modeling Dispersion of Traffic-Related Pollutants in the NEXUS Health Study</a:t>
            </a:r>
            <a:endParaRPr lang="en-US" sz="2300" dirty="0"/>
          </a:p>
        </p:txBody>
      </p:sp>
      <p:sp>
        <p:nvSpPr>
          <p:cNvPr id="3" name="Subtitle 2"/>
          <p:cNvSpPr>
            <a:spLocks noGrp="1"/>
          </p:cNvSpPr>
          <p:nvPr>
            <p:ph type="subTitle" idx="1"/>
          </p:nvPr>
        </p:nvSpPr>
        <p:spPr>
          <a:xfrm>
            <a:off x="228600" y="1676400"/>
            <a:ext cx="8534400" cy="4495800"/>
          </a:xfrm>
        </p:spPr>
        <p:txBody>
          <a:bodyPr/>
          <a:lstStyle/>
          <a:p>
            <a:pPr algn="l"/>
            <a:r>
              <a:rPr lang="en-US" sz="1600" b="1" dirty="0" smtClean="0">
                <a:solidFill>
                  <a:srgbClr val="003F69"/>
                </a:solidFill>
              </a:rPr>
              <a:t>Michelle G. Snyder, Vlad Isakov, David Heist </a:t>
            </a:r>
            <a:endParaRPr lang="en-US" sz="1600" dirty="0" smtClean="0">
              <a:solidFill>
                <a:srgbClr val="003F69"/>
              </a:solidFill>
            </a:endParaRPr>
          </a:p>
          <a:p>
            <a:pPr algn="l"/>
            <a:r>
              <a:rPr lang="en-US" sz="1200" dirty="0" smtClean="0">
                <a:solidFill>
                  <a:srgbClr val="003F69"/>
                </a:solidFill>
              </a:rPr>
              <a:t>U.S. EPA, Office of Research and Development, National Exposure Research Laboratory, Atmospheric Modeling and Analysis Division, 109 T.W. Alexander Drive, Research Triangle Park, NC 27711</a:t>
            </a:r>
          </a:p>
          <a:p>
            <a:pPr algn="l"/>
            <a:endParaRPr lang="en-US" sz="1600" b="1" dirty="0" smtClean="0">
              <a:solidFill>
                <a:srgbClr val="003F69"/>
              </a:solidFill>
            </a:endParaRPr>
          </a:p>
          <a:p>
            <a:pPr algn="l"/>
            <a:r>
              <a:rPr lang="en-US" sz="1600" b="1" dirty="0" smtClean="0">
                <a:solidFill>
                  <a:srgbClr val="003F69"/>
                </a:solidFill>
              </a:rPr>
              <a:t>Sarav Arunachalam,</a:t>
            </a:r>
            <a:r>
              <a:rPr lang="en-US" sz="1600" b="1" baseline="30000" dirty="0" smtClean="0">
                <a:solidFill>
                  <a:srgbClr val="003F69"/>
                </a:solidFill>
              </a:rPr>
              <a:t> </a:t>
            </a:r>
            <a:r>
              <a:rPr lang="en-US" sz="1600" b="1" dirty="0" smtClean="0">
                <a:solidFill>
                  <a:srgbClr val="003F69"/>
                </a:solidFill>
              </a:rPr>
              <a:t>Kevin Talgo, Alejandra Valencia, Brian </a:t>
            </a:r>
            <a:r>
              <a:rPr lang="en-US" sz="1600" b="1" dirty="0" err="1" smtClean="0">
                <a:solidFill>
                  <a:srgbClr val="003F69"/>
                </a:solidFill>
              </a:rPr>
              <a:t>Naess</a:t>
            </a:r>
            <a:endParaRPr lang="en-US" sz="1600" dirty="0" smtClean="0">
              <a:solidFill>
                <a:srgbClr val="003F69"/>
              </a:solidFill>
            </a:endParaRPr>
          </a:p>
          <a:p>
            <a:pPr algn="l"/>
            <a:r>
              <a:rPr lang="en-US" sz="1200" dirty="0" smtClean="0">
                <a:solidFill>
                  <a:srgbClr val="003F69"/>
                </a:solidFill>
              </a:rPr>
              <a:t>Institute for the Environment, The University of North Carolina, Chapel Hill, NC</a:t>
            </a:r>
          </a:p>
          <a:p>
            <a:pPr algn="l"/>
            <a:endParaRPr lang="en-US" sz="1600" b="1" dirty="0" smtClean="0">
              <a:solidFill>
                <a:srgbClr val="003F69"/>
              </a:solidFill>
            </a:endParaRPr>
          </a:p>
          <a:p>
            <a:pPr algn="l"/>
            <a:r>
              <a:rPr lang="en-US" sz="1600" b="1" dirty="0" smtClean="0">
                <a:solidFill>
                  <a:srgbClr val="003F69"/>
                </a:solidFill>
              </a:rPr>
              <a:t>Stuart Batterman</a:t>
            </a:r>
            <a:endParaRPr lang="en-US" sz="1600" dirty="0" smtClean="0">
              <a:solidFill>
                <a:srgbClr val="003F69"/>
              </a:solidFill>
            </a:endParaRPr>
          </a:p>
          <a:p>
            <a:pPr algn="l"/>
            <a:r>
              <a:rPr lang="en-US" sz="1200" dirty="0" smtClean="0">
                <a:solidFill>
                  <a:srgbClr val="003F69"/>
                </a:solidFill>
              </a:rPr>
              <a:t>Environmental Health Sciences, School of Public Health, University of Michigan, Ann Arbor, MI</a:t>
            </a:r>
          </a:p>
          <a:p>
            <a:pPr algn="l"/>
            <a:endParaRPr lang="en-US" sz="1600" b="1" dirty="0" smtClean="0">
              <a:solidFill>
                <a:srgbClr val="003F69"/>
              </a:solidFill>
            </a:endParaRPr>
          </a:p>
          <a:p>
            <a:pPr algn="l"/>
            <a:r>
              <a:rPr lang="en-US" sz="1600" b="1" dirty="0" smtClean="0">
                <a:solidFill>
                  <a:srgbClr val="003F69"/>
                </a:solidFill>
              </a:rPr>
              <a:t>CAAA</a:t>
            </a:r>
            <a:endParaRPr lang="en-US" sz="1600" dirty="0" smtClean="0">
              <a:solidFill>
                <a:srgbClr val="003F69"/>
              </a:solidFill>
            </a:endParaRPr>
          </a:p>
          <a:p>
            <a:pPr algn="l"/>
            <a:r>
              <a:rPr lang="en-US" sz="1200" dirty="0" smtClean="0">
                <a:solidFill>
                  <a:srgbClr val="003F69"/>
                </a:solidFill>
              </a:rPr>
              <a:t>Community Action Against Asthma, Community Partner at Large, Detroit, MI</a:t>
            </a:r>
          </a:p>
          <a:p>
            <a:pPr algn="l"/>
            <a:endParaRPr lang="en-US" sz="1600" dirty="0" smtClean="0">
              <a:solidFill>
                <a:srgbClr val="003F69"/>
              </a:solidFill>
            </a:endParaRPr>
          </a:p>
          <a:p>
            <a:pPr algn="l"/>
            <a:r>
              <a:rPr lang="en-US" sz="1600" b="1" dirty="0" smtClean="0">
                <a:solidFill>
                  <a:srgbClr val="003F69"/>
                </a:solidFill>
              </a:rPr>
              <a:t>12</a:t>
            </a:r>
            <a:r>
              <a:rPr lang="en-US" sz="1600" b="1" baseline="30000" dirty="0" smtClean="0">
                <a:solidFill>
                  <a:srgbClr val="003F69"/>
                </a:solidFill>
              </a:rPr>
              <a:t>th</a:t>
            </a:r>
            <a:r>
              <a:rPr lang="en-US" sz="1600" b="1" dirty="0" smtClean="0">
                <a:solidFill>
                  <a:srgbClr val="003F69"/>
                </a:solidFill>
              </a:rPr>
              <a:t> Annual CMAS Conference</a:t>
            </a:r>
          </a:p>
          <a:p>
            <a:pPr algn="l"/>
            <a:r>
              <a:rPr lang="en-US" sz="1600" b="1" dirty="0" smtClean="0">
                <a:solidFill>
                  <a:srgbClr val="003F69"/>
                </a:solidFill>
              </a:rPr>
              <a:t>October 28-30, 2013</a:t>
            </a:r>
          </a:p>
          <a:p>
            <a:pPr algn="l"/>
            <a:r>
              <a:rPr lang="en-US" sz="1600" b="1" dirty="0" smtClean="0">
                <a:solidFill>
                  <a:srgbClr val="003F69"/>
                </a:solidFill>
              </a:rPr>
              <a:t>Chapel Hill, NC USA</a:t>
            </a:r>
            <a:endParaRPr lang="en-US" sz="1600" dirty="0" smtClean="0">
              <a:solidFill>
                <a:srgbClr val="003F69"/>
              </a:solidFill>
            </a:endParaRPr>
          </a:p>
          <a:p>
            <a:pPr algn="l"/>
            <a:endParaRPr lang="en-US" sz="1600" dirty="0" smtClean="0">
              <a:solidFill>
                <a:srgbClr val="003F69"/>
              </a:solidFill>
            </a:endParaRPr>
          </a:p>
          <a:p>
            <a:pPr algn="l"/>
            <a:endParaRPr lang="en-US" dirty="0"/>
          </a:p>
        </p:txBody>
      </p:sp>
      <p:sp>
        <p:nvSpPr>
          <p:cNvPr id="4" name="Subtitle 2"/>
          <p:cNvSpPr txBox="1">
            <a:spLocks/>
          </p:cNvSpPr>
          <p:nvPr/>
        </p:nvSpPr>
        <p:spPr bwMode="auto">
          <a:xfrm>
            <a:off x="5715000" y="6172200"/>
            <a:ext cx="3200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r>
              <a:rPr lang="en-US" sz="1600" kern="0" dirty="0" smtClean="0">
                <a:solidFill>
                  <a:srgbClr val="003F69"/>
                </a:solidFill>
                <a:cs typeface="ＭＳ Ｐゴシック"/>
              </a:rPr>
              <a:t>Wednesday</a:t>
            </a:r>
            <a:r>
              <a:rPr kumimoji="0" lang="en-US" sz="1600" b="0" i="0" u="none" strike="noStrike" kern="0" cap="none" spc="0" normalizeH="0" noProof="0" dirty="0" smtClean="0">
                <a:ln>
                  <a:noFill/>
                </a:ln>
                <a:solidFill>
                  <a:srgbClr val="003F69"/>
                </a:solidFill>
                <a:effectLst/>
                <a:uLnTx/>
                <a:uFillTx/>
                <a:latin typeface="+mn-lt"/>
                <a:ea typeface="+mn-ea"/>
                <a:cs typeface="ＭＳ Ｐゴシック"/>
              </a:rPr>
              <a:t> October 30, 2013 </a:t>
            </a:r>
            <a:endParaRPr kumimoji="0" lang="en-US" sz="1600" b="0" i="0" u="none" strike="noStrike" kern="0" cap="none" spc="0" normalizeH="0" baseline="0" noProof="0" dirty="0" smtClean="0">
              <a:ln>
                <a:noFill/>
              </a:ln>
              <a:solidFill>
                <a:srgbClr val="003F69"/>
              </a:solidFill>
              <a:effectLst/>
              <a:uLnTx/>
              <a:uFillTx/>
              <a:latin typeface="+mn-lt"/>
              <a:ea typeface="+mn-ea"/>
              <a:cs typeface="ＭＳ Ｐゴシック"/>
            </a:endParaRPr>
          </a:p>
          <a:p>
            <a:pPr marL="0" marR="0" lvl="0" indent="0" algn="ctr"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ＭＳ Ｐゴシック"/>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5029200" y="1447800"/>
            <a:ext cx="3048000" cy="17526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aphicFrame>
        <p:nvGraphicFramePr>
          <p:cNvPr id="5" name="Table 4"/>
          <p:cNvGraphicFramePr>
            <a:graphicFrameLocks noGrp="1"/>
          </p:cNvGraphicFramePr>
          <p:nvPr/>
        </p:nvGraphicFramePr>
        <p:xfrm>
          <a:off x="5334000" y="1981200"/>
          <a:ext cx="2286000" cy="1051560"/>
        </p:xfrm>
        <a:graphic>
          <a:graphicData uri="http://schemas.openxmlformats.org/drawingml/2006/table">
            <a:tbl>
              <a:tblPr/>
              <a:tblGrid>
                <a:gridCol w="1066800"/>
                <a:gridCol w="609600"/>
                <a:gridCol w="609600"/>
              </a:tblGrid>
              <a:tr h="0">
                <a:tc>
                  <a:txBody>
                    <a:bodyPr/>
                    <a:lstStyle/>
                    <a:p>
                      <a:pPr marL="0" marR="0" algn="l">
                        <a:lnSpc>
                          <a:spcPct val="115000"/>
                        </a:lnSpc>
                        <a:spcBef>
                          <a:spcPts val="0"/>
                        </a:spcBef>
                        <a:spcAft>
                          <a:spcPts val="0"/>
                        </a:spcAft>
                      </a:pPr>
                      <a:r>
                        <a:rPr lang="en-US" sz="1200" b="1" dirty="0">
                          <a:latin typeface="Times New Roman"/>
                          <a:ea typeface="Calibri"/>
                        </a:rPr>
                        <a:t>NFC</a:t>
                      </a:r>
                      <a:endParaRPr lang="en-US" sz="1200" dirty="0">
                        <a:latin typeface="Times New Roman"/>
                        <a:ea typeface="Calibri"/>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solidFill>
                            <a:srgbClr val="FF0000"/>
                          </a:solidFill>
                          <a:latin typeface="Times New Roman"/>
                          <a:ea typeface="Calibri"/>
                        </a:rPr>
                        <a:t>11</a:t>
                      </a:r>
                      <a:endParaRPr lang="en-US" sz="1200" dirty="0">
                        <a:solidFill>
                          <a:srgbClr val="FF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solidFill>
                            <a:srgbClr val="0309F7"/>
                          </a:solidFill>
                          <a:latin typeface="Times New Roman"/>
                          <a:ea typeface="Calibri"/>
                        </a:rPr>
                        <a:t>12</a:t>
                      </a:r>
                      <a:endParaRPr lang="en-US" sz="1200" dirty="0">
                        <a:solidFill>
                          <a:srgbClr val="0309F7"/>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US" sz="1200">
                          <a:latin typeface="Times New Roman"/>
                          <a:ea typeface="Calibri"/>
                        </a:rPr>
                        <a:t>Avg AADT</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30900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0309F7"/>
                          </a:solidFill>
                          <a:latin typeface="Times New Roman"/>
                          <a:ea typeface="Calibri"/>
                        </a:rPr>
                        <a:t>32900</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US" sz="1200">
                          <a:latin typeface="Times New Roman"/>
                          <a:ea typeface="Calibri"/>
                        </a:rPr>
                        <a:t>Avg Speed</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0309F7"/>
                          </a:solidFill>
                          <a:latin typeface="Times New Roman"/>
                          <a:ea typeface="Calibri"/>
                        </a:rPr>
                        <a:t>48</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US" sz="1200">
                          <a:latin typeface="Times New Roman"/>
                          <a:ea typeface="Calibri"/>
                        </a:rPr>
                        <a:t>Max. Speed</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0309F7"/>
                          </a:solidFill>
                          <a:latin typeface="Times New Roman"/>
                          <a:ea typeface="Calibri"/>
                        </a:rPr>
                        <a:t>65</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US" sz="1200">
                          <a:latin typeface="Times New Roman"/>
                          <a:ea typeface="Calibri"/>
                        </a:rPr>
                        <a:t>Min. Speed</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dirty="0">
                          <a:solidFill>
                            <a:srgbClr val="0309F7"/>
                          </a:solidFill>
                          <a:latin typeface="Times New Roman"/>
                          <a:ea typeface="Calibri"/>
                        </a:rPr>
                        <a:t>27</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0241" name="Rectangle 1"/>
          <p:cNvSpPr>
            <a:spLocks noChangeArrowheads="1"/>
          </p:cNvSpPr>
          <p:nvPr/>
        </p:nvSpPr>
        <p:spPr bwMode="auto">
          <a:xfrm>
            <a:off x="4876800" y="1447800"/>
            <a:ext cx="3352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Roadlink characteristics for average NFC 11 and 12 roadlinks in Detroit domain.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Box 18"/>
          <p:cNvSpPr txBox="1"/>
          <p:nvPr/>
        </p:nvSpPr>
        <p:spPr>
          <a:xfrm>
            <a:off x="228600" y="5638800"/>
            <a:ext cx="8534400" cy="830997"/>
          </a:xfrm>
          <a:prstGeom prst="rect">
            <a:avLst/>
          </a:prstGeom>
          <a:noFill/>
          <a:ln>
            <a:noFill/>
          </a:ln>
        </p:spPr>
        <p:txBody>
          <a:bodyPr wrap="square" rtlCol="0">
            <a:spAutoFit/>
          </a:bodyPr>
          <a:lstStyle/>
          <a:p>
            <a:r>
              <a:rPr lang="en-US" sz="1600" b="1" i="1" dirty="0" smtClean="0">
                <a:solidFill>
                  <a:srgbClr val="003F6C"/>
                </a:solidFill>
              </a:rPr>
              <a:t>Emissions contain the distinction between high diesel (11) and low diesel (12) roadways, therefore modeling results should contain a distinction between these roadways. (This puts added emphasis on the roadway classifications.)</a:t>
            </a:r>
          </a:p>
        </p:txBody>
      </p:sp>
      <p:grpSp>
        <p:nvGrpSpPr>
          <p:cNvPr id="22" name="Group 21"/>
          <p:cNvGrpSpPr/>
          <p:nvPr/>
        </p:nvGrpSpPr>
        <p:grpSpPr>
          <a:xfrm>
            <a:off x="152400" y="1371600"/>
            <a:ext cx="3581400" cy="2971800"/>
            <a:chOff x="23038" y="1219200"/>
            <a:chExt cx="4830726" cy="4052455"/>
          </a:xfrm>
        </p:grpSpPr>
        <p:grpSp>
          <p:nvGrpSpPr>
            <p:cNvPr id="15" name="Group 14"/>
            <p:cNvGrpSpPr/>
            <p:nvPr/>
          </p:nvGrpSpPr>
          <p:grpSpPr>
            <a:xfrm>
              <a:off x="23038" y="1219200"/>
              <a:ext cx="4830726" cy="3352800"/>
              <a:chOff x="4685949" y="4038600"/>
              <a:chExt cx="4485001" cy="2819400"/>
            </a:xfrm>
          </p:grpSpPr>
          <p:pic>
            <p:nvPicPr>
              <p:cNvPr id="7" name="Picture 6" descr="DetroitFleetMixes.tif"/>
              <p:cNvPicPr>
                <a:picLocks noChangeAspect="1"/>
              </p:cNvPicPr>
              <p:nvPr/>
            </p:nvPicPr>
            <p:blipFill>
              <a:blip r:embed="rId2" cstate="print"/>
              <a:srcRect l="5208" r="7292"/>
              <a:stretch>
                <a:fillRect/>
              </a:stretch>
            </p:blipFill>
            <p:spPr>
              <a:xfrm>
                <a:off x="5715000" y="4234543"/>
                <a:ext cx="3060700" cy="2623457"/>
              </a:xfrm>
              <a:prstGeom prst="rect">
                <a:avLst/>
              </a:prstGeom>
            </p:spPr>
          </p:pic>
          <p:sp>
            <p:nvSpPr>
              <p:cNvPr id="8" name="TextBox 7"/>
              <p:cNvSpPr txBox="1"/>
              <p:nvPr/>
            </p:nvSpPr>
            <p:spPr>
              <a:xfrm>
                <a:off x="4685949" y="4038600"/>
                <a:ext cx="949978" cy="741144"/>
              </a:xfrm>
              <a:prstGeom prst="rect">
                <a:avLst/>
              </a:prstGeom>
              <a:solidFill>
                <a:schemeClr val="bg2"/>
              </a:solidFill>
              <a:ln>
                <a:solidFill>
                  <a:schemeClr val="tx1"/>
                </a:solidFill>
              </a:ln>
            </p:spPr>
            <p:txBody>
              <a:bodyPr wrap="square" rtlCol="0">
                <a:spAutoFit/>
              </a:bodyPr>
              <a:lstStyle/>
              <a:p>
                <a:pPr algn="ctr"/>
                <a:r>
                  <a:rPr lang="en-US" sz="1200" dirty="0" smtClean="0">
                    <a:solidFill>
                      <a:srgbClr val="FF0000"/>
                    </a:solidFill>
                  </a:rPr>
                  <a:t>HT/HD 9% Diesel</a:t>
                </a:r>
                <a:endParaRPr lang="en-US" sz="1200" dirty="0">
                  <a:solidFill>
                    <a:srgbClr val="FF0000"/>
                  </a:solidFill>
                </a:endParaRPr>
              </a:p>
            </p:txBody>
          </p:sp>
          <p:sp>
            <p:nvSpPr>
              <p:cNvPr id="9" name="TextBox 8"/>
              <p:cNvSpPr txBox="1"/>
              <p:nvPr/>
            </p:nvSpPr>
            <p:spPr>
              <a:xfrm>
                <a:off x="8229599" y="4038600"/>
                <a:ext cx="941351" cy="741144"/>
              </a:xfrm>
              <a:prstGeom prst="rect">
                <a:avLst/>
              </a:prstGeom>
              <a:solidFill>
                <a:schemeClr val="bg2"/>
              </a:solidFill>
              <a:ln>
                <a:solidFill>
                  <a:schemeClr val="tx1"/>
                </a:solidFill>
              </a:ln>
            </p:spPr>
            <p:txBody>
              <a:bodyPr wrap="square" rtlCol="0">
                <a:spAutoFit/>
              </a:bodyPr>
              <a:lstStyle/>
              <a:p>
                <a:pPr algn="ctr"/>
                <a:r>
                  <a:rPr lang="en-US" sz="1200" dirty="0" smtClean="0">
                    <a:solidFill>
                      <a:srgbClr val="3417E3"/>
                    </a:solidFill>
                  </a:rPr>
                  <a:t>HT/LD 5% Diesel</a:t>
                </a:r>
                <a:endParaRPr lang="en-US" sz="1200" dirty="0">
                  <a:solidFill>
                    <a:srgbClr val="3417E3"/>
                  </a:solidFill>
                </a:endParaRPr>
              </a:p>
            </p:txBody>
          </p:sp>
          <p:cxnSp>
            <p:nvCxnSpPr>
              <p:cNvPr id="10" name="Straight Arrow Connector 9"/>
              <p:cNvCxnSpPr>
                <a:stCxn id="8" idx="3"/>
                <a:endCxn id="11" idx="1"/>
              </p:cNvCxnSpPr>
              <p:nvPr/>
            </p:nvCxnSpPr>
            <p:spPr bwMode="auto">
              <a:xfrm>
                <a:off x="5635925" y="4409173"/>
                <a:ext cx="383874" cy="10827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Left Brace 10"/>
              <p:cNvSpPr/>
              <p:nvPr/>
            </p:nvSpPr>
            <p:spPr bwMode="auto">
              <a:xfrm>
                <a:off x="6019800" y="4419600"/>
                <a:ext cx="201184" cy="195696"/>
              </a:xfrm>
              <a:prstGeom prst="leftBrace">
                <a:avLst>
                  <a:gd name="adj1" fmla="val 34140"/>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2" name="Right Brace 11"/>
              <p:cNvSpPr/>
              <p:nvPr/>
            </p:nvSpPr>
            <p:spPr bwMode="auto">
              <a:xfrm>
                <a:off x="7848600" y="4419600"/>
                <a:ext cx="94891" cy="10351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13" name="Straight Arrow Connector 12"/>
              <p:cNvCxnSpPr>
                <a:stCxn id="9" idx="1"/>
                <a:endCxn id="12" idx="1"/>
              </p:cNvCxnSpPr>
              <p:nvPr/>
            </p:nvCxnSpPr>
            <p:spPr bwMode="auto">
              <a:xfrm flipH="1">
                <a:off x="7943491" y="4409173"/>
                <a:ext cx="286109" cy="6218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TextBox 13"/>
              <p:cNvSpPr txBox="1"/>
              <p:nvPr/>
            </p:nvSpPr>
            <p:spPr>
              <a:xfrm>
                <a:off x="6646440" y="4114800"/>
                <a:ext cx="821160" cy="272906"/>
              </a:xfrm>
              <a:prstGeom prst="rect">
                <a:avLst/>
              </a:prstGeom>
              <a:solidFill>
                <a:schemeClr val="bg1"/>
              </a:solidFill>
            </p:spPr>
            <p:txBody>
              <a:bodyPr wrap="none" rtlCol="0">
                <a:spAutoFit/>
              </a:bodyPr>
              <a:lstStyle/>
              <a:p>
                <a:r>
                  <a:rPr lang="en-US" sz="1400" dirty="0" smtClean="0"/>
                  <a:t>Fleet Mix</a:t>
                </a:r>
                <a:endParaRPr lang="en-US" sz="1400" dirty="0"/>
              </a:p>
            </p:txBody>
          </p:sp>
        </p:grpSp>
        <p:sp>
          <p:nvSpPr>
            <p:cNvPr id="21" name="Rectangle 20"/>
            <p:cNvSpPr/>
            <p:nvPr/>
          </p:nvSpPr>
          <p:spPr bwMode="auto">
            <a:xfrm>
              <a:off x="1447800" y="4267200"/>
              <a:ext cx="2583713" cy="1004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Arial" charset="0"/>
                  <a:ea typeface="ＭＳ Ｐゴシック" charset="-128"/>
                </a:rPr>
                <a:t>   11</a:t>
              </a:r>
              <a:r>
                <a:rPr kumimoji="0" lang="en-US" sz="1600" b="0" i="0" u="none" strike="noStrike" cap="none" normalizeH="0" baseline="0" dirty="0" smtClean="0">
                  <a:ln>
                    <a:noFill/>
                  </a:ln>
                  <a:solidFill>
                    <a:schemeClr val="tx1"/>
                  </a:solidFill>
                  <a:effectLst/>
                  <a:latin typeface="Arial" charset="0"/>
                  <a:ea typeface="ＭＳ Ｐゴシック" charset="-128"/>
                </a:rPr>
                <a:t>           </a:t>
              </a:r>
              <a:r>
                <a:rPr kumimoji="0" lang="en-US" sz="1600" b="0" i="0" u="none" strike="noStrike" cap="none" normalizeH="0" baseline="0" dirty="0" smtClean="0">
                  <a:ln>
                    <a:noFill/>
                  </a:ln>
                  <a:solidFill>
                    <a:srgbClr val="3417E3"/>
                  </a:solidFill>
                  <a:effectLst/>
                  <a:latin typeface="Arial" charset="0"/>
                  <a:ea typeface="ＭＳ Ｐゴシック" charset="-128"/>
                </a:rPr>
                <a:t>12</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solidFill>
                    <a:srgbClr val="FF0000"/>
                  </a:solidFill>
                  <a:latin typeface="Arial" charset="0"/>
                  <a:ea typeface="ＭＳ Ｐゴシック" charset="-128"/>
                </a:rPr>
                <a:t>HT/HD</a:t>
              </a:r>
              <a:r>
                <a:rPr lang="en-US" sz="1600" dirty="0" smtClean="0">
                  <a:solidFill>
                    <a:srgbClr val="3417E3"/>
                  </a:solidFill>
                  <a:latin typeface="Arial" charset="0"/>
                  <a:ea typeface="ＭＳ Ｐゴシック" charset="-128"/>
                </a:rPr>
                <a:t>    HT/LD</a:t>
              </a:r>
              <a:endParaRPr kumimoji="0" lang="en-US" sz="1600" b="0" i="0" u="none" strike="noStrike" cap="none" normalizeH="0" baseline="0" dirty="0" smtClean="0">
                <a:ln>
                  <a:noFill/>
                </a:ln>
                <a:solidFill>
                  <a:srgbClr val="3417E3"/>
                </a:solidFill>
                <a:effectLst/>
                <a:latin typeface="Arial" charset="0"/>
                <a:ea typeface="ＭＳ Ｐゴシック" charset="-128"/>
              </a:endParaRPr>
            </a:p>
          </p:txBody>
        </p:sp>
      </p:grpSp>
      <p:sp>
        <p:nvSpPr>
          <p:cNvPr id="20" name="Rectangle 19"/>
          <p:cNvSpPr/>
          <p:nvPr/>
        </p:nvSpPr>
        <p:spPr bwMode="auto">
          <a:xfrm>
            <a:off x="3200400" y="3505200"/>
            <a:ext cx="5105400" cy="20574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aphicFrame>
        <p:nvGraphicFramePr>
          <p:cNvPr id="16" name="Table 15"/>
          <p:cNvGraphicFramePr>
            <a:graphicFrameLocks noGrp="1"/>
          </p:cNvGraphicFramePr>
          <p:nvPr/>
        </p:nvGraphicFramePr>
        <p:xfrm>
          <a:off x="3611880" y="4114800"/>
          <a:ext cx="4389120" cy="1269821"/>
        </p:xfrm>
        <a:graphic>
          <a:graphicData uri="http://schemas.openxmlformats.org/drawingml/2006/table">
            <a:tbl>
              <a:tblPr/>
              <a:tblGrid>
                <a:gridCol w="1097280"/>
                <a:gridCol w="1097280"/>
                <a:gridCol w="1097280"/>
                <a:gridCol w="1097280"/>
              </a:tblGrid>
              <a:tr h="237381">
                <a:tc rowSpan="2">
                  <a:txBody>
                    <a:bodyPr/>
                    <a:lstStyle/>
                    <a:p>
                      <a:pPr marL="0" marR="0">
                        <a:lnSpc>
                          <a:spcPct val="115000"/>
                        </a:lnSpc>
                        <a:spcBef>
                          <a:spcPts val="0"/>
                        </a:spcBef>
                        <a:spcAft>
                          <a:spcPts val="0"/>
                        </a:spcAft>
                      </a:pPr>
                      <a:r>
                        <a:rPr lang="en-US" sz="1200" b="1" dirty="0">
                          <a:latin typeface="Times New Roman"/>
                          <a:ea typeface="Calibri"/>
                        </a:rPr>
                        <a:t>Pollutant</a:t>
                      </a:r>
                      <a:endParaRPr lang="en-US" sz="1200" dirty="0">
                        <a:latin typeface="Times New Roman"/>
                        <a:ea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nSpc>
                          <a:spcPct val="115000"/>
                        </a:lnSpc>
                        <a:spcBef>
                          <a:spcPts val="0"/>
                        </a:spcBef>
                        <a:spcAft>
                          <a:spcPts val="0"/>
                        </a:spcAft>
                      </a:pPr>
                      <a:r>
                        <a:rPr lang="en-US" sz="1200" b="1" dirty="0">
                          <a:latin typeface="Times New Roman"/>
                          <a:ea typeface="Calibri"/>
                        </a:rPr>
                        <a:t>Ratio of Emissions: NFC </a:t>
                      </a:r>
                      <a:r>
                        <a:rPr lang="en-US" sz="1200" b="1" dirty="0">
                          <a:solidFill>
                            <a:srgbClr val="0309F7"/>
                          </a:solidFill>
                          <a:latin typeface="Times New Roman"/>
                          <a:ea typeface="Calibri"/>
                        </a:rPr>
                        <a:t>12</a:t>
                      </a:r>
                      <a:r>
                        <a:rPr lang="en-US" sz="1200" b="1" dirty="0">
                          <a:latin typeface="Times New Roman"/>
                          <a:ea typeface="Calibri"/>
                        </a:rPr>
                        <a:t>/</a:t>
                      </a:r>
                      <a:r>
                        <a:rPr lang="en-US" sz="1200" b="1" dirty="0">
                          <a:solidFill>
                            <a:srgbClr val="FF0000"/>
                          </a:solidFill>
                          <a:latin typeface="Times New Roman"/>
                          <a:ea typeface="Calibri"/>
                        </a:rPr>
                        <a:t>11</a:t>
                      </a:r>
                      <a:endParaRPr lang="en-US" sz="1200" dirty="0">
                        <a:solidFill>
                          <a:srgbClr val="FF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58110">
                <a:tc vMerge="1">
                  <a:txBody>
                    <a:bodyPr/>
                    <a:lstStyle/>
                    <a:p>
                      <a:endParaRPr lang="en-US"/>
                    </a:p>
                  </a:txBody>
                  <a:tcPr/>
                </a:tc>
                <a:tc>
                  <a:txBody>
                    <a:bodyPr/>
                    <a:lstStyle/>
                    <a:p>
                      <a:pPr marL="0" marR="0">
                        <a:lnSpc>
                          <a:spcPct val="115000"/>
                        </a:lnSpc>
                        <a:spcBef>
                          <a:spcPts val="0"/>
                        </a:spcBef>
                        <a:spcAft>
                          <a:spcPts val="0"/>
                        </a:spcAft>
                      </a:pPr>
                      <a:r>
                        <a:rPr lang="en-US" sz="1200" b="1">
                          <a:latin typeface="Times New Roman"/>
                          <a:ea typeface="Calibri"/>
                        </a:rPr>
                        <a:t>Min. Speed</a:t>
                      </a:r>
                      <a:endParaRPr lang="en-US" sz="12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Times New Roman"/>
                          <a:ea typeface="Calibri"/>
                        </a:rPr>
                        <a:t>Avg. Speed</a:t>
                      </a:r>
                      <a:endParaRPr lang="en-US" sz="12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Times New Roman"/>
                          <a:ea typeface="Calibri"/>
                        </a:rPr>
                        <a:t>Max. Speed</a:t>
                      </a:r>
                      <a:endParaRPr lang="en-US" sz="12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110">
                <a:tc>
                  <a:txBody>
                    <a:bodyPr/>
                    <a:lstStyle/>
                    <a:p>
                      <a:pPr marL="0" marR="0">
                        <a:lnSpc>
                          <a:spcPct val="115000"/>
                        </a:lnSpc>
                        <a:spcBef>
                          <a:spcPts val="0"/>
                        </a:spcBef>
                        <a:spcAft>
                          <a:spcPts val="0"/>
                        </a:spcAft>
                      </a:pPr>
                      <a:r>
                        <a:rPr lang="en-US" sz="1200">
                          <a:latin typeface="Times New Roman"/>
                          <a:ea typeface="Calibri"/>
                        </a:rPr>
                        <a:t>PM</a:t>
                      </a:r>
                      <a:r>
                        <a:rPr lang="en-US" sz="1200" baseline="-25000">
                          <a:latin typeface="Times New Roman"/>
                          <a:ea typeface="Calibri"/>
                        </a:rPr>
                        <a:t>2.5</a:t>
                      </a:r>
                      <a:endParaRPr lang="en-US" sz="1200">
                        <a:latin typeface="Times New Roman"/>
                        <a:ea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0.639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rPr>
                        <a:t>0.655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rPr>
                        <a:t>0.663</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110">
                <a:tc>
                  <a:txBody>
                    <a:bodyPr/>
                    <a:lstStyle/>
                    <a:p>
                      <a:pPr marL="0" marR="0">
                        <a:lnSpc>
                          <a:spcPct val="115000"/>
                        </a:lnSpc>
                        <a:spcBef>
                          <a:spcPts val="0"/>
                        </a:spcBef>
                        <a:spcAft>
                          <a:spcPts val="0"/>
                        </a:spcAft>
                      </a:pPr>
                      <a:r>
                        <a:rPr lang="en-US" sz="1200">
                          <a:latin typeface="Times New Roman"/>
                          <a:ea typeface="Calibri"/>
                        </a:rPr>
                        <a:t>EC</a:t>
                      </a:r>
                      <a:r>
                        <a:rPr lang="en-US" sz="1200" baseline="-25000">
                          <a:latin typeface="Times New Roman"/>
                          <a:ea typeface="Calibri"/>
                        </a:rPr>
                        <a:t>2.5</a:t>
                      </a:r>
                      <a:endParaRPr lang="en-US" sz="1200">
                        <a:latin typeface="Times New Roman"/>
                        <a:ea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0.558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0.567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0.574</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110">
                <a:tc>
                  <a:txBody>
                    <a:bodyPr/>
                    <a:lstStyle/>
                    <a:p>
                      <a:pPr marL="0" marR="0">
                        <a:lnSpc>
                          <a:spcPct val="115000"/>
                        </a:lnSpc>
                        <a:spcBef>
                          <a:spcPts val="0"/>
                        </a:spcBef>
                        <a:spcAft>
                          <a:spcPts val="0"/>
                        </a:spcAft>
                      </a:pPr>
                      <a:r>
                        <a:rPr lang="en-US" sz="1200">
                          <a:latin typeface="Times New Roman"/>
                          <a:ea typeface="Calibri"/>
                        </a:rPr>
                        <a:t>CO</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1.06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1.06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rPr>
                        <a:t>1.06</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0242" name="Rectangle 2"/>
          <p:cNvSpPr>
            <a:spLocks noChangeArrowheads="1"/>
          </p:cNvSpPr>
          <p:nvPr/>
        </p:nvSpPr>
        <p:spPr bwMode="auto">
          <a:xfrm>
            <a:off x="3169920" y="3539010"/>
            <a:ext cx="521208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Ratio of emissions for NFC 11 and 12 roadways, </a:t>
            </a:r>
            <a:r>
              <a:rPr kumimoji="0" lang="en-US" sz="12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dispersion is NOT considered (based on average values for August 2010)</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Title 1"/>
          <p:cNvSpPr txBox="1">
            <a:spLocks/>
          </p:cNvSpPr>
          <p:nvPr/>
        </p:nvSpPr>
        <p:spPr bwMode="auto">
          <a:xfrm>
            <a:off x="1905000" y="167148"/>
            <a:ext cx="714313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1"/>
            <a:r>
              <a:rPr lang="en-US" sz="2800" b="1" dirty="0" smtClean="0">
                <a:solidFill>
                  <a:srgbClr val="003F6C"/>
                </a:solidFill>
              </a:rPr>
              <a:t>Emissions: Roadway Type &amp; Fleet Mix</a:t>
            </a:r>
            <a:endParaRPr lang="en-US" sz="2800" b="1" dirty="0" smtClean="0">
              <a:solidFill>
                <a:srgbClr val="003F6C"/>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a:off x="152400" y="990600"/>
            <a:ext cx="6629400" cy="4876800"/>
          </a:xfrm>
          <a:prstGeom prst="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charset="0"/>
                <a:ea typeface="ＭＳ Ｐゴシック" charset="-128"/>
              </a:rPr>
              <a:t>Michigan DOT - Measurements</a:t>
            </a:r>
          </a:p>
        </p:txBody>
      </p:sp>
      <p:sp>
        <p:nvSpPr>
          <p:cNvPr id="33" name="Rectangle 32"/>
          <p:cNvSpPr/>
          <p:nvPr/>
        </p:nvSpPr>
        <p:spPr>
          <a:xfrm>
            <a:off x="6858000" y="1524000"/>
            <a:ext cx="2209800" cy="1646605"/>
          </a:xfrm>
          <a:prstGeom prst="rect">
            <a:avLst/>
          </a:prstGeom>
          <a:ln>
            <a:solidFill>
              <a:schemeClr val="tx1"/>
            </a:solidFill>
          </a:ln>
        </p:spPr>
        <p:txBody>
          <a:bodyPr wrap="square">
            <a:spAutoFit/>
          </a:bodyPr>
          <a:lstStyle/>
          <a:p>
            <a:pPr algn="ctr">
              <a:spcAft>
                <a:spcPts val="600"/>
              </a:spcAft>
            </a:pPr>
            <a:r>
              <a:rPr lang="en-US" sz="1600" b="1" i="1" u="sng" dirty="0" smtClean="0"/>
              <a:t>FLEET MIX</a:t>
            </a:r>
          </a:p>
          <a:p>
            <a:r>
              <a:rPr lang="en-US" sz="1600" b="1" i="1" dirty="0" smtClean="0">
                <a:solidFill>
                  <a:srgbClr val="FF0000"/>
                </a:solidFill>
              </a:rPr>
              <a:t>Interstates</a:t>
            </a:r>
          </a:p>
          <a:p>
            <a:r>
              <a:rPr lang="en-US" sz="1600" b="1" i="1" dirty="0" smtClean="0">
                <a:solidFill>
                  <a:srgbClr val="FF0000"/>
                </a:solidFill>
              </a:rPr>
              <a:t>nfc 11 – 9% diesel</a:t>
            </a:r>
          </a:p>
          <a:p>
            <a:endParaRPr lang="en-US" sz="1600" b="1" i="1" dirty="0" smtClean="0">
              <a:solidFill>
                <a:srgbClr val="FF0000"/>
              </a:solidFill>
            </a:endParaRPr>
          </a:p>
          <a:p>
            <a:r>
              <a:rPr lang="en-US" sz="1600" b="1" i="1" dirty="0" smtClean="0">
                <a:solidFill>
                  <a:srgbClr val="0000FF"/>
                </a:solidFill>
              </a:rPr>
              <a:t>Highways</a:t>
            </a:r>
          </a:p>
          <a:p>
            <a:r>
              <a:rPr lang="en-US" sz="1600" b="1" i="1" dirty="0" smtClean="0">
                <a:solidFill>
                  <a:srgbClr val="0000FF"/>
                </a:solidFill>
              </a:rPr>
              <a:t>nfc 12 – 5% diesel</a:t>
            </a:r>
          </a:p>
        </p:txBody>
      </p:sp>
      <p:sp>
        <p:nvSpPr>
          <p:cNvPr id="29" name="TextBox 28"/>
          <p:cNvSpPr txBox="1"/>
          <p:nvPr/>
        </p:nvSpPr>
        <p:spPr>
          <a:xfrm>
            <a:off x="0" y="5968425"/>
            <a:ext cx="9144000" cy="584775"/>
          </a:xfrm>
          <a:prstGeom prst="rect">
            <a:avLst/>
          </a:prstGeom>
          <a:noFill/>
          <a:ln>
            <a:noFill/>
          </a:ln>
        </p:spPr>
        <p:txBody>
          <a:bodyPr wrap="square" rtlCol="0">
            <a:spAutoFit/>
          </a:bodyPr>
          <a:lstStyle/>
          <a:p>
            <a:r>
              <a:rPr lang="en-US" sz="1600" dirty="0" smtClean="0">
                <a:solidFill>
                  <a:srgbClr val="003F6C"/>
                </a:solidFill>
              </a:rPr>
              <a:t>In the Detroit domain interstates are all classified the same, thus the same fleet mix, however local traffic measurements suggest there is a large discrepancy in commercial traffic between roadways. </a:t>
            </a:r>
          </a:p>
        </p:txBody>
      </p:sp>
      <p:grpSp>
        <p:nvGrpSpPr>
          <p:cNvPr id="46" name="Group 45"/>
          <p:cNvGrpSpPr/>
          <p:nvPr/>
        </p:nvGrpSpPr>
        <p:grpSpPr>
          <a:xfrm>
            <a:off x="228600" y="1371600"/>
            <a:ext cx="6445045" cy="4343400"/>
            <a:chOff x="228600" y="1295400"/>
            <a:chExt cx="6445045" cy="4343400"/>
          </a:xfrm>
        </p:grpSpPr>
        <p:pic>
          <p:nvPicPr>
            <p:cNvPr id="4097" name="Picture 1"/>
            <p:cNvPicPr>
              <a:picLocks noChangeAspect="1" noChangeArrowheads="1"/>
            </p:cNvPicPr>
            <p:nvPr/>
          </p:nvPicPr>
          <p:blipFill>
            <a:blip r:embed="rId2" cstate="print"/>
            <a:srcRect l="11236" t="41569" r="19850" b="9804"/>
            <a:stretch>
              <a:fillRect/>
            </a:stretch>
          </p:blipFill>
          <p:spPr bwMode="auto">
            <a:xfrm>
              <a:off x="228600" y="1295400"/>
              <a:ext cx="6445045" cy="4343400"/>
            </a:xfrm>
            <a:prstGeom prst="rect">
              <a:avLst/>
            </a:prstGeom>
            <a:noFill/>
            <a:ln w="9525">
              <a:noFill/>
              <a:miter lim="800000"/>
              <a:headEnd/>
              <a:tailEnd/>
            </a:ln>
          </p:spPr>
        </p:pic>
        <p:grpSp>
          <p:nvGrpSpPr>
            <p:cNvPr id="32" name="Group 31"/>
            <p:cNvGrpSpPr/>
            <p:nvPr/>
          </p:nvGrpSpPr>
          <p:grpSpPr>
            <a:xfrm>
              <a:off x="834097" y="2286000"/>
              <a:ext cx="4576103" cy="2895600"/>
              <a:chOff x="834097" y="2438400"/>
              <a:chExt cx="4576103" cy="2895600"/>
            </a:xfrm>
          </p:grpSpPr>
          <p:cxnSp>
            <p:nvCxnSpPr>
              <p:cNvPr id="16" name="Straight Connector 15"/>
              <p:cNvCxnSpPr/>
              <p:nvPr/>
            </p:nvCxnSpPr>
            <p:spPr bwMode="auto">
              <a:xfrm>
                <a:off x="5257800" y="2438400"/>
                <a:ext cx="15240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7" name="Straight Connector 16"/>
              <p:cNvCxnSpPr/>
              <p:nvPr/>
            </p:nvCxnSpPr>
            <p:spPr bwMode="auto">
              <a:xfrm flipV="1">
                <a:off x="3653497" y="2590800"/>
                <a:ext cx="1680503" cy="838200"/>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nvGrpSpPr>
              <p:cNvPr id="6" name="Group 16"/>
              <p:cNvGrpSpPr/>
              <p:nvPr/>
            </p:nvGrpSpPr>
            <p:grpSpPr>
              <a:xfrm>
                <a:off x="834097" y="3810000"/>
                <a:ext cx="2209800" cy="1524000"/>
                <a:chOff x="2133600" y="4038600"/>
                <a:chExt cx="2209800" cy="1524000"/>
              </a:xfrm>
            </p:grpSpPr>
            <p:cxnSp>
              <p:nvCxnSpPr>
                <p:cNvPr id="7" name="Straight Connector 6"/>
                <p:cNvCxnSpPr/>
                <p:nvPr/>
              </p:nvCxnSpPr>
              <p:spPr bwMode="auto">
                <a:xfrm>
                  <a:off x="4191000" y="4038600"/>
                  <a:ext cx="15240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133600" y="5334000"/>
                  <a:ext cx="15240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9" name="Straight Connector 8"/>
                <p:cNvCxnSpPr/>
                <p:nvPr/>
              </p:nvCxnSpPr>
              <p:spPr bwMode="auto">
                <a:xfrm flipV="1">
                  <a:off x="2209800" y="4114800"/>
                  <a:ext cx="2057400" cy="1371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sp>
            <p:nvSpPr>
              <p:cNvPr id="10" name="Rectangle 9"/>
              <p:cNvSpPr/>
              <p:nvPr/>
            </p:nvSpPr>
            <p:spPr bwMode="auto">
              <a:xfrm>
                <a:off x="1977097" y="4572000"/>
                <a:ext cx="685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9%</a:t>
                </a:r>
              </a:p>
            </p:txBody>
          </p:sp>
          <p:cxnSp>
            <p:nvCxnSpPr>
              <p:cNvPr id="11" name="Straight Connector 10"/>
              <p:cNvCxnSpPr/>
              <p:nvPr/>
            </p:nvCxnSpPr>
            <p:spPr bwMode="auto">
              <a:xfrm>
                <a:off x="2967697" y="3733800"/>
                <a:ext cx="15240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2" name="Straight Connector 11"/>
              <p:cNvCxnSpPr/>
              <p:nvPr/>
            </p:nvCxnSpPr>
            <p:spPr bwMode="auto">
              <a:xfrm>
                <a:off x="3424897" y="3429000"/>
                <a:ext cx="15240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flipV="1">
                <a:off x="3043897" y="3505200"/>
                <a:ext cx="45720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14" name="Rectangle 13"/>
              <p:cNvSpPr/>
              <p:nvPr/>
            </p:nvSpPr>
            <p:spPr bwMode="auto">
              <a:xfrm>
                <a:off x="3272497" y="3657600"/>
                <a:ext cx="685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9%</a:t>
                </a:r>
              </a:p>
            </p:txBody>
          </p:sp>
          <p:cxnSp>
            <p:nvCxnSpPr>
              <p:cNvPr id="15" name="Straight Connector 14"/>
              <p:cNvCxnSpPr/>
              <p:nvPr/>
            </p:nvCxnSpPr>
            <p:spPr bwMode="auto">
              <a:xfrm>
                <a:off x="3577297" y="3352800"/>
                <a:ext cx="15240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18" name="Rectangle 17"/>
              <p:cNvSpPr/>
              <p:nvPr/>
            </p:nvSpPr>
            <p:spPr bwMode="auto">
              <a:xfrm>
                <a:off x="4648200" y="2971800"/>
                <a:ext cx="685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5%</a:t>
                </a:r>
              </a:p>
            </p:txBody>
          </p:sp>
          <p:cxnSp>
            <p:nvCxnSpPr>
              <p:cNvPr id="19" name="Straight Connector 18"/>
              <p:cNvCxnSpPr/>
              <p:nvPr/>
            </p:nvCxnSpPr>
            <p:spPr bwMode="auto">
              <a:xfrm>
                <a:off x="1219200" y="3200400"/>
                <a:ext cx="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2358097" y="3200400"/>
                <a:ext cx="0" cy="2286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219200" y="3276600"/>
                <a:ext cx="1066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22" name="Rectangle 21"/>
              <p:cNvSpPr/>
              <p:nvPr/>
            </p:nvSpPr>
            <p:spPr bwMode="auto">
              <a:xfrm>
                <a:off x="1295400" y="2819400"/>
                <a:ext cx="685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5%</a:t>
                </a:r>
              </a:p>
            </p:txBody>
          </p:sp>
          <p:cxnSp>
            <p:nvCxnSpPr>
              <p:cNvPr id="23" name="Straight Connector 22"/>
              <p:cNvCxnSpPr/>
              <p:nvPr/>
            </p:nvCxnSpPr>
            <p:spPr bwMode="auto">
              <a:xfrm flipV="1">
                <a:off x="2662897" y="3657600"/>
                <a:ext cx="228600" cy="1524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flipV="1">
                <a:off x="2129497" y="3276600"/>
                <a:ext cx="228600" cy="1524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flipH="1" flipV="1">
                <a:off x="2281897" y="3352800"/>
                <a:ext cx="533400" cy="38100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26" name="Rectangle 25"/>
              <p:cNvSpPr/>
              <p:nvPr/>
            </p:nvSpPr>
            <p:spPr bwMode="auto">
              <a:xfrm>
                <a:off x="2586697" y="3124200"/>
                <a:ext cx="685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5%</a:t>
                </a:r>
              </a:p>
            </p:txBody>
          </p:sp>
        </p:grpSp>
        <p:sp>
          <p:nvSpPr>
            <p:cNvPr id="34" name="TextBox 33"/>
            <p:cNvSpPr txBox="1"/>
            <p:nvPr/>
          </p:nvSpPr>
          <p:spPr>
            <a:xfrm>
              <a:off x="4038600" y="1524000"/>
              <a:ext cx="2181046" cy="369332"/>
            </a:xfrm>
            <a:prstGeom prst="rect">
              <a:avLst/>
            </a:prstGeom>
            <a:solidFill>
              <a:schemeClr val="bg1"/>
            </a:solidFill>
            <a:ln>
              <a:solidFill>
                <a:schemeClr val="tx1"/>
              </a:solidFill>
            </a:ln>
          </p:spPr>
          <p:txBody>
            <a:bodyPr wrap="none" rtlCol="0">
              <a:spAutoFit/>
            </a:bodyPr>
            <a:lstStyle/>
            <a:p>
              <a:r>
                <a:rPr lang="en-US" dirty="0" smtClean="0"/>
                <a:t>CAADT/AADT *100</a:t>
              </a:r>
              <a:endParaRPr lang="en-US" dirty="0"/>
            </a:p>
          </p:txBody>
        </p:sp>
        <p:sp>
          <p:nvSpPr>
            <p:cNvPr id="30" name="Rectangle 29"/>
            <p:cNvSpPr/>
            <p:nvPr/>
          </p:nvSpPr>
          <p:spPr bwMode="auto">
            <a:xfrm>
              <a:off x="3429000" y="2209800"/>
              <a:ext cx="6858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5%</a:t>
              </a:r>
            </a:p>
          </p:txBody>
        </p:sp>
        <p:cxnSp>
          <p:nvCxnSpPr>
            <p:cNvPr id="31" name="Straight Connector 30"/>
            <p:cNvCxnSpPr/>
            <p:nvPr/>
          </p:nvCxnSpPr>
          <p:spPr bwMode="auto">
            <a:xfrm flipH="1" flipV="1">
              <a:off x="3048002" y="1828800"/>
              <a:ext cx="533398" cy="12954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7" name="Straight Connector 36"/>
            <p:cNvCxnSpPr/>
            <p:nvPr/>
          </p:nvCxnSpPr>
          <p:spPr bwMode="auto">
            <a:xfrm flipV="1">
              <a:off x="2880360" y="1737360"/>
              <a:ext cx="304800" cy="1524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44" name="Straight Connector 43"/>
            <p:cNvCxnSpPr/>
            <p:nvPr/>
          </p:nvCxnSpPr>
          <p:spPr bwMode="auto">
            <a:xfrm flipV="1">
              <a:off x="3429000" y="3048000"/>
              <a:ext cx="304800" cy="152400"/>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sp>
        <p:nvSpPr>
          <p:cNvPr id="39" name="Rectangle 38"/>
          <p:cNvSpPr/>
          <p:nvPr/>
        </p:nvSpPr>
        <p:spPr bwMode="auto">
          <a:xfrm>
            <a:off x="343712" y="3276600"/>
            <a:ext cx="762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aphicFrame>
        <p:nvGraphicFramePr>
          <p:cNvPr id="36" name="Table 35"/>
          <p:cNvGraphicFramePr>
            <a:graphicFrameLocks noGrp="1"/>
          </p:cNvGraphicFramePr>
          <p:nvPr/>
        </p:nvGraphicFramePr>
        <p:xfrm>
          <a:off x="2895600" y="4251367"/>
          <a:ext cx="6088379" cy="1692233"/>
        </p:xfrm>
        <a:graphic>
          <a:graphicData uri="http://schemas.openxmlformats.org/drawingml/2006/table">
            <a:tbl>
              <a:tblPr/>
              <a:tblGrid>
                <a:gridCol w="1831728"/>
                <a:gridCol w="926354"/>
                <a:gridCol w="915545"/>
                <a:gridCol w="933348"/>
                <a:gridCol w="755960"/>
                <a:gridCol w="725444"/>
              </a:tblGrid>
              <a:tr h="301586">
                <a:tc>
                  <a:txBody>
                    <a:bodyPr/>
                    <a:lstStyle/>
                    <a:p>
                      <a:pPr marL="0" marR="0" algn="r">
                        <a:lnSpc>
                          <a:spcPct val="115000"/>
                        </a:lnSpc>
                        <a:spcBef>
                          <a:spcPts val="0"/>
                        </a:spcBef>
                        <a:spcAft>
                          <a:spcPts val="0"/>
                        </a:spcAft>
                      </a:pPr>
                      <a:endParaRPr lang="en-US" sz="11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noFill/>
                  </a:tcPr>
                </a:tc>
                <a:tc gridSpan="3">
                  <a:txBody>
                    <a:bodyPr/>
                    <a:lstStyle/>
                    <a:p>
                      <a:pPr marL="0" marR="0" algn="ctr">
                        <a:lnSpc>
                          <a:spcPct val="115000"/>
                        </a:lnSpc>
                        <a:spcBef>
                          <a:spcPts val="0"/>
                        </a:spcBef>
                        <a:spcAft>
                          <a:spcPts val="0"/>
                        </a:spcAft>
                      </a:pPr>
                      <a:r>
                        <a:rPr lang="en-US" sz="1200" b="1">
                          <a:latin typeface="Times New Roman"/>
                          <a:ea typeface="Calibri"/>
                          <a:cs typeface="Times New Roman"/>
                        </a:rPr>
                        <a:t>Interstates (NFC 11)</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latin typeface="Times New Roman"/>
                          <a:ea typeface="Calibri"/>
                          <a:cs typeface="Times New Roman"/>
                        </a:rPr>
                        <a:t>Highways (NFC 12)</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r>
              <a:tr h="150793">
                <a:tc>
                  <a:txBody>
                    <a:bodyPr/>
                    <a:lstStyle/>
                    <a:p>
                      <a:pPr marL="0" marR="0" algn="r">
                        <a:lnSpc>
                          <a:spcPct val="115000"/>
                        </a:lnSpc>
                        <a:spcBef>
                          <a:spcPts val="0"/>
                        </a:spcBef>
                        <a:spcAft>
                          <a:spcPts val="0"/>
                        </a:spcAft>
                      </a:pPr>
                      <a:endParaRPr lang="en-US" sz="11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latin typeface="Times New Roman"/>
                          <a:ea typeface="Calibri"/>
                          <a:cs typeface="Times New Roman"/>
                        </a:rPr>
                        <a:t>I-75</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latin typeface="Times New Roman"/>
                          <a:ea typeface="Calibri"/>
                          <a:cs typeface="Times New Roman"/>
                        </a:rPr>
                        <a:t>I-94</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Times New Roman"/>
                          <a:ea typeface="Calibri"/>
                          <a:cs typeface="Times New Roman"/>
                        </a:rPr>
                        <a:t>I-96</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Times New Roman"/>
                          <a:ea typeface="Calibri"/>
                          <a:cs typeface="Times New Roman"/>
                        </a:rPr>
                        <a:t>M10</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Times New Roman"/>
                          <a:ea typeface="Calibri"/>
                          <a:cs typeface="Times New Roman"/>
                        </a:rPr>
                        <a:t>M39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79855">
                <a:tc>
                  <a:txBody>
                    <a:bodyPr/>
                    <a:lstStyle/>
                    <a:p>
                      <a:pPr marL="0" marR="0">
                        <a:lnSpc>
                          <a:spcPct val="115000"/>
                        </a:lnSpc>
                        <a:spcBef>
                          <a:spcPts val="0"/>
                        </a:spcBef>
                        <a:spcAft>
                          <a:spcPts val="0"/>
                        </a:spcAft>
                      </a:pPr>
                      <a:r>
                        <a:rPr lang="en-US" sz="1200" dirty="0">
                          <a:latin typeface="Times New Roman"/>
                          <a:ea typeface="Calibri"/>
                          <a:cs typeface="Times New Roman"/>
                        </a:rPr>
                        <a:t> NFC class </a:t>
                      </a:r>
                      <a:endParaRPr lang="en-US" sz="1200" dirty="0" smtClean="0">
                        <a:latin typeface="Times New Roman"/>
                        <a:ea typeface="Calibri"/>
                        <a:cs typeface="Times New Roman"/>
                      </a:endParaRPr>
                    </a:p>
                    <a:p>
                      <a:pPr marL="0" marR="0">
                        <a:lnSpc>
                          <a:spcPct val="115000"/>
                        </a:lnSpc>
                        <a:spcBef>
                          <a:spcPts val="0"/>
                        </a:spcBef>
                        <a:spcAft>
                          <a:spcPts val="0"/>
                        </a:spcAft>
                      </a:pPr>
                      <a:r>
                        <a:rPr lang="en-US" sz="1200" dirty="0" smtClean="0">
                          <a:latin typeface="Times New Roman"/>
                          <a:ea typeface="Calibri"/>
                          <a:cs typeface="Times New Roman"/>
                        </a:rPr>
                        <a:t>(</a:t>
                      </a:r>
                      <a:r>
                        <a:rPr lang="en-US" sz="1200" dirty="0">
                          <a:latin typeface="Times New Roman"/>
                          <a:ea typeface="Calibri"/>
                          <a:cs typeface="Times New Roman"/>
                        </a:rPr>
                        <a:t>Diesel Percentage)</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5%</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5 %</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759711">
                <a:tc>
                  <a:txBody>
                    <a:bodyPr/>
                    <a:lstStyle/>
                    <a:p>
                      <a:pPr marL="0" marR="0">
                        <a:lnSpc>
                          <a:spcPct val="115000"/>
                        </a:lnSpc>
                        <a:spcBef>
                          <a:spcPts val="0"/>
                        </a:spcBef>
                        <a:spcAft>
                          <a:spcPts val="0"/>
                        </a:spcAft>
                      </a:pPr>
                      <a:r>
                        <a:rPr lang="en-US" sz="1200" dirty="0">
                          <a:latin typeface="Times New Roman"/>
                          <a:ea typeface="Calibri"/>
                          <a:cs typeface="Times New Roman"/>
                        </a:rPr>
                        <a:t>SEMCOG measurements (CAADT/AADT)</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9% </a:t>
                      </a:r>
                      <a:endParaRPr lang="en-US" sz="1100" dirty="0">
                        <a:latin typeface="Calibri"/>
                        <a:ea typeface="Calibri"/>
                        <a:cs typeface="Times New Roman"/>
                      </a:endParaRPr>
                    </a:p>
                    <a:p>
                      <a:pPr marL="0" marR="0" algn="ctr">
                        <a:lnSpc>
                          <a:spcPct val="115000"/>
                        </a:lnSpc>
                        <a:spcBef>
                          <a:spcPts val="0"/>
                        </a:spcBef>
                        <a:spcAft>
                          <a:spcPts val="0"/>
                        </a:spcAft>
                      </a:pPr>
                      <a:r>
                        <a:rPr lang="en-US" sz="1200" dirty="0">
                          <a:latin typeface="Times New Roman"/>
                          <a:ea typeface="Calibri"/>
                          <a:cs typeface="Times New Roman"/>
                        </a:rPr>
                        <a:t>5% (north of downtown)</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9%</a:t>
                      </a:r>
                      <a:endParaRPr lang="en-US" sz="1100" dirty="0">
                        <a:latin typeface="Calibri"/>
                        <a:ea typeface="Calibri"/>
                        <a:cs typeface="Times New Roman"/>
                      </a:endParaRPr>
                    </a:p>
                    <a:p>
                      <a:pPr marL="0" marR="0" algn="ctr">
                        <a:lnSpc>
                          <a:spcPct val="115000"/>
                        </a:lnSpc>
                        <a:spcBef>
                          <a:spcPts val="0"/>
                        </a:spcBef>
                        <a:spcAft>
                          <a:spcPts val="0"/>
                        </a:spcAft>
                      </a:pPr>
                      <a:r>
                        <a:rPr lang="en-US" sz="1200" dirty="0">
                          <a:latin typeface="Times New Roman"/>
                          <a:ea typeface="Calibri"/>
                          <a:cs typeface="Times New Roman"/>
                        </a:rPr>
                        <a:t>5% (east of downtown)</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9%</a:t>
                      </a:r>
                      <a:endParaRPr lang="en-US" sz="1100" dirty="0">
                        <a:latin typeface="Calibri"/>
                        <a:ea typeface="Calibri"/>
                        <a:cs typeface="Times New Roman"/>
                      </a:endParaRPr>
                    </a:p>
                    <a:p>
                      <a:pPr marL="0" marR="0" algn="ctr">
                        <a:lnSpc>
                          <a:spcPct val="115000"/>
                        </a:lnSpc>
                        <a:spcBef>
                          <a:spcPts val="0"/>
                        </a:spcBef>
                        <a:spcAft>
                          <a:spcPts val="0"/>
                        </a:spcAft>
                      </a:pPr>
                      <a:r>
                        <a:rPr lang="en-US" sz="1200" dirty="0">
                          <a:latin typeface="Times New Roman"/>
                          <a:ea typeface="Calibri"/>
                          <a:cs typeface="Times New Roman"/>
                        </a:rPr>
                        <a:t>5% (north of downtown)</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5%</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5%</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
        <p:nvSpPr>
          <p:cNvPr id="38" name="Title 1"/>
          <p:cNvSpPr txBox="1">
            <a:spLocks/>
          </p:cNvSpPr>
          <p:nvPr/>
        </p:nvSpPr>
        <p:spPr bwMode="auto">
          <a:xfrm>
            <a:off x="1905000" y="167148"/>
            <a:ext cx="714313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1"/>
            <a:r>
              <a:rPr lang="en-US" sz="2800" b="1" dirty="0" smtClean="0">
                <a:solidFill>
                  <a:srgbClr val="003F6C"/>
                </a:solidFill>
              </a:rPr>
              <a:t>Emissions</a:t>
            </a:r>
            <a:r>
              <a:rPr lang="en-US" sz="2800" b="1" dirty="0" smtClean="0">
                <a:solidFill>
                  <a:srgbClr val="003F6C"/>
                </a:solidFill>
              </a:rPr>
              <a:t>: Roadway Type &amp; Fleet Mix</a:t>
            </a:r>
            <a:endParaRPr lang="en-US" sz="2800" b="1" dirty="0" smtClean="0">
              <a:solidFill>
                <a:srgbClr val="003F6C"/>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00" y="5562600"/>
            <a:ext cx="8686800" cy="584775"/>
          </a:xfrm>
          <a:prstGeom prst="rect">
            <a:avLst/>
          </a:prstGeom>
          <a:noFill/>
          <a:ln>
            <a:noFill/>
          </a:ln>
        </p:spPr>
        <p:txBody>
          <a:bodyPr wrap="square" rtlCol="0">
            <a:spAutoFit/>
          </a:bodyPr>
          <a:lstStyle/>
          <a:p>
            <a:r>
              <a:rPr lang="en-US" sz="1600" b="1" dirty="0" smtClean="0">
                <a:solidFill>
                  <a:srgbClr val="003F6C"/>
                </a:solidFill>
              </a:rPr>
              <a:t>Misclassifying roadways can lead to </a:t>
            </a:r>
            <a:r>
              <a:rPr lang="en-US" sz="1600" b="1" dirty="0" smtClean="0">
                <a:solidFill>
                  <a:srgbClr val="003F6C"/>
                </a:solidFill>
              </a:rPr>
              <a:t>a nearly 40% </a:t>
            </a:r>
            <a:r>
              <a:rPr lang="en-US" sz="1600" b="1" dirty="0" err="1" smtClean="0">
                <a:solidFill>
                  <a:srgbClr val="003F6C"/>
                </a:solidFill>
              </a:rPr>
              <a:t>overprediciton</a:t>
            </a:r>
            <a:r>
              <a:rPr lang="en-US" sz="1600" b="1" dirty="0" smtClean="0">
                <a:solidFill>
                  <a:srgbClr val="003F6C"/>
                </a:solidFill>
              </a:rPr>
              <a:t> </a:t>
            </a:r>
            <a:r>
              <a:rPr lang="en-US" sz="1600" b="1" dirty="0" smtClean="0">
                <a:solidFill>
                  <a:srgbClr val="003F6C"/>
                </a:solidFill>
              </a:rPr>
              <a:t>in particulate </a:t>
            </a:r>
            <a:r>
              <a:rPr lang="en-US" sz="1600" b="1" dirty="0" smtClean="0">
                <a:solidFill>
                  <a:srgbClr val="003F6C"/>
                </a:solidFill>
              </a:rPr>
              <a:t>concentrations for </a:t>
            </a:r>
            <a:r>
              <a:rPr lang="en-US" sz="1600" b="1" dirty="0" smtClean="0">
                <a:solidFill>
                  <a:srgbClr val="003F6C"/>
                </a:solidFill>
              </a:rPr>
              <a:t>some traffic-related pollutants . </a:t>
            </a:r>
          </a:p>
        </p:txBody>
      </p:sp>
      <p:sp>
        <p:nvSpPr>
          <p:cNvPr id="17" name="Rectangle 16"/>
          <p:cNvSpPr/>
          <p:nvPr/>
        </p:nvSpPr>
        <p:spPr bwMode="auto">
          <a:xfrm>
            <a:off x="497736" y="3294432"/>
            <a:ext cx="762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0" name="Rectangle 19"/>
          <p:cNvSpPr/>
          <p:nvPr/>
        </p:nvSpPr>
        <p:spPr bwMode="auto">
          <a:xfrm>
            <a:off x="855943" y="3621814"/>
            <a:ext cx="4495800" cy="16764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aphicFrame>
        <p:nvGraphicFramePr>
          <p:cNvPr id="21" name="Table 20"/>
          <p:cNvGraphicFramePr>
            <a:graphicFrameLocks noGrp="1"/>
          </p:cNvGraphicFramePr>
          <p:nvPr/>
        </p:nvGraphicFramePr>
        <p:xfrm>
          <a:off x="1203960" y="4155214"/>
          <a:ext cx="3865048" cy="1051560"/>
        </p:xfrm>
        <a:graphic>
          <a:graphicData uri="http://schemas.openxmlformats.org/drawingml/2006/table">
            <a:tbl>
              <a:tblPr/>
              <a:tblGrid>
                <a:gridCol w="966262"/>
                <a:gridCol w="966262"/>
                <a:gridCol w="966262"/>
                <a:gridCol w="966262"/>
              </a:tblGrid>
              <a:tr h="181633">
                <a:tc rowSpan="2">
                  <a:txBody>
                    <a:bodyPr/>
                    <a:lstStyle/>
                    <a:p>
                      <a:pPr marL="0" marR="0">
                        <a:lnSpc>
                          <a:spcPct val="115000"/>
                        </a:lnSpc>
                        <a:spcBef>
                          <a:spcPts val="0"/>
                        </a:spcBef>
                        <a:spcAft>
                          <a:spcPts val="0"/>
                        </a:spcAft>
                      </a:pPr>
                      <a:r>
                        <a:rPr lang="en-US" sz="1200" b="1" dirty="0">
                          <a:latin typeface="Times New Roman"/>
                          <a:ea typeface="Calibri"/>
                        </a:rPr>
                        <a:t>Pollutant</a:t>
                      </a:r>
                      <a:endParaRPr lang="en-US" sz="1200" dirty="0">
                        <a:latin typeface="Times New Roman"/>
                        <a:ea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nSpc>
                          <a:spcPct val="115000"/>
                        </a:lnSpc>
                        <a:spcBef>
                          <a:spcPts val="0"/>
                        </a:spcBef>
                        <a:spcAft>
                          <a:spcPts val="0"/>
                        </a:spcAft>
                      </a:pPr>
                      <a:r>
                        <a:rPr lang="en-US" sz="1200" b="1" dirty="0">
                          <a:latin typeface="Times New Roman"/>
                          <a:ea typeface="Calibri"/>
                        </a:rPr>
                        <a:t>Ratio of Emissions: NFC </a:t>
                      </a:r>
                      <a:r>
                        <a:rPr lang="en-US" sz="1200" b="1" dirty="0">
                          <a:solidFill>
                            <a:srgbClr val="0309F7"/>
                          </a:solidFill>
                          <a:latin typeface="Times New Roman"/>
                          <a:ea typeface="Calibri"/>
                        </a:rPr>
                        <a:t>12</a:t>
                      </a:r>
                      <a:r>
                        <a:rPr lang="en-US" sz="1200" b="1" dirty="0">
                          <a:latin typeface="Times New Roman"/>
                          <a:ea typeface="Calibri"/>
                        </a:rPr>
                        <a:t>/</a:t>
                      </a:r>
                      <a:r>
                        <a:rPr lang="en-US" sz="1200" b="1" dirty="0">
                          <a:solidFill>
                            <a:srgbClr val="FF0000"/>
                          </a:solidFill>
                          <a:latin typeface="Times New Roman"/>
                          <a:ea typeface="Calibri"/>
                        </a:rPr>
                        <a:t>11</a:t>
                      </a:r>
                      <a:endParaRPr lang="en-US" sz="1200" dirty="0">
                        <a:solidFill>
                          <a:srgbClr val="FF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81633">
                <a:tc vMerge="1">
                  <a:txBody>
                    <a:bodyPr/>
                    <a:lstStyle/>
                    <a:p>
                      <a:endParaRPr lang="en-US"/>
                    </a:p>
                  </a:txBody>
                  <a:tcPr/>
                </a:tc>
                <a:tc>
                  <a:txBody>
                    <a:bodyPr/>
                    <a:lstStyle/>
                    <a:p>
                      <a:pPr marL="0" marR="0">
                        <a:lnSpc>
                          <a:spcPct val="115000"/>
                        </a:lnSpc>
                        <a:spcBef>
                          <a:spcPts val="0"/>
                        </a:spcBef>
                        <a:spcAft>
                          <a:spcPts val="0"/>
                        </a:spcAft>
                      </a:pPr>
                      <a:r>
                        <a:rPr lang="en-US" sz="1200" b="1">
                          <a:latin typeface="Times New Roman"/>
                          <a:ea typeface="Calibri"/>
                        </a:rPr>
                        <a:t>Min. Speed</a:t>
                      </a:r>
                      <a:endParaRPr lang="en-US" sz="12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Times New Roman"/>
                          <a:ea typeface="Calibri"/>
                        </a:rPr>
                        <a:t>Avg. Speed</a:t>
                      </a:r>
                      <a:endParaRPr lang="en-US" sz="12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Times New Roman"/>
                          <a:ea typeface="Calibri"/>
                        </a:rPr>
                        <a:t>Max. Speed</a:t>
                      </a:r>
                      <a:endParaRPr lang="en-US" sz="12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633">
                <a:tc>
                  <a:txBody>
                    <a:bodyPr/>
                    <a:lstStyle/>
                    <a:p>
                      <a:pPr marL="0" marR="0">
                        <a:lnSpc>
                          <a:spcPct val="115000"/>
                        </a:lnSpc>
                        <a:spcBef>
                          <a:spcPts val="0"/>
                        </a:spcBef>
                        <a:spcAft>
                          <a:spcPts val="0"/>
                        </a:spcAft>
                      </a:pPr>
                      <a:r>
                        <a:rPr lang="en-US" sz="1200">
                          <a:latin typeface="Times New Roman"/>
                          <a:ea typeface="Calibri"/>
                        </a:rPr>
                        <a:t>PM</a:t>
                      </a:r>
                      <a:r>
                        <a:rPr lang="en-US" sz="1200" baseline="-25000">
                          <a:latin typeface="Times New Roman"/>
                          <a:ea typeface="Calibri"/>
                        </a:rPr>
                        <a:t>2.5</a:t>
                      </a:r>
                      <a:endParaRPr lang="en-US" sz="1200">
                        <a:latin typeface="Times New Roman"/>
                        <a:ea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0.639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rPr>
                        <a:t>0.655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rPr>
                        <a:t>0.663</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633">
                <a:tc>
                  <a:txBody>
                    <a:bodyPr/>
                    <a:lstStyle/>
                    <a:p>
                      <a:pPr marL="0" marR="0">
                        <a:lnSpc>
                          <a:spcPct val="115000"/>
                        </a:lnSpc>
                        <a:spcBef>
                          <a:spcPts val="0"/>
                        </a:spcBef>
                        <a:spcAft>
                          <a:spcPts val="0"/>
                        </a:spcAft>
                      </a:pPr>
                      <a:r>
                        <a:rPr lang="en-US" sz="1200">
                          <a:latin typeface="Times New Roman"/>
                          <a:ea typeface="Calibri"/>
                        </a:rPr>
                        <a:t>EC</a:t>
                      </a:r>
                      <a:r>
                        <a:rPr lang="en-US" sz="1200" baseline="-25000">
                          <a:latin typeface="Times New Roman"/>
                          <a:ea typeface="Calibri"/>
                        </a:rPr>
                        <a:t>2.5</a:t>
                      </a:r>
                      <a:endParaRPr lang="en-US" sz="1200">
                        <a:latin typeface="Times New Roman"/>
                        <a:ea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0.558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0.567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0.574</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633">
                <a:tc>
                  <a:txBody>
                    <a:bodyPr/>
                    <a:lstStyle/>
                    <a:p>
                      <a:pPr marL="0" marR="0">
                        <a:lnSpc>
                          <a:spcPct val="115000"/>
                        </a:lnSpc>
                        <a:spcBef>
                          <a:spcPts val="0"/>
                        </a:spcBef>
                        <a:spcAft>
                          <a:spcPts val="0"/>
                        </a:spcAft>
                      </a:pPr>
                      <a:r>
                        <a:rPr lang="en-US" sz="1200">
                          <a:latin typeface="Times New Roman"/>
                          <a:ea typeface="Calibri"/>
                        </a:rPr>
                        <a:t>CO</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1.06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rPr>
                        <a:t>1.06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rPr>
                        <a:t>1.06</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22" name="Rectangle 2"/>
          <p:cNvSpPr>
            <a:spLocks noChangeArrowheads="1"/>
          </p:cNvSpPr>
          <p:nvPr/>
        </p:nvSpPr>
        <p:spPr bwMode="auto">
          <a:xfrm>
            <a:off x="762000" y="3657600"/>
            <a:ext cx="458974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Ratio of emissions for NFC 11 and 12 roadways, </a:t>
            </a:r>
            <a:r>
              <a:rPr kumimoji="0" lang="en-US" sz="12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dispersion is NOT considered (based on average values for August 2010)</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3"/>
          <p:cNvSpPr/>
          <p:nvPr/>
        </p:nvSpPr>
        <p:spPr>
          <a:xfrm>
            <a:off x="7010400" y="1524000"/>
            <a:ext cx="2057400" cy="1154162"/>
          </a:xfrm>
          <a:prstGeom prst="rect">
            <a:avLst/>
          </a:prstGeom>
          <a:ln>
            <a:solidFill>
              <a:schemeClr val="tx1"/>
            </a:solidFill>
          </a:ln>
        </p:spPr>
        <p:txBody>
          <a:bodyPr wrap="square">
            <a:spAutoFit/>
          </a:bodyPr>
          <a:lstStyle/>
          <a:p>
            <a:pPr algn="ctr">
              <a:spcAft>
                <a:spcPts val="600"/>
              </a:spcAft>
            </a:pPr>
            <a:r>
              <a:rPr lang="en-US" sz="1600" b="1" i="1" u="sng" dirty="0" smtClean="0"/>
              <a:t>FLEET MIX</a:t>
            </a:r>
          </a:p>
          <a:p>
            <a:r>
              <a:rPr lang="en-US" sz="1600" b="1" i="1" dirty="0" smtClean="0">
                <a:solidFill>
                  <a:srgbClr val="FF0000"/>
                </a:solidFill>
              </a:rPr>
              <a:t>nfc 11 – 9% diesel</a:t>
            </a:r>
          </a:p>
          <a:p>
            <a:endParaRPr lang="en-US" sz="1600" b="1" i="1" dirty="0" smtClean="0">
              <a:solidFill>
                <a:srgbClr val="FF0000"/>
              </a:solidFill>
            </a:endParaRPr>
          </a:p>
          <a:p>
            <a:r>
              <a:rPr lang="en-US" sz="1600" b="1" i="1" dirty="0" smtClean="0">
                <a:solidFill>
                  <a:srgbClr val="0000FF"/>
                </a:solidFill>
              </a:rPr>
              <a:t>nfc 12 – 5% diesel</a:t>
            </a:r>
          </a:p>
        </p:txBody>
      </p:sp>
      <p:sp>
        <p:nvSpPr>
          <p:cNvPr id="25" name="Title 1"/>
          <p:cNvSpPr txBox="1">
            <a:spLocks/>
          </p:cNvSpPr>
          <p:nvPr/>
        </p:nvSpPr>
        <p:spPr bwMode="auto">
          <a:xfrm>
            <a:off x="1905000" y="167148"/>
            <a:ext cx="714313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1"/>
            <a:r>
              <a:rPr lang="en-US" sz="2800" b="1" dirty="0" smtClean="0">
                <a:solidFill>
                  <a:srgbClr val="003F6C"/>
                </a:solidFill>
              </a:rPr>
              <a:t>Emissions: Roadway Type &amp; Fleet Mix</a:t>
            </a:r>
            <a:endParaRPr lang="en-US" sz="1600" b="1" dirty="0" smtClean="0">
              <a:solidFill>
                <a:srgbClr val="003F6C"/>
              </a:solidFill>
            </a:endParaRPr>
          </a:p>
        </p:txBody>
      </p:sp>
      <p:graphicFrame>
        <p:nvGraphicFramePr>
          <p:cNvPr id="19" name="Table 18"/>
          <p:cNvGraphicFramePr>
            <a:graphicFrameLocks noGrp="1"/>
          </p:cNvGraphicFramePr>
          <p:nvPr/>
        </p:nvGraphicFramePr>
        <p:xfrm>
          <a:off x="533400" y="1371600"/>
          <a:ext cx="6088379" cy="1692233"/>
        </p:xfrm>
        <a:graphic>
          <a:graphicData uri="http://schemas.openxmlformats.org/drawingml/2006/table">
            <a:tbl>
              <a:tblPr/>
              <a:tblGrid>
                <a:gridCol w="1831728"/>
                <a:gridCol w="926354"/>
                <a:gridCol w="915545"/>
                <a:gridCol w="933348"/>
                <a:gridCol w="755960"/>
                <a:gridCol w="725444"/>
              </a:tblGrid>
              <a:tr h="301586">
                <a:tc>
                  <a:txBody>
                    <a:bodyPr/>
                    <a:lstStyle/>
                    <a:p>
                      <a:pPr marL="0" marR="0" algn="r">
                        <a:lnSpc>
                          <a:spcPct val="115000"/>
                        </a:lnSpc>
                        <a:spcBef>
                          <a:spcPts val="0"/>
                        </a:spcBef>
                        <a:spcAft>
                          <a:spcPts val="0"/>
                        </a:spcAft>
                      </a:pPr>
                      <a:endParaRPr lang="en-US" sz="11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noFill/>
                  </a:tcPr>
                </a:tc>
                <a:tc gridSpan="3">
                  <a:txBody>
                    <a:bodyPr/>
                    <a:lstStyle/>
                    <a:p>
                      <a:pPr marL="0" marR="0" algn="ctr">
                        <a:lnSpc>
                          <a:spcPct val="115000"/>
                        </a:lnSpc>
                        <a:spcBef>
                          <a:spcPts val="0"/>
                        </a:spcBef>
                        <a:spcAft>
                          <a:spcPts val="0"/>
                        </a:spcAft>
                      </a:pPr>
                      <a:r>
                        <a:rPr lang="en-US" sz="1200" b="1">
                          <a:latin typeface="Times New Roman"/>
                          <a:ea typeface="Calibri"/>
                          <a:cs typeface="Times New Roman"/>
                        </a:rPr>
                        <a:t>Interstates (NFC 11)</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latin typeface="Times New Roman"/>
                          <a:ea typeface="Calibri"/>
                          <a:cs typeface="Times New Roman"/>
                        </a:rPr>
                        <a:t>Highways (NFC 12)</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r>
              <a:tr h="150793">
                <a:tc>
                  <a:txBody>
                    <a:bodyPr/>
                    <a:lstStyle/>
                    <a:p>
                      <a:pPr marL="0" marR="0" algn="r">
                        <a:lnSpc>
                          <a:spcPct val="115000"/>
                        </a:lnSpc>
                        <a:spcBef>
                          <a:spcPts val="0"/>
                        </a:spcBef>
                        <a:spcAft>
                          <a:spcPts val="0"/>
                        </a:spcAft>
                      </a:pPr>
                      <a:endParaRPr lang="en-US" sz="11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dirty="0">
                          <a:latin typeface="Times New Roman"/>
                          <a:ea typeface="Calibri"/>
                          <a:cs typeface="Times New Roman"/>
                        </a:rPr>
                        <a:t>I-75</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latin typeface="Times New Roman"/>
                          <a:ea typeface="Calibri"/>
                          <a:cs typeface="Times New Roman"/>
                        </a:rPr>
                        <a:t>I-94</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Times New Roman"/>
                          <a:ea typeface="Calibri"/>
                          <a:cs typeface="Times New Roman"/>
                        </a:rPr>
                        <a:t>I-96</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Times New Roman"/>
                          <a:ea typeface="Calibri"/>
                          <a:cs typeface="Times New Roman"/>
                        </a:rPr>
                        <a:t>M10</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Times New Roman"/>
                          <a:ea typeface="Calibri"/>
                          <a:cs typeface="Times New Roman"/>
                        </a:rPr>
                        <a:t>M39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79855">
                <a:tc>
                  <a:txBody>
                    <a:bodyPr/>
                    <a:lstStyle/>
                    <a:p>
                      <a:pPr marL="0" marR="0">
                        <a:lnSpc>
                          <a:spcPct val="115000"/>
                        </a:lnSpc>
                        <a:spcBef>
                          <a:spcPts val="0"/>
                        </a:spcBef>
                        <a:spcAft>
                          <a:spcPts val="0"/>
                        </a:spcAft>
                      </a:pPr>
                      <a:r>
                        <a:rPr lang="en-US" sz="1200" dirty="0">
                          <a:latin typeface="Times New Roman"/>
                          <a:ea typeface="Calibri"/>
                          <a:cs typeface="Times New Roman"/>
                        </a:rPr>
                        <a:t> NFC class </a:t>
                      </a:r>
                      <a:endParaRPr lang="en-US" sz="1200" dirty="0" smtClean="0">
                        <a:latin typeface="Times New Roman"/>
                        <a:ea typeface="Calibri"/>
                        <a:cs typeface="Times New Roman"/>
                      </a:endParaRPr>
                    </a:p>
                    <a:p>
                      <a:pPr marL="0" marR="0">
                        <a:lnSpc>
                          <a:spcPct val="115000"/>
                        </a:lnSpc>
                        <a:spcBef>
                          <a:spcPts val="0"/>
                        </a:spcBef>
                        <a:spcAft>
                          <a:spcPts val="0"/>
                        </a:spcAft>
                      </a:pPr>
                      <a:r>
                        <a:rPr lang="en-US" sz="1200" dirty="0" smtClean="0">
                          <a:latin typeface="Times New Roman"/>
                          <a:ea typeface="Calibri"/>
                          <a:cs typeface="Times New Roman"/>
                        </a:rPr>
                        <a:t>(</a:t>
                      </a:r>
                      <a:r>
                        <a:rPr lang="en-US" sz="1200" dirty="0">
                          <a:latin typeface="Times New Roman"/>
                          <a:ea typeface="Calibri"/>
                          <a:cs typeface="Times New Roman"/>
                        </a:rPr>
                        <a:t>Diesel Percentage)</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9%</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5%</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5 %</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759711">
                <a:tc>
                  <a:txBody>
                    <a:bodyPr/>
                    <a:lstStyle/>
                    <a:p>
                      <a:pPr marL="0" marR="0">
                        <a:lnSpc>
                          <a:spcPct val="115000"/>
                        </a:lnSpc>
                        <a:spcBef>
                          <a:spcPts val="0"/>
                        </a:spcBef>
                        <a:spcAft>
                          <a:spcPts val="0"/>
                        </a:spcAft>
                      </a:pPr>
                      <a:r>
                        <a:rPr lang="en-US" sz="1200" dirty="0">
                          <a:latin typeface="Times New Roman"/>
                          <a:ea typeface="Calibri"/>
                          <a:cs typeface="Times New Roman"/>
                        </a:rPr>
                        <a:t>SEMCOG measurements (CAADT/AADT)</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9% </a:t>
                      </a:r>
                      <a:endParaRPr lang="en-US" sz="1100" dirty="0">
                        <a:latin typeface="Calibri"/>
                        <a:ea typeface="Calibri"/>
                        <a:cs typeface="Times New Roman"/>
                      </a:endParaRPr>
                    </a:p>
                    <a:p>
                      <a:pPr marL="0" marR="0" algn="ctr">
                        <a:lnSpc>
                          <a:spcPct val="115000"/>
                        </a:lnSpc>
                        <a:spcBef>
                          <a:spcPts val="0"/>
                        </a:spcBef>
                        <a:spcAft>
                          <a:spcPts val="0"/>
                        </a:spcAft>
                      </a:pPr>
                      <a:r>
                        <a:rPr lang="en-US" sz="1200" dirty="0">
                          <a:latin typeface="Times New Roman"/>
                          <a:ea typeface="Calibri"/>
                          <a:cs typeface="Times New Roman"/>
                        </a:rPr>
                        <a:t>5% (north of downtown)</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9%</a:t>
                      </a:r>
                      <a:endParaRPr lang="en-US" sz="1100" dirty="0">
                        <a:latin typeface="Calibri"/>
                        <a:ea typeface="Calibri"/>
                        <a:cs typeface="Times New Roman"/>
                      </a:endParaRPr>
                    </a:p>
                    <a:p>
                      <a:pPr marL="0" marR="0" algn="ctr">
                        <a:lnSpc>
                          <a:spcPct val="115000"/>
                        </a:lnSpc>
                        <a:spcBef>
                          <a:spcPts val="0"/>
                        </a:spcBef>
                        <a:spcAft>
                          <a:spcPts val="0"/>
                        </a:spcAft>
                      </a:pPr>
                      <a:r>
                        <a:rPr lang="en-US" sz="1200" dirty="0">
                          <a:latin typeface="Times New Roman"/>
                          <a:ea typeface="Calibri"/>
                          <a:cs typeface="Times New Roman"/>
                        </a:rPr>
                        <a:t>5% (east of downtown)</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9%</a:t>
                      </a:r>
                      <a:endParaRPr lang="en-US" sz="1100" dirty="0">
                        <a:latin typeface="Calibri"/>
                        <a:ea typeface="Calibri"/>
                        <a:cs typeface="Times New Roman"/>
                      </a:endParaRPr>
                    </a:p>
                    <a:p>
                      <a:pPr marL="0" marR="0" algn="ctr">
                        <a:lnSpc>
                          <a:spcPct val="115000"/>
                        </a:lnSpc>
                        <a:spcBef>
                          <a:spcPts val="0"/>
                        </a:spcBef>
                        <a:spcAft>
                          <a:spcPts val="0"/>
                        </a:spcAft>
                      </a:pPr>
                      <a:r>
                        <a:rPr lang="en-US" sz="1200" dirty="0">
                          <a:latin typeface="Times New Roman"/>
                          <a:ea typeface="Calibri"/>
                          <a:cs typeface="Times New Roman"/>
                        </a:rPr>
                        <a:t>5% (north of downtown)</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a:latin typeface="Times New Roman"/>
                          <a:ea typeface="Calibri"/>
                          <a:cs typeface="Times New Roman"/>
                        </a:rPr>
                        <a:t>5%</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dirty="0">
                          <a:latin typeface="Times New Roman"/>
                          <a:ea typeface="Calibri"/>
                          <a:cs typeface="Times New Roman"/>
                        </a:rPr>
                        <a:t>5%</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00" y="5867400"/>
            <a:ext cx="8686800" cy="584775"/>
          </a:xfrm>
          <a:prstGeom prst="rect">
            <a:avLst/>
          </a:prstGeom>
          <a:noFill/>
          <a:ln>
            <a:noFill/>
          </a:ln>
        </p:spPr>
        <p:txBody>
          <a:bodyPr wrap="square" rtlCol="0">
            <a:spAutoFit/>
          </a:bodyPr>
          <a:lstStyle/>
          <a:p>
            <a:r>
              <a:rPr lang="en-US" sz="1600" b="1" dirty="0" smtClean="0">
                <a:solidFill>
                  <a:srgbClr val="003F6C"/>
                </a:solidFill>
              </a:rPr>
              <a:t>Local measurements of traffic volumes are needed to verify the accuracy of the TDM estimates for major roadways.</a:t>
            </a:r>
            <a:endParaRPr lang="en-US" sz="1600" b="1" dirty="0" smtClean="0">
              <a:solidFill>
                <a:srgbClr val="003F6C"/>
              </a:solidFill>
            </a:endParaRPr>
          </a:p>
        </p:txBody>
      </p:sp>
      <p:sp>
        <p:nvSpPr>
          <p:cNvPr id="17" name="Rectangle 16"/>
          <p:cNvSpPr/>
          <p:nvPr/>
        </p:nvSpPr>
        <p:spPr bwMode="auto">
          <a:xfrm>
            <a:off x="497736" y="3294432"/>
            <a:ext cx="762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5" name="Title 1"/>
          <p:cNvSpPr txBox="1">
            <a:spLocks/>
          </p:cNvSpPr>
          <p:nvPr/>
        </p:nvSpPr>
        <p:spPr bwMode="auto">
          <a:xfrm>
            <a:off x="1905000" y="167148"/>
            <a:ext cx="714313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1"/>
            <a:r>
              <a:rPr lang="en-US" sz="2800" b="1" dirty="0" smtClean="0">
                <a:solidFill>
                  <a:srgbClr val="003F6C"/>
                </a:solidFill>
              </a:rPr>
              <a:t>Emissions: Traffic Volume</a:t>
            </a:r>
            <a:endParaRPr lang="en-US" sz="1600" b="1" dirty="0" smtClean="0">
              <a:solidFill>
                <a:srgbClr val="003F6C"/>
              </a:solidFill>
            </a:endParaRPr>
          </a:p>
        </p:txBody>
      </p:sp>
      <p:pic>
        <p:nvPicPr>
          <p:cNvPr id="26" name="Picture 25" descr="PTR_percent_difference.tif"/>
          <p:cNvPicPr/>
          <p:nvPr/>
        </p:nvPicPr>
        <p:blipFill>
          <a:blip r:embed="rId2" cstate="print"/>
          <a:stretch>
            <a:fillRect/>
          </a:stretch>
        </p:blipFill>
        <p:spPr>
          <a:xfrm>
            <a:off x="1600200" y="1066800"/>
            <a:ext cx="6718322" cy="4648200"/>
          </a:xfrm>
          <a:prstGeom prst="rect">
            <a:avLst/>
          </a:prstGeom>
        </p:spPr>
      </p:pic>
      <p:sp>
        <p:nvSpPr>
          <p:cNvPr id="11" name="Rectangle 10"/>
          <p:cNvSpPr/>
          <p:nvPr/>
        </p:nvSpPr>
        <p:spPr bwMode="auto">
          <a:xfrm>
            <a:off x="3048000" y="2438400"/>
            <a:ext cx="2362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latin typeface="Arial" charset="0"/>
                <a:ea typeface="ＭＳ Ｐゴシック" charset="-128"/>
              </a:rPr>
              <a:t>INTERSTATES</a:t>
            </a:r>
            <a:endParaRPr kumimoji="0" lang="en-US" sz="2400" b="0" i="0" u="none" strike="noStrike" cap="none" normalizeH="0" baseline="0" dirty="0" smtClean="0">
              <a:ln>
                <a:noFill/>
              </a:ln>
              <a:solidFill>
                <a:schemeClr val="tx1"/>
              </a:solidFill>
              <a:effectLst/>
              <a:latin typeface="Arial" charset="0"/>
              <a:ea typeface="ＭＳ Ｐゴシック" charset="-128"/>
            </a:endParaRPr>
          </a:p>
        </p:txBody>
      </p:sp>
      <p:sp>
        <p:nvSpPr>
          <p:cNvPr id="12" name="Rectangle 11"/>
          <p:cNvSpPr/>
          <p:nvPr/>
        </p:nvSpPr>
        <p:spPr bwMode="auto">
          <a:xfrm>
            <a:off x="7162800" y="1371600"/>
            <a:ext cx="1828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latin typeface="Arial" charset="0"/>
                <a:ea typeface="ＭＳ Ｐゴシック" charset="-128"/>
              </a:rPr>
              <a:t>HIGHWAYS</a:t>
            </a:r>
            <a:endParaRPr kumimoji="0" lang="en-US" sz="2400" b="0" i="0" u="none" strike="noStrike" cap="none" normalizeH="0" baseline="0" dirty="0" smtClean="0">
              <a:ln>
                <a:noFill/>
              </a:ln>
              <a:solidFill>
                <a:schemeClr val="tx1"/>
              </a:solidFill>
              <a:effectLst/>
              <a:latin typeface="Arial" charset="0"/>
              <a:ea typeface="ＭＳ Ｐゴシック" charset="-128"/>
            </a:endParaRPr>
          </a:p>
        </p:txBody>
      </p:sp>
      <p:sp>
        <p:nvSpPr>
          <p:cNvPr id="13" name="Rectangle 12"/>
          <p:cNvSpPr/>
          <p:nvPr/>
        </p:nvSpPr>
        <p:spPr bwMode="auto">
          <a:xfrm>
            <a:off x="4038600" y="881742"/>
            <a:ext cx="2362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latin typeface="Arial" charset="0"/>
                <a:ea typeface="ＭＳ Ｐゴシック" charset="-128"/>
              </a:rPr>
              <a:t>PTR DATA</a:t>
            </a:r>
            <a:endParaRPr kumimoji="0" lang="en-US" sz="2400" b="0" i="0" u="none" strike="noStrike" cap="none" normalizeH="0" baseline="0" dirty="0" smtClean="0">
              <a:ln>
                <a:noFill/>
              </a:ln>
              <a:solidFill>
                <a:schemeClr val="tx1"/>
              </a:solidFill>
              <a:effectLst/>
              <a:latin typeface="Arial" charset="0"/>
              <a:ea typeface="ＭＳ Ｐゴシック" charset="-128"/>
            </a:endParaRPr>
          </a:p>
        </p:txBody>
      </p:sp>
      <p:sp>
        <p:nvSpPr>
          <p:cNvPr id="14" name="Rectangle 13"/>
          <p:cNvSpPr/>
          <p:nvPr/>
        </p:nvSpPr>
        <p:spPr bwMode="auto">
          <a:xfrm>
            <a:off x="76200" y="1066800"/>
            <a:ext cx="1676400" cy="1371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latin typeface="Arial" charset="0"/>
                <a:ea typeface="ＭＳ Ｐゴシック" charset="-128"/>
              </a:rPr>
              <a:t>Local DOT (SEMCOG) uses Travel Demand models to estimate traffic volumes on all roadway links. </a:t>
            </a:r>
            <a:endParaRPr kumimoji="0" lang="en-US" sz="1400" b="0" i="0" u="none" strike="noStrike" cap="none" normalizeH="0" baseline="0" dirty="0" smtClean="0">
              <a:ln>
                <a:noFill/>
              </a:ln>
              <a:solidFill>
                <a:schemeClr val="tx1"/>
              </a:solidFill>
              <a:effectLst/>
              <a:latin typeface="Arial" charset="0"/>
              <a:ea typeface="ＭＳ Ｐゴシック" charset="-128"/>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225425"/>
            <a:ext cx="6629400" cy="536575"/>
          </a:xfrm>
        </p:spPr>
        <p:txBody>
          <a:bodyPr/>
          <a:lstStyle/>
          <a:p>
            <a:pPr algn="ctr"/>
            <a:r>
              <a:rPr lang="en-US" sz="2400" dirty="0" smtClean="0"/>
              <a:t>Preliminary Modeling Results: </a:t>
            </a:r>
            <a:br>
              <a:rPr lang="en-US" sz="2400" dirty="0" smtClean="0"/>
            </a:br>
            <a:r>
              <a:rPr lang="en-US" sz="2400" dirty="0" smtClean="0"/>
              <a:t>Spatial Variability</a:t>
            </a:r>
            <a:endParaRPr lang="en-US" sz="2400" dirty="0"/>
          </a:p>
        </p:txBody>
      </p:sp>
      <p:sp>
        <p:nvSpPr>
          <p:cNvPr id="4" name="Rectangle 3"/>
          <p:cNvSpPr/>
          <p:nvPr/>
        </p:nvSpPr>
        <p:spPr bwMode="auto">
          <a:xfrm>
            <a:off x="152400" y="1066800"/>
            <a:ext cx="3733800" cy="36576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128"/>
              </a:rPr>
              <a:t> </a:t>
            </a:r>
            <a:r>
              <a:rPr kumimoji="0" lang="en-US" sz="1400" b="1" i="0" u="none" strike="noStrike" cap="none" normalizeH="0" baseline="0" dirty="0" smtClean="0">
                <a:ln>
                  <a:noFill/>
                </a:ln>
                <a:solidFill>
                  <a:schemeClr val="tx1"/>
                </a:solidFill>
                <a:effectLst/>
                <a:latin typeface="Arial" charset="0"/>
                <a:ea typeface="ＭＳ Ｐゴシック" charset="-128"/>
              </a:rPr>
              <a:t>NEXUS Participant</a:t>
            </a:r>
            <a:r>
              <a:rPr kumimoji="0" lang="en-US" sz="1400" b="1" i="0" u="none" strike="noStrike" cap="none" normalizeH="0" dirty="0" smtClean="0">
                <a:ln>
                  <a:noFill/>
                </a:ln>
                <a:solidFill>
                  <a:schemeClr val="tx1"/>
                </a:solidFill>
                <a:effectLst/>
                <a:latin typeface="Arial" charset="0"/>
                <a:ea typeface="ＭＳ Ｐゴシック" charset="-128"/>
              </a:rPr>
              <a:t> Locations</a:t>
            </a:r>
            <a:endParaRPr kumimoji="0" lang="en-US" sz="1400" b="1" i="0" u="none" strike="noStrike" cap="none" normalizeH="0" baseline="0" dirty="0" smtClean="0">
              <a:ln>
                <a:noFill/>
              </a:ln>
              <a:solidFill>
                <a:schemeClr val="tx1"/>
              </a:solidFill>
              <a:effectLst/>
              <a:latin typeface="Arial" charset="0"/>
              <a:ea typeface="ＭＳ Ｐゴシック" charset="-128"/>
            </a:endParaRPr>
          </a:p>
        </p:txBody>
      </p:sp>
      <p:pic>
        <p:nvPicPr>
          <p:cNvPr id="5" name="Picture 4" descr="NEXUS_zone123map.tif"/>
          <p:cNvPicPr>
            <a:picLocks noChangeAspect="1"/>
          </p:cNvPicPr>
          <p:nvPr/>
        </p:nvPicPr>
        <p:blipFill>
          <a:blip r:embed="rId2" cstate="print"/>
          <a:stretch>
            <a:fillRect/>
          </a:stretch>
        </p:blipFill>
        <p:spPr>
          <a:xfrm>
            <a:off x="381000" y="1371599"/>
            <a:ext cx="3352800" cy="3255147"/>
          </a:xfrm>
          <a:prstGeom prst="rect">
            <a:avLst/>
          </a:prstGeom>
        </p:spPr>
      </p:pic>
      <p:pic>
        <p:nvPicPr>
          <p:cNvPr id="19" name="Picture 18" descr="PM2_5andDieselEC2_5_Fall2010.tif"/>
          <p:cNvPicPr/>
          <p:nvPr/>
        </p:nvPicPr>
        <p:blipFill>
          <a:blip r:embed="rId3" cstate="print"/>
          <a:stretch>
            <a:fillRect/>
          </a:stretch>
        </p:blipFill>
        <p:spPr>
          <a:xfrm>
            <a:off x="2743200" y="3733800"/>
            <a:ext cx="6172200" cy="2895600"/>
          </a:xfrm>
          <a:prstGeom prst="rect">
            <a:avLst/>
          </a:prstGeom>
          <a:ln>
            <a:solidFill>
              <a:schemeClr val="tx1"/>
            </a:solidFill>
          </a:ln>
        </p:spPr>
      </p:pic>
      <p:pic>
        <p:nvPicPr>
          <p:cNvPr id="20" name="Picture 19" descr="spatialECtoCOratios_Fall2010.tif"/>
          <p:cNvPicPr/>
          <p:nvPr/>
        </p:nvPicPr>
        <p:blipFill>
          <a:blip r:embed="rId4" cstate="print"/>
          <a:stretch>
            <a:fillRect/>
          </a:stretch>
        </p:blipFill>
        <p:spPr>
          <a:xfrm>
            <a:off x="4038600" y="914401"/>
            <a:ext cx="4818317" cy="2667000"/>
          </a:xfrm>
          <a:prstGeom prst="rect">
            <a:avLst/>
          </a:prstGeom>
        </p:spPr>
      </p:pic>
      <p:sp>
        <p:nvSpPr>
          <p:cNvPr id="21" name="TextBox 20"/>
          <p:cNvSpPr txBox="1"/>
          <p:nvPr/>
        </p:nvSpPr>
        <p:spPr>
          <a:xfrm>
            <a:off x="381000" y="5105400"/>
            <a:ext cx="2133600" cy="738664"/>
          </a:xfrm>
          <a:prstGeom prst="rect">
            <a:avLst/>
          </a:prstGeom>
          <a:noFill/>
        </p:spPr>
        <p:txBody>
          <a:bodyPr wrap="square" rtlCol="0">
            <a:spAutoFit/>
          </a:bodyPr>
          <a:lstStyle/>
          <a:p>
            <a:r>
              <a:rPr lang="en-US" sz="1400" b="1" dirty="0" smtClean="0"/>
              <a:t>Results are for MOBILE sources ONLY in FALL2010 period.</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nvGraphicFramePr>
        <p:xfrm>
          <a:off x="3886200" y="1066800"/>
          <a:ext cx="4800600" cy="2057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3352800" y="225425"/>
            <a:ext cx="4953000" cy="536575"/>
          </a:xfrm>
        </p:spPr>
        <p:txBody>
          <a:bodyPr/>
          <a:lstStyle/>
          <a:p>
            <a:pPr algn="ctr"/>
            <a:r>
              <a:rPr lang="en-US" sz="2400" dirty="0" smtClean="0"/>
              <a:t>Preliminary Modeling Results: Temporal Variability</a:t>
            </a:r>
            <a:endParaRPr lang="en-US" sz="2400" dirty="0"/>
          </a:p>
        </p:txBody>
      </p:sp>
      <p:sp>
        <p:nvSpPr>
          <p:cNvPr id="16" name="TextBox 15"/>
          <p:cNvSpPr txBox="1"/>
          <p:nvPr/>
        </p:nvSpPr>
        <p:spPr>
          <a:xfrm>
            <a:off x="152400" y="4900136"/>
            <a:ext cx="2133600" cy="738664"/>
          </a:xfrm>
          <a:prstGeom prst="rect">
            <a:avLst/>
          </a:prstGeom>
          <a:noFill/>
        </p:spPr>
        <p:txBody>
          <a:bodyPr wrap="square" rtlCol="0">
            <a:spAutoFit/>
          </a:bodyPr>
          <a:lstStyle/>
          <a:p>
            <a:r>
              <a:rPr lang="en-US" sz="1400" b="1" dirty="0" smtClean="0"/>
              <a:t>Results are for MOBILE sources ONLY in FALL2010 period.</a:t>
            </a:r>
          </a:p>
        </p:txBody>
      </p:sp>
      <p:cxnSp>
        <p:nvCxnSpPr>
          <p:cNvPr id="30" name="Straight Connector 29"/>
          <p:cNvCxnSpPr/>
          <p:nvPr/>
        </p:nvCxnSpPr>
        <p:spPr bwMode="auto">
          <a:xfrm>
            <a:off x="5638800" y="12954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5943600" y="12954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6980904" y="12954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7391400" y="12954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11"/>
          <p:cNvSpPr/>
          <p:nvPr/>
        </p:nvSpPr>
        <p:spPr bwMode="auto">
          <a:xfrm>
            <a:off x="152400" y="1066800"/>
            <a:ext cx="3733800" cy="36576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128"/>
              </a:rPr>
              <a:t> </a:t>
            </a:r>
            <a:r>
              <a:rPr kumimoji="0" lang="en-US" sz="1400" b="1" i="0" u="none" strike="noStrike" cap="none" normalizeH="0" baseline="0" dirty="0" smtClean="0">
                <a:ln>
                  <a:noFill/>
                </a:ln>
                <a:solidFill>
                  <a:schemeClr val="tx1"/>
                </a:solidFill>
                <a:effectLst/>
                <a:latin typeface="Arial" charset="0"/>
                <a:ea typeface="ＭＳ Ｐゴシック" charset="-128"/>
              </a:rPr>
              <a:t>NEXUS Participant</a:t>
            </a:r>
            <a:r>
              <a:rPr kumimoji="0" lang="en-US" sz="1400" b="1" i="0" u="none" strike="noStrike" cap="none" normalizeH="0" dirty="0" smtClean="0">
                <a:ln>
                  <a:noFill/>
                </a:ln>
                <a:solidFill>
                  <a:schemeClr val="tx1"/>
                </a:solidFill>
                <a:effectLst/>
                <a:latin typeface="Arial" charset="0"/>
                <a:ea typeface="ＭＳ Ｐゴシック" charset="-128"/>
              </a:rPr>
              <a:t> Locations</a:t>
            </a:r>
            <a:endParaRPr kumimoji="0" lang="en-US" sz="1400" b="1" i="0" u="none" strike="noStrike" cap="none" normalizeH="0" baseline="0" dirty="0" smtClean="0">
              <a:ln>
                <a:noFill/>
              </a:ln>
              <a:solidFill>
                <a:schemeClr val="tx1"/>
              </a:solidFill>
              <a:effectLst/>
              <a:latin typeface="Arial" charset="0"/>
              <a:ea typeface="ＭＳ Ｐゴシック" charset="-128"/>
            </a:endParaRPr>
          </a:p>
        </p:txBody>
      </p:sp>
      <p:pic>
        <p:nvPicPr>
          <p:cNvPr id="13" name="Picture 12" descr="NEXUS_zone123map.tif"/>
          <p:cNvPicPr>
            <a:picLocks noChangeAspect="1"/>
          </p:cNvPicPr>
          <p:nvPr/>
        </p:nvPicPr>
        <p:blipFill>
          <a:blip r:embed="rId3" cstate="print"/>
          <a:stretch>
            <a:fillRect/>
          </a:stretch>
        </p:blipFill>
        <p:spPr>
          <a:xfrm>
            <a:off x="381000" y="1371599"/>
            <a:ext cx="3352800" cy="3255147"/>
          </a:xfrm>
          <a:prstGeom prst="rect">
            <a:avLst/>
          </a:prstGeom>
        </p:spPr>
      </p:pic>
      <p:pic>
        <p:nvPicPr>
          <p:cNvPr id="22530" name="Picture 2"/>
          <p:cNvPicPr>
            <a:picLocks noChangeAspect="1" noChangeArrowheads="1"/>
          </p:cNvPicPr>
          <p:nvPr/>
        </p:nvPicPr>
        <p:blipFill>
          <a:blip r:embed="rId4" cstate="print"/>
          <a:srcRect/>
          <a:stretch>
            <a:fillRect/>
          </a:stretch>
        </p:blipFill>
        <p:spPr bwMode="auto">
          <a:xfrm>
            <a:off x="2743201" y="3657599"/>
            <a:ext cx="6248400" cy="3048001"/>
          </a:xfrm>
          <a:prstGeom prst="rect">
            <a:avLst/>
          </a:prstGeom>
          <a:noFill/>
          <a:ln w="9525">
            <a:solidFill>
              <a:schemeClr val="tx1"/>
            </a:solidFill>
            <a:miter lim="800000"/>
            <a:headEnd/>
            <a:tailEnd/>
          </a:ln>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228600"/>
            <a:ext cx="3048000" cy="685799"/>
          </a:xfrm>
        </p:spPr>
        <p:txBody>
          <a:bodyPr/>
          <a:lstStyle/>
          <a:p>
            <a:r>
              <a:rPr lang="en-US" sz="2800" dirty="0" smtClean="0"/>
              <a:t>Conclusions</a:t>
            </a:r>
            <a:endParaRPr lang="en-US" sz="2800" dirty="0"/>
          </a:p>
        </p:txBody>
      </p:sp>
      <p:sp>
        <p:nvSpPr>
          <p:cNvPr id="4" name="TextBox 3"/>
          <p:cNvSpPr txBox="1"/>
          <p:nvPr/>
        </p:nvSpPr>
        <p:spPr>
          <a:xfrm>
            <a:off x="228600" y="1143000"/>
            <a:ext cx="8686800" cy="1508105"/>
          </a:xfrm>
          <a:prstGeom prst="rect">
            <a:avLst/>
          </a:prstGeom>
          <a:noFill/>
        </p:spPr>
        <p:txBody>
          <a:bodyPr wrap="square" rtlCol="0">
            <a:spAutoFit/>
          </a:bodyPr>
          <a:lstStyle/>
          <a:p>
            <a:r>
              <a:rPr lang="en-US" dirty="0" smtClean="0">
                <a:solidFill>
                  <a:srgbClr val="003F6C"/>
                </a:solidFill>
              </a:rPr>
              <a:t>The key factors in </a:t>
            </a:r>
            <a:r>
              <a:rPr lang="en-US" dirty="0" smtClean="0">
                <a:solidFill>
                  <a:srgbClr val="003F6C"/>
                </a:solidFill>
              </a:rPr>
              <a:t>modeling air </a:t>
            </a:r>
            <a:r>
              <a:rPr lang="en-US" dirty="0" smtClean="0">
                <a:solidFill>
                  <a:srgbClr val="003F6C"/>
                </a:solidFill>
              </a:rPr>
              <a:t>pollutant concentrations due to mobile sources are</a:t>
            </a:r>
          </a:p>
          <a:p>
            <a:endParaRPr lang="en-US" sz="1000" dirty="0" smtClean="0">
              <a:solidFill>
                <a:srgbClr val="003F6C"/>
              </a:solidFill>
            </a:endParaRPr>
          </a:p>
          <a:p>
            <a:pPr marL="800100" lvl="1" indent="-342900">
              <a:spcAft>
                <a:spcPts val="600"/>
              </a:spcAft>
              <a:buFont typeface="Arial" pitchFamily="34" charset="0"/>
              <a:buChar char="•"/>
            </a:pPr>
            <a:r>
              <a:rPr lang="en-US" dirty="0" smtClean="0">
                <a:solidFill>
                  <a:srgbClr val="003F6C"/>
                </a:solidFill>
              </a:rPr>
              <a:t>Meteorological </a:t>
            </a:r>
            <a:r>
              <a:rPr lang="en-US" dirty="0" smtClean="0">
                <a:solidFill>
                  <a:srgbClr val="003F6C"/>
                </a:solidFill>
              </a:rPr>
              <a:t>conditions &amp; </a:t>
            </a:r>
            <a:r>
              <a:rPr lang="en-US" dirty="0" smtClean="0">
                <a:solidFill>
                  <a:srgbClr val="003F6C"/>
                </a:solidFill>
              </a:rPr>
              <a:t>dispersion </a:t>
            </a:r>
            <a:r>
              <a:rPr lang="en-US" dirty="0" smtClean="0">
                <a:solidFill>
                  <a:srgbClr val="003F6C"/>
                </a:solidFill>
              </a:rPr>
              <a:t>m</a:t>
            </a:r>
            <a:r>
              <a:rPr lang="en-US" dirty="0" smtClean="0">
                <a:solidFill>
                  <a:srgbClr val="003F6C"/>
                </a:solidFill>
              </a:rPr>
              <a:t>odeling</a:t>
            </a:r>
            <a:r>
              <a:rPr lang="en-US" dirty="0" smtClean="0">
                <a:solidFill>
                  <a:srgbClr val="003F6C"/>
                </a:solidFill>
              </a:rPr>
              <a:t> </a:t>
            </a:r>
            <a:r>
              <a:rPr lang="en-US" dirty="0" smtClean="0">
                <a:solidFill>
                  <a:srgbClr val="003F6C"/>
                </a:solidFill>
              </a:rPr>
              <a:t>(especially stability</a:t>
            </a:r>
            <a:r>
              <a:rPr lang="en-US" dirty="0" smtClean="0">
                <a:solidFill>
                  <a:srgbClr val="003F6C"/>
                </a:solidFill>
              </a:rPr>
              <a:t>).</a:t>
            </a:r>
            <a:endParaRPr lang="en-US" dirty="0" smtClean="0">
              <a:solidFill>
                <a:srgbClr val="003F6C"/>
              </a:solidFill>
            </a:endParaRPr>
          </a:p>
          <a:p>
            <a:pPr marL="800100" lvl="1" indent="-342900">
              <a:spcAft>
                <a:spcPts val="600"/>
              </a:spcAft>
              <a:buFont typeface="Arial" pitchFamily="34" charset="0"/>
              <a:buChar char="•"/>
            </a:pPr>
            <a:r>
              <a:rPr lang="en-US" dirty="0" smtClean="0">
                <a:solidFill>
                  <a:srgbClr val="003F6C"/>
                </a:solidFill>
              </a:rPr>
              <a:t>Emissions (including roadway classification, fleet mix, and traffic volume</a:t>
            </a:r>
            <a:r>
              <a:rPr lang="en-US" dirty="0" smtClean="0">
                <a:solidFill>
                  <a:srgbClr val="003F6C"/>
                </a:solidFill>
              </a:rPr>
              <a:t>).</a:t>
            </a:r>
            <a:endParaRPr lang="en-US" dirty="0" smtClean="0">
              <a:solidFill>
                <a:srgbClr val="003F6C"/>
              </a:solidFill>
            </a:endParaRPr>
          </a:p>
          <a:p>
            <a:pPr marL="800100" lvl="1" indent="-342900">
              <a:spcAft>
                <a:spcPts val="600"/>
              </a:spcAft>
              <a:buFont typeface="Arial" pitchFamily="34" charset="0"/>
              <a:buChar char="•"/>
            </a:pPr>
            <a:r>
              <a:rPr lang="en-US" dirty="0" smtClean="0">
                <a:solidFill>
                  <a:srgbClr val="003F6C"/>
                </a:solidFill>
              </a:rPr>
              <a:t>Local measurements (verifying traffic characteristics).</a:t>
            </a:r>
            <a:endParaRPr lang="en-US" dirty="0" smtClean="0">
              <a:solidFill>
                <a:srgbClr val="003F6C"/>
              </a:solidFill>
            </a:endParaRPr>
          </a:p>
        </p:txBody>
      </p:sp>
      <p:sp>
        <p:nvSpPr>
          <p:cNvPr id="5" name="TextBox 4"/>
          <p:cNvSpPr txBox="1"/>
          <p:nvPr/>
        </p:nvSpPr>
        <p:spPr>
          <a:xfrm>
            <a:off x="304800" y="2971800"/>
            <a:ext cx="8382000" cy="3170099"/>
          </a:xfrm>
          <a:prstGeom prst="rect">
            <a:avLst/>
          </a:prstGeom>
          <a:noFill/>
        </p:spPr>
        <p:txBody>
          <a:bodyPr wrap="square" rtlCol="0">
            <a:spAutoFit/>
          </a:bodyPr>
          <a:lstStyle/>
          <a:p>
            <a:pPr>
              <a:spcAft>
                <a:spcPts val="600"/>
              </a:spcAft>
            </a:pPr>
            <a:r>
              <a:rPr lang="en-US" dirty="0" smtClean="0">
                <a:solidFill>
                  <a:srgbClr val="003F6C"/>
                </a:solidFill>
              </a:rPr>
              <a:t>In general…</a:t>
            </a:r>
          </a:p>
          <a:p>
            <a:pPr marL="800100" lvl="1" indent="-342900">
              <a:spcAft>
                <a:spcPts val="600"/>
              </a:spcAft>
              <a:buFont typeface="Arial" pitchFamily="34" charset="0"/>
              <a:buChar char="•"/>
            </a:pPr>
            <a:r>
              <a:rPr lang="en-US" dirty="0" smtClean="0">
                <a:solidFill>
                  <a:srgbClr val="003F6C"/>
                </a:solidFill>
              </a:rPr>
              <a:t>Road-link based activity (traffic, speed, vehicle mix, etc.) is hard to generate.</a:t>
            </a:r>
          </a:p>
          <a:p>
            <a:pPr marL="800100" lvl="1" indent="-342900">
              <a:spcAft>
                <a:spcPts val="600"/>
              </a:spcAft>
              <a:buFont typeface="Arial" pitchFamily="34" charset="0"/>
              <a:buChar char="•"/>
            </a:pPr>
            <a:r>
              <a:rPr lang="en-US" dirty="0" smtClean="0">
                <a:solidFill>
                  <a:srgbClr val="003F6C"/>
                </a:solidFill>
              </a:rPr>
              <a:t>Meteorological conditions are applied to a large spatial range, where boundary layer characteristics may vary.</a:t>
            </a:r>
          </a:p>
          <a:p>
            <a:pPr marL="800100" lvl="1" indent="-342900">
              <a:spcAft>
                <a:spcPts val="600"/>
              </a:spcAft>
              <a:buFont typeface="Arial" pitchFamily="34" charset="0"/>
              <a:buChar char="•"/>
            </a:pPr>
            <a:r>
              <a:rPr lang="en-US" dirty="0" smtClean="0">
                <a:solidFill>
                  <a:srgbClr val="003F6C"/>
                </a:solidFill>
              </a:rPr>
              <a:t>Local measurements are needed to verify general characteristics in traffic patterns and volumes.</a:t>
            </a:r>
          </a:p>
          <a:p>
            <a:pPr marL="800100" lvl="1" indent="-342900">
              <a:spcAft>
                <a:spcPts val="600"/>
              </a:spcAft>
              <a:buFont typeface="Arial" pitchFamily="34" charset="0"/>
              <a:buChar char="•"/>
            </a:pPr>
            <a:r>
              <a:rPr lang="en-US" dirty="0" smtClean="0">
                <a:solidFill>
                  <a:srgbClr val="003F6C"/>
                </a:solidFill>
              </a:rPr>
              <a:t>Air quality modeling is computationally resource intensive, but captures temporal and spatial variability with accurate emissions and meteorological inputs.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1000"/>
            <a:ext cx="6553200" cy="381000"/>
          </a:xfrm>
        </p:spPr>
        <p:txBody>
          <a:bodyPr/>
          <a:lstStyle/>
          <a:p>
            <a:r>
              <a:rPr lang="en-US" dirty="0" smtClean="0"/>
              <a:t>Special thanks to the NEXUS team</a:t>
            </a:r>
            <a:endParaRPr lang="en-US" b="0" dirty="0"/>
          </a:p>
        </p:txBody>
      </p:sp>
      <p:sp>
        <p:nvSpPr>
          <p:cNvPr id="3" name="Subtitle 2"/>
          <p:cNvSpPr>
            <a:spLocks noGrp="1"/>
          </p:cNvSpPr>
          <p:nvPr>
            <p:ph type="subTitle" idx="1"/>
          </p:nvPr>
        </p:nvSpPr>
        <p:spPr>
          <a:xfrm>
            <a:off x="5029200" y="4572000"/>
            <a:ext cx="3810000" cy="1219200"/>
          </a:xfrm>
          <a:ln>
            <a:solidFill>
              <a:schemeClr val="tx1"/>
            </a:solidFill>
          </a:ln>
        </p:spPr>
        <p:txBody>
          <a:bodyPr/>
          <a:lstStyle/>
          <a:p>
            <a:r>
              <a:rPr lang="en-US" i="1" dirty="0" smtClean="0">
                <a:solidFill>
                  <a:srgbClr val="003F6C"/>
                </a:solidFill>
              </a:rPr>
              <a:t>Although this work was reviewed by EPA and approved for publication, it may not necessarily reflect official Agency policy.</a:t>
            </a:r>
            <a:endParaRPr lang="en-US" dirty="0">
              <a:solidFill>
                <a:srgbClr val="003F6C"/>
              </a:solidFill>
            </a:endParaRPr>
          </a:p>
        </p:txBody>
      </p:sp>
      <p:sp>
        <p:nvSpPr>
          <p:cNvPr id="5" name="Content Placeholder 5"/>
          <p:cNvSpPr txBox="1">
            <a:spLocks/>
          </p:cNvSpPr>
          <p:nvPr/>
        </p:nvSpPr>
        <p:spPr bwMode="auto">
          <a:xfrm>
            <a:off x="152400" y="1066800"/>
            <a:ext cx="4343400" cy="55897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0" indent="0"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Source Apportionment and Field Study</a:t>
            </a:r>
          </a:p>
          <a:p>
            <a:pPr marL="457200" marR="0" lvl="1" indent="0" defTabSz="914400" rtl="0" eaLnBrk="1" fontAlgn="base" latinLnBrk="0" hangingPunct="1">
              <a:lnSpc>
                <a:spcPct val="100000"/>
              </a:lnSpc>
              <a:spcBef>
                <a:spcPct val="20000"/>
              </a:spcBef>
              <a:spcAft>
                <a:spcPct val="0"/>
              </a:spcAft>
              <a:buClr>
                <a:srgbClr val="003F69"/>
              </a:buClr>
              <a:buSzTx/>
              <a:buFontTx/>
              <a:buNone/>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Gary Norris, Matt Landis, Ali </a:t>
            </a:r>
            <a:r>
              <a:rPr kumimoji="0" lang="en-US" sz="1600" b="0" i="0" u="none" strike="noStrike" kern="0" cap="none" spc="0" normalizeH="0" baseline="0" noProof="0" dirty="0" err="1" smtClean="0">
                <a:ln>
                  <a:noFill/>
                </a:ln>
                <a:solidFill>
                  <a:srgbClr val="003F6C"/>
                </a:solidFill>
                <a:effectLst/>
                <a:uLnTx/>
                <a:uFillTx/>
                <a:latin typeface="+mn-lt"/>
                <a:ea typeface="+mn-ea"/>
                <a:cs typeface="ＭＳ Ｐゴシック"/>
              </a:rPr>
              <a:t>Kamal</a:t>
            </a: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 Sarah Bereznicki, David Olson, </a:t>
            </a:r>
            <a:b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b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Bob Willis, Ram </a:t>
            </a:r>
            <a:r>
              <a:rPr kumimoji="0" lang="en-US" sz="1600" b="0" i="0" u="none" strike="noStrike" kern="0" cap="none" spc="0" normalizeH="0" baseline="0" noProof="0" dirty="0" err="1" smtClean="0">
                <a:ln>
                  <a:noFill/>
                </a:ln>
                <a:solidFill>
                  <a:srgbClr val="003F6C"/>
                </a:solidFill>
                <a:effectLst/>
                <a:uLnTx/>
                <a:uFillTx/>
                <a:latin typeface="+mn-lt"/>
                <a:ea typeface="+mn-ea"/>
                <a:cs typeface="ＭＳ Ｐゴシック"/>
              </a:rPr>
              <a:t>Vedantham</a:t>
            </a: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 </a:t>
            </a:r>
          </a:p>
          <a:p>
            <a:pPr marL="0" marR="0" lvl="0" indent="0"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Air Quality Modeling</a:t>
            </a:r>
          </a:p>
          <a:p>
            <a:pPr lvl="1" fontAlgn="base">
              <a:spcBef>
                <a:spcPct val="20000"/>
              </a:spcBef>
              <a:spcAft>
                <a:spcPct val="0"/>
              </a:spcAft>
              <a:buClr>
                <a:srgbClr val="003F69"/>
              </a:buClr>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Vlad Isakov, David Heist, Steve Perry, Michelle Snyder</a:t>
            </a:r>
            <a:r>
              <a:rPr lang="en-US" sz="1600" kern="0" dirty="0" smtClean="0">
                <a:solidFill>
                  <a:srgbClr val="003F6C"/>
                </a:solidFill>
                <a:cs typeface="ＭＳ Ｐゴシック"/>
              </a:rPr>
              <a:t>, </a:t>
            </a:r>
            <a:r>
              <a:rPr kumimoji="0" lang="en-US" sz="1600" b="0" i="0" u="none" strike="noStrike" kern="0" cap="none" spc="0" normalizeH="0" noProof="0" dirty="0" smtClean="0">
                <a:ln>
                  <a:noFill/>
                </a:ln>
                <a:solidFill>
                  <a:srgbClr val="003F6C"/>
                </a:solidFill>
                <a:effectLst/>
                <a:uLnTx/>
                <a:uFillTx/>
                <a:latin typeface="+mn-lt"/>
                <a:ea typeface="+mn-ea"/>
                <a:cs typeface="ＭＳ Ｐゴシック"/>
              </a:rPr>
              <a:t>UNC Institute for the Environment: </a:t>
            </a:r>
            <a:r>
              <a:rPr lang="en-US" sz="1600" dirty="0" smtClean="0">
                <a:solidFill>
                  <a:srgbClr val="003F6C"/>
                </a:solidFill>
              </a:rPr>
              <a:t>Brian </a:t>
            </a:r>
            <a:r>
              <a:rPr lang="en-US" sz="1600" dirty="0" err="1" smtClean="0">
                <a:solidFill>
                  <a:srgbClr val="003F6C"/>
                </a:solidFill>
              </a:rPr>
              <a:t>Naess</a:t>
            </a:r>
            <a:r>
              <a:rPr lang="en-US" sz="1600" dirty="0" smtClean="0">
                <a:solidFill>
                  <a:srgbClr val="003F6C"/>
                </a:solidFill>
              </a:rPr>
              <a:t>, Alejandro Valencia, and Mohammad </a:t>
            </a:r>
            <a:r>
              <a:rPr lang="en-US" sz="1600" dirty="0" err="1" smtClean="0">
                <a:solidFill>
                  <a:srgbClr val="003F6C"/>
                </a:solidFill>
              </a:rPr>
              <a:t>Omary</a:t>
            </a:r>
            <a:endPar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endParaRPr>
          </a:p>
          <a:p>
            <a:pPr marL="0" marR="0" lvl="0" indent="0"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Exposure Modeling</a:t>
            </a:r>
          </a:p>
          <a:p>
            <a:pPr marL="457200" marR="0" lvl="1" indent="0" defTabSz="914400" rtl="0" eaLnBrk="1" fontAlgn="base" latinLnBrk="0" hangingPunct="1">
              <a:lnSpc>
                <a:spcPct val="100000"/>
              </a:lnSpc>
              <a:spcBef>
                <a:spcPct val="20000"/>
              </a:spcBef>
              <a:spcAft>
                <a:spcPct val="0"/>
              </a:spcAft>
              <a:buClr>
                <a:srgbClr val="003F69"/>
              </a:buClr>
              <a:buSzTx/>
              <a:buFontTx/>
              <a:buNone/>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Janet Burke, Mike Breen, Kristin Isaacs, Kathie Dionisio</a:t>
            </a:r>
          </a:p>
          <a:p>
            <a:pPr marL="0" marR="0" lvl="0" indent="0"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Sample Chemical Analysis</a:t>
            </a:r>
          </a:p>
          <a:p>
            <a:pPr marL="457200" marR="0" lvl="1" indent="0" defTabSz="914400" rtl="0" eaLnBrk="1" fontAlgn="base" latinLnBrk="0" hangingPunct="1">
              <a:lnSpc>
                <a:spcPct val="100000"/>
              </a:lnSpc>
              <a:spcBef>
                <a:spcPct val="20000"/>
              </a:spcBef>
              <a:spcAft>
                <a:spcPct val="0"/>
              </a:spcAft>
              <a:buClr>
                <a:srgbClr val="003F69"/>
              </a:buClr>
              <a:buSzTx/>
              <a:buFontTx/>
              <a:buNone/>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Teri Conner, Kasey </a:t>
            </a:r>
            <a:r>
              <a:rPr kumimoji="0" lang="en-US" sz="1600" b="0" i="0" u="none" strike="noStrike" kern="0" cap="none" spc="0" normalizeH="0" baseline="0" noProof="0" dirty="0" err="1" smtClean="0">
                <a:ln>
                  <a:noFill/>
                </a:ln>
                <a:solidFill>
                  <a:srgbClr val="003F6C"/>
                </a:solidFill>
                <a:effectLst/>
                <a:uLnTx/>
                <a:uFillTx/>
                <a:latin typeface="+mn-lt"/>
                <a:ea typeface="+mn-ea"/>
                <a:cs typeface="ＭＳ Ｐゴシック"/>
              </a:rPr>
              <a:t>Kovalcik</a:t>
            </a: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 </a:t>
            </a:r>
            <a:b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b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John Turlington</a:t>
            </a:r>
          </a:p>
          <a:p>
            <a:pPr marL="0" marR="0" lvl="0" indent="0"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Residential Mold Analysis</a:t>
            </a:r>
          </a:p>
          <a:p>
            <a:pPr marL="457200" marR="0" lvl="1" indent="0" defTabSz="914400" rtl="0" eaLnBrk="1" fontAlgn="base" latinLnBrk="0" hangingPunct="1">
              <a:lnSpc>
                <a:spcPct val="100000"/>
              </a:lnSpc>
              <a:spcBef>
                <a:spcPct val="20000"/>
              </a:spcBef>
              <a:spcAft>
                <a:spcPct val="0"/>
              </a:spcAft>
              <a:buClr>
                <a:srgbClr val="003F69"/>
              </a:buClr>
              <a:buSzTx/>
              <a:buFontTx/>
              <a:buNone/>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Steve Vesper, Ali </a:t>
            </a:r>
            <a:r>
              <a:rPr kumimoji="0" lang="en-US" sz="1600" b="0" i="0" u="none" strike="noStrike" kern="0" cap="none" spc="0" normalizeH="0" baseline="0" noProof="0" dirty="0" err="1" smtClean="0">
                <a:ln>
                  <a:noFill/>
                </a:ln>
                <a:solidFill>
                  <a:srgbClr val="003F6C"/>
                </a:solidFill>
                <a:effectLst/>
                <a:uLnTx/>
                <a:uFillTx/>
                <a:latin typeface="+mn-lt"/>
                <a:ea typeface="+mn-ea"/>
                <a:cs typeface="ＭＳ Ｐゴシック"/>
              </a:rPr>
              <a:t>Kamal</a:t>
            </a:r>
            <a:endPar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endParaRPr>
          </a:p>
          <a:p>
            <a:pPr marL="0" marR="0" lvl="0" indent="0" defTabSz="914400" rtl="0" eaLnBrk="1" fontAlgn="base" latinLnBrk="0" hangingPunct="1">
              <a:lnSpc>
                <a:spcPct val="100000"/>
              </a:lnSpc>
              <a:spcBef>
                <a:spcPct val="20000"/>
              </a:spcBef>
              <a:spcAft>
                <a:spcPct val="0"/>
              </a:spcAft>
              <a:buClr>
                <a:srgbClr val="003F69"/>
              </a:buClr>
              <a:buSzPct val="90000"/>
              <a:buFont typeface="Times" pitchFamily="18" charset="0"/>
              <a:buNone/>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Toxicology (NHEERL)</a:t>
            </a:r>
          </a:p>
          <a:p>
            <a:pPr marL="457200" marR="0" lvl="1" indent="0" defTabSz="914400" rtl="0" eaLnBrk="1" fontAlgn="base" latinLnBrk="0" hangingPunct="1">
              <a:lnSpc>
                <a:spcPct val="100000"/>
              </a:lnSpc>
              <a:spcBef>
                <a:spcPct val="20000"/>
              </a:spcBef>
              <a:spcAft>
                <a:spcPct val="0"/>
              </a:spcAft>
              <a:buClr>
                <a:srgbClr val="003F69"/>
              </a:buClr>
              <a:buSzTx/>
              <a:buFontTx/>
              <a:buNone/>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Ian Gilmour, Todd </a:t>
            </a:r>
            <a:r>
              <a:rPr kumimoji="0" lang="en-US" sz="1600" b="0" i="0" u="none" strike="noStrike" kern="0" cap="none" spc="0" normalizeH="0" baseline="0" noProof="0" dirty="0" err="1" smtClean="0">
                <a:ln>
                  <a:noFill/>
                </a:ln>
                <a:solidFill>
                  <a:srgbClr val="003F6C"/>
                </a:solidFill>
                <a:effectLst/>
                <a:uLnTx/>
                <a:uFillTx/>
                <a:latin typeface="+mn-lt"/>
                <a:ea typeface="+mn-ea"/>
                <a:cs typeface="ＭＳ Ｐゴシック"/>
              </a:rPr>
              <a:t>Krantz</a:t>
            </a: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 Marsha Ward</a:t>
            </a:r>
            <a:endParaRPr kumimoji="0" lang="en-US" sz="1600" b="0" i="0" u="none" strike="noStrike" kern="0" cap="none" spc="0" normalizeH="0" baseline="0" noProof="0" dirty="0">
              <a:ln>
                <a:noFill/>
              </a:ln>
              <a:solidFill>
                <a:srgbClr val="003F6C"/>
              </a:solidFill>
              <a:effectLst/>
              <a:uLnTx/>
              <a:uFillTx/>
              <a:latin typeface="+mn-lt"/>
              <a:ea typeface="+mn-ea"/>
              <a:cs typeface="ＭＳ Ｐゴシック"/>
            </a:endParaRPr>
          </a:p>
        </p:txBody>
      </p:sp>
      <p:sp>
        <p:nvSpPr>
          <p:cNvPr id="6" name="Content Placeholder 6"/>
          <p:cNvSpPr txBox="1">
            <a:spLocks/>
          </p:cNvSpPr>
          <p:nvPr/>
        </p:nvSpPr>
        <p:spPr>
          <a:xfrm>
            <a:off x="4876800" y="1066800"/>
            <a:ext cx="3852406" cy="3562184"/>
          </a:xfrm>
          <a:prstGeom prst="rect">
            <a:avLst/>
          </a:prstGeom>
        </p:spPr>
        <p:txBody>
          <a:bodyPr>
            <a:normAutofit/>
          </a:bodyPr>
          <a:lstStyle/>
          <a:p>
            <a:pPr marL="168275" marR="0" lvl="0" indent="-168275" defTabSz="914400" rtl="0" eaLnBrk="1" fontAlgn="base" latinLnBrk="0" hangingPunct="1">
              <a:lnSpc>
                <a:spcPct val="100000"/>
              </a:lnSpc>
              <a:spcBef>
                <a:spcPct val="20000"/>
              </a:spcBef>
              <a:spcAft>
                <a:spcPct val="0"/>
              </a:spcAft>
              <a:buClr>
                <a:srgbClr val="003F69"/>
              </a:buClr>
              <a:buSzPct val="90000"/>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Epidemiology and Health Study (University of Michigan)</a:t>
            </a:r>
          </a:p>
          <a:p>
            <a:pPr marL="458788" marR="0" lvl="1" indent="-174625" defTabSz="914400" rtl="0" eaLnBrk="1" fontAlgn="base" latinLnBrk="0" hangingPunct="1">
              <a:lnSpc>
                <a:spcPct val="100000"/>
              </a:lnSpc>
              <a:spcBef>
                <a:spcPct val="20000"/>
              </a:spcBef>
              <a:spcAft>
                <a:spcPct val="0"/>
              </a:spcAft>
              <a:buClr>
                <a:srgbClr val="003F69"/>
              </a:buClr>
              <a:buSzTx/>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   Stuart Batterman, Toby Lewis, Tom Robins, Laprisha Berry-Vaughn, Chris Godwin, Rajiv Ganguly, Graciela Mentz, </a:t>
            </a:r>
            <a:r>
              <a:rPr kumimoji="0" lang="en-US" sz="1600" b="0" i="0" u="none" strike="noStrike" kern="0" cap="none" spc="0" normalizeH="0" baseline="0" noProof="0" dirty="0" err="1" smtClean="0">
                <a:ln>
                  <a:noFill/>
                </a:ln>
                <a:solidFill>
                  <a:srgbClr val="003F6C"/>
                </a:solidFill>
                <a:effectLst/>
                <a:uLnTx/>
                <a:uFillTx/>
                <a:latin typeface="+mn-lt"/>
                <a:ea typeface="+mn-ea"/>
                <a:cs typeface="ＭＳ Ｐゴシック"/>
              </a:rPr>
              <a:t>Bhramar</a:t>
            </a: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 </a:t>
            </a:r>
            <a:r>
              <a:rPr kumimoji="0" lang="en-US" sz="1600" b="0" i="0" u="none" strike="noStrike" kern="0" cap="none" spc="0" normalizeH="0" baseline="0" noProof="0" dirty="0" err="1" smtClean="0">
                <a:ln>
                  <a:noFill/>
                </a:ln>
                <a:solidFill>
                  <a:srgbClr val="003F6C"/>
                </a:solidFill>
                <a:effectLst/>
                <a:uLnTx/>
                <a:uFillTx/>
                <a:latin typeface="+mn-lt"/>
                <a:ea typeface="+mn-ea"/>
                <a:cs typeface="ＭＳ Ｐゴシック"/>
              </a:rPr>
              <a:t>Muhkerjee</a:t>
            </a:r>
            <a:endPar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endParaRPr>
          </a:p>
          <a:p>
            <a:pPr marL="168275" marR="0" lvl="0" indent="-168275" defTabSz="914400" rtl="0" eaLnBrk="1" fontAlgn="base" latinLnBrk="0" hangingPunct="1">
              <a:lnSpc>
                <a:spcPct val="100000"/>
              </a:lnSpc>
              <a:spcBef>
                <a:spcPct val="20000"/>
              </a:spcBef>
              <a:spcAft>
                <a:spcPct val="0"/>
              </a:spcAft>
              <a:buClr>
                <a:srgbClr val="003F69"/>
              </a:buClr>
              <a:buSzPct val="90000"/>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NCER Project Officer</a:t>
            </a:r>
          </a:p>
          <a:p>
            <a:pPr marL="458788" marR="0" lvl="1" indent="-174625" defTabSz="914400" rtl="0" eaLnBrk="1" fontAlgn="base" latinLnBrk="0" hangingPunct="1">
              <a:lnSpc>
                <a:spcPct val="100000"/>
              </a:lnSpc>
              <a:spcBef>
                <a:spcPct val="20000"/>
              </a:spcBef>
              <a:spcAft>
                <a:spcPct val="0"/>
              </a:spcAft>
              <a:buClr>
                <a:srgbClr val="003F69"/>
              </a:buClr>
              <a:buSzTx/>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Sherri Hunt</a:t>
            </a:r>
          </a:p>
          <a:p>
            <a:pPr marL="168275" marR="0" lvl="0" indent="-168275" defTabSz="914400" rtl="0" eaLnBrk="1" fontAlgn="base" latinLnBrk="0" hangingPunct="1">
              <a:lnSpc>
                <a:spcPct val="100000"/>
              </a:lnSpc>
              <a:spcBef>
                <a:spcPct val="20000"/>
              </a:spcBef>
              <a:spcAft>
                <a:spcPct val="0"/>
              </a:spcAft>
              <a:buClr>
                <a:srgbClr val="003F69"/>
              </a:buClr>
              <a:buSzPct val="90000"/>
              <a:tabLst/>
              <a:defRPr/>
            </a:pPr>
            <a:r>
              <a:rPr kumimoji="0" lang="en-US" sz="1600" b="1" i="0" u="none" strike="noStrike" kern="0" cap="none" spc="0" normalizeH="0" baseline="0" noProof="0" dirty="0" smtClean="0">
                <a:ln>
                  <a:noFill/>
                </a:ln>
                <a:solidFill>
                  <a:srgbClr val="003F6C"/>
                </a:solidFill>
                <a:effectLst/>
                <a:uLnTx/>
                <a:uFillTx/>
                <a:latin typeface="+mn-lt"/>
                <a:ea typeface="+mn-ea"/>
                <a:cs typeface="ＭＳ Ｐゴシック"/>
              </a:rPr>
              <a:t>Study Planning</a:t>
            </a:r>
          </a:p>
          <a:p>
            <a:pPr marL="458788" marR="0" lvl="1" indent="-174625" defTabSz="914400" rtl="0" eaLnBrk="1" fontAlgn="base" latinLnBrk="0" hangingPunct="1">
              <a:lnSpc>
                <a:spcPct val="100000"/>
              </a:lnSpc>
              <a:spcBef>
                <a:spcPct val="20000"/>
              </a:spcBef>
              <a:spcAft>
                <a:spcPct val="0"/>
              </a:spcAft>
              <a:buClr>
                <a:srgbClr val="003F69"/>
              </a:buClr>
              <a:buSzTx/>
              <a:tabLst/>
              <a:defRPr/>
            </a:pPr>
            <a:r>
              <a:rPr kumimoji="0" lang="en-US" sz="1600" b="0" i="0" u="none" strike="noStrike" kern="0" cap="none" spc="0" normalizeH="0" baseline="0" noProof="0" dirty="0" smtClean="0">
                <a:ln>
                  <a:noFill/>
                </a:ln>
                <a:solidFill>
                  <a:srgbClr val="003F6C"/>
                </a:solidFill>
                <a:effectLst/>
                <a:uLnTx/>
                <a:uFillTx/>
                <a:latin typeface="+mn-lt"/>
                <a:ea typeface="+mn-ea"/>
                <a:cs typeface="ＭＳ Ｐゴシック"/>
              </a:rPr>
              <a:t>Alan Vette (currently NHEERL)</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1000"/>
            <a:ext cx="5867400" cy="460375"/>
          </a:xfrm>
        </p:spPr>
        <p:txBody>
          <a:bodyPr/>
          <a:lstStyle/>
          <a:p>
            <a:r>
              <a:rPr lang="en-US" sz="2800" dirty="0" smtClean="0"/>
              <a:t>Presentation Outline</a:t>
            </a:r>
            <a:endParaRPr lang="en-US" sz="2800" dirty="0"/>
          </a:p>
        </p:txBody>
      </p:sp>
      <p:sp>
        <p:nvSpPr>
          <p:cNvPr id="3" name="Subtitle 2"/>
          <p:cNvSpPr>
            <a:spLocks noGrp="1"/>
          </p:cNvSpPr>
          <p:nvPr>
            <p:ph type="subTitle" idx="1"/>
          </p:nvPr>
        </p:nvSpPr>
        <p:spPr>
          <a:xfrm>
            <a:off x="152400" y="1447800"/>
            <a:ext cx="8686800" cy="4724400"/>
          </a:xfrm>
        </p:spPr>
        <p:txBody>
          <a:bodyPr/>
          <a:lstStyle/>
          <a:p>
            <a:pPr algn="l">
              <a:buFont typeface="Arial" pitchFamily="34" charset="0"/>
              <a:buChar char="•"/>
            </a:pPr>
            <a:r>
              <a:rPr lang="en-US" sz="2200" dirty="0" smtClean="0">
                <a:solidFill>
                  <a:srgbClr val="003F6C"/>
                </a:solidFill>
              </a:rPr>
              <a:t> NEXUS Design and Objectives</a:t>
            </a:r>
          </a:p>
          <a:p>
            <a:pPr algn="l">
              <a:buFont typeface="Arial" pitchFamily="34" charset="0"/>
              <a:buChar char="•"/>
            </a:pPr>
            <a:endParaRPr lang="en-US" sz="2200" dirty="0" smtClean="0">
              <a:solidFill>
                <a:srgbClr val="003F6C"/>
              </a:solidFill>
            </a:endParaRPr>
          </a:p>
          <a:p>
            <a:pPr algn="l">
              <a:buFont typeface="Arial" pitchFamily="34" charset="0"/>
              <a:buChar char="•"/>
            </a:pPr>
            <a:r>
              <a:rPr lang="en-US" sz="2200" dirty="0" smtClean="0">
                <a:solidFill>
                  <a:srgbClr val="003F6C"/>
                </a:solidFill>
              </a:rPr>
              <a:t> Modeling Mobile Sources using a Dispersion Model and Emissions.</a:t>
            </a:r>
          </a:p>
          <a:p>
            <a:pPr algn="l">
              <a:buFont typeface="Arial" pitchFamily="34" charset="0"/>
              <a:buChar char="•"/>
            </a:pPr>
            <a:endParaRPr lang="en-US" sz="2200" dirty="0" smtClean="0">
              <a:solidFill>
                <a:srgbClr val="003F6C"/>
              </a:solidFill>
            </a:endParaRPr>
          </a:p>
          <a:p>
            <a:pPr algn="l">
              <a:buFont typeface="Arial" pitchFamily="34" charset="0"/>
              <a:buChar char="•"/>
            </a:pPr>
            <a:r>
              <a:rPr lang="en-US" sz="2200" dirty="0" smtClean="0">
                <a:solidFill>
                  <a:srgbClr val="003F6C"/>
                </a:solidFill>
              </a:rPr>
              <a:t> Sensitivity of Line Source Dispersion Model to Emissions Inputs</a:t>
            </a:r>
          </a:p>
          <a:p>
            <a:pPr algn="l"/>
            <a:endParaRPr lang="en-US" sz="2200" dirty="0" smtClean="0">
              <a:solidFill>
                <a:srgbClr val="003F6C"/>
              </a:solidFill>
            </a:endParaRPr>
          </a:p>
          <a:p>
            <a:pPr algn="l">
              <a:buFont typeface="Arial" pitchFamily="34" charset="0"/>
              <a:buChar char="•"/>
            </a:pPr>
            <a:r>
              <a:rPr lang="en-US" sz="2200" dirty="0" smtClean="0">
                <a:solidFill>
                  <a:srgbClr val="003F6C"/>
                </a:solidFill>
              </a:rPr>
              <a:t> Preliminary Modeling Results</a:t>
            </a:r>
          </a:p>
          <a:p>
            <a:pPr algn="l"/>
            <a:r>
              <a:rPr lang="en-US" sz="2200" dirty="0" smtClean="0">
                <a:solidFill>
                  <a:srgbClr val="003F6C"/>
                </a:solidFill>
              </a:rPr>
              <a:t> </a:t>
            </a:r>
          </a:p>
          <a:p>
            <a:pPr algn="l">
              <a:buFont typeface="Arial" pitchFamily="34" charset="0"/>
              <a:buChar char="•"/>
            </a:pPr>
            <a:r>
              <a:rPr lang="en-US" sz="2200" dirty="0" smtClean="0">
                <a:solidFill>
                  <a:srgbClr val="003F6C"/>
                </a:solidFill>
              </a:rPr>
              <a:t> Conclusions</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39205"/>
            <a:ext cx="4267200" cy="1384995"/>
          </a:xfrm>
          <a:prstGeom prst="rect">
            <a:avLst/>
          </a:prstGeom>
        </p:spPr>
        <p:txBody>
          <a:bodyPr wrap="square">
            <a:spAutoFit/>
          </a:bodyPr>
          <a:lstStyle/>
          <a:p>
            <a:pPr marL="0" lvl="2"/>
            <a:r>
              <a:rPr lang="en-US" sz="1400" b="1" u="sng" dirty="0" smtClean="0">
                <a:solidFill>
                  <a:srgbClr val="003F6C"/>
                </a:solidFill>
                <a:latin typeface="Arial" pitchFamily="34" charset="0"/>
                <a:cs typeface="Arial" pitchFamily="34" charset="0"/>
              </a:rPr>
              <a:t>Primary research question:</a:t>
            </a:r>
            <a:r>
              <a:rPr lang="en-US" sz="1400" b="1" dirty="0" smtClean="0">
                <a:solidFill>
                  <a:srgbClr val="003F6C"/>
                </a:solidFill>
                <a:latin typeface="Arial" pitchFamily="34" charset="0"/>
                <a:cs typeface="Arial" pitchFamily="34" charset="0"/>
              </a:rPr>
              <a:t> </a:t>
            </a:r>
            <a:r>
              <a:rPr lang="en-US" sz="1400" dirty="0" smtClean="0">
                <a:solidFill>
                  <a:srgbClr val="003F6C"/>
                </a:solidFill>
                <a:latin typeface="Arial" pitchFamily="34" charset="0"/>
                <a:ea typeface="ＭＳ Ｐゴシック" charset="-128"/>
                <a:cs typeface="Arial" pitchFamily="34" charset="0"/>
              </a:rPr>
              <a:t>Do children with asthma living near major roadways with high traffic have greater health impacts associated with air pollutants than those living farther away, particularly for those living near roadways with high diesel traffic?</a:t>
            </a:r>
          </a:p>
        </p:txBody>
      </p:sp>
      <p:sp>
        <p:nvSpPr>
          <p:cNvPr id="55" name="Text Box 3"/>
          <p:cNvSpPr txBox="1">
            <a:spLocks noChangeArrowheads="1"/>
          </p:cNvSpPr>
          <p:nvPr/>
        </p:nvSpPr>
        <p:spPr bwMode="auto">
          <a:xfrm>
            <a:off x="2114879" y="314980"/>
            <a:ext cx="6305550" cy="523220"/>
          </a:xfrm>
          <a:prstGeom prst="rect">
            <a:avLst/>
          </a:prstGeom>
          <a:noFill/>
          <a:ln w="9525">
            <a:noFill/>
            <a:miter lim="800000"/>
            <a:headEnd/>
            <a:tailEnd/>
          </a:ln>
        </p:spPr>
        <p:txBody>
          <a:bodyPr wrap="square">
            <a:spAutoFit/>
          </a:bodyPr>
          <a:lstStyle/>
          <a:p>
            <a:pPr algn="ctr" defTabSz="2977812"/>
            <a:r>
              <a:rPr lang="en-US" sz="2800" b="1" dirty="0" smtClean="0">
                <a:solidFill>
                  <a:srgbClr val="003F69"/>
                </a:solidFill>
              </a:rPr>
              <a:t>NEXUS Design &amp; Objectives</a:t>
            </a:r>
            <a:endParaRPr lang="en-US" sz="2800" b="1" dirty="0">
              <a:solidFill>
                <a:srgbClr val="003F69"/>
              </a:solidFill>
            </a:endParaRPr>
          </a:p>
        </p:txBody>
      </p:sp>
      <p:sp>
        <p:nvSpPr>
          <p:cNvPr id="53" name="Rectangle 52"/>
          <p:cNvSpPr/>
          <p:nvPr/>
        </p:nvSpPr>
        <p:spPr bwMode="auto">
          <a:xfrm>
            <a:off x="4572000" y="1600200"/>
            <a:ext cx="4343400" cy="44196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 NEXUS Participant</a:t>
            </a:r>
            <a:r>
              <a:rPr kumimoji="0" lang="en-US" sz="2400" b="0" i="0" u="none" strike="noStrike" cap="none" normalizeH="0" dirty="0" smtClean="0">
                <a:ln>
                  <a:noFill/>
                </a:ln>
                <a:solidFill>
                  <a:schemeClr val="tx1"/>
                </a:solidFill>
                <a:effectLst/>
                <a:latin typeface="Arial" charset="0"/>
                <a:ea typeface="ＭＳ Ｐゴシック" charset="-128"/>
              </a:rPr>
              <a:t> Locations</a:t>
            </a:r>
            <a:endParaRPr kumimoji="0" lang="en-US" sz="2400" b="0" i="0" u="none" strike="noStrike" cap="none" normalizeH="0" baseline="0" dirty="0" smtClean="0">
              <a:ln>
                <a:noFill/>
              </a:ln>
              <a:solidFill>
                <a:schemeClr val="tx1"/>
              </a:solidFill>
              <a:effectLst/>
              <a:latin typeface="Arial" charset="0"/>
              <a:ea typeface="ＭＳ Ｐゴシック" charset="-128"/>
            </a:endParaRPr>
          </a:p>
        </p:txBody>
      </p:sp>
      <p:pic>
        <p:nvPicPr>
          <p:cNvPr id="54" name="Picture 53" descr="NEXUS_zone123map.tif"/>
          <p:cNvPicPr>
            <a:picLocks noChangeAspect="1"/>
          </p:cNvPicPr>
          <p:nvPr/>
        </p:nvPicPr>
        <p:blipFill>
          <a:blip r:embed="rId3" cstate="print"/>
          <a:stretch>
            <a:fillRect/>
          </a:stretch>
        </p:blipFill>
        <p:spPr>
          <a:xfrm>
            <a:off x="4836994" y="2114364"/>
            <a:ext cx="3895028" cy="3781581"/>
          </a:xfrm>
          <a:prstGeom prst="rect">
            <a:avLst/>
          </a:prstGeom>
        </p:spPr>
      </p:pic>
      <p:sp>
        <p:nvSpPr>
          <p:cNvPr id="56" name="TextBox 55"/>
          <p:cNvSpPr txBox="1"/>
          <p:nvPr/>
        </p:nvSpPr>
        <p:spPr>
          <a:xfrm>
            <a:off x="228600" y="990600"/>
            <a:ext cx="8458200" cy="646331"/>
          </a:xfrm>
          <a:prstGeom prst="rect">
            <a:avLst/>
          </a:prstGeom>
          <a:noFill/>
        </p:spPr>
        <p:txBody>
          <a:bodyPr wrap="square" rtlCol="0">
            <a:spAutoFit/>
          </a:bodyPr>
          <a:lstStyle/>
          <a:p>
            <a:r>
              <a:rPr lang="en-US" b="1" u="sng" dirty="0" smtClean="0">
                <a:solidFill>
                  <a:srgbClr val="003F6C"/>
                </a:solidFill>
                <a:latin typeface="Arial" pitchFamily="34" charset="0"/>
                <a:cs typeface="Arial" pitchFamily="34" charset="0"/>
              </a:rPr>
              <a:t>Objective: </a:t>
            </a:r>
            <a:r>
              <a:rPr lang="en-US" b="1" i="1" dirty="0" smtClean="0">
                <a:solidFill>
                  <a:srgbClr val="003F6C"/>
                </a:solidFill>
                <a:latin typeface="Arial" pitchFamily="34" charset="0"/>
                <a:cs typeface="Arial" pitchFamily="34" charset="0"/>
              </a:rPr>
              <a:t>Study effects of traffic-related air pollution on the respiratory health of asthmatic children in Detroit.</a:t>
            </a:r>
            <a:endParaRPr lang="en-US" dirty="0"/>
          </a:p>
        </p:txBody>
      </p:sp>
      <p:sp>
        <p:nvSpPr>
          <p:cNvPr id="57" name="TextBox 56"/>
          <p:cNvSpPr txBox="1"/>
          <p:nvPr/>
        </p:nvSpPr>
        <p:spPr>
          <a:xfrm>
            <a:off x="2895600" y="6324600"/>
            <a:ext cx="6096000" cy="400110"/>
          </a:xfrm>
          <a:prstGeom prst="rect">
            <a:avLst/>
          </a:prstGeom>
          <a:noFill/>
        </p:spPr>
        <p:txBody>
          <a:bodyPr wrap="square" rtlCol="0">
            <a:spAutoFit/>
          </a:bodyPr>
          <a:lstStyle/>
          <a:p>
            <a:pPr lvl="0"/>
            <a:r>
              <a:rPr lang="en-US" sz="1000" dirty="0" smtClean="0"/>
              <a:t>Vette, et al. 2013. The Near-Road Exposures and Effects of Urban Air Pollutants Study (NEXUS): Study design and methods. </a:t>
            </a:r>
            <a:r>
              <a:rPr lang="en-US" sz="1000" i="1" dirty="0" smtClean="0"/>
              <a:t>Science of The Total Environment, 448</a:t>
            </a:r>
            <a:r>
              <a:rPr lang="en-US" sz="1000" b="1" i="1" dirty="0" smtClean="0"/>
              <a:t>, 38-47.</a:t>
            </a:r>
            <a:endParaRPr lang="en-US" sz="1000" dirty="0"/>
          </a:p>
        </p:txBody>
      </p:sp>
      <p:sp>
        <p:nvSpPr>
          <p:cNvPr id="58" name="Rectangle 57"/>
          <p:cNvSpPr/>
          <p:nvPr/>
        </p:nvSpPr>
        <p:spPr>
          <a:xfrm>
            <a:off x="228600" y="3326249"/>
            <a:ext cx="2590800" cy="1169551"/>
          </a:xfrm>
          <a:prstGeom prst="rect">
            <a:avLst/>
          </a:prstGeom>
        </p:spPr>
        <p:txBody>
          <a:bodyPr wrap="square">
            <a:spAutoFit/>
          </a:bodyPr>
          <a:lstStyle/>
          <a:p>
            <a:pPr marL="0" lvl="3"/>
            <a:r>
              <a:rPr lang="en-US" sz="1400" b="1" u="sng" dirty="0" smtClean="0">
                <a:solidFill>
                  <a:srgbClr val="003F6C"/>
                </a:solidFill>
                <a:latin typeface="Arial" pitchFamily="34" charset="0"/>
                <a:cs typeface="Arial" pitchFamily="34" charset="0"/>
              </a:rPr>
              <a:t>Health outcomes:</a:t>
            </a:r>
            <a:r>
              <a:rPr lang="en-US" sz="1400" b="1" dirty="0" smtClean="0">
                <a:solidFill>
                  <a:srgbClr val="003F6C"/>
                </a:solidFill>
                <a:latin typeface="Arial" pitchFamily="34" charset="0"/>
                <a:cs typeface="Arial" pitchFamily="34" charset="0"/>
              </a:rPr>
              <a:t> </a:t>
            </a:r>
            <a:r>
              <a:rPr lang="en-US" sz="1400" dirty="0" smtClean="0">
                <a:solidFill>
                  <a:srgbClr val="003F6C"/>
                </a:solidFill>
                <a:latin typeface="Arial" pitchFamily="34" charset="0"/>
                <a:ea typeface="ＭＳ Ｐゴシック" charset="-128"/>
                <a:cs typeface="Arial" pitchFamily="34" charset="0"/>
              </a:rPr>
              <a:t>Aggravation of asthma symptoms, inflammation and other biological responses, and respiratory viral infections. </a:t>
            </a:r>
          </a:p>
        </p:txBody>
      </p:sp>
      <p:sp>
        <p:nvSpPr>
          <p:cNvPr id="66" name="Rectangle 65"/>
          <p:cNvSpPr/>
          <p:nvPr/>
        </p:nvSpPr>
        <p:spPr>
          <a:xfrm>
            <a:off x="304800" y="4800600"/>
            <a:ext cx="4038600" cy="1384995"/>
          </a:xfrm>
          <a:prstGeom prst="rect">
            <a:avLst/>
          </a:prstGeom>
        </p:spPr>
        <p:txBody>
          <a:bodyPr wrap="square">
            <a:spAutoFit/>
          </a:bodyPr>
          <a:lstStyle/>
          <a:p>
            <a:pPr marL="0" lvl="1"/>
            <a:r>
              <a:rPr lang="en-US" sz="1400" b="1" u="sng" dirty="0" smtClean="0">
                <a:solidFill>
                  <a:srgbClr val="003F6C"/>
                </a:solidFill>
                <a:latin typeface="Arial" pitchFamily="34" charset="0"/>
                <a:cs typeface="Arial" pitchFamily="34" charset="0"/>
              </a:rPr>
              <a:t>Modeling objective:</a:t>
            </a:r>
            <a:r>
              <a:rPr lang="en-US" sz="1400" b="1" dirty="0" smtClean="0">
                <a:solidFill>
                  <a:srgbClr val="003F6C"/>
                </a:solidFill>
                <a:latin typeface="Arial" pitchFamily="34" charset="0"/>
                <a:cs typeface="Arial" pitchFamily="34" charset="0"/>
              </a:rPr>
              <a:t> </a:t>
            </a:r>
            <a:r>
              <a:rPr lang="en-US" sz="1400" dirty="0" smtClean="0">
                <a:solidFill>
                  <a:srgbClr val="003F6C"/>
                </a:solidFill>
                <a:latin typeface="Arial" pitchFamily="34" charset="0"/>
                <a:cs typeface="Arial" pitchFamily="34" charset="0"/>
              </a:rPr>
              <a:t>Provide pollutant surfaces capturing </a:t>
            </a:r>
            <a:r>
              <a:rPr lang="en-US" sz="1400" b="1" i="1" dirty="0" smtClean="0">
                <a:solidFill>
                  <a:srgbClr val="003F6C"/>
                </a:solidFill>
                <a:latin typeface="Arial" pitchFamily="34" charset="0"/>
                <a:cs typeface="Arial" pitchFamily="34" charset="0"/>
              </a:rPr>
              <a:t>spatial and temporal </a:t>
            </a:r>
            <a:r>
              <a:rPr lang="en-US" sz="1400" dirty="0" smtClean="0">
                <a:solidFill>
                  <a:srgbClr val="003F6C"/>
                </a:solidFill>
                <a:latin typeface="Arial" pitchFamily="34" charset="0"/>
                <a:cs typeface="Arial" pitchFamily="34" charset="0"/>
              </a:rPr>
              <a:t>variability across health study domain for all participants for each hour of the 29-month period. This includes background, stationary source and </a:t>
            </a:r>
            <a:r>
              <a:rPr lang="en-US" sz="1400" b="1" i="1" dirty="0" smtClean="0">
                <a:solidFill>
                  <a:srgbClr val="003F6C"/>
                </a:solidFill>
                <a:latin typeface="Arial" pitchFamily="34" charset="0"/>
                <a:cs typeface="Arial" pitchFamily="34" charset="0"/>
              </a:rPr>
              <a:t>mobile</a:t>
            </a:r>
            <a:r>
              <a:rPr lang="en-US" sz="1400" dirty="0" smtClean="0">
                <a:solidFill>
                  <a:srgbClr val="003F6C"/>
                </a:solidFill>
                <a:latin typeface="Arial" pitchFamily="34" charset="0"/>
                <a:cs typeface="Arial" pitchFamily="34" charset="0"/>
              </a:rPr>
              <a:t> </a:t>
            </a:r>
            <a:r>
              <a:rPr lang="en-US" sz="1400" b="1" i="1" dirty="0" smtClean="0">
                <a:solidFill>
                  <a:srgbClr val="003F6C"/>
                </a:solidFill>
                <a:latin typeface="Arial" pitchFamily="34" charset="0"/>
                <a:cs typeface="Arial" pitchFamily="34" charset="0"/>
              </a:rPr>
              <a:t>source</a:t>
            </a:r>
            <a:r>
              <a:rPr lang="en-US" sz="1400" dirty="0" smtClean="0">
                <a:solidFill>
                  <a:srgbClr val="003F6C"/>
                </a:solidFill>
                <a:latin typeface="Arial" pitchFamily="34" charset="0"/>
                <a:cs typeface="Arial" pitchFamily="34" charset="0"/>
              </a:rPr>
              <a:t> estimates.</a:t>
            </a:r>
          </a:p>
        </p:txBody>
      </p:sp>
      <p:pic>
        <p:nvPicPr>
          <p:cNvPr id="67" name="Picture 66" descr="25health_asthma.jpg"/>
          <p:cNvPicPr>
            <a:picLocks noChangeAspect="1"/>
          </p:cNvPicPr>
          <p:nvPr/>
        </p:nvPicPr>
        <p:blipFill>
          <a:blip r:embed="rId4" cstate="print"/>
          <a:stretch>
            <a:fillRect/>
          </a:stretch>
        </p:blipFill>
        <p:spPr>
          <a:xfrm>
            <a:off x="2743200" y="3326249"/>
            <a:ext cx="1664948" cy="114300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2133600" y="381000"/>
            <a:ext cx="7010400" cy="954107"/>
          </a:xfrm>
          <a:prstGeom prst="rect">
            <a:avLst/>
          </a:prstGeom>
          <a:noFill/>
          <a:ln w="9525">
            <a:noFill/>
            <a:miter lim="800000"/>
            <a:headEnd/>
            <a:tailEnd/>
          </a:ln>
        </p:spPr>
        <p:txBody>
          <a:bodyPr wrap="square">
            <a:spAutoFit/>
          </a:bodyPr>
          <a:lstStyle/>
          <a:p>
            <a:pPr algn="ctr" defTabSz="2977812"/>
            <a:r>
              <a:rPr lang="en-US" sz="2800" b="1" dirty="0" smtClean="0">
                <a:solidFill>
                  <a:srgbClr val="003F6C"/>
                </a:solidFill>
              </a:rPr>
              <a:t>Modeling Mobile Sources:</a:t>
            </a:r>
          </a:p>
          <a:p>
            <a:pPr algn="ctr" defTabSz="2977812"/>
            <a:r>
              <a:rPr lang="en-US" sz="2800" b="1" dirty="0" smtClean="0">
                <a:solidFill>
                  <a:srgbClr val="003F6C"/>
                </a:solidFill>
              </a:rPr>
              <a:t>RLINE – Research LINE source model</a:t>
            </a:r>
            <a:endParaRPr lang="en-US" sz="2800" b="1" dirty="0">
              <a:solidFill>
                <a:srgbClr val="003F6C"/>
              </a:solidFill>
            </a:endParaRPr>
          </a:p>
        </p:txBody>
      </p:sp>
      <p:sp>
        <p:nvSpPr>
          <p:cNvPr id="5" name="TextBox 4"/>
          <p:cNvSpPr txBox="1"/>
          <p:nvPr/>
        </p:nvSpPr>
        <p:spPr>
          <a:xfrm>
            <a:off x="381000" y="1371600"/>
            <a:ext cx="7620001" cy="646331"/>
          </a:xfrm>
          <a:prstGeom prst="rect">
            <a:avLst/>
          </a:prstGeom>
          <a:noFill/>
        </p:spPr>
        <p:txBody>
          <a:bodyPr wrap="square" rtlCol="0">
            <a:spAutoFit/>
          </a:bodyPr>
          <a:lstStyle/>
          <a:p>
            <a:r>
              <a:rPr lang="en-US" dirty="0" smtClean="0">
                <a:solidFill>
                  <a:srgbClr val="003F6C"/>
                </a:solidFill>
              </a:rPr>
              <a:t>RLINE is EPA -ORD's research dispersion modeling tool for near roadway assessments.</a:t>
            </a:r>
          </a:p>
        </p:txBody>
      </p:sp>
      <p:sp>
        <p:nvSpPr>
          <p:cNvPr id="4103" name="Rectangle 7"/>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3F6C"/>
              </a:solidFill>
            </a:endParaRPr>
          </a:p>
        </p:txBody>
      </p:sp>
      <p:sp>
        <p:nvSpPr>
          <p:cNvPr id="50" name="TextBox 49"/>
          <p:cNvSpPr txBox="1"/>
          <p:nvPr/>
        </p:nvSpPr>
        <p:spPr>
          <a:xfrm>
            <a:off x="762000" y="2057400"/>
            <a:ext cx="7772400" cy="3365024"/>
          </a:xfrm>
          <a:prstGeom prst="rect">
            <a:avLst/>
          </a:prstGeom>
          <a:noFill/>
        </p:spPr>
        <p:txBody>
          <a:bodyPr wrap="square" rtlCol="0">
            <a:spAutoFit/>
          </a:bodyPr>
          <a:lstStyle/>
          <a:p>
            <a:pPr>
              <a:lnSpc>
                <a:spcPct val="150000"/>
              </a:lnSpc>
              <a:buFont typeface="Arial" pitchFamily="34" charset="0"/>
              <a:buChar char="•"/>
            </a:pPr>
            <a:r>
              <a:rPr lang="en-US" dirty="0" smtClean="0">
                <a:solidFill>
                  <a:srgbClr val="003F6C"/>
                </a:solidFill>
              </a:rPr>
              <a:t>  based on a steady-state Gaussian formulation</a:t>
            </a:r>
          </a:p>
          <a:p>
            <a:pPr>
              <a:lnSpc>
                <a:spcPct val="150000"/>
              </a:lnSpc>
              <a:buFont typeface="Arial" pitchFamily="34" charset="0"/>
              <a:buChar char="•"/>
            </a:pPr>
            <a:r>
              <a:rPr lang="en-US" dirty="0" smtClean="0">
                <a:solidFill>
                  <a:srgbClr val="003F6C"/>
                </a:solidFill>
              </a:rPr>
              <a:t>  currently formulated for near-surface releases</a:t>
            </a:r>
          </a:p>
          <a:p>
            <a:pPr>
              <a:lnSpc>
                <a:spcPct val="150000"/>
              </a:lnSpc>
              <a:buFont typeface="Arial" pitchFamily="34" charset="0"/>
              <a:buChar char="•"/>
            </a:pPr>
            <a:r>
              <a:rPr lang="en-US" dirty="0" smtClean="0">
                <a:solidFill>
                  <a:srgbClr val="003F6C"/>
                </a:solidFill>
              </a:rPr>
              <a:t>  contains new formulations for the vertical and lateral dispersion rates </a:t>
            </a:r>
          </a:p>
          <a:p>
            <a:pPr>
              <a:lnSpc>
                <a:spcPct val="150000"/>
              </a:lnSpc>
              <a:buFont typeface="Arial" pitchFamily="34" charset="0"/>
              <a:buChar char="•"/>
            </a:pPr>
            <a:r>
              <a:rPr lang="en-US" dirty="0" smtClean="0">
                <a:solidFill>
                  <a:srgbClr val="003F6C"/>
                </a:solidFill>
              </a:rPr>
              <a:t>  includes treatment of receptors very near line sources</a:t>
            </a:r>
          </a:p>
          <a:p>
            <a:pPr>
              <a:lnSpc>
                <a:spcPct val="150000"/>
              </a:lnSpc>
              <a:buFont typeface="Arial" pitchFamily="34" charset="0"/>
              <a:buChar char="•"/>
            </a:pPr>
            <a:r>
              <a:rPr lang="en-US" dirty="0" smtClean="0">
                <a:solidFill>
                  <a:srgbClr val="003F6C"/>
                </a:solidFill>
              </a:rPr>
              <a:t>  accounts for low wind meander</a:t>
            </a:r>
          </a:p>
          <a:p>
            <a:pPr>
              <a:lnSpc>
                <a:spcPct val="150000"/>
              </a:lnSpc>
              <a:buFont typeface="Arial" pitchFamily="34" charset="0"/>
              <a:buChar char="•"/>
            </a:pPr>
            <a:r>
              <a:rPr lang="en-US" dirty="0" smtClean="0">
                <a:solidFill>
                  <a:srgbClr val="003F6C"/>
                </a:solidFill>
              </a:rPr>
              <a:t>  includes M-O similarity profiling of winds near the surface</a:t>
            </a:r>
          </a:p>
          <a:p>
            <a:pPr>
              <a:lnSpc>
                <a:spcPct val="150000"/>
              </a:lnSpc>
              <a:buFont typeface="Arial" pitchFamily="34" charset="0"/>
              <a:buChar char="•"/>
            </a:pPr>
            <a:r>
              <a:rPr lang="en-US" dirty="0" smtClean="0">
                <a:solidFill>
                  <a:srgbClr val="003F6C"/>
                </a:solidFill>
              </a:rPr>
              <a:t>  uses the surface meteorology provided by AERMET</a:t>
            </a:r>
          </a:p>
          <a:p>
            <a:pPr>
              <a:lnSpc>
                <a:spcPct val="150000"/>
              </a:lnSpc>
              <a:buFont typeface="Arial" pitchFamily="34" charset="0"/>
              <a:buChar char="•"/>
            </a:pPr>
            <a:r>
              <a:rPr lang="en-US" dirty="0" smtClean="0">
                <a:solidFill>
                  <a:srgbClr val="003F6C"/>
                </a:solidFill>
              </a:rPr>
              <a:t>  includes user-friendly input requirements for road network </a:t>
            </a:r>
          </a:p>
        </p:txBody>
      </p:sp>
      <p:sp>
        <p:nvSpPr>
          <p:cNvPr id="6" name="TextBox 5"/>
          <p:cNvSpPr txBox="1"/>
          <p:nvPr/>
        </p:nvSpPr>
        <p:spPr>
          <a:xfrm>
            <a:off x="190501" y="5943600"/>
            <a:ext cx="8572499" cy="461665"/>
          </a:xfrm>
          <a:prstGeom prst="rect">
            <a:avLst/>
          </a:prstGeom>
          <a:noFill/>
        </p:spPr>
        <p:txBody>
          <a:bodyPr wrap="square" rtlCol="0">
            <a:spAutoFit/>
          </a:bodyPr>
          <a:lstStyle/>
          <a:p>
            <a:r>
              <a:rPr lang="en-US" sz="1200" dirty="0" smtClean="0"/>
              <a:t>Snyder, M. G., Venkatram, A., Heist, D. K., Perry, S. G., Petersen, W. B. &amp; Isakov, V. RLINE: A Line Source Dispersion Model for Near-Surface Releases. </a:t>
            </a:r>
            <a:r>
              <a:rPr lang="en-US" sz="1200" i="1" dirty="0" smtClean="0"/>
              <a:t>Atmospheric Environment (in press, 2013).</a:t>
            </a:r>
            <a:endParaRPr lang="en-US" dirty="0" smtClean="0">
              <a:solidFill>
                <a:srgbClr val="003F6C"/>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905000" y="228600"/>
            <a:ext cx="7010400" cy="954107"/>
          </a:xfrm>
          <a:prstGeom prst="rect">
            <a:avLst/>
          </a:prstGeom>
          <a:noFill/>
          <a:ln w="9525">
            <a:noFill/>
            <a:miter lim="800000"/>
            <a:headEnd/>
            <a:tailEnd/>
          </a:ln>
        </p:spPr>
        <p:txBody>
          <a:bodyPr wrap="square">
            <a:spAutoFit/>
          </a:bodyPr>
          <a:lstStyle/>
          <a:p>
            <a:pPr algn="ctr" defTabSz="2977812"/>
            <a:r>
              <a:rPr lang="en-US" sz="2800" b="1" dirty="0" smtClean="0">
                <a:solidFill>
                  <a:srgbClr val="003F6C"/>
                </a:solidFill>
              </a:rPr>
              <a:t>Combining Emissions and Dispersion Modeling for Mobile Sources</a:t>
            </a:r>
            <a:endParaRPr lang="en-US" sz="2800" b="1" dirty="0">
              <a:solidFill>
                <a:srgbClr val="003F6C"/>
              </a:solidFill>
            </a:endParaRPr>
          </a:p>
        </p:txBody>
      </p:sp>
      <p:sp>
        <p:nvSpPr>
          <p:cNvPr id="20" name="TextBox 19"/>
          <p:cNvSpPr txBox="1"/>
          <p:nvPr/>
        </p:nvSpPr>
        <p:spPr>
          <a:xfrm>
            <a:off x="304800" y="1295400"/>
            <a:ext cx="8610600" cy="646331"/>
          </a:xfrm>
          <a:prstGeom prst="rect">
            <a:avLst/>
          </a:prstGeom>
          <a:noFill/>
        </p:spPr>
        <p:txBody>
          <a:bodyPr wrap="square" rtlCol="0">
            <a:spAutoFit/>
          </a:bodyPr>
          <a:lstStyle/>
          <a:p>
            <a:r>
              <a:rPr lang="en-US" dirty="0" smtClean="0">
                <a:solidFill>
                  <a:srgbClr val="003F6C"/>
                </a:solidFill>
              </a:rPr>
              <a:t>The total emission factors (</a:t>
            </a:r>
            <a:r>
              <a:rPr lang="en-US" dirty="0" err="1" smtClean="0">
                <a:solidFill>
                  <a:srgbClr val="003F6C"/>
                </a:solidFill>
              </a:rPr>
              <a:t>EF</a:t>
            </a:r>
            <a:r>
              <a:rPr lang="en-US" baseline="-25000" dirty="0" err="1" smtClean="0">
                <a:solidFill>
                  <a:srgbClr val="003F6C"/>
                </a:solidFill>
              </a:rPr>
              <a:t>i</a:t>
            </a:r>
            <a:r>
              <a:rPr lang="en-US" dirty="0" smtClean="0">
                <a:solidFill>
                  <a:srgbClr val="003F6C"/>
                </a:solidFill>
              </a:rPr>
              <a:t>) and traffic activity (A</a:t>
            </a:r>
            <a:r>
              <a:rPr lang="en-US" baseline="-25000" dirty="0" smtClean="0">
                <a:solidFill>
                  <a:srgbClr val="003F6C"/>
                </a:solidFill>
              </a:rPr>
              <a:t>i</a:t>
            </a:r>
            <a:r>
              <a:rPr lang="en-US" dirty="0" smtClean="0">
                <a:solidFill>
                  <a:srgbClr val="003F6C"/>
                </a:solidFill>
              </a:rPr>
              <a:t>) inputs are combined to create hourly emissions, (</a:t>
            </a:r>
            <a:r>
              <a:rPr lang="en-US" dirty="0" err="1" smtClean="0">
                <a:solidFill>
                  <a:srgbClr val="003F6C"/>
                </a:solidFill>
              </a:rPr>
              <a:t>E</a:t>
            </a:r>
            <a:r>
              <a:rPr lang="en-US" baseline="-25000" dirty="0" err="1" smtClean="0">
                <a:solidFill>
                  <a:srgbClr val="003F6C"/>
                </a:solidFill>
              </a:rPr>
              <a:t>i</a:t>
            </a:r>
            <a:r>
              <a:rPr lang="en-US" dirty="0" smtClean="0">
                <a:solidFill>
                  <a:srgbClr val="003F6C"/>
                </a:solidFill>
              </a:rPr>
              <a:t>) for each roadlink (</a:t>
            </a:r>
            <a:r>
              <a:rPr lang="en-US" i="1" dirty="0" err="1" smtClean="0">
                <a:solidFill>
                  <a:srgbClr val="003F6C"/>
                </a:solidFill>
              </a:rPr>
              <a:t>i</a:t>
            </a:r>
            <a:r>
              <a:rPr lang="en-US" dirty="0" smtClean="0">
                <a:solidFill>
                  <a:srgbClr val="003F6C"/>
                </a:solidFill>
              </a:rPr>
              <a:t>) in the Detroit road network.</a:t>
            </a:r>
          </a:p>
        </p:txBody>
      </p:sp>
      <p:sp>
        <p:nvSpPr>
          <p:cNvPr id="21" name="TextBox 20"/>
          <p:cNvSpPr txBox="1"/>
          <p:nvPr/>
        </p:nvSpPr>
        <p:spPr>
          <a:xfrm>
            <a:off x="228600" y="3810000"/>
            <a:ext cx="8686800" cy="2031325"/>
          </a:xfrm>
          <a:prstGeom prst="rect">
            <a:avLst/>
          </a:prstGeom>
          <a:noFill/>
        </p:spPr>
        <p:txBody>
          <a:bodyPr wrap="square" rtlCol="0">
            <a:spAutoFit/>
          </a:bodyPr>
          <a:lstStyle/>
          <a:p>
            <a:pPr>
              <a:lnSpc>
                <a:spcPct val="150000"/>
              </a:lnSpc>
            </a:pPr>
            <a:r>
              <a:rPr lang="en-US" dirty="0" smtClean="0">
                <a:solidFill>
                  <a:srgbClr val="003F6C"/>
                </a:solidFill>
              </a:rPr>
              <a:t>The concentration is estimated by                      , where       is the dispersion from each roadlink, </a:t>
            </a:r>
            <a:r>
              <a:rPr lang="en-US" i="1" dirty="0" err="1" smtClean="0">
                <a:solidFill>
                  <a:srgbClr val="003F6C"/>
                </a:solidFill>
              </a:rPr>
              <a:t>i</a:t>
            </a:r>
            <a:r>
              <a:rPr lang="en-US" i="1" dirty="0" smtClean="0">
                <a:solidFill>
                  <a:srgbClr val="003F6C"/>
                </a:solidFill>
              </a:rPr>
              <a:t>,</a:t>
            </a:r>
            <a:r>
              <a:rPr lang="en-US" dirty="0" smtClean="0">
                <a:solidFill>
                  <a:srgbClr val="003F6C"/>
                </a:solidFill>
              </a:rPr>
              <a:t> to each receptor generated by RLINE</a:t>
            </a:r>
            <a:r>
              <a:rPr lang="en-US" baseline="30000" dirty="0" smtClean="0">
                <a:solidFill>
                  <a:srgbClr val="003F6C"/>
                </a:solidFill>
              </a:rPr>
              <a:t> </a:t>
            </a:r>
            <a:r>
              <a:rPr lang="en-US" dirty="0" smtClean="0">
                <a:solidFill>
                  <a:srgbClr val="003F6C"/>
                </a:solidFill>
              </a:rPr>
              <a:t>with unit emission rate.</a:t>
            </a:r>
          </a:p>
          <a:p>
            <a:r>
              <a:rPr lang="en-US" dirty="0" smtClean="0">
                <a:solidFill>
                  <a:srgbClr val="003F6C"/>
                </a:solidFill>
              </a:rPr>
              <a:t> </a:t>
            </a:r>
          </a:p>
          <a:p>
            <a:r>
              <a:rPr lang="en-US" dirty="0" smtClean="0">
                <a:solidFill>
                  <a:srgbClr val="003F6C"/>
                </a:solidFill>
              </a:rPr>
              <a:t>This two step process is used so the most time intensive step, the dispersion model, would only need to be run once, then the emissions could be applied and emissions can be easily modified.  </a:t>
            </a:r>
            <a:endParaRPr lang="en-US" dirty="0">
              <a:solidFill>
                <a:srgbClr val="003F6C"/>
              </a:solidFill>
            </a:endParaRPr>
          </a:p>
        </p:txBody>
      </p:sp>
      <p:sp>
        <p:nvSpPr>
          <p:cNvPr id="5" name="TextBox 4"/>
          <p:cNvSpPr txBox="1"/>
          <p:nvPr/>
        </p:nvSpPr>
        <p:spPr>
          <a:xfrm>
            <a:off x="152400" y="6019800"/>
            <a:ext cx="8839200" cy="400110"/>
          </a:xfrm>
          <a:prstGeom prst="rect">
            <a:avLst/>
          </a:prstGeom>
          <a:noFill/>
        </p:spPr>
        <p:txBody>
          <a:bodyPr wrap="square" rtlCol="0">
            <a:spAutoFit/>
          </a:bodyPr>
          <a:lstStyle/>
          <a:p>
            <a:pPr lvl="0"/>
            <a:r>
              <a:rPr lang="en-US" sz="1000" dirty="0" smtClean="0"/>
              <a:t>Cook, R., et al. 2008: Resolving Local-Scale Emissions for Modeling Air Quality near Roadways. </a:t>
            </a:r>
            <a:r>
              <a:rPr lang="en-US" sz="1000" i="1" dirty="0" smtClean="0"/>
              <a:t>Journal of the Air &amp; Waste Management Association</a:t>
            </a:r>
            <a:r>
              <a:rPr lang="en-US" sz="1000" dirty="0" smtClean="0"/>
              <a:t>, </a:t>
            </a:r>
            <a:r>
              <a:rPr lang="en-US" sz="1000" b="1" dirty="0" smtClean="0"/>
              <a:t>58,</a:t>
            </a:r>
            <a:r>
              <a:rPr lang="en-US" sz="1000" dirty="0" smtClean="0"/>
              <a:t> 451-461.</a:t>
            </a:r>
            <a:endParaRPr lang="en-US" sz="10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3" name="Rectangle 9"/>
          <p:cNvSpPr>
            <a:spLocks noChangeArrowheads="1"/>
          </p:cNvSpPr>
          <p:nvPr/>
        </p:nvSpPr>
        <p:spPr bwMode="auto">
          <a:xfrm>
            <a:off x="0" y="209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r>
              <a:rPr kumimoji="0" lang="en-US" sz="7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7"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nvGraphicFramePr>
        <p:xfrm>
          <a:off x="3124200" y="1981200"/>
          <a:ext cx="2148114" cy="469900"/>
        </p:xfrm>
        <a:graphic>
          <a:graphicData uri="http://schemas.openxmlformats.org/presentationml/2006/ole">
            <p:oleObj spid="_x0000_s1026" name="Equation" r:id="rId3" imgW="812520" imgH="177480" progId="Equation.3">
              <p:embed/>
            </p:oleObj>
          </a:graphicData>
        </a:graphic>
      </p:graphicFrame>
      <p:graphicFrame>
        <p:nvGraphicFramePr>
          <p:cNvPr id="18" name="Object 17"/>
          <p:cNvGraphicFramePr>
            <a:graphicFrameLocks noChangeAspect="1"/>
          </p:cNvGraphicFramePr>
          <p:nvPr/>
        </p:nvGraphicFramePr>
        <p:xfrm>
          <a:off x="762000" y="2590799"/>
          <a:ext cx="7543800" cy="394447"/>
        </p:xfrm>
        <a:graphic>
          <a:graphicData uri="http://schemas.openxmlformats.org/presentationml/2006/ole">
            <p:oleObj spid="_x0000_s1027" name="Equation" r:id="rId4" imgW="3886200" imgH="203040" progId="Equation.3">
              <p:embed/>
            </p:oleObj>
          </a:graphicData>
        </a:graphic>
      </p:graphicFrame>
      <p:graphicFrame>
        <p:nvGraphicFramePr>
          <p:cNvPr id="19" name="Object 18"/>
          <p:cNvGraphicFramePr>
            <a:graphicFrameLocks noChangeAspect="1"/>
          </p:cNvGraphicFramePr>
          <p:nvPr/>
        </p:nvGraphicFramePr>
        <p:xfrm>
          <a:off x="1828800" y="3200400"/>
          <a:ext cx="5257800" cy="469971"/>
        </p:xfrm>
        <a:graphic>
          <a:graphicData uri="http://schemas.openxmlformats.org/presentationml/2006/ole">
            <p:oleObj spid="_x0000_s1028" name="Equation" r:id="rId5" imgW="2273040" imgH="203040" progId="Equation.3">
              <p:embed/>
            </p:oleObj>
          </a:graphicData>
        </a:graphic>
      </p:graphicFrame>
      <p:graphicFrame>
        <p:nvGraphicFramePr>
          <p:cNvPr id="22" name="Object 21"/>
          <p:cNvGraphicFramePr>
            <a:graphicFrameLocks noChangeAspect="1"/>
          </p:cNvGraphicFramePr>
          <p:nvPr/>
        </p:nvGraphicFramePr>
        <p:xfrm>
          <a:off x="3810000" y="3886200"/>
          <a:ext cx="1371600" cy="304800"/>
        </p:xfrm>
        <a:graphic>
          <a:graphicData uri="http://schemas.openxmlformats.org/presentationml/2006/ole">
            <p:oleObj spid="_x0000_s1029" name="Equation" r:id="rId6" imgW="799920" imgH="177480" progId="Equation.3">
              <p:embed/>
            </p:oleObj>
          </a:graphicData>
        </a:graphic>
      </p:graphicFrame>
      <p:graphicFrame>
        <p:nvGraphicFramePr>
          <p:cNvPr id="23" name="Object 22"/>
          <p:cNvGraphicFramePr>
            <a:graphicFrameLocks noChangeAspect="1"/>
          </p:cNvGraphicFramePr>
          <p:nvPr/>
        </p:nvGraphicFramePr>
        <p:xfrm>
          <a:off x="5943600" y="3886200"/>
          <a:ext cx="317500" cy="317500"/>
        </p:xfrm>
        <a:graphic>
          <a:graphicData uri="http://schemas.openxmlformats.org/presentationml/2006/ole">
            <p:oleObj spid="_x0000_s1030" name="Equation" r:id="rId7" imgW="177480" imgH="177480" progId="Equation.3">
              <p:embed/>
            </p:oleObj>
          </a:graphicData>
        </a:graphic>
      </p:graphicFrame>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troitFleetMixes.tif"/>
          <p:cNvPicPr>
            <a:picLocks noChangeAspect="1"/>
          </p:cNvPicPr>
          <p:nvPr/>
        </p:nvPicPr>
        <p:blipFill>
          <a:blip r:embed="rId2" cstate="print"/>
          <a:srcRect l="5208" r="7292"/>
          <a:stretch>
            <a:fillRect/>
          </a:stretch>
        </p:blipFill>
        <p:spPr>
          <a:xfrm>
            <a:off x="5715000" y="4234543"/>
            <a:ext cx="3060700" cy="2623457"/>
          </a:xfrm>
          <a:prstGeom prst="rect">
            <a:avLst/>
          </a:prstGeom>
        </p:spPr>
      </p:pic>
      <p:grpSp>
        <p:nvGrpSpPr>
          <p:cNvPr id="2" name="Group 21"/>
          <p:cNvGrpSpPr/>
          <p:nvPr/>
        </p:nvGrpSpPr>
        <p:grpSpPr>
          <a:xfrm>
            <a:off x="5410200" y="853440"/>
            <a:ext cx="3507434" cy="2727960"/>
            <a:chOff x="5089586" y="957532"/>
            <a:chExt cx="3338643" cy="2191110"/>
          </a:xfrm>
        </p:grpSpPr>
        <p:pic>
          <p:nvPicPr>
            <p:cNvPr id="6" name="Picture 3"/>
            <p:cNvPicPr>
              <a:picLocks noChangeAspect="1" noChangeArrowheads="1"/>
            </p:cNvPicPr>
            <p:nvPr/>
          </p:nvPicPr>
          <p:blipFill>
            <a:blip r:embed="rId3" cstate="print"/>
            <a:srcRect l="8455" t="40882" r="32649" b="10840"/>
            <a:stretch>
              <a:fillRect/>
            </a:stretch>
          </p:blipFill>
          <p:spPr bwMode="auto">
            <a:xfrm>
              <a:off x="5089586" y="957532"/>
              <a:ext cx="3338643" cy="2191110"/>
            </a:xfrm>
            <a:prstGeom prst="rect">
              <a:avLst/>
            </a:prstGeom>
            <a:noFill/>
            <a:ln w="9525">
              <a:noFill/>
              <a:miter lim="800000"/>
              <a:headEnd/>
              <a:tailEnd/>
            </a:ln>
          </p:spPr>
        </p:pic>
        <p:sp>
          <p:nvSpPr>
            <p:cNvPr id="7" name="TextBox 6"/>
            <p:cNvSpPr txBox="1"/>
            <p:nvPr/>
          </p:nvSpPr>
          <p:spPr>
            <a:xfrm>
              <a:off x="7617124" y="992039"/>
              <a:ext cx="793629" cy="247208"/>
            </a:xfrm>
            <a:prstGeom prst="rect">
              <a:avLst/>
            </a:prstGeom>
            <a:solidFill>
              <a:schemeClr val="bg1"/>
            </a:solidFill>
          </p:spPr>
          <p:txBody>
            <a:bodyPr wrap="square" rtlCol="0">
              <a:spAutoFit/>
            </a:bodyPr>
            <a:lstStyle/>
            <a:p>
              <a:pPr algn="ctr"/>
              <a:r>
                <a:rPr lang="en-US" sz="1400" b="1" dirty="0" smtClean="0"/>
                <a:t>AADT</a:t>
              </a:r>
              <a:endParaRPr lang="en-US" sz="1400" b="1" dirty="0"/>
            </a:p>
          </p:txBody>
        </p:sp>
      </p:grpSp>
      <p:sp>
        <p:nvSpPr>
          <p:cNvPr id="8" name="TextBox 7"/>
          <p:cNvSpPr txBox="1"/>
          <p:nvPr/>
        </p:nvSpPr>
        <p:spPr>
          <a:xfrm>
            <a:off x="4876800" y="4038600"/>
            <a:ext cx="759126" cy="738664"/>
          </a:xfrm>
          <a:prstGeom prst="rect">
            <a:avLst/>
          </a:prstGeom>
          <a:solidFill>
            <a:schemeClr val="bg2"/>
          </a:solidFill>
          <a:ln>
            <a:solidFill>
              <a:schemeClr val="tx1"/>
            </a:solidFill>
          </a:ln>
        </p:spPr>
        <p:txBody>
          <a:bodyPr wrap="square" rtlCol="0">
            <a:spAutoFit/>
          </a:bodyPr>
          <a:lstStyle/>
          <a:p>
            <a:pPr algn="ctr"/>
            <a:r>
              <a:rPr lang="en-US" sz="1400" dirty="0" smtClean="0">
                <a:solidFill>
                  <a:srgbClr val="FF0000"/>
                </a:solidFill>
              </a:rPr>
              <a:t>HD/HT 9% Diesel</a:t>
            </a:r>
            <a:endParaRPr lang="en-US" sz="1400" dirty="0">
              <a:solidFill>
                <a:srgbClr val="FF0000"/>
              </a:solidFill>
            </a:endParaRPr>
          </a:p>
        </p:txBody>
      </p:sp>
      <p:sp>
        <p:nvSpPr>
          <p:cNvPr id="9" name="TextBox 8"/>
          <p:cNvSpPr txBox="1"/>
          <p:nvPr/>
        </p:nvSpPr>
        <p:spPr>
          <a:xfrm>
            <a:off x="8229600" y="4038600"/>
            <a:ext cx="750499" cy="738664"/>
          </a:xfrm>
          <a:prstGeom prst="rect">
            <a:avLst/>
          </a:prstGeom>
          <a:solidFill>
            <a:schemeClr val="bg2"/>
          </a:solidFill>
          <a:ln>
            <a:solidFill>
              <a:schemeClr val="tx1"/>
            </a:solidFill>
          </a:ln>
        </p:spPr>
        <p:txBody>
          <a:bodyPr wrap="square" rtlCol="0">
            <a:spAutoFit/>
          </a:bodyPr>
          <a:lstStyle/>
          <a:p>
            <a:pPr algn="ctr"/>
            <a:r>
              <a:rPr lang="en-US" sz="1400" dirty="0" smtClean="0">
                <a:solidFill>
                  <a:srgbClr val="3417E3"/>
                </a:solidFill>
              </a:rPr>
              <a:t>LD/HT 5% Diesel</a:t>
            </a:r>
            <a:endParaRPr lang="en-US" sz="1400" dirty="0">
              <a:solidFill>
                <a:srgbClr val="3417E3"/>
              </a:solidFill>
            </a:endParaRPr>
          </a:p>
        </p:txBody>
      </p:sp>
      <p:cxnSp>
        <p:nvCxnSpPr>
          <p:cNvPr id="10" name="Straight Arrow Connector 9"/>
          <p:cNvCxnSpPr>
            <a:stCxn id="8" idx="3"/>
            <a:endCxn id="11" idx="1"/>
          </p:cNvCxnSpPr>
          <p:nvPr/>
        </p:nvCxnSpPr>
        <p:spPr bwMode="auto">
          <a:xfrm>
            <a:off x="5635926" y="4407932"/>
            <a:ext cx="383874" cy="9074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Left Brace 10"/>
          <p:cNvSpPr/>
          <p:nvPr/>
        </p:nvSpPr>
        <p:spPr bwMode="auto">
          <a:xfrm>
            <a:off x="6019800" y="4419600"/>
            <a:ext cx="188343" cy="158152"/>
          </a:xfrm>
          <a:prstGeom prst="leftBrace">
            <a:avLst>
              <a:gd name="adj1" fmla="val 34140"/>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2" name="Right Brace 11"/>
          <p:cNvSpPr/>
          <p:nvPr/>
        </p:nvSpPr>
        <p:spPr bwMode="auto">
          <a:xfrm>
            <a:off x="7848600" y="4419600"/>
            <a:ext cx="94891" cy="10351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13" name="Straight Arrow Connector 12"/>
          <p:cNvCxnSpPr>
            <a:stCxn id="9" idx="1"/>
            <a:endCxn id="12" idx="1"/>
          </p:cNvCxnSpPr>
          <p:nvPr/>
        </p:nvCxnSpPr>
        <p:spPr bwMode="auto">
          <a:xfrm flipH="1">
            <a:off x="7943491" y="4407932"/>
            <a:ext cx="286109" cy="6342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TextBox 13"/>
          <p:cNvSpPr txBox="1"/>
          <p:nvPr/>
        </p:nvSpPr>
        <p:spPr>
          <a:xfrm>
            <a:off x="6646440" y="4114800"/>
            <a:ext cx="821160" cy="272906"/>
          </a:xfrm>
          <a:prstGeom prst="rect">
            <a:avLst/>
          </a:prstGeom>
          <a:solidFill>
            <a:schemeClr val="bg1"/>
          </a:solidFill>
        </p:spPr>
        <p:txBody>
          <a:bodyPr wrap="none" rtlCol="0">
            <a:spAutoFit/>
          </a:bodyPr>
          <a:lstStyle/>
          <a:p>
            <a:r>
              <a:rPr lang="en-US" sz="1400" dirty="0" smtClean="0"/>
              <a:t>Fleet Mix</a:t>
            </a:r>
            <a:endParaRPr lang="en-US" sz="1400" dirty="0"/>
          </a:p>
        </p:txBody>
      </p:sp>
      <p:sp>
        <p:nvSpPr>
          <p:cNvPr id="15" name="TextBox 14"/>
          <p:cNvSpPr txBox="1"/>
          <p:nvPr/>
        </p:nvSpPr>
        <p:spPr>
          <a:xfrm>
            <a:off x="152400" y="990601"/>
            <a:ext cx="5562600" cy="3754874"/>
          </a:xfrm>
          <a:prstGeom prst="rect">
            <a:avLst/>
          </a:prstGeom>
          <a:noFill/>
        </p:spPr>
        <p:txBody>
          <a:bodyPr wrap="square" rtlCol="0">
            <a:spAutoFit/>
          </a:bodyPr>
          <a:lstStyle/>
          <a:p>
            <a:pPr marL="122238" indent="-122238">
              <a:buFont typeface="Arial" pitchFamily="34" charset="0"/>
              <a:buChar char="•"/>
            </a:pPr>
            <a:r>
              <a:rPr lang="en-US" sz="1600" dirty="0" smtClean="0">
                <a:solidFill>
                  <a:srgbClr val="003F6C"/>
                </a:solidFill>
              </a:rPr>
              <a:t>Meteorology (hr of day, temp)  </a:t>
            </a:r>
          </a:p>
          <a:p>
            <a:pPr marL="461963" lvl="1" indent="-4763"/>
            <a:r>
              <a:rPr lang="en-US" sz="1600" dirty="0" smtClean="0">
                <a:solidFill>
                  <a:srgbClr val="003F6C"/>
                </a:solidFill>
              </a:rPr>
              <a:t>	Detroit Airport: local measurements</a:t>
            </a:r>
          </a:p>
          <a:p>
            <a:pPr marL="122238" indent="-122238">
              <a:buFont typeface="Arial" pitchFamily="34" charset="0"/>
              <a:buChar char="•"/>
            </a:pPr>
            <a:endParaRPr lang="en-US" sz="1600" dirty="0" smtClean="0">
              <a:solidFill>
                <a:srgbClr val="003F6C"/>
              </a:solidFill>
            </a:endParaRPr>
          </a:p>
          <a:p>
            <a:pPr marL="122238" indent="-122238">
              <a:buFont typeface="Arial" pitchFamily="34" charset="0"/>
              <a:buChar char="•"/>
            </a:pPr>
            <a:r>
              <a:rPr lang="en-US" sz="1600" dirty="0" smtClean="0">
                <a:solidFill>
                  <a:srgbClr val="003F6C"/>
                </a:solidFill>
              </a:rPr>
              <a:t>Link-based network(AADT, speed) </a:t>
            </a:r>
          </a:p>
          <a:p>
            <a:pPr marL="579438" lvl="1" indent="-122238"/>
            <a:r>
              <a:rPr lang="en-US" sz="1600" dirty="0" smtClean="0">
                <a:solidFill>
                  <a:srgbClr val="003F6C"/>
                </a:solidFill>
              </a:rPr>
              <a:t>SEMCOG: local DOT</a:t>
            </a:r>
          </a:p>
          <a:p>
            <a:pPr marL="122238" indent="-122238">
              <a:buFont typeface="Arial" pitchFamily="34" charset="0"/>
              <a:buChar char="•"/>
            </a:pPr>
            <a:endParaRPr lang="en-US" sz="1600" dirty="0" smtClean="0">
              <a:solidFill>
                <a:srgbClr val="003F6C"/>
              </a:solidFill>
            </a:endParaRPr>
          </a:p>
          <a:p>
            <a:pPr marL="122238" indent="-122238">
              <a:buFont typeface="Arial" pitchFamily="34" charset="0"/>
              <a:buChar char="•"/>
            </a:pPr>
            <a:r>
              <a:rPr lang="en-US" sz="1600" dirty="0" smtClean="0">
                <a:solidFill>
                  <a:srgbClr val="003F6C"/>
                </a:solidFill>
              </a:rPr>
              <a:t>TAFs (vehicle type, month, day of week, hr of day)</a:t>
            </a:r>
          </a:p>
          <a:p>
            <a:pPr marL="579438" lvl="1" indent="-122238"/>
            <a:r>
              <a:rPr lang="en-US" sz="1600" dirty="0" smtClean="0">
                <a:solidFill>
                  <a:srgbClr val="003F6C"/>
                </a:solidFill>
              </a:rPr>
              <a:t>NEI/SMOKE: National</a:t>
            </a:r>
          </a:p>
          <a:p>
            <a:pPr marL="122238" indent="-122238">
              <a:buFont typeface="Arial" pitchFamily="34" charset="0"/>
              <a:buChar char="•"/>
            </a:pPr>
            <a:endParaRPr lang="en-US" sz="1600" dirty="0" smtClean="0">
              <a:solidFill>
                <a:srgbClr val="003F6C"/>
              </a:solidFill>
            </a:endParaRPr>
          </a:p>
          <a:p>
            <a:pPr marL="122238" indent="-122238">
              <a:buFont typeface="Arial" pitchFamily="34" charset="0"/>
              <a:buChar char="•"/>
            </a:pPr>
            <a:r>
              <a:rPr lang="en-US" sz="1600" dirty="0" smtClean="0">
                <a:solidFill>
                  <a:srgbClr val="003F6C"/>
                </a:solidFill>
              </a:rPr>
              <a:t>Emission Factors (temp, speed, vehicle type, month)</a:t>
            </a:r>
          </a:p>
          <a:p>
            <a:pPr marL="579438" lvl="1" indent="-122238"/>
            <a:r>
              <a:rPr lang="en-US" sz="1600" dirty="0" smtClean="0">
                <a:solidFill>
                  <a:srgbClr val="003F6C"/>
                </a:solidFill>
              </a:rPr>
              <a:t>MOVES 2010: National w/ regional variability</a:t>
            </a:r>
          </a:p>
          <a:p>
            <a:pPr marL="122238" indent="-122238">
              <a:buFont typeface="Arial" pitchFamily="34" charset="0"/>
              <a:buChar char="•"/>
            </a:pPr>
            <a:endParaRPr lang="en-US" sz="1600" dirty="0" smtClean="0">
              <a:solidFill>
                <a:srgbClr val="003F6C"/>
              </a:solidFill>
            </a:endParaRPr>
          </a:p>
          <a:p>
            <a:pPr marL="122238" indent="-122238">
              <a:buFont typeface="Arial" pitchFamily="34" charset="0"/>
              <a:buChar char="•"/>
            </a:pPr>
            <a:r>
              <a:rPr lang="en-US" sz="1600" dirty="0" smtClean="0">
                <a:solidFill>
                  <a:srgbClr val="003F6C"/>
                </a:solidFill>
              </a:rPr>
              <a:t>Fleet Mix (nfc class, vehicle type) </a:t>
            </a:r>
          </a:p>
          <a:p>
            <a:pPr marL="579438" lvl="1" indent="-122238"/>
            <a:r>
              <a:rPr lang="en-US" sz="1600" dirty="0" smtClean="0">
                <a:solidFill>
                  <a:srgbClr val="003F6C"/>
                </a:solidFill>
              </a:rPr>
              <a:t>FHWA :National w/ regional variability</a:t>
            </a:r>
          </a:p>
          <a:p>
            <a:pPr marL="800100" lvl="1" indent="-342900"/>
            <a:endParaRPr lang="en-US" sz="1400" b="1" dirty="0"/>
          </a:p>
        </p:txBody>
      </p:sp>
      <p:sp>
        <p:nvSpPr>
          <p:cNvPr id="16" name="Rectangle 15"/>
          <p:cNvSpPr/>
          <p:nvPr/>
        </p:nvSpPr>
        <p:spPr>
          <a:xfrm>
            <a:off x="2057400" y="228600"/>
            <a:ext cx="6702724" cy="461665"/>
          </a:xfrm>
          <a:prstGeom prst="rect">
            <a:avLst/>
          </a:prstGeom>
        </p:spPr>
        <p:txBody>
          <a:bodyPr wrap="square">
            <a:spAutoFit/>
          </a:bodyPr>
          <a:lstStyle/>
          <a:p>
            <a:r>
              <a:rPr lang="en-US" sz="2400" b="1" dirty="0" smtClean="0">
                <a:solidFill>
                  <a:srgbClr val="003F69"/>
                </a:solidFill>
              </a:rPr>
              <a:t>Estimating Mobile Source Emissions</a:t>
            </a:r>
            <a:endParaRPr lang="en-US" sz="2400" dirty="0"/>
          </a:p>
        </p:txBody>
      </p:sp>
      <p:pic>
        <p:nvPicPr>
          <p:cNvPr id="17" name="Picture 16" descr="EmissionFactors_pm25_ec25.tif"/>
          <p:cNvPicPr>
            <a:picLocks noChangeAspect="1"/>
          </p:cNvPicPr>
          <p:nvPr/>
        </p:nvPicPr>
        <p:blipFill>
          <a:blip r:embed="rId4" cstate="print"/>
          <a:srcRect l="4439" r="7912" b="51134"/>
          <a:stretch>
            <a:fillRect/>
          </a:stretch>
        </p:blipFill>
        <p:spPr>
          <a:xfrm>
            <a:off x="152399" y="4572000"/>
            <a:ext cx="4544337" cy="1905000"/>
          </a:xfrm>
          <a:prstGeom prst="rect">
            <a:avLst/>
          </a:prstGeom>
          <a:ln>
            <a:solidFill>
              <a:schemeClr val="tx1"/>
            </a:solidFill>
          </a:ln>
        </p:spPr>
      </p:pic>
      <p:sp>
        <p:nvSpPr>
          <p:cNvPr id="18" name="TextBox 17"/>
          <p:cNvSpPr txBox="1"/>
          <p:nvPr/>
        </p:nvSpPr>
        <p:spPr>
          <a:xfrm>
            <a:off x="1371600" y="4648200"/>
            <a:ext cx="1558440" cy="307777"/>
          </a:xfrm>
          <a:prstGeom prst="rect">
            <a:avLst/>
          </a:prstGeom>
          <a:noFill/>
        </p:spPr>
        <p:txBody>
          <a:bodyPr wrap="none" rtlCol="0">
            <a:spAutoFit/>
          </a:bodyPr>
          <a:lstStyle/>
          <a:p>
            <a:r>
              <a:rPr lang="en-US" sz="1400" dirty="0" smtClean="0"/>
              <a:t>Emission Factors</a:t>
            </a:r>
            <a:endParaRPr lang="en-US" sz="1400"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M_2_5_vs_dwDist.tif"/>
          <p:cNvPicPr/>
          <p:nvPr/>
        </p:nvPicPr>
        <p:blipFill>
          <a:blip r:embed="rId2" cstate="print"/>
          <a:srcRect l="7108" t="4773" r="6648" b="52020"/>
          <a:stretch>
            <a:fillRect/>
          </a:stretch>
        </p:blipFill>
        <p:spPr>
          <a:xfrm>
            <a:off x="228600" y="1600200"/>
            <a:ext cx="8305800" cy="3276600"/>
          </a:xfrm>
          <a:prstGeom prst="rect">
            <a:avLst/>
          </a:prstGeom>
        </p:spPr>
      </p:pic>
      <p:sp>
        <p:nvSpPr>
          <p:cNvPr id="10" name="Rectangle 9"/>
          <p:cNvSpPr/>
          <p:nvPr/>
        </p:nvSpPr>
        <p:spPr bwMode="auto">
          <a:xfrm>
            <a:off x="5122608" y="1447800"/>
            <a:ext cx="3810000" cy="1600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Title 1"/>
          <p:cNvSpPr txBox="1">
            <a:spLocks/>
          </p:cNvSpPr>
          <p:nvPr/>
        </p:nvSpPr>
        <p:spPr bwMode="auto">
          <a:xfrm>
            <a:off x="2209800" y="0"/>
            <a:ext cx="6248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1" fontAlgn="base">
              <a:spcBef>
                <a:spcPct val="0"/>
              </a:spcBef>
              <a:spcAft>
                <a:spcPct val="0"/>
              </a:spcAft>
            </a:pPr>
            <a:r>
              <a:rPr lang="en-US" sz="2800" b="1" dirty="0" smtClean="0">
                <a:solidFill>
                  <a:srgbClr val="003F6C"/>
                </a:solidFill>
              </a:rPr>
              <a:t>Meteorological Conditions</a:t>
            </a:r>
            <a:endParaRPr kumimoji="0" lang="en-US" sz="2800" b="1" i="0" u="none" strike="noStrike" kern="0" cap="none" spc="0" normalizeH="0" baseline="0" noProof="0" dirty="0">
              <a:ln>
                <a:noFill/>
              </a:ln>
              <a:solidFill>
                <a:srgbClr val="003F69"/>
              </a:solidFill>
              <a:effectLst/>
              <a:uLnTx/>
              <a:uFillTx/>
              <a:latin typeface="Arial" charset="0"/>
              <a:ea typeface="ＭＳ Ｐゴシック" charset="-128"/>
              <a:cs typeface="ＭＳ Ｐゴシック"/>
            </a:endParaRPr>
          </a:p>
        </p:txBody>
      </p:sp>
      <p:sp>
        <p:nvSpPr>
          <p:cNvPr id="5" name="TextBox 4"/>
          <p:cNvSpPr txBox="1"/>
          <p:nvPr/>
        </p:nvSpPr>
        <p:spPr>
          <a:xfrm>
            <a:off x="457199" y="1066800"/>
            <a:ext cx="7620001" cy="646331"/>
          </a:xfrm>
          <a:prstGeom prst="rect">
            <a:avLst/>
          </a:prstGeom>
          <a:noFill/>
        </p:spPr>
        <p:txBody>
          <a:bodyPr wrap="square" rtlCol="0">
            <a:spAutoFit/>
          </a:bodyPr>
          <a:lstStyle/>
          <a:p>
            <a:r>
              <a:rPr lang="en-US" dirty="0" smtClean="0">
                <a:solidFill>
                  <a:srgbClr val="003F6C"/>
                </a:solidFill>
              </a:rPr>
              <a:t>RLINE was run with unit-emissions for one line source and the wind direction perpendicular to the source.</a:t>
            </a:r>
          </a:p>
        </p:txBody>
      </p:sp>
      <p:graphicFrame>
        <p:nvGraphicFramePr>
          <p:cNvPr id="6" name="Table 5"/>
          <p:cNvGraphicFramePr>
            <a:graphicFrameLocks noGrp="1"/>
          </p:cNvGraphicFramePr>
          <p:nvPr/>
        </p:nvGraphicFramePr>
        <p:xfrm>
          <a:off x="5503608" y="1866102"/>
          <a:ext cx="3040380" cy="1107948"/>
        </p:xfrm>
        <a:graphic>
          <a:graphicData uri="http://schemas.openxmlformats.org/drawingml/2006/table">
            <a:tbl>
              <a:tblPr/>
              <a:tblGrid>
                <a:gridCol w="982980"/>
                <a:gridCol w="742950"/>
                <a:gridCol w="571500"/>
                <a:gridCol w="742950"/>
              </a:tblGrid>
              <a:tr h="266700">
                <a:tc>
                  <a:txBody>
                    <a:bodyPr/>
                    <a:lstStyle/>
                    <a:p>
                      <a:pPr marL="0" marR="0" algn="l">
                        <a:lnSpc>
                          <a:spcPct val="115000"/>
                        </a:lnSpc>
                        <a:spcBef>
                          <a:spcPts val="0"/>
                        </a:spcBef>
                        <a:spcAft>
                          <a:spcPts val="0"/>
                        </a:spcAft>
                      </a:pPr>
                      <a:r>
                        <a:rPr lang="en-US" sz="1200" b="1" dirty="0">
                          <a:solidFill>
                            <a:schemeClr val="tx1"/>
                          </a:solidFill>
                          <a:latin typeface="Times New Roman"/>
                          <a:ea typeface="Calibri"/>
                        </a:rPr>
                        <a:t>Condition</a:t>
                      </a:r>
                      <a:endParaRPr lang="en-US" sz="1200" dirty="0">
                        <a:solidFill>
                          <a:schemeClr val="tx1"/>
                        </a:solidFill>
                        <a:latin typeface="Times New Roman"/>
                        <a:ea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b="1" dirty="0">
                          <a:solidFill>
                            <a:schemeClr val="tx1"/>
                          </a:solidFill>
                          <a:latin typeface="Times New Roman"/>
                          <a:ea typeface="Calibri"/>
                        </a:rPr>
                        <a:t>u*(m/s)</a:t>
                      </a:r>
                      <a:endParaRPr lang="en-US" sz="1200" dirty="0">
                        <a:solidFill>
                          <a:schemeClr val="tx1"/>
                        </a:solidFill>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b="1" dirty="0">
                          <a:solidFill>
                            <a:schemeClr val="tx1"/>
                          </a:solidFill>
                          <a:latin typeface="Times New Roman"/>
                          <a:ea typeface="Calibri"/>
                        </a:rPr>
                        <a:t>L (m)</a:t>
                      </a:r>
                      <a:endParaRPr lang="en-US" sz="1200" dirty="0">
                        <a:solidFill>
                          <a:schemeClr val="tx1"/>
                        </a:solidFill>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b="1" dirty="0">
                          <a:solidFill>
                            <a:schemeClr val="tx1"/>
                          </a:solidFill>
                          <a:latin typeface="Times New Roman"/>
                          <a:ea typeface="Calibri"/>
                        </a:rPr>
                        <a:t>U (m/s)</a:t>
                      </a:r>
                      <a:endParaRPr lang="en-US" sz="1200" dirty="0">
                        <a:solidFill>
                          <a:schemeClr val="tx1"/>
                        </a:solidFill>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785">
                <a:tc>
                  <a:txBody>
                    <a:bodyPr/>
                    <a:lstStyle/>
                    <a:p>
                      <a:pPr marL="0" marR="0" algn="l">
                        <a:lnSpc>
                          <a:spcPct val="115000"/>
                        </a:lnSpc>
                        <a:spcBef>
                          <a:spcPts val="0"/>
                        </a:spcBef>
                        <a:spcAft>
                          <a:spcPts val="0"/>
                        </a:spcAft>
                      </a:pPr>
                      <a:r>
                        <a:rPr lang="en-US" sz="1200" dirty="0">
                          <a:solidFill>
                            <a:srgbClr val="3417E3"/>
                          </a:solidFill>
                          <a:latin typeface="Times New Roman"/>
                          <a:ea typeface="Calibri"/>
                        </a:rPr>
                        <a:t>Neutral</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rgbClr val="3417E3"/>
                          </a:solidFill>
                          <a:latin typeface="Times New Roman"/>
                          <a:ea typeface="Calibri"/>
                        </a:rPr>
                        <a:t>0.734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rgbClr val="3417E3"/>
                          </a:solidFill>
                          <a:latin typeface="Times New Roman"/>
                          <a:ea typeface="Calibri"/>
                        </a:rPr>
                        <a:t>-1220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rgbClr val="3417E3"/>
                          </a:solidFill>
                          <a:latin typeface="Times New Roman"/>
                          <a:ea typeface="Calibri"/>
                        </a:rPr>
                        <a:t>4.63</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785">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Convective</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0.229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-12.9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rgbClr val="FF0000"/>
                          </a:solidFill>
                          <a:latin typeface="Times New Roman"/>
                          <a:ea typeface="Calibri"/>
                        </a:rPr>
                        <a:t>1.65</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785">
                <a:tc>
                  <a:txBody>
                    <a:bodyPr/>
                    <a:lstStyle/>
                    <a:p>
                      <a:pPr marL="0" marR="0" algn="l">
                        <a:lnSpc>
                          <a:spcPct val="115000"/>
                        </a:lnSpc>
                        <a:spcBef>
                          <a:spcPts val="0"/>
                        </a:spcBef>
                        <a:spcAft>
                          <a:spcPts val="0"/>
                        </a:spcAft>
                      </a:pPr>
                      <a:r>
                        <a:rPr lang="en-US" sz="1200" dirty="0">
                          <a:solidFill>
                            <a:schemeClr val="tx1"/>
                          </a:solidFill>
                          <a:latin typeface="Times New Roman"/>
                          <a:ea typeface="Calibri"/>
                        </a:rPr>
                        <a:t>Very Stable</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chemeClr val="tx1"/>
                          </a:solidFill>
                          <a:latin typeface="Times New Roman"/>
                          <a:ea typeface="Calibri"/>
                        </a:rPr>
                        <a:t>0.093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chemeClr val="tx1"/>
                          </a:solidFill>
                          <a:latin typeface="Times New Roman"/>
                          <a:ea typeface="Calibri"/>
                        </a:rPr>
                        <a:t>12.8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chemeClr val="tx1"/>
                          </a:solidFill>
                          <a:latin typeface="Times New Roman"/>
                          <a:ea typeface="Calibri"/>
                        </a:rPr>
                        <a:t>1.03</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785">
                <a:tc>
                  <a:txBody>
                    <a:bodyPr/>
                    <a:lstStyle/>
                    <a:p>
                      <a:pPr marL="0" marR="0" algn="l">
                        <a:lnSpc>
                          <a:spcPct val="115000"/>
                        </a:lnSpc>
                        <a:spcBef>
                          <a:spcPts val="0"/>
                        </a:spcBef>
                        <a:spcAft>
                          <a:spcPts val="0"/>
                        </a:spcAft>
                      </a:pPr>
                      <a:r>
                        <a:rPr lang="en-US" sz="1200" dirty="0">
                          <a:solidFill>
                            <a:schemeClr val="tx1"/>
                          </a:solidFill>
                          <a:latin typeface="Times New Roman"/>
                          <a:ea typeface="Calibri"/>
                        </a:rPr>
                        <a:t>Stable</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a:solidFill>
                            <a:schemeClr val="tx1"/>
                          </a:solidFill>
                          <a:latin typeface="Times New Roman"/>
                          <a:ea typeface="Calibri"/>
                        </a:rPr>
                        <a:t>0.254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chemeClr val="tx1"/>
                          </a:solidFill>
                          <a:latin typeface="Times New Roman"/>
                          <a:ea typeface="Calibri"/>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solidFill>
                            <a:schemeClr val="tx1"/>
                          </a:solidFill>
                          <a:latin typeface="Times New Roman"/>
                          <a:ea typeface="Calibri"/>
                        </a:rPr>
                        <a:t>2.66</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bl>
          </a:graphicData>
        </a:graphic>
      </p:graphicFrame>
      <p:sp>
        <p:nvSpPr>
          <p:cNvPr id="32769" name="Rectangle 1"/>
          <p:cNvSpPr>
            <a:spLocks noChangeArrowheads="1"/>
          </p:cNvSpPr>
          <p:nvPr/>
        </p:nvSpPr>
        <p:spPr bwMode="auto">
          <a:xfrm>
            <a:off x="5046408" y="1431667"/>
            <a:ext cx="3962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Times New Roman" pitchFamily="18" charset="0"/>
                <a:ea typeface="Calibri" pitchFamily="34" charset="0"/>
                <a:cs typeface="Times New Roman" pitchFamily="18" charset="0"/>
              </a:rPr>
              <a:t>Representativ</a:t>
            </a:r>
            <a:r>
              <a:rPr lang="en-US" sz="1200" b="1" dirty="0" smtClean="0">
                <a:latin typeface="Times New Roman" pitchFamily="18" charset="0"/>
                <a:ea typeface="Calibri" pitchFamily="34" charset="0"/>
                <a:cs typeface="Times New Roman" pitchFamily="18" charset="0"/>
              </a:rPr>
              <a:t>e Met. Parameters </a:t>
            </a:r>
            <a:r>
              <a:rPr kumimoji="0" lang="en-US" sz="1200" b="1" i="0" u="none" strike="noStrike" cap="none" normalizeH="0" baseline="0" dirty="0" smtClean="0">
                <a:ln>
                  <a:noFill/>
                </a:ln>
                <a:effectLst/>
                <a:latin typeface="Times New Roman" pitchFamily="18" charset="0"/>
                <a:ea typeface="Calibri" pitchFamily="34" charset="0"/>
                <a:cs typeface="Times New Roman" pitchFamily="18" charset="0"/>
              </a:rPr>
              <a:t>from Fall 2010 in Detroit, MI</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a:off x="228600" y="4800600"/>
            <a:ext cx="8458200" cy="1077218"/>
          </a:xfrm>
          <a:prstGeom prst="rect">
            <a:avLst/>
          </a:prstGeom>
          <a:noFill/>
        </p:spPr>
        <p:txBody>
          <a:bodyPr wrap="square" rtlCol="0">
            <a:spAutoFit/>
          </a:bodyPr>
          <a:lstStyle/>
          <a:p>
            <a:pPr>
              <a:buFont typeface="Arial" pitchFamily="34" charset="0"/>
              <a:buChar char="•"/>
            </a:pPr>
            <a:r>
              <a:rPr lang="en-US" sz="1600" dirty="0" smtClean="0">
                <a:solidFill>
                  <a:srgbClr val="003F6C"/>
                </a:solidFill>
              </a:rPr>
              <a:t> All conditions fall off as you get away from the roadway, some fast than others</a:t>
            </a:r>
            <a:r>
              <a:rPr lang="en-US" sz="1600" dirty="0" smtClean="0">
                <a:solidFill>
                  <a:srgbClr val="003F6C"/>
                </a:solidFill>
              </a:rPr>
              <a:t>.</a:t>
            </a:r>
            <a:endParaRPr lang="en-US" sz="1600" dirty="0" smtClean="0">
              <a:solidFill>
                <a:srgbClr val="003F6C"/>
              </a:solidFill>
            </a:endParaRPr>
          </a:p>
          <a:p>
            <a:pPr>
              <a:buFont typeface="Arial" pitchFamily="34" charset="0"/>
              <a:buChar char="•"/>
            </a:pPr>
            <a:r>
              <a:rPr lang="en-US" sz="1600" dirty="0" smtClean="0">
                <a:solidFill>
                  <a:srgbClr val="003F6C"/>
                </a:solidFill>
              </a:rPr>
              <a:t> Notice that stable, convective, and neutral met hours have concentration &lt;1</a:t>
            </a:r>
            <a:r>
              <a:rPr lang="el-GR" sz="1600" dirty="0" smtClean="0">
                <a:solidFill>
                  <a:srgbClr val="003F6C"/>
                </a:solidFill>
              </a:rPr>
              <a:t>μ</a:t>
            </a:r>
            <a:r>
              <a:rPr lang="en-US" sz="1600" dirty="0" smtClean="0">
                <a:solidFill>
                  <a:srgbClr val="003F6C"/>
                </a:solidFill>
              </a:rPr>
              <a:t>g/m</a:t>
            </a:r>
            <a:r>
              <a:rPr lang="en-US" sz="1600" baseline="30000" dirty="0" smtClean="0">
                <a:solidFill>
                  <a:srgbClr val="003F6C"/>
                </a:solidFill>
              </a:rPr>
              <a:t>3</a:t>
            </a:r>
            <a:r>
              <a:rPr lang="en-US" sz="1600" dirty="0" smtClean="0">
                <a:solidFill>
                  <a:srgbClr val="003F6C"/>
                </a:solidFill>
              </a:rPr>
              <a:t> per g/m/s of emissions</a:t>
            </a:r>
            <a:r>
              <a:rPr lang="en-US" sz="1600" dirty="0" smtClean="0">
                <a:solidFill>
                  <a:srgbClr val="003F6C"/>
                </a:solidFill>
              </a:rPr>
              <a:t>.</a:t>
            </a:r>
            <a:endParaRPr lang="en-US" sz="1600" dirty="0" smtClean="0">
              <a:solidFill>
                <a:srgbClr val="003F6C"/>
              </a:solidFill>
            </a:endParaRPr>
          </a:p>
          <a:p>
            <a:pPr>
              <a:buFont typeface="Arial" pitchFamily="34" charset="0"/>
              <a:buChar char="•"/>
            </a:pPr>
            <a:r>
              <a:rPr lang="en-US" sz="1600" dirty="0" smtClean="0">
                <a:solidFill>
                  <a:srgbClr val="003F6C"/>
                </a:solidFill>
              </a:rPr>
              <a:t> Very Stable hours can produce extremely low dispersion rates, and high concentrations.</a:t>
            </a:r>
          </a:p>
        </p:txBody>
      </p:sp>
      <p:cxnSp>
        <p:nvCxnSpPr>
          <p:cNvPr id="12" name="Straight Arrow Connector 11"/>
          <p:cNvCxnSpPr/>
          <p:nvPr/>
        </p:nvCxnSpPr>
        <p:spPr bwMode="auto">
          <a:xfrm>
            <a:off x="1066800" y="3352800"/>
            <a:ext cx="2743200"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13" name="TextBox 12"/>
          <p:cNvSpPr txBox="1"/>
          <p:nvPr/>
        </p:nvSpPr>
        <p:spPr>
          <a:xfrm>
            <a:off x="2019181" y="2971800"/>
            <a:ext cx="800219" cy="369332"/>
          </a:xfrm>
          <a:prstGeom prst="rect">
            <a:avLst/>
          </a:prstGeom>
          <a:noFill/>
        </p:spPr>
        <p:txBody>
          <a:bodyPr wrap="none" rtlCol="0">
            <a:spAutoFit/>
          </a:bodyPr>
          <a:lstStyle/>
          <a:p>
            <a:r>
              <a:rPr lang="en-US" dirty="0" smtClean="0"/>
              <a:t>WIND</a:t>
            </a:r>
            <a:endParaRPr lang="en-US" dirty="0"/>
          </a:p>
        </p:txBody>
      </p:sp>
      <p:sp>
        <p:nvSpPr>
          <p:cNvPr id="11" name="TextBox 10"/>
          <p:cNvSpPr txBox="1"/>
          <p:nvPr/>
        </p:nvSpPr>
        <p:spPr>
          <a:xfrm>
            <a:off x="228600" y="5892225"/>
            <a:ext cx="8610600" cy="584775"/>
          </a:xfrm>
          <a:prstGeom prst="rect">
            <a:avLst/>
          </a:prstGeom>
          <a:noFill/>
          <a:ln>
            <a:noFill/>
          </a:ln>
        </p:spPr>
        <p:txBody>
          <a:bodyPr wrap="square" rtlCol="0">
            <a:spAutoFit/>
          </a:bodyPr>
          <a:lstStyle/>
          <a:p>
            <a:r>
              <a:rPr lang="en-US" sz="1600" b="1" i="1" dirty="0" smtClean="0">
                <a:solidFill>
                  <a:srgbClr val="003F6C"/>
                </a:solidFill>
              </a:rPr>
              <a:t>Stable conditions are very important in model results because of high concentrations and slower decrease in concentration as distance from the roadway increases. </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4572000" y="30480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noGrp="1"/>
          </p:cNvGraphicFramePr>
          <p:nvPr/>
        </p:nvGraphicFramePr>
        <p:xfrm>
          <a:off x="4572000" y="68580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p:cNvSpPr txBox="1">
            <a:spLocks/>
          </p:cNvSpPr>
          <p:nvPr/>
        </p:nvSpPr>
        <p:spPr bwMode="auto">
          <a:xfrm>
            <a:off x="2057400" y="152401"/>
            <a:ext cx="6934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1"/>
            <a:r>
              <a:rPr lang="en-US" sz="2800" b="1" dirty="0" smtClean="0">
                <a:solidFill>
                  <a:srgbClr val="003F6C"/>
                </a:solidFill>
              </a:rPr>
              <a:t>Emissions</a:t>
            </a:r>
            <a:r>
              <a:rPr lang="en-US" sz="2800" b="1" dirty="0" smtClean="0">
                <a:solidFill>
                  <a:srgbClr val="003F6C"/>
                </a:solidFill>
              </a:rPr>
              <a:t>: Hourly Variation</a:t>
            </a:r>
            <a:endParaRPr lang="en-US" sz="2800" b="1" dirty="0" smtClean="0">
              <a:solidFill>
                <a:srgbClr val="003F6C"/>
              </a:solidFill>
            </a:endParaRPr>
          </a:p>
        </p:txBody>
      </p:sp>
      <p:grpSp>
        <p:nvGrpSpPr>
          <p:cNvPr id="7" name="Group 6"/>
          <p:cNvGrpSpPr/>
          <p:nvPr/>
        </p:nvGrpSpPr>
        <p:grpSpPr>
          <a:xfrm>
            <a:off x="152400" y="1524000"/>
            <a:ext cx="4495800" cy="3124200"/>
            <a:chOff x="3352800" y="543021"/>
            <a:chExt cx="5649313" cy="5772745"/>
          </a:xfrm>
        </p:grpSpPr>
        <p:pic>
          <p:nvPicPr>
            <p:cNvPr id="8" name="Picture 7"/>
            <p:cNvPicPr/>
            <p:nvPr/>
          </p:nvPicPr>
          <p:blipFill>
            <a:blip r:embed="rId5" cstate="print"/>
            <a:srcRect l="31475"/>
            <a:stretch>
              <a:fillRect/>
            </a:stretch>
          </p:blipFill>
          <p:spPr bwMode="auto">
            <a:xfrm>
              <a:off x="3352800" y="543021"/>
              <a:ext cx="5649313" cy="5772745"/>
            </a:xfrm>
            <a:prstGeom prst="rect">
              <a:avLst/>
            </a:prstGeom>
            <a:noFill/>
            <a:ln w="9525">
              <a:solidFill>
                <a:schemeClr val="tx1"/>
              </a:solidFill>
              <a:miter lim="800000"/>
              <a:headEnd/>
              <a:tailEnd/>
            </a:ln>
          </p:spPr>
        </p:pic>
        <p:sp>
          <p:nvSpPr>
            <p:cNvPr id="9" name="Oval 8"/>
            <p:cNvSpPr/>
            <p:nvPr/>
          </p:nvSpPr>
          <p:spPr>
            <a:xfrm>
              <a:off x="4301452" y="2294251"/>
              <a:ext cx="334558" cy="30726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22355" y="1925532"/>
              <a:ext cx="525732" cy="518937"/>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382420" y="1538510"/>
              <a:ext cx="334558" cy="30726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032726" y="3022395"/>
              <a:ext cx="334558" cy="30726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367284" y="614247"/>
              <a:ext cx="334558" cy="30726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711824" y="1449459"/>
              <a:ext cx="334558" cy="30726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795947" y="1142194"/>
              <a:ext cx="334558" cy="30726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082518" y="4360708"/>
              <a:ext cx="1185829" cy="127742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031052" y="5626658"/>
              <a:ext cx="334558" cy="30726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457200" y="1066800"/>
            <a:ext cx="4019114" cy="369332"/>
          </a:xfrm>
          <a:prstGeom prst="rect">
            <a:avLst/>
          </a:prstGeom>
          <a:noFill/>
        </p:spPr>
        <p:txBody>
          <a:bodyPr wrap="none" rtlCol="0">
            <a:spAutoFit/>
          </a:bodyPr>
          <a:lstStyle/>
          <a:p>
            <a:r>
              <a:rPr lang="en-US" b="1" dirty="0" smtClean="0"/>
              <a:t>Permanent Traffic Recorders (PTR)</a:t>
            </a:r>
            <a:endParaRPr lang="en-US" b="1" dirty="0"/>
          </a:p>
        </p:txBody>
      </p:sp>
      <p:sp>
        <p:nvSpPr>
          <p:cNvPr id="20" name="TextBox 19"/>
          <p:cNvSpPr txBox="1"/>
          <p:nvPr/>
        </p:nvSpPr>
        <p:spPr>
          <a:xfrm>
            <a:off x="228600" y="5867400"/>
            <a:ext cx="8915400" cy="584775"/>
          </a:xfrm>
          <a:prstGeom prst="rect">
            <a:avLst/>
          </a:prstGeom>
          <a:noFill/>
          <a:ln>
            <a:noFill/>
          </a:ln>
        </p:spPr>
        <p:txBody>
          <a:bodyPr wrap="square" rtlCol="0">
            <a:spAutoFit/>
          </a:bodyPr>
          <a:lstStyle/>
          <a:p>
            <a:r>
              <a:rPr lang="en-US" sz="1600" b="1" i="1" dirty="0" smtClean="0">
                <a:solidFill>
                  <a:srgbClr val="003F6C"/>
                </a:solidFill>
              </a:rPr>
              <a:t>Traffic patterns and meteorology have temporal variation, thus capturing this correctly is essential to estimating air quality.</a:t>
            </a:r>
          </a:p>
        </p:txBody>
      </p:sp>
      <p:sp>
        <p:nvSpPr>
          <p:cNvPr id="21" name="TextBox 20"/>
          <p:cNvSpPr txBox="1"/>
          <p:nvPr/>
        </p:nvSpPr>
        <p:spPr>
          <a:xfrm>
            <a:off x="228600" y="4800600"/>
            <a:ext cx="4419600" cy="738664"/>
          </a:xfrm>
          <a:prstGeom prst="rect">
            <a:avLst/>
          </a:prstGeom>
          <a:solidFill>
            <a:schemeClr val="bg2"/>
          </a:solidFill>
        </p:spPr>
        <p:txBody>
          <a:bodyPr wrap="square" rtlCol="0">
            <a:spAutoFit/>
          </a:bodyPr>
          <a:lstStyle/>
          <a:p>
            <a:r>
              <a:rPr lang="en-US" sz="1400" dirty="0" smtClean="0">
                <a:solidFill>
                  <a:srgbClr val="003F6C"/>
                </a:solidFill>
              </a:rPr>
              <a:t>Temporal Allocation Factor (TAF) contain the traffic pattern. These vary by time of day, day of week, and month of year.</a:t>
            </a:r>
            <a:endParaRPr lang="en-US" sz="1400" dirty="0">
              <a:solidFill>
                <a:srgbClr val="003F6C"/>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2400" y="1143000"/>
            <a:ext cx="4343400" cy="44196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 NEXUS Participant</a:t>
            </a:r>
            <a:r>
              <a:rPr kumimoji="0" lang="en-US" sz="2400" b="0" i="0" u="none" strike="noStrike" cap="none" normalizeH="0" dirty="0" smtClean="0">
                <a:ln>
                  <a:noFill/>
                </a:ln>
                <a:solidFill>
                  <a:schemeClr val="tx1"/>
                </a:solidFill>
                <a:effectLst/>
                <a:latin typeface="Arial" charset="0"/>
                <a:ea typeface="ＭＳ Ｐゴシック" charset="-128"/>
              </a:rPr>
              <a:t> Locations</a:t>
            </a:r>
            <a:endParaRPr kumimoji="0" lang="en-US" sz="2400" b="0" i="0" u="none" strike="noStrike" cap="none" normalizeH="0" baseline="0" dirty="0" smtClean="0">
              <a:ln>
                <a:noFill/>
              </a:ln>
              <a:solidFill>
                <a:schemeClr val="tx1"/>
              </a:solidFill>
              <a:effectLst/>
              <a:latin typeface="Arial" charset="0"/>
              <a:ea typeface="ＭＳ Ｐゴシック" charset="-128"/>
            </a:endParaRPr>
          </a:p>
        </p:txBody>
      </p:sp>
      <p:pic>
        <p:nvPicPr>
          <p:cNvPr id="4" name="Picture 3" descr="NEXUS_zone123map.tif"/>
          <p:cNvPicPr>
            <a:picLocks noChangeAspect="1"/>
          </p:cNvPicPr>
          <p:nvPr/>
        </p:nvPicPr>
        <p:blipFill>
          <a:blip r:embed="rId2" cstate="print"/>
          <a:stretch>
            <a:fillRect/>
          </a:stretch>
        </p:blipFill>
        <p:spPr>
          <a:xfrm>
            <a:off x="417394" y="1657164"/>
            <a:ext cx="3895028" cy="3781581"/>
          </a:xfrm>
          <a:prstGeom prst="rect">
            <a:avLst/>
          </a:prstGeom>
        </p:spPr>
      </p:pic>
      <p:sp>
        <p:nvSpPr>
          <p:cNvPr id="6" name="TextBox 5"/>
          <p:cNvSpPr txBox="1"/>
          <p:nvPr/>
        </p:nvSpPr>
        <p:spPr>
          <a:xfrm>
            <a:off x="304800" y="5867400"/>
            <a:ext cx="8610600" cy="584775"/>
          </a:xfrm>
          <a:prstGeom prst="rect">
            <a:avLst/>
          </a:prstGeom>
          <a:noFill/>
        </p:spPr>
        <p:txBody>
          <a:bodyPr wrap="square" rtlCol="0">
            <a:spAutoFit/>
          </a:bodyPr>
          <a:lstStyle/>
          <a:p>
            <a:r>
              <a:rPr lang="en-US" sz="1600" dirty="0" smtClean="0">
                <a:solidFill>
                  <a:srgbClr val="003F6C"/>
                </a:solidFill>
              </a:rPr>
              <a:t>Meteorological conditions are assumed to be the same for all participants, so the only hourly variability between participants is EMISSIONS.</a:t>
            </a:r>
          </a:p>
        </p:txBody>
      </p:sp>
      <p:sp>
        <p:nvSpPr>
          <p:cNvPr id="7" name="Rectangle 6"/>
          <p:cNvSpPr/>
          <p:nvPr/>
        </p:nvSpPr>
        <p:spPr bwMode="auto">
          <a:xfrm>
            <a:off x="4593770" y="1143000"/>
            <a:ext cx="4495800" cy="37338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rPr>
              <a:t> Modeled Roadways</a:t>
            </a:r>
          </a:p>
        </p:txBody>
      </p:sp>
      <p:grpSp>
        <p:nvGrpSpPr>
          <p:cNvPr id="9" name="Group 38"/>
          <p:cNvGrpSpPr/>
          <p:nvPr/>
        </p:nvGrpSpPr>
        <p:grpSpPr>
          <a:xfrm>
            <a:off x="1001486" y="1600200"/>
            <a:ext cx="8001000" cy="3733800"/>
            <a:chOff x="1524000" y="2971800"/>
            <a:chExt cx="7438711" cy="2895600"/>
          </a:xfrm>
        </p:grpSpPr>
        <p:pic>
          <p:nvPicPr>
            <p:cNvPr id="14" name="Picture 2"/>
            <p:cNvPicPr>
              <a:picLocks noChangeAspect="1" noChangeArrowheads="1"/>
            </p:cNvPicPr>
            <p:nvPr/>
          </p:nvPicPr>
          <p:blipFill>
            <a:blip r:embed="rId3" cstate="print"/>
            <a:srcRect l="9494" t="43361" r="24051" b="7692"/>
            <a:stretch>
              <a:fillRect/>
            </a:stretch>
          </p:blipFill>
          <p:spPr bwMode="auto">
            <a:xfrm>
              <a:off x="4964790" y="2971800"/>
              <a:ext cx="3997921" cy="2362200"/>
            </a:xfrm>
            <a:prstGeom prst="rect">
              <a:avLst/>
            </a:prstGeom>
            <a:noFill/>
            <a:ln w="9525">
              <a:noFill/>
              <a:miter lim="800000"/>
              <a:headEnd/>
              <a:tailEnd/>
            </a:ln>
          </p:spPr>
        </p:pic>
        <p:cxnSp>
          <p:nvCxnSpPr>
            <p:cNvPr id="35" name="Straight Connector 34"/>
            <p:cNvCxnSpPr/>
            <p:nvPr/>
          </p:nvCxnSpPr>
          <p:spPr bwMode="auto">
            <a:xfrm>
              <a:off x="1524000" y="5638800"/>
              <a:ext cx="152400" cy="228600"/>
            </a:xfrm>
            <a:prstGeom prst="line">
              <a:avLst/>
            </a:prstGeom>
            <a:solidFill>
              <a:schemeClr val="bg1">
                <a:lumMod val="50000"/>
              </a:schemeClr>
            </a:solidFill>
            <a:ln w="38100" cap="flat" cmpd="sng" algn="ctr">
              <a:solidFill>
                <a:schemeClr val="bg1"/>
              </a:solidFill>
              <a:prstDash val="solid"/>
              <a:round/>
              <a:headEnd type="none" w="med" len="med"/>
              <a:tailEnd type="none" w="med" len="med"/>
            </a:ln>
            <a:effectLst/>
          </p:spPr>
        </p:cxnSp>
      </p:grpSp>
      <p:sp>
        <p:nvSpPr>
          <p:cNvPr id="37" name="TextBox 36"/>
          <p:cNvSpPr txBox="1"/>
          <p:nvPr/>
        </p:nvSpPr>
        <p:spPr>
          <a:xfrm>
            <a:off x="4648200" y="4953000"/>
            <a:ext cx="4191000" cy="738664"/>
          </a:xfrm>
          <a:prstGeom prst="rect">
            <a:avLst/>
          </a:prstGeom>
          <a:solidFill>
            <a:schemeClr val="bg2"/>
          </a:solidFill>
        </p:spPr>
        <p:txBody>
          <a:bodyPr wrap="square" rtlCol="0">
            <a:spAutoFit/>
          </a:bodyPr>
          <a:lstStyle/>
          <a:p>
            <a:r>
              <a:rPr lang="en-US" sz="1400" dirty="0" smtClean="0">
                <a:solidFill>
                  <a:srgbClr val="FF0000"/>
                </a:solidFill>
              </a:rPr>
              <a:t>NFC = 11 are High Traffic/High Diesel (Interstates)</a:t>
            </a:r>
          </a:p>
          <a:p>
            <a:r>
              <a:rPr lang="en-US" sz="1400" dirty="0" smtClean="0">
                <a:solidFill>
                  <a:srgbClr val="0309F7"/>
                </a:solidFill>
              </a:rPr>
              <a:t>NFC = 12 are High Traffic/Low Diesel (Highways)</a:t>
            </a:r>
          </a:p>
          <a:p>
            <a:r>
              <a:rPr lang="en-US" sz="1400" dirty="0" smtClean="0">
                <a:solidFill>
                  <a:srgbClr val="003F6C"/>
                </a:solidFill>
              </a:rPr>
              <a:t>All others are local roadways</a:t>
            </a:r>
          </a:p>
        </p:txBody>
      </p:sp>
      <p:sp>
        <p:nvSpPr>
          <p:cNvPr id="11" name="Rectangle 10"/>
          <p:cNvSpPr/>
          <p:nvPr/>
        </p:nvSpPr>
        <p:spPr bwMode="auto">
          <a:xfrm>
            <a:off x="4753584" y="2971800"/>
            <a:ext cx="4572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2" name="Title 1"/>
          <p:cNvSpPr txBox="1">
            <a:spLocks/>
          </p:cNvSpPr>
          <p:nvPr/>
        </p:nvSpPr>
        <p:spPr bwMode="auto">
          <a:xfrm>
            <a:off x="1905000" y="167148"/>
            <a:ext cx="714313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1"/>
            <a:r>
              <a:rPr lang="en-US" sz="2800" b="1" dirty="0" smtClean="0">
                <a:solidFill>
                  <a:srgbClr val="003F6C"/>
                </a:solidFill>
              </a:rPr>
              <a:t>Emissions:</a:t>
            </a:r>
            <a:r>
              <a:rPr lang="en-US" sz="2800" b="1" dirty="0" smtClean="0">
                <a:solidFill>
                  <a:srgbClr val="003F6C"/>
                </a:solidFill>
              </a:rPr>
              <a:t> Roadway Type &amp; Fleet Mix</a:t>
            </a:r>
            <a:endParaRPr lang="en-US" sz="2800" b="1" dirty="0" smtClean="0">
              <a:solidFill>
                <a:srgbClr val="003F6C"/>
              </a:solidFill>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EPA-O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EPA-ORD</Template>
  <TotalTime>1635</TotalTime>
  <Words>1608</Words>
  <Application>Microsoft Office PowerPoint</Application>
  <PresentationFormat>On-screen Show (4:3)</PresentationFormat>
  <Paragraphs>290</Paragraphs>
  <Slides>17</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EPA-ORD</vt:lpstr>
      <vt:lpstr>Equation</vt:lpstr>
      <vt:lpstr>Modeling Dispersion of Traffic-Related Pollutants in the NEXUS Health Study</vt:lpstr>
      <vt:lpstr>Presentation Outline</vt:lpstr>
      <vt:lpstr>Slide 2</vt:lpstr>
      <vt:lpstr>Slide 3</vt:lpstr>
      <vt:lpstr>Slide 4</vt:lpstr>
      <vt:lpstr>Slide 5</vt:lpstr>
      <vt:lpstr>Slide 6</vt:lpstr>
      <vt:lpstr>Slide 7</vt:lpstr>
      <vt:lpstr>Slide 8</vt:lpstr>
      <vt:lpstr>Slide 9</vt:lpstr>
      <vt:lpstr>Slide 10</vt:lpstr>
      <vt:lpstr>Slide 11</vt:lpstr>
      <vt:lpstr>Slide 12</vt:lpstr>
      <vt:lpstr>Preliminary Modeling Results:  Spatial Variability</vt:lpstr>
      <vt:lpstr>Preliminary Modeling Results: Temporal Variability</vt:lpstr>
      <vt:lpstr>Conclusions</vt:lpstr>
      <vt:lpstr>Special thanks to the NEXUS team</vt:lpstr>
    </vt:vector>
  </TitlesOfParts>
  <Company>US-EPA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Sensitivity Analysis of Dispersion Model Results in the NEXUS Health Study Due to Uncertainties in Traffic-Related Emissions Inputs</dc:title>
  <dc:creator>mgs</dc:creator>
  <cp:lastModifiedBy>mgs</cp:lastModifiedBy>
  <cp:revision>218</cp:revision>
  <dcterms:created xsi:type="dcterms:W3CDTF">2013-02-11T15:57:25Z</dcterms:created>
  <dcterms:modified xsi:type="dcterms:W3CDTF">2013-10-30T02:43:42Z</dcterms:modified>
</cp:coreProperties>
</file>