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402" r:id="rId6"/>
    <p:sldId id="404" r:id="rId7"/>
    <p:sldId id="405" r:id="rId8"/>
    <p:sldId id="406" r:id="rId9"/>
    <p:sldId id="407" r:id="rId10"/>
    <p:sldId id="408" r:id="rId11"/>
    <p:sldId id="417" r:id="rId12"/>
    <p:sldId id="429" r:id="rId13"/>
    <p:sldId id="403" r:id="rId14"/>
    <p:sldId id="413" r:id="rId15"/>
    <p:sldId id="409" r:id="rId16"/>
    <p:sldId id="412" r:id="rId17"/>
    <p:sldId id="430" r:id="rId18"/>
    <p:sldId id="419" r:id="rId19"/>
    <p:sldId id="418" r:id="rId20"/>
    <p:sldId id="414" r:id="rId21"/>
    <p:sldId id="420" r:id="rId22"/>
    <p:sldId id="415" r:id="rId23"/>
    <p:sldId id="383" r:id="rId24"/>
    <p:sldId id="421" r:id="rId25"/>
    <p:sldId id="424" r:id="rId26"/>
    <p:sldId id="422" r:id="rId27"/>
    <p:sldId id="428" r:id="rId28"/>
    <p:sldId id="427" r:id="rId29"/>
    <p:sldId id="425" r:id="rId30"/>
    <p:sldId id="42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152074"/>
    <a:srgbClr val="0C207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96" autoAdjust="0"/>
    <p:restoredTop sz="95412" autoAdjust="0"/>
  </p:normalViewPr>
  <p:slideViewPr>
    <p:cSldViewPr>
      <p:cViewPr>
        <p:scale>
          <a:sx n="100" d="100"/>
          <a:sy n="100" d="100"/>
        </p:scale>
        <p:origin x="-114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7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8AD27D-51D7-4AC1-93B5-AEBF57744540}" type="datetimeFigureOut">
              <a:rPr lang="en-US" smtClean="0"/>
              <a:pPr/>
              <a:t>10/21/2013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5FA21ED-CDEB-44E5-BDFB-B15ACE5FAA69}" type="slidenum">
              <a:rPr lang="en-US" smtClean="0"/>
              <a:pPr/>
              <a:t>‹#›</a:t>
            </a:fld>
            <a:endParaRPr lang="en-US" dirty="0"/>
          </a:p>
        </p:txBody>
      </p:sp>
    </p:spTree>
    <p:extLst>
      <p:ext uri="{BB962C8B-B14F-4D97-AF65-F5344CB8AC3E}">
        <p14:creationId xmlns:p14="http://schemas.microsoft.com/office/powerpoint/2010/main" val="361773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AD68856-15FC-400D-AD4A-79A9766AED38}" type="datetimeFigureOut">
              <a:rPr lang="en-US" smtClean="0"/>
              <a:pPr/>
              <a:t>10/21/2013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092C8F8-8E81-4850-8559-148296802559}" type="slidenum">
              <a:rPr lang="en-US" smtClean="0"/>
              <a:pPr/>
              <a:t>‹#›</a:t>
            </a:fld>
            <a:endParaRPr lang="en-US" dirty="0"/>
          </a:p>
        </p:txBody>
      </p:sp>
    </p:spTree>
    <p:extLst>
      <p:ext uri="{BB962C8B-B14F-4D97-AF65-F5344CB8AC3E}">
        <p14:creationId xmlns:p14="http://schemas.microsoft.com/office/powerpoint/2010/main" val="367091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92C8F8-8E81-4850-8559-14829680255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677108"/>
          </a:xfrm>
          <a:gradFill flip="none" rotWithShape="1">
            <a:gsLst>
              <a:gs pos="3000">
                <a:schemeClr val="bg1"/>
              </a:gs>
              <a:gs pos="20000">
                <a:srgbClr val="0C2074"/>
              </a:gs>
              <a:gs pos="80000">
                <a:srgbClr val="0C2074"/>
              </a:gs>
              <a:gs pos="97000">
                <a:schemeClr val="bg1"/>
              </a:gs>
            </a:gsLst>
            <a:lin ang="1800000" scaled="0"/>
            <a:tileRect/>
          </a:gradFill>
          <a:effectLst>
            <a:softEdge rad="31750"/>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none">
            <a:schemeClr val="lt1"/>
          </a:fontRef>
        </p:style>
        <p:txBody>
          <a:bodyPr wrap="square" lIns="228600" tIns="91440" rIns="228600" bIns="91440" rtlCol="0">
            <a:spAutoFit/>
          </a:bodyPr>
          <a:lstStyle>
            <a:lvl1pPr marL="0" algn="ctr" defTabSz="914400" rtl="0" eaLnBrk="1" latinLnBrk="0" hangingPunct="1">
              <a:spcBef>
                <a:spcPct val="0"/>
              </a:spcBef>
              <a:buNone/>
              <a:defRPr lang="en-US" sz="3200" kern="1200" dirty="0" smtClean="0">
                <a:solidFill>
                  <a:schemeClr val="lt1"/>
                </a:solidFill>
                <a:latin typeface="Arial" pitchFamily="34" charset="0"/>
                <a:ea typeface="+mn-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rgbClr val="0C20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0" y="6873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6400" y="6873875"/>
            <a:ext cx="2133600" cy="365125"/>
          </a:xfrm>
        </p:spPr>
        <p:txBody>
          <a:bodyPr/>
          <a:lstStyle/>
          <a:p>
            <a:fld id="{BF82E9BF-5EFC-4868-85D7-ED453BBB4DE3}" type="slidenum">
              <a:rPr lang="en-US" smtClean="0"/>
              <a:pPr/>
              <a:t>‹#›</a:t>
            </a:fld>
            <a:endParaRPr lang="en-US" dirty="0"/>
          </a:p>
        </p:txBody>
      </p:sp>
      <p:sp>
        <p:nvSpPr>
          <p:cNvPr id="9" name="Rectangle 8"/>
          <p:cNvSpPr/>
          <p:nvPr userDrawn="1"/>
        </p:nvSpPr>
        <p:spPr>
          <a:xfrm>
            <a:off x="0" y="6507352"/>
            <a:ext cx="7696200" cy="45848"/>
          </a:xfrm>
          <a:prstGeom prst="rect">
            <a:avLst/>
          </a:prstGeom>
          <a:gradFill flip="none" rotWithShape="1">
            <a:gsLst>
              <a:gs pos="0">
                <a:schemeClr val="bg1"/>
              </a:gs>
              <a:gs pos="89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11" name="Rectangle 10"/>
          <p:cNvSpPr/>
          <p:nvPr userDrawn="1"/>
        </p:nvSpPr>
        <p:spPr>
          <a:xfrm>
            <a:off x="7696201" y="6550223"/>
            <a:ext cx="1447800" cy="261610"/>
          </a:xfrm>
          <a:prstGeom prst="rect">
            <a:avLst/>
          </a:prstGeom>
        </p:spPr>
        <p:txBody>
          <a:bodyPr wrap="square">
            <a:spAutoFit/>
          </a:bodyPr>
          <a:lstStyle/>
          <a:p>
            <a:pPr algn="ctr"/>
            <a:r>
              <a:rPr lang="en-US" sz="1100" spc="100" dirty="0" smtClean="0">
                <a:solidFill>
                  <a:schemeClr val="bg1"/>
                </a:solidFill>
                <a:latin typeface="Arial" pitchFamily="34" charset="0"/>
                <a:cs typeface="Arial" pitchFamily="34" charset="0"/>
              </a:rPr>
              <a:t>www.rwdi.com</a:t>
            </a:r>
            <a:endParaRPr lang="en-US" sz="1100" spc="100" dirty="0">
              <a:solidFill>
                <a:schemeClr val="bg1"/>
              </a:solidFill>
              <a:latin typeface="Arial" pitchFamily="34" charset="0"/>
              <a:cs typeface="Arial" pitchFamily="34" charset="0"/>
            </a:endParaRPr>
          </a:p>
        </p:txBody>
      </p:sp>
      <p:sp>
        <p:nvSpPr>
          <p:cNvPr id="14" name="TextBox 13"/>
          <p:cNvSpPr txBox="1"/>
          <p:nvPr userDrawn="1"/>
        </p:nvSpPr>
        <p:spPr>
          <a:xfrm>
            <a:off x="0" y="6858000"/>
            <a:ext cx="9144000" cy="1015663"/>
          </a:xfrm>
          <a:prstGeom prst="rect">
            <a:avLst/>
          </a:prstGeom>
          <a:noFill/>
        </p:spPr>
        <p:txBody>
          <a:bodyPr wrap="square" rtlCol="0">
            <a:spAutoFit/>
          </a:bodyPr>
          <a:lstStyle/>
          <a:p>
            <a:pPr marL="228600" indent="-228600">
              <a:buFont typeface="Arial" pitchFamily="34" charset="0"/>
              <a:buChar char="•"/>
            </a:pPr>
            <a:r>
              <a:rPr lang="en-US" sz="1000" baseline="0" dirty="0" smtClean="0"/>
              <a:t>Slide transitions: Fade through Black is our standard. Never use dissolve to stop the spread of this problematic transition. </a:t>
            </a:r>
          </a:p>
          <a:p>
            <a:pPr marL="228600" indent="-228600">
              <a:buFont typeface="Arial" pitchFamily="34" charset="0"/>
              <a:buChar char="•"/>
            </a:pPr>
            <a:r>
              <a:rPr lang="en-US" sz="1000" baseline="0" dirty="0" smtClean="0"/>
              <a:t>To copy slides from one file to this file, copy slides from the other file in the slide sorter view, paste into this file in slide sorter view, select all slides in slide view and Home&gt;reset all slides to update to the new template</a:t>
            </a:r>
          </a:p>
          <a:p>
            <a:pPr marL="228600" indent="-228600">
              <a:buFont typeface="Arial" pitchFamily="34" charset="0"/>
              <a:buChar char="•"/>
            </a:pPr>
            <a:r>
              <a:rPr lang="en-US" sz="1000" baseline="0" dirty="0" smtClean="0"/>
              <a:t>Regarding dates, have a look at Insert&gt;date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t>If something is to appear on every slide, </a:t>
            </a:r>
            <a:r>
              <a:rPr lang="en-US" sz="1000" baseline="0" dirty="0" smtClean="0"/>
              <a:t>view slide master and modify the top most template in left pane</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t>To turn off the black last slide, click the office button (top left), PowerPoint Options (bottom), Advanced,  Slide Show, End with black slide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335926" cy="5486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5000">
                <a:srgbClr val="0C2074"/>
              </a:gs>
              <a:gs pos="95000">
                <a:schemeClr val="bg1"/>
              </a:gs>
            </a:gsLst>
          </a:gradFill>
        </p:spPr>
        <p:txBody>
          <a:bodyPr/>
          <a:lstStyle/>
          <a:p>
            <a:r>
              <a:rPr lang="en-US" smtClean="0"/>
              <a:t>Click to edit Master title style</a:t>
            </a:r>
            <a:endParaRPr lang="en-US"/>
          </a:p>
        </p:txBody>
      </p:sp>
      <p:sp>
        <p:nvSpPr>
          <p:cNvPr id="3" name="Content Placeholder 2"/>
          <p:cNvSpPr>
            <a:spLocks noGrp="1"/>
          </p:cNvSpPr>
          <p:nvPr>
            <p:ph idx="1"/>
          </p:nvPr>
        </p:nvSpPr>
        <p:spPr>
          <a:xfrm>
            <a:off x="457200" y="1189037"/>
            <a:ext cx="8229600" cy="5135563"/>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000"/>
            </a:lvl1pPr>
          </a:lstStyle>
          <a:p>
            <a:fld id="{BF82E9BF-5EFC-4868-85D7-ED453BBB4D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0" y="-34504"/>
            <a:ext cx="8044130" cy="553998"/>
          </a:xfrm>
          <a:prstGeom prst="rect">
            <a:avLst/>
          </a:prstGeom>
          <a:gradFill flip="none" rotWithShape="1">
            <a:gsLst>
              <a:gs pos="73000">
                <a:srgbClr val="0C2074"/>
              </a:gs>
              <a:gs pos="97000">
                <a:schemeClr val="bg1"/>
              </a:gs>
            </a:gsLst>
            <a:lin ang="1800000" scaled="0"/>
            <a:tileRect/>
          </a:gradFill>
          <a:effectLst>
            <a:softEdge rad="31750"/>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none">
            <a:schemeClr val="lt1"/>
          </a:fontRef>
        </p:style>
        <p:txBody>
          <a:bodyPr wrap="square" lIns="228600" tIns="91440" rIns="228600" bIns="91440" rtlCol="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9037"/>
            <a:ext cx="8229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6553200"/>
            <a:ext cx="7848600" cy="304800"/>
          </a:xfrm>
          <a:prstGeom prst="rect">
            <a:avLst/>
          </a:prstGeom>
          <a:gradFill flip="none" rotWithShape="1">
            <a:gsLst>
              <a:gs pos="0">
                <a:schemeClr val="accent1">
                  <a:tint val="66000"/>
                  <a:satMod val="160000"/>
                </a:schemeClr>
              </a:gs>
              <a:gs pos="42000">
                <a:schemeClr val="accent1">
                  <a:tint val="23500"/>
                  <a:satMod val="160000"/>
                </a:schemeClr>
              </a:gs>
            </a:gsLst>
            <a:lin ang="13500000" scaled="1"/>
            <a:tileRect/>
          </a:gradFill>
          <a:ln>
            <a:noFill/>
          </a:ln>
          <a:effectLst>
            <a:innerShdw>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507352"/>
            <a:ext cx="7696200" cy="45848"/>
          </a:xfrm>
          <a:prstGeom prst="rect">
            <a:avLst/>
          </a:prstGeom>
          <a:gradFill flip="none" rotWithShape="1">
            <a:gsLst>
              <a:gs pos="0">
                <a:schemeClr val="bg1"/>
              </a:gs>
              <a:gs pos="89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13" name="Rectangle 12"/>
          <p:cNvSpPr/>
          <p:nvPr/>
        </p:nvSpPr>
        <p:spPr>
          <a:xfrm>
            <a:off x="7696200" y="6507956"/>
            <a:ext cx="1447800" cy="350044"/>
          </a:xfrm>
          <a:prstGeom prst="rect">
            <a:avLst/>
          </a:prstGeom>
          <a:gradFill flip="none" rotWithShape="1">
            <a:gsLst>
              <a:gs pos="0">
                <a:schemeClr val="accent1">
                  <a:shade val="30000"/>
                  <a:satMod val="115000"/>
                </a:schemeClr>
              </a:gs>
              <a:gs pos="100000">
                <a:schemeClr val="accent1">
                  <a:shade val="100000"/>
                  <a:satMod val="115000"/>
                </a:schemeClr>
              </a:gs>
            </a:gsLst>
            <a:lin ang="15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6" name="Slide Number Placeholder 5"/>
          <p:cNvSpPr>
            <a:spLocks noGrp="1"/>
          </p:cNvSpPr>
          <p:nvPr>
            <p:ph type="sldNum" sz="quarter" idx="4"/>
          </p:nvPr>
        </p:nvSpPr>
        <p:spPr>
          <a:xfrm>
            <a:off x="7696200" y="6492875"/>
            <a:ext cx="14478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fld id="{BF82E9BF-5EFC-4868-85D7-ED453BBB4DE3}" type="slidenum">
              <a:rPr lang="en-US" smtClean="0"/>
              <a:pPr/>
              <a:t>‹#›</a:t>
            </a:fld>
            <a:endParaRPr lang="en-US" dirty="0"/>
          </a:p>
        </p:txBody>
      </p:sp>
      <p:pic>
        <p:nvPicPr>
          <p:cNvPr id="1026" name="Picture 2" descr="logo rwdi"/>
          <p:cNvPicPr>
            <a:picLocks noChangeAspect="1" noChangeArrowheads="1"/>
          </p:cNvPicPr>
          <p:nvPr/>
        </p:nvPicPr>
        <p:blipFill>
          <a:blip r:embed="rId13" cstate="print"/>
          <a:srcRect/>
          <a:stretch>
            <a:fillRect/>
          </a:stretch>
        </p:blipFill>
        <p:spPr bwMode="auto">
          <a:xfrm>
            <a:off x="8281408" y="76200"/>
            <a:ext cx="786392" cy="990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marL="0" algn="l" defTabSz="914400" rtl="0" eaLnBrk="1" latinLnBrk="0" hangingPunct="1">
        <a:spcBef>
          <a:spcPct val="0"/>
        </a:spcBef>
        <a:buNone/>
        <a:defRPr lang="en-US" sz="2400" kern="1200" dirty="0" smtClean="0">
          <a:solidFill>
            <a:schemeClr val="bg1"/>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2655" y="1649849"/>
            <a:ext cx="9220200" cy="1046440"/>
          </a:xfrm>
          <a:solidFill>
            <a:srgbClr val="0C2074"/>
          </a:solidFill>
        </p:spPr>
        <p:txBody>
          <a:bodyPr/>
          <a:lstStyle/>
          <a:p>
            <a:r>
              <a:rPr lang="en-US" sz="2800" dirty="0"/>
              <a:t>Dynamical Evaluation of Model Suitability for a Retrospective Analysis of Ozone Formation</a:t>
            </a:r>
          </a:p>
        </p:txBody>
      </p:sp>
      <p:sp>
        <p:nvSpPr>
          <p:cNvPr id="11" name="Subtitle 10"/>
          <p:cNvSpPr>
            <a:spLocks noGrp="1"/>
          </p:cNvSpPr>
          <p:nvPr>
            <p:ph type="subTitle" idx="1"/>
          </p:nvPr>
        </p:nvSpPr>
        <p:spPr>
          <a:xfrm>
            <a:off x="495518" y="3048000"/>
            <a:ext cx="8191281" cy="2667000"/>
          </a:xfrm>
        </p:spPr>
        <p:txBody>
          <a:bodyPr>
            <a:noAutofit/>
          </a:bodyPr>
          <a:lstStyle/>
          <a:p>
            <a:pPr algn="l">
              <a:spcBef>
                <a:spcPts val="0"/>
              </a:spcBef>
            </a:pPr>
            <a:r>
              <a:rPr lang="en-US" sz="2400" dirty="0"/>
              <a:t>Douw Steyn</a:t>
            </a:r>
            <a:r>
              <a:rPr lang="en-US" sz="1800" baseline="30000" dirty="0"/>
              <a:t>1</a:t>
            </a:r>
            <a:r>
              <a:rPr lang="en-US" sz="2400" dirty="0"/>
              <a:t>, Bruce Ainslie</a:t>
            </a:r>
            <a:r>
              <a:rPr lang="en-US" sz="1800" baseline="30000" dirty="0"/>
              <a:t>1,2</a:t>
            </a:r>
            <a:r>
              <a:rPr lang="en-US" sz="2400" dirty="0" smtClean="0"/>
              <a:t>,</a:t>
            </a:r>
          </a:p>
          <a:p>
            <a:pPr algn="l">
              <a:spcBef>
                <a:spcPts val="0"/>
              </a:spcBef>
            </a:pPr>
            <a:r>
              <a:rPr lang="en-US" sz="2400" u="sng" dirty="0" smtClean="0"/>
              <a:t>Christian </a:t>
            </a:r>
            <a:r>
              <a:rPr lang="en-US" sz="2400" u="sng" dirty="0"/>
              <a:t>Reuten</a:t>
            </a:r>
            <a:r>
              <a:rPr lang="en-US" sz="1800" baseline="30000" dirty="0"/>
              <a:t>1,3</a:t>
            </a:r>
            <a:r>
              <a:rPr lang="en-US" sz="2400" dirty="0"/>
              <a:t>, </a:t>
            </a:r>
            <a:r>
              <a:rPr lang="en-US" sz="2400" dirty="0" smtClean="0"/>
              <a:t>Peter </a:t>
            </a:r>
            <a:r>
              <a:rPr lang="en-US" sz="2400" dirty="0" smtClean="0"/>
              <a:t>Jackson</a:t>
            </a:r>
            <a:r>
              <a:rPr lang="en-US" sz="1800" baseline="30000" dirty="0" smtClean="0"/>
              <a:t>4</a:t>
            </a:r>
            <a:endParaRPr lang="en-US" sz="2400" baseline="30000" dirty="0" smtClean="0"/>
          </a:p>
          <a:p>
            <a:pPr algn="l">
              <a:spcBef>
                <a:spcPts val="0"/>
              </a:spcBef>
            </a:pPr>
            <a:endParaRPr lang="en-US" sz="1400" dirty="0" smtClean="0"/>
          </a:p>
          <a:p>
            <a:pPr marL="112713" indent="-112713" algn="l">
              <a:spcBef>
                <a:spcPts val="0"/>
              </a:spcBef>
            </a:pPr>
            <a:r>
              <a:rPr lang="en-US" sz="1800" baseline="30000" dirty="0" smtClean="0"/>
              <a:t>1	</a:t>
            </a:r>
            <a:r>
              <a:rPr lang="en-US" sz="1800" dirty="0" smtClean="0"/>
              <a:t>Department </a:t>
            </a:r>
            <a:r>
              <a:rPr lang="en-US" sz="1800" dirty="0"/>
              <a:t>of Earth, Ocean and Atmospheric Sciences, </a:t>
            </a:r>
            <a:r>
              <a:rPr lang="en-US" sz="1800" dirty="0" smtClean="0"/>
              <a:t>                            The </a:t>
            </a:r>
            <a:r>
              <a:rPr lang="en-US" sz="1800" dirty="0"/>
              <a:t>University of British Columbia, Vancouver, BC, Canada.</a:t>
            </a:r>
          </a:p>
          <a:p>
            <a:pPr marL="112713" indent="-112713" algn="l">
              <a:spcBef>
                <a:spcPts val="0"/>
              </a:spcBef>
            </a:pPr>
            <a:r>
              <a:rPr lang="en-US" sz="1800" baseline="30000" dirty="0" smtClean="0"/>
              <a:t>2	</a:t>
            </a:r>
            <a:r>
              <a:rPr lang="en-US" sz="1800" dirty="0" smtClean="0"/>
              <a:t>MSC</a:t>
            </a:r>
            <a:r>
              <a:rPr lang="en-US" sz="1800" dirty="0"/>
              <a:t>, Environment Canada, Vancouver, BC, Canada.</a:t>
            </a:r>
          </a:p>
          <a:p>
            <a:pPr marL="112713" indent="-112713" algn="l">
              <a:spcBef>
                <a:spcPts val="0"/>
              </a:spcBef>
            </a:pPr>
            <a:r>
              <a:rPr lang="en-US" sz="1800" baseline="30000" dirty="0" smtClean="0"/>
              <a:t>3	</a:t>
            </a:r>
            <a:r>
              <a:rPr lang="en-US" sz="1800" dirty="0" smtClean="0"/>
              <a:t>RWDI AIR </a:t>
            </a:r>
            <a:r>
              <a:rPr lang="en-US" sz="1800" dirty="0" smtClean="0"/>
              <a:t>Inc., </a:t>
            </a:r>
            <a:r>
              <a:rPr lang="en-US" sz="1800" dirty="0"/>
              <a:t>Calgary, </a:t>
            </a:r>
            <a:r>
              <a:rPr lang="en-US" sz="1800" dirty="0" smtClean="0"/>
              <a:t>AB</a:t>
            </a:r>
            <a:r>
              <a:rPr lang="en-US" sz="1800" dirty="0"/>
              <a:t>, Canada.</a:t>
            </a:r>
          </a:p>
          <a:p>
            <a:pPr marL="112713" indent="-112713" algn="l">
              <a:spcBef>
                <a:spcPts val="0"/>
              </a:spcBef>
            </a:pPr>
            <a:r>
              <a:rPr lang="en-US" sz="1800" baseline="30000" dirty="0" smtClean="0"/>
              <a:t>4	</a:t>
            </a:r>
            <a:r>
              <a:rPr lang="en-US" sz="1800" dirty="0" smtClean="0"/>
              <a:t>Natural </a:t>
            </a:r>
            <a:r>
              <a:rPr lang="en-US" sz="1800" dirty="0"/>
              <a:t>Resources &amp; Environmental Studies Institute, </a:t>
            </a:r>
            <a:r>
              <a:rPr lang="en-US" sz="1800" dirty="0" smtClean="0"/>
              <a:t>                          University </a:t>
            </a:r>
            <a:r>
              <a:rPr lang="en-US" sz="1800" dirty="0"/>
              <a:t>of Northern British Columbia, Prince George, BC, Canada</a:t>
            </a:r>
            <a:r>
              <a:rPr lang="en-US" sz="1800" dirty="0" smtClean="0"/>
              <a:t>.</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82E9BF-5EFC-4868-85D7-ED453BBB4DE3}" type="slidenum">
              <a:rPr lang="en-US" smtClean="0"/>
              <a:pPr/>
              <a:t>1</a:t>
            </a:fld>
            <a:endParaRPr lang="en-US" dirty="0"/>
          </a:p>
        </p:txBody>
      </p:sp>
      <p:pic>
        <p:nvPicPr>
          <p:cNvPr id="7"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1587356" y="404097"/>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7" y="102322"/>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6"/>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04097"/>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We Evaluated the Modeling System</a:t>
            </a:r>
            <a:endParaRPr lang="en-CA" dirty="0"/>
          </a:p>
        </p:txBody>
      </p:sp>
      <p:sp>
        <p:nvSpPr>
          <p:cNvPr id="3" name="Content Placeholder 2"/>
          <p:cNvSpPr>
            <a:spLocks noGrp="1"/>
          </p:cNvSpPr>
          <p:nvPr>
            <p:ph idx="1"/>
          </p:nvPr>
        </p:nvSpPr>
        <p:spPr>
          <a:xfrm>
            <a:off x="457200" y="1152526"/>
            <a:ext cx="8229600" cy="3276599"/>
          </a:xfrm>
        </p:spPr>
        <p:txBody>
          <a:bodyPr/>
          <a:lstStyle/>
          <a:p>
            <a:pPr>
              <a:spcBef>
                <a:spcPts val="600"/>
              </a:spcBef>
              <a:spcAft>
                <a:spcPts val="600"/>
              </a:spcAft>
            </a:pPr>
            <a:r>
              <a:rPr lang="en-CA" dirty="0" smtClean="0"/>
              <a:t>NOT</a:t>
            </a:r>
            <a:r>
              <a:rPr lang="en-CA" dirty="0" smtClean="0"/>
              <a:t>:  </a:t>
            </a:r>
            <a:r>
              <a:rPr lang="en-CA" dirty="0" smtClean="0">
                <a:solidFill>
                  <a:srgbClr val="FF0000"/>
                </a:solidFill>
              </a:rPr>
              <a:t>Research-based </a:t>
            </a:r>
            <a:r>
              <a:rPr lang="en-CA" dirty="0" smtClean="0"/>
              <a:t>model evaluation.</a:t>
            </a:r>
          </a:p>
          <a:p>
            <a:pPr>
              <a:spcBef>
                <a:spcPts val="600"/>
              </a:spcBef>
              <a:spcAft>
                <a:spcPts val="600"/>
              </a:spcAft>
            </a:pPr>
            <a:r>
              <a:rPr lang="en-CA" dirty="0" smtClean="0"/>
              <a:t>BUT</a:t>
            </a:r>
            <a:r>
              <a:rPr lang="en-CA" dirty="0" smtClean="0"/>
              <a:t>:  Evaluated </a:t>
            </a:r>
            <a:r>
              <a:rPr lang="en-CA" dirty="0" smtClean="0"/>
              <a:t>if the model is suitable to answer </a:t>
            </a:r>
            <a:r>
              <a:rPr lang="en-CA" dirty="0" smtClean="0">
                <a:solidFill>
                  <a:srgbClr val="FF0000"/>
                </a:solidFill>
              </a:rPr>
              <a:t>policy-relevant </a:t>
            </a:r>
            <a:r>
              <a:rPr lang="en-CA" dirty="0" smtClean="0"/>
              <a:t>research questions:</a:t>
            </a:r>
          </a:p>
          <a:p>
            <a:pPr lvl="1">
              <a:spcBef>
                <a:spcPts val="600"/>
              </a:spcBef>
              <a:spcAft>
                <a:spcPts val="600"/>
              </a:spcAft>
            </a:pPr>
            <a:r>
              <a:rPr lang="en-CA" spc="-10" dirty="0" smtClean="0"/>
              <a:t>Cause for relative </a:t>
            </a:r>
            <a:r>
              <a:rPr lang="en-CA" spc="-10" dirty="0"/>
              <a:t>decline in ozone air quality in </a:t>
            </a:r>
            <a:r>
              <a:rPr lang="en-CA" spc="-10" dirty="0" smtClean="0"/>
              <a:t>Eastern LFV (</a:t>
            </a:r>
            <a:r>
              <a:rPr lang="en-CA" spc="-10" dirty="0"/>
              <a:t>Abbotsford to Hope) over </a:t>
            </a:r>
            <a:r>
              <a:rPr lang="en-CA" spc="-10" dirty="0" smtClean="0"/>
              <a:t>past 20 years?  </a:t>
            </a:r>
            <a:endParaRPr lang="en-CA" spc="-10" dirty="0"/>
          </a:p>
          <a:p>
            <a:pPr lvl="1">
              <a:spcBef>
                <a:spcPts val="600"/>
              </a:spcBef>
              <a:spcAft>
                <a:spcPts val="600"/>
              </a:spcAft>
            </a:pPr>
            <a:r>
              <a:rPr lang="en-CA" spc="-10" dirty="0"/>
              <a:t>I</a:t>
            </a:r>
            <a:r>
              <a:rPr lang="en-CA" spc="-10" dirty="0" smtClean="0"/>
              <a:t>mportance </a:t>
            </a:r>
            <a:r>
              <a:rPr lang="en-CA" spc="-10" dirty="0"/>
              <a:t>of changes </a:t>
            </a:r>
            <a:r>
              <a:rPr lang="en-CA" spc="-10" dirty="0" smtClean="0"/>
              <a:t>in reactivities </a:t>
            </a:r>
            <a:r>
              <a:rPr lang="en-CA" spc="-10" dirty="0"/>
              <a:t>and </a:t>
            </a:r>
            <a:r>
              <a:rPr lang="en-CA" spc="-10" dirty="0" smtClean="0"/>
              <a:t>amounts </a:t>
            </a:r>
            <a:r>
              <a:rPr lang="en-CA" spc="-10" dirty="0" smtClean="0"/>
              <a:t> vs</a:t>
            </a:r>
            <a:r>
              <a:rPr lang="en-CA" spc="-10" dirty="0" smtClean="0"/>
              <a:t>. spatial density shifts </a:t>
            </a:r>
            <a:r>
              <a:rPr lang="en-CA" spc="-10" dirty="0"/>
              <a:t>in </a:t>
            </a:r>
            <a:r>
              <a:rPr lang="en-CA" spc="-10" dirty="0" smtClean="0"/>
              <a:t>emissions?</a:t>
            </a:r>
            <a:endParaRPr lang="en-CA" spc="-1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10</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018311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923330"/>
          </a:xfrm>
        </p:spPr>
        <p:txBody>
          <a:bodyPr/>
          <a:lstStyle/>
          <a:p>
            <a:r>
              <a:rPr lang="en-CA" dirty="0" smtClean="0"/>
              <a:t>Comparison of Research-Based </a:t>
            </a:r>
            <a:r>
              <a:rPr lang="en-CA" dirty="0" smtClean="0"/>
              <a:t>and </a:t>
            </a:r>
            <a:r>
              <a:rPr lang="en-CA" dirty="0" smtClean="0"/>
              <a:t>Policy-Relevant Model Evaluations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7966279"/>
              </p:ext>
            </p:extLst>
          </p:nvPr>
        </p:nvGraphicFramePr>
        <p:xfrm>
          <a:off x="457201" y="1600200"/>
          <a:ext cx="8229599" cy="2286000"/>
        </p:xfrm>
        <a:graphic>
          <a:graphicData uri="http://schemas.openxmlformats.org/drawingml/2006/table">
            <a:tbl>
              <a:tblPr firstRow="1" bandRow="1">
                <a:tableStyleId>{5C22544A-7EE6-4342-B048-85BDC9FD1C3A}</a:tableStyleId>
              </a:tblPr>
              <a:tblGrid>
                <a:gridCol w="2033931"/>
                <a:gridCol w="2842868"/>
                <a:gridCol w="3352800"/>
              </a:tblGrid>
              <a:tr h="457200">
                <a:tc>
                  <a:txBody>
                    <a:bodyPr/>
                    <a:lstStyle/>
                    <a:p>
                      <a:endParaRPr lang="en-CA" sz="2400" dirty="0">
                        <a:latin typeface="Arial" pitchFamily="34" charset="0"/>
                        <a:cs typeface="Arial" pitchFamily="34" charset="0"/>
                      </a:endParaRPr>
                    </a:p>
                  </a:txBody>
                  <a:tcPr/>
                </a:tc>
                <a:tc>
                  <a:txBody>
                    <a:bodyPr/>
                    <a:lstStyle/>
                    <a:p>
                      <a:r>
                        <a:rPr lang="en-CA" sz="2400" dirty="0" smtClean="0">
                          <a:latin typeface="Arial" pitchFamily="34" charset="0"/>
                          <a:cs typeface="Arial" pitchFamily="34" charset="0"/>
                        </a:rPr>
                        <a:t>Research-Based</a:t>
                      </a:r>
                      <a:endParaRPr lang="en-CA" sz="2400" dirty="0">
                        <a:latin typeface="Arial" pitchFamily="34" charset="0"/>
                        <a:cs typeface="Arial" pitchFamily="34" charset="0"/>
                      </a:endParaRPr>
                    </a:p>
                  </a:txBody>
                  <a:tcPr/>
                </a:tc>
                <a:tc>
                  <a:txBody>
                    <a:bodyPr/>
                    <a:lstStyle/>
                    <a:p>
                      <a:r>
                        <a:rPr lang="en-CA" sz="2400" dirty="0" smtClean="0">
                          <a:latin typeface="Arial" pitchFamily="34" charset="0"/>
                          <a:cs typeface="Arial" pitchFamily="34" charset="0"/>
                        </a:rPr>
                        <a:t>Policy-Relevant</a:t>
                      </a:r>
                      <a:endParaRPr lang="en-CA" sz="2400" dirty="0">
                        <a:latin typeface="Arial" pitchFamily="34" charset="0"/>
                        <a:cs typeface="Arial" pitchFamily="34" charset="0"/>
                      </a:endParaRPr>
                    </a:p>
                  </a:txBody>
                  <a:tcPr/>
                </a:tc>
              </a:tr>
              <a:tr h="457200">
                <a:tc>
                  <a:txBody>
                    <a:bodyPr/>
                    <a:lstStyle/>
                    <a:p>
                      <a:r>
                        <a:rPr lang="en-CA" sz="2200" b="1" dirty="0" smtClean="0">
                          <a:latin typeface="Arial" pitchFamily="34" charset="0"/>
                          <a:cs typeface="Arial" pitchFamily="34" charset="0"/>
                        </a:rPr>
                        <a:t>Approach</a:t>
                      </a:r>
                      <a:endParaRPr lang="en-CA" sz="2200" b="1"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Objective, thorough</a:t>
                      </a:r>
                      <a:endParaRPr lang="en-CA" sz="2200"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Pragmatic, good enough</a:t>
                      </a:r>
                      <a:endParaRPr lang="en-CA" sz="2200" dirty="0">
                        <a:latin typeface="Arial" pitchFamily="34" charset="0"/>
                        <a:cs typeface="Arial" pitchFamily="34" charset="0"/>
                      </a:endParaRPr>
                    </a:p>
                  </a:txBody>
                  <a:tcPr/>
                </a:tc>
              </a:tr>
              <a:tr h="457200">
                <a:tc>
                  <a:txBody>
                    <a:bodyPr/>
                    <a:lstStyle/>
                    <a:p>
                      <a:r>
                        <a:rPr lang="en-CA" sz="2200" b="1" dirty="0" smtClean="0">
                          <a:latin typeface="Arial" pitchFamily="34" charset="0"/>
                          <a:cs typeface="Arial" pitchFamily="34" charset="0"/>
                        </a:rPr>
                        <a:t>Meteorology</a:t>
                      </a:r>
                      <a:endParaRPr lang="en-CA" sz="2200" b="1"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Optimization</a:t>
                      </a:r>
                      <a:endParaRPr lang="en-CA" sz="2200"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Cherry picking</a:t>
                      </a:r>
                      <a:endParaRPr lang="en-CA" sz="2200" dirty="0">
                        <a:latin typeface="Arial" pitchFamily="34" charset="0"/>
                        <a:cs typeface="Arial" pitchFamily="34" charset="0"/>
                      </a:endParaRPr>
                    </a:p>
                  </a:txBody>
                  <a:tcPr/>
                </a:tc>
              </a:tr>
              <a:tr h="457200">
                <a:tc>
                  <a:txBody>
                    <a:bodyPr/>
                    <a:lstStyle/>
                    <a:p>
                      <a:r>
                        <a:rPr lang="en-CA" sz="2200" b="1" dirty="0" smtClean="0">
                          <a:latin typeface="Arial" pitchFamily="34" charset="0"/>
                          <a:cs typeface="Arial" pitchFamily="34" charset="0"/>
                        </a:rPr>
                        <a:t>Chemistry</a:t>
                      </a:r>
                      <a:endParaRPr lang="en-CA" sz="2200" b="1"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Best and newest</a:t>
                      </a:r>
                      <a:endParaRPr lang="en-CA" sz="2200"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Most established</a:t>
                      </a:r>
                      <a:endParaRPr lang="en-CA" sz="2200" dirty="0">
                        <a:latin typeface="Arial" pitchFamily="34" charset="0"/>
                        <a:cs typeface="Arial" pitchFamily="34" charset="0"/>
                      </a:endParaRPr>
                    </a:p>
                  </a:txBody>
                  <a:tcPr/>
                </a:tc>
              </a:tr>
              <a:tr h="457200">
                <a:tc>
                  <a:txBody>
                    <a:bodyPr/>
                    <a:lstStyle/>
                    <a:p>
                      <a:r>
                        <a:rPr lang="en-CA" sz="2200" b="1" dirty="0" smtClean="0">
                          <a:latin typeface="Arial" pitchFamily="34" charset="0"/>
                          <a:cs typeface="Arial" pitchFamily="34" charset="0"/>
                        </a:rPr>
                        <a:t>Emissions</a:t>
                      </a:r>
                      <a:endParaRPr lang="en-CA" sz="2200" b="1"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Important</a:t>
                      </a:r>
                      <a:endParaRPr lang="en-CA" sz="2200" dirty="0">
                        <a:latin typeface="Arial" pitchFamily="34" charset="0"/>
                        <a:cs typeface="Arial" pitchFamily="34" charset="0"/>
                      </a:endParaRPr>
                    </a:p>
                  </a:txBody>
                  <a:tcPr/>
                </a:tc>
                <a:tc>
                  <a:txBody>
                    <a:bodyPr/>
                    <a:lstStyle/>
                    <a:p>
                      <a:r>
                        <a:rPr lang="en-CA" sz="2200" dirty="0" smtClean="0">
                          <a:latin typeface="Arial" pitchFamily="34" charset="0"/>
                          <a:cs typeface="Arial" pitchFamily="34" charset="0"/>
                        </a:rPr>
                        <a:t>Critical</a:t>
                      </a:r>
                      <a:endParaRPr lang="en-CA" sz="2200"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BF82E9BF-5EFC-4868-85D7-ED453BBB4DE3}" type="slidenum">
              <a:rPr lang="en-US" smtClean="0"/>
              <a:pPr/>
              <a:t>11</a:t>
            </a:fld>
            <a:endParaRPr lang="en-US" dirty="0"/>
          </a:p>
        </p:txBody>
      </p:sp>
      <p:grpSp>
        <p:nvGrpSpPr>
          <p:cNvPr id="5" name="Group 4"/>
          <p:cNvGrpSpPr/>
          <p:nvPr/>
        </p:nvGrpSpPr>
        <p:grpSpPr>
          <a:xfrm>
            <a:off x="738054" y="5448084"/>
            <a:ext cx="7670073" cy="987552"/>
            <a:chOff x="648571" y="4498825"/>
            <a:chExt cx="7670073" cy="987552"/>
          </a:xfrm>
        </p:grpSpPr>
        <p:pic>
          <p:nvPicPr>
            <p:cNvPr id="7"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674800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Criteria for Choosing Ozone Events</a:t>
            </a:r>
            <a:endParaRPr lang="en-CA" dirty="0"/>
          </a:p>
        </p:txBody>
      </p:sp>
      <p:sp>
        <p:nvSpPr>
          <p:cNvPr id="3" name="Content Placeholder 2"/>
          <p:cNvSpPr>
            <a:spLocks noGrp="1"/>
          </p:cNvSpPr>
          <p:nvPr>
            <p:ph idx="1"/>
          </p:nvPr>
        </p:nvSpPr>
        <p:spPr>
          <a:xfrm>
            <a:off x="457200" y="1150937"/>
            <a:ext cx="8229600" cy="5135563"/>
          </a:xfrm>
        </p:spPr>
        <p:txBody>
          <a:bodyPr/>
          <a:lstStyle/>
          <a:p>
            <a:pPr>
              <a:spcBef>
                <a:spcPts val="600"/>
              </a:spcBef>
              <a:spcAft>
                <a:spcPts val="600"/>
              </a:spcAft>
            </a:pPr>
            <a:r>
              <a:rPr lang="en-CA" dirty="0"/>
              <a:t>Span period of greatest emission change.</a:t>
            </a:r>
          </a:p>
          <a:p>
            <a:pPr>
              <a:spcBef>
                <a:spcPts val="600"/>
              </a:spcBef>
              <a:spcAft>
                <a:spcPts val="600"/>
              </a:spcAft>
            </a:pPr>
            <a:r>
              <a:rPr lang="en-CA" dirty="0"/>
              <a:t>Include all meteorology typical of ozone events.</a:t>
            </a:r>
          </a:p>
          <a:p>
            <a:pPr>
              <a:spcBef>
                <a:spcPts val="600"/>
              </a:spcBef>
              <a:spcAft>
                <a:spcPts val="600"/>
              </a:spcAft>
            </a:pPr>
            <a:r>
              <a:rPr lang="en-CA" dirty="0"/>
              <a:t>Coincide as much as possible with previous research</a:t>
            </a:r>
            <a:r>
              <a:rPr lang="en-CA" dirty="0" smtClean="0"/>
              <a:t>.</a:t>
            </a:r>
          </a:p>
          <a:p>
            <a:pPr marL="0" indent="0">
              <a:spcBef>
                <a:spcPts val="600"/>
              </a:spcBef>
              <a:spcAft>
                <a:spcPts val="600"/>
              </a:spcAft>
              <a:buNone/>
            </a:pPr>
            <a:endParaRPr lang="en-CA" dirty="0" smtClean="0"/>
          </a:p>
          <a:p>
            <a:pPr marL="0" indent="0">
              <a:spcBef>
                <a:spcPts val="600"/>
              </a:spcBef>
              <a:spcAft>
                <a:spcPts val="600"/>
              </a:spcAft>
              <a:buNone/>
            </a:pPr>
            <a:r>
              <a:rPr lang="en-CA" dirty="0" smtClean="0"/>
              <a:t>Started off with 7 events.</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12</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67522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553998"/>
          </a:xfrm>
        </p:spPr>
        <p:txBody>
          <a:bodyPr/>
          <a:lstStyle/>
          <a:p>
            <a:r>
              <a:rPr lang="en-CA" dirty="0"/>
              <a:t>Meteorology Typical of Ozone </a:t>
            </a:r>
            <a:r>
              <a:rPr lang="en-CA" dirty="0" smtClean="0"/>
              <a:t>Events</a:t>
            </a:r>
            <a:endParaRPr lang="en-CA" dirty="0"/>
          </a:p>
        </p:txBody>
      </p:sp>
      <p:sp>
        <p:nvSpPr>
          <p:cNvPr id="3" name="Content Placeholder 2"/>
          <p:cNvSpPr>
            <a:spLocks noGrp="1"/>
          </p:cNvSpPr>
          <p:nvPr>
            <p:ph idx="1"/>
          </p:nvPr>
        </p:nvSpPr>
        <p:spPr>
          <a:xfrm>
            <a:off x="6477000" y="1300073"/>
            <a:ext cx="2438400" cy="3119527"/>
          </a:xfrm>
        </p:spPr>
        <p:txBody>
          <a:bodyPr/>
          <a:lstStyle/>
          <a:p>
            <a:pPr marL="0" indent="0">
              <a:buNone/>
            </a:pPr>
            <a:r>
              <a:rPr lang="en-CA" sz="2300" dirty="0"/>
              <a:t>Ainslie and Steyn (2007</a:t>
            </a:r>
            <a:r>
              <a:rPr lang="en-CA" sz="2300" dirty="0" smtClean="0"/>
              <a:t>): </a:t>
            </a:r>
            <a:r>
              <a:rPr lang="en-CA" sz="2300" dirty="0" smtClean="0"/>
              <a:t> </a:t>
            </a:r>
          </a:p>
          <a:p>
            <a:pPr marL="0" indent="0">
              <a:buNone/>
            </a:pPr>
            <a:r>
              <a:rPr lang="en-CA" sz="2300" dirty="0" smtClean="0"/>
              <a:t>Four </a:t>
            </a:r>
            <a:r>
              <a:rPr lang="en-CA" sz="2300" dirty="0"/>
              <a:t>meso-scale circulation </a:t>
            </a:r>
            <a:r>
              <a:rPr lang="en-CA" sz="2300" dirty="0" smtClean="0"/>
              <a:t>regimes </a:t>
            </a:r>
            <a:r>
              <a:rPr lang="en-CA" sz="2300" dirty="0"/>
              <a:t>typically found during LFV ozone </a:t>
            </a:r>
            <a:r>
              <a:rPr lang="en-CA" sz="2300" dirty="0" smtClean="0"/>
              <a:t>events.</a:t>
            </a:r>
            <a:endParaRPr lang="en-CA" sz="23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13</a:t>
            </a:fld>
            <a:endParaRPr lang="en-US" dirty="0"/>
          </a:p>
        </p:txBody>
      </p:sp>
      <p:sp>
        <p:nvSpPr>
          <p:cNvPr id="7" name="Line 6"/>
          <p:cNvSpPr>
            <a:spLocks noChangeShapeType="1"/>
          </p:cNvSpPr>
          <p:nvPr/>
        </p:nvSpPr>
        <p:spPr bwMode="auto">
          <a:xfrm>
            <a:off x="2819400" y="1993900"/>
            <a:ext cx="2819400" cy="304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CA" dirty="0"/>
          </a:p>
        </p:txBody>
      </p:sp>
      <p:sp>
        <p:nvSpPr>
          <p:cNvPr id="8" name="Line 7"/>
          <p:cNvSpPr>
            <a:spLocks noChangeShapeType="1"/>
          </p:cNvSpPr>
          <p:nvPr/>
        </p:nvSpPr>
        <p:spPr bwMode="auto">
          <a:xfrm flipV="1">
            <a:off x="3886200" y="2298700"/>
            <a:ext cx="1752600" cy="1295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CA" dirty="0"/>
          </a:p>
        </p:txBody>
      </p:sp>
      <p:grpSp>
        <p:nvGrpSpPr>
          <p:cNvPr id="16" name="Group 15"/>
          <p:cNvGrpSpPr/>
          <p:nvPr/>
        </p:nvGrpSpPr>
        <p:grpSpPr>
          <a:xfrm>
            <a:off x="457200" y="622300"/>
            <a:ext cx="5867400" cy="4711700"/>
            <a:chOff x="0" y="469900"/>
            <a:chExt cx="6746875" cy="5702300"/>
          </a:xfrm>
        </p:grpSpPr>
        <p:pic>
          <p:nvPicPr>
            <p:cNvPr id="5" name="Picture 4" descr="landsat_blank"/>
            <p:cNvPicPr>
              <a:picLocks noChangeAspect="1" noChangeArrowheads="1"/>
            </p:cNvPicPr>
            <p:nvPr/>
          </p:nvPicPr>
          <p:blipFill>
            <a:blip r:embed="rId2">
              <a:extLst>
                <a:ext uri="{28A0092B-C50C-407E-A947-70E740481C1C}">
                  <a14:useLocalDpi xmlns:a14="http://schemas.microsoft.com/office/drawing/2010/main" val="0"/>
                </a:ext>
              </a:extLst>
            </a:blip>
            <a:srcRect t="12000"/>
            <a:stretch>
              <a:fillRect/>
            </a:stretch>
          </p:blipFill>
          <p:spPr bwMode="auto">
            <a:xfrm>
              <a:off x="0" y="469900"/>
              <a:ext cx="6746875"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a:off x="2819400" y="1993900"/>
              <a:ext cx="1066800" cy="1600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CA" dirty="0"/>
            </a:p>
          </p:txBody>
        </p:sp>
        <p:sp>
          <p:nvSpPr>
            <p:cNvPr id="9" name="AutoShape 8"/>
            <p:cNvSpPr>
              <a:spLocks noChangeArrowheads="1"/>
            </p:cNvSpPr>
            <p:nvPr/>
          </p:nvSpPr>
          <p:spPr bwMode="auto">
            <a:xfrm rot="2293000">
              <a:off x="1828800" y="1917700"/>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CA" dirty="0"/>
            </a:p>
          </p:txBody>
        </p:sp>
        <p:sp>
          <p:nvSpPr>
            <p:cNvPr id="10" name="AutoShape 9"/>
            <p:cNvSpPr>
              <a:spLocks noChangeArrowheads="1"/>
            </p:cNvSpPr>
            <p:nvPr/>
          </p:nvSpPr>
          <p:spPr bwMode="auto">
            <a:xfrm rot="1136900">
              <a:off x="2743200" y="3136900"/>
              <a:ext cx="485775" cy="976313"/>
            </a:xfrm>
            <a:prstGeom prst="up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CA" dirty="0"/>
            </a:p>
          </p:txBody>
        </p:sp>
        <p:sp>
          <p:nvSpPr>
            <p:cNvPr id="11" name="AutoShape 10"/>
            <p:cNvSpPr>
              <a:spLocks noChangeArrowheads="1"/>
            </p:cNvSpPr>
            <p:nvPr/>
          </p:nvSpPr>
          <p:spPr bwMode="auto">
            <a:xfrm>
              <a:off x="3505200" y="2222500"/>
              <a:ext cx="733425" cy="1214438"/>
            </a:xfrm>
            <a:prstGeom prst="curvedRightArrow">
              <a:avLst>
                <a:gd name="adj1" fmla="val 33117"/>
                <a:gd name="adj2" fmla="val 66234"/>
                <a:gd name="adj3" fmla="val 3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dirty="0"/>
            </a:p>
          </p:txBody>
        </p:sp>
      </p:grpSp>
      <p:grpSp>
        <p:nvGrpSpPr>
          <p:cNvPr id="12" name="Group 11"/>
          <p:cNvGrpSpPr/>
          <p:nvPr/>
        </p:nvGrpSpPr>
        <p:grpSpPr>
          <a:xfrm>
            <a:off x="738054" y="5448084"/>
            <a:ext cx="7670073" cy="987552"/>
            <a:chOff x="648571" y="4498825"/>
            <a:chExt cx="7670073" cy="987552"/>
          </a:xfrm>
        </p:grpSpPr>
        <p:pic>
          <p:nvPicPr>
            <p:cNvPr id="13"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1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1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32553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141412"/>
            <a:ext cx="8229600" cy="5135563"/>
          </a:xfrm>
        </p:spPr>
        <p:txBody>
          <a:bodyPr/>
          <a:lstStyle/>
          <a:p>
            <a:pPr>
              <a:spcBef>
                <a:spcPts val="600"/>
              </a:spcBef>
              <a:spcAft>
                <a:spcPts val="600"/>
              </a:spcAft>
            </a:pPr>
            <a:r>
              <a:rPr lang="en-CA" dirty="0" smtClean="0">
                <a:solidFill>
                  <a:schemeClr val="tx2">
                    <a:lumMod val="40000"/>
                    <a:lumOff val="60000"/>
                  </a:schemeClr>
                </a:solidFill>
              </a:rPr>
              <a:t>Setting the stage</a:t>
            </a:r>
          </a:p>
          <a:p>
            <a:pPr>
              <a:spcBef>
                <a:spcPts val="600"/>
              </a:spcBef>
              <a:spcAft>
                <a:spcPts val="600"/>
              </a:spcAft>
            </a:pPr>
            <a:r>
              <a:rPr lang="en-CA" dirty="0" smtClean="0">
                <a:solidFill>
                  <a:schemeClr val="tx2">
                    <a:lumMod val="40000"/>
                    <a:lumOff val="60000"/>
                  </a:schemeClr>
                </a:solidFill>
              </a:rPr>
              <a:t>How we evaluated the modeling </a:t>
            </a:r>
            <a:r>
              <a:rPr lang="en-CA" dirty="0" smtClean="0">
                <a:solidFill>
                  <a:schemeClr val="tx2">
                    <a:lumMod val="40000"/>
                    <a:lumOff val="60000"/>
                  </a:schemeClr>
                </a:solidFill>
              </a:rPr>
              <a:t>system        </a:t>
            </a:r>
            <a:r>
              <a:rPr lang="en-CA" dirty="0" smtClean="0">
                <a:solidFill>
                  <a:schemeClr val="tx2">
                    <a:lumMod val="40000"/>
                    <a:lumOff val="60000"/>
                  </a:schemeClr>
                </a:solidFill>
              </a:rPr>
              <a:t>(and </a:t>
            </a:r>
            <a:r>
              <a:rPr lang="en-CA" u="sng" dirty="0" smtClean="0">
                <a:solidFill>
                  <a:schemeClr val="tx2">
                    <a:lumMod val="40000"/>
                    <a:lumOff val="60000"/>
                  </a:schemeClr>
                </a:solidFill>
              </a:rPr>
              <a:t>why we did it that way</a:t>
            </a:r>
            <a:r>
              <a:rPr lang="en-CA" dirty="0" smtClean="0">
                <a:solidFill>
                  <a:schemeClr val="tx2">
                    <a:lumMod val="40000"/>
                    <a:lumOff val="60000"/>
                  </a:schemeClr>
                </a:solidFill>
              </a:rPr>
              <a:t>)</a:t>
            </a:r>
          </a:p>
          <a:p>
            <a:pPr>
              <a:spcBef>
                <a:spcPts val="600"/>
              </a:spcBef>
              <a:spcAft>
                <a:spcPts val="600"/>
              </a:spcAft>
            </a:pPr>
            <a:r>
              <a:rPr lang="en-CA" b="1" dirty="0" smtClean="0"/>
              <a:t>Some results</a:t>
            </a:r>
            <a:endParaRPr lang="en-CA" b="1"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14</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77380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gradFill flip="none" rotWithShape="1">
            <a:gsLst>
              <a:gs pos="85000">
                <a:srgbClr val="0C2074"/>
              </a:gs>
              <a:gs pos="95000">
                <a:schemeClr val="bg1"/>
              </a:gs>
            </a:gsLst>
            <a:lin ang="1800000" scaled="0"/>
            <a:tileRect/>
          </a:gradFill>
          <a:effectLst>
            <a:softEdge rad="31750"/>
          </a:effectLst>
          <a:scene3d>
            <a:camera prst="orthographicFront">
              <a:rot lat="0" lon="0" rev="0"/>
            </a:camera>
            <a:lightRig rig="threePt" dir="t">
              <a:rot lat="0" lon="0" rev="1200000"/>
            </a:lightRig>
          </a:scene3d>
          <a:sp3d/>
        </p:spPr>
        <p:txBody>
          <a:bodyPr wrap="square" lIns="228600" tIns="91440" rIns="228600" bIns="91440" rtlCol="0">
            <a:spAutoFit/>
          </a:bodyPr>
          <a:lstStyle/>
          <a:p>
            <a:r>
              <a:rPr lang="en-US" dirty="0" smtClean="0"/>
              <a:t>Meteorological </a:t>
            </a:r>
            <a:r>
              <a:rPr lang="en-US" dirty="0"/>
              <a:t>Modeling</a:t>
            </a:r>
          </a:p>
        </p:txBody>
      </p:sp>
      <p:sp>
        <p:nvSpPr>
          <p:cNvPr id="30723" name="TextBox 5"/>
          <p:cNvSpPr txBox="1">
            <a:spLocks noChangeArrowheads="1"/>
          </p:cNvSpPr>
          <p:nvPr/>
        </p:nvSpPr>
        <p:spPr bwMode="auto">
          <a:xfrm>
            <a:off x="2143125" y="4953000"/>
            <a:ext cx="4876800" cy="523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defPPr>
              <a:defRPr lang="en-US"/>
            </a:defPPr>
            <a:lvl1pPr indent="0">
              <a:spcBef>
                <a:spcPct val="20000"/>
              </a:spcBef>
              <a:buFont typeface="Arial" pitchFamily="34" charset="0"/>
              <a:buNone/>
              <a:defRPr sz="2800">
                <a:solidFill>
                  <a:srgbClr val="0C2074"/>
                </a:solidFill>
                <a:latin typeface="Arial" pitchFamily="34" charset="0"/>
                <a:cs typeface="Arial" pitchFamily="34" charset="0"/>
              </a:defRPr>
            </a:lvl1pPr>
            <a:lvl2pPr marL="692150" indent="-347663">
              <a:spcBef>
                <a:spcPct val="20000"/>
              </a:spcBef>
              <a:buFont typeface="Arial" pitchFamily="34" charset="0"/>
              <a:buChar char="–"/>
              <a:defRPr sz="2400">
                <a:solidFill>
                  <a:srgbClr val="0C2074"/>
                </a:solidFill>
                <a:latin typeface="Arial" pitchFamily="34" charset="0"/>
                <a:cs typeface="Arial" pitchFamily="34" charset="0"/>
              </a:defRPr>
            </a:lvl2pPr>
            <a:lvl3pPr marL="1027113" indent="-336550">
              <a:spcBef>
                <a:spcPct val="20000"/>
              </a:spcBef>
              <a:buFont typeface="Arial" pitchFamily="34" charset="0"/>
              <a:buChar char="•"/>
              <a:defRPr sz="2000">
                <a:solidFill>
                  <a:srgbClr val="0C2074"/>
                </a:solidFill>
                <a:latin typeface="Arial" pitchFamily="34" charset="0"/>
                <a:cs typeface="Arial" pitchFamily="34" charset="0"/>
              </a:defRPr>
            </a:lvl3pPr>
            <a:lvl4pPr indent="-344488">
              <a:spcBef>
                <a:spcPct val="20000"/>
              </a:spcBef>
              <a:buFont typeface="Arial" pitchFamily="34" charset="0"/>
              <a:buChar char="–"/>
              <a:defRPr>
                <a:solidFill>
                  <a:srgbClr val="0C2074"/>
                </a:solidFill>
                <a:latin typeface="Arial" pitchFamily="34" charset="0"/>
                <a:cs typeface="Arial" pitchFamily="34" charset="0"/>
              </a:defRPr>
            </a:lvl4pPr>
            <a:lvl5pPr marL="1716088" indent="-344488">
              <a:spcBef>
                <a:spcPct val="20000"/>
              </a:spcBef>
              <a:buFont typeface="Arial" pitchFamily="34" charset="0"/>
              <a:buChar char="»"/>
              <a:defRPr sz="1600">
                <a:solidFill>
                  <a:srgbClr val="0C2074"/>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a:t>Coastal (YVR)  hodographs</a:t>
            </a:r>
          </a:p>
        </p:txBody>
      </p:sp>
      <p:grpSp>
        <p:nvGrpSpPr>
          <p:cNvPr id="2" name="Group 1"/>
          <p:cNvGrpSpPr/>
          <p:nvPr/>
        </p:nvGrpSpPr>
        <p:grpSpPr>
          <a:xfrm>
            <a:off x="666750" y="1038223"/>
            <a:ext cx="7791450" cy="3838577"/>
            <a:chOff x="666750" y="1343024"/>
            <a:chExt cx="7791450" cy="3914777"/>
          </a:xfrm>
        </p:grpSpPr>
        <p:pic>
          <p:nvPicPr>
            <p:cNvPr id="30724" name="Picture 9" descr="YVR_hodograph_1987.jpg"/>
            <p:cNvPicPr>
              <a:picLocks noChangeAspect="1"/>
            </p:cNvPicPr>
            <p:nvPr/>
          </p:nvPicPr>
          <p:blipFill rotWithShape="1">
            <a:blip r:embed="rId2">
              <a:extLst>
                <a:ext uri="{28A0092B-C50C-407E-A947-70E740481C1C}">
                  <a14:useLocalDpi xmlns:a14="http://schemas.microsoft.com/office/drawing/2010/main" val="0"/>
                </a:ext>
              </a:extLst>
            </a:blip>
            <a:srcRect l="13834" t="52467" r="56000" b="1869"/>
            <a:stretch/>
          </p:blipFill>
          <p:spPr bwMode="auto">
            <a:xfrm>
              <a:off x="666750" y="1343025"/>
              <a:ext cx="3448050" cy="3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YVR_hodograph_2001.jpg"/>
            <p:cNvPicPr>
              <a:picLocks noChangeAspect="1"/>
            </p:cNvPicPr>
            <p:nvPr/>
          </p:nvPicPr>
          <p:blipFill rotWithShape="1">
            <a:blip r:embed="rId3">
              <a:extLst>
                <a:ext uri="{28A0092B-C50C-407E-A947-70E740481C1C}">
                  <a14:useLocalDpi xmlns:a14="http://schemas.microsoft.com/office/drawing/2010/main" val="0"/>
                </a:ext>
              </a:extLst>
            </a:blip>
            <a:srcRect l="13667" t="52467" r="56000" b="1869"/>
            <a:stretch/>
          </p:blipFill>
          <p:spPr bwMode="auto">
            <a:xfrm>
              <a:off x="4991100" y="1343024"/>
              <a:ext cx="3467100" cy="39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738054" y="5448084"/>
            <a:ext cx="7670073" cy="987552"/>
            <a:chOff x="648571" y="4498825"/>
            <a:chExt cx="7670073" cy="987552"/>
          </a:xfrm>
        </p:grpSpPr>
        <p:pic>
          <p:nvPicPr>
            <p:cNvPr id="7" name="Picture 2"/>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47450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gradFill flip="none" rotWithShape="1">
            <a:gsLst>
              <a:gs pos="85000">
                <a:srgbClr val="0C2074"/>
              </a:gs>
              <a:gs pos="95000">
                <a:schemeClr val="bg1"/>
              </a:gs>
            </a:gsLst>
            <a:lin ang="1800000" scaled="0"/>
            <a:tileRect/>
          </a:gradFill>
          <a:effectLst>
            <a:softEdge rad="31750"/>
          </a:effectLst>
          <a:scene3d>
            <a:camera prst="orthographicFront">
              <a:rot lat="0" lon="0" rev="0"/>
            </a:camera>
            <a:lightRig rig="threePt" dir="t">
              <a:rot lat="0" lon="0" rev="1200000"/>
            </a:lightRig>
          </a:scene3d>
          <a:sp3d/>
        </p:spPr>
        <p:txBody>
          <a:bodyPr wrap="square" lIns="228600" tIns="91440" rIns="228600" bIns="91440" rtlCol="0">
            <a:spAutoFit/>
          </a:bodyPr>
          <a:lstStyle/>
          <a:p>
            <a:r>
              <a:rPr lang="en-US" dirty="0" smtClean="0"/>
              <a:t>Meteorological </a:t>
            </a:r>
            <a:r>
              <a:rPr lang="en-US" dirty="0"/>
              <a:t>Modeling</a:t>
            </a:r>
          </a:p>
        </p:txBody>
      </p:sp>
      <p:pic>
        <p:nvPicPr>
          <p:cNvPr id="29699" name="Content Placeholder 3" descr="YXX_met_04km_198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778" t="6934" r="52000" b="49358"/>
          <a:stretch/>
        </p:blipFill>
        <p:spPr>
          <a:xfrm>
            <a:off x="838200" y="1400175"/>
            <a:ext cx="3533775" cy="2809875"/>
          </a:xfrm>
        </p:spPr>
      </p:pic>
      <p:pic>
        <p:nvPicPr>
          <p:cNvPr id="29700" name="Picture 4" descr="YXX_met_04km_2001.jpg"/>
          <p:cNvPicPr>
            <a:picLocks noChangeAspect="1"/>
          </p:cNvPicPr>
          <p:nvPr/>
        </p:nvPicPr>
        <p:blipFill rotWithShape="1">
          <a:blip r:embed="rId3">
            <a:extLst>
              <a:ext uri="{28A0092B-C50C-407E-A947-70E740481C1C}">
                <a14:useLocalDpi xmlns:a14="http://schemas.microsoft.com/office/drawing/2010/main" val="0"/>
              </a:ext>
            </a:extLst>
          </a:blip>
          <a:srcRect l="6778" t="6934" r="52000" b="49506"/>
          <a:stretch/>
        </p:blipFill>
        <p:spPr bwMode="auto">
          <a:xfrm>
            <a:off x="4724401" y="1400175"/>
            <a:ext cx="35337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857376" y="638175"/>
            <a:ext cx="1981200" cy="1752600"/>
            <a:chOff x="1600200" y="1524000"/>
            <a:chExt cx="1981200" cy="1752600"/>
          </a:xfrm>
        </p:grpSpPr>
        <p:sp>
          <p:nvSpPr>
            <p:cNvPr id="7" name="Oval 6"/>
            <p:cNvSpPr/>
            <p:nvPr/>
          </p:nvSpPr>
          <p:spPr>
            <a:xfrm>
              <a:off x="1600200" y="2057400"/>
              <a:ext cx="990600" cy="12192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Arrow Connector 8"/>
            <p:cNvCxnSpPr/>
            <p:nvPr/>
          </p:nvCxnSpPr>
          <p:spPr>
            <a:xfrm rot="10800000" flipV="1">
              <a:off x="2438400" y="1524000"/>
              <a:ext cx="114300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sp>
        <p:nvSpPr>
          <p:cNvPr id="2" name="Multiply 1"/>
          <p:cNvSpPr/>
          <p:nvPr/>
        </p:nvSpPr>
        <p:spPr>
          <a:xfrm>
            <a:off x="762000" y="609600"/>
            <a:ext cx="4267200" cy="3909219"/>
          </a:xfrm>
          <a:prstGeom prst="mathMultiply">
            <a:avLst>
              <a:gd name="adj1" fmla="val 823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Content Placeholder 2"/>
          <p:cNvSpPr txBox="1">
            <a:spLocks/>
          </p:cNvSpPr>
          <p:nvPr/>
        </p:nvSpPr>
        <p:spPr>
          <a:xfrm>
            <a:off x="1924050" y="4343400"/>
            <a:ext cx="5334000" cy="11165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000" dirty="0" smtClean="0"/>
              <a:t>Inland (YXX) temperature time series.</a:t>
            </a:r>
          </a:p>
          <a:p>
            <a:pPr marL="0" indent="0">
              <a:buFont typeface="Arial" pitchFamily="34" charset="0"/>
              <a:buNone/>
            </a:pPr>
            <a:r>
              <a:rPr lang="en-CA" sz="2000" dirty="0" smtClean="0"/>
              <a:t>Blue</a:t>
            </a:r>
            <a:r>
              <a:rPr lang="en-CA" sz="2000" dirty="0" smtClean="0"/>
              <a:t>:  </a:t>
            </a:r>
            <a:r>
              <a:rPr lang="en-CA" sz="2000" dirty="0" smtClean="0"/>
              <a:t>Model.</a:t>
            </a:r>
          </a:p>
          <a:p>
            <a:pPr marL="0" indent="0">
              <a:buFont typeface="Arial" pitchFamily="34" charset="0"/>
              <a:buNone/>
            </a:pPr>
            <a:r>
              <a:rPr lang="en-CA" sz="2000" dirty="0" smtClean="0"/>
              <a:t>Red: </a:t>
            </a:r>
            <a:r>
              <a:rPr lang="en-CA" sz="2000" dirty="0" smtClean="0"/>
              <a:t> Observations</a:t>
            </a:r>
            <a:r>
              <a:rPr lang="en-CA" sz="2000" dirty="0" smtClean="0"/>
              <a:t>.</a:t>
            </a:r>
            <a:endParaRPr lang="en-CA" sz="2000" dirty="0"/>
          </a:p>
        </p:txBody>
      </p:sp>
      <p:sp>
        <p:nvSpPr>
          <p:cNvPr id="11" name="Content Placeholder 2"/>
          <p:cNvSpPr txBox="1">
            <a:spLocks/>
          </p:cNvSpPr>
          <p:nvPr/>
        </p:nvSpPr>
        <p:spPr>
          <a:xfrm>
            <a:off x="3810001" y="457200"/>
            <a:ext cx="2286000" cy="4857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000" dirty="0" smtClean="0">
                <a:solidFill>
                  <a:srgbClr val="FF0000"/>
                </a:solidFill>
              </a:rPr>
              <a:t>Cherry Picking</a:t>
            </a:r>
            <a:endParaRPr lang="en-CA" sz="2000" dirty="0">
              <a:solidFill>
                <a:srgbClr val="FF0000"/>
              </a:solidFill>
            </a:endParaRPr>
          </a:p>
        </p:txBody>
      </p:sp>
      <p:grpSp>
        <p:nvGrpSpPr>
          <p:cNvPr id="12" name="Group 11"/>
          <p:cNvGrpSpPr/>
          <p:nvPr/>
        </p:nvGrpSpPr>
        <p:grpSpPr>
          <a:xfrm>
            <a:off x="738054" y="5448084"/>
            <a:ext cx="7670073" cy="987552"/>
            <a:chOff x="648571" y="4498825"/>
            <a:chExt cx="7670073" cy="987552"/>
          </a:xfrm>
        </p:grpSpPr>
        <p:pic>
          <p:nvPicPr>
            <p:cNvPr id="13" name="Picture 2"/>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1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14"/>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7280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 Runs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86574"/>
              </p:ext>
            </p:extLst>
          </p:nvPr>
        </p:nvGraphicFramePr>
        <p:xfrm>
          <a:off x="457200" y="2133600"/>
          <a:ext cx="8229600" cy="2286000"/>
        </p:xfrm>
        <a:graphic>
          <a:graphicData uri="http://schemas.openxmlformats.org/drawingml/2006/table">
            <a:tbl>
              <a:tblPr firstRow="1" bandRow="1">
                <a:tableStyleId>{5C22544A-7EE6-4342-B048-85BDC9FD1C3A}</a:tableStyleId>
              </a:tblPr>
              <a:tblGrid>
                <a:gridCol w="838200"/>
                <a:gridCol w="1752600"/>
                <a:gridCol w="1295400"/>
                <a:gridCol w="4343400"/>
              </a:tblGrid>
              <a:tr h="370840">
                <a:tc>
                  <a:txBody>
                    <a:bodyPr/>
                    <a:lstStyle/>
                    <a:p>
                      <a:r>
                        <a:rPr lang="en-CA" sz="2000" dirty="0" smtClean="0">
                          <a:latin typeface="Arial" pitchFamily="34" charset="0"/>
                          <a:cs typeface="Arial" pitchFamily="34" charset="0"/>
                        </a:rPr>
                        <a:t>Year</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Dates</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Regimes</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Notes</a:t>
                      </a:r>
                      <a:endParaRPr lang="en-CA" sz="2000" dirty="0">
                        <a:latin typeface="Arial" pitchFamily="34" charset="0"/>
                        <a:cs typeface="Arial" pitchFamily="34" charset="0"/>
                      </a:endParaRPr>
                    </a:p>
                  </a:txBody>
                  <a:tcPr/>
                </a:tc>
              </a:tr>
              <a:tr h="370840">
                <a:tc>
                  <a:txBody>
                    <a:bodyPr/>
                    <a:lstStyle/>
                    <a:p>
                      <a:r>
                        <a:rPr lang="en-CA" sz="2000" dirty="0" smtClean="0">
                          <a:latin typeface="Arial" pitchFamily="34" charset="0"/>
                          <a:cs typeface="Arial" pitchFamily="34" charset="0"/>
                        </a:rPr>
                        <a:t>1985</a:t>
                      </a:r>
                      <a:endParaRPr lang="en-CA"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July 18-22</a:t>
                      </a:r>
                    </a:p>
                  </a:txBody>
                  <a:tcPr/>
                </a:tc>
                <a:tc>
                  <a:txBody>
                    <a:bodyPr/>
                    <a:lstStyle/>
                    <a:p>
                      <a:r>
                        <a:rPr lang="en-CA" sz="2000" dirty="0" smtClean="0">
                          <a:latin typeface="Arial" pitchFamily="34" charset="0"/>
                          <a:cs typeface="Arial" pitchFamily="34" charset="0"/>
                        </a:rPr>
                        <a:t>I-IV-IV</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Beginning of period;</a:t>
                      </a:r>
                      <a:r>
                        <a:rPr lang="en-CA" sz="2000" baseline="0" dirty="0" smtClean="0">
                          <a:latin typeface="Arial" pitchFamily="34" charset="0"/>
                          <a:cs typeface="Arial" pitchFamily="34" charset="0"/>
                        </a:rPr>
                        <a:t> </a:t>
                      </a:r>
                      <a:r>
                        <a:rPr lang="en-CA" sz="2000" dirty="0" smtClean="0">
                          <a:latin typeface="Arial" pitchFamily="34" charset="0"/>
                          <a:cs typeface="Arial" pitchFamily="34" charset="0"/>
                        </a:rPr>
                        <a:t>event modeled by NRC, SAI and UBC</a:t>
                      </a:r>
                    </a:p>
                  </a:txBody>
                  <a:tcPr/>
                </a:tc>
              </a:tr>
              <a:tr h="370840">
                <a:tc>
                  <a:txBody>
                    <a:bodyPr/>
                    <a:lstStyle/>
                    <a:p>
                      <a:r>
                        <a:rPr lang="en-CA" sz="2000" dirty="0" smtClean="0">
                          <a:latin typeface="Arial" pitchFamily="34" charset="0"/>
                          <a:cs typeface="Arial" pitchFamily="34" charset="0"/>
                        </a:rPr>
                        <a:t>1995</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July 16-20</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III-III-III</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Aircraft based observations</a:t>
                      </a:r>
                    </a:p>
                  </a:txBody>
                  <a:tcPr/>
                </a:tc>
              </a:tr>
              <a:tr h="370840">
                <a:tc>
                  <a:txBody>
                    <a:bodyPr/>
                    <a:lstStyle/>
                    <a:p>
                      <a:r>
                        <a:rPr lang="en-CA" sz="2000" dirty="0" smtClean="0">
                          <a:latin typeface="Arial" pitchFamily="34" charset="0"/>
                          <a:cs typeface="Arial" pitchFamily="34" charset="0"/>
                        </a:rPr>
                        <a:t>2001</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August 9-13</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II-II-II</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Pacific 2001 field campaign</a:t>
                      </a:r>
                    </a:p>
                  </a:txBody>
                  <a:tcPr/>
                </a:tc>
              </a:tr>
              <a:tr h="370840">
                <a:tc>
                  <a:txBody>
                    <a:bodyPr/>
                    <a:lstStyle/>
                    <a:p>
                      <a:r>
                        <a:rPr lang="en-CA" sz="2000" dirty="0" smtClean="0">
                          <a:latin typeface="Arial" pitchFamily="34" charset="0"/>
                          <a:cs typeface="Arial" pitchFamily="34" charset="0"/>
                        </a:rPr>
                        <a:t>2006</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June 23-27</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I-I-I</a:t>
                      </a:r>
                      <a:endParaRPr lang="en-CA" sz="2000" dirty="0">
                        <a:latin typeface="Arial" pitchFamily="34" charset="0"/>
                        <a:cs typeface="Arial" pitchFamily="34" charset="0"/>
                      </a:endParaRPr>
                    </a:p>
                  </a:txBody>
                  <a:tcPr/>
                </a:tc>
                <a:tc>
                  <a:txBody>
                    <a:bodyPr/>
                    <a:lstStyle/>
                    <a:p>
                      <a:r>
                        <a:rPr lang="en-CA" sz="2000" dirty="0" smtClean="0">
                          <a:latin typeface="Arial" pitchFamily="34" charset="0"/>
                          <a:cs typeface="Arial" pitchFamily="34" charset="0"/>
                        </a:rPr>
                        <a:t>End of period</a:t>
                      </a:r>
                    </a:p>
                  </a:txBody>
                  <a:tcPr/>
                </a:tc>
              </a:tr>
            </a:tbl>
          </a:graphicData>
        </a:graphic>
      </p:graphicFrame>
      <p:sp>
        <p:nvSpPr>
          <p:cNvPr id="4" name="Slide Number Placeholder 3"/>
          <p:cNvSpPr>
            <a:spLocks noGrp="1"/>
          </p:cNvSpPr>
          <p:nvPr>
            <p:ph type="sldNum" sz="quarter" idx="12"/>
          </p:nvPr>
        </p:nvSpPr>
        <p:spPr/>
        <p:txBody>
          <a:bodyPr/>
          <a:lstStyle/>
          <a:p>
            <a:fld id="{BF82E9BF-5EFC-4868-85D7-ED453BBB4DE3}" type="slidenum">
              <a:rPr lang="en-US" smtClean="0"/>
              <a:pPr/>
              <a:t>17</a:t>
            </a:fld>
            <a:endParaRPr lang="en-US" dirty="0"/>
          </a:p>
        </p:txBody>
      </p:sp>
      <p:sp>
        <p:nvSpPr>
          <p:cNvPr id="5" name="Content Placeholder 2"/>
          <p:cNvSpPr txBox="1">
            <a:spLocks/>
          </p:cNvSpPr>
          <p:nvPr/>
        </p:nvSpPr>
        <p:spPr>
          <a:xfrm>
            <a:off x="457200" y="2103437"/>
            <a:ext cx="8229600" cy="2773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7" name="Content Placeholder 2"/>
          <p:cNvSpPr txBox="1">
            <a:spLocks/>
          </p:cNvSpPr>
          <p:nvPr/>
        </p:nvSpPr>
        <p:spPr>
          <a:xfrm>
            <a:off x="457200" y="1143000"/>
            <a:ext cx="8229600" cy="5032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ea typeface="ＭＳ Ｐゴシック" charset="0"/>
              </a:rPr>
              <a:t>4 events, each run with 1985 and 2005 emissions:</a:t>
            </a:r>
          </a:p>
          <a:p>
            <a:pPr marL="0" indent="0">
              <a:buFont typeface="Arial" charset="0"/>
              <a:buNone/>
            </a:pPr>
            <a:endParaRPr lang="en-US" dirty="0">
              <a:ea typeface="ＭＳ Ｐゴシック" charset="0"/>
            </a:endParaRPr>
          </a:p>
        </p:txBody>
      </p:sp>
      <p:grpSp>
        <p:nvGrpSpPr>
          <p:cNvPr id="8" name="Group 7"/>
          <p:cNvGrpSpPr/>
          <p:nvPr/>
        </p:nvGrpSpPr>
        <p:grpSpPr>
          <a:xfrm>
            <a:off x="738054" y="5448084"/>
            <a:ext cx="7670073" cy="987552"/>
            <a:chOff x="648571" y="4498825"/>
            <a:chExt cx="7670073" cy="987552"/>
          </a:xfrm>
        </p:grpSpPr>
        <p:pic>
          <p:nvPicPr>
            <p:cNvPr id="9"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9"/>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1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872626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l="46579" t="56982" r="11842" b="4829"/>
          <a:stretch>
            <a:fillRect/>
          </a:stretch>
        </p:blipFill>
        <p:spPr>
          <a:xfrm>
            <a:off x="4876800" y="742950"/>
            <a:ext cx="3383280" cy="2286000"/>
          </a:xfrm>
          <a:noFill/>
        </p:spPr>
      </p:pic>
      <p:pic>
        <p:nvPicPr>
          <p:cNvPr id="348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l="48158" t="53119" r="10263" b="7726"/>
          <a:stretch>
            <a:fillRect/>
          </a:stretch>
        </p:blipFill>
        <p:spPr bwMode="auto">
          <a:xfrm>
            <a:off x="485775" y="762000"/>
            <a:ext cx="338328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preferRelativeResize="0">
            <a:picLocks noChangeArrowheads="1"/>
          </p:cNvPicPr>
          <p:nvPr/>
        </p:nvPicPr>
        <p:blipFill>
          <a:blip r:embed="rId4">
            <a:extLst>
              <a:ext uri="{28A0092B-C50C-407E-A947-70E740481C1C}">
                <a14:useLocalDpi xmlns:a14="http://schemas.microsoft.com/office/drawing/2010/main" val="0"/>
              </a:ext>
            </a:extLst>
          </a:blip>
          <a:srcRect l="51315" t="53119" r="7895" b="5795"/>
          <a:stretch>
            <a:fillRect/>
          </a:stretch>
        </p:blipFill>
        <p:spPr bwMode="auto">
          <a:xfrm>
            <a:off x="457200" y="3124200"/>
            <a:ext cx="338328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4924425" y="3048000"/>
            <a:ext cx="3581400" cy="2362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defPPr>
              <a:defRPr lang="en-US"/>
            </a:defPPr>
            <a:lvl1pPr indent="0">
              <a:spcBef>
                <a:spcPct val="20000"/>
              </a:spcBef>
              <a:buFont typeface="Arial" charset="0"/>
              <a:buNone/>
              <a:defRPr sz="2800">
                <a:solidFill>
                  <a:srgbClr val="0C2074"/>
                </a:solidFill>
                <a:latin typeface="Calibri" charset="0"/>
                <a:ea typeface="ＭＳ Ｐゴシック" charset="0"/>
                <a:cs typeface="ＭＳ Ｐゴシック" charset="0"/>
              </a:defRPr>
            </a:lvl1pPr>
            <a:lvl2pPr marL="692150" indent="-347663">
              <a:spcBef>
                <a:spcPct val="20000"/>
              </a:spcBef>
              <a:buFont typeface="Arial" pitchFamily="34" charset="0"/>
              <a:buChar char="–"/>
              <a:defRPr sz="2400">
                <a:solidFill>
                  <a:srgbClr val="0C2074"/>
                </a:solidFill>
                <a:latin typeface="Arial" pitchFamily="34" charset="0"/>
                <a:cs typeface="Arial" pitchFamily="34" charset="0"/>
              </a:defRPr>
            </a:lvl2pPr>
            <a:lvl3pPr marL="1027113" indent="-336550">
              <a:spcBef>
                <a:spcPct val="20000"/>
              </a:spcBef>
              <a:buFont typeface="Arial" pitchFamily="34" charset="0"/>
              <a:buChar char="•"/>
              <a:defRPr sz="2000">
                <a:solidFill>
                  <a:srgbClr val="0C2074"/>
                </a:solidFill>
                <a:latin typeface="Arial" pitchFamily="34" charset="0"/>
                <a:cs typeface="Arial" pitchFamily="34" charset="0"/>
              </a:defRPr>
            </a:lvl3pPr>
            <a:lvl4pPr indent="-344488">
              <a:spcBef>
                <a:spcPct val="20000"/>
              </a:spcBef>
              <a:buFont typeface="Arial" pitchFamily="34" charset="0"/>
              <a:buChar char="–"/>
              <a:defRPr>
                <a:solidFill>
                  <a:srgbClr val="0C2074"/>
                </a:solidFill>
                <a:latin typeface="Arial" pitchFamily="34" charset="0"/>
                <a:cs typeface="Arial" pitchFamily="34" charset="0"/>
              </a:defRPr>
            </a:lvl4pPr>
            <a:lvl5pPr marL="1716088" indent="-344488">
              <a:spcBef>
                <a:spcPct val="20000"/>
              </a:spcBef>
              <a:buFont typeface="Arial" pitchFamily="34" charset="0"/>
              <a:buChar char="»"/>
              <a:defRPr sz="1600">
                <a:solidFill>
                  <a:srgbClr val="0C2074"/>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300"/>
              </a:spcBef>
              <a:spcAft>
                <a:spcPts val="300"/>
              </a:spcAft>
            </a:pPr>
            <a:r>
              <a:rPr lang="en-US" sz="2400" dirty="0">
                <a:latin typeface="Arial" pitchFamily="34" charset="0"/>
                <a:cs typeface="Arial" pitchFamily="34" charset="0"/>
              </a:rPr>
              <a:t>T09 observed (red</a:t>
            </a:r>
            <a:r>
              <a:rPr lang="en-US" sz="2400" dirty="0" smtClean="0">
                <a:latin typeface="Arial" pitchFamily="34" charset="0"/>
                <a:cs typeface="Arial" pitchFamily="34" charset="0"/>
              </a:rPr>
              <a:t>) and </a:t>
            </a:r>
            <a:r>
              <a:rPr lang="en-US" sz="2400" dirty="0" smtClean="0">
                <a:latin typeface="Arial" pitchFamily="34" charset="0"/>
                <a:cs typeface="Arial" pitchFamily="34" charset="0"/>
              </a:rPr>
              <a:t>modeled </a:t>
            </a:r>
            <a:r>
              <a:rPr lang="en-US" sz="2400" dirty="0">
                <a:latin typeface="Arial" pitchFamily="34" charset="0"/>
                <a:cs typeface="Arial" pitchFamily="34" charset="0"/>
              </a:rPr>
              <a:t>(blue</a:t>
            </a:r>
            <a:r>
              <a:rPr lang="en-US" sz="2400" dirty="0" smtClean="0">
                <a:latin typeface="Arial" pitchFamily="34" charset="0"/>
                <a:cs typeface="Arial" pitchFamily="34" charset="0"/>
              </a:rPr>
              <a:t>):</a:t>
            </a:r>
          </a:p>
          <a:p>
            <a:pPr marL="571500" indent="-228600">
              <a:spcBef>
                <a:spcPts val="300"/>
              </a:spcBef>
              <a:spcAft>
                <a:spcPts val="300"/>
              </a:spcAft>
              <a:buFont typeface="Arial"/>
              <a:buChar char="•"/>
            </a:pPr>
            <a:r>
              <a:rPr lang="en-US" sz="2000" dirty="0" smtClean="0">
                <a:latin typeface="Arial" pitchFamily="34" charset="0"/>
                <a:cs typeface="Arial" pitchFamily="34" charset="0"/>
              </a:rPr>
              <a:t>1985: </a:t>
            </a:r>
            <a:r>
              <a:rPr lang="en-US" sz="2000" dirty="0" smtClean="0">
                <a:latin typeface="Arial" pitchFamily="34" charset="0"/>
                <a:cs typeface="Arial" pitchFamily="34" charset="0"/>
              </a:rPr>
              <a:t> Good </a:t>
            </a:r>
            <a:r>
              <a:rPr lang="en-US" sz="2000" dirty="0" smtClean="0">
                <a:latin typeface="Arial" pitchFamily="34" charset="0"/>
                <a:cs typeface="Arial" pitchFamily="34" charset="0"/>
              </a:rPr>
              <a:t>agreement</a:t>
            </a:r>
          </a:p>
          <a:p>
            <a:pPr marL="571500" indent="-228600">
              <a:spcBef>
                <a:spcPts val="300"/>
              </a:spcBef>
              <a:spcAft>
                <a:spcPts val="300"/>
              </a:spcAft>
              <a:buFont typeface="Arial"/>
              <a:buChar char="•"/>
            </a:pPr>
            <a:r>
              <a:rPr lang="en-US" sz="2000" dirty="0" smtClean="0">
                <a:latin typeface="Arial" pitchFamily="34" charset="0"/>
                <a:cs typeface="Arial" pitchFamily="34" charset="0"/>
              </a:rPr>
              <a:t>2001: </a:t>
            </a:r>
            <a:r>
              <a:rPr lang="en-US" sz="2000" dirty="0" smtClean="0">
                <a:latin typeface="Arial" pitchFamily="34" charset="0"/>
                <a:cs typeface="Arial" pitchFamily="34" charset="0"/>
              </a:rPr>
              <a:t> Okay</a:t>
            </a:r>
            <a:endParaRPr lang="en-US" sz="2000" dirty="0" smtClean="0">
              <a:latin typeface="Arial" pitchFamily="34" charset="0"/>
              <a:cs typeface="Arial" pitchFamily="34" charset="0"/>
            </a:endParaRPr>
          </a:p>
          <a:p>
            <a:pPr marL="571500" indent="-228600">
              <a:spcBef>
                <a:spcPts val="300"/>
              </a:spcBef>
              <a:spcAft>
                <a:spcPts val="300"/>
              </a:spcAft>
              <a:buFont typeface="Arial"/>
              <a:buChar char="•"/>
            </a:pPr>
            <a:r>
              <a:rPr lang="en-US" sz="2000" dirty="0" smtClean="0">
                <a:latin typeface="Arial" pitchFamily="34" charset="0"/>
                <a:cs typeface="Arial" pitchFamily="34" charset="0"/>
              </a:rPr>
              <a:t>2006: </a:t>
            </a:r>
            <a:r>
              <a:rPr lang="en-US" sz="2000" dirty="0" smtClean="0">
                <a:latin typeface="Arial" pitchFamily="34" charset="0"/>
                <a:cs typeface="Arial" pitchFamily="34" charset="0"/>
              </a:rPr>
              <a:t> Poor</a:t>
            </a:r>
            <a:endParaRPr lang="en-US" sz="2000" dirty="0" smtClean="0">
              <a:latin typeface="Arial" pitchFamily="34" charset="0"/>
              <a:cs typeface="Arial" pitchFamily="34" charset="0"/>
            </a:endParaRPr>
          </a:p>
          <a:p>
            <a:pPr algn="ctr">
              <a:spcBef>
                <a:spcPts val="300"/>
              </a:spcBef>
              <a:spcAft>
                <a:spcPts val="300"/>
              </a:spcAft>
            </a:pPr>
            <a:r>
              <a:rPr lang="en-US" sz="2400" i="1" dirty="0" smtClean="0">
                <a:latin typeface="Arial" pitchFamily="34" charset="0"/>
                <a:cs typeface="Arial" pitchFamily="34" charset="0"/>
              </a:rPr>
              <a:t>No cherry picking!</a:t>
            </a:r>
            <a:endParaRPr lang="en-US" sz="2400" i="1" dirty="0">
              <a:latin typeface="Arial" pitchFamily="34" charset="0"/>
              <a:cs typeface="Arial" pitchFamily="34" charset="0"/>
            </a:endParaRPr>
          </a:p>
        </p:txBody>
      </p:sp>
      <p:sp>
        <p:nvSpPr>
          <p:cNvPr id="34822" name="Title 1"/>
          <p:cNvSpPr>
            <a:spLocks noGrp="1"/>
          </p:cNvSpPr>
          <p:nvPr>
            <p:ph type="title"/>
          </p:nvPr>
        </p:nvSpPr>
        <p:spPr>
          <a:xfrm>
            <a:off x="-38100" y="-20598"/>
            <a:ext cx="8039100" cy="553998"/>
          </a:xfrm>
          <a:gradFill flip="none" rotWithShape="1">
            <a:gsLst>
              <a:gs pos="85000">
                <a:srgbClr val="0C2074"/>
              </a:gs>
              <a:gs pos="95000">
                <a:schemeClr val="bg1"/>
              </a:gs>
            </a:gsLst>
            <a:lin ang="1800000" scaled="0"/>
            <a:tileRect/>
          </a:gradFill>
          <a:effectLst>
            <a:softEdge rad="31750"/>
          </a:effectLst>
          <a:scene3d>
            <a:camera prst="orthographicFront">
              <a:rot lat="0" lon="0" rev="0"/>
            </a:camera>
            <a:lightRig rig="threePt" dir="t">
              <a:rot lat="0" lon="0" rev="1200000"/>
            </a:lightRig>
          </a:scene3d>
          <a:sp3d/>
        </p:spPr>
        <p:txBody>
          <a:bodyPr wrap="square" lIns="228600" tIns="91440" rIns="228600" bIns="91440" rtlCol="0">
            <a:spAutoFit/>
          </a:bodyPr>
          <a:lstStyle/>
          <a:p>
            <a:r>
              <a:rPr lang="en-US" dirty="0" smtClean="0"/>
              <a:t>Ozone </a:t>
            </a:r>
            <a:r>
              <a:rPr lang="en-US" dirty="0"/>
              <a:t>Modeling</a:t>
            </a:r>
          </a:p>
        </p:txBody>
      </p:sp>
      <p:grpSp>
        <p:nvGrpSpPr>
          <p:cNvPr id="7" name="Group 6"/>
          <p:cNvGrpSpPr/>
          <p:nvPr/>
        </p:nvGrpSpPr>
        <p:grpSpPr>
          <a:xfrm>
            <a:off x="738054" y="5448084"/>
            <a:ext cx="7670073" cy="987552"/>
            <a:chOff x="648571" y="4498825"/>
            <a:chExt cx="7670073" cy="987552"/>
          </a:xfrm>
        </p:grpSpPr>
        <p:pic>
          <p:nvPicPr>
            <p:cNvPr id="8" name="Picture 2"/>
            <p:cNvPicPr preferRelativeResize="0">
              <a:picLocks noChangeAspect="1" noChangeArrowheads="1"/>
            </p:cNvPicPr>
            <p:nvPr/>
          </p:nvPicPr>
          <p:blipFill rotWithShape="1">
            <a:blip r:embed="rId5">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9"/>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785652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Emissions Modeling</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19</a:t>
            </a:fld>
            <a:endParaRPr lang="en-US" dirty="0"/>
          </a:p>
        </p:txBody>
      </p:sp>
      <p:sp>
        <p:nvSpPr>
          <p:cNvPr id="5" name="Content Placeholder 2"/>
          <p:cNvSpPr txBox="1">
            <a:spLocks/>
          </p:cNvSpPr>
          <p:nvPr/>
        </p:nvSpPr>
        <p:spPr>
          <a:xfrm>
            <a:off x="457200" y="1143001"/>
            <a:ext cx="82296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sz="2400" dirty="0" smtClean="0">
                <a:ea typeface="ＭＳ Ｐゴシック" charset="0"/>
              </a:rPr>
              <a:t>SMOKE:</a:t>
            </a:r>
          </a:p>
          <a:p>
            <a:pPr lvl="1">
              <a:spcBef>
                <a:spcPts val="600"/>
              </a:spcBef>
              <a:spcAft>
                <a:spcPts val="600"/>
              </a:spcAft>
            </a:pPr>
            <a:r>
              <a:rPr lang="en-US" sz="2000" dirty="0" smtClean="0">
                <a:ea typeface="ＭＳ Ｐゴシック" charset="0"/>
              </a:rPr>
              <a:t>Annual NO</a:t>
            </a:r>
            <a:r>
              <a:rPr lang="en-US" sz="2000" baseline="-25000" dirty="0" smtClean="0">
                <a:ea typeface="ＭＳ Ｐゴシック" charset="0"/>
              </a:rPr>
              <a:t>x</a:t>
            </a:r>
            <a:r>
              <a:rPr lang="en-US" sz="2000" dirty="0" smtClean="0">
                <a:ea typeface="ＭＳ Ｐゴシック" charset="0"/>
              </a:rPr>
              <a:t>, VOCs, CO emission totals from present (2005) and backcast (1985) inventories.</a:t>
            </a:r>
          </a:p>
          <a:p>
            <a:pPr lvl="1">
              <a:spcBef>
                <a:spcPts val="600"/>
              </a:spcBef>
              <a:spcAft>
                <a:spcPts val="600"/>
              </a:spcAft>
            </a:pPr>
            <a:r>
              <a:rPr lang="en-US" sz="2000" dirty="0" smtClean="0">
                <a:ea typeface="ＭＳ Ｐゴシック" charset="0"/>
              </a:rPr>
              <a:t>Spatial surrogates adjusted based on changes in population density.</a:t>
            </a:r>
          </a:p>
          <a:p>
            <a:pPr lvl="1">
              <a:spcBef>
                <a:spcPts val="600"/>
              </a:spcBef>
              <a:spcAft>
                <a:spcPts val="600"/>
              </a:spcAft>
            </a:pPr>
            <a:r>
              <a:rPr lang="en-US" sz="2000" dirty="0">
                <a:ea typeface="ＭＳ Ｐゴシック" charset="0"/>
              </a:rPr>
              <a:t>I</a:t>
            </a:r>
            <a:r>
              <a:rPr lang="en-US" sz="2000" dirty="0" smtClean="0">
                <a:ea typeface="ＭＳ Ｐゴシック" charset="0"/>
              </a:rPr>
              <a:t>nventories for: </a:t>
            </a:r>
            <a:r>
              <a:rPr lang="en-US" sz="2000" dirty="0" smtClean="0">
                <a:ea typeface="ＭＳ Ｐゴシック" charset="0"/>
              </a:rPr>
              <a:t> LDV&amp;HDV </a:t>
            </a:r>
            <a:r>
              <a:rPr lang="en-US" sz="2000" dirty="0" smtClean="0">
                <a:ea typeface="ＭＳ Ｐゴシック" charset="0"/>
              </a:rPr>
              <a:t>(via MOBILE 6.2 and MOBILE 6.2C), off-road, railroads, aircraft, marine, other mobile sources, biogenic emissions, point, and area sources. </a:t>
            </a:r>
          </a:p>
          <a:p>
            <a:pPr>
              <a:spcBef>
                <a:spcPts val="600"/>
              </a:spcBef>
              <a:spcAft>
                <a:spcPts val="600"/>
              </a:spcAft>
            </a:pPr>
            <a:r>
              <a:rPr lang="en-US" sz="2400" dirty="0" smtClean="0">
                <a:ea typeface="ＭＳ Ｐゴシック" charset="0"/>
              </a:rPr>
              <a:t>MEGAN: </a:t>
            </a:r>
            <a:r>
              <a:rPr lang="en-US" sz="2400" dirty="0" smtClean="0">
                <a:ea typeface="ＭＳ Ｐゴシック" charset="0"/>
              </a:rPr>
              <a:t> Biogenic </a:t>
            </a:r>
            <a:r>
              <a:rPr lang="en-US" sz="2400" dirty="0" smtClean="0">
                <a:ea typeface="ＭＳ Ｐゴシック" charset="0"/>
              </a:rPr>
              <a:t>emissions held fixed over 20-year (1985-2005) analysis period.</a:t>
            </a:r>
          </a:p>
          <a:p>
            <a:endParaRPr lang="en-US" dirty="0">
              <a:latin typeface="Calibri" charset="0"/>
              <a:ea typeface="ＭＳ Ｐゴシック" charset="0"/>
              <a:cs typeface="ＭＳ Ｐゴシック" charset="0"/>
            </a:endParaRPr>
          </a:p>
        </p:txBody>
      </p:sp>
      <p:grpSp>
        <p:nvGrpSpPr>
          <p:cNvPr id="6" name="Group 5"/>
          <p:cNvGrpSpPr/>
          <p:nvPr/>
        </p:nvGrpSpPr>
        <p:grpSpPr>
          <a:xfrm>
            <a:off x="738054" y="5448084"/>
            <a:ext cx="7670073" cy="987552"/>
            <a:chOff x="648571" y="4498825"/>
            <a:chExt cx="7670073" cy="987552"/>
          </a:xfrm>
        </p:grpSpPr>
        <p:pic>
          <p:nvPicPr>
            <p:cNvPr id="7"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87766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553998"/>
          </a:xfrm>
        </p:spPr>
        <p:txBody>
          <a:bodyPr/>
          <a:lstStyle/>
          <a:p>
            <a:r>
              <a:rPr lang="en-CA" dirty="0" smtClean="0"/>
              <a:t>Agenda</a:t>
            </a:r>
            <a:endParaRPr lang="en-CA" dirty="0"/>
          </a:p>
        </p:txBody>
      </p:sp>
      <p:sp>
        <p:nvSpPr>
          <p:cNvPr id="3" name="Content Placeholder 2"/>
          <p:cNvSpPr>
            <a:spLocks noGrp="1"/>
          </p:cNvSpPr>
          <p:nvPr>
            <p:ph idx="1"/>
          </p:nvPr>
        </p:nvSpPr>
        <p:spPr>
          <a:xfrm>
            <a:off x="457200" y="1150937"/>
            <a:ext cx="8229600" cy="5135563"/>
          </a:xfrm>
        </p:spPr>
        <p:txBody>
          <a:bodyPr/>
          <a:lstStyle/>
          <a:p>
            <a:pPr>
              <a:spcBef>
                <a:spcPts val="600"/>
              </a:spcBef>
              <a:spcAft>
                <a:spcPts val="600"/>
              </a:spcAft>
            </a:pPr>
            <a:r>
              <a:rPr lang="en-CA" dirty="0" smtClean="0"/>
              <a:t>Setting the stage</a:t>
            </a:r>
          </a:p>
          <a:p>
            <a:pPr>
              <a:spcBef>
                <a:spcPts val="600"/>
              </a:spcBef>
              <a:spcAft>
                <a:spcPts val="600"/>
              </a:spcAft>
            </a:pPr>
            <a:r>
              <a:rPr lang="en-CA" dirty="0" smtClean="0"/>
              <a:t>How we evaluated the modeling system </a:t>
            </a:r>
            <a:r>
              <a:rPr lang="en-CA" dirty="0" smtClean="0"/>
              <a:t>         (</a:t>
            </a:r>
            <a:r>
              <a:rPr lang="en-CA" dirty="0" smtClean="0"/>
              <a:t>and </a:t>
            </a:r>
            <a:r>
              <a:rPr lang="en-CA" u="sng" dirty="0" smtClean="0"/>
              <a:t>why we did it that way</a:t>
            </a:r>
            <a:r>
              <a:rPr lang="en-CA" dirty="0" smtClean="0"/>
              <a:t>)</a:t>
            </a:r>
          </a:p>
          <a:p>
            <a:pPr>
              <a:spcBef>
                <a:spcPts val="600"/>
              </a:spcBef>
              <a:spcAft>
                <a:spcPts val="600"/>
              </a:spcAft>
            </a:pPr>
            <a:r>
              <a:rPr lang="en-CA" dirty="0" smtClean="0"/>
              <a:t>Some results</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a:t>
            </a:fld>
            <a:endParaRPr lang="en-US" dirty="0"/>
          </a:p>
        </p:txBody>
      </p:sp>
      <p:grpSp>
        <p:nvGrpSpPr>
          <p:cNvPr id="8" name="Group 7"/>
          <p:cNvGrpSpPr/>
          <p:nvPr/>
        </p:nvGrpSpPr>
        <p:grpSpPr>
          <a:xfrm>
            <a:off x="738054" y="5448084"/>
            <a:ext cx="7670073" cy="987552"/>
            <a:chOff x="648571" y="4498825"/>
            <a:chExt cx="7670073" cy="987552"/>
          </a:xfrm>
        </p:grpSpPr>
        <p:pic>
          <p:nvPicPr>
            <p:cNvPr id="5"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66960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gradFill flip="none" rotWithShape="1">
            <a:gsLst>
              <a:gs pos="85000">
                <a:srgbClr val="0C2074"/>
              </a:gs>
              <a:gs pos="95000">
                <a:schemeClr val="bg1"/>
              </a:gs>
            </a:gsLst>
            <a:lin ang="1800000" scaled="0"/>
            <a:tileRect/>
          </a:gradFill>
          <a:effectLst>
            <a:softEdge rad="31750"/>
          </a:effectLst>
          <a:scene3d>
            <a:camera prst="orthographicFront">
              <a:rot lat="0" lon="0" rev="0"/>
            </a:camera>
            <a:lightRig rig="threePt" dir="t">
              <a:rot lat="0" lon="0" rev="1200000"/>
            </a:lightRig>
          </a:scene3d>
          <a:sp3d/>
        </p:spPr>
        <p:txBody>
          <a:bodyPr wrap="square" lIns="228600" tIns="91440" rIns="228600" bIns="91440" rtlCol="0">
            <a:spAutoFit/>
          </a:bodyPr>
          <a:lstStyle/>
          <a:p>
            <a:r>
              <a:rPr lang="en-CA" dirty="0"/>
              <a:t>Identification of Sensitivity Regime Changes</a:t>
            </a:r>
          </a:p>
        </p:txBody>
      </p:sp>
      <p:sp>
        <p:nvSpPr>
          <p:cNvPr id="7" name="Content Placeholder 2"/>
          <p:cNvSpPr txBox="1">
            <a:spLocks/>
          </p:cNvSpPr>
          <p:nvPr/>
        </p:nvSpPr>
        <p:spPr>
          <a:xfrm>
            <a:off x="5791200" y="1200150"/>
            <a:ext cx="3124200" cy="3676650"/>
          </a:xfrm>
          <a:prstGeom prst="rect">
            <a:avLst/>
          </a:prstGeom>
        </p:spPr>
        <p:txBody>
          <a:bodyPr vert="horz" lIns="91440" tIns="45720" rIns="91440" bIns="45720" rtlCol="0">
            <a:noAutofit/>
          </a:bodyPr>
          <a:lstStyle>
            <a:defPPr>
              <a:defRPr lang="en-US"/>
            </a:defPPr>
            <a:lvl1pPr indent="0">
              <a:spcBef>
                <a:spcPct val="20000"/>
              </a:spcBef>
              <a:buFont typeface="Arial" charset="0"/>
              <a:buNone/>
              <a:defRPr sz="2800">
                <a:solidFill>
                  <a:srgbClr val="0C2074"/>
                </a:solidFill>
                <a:latin typeface="Calibri" charset="0"/>
                <a:ea typeface="ＭＳ Ｐゴシック" charset="0"/>
                <a:cs typeface="ＭＳ Ｐゴシック" charset="0"/>
              </a:defRPr>
            </a:lvl1pPr>
            <a:lvl2pPr marL="692150" indent="-347663">
              <a:spcBef>
                <a:spcPct val="20000"/>
              </a:spcBef>
              <a:buFont typeface="Arial" pitchFamily="34" charset="0"/>
              <a:buChar char="–"/>
              <a:defRPr sz="2400">
                <a:solidFill>
                  <a:srgbClr val="0C2074"/>
                </a:solidFill>
                <a:latin typeface="Arial" pitchFamily="34" charset="0"/>
                <a:cs typeface="Arial" pitchFamily="34" charset="0"/>
              </a:defRPr>
            </a:lvl2pPr>
            <a:lvl3pPr marL="1027113" indent="-336550">
              <a:spcBef>
                <a:spcPct val="20000"/>
              </a:spcBef>
              <a:buFont typeface="Arial" pitchFamily="34" charset="0"/>
              <a:buChar char="•"/>
              <a:defRPr sz="2000">
                <a:solidFill>
                  <a:srgbClr val="0C2074"/>
                </a:solidFill>
                <a:latin typeface="Arial" pitchFamily="34" charset="0"/>
                <a:cs typeface="Arial" pitchFamily="34" charset="0"/>
              </a:defRPr>
            </a:lvl3pPr>
            <a:lvl4pPr indent="-344488">
              <a:spcBef>
                <a:spcPct val="20000"/>
              </a:spcBef>
              <a:buFont typeface="Arial" pitchFamily="34" charset="0"/>
              <a:buChar char="–"/>
              <a:defRPr>
                <a:solidFill>
                  <a:srgbClr val="0C2074"/>
                </a:solidFill>
                <a:latin typeface="Arial" pitchFamily="34" charset="0"/>
                <a:cs typeface="Arial" pitchFamily="34" charset="0"/>
              </a:defRPr>
            </a:lvl4pPr>
            <a:lvl5pPr marL="1716088" indent="-344488">
              <a:spcBef>
                <a:spcPct val="20000"/>
              </a:spcBef>
              <a:buFont typeface="Arial" pitchFamily="34" charset="0"/>
              <a:buChar char="»"/>
              <a:defRPr sz="1600">
                <a:solidFill>
                  <a:srgbClr val="0C2074"/>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300"/>
              </a:spcBef>
              <a:spcAft>
                <a:spcPts val="300"/>
              </a:spcAft>
            </a:pPr>
            <a:r>
              <a:rPr lang="en-US" sz="2000" dirty="0" smtClean="0">
                <a:latin typeface="Arial" pitchFamily="34" charset="0"/>
                <a:cs typeface="Arial" pitchFamily="34" charset="0"/>
              </a:rPr>
              <a:t>VOC-to-NO</a:t>
            </a:r>
            <a:r>
              <a:rPr lang="en-US" sz="2000" baseline="-25000" dirty="0" smtClean="0">
                <a:latin typeface="Arial" pitchFamily="34" charset="0"/>
                <a:cs typeface="Arial" pitchFamily="34" charset="0"/>
              </a:rPr>
              <a:t>x</a:t>
            </a:r>
            <a:r>
              <a:rPr lang="en-US" sz="2000" dirty="0" smtClean="0">
                <a:latin typeface="Arial" pitchFamily="34" charset="0"/>
                <a:cs typeface="Arial" pitchFamily="34" charset="0"/>
              </a:rPr>
              <a:t> transition regions from precursor sensitivity tests using indicators in CMAQ model output</a:t>
            </a:r>
            <a:r>
              <a:rPr lang="en-US" sz="2000" dirty="0" smtClean="0">
                <a:latin typeface="Arial" pitchFamily="34" charset="0"/>
                <a:cs typeface="Arial" pitchFamily="34" charset="0"/>
              </a:rPr>
              <a:t>.</a:t>
            </a:r>
          </a:p>
          <a:p>
            <a:pPr>
              <a:spcBef>
                <a:spcPts val="300"/>
              </a:spcBef>
              <a:spcAft>
                <a:spcPts val="300"/>
              </a:spcAft>
            </a:pPr>
            <a:r>
              <a:rPr lang="en-US" sz="2000" dirty="0" smtClean="0">
                <a:latin typeface="Arial" pitchFamily="34" charset="0"/>
                <a:cs typeface="Arial" pitchFamily="34" charset="0"/>
              </a:rPr>
              <a:t>Red</a:t>
            </a:r>
            <a:r>
              <a:rPr lang="en-US" sz="2000" dirty="0">
                <a:latin typeface="Arial" pitchFamily="34" charset="0"/>
                <a:cs typeface="Arial" pitchFamily="34" charset="0"/>
              </a:rPr>
              <a:t>: 1985 emissions.</a:t>
            </a:r>
          </a:p>
          <a:p>
            <a:pPr>
              <a:spcBef>
                <a:spcPts val="300"/>
              </a:spcBef>
              <a:spcAft>
                <a:spcPts val="300"/>
              </a:spcAft>
            </a:pPr>
            <a:r>
              <a:rPr lang="en-US" sz="2000" dirty="0">
                <a:latin typeface="Arial" pitchFamily="34" charset="0"/>
                <a:cs typeface="Arial" pitchFamily="34" charset="0"/>
              </a:rPr>
              <a:t>Blue: 2005 emissions.</a:t>
            </a:r>
          </a:p>
          <a:p>
            <a:pPr>
              <a:spcBef>
                <a:spcPts val="300"/>
              </a:spcBef>
              <a:spcAft>
                <a:spcPts val="300"/>
              </a:spcAft>
            </a:pPr>
            <a:r>
              <a:rPr lang="en-US" sz="2000" dirty="0">
                <a:latin typeface="Arial" pitchFamily="34" charset="0"/>
                <a:cs typeface="Arial" pitchFamily="34" charset="0"/>
              </a:rPr>
              <a:t>Shaded regions: estimated extent of variability from varying met conditions.</a:t>
            </a:r>
          </a:p>
          <a:p>
            <a:endParaRPr lang="en-US" sz="2000" dirty="0" smtClean="0">
              <a:latin typeface="Arial" pitchFamily="34" charset="0"/>
              <a:cs typeface="Arial" pitchFamily="34" charset="0"/>
            </a:endParaRPr>
          </a:p>
        </p:txBody>
      </p:sp>
      <p:grpSp>
        <p:nvGrpSpPr>
          <p:cNvPr id="13" name="Group 12"/>
          <p:cNvGrpSpPr/>
          <p:nvPr/>
        </p:nvGrpSpPr>
        <p:grpSpPr>
          <a:xfrm>
            <a:off x="738054" y="5448084"/>
            <a:ext cx="7670073" cy="987552"/>
            <a:chOff x="648571" y="4498825"/>
            <a:chExt cx="7670073" cy="987552"/>
          </a:xfrm>
        </p:grpSpPr>
        <p:pic>
          <p:nvPicPr>
            <p:cNvPr id="15"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 name="Picture 1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 name="Picture 1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r="2447"/>
          <a:stretch/>
        </p:blipFill>
        <p:spPr>
          <a:xfrm>
            <a:off x="180924" y="1282106"/>
            <a:ext cx="5484003" cy="3518494"/>
          </a:xfrm>
          <a:prstGeom prst="rect">
            <a:avLst/>
          </a:prstGeom>
        </p:spPr>
      </p:pic>
    </p:spTree>
    <p:extLst>
      <p:ext uri="{BB962C8B-B14F-4D97-AF65-F5344CB8AC3E}">
        <p14:creationId xmlns:p14="http://schemas.microsoft.com/office/powerpoint/2010/main" val="40584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Policy-Relevant Findings</a:t>
            </a:r>
            <a:endParaRPr lang="en-CA" dirty="0"/>
          </a:p>
        </p:txBody>
      </p:sp>
      <p:sp>
        <p:nvSpPr>
          <p:cNvPr id="3" name="Content Placeholder 2"/>
          <p:cNvSpPr>
            <a:spLocks noGrp="1"/>
          </p:cNvSpPr>
          <p:nvPr>
            <p:ph idx="1"/>
          </p:nvPr>
        </p:nvSpPr>
        <p:spPr>
          <a:xfrm>
            <a:off x="457200" y="1143001"/>
            <a:ext cx="8229600" cy="2362199"/>
          </a:xfrm>
        </p:spPr>
        <p:txBody>
          <a:bodyPr/>
          <a:lstStyle/>
          <a:p>
            <a:pPr marL="0" indent="0">
              <a:spcBef>
                <a:spcPts val="600"/>
              </a:spcBef>
              <a:spcAft>
                <a:spcPts val="600"/>
              </a:spcAft>
              <a:buNone/>
            </a:pPr>
            <a:r>
              <a:rPr lang="en-CA" dirty="0" smtClean="0"/>
              <a:t>VOC </a:t>
            </a:r>
            <a:r>
              <a:rPr lang="en-CA" dirty="0"/>
              <a:t>emission </a:t>
            </a:r>
            <a:r>
              <a:rPr lang="en-CA" dirty="0" smtClean="0"/>
              <a:t>reductions:</a:t>
            </a:r>
          </a:p>
          <a:p>
            <a:pPr>
              <a:spcBef>
                <a:spcPts val="600"/>
              </a:spcBef>
              <a:spcAft>
                <a:spcPts val="600"/>
              </a:spcAft>
            </a:pPr>
            <a:r>
              <a:rPr lang="en-CA" sz="2400" dirty="0" smtClean="0"/>
              <a:t>effective </a:t>
            </a:r>
            <a:r>
              <a:rPr lang="en-CA" sz="2400" dirty="0"/>
              <a:t>in reducing ozone </a:t>
            </a:r>
            <a:r>
              <a:rPr lang="en-CA" sz="2400" dirty="0" smtClean="0"/>
              <a:t>in western LFV;</a:t>
            </a:r>
          </a:p>
          <a:p>
            <a:pPr>
              <a:spcBef>
                <a:spcPts val="600"/>
              </a:spcBef>
              <a:spcAft>
                <a:spcPts val="600"/>
              </a:spcAft>
            </a:pPr>
            <a:r>
              <a:rPr lang="en-CA" sz="2400" dirty="0" smtClean="0"/>
              <a:t>partly </a:t>
            </a:r>
            <a:r>
              <a:rPr lang="en-CA" sz="2400" dirty="0"/>
              <a:t>offset by NO</a:t>
            </a:r>
            <a:r>
              <a:rPr lang="en-CA" sz="2400" baseline="-25000" dirty="0"/>
              <a:t>x</a:t>
            </a:r>
            <a:r>
              <a:rPr lang="en-CA" sz="2400" dirty="0"/>
              <a:t> emissions </a:t>
            </a:r>
            <a:r>
              <a:rPr lang="en-CA" sz="2400" dirty="0" smtClean="0"/>
              <a:t>reductions;</a:t>
            </a:r>
            <a:endParaRPr lang="en-CA" sz="2400" dirty="0"/>
          </a:p>
          <a:p>
            <a:pPr>
              <a:spcBef>
                <a:spcPts val="600"/>
              </a:spcBef>
              <a:spcAft>
                <a:spcPts val="600"/>
              </a:spcAft>
            </a:pPr>
            <a:r>
              <a:rPr lang="en-CA" sz="2400" dirty="0" smtClean="0"/>
              <a:t>likely little </a:t>
            </a:r>
            <a:r>
              <a:rPr lang="en-CA" sz="2400" dirty="0"/>
              <a:t>effect in </a:t>
            </a:r>
            <a:r>
              <a:rPr lang="en-CA" sz="2400" dirty="0" smtClean="0"/>
              <a:t>eastern LFV.</a:t>
            </a:r>
            <a:endParaRPr lang="en-CA" sz="24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21</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647100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27" t="11560" r="9116" b="9449"/>
          <a:stretch/>
        </p:blipFill>
        <p:spPr bwMode="auto">
          <a:xfrm>
            <a:off x="3962400" y="1038225"/>
            <a:ext cx="4953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 name="Title 1"/>
          <p:cNvSpPr>
            <a:spLocks noGrp="1"/>
          </p:cNvSpPr>
          <p:nvPr>
            <p:ph type="title"/>
          </p:nvPr>
        </p:nvSpPr>
        <p:spPr/>
        <p:txBody>
          <a:bodyPr/>
          <a:lstStyle/>
          <a:p>
            <a:r>
              <a:rPr lang="en-CA" dirty="0" smtClean="0"/>
              <a:t>Reactivity Changes</a:t>
            </a:r>
            <a:endParaRPr lang="en-CA" dirty="0"/>
          </a:p>
        </p:txBody>
      </p:sp>
      <p:sp>
        <p:nvSpPr>
          <p:cNvPr id="3" name="Content Placeholder 2"/>
          <p:cNvSpPr>
            <a:spLocks noGrp="1"/>
          </p:cNvSpPr>
          <p:nvPr>
            <p:ph idx="1"/>
          </p:nvPr>
        </p:nvSpPr>
        <p:spPr>
          <a:xfrm>
            <a:off x="228600" y="990600"/>
            <a:ext cx="3733800" cy="4038600"/>
          </a:xfrm>
        </p:spPr>
        <p:txBody>
          <a:bodyPr/>
          <a:lstStyle/>
          <a:p>
            <a:pPr>
              <a:spcBef>
                <a:spcPts val="300"/>
              </a:spcBef>
              <a:spcAft>
                <a:spcPts val="300"/>
              </a:spcAft>
            </a:pPr>
            <a:r>
              <a:rPr lang="en-CA" sz="2000" dirty="0" smtClean="0"/>
              <a:t>Observations:</a:t>
            </a:r>
          </a:p>
          <a:p>
            <a:pPr lvl="1">
              <a:spcBef>
                <a:spcPts val="300"/>
              </a:spcBef>
              <a:spcAft>
                <a:spcPts val="300"/>
              </a:spcAft>
            </a:pPr>
            <a:r>
              <a:rPr lang="en-CA" sz="1800" dirty="0" smtClean="0"/>
              <a:t>Rate </a:t>
            </a:r>
            <a:r>
              <a:rPr lang="en-CA" sz="1800" dirty="0"/>
              <a:t>of ozone production per NO molecule </a:t>
            </a:r>
            <a:r>
              <a:rPr lang="en-CA" sz="1800" dirty="0" smtClean="0"/>
              <a:t>increased from 1985</a:t>
            </a:r>
            <a:r>
              <a:rPr lang="en-CA" sz="1800" dirty="0"/>
              <a:t>-</a:t>
            </a:r>
            <a:r>
              <a:rPr lang="en-CA" sz="1800" dirty="0" smtClean="0"/>
              <a:t>2005.</a:t>
            </a:r>
            <a:endParaRPr lang="en-CA" sz="1800" dirty="0"/>
          </a:p>
          <a:p>
            <a:pPr lvl="1">
              <a:spcBef>
                <a:spcPts val="300"/>
              </a:spcBef>
              <a:spcAft>
                <a:spcPts val="300"/>
              </a:spcAft>
            </a:pPr>
            <a:r>
              <a:rPr lang="en-CA" sz="1800" dirty="0" smtClean="0"/>
              <a:t>Likely </a:t>
            </a:r>
            <a:r>
              <a:rPr lang="en-CA" sz="1800" dirty="0"/>
              <a:t>offset some </a:t>
            </a:r>
            <a:r>
              <a:rPr lang="en-CA" sz="1800" dirty="0" smtClean="0"/>
              <a:t>NO</a:t>
            </a:r>
            <a:r>
              <a:rPr lang="en-CA" sz="1800" baseline="-25000" dirty="0" smtClean="0"/>
              <a:t>x</a:t>
            </a:r>
            <a:r>
              <a:rPr lang="en-CA" sz="1800" dirty="0" smtClean="0"/>
              <a:t> </a:t>
            </a:r>
            <a:r>
              <a:rPr lang="en-CA" sz="1800" dirty="0"/>
              <a:t>emission reductions</a:t>
            </a:r>
            <a:r>
              <a:rPr lang="en-CA" sz="1800" dirty="0" smtClean="0"/>
              <a:t>.</a:t>
            </a:r>
          </a:p>
          <a:p>
            <a:pPr lvl="1">
              <a:spcBef>
                <a:spcPts val="300"/>
              </a:spcBef>
              <a:spcAft>
                <a:spcPts val="300"/>
              </a:spcAft>
            </a:pPr>
            <a:r>
              <a:rPr lang="en-CA" sz="1800" dirty="0"/>
              <a:t>Efficiency gains greater in East than </a:t>
            </a:r>
            <a:r>
              <a:rPr lang="en-CA" sz="1800" dirty="0" smtClean="0"/>
              <a:t>West.</a:t>
            </a:r>
            <a:endParaRPr lang="en-CA" sz="1800" dirty="0"/>
          </a:p>
          <a:p>
            <a:pPr>
              <a:spcBef>
                <a:spcPts val="300"/>
              </a:spcBef>
              <a:spcAft>
                <a:spcPts val="300"/>
              </a:spcAft>
            </a:pPr>
            <a:r>
              <a:rPr lang="en-CA" sz="2000" dirty="0" smtClean="0"/>
              <a:t>Modelling: </a:t>
            </a:r>
          </a:p>
          <a:p>
            <a:pPr lvl="1">
              <a:spcBef>
                <a:spcPts val="300"/>
              </a:spcBef>
              <a:spcAft>
                <a:spcPts val="300"/>
              </a:spcAft>
            </a:pPr>
            <a:r>
              <a:rPr lang="en-CA" sz="1800" dirty="0" smtClean="0"/>
              <a:t>Increased </a:t>
            </a:r>
            <a:r>
              <a:rPr lang="en-CA" sz="1800" dirty="0"/>
              <a:t>NO</a:t>
            </a:r>
            <a:r>
              <a:rPr lang="en-CA" sz="1800" baseline="-25000" dirty="0"/>
              <a:t>x</a:t>
            </a:r>
            <a:r>
              <a:rPr lang="en-CA" sz="1800" dirty="0"/>
              <a:t>-</a:t>
            </a:r>
            <a:r>
              <a:rPr lang="en-CA" sz="1800" dirty="0" smtClean="0"/>
              <a:t>efficiency.</a:t>
            </a:r>
          </a:p>
          <a:p>
            <a:pPr lvl="1">
              <a:spcBef>
                <a:spcPts val="300"/>
              </a:spcBef>
              <a:spcAft>
                <a:spcPts val="300"/>
              </a:spcAft>
            </a:pPr>
            <a:r>
              <a:rPr lang="en-CA" sz="1800" dirty="0" smtClean="0"/>
              <a:t>But: uniform </a:t>
            </a:r>
            <a:r>
              <a:rPr lang="en-CA" sz="1800" dirty="0"/>
              <a:t>across </a:t>
            </a:r>
            <a:r>
              <a:rPr lang="en-CA" sz="1800" dirty="0" smtClean="0"/>
              <a:t>LFV.</a:t>
            </a:r>
            <a:endParaRPr lang="en-CA" sz="18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22</a:t>
            </a:fld>
            <a:endParaRPr lang="en-US" dirty="0"/>
          </a:p>
        </p:txBody>
      </p:sp>
      <p:sp>
        <p:nvSpPr>
          <p:cNvPr id="7" name="Content Placeholder 2"/>
          <p:cNvSpPr txBox="1">
            <a:spLocks/>
          </p:cNvSpPr>
          <p:nvPr/>
        </p:nvSpPr>
        <p:spPr>
          <a:xfrm>
            <a:off x="4305300" y="4114800"/>
            <a:ext cx="46101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CA" sz="1600" dirty="0"/>
              <a:t>8-hr average [O3]/[NOx] ratios </a:t>
            </a:r>
            <a:r>
              <a:rPr lang="en-CA" sz="1600" dirty="0" smtClean="0"/>
              <a:t>at </a:t>
            </a:r>
            <a:r>
              <a:rPr lang="en-CA" sz="1600" dirty="0"/>
              <a:t>Chilliwack </a:t>
            </a:r>
            <a:r>
              <a:rPr lang="en-CA" sz="1600" dirty="0" smtClean="0"/>
              <a:t>(East) with </a:t>
            </a:r>
            <a:r>
              <a:rPr lang="en-CA" sz="1600" dirty="0"/>
              <a:t>trend </a:t>
            </a:r>
            <a:r>
              <a:rPr lang="en-CA" sz="1600" dirty="0" smtClean="0"/>
              <a:t>line; 8</a:t>
            </a:r>
            <a:r>
              <a:rPr lang="en-CA" sz="1600" dirty="0"/>
              <a:t>-hr averages of the </a:t>
            </a:r>
            <a:r>
              <a:rPr lang="en-CA" sz="1600" dirty="0" smtClean="0"/>
              <a:t> seven </a:t>
            </a:r>
            <a:r>
              <a:rPr lang="en-CA" sz="1600" dirty="0"/>
              <a:t>days with the highest hourly ozone concentrations in each </a:t>
            </a:r>
            <a:r>
              <a:rPr lang="en-CA" sz="1600" dirty="0" smtClean="0"/>
              <a:t>year</a:t>
            </a:r>
            <a:endParaRPr lang="en-CA" sz="1600" dirty="0"/>
          </a:p>
        </p:txBody>
      </p:sp>
      <p:grpSp>
        <p:nvGrpSpPr>
          <p:cNvPr id="8" name="Group 7"/>
          <p:cNvGrpSpPr/>
          <p:nvPr/>
        </p:nvGrpSpPr>
        <p:grpSpPr>
          <a:xfrm>
            <a:off x="738054" y="5448084"/>
            <a:ext cx="7670073" cy="987552"/>
            <a:chOff x="648571" y="4498825"/>
            <a:chExt cx="7670073" cy="987552"/>
          </a:xfrm>
        </p:grpSpPr>
        <p:pic>
          <p:nvPicPr>
            <p:cNvPr id="9"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 name="Picture 10"/>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85089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553998"/>
          </a:xfrm>
        </p:spPr>
        <p:txBody>
          <a:bodyPr/>
          <a:lstStyle/>
          <a:p>
            <a:r>
              <a:rPr lang="en-CA" dirty="0" smtClean="0"/>
              <a:t>Additional Evaluations</a:t>
            </a:r>
            <a:endParaRPr lang="en-CA" dirty="0"/>
          </a:p>
        </p:txBody>
      </p:sp>
      <p:sp>
        <p:nvSpPr>
          <p:cNvPr id="3" name="Content Placeholder 2"/>
          <p:cNvSpPr>
            <a:spLocks noGrp="1"/>
          </p:cNvSpPr>
          <p:nvPr>
            <p:ph idx="1"/>
          </p:nvPr>
        </p:nvSpPr>
        <p:spPr>
          <a:xfrm>
            <a:off x="457200" y="1150937"/>
            <a:ext cx="8229600" cy="3001963"/>
          </a:xfrm>
        </p:spPr>
        <p:txBody>
          <a:bodyPr/>
          <a:lstStyle/>
          <a:p>
            <a:pPr>
              <a:spcBef>
                <a:spcPts val="600"/>
              </a:spcBef>
              <a:spcAft>
                <a:spcPts val="600"/>
              </a:spcAft>
            </a:pPr>
            <a:r>
              <a:rPr lang="en-CA" dirty="0" smtClean="0"/>
              <a:t>Temperature</a:t>
            </a:r>
          </a:p>
          <a:p>
            <a:pPr>
              <a:spcBef>
                <a:spcPts val="600"/>
              </a:spcBef>
              <a:spcAft>
                <a:spcPts val="600"/>
              </a:spcAft>
            </a:pPr>
            <a:r>
              <a:rPr lang="en-CA" dirty="0" smtClean="0"/>
              <a:t>NO</a:t>
            </a:r>
            <a:r>
              <a:rPr lang="en-CA" baseline="-25000" dirty="0" smtClean="0"/>
              <a:t>x</a:t>
            </a:r>
            <a:r>
              <a:rPr lang="en-CA" dirty="0" smtClean="0"/>
              <a:t> fields</a:t>
            </a:r>
            <a:endParaRPr lang="en-CA" dirty="0"/>
          </a:p>
          <a:p>
            <a:pPr>
              <a:spcBef>
                <a:spcPts val="600"/>
              </a:spcBef>
              <a:spcAft>
                <a:spcPts val="600"/>
              </a:spcAft>
            </a:pPr>
            <a:r>
              <a:rPr lang="en-CA" dirty="0" smtClean="0"/>
              <a:t>VOC </a:t>
            </a:r>
            <a:r>
              <a:rPr lang="en-CA" dirty="0"/>
              <a:t>spot </a:t>
            </a:r>
            <a:r>
              <a:rPr lang="en-CA" dirty="0" smtClean="0"/>
              <a:t>measurements</a:t>
            </a:r>
            <a:endParaRPr lang="en-CA" dirty="0"/>
          </a:p>
          <a:p>
            <a:pPr>
              <a:spcBef>
                <a:spcPts val="600"/>
              </a:spcBef>
              <a:spcAft>
                <a:spcPts val="600"/>
              </a:spcAft>
            </a:pPr>
            <a:r>
              <a:rPr lang="en-CA" dirty="0"/>
              <a:t>P</a:t>
            </a:r>
            <a:r>
              <a:rPr lang="en-CA" dirty="0" smtClean="0"/>
              <a:t>revious </a:t>
            </a:r>
            <a:r>
              <a:rPr lang="en-CA" dirty="0"/>
              <a:t>modeling </a:t>
            </a:r>
            <a:r>
              <a:rPr lang="en-CA" dirty="0" smtClean="0"/>
              <a:t>exercises</a:t>
            </a:r>
          </a:p>
          <a:p>
            <a:pPr>
              <a:spcBef>
                <a:spcPts val="600"/>
              </a:spcBef>
              <a:spcAft>
                <a:spcPts val="600"/>
              </a:spcAft>
            </a:pPr>
            <a:r>
              <a:rPr lang="en-CA" dirty="0"/>
              <a:t>F</a:t>
            </a:r>
            <a:r>
              <a:rPr lang="en-CA" dirty="0" smtClean="0"/>
              <a:t>ield </a:t>
            </a:r>
            <a:r>
              <a:rPr lang="en-CA" dirty="0"/>
              <a:t>campaign </a:t>
            </a:r>
            <a:r>
              <a:rPr lang="en-CA" dirty="0" smtClean="0"/>
              <a:t>data</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23</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95417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 Caveats</a:t>
            </a:r>
            <a:endParaRPr lang="en-CA" dirty="0"/>
          </a:p>
        </p:txBody>
      </p:sp>
      <p:sp>
        <p:nvSpPr>
          <p:cNvPr id="3" name="Content Placeholder 2"/>
          <p:cNvSpPr>
            <a:spLocks noGrp="1"/>
          </p:cNvSpPr>
          <p:nvPr>
            <p:ph idx="1"/>
          </p:nvPr>
        </p:nvSpPr>
        <p:spPr>
          <a:xfrm>
            <a:off x="457200" y="1142999"/>
            <a:ext cx="8229600" cy="3733801"/>
          </a:xfrm>
        </p:spPr>
        <p:txBody>
          <a:bodyPr/>
          <a:lstStyle/>
          <a:p>
            <a:pPr>
              <a:spcBef>
                <a:spcPts val="600"/>
              </a:spcBef>
              <a:spcAft>
                <a:spcPts val="600"/>
              </a:spcAft>
            </a:pPr>
            <a:r>
              <a:rPr lang="en-CA" dirty="0" smtClean="0"/>
              <a:t>City of Vancouver (West):</a:t>
            </a:r>
          </a:p>
          <a:p>
            <a:pPr lvl="1">
              <a:spcBef>
                <a:spcPts val="300"/>
              </a:spcBef>
              <a:spcAft>
                <a:spcPts val="300"/>
              </a:spcAft>
            </a:pPr>
            <a:r>
              <a:rPr lang="en-CA" dirty="0"/>
              <a:t>O</a:t>
            </a:r>
            <a:r>
              <a:rPr lang="en-CA" dirty="0" smtClean="0"/>
              <a:t>zone </a:t>
            </a:r>
            <a:r>
              <a:rPr lang="en-CA" dirty="0"/>
              <a:t>consistently over-</a:t>
            </a:r>
            <a:r>
              <a:rPr lang="en-CA" dirty="0" smtClean="0"/>
              <a:t>predicted.</a:t>
            </a:r>
          </a:p>
          <a:p>
            <a:pPr lvl="1">
              <a:spcBef>
                <a:spcPts val="300"/>
              </a:spcBef>
              <a:spcAft>
                <a:spcPts val="300"/>
              </a:spcAft>
            </a:pPr>
            <a:r>
              <a:rPr lang="en-CA" dirty="0" smtClean="0"/>
              <a:t>Daytime </a:t>
            </a:r>
            <a:r>
              <a:rPr lang="en-CA" dirty="0"/>
              <a:t>NO</a:t>
            </a:r>
            <a:r>
              <a:rPr lang="en-CA" baseline="-25000" dirty="0"/>
              <a:t>x</a:t>
            </a:r>
            <a:r>
              <a:rPr lang="en-CA" dirty="0"/>
              <a:t> </a:t>
            </a:r>
            <a:r>
              <a:rPr lang="en-CA" dirty="0" smtClean="0"/>
              <a:t>consistently </a:t>
            </a:r>
            <a:r>
              <a:rPr lang="en-CA" dirty="0"/>
              <a:t>under-</a:t>
            </a:r>
            <a:r>
              <a:rPr lang="en-CA" dirty="0" smtClean="0"/>
              <a:t>predicted.</a:t>
            </a:r>
          </a:p>
          <a:p>
            <a:pPr>
              <a:spcBef>
                <a:spcPts val="600"/>
              </a:spcBef>
              <a:spcAft>
                <a:spcPts val="600"/>
              </a:spcAft>
            </a:pPr>
            <a:r>
              <a:rPr lang="en-CA" dirty="0" smtClean="0"/>
              <a:t>Eastern-most LFV: Ozone under</a:t>
            </a:r>
            <a:r>
              <a:rPr lang="en-CA" dirty="0"/>
              <a:t>-</a:t>
            </a:r>
            <a:r>
              <a:rPr lang="en-CA" dirty="0" smtClean="0"/>
              <a:t>predicted.</a:t>
            </a:r>
          </a:p>
          <a:p>
            <a:pPr marL="1143000" indent="-457200">
              <a:spcBef>
                <a:spcPts val="600"/>
              </a:spcBef>
              <a:spcAft>
                <a:spcPts val="600"/>
              </a:spcAft>
              <a:buNone/>
            </a:pPr>
            <a:r>
              <a:rPr lang="en-CA" sz="2000" dirty="0" smtClean="0"/>
              <a:t>→	Consistent </a:t>
            </a:r>
            <a:r>
              <a:rPr lang="en-CA" sz="2000" dirty="0"/>
              <a:t>with a deficiency in NO</a:t>
            </a:r>
            <a:r>
              <a:rPr lang="en-CA" sz="2000" baseline="-25000" dirty="0"/>
              <a:t>x</a:t>
            </a:r>
            <a:r>
              <a:rPr lang="en-CA" sz="2000" dirty="0"/>
              <a:t> </a:t>
            </a:r>
            <a:r>
              <a:rPr lang="en-CA" sz="2000" dirty="0" smtClean="0"/>
              <a:t>emissions.</a:t>
            </a:r>
          </a:p>
          <a:p>
            <a:pPr>
              <a:spcBef>
                <a:spcPts val="600"/>
              </a:spcBef>
              <a:spcAft>
                <a:spcPts val="600"/>
              </a:spcAft>
            </a:pPr>
            <a:r>
              <a:rPr lang="en-CA" dirty="0" smtClean="0"/>
              <a:t>Slightly </a:t>
            </a:r>
            <a:r>
              <a:rPr lang="en-CA" dirty="0"/>
              <a:t>changing ozone bias over </a:t>
            </a:r>
            <a:r>
              <a:rPr lang="en-CA" dirty="0" smtClean="0"/>
              <a:t>time.</a:t>
            </a:r>
            <a:endParaRPr lang="en-CA" dirty="0"/>
          </a:p>
          <a:p>
            <a:pPr marL="1143000" indent="-457200">
              <a:spcBef>
                <a:spcPts val="600"/>
              </a:spcBef>
              <a:spcAft>
                <a:spcPts val="600"/>
              </a:spcAft>
              <a:buNone/>
            </a:pPr>
            <a:r>
              <a:rPr lang="en-CA" sz="2000" dirty="0" smtClean="0"/>
              <a:t>→	Uncertainties </a:t>
            </a:r>
            <a:r>
              <a:rPr lang="en-CA" sz="2000" dirty="0"/>
              <a:t>in the emissions </a:t>
            </a:r>
            <a:r>
              <a:rPr lang="en-CA" sz="2000" dirty="0" smtClean="0"/>
              <a:t>backcasting.</a:t>
            </a:r>
            <a:endParaRPr lang="en-CA" sz="2000" dirty="0"/>
          </a:p>
          <a:p>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24</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73952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 of Model Evaluation</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25</a:t>
            </a:fld>
            <a:endParaRPr lang="en-US" dirty="0"/>
          </a:p>
        </p:txBody>
      </p:sp>
      <p:sp>
        <p:nvSpPr>
          <p:cNvPr id="6" name="Rectangle 3"/>
          <p:cNvSpPr>
            <a:spLocks noGrp="1"/>
          </p:cNvSpPr>
          <p:nvPr>
            <p:ph idx="1"/>
          </p:nvPr>
        </p:nvSpPr>
        <p:spPr>
          <a:xfrm>
            <a:off x="457200" y="1143001"/>
            <a:ext cx="8229600" cy="4190999"/>
          </a:xfrm>
        </p:spPr>
        <p:txBody>
          <a:bodyPr rIns="35717" anchor="t" anchorCtr="0"/>
          <a:lstStyle/>
          <a:p>
            <a:pPr>
              <a:spcBef>
                <a:spcPts val="600"/>
              </a:spcBef>
              <a:spcAft>
                <a:spcPts val="600"/>
              </a:spcAft>
              <a:defRPr/>
            </a:pPr>
            <a:r>
              <a:rPr lang="en-US" sz="2800" dirty="0" smtClean="0">
                <a:latin typeface="Arial" charset="0"/>
                <a:cs typeface="Helvetica" charset="0"/>
                <a:sym typeface="Helvetica" charset="0"/>
              </a:rPr>
              <a:t>Model responsive to changes in emissions from 1985-2005.</a:t>
            </a:r>
            <a:endParaRPr lang="en-US" sz="2800" dirty="0" smtClean="0">
              <a:latin typeface="Arial" charset="0"/>
              <a:sym typeface="Helvetica" charset="0"/>
            </a:endParaRPr>
          </a:p>
          <a:p>
            <a:pPr>
              <a:spcBef>
                <a:spcPts val="600"/>
              </a:spcBef>
              <a:spcAft>
                <a:spcPts val="600"/>
              </a:spcAft>
              <a:defRPr/>
            </a:pPr>
            <a:r>
              <a:rPr lang="en-US" sz="2800" dirty="0" smtClean="0">
                <a:latin typeface="Arial" charset="0"/>
                <a:cs typeface="Helvetica" charset="0"/>
                <a:sym typeface="Helvetica" charset="0"/>
              </a:rPr>
              <a:t>Magnitude of the response comparable to observed changes in LFV ozone plume. </a:t>
            </a:r>
          </a:p>
          <a:p>
            <a:pPr>
              <a:spcBef>
                <a:spcPts val="600"/>
              </a:spcBef>
              <a:spcAft>
                <a:spcPts val="600"/>
              </a:spcAft>
              <a:defRPr/>
            </a:pPr>
            <a:r>
              <a:rPr lang="en-US" sz="2800" dirty="0" smtClean="0">
                <a:latin typeface="Arial" charset="0"/>
                <a:sym typeface="Helvetica" charset="0"/>
              </a:rPr>
              <a:t>Model results generally as good or better than previous modeling efforts.</a:t>
            </a:r>
          </a:p>
          <a:p>
            <a:pPr marL="800100" indent="-457200">
              <a:spcBef>
                <a:spcPts val="600"/>
              </a:spcBef>
              <a:spcAft>
                <a:spcPts val="600"/>
              </a:spcAft>
              <a:buFont typeface="Arial" charset="0"/>
              <a:buNone/>
              <a:defRPr/>
            </a:pPr>
            <a:r>
              <a:rPr lang="en-CA" sz="2400" dirty="0" smtClean="0"/>
              <a:t>→	</a:t>
            </a:r>
            <a:r>
              <a:rPr lang="en-US" sz="2000" dirty="0" smtClean="0">
                <a:latin typeface="Arial" charset="0"/>
                <a:cs typeface="Helvetica" charset="0"/>
                <a:sym typeface="Helvetica" charset="0"/>
              </a:rPr>
              <a:t>Modeling </a:t>
            </a:r>
            <a:r>
              <a:rPr lang="en-US" sz="2000" dirty="0" smtClean="0">
                <a:latin typeface="Arial" charset="0"/>
                <a:cs typeface="Helvetica" charset="0"/>
                <a:sym typeface="Helvetica" charset="0"/>
              </a:rPr>
              <a:t>system is suitable for analyzing mechanisms linking spatio-temporal shifts in LFV emissions to observed spatio-temporal shifts in LFV ozone plume.</a:t>
            </a:r>
            <a:endParaRPr lang="en-US" sz="2000" dirty="0" smtClean="0">
              <a:latin typeface="Arial" charset="0"/>
              <a:sym typeface="Helvetica" charset="0"/>
            </a:endParaRPr>
          </a:p>
          <a:p>
            <a:pPr marL="0" indent="0">
              <a:spcBef>
                <a:spcPts val="600"/>
              </a:spcBef>
              <a:spcAft>
                <a:spcPts val="600"/>
              </a:spcAft>
              <a:defRPr/>
            </a:pPr>
            <a:endParaRPr lang="en-US" sz="2800" dirty="0" smtClean="0">
              <a:latin typeface="Arial" charset="0"/>
            </a:endParaRPr>
          </a:p>
        </p:txBody>
      </p:sp>
      <p:grpSp>
        <p:nvGrpSpPr>
          <p:cNvPr id="5" name="Group 4"/>
          <p:cNvGrpSpPr/>
          <p:nvPr/>
        </p:nvGrpSpPr>
        <p:grpSpPr>
          <a:xfrm>
            <a:off x="738054" y="5448084"/>
            <a:ext cx="7670073" cy="987552"/>
            <a:chOff x="648571" y="4498825"/>
            <a:chExt cx="7670073" cy="987552"/>
          </a:xfrm>
        </p:grpSpPr>
        <p:pic>
          <p:nvPicPr>
            <p:cNvPr id="7"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397091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a:xfrm>
            <a:off x="457200" y="1143000"/>
            <a:ext cx="8229600" cy="2590801"/>
          </a:xfrm>
        </p:spPr>
        <p:txBody>
          <a:bodyPr>
            <a:noAutofit/>
          </a:bodyPr>
          <a:lstStyle/>
          <a:p>
            <a:pPr>
              <a:spcBef>
                <a:spcPts val="600"/>
              </a:spcBef>
              <a:spcAft>
                <a:spcPts val="600"/>
              </a:spcAft>
            </a:pPr>
            <a:r>
              <a:rPr lang="en-CA" dirty="0"/>
              <a:t>Metro Vancouver (AQ data, support to </a:t>
            </a:r>
            <a:r>
              <a:rPr lang="en-CA" dirty="0" smtClean="0"/>
              <a:t>             BC </a:t>
            </a:r>
            <a:r>
              <a:rPr lang="en-CA" dirty="0"/>
              <a:t>Clean Air Research Fund)</a:t>
            </a:r>
          </a:p>
          <a:p>
            <a:pPr>
              <a:spcBef>
                <a:spcPts val="600"/>
              </a:spcBef>
              <a:spcAft>
                <a:spcPts val="600"/>
              </a:spcAft>
            </a:pPr>
            <a:r>
              <a:rPr lang="en-CA" dirty="0"/>
              <a:t>Fraser Basin Council and Fraser Valley Regional District (support to BC Clean Air Research Fund)</a:t>
            </a:r>
          </a:p>
          <a:p>
            <a:pPr>
              <a:spcBef>
                <a:spcPts val="600"/>
              </a:spcBef>
              <a:spcAft>
                <a:spcPts val="600"/>
              </a:spcAft>
            </a:pPr>
            <a:r>
              <a:rPr lang="en-CA" dirty="0"/>
              <a:t>NSERC (grants to D. Steyn and P. Jackson</a:t>
            </a:r>
            <a:r>
              <a:rPr lang="en-CA" dirty="0" smtClean="0"/>
              <a:t>)</a:t>
            </a:r>
          </a:p>
        </p:txBody>
      </p:sp>
      <p:sp>
        <p:nvSpPr>
          <p:cNvPr id="4" name="Slide Number Placeholder 3"/>
          <p:cNvSpPr>
            <a:spLocks noGrp="1"/>
          </p:cNvSpPr>
          <p:nvPr>
            <p:ph type="sldNum" sz="quarter" idx="12"/>
          </p:nvPr>
        </p:nvSpPr>
        <p:spPr/>
        <p:txBody>
          <a:bodyPr/>
          <a:lstStyle/>
          <a:p>
            <a:fld id="{BF82E9BF-5EFC-4868-85D7-ED453BBB4DE3}" type="slidenum">
              <a:rPr lang="en-US" smtClean="0"/>
              <a:pPr/>
              <a:t>26</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452423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142999"/>
            <a:ext cx="8229600" cy="4419601"/>
          </a:xfrm>
        </p:spPr>
        <p:txBody>
          <a:bodyPr>
            <a:noAutofit/>
          </a:bodyPr>
          <a:lstStyle/>
          <a:p>
            <a:pPr>
              <a:spcBef>
                <a:spcPts val="300"/>
              </a:spcBef>
              <a:spcAft>
                <a:spcPts val="300"/>
              </a:spcAft>
            </a:pPr>
            <a:r>
              <a:rPr lang="en-CA" sz="1800" dirty="0" smtClean="0"/>
              <a:t>Steyn </a:t>
            </a:r>
            <a:r>
              <a:rPr lang="en-CA" sz="1800" dirty="0"/>
              <a:t>D G, Ainslie B, Reuten C, Jackson P L, 2012: A retrospective analysis of ozone formation in the Lower Fraser Valley, British Columbia, Canada. Part I: Dynamical Model Evaluation. Atmosphere-Ocean, 51, 153-169.</a:t>
            </a:r>
          </a:p>
          <a:p>
            <a:pPr>
              <a:spcBef>
                <a:spcPts val="300"/>
              </a:spcBef>
              <a:spcAft>
                <a:spcPts val="300"/>
              </a:spcAft>
            </a:pPr>
            <a:r>
              <a:rPr lang="en-CA" sz="1800" dirty="0"/>
              <a:t>Ainslie B, Steyn D G, Reuten C, Jackson P L, 2012: A retrospective analysis of ozone formation in the Lower Fraser Valley, British Columbia, Canada. Part II: Influence of emissions reductions on ozone formation. Atmosphere-Ocean, 51, 170-186.</a:t>
            </a:r>
          </a:p>
          <a:p>
            <a:pPr>
              <a:spcBef>
                <a:spcPts val="300"/>
              </a:spcBef>
              <a:spcAft>
                <a:spcPts val="300"/>
              </a:spcAft>
            </a:pPr>
            <a:r>
              <a:rPr lang="en-CA" sz="1800" dirty="0"/>
              <a:t>Reuten C, Ainslie B, Steyn D G, Jackson P L, and McKendry I, 2011: Impact of climate change on ozone pollution in the Lower Fraser Valley, Canada. Atmosphere-Ocean, 50, 42-53</a:t>
            </a:r>
            <a:r>
              <a:rPr lang="en-CA" sz="1800" dirty="0" smtClean="0"/>
              <a:t>.</a:t>
            </a:r>
          </a:p>
          <a:p>
            <a:pPr>
              <a:spcBef>
                <a:spcPts val="300"/>
              </a:spcBef>
              <a:spcAft>
                <a:spcPts val="300"/>
              </a:spcAft>
            </a:pPr>
            <a:r>
              <a:rPr lang="en-CA" sz="1800" dirty="0" smtClean="0"/>
              <a:t>Ainslie B </a:t>
            </a:r>
            <a:r>
              <a:rPr lang="en-CA" sz="1800" dirty="0"/>
              <a:t>and </a:t>
            </a:r>
            <a:r>
              <a:rPr lang="en-CA" sz="1800" dirty="0" smtClean="0"/>
              <a:t>Steyn D G, </a:t>
            </a:r>
            <a:r>
              <a:rPr lang="en-CA" sz="1800" dirty="0"/>
              <a:t>2007: Spatiotemporal trends in episodic ozone pollution in the Lower Fraser Valley, British Columbia, in relation to mesoscale atmospheric circulation patterns and emissions. Journal of Applied Meteorology and Climatology, 46, 1631-1644.</a:t>
            </a:r>
          </a:p>
          <a:p>
            <a:endParaRPr lang="en-CA" sz="18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27</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73011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 the Stage: The Lower Fraser Valley (LFV)</a:t>
            </a:r>
            <a:endParaRPr lang="en-CA" dirty="0"/>
          </a:p>
        </p:txBody>
      </p:sp>
      <p:sp>
        <p:nvSpPr>
          <p:cNvPr id="3" name="Content Placeholder 2"/>
          <p:cNvSpPr>
            <a:spLocks noGrp="1"/>
          </p:cNvSpPr>
          <p:nvPr>
            <p:ph idx="1"/>
          </p:nvPr>
        </p:nvSpPr>
        <p:spPr>
          <a:xfrm>
            <a:off x="5410200" y="1524000"/>
            <a:ext cx="3276600" cy="4419600"/>
          </a:xfrm>
        </p:spPr>
        <p:txBody>
          <a:bodyPr/>
          <a:lstStyle/>
          <a:p>
            <a:pPr>
              <a:spcBef>
                <a:spcPts val="600"/>
              </a:spcBef>
              <a:spcAft>
                <a:spcPts val="600"/>
              </a:spcAft>
            </a:pPr>
            <a:r>
              <a:rPr lang="en-CA" dirty="0"/>
              <a:t>Triangular valley</a:t>
            </a:r>
          </a:p>
          <a:p>
            <a:pPr>
              <a:spcBef>
                <a:spcPts val="600"/>
              </a:spcBef>
              <a:spcAft>
                <a:spcPts val="600"/>
              </a:spcAft>
            </a:pPr>
            <a:r>
              <a:rPr lang="en-CA" dirty="0"/>
              <a:t>~2 million </a:t>
            </a:r>
            <a:r>
              <a:rPr lang="en-CA" dirty="0" smtClean="0"/>
              <a:t>people</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3</a:t>
            </a:fld>
            <a:endParaRPr lang="en-US" dirty="0"/>
          </a:p>
        </p:txBody>
      </p:sp>
      <p:grpSp>
        <p:nvGrpSpPr>
          <p:cNvPr id="11" name="Group 10"/>
          <p:cNvGrpSpPr/>
          <p:nvPr/>
        </p:nvGrpSpPr>
        <p:grpSpPr>
          <a:xfrm>
            <a:off x="381000" y="0"/>
            <a:ext cx="4714875" cy="5205413"/>
            <a:chOff x="381000" y="685800"/>
            <a:chExt cx="4714875" cy="5205413"/>
          </a:xfrm>
        </p:grpSpPr>
        <p:pic>
          <p:nvPicPr>
            <p:cNvPr id="5" name="Picture 4" descr="landsat_blank"/>
            <p:cNvPicPr>
              <a:picLocks noChangeAspect="1" noChangeArrowheads="1"/>
            </p:cNvPicPr>
            <p:nvPr/>
          </p:nvPicPr>
          <p:blipFill>
            <a:blip r:embed="rId2">
              <a:extLst>
                <a:ext uri="{28A0092B-C50C-407E-A947-70E740481C1C}">
                  <a14:useLocalDpi xmlns:a14="http://schemas.microsoft.com/office/drawing/2010/main" val="0"/>
                </a:ext>
              </a:extLst>
            </a:blip>
            <a:srcRect l="34573" t="24001" r="11525" b="24001"/>
            <a:stretch>
              <a:fillRect/>
            </a:stretch>
          </p:blipFill>
          <p:spPr bwMode="auto">
            <a:xfrm>
              <a:off x="381000" y="1524000"/>
              <a:ext cx="47148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rot="18765034">
              <a:off x="1216025" y="765175"/>
              <a:ext cx="3429000" cy="3270250"/>
            </a:xfrm>
            <a:prstGeom prst="rtTriangle">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CA" dirty="0"/>
            </a:p>
          </p:txBody>
        </p:sp>
      </p:grpSp>
      <p:grpSp>
        <p:nvGrpSpPr>
          <p:cNvPr id="7" name="Group 6"/>
          <p:cNvGrpSpPr/>
          <p:nvPr/>
        </p:nvGrpSpPr>
        <p:grpSpPr>
          <a:xfrm>
            <a:off x="738054" y="5448084"/>
            <a:ext cx="7670073" cy="987552"/>
            <a:chOff x="648571" y="4498825"/>
            <a:chExt cx="7670073" cy="987552"/>
          </a:xfrm>
        </p:grpSpPr>
        <p:pic>
          <p:nvPicPr>
            <p:cNvPr id="8"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35531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553998"/>
          </a:xfrm>
        </p:spPr>
        <p:txBody>
          <a:bodyPr/>
          <a:lstStyle/>
          <a:p>
            <a:r>
              <a:rPr lang="en-CA" dirty="0"/>
              <a:t>Valley-Wide NO</a:t>
            </a:r>
            <a:r>
              <a:rPr lang="en-CA" baseline="-25000" dirty="0"/>
              <a:t>x</a:t>
            </a:r>
            <a:r>
              <a:rPr lang="en-CA" dirty="0"/>
              <a:t> and Anthropogenic VOC </a:t>
            </a:r>
            <a:r>
              <a:rPr lang="en-CA" dirty="0" smtClean="0"/>
              <a:t>Emissions</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4</a:t>
            </a:fld>
            <a:endParaRPr lang="en-U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576" t="25332" r="8491" b="23188"/>
          <a:stretch/>
        </p:blipFill>
        <p:spPr bwMode="auto">
          <a:xfrm>
            <a:off x="1445570" y="725640"/>
            <a:ext cx="6241105" cy="4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grpSp>
        <p:nvGrpSpPr>
          <p:cNvPr id="6" name="Group 5"/>
          <p:cNvGrpSpPr/>
          <p:nvPr/>
        </p:nvGrpSpPr>
        <p:grpSpPr>
          <a:xfrm>
            <a:off x="738054" y="5448084"/>
            <a:ext cx="7670073" cy="987552"/>
            <a:chOff x="648571" y="4498825"/>
            <a:chExt cx="7670073" cy="987552"/>
          </a:xfrm>
        </p:grpSpPr>
        <p:pic>
          <p:nvPicPr>
            <p:cNvPr id="7"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97044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34504"/>
            <a:ext cx="8044130" cy="553998"/>
          </a:xfrm>
        </p:spPr>
        <p:txBody>
          <a:bodyPr/>
          <a:lstStyle/>
          <a:p>
            <a:r>
              <a:rPr lang="en-CA" dirty="0" smtClean="0"/>
              <a:t>Spatio</a:t>
            </a:r>
            <a:r>
              <a:rPr lang="en-CA" dirty="0"/>
              <a:t>-Temporal Changes in Ozone </a:t>
            </a:r>
            <a:r>
              <a:rPr lang="en-CA" dirty="0" smtClean="0"/>
              <a:t>Concentrations</a:t>
            </a:r>
            <a:endParaRPr lang="en-CA" dirty="0"/>
          </a:p>
        </p:txBody>
      </p:sp>
      <p:sp>
        <p:nvSpPr>
          <p:cNvPr id="3" name="Content Placeholder 2"/>
          <p:cNvSpPr>
            <a:spLocks noGrp="1"/>
          </p:cNvSpPr>
          <p:nvPr>
            <p:ph idx="1"/>
          </p:nvPr>
        </p:nvSpPr>
        <p:spPr>
          <a:xfrm>
            <a:off x="5410200" y="1524000"/>
            <a:ext cx="3276600" cy="4800600"/>
          </a:xfrm>
        </p:spPr>
        <p:txBody>
          <a:bodyPr/>
          <a:lstStyle/>
          <a:p>
            <a:pPr marL="0" indent="0">
              <a:buNone/>
            </a:pPr>
            <a:r>
              <a:rPr lang="en-CA" dirty="0" smtClean="0"/>
              <a:t>Observed </a:t>
            </a:r>
            <a:r>
              <a:rPr lang="en-CA" dirty="0"/>
              <a:t>ambient ozone reductions </a:t>
            </a:r>
            <a:r>
              <a:rPr lang="en-CA" dirty="0" smtClean="0"/>
              <a:t>not uniform </a:t>
            </a:r>
            <a:r>
              <a:rPr lang="en-CA" dirty="0"/>
              <a:t>across </a:t>
            </a:r>
            <a:r>
              <a:rPr lang="en-CA" dirty="0" smtClean="0"/>
              <a:t>LFV</a:t>
            </a:r>
            <a:endParaRPr lang="en-CA"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5</a:t>
            </a:fld>
            <a:endParaRPr lang="en-US" dirty="0"/>
          </a:p>
        </p:txBody>
      </p:sp>
      <p:grpSp>
        <p:nvGrpSpPr>
          <p:cNvPr id="15" name="Group 14"/>
          <p:cNvGrpSpPr/>
          <p:nvPr/>
        </p:nvGrpSpPr>
        <p:grpSpPr>
          <a:xfrm>
            <a:off x="381000" y="0"/>
            <a:ext cx="4800600" cy="5205413"/>
            <a:chOff x="381000" y="685800"/>
            <a:chExt cx="4800600" cy="5205413"/>
          </a:xfrm>
        </p:grpSpPr>
        <p:pic>
          <p:nvPicPr>
            <p:cNvPr id="5" name="Picture 2" descr="landsat_blank"/>
            <p:cNvPicPr>
              <a:picLocks noChangeAspect="1" noChangeArrowheads="1"/>
            </p:cNvPicPr>
            <p:nvPr/>
          </p:nvPicPr>
          <p:blipFill>
            <a:blip r:embed="rId2">
              <a:extLst>
                <a:ext uri="{28A0092B-C50C-407E-A947-70E740481C1C}">
                  <a14:useLocalDpi xmlns:a14="http://schemas.microsoft.com/office/drawing/2010/main" val="0"/>
                </a:ext>
              </a:extLst>
            </a:blip>
            <a:srcRect l="34573" t="24001" r="11525" b="24001"/>
            <a:stretch>
              <a:fillRect/>
            </a:stretch>
          </p:blipFill>
          <p:spPr bwMode="auto">
            <a:xfrm>
              <a:off x="381000" y="1524000"/>
              <a:ext cx="47148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828800" y="2590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CA" sz="2000" b="1" dirty="0">
                  <a:solidFill>
                    <a:srgbClr val="FF0000"/>
                  </a:solidFill>
                </a:rPr>
                <a:t>T09</a:t>
              </a:r>
            </a:p>
          </p:txBody>
        </p:sp>
        <p:sp>
          <p:nvSpPr>
            <p:cNvPr id="7" name="Text Box 6"/>
            <p:cNvSpPr txBox="1">
              <a:spLocks noChangeArrowheads="1"/>
            </p:cNvSpPr>
            <p:nvPr/>
          </p:nvSpPr>
          <p:spPr bwMode="auto">
            <a:xfrm>
              <a:off x="2057400" y="2971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CA" sz="2000" b="1" dirty="0">
                  <a:solidFill>
                    <a:srgbClr val="FF0000"/>
                  </a:solidFill>
                </a:rPr>
                <a:t>T15</a:t>
              </a:r>
            </a:p>
          </p:txBody>
        </p:sp>
        <p:sp>
          <p:nvSpPr>
            <p:cNvPr id="8" name="AutoShape 7"/>
            <p:cNvSpPr>
              <a:spLocks noChangeArrowheads="1"/>
            </p:cNvSpPr>
            <p:nvPr/>
          </p:nvSpPr>
          <p:spPr bwMode="auto">
            <a:xfrm rot="18765034">
              <a:off x="1216025" y="765175"/>
              <a:ext cx="3429000" cy="3270250"/>
            </a:xfrm>
            <a:prstGeom prst="rtTriangle">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CA" dirty="0"/>
            </a:p>
          </p:txBody>
        </p:sp>
        <p:sp>
          <p:nvSpPr>
            <p:cNvPr id="9" name="Text Box 8"/>
            <p:cNvSpPr txBox="1">
              <a:spLocks noChangeArrowheads="1"/>
            </p:cNvSpPr>
            <p:nvPr/>
          </p:nvSpPr>
          <p:spPr bwMode="auto">
            <a:xfrm>
              <a:off x="3886200" y="2819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CA" sz="2000" b="1" dirty="0">
                  <a:solidFill>
                    <a:srgbClr val="FF0000"/>
                  </a:solidFill>
                </a:rPr>
                <a:t>T12</a:t>
              </a:r>
            </a:p>
          </p:txBody>
        </p:sp>
        <p:sp>
          <p:nvSpPr>
            <p:cNvPr id="10" name="Text Box 9"/>
            <p:cNvSpPr txBox="1">
              <a:spLocks noChangeArrowheads="1"/>
            </p:cNvSpPr>
            <p:nvPr/>
          </p:nvSpPr>
          <p:spPr bwMode="auto">
            <a:xfrm>
              <a:off x="4419600" y="2286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CA" sz="2000" b="1" dirty="0">
                  <a:solidFill>
                    <a:srgbClr val="FF0000"/>
                  </a:solidFill>
                </a:rPr>
                <a:t>T29</a:t>
              </a:r>
            </a:p>
          </p:txBody>
        </p:sp>
      </p:grpSp>
      <p:grpSp>
        <p:nvGrpSpPr>
          <p:cNvPr id="11" name="Group 10"/>
          <p:cNvGrpSpPr/>
          <p:nvPr/>
        </p:nvGrpSpPr>
        <p:grpSpPr>
          <a:xfrm>
            <a:off x="738054" y="5448084"/>
            <a:ext cx="7670073" cy="987552"/>
            <a:chOff x="648571" y="4498825"/>
            <a:chExt cx="7670073" cy="987552"/>
          </a:xfrm>
        </p:grpSpPr>
        <p:pic>
          <p:nvPicPr>
            <p:cNvPr id="12"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1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13"/>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45957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24979"/>
            <a:ext cx="8044130" cy="553998"/>
          </a:xfrm>
        </p:spPr>
        <p:txBody>
          <a:bodyPr/>
          <a:lstStyle/>
          <a:p>
            <a:r>
              <a:rPr lang="en-CA" dirty="0" smtClean="0"/>
              <a:t>Ozone Trends in Western and Eastern LFV</a:t>
            </a:r>
            <a:endParaRPr lang="en-CA" dirty="0"/>
          </a:p>
        </p:txBody>
      </p:sp>
      <p:sp>
        <p:nvSpPr>
          <p:cNvPr id="3" name="Content Placeholder 2"/>
          <p:cNvSpPr>
            <a:spLocks noGrp="1"/>
          </p:cNvSpPr>
          <p:nvPr>
            <p:ph idx="1"/>
          </p:nvPr>
        </p:nvSpPr>
        <p:spPr>
          <a:xfrm>
            <a:off x="5867400" y="1143000"/>
            <a:ext cx="3124200" cy="4305084"/>
          </a:xfrm>
        </p:spPr>
        <p:txBody>
          <a:bodyPr>
            <a:noAutofit/>
          </a:bodyPr>
          <a:lstStyle/>
          <a:p>
            <a:pPr marL="228600" indent="-228600">
              <a:spcBef>
                <a:spcPts val="300"/>
              </a:spcBef>
              <a:spcAft>
                <a:spcPts val="300"/>
              </a:spcAft>
            </a:pPr>
            <a:r>
              <a:rPr lang="en-CA" sz="2000" dirty="0"/>
              <a:t>3-year running averages of annual </a:t>
            </a:r>
            <a:r>
              <a:rPr lang="en-CA" sz="2000" dirty="0" smtClean="0"/>
              <a:t>  4th </a:t>
            </a:r>
            <a:r>
              <a:rPr lang="en-CA" sz="2000" dirty="0"/>
              <a:t>highest of daily maximum 8-hour running averages</a:t>
            </a:r>
          </a:p>
          <a:p>
            <a:pPr marL="228600" indent="-228600">
              <a:spcBef>
                <a:spcPts val="300"/>
              </a:spcBef>
              <a:spcAft>
                <a:spcPts val="300"/>
              </a:spcAft>
            </a:pPr>
            <a:r>
              <a:rPr lang="en-CA" sz="2000" dirty="0"/>
              <a:t>Calculated according to Canada-wide Standard </a:t>
            </a:r>
          </a:p>
          <a:p>
            <a:pPr marL="228600" indent="-228600">
              <a:spcBef>
                <a:spcPts val="300"/>
              </a:spcBef>
              <a:spcAft>
                <a:spcPts val="300"/>
              </a:spcAft>
            </a:pPr>
            <a:r>
              <a:rPr lang="en-CA" sz="2000" dirty="0"/>
              <a:t>Green line: </a:t>
            </a:r>
            <a:r>
              <a:rPr lang="en-CA" sz="2000" dirty="0" smtClean="0"/>
              <a:t> CWS </a:t>
            </a:r>
            <a:r>
              <a:rPr lang="en-CA" sz="2000" dirty="0"/>
              <a:t>threshold (65 ppb)</a:t>
            </a:r>
          </a:p>
          <a:p>
            <a:pPr marL="228600" indent="-228600">
              <a:spcBef>
                <a:spcPts val="300"/>
              </a:spcBef>
              <a:spcAft>
                <a:spcPts val="300"/>
              </a:spcAft>
            </a:pPr>
            <a:r>
              <a:rPr lang="en-CA" sz="2000" dirty="0" smtClean="0"/>
              <a:t>Trend lines</a:t>
            </a:r>
            <a:r>
              <a:rPr lang="en-CA" sz="2000" dirty="0" smtClean="0"/>
              <a:t>:  </a:t>
            </a:r>
            <a:r>
              <a:rPr lang="en-CA" sz="2000" dirty="0"/>
              <a:t>r</a:t>
            </a:r>
            <a:r>
              <a:rPr lang="en-CA" sz="2000" dirty="0" smtClean="0"/>
              <a:t>ed significant, blue insignificant </a:t>
            </a:r>
            <a:r>
              <a:rPr lang="en-CA" sz="2000" dirty="0"/>
              <a:t>at 95% </a:t>
            </a:r>
            <a:r>
              <a:rPr lang="en-CA" sz="2000" dirty="0" smtClean="0"/>
              <a:t>confidence</a:t>
            </a:r>
            <a:endParaRPr lang="en-CA" sz="20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6</a:t>
            </a:fld>
            <a:endParaRPr lang="en-US" dirty="0"/>
          </a:p>
        </p:txBody>
      </p:sp>
      <p:grpSp>
        <p:nvGrpSpPr>
          <p:cNvPr id="15" name="Group 14"/>
          <p:cNvGrpSpPr/>
          <p:nvPr/>
        </p:nvGrpSpPr>
        <p:grpSpPr>
          <a:xfrm>
            <a:off x="457200" y="914400"/>
            <a:ext cx="5286375" cy="4459986"/>
            <a:chOff x="76200" y="493014"/>
            <a:chExt cx="6660729" cy="5861290"/>
          </a:xfrm>
        </p:grpSpPr>
        <p:pic>
          <p:nvPicPr>
            <p:cNvPr id="5" name="Content Placeholder 3" descr="CWS_timeseries.jpg"/>
            <p:cNvPicPr>
              <a:picLocks noChangeAspect="1"/>
            </p:cNvPicPr>
            <p:nvPr/>
          </p:nvPicPr>
          <p:blipFill rotWithShape="1">
            <a:blip r:embed="rId2">
              <a:extLst>
                <a:ext uri="{28A0092B-C50C-407E-A947-70E740481C1C}">
                  <a14:useLocalDpi xmlns:a14="http://schemas.microsoft.com/office/drawing/2010/main" val="0"/>
                </a:ext>
              </a:extLst>
            </a:blip>
            <a:srcRect l="5059" t="3841" r="52078" b="50667"/>
            <a:stretch/>
          </p:blipFill>
          <p:spPr>
            <a:xfrm>
              <a:off x="152400" y="533400"/>
              <a:ext cx="3314275" cy="2637703"/>
            </a:xfrm>
            <a:prstGeom prst="rect">
              <a:avLst/>
            </a:prstGeom>
            <a:noFill/>
          </p:spPr>
        </p:pic>
        <p:sp>
          <p:nvSpPr>
            <p:cNvPr id="6" name="Content Placeholder 2"/>
            <p:cNvSpPr txBox="1">
              <a:spLocks/>
            </p:cNvSpPr>
            <p:nvPr/>
          </p:nvSpPr>
          <p:spPr>
            <a:xfrm>
              <a:off x="1522279" y="5656863"/>
              <a:ext cx="1219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000" b="1" dirty="0" smtClean="0"/>
                <a:t>West</a:t>
              </a:r>
              <a:endParaRPr lang="en-CA" sz="2000" b="1" dirty="0"/>
            </a:p>
          </p:txBody>
        </p:sp>
        <p:pic>
          <p:nvPicPr>
            <p:cNvPr id="7" name="Content Placeholder 3" descr="CWS_timeseries.jpg"/>
            <p:cNvPicPr>
              <a:picLocks noChangeAspect="1"/>
            </p:cNvPicPr>
            <p:nvPr/>
          </p:nvPicPr>
          <p:blipFill rotWithShape="1">
            <a:blip r:embed="rId2">
              <a:extLst>
                <a:ext uri="{28A0092B-C50C-407E-A947-70E740481C1C}">
                  <a14:useLocalDpi xmlns:a14="http://schemas.microsoft.com/office/drawing/2010/main" val="0"/>
                </a:ext>
              </a:extLst>
            </a:blip>
            <a:srcRect l="8798" t="50667" r="52491" b="1869"/>
            <a:stretch/>
          </p:blipFill>
          <p:spPr>
            <a:xfrm>
              <a:off x="3715521" y="493014"/>
              <a:ext cx="3002012" cy="2783586"/>
            </a:xfrm>
            <a:prstGeom prst="rect">
              <a:avLst/>
            </a:prstGeom>
            <a:noFill/>
          </p:spPr>
        </p:pic>
        <p:sp>
          <p:nvSpPr>
            <p:cNvPr id="8" name="Content Placeholder 2"/>
            <p:cNvSpPr txBox="1">
              <a:spLocks/>
            </p:cNvSpPr>
            <p:nvPr/>
          </p:nvSpPr>
          <p:spPr>
            <a:xfrm>
              <a:off x="4937106" y="5668505"/>
              <a:ext cx="1219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C2074"/>
                  </a:solidFill>
                  <a:latin typeface="Arial" pitchFamily="34" charset="0"/>
                  <a:ea typeface="+mn-ea"/>
                  <a:cs typeface="Arial" pitchFamily="34" charset="0"/>
                </a:defRPr>
              </a:lvl1pPr>
              <a:lvl2pPr marL="692150" indent="-347663" algn="l" defTabSz="914400" rtl="0" eaLnBrk="1" latinLnBrk="0" hangingPunct="1">
                <a:spcBef>
                  <a:spcPct val="20000"/>
                </a:spcBef>
                <a:buFont typeface="Arial" pitchFamily="34" charset="0"/>
                <a:buChar char="–"/>
                <a:defRPr sz="2400" kern="1200">
                  <a:solidFill>
                    <a:srgbClr val="0C2074"/>
                  </a:solidFill>
                  <a:latin typeface="Arial" pitchFamily="34" charset="0"/>
                  <a:ea typeface="+mn-ea"/>
                  <a:cs typeface="Arial" pitchFamily="34" charset="0"/>
                </a:defRPr>
              </a:lvl2pPr>
              <a:lvl3pPr marL="1027113" indent="-336550" algn="l" defTabSz="914400" rtl="0" eaLnBrk="1" latinLnBrk="0" hangingPunct="1">
                <a:spcBef>
                  <a:spcPct val="20000"/>
                </a:spcBef>
                <a:buFont typeface="Arial" pitchFamily="34" charset="0"/>
                <a:buChar char="•"/>
                <a:defRPr sz="2000" kern="1200">
                  <a:solidFill>
                    <a:srgbClr val="0C2074"/>
                  </a:solidFill>
                  <a:latin typeface="Arial" pitchFamily="34" charset="0"/>
                  <a:ea typeface="+mn-ea"/>
                  <a:cs typeface="Arial" pitchFamily="34" charset="0"/>
                </a:defRPr>
              </a:lvl3pPr>
              <a:lvl4pPr marL="1371600" indent="-344488" algn="l" defTabSz="914400" rtl="0" eaLnBrk="1" latinLnBrk="0" hangingPunct="1">
                <a:spcBef>
                  <a:spcPct val="20000"/>
                </a:spcBef>
                <a:buFont typeface="Arial" pitchFamily="34" charset="0"/>
                <a:buChar char="–"/>
                <a:defRPr sz="1800" kern="1200">
                  <a:solidFill>
                    <a:srgbClr val="0C2074"/>
                  </a:solidFill>
                  <a:latin typeface="Arial" pitchFamily="34" charset="0"/>
                  <a:ea typeface="+mn-ea"/>
                  <a:cs typeface="Arial" pitchFamily="34" charset="0"/>
                </a:defRPr>
              </a:lvl4pPr>
              <a:lvl5pPr marL="1716088" indent="-344488" algn="l" defTabSz="914400" rtl="0" eaLnBrk="1" latinLnBrk="0" hangingPunct="1">
                <a:spcBef>
                  <a:spcPct val="20000"/>
                </a:spcBef>
                <a:buFont typeface="Arial" pitchFamily="34" charset="0"/>
                <a:buChar char="»"/>
                <a:defRPr sz="1600" kern="1200">
                  <a:solidFill>
                    <a:srgbClr val="0C207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000" b="1" dirty="0" smtClean="0"/>
                <a:t>East</a:t>
              </a:r>
              <a:endParaRPr lang="en-CA" sz="2000" b="1" dirty="0"/>
            </a:p>
          </p:txBody>
        </p:sp>
        <p:pic>
          <p:nvPicPr>
            <p:cNvPr id="9" name="Content Placeholder 3" descr="CWS_timeseries.jpg"/>
            <p:cNvPicPr>
              <a:picLocks noChangeAspect="1"/>
            </p:cNvPicPr>
            <p:nvPr/>
          </p:nvPicPr>
          <p:blipFill rotWithShape="1">
            <a:blip r:embed="rId2">
              <a:extLst>
                <a:ext uri="{28A0092B-C50C-407E-A947-70E740481C1C}">
                  <a14:useLocalDpi xmlns:a14="http://schemas.microsoft.com/office/drawing/2010/main" val="0"/>
                </a:ext>
              </a:extLst>
            </a:blip>
            <a:srcRect l="48463" t="3841" r="8219" b="50667"/>
            <a:stretch/>
          </p:blipFill>
          <p:spPr>
            <a:xfrm>
              <a:off x="76200" y="3001097"/>
              <a:ext cx="3349493" cy="2637703"/>
            </a:xfrm>
            <a:prstGeom prst="rect">
              <a:avLst/>
            </a:prstGeom>
            <a:noFill/>
          </p:spPr>
        </p:pic>
        <p:pic>
          <p:nvPicPr>
            <p:cNvPr id="10" name="Content Placeholder 3" descr="CWS_timeseries.jpg"/>
            <p:cNvPicPr>
              <a:picLocks noChangeAspect="1"/>
            </p:cNvPicPr>
            <p:nvPr/>
          </p:nvPicPr>
          <p:blipFill rotWithShape="1">
            <a:blip r:embed="rId2">
              <a:extLst>
                <a:ext uri="{28A0092B-C50C-407E-A947-70E740481C1C}">
                  <a14:useLocalDpi xmlns:a14="http://schemas.microsoft.com/office/drawing/2010/main" val="0"/>
                </a:ext>
              </a:extLst>
            </a:blip>
            <a:srcRect l="52846" t="50667" r="8429" b="1869"/>
            <a:stretch/>
          </p:blipFill>
          <p:spPr>
            <a:xfrm>
              <a:off x="3733800" y="2971800"/>
              <a:ext cx="3003129" cy="2783586"/>
            </a:xfrm>
            <a:prstGeom prst="rect">
              <a:avLst/>
            </a:prstGeom>
            <a:noFill/>
          </p:spPr>
        </p:pic>
      </p:grpSp>
      <p:grpSp>
        <p:nvGrpSpPr>
          <p:cNvPr id="11" name="Group 10"/>
          <p:cNvGrpSpPr/>
          <p:nvPr/>
        </p:nvGrpSpPr>
        <p:grpSpPr>
          <a:xfrm>
            <a:off x="738054" y="5448084"/>
            <a:ext cx="7670073" cy="987552"/>
            <a:chOff x="648571" y="4498825"/>
            <a:chExt cx="7670073" cy="987552"/>
          </a:xfrm>
        </p:grpSpPr>
        <p:pic>
          <p:nvPicPr>
            <p:cNvPr id="12"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1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13"/>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300436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Unintended Full-Scale Experiment</a:t>
            </a:r>
            <a:endParaRPr lang="en-CA" dirty="0"/>
          </a:p>
        </p:txBody>
      </p:sp>
      <p:sp>
        <p:nvSpPr>
          <p:cNvPr id="3" name="Content Placeholder 2"/>
          <p:cNvSpPr>
            <a:spLocks noGrp="1"/>
          </p:cNvSpPr>
          <p:nvPr>
            <p:ph idx="1"/>
          </p:nvPr>
        </p:nvSpPr>
        <p:spPr>
          <a:xfrm>
            <a:off x="457200" y="914399"/>
            <a:ext cx="8229600" cy="5638801"/>
          </a:xfrm>
        </p:spPr>
        <p:txBody>
          <a:bodyPr>
            <a:noAutofit/>
          </a:bodyPr>
          <a:lstStyle/>
          <a:p>
            <a:pPr>
              <a:spcBef>
                <a:spcPts val="400"/>
              </a:spcBef>
              <a:spcAft>
                <a:spcPts val="400"/>
              </a:spcAft>
            </a:pPr>
            <a:r>
              <a:rPr lang="en-CA" sz="2400" dirty="0"/>
              <a:t>Background </a:t>
            </a:r>
            <a:r>
              <a:rPr lang="en-CA" sz="2400" dirty="0" smtClean="0"/>
              <a:t>ozone </a:t>
            </a:r>
            <a:r>
              <a:rPr lang="en-CA" sz="2400" dirty="0"/>
              <a:t>and </a:t>
            </a:r>
            <a:r>
              <a:rPr lang="en-CA" sz="2400" dirty="0" smtClean="0"/>
              <a:t>precursors generally </a:t>
            </a:r>
            <a:r>
              <a:rPr lang="en-CA" sz="2400" dirty="0"/>
              <a:t>from </a:t>
            </a:r>
            <a:r>
              <a:rPr lang="en-CA" sz="2400" dirty="0" smtClean="0"/>
              <a:t>   North </a:t>
            </a:r>
            <a:r>
              <a:rPr lang="en-CA" sz="2400" dirty="0"/>
              <a:t>Pacific and quite low.</a:t>
            </a:r>
          </a:p>
          <a:p>
            <a:pPr>
              <a:spcBef>
                <a:spcPts val="400"/>
              </a:spcBef>
              <a:spcAft>
                <a:spcPts val="400"/>
              </a:spcAft>
            </a:pPr>
            <a:r>
              <a:rPr lang="en-CA" sz="2400" dirty="0"/>
              <a:t>Documented small increase in background ozone.</a:t>
            </a:r>
          </a:p>
          <a:p>
            <a:pPr>
              <a:spcBef>
                <a:spcPts val="400"/>
              </a:spcBef>
              <a:spcAft>
                <a:spcPts val="400"/>
              </a:spcAft>
            </a:pPr>
            <a:r>
              <a:rPr lang="en-CA" sz="2400" dirty="0"/>
              <a:t>Little or no impact from precursor emissions upwind </a:t>
            </a:r>
            <a:r>
              <a:rPr lang="en-CA" sz="2400" dirty="0" smtClean="0"/>
              <a:t>      of </a:t>
            </a:r>
            <a:r>
              <a:rPr lang="en-CA" sz="2400" dirty="0" smtClean="0"/>
              <a:t>LFV </a:t>
            </a:r>
            <a:r>
              <a:rPr lang="en-CA" sz="2400" dirty="0"/>
              <a:t>during ozone episodes.</a:t>
            </a:r>
          </a:p>
          <a:p>
            <a:pPr>
              <a:spcBef>
                <a:spcPts val="400"/>
              </a:spcBef>
              <a:spcAft>
                <a:spcPts val="400"/>
              </a:spcAft>
            </a:pPr>
            <a:r>
              <a:rPr lang="en-CA" sz="2400" dirty="0"/>
              <a:t>Shift in the population patterns over last 25 years.</a:t>
            </a:r>
          </a:p>
          <a:p>
            <a:pPr>
              <a:spcBef>
                <a:spcPts val="400"/>
              </a:spcBef>
              <a:spcAft>
                <a:spcPts val="400"/>
              </a:spcAft>
            </a:pPr>
            <a:r>
              <a:rPr lang="en-CA" sz="2400" dirty="0"/>
              <a:t>No noticeable change in meteorology.</a:t>
            </a:r>
          </a:p>
          <a:p>
            <a:pPr marL="742950" indent="-400050">
              <a:spcBef>
                <a:spcPts val="0"/>
              </a:spcBef>
              <a:buNone/>
            </a:pPr>
            <a:r>
              <a:rPr lang="en-CA" sz="2000" dirty="0"/>
              <a:t>→ </a:t>
            </a:r>
            <a:r>
              <a:rPr lang="en-CA" sz="2000" dirty="0" smtClean="0"/>
              <a:t> Ozone </a:t>
            </a:r>
            <a:r>
              <a:rPr lang="en-CA" sz="2000" dirty="0"/>
              <a:t>formation in </a:t>
            </a:r>
            <a:r>
              <a:rPr lang="en-CA" sz="2000" dirty="0" smtClean="0"/>
              <a:t>LFV </a:t>
            </a:r>
            <a:r>
              <a:rPr lang="en-CA" sz="2000" dirty="0"/>
              <a:t>almost entirely caused by local emissions.</a:t>
            </a:r>
          </a:p>
          <a:p>
            <a:pPr marL="742950" indent="-400050">
              <a:spcBef>
                <a:spcPts val="0"/>
              </a:spcBef>
              <a:buNone/>
            </a:pPr>
            <a:r>
              <a:rPr lang="en-CA" sz="2000" dirty="0"/>
              <a:t>→ </a:t>
            </a:r>
            <a:r>
              <a:rPr lang="en-CA" sz="2000" dirty="0" smtClean="0"/>
              <a:t> Observed </a:t>
            </a:r>
            <a:r>
              <a:rPr lang="en-CA" sz="2000" dirty="0"/>
              <a:t>change in behaviour of ozone formation must </a:t>
            </a:r>
            <a:r>
              <a:rPr lang="en-CA" sz="2000" dirty="0" smtClean="0"/>
              <a:t>        arise </a:t>
            </a:r>
            <a:r>
              <a:rPr lang="en-CA" sz="2000" dirty="0"/>
              <a:t>from reductions in precursor emissions</a:t>
            </a:r>
            <a:r>
              <a:rPr lang="en-CA" sz="2000" dirty="0" smtClean="0"/>
              <a:t>.</a:t>
            </a:r>
            <a:endParaRPr lang="en-CA" sz="20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7</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418764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Numerical Modeling System</a:t>
            </a:r>
            <a:endParaRPr lang="en-CA" dirty="0"/>
          </a:p>
        </p:txBody>
      </p:sp>
      <p:sp>
        <p:nvSpPr>
          <p:cNvPr id="3" name="Content Placeholder 2"/>
          <p:cNvSpPr>
            <a:spLocks noGrp="1"/>
          </p:cNvSpPr>
          <p:nvPr>
            <p:ph idx="1"/>
          </p:nvPr>
        </p:nvSpPr>
        <p:spPr>
          <a:xfrm>
            <a:off x="2352674" y="4191001"/>
            <a:ext cx="4448176" cy="1142999"/>
          </a:xfrm>
        </p:spPr>
        <p:txBody>
          <a:bodyPr>
            <a:noAutofit/>
          </a:bodyPr>
          <a:lstStyle/>
          <a:p>
            <a:pPr>
              <a:spcBef>
                <a:spcPts val="300"/>
              </a:spcBef>
              <a:spcAft>
                <a:spcPts val="300"/>
              </a:spcAft>
            </a:pPr>
            <a:r>
              <a:rPr lang="en-CA" sz="2000" dirty="0" smtClean="0"/>
              <a:t>WRF</a:t>
            </a:r>
            <a:r>
              <a:rPr lang="en-CA" sz="2000" dirty="0" smtClean="0"/>
              <a:t>:  Meteorology</a:t>
            </a:r>
            <a:endParaRPr lang="en-CA" sz="2000" dirty="0"/>
          </a:p>
          <a:p>
            <a:pPr>
              <a:spcBef>
                <a:spcPts val="300"/>
              </a:spcBef>
              <a:spcAft>
                <a:spcPts val="300"/>
              </a:spcAft>
            </a:pPr>
            <a:r>
              <a:rPr lang="en-CA" sz="2000" dirty="0" smtClean="0"/>
              <a:t>SMOKE + MEGAN:  </a:t>
            </a:r>
            <a:r>
              <a:rPr lang="en-CA" sz="2000" dirty="0" smtClean="0"/>
              <a:t>Emissions</a:t>
            </a:r>
          </a:p>
          <a:p>
            <a:pPr>
              <a:spcBef>
                <a:spcPts val="300"/>
              </a:spcBef>
              <a:spcAft>
                <a:spcPts val="300"/>
              </a:spcAft>
            </a:pPr>
            <a:r>
              <a:rPr lang="en-CA" sz="2000" dirty="0" smtClean="0"/>
              <a:t>CMAQ: </a:t>
            </a:r>
            <a:r>
              <a:rPr lang="en-CA" sz="2000" dirty="0" smtClean="0"/>
              <a:t> Chemical </a:t>
            </a:r>
            <a:r>
              <a:rPr lang="en-CA" sz="2000" dirty="0" smtClean="0"/>
              <a:t>transformations</a:t>
            </a:r>
            <a:endParaRPr lang="en-CA" sz="2000" dirty="0"/>
          </a:p>
        </p:txBody>
      </p:sp>
      <p:sp>
        <p:nvSpPr>
          <p:cNvPr id="4" name="Slide Number Placeholder 3"/>
          <p:cNvSpPr>
            <a:spLocks noGrp="1"/>
          </p:cNvSpPr>
          <p:nvPr>
            <p:ph type="sldNum" sz="quarter" idx="12"/>
          </p:nvPr>
        </p:nvSpPr>
        <p:spPr/>
        <p:txBody>
          <a:bodyPr/>
          <a:lstStyle/>
          <a:p>
            <a:fld id="{BF82E9BF-5EFC-4868-85D7-ED453BBB4DE3}" type="slidenum">
              <a:rPr lang="en-US" smtClean="0"/>
              <a:pPr/>
              <a:t>8</a:t>
            </a:fld>
            <a:endParaRPr lang="en-US" dirty="0"/>
          </a:p>
        </p:txBody>
      </p:sp>
      <p:grpSp>
        <p:nvGrpSpPr>
          <p:cNvPr id="11" name="Group 10"/>
          <p:cNvGrpSpPr/>
          <p:nvPr/>
        </p:nvGrpSpPr>
        <p:grpSpPr>
          <a:xfrm>
            <a:off x="1581150" y="762000"/>
            <a:ext cx="6000750" cy="3324225"/>
            <a:chOff x="1762125" y="839788"/>
            <a:chExt cx="6000750" cy="3324225"/>
          </a:xfrm>
        </p:grpSpPr>
        <p:pic>
          <p:nvPicPr>
            <p:cNvPr id="5" name="Picture 2" descr="modeling_flow_ch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33" t="28933" r="10977" b="22105"/>
            <a:stretch/>
          </p:blipFill>
          <p:spPr>
            <a:xfrm>
              <a:off x="1762125" y="839788"/>
              <a:ext cx="6000750" cy="3324225"/>
            </a:xfrm>
            <a:prstGeom prst="rect">
              <a:avLst/>
            </a:prstGeom>
          </p:spPr>
        </p:pic>
        <p:sp>
          <p:nvSpPr>
            <p:cNvPr id="6" name="Oval 5"/>
            <p:cNvSpPr>
              <a:spLocks noChangeArrowheads="1"/>
            </p:cNvSpPr>
            <p:nvPr/>
          </p:nvSpPr>
          <p:spPr bwMode="auto">
            <a:xfrm>
              <a:off x="3276600" y="2209800"/>
              <a:ext cx="3276600" cy="1752600"/>
            </a:xfrm>
            <a:prstGeom prst="ellipse">
              <a:avLst/>
            </a:prstGeom>
            <a:noFill/>
            <a:ln w="2222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dk1"/>
                </a:solidFill>
                <a:latin typeface="+mn-lt"/>
                <a:ea typeface="+mn-ea"/>
                <a:cs typeface="+mn-cs"/>
              </a:endParaRPr>
            </a:p>
          </p:txBody>
        </p:sp>
      </p:grpSp>
      <p:grpSp>
        <p:nvGrpSpPr>
          <p:cNvPr id="7" name="Group 6"/>
          <p:cNvGrpSpPr/>
          <p:nvPr/>
        </p:nvGrpSpPr>
        <p:grpSpPr>
          <a:xfrm>
            <a:off x="738054" y="5448084"/>
            <a:ext cx="7670073" cy="987552"/>
            <a:chOff x="648571" y="4498825"/>
            <a:chExt cx="7670073" cy="987552"/>
          </a:xfrm>
        </p:grpSpPr>
        <p:pic>
          <p:nvPicPr>
            <p:cNvPr id="8" name="Picture 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45985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150937"/>
            <a:ext cx="8229600" cy="5135563"/>
          </a:xfrm>
        </p:spPr>
        <p:txBody>
          <a:bodyPr/>
          <a:lstStyle/>
          <a:p>
            <a:pPr>
              <a:spcBef>
                <a:spcPts val="600"/>
              </a:spcBef>
              <a:spcAft>
                <a:spcPts val="600"/>
              </a:spcAft>
            </a:pPr>
            <a:r>
              <a:rPr lang="en-CA" dirty="0" smtClean="0">
                <a:solidFill>
                  <a:schemeClr val="tx2">
                    <a:lumMod val="40000"/>
                    <a:lumOff val="60000"/>
                  </a:schemeClr>
                </a:solidFill>
              </a:rPr>
              <a:t>Setting the stage</a:t>
            </a:r>
          </a:p>
          <a:p>
            <a:pPr>
              <a:spcBef>
                <a:spcPts val="600"/>
              </a:spcBef>
              <a:spcAft>
                <a:spcPts val="600"/>
              </a:spcAft>
            </a:pPr>
            <a:r>
              <a:rPr lang="en-CA" b="1" dirty="0" smtClean="0"/>
              <a:t>How we evaluated the modeling system </a:t>
            </a:r>
            <a:r>
              <a:rPr lang="en-CA" b="1" dirty="0" smtClean="0"/>
              <a:t>  (</a:t>
            </a:r>
            <a:r>
              <a:rPr lang="en-CA" b="1" dirty="0" smtClean="0"/>
              <a:t>and </a:t>
            </a:r>
            <a:r>
              <a:rPr lang="en-CA" b="1" u="sng" dirty="0" smtClean="0"/>
              <a:t>why we did it that way</a:t>
            </a:r>
            <a:r>
              <a:rPr lang="en-CA" b="1" dirty="0" smtClean="0"/>
              <a:t>)</a:t>
            </a:r>
          </a:p>
          <a:p>
            <a:pPr>
              <a:spcBef>
                <a:spcPts val="600"/>
              </a:spcBef>
              <a:spcAft>
                <a:spcPts val="600"/>
              </a:spcAft>
            </a:pPr>
            <a:r>
              <a:rPr lang="en-CA" dirty="0" smtClean="0">
                <a:solidFill>
                  <a:schemeClr val="tx2">
                    <a:lumMod val="40000"/>
                    <a:lumOff val="60000"/>
                  </a:schemeClr>
                </a:solidFill>
              </a:rPr>
              <a:t>Some results</a:t>
            </a:r>
            <a:endParaRPr lang="en-CA" dirty="0">
              <a:solidFill>
                <a:schemeClr val="tx2">
                  <a:lumMod val="40000"/>
                  <a:lumOff val="60000"/>
                </a:schemeClr>
              </a:solidFill>
            </a:endParaRPr>
          </a:p>
        </p:txBody>
      </p:sp>
      <p:sp>
        <p:nvSpPr>
          <p:cNvPr id="4" name="Slide Number Placeholder 3"/>
          <p:cNvSpPr>
            <a:spLocks noGrp="1"/>
          </p:cNvSpPr>
          <p:nvPr>
            <p:ph type="sldNum" sz="quarter" idx="12"/>
          </p:nvPr>
        </p:nvSpPr>
        <p:spPr/>
        <p:txBody>
          <a:bodyPr/>
          <a:lstStyle/>
          <a:p>
            <a:fld id="{BF82E9BF-5EFC-4868-85D7-ED453BBB4DE3}" type="slidenum">
              <a:rPr lang="en-US" smtClean="0"/>
              <a:pPr/>
              <a:t>9</a:t>
            </a:fld>
            <a:endParaRPr lang="en-US" dirty="0"/>
          </a:p>
        </p:txBody>
      </p:sp>
      <p:grpSp>
        <p:nvGrpSpPr>
          <p:cNvPr id="5" name="Group 4"/>
          <p:cNvGrpSpPr/>
          <p:nvPr/>
        </p:nvGrpSpPr>
        <p:grpSpPr>
          <a:xfrm>
            <a:off x="738054" y="5448084"/>
            <a:ext cx="7670073" cy="987552"/>
            <a:chOff x="648571" y="4498825"/>
            <a:chExt cx="7670073" cy="987552"/>
          </a:xfrm>
        </p:grpSpPr>
        <p:pic>
          <p:nvPicPr>
            <p:cNvPr id="6"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r="33646" b="-17512"/>
            <a:stretch/>
          </p:blipFill>
          <p:spPr bwMode="auto">
            <a:xfrm>
              <a:off x="2133600"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1" y="4498825"/>
              <a:ext cx="786384"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444" y="4800600"/>
              <a:ext cx="27432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177380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94EBB7AC4F04488B1C6413A62342A6" ma:contentTypeVersion="0" ma:contentTypeDescription="Create a new document." ma:contentTypeScope="" ma:versionID="e2b030d56400df967d80287bebdaea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14887A-BECC-4431-AE46-D2953AF36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C3EA43-629E-4432-A720-990E4F8E9950}">
  <ds:schemaRef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4766DE3-A6DE-45A5-9F43-B64EE06D8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5895</TotalTime>
  <Words>1078</Words>
  <Application>Microsoft Office PowerPoint</Application>
  <PresentationFormat>On-screen Show (4:3)</PresentationFormat>
  <Paragraphs>190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Dynamical Evaluation of Model Suitability for a Retrospective Analysis of Ozone Formation</vt:lpstr>
      <vt:lpstr>Agenda</vt:lpstr>
      <vt:lpstr>Setting the Stage: The Lower Fraser Valley (LFV)</vt:lpstr>
      <vt:lpstr>Valley-Wide NOx and Anthropogenic VOC Emissions</vt:lpstr>
      <vt:lpstr>Spatio-Temporal Changes in Ozone Concentrations</vt:lpstr>
      <vt:lpstr>Ozone Trends in Western and Eastern LFV</vt:lpstr>
      <vt:lpstr>Unintended Full-Scale Experiment</vt:lpstr>
      <vt:lpstr>Numerical Modeling System</vt:lpstr>
      <vt:lpstr>Agenda</vt:lpstr>
      <vt:lpstr>How We Evaluated the Modeling System</vt:lpstr>
      <vt:lpstr>Comparison of Research-Based and Policy-Relevant Model Evaluations</vt:lpstr>
      <vt:lpstr>Criteria for Choosing Ozone Events</vt:lpstr>
      <vt:lpstr>Meteorology Typical of Ozone Events</vt:lpstr>
      <vt:lpstr>Agenda</vt:lpstr>
      <vt:lpstr>Meteorological Modeling</vt:lpstr>
      <vt:lpstr>Meteorological Modeling</vt:lpstr>
      <vt:lpstr>Model Runs</vt:lpstr>
      <vt:lpstr>Ozone Modeling</vt:lpstr>
      <vt:lpstr>Emissions Modeling</vt:lpstr>
      <vt:lpstr>Identification of Sensitivity Regime Changes</vt:lpstr>
      <vt:lpstr>Policy-Relevant Findings</vt:lpstr>
      <vt:lpstr>Reactivity Changes</vt:lpstr>
      <vt:lpstr>Additional Evaluations</vt:lpstr>
      <vt:lpstr>Model Caveats</vt:lpstr>
      <vt:lpstr>Conclusions of Model Evaluation</vt:lpstr>
      <vt:lpstr>Acknowledgements</vt:lpstr>
      <vt:lpstr>References</vt:lpstr>
    </vt:vector>
  </TitlesOfParts>
  <Company>RWDI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Bubel</dc:creator>
  <cp:lastModifiedBy>Tammy Gazzola</cp:lastModifiedBy>
  <cp:revision>294</cp:revision>
  <cp:lastPrinted>2012-10-31T17:02:59Z</cp:lastPrinted>
  <dcterms:created xsi:type="dcterms:W3CDTF">2009-10-15T14:07:31Z</dcterms:created>
  <dcterms:modified xsi:type="dcterms:W3CDTF">2013-10-21T18:36:37Z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0x010100B394EBB7AC4F04488B1C6413A62342A6</vt:lpwstr>
  </property>
</Properties>
</file>