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87" r:id="rId3"/>
    <p:sldId id="392" r:id="rId4"/>
    <p:sldId id="309" r:id="rId5"/>
    <p:sldId id="258" r:id="rId6"/>
    <p:sldId id="259" r:id="rId7"/>
    <p:sldId id="343" r:id="rId8"/>
    <p:sldId id="260" r:id="rId9"/>
    <p:sldId id="347" r:id="rId10"/>
    <p:sldId id="382" r:id="rId11"/>
    <p:sldId id="384" r:id="rId12"/>
    <p:sldId id="373" r:id="rId13"/>
    <p:sldId id="326" r:id="rId14"/>
    <p:sldId id="386" r:id="rId15"/>
    <p:sldId id="378" r:id="rId16"/>
    <p:sldId id="351" r:id="rId17"/>
    <p:sldId id="379" r:id="rId18"/>
    <p:sldId id="368" r:id="rId19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7C0"/>
    <a:srgbClr val="1200C0"/>
    <a:srgbClr val="FFFFFF"/>
    <a:srgbClr val="9900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74" y="-77"/>
      </p:cViewPr>
      <p:guideLst>
        <p:guide orient="horz" pos="111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BD383-AAA2-4EC7-9BD6-FDCC85618F29}" type="datetimeFigureOut">
              <a:rPr kumimoji="1" lang="ja-JP" altLang="en-US" smtClean="0"/>
              <a:t>2013/10/29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3DF58-605B-4566-80DA-85032616B8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766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51B6D-34A6-4DFB-A411-F9DCAC9152A8}" type="datetimeFigureOut">
              <a:rPr kumimoji="1" lang="ja-JP" altLang="en-US" smtClean="0"/>
              <a:t>2013/10/29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CCCD0-484A-4974-A340-4589CAAF2E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3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819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87850C-6751-45EF-98BE-8CA74B88ECE5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http://www.env.go.jp/air/osen/pm/conf/conf01-04/mat01_2.pdf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CCCD0-484A-4974-A340-4589CAAF2EA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4346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CCD64-E1D6-4448-80FF-AA5DFEE7C83A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CCCD0-484A-4974-A340-4589CAAF2EA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4882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2013/10/29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2013/10/29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2013/10/29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2013/10/29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2013/10/29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2013/10/29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2013/10/29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2013/10/29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2013/10/29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2013/10/29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2013/10/29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2013/10/29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95536" y="116632"/>
            <a:ext cx="8568952" cy="2573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3400" b="1" dirty="0" err="1"/>
              <a:t>Intercomparison</a:t>
            </a:r>
            <a:r>
              <a:rPr lang="en-US" altLang="ja-JP" sz="3400" b="1" dirty="0"/>
              <a:t> of secondary </a:t>
            </a:r>
            <a:r>
              <a:rPr lang="en-US" altLang="ja-JP" sz="3400" b="1" dirty="0" smtClean="0"/>
              <a:t>organic </a:t>
            </a:r>
            <a:r>
              <a:rPr lang="en-US" altLang="ja-JP" sz="3400" b="1" dirty="0"/>
              <a:t>aerosol models based on SOA/O</a:t>
            </a:r>
            <a:r>
              <a:rPr lang="en-US" altLang="ja-JP" sz="3400" b="1" baseline="-25000" dirty="0"/>
              <a:t>x</a:t>
            </a:r>
            <a:r>
              <a:rPr lang="en-US" altLang="ja-JP" sz="3400" b="1" dirty="0"/>
              <a:t> ratio </a:t>
            </a:r>
            <a:endParaRPr lang="ja-JP" altLang="en-US" sz="3400" b="1" dirty="0" smtClean="0"/>
          </a:p>
          <a:p>
            <a:pPr algn="r">
              <a:lnSpc>
                <a:spcPct val="130000"/>
              </a:lnSpc>
            </a:pPr>
            <a:endParaRPr lang="en-US" altLang="ja-JP" sz="1200" dirty="0" smtClean="0"/>
          </a:p>
          <a:p>
            <a:pPr algn="r">
              <a:lnSpc>
                <a:spcPct val="130000"/>
              </a:lnSpc>
            </a:pPr>
            <a:r>
              <a:rPr lang="en-US" altLang="ja-JP" sz="2400" b="1" u="sng" dirty="0"/>
              <a:t>Yu </a:t>
            </a:r>
            <a:r>
              <a:rPr lang="en-US" altLang="ja-JP" sz="2400" b="1" u="sng" dirty="0" err="1"/>
              <a:t>Morino</a:t>
            </a:r>
            <a:r>
              <a:rPr lang="en-US" altLang="ja-JP" sz="2400" dirty="0"/>
              <a:t>, Kiyoshi Tanabe, Kei Sato, and </a:t>
            </a:r>
            <a:r>
              <a:rPr lang="en-US" altLang="ja-JP" sz="2400" dirty="0" err="1"/>
              <a:t>Toshimasa</a:t>
            </a:r>
            <a:r>
              <a:rPr lang="en-US" altLang="ja-JP" sz="2400" dirty="0"/>
              <a:t> </a:t>
            </a:r>
            <a:r>
              <a:rPr lang="en-US" altLang="ja-JP" sz="2400" dirty="0" err="1"/>
              <a:t>Ohara</a:t>
            </a:r>
            <a:r>
              <a:rPr lang="en-US" altLang="ja-JP" sz="2400" dirty="0"/>
              <a:t> </a:t>
            </a:r>
          </a:p>
          <a:p>
            <a:pPr algn="r">
              <a:lnSpc>
                <a:spcPct val="130000"/>
              </a:lnSpc>
            </a:pPr>
            <a:r>
              <a:rPr lang="en-US" altLang="ja-JP" sz="2000" dirty="0"/>
              <a:t>National Institute for Environmental Studies, </a:t>
            </a:r>
            <a:r>
              <a:rPr lang="en-US" altLang="ja-JP" sz="2000" dirty="0" smtClean="0"/>
              <a:t>Japan</a:t>
            </a:r>
            <a:endParaRPr lang="en-US" altLang="ja-JP" sz="2000" dirty="0"/>
          </a:p>
        </p:txBody>
      </p:sp>
      <p:sp>
        <p:nvSpPr>
          <p:cNvPr id="2" name="正方形/長方形 1"/>
          <p:cNvSpPr/>
          <p:nvPr/>
        </p:nvSpPr>
        <p:spPr>
          <a:xfrm>
            <a:off x="3347864" y="6444044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dirty="0" smtClean="0"/>
              <a:t>The </a:t>
            </a:r>
            <a:r>
              <a:rPr lang="en-US" altLang="ja-JP" dirty="0"/>
              <a:t>12th Annual CMAS Conference, </a:t>
            </a:r>
            <a:r>
              <a:rPr lang="en-US" altLang="ja-JP" dirty="0" smtClean="0"/>
              <a:t> October 29, 2013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2575064"/>
            <a:ext cx="8712968" cy="249299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ja-JP" altLang="en-US" sz="2400" dirty="0" err="1" smtClean="0"/>
              <a:t>ー</a:t>
            </a:r>
            <a:r>
              <a:rPr lang="en-US" altLang="ja-JP" sz="2400" dirty="0" smtClean="0"/>
              <a:t>Contents</a:t>
            </a:r>
            <a:r>
              <a:rPr lang="ja-JP" altLang="en-US" sz="2400" dirty="0" err="1" smtClean="0"/>
              <a:t>ー</a:t>
            </a:r>
            <a:endParaRPr lang="en-US" altLang="ja-JP" sz="2400" dirty="0" smtClean="0"/>
          </a:p>
          <a:p>
            <a:pPr>
              <a:lnSpc>
                <a:spcPct val="130000"/>
              </a:lnSpc>
            </a:pPr>
            <a:r>
              <a:rPr lang="ja-JP" altLang="en-US" sz="2400" dirty="0" smtClean="0"/>
              <a:t>　１．</a:t>
            </a:r>
            <a:r>
              <a:rPr lang="en-US" altLang="ja-JP" sz="2400" dirty="0" smtClean="0"/>
              <a:t>Introduction	</a:t>
            </a:r>
            <a:r>
              <a:rPr lang="ja-JP" altLang="en-US" sz="2400" dirty="0" smtClean="0"/>
              <a:t>－ </a:t>
            </a:r>
            <a:r>
              <a:rPr lang="en-US" altLang="ja-JP" sz="2400" dirty="0" smtClean="0"/>
              <a:t>SOA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modelling</a:t>
            </a:r>
            <a:r>
              <a:rPr lang="en-US" altLang="ja-JP" sz="2400" dirty="0" smtClean="0"/>
              <a:t> in Tokyo</a:t>
            </a:r>
          </a:p>
          <a:p>
            <a:pPr>
              <a:lnSpc>
                <a:spcPct val="130000"/>
              </a:lnSpc>
            </a:pPr>
            <a:r>
              <a:rPr lang="ja-JP" altLang="en-US" sz="2400" dirty="0" smtClean="0"/>
              <a:t>　２．</a:t>
            </a:r>
            <a:r>
              <a:rPr lang="en-US" altLang="ja-JP" sz="2400" dirty="0" smtClean="0"/>
              <a:t>Methodology	</a:t>
            </a:r>
            <a:r>
              <a:rPr lang="ja-JP" altLang="en-US" sz="2400" dirty="0" smtClean="0"/>
              <a:t>－</a:t>
            </a:r>
            <a:r>
              <a:rPr lang="en-US" altLang="ja-JP" sz="2400" dirty="0" smtClean="0"/>
              <a:t> Box model settings</a:t>
            </a:r>
          </a:p>
          <a:p>
            <a:pPr>
              <a:lnSpc>
                <a:spcPct val="130000"/>
              </a:lnSpc>
            </a:pPr>
            <a:r>
              <a:rPr lang="ja-JP" altLang="en-US" sz="2400" dirty="0" smtClean="0"/>
              <a:t>　３．</a:t>
            </a:r>
            <a:r>
              <a:rPr lang="en-US" altLang="ja-JP" sz="2400" dirty="0" smtClean="0"/>
              <a:t>Results		</a:t>
            </a:r>
            <a:r>
              <a:rPr lang="ja-JP" altLang="en-US" sz="2400" dirty="0" smtClean="0"/>
              <a:t>－ </a:t>
            </a:r>
            <a:r>
              <a:rPr lang="en-US" altLang="ja-JP" sz="2400" dirty="0" smtClean="0"/>
              <a:t>Model evaluation / Source contributions</a:t>
            </a:r>
          </a:p>
          <a:p>
            <a:pPr>
              <a:lnSpc>
                <a:spcPct val="130000"/>
              </a:lnSpc>
            </a:pPr>
            <a:r>
              <a:rPr lang="ja-JP" altLang="en-US" sz="2400" dirty="0" smtClean="0"/>
              <a:t>　４．</a:t>
            </a:r>
            <a:r>
              <a:rPr lang="en-US" altLang="ja-JP" sz="2400" dirty="0" smtClean="0"/>
              <a:t>Summary</a:t>
            </a:r>
            <a:endParaRPr lang="en-US" altLang="ja-JP" sz="2400" dirty="0"/>
          </a:p>
        </p:txBody>
      </p:sp>
      <p:sp>
        <p:nvSpPr>
          <p:cNvPr id="3" name="正方形/長方形 2"/>
          <p:cNvSpPr/>
          <p:nvPr/>
        </p:nvSpPr>
        <p:spPr>
          <a:xfrm>
            <a:off x="179512" y="5078506"/>
            <a:ext cx="8712968" cy="131112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b="1" dirty="0" err="1" smtClean="0"/>
              <a:t>ー</a:t>
            </a:r>
            <a:r>
              <a:rPr lang="en-US" altLang="ja-JP" b="1" dirty="0" smtClean="0"/>
              <a:t>Acknowledgement</a:t>
            </a:r>
            <a:r>
              <a:rPr lang="ja-JP" altLang="en-US" b="1" dirty="0" err="1" smtClean="0"/>
              <a:t>ー</a:t>
            </a:r>
            <a:endParaRPr lang="en-US" altLang="ja-JP" b="1" dirty="0" smtClean="0"/>
          </a:p>
          <a:p>
            <a:r>
              <a:rPr lang="en-US" altLang="ja-JP" dirty="0" smtClean="0"/>
              <a:t>Funds</a:t>
            </a:r>
            <a:r>
              <a:rPr lang="ja-JP" altLang="en-US" dirty="0" smtClean="0"/>
              <a:t>：</a:t>
            </a:r>
            <a:r>
              <a:rPr lang="en-US" altLang="ja-JP" sz="1400" dirty="0" smtClean="0"/>
              <a:t> </a:t>
            </a:r>
            <a:r>
              <a:rPr lang="en-US" altLang="ja-JP" sz="1500" dirty="0" smtClean="0"/>
              <a:t>Grant-in-Aid for </a:t>
            </a:r>
            <a:r>
              <a:rPr lang="en-US" altLang="ja-JP" sz="1500" dirty="0"/>
              <a:t>Scientific Research from the Japan Society for the </a:t>
            </a:r>
            <a:r>
              <a:rPr lang="en-US" altLang="ja-JP" sz="1500" dirty="0" smtClean="0"/>
              <a:t>Promotion of </a:t>
            </a:r>
            <a:r>
              <a:rPr lang="en-US" altLang="ja-JP" sz="1500" dirty="0"/>
              <a:t>Science </a:t>
            </a:r>
            <a:r>
              <a:rPr lang="en-US" altLang="ja-JP" sz="1500" dirty="0" smtClean="0"/>
              <a:t>(23710024)</a:t>
            </a:r>
          </a:p>
          <a:p>
            <a:pPr>
              <a:lnSpc>
                <a:spcPct val="120000"/>
              </a:lnSpc>
            </a:pPr>
            <a:r>
              <a:rPr lang="en-US" altLang="ja-JP" sz="1500" dirty="0" smtClean="0"/>
              <a:t>                 Environment </a:t>
            </a:r>
            <a:r>
              <a:rPr lang="en-US" altLang="ja-JP" sz="1500" dirty="0"/>
              <a:t>Research and Technology Development Fund (C-1001</a:t>
            </a:r>
            <a:r>
              <a:rPr lang="en-US" altLang="ja-JP" sz="15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altLang="ja-JP" dirty="0" smtClean="0"/>
              <a:t>Obs. data</a:t>
            </a:r>
            <a:r>
              <a:rPr lang="ja-JP" altLang="en-US" dirty="0" smtClean="0"/>
              <a:t>：　</a:t>
            </a:r>
            <a:r>
              <a:rPr lang="en-US" altLang="ja-JP" dirty="0" smtClean="0"/>
              <a:t>Prof. Y. Kondo and </a:t>
            </a:r>
            <a:r>
              <a:rPr lang="en-US" altLang="ja-JP" dirty="0"/>
              <a:t>Prof. N</a:t>
            </a:r>
            <a:r>
              <a:rPr lang="en-US" altLang="ja-JP" dirty="0" smtClean="0"/>
              <a:t>. </a:t>
            </a:r>
            <a:r>
              <a:rPr lang="en-US" altLang="ja-JP" dirty="0" err="1" smtClean="0"/>
              <a:t>Takegawa</a:t>
            </a:r>
            <a:r>
              <a:rPr lang="ja-JP" altLang="en-US" dirty="0" smtClean="0"/>
              <a:t> </a:t>
            </a:r>
            <a:r>
              <a:rPr lang="en-US" altLang="ja-JP" dirty="0" smtClean="0"/>
              <a:t>(Univ. Tokyo)</a:t>
            </a:r>
            <a:endParaRPr lang="ja-JP" altLang="en-US" dirty="0"/>
          </a:p>
        </p:txBody>
      </p:sp>
      <p:pic>
        <p:nvPicPr>
          <p:cNvPr id="7" name="Picture 1252" descr="NIES_LOGO_trans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021" y="836712"/>
            <a:ext cx="1949443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74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20" y="1412776"/>
            <a:ext cx="8172000" cy="418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角丸四角形 2"/>
          <p:cNvSpPr/>
          <p:nvPr/>
        </p:nvSpPr>
        <p:spPr>
          <a:xfrm>
            <a:off x="971600" y="1052736"/>
            <a:ext cx="6984776" cy="750566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3184" y="274638"/>
            <a:ext cx="8507288" cy="706090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2800" dirty="0" smtClean="0"/>
              <a:t>Comparison of experimental data and model simulation</a:t>
            </a:r>
            <a:br>
              <a:rPr kumimoji="1" lang="en-US" altLang="ja-JP" sz="2800" dirty="0" smtClean="0"/>
            </a:br>
            <a:r>
              <a:rPr lang="en-US" altLang="ja-JP" sz="2200" dirty="0" smtClean="0"/>
              <a:t>—high </a:t>
            </a:r>
            <a:r>
              <a:rPr lang="en-US" altLang="ja-JP" sz="2200" dirty="0" err="1" smtClean="0"/>
              <a:t>NO</a:t>
            </a:r>
            <a:r>
              <a:rPr lang="en-US" altLang="ja-JP" sz="2200" baseline="-25000" dirty="0" err="1" smtClean="0"/>
              <a:t>x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condition</a:t>
            </a:r>
            <a:endParaRPr kumimoji="1" lang="ja-JP" altLang="en-US" sz="2200" dirty="0"/>
          </a:p>
        </p:txBody>
      </p:sp>
      <p:sp>
        <p:nvSpPr>
          <p:cNvPr id="5" name="正方形/長方形 4"/>
          <p:cNvSpPr/>
          <p:nvPr/>
        </p:nvSpPr>
        <p:spPr>
          <a:xfrm>
            <a:off x="809480" y="1909951"/>
            <a:ext cx="12410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dirty="0" smtClean="0"/>
              <a:t>m-xylene</a:t>
            </a:r>
            <a:endParaRPr lang="ja-JP" altLang="en-US" sz="2200" dirty="0"/>
          </a:p>
        </p:txBody>
      </p:sp>
      <p:sp>
        <p:nvSpPr>
          <p:cNvPr id="6" name="正方形/長方形 5"/>
          <p:cNvSpPr/>
          <p:nvPr/>
        </p:nvSpPr>
        <p:spPr>
          <a:xfrm>
            <a:off x="4657361" y="1912220"/>
            <a:ext cx="10667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dirty="0" smtClean="0"/>
              <a:t>toluene</a:t>
            </a:r>
            <a:endParaRPr lang="ja-JP" altLang="en-US" sz="2200" dirty="0"/>
          </a:p>
        </p:txBody>
      </p:sp>
      <p:sp>
        <p:nvSpPr>
          <p:cNvPr id="8" name="正方形/長方形 7"/>
          <p:cNvSpPr/>
          <p:nvPr/>
        </p:nvSpPr>
        <p:spPr>
          <a:xfrm>
            <a:off x="1810722" y="3681315"/>
            <a:ext cx="6530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Obs.</a:t>
            </a:r>
            <a:endParaRPr lang="ja-JP" altLang="en-US" sz="2000" dirty="0"/>
          </a:p>
        </p:txBody>
      </p:sp>
      <p:sp>
        <p:nvSpPr>
          <p:cNvPr id="9" name="正方形/長方形 8"/>
          <p:cNvSpPr/>
          <p:nvPr/>
        </p:nvSpPr>
        <p:spPr>
          <a:xfrm>
            <a:off x="2242770" y="2126934"/>
            <a:ext cx="5886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VBS</a:t>
            </a:r>
            <a:endParaRPr lang="ja-JP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075460" y="2930751"/>
            <a:ext cx="8955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7030A0"/>
                </a:solidFill>
              </a:rPr>
              <a:t>AERO5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3075460" y="2532211"/>
            <a:ext cx="8955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</a:rPr>
              <a:t>AERO4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140" y="1144151"/>
            <a:ext cx="2143774" cy="62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3635896" y="1188041"/>
            <a:ext cx="412574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5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ja-JP" sz="15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1500" dirty="0" smtClean="0">
                <a:latin typeface="Times New Roman" pitchFamily="18" charset="0"/>
                <a:cs typeface="Times New Roman" pitchFamily="18" charset="0"/>
              </a:rPr>
              <a:t>: SOA</a:t>
            </a:r>
            <a:r>
              <a:rPr lang="ja-JP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500" dirty="0" smtClean="0">
                <a:latin typeface="Times New Roman" pitchFamily="18" charset="0"/>
                <a:cs typeface="Times New Roman" pitchFamily="18" charset="0"/>
              </a:rPr>
              <a:t>production yield  </a:t>
            </a:r>
            <a:r>
              <a:rPr lang="en-US" altLang="ja-JP" sz="1300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sz="1300" i="1" baseline="-25000" dirty="0" err="1" smtClean="0">
                <a:latin typeface="Times New Roman" pitchFamily="18" charset="0"/>
                <a:cs typeface="Times New Roman" pitchFamily="18" charset="0"/>
              </a:rPr>
              <a:t>om,i</a:t>
            </a:r>
            <a:r>
              <a:rPr lang="ja-JP" altLang="en-US" sz="1300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ja-JP" sz="1300" dirty="0" smtClean="0">
                <a:latin typeface="Times New Roman" pitchFamily="18" charset="0"/>
                <a:cs typeface="Times New Roman" pitchFamily="18" charset="0"/>
              </a:rPr>
              <a:t>Partitioning coefficient</a:t>
            </a:r>
          </a:p>
          <a:p>
            <a:r>
              <a:rPr lang="en-US" altLang="ja-JP" sz="15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ja-JP" sz="15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ja-JP" sz="1500" dirty="0" smtClean="0">
                <a:latin typeface="Times New Roman" pitchFamily="18" charset="0"/>
                <a:cs typeface="Times New Roman" pitchFamily="18" charset="0"/>
              </a:rPr>
              <a:t>: OA concentration       </a:t>
            </a:r>
            <a:r>
              <a:rPr lang="en-US" altLang="ja-JP" sz="13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sz="13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1300" dirty="0" smtClean="0">
                <a:latin typeface="Times New Roman" pitchFamily="18" charset="0"/>
                <a:cs typeface="Times New Roman" pitchFamily="18" charset="0"/>
              </a:rPr>
              <a:t>: stoichiometric coefficient</a:t>
            </a:r>
            <a:endParaRPr lang="ja-JP" altLang="en-US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7136913" y="1837273"/>
            <a:ext cx="1380250" cy="707886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</p:spPr>
        <p:txBody>
          <a:bodyPr wrap="none">
            <a:spAutoFit/>
          </a:bodyPr>
          <a:lstStyle/>
          <a:p>
            <a:r>
              <a:rPr lang="ja-JP" altLang="en-US" sz="2000" dirty="0" smtClean="0">
                <a:solidFill>
                  <a:schemeClr val="accent6">
                    <a:lumMod val="75000"/>
                  </a:schemeClr>
                </a:solidFill>
              </a:rPr>
              <a:t>○</a:t>
            </a:r>
            <a:r>
              <a:rPr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Standard</a:t>
            </a:r>
          </a:p>
          <a:p>
            <a:r>
              <a:rPr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×No aging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9552" y="5651839"/>
            <a:ext cx="8374793" cy="75713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ja-JP" dirty="0" smtClean="0"/>
              <a:t>Model simulation of chamber experiment</a:t>
            </a:r>
            <a:r>
              <a:rPr lang="ja-JP" altLang="en-US" dirty="0" smtClean="0"/>
              <a:t> </a:t>
            </a:r>
            <a:r>
              <a:rPr lang="en-US" altLang="ja-JP" dirty="0"/>
              <a:t>(aromatics VOC </a:t>
            </a:r>
            <a:r>
              <a:rPr lang="en-US" altLang="ja-JP" dirty="0" smtClean="0"/>
              <a:t>+ </a:t>
            </a:r>
            <a:r>
              <a:rPr lang="en-US" altLang="ja-JP" dirty="0" err="1" smtClean="0"/>
              <a:t>NO</a:t>
            </a:r>
            <a:r>
              <a:rPr lang="en-US" altLang="ja-JP" baseline="-25000" dirty="0" err="1" smtClean="0"/>
              <a:t>x</a:t>
            </a:r>
            <a:r>
              <a:rPr lang="en-US" altLang="ja-JP" baseline="-25000" dirty="0" smtClean="0"/>
              <a:t> </a:t>
            </a:r>
            <a:r>
              <a:rPr lang="en-US" altLang="ja-JP" dirty="0" smtClean="0"/>
              <a:t>+ HONO)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ja-JP" dirty="0" smtClean="0"/>
              <a:t>Aging process enhanced SOA production yield was enhanced by a factor of 1.3 ~ 1.5.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-32955" y="-1"/>
            <a:ext cx="883640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400" dirty="0" smtClean="0"/>
              <a:t>3. Results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223491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8" b="47042"/>
          <a:stretch/>
        </p:blipFill>
        <p:spPr bwMode="auto">
          <a:xfrm>
            <a:off x="240553" y="1420453"/>
            <a:ext cx="7906873" cy="424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809480" y="1909951"/>
            <a:ext cx="12410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dirty="0" smtClean="0"/>
              <a:t>m-xylene</a:t>
            </a:r>
            <a:endParaRPr lang="ja-JP" altLang="en-US" sz="2200" dirty="0"/>
          </a:p>
        </p:txBody>
      </p:sp>
      <p:sp>
        <p:nvSpPr>
          <p:cNvPr id="6" name="正方形/長方形 5"/>
          <p:cNvSpPr/>
          <p:nvPr/>
        </p:nvSpPr>
        <p:spPr>
          <a:xfrm>
            <a:off x="4657361" y="1912220"/>
            <a:ext cx="10667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dirty="0" smtClean="0"/>
              <a:t>toluene</a:t>
            </a:r>
            <a:endParaRPr lang="ja-JP" altLang="en-US" sz="2200" dirty="0"/>
          </a:p>
        </p:txBody>
      </p:sp>
      <p:sp>
        <p:nvSpPr>
          <p:cNvPr id="8" name="正方形/長方形 7"/>
          <p:cNvSpPr/>
          <p:nvPr/>
        </p:nvSpPr>
        <p:spPr>
          <a:xfrm>
            <a:off x="1810722" y="3681315"/>
            <a:ext cx="6530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Obs.</a:t>
            </a:r>
            <a:endParaRPr lang="ja-JP" altLang="en-US" sz="2000" dirty="0"/>
          </a:p>
        </p:txBody>
      </p:sp>
      <p:sp>
        <p:nvSpPr>
          <p:cNvPr id="9" name="正方形/長方形 8"/>
          <p:cNvSpPr/>
          <p:nvPr/>
        </p:nvSpPr>
        <p:spPr>
          <a:xfrm>
            <a:off x="2242770" y="2126934"/>
            <a:ext cx="5886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VBS</a:t>
            </a:r>
            <a:endParaRPr lang="ja-JP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075460" y="2930751"/>
            <a:ext cx="8955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7030A0"/>
                </a:solidFill>
              </a:rPr>
              <a:t>AERO5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3075460" y="2532211"/>
            <a:ext cx="8955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</a:rPr>
              <a:t>AERO4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7136913" y="1837273"/>
            <a:ext cx="1534972" cy="1015663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</p:spPr>
        <p:txBody>
          <a:bodyPr wrap="none">
            <a:spAutoFit/>
          </a:bodyPr>
          <a:lstStyle/>
          <a:p>
            <a:r>
              <a:rPr lang="ja-JP" altLang="en-US" sz="2000" dirty="0" smtClean="0">
                <a:solidFill>
                  <a:schemeClr val="accent6">
                    <a:lumMod val="75000"/>
                  </a:schemeClr>
                </a:solidFill>
              </a:rPr>
              <a:t>○</a:t>
            </a:r>
            <a:r>
              <a:rPr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Standard</a:t>
            </a:r>
          </a:p>
          <a:p>
            <a:r>
              <a:rPr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×No aging</a:t>
            </a:r>
          </a:p>
          <a:p>
            <a:r>
              <a:rPr lang="ja-JP" altLang="en-US" sz="2000" dirty="0" smtClean="0">
                <a:solidFill>
                  <a:schemeClr val="accent6">
                    <a:lumMod val="75000"/>
                  </a:schemeClr>
                </a:solidFill>
              </a:rPr>
              <a:t>■</a:t>
            </a:r>
            <a:r>
              <a:rPr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reduced </a:t>
            </a:r>
            <a:r>
              <a:rPr lang="en-US" altLang="ja-JP" sz="2000" i="1" dirty="0" smtClean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altLang="ja-JP" sz="2000" i="1" baseline="-25000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endParaRPr lang="ja-JP" altLang="en-US" sz="2000" i="1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9552" y="5651839"/>
            <a:ext cx="8374793" cy="1089529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ja-JP" dirty="0" smtClean="0"/>
              <a:t>Model simulation of chamber experiment</a:t>
            </a:r>
            <a:r>
              <a:rPr lang="ja-JP" altLang="en-US" dirty="0" smtClean="0"/>
              <a:t> </a:t>
            </a:r>
            <a:r>
              <a:rPr lang="en-US" altLang="ja-JP" dirty="0"/>
              <a:t>(aromatics VOC </a:t>
            </a:r>
            <a:r>
              <a:rPr lang="en-US" altLang="ja-JP" dirty="0" smtClean="0"/>
              <a:t>+ </a:t>
            </a:r>
            <a:r>
              <a:rPr lang="en-US" altLang="ja-JP" dirty="0" err="1" smtClean="0"/>
              <a:t>NO</a:t>
            </a:r>
            <a:r>
              <a:rPr lang="en-US" altLang="ja-JP" baseline="-25000" dirty="0" err="1" smtClean="0"/>
              <a:t>x</a:t>
            </a:r>
            <a:r>
              <a:rPr lang="en-US" altLang="ja-JP" baseline="-25000" dirty="0" smtClean="0"/>
              <a:t> </a:t>
            </a:r>
            <a:r>
              <a:rPr lang="en-US" altLang="ja-JP" dirty="0" smtClean="0"/>
              <a:t>+ HONO)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ja-JP" dirty="0" smtClean="0"/>
              <a:t>Aging process enhanced SOA production yield was enhanced by a factor of 1.3 ~ 1.5.</a:t>
            </a:r>
          </a:p>
          <a:p>
            <a:pPr>
              <a:lnSpc>
                <a:spcPct val="120000"/>
              </a:lnSpc>
            </a:pPr>
            <a:r>
              <a:rPr lang="ja-JP" altLang="en-US" dirty="0" smtClean="0"/>
              <a:t>→　</a:t>
            </a:r>
            <a:r>
              <a:rPr lang="en-US" altLang="ja-JP" i="1" dirty="0">
                <a:solidFill>
                  <a:srgbClr val="FF0000"/>
                </a:solidFill>
              </a:rPr>
              <a:t>Y</a:t>
            </a:r>
            <a:r>
              <a:rPr lang="en-US" altLang="ja-JP" i="1" baseline="-25000" dirty="0">
                <a:solidFill>
                  <a:srgbClr val="FF0000"/>
                </a:solidFill>
              </a:rPr>
              <a:t>i</a:t>
            </a:r>
            <a:r>
              <a:rPr lang="en-US" altLang="ja-JP" dirty="0">
                <a:solidFill>
                  <a:srgbClr val="FF0000"/>
                </a:solidFill>
              </a:rPr>
              <a:t> should be reduced by 30-50%</a:t>
            </a:r>
            <a:r>
              <a:rPr lang="en-US" altLang="ja-JP" dirty="0" smtClean="0"/>
              <a:t> to avoid double counting.</a:t>
            </a:r>
          </a:p>
        </p:txBody>
      </p:sp>
      <p:sp>
        <p:nvSpPr>
          <p:cNvPr id="19" name="角丸四角形 18"/>
          <p:cNvSpPr/>
          <p:nvPr/>
        </p:nvSpPr>
        <p:spPr>
          <a:xfrm>
            <a:off x="971600" y="1052736"/>
            <a:ext cx="6984776" cy="750566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140" y="1144151"/>
            <a:ext cx="2143774" cy="62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正方形/長方形 20"/>
          <p:cNvSpPr/>
          <p:nvPr/>
        </p:nvSpPr>
        <p:spPr>
          <a:xfrm>
            <a:off x="3635896" y="1188041"/>
            <a:ext cx="412574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5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ja-JP" sz="15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1500" dirty="0" smtClean="0">
                <a:latin typeface="Times New Roman" pitchFamily="18" charset="0"/>
                <a:cs typeface="Times New Roman" pitchFamily="18" charset="0"/>
              </a:rPr>
              <a:t>: SOA</a:t>
            </a:r>
            <a:r>
              <a:rPr lang="ja-JP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500" dirty="0" smtClean="0">
                <a:latin typeface="Times New Roman" pitchFamily="18" charset="0"/>
                <a:cs typeface="Times New Roman" pitchFamily="18" charset="0"/>
              </a:rPr>
              <a:t>production yield  </a:t>
            </a:r>
            <a:r>
              <a:rPr lang="en-US" altLang="ja-JP" sz="1300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sz="1300" i="1" baseline="-25000" dirty="0" err="1" smtClean="0">
                <a:latin typeface="Times New Roman" pitchFamily="18" charset="0"/>
                <a:cs typeface="Times New Roman" pitchFamily="18" charset="0"/>
              </a:rPr>
              <a:t>om,i</a:t>
            </a:r>
            <a:r>
              <a:rPr lang="ja-JP" altLang="en-US" sz="1300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ja-JP" sz="1300" dirty="0" smtClean="0">
                <a:latin typeface="Times New Roman" pitchFamily="18" charset="0"/>
                <a:cs typeface="Times New Roman" pitchFamily="18" charset="0"/>
              </a:rPr>
              <a:t>Partitioning coefficient</a:t>
            </a:r>
          </a:p>
          <a:p>
            <a:r>
              <a:rPr lang="en-US" altLang="ja-JP" sz="15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ja-JP" sz="15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ja-JP" sz="1500" dirty="0" smtClean="0">
                <a:latin typeface="Times New Roman" pitchFamily="18" charset="0"/>
                <a:cs typeface="Times New Roman" pitchFamily="18" charset="0"/>
              </a:rPr>
              <a:t>: OA concentration       </a:t>
            </a:r>
            <a:r>
              <a:rPr lang="en-US" altLang="ja-JP" sz="13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sz="13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1300" dirty="0" smtClean="0">
                <a:latin typeface="Times New Roman" pitchFamily="18" charset="0"/>
                <a:cs typeface="Times New Roman" pitchFamily="18" charset="0"/>
              </a:rPr>
              <a:t>: stoichiometric coefficient</a:t>
            </a:r>
            <a:endParaRPr lang="ja-JP" altLang="en-US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-32955" y="-1"/>
            <a:ext cx="883640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400" dirty="0" smtClean="0"/>
              <a:t>3. Results</a:t>
            </a:r>
            <a:endParaRPr lang="en-US" altLang="ja-JP" sz="1400" dirty="0"/>
          </a:p>
        </p:txBody>
      </p:sp>
      <p:sp>
        <p:nvSpPr>
          <p:cNvPr id="24" name="タイトル 1"/>
          <p:cNvSpPr>
            <a:spLocks noGrp="1"/>
          </p:cNvSpPr>
          <p:nvPr>
            <p:ph type="title"/>
          </p:nvPr>
        </p:nvSpPr>
        <p:spPr>
          <a:xfrm>
            <a:off x="313184" y="274638"/>
            <a:ext cx="8507288" cy="706090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2800" dirty="0" smtClean="0"/>
              <a:t>Comparison of experimental data and model simulation</a:t>
            </a:r>
            <a:br>
              <a:rPr kumimoji="1" lang="en-US" altLang="ja-JP" sz="2800" dirty="0" smtClean="0"/>
            </a:br>
            <a:r>
              <a:rPr lang="en-US" altLang="ja-JP" sz="2200" dirty="0" smtClean="0"/>
              <a:t>—high </a:t>
            </a:r>
            <a:r>
              <a:rPr lang="en-US" altLang="ja-JP" sz="2200" dirty="0" err="1" smtClean="0"/>
              <a:t>NO</a:t>
            </a:r>
            <a:r>
              <a:rPr lang="en-US" altLang="ja-JP" sz="2200" baseline="-25000" dirty="0" err="1" smtClean="0"/>
              <a:t>x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condition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2122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4830" r="75702" b="86752"/>
          <a:stretch/>
        </p:blipFill>
        <p:spPr bwMode="auto">
          <a:xfrm>
            <a:off x="4355975" y="836712"/>
            <a:ext cx="4516291" cy="78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395536" y="5104434"/>
            <a:ext cx="6805517" cy="169033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ja-JP" sz="2200" dirty="0" smtClean="0"/>
              <a:t>O</a:t>
            </a:r>
            <a:r>
              <a:rPr lang="en-US" altLang="ja-JP" sz="2200" baseline="-25000" dirty="0" smtClean="0"/>
              <a:t>3</a:t>
            </a:r>
            <a:r>
              <a:rPr lang="en-US" altLang="ja-JP" sz="2200" dirty="0" smtClean="0"/>
              <a:t> and </a:t>
            </a:r>
            <a:r>
              <a:rPr lang="en-US" altLang="ja-JP" sz="2200" dirty="0" err="1" smtClean="0"/>
              <a:t>NO</a:t>
            </a:r>
            <a:r>
              <a:rPr lang="en-US" altLang="ja-JP" sz="2200" baseline="-25000" dirty="0" err="1" smtClean="0"/>
              <a:t>x</a:t>
            </a:r>
            <a:r>
              <a:rPr lang="en-US" altLang="ja-JP" sz="2200" dirty="0" smtClean="0"/>
              <a:t> were well reproduced.</a:t>
            </a:r>
            <a:endParaRPr lang="en-US" altLang="ja-JP" sz="2200" dirty="0"/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ja-JP" sz="2200" dirty="0" smtClean="0"/>
              <a:t>OH were reproduced, while HO</a:t>
            </a:r>
            <a:r>
              <a:rPr lang="en-US" altLang="ja-JP" sz="2200" baseline="-25000" dirty="0" smtClean="0"/>
              <a:t>2</a:t>
            </a:r>
            <a:r>
              <a:rPr lang="en-US" altLang="ja-JP" sz="2200" dirty="0" smtClean="0"/>
              <a:t> were underestimated. </a:t>
            </a:r>
          </a:p>
          <a:p>
            <a:pPr>
              <a:lnSpc>
                <a:spcPct val="120000"/>
              </a:lnSpc>
            </a:pPr>
            <a:r>
              <a:rPr lang="en-US" altLang="ja-JP" sz="2200" dirty="0"/>
              <a:t> </a:t>
            </a:r>
            <a:r>
              <a:rPr lang="en-US" altLang="ja-JP" sz="2200" dirty="0" smtClean="0"/>
              <a:t>     </a:t>
            </a:r>
            <a:r>
              <a:rPr lang="ja-JP" altLang="en-US" sz="2200" dirty="0" smtClean="0"/>
              <a:t>→</a:t>
            </a:r>
            <a:r>
              <a:rPr lang="en-US" altLang="ja-JP" sz="2200" dirty="0" smtClean="0"/>
              <a:t> should be examined in future studies.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ja-JP" sz="2200" dirty="0" smtClean="0"/>
              <a:t>HNO</a:t>
            </a:r>
            <a:r>
              <a:rPr lang="en-US" altLang="ja-JP" sz="2200" baseline="-25000" dirty="0" smtClean="0"/>
              <a:t>3</a:t>
            </a:r>
            <a:r>
              <a:rPr lang="en-US" altLang="ja-JP" sz="2200" dirty="0" smtClean="0"/>
              <a:t> were overestimated.</a:t>
            </a:r>
            <a:r>
              <a:rPr lang="en-US" altLang="ja-JP" dirty="0" smtClean="0"/>
              <a:t> </a:t>
            </a:r>
            <a:r>
              <a:rPr lang="en-US" altLang="ja-JP" sz="1400" dirty="0" smtClean="0"/>
              <a:t>(dry deposition)</a:t>
            </a:r>
            <a:endParaRPr lang="ja-JP" altLang="en-US" sz="1400" dirty="0"/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313184" y="274638"/>
            <a:ext cx="850728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2900" dirty="0" smtClean="0"/>
              <a:t>Model evaluation in ambient condition </a:t>
            </a:r>
            <a:r>
              <a:rPr lang="en-US" altLang="ja-JP" sz="2500" dirty="0" smtClean="0"/>
              <a:t>– gaseous species</a:t>
            </a:r>
            <a:endParaRPr lang="ja-JP" altLang="en-US" sz="2500" dirty="0"/>
          </a:p>
        </p:txBody>
      </p:sp>
      <p:sp>
        <p:nvSpPr>
          <p:cNvPr id="19" name="正方形/長方形 18"/>
          <p:cNvSpPr/>
          <p:nvPr/>
        </p:nvSpPr>
        <p:spPr>
          <a:xfrm>
            <a:off x="-32955" y="-1"/>
            <a:ext cx="883640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400" dirty="0" smtClean="0"/>
              <a:t>3. Results</a:t>
            </a:r>
            <a:endParaRPr lang="en-US" altLang="ja-JP" sz="14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107504" y="1638425"/>
            <a:ext cx="8980820" cy="3528392"/>
            <a:chOff x="107504" y="1340768"/>
            <a:chExt cx="8980820" cy="3528392"/>
          </a:xfrm>
        </p:grpSpPr>
        <p:sp>
          <p:nvSpPr>
            <p:cNvPr id="13" name="正方形/長方形 12"/>
            <p:cNvSpPr/>
            <p:nvPr/>
          </p:nvSpPr>
          <p:spPr>
            <a:xfrm>
              <a:off x="5292080" y="1484784"/>
              <a:ext cx="58702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OH</a:t>
              </a:r>
              <a:endParaRPr lang="ja-JP" altLang="en-US" sz="2400" b="1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581854" y="1513672"/>
              <a:ext cx="69121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HO</a:t>
              </a:r>
              <a:r>
                <a:rPr lang="en-US" altLang="ja-JP" sz="2400" b="1" baseline="-25000" dirty="0" smtClean="0"/>
                <a:t>2</a:t>
              </a:r>
              <a:endParaRPr lang="ja-JP" altLang="en-US" sz="2400" b="1" dirty="0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4860032" y="3246659"/>
              <a:ext cx="6992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NO</a:t>
              </a:r>
              <a:r>
                <a:rPr lang="en-US" altLang="ja-JP" sz="2400" b="1" baseline="-25000" dirty="0" smtClean="0"/>
                <a:t>2</a:t>
              </a:r>
              <a:endParaRPr lang="ja-JP" altLang="en-US" sz="2400" b="1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7972801" y="3257609"/>
              <a:ext cx="8931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HNO</a:t>
              </a:r>
              <a:r>
                <a:rPr lang="en-US" altLang="ja-JP" sz="2400" b="1" baseline="-25000" dirty="0" smtClean="0"/>
                <a:t>3</a:t>
              </a:r>
              <a:endParaRPr lang="ja-JP" altLang="en-US" sz="2400" b="1" dirty="0"/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340768"/>
              <a:ext cx="8980820" cy="3528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正方形/長方形 20"/>
            <p:cNvSpPr/>
            <p:nvPr/>
          </p:nvSpPr>
          <p:spPr>
            <a:xfrm>
              <a:off x="2464518" y="1475159"/>
              <a:ext cx="4972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O</a:t>
              </a:r>
              <a:r>
                <a:rPr lang="en-US" altLang="ja-JP" sz="2400" b="1" baseline="-25000" dirty="0" smtClean="0"/>
                <a:t>3</a:t>
              </a:r>
              <a:endParaRPr lang="ja-JP" altLang="en-US" sz="2400" b="1" dirty="0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2326280" y="3255367"/>
              <a:ext cx="595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NO</a:t>
              </a:r>
              <a:endParaRPr lang="ja-JP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434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1052736"/>
            <a:ext cx="8507288" cy="205661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40000"/>
              </a:lnSpc>
            </a:pPr>
            <a:r>
              <a:rPr lang="en-US" altLang="ja-JP" dirty="0" smtClean="0"/>
              <a:t>Under VOC limited condition (e.g., urban area), </a:t>
            </a:r>
            <a:r>
              <a:rPr lang="en-US" altLang="ja-JP" dirty="0" err="1" smtClean="0"/>
              <a:t>VOCs+OH</a:t>
            </a:r>
            <a:r>
              <a:rPr lang="en-US" altLang="ja-JP" dirty="0"/>
              <a:t> reactions are </a:t>
            </a:r>
            <a:r>
              <a:rPr lang="en-US" altLang="ja-JP" dirty="0" smtClean="0"/>
              <a:t>rate-limiting for O</a:t>
            </a:r>
            <a:r>
              <a:rPr lang="en-US" altLang="ja-JP" baseline="-25000" dirty="0" smtClean="0"/>
              <a:t>x</a:t>
            </a:r>
            <a:r>
              <a:rPr lang="en-US" altLang="ja-JP" dirty="0"/>
              <a:t>(=O</a:t>
            </a:r>
            <a:r>
              <a:rPr lang="en-US" altLang="ja-JP" baseline="-25000" dirty="0"/>
              <a:t>3</a:t>
            </a:r>
            <a:r>
              <a:rPr lang="en-US" altLang="ja-JP" dirty="0"/>
              <a:t>+NO</a:t>
            </a:r>
            <a:r>
              <a:rPr lang="en-US" altLang="ja-JP" sz="3100" baseline="-25000" dirty="0"/>
              <a:t>2</a:t>
            </a:r>
            <a:r>
              <a:rPr lang="en-US" altLang="ja-JP" dirty="0"/>
              <a:t>) </a:t>
            </a:r>
            <a:r>
              <a:rPr lang="en-US" altLang="ja-JP" dirty="0" smtClean="0"/>
              <a:t>and SOA production. </a:t>
            </a:r>
            <a:endParaRPr lang="en-US" altLang="ja-JP" sz="1300" dirty="0" smtClean="0"/>
          </a:p>
          <a:p>
            <a:pPr>
              <a:lnSpc>
                <a:spcPct val="140000"/>
              </a:lnSpc>
            </a:pPr>
            <a:r>
              <a:rPr lang="en-US" altLang="ja-JP" dirty="0" smtClean="0"/>
              <a:t>O</a:t>
            </a:r>
            <a:r>
              <a:rPr lang="en-US" altLang="ja-JP" baseline="-25000" dirty="0" smtClean="0"/>
              <a:t>x</a:t>
            </a:r>
            <a:r>
              <a:rPr lang="en-US" altLang="ja-JP" dirty="0" smtClean="0"/>
              <a:t> production rate:</a:t>
            </a:r>
          </a:p>
          <a:p>
            <a:pPr>
              <a:lnSpc>
                <a:spcPct val="140000"/>
              </a:lnSpc>
            </a:pPr>
            <a:r>
              <a:rPr lang="en-US" altLang="ja-JP" dirty="0" smtClean="0"/>
              <a:t>SOA</a:t>
            </a:r>
            <a:r>
              <a:rPr lang="ja-JP" altLang="en-US" dirty="0" smtClean="0"/>
              <a:t> </a:t>
            </a:r>
            <a:r>
              <a:rPr lang="en-US" altLang="ja-JP" dirty="0" smtClean="0"/>
              <a:t>production rate</a:t>
            </a:r>
            <a:r>
              <a:rPr lang="ja-JP" altLang="en-US" dirty="0" smtClean="0"/>
              <a:t>：</a:t>
            </a:r>
            <a:endParaRPr lang="en-US" altLang="ja-JP" dirty="0" smtClean="0"/>
          </a:p>
          <a:p>
            <a:pPr>
              <a:lnSpc>
                <a:spcPct val="140000"/>
              </a:lnSpc>
            </a:pPr>
            <a:r>
              <a:rPr kumimoji="1" lang="en-US" altLang="ja-JP" dirty="0" smtClean="0">
                <a:solidFill>
                  <a:srgbClr val="FF0000"/>
                </a:solidFill>
              </a:rPr>
              <a:t>Ratio of SOA and O</a:t>
            </a:r>
            <a:r>
              <a:rPr kumimoji="1" lang="en-US" altLang="ja-JP" baseline="-25000" dirty="0" smtClean="0">
                <a:solidFill>
                  <a:srgbClr val="FF0000"/>
                </a:solidFill>
              </a:rPr>
              <a:t>x</a:t>
            </a:r>
            <a:r>
              <a:rPr lang="ja-JP" altLang="en-US" sz="3300" dirty="0" smtClean="0">
                <a:solidFill>
                  <a:srgbClr val="FF0000"/>
                </a:solidFill>
              </a:rPr>
              <a:t> </a:t>
            </a:r>
            <a:r>
              <a:rPr lang="en-US" altLang="ja-JP" sz="3300" dirty="0">
                <a:solidFill>
                  <a:srgbClr val="FF0000"/>
                </a:solidFill>
              </a:rPr>
              <a:t>production rate</a:t>
            </a:r>
          </a:p>
          <a:p>
            <a:pPr>
              <a:lnSpc>
                <a:spcPct val="140000"/>
              </a:lnSpc>
            </a:pPr>
            <a:endParaRPr kumimoji="1" lang="en-US" altLang="ja-JP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55" y="2859051"/>
            <a:ext cx="2412270" cy="757098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18" y="1715780"/>
            <a:ext cx="2478598" cy="6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860032" y="1755105"/>
            <a:ext cx="4176464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500" i="1" dirty="0" smtClean="0"/>
              <a:t>K</a:t>
            </a:r>
            <a:r>
              <a:rPr lang="en-US" altLang="ja-JP" sz="1500" i="1" baseline="-25000" dirty="0" smtClean="0"/>
              <a:t>i </a:t>
            </a:r>
            <a:r>
              <a:rPr lang="en-US" altLang="ja-JP" sz="1500" dirty="0" smtClean="0"/>
              <a:t>:  VOC+OH reaction rate</a:t>
            </a:r>
          </a:p>
          <a:p>
            <a:r>
              <a:rPr lang="el-GR" altLang="ja-JP" sz="1500" i="1" dirty="0" smtClean="0"/>
              <a:t>Α</a:t>
            </a:r>
            <a:r>
              <a:rPr lang="en-US" altLang="ja-JP" sz="1500" i="1" baseline="-25000" dirty="0" err="1" smtClean="0"/>
              <a:t>i</a:t>
            </a:r>
            <a:r>
              <a:rPr lang="en-US" altLang="ja-JP" sz="1500" i="1" baseline="-25000" dirty="0" smtClean="0"/>
              <a:t> </a:t>
            </a:r>
            <a:r>
              <a:rPr lang="en-US" altLang="ja-JP" sz="1500" dirty="0" smtClean="0"/>
              <a:t>:  # of HO</a:t>
            </a:r>
            <a:r>
              <a:rPr lang="en-US" altLang="ja-JP" sz="1500" baseline="-25000" dirty="0" smtClean="0"/>
              <a:t>2</a:t>
            </a:r>
            <a:r>
              <a:rPr lang="en-US" altLang="ja-JP" sz="1500" dirty="0" smtClean="0"/>
              <a:t>,RO</a:t>
            </a:r>
            <a:r>
              <a:rPr lang="en-US" altLang="ja-JP" sz="1500" baseline="-25000" dirty="0" smtClean="0"/>
              <a:t>2</a:t>
            </a:r>
            <a:r>
              <a:rPr lang="ja-JP" altLang="en-US" sz="1500" dirty="0" smtClean="0"/>
              <a:t> </a:t>
            </a:r>
            <a:r>
              <a:rPr lang="en-US" altLang="ja-JP" sz="1500" dirty="0" smtClean="0"/>
              <a:t>generated </a:t>
            </a:r>
            <a:r>
              <a:rPr lang="en-US" altLang="ja-JP" sz="1500" dirty="0"/>
              <a:t>from VOC+OH</a:t>
            </a:r>
            <a:r>
              <a:rPr lang="ja-JP" altLang="en-US" sz="1500" dirty="0"/>
              <a:t> </a:t>
            </a:r>
            <a:r>
              <a:rPr lang="en-US" altLang="ja-JP" sz="1500" dirty="0"/>
              <a:t>reaction</a:t>
            </a:r>
            <a:endParaRPr lang="en-US" altLang="ja-JP" sz="1500" dirty="0" smtClean="0"/>
          </a:p>
          <a:p>
            <a:r>
              <a:rPr lang="en-US" altLang="ja-JP" sz="1500" i="1" dirty="0" smtClean="0"/>
              <a:t>F</a:t>
            </a:r>
            <a:r>
              <a:rPr lang="en-US" altLang="ja-JP" sz="1500" i="1" baseline="-25000" dirty="0" smtClean="0"/>
              <a:t>i </a:t>
            </a:r>
            <a:r>
              <a:rPr lang="en-US" altLang="ja-JP" sz="1500" dirty="0" smtClean="0"/>
              <a:t>:  Fraction of RO</a:t>
            </a:r>
            <a:r>
              <a:rPr lang="en-US" altLang="ja-JP" sz="1500" baseline="-25000" dirty="0" smtClean="0"/>
              <a:t>2</a:t>
            </a:r>
            <a:r>
              <a:rPr lang="en-US" altLang="ja-JP" sz="1500" dirty="0" smtClean="0"/>
              <a:t> which produce NO</a:t>
            </a:r>
            <a:r>
              <a:rPr lang="en-US" altLang="ja-JP" sz="1500" baseline="-25000" dirty="0" smtClean="0"/>
              <a:t>2</a:t>
            </a:r>
            <a:endParaRPr lang="en-US" altLang="ja-JP" sz="1500" baseline="-25000" dirty="0"/>
          </a:p>
          <a:p>
            <a:r>
              <a:rPr lang="en-US" altLang="ja-JP" sz="1500" i="1" dirty="0" smtClean="0"/>
              <a:t>Y</a:t>
            </a:r>
            <a:r>
              <a:rPr lang="en-US" altLang="ja-JP" sz="1500" i="1" baseline="-25000" dirty="0" smtClean="0"/>
              <a:t>i </a:t>
            </a:r>
            <a:r>
              <a:rPr lang="en-US" altLang="ja-JP" sz="1500" dirty="0" smtClean="0"/>
              <a:t>:  SOA</a:t>
            </a:r>
            <a:r>
              <a:rPr lang="ja-JP" altLang="en-US" sz="1500" dirty="0" smtClean="0"/>
              <a:t> </a:t>
            </a:r>
            <a:r>
              <a:rPr lang="en-US" altLang="ja-JP" sz="1500" dirty="0" smtClean="0"/>
              <a:t>production yield</a:t>
            </a:r>
            <a:endParaRPr kumimoji="1" lang="ja-JP" altLang="en-US" sz="1500" dirty="0"/>
          </a:p>
        </p:txBody>
      </p:sp>
      <p:grpSp>
        <p:nvGrpSpPr>
          <p:cNvPr id="14" name="グループ化 13"/>
          <p:cNvGrpSpPr>
            <a:grpSpLocks noChangeAspect="1"/>
          </p:cNvGrpSpPr>
          <p:nvPr/>
        </p:nvGrpSpPr>
        <p:grpSpPr>
          <a:xfrm>
            <a:off x="107504" y="3160076"/>
            <a:ext cx="4125404" cy="3725308"/>
            <a:chOff x="1187624" y="3576403"/>
            <a:chExt cx="3702340" cy="3343275"/>
          </a:xfrm>
        </p:grpSpPr>
        <p:pic>
          <p:nvPicPr>
            <p:cNvPr id="15" name="図 1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3576403"/>
              <a:ext cx="3467100" cy="3343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正方形/長方形 9"/>
            <p:cNvSpPr/>
            <p:nvPr/>
          </p:nvSpPr>
          <p:spPr>
            <a:xfrm>
              <a:off x="1907704" y="4138070"/>
              <a:ext cx="145507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Obs.</a:t>
              </a:r>
            </a:p>
            <a:p>
              <a:r>
                <a:rPr lang="en-US" altLang="ja-JP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S=0.155 </a:t>
              </a:r>
              <a:r>
                <a:rPr lang="en-US" altLang="ja-JP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itchFamily="18" charset="2"/>
                </a:rPr>
                <a:t>m</a:t>
              </a:r>
              <a:r>
                <a:rPr lang="en-US" altLang="ja-JP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gm</a:t>
              </a:r>
              <a:r>
                <a:rPr lang="en-US" altLang="ja-JP" sz="1200" baseline="30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-3</a:t>
              </a:r>
              <a:r>
                <a:rPr lang="en-US" altLang="ja-JP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/</a:t>
              </a:r>
              <a:r>
                <a:rPr lang="en-US" altLang="ja-JP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ppbv</a:t>
              </a:r>
              <a:endParaRPr lang="ja-JP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959205" y="4750597"/>
              <a:ext cx="684803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chemeClr val="accent6">
                      <a:lumMod val="75000"/>
                    </a:schemeClr>
                  </a:solidFill>
                </a:rPr>
                <a:t>VBS</a:t>
              </a:r>
            </a:p>
            <a:p>
              <a:r>
                <a:rPr lang="en-US" altLang="ja-JP" sz="1200" dirty="0" smtClean="0">
                  <a:solidFill>
                    <a:schemeClr val="accent6">
                      <a:lumMod val="75000"/>
                    </a:schemeClr>
                  </a:solidFill>
                </a:rPr>
                <a:t>S=0.108</a:t>
              </a:r>
              <a:endParaRPr lang="ja-JP" altLang="en-US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3995936" y="5398669"/>
              <a:ext cx="760080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B050"/>
                  </a:solidFill>
                </a:rPr>
                <a:t>CACM</a:t>
              </a:r>
            </a:p>
            <a:p>
              <a:r>
                <a:rPr lang="en-US" altLang="ja-JP" sz="1200" dirty="0" smtClean="0">
                  <a:solidFill>
                    <a:srgbClr val="00B050"/>
                  </a:solidFill>
                </a:rPr>
                <a:t>S=0.046</a:t>
              </a:r>
              <a:endParaRPr lang="ja-JP" altLang="en-US" sz="1200" dirty="0">
                <a:solidFill>
                  <a:srgbClr val="00B050"/>
                </a:solidFill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4067944" y="5985517"/>
              <a:ext cx="822020" cy="701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ja-JP" dirty="0" smtClean="0">
                  <a:solidFill>
                    <a:srgbClr val="7030A0"/>
                  </a:solidFill>
                </a:rPr>
                <a:t>AERO5</a:t>
              </a:r>
            </a:p>
            <a:p>
              <a:pPr>
                <a:lnSpc>
                  <a:spcPct val="60000"/>
                </a:lnSpc>
              </a:pPr>
              <a:r>
                <a:rPr lang="en-US" altLang="ja-JP" dirty="0" smtClean="0">
                  <a:solidFill>
                    <a:srgbClr val="0070C0"/>
                  </a:solidFill>
                </a:rPr>
                <a:t>AERO4</a:t>
              </a:r>
            </a:p>
            <a:p>
              <a:pPr>
                <a:lnSpc>
                  <a:spcPct val="60000"/>
                </a:lnSpc>
              </a:pPr>
              <a:r>
                <a:rPr lang="en-US" altLang="ja-JP" dirty="0" smtClean="0">
                  <a:solidFill>
                    <a:srgbClr val="FF0000"/>
                  </a:solidFill>
                </a:rPr>
                <a:t>MCM</a:t>
              </a:r>
            </a:p>
            <a:p>
              <a:pPr>
                <a:lnSpc>
                  <a:spcPct val="60000"/>
                </a:lnSpc>
              </a:pPr>
              <a:r>
                <a:rPr lang="en-US" altLang="ja-JP" sz="1200" dirty="0" smtClean="0">
                  <a:solidFill>
                    <a:srgbClr val="FF0000"/>
                  </a:solidFill>
                </a:rPr>
                <a:t>S=0.004</a:t>
              </a:r>
              <a:endParaRPr lang="ja-JP" alt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グループ化 18"/>
          <p:cNvGrpSpPr>
            <a:grpSpLocks noChangeAspect="1"/>
          </p:cNvGrpSpPr>
          <p:nvPr/>
        </p:nvGrpSpPr>
        <p:grpSpPr>
          <a:xfrm>
            <a:off x="4089152" y="3498468"/>
            <a:ext cx="5263074" cy="3344273"/>
            <a:chOff x="4283968" y="3717032"/>
            <a:chExt cx="4903118" cy="311554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3717032"/>
              <a:ext cx="3240365" cy="3115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" name="グループ化 8"/>
            <p:cNvGrpSpPr/>
            <p:nvPr/>
          </p:nvGrpSpPr>
          <p:grpSpPr>
            <a:xfrm>
              <a:off x="7236296" y="4437112"/>
              <a:ext cx="1950790" cy="2243281"/>
              <a:chOff x="7236296" y="4437112"/>
              <a:chExt cx="1950790" cy="2243281"/>
            </a:xfrm>
          </p:grpSpPr>
          <p:sp>
            <p:nvSpPr>
              <p:cNvPr id="4" name="正方形/長方形 3"/>
              <p:cNvSpPr/>
              <p:nvPr/>
            </p:nvSpPr>
            <p:spPr>
              <a:xfrm>
                <a:off x="7236296" y="4437112"/>
                <a:ext cx="1592649" cy="516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solidFill>
                      <a:schemeClr val="accent6">
                        <a:lumMod val="75000"/>
                      </a:schemeClr>
                    </a:solidFill>
                  </a:rPr>
                  <a:t>VBS</a:t>
                </a:r>
                <a:r>
                  <a:rPr lang="ja-JP" alt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altLang="ja-JP" dirty="0">
                    <a:solidFill>
                      <a:schemeClr val="accent6">
                        <a:lumMod val="75000"/>
                      </a:schemeClr>
                    </a:solidFill>
                  </a:rPr>
                  <a:t>—</a:t>
                </a:r>
                <a:r>
                  <a:rPr lang="en-US" altLang="ja-JP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Standard</a:t>
                </a:r>
              </a:p>
              <a:p>
                <a:r>
                  <a:rPr lang="en-US" altLang="ja-JP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S=0.108</a:t>
                </a:r>
                <a:endParaRPr lang="ja-JP" altLang="en-US" sz="1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8" name="正方形/長方形 17"/>
              <p:cNvSpPr/>
              <p:nvPr/>
            </p:nvSpPr>
            <p:spPr>
              <a:xfrm>
                <a:off x="7236296" y="4946643"/>
                <a:ext cx="1950790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 smtClean="0">
                    <a:solidFill>
                      <a:srgbClr val="A50021"/>
                    </a:solidFill>
                  </a:rPr>
                  <a:t>VBS</a:t>
                </a:r>
                <a:r>
                  <a:rPr lang="ja-JP" altLang="en-US" dirty="0">
                    <a:solidFill>
                      <a:srgbClr val="A50021"/>
                    </a:solidFill>
                  </a:rPr>
                  <a:t> </a:t>
                </a:r>
                <a:r>
                  <a:rPr lang="en-US" altLang="ja-JP" sz="1600" dirty="0" smtClean="0">
                    <a:solidFill>
                      <a:srgbClr val="A50021"/>
                    </a:solidFill>
                  </a:rPr>
                  <a:t>—Reduced yield</a:t>
                </a:r>
              </a:p>
              <a:p>
                <a:r>
                  <a:rPr lang="en-US" altLang="ja-JP" sz="1200" dirty="0" smtClean="0">
                    <a:solidFill>
                      <a:srgbClr val="A50021"/>
                    </a:solidFill>
                  </a:rPr>
                  <a:t>S=0.084</a:t>
                </a:r>
                <a:endParaRPr lang="en-US" altLang="ja-JP" sz="1200" dirty="0">
                  <a:solidFill>
                    <a:srgbClr val="A50021"/>
                  </a:solidFill>
                </a:endParaRPr>
              </a:p>
            </p:txBody>
          </p:sp>
          <p:sp>
            <p:nvSpPr>
              <p:cNvPr id="21" name="正方形/長方形 20"/>
              <p:cNvSpPr/>
              <p:nvPr/>
            </p:nvSpPr>
            <p:spPr>
              <a:xfrm>
                <a:off x="7308304" y="6126395"/>
                <a:ext cx="1518364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 smtClean="0">
                    <a:solidFill>
                      <a:srgbClr val="CCCC00"/>
                    </a:solidFill>
                  </a:rPr>
                  <a:t>VBS</a:t>
                </a:r>
                <a:r>
                  <a:rPr lang="ja-JP" altLang="en-US" dirty="0">
                    <a:solidFill>
                      <a:srgbClr val="CCCC00"/>
                    </a:solidFill>
                  </a:rPr>
                  <a:t> </a:t>
                </a:r>
                <a:r>
                  <a:rPr lang="en-US" altLang="ja-JP" sz="1600" dirty="0" smtClean="0">
                    <a:solidFill>
                      <a:srgbClr val="CCCC00"/>
                    </a:solidFill>
                  </a:rPr>
                  <a:t>—No aging</a:t>
                </a:r>
              </a:p>
              <a:p>
                <a:r>
                  <a:rPr lang="en-US" altLang="ja-JP" sz="1200" dirty="0" smtClean="0">
                    <a:solidFill>
                      <a:srgbClr val="CCCC00"/>
                    </a:solidFill>
                  </a:rPr>
                  <a:t>S=0.005</a:t>
                </a:r>
                <a:endParaRPr lang="en-US" altLang="ja-JP" sz="1200" dirty="0">
                  <a:solidFill>
                    <a:srgbClr val="CCCC00"/>
                  </a:solidFill>
                </a:endParaRPr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7283082" y="5805028"/>
                <a:ext cx="1609398" cy="424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60000"/>
                  </a:lnSpc>
                </a:pPr>
                <a:r>
                  <a:rPr lang="en-US" altLang="ja-JP" dirty="0" smtClean="0">
                    <a:solidFill>
                      <a:srgbClr val="7030A0"/>
                    </a:solidFill>
                  </a:rPr>
                  <a:t>AERO5</a:t>
                </a:r>
                <a:r>
                  <a:rPr lang="en-US" altLang="ja-JP" sz="1400" dirty="0" smtClean="0">
                    <a:solidFill>
                      <a:srgbClr val="7030A0"/>
                    </a:solidFill>
                  </a:rPr>
                  <a:t>  </a:t>
                </a:r>
                <a:r>
                  <a:rPr lang="en-US" altLang="ja-JP" sz="1200" dirty="0" smtClean="0">
                    <a:solidFill>
                      <a:srgbClr val="7030A0"/>
                    </a:solidFill>
                  </a:rPr>
                  <a:t>S=0.016</a:t>
                </a:r>
              </a:p>
              <a:p>
                <a:pPr>
                  <a:lnSpc>
                    <a:spcPct val="60000"/>
                  </a:lnSpc>
                </a:pPr>
                <a:r>
                  <a:rPr lang="en-US" altLang="ja-JP" dirty="0" smtClean="0">
                    <a:solidFill>
                      <a:srgbClr val="0070C0"/>
                    </a:solidFill>
                  </a:rPr>
                  <a:t>AERO4</a:t>
                </a:r>
                <a:r>
                  <a:rPr lang="en-US" altLang="ja-JP" sz="1400" dirty="0" smtClean="0">
                    <a:solidFill>
                      <a:srgbClr val="0070C0"/>
                    </a:solidFill>
                  </a:rPr>
                  <a:t>  </a:t>
                </a:r>
                <a:r>
                  <a:rPr lang="en-US" altLang="ja-JP" sz="1200" dirty="0" smtClean="0">
                    <a:solidFill>
                      <a:srgbClr val="0070C0"/>
                    </a:solidFill>
                  </a:rPr>
                  <a:t>S=0.010</a:t>
                </a:r>
                <a:endParaRPr lang="ja-JP" altLang="en-US" sz="12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5" name="正方形/長方形 24"/>
            <p:cNvSpPr/>
            <p:nvPr/>
          </p:nvSpPr>
          <p:spPr>
            <a:xfrm>
              <a:off x="4948465" y="3938531"/>
              <a:ext cx="145507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Obs.</a:t>
              </a:r>
            </a:p>
            <a:p>
              <a:r>
                <a:rPr lang="en-US" altLang="ja-JP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S=0.155 </a:t>
              </a:r>
              <a:r>
                <a:rPr lang="en-US" altLang="ja-JP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itchFamily="18" charset="2"/>
                </a:rPr>
                <a:t>m</a:t>
              </a:r>
              <a:r>
                <a:rPr lang="en-US" altLang="ja-JP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gm</a:t>
              </a:r>
              <a:r>
                <a:rPr lang="en-US" altLang="ja-JP" sz="1200" baseline="30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-3</a:t>
              </a:r>
              <a:r>
                <a:rPr lang="en-US" altLang="ja-JP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/</a:t>
              </a:r>
              <a:r>
                <a:rPr lang="en-US" altLang="ja-JP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ppbv</a:t>
              </a:r>
              <a:endParaRPr lang="ja-JP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6" name="正方形/長方形 5"/>
          <p:cNvSpPr/>
          <p:nvPr/>
        </p:nvSpPr>
        <p:spPr>
          <a:xfrm>
            <a:off x="5808836" y="3090101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=</a:t>
            </a:r>
            <a:endParaRPr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6018621" y="2912532"/>
            <a:ext cx="3161891" cy="686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ja-JP" dirty="0" smtClean="0">
                <a:solidFill>
                  <a:srgbClr val="FF0000"/>
                </a:solidFill>
              </a:rPr>
              <a:t>SOA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formation potential of VOC</a:t>
            </a:r>
          </a:p>
          <a:p>
            <a:pPr algn="ctr">
              <a:lnSpc>
                <a:spcPct val="110000"/>
              </a:lnSpc>
            </a:pPr>
            <a:r>
              <a:rPr lang="en-US" altLang="ja-JP" dirty="0" smtClean="0">
                <a:solidFill>
                  <a:srgbClr val="FF0000"/>
                </a:solidFill>
              </a:rPr>
              <a:t>O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x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formation potential of </a:t>
            </a:r>
            <a:r>
              <a:rPr lang="en-US" altLang="ja-JP" dirty="0" smtClean="0">
                <a:solidFill>
                  <a:srgbClr val="FF0000"/>
                </a:solidFill>
              </a:rPr>
              <a:t>VOC</a:t>
            </a:r>
            <a:endParaRPr lang="en-US" altLang="ja-JP" dirty="0">
              <a:solidFill>
                <a:srgbClr val="FF0000"/>
              </a:solidFill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>
            <a:off x="6134740" y="3268746"/>
            <a:ext cx="2973764" cy="82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/>
        </p:nvSpPr>
        <p:spPr>
          <a:xfrm>
            <a:off x="3419872" y="2896069"/>
            <a:ext cx="5724128" cy="711989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タイトル 1"/>
          <p:cNvSpPr txBox="1">
            <a:spLocks/>
          </p:cNvSpPr>
          <p:nvPr/>
        </p:nvSpPr>
        <p:spPr>
          <a:xfrm>
            <a:off x="313184" y="274638"/>
            <a:ext cx="850728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2800" dirty="0" smtClean="0"/>
              <a:t>Model evaluation using SOA/O</a:t>
            </a:r>
            <a:r>
              <a:rPr lang="en-US" altLang="ja-JP" sz="2800" baseline="-25000" dirty="0" smtClean="0"/>
              <a:t>x</a:t>
            </a:r>
            <a:r>
              <a:rPr lang="en-US" altLang="ja-JP" sz="2800" dirty="0" smtClean="0"/>
              <a:t> ratio</a:t>
            </a:r>
            <a:endParaRPr lang="ja-JP" altLang="en-US" sz="1600" dirty="0"/>
          </a:p>
        </p:txBody>
      </p:sp>
      <p:sp>
        <p:nvSpPr>
          <p:cNvPr id="30" name="正方形/長方形 29"/>
          <p:cNvSpPr/>
          <p:nvPr/>
        </p:nvSpPr>
        <p:spPr>
          <a:xfrm>
            <a:off x="-32955" y="-1"/>
            <a:ext cx="883640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400" dirty="0" smtClean="0"/>
              <a:t>3. Results</a:t>
            </a:r>
            <a:endParaRPr lang="en-US" altLang="ja-JP" sz="1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608" y="2184544"/>
            <a:ext cx="2304256" cy="48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60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81"/>
          <a:stretch/>
        </p:blipFill>
        <p:spPr bwMode="auto">
          <a:xfrm>
            <a:off x="5708709" y="1412776"/>
            <a:ext cx="3759835" cy="370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17"/>
          <a:stretch/>
        </p:blipFill>
        <p:spPr bwMode="auto">
          <a:xfrm>
            <a:off x="740157" y="1256718"/>
            <a:ext cx="3759835" cy="38617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313184" y="274638"/>
            <a:ext cx="850728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2800" dirty="0" err="1" smtClean="0"/>
              <a:t>Intercomparison</a:t>
            </a:r>
            <a:r>
              <a:rPr lang="en-US" altLang="ja-JP" sz="2800" dirty="0" smtClean="0"/>
              <a:t> of volatility (C</a:t>
            </a:r>
            <a:r>
              <a:rPr lang="en-US" altLang="ja-JP" sz="2800" baseline="30000" dirty="0" smtClean="0"/>
              <a:t>*</a:t>
            </a:r>
            <a:r>
              <a:rPr lang="en-US" altLang="ja-JP" sz="2800" dirty="0" smtClean="0"/>
              <a:t>) distributions</a:t>
            </a:r>
            <a:endParaRPr lang="ja-JP" altLang="en-US" sz="1600" dirty="0"/>
          </a:p>
        </p:txBody>
      </p:sp>
      <p:sp>
        <p:nvSpPr>
          <p:cNvPr id="7" name="正方形/長方形 6"/>
          <p:cNvSpPr/>
          <p:nvPr/>
        </p:nvSpPr>
        <p:spPr>
          <a:xfrm>
            <a:off x="-32955" y="-1"/>
            <a:ext cx="883640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400" dirty="0" smtClean="0"/>
              <a:t>3. Results</a:t>
            </a:r>
            <a:endParaRPr lang="en-US" altLang="ja-JP" sz="1400" dirty="0"/>
          </a:p>
        </p:txBody>
      </p:sp>
      <p:sp>
        <p:nvSpPr>
          <p:cNvPr id="8" name="正方形/長方形 7"/>
          <p:cNvSpPr/>
          <p:nvPr/>
        </p:nvSpPr>
        <p:spPr>
          <a:xfrm>
            <a:off x="1475656" y="5013176"/>
            <a:ext cx="22538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Saturation concentration</a:t>
            </a:r>
            <a:endParaRPr lang="ja-JP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422569" y="5034662"/>
            <a:ext cx="22538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Saturation concentration</a:t>
            </a:r>
            <a:endParaRPr lang="ja-JP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79512" y="836712"/>
            <a:ext cx="10674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b="1" dirty="0" smtClean="0"/>
              <a:t>SOA</a:t>
            </a:r>
          </a:p>
          <a:p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(aerosol)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07504" y="2924944"/>
            <a:ext cx="8158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b="1" dirty="0" smtClean="0"/>
              <a:t>SVOC</a:t>
            </a:r>
          </a:p>
          <a:p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(gas)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499992" y="848906"/>
            <a:ext cx="14484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b="1" dirty="0" smtClean="0"/>
              <a:t>SOA+SVOC</a:t>
            </a:r>
          </a:p>
          <a:p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(total)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4211960" y="2924944"/>
            <a:ext cx="1448410" cy="769441"/>
            <a:chOff x="3923928" y="3172887"/>
            <a:chExt cx="1448410" cy="769441"/>
          </a:xfrm>
        </p:grpSpPr>
        <p:sp>
          <p:nvSpPr>
            <p:cNvPr id="13" name="正方形/長方形 12"/>
            <p:cNvSpPr/>
            <p:nvPr/>
          </p:nvSpPr>
          <p:spPr>
            <a:xfrm>
              <a:off x="3923928" y="3172887"/>
              <a:ext cx="144841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200" b="1" dirty="0" smtClean="0"/>
                <a:t>SOA</a:t>
              </a:r>
            </a:p>
            <a:p>
              <a:r>
                <a:rPr lang="en-US" altLang="ja-JP" sz="2200" b="1" dirty="0" smtClean="0"/>
                <a:t>SOA+SVOC</a:t>
              </a:r>
            </a:p>
          </p:txBody>
        </p:sp>
        <p:cxnSp>
          <p:nvCxnSpPr>
            <p:cNvPr id="3" name="直線コネクタ 2"/>
            <p:cNvCxnSpPr>
              <a:stCxn id="13" idx="1"/>
            </p:cNvCxnSpPr>
            <p:nvPr/>
          </p:nvCxnSpPr>
          <p:spPr>
            <a:xfrm flipV="1">
              <a:off x="3923928" y="3557607"/>
              <a:ext cx="144841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正方形/長方形 13"/>
          <p:cNvSpPr/>
          <p:nvPr/>
        </p:nvSpPr>
        <p:spPr>
          <a:xfrm>
            <a:off x="359831" y="5560784"/>
            <a:ext cx="8460641" cy="89255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2600" dirty="0" smtClean="0"/>
              <a:t>Continuous </a:t>
            </a:r>
            <a:r>
              <a:rPr lang="en-US" altLang="ja-JP" sz="2600" i="1" dirty="0" smtClean="0"/>
              <a:t>C*</a:t>
            </a:r>
            <a:r>
              <a:rPr lang="en-US" altLang="ja-JP" sz="2600" dirty="0" smtClean="0"/>
              <a:t> distributions in VBS and MCM.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2600" dirty="0" smtClean="0"/>
              <a:t>MCM simulated very small [SOA+SVOC] with </a:t>
            </a:r>
            <a:r>
              <a:rPr lang="en-US" altLang="ja-JP" sz="2600" i="1" dirty="0"/>
              <a:t>C*</a:t>
            </a:r>
            <a:r>
              <a:rPr lang="en-US" altLang="ja-JP" sz="2600" dirty="0" smtClean="0"/>
              <a:t>&lt;10 </a:t>
            </a:r>
            <a:r>
              <a:rPr lang="el-GR" altLang="ja-JP" sz="2600" dirty="0" smtClean="0"/>
              <a:t>μ</a:t>
            </a:r>
            <a:r>
              <a:rPr lang="en-US" altLang="ja-JP" sz="2600" dirty="0" smtClean="0"/>
              <a:t>gm</a:t>
            </a:r>
            <a:r>
              <a:rPr lang="en-US" altLang="ja-JP" sz="2600" baseline="30000" dirty="0" smtClean="0"/>
              <a:t>-3</a:t>
            </a:r>
            <a:r>
              <a:rPr lang="en-US" altLang="ja-JP" sz="2600" dirty="0" smtClean="0"/>
              <a:t>.</a:t>
            </a:r>
            <a:endParaRPr lang="ja-JP" altLang="en-US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199" y="4925205"/>
            <a:ext cx="1562537" cy="55746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5" t="4272" r="13659" b="87659"/>
          <a:stretch/>
        </p:blipFill>
        <p:spPr bwMode="auto">
          <a:xfrm>
            <a:off x="4064000" y="1564640"/>
            <a:ext cx="1640878" cy="11074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正方形/長方形 14"/>
          <p:cNvSpPr/>
          <p:nvPr/>
        </p:nvSpPr>
        <p:spPr>
          <a:xfrm>
            <a:off x="4113686" y="3622377"/>
            <a:ext cx="1538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(aerosol/total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>
          <a:xfrm>
            <a:off x="457200" y="11663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/>
              <a:t>Contributions of precursors/sources to O</a:t>
            </a:r>
            <a:r>
              <a:rPr lang="en-US" altLang="ja-JP" sz="2800" baseline="-25000" dirty="0" smtClean="0"/>
              <a:t>x</a:t>
            </a:r>
            <a:r>
              <a:rPr lang="en-US" altLang="ja-JP" sz="2800" dirty="0" smtClean="0"/>
              <a:t> and SOA</a:t>
            </a:r>
            <a:endParaRPr lang="ja-JP" altLang="en-US" sz="2800" dirty="0"/>
          </a:p>
        </p:txBody>
      </p:sp>
      <p:sp>
        <p:nvSpPr>
          <p:cNvPr id="15" name="正方形/長方形 14"/>
          <p:cNvSpPr/>
          <p:nvPr/>
        </p:nvSpPr>
        <p:spPr>
          <a:xfrm>
            <a:off x="755536" y="764704"/>
            <a:ext cx="7200839" cy="646331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dirty="0" smtClean="0"/>
              <a:t>Contributions of precursor VOCs </a:t>
            </a:r>
            <a:r>
              <a:rPr lang="en-US" altLang="ja-JP" dirty="0"/>
              <a:t>were estimate </a:t>
            </a:r>
            <a:r>
              <a:rPr lang="en-US" altLang="ja-JP" dirty="0" smtClean="0"/>
              <a:t>from sensitivity simulations (20% </a:t>
            </a:r>
            <a:r>
              <a:rPr lang="en-US" altLang="ja-JP" dirty="0" err="1" smtClean="0"/>
              <a:t>recuction</a:t>
            </a:r>
            <a:r>
              <a:rPr lang="en-US" altLang="ja-JP" dirty="0" smtClean="0"/>
              <a:t> of each VOC).</a:t>
            </a:r>
          </a:p>
        </p:txBody>
      </p:sp>
      <p:grpSp>
        <p:nvGrpSpPr>
          <p:cNvPr id="25" name="グループ化 24"/>
          <p:cNvGrpSpPr/>
          <p:nvPr/>
        </p:nvGrpSpPr>
        <p:grpSpPr>
          <a:xfrm>
            <a:off x="251520" y="1319373"/>
            <a:ext cx="8856984" cy="2893080"/>
            <a:chOff x="251520" y="1319373"/>
            <a:chExt cx="8856984" cy="289308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035" y="1319373"/>
              <a:ext cx="6624736" cy="2893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角丸四角形 2"/>
            <p:cNvSpPr/>
            <p:nvPr/>
          </p:nvSpPr>
          <p:spPr>
            <a:xfrm>
              <a:off x="270770" y="1461169"/>
              <a:ext cx="8837734" cy="2673921"/>
            </a:xfrm>
            <a:prstGeom prst="roundRect">
              <a:avLst>
                <a:gd name="adj" fmla="val 9984"/>
              </a:avLst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8299991" y="2487421"/>
              <a:ext cx="5084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>
                  <a:solidFill>
                    <a:schemeClr val="bg1"/>
                  </a:solidFill>
                </a:rPr>
                <a:t>OLE</a:t>
              </a:r>
              <a:endParaRPr lang="ja-JP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8249883" y="2930419"/>
              <a:ext cx="6465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chemeClr val="bg1">
                      <a:lumMod val="50000"/>
                    </a:schemeClr>
                  </a:solidFill>
                </a:rPr>
                <a:t>SVOC</a:t>
              </a:r>
              <a:endParaRPr lang="ja-JP" altLang="en-US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8287541" y="1988840"/>
              <a:ext cx="5625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>
                  <a:solidFill>
                    <a:schemeClr val="bg1"/>
                  </a:solidFill>
                </a:rPr>
                <a:t>ARO</a:t>
              </a:r>
              <a:endParaRPr kumimoji="1" lang="ja-JP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251520" y="1609883"/>
              <a:ext cx="204216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u="sng" dirty="0" smtClean="0"/>
                <a:t>Contributions of </a:t>
              </a:r>
            </a:p>
            <a:p>
              <a:r>
                <a:rPr lang="en-US" altLang="ja-JP" u="sng" dirty="0" smtClean="0"/>
                <a:t>each precursor VOC</a:t>
              </a: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078571" y="2591865"/>
              <a:ext cx="5625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>
                  <a:solidFill>
                    <a:schemeClr val="bg1"/>
                  </a:solidFill>
                </a:rPr>
                <a:t>ARO</a:t>
              </a:r>
              <a:endParaRPr kumimoji="1" lang="ja-JP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4121159" y="2930642"/>
              <a:ext cx="5100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>
                  <a:solidFill>
                    <a:schemeClr val="bg1"/>
                  </a:solidFill>
                </a:rPr>
                <a:t>OLE</a:t>
              </a:r>
              <a:endParaRPr kumimoji="1" lang="ja-JP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 rot="5400000">
              <a:off x="3510769" y="2761625"/>
              <a:ext cx="7319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>
                  <a:solidFill>
                    <a:schemeClr val="bg1"/>
                  </a:solidFill>
                </a:rPr>
                <a:t>others</a:t>
              </a:r>
              <a:endParaRPr kumimoji="1" lang="ja-JP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093140" y="2183186"/>
              <a:ext cx="5084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>
                  <a:solidFill>
                    <a:schemeClr val="bg1"/>
                  </a:solidFill>
                </a:rPr>
                <a:t>ALK</a:t>
              </a: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251520" y="3986893"/>
            <a:ext cx="8856984" cy="2888458"/>
            <a:chOff x="251520" y="3986893"/>
            <a:chExt cx="8856984" cy="288845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036" y="3986893"/>
              <a:ext cx="6635686" cy="2888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角丸四角形 4"/>
            <p:cNvSpPr/>
            <p:nvPr/>
          </p:nvSpPr>
          <p:spPr>
            <a:xfrm>
              <a:off x="270770" y="4120832"/>
              <a:ext cx="8837734" cy="2673921"/>
            </a:xfrm>
            <a:prstGeom prst="roundRect">
              <a:avLst>
                <a:gd name="adj" fmla="val 9984"/>
              </a:avLst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251520" y="4355812"/>
              <a:ext cx="176471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u="sng" dirty="0"/>
                <a:t>Contributions of </a:t>
              </a:r>
            </a:p>
            <a:p>
              <a:r>
                <a:rPr lang="en-US" altLang="ja-JP" u="sng" dirty="0" smtClean="0"/>
                <a:t>emission sources</a:t>
              </a:r>
              <a:endParaRPr lang="en-US" altLang="ja-JP" u="sng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4211960" y="4993431"/>
              <a:ext cx="776168" cy="30777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400" dirty="0"/>
                <a:t>Vehicles</a:t>
              </a:r>
              <a:endParaRPr lang="ja-JP" altLang="en-US" sz="1400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211960" y="5608290"/>
              <a:ext cx="555858" cy="307777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Paint</a:t>
              </a:r>
              <a:endParaRPr kumimoji="1" lang="ja-JP" altLang="en-US" sz="1400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4211960" y="5294163"/>
              <a:ext cx="760016" cy="30777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Fugitive</a:t>
              </a:r>
              <a:endParaRPr lang="ja-JP" altLang="en-US" sz="1400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8295247" y="5292030"/>
              <a:ext cx="555858" cy="307777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Paint</a:t>
              </a:r>
              <a:endParaRPr kumimoji="1" lang="ja-JP" altLang="en-US" sz="1400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8249883" y="4571255"/>
              <a:ext cx="776168" cy="30777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400" dirty="0"/>
                <a:t>Vehicles</a:t>
              </a:r>
              <a:endParaRPr lang="ja-JP" altLang="en-US" sz="1400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563888" y="5551735"/>
              <a:ext cx="535659" cy="307777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Print</a:t>
              </a:r>
              <a:endParaRPr kumimoji="1" lang="ja-JP" altLang="en-US" sz="1400" dirty="0"/>
            </a:p>
          </p:txBody>
        </p:sp>
      </p:grpSp>
      <p:sp>
        <p:nvSpPr>
          <p:cNvPr id="30" name="正方形/長方形 29"/>
          <p:cNvSpPr/>
          <p:nvPr/>
        </p:nvSpPr>
        <p:spPr>
          <a:xfrm>
            <a:off x="-32955" y="-1"/>
            <a:ext cx="883640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400" dirty="0" smtClean="0"/>
              <a:t>3. Results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225228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kumimoji="1" lang="en-US" altLang="ja-JP" sz="2800" dirty="0" smtClean="0"/>
              <a:t>Summary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88632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US" altLang="ja-JP" sz="2400" dirty="0">
                <a:solidFill>
                  <a:srgbClr val="FF0000"/>
                </a:solidFill>
              </a:rPr>
              <a:t>Five organic aerosol models (MCM, CACM SAPRC99-AERO4, SAPRC99-AERO5, SAPRC99-VBS)</a:t>
            </a:r>
            <a:r>
              <a:rPr lang="en-US" altLang="ja-JP" sz="2400" dirty="0" smtClean="0"/>
              <a:t> were compared using a box model.</a:t>
            </a:r>
            <a:endParaRPr lang="ja-JP" altLang="en-US" sz="2400" dirty="0"/>
          </a:p>
          <a:p>
            <a:pPr>
              <a:lnSpc>
                <a:spcPct val="140000"/>
              </a:lnSpc>
            </a:pPr>
            <a:r>
              <a:rPr lang="en-US" altLang="ja-JP" sz="2400" dirty="0" smtClean="0"/>
              <a:t>Aging reactions enhanced SOA production yield </a:t>
            </a:r>
            <a:r>
              <a:rPr lang="en-US" altLang="ja-JP" sz="2400" dirty="0"/>
              <a:t>by a factor of 1.3 ~ </a:t>
            </a:r>
            <a:r>
              <a:rPr lang="en-US" altLang="ja-JP" sz="2400" dirty="0" smtClean="0"/>
              <a:t>1.5 under conditions of chamber experiments</a:t>
            </a:r>
            <a:r>
              <a:rPr lang="en-US" altLang="ja-JP" sz="2400" dirty="0"/>
              <a:t>. SOA production yield should be reduced by 30-50% to avoid double counting.</a:t>
            </a:r>
          </a:p>
          <a:p>
            <a:pPr>
              <a:lnSpc>
                <a:spcPct val="140000"/>
              </a:lnSpc>
            </a:pPr>
            <a:r>
              <a:rPr lang="en-US" altLang="ja-JP" sz="2400" dirty="0">
                <a:solidFill>
                  <a:srgbClr val="FF0000"/>
                </a:solidFill>
              </a:rPr>
              <a:t>SOA/O</a:t>
            </a:r>
            <a:r>
              <a:rPr lang="en-US" altLang="ja-JP" sz="2400" baseline="-25000" dirty="0">
                <a:solidFill>
                  <a:srgbClr val="FF0000"/>
                </a:solidFill>
              </a:rPr>
              <a:t>x</a:t>
            </a:r>
            <a:r>
              <a:rPr lang="en-US" altLang="ja-JP" sz="2400" dirty="0">
                <a:solidFill>
                  <a:srgbClr val="FF0000"/>
                </a:solidFill>
              </a:rPr>
              <a:t> ratio was well reproduced by the VBS model</a:t>
            </a:r>
            <a:r>
              <a:rPr lang="en-US" altLang="ja-JP" sz="2400" dirty="0" smtClean="0"/>
              <a:t>, while other models significantly underestimated the observed ratio.</a:t>
            </a:r>
          </a:p>
          <a:p>
            <a:pPr>
              <a:lnSpc>
                <a:spcPct val="140000"/>
              </a:lnSpc>
            </a:pPr>
            <a:r>
              <a:rPr lang="en-US" altLang="ja-JP" sz="2400" dirty="0">
                <a:solidFill>
                  <a:srgbClr val="FF0000"/>
                </a:solidFill>
              </a:rPr>
              <a:t>Source contributions to ambient SOA concentration </a:t>
            </a:r>
            <a:r>
              <a:rPr lang="en-US" altLang="ja-JP" sz="2400" dirty="0" smtClean="0"/>
              <a:t>largely differed among the five models. Choice </a:t>
            </a:r>
            <a:r>
              <a:rPr lang="en-US" altLang="ja-JP" sz="2400" dirty="0"/>
              <a:t>of SOA model is critical in the source apportionment of SOA</a:t>
            </a:r>
            <a:r>
              <a:rPr lang="en-US" altLang="ja-JP" sz="2400" dirty="0" smtClean="0"/>
              <a:t>.</a:t>
            </a:r>
            <a:endParaRPr lang="en-US" altLang="ja-JP" sz="2400" dirty="0"/>
          </a:p>
        </p:txBody>
      </p:sp>
      <p:sp>
        <p:nvSpPr>
          <p:cNvPr id="5" name="正方形/長方形 4"/>
          <p:cNvSpPr/>
          <p:nvPr/>
        </p:nvSpPr>
        <p:spPr>
          <a:xfrm>
            <a:off x="-32955" y="-1"/>
            <a:ext cx="987643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400" dirty="0" smtClean="0"/>
              <a:t>4. </a:t>
            </a:r>
            <a:r>
              <a:rPr lang="en-US" altLang="ja-JP" sz="1400" dirty="0" err="1" smtClean="0"/>
              <a:t>Summay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427922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957328"/>
            <a:ext cx="4883844" cy="185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49" y="1196752"/>
            <a:ext cx="4886655" cy="379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791753" cy="237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/>
              <a:t>モデルー観測データの比較</a:t>
            </a:r>
            <a:r>
              <a:rPr lang="ja-JP" altLang="en-US" sz="2400" dirty="0"/>
              <a:t> </a:t>
            </a:r>
            <a:r>
              <a:rPr lang="en-US" altLang="ja-JP" sz="2400" dirty="0"/>
              <a:t>(VOC</a:t>
            </a:r>
            <a:r>
              <a:rPr lang="ja-JP" altLang="en-US" sz="2400" dirty="0"/>
              <a:t>成分</a:t>
            </a:r>
            <a:r>
              <a:rPr lang="en-US" altLang="ja-JP" sz="2400" dirty="0"/>
              <a:t>)</a:t>
            </a:r>
            <a:endParaRPr lang="ja-JP" altLang="en-US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5789786" y="0"/>
            <a:ext cx="3357009" cy="3100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dirty="0"/>
              <a:t>　３．結果　－ボックスモデル計算結果、寄与解析</a:t>
            </a:r>
            <a:endParaRPr lang="en-US" altLang="ja-JP" sz="1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9511" y="3933056"/>
            <a:ext cx="3744417" cy="275152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kumimoji="1" lang="ja-JP" altLang="en-US" dirty="0" smtClean="0"/>
              <a:t>上記の比較を基に、</a:t>
            </a:r>
            <a:r>
              <a:rPr kumimoji="1" lang="en-US" altLang="ja-JP" dirty="0" smtClean="0"/>
              <a:t>VOC</a:t>
            </a:r>
            <a:r>
              <a:rPr kumimoji="1" lang="ja-JP" altLang="en-US" dirty="0" err="1" smtClean="0"/>
              <a:t>の排</a:t>
            </a:r>
            <a:r>
              <a:rPr kumimoji="1" lang="ja-JP" altLang="en-US" dirty="0" smtClean="0"/>
              <a:t>出量を補正。右図は補正後の</a:t>
            </a:r>
            <a:r>
              <a:rPr kumimoji="1" lang="en-US" altLang="ja-JP" dirty="0" smtClean="0"/>
              <a:t>VOC</a:t>
            </a:r>
            <a:r>
              <a:rPr kumimoji="1" lang="ja-JP" altLang="en-US" dirty="0" smtClean="0"/>
              <a:t>濃度。測定成分</a:t>
            </a:r>
            <a:r>
              <a:rPr lang="en-US" altLang="ja-JP" sz="1400" dirty="0"/>
              <a:t>(C</a:t>
            </a:r>
            <a:r>
              <a:rPr lang="en-US" altLang="ja-JP" sz="1400" baseline="-25000" dirty="0"/>
              <a:t>5</a:t>
            </a:r>
            <a:r>
              <a:rPr lang="en-US" altLang="ja-JP" sz="1400" dirty="0"/>
              <a:t>H</a:t>
            </a:r>
            <a:r>
              <a:rPr lang="en-US" altLang="ja-JP" sz="1400" baseline="-25000" dirty="0"/>
              <a:t>8</a:t>
            </a:r>
            <a:r>
              <a:rPr lang="ja-JP" altLang="en-US" sz="1400" dirty="0"/>
              <a:t>を除いた</a:t>
            </a:r>
            <a:r>
              <a:rPr kumimoji="1" lang="en-US" altLang="ja-JP" sz="1400" dirty="0" smtClean="0"/>
              <a:t>14</a:t>
            </a:r>
            <a:r>
              <a:rPr kumimoji="1" lang="ja-JP" altLang="en-US" sz="1400" dirty="0" smtClean="0"/>
              <a:t>成分</a:t>
            </a:r>
            <a:r>
              <a:rPr kumimoji="1" lang="en-US" altLang="ja-JP" sz="1400" dirty="0" smtClean="0"/>
              <a:t>)</a:t>
            </a:r>
            <a:r>
              <a:rPr kumimoji="1" lang="ja-JP" altLang="en-US" dirty="0" smtClean="0"/>
              <a:t>のみ補正した点に注意</a:t>
            </a:r>
            <a:endParaRPr kumimoji="1" lang="en-US" altLang="ja-JP" dirty="0" smtClean="0"/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ja-JP" dirty="0" smtClean="0"/>
              <a:t>MCM, CACM, SAPRC99</a:t>
            </a:r>
            <a:r>
              <a:rPr lang="ja-JP" altLang="en-US" dirty="0" smtClean="0"/>
              <a:t>で芳香族濃度が異なるのは、グルーピングが異なり、</a:t>
            </a:r>
            <a:r>
              <a:rPr lang="en-US" altLang="ja-JP" dirty="0" smtClean="0"/>
              <a:t>OH</a:t>
            </a:r>
            <a:r>
              <a:rPr lang="ja-JP" altLang="en-US" dirty="0" smtClean="0"/>
              <a:t>との反応速度も異なるため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07504" y="980728"/>
            <a:ext cx="39421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u="sng" dirty="0" smtClean="0"/>
              <a:t>NMHC</a:t>
            </a:r>
            <a:r>
              <a:rPr lang="ja-JP" altLang="en-US" u="sng" dirty="0" smtClean="0"/>
              <a:t>濃度の観測値とモデル計算結果</a:t>
            </a:r>
            <a:endParaRPr lang="en-US" altLang="ja-JP" u="sng" dirty="0" smtClean="0"/>
          </a:p>
          <a:p>
            <a:pPr algn="ctr"/>
            <a:r>
              <a:rPr lang="en-US" altLang="ja-JP" dirty="0" smtClean="0"/>
              <a:t>(</a:t>
            </a:r>
            <a:r>
              <a:rPr lang="ja-JP" altLang="en-US" dirty="0" smtClean="0"/>
              <a:t>期間平均濃度、</a:t>
            </a:r>
            <a:r>
              <a:rPr lang="en-US" altLang="ja-JP" dirty="0" err="1" smtClean="0"/>
              <a:t>ppbv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4830" r="75702" b="86752"/>
          <a:stretch/>
        </p:blipFill>
        <p:spPr bwMode="auto">
          <a:xfrm>
            <a:off x="7740352" y="5926434"/>
            <a:ext cx="1368152" cy="23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5823995" y="881140"/>
            <a:ext cx="1988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u="sng" dirty="0" smtClean="0"/>
              <a:t>VOC</a:t>
            </a:r>
            <a:r>
              <a:rPr lang="ja-JP" altLang="en-US" b="1" u="sng" dirty="0" smtClean="0"/>
              <a:t>成分の日変動</a:t>
            </a:r>
            <a:endParaRPr lang="ja-JP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207293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コンテンツ プレースホルダ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00" y="827395"/>
            <a:ext cx="7643192" cy="405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568" y="4972888"/>
            <a:ext cx="1542677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5961988" y="1145952"/>
            <a:ext cx="2282420" cy="1290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ja-JP" sz="2400" b="1" dirty="0" smtClean="0">
                <a:solidFill>
                  <a:srgbClr val="FF0000"/>
                </a:solidFill>
              </a:rPr>
              <a:t>Urban (N=12)</a:t>
            </a:r>
          </a:p>
          <a:p>
            <a:pPr>
              <a:lnSpc>
                <a:spcPct val="110000"/>
              </a:lnSpc>
            </a:pPr>
            <a:r>
              <a:rPr lang="en-US" altLang="ja-JP" sz="2400" b="1" dirty="0" smtClean="0">
                <a:solidFill>
                  <a:srgbClr val="0070C0"/>
                </a:solidFill>
              </a:rPr>
              <a:t>Rural   (N=5)</a:t>
            </a:r>
          </a:p>
          <a:p>
            <a:pPr>
              <a:lnSpc>
                <a:spcPct val="110000"/>
              </a:lnSpc>
            </a:pPr>
            <a:r>
              <a:rPr kumimoji="1"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Roadside (N=16)</a:t>
            </a:r>
            <a:endParaRPr kumimoji="1" lang="ja-JP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PM</a:t>
            </a:r>
            <a:r>
              <a:rPr kumimoji="1" lang="en-US" altLang="ja-JP" sz="2800" baseline="-25000" dirty="0" smtClean="0"/>
              <a:t>2.5</a:t>
            </a:r>
            <a:r>
              <a:rPr kumimoji="1" lang="en-US" altLang="ja-JP" sz="2800" dirty="0" smtClean="0"/>
              <a:t> in Japan </a:t>
            </a:r>
            <a:r>
              <a:rPr kumimoji="1" lang="en-US" altLang="ja-JP" sz="2400" dirty="0" smtClean="0"/>
              <a:t>(2001-2010, annual average)</a:t>
            </a:r>
            <a:endParaRPr kumimoji="1" lang="ja-JP" altLang="en-US" sz="2400" dirty="0"/>
          </a:p>
        </p:txBody>
      </p:sp>
      <p:sp>
        <p:nvSpPr>
          <p:cNvPr id="2" name="正方形/長方形 1"/>
          <p:cNvSpPr/>
          <p:nvPr/>
        </p:nvSpPr>
        <p:spPr>
          <a:xfrm>
            <a:off x="5927697" y="6444044"/>
            <a:ext cx="3180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Ministry of Environment [2012</a:t>
            </a:r>
            <a:r>
              <a:rPr lang="en-US" altLang="ja-JP" dirty="0"/>
              <a:t>]</a:t>
            </a:r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1259632" y="4561676"/>
            <a:ext cx="719299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2001     2002     2003     2004    2005     2006     2007    2008     2009    2010</a:t>
            </a:r>
            <a:endParaRPr lang="ja-JP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1115616" y="3274824"/>
            <a:ext cx="7509036" cy="3112591"/>
            <a:chOff x="598965" y="3274824"/>
            <a:chExt cx="8005482" cy="3112591"/>
          </a:xfrm>
        </p:grpSpPr>
        <p:cxnSp>
          <p:nvCxnSpPr>
            <p:cNvPr id="8" name="直線コネクタ 7"/>
            <p:cNvCxnSpPr/>
            <p:nvPr/>
          </p:nvCxnSpPr>
          <p:spPr>
            <a:xfrm>
              <a:off x="598965" y="3274824"/>
              <a:ext cx="8005482" cy="1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>
              <a:off x="1059577" y="5063976"/>
              <a:ext cx="7416822" cy="1323439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ja-JP" sz="2400" b="1" u="sng" dirty="0" smtClean="0"/>
                <a:t>PM</a:t>
              </a:r>
              <a:r>
                <a:rPr kumimoji="1" lang="en-US" altLang="ja-JP" sz="2400" b="1" u="sng" baseline="-25000" dirty="0" smtClean="0"/>
                <a:t>2.5</a:t>
              </a:r>
              <a:r>
                <a:rPr kumimoji="1" lang="en-US" altLang="ja-JP" sz="2400" b="1" u="sng" dirty="0" smtClean="0"/>
                <a:t> environmental standard</a:t>
              </a:r>
              <a:r>
                <a:rPr lang="ja-JP" altLang="en-US" sz="2400" b="1" u="sng" dirty="0" smtClean="0"/>
                <a:t> </a:t>
              </a:r>
              <a:r>
                <a:rPr lang="en-US" altLang="ja-JP" sz="2400" b="1" u="sng" dirty="0" smtClean="0"/>
                <a:t>in </a:t>
              </a:r>
              <a:r>
                <a:rPr lang="en-US" altLang="ja-JP" sz="2400" b="1" u="sng" dirty="0"/>
                <a:t>Japan (Sept. 2009 ‒)</a:t>
              </a:r>
            </a:p>
            <a:p>
              <a:endParaRPr kumimoji="1" lang="en-US" altLang="ja-JP" sz="800" dirty="0" smtClean="0"/>
            </a:p>
            <a:p>
              <a:pPr marL="342900" indent="-342900">
                <a:buFont typeface="Wingdings" panose="05000000000000000000" pitchFamily="2" charset="2"/>
                <a:buChar char="n"/>
              </a:pPr>
              <a:r>
                <a:rPr lang="en-US" altLang="ja-JP" sz="2400" dirty="0" smtClean="0"/>
                <a:t>Annual mean: 15 </a:t>
              </a:r>
              <a:r>
                <a:rPr lang="el-GR" altLang="ja-JP" sz="2400" dirty="0"/>
                <a:t>μ</a:t>
              </a:r>
              <a:r>
                <a:rPr lang="en-US" altLang="ja-JP" sz="2400" dirty="0" smtClean="0"/>
                <a:t>g m</a:t>
              </a:r>
              <a:r>
                <a:rPr lang="en-US" altLang="ja-JP" sz="2400" baseline="30000" dirty="0" smtClean="0"/>
                <a:t>-3</a:t>
              </a:r>
              <a:endParaRPr lang="en-US" altLang="ja-JP" sz="2400" dirty="0" smtClean="0"/>
            </a:p>
            <a:p>
              <a:pPr marL="342900" indent="-342900">
                <a:buFont typeface="Wingdings" panose="05000000000000000000" pitchFamily="2" charset="2"/>
                <a:buChar char="n"/>
              </a:pPr>
              <a:r>
                <a:rPr lang="en-US" altLang="ja-JP" sz="2400" dirty="0" smtClean="0"/>
                <a:t>Daily mean:     35 </a:t>
              </a:r>
              <a:r>
                <a:rPr lang="el-GR" altLang="ja-JP" sz="2400" dirty="0" smtClean="0"/>
                <a:t>μ</a:t>
              </a:r>
              <a:r>
                <a:rPr lang="en-US" altLang="ja-JP" sz="2400" dirty="0" smtClean="0"/>
                <a:t>g m</a:t>
              </a:r>
              <a:r>
                <a:rPr lang="en-US" altLang="ja-JP" sz="2400" baseline="30000" dirty="0" smtClean="0"/>
                <a:t>-3</a:t>
              </a:r>
            </a:p>
          </p:txBody>
        </p:sp>
        <p:cxnSp>
          <p:nvCxnSpPr>
            <p:cNvPr id="10" name="カギ線コネクタ 9"/>
            <p:cNvCxnSpPr>
              <a:stCxn id="11" idx="1"/>
            </p:cNvCxnSpPr>
            <p:nvPr/>
          </p:nvCxnSpPr>
          <p:spPr>
            <a:xfrm rot="10800000">
              <a:off x="728638" y="3325626"/>
              <a:ext cx="330940" cy="2400070"/>
            </a:xfrm>
            <a:prstGeom prst="bentConnector2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正方形/長方形 30"/>
          <p:cNvSpPr/>
          <p:nvPr/>
        </p:nvSpPr>
        <p:spPr>
          <a:xfrm>
            <a:off x="-32955" y="-1"/>
            <a:ext cx="1454501" cy="346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400" dirty="0"/>
              <a:t>　１</a:t>
            </a:r>
            <a:r>
              <a:rPr lang="ja-JP" altLang="en-US" sz="1400" dirty="0" smtClean="0"/>
              <a:t>．</a:t>
            </a:r>
            <a:r>
              <a:rPr lang="en-US" altLang="ja-JP" sz="1400" dirty="0" smtClean="0"/>
              <a:t>Introduction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217132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/>
          <a:srcRect r="12801"/>
          <a:stretch/>
        </p:blipFill>
        <p:spPr bwMode="auto">
          <a:xfrm>
            <a:off x="2213087" y="3880480"/>
            <a:ext cx="6601318" cy="262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 cstate="print"/>
          <a:srcRect r="13181"/>
          <a:stretch/>
        </p:blipFill>
        <p:spPr bwMode="auto">
          <a:xfrm>
            <a:off x="2225915" y="1372550"/>
            <a:ext cx="6549074" cy="261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グループ化 18"/>
          <p:cNvGrpSpPr/>
          <p:nvPr/>
        </p:nvGrpSpPr>
        <p:grpSpPr>
          <a:xfrm>
            <a:off x="25871" y="1926457"/>
            <a:ext cx="8340157" cy="3312368"/>
            <a:chOff x="25871" y="1926457"/>
            <a:chExt cx="8340157" cy="3312368"/>
          </a:xfrm>
        </p:grpSpPr>
        <p:sp>
          <p:nvSpPr>
            <p:cNvPr id="55" name="正方形/長方形 54"/>
            <p:cNvSpPr/>
            <p:nvPr/>
          </p:nvSpPr>
          <p:spPr>
            <a:xfrm>
              <a:off x="25871" y="1926457"/>
              <a:ext cx="2247129" cy="156966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ja-JP" altLang="en-US" sz="2400" dirty="0" smtClean="0"/>
                <a:t>①</a:t>
              </a:r>
              <a:r>
                <a:rPr lang="en-US" altLang="ja-JP" sz="2400" dirty="0" smtClean="0"/>
                <a:t>Average PM</a:t>
              </a:r>
              <a:r>
                <a:rPr lang="en-US" altLang="ja-JP" sz="2400" baseline="-25000" dirty="0" smtClean="0"/>
                <a:t>2.5</a:t>
              </a:r>
              <a:r>
                <a:rPr lang="en-US" altLang="ja-JP" sz="2400" dirty="0" smtClean="0"/>
                <a:t> was higher than 15</a:t>
              </a:r>
              <a:r>
                <a:rPr lang="ja-JP" altLang="en-US" sz="2400" dirty="0"/>
                <a:t> </a:t>
              </a:r>
              <a:r>
                <a:rPr lang="el-GR" altLang="ja-JP" sz="2400" dirty="0" smtClean="0"/>
                <a:t>μ</a:t>
              </a:r>
              <a:r>
                <a:rPr lang="en-US" altLang="ja-JP" sz="2400" dirty="0" smtClean="0"/>
                <a:t>gm</a:t>
              </a:r>
              <a:r>
                <a:rPr lang="en-US" altLang="ja-JP" sz="2400" baseline="30000" dirty="0" smtClean="0"/>
                <a:t>-3</a:t>
              </a:r>
              <a:r>
                <a:rPr lang="en-US" altLang="ja-JP" sz="2400" dirty="0" smtClean="0"/>
                <a:t> in western Japan</a:t>
              </a:r>
            </a:p>
          </p:txBody>
        </p:sp>
        <p:grpSp>
          <p:nvGrpSpPr>
            <p:cNvPr id="18" name="グループ化 17"/>
            <p:cNvGrpSpPr/>
            <p:nvPr/>
          </p:nvGrpSpPr>
          <p:grpSpPr>
            <a:xfrm>
              <a:off x="2563914" y="2718545"/>
              <a:ext cx="5802114" cy="2520280"/>
              <a:chOff x="2563914" y="2718545"/>
              <a:chExt cx="5802114" cy="2520280"/>
            </a:xfrm>
          </p:grpSpPr>
          <p:cxnSp>
            <p:nvCxnSpPr>
              <p:cNvPr id="62" name="直線コネクタ 61"/>
              <p:cNvCxnSpPr/>
              <p:nvPr/>
            </p:nvCxnSpPr>
            <p:spPr>
              <a:xfrm>
                <a:off x="2563914" y="2718545"/>
                <a:ext cx="5752502" cy="1"/>
              </a:xfrm>
              <a:prstGeom prst="line">
                <a:avLst/>
              </a:prstGeom>
              <a:ln w="57150">
                <a:solidFill>
                  <a:schemeClr val="tx2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/>
              <p:cNvCxnSpPr/>
              <p:nvPr/>
            </p:nvCxnSpPr>
            <p:spPr>
              <a:xfrm>
                <a:off x="2613526" y="5238824"/>
                <a:ext cx="5752502" cy="1"/>
              </a:xfrm>
              <a:prstGeom prst="line">
                <a:avLst/>
              </a:prstGeom>
              <a:ln w="57150">
                <a:solidFill>
                  <a:schemeClr val="tx2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正方形/長方形 4"/>
          <p:cNvSpPr/>
          <p:nvPr/>
        </p:nvSpPr>
        <p:spPr>
          <a:xfrm>
            <a:off x="35496" y="1484784"/>
            <a:ext cx="2067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u="sng" dirty="0" smtClean="0"/>
              <a:t>Western Japan</a:t>
            </a:r>
            <a:endParaRPr lang="ja-JP" altLang="en-US" sz="2400" b="1" u="sng" dirty="0"/>
          </a:p>
        </p:txBody>
      </p:sp>
      <p:sp>
        <p:nvSpPr>
          <p:cNvPr id="7" name="正方形/長方形 6"/>
          <p:cNvSpPr/>
          <p:nvPr/>
        </p:nvSpPr>
        <p:spPr>
          <a:xfrm>
            <a:off x="179512" y="3933056"/>
            <a:ext cx="2046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u="sng" dirty="0"/>
              <a:t>Eastern Japan</a:t>
            </a:r>
          </a:p>
          <a:p>
            <a:r>
              <a:rPr lang="en-US" altLang="ja-JP" sz="1600" dirty="0" smtClean="0">
                <a:solidFill>
                  <a:schemeClr val="bg1">
                    <a:lumMod val="50000"/>
                  </a:schemeClr>
                </a:solidFill>
              </a:rPr>
              <a:t>(including Tokyo Metropolitan Area)</a:t>
            </a:r>
            <a:endParaRPr lang="ja-JP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583164" y="1484784"/>
            <a:ext cx="5661245" cy="1059214"/>
            <a:chOff x="2583164" y="1484784"/>
            <a:chExt cx="5661245" cy="1059214"/>
          </a:xfrm>
        </p:grpSpPr>
        <p:sp>
          <p:nvSpPr>
            <p:cNvPr id="8" name="正方形/長方形 7"/>
            <p:cNvSpPr>
              <a:spLocks noChangeAspect="1"/>
            </p:cNvSpPr>
            <p:nvPr/>
          </p:nvSpPr>
          <p:spPr>
            <a:xfrm>
              <a:off x="2583164" y="1700808"/>
              <a:ext cx="15818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600" dirty="0" smtClean="0">
                  <a:solidFill>
                    <a:schemeClr val="accent6">
                      <a:lumMod val="75000"/>
                    </a:schemeClr>
                  </a:solidFill>
                </a:rPr>
                <a:t>% daily PM</a:t>
              </a:r>
              <a:r>
                <a:rPr lang="en-US" altLang="ja-JP" sz="16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2.5</a:t>
              </a:r>
            </a:p>
            <a:p>
              <a:r>
                <a:rPr lang="en-US" altLang="ja-JP" sz="16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altLang="ja-JP" sz="1600" dirty="0" smtClean="0">
                  <a:solidFill>
                    <a:schemeClr val="accent6">
                      <a:lumMod val="75000"/>
                    </a:schemeClr>
                  </a:solidFill>
                </a:rPr>
                <a:t>   &gt; 35 </a:t>
              </a:r>
              <a:r>
                <a:rPr lang="el-GR" altLang="ja-JP" sz="1600" dirty="0">
                  <a:solidFill>
                    <a:schemeClr val="accent6">
                      <a:lumMod val="75000"/>
                    </a:schemeClr>
                  </a:solidFill>
                </a:rPr>
                <a:t>μ</a:t>
              </a:r>
              <a:r>
                <a:rPr lang="en-US" altLang="ja-JP" sz="1600" dirty="0" smtClean="0">
                  <a:solidFill>
                    <a:schemeClr val="accent6">
                      <a:lumMod val="75000"/>
                    </a:schemeClr>
                  </a:solidFill>
                </a:rPr>
                <a:t>gm</a:t>
              </a:r>
              <a:r>
                <a:rPr lang="en-US" altLang="ja-JP" sz="1600" baseline="30000" dirty="0" smtClean="0">
                  <a:solidFill>
                    <a:schemeClr val="accent6">
                      <a:lumMod val="75000"/>
                    </a:schemeClr>
                  </a:solidFill>
                </a:rPr>
                <a:t>-3</a:t>
              </a:r>
              <a:endParaRPr lang="ja-JP" altLang="en-US" sz="1600" baseline="30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" name="正方形/長方形 8"/>
            <p:cNvSpPr>
              <a:spLocks noChangeAspect="1"/>
            </p:cNvSpPr>
            <p:nvPr/>
          </p:nvSpPr>
          <p:spPr>
            <a:xfrm>
              <a:off x="4788024" y="1484784"/>
              <a:ext cx="16521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dirty="0" smtClean="0">
                  <a:solidFill>
                    <a:srgbClr val="FF0000"/>
                  </a:solidFill>
                </a:rPr>
                <a:t># </a:t>
              </a:r>
              <a:r>
                <a:rPr lang="en-US" altLang="ja-JP" sz="1400" dirty="0">
                  <a:solidFill>
                    <a:srgbClr val="FF0000"/>
                  </a:solidFill>
                </a:rPr>
                <a:t>daily PM</a:t>
              </a:r>
              <a:r>
                <a:rPr lang="en-US" altLang="ja-JP" sz="1400" baseline="-25000" dirty="0">
                  <a:solidFill>
                    <a:srgbClr val="FF0000"/>
                  </a:solidFill>
                </a:rPr>
                <a:t>2.5</a:t>
              </a:r>
            </a:p>
            <a:p>
              <a:r>
                <a:rPr lang="en-US" altLang="ja-JP" sz="1400" dirty="0">
                  <a:solidFill>
                    <a:srgbClr val="FF0000"/>
                  </a:solidFill>
                </a:rPr>
                <a:t>    &gt; </a:t>
              </a:r>
              <a:r>
                <a:rPr lang="en-US" altLang="ja-JP" sz="1400" dirty="0" smtClean="0">
                  <a:solidFill>
                    <a:srgbClr val="FF0000"/>
                  </a:solidFill>
                </a:rPr>
                <a:t>70 </a:t>
              </a:r>
              <a:r>
                <a:rPr lang="el-GR" altLang="ja-JP" sz="1400" dirty="0">
                  <a:solidFill>
                    <a:srgbClr val="FF0000"/>
                  </a:solidFill>
                </a:rPr>
                <a:t>μ</a:t>
              </a:r>
              <a:r>
                <a:rPr lang="en-US" altLang="ja-JP" sz="1400" dirty="0">
                  <a:solidFill>
                    <a:srgbClr val="FF0000"/>
                  </a:solidFill>
                </a:rPr>
                <a:t>gm</a:t>
              </a:r>
              <a:r>
                <a:rPr lang="en-US" altLang="ja-JP" sz="1400" baseline="30000" dirty="0">
                  <a:solidFill>
                    <a:srgbClr val="FF0000"/>
                  </a:solidFill>
                </a:rPr>
                <a:t>-3</a:t>
              </a:r>
              <a:endParaRPr lang="ja-JP" altLang="en-US" sz="14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10" name="正方形/長方形 9"/>
            <p:cNvSpPr>
              <a:spLocks noChangeAspect="1"/>
            </p:cNvSpPr>
            <p:nvPr/>
          </p:nvSpPr>
          <p:spPr>
            <a:xfrm>
              <a:off x="4427984" y="1959223"/>
              <a:ext cx="172420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600" dirty="0" smtClean="0">
                  <a:solidFill>
                    <a:srgbClr val="0070C0"/>
                  </a:solidFill>
                </a:rPr>
                <a:t>Monthly  average </a:t>
              </a:r>
            </a:p>
            <a:p>
              <a:r>
                <a:rPr lang="en-US" altLang="ja-JP" sz="1600" dirty="0" smtClean="0">
                  <a:solidFill>
                    <a:srgbClr val="0070C0"/>
                  </a:solidFill>
                </a:rPr>
                <a:t>PM</a:t>
              </a:r>
              <a:r>
                <a:rPr lang="en-US" altLang="ja-JP" sz="1600" baseline="-25000" dirty="0" smtClean="0">
                  <a:solidFill>
                    <a:srgbClr val="0070C0"/>
                  </a:solidFill>
                </a:rPr>
                <a:t>2.5</a:t>
              </a:r>
              <a:r>
                <a:rPr lang="en-US" altLang="ja-JP" sz="1600" dirty="0" smtClean="0">
                  <a:solidFill>
                    <a:srgbClr val="0070C0"/>
                  </a:solidFill>
                </a:rPr>
                <a:t> (</a:t>
              </a:r>
              <a:r>
                <a:rPr lang="el-GR" altLang="ja-JP" sz="1600" dirty="0" smtClean="0">
                  <a:solidFill>
                    <a:srgbClr val="0070C0"/>
                  </a:solidFill>
                </a:rPr>
                <a:t>μ</a:t>
              </a:r>
              <a:r>
                <a:rPr lang="en-US" altLang="ja-JP" sz="1600" dirty="0" smtClean="0">
                  <a:solidFill>
                    <a:srgbClr val="0070C0"/>
                  </a:solidFill>
                </a:rPr>
                <a:t>gm</a:t>
              </a:r>
              <a:r>
                <a:rPr lang="en-US" altLang="ja-JP" sz="1600" baseline="30000" dirty="0" smtClean="0">
                  <a:solidFill>
                    <a:srgbClr val="0070C0"/>
                  </a:solidFill>
                </a:rPr>
                <a:t>-3</a:t>
              </a:r>
              <a:r>
                <a:rPr lang="en-US" altLang="ja-JP" sz="1600" dirty="0">
                  <a:solidFill>
                    <a:srgbClr val="0070C0"/>
                  </a:solidFill>
                </a:rPr>
                <a:t>)</a:t>
              </a:r>
              <a:endParaRPr lang="ja-JP" altLang="en-US" sz="1600" baseline="30000" dirty="0">
                <a:solidFill>
                  <a:srgbClr val="0070C0"/>
                </a:solidFill>
              </a:endParaRPr>
            </a:p>
          </p:txBody>
        </p:sp>
        <p:sp>
          <p:nvSpPr>
            <p:cNvPr id="11" name="正方形/長方形 10"/>
            <p:cNvSpPr>
              <a:spLocks noChangeAspect="1"/>
            </p:cNvSpPr>
            <p:nvPr/>
          </p:nvSpPr>
          <p:spPr>
            <a:xfrm>
              <a:off x="6804248" y="1532558"/>
              <a:ext cx="144016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dirty="0" smtClean="0"/>
                <a:t># </a:t>
              </a:r>
              <a:r>
                <a:rPr lang="en-US" altLang="ja-JP" sz="1400" dirty="0" err="1" smtClean="0"/>
                <a:t>Stations×day</a:t>
              </a:r>
              <a:endParaRPr lang="ja-JP" altLang="en-US" sz="1400" baseline="30000" dirty="0"/>
            </a:p>
          </p:txBody>
        </p:sp>
      </p:grpSp>
      <p:sp>
        <p:nvSpPr>
          <p:cNvPr id="22" name="正方形/長方形 21"/>
          <p:cNvSpPr>
            <a:spLocks noChangeAspect="1"/>
          </p:cNvSpPr>
          <p:nvPr/>
        </p:nvSpPr>
        <p:spPr>
          <a:xfrm>
            <a:off x="2858738" y="6362169"/>
            <a:ext cx="7499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 smtClean="0"/>
              <a:t>2010</a:t>
            </a:r>
            <a:endParaRPr lang="ja-JP" altLang="en-US" sz="2200" dirty="0"/>
          </a:p>
        </p:txBody>
      </p:sp>
      <p:sp>
        <p:nvSpPr>
          <p:cNvPr id="24" name="正方形/長方形 23"/>
          <p:cNvSpPr>
            <a:spLocks noChangeAspect="1"/>
          </p:cNvSpPr>
          <p:nvPr/>
        </p:nvSpPr>
        <p:spPr>
          <a:xfrm>
            <a:off x="4289363" y="6374576"/>
            <a:ext cx="7499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 smtClean="0"/>
              <a:t>2011</a:t>
            </a:r>
            <a:endParaRPr lang="ja-JP" altLang="en-US" sz="2200" dirty="0"/>
          </a:p>
        </p:txBody>
      </p:sp>
      <p:sp>
        <p:nvSpPr>
          <p:cNvPr id="25" name="正方形/長方形 24"/>
          <p:cNvSpPr>
            <a:spLocks noChangeAspect="1"/>
          </p:cNvSpPr>
          <p:nvPr/>
        </p:nvSpPr>
        <p:spPr>
          <a:xfrm>
            <a:off x="5965242" y="6361008"/>
            <a:ext cx="7499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 smtClean="0"/>
              <a:t>2012</a:t>
            </a:r>
            <a:endParaRPr lang="ja-JP" altLang="en-US" sz="2200" dirty="0"/>
          </a:p>
        </p:txBody>
      </p:sp>
      <p:sp>
        <p:nvSpPr>
          <p:cNvPr id="26" name="正方形/長方形 25"/>
          <p:cNvSpPr>
            <a:spLocks noChangeAspect="1"/>
          </p:cNvSpPr>
          <p:nvPr/>
        </p:nvSpPr>
        <p:spPr>
          <a:xfrm>
            <a:off x="7477410" y="6382489"/>
            <a:ext cx="7499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 smtClean="0"/>
              <a:t>2013</a:t>
            </a:r>
            <a:endParaRPr lang="ja-JP" altLang="en-US" sz="2200" dirty="0"/>
          </a:p>
        </p:txBody>
      </p:sp>
      <p:sp>
        <p:nvSpPr>
          <p:cNvPr id="27" name="正方形/長方形 26"/>
          <p:cNvSpPr/>
          <p:nvPr/>
        </p:nvSpPr>
        <p:spPr>
          <a:xfrm>
            <a:off x="-32955" y="-1"/>
            <a:ext cx="1454501" cy="346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400" dirty="0"/>
              <a:t>　１</a:t>
            </a:r>
            <a:r>
              <a:rPr lang="ja-JP" altLang="en-US" sz="1400" dirty="0" smtClean="0"/>
              <a:t>．</a:t>
            </a:r>
            <a:r>
              <a:rPr lang="en-US" altLang="ja-JP" sz="1400" dirty="0" smtClean="0"/>
              <a:t>Introduction</a:t>
            </a:r>
            <a:endParaRPr lang="en-US" altLang="ja-JP" sz="1400" dirty="0"/>
          </a:p>
        </p:txBody>
      </p:sp>
      <p:sp>
        <p:nvSpPr>
          <p:cNvPr id="28" name="タイトル 1"/>
          <p:cNvSpPr txBox="1">
            <a:spLocks/>
          </p:cNvSpPr>
          <p:nvPr/>
        </p:nvSpPr>
        <p:spPr>
          <a:xfrm>
            <a:off x="457200" y="116632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/>
              <a:t>PM</a:t>
            </a:r>
            <a:r>
              <a:rPr lang="en-US" altLang="ja-JP" sz="2800" baseline="-25000" dirty="0" smtClean="0"/>
              <a:t>2.5</a:t>
            </a:r>
            <a:r>
              <a:rPr lang="en-US" altLang="ja-JP" sz="2800" dirty="0" smtClean="0"/>
              <a:t> in Japan </a:t>
            </a:r>
            <a:r>
              <a:rPr lang="en-US" altLang="ja-JP" sz="2400" dirty="0" smtClean="0"/>
              <a:t>(2010-2013, monthly average)</a:t>
            </a:r>
            <a:endParaRPr lang="ja-JP" altLang="en-US" sz="24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979894" y="1834664"/>
            <a:ext cx="4667042" cy="730240"/>
            <a:chOff x="2979894" y="1834664"/>
            <a:chExt cx="4667042" cy="730240"/>
          </a:xfrm>
        </p:grpSpPr>
        <p:cxnSp>
          <p:nvCxnSpPr>
            <p:cNvPr id="13" name="直線矢印コネクタ 12"/>
            <p:cNvCxnSpPr>
              <a:cxnSpLocks noChangeAspect="1"/>
            </p:cNvCxnSpPr>
            <p:nvPr/>
          </p:nvCxnSpPr>
          <p:spPr>
            <a:xfrm flipH="1">
              <a:off x="2979894" y="2338721"/>
              <a:ext cx="360000" cy="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/>
            <p:cNvCxnSpPr>
              <a:cxnSpLocks noChangeAspect="1"/>
            </p:cNvCxnSpPr>
            <p:nvPr/>
          </p:nvCxnSpPr>
          <p:spPr>
            <a:xfrm flipH="1">
              <a:off x="4572000" y="1834664"/>
              <a:ext cx="3600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/>
            <p:cNvCxnSpPr>
              <a:cxnSpLocks noChangeAspect="1"/>
            </p:cNvCxnSpPr>
            <p:nvPr/>
          </p:nvCxnSpPr>
          <p:spPr>
            <a:xfrm flipH="1">
              <a:off x="4612680" y="2564904"/>
              <a:ext cx="360000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/>
            <p:cNvCxnSpPr>
              <a:cxnSpLocks noChangeAspect="1"/>
            </p:cNvCxnSpPr>
            <p:nvPr/>
          </p:nvCxnSpPr>
          <p:spPr>
            <a:xfrm>
              <a:off x="7286936" y="1918423"/>
              <a:ext cx="36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グループ化 33"/>
          <p:cNvGrpSpPr/>
          <p:nvPr/>
        </p:nvGrpSpPr>
        <p:grpSpPr>
          <a:xfrm>
            <a:off x="3801028" y="5949280"/>
            <a:ext cx="3311572" cy="786980"/>
            <a:chOff x="3801028" y="1332000"/>
            <a:chExt cx="3311572" cy="5404260"/>
          </a:xfrm>
        </p:grpSpPr>
        <p:cxnSp>
          <p:nvCxnSpPr>
            <p:cNvPr id="57" name="直線コネクタ 56"/>
            <p:cNvCxnSpPr/>
            <p:nvPr/>
          </p:nvCxnSpPr>
          <p:spPr>
            <a:xfrm>
              <a:off x="3801028" y="1332000"/>
              <a:ext cx="0" cy="540426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>
              <a:off x="5456416" y="1332000"/>
              <a:ext cx="0" cy="540426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>
              <a:off x="7112600" y="1332000"/>
              <a:ext cx="0" cy="540426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正方形/長方形 63"/>
          <p:cNvSpPr/>
          <p:nvPr/>
        </p:nvSpPr>
        <p:spPr>
          <a:xfrm>
            <a:off x="179512" y="5518973"/>
            <a:ext cx="2050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Ministry of </a:t>
            </a:r>
          </a:p>
          <a:p>
            <a:r>
              <a:rPr lang="en-US" altLang="ja-JP" dirty="0" smtClean="0"/>
              <a:t>Environment [2013]</a:t>
            </a:r>
            <a:endParaRPr lang="ja-JP" altLang="en-US" dirty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418683" y="572028"/>
            <a:ext cx="8329781" cy="6169340"/>
            <a:chOff x="418683" y="572028"/>
            <a:chExt cx="8329781" cy="6169340"/>
          </a:xfrm>
        </p:grpSpPr>
        <p:sp>
          <p:nvSpPr>
            <p:cNvPr id="54" name="正方形/長方形 53"/>
            <p:cNvSpPr/>
            <p:nvPr/>
          </p:nvSpPr>
          <p:spPr>
            <a:xfrm>
              <a:off x="418683" y="6279703"/>
              <a:ext cx="8329781" cy="461665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ja-JP" altLang="en-US" sz="2400" dirty="0" smtClean="0"/>
                <a:t>②</a:t>
              </a:r>
              <a:r>
                <a:rPr lang="en-US" altLang="ja-JP" sz="2400" dirty="0" smtClean="0"/>
                <a:t>Daily PM</a:t>
              </a:r>
              <a:r>
                <a:rPr lang="en-US" altLang="ja-JP" sz="2400" baseline="-25000" dirty="0" smtClean="0"/>
                <a:t>2.5</a:t>
              </a:r>
              <a:r>
                <a:rPr lang="en-US" altLang="ja-JP" sz="2400" dirty="0" smtClean="0"/>
                <a:t> exceeds environmental standard in all the seasons.</a:t>
              </a:r>
              <a:endParaRPr lang="ja-JP" altLang="en-US" sz="2400" dirty="0"/>
            </a:p>
          </p:txBody>
        </p:sp>
        <p:grpSp>
          <p:nvGrpSpPr>
            <p:cNvPr id="14" name="グループ化 13"/>
            <p:cNvGrpSpPr/>
            <p:nvPr/>
          </p:nvGrpSpPr>
          <p:grpSpPr>
            <a:xfrm>
              <a:off x="2743213" y="1372548"/>
              <a:ext cx="5398707" cy="4022698"/>
              <a:chOff x="2743213" y="1174720"/>
              <a:chExt cx="5398707" cy="4220527"/>
            </a:xfrm>
          </p:grpSpPr>
          <p:cxnSp>
            <p:nvCxnSpPr>
              <p:cNvPr id="45" name="直線矢印コネクタ 44"/>
              <p:cNvCxnSpPr/>
              <p:nvPr/>
            </p:nvCxnSpPr>
            <p:spPr>
              <a:xfrm>
                <a:off x="2761640" y="1174721"/>
                <a:ext cx="0" cy="4198495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矢印コネクタ 45"/>
              <p:cNvCxnSpPr/>
              <p:nvPr/>
            </p:nvCxnSpPr>
            <p:spPr>
              <a:xfrm>
                <a:off x="3553728" y="1174721"/>
                <a:ext cx="0" cy="4198495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矢印コネクタ 46"/>
              <p:cNvCxnSpPr/>
              <p:nvPr/>
            </p:nvCxnSpPr>
            <p:spPr>
              <a:xfrm>
                <a:off x="3995936" y="1174721"/>
                <a:ext cx="0" cy="4198495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矢印コネクタ 47"/>
              <p:cNvCxnSpPr/>
              <p:nvPr/>
            </p:nvCxnSpPr>
            <p:spPr>
              <a:xfrm>
                <a:off x="4417824" y="1174721"/>
                <a:ext cx="0" cy="4198495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矢印コネクタ 48"/>
              <p:cNvCxnSpPr/>
              <p:nvPr/>
            </p:nvCxnSpPr>
            <p:spPr>
              <a:xfrm>
                <a:off x="5137904" y="1174721"/>
                <a:ext cx="0" cy="4198495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矢印コネクタ 49"/>
              <p:cNvCxnSpPr/>
              <p:nvPr/>
            </p:nvCxnSpPr>
            <p:spPr>
              <a:xfrm>
                <a:off x="6074008" y="1174721"/>
                <a:ext cx="0" cy="4198495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矢印コネクタ 50"/>
              <p:cNvCxnSpPr/>
              <p:nvPr/>
            </p:nvCxnSpPr>
            <p:spPr>
              <a:xfrm>
                <a:off x="7442160" y="1174721"/>
                <a:ext cx="0" cy="4198495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prstDash val="sysDash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矢印コネクタ 51"/>
              <p:cNvCxnSpPr/>
              <p:nvPr/>
            </p:nvCxnSpPr>
            <p:spPr>
              <a:xfrm>
                <a:off x="7730192" y="1174721"/>
                <a:ext cx="0" cy="4198495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prstDash val="sysDash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矢印コネクタ 52"/>
              <p:cNvCxnSpPr/>
              <p:nvPr/>
            </p:nvCxnSpPr>
            <p:spPr>
              <a:xfrm>
                <a:off x="8141920" y="1174721"/>
                <a:ext cx="0" cy="4198495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prstDash val="sysDash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矢印コネクタ 55"/>
              <p:cNvCxnSpPr/>
              <p:nvPr/>
            </p:nvCxnSpPr>
            <p:spPr>
              <a:xfrm>
                <a:off x="7058772" y="1196752"/>
                <a:ext cx="0" cy="4198495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prstDash val="sysDash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矢印コネクタ 59"/>
              <p:cNvCxnSpPr/>
              <p:nvPr/>
            </p:nvCxnSpPr>
            <p:spPr>
              <a:xfrm>
                <a:off x="2743213" y="1174720"/>
                <a:ext cx="0" cy="4198495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prstDash val="sysDash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矢印コネクタ 64"/>
              <p:cNvCxnSpPr/>
              <p:nvPr/>
            </p:nvCxnSpPr>
            <p:spPr>
              <a:xfrm>
                <a:off x="3535301" y="1174720"/>
                <a:ext cx="0" cy="4198495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prstDash val="sysDash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矢印コネクタ 65"/>
              <p:cNvCxnSpPr/>
              <p:nvPr/>
            </p:nvCxnSpPr>
            <p:spPr>
              <a:xfrm>
                <a:off x="3977509" y="1174720"/>
                <a:ext cx="0" cy="4198495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prstDash val="sysDash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矢印コネクタ 66"/>
              <p:cNvCxnSpPr/>
              <p:nvPr/>
            </p:nvCxnSpPr>
            <p:spPr>
              <a:xfrm>
                <a:off x="4399397" y="1174720"/>
                <a:ext cx="0" cy="4198495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prstDash val="sysDash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矢印コネクタ 67"/>
              <p:cNvCxnSpPr/>
              <p:nvPr/>
            </p:nvCxnSpPr>
            <p:spPr>
              <a:xfrm>
                <a:off x="5119477" y="1174720"/>
                <a:ext cx="0" cy="4198495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prstDash val="sysDash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矢印コネクタ 68"/>
              <p:cNvCxnSpPr/>
              <p:nvPr/>
            </p:nvCxnSpPr>
            <p:spPr>
              <a:xfrm>
                <a:off x="6055581" y="1174720"/>
                <a:ext cx="0" cy="4198495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prstDash val="sysDash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グループ化 11"/>
            <p:cNvGrpSpPr/>
            <p:nvPr/>
          </p:nvGrpSpPr>
          <p:grpSpPr>
            <a:xfrm>
              <a:off x="2618639" y="572028"/>
              <a:ext cx="5668902" cy="992872"/>
              <a:chOff x="2457629" y="610528"/>
              <a:chExt cx="5668902" cy="992872"/>
            </a:xfrm>
          </p:grpSpPr>
          <p:sp>
            <p:nvSpPr>
              <p:cNvPr id="32" name="正方形/長方形 31"/>
              <p:cNvSpPr/>
              <p:nvPr/>
            </p:nvSpPr>
            <p:spPr>
              <a:xfrm rot="16200000">
                <a:off x="2193775" y="1031769"/>
                <a:ext cx="83548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1400" b="1" dirty="0" smtClean="0"/>
                  <a:t>②</a:t>
                </a:r>
                <a:r>
                  <a:rPr lang="en-US" altLang="ja-JP" sz="1400" b="1" dirty="0" smtClean="0"/>
                  <a:t>Spring</a:t>
                </a:r>
                <a:endParaRPr lang="ja-JP" altLang="en-US" sz="1400" b="1" dirty="0"/>
              </a:p>
            </p:txBody>
          </p:sp>
          <p:sp>
            <p:nvSpPr>
              <p:cNvPr id="33" name="正方形/長方形 32"/>
              <p:cNvSpPr/>
              <p:nvPr/>
            </p:nvSpPr>
            <p:spPr>
              <a:xfrm rot="16200000">
                <a:off x="2837537" y="962662"/>
                <a:ext cx="97013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1400" b="1" dirty="0" smtClean="0"/>
                  <a:t>④</a:t>
                </a:r>
                <a:r>
                  <a:rPr lang="en-US" altLang="ja-JP" sz="1400" b="1" dirty="0" smtClean="0"/>
                  <a:t>Autumn</a:t>
                </a:r>
                <a:endParaRPr lang="ja-JP" altLang="en-US" sz="1400" b="1" dirty="0"/>
              </a:p>
            </p:txBody>
          </p:sp>
          <p:sp>
            <p:nvSpPr>
              <p:cNvPr id="35" name="正方形/長方形 34"/>
              <p:cNvSpPr/>
              <p:nvPr/>
            </p:nvSpPr>
            <p:spPr>
              <a:xfrm rot="16200000">
                <a:off x="3447842" y="1005532"/>
                <a:ext cx="88133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1400" b="1" dirty="0" smtClean="0"/>
                  <a:t>①</a:t>
                </a:r>
                <a:r>
                  <a:rPr lang="en-US" altLang="ja-JP" sz="1400" b="1" dirty="0" smtClean="0"/>
                  <a:t>Winter</a:t>
                </a:r>
                <a:endParaRPr lang="ja-JP" altLang="en-US" sz="1400" b="1" dirty="0"/>
              </a:p>
            </p:txBody>
          </p:sp>
          <p:sp>
            <p:nvSpPr>
              <p:cNvPr id="36" name="正方形/長方形 35"/>
              <p:cNvSpPr/>
              <p:nvPr/>
            </p:nvSpPr>
            <p:spPr>
              <a:xfrm rot="16200000">
                <a:off x="3840965" y="1031769"/>
                <a:ext cx="83548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1400" b="1" dirty="0" smtClean="0"/>
                  <a:t>②</a:t>
                </a:r>
                <a:r>
                  <a:rPr lang="en-US" altLang="ja-JP" sz="1400" b="1" dirty="0" smtClean="0"/>
                  <a:t>Spring</a:t>
                </a:r>
                <a:endParaRPr lang="ja-JP" altLang="en-US" sz="1400" b="1" dirty="0"/>
              </a:p>
            </p:txBody>
          </p:sp>
          <p:sp>
            <p:nvSpPr>
              <p:cNvPr id="37" name="正方形/長方形 36"/>
              <p:cNvSpPr/>
              <p:nvPr/>
            </p:nvSpPr>
            <p:spPr>
              <a:xfrm rot="16200000">
                <a:off x="4462351" y="958930"/>
                <a:ext cx="97013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1400" b="1" dirty="0" smtClean="0"/>
                  <a:t>④</a:t>
                </a:r>
                <a:r>
                  <a:rPr lang="en-US" altLang="ja-JP" sz="1400" b="1" dirty="0" smtClean="0"/>
                  <a:t>Autumn</a:t>
                </a:r>
                <a:endParaRPr lang="ja-JP" altLang="en-US" sz="1400" b="1" dirty="0"/>
              </a:p>
            </p:txBody>
          </p:sp>
          <p:sp>
            <p:nvSpPr>
              <p:cNvPr id="38" name="正方形/長方形 37"/>
              <p:cNvSpPr/>
              <p:nvPr/>
            </p:nvSpPr>
            <p:spPr>
              <a:xfrm rot="16200000">
                <a:off x="5476829" y="1026689"/>
                <a:ext cx="83548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1400" b="1" dirty="0" smtClean="0"/>
                  <a:t>②</a:t>
                </a:r>
                <a:r>
                  <a:rPr lang="en-US" altLang="ja-JP" sz="1400" b="1" dirty="0" smtClean="0"/>
                  <a:t>Spring</a:t>
                </a:r>
                <a:endParaRPr lang="ja-JP" altLang="en-US" sz="1400" b="1" dirty="0"/>
              </a:p>
            </p:txBody>
          </p:sp>
          <p:sp>
            <p:nvSpPr>
              <p:cNvPr id="42" name="正方形/長方形 41"/>
              <p:cNvSpPr/>
              <p:nvPr/>
            </p:nvSpPr>
            <p:spPr>
              <a:xfrm rot="16200000">
                <a:off x="6855140" y="1023125"/>
                <a:ext cx="83548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1400" b="1" dirty="0" smtClean="0"/>
                  <a:t>②</a:t>
                </a:r>
                <a:r>
                  <a:rPr lang="en-US" altLang="ja-JP" sz="1400" b="1" dirty="0" smtClean="0"/>
                  <a:t>Spring</a:t>
                </a:r>
                <a:endParaRPr lang="ja-JP" altLang="en-US" sz="1400" b="1" dirty="0"/>
              </a:p>
            </p:txBody>
          </p:sp>
          <p:sp>
            <p:nvSpPr>
              <p:cNvPr id="43" name="正方形/長方形 42"/>
              <p:cNvSpPr/>
              <p:nvPr/>
            </p:nvSpPr>
            <p:spPr>
              <a:xfrm rot="16200000">
                <a:off x="7183813" y="1028700"/>
                <a:ext cx="83548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1400" b="1" dirty="0" smtClean="0"/>
                  <a:t>②</a:t>
                </a:r>
                <a:r>
                  <a:rPr lang="en-US" altLang="ja-JP" sz="1400" b="1" dirty="0" smtClean="0"/>
                  <a:t>Spring</a:t>
                </a:r>
                <a:endParaRPr lang="ja-JP" altLang="en-US" sz="1400" b="1" dirty="0"/>
              </a:p>
            </p:txBody>
          </p:sp>
          <p:sp>
            <p:nvSpPr>
              <p:cNvPr id="44" name="正方形/長方形 43"/>
              <p:cNvSpPr/>
              <p:nvPr/>
            </p:nvSpPr>
            <p:spPr>
              <a:xfrm rot="16200000">
                <a:off x="7477154" y="952128"/>
                <a:ext cx="99097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1400" b="1" dirty="0" smtClean="0"/>
                  <a:t>③</a:t>
                </a:r>
                <a:r>
                  <a:rPr lang="en-US" altLang="ja-JP" sz="1400" b="1" dirty="0" smtClean="0"/>
                  <a:t>Summer</a:t>
                </a:r>
                <a:endParaRPr lang="ja-JP" altLang="en-US" sz="1400" b="1" dirty="0"/>
              </a:p>
            </p:txBody>
          </p:sp>
          <p:sp>
            <p:nvSpPr>
              <p:cNvPr id="61" name="正方形/長方形 60"/>
              <p:cNvSpPr/>
              <p:nvPr/>
            </p:nvSpPr>
            <p:spPr>
              <a:xfrm rot="16200000">
                <a:off x="6445463" y="1005370"/>
                <a:ext cx="88133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1400" b="1" dirty="0" smtClean="0"/>
                  <a:t>①</a:t>
                </a:r>
                <a:r>
                  <a:rPr lang="en-US" altLang="ja-JP" sz="1400" b="1" dirty="0" smtClean="0"/>
                  <a:t>Winter</a:t>
                </a:r>
                <a:endParaRPr lang="ja-JP" altLang="en-US" sz="14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557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" name="表 1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060604"/>
              </p:ext>
            </p:extLst>
          </p:nvPr>
        </p:nvGraphicFramePr>
        <p:xfrm>
          <a:off x="107504" y="764704"/>
          <a:ext cx="8856984" cy="597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608512"/>
              </a:tblGrid>
              <a:tr h="597666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K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タイトル 5"/>
          <p:cNvSpPr txBox="1">
            <a:spLocks noGrp="1"/>
          </p:cNvSpPr>
          <p:nvPr>
            <p:ph type="title"/>
          </p:nvPr>
        </p:nvSpPr>
        <p:spPr>
          <a:xfrm>
            <a:off x="179512" y="260648"/>
            <a:ext cx="86478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SOA </a:t>
            </a:r>
            <a:r>
              <a:rPr lang="en-US" altLang="ja-JP" sz="2200" dirty="0" err="1" smtClean="0"/>
              <a:t>modelling</a:t>
            </a:r>
            <a:r>
              <a:rPr lang="en-US" altLang="ja-JP" sz="2200" dirty="0" smtClean="0"/>
              <a:t> in Tokyo </a:t>
            </a:r>
            <a:r>
              <a:rPr lang="en-US" altLang="ja-JP" sz="2200" dirty="0" err="1" smtClean="0"/>
              <a:t>Metropolican</a:t>
            </a:r>
            <a:r>
              <a:rPr lang="en-US" altLang="ja-JP" sz="2200" dirty="0" smtClean="0"/>
              <a:t> Area (</a:t>
            </a:r>
            <a:r>
              <a:rPr lang="en-US" altLang="ja-JP" sz="2200" b="1" u="sng" dirty="0" smtClean="0"/>
              <a:t>Case study in summer 2007</a:t>
            </a:r>
            <a:r>
              <a:rPr lang="en-US" altLang="ja-JP" sz="2200" dirty="0" smtClean="0"/>
              <a:t>)</a:t>
            </a:r>
            <a:endParaRPr lang="ja-JP" altLang="en-US" sz="2200" dirty="0"/>
          </a:p>
        </p:txBody>
      </p:sp>
      <p:sp>
        <p:nvSpPr>
          <p:cNvPr id="4" name="正方形/長方形 3"/>
          <p:cNvSpPr/>
          <p:nvPr/>
        </p:nvSpPr>
        <p:spPr>
          <a:xfrm>
            <a:off x="179512" y="836712"/>
            <a:ext cx="40787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Model </a:t>
            </a:r>
            <a:r>
              <a:rPr lang="en-US" altLang="ja-JP" dirty="0" err="1" smtClean="0"/>
              <a:t>intercomparison</a:t>
            </a:r>
            <a:r>
              <a:rPr lang="en-US" altLang="ja-JP" dirty="0" smtClean="0"/>
              <a:t> of PM</a:t>
            </a:r>
            <a:r>
              <a:rPr lang="en-US" altLang="ja-JP" baseline="-25000" dirty="0" smtClean="0"/>
              <a:t>2.5</a:t>
            </a:r>
            <a:r>
              <a:rPr lang="en-US" altLang="ja-JP" dirty="0" smtClean="0"/>
              <a:t> species </a:t>
            </a:r>
            <a:r>
              <a:rPr lang="en-US" altLang="ja-JP" sz="1400" dirty="0" smtClean="0"/>
              <a:t>(</a:t>
            </a:r>
            <a:r>
              <a:rPr lang="en-US" altLang="ja-JP" sz="1400" i="1" dirty="0" err="1" smtClean="0"/>
              <a:t>Morino</a:t>
            </a:r>
            <a:r>
              <a:rPr lang="en-US" altLang="ja-JP" sz="1400" i="1" dirty="0" smtClean="0"/>
              <a:t> et al</a:t>
            </a:r>
            <a:r>
              <a:rPr lang="en-US" altLang="ja-JP" sz="1400" dirty="0" smtClean="0"/>
              <a:t>., JSAE, 2010)</a:t>
            </a:r>
          </a:p>
          <a:p>
            <a:r>
              <a:rPr lang="en-US" altLang="ja-JP" sz="1600" b="1" i="1" dirty="0" smtClean="0">
                <a:solidFill>
                  <a:schemeClr val="bg1">
                    <a:lumMod val="50000"/>
                  </a:schemeClr>
                </a:solidFill>
              </a:rPr>
              <a:t>(CMAQ v4.7.1 and CMAQ 4.6 were used.)</a:t>
            </a:r>
            <a:endParaRPr lang="ja-JP" altLang="en-US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テキスト ボックス 13"/>
          <p:cNvSpPr txBox="1">
            <a:spLocks noChangeArrowheads="1"/>
          </p:cNvSpPr>
          <p:nvPr/>
        </p:nvSpPr>
        <p:spPr bwMode="auto">
          <a:xfrm>
            <a:off x="179510" y="6258798"/>
            <a:ext cx="41044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  <a:latin typeface="Calibri" pitchFamily="34" charset="0"/>
              </a:rPr>
              <a:t>All models significantly underestimated OA.</a:t>
            </a:r>
            <a:endParaRPr lang="ja-JP" altLang="en-US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 rotWithShape="1">
          <a:blip r:embed="rId4" cstate="print"/>
          <a:srcRect r="53332" b="51302"/>
          <a:stretch/>
        </p:blipFill>
        <p:spPr bwMode="auto">
          <a:xfrm>
            <a:off x="179510" y="1628800"/>
            <a:ext cx="3709045" cy="215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4" cstate="print"/>
          <a:srcRect l="45891" r="900" b="51302"/>
          <a:stretch/>
        </p:blipFill>
        <p:spPr bwMode="auto">
          <a:xfrm>
            <a:off x="70651" y="3645024"/>
            <a:ext cx="4288094" cy="218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395536" y="5857527"/>
            <a:ext cx="3672408" cy="30777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 smtClean="0"/>
              <a:t>S1</a:t>
            </a:r>
            <a:r>
              <a:rPr lang="en-US" altLang="ja-JP" sz="1400" dirty="0"/>
              <a:t>: </a:t>
            </a:r>
            <a:r>
              <a:rPr lang="en-US" altLang="ja-JP" sz="1400" dirty="0" err="1" smtClean="0"/>
              <a:t>Komae</a:t>
            </a:r>
            <a:r>
              <a:rPr lang="en-US" altLang="ja-JP" sz="1400" dirty="0" smtClean="0"/>
              <a:t>, S2</a:t>
            </a:r>
            <a:r>
              <a:rPr lang="en-US" altLang="ja-JP" sz="1400" dirty="0"/>
              <a:t>: </a:t>
            </a:r>
            <a:r>
              <a:rPr lang="en-US" altLang="ja-JP" sz="1400" dirty="0" err="1" smtClean="0"/>
              <a:t>Kisai</a:t>
            </a:r>
            <a:r>
              <a:rPr lang="en-US" altLang="ja-JP" sz="1400" dirty="0" smtClean="0"/>
              <a:t>, S3</a:t>
            </a:r>
            <a:r>
              <a:rPr lang="en-US" altLang="ja-JP" sz="1400" dirty="0"/>
              <a:t>: </a:t>
            </a:r>
            <a:r>
              <a:rPr lang="en-US" altLang="ja-JP" sz="1400" dirty="0" smtClean="0"/>
              <a:t>Maebashi, S4</a:t>
            </a:r>
            <a:r>
              <a:rPr lang="en-US" altLang="ja-JP" sz="1400" dirty="0"/>
              <a:t>: </a:t>
            </a:r>
            <a:r>
              <a:rPr lang="en-US" altLang="ja-JP" sz="1400" dirty="0" smtClean="0"/>
              <a:t>Tsukuba</a:t>
            </a:r>
            <a:endParaRPr lang="ja-JP" altLang="en-US" sz="1400" dirty="0"/>
          </a:p>
        </p:txBody>
      </p:sp>
      <p:sp>
        <p:nvSpPr>
          <p:cNvPr id="18" name="正方形/長方形 17"/>
          <p:cNvSpPr/>
          <p:nvPr/>
        </p:nvSpPr>
        <p:spPr>
          <a:xfrm>
            <a:off x="-32955" y="-1"/>
            <a:ext cx="1454501" cy="346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400" dirty="0"/>
              <a:t>　１</a:t>
            </a:r>
            <a:r>
              <a:rPr lang="ja-JP" altLang="en-US" sz="1400" dirty="0" smtClean="0"/>
              <a:t>．</a:t>
            </a:r>
            <a:r>
              <a:rPr lang="en-US" altLang="ja-JP" sz="1400" dirty="0" smtClean="0"/>
              <a:t>Introduction</a:t>
            </a:r>
            <a:endParaRPr lang="en-US" altLang="ja-JP" sz="1400" dirty="0"/>
          </a:p>
        </p:txBody>
      </p:sp>
      <p:sp>
        <p:nvSpPr>
          <p:cNvPr id="3" name="正方形/長方形 2"/>
          <p:cNvSpPr/>
          <p:nvPr/>
        </p:nvSpPr>
        <p:spPr>
          <a:xfrm rot="16200000">
            <a:off x="1645040" y="4599391"/>
            <a:ext cx="13442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 smtClean="0">
                <a:solidFill>
                  <a:srgbClr val="FF0000"/>
                </a:solidFill>
              </a:rPr>
              <a:t>Organic aerosol</a:t>
            </a:r>
            <a:endParaRPr lang="ja-JP" altLang="en-US" sz="1400" b="1" dirty="0">
              <a:solidFill>
                <a:srgbClr val="FF0000"/>
              </a:solidFill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4402319" y="836712"/>
            <a:ext cx="4542864" cy="5739154"/>
            <a:chOff x="4402319" y="836712"/>
            <a:chExt cx="4542864" cy="5739154"/>
          </a:xfrm>
        </p:grpSpPr>
        <p:pic>
          <p:nvPicPr>
            <p:cNvPr id="164" name="図 163" descr="Morino_10EST.pdf - Adobe Acrobat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02319" y="2420888"/>
              <a:ext cx="4497069" cy="3672408"/>
            </a:xfrm>
            <a:prstGeom prst="rect">
              <a:avLst/>
            </a:prstGeom>
          </p:spPr>
        </p:pic>
        <p:sp>
          <p:nvSpPr>
            <p:cNvPr id="22" name="テキスト ボックス 13"/>
            <p:cNvSpPr txBox="1">
              <a:spLocks noChangeArrowheads="1"/>
            </p:cNvSpPr>
            <p:nvPr/>
          </p:nvSpPr>
          <p:spPr bwMode="auto">
            <a:xfrm>
              <a:off x="4644008" y="1938318"/>
              <a:ext cx="40175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 dirty="0" smtClean="0">
                  <a:solidFill>
                    <a:srgbClr val="FF0000"/>
                  </a:solidFill>
                  <a:latin typeface="Calibri" pitchFamily="34" charset="0"/>
                </a:rPr>
                <a:t>Fossil-SOA: Underestimation by a factor of 6-8</a:t>
              </a:r>
              <a:endParaRPr lang="ja-JP" altLang="en-US" sz="16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4427984" y="836712"/>
              <a:ext cx="4248472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 smtClean="0"/>
                <a:t>Model evaluation of fossil- and biogenic </a:t>
              </a:r>
              <a:r>
                <a:rPr lang="en-US" altLang="ja-JP" dirty="0"/>
                <a:t>SOA</a:t>
              </a:r>
              <a:r>
                <a:rPr lang="ja-JP" altLang="en-US" dirty="0"/>
                <a:t> </a:t>
              </a:r>
              <a:r>
                <a:rPr lang="en-US" altLang="ja-JP" sz="1400" dirty="0"/>
                <a:t>(</a:t>
              </a:r>
              <a:r>
                <a:rPr lang="en-US" altLang="ja-JP" sz="1400" i="1" dirty="0" err="1"/>
                <a:t>Morino</a:t>
              </a:r>
              <a:r>
                <a:rPr lang="en-US" altLang="ja-JP" sz="1400" i="1" dirty="0"/>
                <a:t> et al</a:t>
              </a:r>
              <a:r>
                <a:rPr lang="en-US" altLang="ja-JP" sz="1400" dirty="0"/>
                <a:t>., ES&amp;T, 2010)</a:t>
              </a:r>
            </a:p>
            <a:p>
              <a:r>
                <a:rPr lang="en-US" altLang="ja-JP" sz="1600" b="1" i="1" dirty="0">
                  <a:solidFill>
                    <a:schemeClr val="bg1">
                      <a:lumMod val="50000"/>
                    </a:schemeClr>
                  </a:solidFill>
                </a:rPr>
                <a:t>(CMAQ –MADRID was </a:t>
              </a:r>
              <a:r>
                <a:rPr lang="en-US" altLang="ja-JP" sz="1600" b="1" i="1" dirty="0" smtClean="0">
                  <a:solidFill>
                    <a:schemeClr val="bg1">
                      <a:lumMod val="50000"/>
                    </a:schemeClr>
                  </a:solidFill>
                </a:rPr>
                <a:t>used.)</a:t>
              </a:r>
              <a:endParaRPr lang="ja-JP" altLang="en-US" sz="1600" b="1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テキスト ボックス 13"/>
            <p:cNvSpPr txBox="1">
              <a:spLocks noChangeArrowheads="1"/>
            </p:cNvSpPr>
            <p:nvPr/>
          </p:nvSpPr>
          <p:spPr bwMode="auto">
            <a:xfrm>
              <a:off x="4427984" y="6237312"/>
              <a:ext cx="451719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 dirty="0" smtClean="0">
                  <a:solidFill>
                    <a:srgbClr val="FF0000"/>
                  </a:solidFill>
                  <a:latin typeface="Calibri" pitchFamily="34" charset="0"/>
                </a:rPr>
                <a:t>Biogenic-SOA: Underestimation by a factor of 1.5 - 2</a:t>
              </a:r>
              <a:endParaRPr lang="ja-JP" altLang="en-US" sz="16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3495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フリーフォーム 1015"/>
          <p:cNvSpPr/>
          <p:nvPr/>
        </p:nvSpPr>
        <p:spPr>
          <a:xfrm>
            <a:off x="1054122" y="1565302"/>
            <a:ext cx="5996257" cy="2940050"/>
          </a:xfrm>
          <a:custGeom>
            <a:avLst/>
            <a:gdLst>
              <a:gd name="connsiteX0" fmla="*/ 0 w 6051550"/>
              <a:gd name="connsiteY0" fmla="*/ 0 h 2940050"/>
              <a:gd name="connsiteX1" fmla="*/ 2559050 w 6051550"/>
              <a:gd name="connsiteY1" fmla="*/ 0 h 2940050"/>
              <a:gd name="connsiteX2" fmla="*/ 2552700 w 6051550"/>
              <a:gd name="connsiteY2" fmla="*/ 1670050 h 2940050"/>
              <a:gd name="connsiteX3" fmla="*/ 3810000 w 6051550"/>
              <a:gd name="connsiteY3" fmla="*/ 1663700 h 2940050"/>
              <a:gd name="connsiteX4" fmla="*/ 3816350 w 6051550"/>
              <a:gd name="connsiteY4" fmla="*/ 2216150 h 2940050"/>
              <a:gd name="connsiteX5" fmla="*/ 4622800 w 6051550"/>
              <a:gd name="connsiteY5" fmla="*/ 2419350 h 2940050"/>
              <a:gd name="connsiteX6" fmla="*/ 6051550 w 6051550"/>
              <a:gd name="connsiteY6" fmla="*/ 2400300 h 2940050"/>
              <a:gd name="connsiteX7" fmla="*/ 6051550 w 6051550"/>
              <a:gd name="connsiteY7" fmla="*/ 2921000 h 2940050"/>
              <a:gd name="connsiteX8" fmla="*/ 0 w 6051550"/>
              <a:gd name="connsiteY8" fmla="*/ 2940050 h 2940050"/>
              <a:gd name="connsiteX9" fmla="*/ 0 w 6051550"/>
              <a:gd name="connsiteY9" fmla="*/ 0 h 294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51550" h="2940050">
                <a:moveTo>
                  <a:pt x="0" y="0"/>
                </a:moveTo>
                <a:lnTo>
                  <a:pt x="2559050" y="0"/>
                </a:lnTo>
                <a:cubicBezTo>
                  <a:pt x="2556933" y="556683"/>
                  <a:pt x="2554817" y="1113367"/>
                  <a:pt x="2552700" y="1670050"/>
                </a:cubicBezTo>
                <a:lnTo>
                  <a:pt x="3810000" y="1663700"/>
                </a:lnTo>
                <a:cubicBezTo>
                  <a:pt x="3812117" y="1847850"/>
                  <a:pt x="3814233" y="2032000"/>
                  <a:pt x="3816350" y="2216150"/>
                </a:cubicBezTo>
                <a:lnTo>
                  <a:pt x="4622800" y="2419350"/>
                </a:lnTo>
                <a:lnTo>
                  <a:pt x="6051550" y="2400300"/>
                </a:lnTo>
                <a:lnTo>
                  <a:pt x="6051550" y="2921000"/>
                </a:lnTo>
                <a:lnTo>
                  <a:pt x="0" y="294005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251520" y="4869162"/>
            <a:ext cx="8712968" cy="1713676"/>
            <a:chOff x="467544" y="4581129"/>
            <a:chExt cx="7863384" cy="1713676"/>
          </a:xfrm>
        </p:grpSpPr>
        <p:sp>
          <p:nvSpPr>
            <p:cNvPr id="13" name="角丸四角形 12"/>
            <p:cNvSpPr/>
            <p:nvPr/>
          </p:nvSpPr>
          <p:spPr>
            <a:xfrm>
              <a:off x="467544" y="4581129"/>
              <a:ext cx="7863384" cy="1713676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2" name="正方形/長方形 1011"/>
            <p:cNvSpPr/>
            <p:nvPr/>
          </p:nvSpPr>
          <p:spPr>
            <a:xfrm>
              <a:off x="539552" y="4725144"/>
              <a:ext cx="1656184" cy="156966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2400" dirty="0" smtClean="0"/>
                <a:t>Merit 1</a:t>
              </a:r>
              <a:r>
                <a:rPr lang="ja-JP" altLang="en-US" sz="2400" dirty="0" smtClean="0"/>
                <a:t>：</a:t>
              </a:r>
              <a:endParaRPr lang="en-US" altLang="ja-JP" sz="2400" dirty="0" smtClean="0"/>
            </a:p>
            <a:p>
              <a:endParaRPr lang="en-US" altLang="ja-JP" sz="2400" dirty="0" smtClean="0"/>
            </a:p>
            <a:p>
              <a:endParaRPr lang="en-US" altLang="ja-JP" sz="2400" dirty="0"/>
            </a:p>
            <a:p>
              <a:r>
                <a:rPr lang="en-US" altLang="ja-JP" sz="2400" dirty="0" smtClean="0"/>
                <a:t>Merit 2</a:t>
              </a:r>
              <a:r>
                <a:rPr lang="ja-JP" altLang="en-US" sz="2400" dirty="0" smtClean="0"/>
                <a:t>：</a:t>
              </a:r>
              <a:endParaRPr lang="en-US" altLang="ja-JP" sz="2400" dirty="0" smtClean="0"/>
            </a:p>
          </p:txBody>
        </p:sp>
      </p:grpSp>
      <p:grpSp>
        <p:nvGrpSpPr>
          <p:cNvPr id="12" name="グループ化 313"/>
          <p:cNvGrpSpPr>
            <a:grpSpLocks noChangeAspect="1"/>
          </p:cNvGrpSpPr>
          <p:nvPr/>
        </p:nvGrpSpPr>
        <p:grpSpPr>
          <a:xfrm>
            <a:off x="3162299" y="3574880"/>
            <a:ext cx="545605" cy="504000"/>
            <a:chOff x="7928655" y="1285860"/>
            <a:chExt cx="1237363" cy="1143008"/>
          </a:xfrm>
        </p:grpSpPr>
        <p:sp>
          <p:nvSpPr>
            <p:cNvPr id="235" name="Oval 33"/>
            <p:cNvSpPr>
              <a:spLocks noChangeAspect="1" noChangeArrowheads="1"/>
            </p:cNvSpPr>
            <p:nvPr/>
          </p:nvSpPr>
          <p:spPr bwMode="auto">
            <a:xfrm>
              <a:off x="8797683" y="2364889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36" name="Oval 21"/>
            <p:cNvSpPr>
              <a:spLocks noChangeAspect="1" noChangeArrowheads="1"/>
            </p:cNvSpPr>
            <p:nvPr/>
          </p:nvSpPr>
          <p:spPr bwMode="auto">
            <a:xfrm>
              <a:off x="7928655" y="1705620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37" name="Oval 22"/>
            <p:cNvSpPr>
              <a:spLocks noChangeAspect="1" noChangeArrowheads="1"/>
            </p:cNvSpPr>
            <p:nvPr/>
          </p:nvSpPr>
          <p:spPr bwMode="auto">
            <a:xfrm>
              <a:off x="8554809" y="2060811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38" name="Oval 23"/>
            <p:cNvSpPr>
              <a:spLocks noChangeAspect="1" noChangeArrowheads="1"/>
            </p:cNvSpPr>
            <p:nvPr/>
          </p:nvSpPr>
          <p:spPr bwMode="auto">
            <a:xfrm>
              <a:off x="8434503" y="2106181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39" name="Oval 24"/>
            <p:cNvSpPr>
              <a:spLocks noChangeAspect="1" noChangeArrowheads="1"/>
            </p:cNvSpPr>
            <p:nvPr/>
          </p:nvSpPr>
          <p:spPr bwMode="auto">
            <a:xfrm>
              <a:off x="8665440" y="2138685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40" name="Oval 28"/>
            <p:cNvSpPr>
              <a:spLocks noChangeAspect="1" noChangeArrowheads="1"/>
            </p:cNvSpPr>
            <p:nvPr/>
          </p:nvSpPr>
          <p:spPr bwMode="auto">
            <a:xfrm>
              <a:off x="8055117" y="2106181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41" name="Oval 32"/>
            <p:cNvSpPr>
              <a:spLocks noChangeAspect="1" noChangeArrowheads="1"/>
            </p:cNvSpPr>
            <p:nvPr/>
          </p:nvSpPr>
          <p:spPr bwMode="auto">
            <a:xfrm>
              <a:off x="8856766" y="2150575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42" name="Oval 33"/>
            <p:cNvSpPr>
              <a:spLocks noChangeAspect="1" noChangeArrowheads="1"/>
            </p:cNvSpPr>
            <p:nvPr/>
          </p:nvSpPr>
          <p:spPr bwMode="auto">
            <a:xfrm>
              <a:off x="8758143" y="1851029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43" name="Oval 34"/>
            <p:cNvSpPr>
              <a:spLocks noChangeAspect="1" noChangeArrowheads="1"/>
            </p:cNvSpPr>
            <p:nvPr/>
          </p:nvSpPr>
          <p:spPr bwMode="auto">
            <a:xfrm>
              <a:off x="8840935" y="1427328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44" name="Oval 35"/>
            <p:cNvSpPr>
              <a:spLocks noChangeAspect="1" noChangeArrowheads="1"/>
            </p:cNvSpPr>
            <p:nvPr/>
          </p:nvSpPr>
          <p:spPr bwMode="auto">
            <a:xfrm>
              <a:off x="9093859" y="1827889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45" name="Oval 36"/>
            <p:cNvSpPr>
              <a:spLocks noChangeAspect="1" noChangeArrowheads="1"/>
            </p:cNvSpPr>
            <p:nvPr/>
          </p:nvSpPr>
          <p:spPr bwMode="auto">
            <a:xfrm>
              <a:off x="8263276" y="1830808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46" name="Oval 37"/>
            <p:cNvSpPr>
              <a:spLocks noChangeAspect="1" noChangeArrowheads="1"/>
            </p:cNvSpPr>
            <p:nvPr/>
          </p:nvSpPr>
          <p:spPr bwMode="auto">
            <a:xfrm>
              <a:off x="8176839" y="2293451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47" name="Oval 38"/>
            <p:cNvSpPr>
              <a:spLocks noChangeAspect="1" noChangeArrowheads="1"/>
            </p:cNvSpPr>
            <p:nvPr/>
          </p:nvSpPr>
          <p:spPr bwMode="auto">
            <a:xfrm>
              <a:off x="8407776" y="2325956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48" name="Oval 39"/>
            <p:cNvSpPr>
              <a:spLocks noChangeAspect="1" noChangeArrowheads="1"/>
            </p:cNvSpPr>
            <p:nvPr/>
          </p:nvSpPr>
          <p:spPr bwMode="auto">
            <a:xfrm>
              <a:off x="8286055" y="1471084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49" name="Oval 43"/>
            <p:cNvSpPr>
              <a:spLocks noChangeAspect="1" noChangeArrowheads="1"/>
            </p:cNvSpPr>
            <p:nvPr/>
          </p:nvSpPr>
          <p:spPr bwMode="auto">
            <a:xfrm>
              <a:off x="8154741" y="2116175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50" name="Oval 44"/>
            <p:cNvSpPr>
              <a:spLocks noChangeAspect="1" noChangeArrowheads="1"/>
            </p:cNvSpPr>
            <p:nvPr/>
          </p:nvSpPr>
          <p:spPr bwMode="auto">
            <a:xfrm>
              <a:off x="8369055" y="1285860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51" name="Oval 45"/>
            <p:cNvSpPr>
              <a:spLocks noChangeAspect="1" noChangeArrowheads="1"/>
            </p:cNvSpPr>
            <p:nvPr/>
          </p:nvSpPr>
          <p:spPr bwMode="auto">
            <a:xfrm>
              <a:off x="8501090" y="1788956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52" name="Oval 47"/>
            <p:cNvSpPr>
              <a:spLocks noChangeAspect="1" noChangeArrowheads="1"/>
            </p:cNvSpPr>
            <p:nvPr/>
          </p:nvSpPr>
          <p:spPr bwMode="auto">
            <a:xfrm>
              <a:off x="8386190" y="1896690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53" name="Oval 51"/>
            <p:cNvSpPr>
              <a:spLocks noChangeAspect="1" noChangeArrowheads="1"/>
            </p:cNvSpPr>
            <p:nvPr/>
          </p:nvSpPr>
          <p:spPr bwMode="auto">
            <a:xfrm>
              <a:off x="8648607" y="1891866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54" name="Oval 52"/>
            <p:cNvSpPr>
              <a:spLocks noChangeAspect="1" noChangeArrowheads="1"/>
            </p:cNvSpPr>
            <p:nvPr/>
          </p:nvSpPr>
          <p:spPr bwMode="auto">
            <a:xfrm>
              <a:off x="9105421" y="2069143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55" name="Oval 58"/>
            <p:cNvSpPr>
              <a:spLocks noChangeAspect="1" noChangeArrowheads="1"/>
            </p:cNvSpPr>
            <p:nvPr/>
          </p:nvSpPr>
          <p:spPr bwMode="auto">
            <a:xfrm>
              <a:off x="8011865" y="1936261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56" name="Oval 59"/>
            <p:cNvSpPr>
              <a:spLocks noChangeAspect="1" noChangeArrowheads="1"/>
            </p:cNvSpPr>
            <p:nvPr/>
          </p:nvSpPr>
          <p:spPr bwMode="auto">
            <a:xfrm>
              <a:off x="8094657" y="1666687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57" name="Oval 60"/>
            <p:cNvSpPr>
              <a:spLocks noChangeAspect="1" noChangeArrowheads="1"/>
            </p:cNvSpPr>
            <p:nvPr/>
          </p:nvSpPr>
          <p:spPr bwMode="auto">
            <a:xfrm>
              <a:off x="8578518" y="1699192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58" name="Oval 33"/>
            <p:cNvSpPr>
              <a:spLocks noChangeAspect="1" noChangeArrowheads="1"/>
            </p:cNvSpPr>
            <p:nvPr/>
          </p:nvSpPr>
          <p:spPr bwMode="auto">
            <a:xfrm>
              <a:off x="8806693" y="1794510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59" name="Oval 22"/>
            <p:cNvSpPr>
              <a:spLocks noChangeAspect="1" noChangeArrowheads="1"/>
            </p:cNvSpPr>
            <p:nvPr/>
          </p:nvSpPr>
          <p:spPr bwMode="auto">
            <a:xfrm>
              <a:off x="8603843" y="1418994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60" name="Oval 23"/>
            <p:cNvSpPr>
              <a:spLocks noChangeAspect="1" noChangeArrowheads="1"/>
            </p:cNvSpPr>
            <p:nvPr/>
          </p:nvSpPr>
          <p:spPr bwMode="auto">
            <a:xfrm>
              <a:off x="8858280" y="2007699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61" name="Oval 24"/>
            <p:cNvSpPr>
              <a:spLocks noChangeAspect="1" noChangeArrowheads="1"/>
            </p:cNvSpPr>
            <p:nvPr/>
          </p:nvSpPr>
          <p:spPr bwMode="auto">
            <a:xfrm>
              <a:off x="8714474" y="1496869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62" name="Oval 28"/>
            <p:cNvSpPr>
              <a:spLocks noChangeAspect="1" noChangeArrowheads="1"/>
            </p:cNvSpPr>
            <p:nvPr/>
          </p:nvSpPr>
          <p:spPr bwMode="auto">
            <a:xfrm>
              <a:off x="8252296" y="1920570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63" name="Oval 36"/>
            <p:cNvSpPr>
              <a:spLocks noChangeAspect="1" noChangeArrowheads="1"/>
            </p:cNvSpPr>
            <p:nvPr/>
          </p:nvSpPr>
          <p:spPr bwMode="auto">
            <a:xfrm>
              <a:off x="8460455" y="1645198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64" name="Oval 37"/>
            <p:cNvSpPr>
              <a:spLocks noChangeAspect="1" noChangeArrowheads="1"/>
            </p:cNvSpPr>
            <p:nvPr/>
          </p:nvSpPr>
          <p:spPr bwMode="auto">
            <a:xfrm>
              <a:off x="8389738" y="1499789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65" name="Oval 38"/>
            <p:cNvSpPr>
              <a:spLocks noChangeAspect="1" noChangeArrowheads="1"/>
            </p:cNvSpPr>
            <p:nvPr/>
          </p:nvSpPr>
          <p:spPr bwMode="auto">
            <a:xfrm>
              <a:off x="8620676" y="1532293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66" name="Oval 47"/>
            <p:cNvSpPr>
              <a:spLocks noChangeAspect="1" noChangeArrowheads="1"/>
            </p:cNvSpPr>
            <p:nvPr/>
          </p:nvSpPr>
          <p:spPr bwMode="auto">
            <a:xfrm>
              <a:off x="8940559" y="1748117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67" name="Oval 58"/>
            <p:cNvSpPr>
              <a:spLocks noChangeAspect="1" noChangeArrowheads="1"/>
            </p:cNvSpPr>
            <p:nvPr/>
          </p:nvSpPr>
          <p:spPr bwMode="auto">
            <a:xfrm>
              <a:off x="8126765" y="1785155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26" name="グループ化 193"/>
          <p:cNvGrpSpPr>
            <a:grpSpLocks noChangeAspect="1"/>
          </p:cNvGrpSpPr>
          <p:nvPr/>
        </p:nvGrpSpPr>
        <p:grpSpPr>
          <a:xfrm>
            <a:off x="3204767" y="1745375"/>
            <a:ext cx="353468" cy="360000"/>
            <a:chOff x="7712596" y="4564935"/>
            <a:chExt cx="729751" cy="727075"/>
          </a:xfrm>
          <a:solidFill>
            <a:srgbClr val="0070C0"/>
          </a:solidFill>
        </p:grpSpPr>
        <p:sp>
          <p:nvSpPr>
            <p:cNvPr id="30" name="Oval 18"/>
            <p:cNvSpPr>
              <a:spLocks noChangeAspect="1" noChangeArrowheads="1"/>
            </p:cNvSpPr>
            <p:nvPr/>
          </p:nvSpPr>
          <p:spPr bwMode="auto">
            <a:xfrm>
              <a:off x="7782438" y="4645465"/>
              <a:ext cx="571500" cy="5715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" name="Oval 19"/>
            <p:cNvSpPr>
              <a:spLocks noChangeAspect="1" noChangeArrowheads="1"/>
            </p:cNvSpPr>
            <p:nvPr/>
          </p:nvSpPr>
          <p:spPr bwMode="auto">
            <a:xfrm>
              <a:off x="7712596" y="4564935"/>
              <a:ext cx="727076" cy="72707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" name="Oval 61"/>
            <p:cNvSpPr>
              <a:spLocks noChangeAspect="1" noChangeArrowheads="1"/>
            </p:cNvSpPr>
            <p:nvPr/>
          </p:nvSpPr>
          <p:spPr bwMode="auto">
            <a:xfrm>
              <a:off x="8301059" y="509429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" name="Oval 62"/>
            <p:cNvSpPr>
              <a:spLocks noChangeAspect="1" noChangeArrowheads="1"/>
            </p:cNvSpPr>
            <p:nvPr/>
          </p:nvSpPr>
          <p:spPr bwMode="auto">
            <a:xfrm>
              <a:off x="8348684" y="501809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" name="Oval 63"/>
            <p:cNvSpPr>
              <a:spLocks noChangeAspect="1" noChangeArrowheads="1"/>
            </p:cNvSpPr>
            <p:nvPr/>
          </p:nvSpPr>
          <p:spPr bwMode="auto">
            <a:xfrm>
              <a:off x="8196284" y="517049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" name="Oval 64"/>
            <p:cNvSpPr>
              <a:spLocks noChangeAspect="1" noChangeArrowheads="1"/>
            </p:cNvSpPr>
            <p:nvPr/>
          </p:nvSpPr>
          <p:spPr bwMode="auto">
            <a:xfrm>
              <a:off x="8253434" y="5184782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" name="Oval 65"/>
            <p:cNvSpPr>
              <a:spLocks noChangeAspect="1" noChangeArrowheads="1"/>
            </p:cNvSpPr>
            <p:nvPr/>
          </p:nvSpPr>
          <p:spPr bwMode="auto">
            <a:xfrm>
              <a:off x="8253434" y="5130807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" name="Oval 66"/>
            <p:cNvSpPr>
              <a:spLocks noChangeAspect="1" noChangeArrowheads="1"/>
            </p:cNvSpPr>
            <p:nvPr/>
          </p:nvSpPr>
          <p:spPr bwMode="auto">
            <a:xfrm>
              <a:off x="8210572" y="5200657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8" name="Oval 67"/>
            <p:cNvSpPr>
              <a:spLocks noChangeAspect="1" noChangeArrowheads="1"/>
            </p:cNvSpPr>
            <p:nvPr/>
          </p:nvSpPr>
          <p:spPr bwMode="auto">
            <a:xfrm>
              <a:off x="8129609" y="5203832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9" name="Oval 68"/>
            <p:cNvSpPr>
              <a:spLocks noChangeAspect="1" noChangeArrowheads="1"/>
            </p:cNvSpPr>
            <p:nvPr/>
          </p:nvSpPr>
          <p:spPr bwMode="auto">
            <a:xfrm>
              <a:off x="8086747" y="5219707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0" name="Oval 69"/>
            <p:cNvSpPr>
              <a:spLocks noChangeAspect="1" noChangeArrowheads="1"/>
            </p:cNvSpPr>
            <p:nvPr/>
          </p:nvSpPr>
          <p:spPr bwMode="auto">
            <a:xfrm>
              <a:off x="8024834" y="5218120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" name="Oval 70"/>
            <p:cNvSpPr>
              <a:spLocks noChangeAspect="1" noChangeArrowheads="1"/>
            </p:cNvSpPr>
            <p:nvPr/>
          </p:nvSpPr>
          <p:spPr bwMode="auto">
            <a:xfrm>
              <a:off x="7923234" y="5191132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" name="Oval 71"/>
            <p:cNvSpPr>
              <a:spLocks noChangeAspect="1" noChangeArrowheads="1"/>
            </p:cNvSpPr>
            <p:nvPr/>
          </p:nvSpPr>
          <p:spPr bwMode="auto">
            <a:xfrm>
              <a:off x="7981972" y="523399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3" name="Oval 72"/>
            <p:cNvSpPr>
              <a:spLocks noChangeAspect="1" noChangeArrowheads="1"/>
            </p:cNvSpPr>
            <p:nvPr/>
          </p:nvSpPr>
          <p:spPr bwMode="auto">
            <a:xfrm>
              <a:off x="7837509" y="5135570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4" name="Oval 73"/>
            <p:cNvSpPr>
              <a:spLocks noChangeAspect="1" noChangeArrowheads="1"/>
            </p:cNvSpPr>
            <p:nvPr/>
          </p:nvSpPr>
          <p:spPr bwMode="auto">
            <a:xfrm>
              <a:off x="7854972" y="517049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" name="Oval 74"/>
            <p:cNvSpPr>
              <a:spLocks noChangeAspect="1" noChangeArrowheads="1"/>
            </p:cNvSpPr>
            <p:nvPr/>
          </p:nvSpPr>
          <p:spPr bwMode="auto">
            <a:xfrm>
              <a:off x="7797822" y="5133982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6" name="Oval 75"/>
            <p:cNvSpPr>
              <a:spLocks noChangeAspect="1" noChangeArrowheads="1"/>
            </p:cNvSpPr>
            <p:nvPr/>
          </p:nvSpPr>
          <p:spPr bwMode="auto">
            <a:xfrm>
              <a:off x="7812109" y="5186370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" name="Oval 76"/>
            <p:cNvSpPr>
              <a:spLocks noChangeAspect="1" noChangeArrowheads="1"/>
            </p:cNvSpPr>
            <p:nvPr/>
          </p:nvSpPr>
          <p:spPr bwMode="auto">
            <a:xfrm>
              <a:off x="7948634" y="5207007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" name="Oval 77"/>
            <p:cNvSpPr>
              <a:spLocks noChangeAspect="1" noChangeArrowheads="1"/>
            </p:cNvSpPr>
            <p:nvPr/>
          </p:nvSpPr>
          <p:spPr bwMode="auto">
            <a:xfrm>
              <a:off x="7891484" y="517049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" name="Oval 78"/>
            <p:cNvSpPr>
              <a:spLocks noChangeAspect="1" noChangeArrowheads="1"/>
            </p:cNvSpPr>
            <p:nvPr/>
          </p:nvSpPr>
          <p:spPr bwMode="auto">
            <a:xfrm>
              <a:off x="7905772" y="5222882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" name="Oval 79"/>
            <p:cNvSpPr>
              <a:spLocks noChangeAspect="1" noChangeArrowheads="1"/>
            </p:cNvSpPr>
            <p:nvPr/>
          </p:nvSpPr>
          <p:spPr bwMode="auto">
            <a:xfrm>
              <a:off x="7739084" y="501809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" name="Oval 80"/>
            <p:cNvSpPr>
              <a:spLocks noChangeAspect="1" noChangeArrowheads="1"/>
            </p:cNvSpPr>
            <p:nvPr/>
          </p:nvSpPr>
          <p:spPr bwMode="auto">
            <a:xfrm>
              <a:off x="7778772" y="509429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2" name="Oval 81"/>
            <p:cNvSpPr>
              <a:spLocks noChangeAspect="1" noChangeArrowheads="1"/>
            </p:cNvSpPr>
            <p:nvPr/>
          </p:nvSpPr>
          <p:spPr bwMode="auto">
            <a:xfrm>
              <a:off x="7778772" y="5040320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" name="Oval 82"/>
            <p:cNvSpPr>
              <a:spLocks noChangeAspect="1" noChangeArrowheads="1"/>
            </p:cNvSpPr>
            <p:nvPr/>
          </p:nvSpPr>
          <p:spPr bwMode="auto">
            <a:xfrm>
              <a:off x="7721622" y="5057782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4" name="Oval 83"/>
            <p:cNvSpPr>
              <a:spLocks noChangeAspect="1" noChangeArrowheads="1"/>
            </p:cNvSpPr>
            <p:nvPr/>
          </p:nvSpPr>
          <p:spPr bwMode="auto">
            <a:xfrm>
              <a:off x="7735909" y="5110170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5" name="Oval 84"/>
            <p:cNvSpPr>
              <a:spLocks noChangeAspect="1" noChangeArrowheads="1"/>
            </p:cNvSpPr>
            <p:nvPr/>
          </p:nvSpPr>
          <p:spPr bwMode="auto">
            <a:xfrm>
              <a:off x="7737497" y="4895857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6" name="Oval 85"/>
            <p:cNvSpPr>
              <a:spLocks noChangeAspect="1" noChangeArrowheads="1"/>
            </p:cNvSpPr>
            <p:nvPr/>
          </p:nvSpPr>
          <p:spPr bwMode="auto">
            <a:xfrm>
              <a:off x="7720034" y="493554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7" name="Oval 86"/>
            <p:cNvSpPr>
              <a:spLocks noChangeAspect="1" noChangeArrowheads="1"/>
            </p:cNvSpPr>
            <p:nvPr/>
          </p:nvSpPr>
          <p:spPr bwMode="auto">
            <a:xfrm>
              <a:off x="7734322" y="4987932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8" name="Oval 87"/>
            <p:cNvSpPr>
              <a:spLocks noChangeAspect="1" noChangeArrowheads="1"/>
            </p:cNvSpPr>
            <p:nvPr/>
          </p:nvSpPr>
          <p:spPr bwMode="auto">
            <a:xfrm>
              <a:off x="7756547" y="4749807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9" name="Oval 88"/>
            <p:cNvSpPr>
              <a:spLocks noChangeAspect="1" noChangeArrowheads="1"/>
            </p:cNvSpPr>
            <p:nvPr/>
          </p:nvSpPr>
          <p:spPr bwMode="auto">
            <a:xfrm>
              <a:off x="7739084" y="478949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0" name="Oval 89"/>
            <p:cNvSpPr>
              <a:spLocks noChangeAspect="1" noChangeArrowheads="1"/>
            </p:cNvSpPr>
            <p:nvPr/>
          </p:nvSpPr>
          <p:spPr bwMode="auto">
            <a:xfrm>
              <a:off x="7753372" y="4841882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1" name="Oval 90"/>
            <p:cNvSpPr>
              <a:spLocks noChangeAspect="1" noChangeArrowheads="1"/>
            </p:cNvSpPr>
            <p:nvPr/>
          </p:nvSpPr>
          <p:spPr bwMode="auto">
            <a:xfrm>
              <a:off x="7832747" y="4673607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2" name="Oval 91"/>
            <p:cNvSpPr>
              <a:spLocks noChangeAspect="1" noChangeArrowheads="1"/>
            </p:cNvSpPr>
            <p:nvPr/>
          </p:nvSpPr>
          <p:spPr bwMode="auto">
            <a:xfrm>
              <a:off x="7815284" y="471329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3" name="Oval 92"/>
            <p:cNvSpPr>
              <a:spLocks noChangeAspect="1" noChangeArrowheads="1"/>
            </p:cNvSpPr>
            <p:nvPr/>
          </p:nvSpPr>
          <p:spPr bwMode="auto">
            <a:xfrm>
              <a:off x="8351859" y="4849820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4" name="Oval 93"/>
            <p:cNvSpPr>
              <a:spLocks noChangeAspect="1" noChangeArrowheads="1"/>
            </p:cNvSpPr>
            <p:nvPr/>
          </p:nvSpPr>
          <p:spPr bwMode="auto">
            <a:xfrm>
              <a:off x="8391547" y="4926020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5" name="Oval 94"/>
            <p:cNvSpPr>
              <a:spLocks noChangeAspect="1" noChangeArrowheads="1"/>
            </p:cNvSpPr>
            <p:nvPr/>
          </p:nvSpPr>
          <p:spPr bwMode="auto">
            <a:xfrm>
              <a:off x="8391547" y="487204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6" name="Oval 95"/>
            <p:cNvSpPr>
              <a:spLocks noChangeAspect="1" noChangeArrowheads="1"/>
            </p:cNvSpPr>
            <p:nvPr/>
          </p:nvSpPr>
          <p:spPr bwMode="auto">
            <a:xfrm>
              <a:off x="8315347" y="4737107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7" name="Oval 96"/>
            <p:cNvSpPr>
              <a:spLocks noChangeAspect="1" noChangeArrowheads="1"/>
            </p:cNvSpPr>
            <p:nvPr/>
          </p:nvSpPr>
          <p:spPr bwMode="auto">
            <a:xfrm>
              <a:off x="8348684" y="494189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" name="Oval 97"/>
            <p:cNvSpPr>
              <a:spLocks noChangeAspect="1" noChangeArrowheads="1"/>
            </p:cNvSpPr>
            <p:nvPr/>
          </p:nvSpPr>
          <p:spPr bwMode="auto">
            <a:xfrm>
              <a:off x="8323284" y="505619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9" name="Oval 98"/>
            <p:cNvSpPr>
              <a:spLocks noChangeAspect="1" noChangeArrowheads="1"/>
            </p:cNvSpPr>
            <p:nvPr/>
          </p:nvSpPr>
          <p:spPr bwMode="auto">
            <a:xfrm>
              <a:off x="8348684" y="509429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0" name="Oval 99"/>
            <p:cNvSpPr>
              <a:spLocks noChangeAspect="1" noChangeArrowheads="1"/>
            </p:cNvSpPr>
            <p:nvPr/>
          </p:nvSpPr>
          <p:spPr bwMode="auto">
            <a:xfrm>
              <a:off x="8348684" y="5040320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" name="Oval 100"/>
            <p:cNvSpPr>
              <a:spLocks noChangeAspect="1" noChangeArrowheads="1"/>
            </p:cNvSpPr>
            <p:nvPr/>
          </p:nvSpPr>
          <p:spPr bwMode="auto">
            <a:xfrm>
              <a:off x="8364559" y="4981582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" name="Oval 101"/>
            <p:cNvSpPr>
              <a:spLocks noChangeAspect="1" noChangeArrowheads="1"/>
            </p:cNvSpPr>
            <p:nvPr/>
          </p:nvSpPr>
          <p:spPr bwMode="auto">
            <a:xfrm>
              <a:off x="8305822" y="5110170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" name="Oval 102"/>
            <p:cNvSpPr>
              <a:spLocks noChangeAspect="1" noChangeArrowheads="1"/>
            </p:cNvSpPr>
            <p:nvPr/>
          </p:nvSpPr>
          <p:spPr bwMode="auto">
            <a:xfrm>
              <a:off x="8366147" y="4749807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4" name="Oval 103"/>
            <p:cNvSpPr>
              <a:spLocks noChangeAspect="1" noChangeArrowheads="1"/>
            </p:cNvSpPr>
            <p:nvPr/>
          </p:nvSpPr>
          <p:spPr bwMode="auto">
            <a:xfrm>
              <a:off x="8405834" y="4826007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5" name="Oval 104"/>
            <p:cNvSpPr>
              <a:spLocks noChangeAspect="1" noChangeArrowheads="1"/>
            </p:cNvSpPr>
            <p:nvPr/>
          </p:nvSpPr>
          <p:spPr bwMode="auto">
            <a:xfrm>
              <a:off x="8405834" y="4772032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6" name="Oval 105"/>
            <p:cNvSpPr>
              <a:spLocks noChangeAspect="1" noChangeArrowheads="1"/>
            </p:cNvSpPr>
            <p:nvPr/>
          </p:nvSpPr>
          <p:spPr bwMode="auto">
            <a:xfrm>
              <a:off x="8348684" y="478949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7" name="Oval 106"/>
            <p:cNvSpPr>
              <a:spLocks noChangeAspect="1" noChangeArrowheads="1"/>
            </p:cNvSpPr>
            <p:nvPr/>
          </p:nvSpPr>
          <p:spPr bwMode="auto">
            <a:xfrm>
              <a:off x="8362972" y="4841882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" name="Oval 107"/>
            <p:cNvSpPr>
              <a:spLocks noChangeAspect="1" noChangeArrowheads="1"/>
            </p:cNvSpPr>
            <p:nvPr/>
          </p:nvSpPr>
          <p:spPr bwMode="auto">
            <a:xfrm>
              <a:off x="8289947" y="4673607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" name="Oval 108"/>
            <p:cNvSpPr>
              <a:spLocks noChangeAspect="1" noChangeArrowheads="1"/>
            </p:cNvSpPr>
            <p:nvPr/>
          </p:nvSpPr>
          <p:spPr bwMode="auto">
            <a:xfrm>
              <a:off x="8329634" y="4749807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0" name="Oval 109"/>
            <p:cNvSpPr>
              <a:spLocks noChangeAspect="1" noChangeArrowheads="1"/>
            </p:cNvSpPr>
            <p:nvPr/>
          </p:nvSpPr>
          <p:spPr bwMode="auto">
            <a:xfrm>
              <a:off x="8329634" y="4695832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" name="Oval 110"/>
            <p:cNvSpPr>
              <a:spLocks noChangeAspect="1" noChangeArrowheads="1"/>
            </p:cNvSpPr>
            <p:nvPr/>
          </p:nvSpPr>
          <p:spPr bwMode="auto">
            <a:xfrm>
              <a:off x="8272484" y="471329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2" name="Oval 111"/>
            <p:cNvSpPr>
              <a:spLocks noChangeAspect="1" noChangeArrowheads="1"/>
            </p:cNvSpPr>
            <p:nvPr/>
          </p:nvSpPr>
          <p:spPr bwMode="auto">
            <a:xfrm>
              <a:off x="8199459" y="4621220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3" name="Oval 112"/>
            <p:cNvSpPr>
              <a:spLocks noChangeAspect="1" noChangeArrowheads="1"/>
            </p:cNvSpPr>
            <p:nvPr/>
          </p:nvSpPr>
          <p:spPr bwMode="auto">
            <a:xfrm>
              <a:off x="8255022" y="4672020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4" name="Oval 113"/>
            <p:cNvSpPr>
              <a:spLocks noChangeAspect="1" noChangeArrowheads="1"/>
            </p:cNvSpPr>
            <p:nvPr/>
          </p:nvSpPr>
          <p:spPr bwMode="auto">
            <a:xfrm>
              <a:off x="8239147" y="464344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5" name="Oval 114"/>
            <p:cNvSpPr>
              <a:spLocks noChangeAspect="1" noChangeArrowheads="1"/>
            </p:cNvSpPr>
            <p:nvPr/>
          </p:nvSpPr>
          <p:spPr bwMode="auto">
            <a:xfrm>
              <a:off x="8137547" y="4597407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6" name="Oval 115"/>
            <p:cNvSpPr>
              <a:spLocks noChangeAspect="1" noChangeArrowheads="1"/>
            </p:cNvSpPr>
            <p:nvPr/>
          </p:nvSpPr>
          <p:spPr bwMode="auto">
            <a:xfrm>
              <a:off x="8177234" y="4619632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7" name="Oval 116"/>
            <p:cNvSpPr>
              <a:spLocks noChangeAspect="1" noChangeArrowheads="1"/>
            </p:cNvSpPr>
            <p:nvPr/>
          </p:nvSpPr>
          <p:spPr bwMode="auto">
            <a:xfrm>
              <a:off x="7908947" y="4597407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8" name="Oval 117"/>
            <p:cNvSpPr>
              <a:spLocks noChangeAspect="1" noChangeArrowheads="1"/>
            </p:cNvSpPr>
            <p:nvPr/>
          </p:nvSpPr>
          <p:spPr bwMode="auto">
            <a:xfrm>
              <a:off x="7948634" y="4619632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9" name="Oval 118"/>
            <p:cNvSpPr>
              <a:spLocks noChangeAspect="1" noChangeArrowheads="1"/>
            </p:cNvSpPr>
            <p:nvPr/>
          </p:nvSpPr>
          <p:spPr bwMode="auto">
            <a:xfrm>
              <a:off x="7891484" y="463709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0" name="Oval 119"/>
            <p:cNvSpPr>
              <a:spLocks noChangeAspect="1" noChangeArrowheads="1"/>
            </p:cNvSpPr>
            <p:nvPr/>
          </p:nvSpPr>
          <p:spPr bwMode="auto">
            <a:xfrm>
              <a:off x="8002609" y="459264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1" name="Oval 120"/>
            <p:cNvSpPr>
              <a:spLocks noChangeAspect="1" noChangeArrowheads="1"/>
            </p:cNvSpPr>
            <p:nvPr/>
          </p:nvSpPr>
          <p:spPr bwMode="auto">
            <a:xfrm>
              <a:off x="8042297" y="4614870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" name="Oval 121"/>
            <p:cNvSpPr>
              <a:spLocks noChangeAspect="1" noChangeArrowheads="1"/>
            </p:cNvSpPr>
            <p:nvPr/>
          </p:nvSpPr>
          <p:spPr bwMode="auto">
            <a:xfrm>
              <a:off x="8058172" y="4587882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" name="Oval 122"/>
            <p:cNvSpPr>
              <a:spLocks noChangeAspect="1" noChangeArrowheads="1"/>
            </p:cNvSpPr>
            <p:nvPr/>
          </p:nvSpPr>
          <p:spPr bwMode="auto">
            <a:xfrm>
              <a:off x="8097859" y="4610107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4" name="Oval 123"/>
            <p:cNvSpPr>
              <a:spLocks noChangeAspect="1" noChangeArrowheads="1"/>
            </p:cNvSpPr>
            <p:nvPr/>
          </p:nvSpPr>
          <p:spPr bwMode="auto">
            <a:xfrm>
              <a:off x="8043884" y="524669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5" name="Oval 124"/>
            <p:cNvSpPr>
              <a:spLocks noChangeAspect="1" noChangeArrowheads="1"/>
            </p:cNvSpPr>
            <p:nvPr/>
          </p:nvSpPr>
          <p:spPr bwMode="auto">
            <a:xfrm>
              <a:off x="8170884" y="521494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6" name="Oval 125"/>
            <p:cNvSpPr>
              <a:spLocks noChangeAspect="1" noChangeArrowheads="1"/>
            </p:cNvSpPr>
            <p:nvPr/>
          </p:nvSpPr>
          <p:spPr bwMode="auto">
            <a:xfrm>
              <a:off x="8297884" y="5141920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7" name="Oval 126"/>
            <p:cNvSpPr>
              <a:spLocks noChangeAspect="1" noChangeArrowheads="1"/>
            </p:cNvSpPr>
            <p:nvPr/>
          </p:nvSpPr>
          <p:spPr bwMode="auto">
            <a:xfrm>
              <a:off x="8128022" y="5230820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32" name="正方形/長方形 531"/>
          <p:cNvSpPr/>
          <p:nvPr/>
        </p:nvSpPr>
        <p:spPr>
          <a:xfrm>
            <a:off x="6273604" y="4122664"/>
            <a:ext cx="8406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>
                <a:solidFill>
                  <a:srgbClr val="FF0000"/>
                </a:solidFill>
              </a:rPr>
              <a:t>SOA (V)</a:t>
            </a:r>
            <a:endParaRPr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533" name="正方形/長方形 532"/>
          <p:cNvSpPr/>
          <p:nvPr/>
        </p:nvSpPr>
        <p:spPr>
          <a:xfrm>
            <a:off x="2671655" y="1611364"/>
            <a:ext cx="5553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>
                <a:solidFill>
                  <a:srgbClr val="0070C0"/>
                </a:solidFill>
              </a:rPr>
              <a:t>POA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535" name="下矢印 534"/>
          <p:cNvSpPr/>
          <p:nvPr/>
        </p:nvSpPr>
        <p:spPr>
          <a:xfrm rot="15291074">
            <a:off x="3924261" y="3484354"/>
            <a:ext cx="181898" cy="507620"/>
          </a:xfrm>
          <a:prstGeom prst="down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" name="正方形/長方形 637"/>
          <p:cNvSpPr/>
          <p:nvPr/>
        </p:nvSpPr>
        <p:spPr>
          <a:xfrm>
            <a:off x="2633878" y="3810865"/>
            <a:ext cx="5509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>
                <a:solidFill>
                  <a:srgbClr val="0070C0"/>
                </a:solidFill>
              </a:rPr>
              <a:t>VOC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grpSp>
        <p:nvGrpSpPr>
          <p:cNvPr id="639" name="グループ化 193"/>
          <p:cNvGrpSpPr>
            <a:grpSpLocks noChangeAspect="1"/>
          </p:cNvGrpSpPr>
          <p:nvPr/>
        </p:nvGrpSpPr>
        <p:grpSpPr>
          <a:xfrm>
            <a:off x="5699039" y="3928412"/>
            <a:ext cx="530202" cy="540000"/>
            <a:chOff x="7712596" y="4564935"/>
            <a:chExt cx="729751" cy="727075"/>
          </a:xfrm>
        </p:grpSpPr>
        <p:sp>
          <p:nvSpPr>
            <p:cNvPr id="640" name="Oval 18"/>
            <p:cNvSpPr>
              <a:spLocks noChangeAspect="1" noChangeArrowheads="1"/>
            </p:cNvSpPr>
            <p:nvPr/>
          </p:nvSpPr>
          <p:spPr bwMode="auto">
            <a:xfrm>
              <a:off x="7782438" y="4645465"/>
              <a:ext cx="571500" cy="5715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41" name="Oval 19"/>
            <p:cNvSpPr>
              <a:spLocks noChangeAspect="1" noChangeArrowheads="1"/>
            </p:cNvSpPr>
            <p:nvPr/>
          </p:nvSpPr>
          <p:spPr bwMode="auto">
            <a:xfrm>
              <a:off x="7712596" y="4564935"/>
              <a:ext cx="727076" cy="7270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42" name="Oval 61"/>
            <p:cNvSpPr>
              <a:spLocks noChangeAspect="1" noChangeArrowheads="1"/>
            </p:cNvSpPr>
            <p:nvPr/>
          </p:nvSpPr>
          <p:spPr bwMode="auto">
            <a:xfrm>
              <a:off x="8301059" y="509429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43" name="Oval 62"/>
            <p:cNvSpPr>
              <a:spLocks noChangeAspect="1" noChangeArrowheads="1"/>
            </p:cNvSpPr>
            <p:nvPr/>
          </p:nvSpPr>
          <p:spPr bwMode="auto">
            <a:xfrm>
              <a:off x="8348684" y="501809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44" name="Oval 63"/>
            <p:cNvSpPr>
              <a:spLocks noChangeAspect="1" noChangeArrowheads="1"/>
            </p:cNvSpPr>
            <p:nvPr/>
          </p:nvSpPr>
          <p:spPr bwMode="auto">
            <a:xfrm>
              <a:off x="8196284" y="517049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45" name="Oval 64"/>
            <p:cNvSpPr>
              <a:spLocks noChangeAspect="1" noChangeArrowheads="1"/>
            </p:cNvSpPr>
            <p:nvPr/>
          </p:nvSpPr>
          <p:spPr bwMode="auto">
            <a:xfrm>
              <a:off x="8253434" y="5184782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46" name="Oval 65"/>
            <p:cNvSpPr>
              <a:spLocks noChangeAspect="1" noChangeArrowheads="1"/>
            </p:cNvSpPr>
            <p:nvPr/>
          </p:nvSpPr>
          <p:spPr bwMode="auto">
            <a:xfrm>
              <a:off x="8253434" y="5130807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47" name="Oval 66"/>
            <p:cNvSpPr>
              <a:spLocks noChangeAspect="1" noChangeArrowheads="1"/>
            </p:cNvSpPr>
            <p:nvPr/>
          </p:nvSpPr>
          <p:spPr bwMode="auto">
            <a:xfrm>
              <a:off x="8210572" y="5200657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48" name="Oval 67"/>
            <p:cNvSpPr>
              <a:spLocks noChangeAspect="1" noChangeArrowheads="1"/>
            </p:cNvSpPr>
            <p:nvPr/>
          </p:nvSpPr>
          <p:spPr bwMode="auto">
            <a:xfrm>
              <a:off x="8129609" y="5203832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49" name="Oval 68"/>
            <p:cNvSpPr>
              <a:spLocks noChangeAspect="1" noChangeArrowheads="1"/>
            </p:cNvSpPr>
            <p:nvPr/>
          </p:nvSpPr>
          <p:spPr bwMode="auto">
            <a:xfrm>
              <a:off x="8086747" y="5219707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50" name="Oval 69"/>
            <p:cNvSpPr>
              <a:spLocks noChangeAspect="1" noChangeArrowheads="1"/>
            </p:cNvSpPr>
            <p:nvPr/>
          </p:nvSpPr>
          <p:spPr bwMode="auto">
            <a:xfrm>
              <a:off x="8024834" y="5218120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51" name="Oval 70"/>
            <p:cNvSpPr>
              <a:spLocks noChangeAspect="1" noChangeArrowheads="1"/>
            </p:cNvSpPr>
            <p:nvPr/>
          </p:nvSpPr>
          <p:spPr bwMode="auto">
            <a:xfrm>
              <a:off x="7923234" y="5191132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52" name="Oval 71"/>
            <p:cNvSpPr>
              <a:spLocks noChangeAspect="1" noChangeArrowheads="1"/>
            </p:cNvSpPr>
            <p:nvPr/>
          </p:nvSpPr>
          <p:spPr bwMode="auto">
            <a:xfrm>
              <a:off x="7981972" y="523399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53" name="Oval 72"/>
            <p:cNvSpPr>
              <a:spLocks noChangeAspect="1" noChangeArrowheads="1"/>
            </p:cNvSpPr>
            <p:nvPr/>
          </p:nvSpPr>
          <p:spPr bwMode="auto">
            <a:xfrm>
              <a:off x="7837509" y="5135570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54" name="Oval 73"/>
            <p:cNvSpPr>
              <a:spLocks noChangeAspect="1" noChangeArrowheads="1"/>
            </p:cNvSpPr>
            <p:nvPr/>
          </p:nvSpPr>
          <p:spPr bwMode="auto">
            <a:xfrm>
              <a:off x="7854972" y="517049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55" name="Oval 74"/>
            <p:cNvSpPr>
              <a:spLocks noChangeAspect="1" noChangeArrowheads="1"/>
            </p:cNvSpPr>
            <p:nvPr/>
          </p:nvSpPr>
          <p:spPr bwMode="auto">
            <a:xfrm>
              <a:off x="7797822" y="5133982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56" name="Oval 75"/>
            <p:cNvSpPr>
              <a:spLocks noChangeAspect="1" noChangeArrowheads="1"/>
            </p:cNvSpPr>
            <p:nvPr/>
          </p:nvSpPr>
          <p:spPr bwMode="auto">
            <a:xfrm>
              <a:off x="7812109" y="5186370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57" name="Oval 76"/>
            <p:cNvSpPr>
              <a:spLocks noChangeAspect="1" noChangeArrowheads="1"/>
            </p:cNvSpPr>
            <p:nvPr/>
          </p:nvSpPr>
          <p:spPr bwMode="auto">
            <a:xfrm>
              <a:off x="7948634" y="5207007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58" name="Oval 77"/>
            <p:cNvSpPr>
              <a:spLocks noChangeAspect="1" noChangeArrowheads="1"/>
            </p:cNvSpPr>
            <p:nvPr/>
          </p:nvSpPr>
          <p:spPr bwMode="auto">
            <a:xfrm>
              <a:off x="7891484" y="517049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59" name="Oval 78"/>
            <p:cNvSpPr>
              <a:spLocks noChangeAspect="1" noChangeArrowheads="1"/>
            </p:cNvSpPr>
            <p:nvPr/>
          </p:nvSpPr>
          <p:spPr bwMode="auto">
            <a:xfrm>
              <a:off x="7905772" y="5222882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60" name="Oval 79"/>
            <p:cNvSpPr>
              <a:spLocks noChangeAspect="1" noChangeArrowheads="1"/>
            </p:cNvSpPr>
            <p:nvPr/>
          </p:nvSpPr>
          <p:spPr bwMode="auto">
            <a:xfrm>
              <a:off x="7739084" y="501809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61" name="Oval 80"/>
            <p:cNvSpPr>
              <a:spLocks noChangeAspect="1" noChangeArrowheads="1"/>
            </p:cNvSpPr>
            <p:nvPr/>
          </p:nvSpPr>
          <p:spPr bwMode="auto">
            <a:xfrm>
              <a:off x="7778772" y="509429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62" name="Oval 81"/>
            <p:cNvSpPr>
              <a:spLocks noChangeAspect="1" noChangeArrowheads="1"/>
            </p:cNvSpPr>
            <p:nvPr/>
          </p:nvSpPr>
          <p:spPr bwMode="auto">
            <a:xfrm>
              <a:off x="7778772" y="5040320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63" name="Oval 82"/>
            <p:cNvSpPr>
              <a:spLocks noChangeAspect="1" noChangeArrowheads="1"/>
            </p:cNvSpPr>
            <p:nvPr/>
          </p:nvSpPr>
          <p:spPr bwMode="auto">
            <a:xfrm>
              <a:off x="7721622" y="5057782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64" name="Oval 83"/>
            <p:cNvSpPr>
              <a:spLocks noChangeAspect="1" noChangeArrowheads="1"/>
            </p:cNvSpPr>
            <p:nvPr/>
          </p:nvSpPr>
          <p:spPr bwMode="auto">
            <a:xfrm>
              <a:off x="7735909" y="5110170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65" name="Oval 84"/>
            <p:cNvSpPr>
              <a:spLocks noChangeAspect="1" noChangeArrowheads="1"/>
            </p:cNvSpPr>
            <p:nvPr/>
          </p:nvSpPr>
          <p:spPr bwMode="auto">
            <a:xfrm>
              <a:off x="7737497" y="4895857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66" name="Oval 85"/>
            <p:cNvSpPr>
              <a:spLocks noChangeAspect="1" noChangeArrowheads="1"/>
            </p:cNvSpPr>
            <p:nvPr/>
          </p:nvSpPr>
          <p:spPr bwMode="auto">
            <a:xfrm>
              <a:off x="7720034" y="493554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67" name="Oval 86"/>
            <p:cNvSpPr>
              <a:spLocks noChangeAspect="1" noChangeArrowheads="1"/>
            </p:cNvSpPr>
            <p:nvPr/>
          </p:nvSpPr>
          <p:spPr bwMode="auto">
            <a:xfrm>
              <a:off x="7734322" y="4987932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68" name="Oval 87"/>
            <p:cNvSpPr>
              <a:spLocks noChangeAspect="1" noChangeArrowheads="1"/>
            </p:cNvSpPr>
            <p:nvPr/>
          </p:nvSpPr>
          <p:spPr bwMode="auto">
            <a:xfrm>
              <a:off x="7756547" y="4749807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69" name="Oval 88"/>
            <p:cNvSpPr>
              <a:spLocks noChangeAspect="1" noChangeArrowheads="1"/>
            </p:cNvSpPr>
            <p:nvPr/>
          </p:nvSpPr>
          <p:spPr bwMode="auto">
            <a:xfrm>
              <a:off x="7739084" y="478949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70" name="Oval 89"/>
            <p:cNvSpPr>
              <a:spLocks noChangeAspect="1" noChangeArrowheads="1"/>
            </p:cNvSpPr>
            <p:nvPr/>
          </p:nvSpPr>
          <p:spPr bwMode="auto">
            <a:xfrm>
              <a:off x="7753372" y="4841882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71" name="Oval 90"/>
            <p:cNvSpPr>
              <a:spLocks noChangeAspect="1" noChangeArrowheads="1"/>
            </p:cNvSpPr>
            <p:nvPr/>
          </p:nvSpPr>
          <p:spPr bwMode="auto">
            <a:xfrm>
              <a:off x="7832747" y="4673607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72" name="Oval 91"/>
            <p:cNvSpPr>
              <a:spLocks noChangeAspect="1" noChangeArrowheads="1"/>
            </p:cNvSpPr>
            <p:nvPr/>
          </p:nvSpPr>
          <p:spPr bwMode="auto">
            <a:xfrm>
              <a:off x="7815284" y="471329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73" name="Oval 92"/>
            <p:cNvSpPr>
              <a:spLocks noChangeAspect="1" noChangeArrowheads="1"/>
            </p:cNvSpPr>
            <p:nvPr/>
          </p:nvSpPr>
          <p:spPr bwMode="auto">
            <a:xfrm>
              <a:off x="8351859" y="4849820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74" name="Oval 93"/>
            <p:cNvSpPr>
              <a:spLocks noChangeAspect="1" noChangeArrowheads="1"/>
            </p:cNvSpPr>
            <p:nvPr/>
          </p:nvSpPr>
          <p:spPr bwMode="auto">
            <a:xfrm>
              <a:off x="8391547" y="4926020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75" name="Oval 94"/>
            <p:cNvSpPr>
              <a:spLocks noChangeAspect="1" noChangeArrowheads="1"/>
            </p:cNvSpPr>
            <p:nvPr/>
          </p:nvSpPr>
          <p:spPr bwMode="auto">
            <a:xfrm>
              <a:off x="8391547" y="487204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76" name="Oval 95"/>
            <p:cNvSpPr>
              <a:spLocks noChangeAspect="1" noChangeArrowheads="1"/>
            </p:cNvSpPr>
            <p:nvPr/>
          </p:nvSpPr>
          <p:spPr bwMode="auto">
            <a:xfrm>
              <a:off x="8315347" y="4737107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77" name="Oval 96"/>
            <p:cNvSpPr>
              <a:spLocks noChangeAspect="1" noChangeArrowheads="1"/>
            </p:cNvSpPr>
            <p:nvPr/>
          </p:nvSpPr>
          <p:spPr bwMode="auto">
            <a:xfrm>
              <a:off x="8348684" y="494189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78" name="Oval 97"/>
            <p:cNvSpPr>
              <a:spLocks noChangeAspect="1" noChangeArrowheads="1"/>
            </p:cNvSpPr>
            <p:nvPr/>
          </p:nvSpPr>
          <p:spPr bwMode="auto">
            <a:xfrm>
              <a:off x="8323284" y="505619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79" name="Oval 98"/>
            <p:cNvSpPr>
              <a:spLocks noChangeAspect="1" noChangeArrowheads="1"/>
            </p:cNvSpPr>
            <p:nvPr/>
          </p:nvSpPr>
          <p:spPr bwMode="auto">
            <a:xfrm>
              <a:off x="8348684" y="509429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0" name="Oval 99"/>
            <p:cNvSpPr>
              <a:spLocks noChangeAspect="1" noChangeArrowheads="1"/>
            </p:cNvSpPr>
            <p:nvPr/>
          </p:nvSpPr>
          <p:spPr bwMode="auto">
            <a:xfrm>
              <a:off x="8348684" y="5040320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1" name="Oval 100"/>
            <p:cNvSpPr>
              <a:spLocks noChangeAspect="1" noChangeArrowheads="1"/>
            </p:cNvSpPr>
            <p:nvPr/>
          </p:nvSpPr>
          <p:spPr bwMode="auto">
            <a:xfrm>
              <a:off x="8364559" y="4981582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2" name="Oval 101"/>
            <p:cNvSpPr>
              <a:spLocks noChangeAspect="1" noChangeArrowheads="1"/>
            </p:cNvSpPr>
            <p:nvPr/>
          </p:nvSpPr>
          <p:spPr bwMode="auto">
            <a:xfrm>
              <a:off x="8305822" y="5110170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3" name="Oval 102"/>
            <p:cNvSpPr>
              <a:spLocks noChangeAspect="1" noChangeArrowheads="1"/>
            </p:cNvSpPr>
            <p:nvPr/>
          </p:nvSpPr>
          <p:spPr bwMode="auto">
            <a:xfrm>
              <a:off x="8366147" y="4749807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4" name="Oval 103"/>
            <p:cNvSpPr>
              <a:spLocks noChangeAspect="1" noChangeArrowheads="1"/>
            </p:cNvSpPr>
            <p:nvPr/>
          </p:nvSpPr>
          <p:spPr bwMode="auto">
            <a:xfrm>
              <a:off x="8405834" y="4826007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5" name="Oval 104"/>
            <p:cNvSpPr>
              <a:spLocks noChangeAspect="1" noChangeArrowheads="1"/>
            </p:cNvSpPr>
            <p:nvPr/>
          </p:nvSpPr>
          <p:spPr bwMode="auto">
            <a:xfrm>
              <a:off x="8405834" y="4772032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" name="Oval 105"/>
            <p:cNvSpPr>
              <a:spLocks noChangeAspect="1" noChangeArrowheads="1"/>
            </p:cNvSpPr>
            <p:nvPr/>
          </p:nvSpPr>
          <p:spPr bwMode="auto">
            <a:xfrm>
              <a:off x="8348684" y="478949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7" name="Oval 106"/>
            <p:cNvSpPr>
              <a:spLocks noChangeAspect="1" noChangeArrowheads="1"/>
            </p:cNvSpPr>
            <p:nvPr/>
          </p:nvSpPr>
          <p:spPr bwMode="auto">
            <a:xfrm>
              <a:off x="8362972" y="4841882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8" name="Oval 107"/>
            <p:cNvSpPr>
              <a:spLocks noChangeAspect="1" noChangeArrowheads="1"/>
            </p:cNvSpPr>
            <p:nvPr/>
          </p:nvSpPr>
          <p:spPr bwMode="auto">
            <a:xfrm>
              <a:off x="8289947" y="4673607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9" name="Oval 108"/>
            <p:cNvSpPr>
              <a:spLocks noChangeAspect="1" noChangeArrowheads="1"/>
            </p:cNvSpPr>
            <p:nvPr/>
          </p:nvSpPr>
          <p:spPr bwMode="auto">
            <a:xfrm>
              <a:off x="8329634" y="4749807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90" name="Oval 109"/>
            <p:cNvSpPr>
              <a:spLocks noChangeAspect="1" noChangeArrowheads="1"/>
            </p:cNvSpPr>
            <p:nvPr/>
          </p:nvSpPr>
          <p:spPr bwMode="auto">
            <a:xfrm>
              <a:off x="8329634" y="4695832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91" name="Oval 110"/>
            <p:cNvSpPr>
              <a:spLocks noChangeAspect="1" noChangeArrowheads="1"/>
            </p:cNvSpPr>
            <p:nvPr/>
          </p:nvSpPr>
          <p:spPr bwMode="auto">
            <a:xfrm>
              <a:off x="8272484" y="471329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92" name="Oval 111"/>
            <p:cNvSpPr>
              <a:spLocks noChangeAspect="1" noChangeArrowheads="1"/>
            </p:cNvSpPr>
            <p:nvPr/>
          </p:nvSpPr>
          <p:spPr bwMode="auto">
            <a:xfrm>
              <a:off x="8199459" y="4621220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93" name="Oval 112"/>
            <p:cNvSpPr>
              <a:spLocks noChangeAspect="1" noChangeArrowheads="1"/>
            </p:cNvSpPr>
            <p:nvPr/>
          </p:nvSpPr>
          <p:spPr bwMode="auto">
            <a:xfrm>
              <a:off x="8255022" y="4672020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94" name="Oval 113"/>
            <p:cNvSpPr>
              <a:spLocks noChangeAspect="1" noChangeArrowheads="1"/>
            </p:cNvSpPr>
            <p:nvPr/>
          </p:nvSpPr>
          <p:spPr bwMode="auto">
            <a:xfrm>
              <a:off x="8239147" y="464344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95" name="Oval 114"/>
            <p:cNvSpPr>
              <a:spLocks noChangeAspect="1" noChangeArrowheads="1"/>
            </p:cNvSpPr>
            <p:nvPr/>
          </p:nvSpPr>
          <p:spPr bwMode="auto">
            <a:xfrm>
              <a:off x="8137547" y="4597407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96" name="Oval 115"/>
            <p:cNvSpPr>
              <a:spLocks noChangeAspect="1" noChangeArrowheads="1"/>
            </p:cNvSpPr>
            <p:nvPr/>
          </p:nvSpPr>
          <p:spPr bwMode="auto">
            <a:xfrm>
              <a:off x="8177234" y="4619632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97" name="Oval 116"/>
            <p:cNvSpPr>
              <a:spLocks noChangeAspect="1" noChangeArrowheads="1"/>
            </p:cNvSpPr>
            <p:nvPr/>
          </p:nvSpPr>
          <p:spPr bwMode="auto">
            <a:xfrm>
              <a:off x="7908947" y="4597407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98" name="Oval 117"/>
            <p:cNvSpPr>
              <a:spLocks noChangeAspect="1" noChangeArrowheads="1"/>
            </p:cNvSpPr>
            <p:nvPr/>
          </p:nvSpPr>
          <p:spPr bwMode="auto">
            <a:xfrm>
              <a:off x="7948634" y="4619632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99" name="Oval 118"/>
            <p:cNvSpPr>
              <a:spLocks noChangeAspect="1" noChangeArrowheads="1"/>
            </p:cNvSpPr>
            <p:nvPr/>
          </p:nvSpPr>
          <p:spPr bwMode="auto">
            <a:xfrm>
              <a:off x="7891484" y="463709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00" name="Oval 119"/>
            <p:cNvSpPr>
              <a:spLocks noChangeAspect="1" noChangeArrowheads="1"/>
            </p:cNvSpPr>
            <p:nvPr/>
          </p:nvSpPr>
          <p:spPr bwMode="auto">
            <a:xfrm>
              <a:off x="8002609" y="459264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01" name="Oval 120"/>
            <p:cNvSpPr>
              <a:spLocks noChangeAspect="1" noChangeArrowheads="1"/>
            </p:cNvSpPr>
            <p:nvPr/>
          </p:nvSpPr>
          <p:spPr bwMode="auto">
            <a:xfrm>
              <a:off x="8042297" y="4614870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02" name="Oval 121"/>
            <p:cNvSpPr>
              <a:spLocks noChangeAspect="1" noChangeArrowheads="1"/>
            </p:cNvSpPr>
            <p:nvPr/>
          </p:nvSpPr>
          <p:spPr bwMode="auto">
            <a:xfrm>
              <a:off x="8058172" y="4587882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03" name="Oval 122"/>
            <p:cNvSpPr>
              <a:spLocks noChangeAspect="1" noChangeArrowheads="1"/>
            </p:cNvSpPr>
            <p:nvPr/>
          </p:nvSpPr>
          <p:spPr bwMode="auto">
            <a:xfrm>
              <a:off x="8097859" y="4610107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04" name="Oval 123"/>
            <p:cNvSpPr>
              <a:spLocks noChangeAspect="1" noChangeArrowheads="1"/>
            </p:cNvSpPr>
            <p:nvPr/>
          </p:nvSpPr>
          <p:spPr bwMode="auto">
            <a:xfrm>
              <a:off x="8043884" y="524669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05" name="Oval 124"/>
            <p:cNvSpPr>
              <a:spLocks noChangeAspect="1" noChangeArrowheads="1"/>
            </p:cNvSpPr>
            <p:nvPr/>
          </p:nvSpPr>
          <p:spPr bwMode="auto">
            <a:xfrm>
              <a:off x="8170884" y="521494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06" name="Oval 125"/>
            <p:cNvSpPr>
              <a:spLocks noChangeAspect="1" noChangeArrowheads="1"/>
            </p:cNvSpPr>
            <p:nvPr/>
          </p:nvSpPr>
          <p:spPr bwMode="auto">
            <a:xfrm>
              <a:off x="8297884" y="5141920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07" name="Oval 126"/>
            <p:cNvSpPr>
              <a:spLocks noChangeAspect="1" noChangeArrowheads="1"/>
            </p:cNvSpPr>
            <p:nvPr/>
          </p:nvSpPr>
          <p:spPr bwMode="auto">
            <a:xfrm>
              <a:off x="8128022" y="5230820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777" name="グループ化 313"/>
          <p:cNvGrpSpPr>
            <a:grpSpLocks noChangeAspect="1"/>
          </p:cNvGrpSpPr>
          <p:nvPr/>
        </p:nvGrpSpPr>
        <p:grpSpPr>
          <a:xfrm>
            <a:off x="4265297" y="3312385"/>
            <a:ext cx="545605" cy="504000"/>
            <a:chOff x="7928655" y="1285860"/>
            <a:chExt cx="1237363" cy="1143008"/>
          </a:xfrm>
          <a:solidFill>
            <a:srgbClr val="FF0000"/>
          </a:solidFill>
        </p:grpSpPr>
        <p:sp>
          <p:nvSpPr>
            <p:cNvPr id="778" name="Oval 33"/>
            <p:cNvSpPr>
              <a:spLocks noChangeAspect="1" noChangeArrowheads="1"/>
            </p:cNvSpPr>
            <p:nvPr/>
          </p:nvSpPr>
          <p:spPr bwMode="auto">
            <a:xfrm>
              <a:off x="8797683" y="2364889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779" name="Oval 21"/>
            <p:cNvSpPr>
              <a:spLocks noChangeAspect="1" noChangeArrowheads="1"/>
            </p:cNvSpPr>
            <p:nvPr/>
          </p:nvSpPr>
          <p:spPr bwMode="auto">
            <a:xfrm>
              <a:off x="7928655" y="1705620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780" name="Oval 22"/>
            <p:cNvSpPr>
              <a:spLocks noChangeAspect="1" noChangeArrowheads="1"/>
            </p:cNvSpPr>
            <p:nvPr/>
          </p:nvSpPr>
          <p:spPr bwMode="auto">
            <a:xfrm>
              <a:off x="8554809" y="2060811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781" name="Oval 23"/>
            <p:cNvSpPr>
              <a:spLocks noChangeAspect="1" noChangeArrowheads="1"/>
            </p:cNvSpPr>
            <p:nvPr/>
          </p:nvSpPr>
          <p:spPr bwMode="auto">
            <a:xfrm>
              <a:off x="8434503" y="2106181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782" name="Oval 24"/>
            <p:cNvSpPr>
              <a:spLocks noChangeAspect="1" noChangeArrowheads="1"/>
            </p:cNvSpPr>
            <p:nvPr/>
          </p:nvSpPr>
          <p:spPr bwMode="auto">
            <a:xfrm>
              <a:off x="8665440" y="2138685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783" name="Oval 28"/>
            <p:cNvSpPr>
              <a:spLocks noChangeAspect="1" noChangeArrowheads="1"/>
            </p:cNvSpPr>
            <p:nvPr/>
          </p:nvSpPr>
          <p:spPr bwMode="auto">
            <a:xfrm>
              <a:off x="8055117" y="2106181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784" name="Oval 32"/>
            <p:cNvSpPr>
              <a:spLocks noChangeAspect="1" noChangeArrowheads="1"/>
            </p:cNvSpPr>
            <p:nvPr/>
          </p:nvSpPr>
          <p:spPr bwMode="auto">
            <a:xfrm>
              <a:off x="8856766" y="2150575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785" name="Oval 33"/>
            <p:cNvSpPr>
              <a:spLocks noChangeAspect="1" noChangeArrowheads="1"/>
            </p:cNvSpPr>
            <p:nvPr/>
          </p:nvSpPr>
          <p:spPr bwMode="auto">
            <a:xfrm>
              <a:off x="8758143" y="1851029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786" name="Oval 34"/>
            <p:cNvSpPr>
              <a:spLocks noChangeAspect="1" noChangeArrowheads="1"/>
            </p:cNvSpPr>
            <p:nvPr/>
          </p:nvSpPr>
          <p:spPr bwMode="auto">
            <a:xfrm>
              <a:off x="8840935" y="1427328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787" name="Oval 35"/>
            <p:cNvSpPr>
              <a:spLocks noChangeAspect="1" noChangeArrowheads="1"/>
            </p:cNvSpPr>
            <p:nvPr/>
          </p:nvSpPr>
          <p:spPr bwMode="auto">
            <a:xfrm>
              <a:off x="9093859" y="1827889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788" name="Oval 36"/>
            <p:cNvSpPr>
              <a:spLocks noChangeAspect="1" noChangeArrowheads="1"/>
            </p:cNvSpPr>
            <p:nvPr/>
          </p:nvSpPr>
          <p:spPr bwMode="auto">
            <a:xfrm>
              <a:off x="8263276" y="1830808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789" name="Oval 37"/>
            <p:cNvSpPr>
              <a:spLocks noChangeAspect="1" noChangeArrowheads="1"/>
            </p:cNvSpPr>
            <p:nvPr/>
          </p:nvSpPr>
          <p:spPr bwMode="auto">
            <a:xfrm>
              <a:off x="8176839" y="2293451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790" name="Oval 38"/>
            <p:cNvSpPr>
              <a:spLocks noChangeAspect="1" noChangeArrowheads="1"/>
            </p:cNvSpPr>
            <p:nvPr/>
          </p:nvSpPr>
          <p:spPr bwMode="auto">
            <a:xfrm>
              <a:off x="8407776" y="2325956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791" name="Oval 39"/>
            <p:cNvSpPr>
              <a:spLocks noChangeAspect="1" noChangeArrowheads="1"/>
            </p:cNvSpPr>
            <p:nvPr/>
          </p:nvSpPr>
          <p:spPr bwMode="auto">
            <a:xfrm>
              <a:off x="8286055" y="1471084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792" name="Oval 43"/>
            <p:cNvSpPr>
              <a:spLocks noChangeAspect="1" noChangeArrowheads="1"/>
            </p:cNvSpPr>
            <p:nvPr/>
          </p:nvSpPr>
          <p:spPr bwMode="auto">
            <a:xfrm>
              <a:off x="8154741" y="2116175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793" name="Oval 44"/>
            <p:cNvSpPr>
              <a:spLocks noChangeAspect="1" noChangeArrowheads="1"/>
            </p:cNvSpPr>
            <p:nvPr/>
          </p:nvSpPr>
          <p:spPr bwMode="auto">
            <a:xfrm>
              <a:off x="8369055" y="1285860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794" name="Oval 45"/>
            <p:cNvSpPr>
              <a:spLocks noChangeAspect="1" noChangeArrowheads="1"/>
            </p:cNvSpPr>
            <p:nvPr/>
          </p:nvSpPr>
          <p:spPr bwMode="auto">
            <a:xfrm>
              <a:off x="8501090" y="1788956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795" name="Oval 47"/>
            <p:cNvSpPr>
              <a:spLocks noChangeAspect="1" noChangeArrowheads="1"/>
            </p:cNvSpPr>
            <p:nvPr/>
          </p:nvSpPr>
          <p:spPr bwMode="auto">
            <a:xfrm>
              <a:off x="8386190" y="1896690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796" name="Oval 51"/>
            <p:cNvSpPr>
              <a:spLocks noChangeAspect="1" noChangeArrowheads="1"/>
            </p:cNvSpPr>
            <p:nvPr/>
          </p:nvSpPr>
          <p:spPr bwMode="auto">
            <a:xfrm>
              <a:off x="8648607" y="1891866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797" name="Oval 52"/>
            <p:cNvSpPr>
              <a:spLocks noChangeAspect="1" noChangeArrowheads="1"/>
            </p:cNvSpPr>
            <p:nvPr/>
          </p:nvSpPr>
          <p:spPr bwMode="auto">
            <a:xfrm>
              <a:off x="9105421" y="2069143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798" name="Oval 58"/>
            <p:cNvSpPr>
              <a:spLocks noChangeAspect="1" noChangeArrowheads="1"/>
            </p:cNvSpPr>
            <p:nvPr/>
          </p:nvSpPr>
          <p:spPr bwMode="auto">
            <a:xfrm>
              <a:off x="8011865" y="1936261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799" name="Oval 59"/>
            <p:cNvSpPr>
              <a:spLocks noChangeAspect="1" noChangeArrowheads="1"/>
            </p:cNvSpPr>
            <p:nvPr/>
          </p:nvSpPr>
          <p:spPr bwMode="auto">
            <a:xfrm>
              <a:off x="8094657" y="1666687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800" name="Oval 60"/>
            <p:cNvSpPr>
              <a:spLocks noChangeAspect="1" noChangeArrowheads="1"/>
            </p:cNvSpPr>
            <p:nvPr/>
          </p:nvSpPr>
          <p:spPr bwMode="auto">
            <a:xfrm>
              <a:off x="8578518" y="1699192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801" name="Oval 33"/>
            <p:cNvSpPr>
              <a:spLocks noChangeAspect="1" noChangeArrowheads="1"/>
            </p:cNvSpPr>
            <p:nvPr/>
          </p:nvSpPr>
          <p:spPr bwMode="auto">
            <a:xfrm>
              <a:off x="8806693" y="1794510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802" name="Oval 22"/>
            <p:cNvSpPr>
              <a:spLocks noChangeAspect="1" noChangeArrowheads="1"/>
            </p:cNvSpPr>
            <p:nvPr/>
          </p:nvSpPr>
          <p:spPr bwMode="auto">
            <a:xfrm>
              <a:off x="8603843" y="1418994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803" name="Oval 23"/>
            <p:cNvSpPr>
              <a:spLocks noChangeAspect="1" noChangeArrowheads="1"/>
            </p:cNvSpPr>
            <p:nvPr/>
          </p:nvSpPr>
          <p:spPr bwMode="auto">
            <a:xfrm>
              <a:off x="8858280" y="2007699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804" name="Oval 24"/>
            <p:cNvSpPr>
              <a:spLocks noChangeAspect="1" noChangeArrowheads="1"/>
            </p:cNvSpPr>
            <p:nvPr/>
          </p:nvSpPr>
          <p:spPr bwMode="auto">
            <a:xfrm>
              <a:off x="8714474" y="1496869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805" name="Oval 28"/>
            <p:cNvSpPr>
              <a:spLocks noChangeAspect="1" noChangeArrowheads="1"/>
            </p:cNvSpPr>
            <p:nvPr/>
          </p:nvSpPr>
          <p:spPr bwMode="auto">
            <a:xfrm>
              <a:off x="8252296" y="1920570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806" name="Oval 36"/>
            <p:cNvSpPr>
              <a:spLocks noChangeAspect="1" noChangeArrowheads="1"/>
            </p:cNvSpPr>
            <p:nvPr/>
          </p:nvSpPr>
          <p:spPr bwMode="auto">
            <a:xfrm>
              <a:off x="8460455" y="1645198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807" name="Oval 37"/>
            <p:cNvSpPr>
              <a:spLocks noChangeAspect="1" noChangeArrowheads="1"/>
            </p:cNvSpPr>
            <p:nvPr/>
          </p:nvSpPr>
          <p:spPr bwMode="auto">
            <a:xfrm>
              <a:off x="8389738" y="1499789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808" name="Oval 38"/>
            <p:cNvSpPr>
              <a:spLocks noChangeAspect="1" noChangeArrowheads="1"/>
            </p:cNvSpPr>
            <p:nvPr/>
          </p:nvSpPr>
          <p:spPr bwMode="auto">
            <a:xfrm>
              <a:off x="8620676" y="1532293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809" name="Oval 47"/>
            <p:cNvSpPr>
              <a:spLocks noChangeAspect="1" noChangeArrowheads="1"/>
            </p:cNvSpPr>
            <p:nvPr/>
          </p:nvSpPr>
          <p:spPr bwMode="auto">
            <a:xfrm>
              <a:off x="8940559" y="1748117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810" name="Oval 58"/>
            <p:cNvSpPr>
              <a:spLocks noChangeAspect="1" noChangeArrowheads="1"/>
            </p:cNvSpPr>
            <p:nvPr/>
          </p:nvSpPr>
          <p:spPr bwMode="auto">
            <a:xfrm>
              <a:off x="8126765" y="1785155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813" name="下矢印 812"/>
          <p:cNvSpPr/>
          <p:nvPr/>
        </p:nvSpPr>
        <p:spPr>
          <a:xfrm rot="13460638">
            <a:off x="2862368" y="1959370"/>
            <a:ext cx="148818" cy="674477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11" name="グループ化 1010"/>
          <p:cNvGrpSpPr/>
          <p:nvPr/>
        </p:nvGrpSpPr>
        <p:grpSpPr>
          <a:xfrm>
            <a:off x="1135513" y="2448726"/>
            <a:ext cx="1678474" cy="1237634"/>
            <a:chOff x="487441" y="1778829"/>
            <a:chExt cx="1678474" cy="1237634"/>
          </a:xfrm>
        </p:grpSpPr>
        <p:sp>
          <p:nvSpPr>
            <p:cNvPr id="819" name="正方形/長方形 818"/>
            <p:cNvSpPr/>
            <p:nvPr/>
          </p:nvSpPr>
          <p:spPr>
            <a:xfrm>
              <a:off x="520400" y="1778829"/>
              <a:ext cx="16260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0070C0"/>
                  </a:solidFill>
                </a:rPr>
                <a:t>Emission sources</a:t>
              </a:r>
              <a:endParaRPr lang="ja-JP" altLang="en-US" sz="1600" b="1" dirty="0">
                <a:solidFill>
                  <a:srgbClr val="0070C0"/>
                </a:solidFill>
              </a:endParaRPr>
            </a:p>
          </p:txBody>
        </p:sp>
        <p:pic>
          <p:nvPicPr>
            <p:cNvPr id="820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3648" y="2103860"/>
              <a:ext cx="517961" cy="389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21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245" y="2105331"/>
              <a:ext cx="569621" cy="351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2" name="図 34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373" y="2601291"/>
              <a:ext cx="494251" cy="326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24" name="グループ化 133"/>
            <p:cNvGrpSpPr>
              <a:grpSpLocks noChangeAspect="1"/>
            </p:cNvGrpSpPr>
            <p:nvPr/>
          </p:nvGrpSpPr>
          <p:grpSpPr bwMode="auto">
            <a:xfrm>
              <a:off x="1501020" y="2558554"/>
              <a:ext cx="472342" cy="396000"/>
              <a:chOff x="2101850" y="5062538"/>
              <a:chExt cx="1501775" cy="1258887"/>
            </a:xfrm>
          </p:grpSpPr>
          <p:sp>
            <p:nvSpPr>
              <p:cNvPr id="826" name="Freeform 5"/>
              <p:cNvSpPr>
                <a:spLocks/>
              </p:cNvSpPr>
              <p:nvPr/>
            </p:nvSpPr>
            <p:spPr bwMode="auto">
              <a:xfrm>
                <a:off x="2119313" y="5614988"/>
                <a:ext cx="1292225" cy="706437"/>
              </a:xfrm>
              <a:custGeom>
                <a:avLst/>
                <a:gdLst>
                  <a:gd name="T0" fmla="*/ 14288 w 814"/>
                  <a:gd name="T1" fmla="*/ 247650 h 445"/>
                  <a:gd name="T2" fmla="*/ 66675 w 814"/>
                  <a:gd name="T3" fmla="*/ 209550 h 445"/>
                  <a:gd name="T4" fmla="*/ 114300 w 814"/>
                  <a:gd name="T5" fmla="*/ 185737 h 445"/>
                  <a:gd name="T6" fmla="*/ 157163 w 814"/>
                  <a:gd name="T7" fmla="*/ 180975 h 445"/>
                  <a:gd name="T8" fmla="*/ 204788 w 814"/>
                  <a:gd name="T9" fmla="*/ 180975 h 445"/>
                  <a:gd name="T10" fmla="*/ 252413 w 814"/>
                  <a:gd name="T11" fmla="*/ 176212 h 445"/>
                  <a:gd name="T12" fmla="*/ 295275 w 814"/>
                  <a:gd name="T13" fmla="*/ 152400 h 445"/>
                  <a:gd name="T14" fmla="*/ 342900 w 814"/>
                  <a:gd name="T15" fmla="*/ 123825 h 445"/>
                  <a:gd name="T16" fmla="*/ 385762 w 814"/>
                  <a:gd name="T17" fmla="*/ 114300 h 445"/>
                  <a:gd name="T18" fmla="*/ 428625 w 814"/>
                  <a:gd name="T19" fmla="*/ 85725 h 445"/>
                  <a:gd name="T20" fmla="*/ 476250 w 814"/>
                  <a:gd name="T21" fmla="*/ 71437 h 445"/>
                  <a:gd name="T22" fmla="*/ 523875 w 814"/>
                  <a:gd name="T23" fmla="*/ 52387 h 445"/>
                  <a:gd name="T24" fmla="*/ 576263 w 814"/>
                  <a:gd name="T25" fmla="*/ 42862 h 445"/>
                  <a:gd name="T26" fmla="*/ 623888 w 814"/>
                  <a:gd name="T27" fmla="*/ 42862 h 445"/>
                  <a:gd name="T28" fmla="*/ 681037 w 814"/>
                  <a:gd name="T29" fmla="*/ 38100 h 445"/>
                  <a:gd name="T30" fmla="*/ 747712 w 814"/>
                  <a:gd name="T31" fmla="*/ 38100 h 445"/>
                  <a:gd name="T32" fmla="*/ 809625 w 814"/>
                  <a:gd name="T33" fmla="*/ 33337 h 445"/>
                  <a:gd name="T34" fmla="*/ 862013 w 814"/>
                  <a:gd name="T35" fmla="*/ 28575 h 445"/>
                  <a:gd name="T36" fmla="*/ 919163 w 814"/>
                  <a:gd name="T37" fmla="*/ 28575 h 445"/>
                  <a:gd name="T38" fmla="*/ 981075 w 814"/>
                  <a:gd name="T39" fmla="*/ 23812 h 445"/>
                  <a:gd name="T40" fmla="*/ 1038225 w 814"/>
                  <a:gd name="T41" fmla="*/ 9525 h 445"/>
                  <a:gd name="T42" fmla="*/ 1090613 w 814"/>
                  <a:gd name="T43" fmla="*/ 0 h 445"/>
                  <a:gd name="T44" fmla="*/ 1133475 w 814"/>
                  <a:gd name="T45" fmla="*/ 0 h 445"/>
                  <a:gd name="T46" fmla="*/ 1181100 w 814"/>
                  <a:gd name="T47" fmla="*/ 0 h 445"/>
                  <a:gd name="T48" fmla="*/ 1233488 w 814"/>
                  <a:gd name="T49" fmla="*/ 14287 h 445"/>
                  <a:gd name="T50" fmla="*/ 1271588 w 814"/>
                  <a:gd name="T51" fmla="*/ 42862 h 445"/>
                  <a:gd name="T52" fmla="*/ 1285875 w 814"/>
                  <a:gd name="T53" fmla="*/ 90487 h 445"/>
                  <a:gd name="T54" fmla="*/ 1285875 w 814"/>
                  <a:gd name="T55" fmla="*/ 133350 h 445"/>
                  <a:gd name="T56" fmla="*/ 1266825 w 814"/>
                  <a:gd name="T57" fmla="*/ 185737 h 445"/>
                  <a:gd name="T58" fmla="*/ 1228725 w 814"/>
                  <a:gd name="T59" fmla="*/ 219075 h 445"/>
                  <a:gd name="T60" fmla="*/ 1185863 w 814"/>
                  <a:gd name="T61" fmla="*/ 266700 h 445"/>
                  <a:gd name="T62" fmla="*/ 1133475 w 814"/>
                  <a:gd name="T63" fmla="*/ 319087 h 445"/>
                  <a:gd name="T64" fmla="*/ 1095375 w 814"/>
                  <a:gd name="T65" fmla="*/ 366712 h 445"/>
                  <a:gd name="T66" fmla="*/ 1066800 w 814"/>
                  <a:gd name="T67" fmla="*/ 409575 h 445"/>
                  <a:gd name="T68" fmla="*/ 1062038 w 814"/>
                  <a:gd name="T69" fmla="*/ 466725 h 445"/>
                  <a:gd name="T70" fmla="*/ 1052513 w 814"/>
                  <a:gd name="T71" fmla="*/ 509587 h 445"/>
                  <a:gd name="T72" fmla="*/ 1028700 w 814"/>
                  <a:gd name="T73" fmla="*/ 557212 h 445"/>
                  <a:gd name="T74" fmla="*/ 985838 w 814"/>
                  <a:gd name="T75" fmla="*/ 590550 h 445"/>
                  <a:gd name="T76" fmla="*/ 933450 w 814"/>
                  <a:gd name="T77" fmla="*/ 619125 h 445"/>
                  <a:gd name="T78" fmla="*/ 881063 w 814"/>
                  <a:gd name="T79" fmla="*/ 642937 h 445"/>
                  <a:gd name="T80" fmla="*/ 823913 w 814"/>
                  <a:gd name="T81" fmla="*/ 652462 h 445"/>
                  <a:gd name="T82" fmla="*/ 781050 w 814"/>
                  <a:gd name="T83" fmla="*/ 657225 h 445"/>
                  <a:gd name="T84" fmla="*/ 719137 w 814"/>
                  <a:gd name="T85" fmla="*/ 657225 h 445"/>
                  <a:gd name="T86" fmla="*/ 666750 w 814"/>
                  <a:gd name="T87" fmla="*/ 657225 h 445"/>
                  <a:gd name="T88" fmla="*/ 619125 w 814"/>
                  <a:gd name="T89" fmla="*/ 666750 h 445"/>
                  <a:gd name="T90" fmla="*/ 566738 w 814"/>
                  <a:gd name="T91" fmla="*/ 671512 h 445"/>
                  <a:gd name="T92" fmla="*/ 514350 w 814"/>
                  <a:gd name="T93" fmla="*/ 681037 h 445"/>
                  <a:gd name="T94" fmla="*/ 471488 w 814"/>
                  <a:gd name="T95" fmla="*/ 690562 h 445"/>
                  <a:gd name="T96" fmla="*/ 404812 w 814"/>
                  <a:gd name="T97" fmla="*/ 695325 h 445"/>
                  <a:gd name="T98" fmla="*/ 338137 w 814"/>
                  <a:gd name="T99" fmla="*/ 700087 h 445"/>
                  <a:gd name="T100" fmla="*/ 295275 w 814"/>
                  <a:gd name="T101" fmla="*/ 704850 h 445"/>
                  <a:gd name="T102" fmla="*/ 247650 w 814"/>
                  <a:gd name="T103" fmla="*/ 704850 h 445"/>
                  <a:gd name="T104" fmla="*/ 204788 w 814"/>
                  <a:gd name="T105" fmla="*/ 690562 h 445"/>
                  <a:gd name="T106" fmla="*/ 176212 w 814"/>
                  <a:gd name="T107" fmla="*/ 647700 h 445"/>
                  <a:gd name="T108" fmla="*/ 161925 w 814"/>
                  <a:gd name="T109" fmla="*/ 604837 h 445"/>
                  <a:gd name="T110" fmla="*/ 133350 w 814"/>
                  <a:gd name="T111" fmla="*/ 552450 h 445"/>
                  <a:gd name="T112" fmla="*/ 90487 w 814"/>
                  <a:gd name="T113" fmla="*/ 509587 h 445"/>
                  <a:gd name="T114" fmla="*/ 47625 w 814"/>
                  <a:gd name="T115" fmla="*/ 476250 h 445"/>
                  <a:gd name="T116" fmla="*/ 33338 w 814"/>
                  <a:gd name="T117" fmla="*/ 419100 h 445"/>
                  <a:gd name="T118" fmla="*/ 28575 w 814"/>
                  <a:gd name="T119" fmla="*/ 371475 h 445"/>
                  <a:gd name="T120" fmla="*/ 19050 w 814"/>
                  <a:gd name="T121" fmla="*/ 328612 h 445"/>
                  <a:gd name="T122" fmla="*/ 9525 w 814"/>
                  <a:gd name="T123" fmla="*/ 285750 h 445"/>
                  <a:gd name="T124" fmla="*/ 14288 w 814"/>
                  <a:gd name="T125" fmla="*/ 252412 h 44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14"/>
                  <a:gd name="T190" fmla="*/ 0 h 445"/>
                  <a:gd name="T191" fmla="*/ 814 w 814"/>
                  <a:gd name="T192" fmla="*/ 445 h 44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14" h="445">
                    <a:moveTo>
                      <a:pt x="9" y="159"/>
                    </a:moveTo>
                    <a:lnTo>
                      <a:pt x="0" y="162"/>
                    </a:lnTo>
                    <a:lnTo>
                      <a:pt x="9" y="156"/>
                    </a:lnTo>
                    <a:lnTo>
                      <a:pt x="18" y="147"/>
                    </a:lnTo>
                    <a:lnTo>
                      <a:pt x="30" y="141"/>
                    </a:lnTo>
                    <a:lnTo>
                      <a:pt x="42" y="132"/>
                    </a:lnTo>
                    <a:lnTo>
                      <a:pt x="51" y="129"/>
                    </a:lnTo>
                    <a:lnTo>
                      <a:pt x="63" y="123"/>
                    </a:lnTo>
                    <a:lnTo>
                      <a:pt x="72" y="117"/>
                    </a:lnTo>
                    <a:lnTo>
                      <a:pt x="81" y="114"/>
                    </a:lnTo>
                    <a:lnTo>
                      <a:pt x="90" y="114"/>
                    </a:lnTo>
                    <a:lnTo>
                      <a:pt x="99" y="114"/>
                    </a:lnTo>
                    <a:lnTo>
                      <a:pt x="108" y="114"/>
                    </a:lnTo>
                    <a:lnTo>
                      <a:pt x="120" y="114"/>
                    </a:lnTo>
                    <a:lnTo>
                      <a:pt x="129" y="114"/>
                    </a:lnTo>
                    <a:lnTo>
                      <a:pt x="138" y="114"/>
                    </a:lnTo>
                    <a:lnTo>
                      <a:pt x="150" y="114"/>
                    </a:lnTo>
                    <a:lnTo>
                      <a:pt x="159" y="111"/>
                    </a:lnTo>
                    <a:lnTo>
                      <a:pt x="168" y="105"/>
                    </a:lnTo>
                    <a:lnTo>
                      <a:pt x="177" y="102"/>
                    </a:lnTo>
                    <a:lnTo>
                      <a:pt x="186" y="96"/>
                    </a:lnTo>
                    <a:lnTo>
                      <a:pt x="195" y="90"/>
                    </a:lnTo>
                    <a:lnTo>
                      <a:pt x="204" y="87"/>
                    </a:lnTo>
                    <a:lnTo>
                      <a:pt x="216" y="78"/>
                    </a:lnTo>
                    <a:lnTo>
                      <a:pt x="225" y="78"/>
                    </a:lnTo>
                    <a:lnTo>
                      <a:pt x="234" y="75"/>
                    </a:lnTo>
                    <a:lnTo>
                      <a:pt x="243" y="72"/>
                    </a:lnTo>
                    <a:lnTo>
                      <a:pt x="252" y="66"/>
                    </a:lnTo>
                    <a:lnTo>
                      <a:pt x="261" y="60"/>
                    </a:lnTo>
                    <a:lnTo>
                      <a:pt x="270" y="54"/>
                    </a:lnTo>
                    <a:lnTo>
                      <a:pt x="279" y="54"/>
                    </a:lnTo>
                    <a:lnTo>
                      <a:pt x="288" y="48"/>
                    </a:lnTo>
                    <a:lnTo>
                      <a:pt x="300" y="45"/>
                    </a:lnTo>
                    <a:lnTo>
                      <a:pt x="309" y="42"/>
                    </a:lnTo>
                    <a:lnTo>
                      <a:pt x="318" y="39"/>
                    </a:lnTo>
                    <a:lnTo>
                      <a:pt x="330" y="33"/>
                    </a:lnTo>
                    <a:lnTo>
                      <a:pt x="342" y="30"/>
                    </a:lnTo>
                    <a:lnTo>
                      <a:pt x="351" y="30"/>
                    </a:lnTo>
                    <a:lnTo>
                      <a:pt x="363" y="27"/>
                    </a:lnTo>
                    <a:lnTo>
                      <a:pt x="375" y="27"/>
                    </a:lnTo>
                    <a:lnTo>
                      <a:pt x="384" y="27"/>
                    </a:lnTo>
                    <a:lnTo>
                      <a:pt x="393" y="27"/>
                    </a:lnTo>
                    <a:lnTo>
                      <a:pt x="402" y="24"/>
                    </a:lnTo>
                    <a:lnTo>
                      <a:pt x="414" y="24"/>
                    </a:lnTo>
                    <a:lnTo>
                      <a:pt x="429" y="24"/>
                    </a:lnTo>
                    <a:lnTo>
                      <a:pt x="444" y="24"/>
                    </a:lnTo>
                    <a:lnTo>
                      <a:pt x="459" y="24"/>
                    </a:lnTo>
                    <a:lnTo>
                      <a:pt x="471" y="24"/>
                    </a:lnTo>
                    <a:lnTo>
                      <a:pt x="483" y="24"/>
                    </a:lnTo>
                    <a:lnTo>
                      <a:pt x="495" y="24"/>
                    </a:lnTo>
                    <a:lnTo>
                      <a:pt x="510" y="21"/>
                    </a:lnTo>
                    <a:lnTo>
                      <a:pt x="519" y="21"/>
                    </a:lnTo>
                    <a:lnTo>
                      <a:pt x="528" y="21"/>
                    </a:lnTo>
                    <a:lnTo>
                      <a:pt x="543" y="18"/>
                    </a:lnTo>
                    <a:lnTo>
                      <a:pt x="552" y="18"/>
                    </a:lnTo>
                    <a:lnTo>
                      <a:pt x="567" y="18"/>
                    </a:lnTo>
                    <a:lnTo>
                      <a:pt x="579" y="18"/>
                    </a:lnTo>
                    <a:lnTo>
                      <a:pt x="597" y="18"/>
                    </a:lnTo>
                    <a:lnTo>
                      <a:pt x="606" y="18"/>
                    </a:lnTo>
                    <a:lnTo>
                      <a:pt x="618" y="15"/>
                    </a:lnTo>
                    <a:lnTo>
                      <a:pt x="627" y="12"/>
                    </a:lnTo>
                    <a:lnTo>
                      <a:pt x="639" y="9"/>
                    </a:lnTo>
                    <a:lnTo>
                      <a:pt x="654" y="6"/>
                    </a:lnTo>
                    <a:lnTo>
                      <a:pt x="663" y="3"/>
                    </a:lnTo>
                    <a:lnTo>
                      <a:pt x="678" y="0"/>
                    </a:lnTo>
                    <a:lnTo>
                      <a:pt x="687" y="0"/>
                    </a:lnTo>
                    <a:lnTo>
                      <a:pt x="696" y="0"/>
                    </a:lnTo>
                    <a:lnTo>
                      <a:pt x="705" y="0"/>
                    </a:lnTo>
                    <a:lnTo>
                      <a:pt x="714" y="0"/>
                    </a:lnTo>
                    <a:lnTo>
                      <a:pt x="723" y="0"/>
                    </a:lnTo>
                    <a:lnTo>
                      <a:pt x="732" y="0"/>
                    </a:lnTo>
                    <a:lnTo>
                      <a:pt x="744" y="0"/>
                    </a:lnTo>
                    <a:lnTo>
                      <a:pt x="756" y="3"/>
                    </a:lnTo>
                    <a:lnTo>
                      <a:pt x="765" y="3"/>
                    </a:lnTo>
                    <a:lnTo>
                      <a:pt x="777" y="9"/>
                    </a:lnTo>
                    <a:lnTo>
                      <a:pt x="789" y="15"/>
                    </a:lnTo>
                    <a:lnTo>
                      <a:pt x="798" y="18"/>
                    </a:lnTo>
                    <a:lnTo>
                      <a:pt x="801" y="27"/>
                    </a:lnTo>
                    <a:lnTo>
                      <a:pt x="804" y="36"/>
                    </a:lnTo>
                    <a:lnTo>
                      <a:pt x="807" y="45"/>
                    </a:lnTo>
                    <a:lnTo>
                      <a:pt x="810" y="57"/>
                    </a:lnTo>
                    <a:lnTo>
                      <a:pt x="810" y="66"/>
                    </a:lnTo>
                    <a:lnTo>
                      <a:pt x="813" y="75"/>
                    </a:lnTo>
                    <a:lnTo>
                      <a:pt x="810" y="84"/>
                    </a:lnTo>
                    <a:lnTo>
                      <a:pt x="810" y="96"/>
                    </a:lnTo>
                    <a:lnTo>
                      <a:pt x="801" y="105"/>
                    </a:lnTo>
                    <a:lnTo>
                      <a:pt x="798" y="117"/>
                    </a:lnTo>
                    <a:lnTo>
                      <a:pt x="789" y="123"/>
                    </a:lnTo>
                    <a:lnTo>
                      <a:pt x="780" y="129"/>
                    </a:lnTo>
                    <a:lnTo>
                      <a:pt x="774" y="138"/>
                    </a:lnTo>
                    <a:lnTo>
                      <a:pt x="762" y="147"/>
                    </a:lnTo>
                    <a:lnTo>
                      <a:pt x="753" y="159"/>
                    </a:lnTo>
                    <a:lnTo>
                      <a:pt x="747" y="168"/>
                    </a:lnTo>
                    <a:lnTo>
                      <a:pt x="732" y="177"/>
                    </a:lnTo>
                    <a:lnTo>
                      <a:pt x="726" y="189"/>
                    </a:lnTo>
                    <a:lnTo>
                      <a:pt x="714" y="201"/>
                    </a:lnTo>
                    <a:lnTo>
                      <a:pt x="705" y="213"/>
                    </a:lnTo>
                    <a:lnTo>
                      <a:pt x="699" y="222"/>
                    </a:lnTo>
                    <a:lnTo>
                      <a:pt x="690" y="231"/>
                    </a:lnTo>
                    <a:lnTo>
                      <a:pt x="681" y="240"/>
                    </a:lnTo>
                    <a:lnTo>
                      <a:pt x="675" y="249"/>
                    </a:lnTo>
                    <a:lnTo>
                      <a:pt x="672" y="258"/>
                    </a:lnTo>
                    <a:lnTo>
                      <a:pt x="672" y="273"/>
                    </a:lnTo>
                    <a:lnTo>
                      <a:pt x="669" y="285"/>
                    </a:lnTo>
                    <a:lnTo>
                      <a:pt x="669" y="294"/>
                    </a:lnTo>
                    <a:lnTo>
                      <a:pt x="666" y="303"/>
                    </a:lnTo>
                    <a:lnTo>
                      <a:pt x="663" y="312"/>
                    </a:lnTo>
                    <a:lnTo>
                      <a:pt x="663" y="321"/>
                    </a:lnTo>
                    <a:lnTo>
                      <a:pt x="660" y="330"/>
                    </a:lnTo>
                    <a:lnTo>
                      <a:pt x="651" y="342"/>
                    </a:lnTo>
                    <a:lnTo>
                      <a:pt x="648" y="351"/>
                    </a:lnTo>
                    <a:lnTo>
                      <a:pt x="636" y="360"/>
                    </a:lnTo>
                    <a:lnTo>
                      <a:pt x="630" y="369"/>
                    </a:lnTo>
                    <a:lnTo>
                      <a:pt x="621" y="372"/>
                    </a:lnTo>
                    <a:lnTo>
                      <a:pt x="612" y="378"/>
                    </a:lnTo>
                    <a:lnTo>
                      <a:pt x="600" y="384"/>
                    </a:lnTo>
                    <a:lnTo>
                      <a:pt x="588" y="390"/>
                    </a:lnTo>
                    <a:lnTo>
                      <a:pt x="579" y="396"/>
                    </a:lnTo>
                    <a:lnTo>
                      <a:pt x="567" y="399"/>
                    </a:lnTo>
                    <a:lnTo>
                      <a:pt x="555" y="405"/>
                    </a:lnTo>
                    <a:lnTo>
                      <a:pt x="537" y="408"/>
                    </a:lnTo>
                    <a:lnTo>
                      <a:pt x="528" y="411"/>
                    </a:lnTo>
                    <a:lnTo>
                      <a:pt x="519" y="411"/>
                    </a:lnTo>
                    <a:lnTo>
                      <a:pt x="510" y="411"/>
                    </a:lnTo>
                    <a:lnTo>
                      <a:pt x="501" y="414"/>
                    </a:lnTo>
                    <a:lnTo>
                      <a:pt x="492" y="414"/>
                    </a:lnTo>
                    <a:lnTo>
                      <a:pt x="477" y="414"/>
                    </a:lnTo>
                    <a:lnTo>
                      <a:pt x="468" y="414"/>
                    </a:lnTo>
                    <a:lnTo>
                      <a:pt x="453" y="414"/>
                    </a:lnTo>
                    <a:lnTo>
                      <a:pt x="444" y="414"/>
                    </a:lnTo>
                    <a:lnTo>
                      <a:pt x="432" y="414"/>
                    </a:lnTo>
                    <a:lnTo>
                      <a:pt x="420" y="414"/>
                    </a:lnTo>
                    <a:lnTo>
                      <a:pt x="408" y="417"/>
                    </a:lnTo>
                    <a:lnTo>
                      <a:pt x="399" y="417"/>
                    </a:lnTo>
                    <a:lnTo>
                      <a:pt x="390" y="420"/>
                    </a:lnTo>
                    <a:lnTo>
                      <a:pt x="378" y="423"/>
                    </a:lnTo>
                    <a:lnTo>
                      <a:pt x="369" y="423"/>
                    </a:lnTo>
                    <a:lnTo>
                      <a:pt x="357" y="423"/>
                    </a:lnTo>
                    <a:lnTo>
                      <a:pt x="348" y="426"/>
                    </a:lnTo>
                    <a:lnTo>
                      <a:pt x="339" y="426"/>
                    </a:lnTo>
                    <a:lnTo>
                      <a:pt x="324" y="429"/>
                    </a:lnTo>
                    <a:lnTo>
                      <a:pt x="315" y="432"/>
                    </a:lnTo>
                    <a:lnTo>
                      <a:pt x="306" y="432"/>
                    </a:lnTo>
                    <a:lnTo>
                      <a:pt x="297" y="435"/>
                    </a:lnTo>
                    <a:lnTo>
                      <a:pt x="282" y="435"/>
                    </a:lnTo>
                    <a:lnTo>
                      <a:pt x="264" y="435"/>
                    </a:lnTo>
                    <a:lnTo>
                      <a:pt x="255" y="438"/>
                    </a:lnTo>
                    <a:lnTo>
                      <a:pt x="243" y="441"/>
                    </a:lnTo>
                    <a:lnTo>
                      <a:pt x="228" y="441"/>
                    </a:lnTo>
                    <a:lnTo>
                      <a:pt x="213" y="441"/>
                    </a:lnTo>
                    <a:lnTo>
                      <a:pt x="204" y="441"/>
                    </a:lnTo>
                    <a:lnTo>
                      <a:pt x="195" y="444"/>
                    </a:lnTo>
                    <a:lnTo>
                      <a:pt x="186" y="444"/>
                    </a:lnTo>
                    <a:lnTo>
                      <a:pt x="177" y="444"/>
                    </a:lnTo>
                    <a:lnTo>
                      <a:pt x="165" y="444"/>
                    </a:lnTo>
                    <a:lnTo>
                      <a:pt x="156" y="444"/>
                    </a:lnTo>
                    <a:lnTo>
                      <a:pt x="147" y="444"/>
                    </a:lnTo>
                    <a:lnTo>
                      <a:pt x="138" y="441"/>
                    </a:lnTo>
                    <a:lnTo>
                      <a:pt x="129" y="435"/>
                    </a:lnTo>
                    <a:lnTo>
                      <a:pt x="123" y="426"/>
                    </a:lnTo>
                    <a:lnTo>
                      <a:pt x="117" y="417"/>
                    </a:lnTo>
                    <a:lnTo>
                      <a:pt x="111" y="408"/>
                    </a:lnTo>
                    <a:lnTo>
                      <a:pt x="111" y="399"/>
                    </a:lnTo>
                    <a:lnTo>
                      <a:pt x="105" y="390"/>
                    </a:lnTo>
                    <a:lnTo>
                      <a:pt x="102" y="381"/>
                    </a:lnTo>
                    <a:lnTo>
                      <a:pt x="96" y="366"/>
                    </a:lnTo>
                    <a:lnTo>
                      <a:pt x="90" y="357"/>
                    </a:lnTo>
                    <a:lnTo>
                      <a:pt x="84" y="348"/>
                    </a:lnTo>
                    <a:lnTo>
                      <a:pt x="75" y="339"/>
                    </a:lnTo>
                    <a:lnTo>
                      <a:pt x="66" y="327"/>
                    </a:lnTo>
                    <a:lnTo>
                      <a:pt x="57" y="321"/>
                    </a:lnTo>
                    <a:lnTo>
                      <a:pt x="48" y="315"/>
                    </a:lnTo>
                    <a:lnTo>
                      <a:pt x="39" y="309"/>
                    </a:lnTo>
                    <a:lnTo>
                      <a:pt x="30" y="300"/>
                    </a:lnTo>
                    <a:lnTo>
                      <a:pt x="24" y="291"/>
                    </a:lnTo>
                    <a:lnTo>
                      <a:pt x="24" y="279"/>
                    </a:lnTo>
                    <a:lnTo>
                      <a:pt x="21" y="264"/>
                    </a:lnTo>
                    <a:lnTo>
                      <a:pt x="18" y="252"/>
                    </a:lnTo>
                    <a:lnTo>
                      <a:pt x="18" y="243"/>
                    </a:lnTo>
                    <a:lnTo>
                      <a:pt x="18" y="234"/>
                    </a:lnTo>
                    <a:lnTo>
                      <a:pt x="15" y="225"/>
                    </a:lnTo>
                    <a:lnTo>
                      <a:pt x="15" y="216"/>
                    </a:lnTo>
                    <a:lnTo>
                      <a:pt x="12" y="207"/>
                    </a:lnTo>
                    <a:lnTo>
                      <a:pt x="12" y="198"/>
                    </a:lnTo>
                    <a:lnTo>
                      <a:pt x="9" y="189"/>
                    </a:lnTo>
                    <a:lnTo>
                      <a:pt x="6" y="180"/>
                    </a:lnTo>
                    <a:lnTo>
                      <a:pt x="3" y="171"/>
                    </a:lnTo>
                    <a:lnTo>
                      <a:pt x="0" y="162"/>
                    </a:lnTo>
                    <a:lnTo>
                      <a:pt x="9" y="159"/>
                    </a:lnTo>
                  </a:path>
                </a:pathLst>
              </a:custGeom>
              <a:solidFill>
                <a:srgbClr val="37E6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pic>
            <p:nvPicPr>
              <p:cNvPr id="827" name="Picture 6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101850" y="5138738"/>
                <a:ext cx="815975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28" name="Group 115"/>
              <p:cNvGrpSpPr>
                <a:grpSpLocks/>
              </p:cNvGrpSpPr>
              <p:nvPr/>
            </p:nvGrpSpPr>
            <p:grpSpPr bwMode="auto">
              <a:xfrm>
                <a:off x="2449532" y="5626146"/>
                <a:ext cx="728670" cy="627069"/>
                <a:chOff x="1543" y="3544"/>
                <a:chExt cx="459" cy="395"/>
              </a:xfrm>
            </p:grpSpPr>
            <p:grpSp>
              <p:nvGrpSpPr>
                <p:cNvPr id="830" name="Group 116"/>
                <p:cNvGrpSpPr>
                  <a:grpSpLocks/>
                </p:cNvGrpSpPr>
                <p:nvPr/>
              </p:nvGrpSpPr>
              <p:grpSpPr bwMode="auto">
                <a:xfrm>
                  <a:off x="1972" y="3577"/>
                  <a:ext cx="30" cy="33"/>
                  <a:chOff x="1972" y="3577"/>
                  <a:chExt cx="30" cy="33"/>
                </a:xfrm>
              </p:grpSpPr>
              <p:sp>
                <p:nvSpPr>
                  <p:cNvPr id="859" name="Freeform 117"/>
                  <p:cNvSpPr>
                    <a:spLocks/>
                  </p:cNvSpPr>
                  <p:nvPr/>
                </p:nvSpPr>
                <p:spPr bwMode="auto">
                  <a:xfrm>
                    <a:off x="1972" y="3577"/>
                    <a:ext cx="30" cy="33"/>
                  </a:xfrm>
                  <a:custGeom>
                    <a:avLst/>
                    <a:gdLst>
                      <a:gd name="T0" fmla="*/ 5 w 30"/>
                      <a:gd name="T1" fmla="*/ 32 h 33"/>
                      <a:gd name="T2" fmla="*/ 12 w 30"/>
                      <a:gd name="T3" fmla="*/ 32 h 33"/>
                      <a:gd name="T4" fmla="*/ 19 w 30"/>
                      <a:gd name="T5" fmla="*/ 30 h 33"/>
                      <a:gd name="T6" fmla="*/ 24 w 30"/>
                      <a:gd name="T7" fmla="*/ 26 h 33"/>
                      <a:gd name="T8" fmla="*/ 28 w 30"/>
                      <a:gd name="T9" fmla="*/ 18 h 33"/>
                      <a:gd name="T10" fmla="*/ 29 w 30"/>
                      <a:gd name="T11" fmla="*/ 11 h 33"/>
                      <a:gd name="T12" fmla="*/ 29 w 30"/>
                      <a:gd name="T13" fmla="*/ 5 h 33"/>
                      <a:gd name="T14" fmla="*/ 29 w 30"/>
                      <a:gd name="T15" fmla="*/ 0 h 33"/>
                      <a:gd name="T16" fmla="*/ 21 w 30"/>
                      <a:gd name="T17" fmla="*/ 2 h 33"/>
                      <a:gd name="T18" fmla="*/ 12 w 30"/>
                      <a:gd name="T19" fmla="*/ 5 h 33"/>
                      <a:gd name="T20" fmla="*/ 3 w 30"/>
                      <a:gd name="T21" fmla="*/ 11 h 33"/>
                      <a:gd name="T22" fmla="*/ 0 w 30"/>
                      <a:gd name="T23" fmla="*/ 15 h 33"/>
                      <a:gd name="T24" fmla="*/ 5 w 30"/>
                      <a:gd name="T25" fmla="*/ 32 h 3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0"/>
                      <a:gd name="T40" fmla="*/ 0 h 33"/>
                      <a:gd name="T41" fmla="*/ 30 w 30"/>
                      <a:gd name="T42" fmla="*/ 33 h 33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0" h="33">
                        <a:moveTo>
                          <a:pt x="5" y="32"/>
                        </a:moveTo>
                        <a:lnTo>
                          <a:pt x="12" y="32"/>
                        </a:lnTo>
                        <a:lnTo>
                          <a:pt x="19" y="30"/>
                        </a:lnTo>
                        <a:lnTo>
                          <a:pt x="24" y="26"/>
                        </a:lnTo>
                        <a:lnTo>
                          <a:pt x="28" y="18"/>
                        </a:lnTo>
                        <a:lnTo>
                          <a:pt x="29" y="11"/>
                        </a:lnTo>
                        <a:lnTo>
                          <a:pt x="29" y="5"/>
                        </a:lnTo>
                        <a:lnTo>
                          <a:pt x="29" y="0"/>
                        </a:lnTo>
                        <a:lnTo>
                          <a:pt x="21" y="2"/>
                        </a:lnTo>
                        <a:lnTo>
                          <a:pt x="12" y="5"/>
                        </a:lnTo>
                        <a:lnTo>
                          <a:pt x="3" y="11"/>
                        </a:lnTo>
                        <a:lnTo>
                          <a:pt x="0" y="15"/>
                        </a:lnTo>
                        <a:lnTo>
                          <a:pt x="5" y="32"/>
                        </a:lnTo>
                      </a:path>
                    </a:pathLst>
                  </a:custGeom>
                  <a:solidFill>
                    <a:srgbClr val="BF7F0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860" name="Freeform 118"/>
                  <p:cNvSpPr>
                    <a:spLocks/>
                  </p:cNvSpPr>
                  <p:nvPr/>
                </p:nvSpPr>
                <p:spPr bwMode="auto">
                  <a:xfrm>
                    <a:off x="1979" y="3583"/>
                    <a:ext cx="17" cy="18"/>
                  </a:xfrm>
                  <a:custGeom>
                    <a:avLst/>
                    <a:gdLst>
                      <a:gd name="T0" fmla="*/ 2 w 17"/>
                      <a:gd name="T1" fmla="*/ 17 h 18"/>
                      <a:gd name="T2" fmla="*/ 6 w 17"/>
                      <a:gd name="T3" fmla="*/ 17 h 18"/>
                      <a:gd name="T4" fmla="*/ 9 w 17"/>
                      <a:gd name="T5" fmla="*/ 16 h 18"/>
                      <a:gd name="T6" fmla="*/ 13 w 17"/>
                      <a:gd name="T7" fmla="*/ 13 h 18"/>
                      <a:gd name="T8" fmla="*/ 14 w 17"/>
                      <a:gd name="T9" fmla="*/ 10 h 18"/>
                      <a:gd name="T10" fmla="*/ 16 w 17"/>
                      <a:gd name="T11" fmla="*/ 6 h 18"/>
                      <a:gd name="T12" fmla="*/ 16 w 17"/>
                      <a:gd name="T13" fmla="*/ 2 h 18"/>
                      <a:gd name="T14" fmla="*/ 16 w 17"/>
                      <a:gd name="T15" fmla="*/ 0 h 18"/>
                      <a:gd name="T16" fmla="*/ 11 w 17"/>
                      <a:gd name="T17" fmla="*/ 1 h 18"/>
                      <a:gd name="T18" fmla="*/ 6 w 17"/>
                      <a:gd name="T19" fmla="*/ 2 h 18"/>
                      <a:gd name="T20" fmla="*/ 1 w 17"/>
                      <a:gd name="T21" fmla="*/ 6 h 18"/>
                      <a:gd name="T22" fmla="*/ 0 w 17"/>
                      <a:gd name="T23" fmla="*/ 8 h 18"/>
                      <a:gd name="T24" fmla="*/ 2 w 17"/>
                      <a:gd name="T25" fmla="*/ 17 h 1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8"/>
                      <a:gd name="T41" fmla="*/ 17 w 17"/>
                      <a:gd name="T42" fmla="*/ 18 h 1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8">
                        <a:moveTo>
                          <a:pt x="2" y="17"/>
                        </a:moveTo>
                        <a:lnTo>
                          <a:pt x="6" y="17"/>
                        </a:lnTo>
                        <a:lnTo>
                          <a:pt x="9" y="16"/>
                        </a:lnTo>
                        <a:lnTo>
                          <a:pt x="13" y="13"/>
                        </a:lnTo>
                        <a:lnTo>
                          <a:pt x="14" y="10"/>
                        </a:lnTo>
                        <a:lnTo>
                          <a:pt x="16" y="6"/>
                        </a:lnTo>
                        <a:lnTo>
                          <a:pt x="16" y="2"/>
                        </a:lnTo>
                        <a:lnTo>
                          <a:pt x="16" y="0"/>
                        </a:lnTo>
                        <a:lnTo>
                          <a:pt x="11" y="1"/>
                        </a:lnTo>
                        <a:lnTo>
                          <a:pt x="6" y="2"/>
                        </a:lnTo>
                        <a:lnTo>
                          <a:pt x="1" y="6"/>
                        </a:lnTo>
                        <a:lnTo>
                          <a:pt x="0" y="8"/>
                        </a:lnTo>
                        <a:lnTo>
                          <a:pt x="2" y="17"/>
                        </a:lnTo>
                      </a:path>
                    </a:pathLst>
                  </a:custGeom>
                  <a:solidFill>
                    <a:srgbClr val="7F5F3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831" name="Freeform 119"/>
                <p:cNvSpPr>
                  <a:spLocks/>
                </p:cNvSpPr>
                <p:nvPr/>
              </p:nvSpPr>
              <p:spPr bwMode="auto">
                <a:xfrm>
                  <a:off x="1971" y="3618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4 w 17"/>
                    <a:gd name="T3" fmla="*/ 0 h 17"/>
                    <a:gd name="T4" fmla="*/ 10 w 17"/>
                    <a:gd name="T5" fmla="*/ 0 h 17"/>
                    <a:gd name="T6" fmla="*/ 6 w 17"/>
                    <a:gd name="T7" fmla="*/ 0 h 17"/>
                    <a:gd name="T8" fmla="*/ 4 w 17"/>
                    <a:gd name="T9" fmla="*/ 8 h 17"/>
                    <a:gd name="T10" fmla="*/ 2 w 17"/>
                    <a:gd name="T11" fmla="*/ 8 h 17"/>
                    <a:gd name="T12" fmla="*/ 0 w 17"/>
                    <a:gd name="T13" fmla="*/ 16 h 17"/>
                    <a:gd name="T14" fmla="*/ 0 w 17"/>
                    <a:gd name="T15" fmla="*/ 16 h 17"/>
                    <a:gd name="T16" fmla="*/ 4 w 17"/>
                    <a:gd name="T17" fmla="*/ 16 h 17"/>
                    <a:gd name="T18" fmla="*/ 8 w 17"/>
                    <a:gd name="T19" fmla="*/ 16 h 17"/>
                    <a:gd name="T20" fmla="*/ 12 w 17"/>
                    <a:gd name="T21" fmla="*/ 16 h 17"/>
                    <a:gd name="T22" fmla="*/ 14 w 17"/>
                    <a:gd name="T23" fmla="*/ 8 h 17"/>
                    <a:gd name="T24" fmla="*/ 16 w 17"/>
                    <a:gd name="T25" fmla="*/ 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16" y="0"/>
                      </a:move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16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4" y="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7F5F3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latin typeface="Calibri" pitchFamily="34" charset="0"/>
                  </a:endParaRPr>
                </a:p>
              </p:txBody>
            </p:sp>
            <p:sp>
              <p:nvSpPr>
                <p:cNvPr id="832" name="Freeform 120"/>
                <p:cNvSpPr>
                  <a:spLocks/>
                </p:cNvSpPr>
                <p:nvPr/>
              </p:nvSpPr>
              <p:spPr bwMode="auto">
                <a:xfrm>
                  <a:off x="1543" y="3570"/>
                  <a:ext cx="457" cy="369"/>
                </a:xfrm>
                <a:custGeom>
                  <a:avLst/>
                  <a:gdLst>
                    <a:gd name="T0" fmla="*/ 285 w 457"/>
                    <a:gd name="T1" fmla="*/ 29 h 369"/>
                    <a:gd name="T2" fmla="*/ 216 w 457"/>
                    <a:gd name="T3" fmla="*/ 43 h 369"/>
                    <a:gd name="T4" fmla="*/ 173 w 457"/>
                    <a:gd name="T5" fmla="*/ 52 h 369"/>
                    <a:gd name="T6" fmla="*/ 109 w 457"/>
                    <a:gd name="T7" fmla="*/ 43 h 369"/>
                    <a:gd name="T8" fmla="*/ 73 w 457"/>
                    <a:gd name="T9" fmla="*/ 35 h 369"/>
                    <a:gd name="T10" fmla="*/ 53 w 457"/>
                    <a:gd name="T11" fmla="*/ 35 h 369"/>
                    <a:gd name="T12" fmla="*/ 28 w 457"/>
                    <a:gd name="T13" fmla="*/ 45 h 369"/>
                    <a:gd name="T14" fmla="*/ 10 w 457"/>
                    <a:gd name="T15" fmla="*/ 61 h 369"/>
                    <a:gd name="T16" fmla="*/ 0 w 457"/>
                    <a:gd name="T17" fmla="*/ 101 h 369"/>
                    <a:gd name="T18" fmla="*/ 21 w 457"/>
                    <a:gd name="T19" fmla="*/ 182 h 369"/>
                    <a:gd name="T20" fmla="*/ 30 w 457"/>
                    <a:gd name="T21" fmla="*/ 308 h 369"/>
                    <a:gd name="T22" fmla="*/ 26 w 457"/>
                    <a:gd name="T23" fmla="*/ 362 h 369"/>
                    <a:gd name="T24" fmla="*/ 59 w 457"/>
                    <a:gd name="T25" fmla="*/ 332 h 369"/>
                    <a:gd name="T26" fmla="*/ 85 w 457"/>
                    <a:gd name="T27" fmla="*/ 368 h 369"/>
                    <a:gd name="T28" fmla="*/ 89 w 457"/>
                    <a:gd name="T29" fmla="*/ 332 h 369"/>
                    <a:gd name="T30" fmla="*/ 98 w 457"/>
                    <a:gd name="T31" fmla="*/ 272 h 369"/>
                    <a:gd name="T32" fmla="*/ 135 w 457"/>
                    <a:gd name="T33" fmla="*/ 212 h 369"/>
                    <a:gd name="T34" fmla="*/ 196 w 457"/>
                    <a:gd name="T35" fmla="*/ 217 h 369"/>
                    <a:gd name="T36" fmla="*/ 250 w 457"/>
                    <a:gd name="T37" fmla="*/ 202 h 369"/>
                    <a:gd name="T38" fmla="*/ 269 w 457"/>
                    <a:gd name="T39" fmla="*/ 212 h 369"/>
                    <a:gd name="T40" fmla="*/ 252 w 457"/>
                    <a:gd name="T41" fmla="*/ 277 h 369"/>
                    <a:gd name="T42" fmla="*/ 249 w 457"/>
                    <a:gd name="T43" fmla="*/ 325 h 369"/>
                    <a:gd name="T44" fmla="*/ 268 w 457"/>
                    <a:gd name="T45" fmla="*/ 342 h 369"/>
                    <a:gd name="T46" fmla="*/ 288 w 457"/>
                    <a:gd name="T47" fmla="*/ 334 h 369"/>
                    <a:gd name="T48" fmla="*/ 276 w 457"/>
                    <a:gd name="T49" fmla="*/ 309 h 369"/>
                    <a:gd name="T50" fmla="*/ 276 w 457"/>
                    <a:gd name="T51" fmla="*/ 272 h 369"/>
                    <a:gd name="T52" fmla="*/ 302 w 457"/>
                    <a:gd name="T53" fmla="*/ 208 h 369"/>
                    <a:gd name="T54" fmla="*/ 337 w 457"/>
                    <a:gd name="T55" fmla="*/ 131 h 369"/>
                    <a:gd name="T56" fmla="*/ 377 w 457"/>
                    <a:gd name="T57" fmla="*/ 99 h 369"/>
                    <a:gd name="T58" fmla="*/ 402 w 457"/>
                    <a:gd name="T59" fmla="*/ 103 h 369"/>
                    <a:gd name="T60" fmla="*/ 430 w 457"/>
                    <a:gd name="T61" fmla="*/ 115 h 369"/>
                    <a:gd name="T62" fmla="*/ 446 w 457"/>
                    <a:gd name="T63" fmla="*/ 109 h 369"/>
                    <a:gd name="T64" fmla="*/ 455 w 457"/>
                    <a:gd name="T65" fmla="*/ 95 h 369"/>
                    <a:gd name="T66" fmla="*/ 451 w 457"/>
                    <a:gd name="T67" fmla="*/ 77 h 369"/>
                    <a:gd name="T68" fmla="*/ 442 w 457"/>
                    <a:gd name="T69" fmla="*/ 62 h 369"/>
                    <a:gd name="T70" fmla="*/ 442 w 457"/>
                    <a:gd name="T71" fmla="*/ 52 h 369"/>
                    <a:gd name="T72" fmla="*/ 438 w 457"/>
                    <a:gd name="T73" fmla="*/ 40 h 369"/>
                    <a:gd name="T74" fmla="*/ 442 w 457"/>
                    <a:gd name="T75" fmla="*/ 22 h 369"/>
                    <a:gd name="T76" fmla="*/ 426 w 457"/>
                    <a:gd name="T77" fmla="*/ 6 h 369"/>
                    <a:gd name="T78" fmla="*/ 397 w 457"/>
                    <a:gd name="T79" fmla="*/ 0 h 369"/>
                    <a:gd name="T80" fmla="*/ 372 w 457"/>
                    <a:gd name="T81" fmla="*/ 9 h 369"/>
                    <a:gd name="T82" fmla="*/ 349 w 457"/>
                    <a:gd name="T83" fmla="*/ 8 h 369"/>
                    <a:gd name="T84" fmla="*/ 325 w 457"/>
                    <a:gd name="T85" fmla="*/ 2 h 369"/>
                    <a:gd name="T86" fmla="*/ 320 w 457"/>
                    <a:gd name="T87" fmla="*/ 12 h 36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57"/>
                    <a:gd name="T133" fmla="*/ 0 h 369"/>
                    <a:gd name="T134" fmla="*/ 457 w 457"/>
                    <a:gd name="T135" fmla="*/ 369 h 36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57" h="369">
                      <a:moveTo>
                        <a:pt x="329" y="26"/>
                      </a:moveTo>
                      <a:lnTo>
                        <a:pt x="310" y="26"/>
                      </a:lnTo>
                      <a:lnTo>
                        <a:pt x="285" y="29"/>
                      </a:lnTo>
                      <a:lnTo>
                        <a:pt x="252" y="35"/>
                      </a:lnTo>
                      <a:lnTo>
                        <a:pt x="234" y="39"/>
                      </a:lnTo>
                      <a:lnTo>
                        <a:pt x="216" y="43"/>
                      </a:lnTo>
                      <a:lnTo>
                        <a:pt x="201" y="47"/>
                      </a:lnTo>
                      <a:lnTo>
                        <a:pt x="187" y="51"/>
                      </a:lnTo>
                      <a:lnTo>
                        <a:pt x="173" y="52"/>
                      </a:lnTo>
                      <a:lnTo>
                        <a:pt x="156" y="52"/>
                      </a:lnTo>
                      <a:lnTo>
                        <a:pt x="128" y="50"/>
                      </a:lnTo>
                      <a:lnTo>
                        <a:pt x="109" y="43"/>
                      </a:lnTo>
                      <a:lnTo>
                        <a:pt x="94" y="40"/>
                      </a:lnTo>
                      <a:lnTo>
                        <a:pt x="83" y="38"/>
                      </a:lnTo>
                      <a:lnTo>
                        <a:pt x="73" y="35"/>
                      </a:lnTo>
                      <a:lnTo>
                        <a:pt x="66" y="34"/>
                      </a:lnTo>
                      <a:lnTo>
                        <a:pt x="60" y="34"/>
                      </a:lnTo>
                      <a:lnTo>
                        <a:pt x="53" y="35"/>
                      </a:lnTo>
                      <a:lnTo>
                        <a:pt x="46" y="37"/>
                      </a:lnTo>
                      <a:lnTo>
                        <a:pt x="37" y="41"/>
                      </a:lnTo>
                      <a:lnTo>
                        <a:pt x="28" y="45"/>
                      </a:lnTo>
                      <a:lnTo>
                        <a:pt x="22" y="50"/>
                      </a:lnTo>
                      <a:lnTo>
                        <a:pt x="16" y="55"/>
                      </a:lnTo>
                      <a:lnTo>
                        <a:pt x="10" y="61"/>
                      </a:lnTo>
                      <a:lnTo>
                        <a:pt x="5" y="70"/>
                      </a:lnTo>
                      <a:lnTo>
                        <a:pt x="1" y="84"/>
                      </a:lnTo>
                      <a:lnTo>
                        <a:pt x="0" y="101"/>
                      </a:lnTo>
                      <a:lnTo>
                        <a:pt x="4" y="121"/>
                      </a:lnTo>
                      <a:lnTo>
                        <a:pt x="11" y="147"/>
                      </a:lnTo>
                      <a:lnTo>
                        <a:pt x="21" y="182"/>
                      </a:lnTo>
                      <a:lnTo>
                        <a:pt x="22" y="235"/>
                      </a:lnTo>
                      <a:lnTo>
                        <a:pt x="18" y="272"/>
                      </a:lnTo>
                      <a:lnTo>
                        <a:pt x="30" y="308"/>
                      </a:lnTo>
                      <a:lnTo>
                        <a:pt x="33" y="323"/>
                      </a:lnTo>
                      <a:lnTo>
                        <a:pt x="34" y="346"/>
                      </a:lnTo>
                      <a:lnTo>
                        <a:pt x="26" y="362"/>
                      </a:lnTo>
                      <a:lnTo>
                        <a:pt x="38" y="366"/>
                      </a:lnTo>
                      <a:lnTo>
                        <a:pt x="57" y="363"/>
                      </a:lnTo>
                      <a:lnTo>
                        <a:pt x="59" y="332"/>
                      </a:lnTo>
                      <a:lnTo>
                        <a:pt x="63" y="362"/>
                      </a:lnTo>
                      <a:lnTo>
                        <a:pt x="71" y="368"/>
                      </a:lnTo>
                      <a:lnTo>
                        <a:pt x="85" y="368"/>
                      </a:lnTo>
                      <a:lnTo>
                        <a:pt x="96" y="365"/>
                      </a:lnTo>
                      <a:lnTo>
                        <a:pt x="100" y="359"/>
                      </a:lnTo>
                      <a:lnTo>
                        <a:pt x="89" y="332"/>
                      </a:lnTo>
                      <a:lnTo>
                        <a:pt x="87" y="309"/>
                      </a:lnTo>
                      <a:lnTo>
                        <a:pt x="92" y="290"/>
                      </a:lnTo>
                      <a:lnTo>
                        <a:pt x="98" y="272"/>
                      </a:lnTo>
                      <a:lnTo>
                        <a:pt x="106" y="251"/>
                      </a:lnTo>
                      <a:lnTo>
                        <a:pt x="123" y="228"/>
                      </a:lnTo>
                      <a:lnTo>
                        <a:pt x="135" y="212"/>
                      </a:lnTo>
                      <a:lnTo>
                        <a:pt x="157" y="207"/>
                      </a:lnTo>
                      <a:lnTo>
                        <a:pt x="176" y="212"/>
                      </a:lnTo>
                      <a:lnTo>
                        <a:pt x="196" y="217"/>
                      </a:lnTo>
                      <a:lnTo>
                        <a:pt x="212" y="217"/>
                      </a:lnTo>
                      <a:lnTo>
                        <a:pt x="230" y="212"/>
                      </a:lnTo>
                      <a:lnTo>
                        <a:pt x="250" y="202"/>
                      </a:lnTo>
                      <a:lnTo>
                        <a:pt x="261" y="197"/>
                      </a:lnTo>
                      <a:lnTo>
                        <a:pt x="264" y="202"/>
                      </a:lnTo>
                      <a:lnTo>
                        <a:pt x="269" y="212"/>
                      </a:lnTo>
                      <a:lnTo>
                        <a:pt x="260" y="233"/>
                      </a:lnTo>
                      <a:lnTo>
                        <a:pt x="254" y="248"/>
                      </a:lnTo>
                      <a:lnTo>
                        <a:pt x="252" y="277"/>
                      </a:lnTo>
                      <a:lnTo>
                        <a:pt x="248" y="293"/>
                      </a:lnTo>
                      <a:lnTo>
                        <a:pt x="248" y="305"/>
                      </a:lnTo>
                      <a:lnTo>
                        <a:pt x="249" y="325"/>
                      </a:lnTo>
                      <a:lnTo>
                        <a:pt x="252" y="342"/>
                      </a:lnTo>
                      <a:lnTo>
                        <a:pt x="260" y="342"/>
                      </a:lnTo>
                      <a:lnTo>
                        <a:pt x="268" y="342"/>
                      </a:lnTo>
                      <a:lnTo>
                        <a:pt x="277" y="341"/>
                      </a:lnTo>
                      <a:lnTo>
                        <a:pt x="284" y="338"/>
                      </a:lnTo>
                      <a:lnTo>
                        <a:pt x="288" y="334"/>
                      </a:lnTo>
                      <a:lnTo>
                        <a:pt x="290" y="330"/>
                      </a:lnTo>
                      <a:lnTo>
                        <a:pt x="280" y="316"/>
                      </a:lnTo>
                      <a:lnTo>
                        <a:pt x="276" y="309"/>
                      </a:lnTo>
                      <a:lnTo>
                        <a:pt x="275" y="301"/>
                      </a:lnTo>
                      <a:lnTo>
                        <a:pt x="274" y="285"/>
                      </a:lnTo>
                      <a:lnTo>
                        <a:pt x="276" y="272"/>
                      </a:lnTo>
                      <a:lnTo>
                        <a:pt x="282" y="253"/>
                      </a:lnTo>
                      <a:lnTo>
                        <a:pt x="289" y="237"/>
                      </a:lnTo>
                      <a:lnTo>
                        <a:pt x="302" y="208"/>
                      </a:lnTo>
                      <a:lnTo>
                        <a:pt x="314" y="175"/>
                      </a:lnTo>
                      <a:lnTo>
                        <a:pt x="325" y="144"/>
                      </a:lnTo>
                      <a:lnTo>
                        <a:pt x="337" y="131"/>
                      </a:lnTo>
                      <a:lnTo>
                        <a:pt x="353" y="118"/>
                      </a:lnTo>
                      <a:lnTo>
                        <a:pt x="366" y="105"/>
                      </a:lnTo>
                      <a:lnTo>
                        <a:pt x="377" y="99"/>
                      </a:lnTo>
                      <a:lnTo>
                        <a:pt x="388" y="94"/>
                      </a:lnTo>
                      <a:lnTo>
                        <a:pt x="396" y="95"/>
                      </a:lnTo>
                      <a:lnTo>
                        <a:pt x="402" y="103"/>
                      </a:lnTo>
                      <a:lnTo>
                        <a:pt x="410" y="109"/>
                      </a:lnTo>
                      <a:lnTo>
                        <a:pt x="421" y="114"/>
                      </a:lnTo>
                      <a:lnTo>
                        <a:pt x="430" y="115"/>
                      </a:lnTo>
                      <a:lnTo>
                        <a:pt x="434" y="114"/>
                      </a:lnTo>
                      <a:lnTo>
                        <a:pt x="442" y="112"/>
                      </a:lnTo>
                      <a:lnTo>
                        <a:pt x="446" y="109"/>
                      </a:lnTo>
                      <a:lnTo>
                        <a:pt x="452" y="105"/>
                      </a:lnTo>
                      <a:lnTo>
                        <a:pt x="454" y="101"/>
                      </a:lnTo>
                      <a:lnTo>
                        <a:pt x="455" y="95"/>
                      </a:lnTo>
                      <a:lnTo>
                        <a:pt x="456" y="89"/>
                      </a:lnTo>
                      <a:lnTo>
                        <a:pt x="454" y="82"/>
                      </a:lnTo>
                      <a:lnTo>
                        <a:pt x="451" y="77"/>
                      </a:lnTo>
                      <a:lnTo>
                        <a:pt x="447" y="72"/>
                      </a:lnTo>
                      <a:lnTo>
                        <a:pt x="443" y="67"/>
                      </a:lnTo>
                      <a:lnTo>
                        <a:pt x="442" y="62"/>
                      </a:lnTo>
                      <a:lnTo>
                        <a:pt x="441" y="59"/>
                      </a:lnTo>
                      <a:lnTo>
                        <a:pt x="438" y="56"/>
                      </a:lnTo>
                      <a:lnTo>
                        <a:pt x="442" y="52"/>
                      </a:lnTo>
                      <a:lnTo>
                        <a:pt x="442" y="48"/>
                      </a:lnTo>
                      <a:lnTo>
                        <a:pt x="440" y="43"/>
                      </a:lnTo>
                      <a:lnTo>
                        <a:pt x="438" y="40"/>
                      </a:lnTo>
                      <a:lnTo>
                        <a:pt x="439" y="35"/>
                      </a:lnTo>
                      <a:lnTo>
                        <a:pt x="441" y="30"/>
                      </a:lnTo>
                      <a:lnTo>
                        <a:pt x="442" y="22"/>
                      </a:lnTo>
                      <a:lnTo>
                        <a:pt x="439" y="14"/>
                      </a:lnTo>
                      <a:lnTo>
                        <a:pt x="433" y="7"/>
                      </a:lnTo>
                      <a:lnTo>
                        <a:pt x="426" y="6"/>
                      </a:lnTo>
                      <a:lnTo>
                        <a:pt x="414" y="2"/>
                      </a:lnTo>
                      <a:lnTo>
                        <a:pt x="405" y="1"/>
                      </a:lnTo>
                      <a:lnTo>
                        <a:pt x="397" y="0"/>
                      </a:lnTo>
                      <a:lnTo>
                        <a:pt x="389" y="2"/>
                      </a:lnTo>
                      <a:lnTo>
                        <a:pt x="376" y="8"/>
                      </a:lnTo>
                      <a:lnTo>
                        <a:pt x="372" y="9"/>
                      </a:lnTo>
                      <a:lnTo>
                        <a:pt x="365" y="10"/>
                      </a:lnTo>
                      <a:lnTo>
                        <a:pt x="354" y="9"/>
                      </a:lnTo>
                      <a:lnTo>
                        <a:pt x="349" y="8"/>
                      </a:lnTo>
                      <a:lnTo>
                        <a:pt x="341" y="5"/>
                      </a:lnTo>
                      <a:lnTo>
                        <a:pt x="331" y="2"/>
                      </a:lnTo>
                      <a:lnTo>
                        <a:pt x="325" y="2"/>
                      </a:lnTo>
                      <a:lnTo>
                        <a:pt x="322" y="4"/>
                      </a:lnTo>
                      <a:lnTo>
                        <a:pt x="320" y="7"/>
                      </a:lnTo>
                      <a:lnTo>
                        <a:pt x="320" y="12"/>
                      </a:lnTo>
                      <a:lnTo>
                        <a:pt x="322" y="17"/>
                      </a:lnTo>
                      <a:lnTo>
                        <a:pt x="329" y="26"/>
                      </a:lnTo>
                    </a:path>
                  </a:pathLst>
                </a:custGeom>
                <a:solidFill>
                  <a:srgbClr val="BF7F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latin typeface="Calibri" pitchFamily="34" charset="0"/>
                  </a:endParaRPr>
                </a:p>
              </p:txBody>
            </p:sp>
            <p:sp>
              <p:nvSpPr>
                <p:cNvPr id="833" name="Freeform 121"/>
                <p:cNvSpPr>
                  <a:spLocks/>
                </p:cNvSpPr>
                <p:nvPr/>
              </p:nvSpPr>
              <p:spPr bwMode="auto">
                <a:xfrm>
                  <a:off x="1719" y="3781"/>
                  <a:ext cx="54" cy="117"/>
                </a:xfrm>
                <a:custGeom>
                  <a:avLst/>
                  <a:gdLst>
                    <a:gd name="T0" fmla="*/ 18 w 54"/>
                    <a:gd name="T1" fmla="*/ 4 h 117"/>
                    <a:gd name="T2" fmla="*/ 14 w 54"/>
                    <a:gd name="T3" fmla="*/ 30 h 117"/>
                    <a:gd name="T4" fmla="*/ 10 w 54"/>
                    <a:gd name="T5" fmla="*/ 42 h 117"/>
                    <a:gd name="T6" fmla="*/ 6 w 54"/>
                    <a:gd name="T7" fmla="*/ 53 h 117"/>
                    <a:gd name="T8" fmla="*/ 2 w 54"/>
                    <a:gd name="T9" fmla="*/ 63 h 117"/>
                    <a:gd name="T10" fmla="*/ 0 w 54"/>
                    <a:gd name="T11" fmla="*/ 78 h 117"/>
                    <a:gd name="T12" fmla="*/ 0 w 54"/>
                    <a:gd name="T13" fmla="*/ 87 h 117"/>
                    <a:gd name="T14" fmla="*/ 3 w 54"/>
                    <a:gd name="T15" fmla="*/ 103 h 117"/>
                    <a:gd name="T16" fmla="*/ 4 w 54"/>
                    <a:gd name="T17" fmla="*/ 113 h 117"/>
                    <a:gd name="T18" fmla="*/ 10 w 54"/>
                    <a:gd name="T19" fmla="*/ 114 h 117"/>
                    <a:gd name="T20" fmla="*/ 18 w 54"/>
                    <a:gd name="T21" fmla="*/ 116 h 117"/>
                    <a:gd name="T22" fmla="*/ 26 w 54"/>
                    <a:gd name="T23" fmla="*/ 114 h 117"/>
                    <a:gd name="T24" fmla="*/ 32 w 54"/>
                    <a:gd name="T25" fmla="*/ 112 h 117"/>
                    <a:gd name="T26" fmla="*/ 34 w 54"/>
                    <a:gd name="T27" fmla="*/ 108 h 117"/>
                    <a:gd name="T28" fmla="*/ 29 w 54"/>
                    <a:gd name="T29" fmla="*/ 96 h 117"/>
                    <a:gd name="T30" fmla="*/ 26 w 54"/>
                    <a:gd name="T31" fmla="*/ 80 h 117"/>
                    <a:gd name="T32" fmla="*/ 25 w 54"/>
                    <a:gd name="T33" fmla="*/ 66 h 117"/>
                    <a:gd name="T34" fmla="*/ 26 w 54"/>
                    <a:gd name="T35" fmla="*/ 53 h 117"/>
                    <a:gd name="T36" fmla="*/ 36 w 54"/>
                    <a:gd name="T37" fmla="*/ 36 h 117"/>
                    <a:gd name="T38" fmla="*/ 47 w 54"/>
                    <a:gd name="T39" fmla="*/ 14 h 117"/>
                    <a:gd name="T40" fmla="*/ 53 w 54"/>
                    <a:gd name="T41" fmla="*/ 0 h 117"/>
                    <a:gd name="T42" fmla="*/ 18 w 54"/>
                    <a:gd name="T43" fmla="*/ 4 h 1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4"/>
                    <a:gd name="T67" fmla="*/ 0 h 117"/>
                    <a:gd name="T68" fmla="*/ 54 w 54"/>
                    <a:gd name="T69" fmla="*/ 117 h 1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4" h="117">
                      <a:moveTo>
                        <a:pt x="18" y="4"/>
                      </a:moveTo>
                      <a:lnTo>
                        <a:pt x="14" y="30"/>
                      </a:lnTo>
                      <a:lnTo>
                        <a:pt x="10" y="42"/>
                      </a:lnTo>
                      <a:lnTo>
                        <a:pt x="6" y="53"/>
                      </a:lnTo>
                      <a:lnTo>
                        <a:pt x="2" y="63"/>
                      </a:lnTo>
                      <a:lnTo>
                        <a:pt x="0" y="78"/>
                      </a:lnTo>
                      <a:lnTo>
                        <a:pt x="0" y="87"/>
                      </a:lnTo>
                      <a:lnTo>
                        <a:pt x="3" y="103"/>
                      </a:lnTo>
                      <a:lnTo>
                        <a:pt x="4" y="113"/>
                      </a:lnTo>
                      <a:lnTo>
                        <a:pt x="10" y="114"/>
                      </a:lnTo>
                      <a:lnTo>
                        <a:pt x="18" y="116"/>
                      </a:lnTo>
                      <a:lnTo>
                        <a:pt x="26" y="114"/>
                      </a:lnTo>
                      <a:lnTo>
                        <a:pt x="32" y="112"/>
                      </a:lnTo>
                      <a:lnTo>
                        <a:pt x="34" y="108"/>
                      </a:lnTo>
                      <a:lnTo>
                        <a:pt x="29" y="96"/>
                      </a:lnTo>
                      <a:lnTo>
                        <a:pt x="26" y="80"/>
                      </a:lnTo>
                      <a:lnTo>
                        <a:pt x="25" y="66"/>
                      </a:lnTo>
                      <a:lnTo>
                        <a:pt x="26" y="53"/>
                      </a:lnTo>
                      <a:lnTo>
                        <a:pt x="36" y="36"/>
                      </a:lnTo>
                      <a:lnTo>
                        <a:pt x="47" y="14"/>
                      </a:lnTo>
                      <a:lnTo>
                        <a:pt x="53" y="0"/>
                      </a:lnTo>
                      <a:lnTo>
                        <a:pt x="18" y="4"/>
                      </a:lnTo>
                    </a:path>
                  </a:pathLst>
                </a:custGeom>
                <a:solidFill>
                  <a:srgbClr val="9F7F5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latin typeface="Calibri" pitchFamily="34" charset="0"/>
                  </a:endParaRPr>
                </a:p>
              </p:txBody>
            </p:sp>
            <p:sp>
              <p:nvSpPr>
                <p:cNvPr id="834" name="Freeform 122"/>
                <p:cNvSpPr>
                  <a:spLocks/>
                </p:cNvSpPr>
                <p:nvPr/>
              </p:nvSpPr>
              <p:spPr bwMode="auto">
                <a:xfrm>
                  <a:off x="1649" y="3743"/>
                  <a:ext cx="181" cy="86"/>
                </a:xfrm>
                <a:custGeom>
                  <a:avLst/>
                  <a:gdLst>
                    <a:gd name="T0" fmla="*/ 0 w 181"/>
                    <a:gd name="T1" fmla="*/ 77 h 86"/>
                    <a:gd name="T2" fmla="*/ 4 w 181"/>
                    <a:gd name="T3" fmla="*/ 79 h 86"/>
                    <a:gd name="T4" fmla="*/ 8 w 181"/>
                    <a:gd name="T5" fmla="*/ 79 h 86"/>
                    <a:gd name="T6" fmla="*/ 10 w 181"/>
                    <a:gd name="T7" fmla="*/ 83 h 86"/>
                    <a:gd name="T8" fmla="*/ 13 w 181"/>
                    <a:gd name="T9" fmla="*/ 85 h 86"/>
                    <a:gd name="T10" fmla="*/ 15 w 181"/>
                    <a:gd name="T11" fmla="*/ 84 h 86"/>
                    <a:gd name="T12" fmla="*/ 15 w 181"/>
                    <a:gd name="T13" fmla="*/ 80 h 86"/>
                    <a:gd name="T14" fmla="*/ 15 w 181"/>
                    <a:gd name="T15" fmla="*/ 77 h 86"/>
                    <a:gd name="T16" fmla="*/ 22 w 181"/>
                    <a:gd name="T17" fmla="*/ 76 h 86"/>
                    <a:gd name="T18" fmla="*/ 25 w 181"/>
                    <a:gd name="T19" fmla="*/ 78 h 86"/>
                    <a:gd name="T20" fmla="*/ 29 w 181"/>
                    <a:gd name="T21" fmla="*/ 82 h 86"/>
                    <a:gd name="T22" fmla="*/ 32 w 181"/>
                    <a:gd name="T23" fmla="*/ 83 h 86"/>
                    <a:gd name="T24" fmla="*/ 35 w 181"/>
                    <a:gd name="T25" fmla="*/ 81 h 86"/>
                    <a:gd name="T26" fmla="*/ 33 w 181"/>
                    <a:gd name="T27" fmla="*/ 77 h 86"/>
                    <a:gd name="T28" fmla="*/ 32 w 181"/>
                    <a:gd name="T29" fmla="*/ 71 h 86"/>
                    <a:gd name="T30" fmla="*/ 37 w 181"/>
                    <a:gd name="T31" fmla="*/ 69 h 86"/>
                    <a:gd name="T32" fmla="*/ 41 w 181"/>
                    <a:gd name="T33" fmla="*/ 67 h 86"/>
                    <a:gd name="T34" fmla="*/ 45 w 181"/>
                    <a:gd name="T35" fmla="*/ 64 h 86"/>
                    <a:gd name="T36" fmla="*/ 49 w 181"/>
                    <a:gd name="T37" fmla="*/ 60 h 86"/>
                    <a:gd name="T38" fmla="*/ 53 w 181"/>
                    <a:gd name="T39" fmla="*/ 55 h 86"/>
                    <a:gd name="T40" fmla="*/ 53 w 181"/>
                    <a:gd name="T41" fmla="*/ 52 h 86"/>
                    <a:gd name="T42" fmla="*/ 64 w 181"/>
                    <a:gd name="T43" fmla="*/ 55 h 86"/>
                    <a:gd name="T44" fmla="*/ 72 w 181"/>
                    <a:gd name="T45" fmla="*/ 56 h 86"/>
                    <a:gd name="T46" fmla="*/ 80 w 181"/>
                    <a:gd name="T47" fmla="*/ 57 h 86"/>
                    <a:gd name="T48" fmla="*/ 90 w 181"/>
                    <a:gd name="T49" fmla="*/ 58 h 86"/>
                    <a:gd name="T50" fmla="*/ 101 w 181"/>
                    <a:gd name="T51" fmla="*/ 57 h 86"/>
                    <a:gd name="T52" fmla="*/ 115 w 181"/>
                    <a:gd name="T53" fmla="*/ 56 h 86"/>
                    <a:gd name="T54" fmla="*/ 141 w 181"/>
                    <a:gd name="T55" fmla="*/ 49 h 86"/>
                    <a:gd name="T56" fmla="*/ 154 w 181"/>
                    <a:gd name="T57" fmla="*/ 44 h 86"/>
                    <a:gd name="T58" fmla="*/ 167 w 181"/>
                    <a:gd name="T59" fmla="*/ 38 h 86"/>
                    <a:gd name="T60" fmla="*/ 180 w 181"/>
                    <a:gd name="T61" fmla="*/ 31 h 86"/>
                    <a:gd name="T62" fmla="*/ 180 w 181"/>
                    <a:gd name="T63" fmla="*/ 0 h 86"/>
                    <a:gd name="T64" fmla="*/ 2 w 181"/>
                    <a:gd name="T65" fmla="*/ 0 h 86"/>
                    <a:gd name="T66" fmla="*/ 0 w 181"/>
                    <a:gd name="T67" fmla="*/ 77 h 8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81"/>
                    <a:gd name="T103" fmla="*/ 0 h 86"/>
                    <a:gd name="T104" fmla="*/ 181 w 181"/>
                    <a:gd name="T105" fmla="*/ 86 h 8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81" h="86">
                      <a:moveTo>
                        <a:pt x="0" y="77"/>
                      </a:moveTo>
                      <a:lnTo>
                        <a:pt x="4" y="79"/>
                      </a:lnTo>
                      <a:lnTo>
                        <a:pt x="8" y="79"/>
                      </a:lnTo>
                      <a:lnTo>
                        <a:pt x="10" y="83"/>
                      </a:lnTo>
                      <a:lnTo>
                        <a:pt x="13" y="85"/>
                      </a:lnTo>
                      <a:lnTo>
                        <a:pt x="15" y="84"/>
                      </a:lnTo>
                      <a:lnTo>
                        <a:pt x="15" y="80"/>
                      </a:lnTo>
                      <a:lnTo>
                        <a:pt x="15" y="77"/>
                      </a:lnTo>
                      <a:lnTo>
                        <a:pt x="22" y="76"/>
                      </a:lnTo>
                      <a:lnTo>
                        <a:pt x="25" y="78"/>
                      </a:lnTo>
                      <a:lnTo>
                        <a:pt x="29" y="82"/>
                      </a:lnTo>
                      <a:lnTo>
                        <a:pt x="32" y="83"/>
                      </a:lnTo>
                      <a:lnTo>
                        <a:pt x="35" y="81"/>
                      </a:lnTo>
                      <a:lnTo>
                        <a:pt x="33" y="77"/>
                      </a:lnTo>
                      <a:lnTo>
                        <a:pt x="32" y="71"/>
                      </a:lnTo>
                      <a:lnTo>
                        <a:pt x="37" y="69"/>
                      </a:lnTo>
                      <a:lnTo>
                        <a:pt x="41" y="67"/>
                      </a:lnTo>
                      <a:lnTo>
                        <a:pt x="45" y="64"/>
                      </a:lnTo>
                      <a:lnTo>
                        <a:pt x="49" y="60"/>
                      </a:lnTo>
                      <a:lnTo>
                        <a:pt x="53" y="55"/>
                      </a:lnTo>
                      <a:lnTo>
                        <a:pt x="53" y="52"/>
                      </a:lnTo>
                      <a:lnTo>
                        <a:pt x="64" y="55"/>
                      </a:lnTo>
                      <a:lnTo>
                        <a:pt x="72" y="56"/>
                      </a:lnTo>
                      <a:lnTo>
                        <a:pt x="80" y="57"/>
                      </a:lnTo>
                      <a:lnTo>
                        <a:pt x="90" y="58"/>
                      </a:lnTo>
                      <a:lnTo>
                        <a:pt x="101" y="57"/>
                      </a:lnTo>
                      <a:lnTo>
                        <a:pt x="115" y="56"/>
                      </a:lnTo>
                      <a:lnTo>
                        <a:pt x="141" y="49"/>
                      </a:lnTo>
                      <a:lnTo>
                        <a:pt x="154" y="44"/>
                      </a:lnTo>
                      <a:lnTo>
                        <a:pt x="167" y="38"/>
                      </a:lnTo>
                      <a:lnTo>
                        <a:pt x="180" y="31"/>
                      </a:lnTo>
                      <a:lnTo>
                        <a:pt x="180" y="0"/>
                      </a:lnTo>
                      <a:lnTo>
                        <a:pt x="2" y="0"/>
                      </a:lnTo>
                      <a:lnTo>
                        <a:pt x="0" y="77"/>
                      </a:lnTo>
                    </a:path>
                  </a:pathLst>
                </a:custGeom>
                <a:solidFill>
                  <a:srgbClr val="9F7F5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latin typeface="Calibri" pitchFamily="34" charset="0"/>
                  </a:endParaRPr>
                </a:p>
              </p:txBody>
            </p:sp>
            <p:sp>
              <p:nvSpPr>
                <p:cNvPr id="835" name="Freeform 123"/>
                <p:cNvSpPr>
                  <a:spLocks/>
                </p:cNvSpPr>
                <p:nvPr/>
              </p:nvSpPr>
              <p:spPr bwMode="auto">
                <a:xfrm>
                  <a:off x="1616" y="3598"/>
                  <a:ext cx="250" cy="331"/>
                </a:xfrm>
                <a:custGeom>
                  <a:avLst/>
                  <a:gdLst>
                    <a:gd name="T0" fmla="*/ 3 w 250"/>
                    <a:gd name="T1" fmla="*/ 330 h 331"/>
                    <a:gd name="T2" fmla="*/ 25 w 250"/>
                    <a:gd name="T3" fmla="*/ 328 h 331"/>
                    <a:gd name="T4" fmla="*/ 15 w 250"/>
                    <a:gd name="T5" fmla="*/ 279 h 331"/>
                    <a:gd name="T6" fmla="*/ 24 w 250"/>
                    <a:gd name="T7" fmla="*/ 247 h 331"/>
                    <a:gd name="T8" fmla="*/ 46 w 250"/>
                    <a:gd name="T9" fmla="*/ 199 h 331"/>
                    <a:gd name="T10" fmla="*/ 77 w 250"/>
                    <a:gd name="T11" fmla="*/ 177 h 331"/>
                    <a:gd name="T12" fmla="*/ 100 w 250"/>
                    <a:gd name="T13" fmla="*/ 183 h 331"/>
                    <a:gd name="T14" fmla="*/ 120 w 250"/>
                    <a:gd name="T15" fmla="*/ 190 h 331"/>
                    <a:gd name="T16" fmla="*/ 142 w 250"/>
                    <a:gd name="T17" fmla="*/ 188 h 331"/>
                    <a:gd name="T18" fmla="*/ 167 w 250"/>
                    <a:gd name="T19" fmla="*/ 175 h 331"/>
                    <a:gd name="T20" fmla="*/ 188 w 250"/>
                    <a:gd name="T21" fmla="*/ 163 h 331"/>
                    <a:gd name="T22" fmla="*/ 196 w 250"/>
                    <a:gd name="T23" fmla="*/ 185 h 331"/>
                    <a:gd name="T24" fmla="*/ 192 w 250"/>
                    <a:gd name="T25" fmla="*/ 206 h 331"/>
                    <a:gd name="T26" fmla="*/ 186 w 250"/>
                    <a:gd name="T27" fmla="*/ 221 h 331"/>
                    <a:gd name="T28" fmla="*/ 183 w 250"/>
                    <a:gd name="T29" fmla="*/ 252 h 331"/>
                    <a:gd name="T30" fmla="*/ 184 w 250"/>
                    <a:gd name="T31" fmla="*/ 295 h 331"/>
                    <a:gd name="T32" fmla="*/ 188 w 250"/>
                    <a:gd name="T33" fmla="*/ 309 h 331"/>
                    <a:gd name="T34" fmla="*/ 200 w 250"/>
                    <a:gd name="T35" fmla="*/ 308 h 331"/>
                    <a:gd name="T36" fmla="*/ 192 w 250"/>
                    <a:gd name="T37" fmla="*/ 272 h 331"/>
                    <a:gd name="T38" fmla="*/ 191 w 250"/>
                    <a:gd name="T39" fmla="*/ 256 h 331"/>
                    <a:gd name="T40" fmla="*/ 208 w 250"/>
                    <a:gd name="T41" fmla="*/ 219 h 331"/>
                    <a:gd name="T42" fmla="*/ 231 w 250"/>
                    <a:gd name="T43" fmla="*/ 163 h 331"/>
                    <a:gd name="T44" fmla="*/ 249 w 250"/>
                    <a:gd name="T45" fmla="*/ 103 h 331"/>
                    <a:gd name="T46" fmla="*/ 243 w 250"/>
                    <a:gd name="T47" fmla="*/ 83 h 331"/>
                    <a:gd name="T48" fmla="*/ 249 w 250"/>
                    <a:gd name="T49" fmla="*/ 67 h 331"/>
                    <a:gd name="T50" fmla="*/ 243 w 250"/>
                    <a:gd name="T51" fmla="*/ 52 h 331"/>
                    <a:gd name="T52" fmla="*/ 231 w 250"/>
                    <a:gd name="T53" fmla="*/ 53 h 331"/>
                    <a:gd name="T54" fmla="*/ 223 w 250"/>
                    <a:gd name="T55" fmla="*/ 45 h 331"/>
                    <a:gd name="T56" fmla="*/ 217 w 250"/>
                    <a:gd name="T57" fmla="*/ 36 h 331"/>
                    <a:gd name="T58" fmla="*/ 220 w 250"/>
                    <a:gd name="T59" fmla="*/ 19 h 331"/>
                    <a:gd name="T60" fmla="*/ 224 w 250"/>
                    <a:gd name="T61" fmla="*/ 0 h 331"/>
                    <a:gd name="T62" fmla="*/ 184 w 250"/>
                    <a:gd name="T63" fmla="*/ 7 h 331"/>
                    <a:gd name="T64" fmla="*/ 179 w 250"/>
                    <a:gd name="T65" fmla="*/ 18 h 331"/>
                    <a:gd name="T66" fmla="*/ 188 w 250"/>
                    <a:gd name="T67" fmla="*/ 40 h 331"/>
                    <a:gd name="T68" fmla="*/ 188 w 250"/>
                    <a:gd name="T69" fmla="*/ 70 h 331"/>
                    <a:gd name="T70" fmla="*/ 185 w 250"/>
                    <a:gd name="T71" fmla="*/ 90 h 331"/>
                    <a:gd name="T72" fmla="*/ 170 w 250"/>
                    <a:gd name="T73" fmla="*/ 112 h 331"/>
                    <a:gd name="T74" fmla="*/ 161 w 250"/>
                    <a:gd name="T75" fmla="*/ 135 h 331"/>
                    <a:gd name="T76" fmla="*/ 140 w 250"/>
                    <a:gd name="T77" fmla="*/ 140 h 331"/>
                    <a:gd name="T78" fmla="*/ 119 w 250"/>
                    <a:gd name="T79" fmla="*/ 126 h 331"/>
                    <a:gd name="T80" fmla="*/ 116 w 250"/>
                    <a:gd name="T81" fmla="*/ 102 h 331"/>
                    <a:gd name="T82" fmla="*/ 107 w 250"/>
                    <a:gd name="T83" fmla="*/ 84 h 331"/>
                    <a:gd name="T84" fmla="*/ 101 w 250"/>
                    <a:gd name="T85" fmla="*/ 54 h 331"/>
                    <a:gd name="T86" fmla="*/ 91 w 250"/>
                    <a:gd name="T87" fmla="*/ 39 h 331"/>
                    <a:gd name="T88" fmla="*/ 70 w 250"/>
                    <a:gd name="T89" fmla="*/ 31 h 331"/>
                    <a:gd name="T90" fmla="*/ 57 w 250"/>
                    <a:gd name="T91" fmla="*/ 33 h 331"/>
                    <a:gd name="T92" fmla="*/ 58 w 250"/>
                    <a:gd name="T93" fmla="*/ 44 h 331"/>
                    <a:gd name="T94" fmla="*/ 73 w 250"/>
                    <a:gd name="T95" fmla="*/ 54 h 331"/>
                    <a:gd name="T96" fmla="*/ 59 w 250"/>
                    <a:gd name="T97" fmla="*/ 60 h 331"/>
                    <a:gd name="T98" fmla="*/ 46 w 250"/>
                    <a:gd name="T99" fmla="*/ 67 h 331"/>
                    <a:gd name="T100" fmla="*/ 45 w 250"/>
                    <a:gd name="T101" fmla="*/ 87 h 331"/>
                    <a:gd name="T102" fmla="*/ 25 w 250"/>
                    <a:gd name="T103" fmla="*/ 108 h 331"/>
                    <a:gd name="T104" fmla="*/ 14 w 250"/>
                    <a:gd name="T105" fmla="*/ 128 h 331"/>
                    <a:gd name="T106" fmla="*/ 17 w 250"/>
                    <a:gd name="T107" fmla="*/ 161 h 331"/>
                    <a:gd name="T108" fmla="*/ 0 w 250"/>
                    <a:gd name="T109" fmla="*/ 299 h 33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50"/>
                    <a:gd name="T166" fmla="*/ 0 h 331"/>
                    <a:gd name="T167" fmla="*/ 250 w 250"/>
                    <a:gd name="T168" fmla="*/ 331 h 331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50" h="331">
                      <a:moveTo>
                        <a:pt x="0" y="299"/>
                      </a:moveTo>
                      <a:lnTo>
                        <a:pt x="3" y="330"/>
                      </a:lnTo>
                      <a:lnTo>
                        <a:pt x="21" y="330"/>
                      </a:lnTo>
                      <a:lnTo>
                        <a:pt x="25" y="328"/>
                      </a:lnTo>
                      <a:lnTo>
                        <a:pt x="16" y="307"/>
                      </a:lnTo>
                      <a:lnTo>
                        <a:pt x="15" y="279"/>
                      </a:lnTo>
                      <a:lnTo>
                        <a:pt x="19" y="262"/>
                      </a:lnTo>
                      <a:lnTo>
                        <a:pt x="24" y="247"/>
                      </a:lnTo>
                      <a:lnTo>
                        <a:pt x="38" y="212"/>
                      </a:lnTo>
                      <a:lnTo>
                        <a:pt x="46" y="199"/>
                      </a:lnTo>
                      <a:lnTo>
                        <a:pt x="61" y="189"/>
                      </a:lnTo>
                      <a:lnTo>
                        <a:pt x="77" y="177"/>
                      </a:lnTo>
                      <a:lnTo>
                        <a:pt x="85" y="176"/>
                      </a:lnTo>
                      <a:lnTo>
                        <a:pt x="100" y="183"/>
                      </a:lnTo>
                      <a:lnTo>
                        <a:pt x="109" y="187"/>
                      </a:lnTo>
                      <a:lnTo>
                        <a:pt x="120" y="190"/>
                      </a:lnTo>
                      <a:lnTo>
                        <a:pt x="132" y="191"/>
                      </a:lnTo>
                      <a:lnTo>
                        <a:pt x="142" y="188"/>
                      </a:lnTo>
                      <a:lnTo>
                        <a:pt x="155" y="183"/>
                      </a:lnTo>
                      <a:lnTo>
                        <a:pt x="167" y="175"/>
                      </a:lnTo>
                      <a:lnTo>
                        <a:pt x="180" y="167"/>
                      </a:lnTo>
                      <a:lnTo>
                        <a:pt x="188" y="163"/>
                      </a:lnTo>
                      <a:lnTo>
                        <a:pt x="196" y="181"/>
                      </a:lnTo>
                      <a:lnTo>
                        <a:pt x="196" y="185"/>
                      </a:lnTo>
                      <a:lnTo>
                        <a:pt x="194" y="198"/>
                      </a:lnTo>
                      <a:lnTo>
                        <a:pt x="192" y="206"/>
                      </a:lnTo>
                      <a:lnTo>
                        <a:pt x="188" y="214"/>
                      </a:lnTo>
                      <a:lnTo>
                        <a:pt x="186" y="221"/>
                      </a:lnTo>
                      <a:lnTo>
                        <a:pt x="185" y="231"/>
                      </a:lnTo>
                      <a:lnTo>
                        <a:pt x="183" y="252"/>
                      </a:lnTo>
                      <a:lnTo>
                        <a:pt x="184" y="274"/>
                      </a:lnTo>
                      <a:lnTo>
                        <a:pt x="184" y="295"/>
                      </a:lnTo>
                      <a:lnTo>
                        <a:pt x="185" y="299"/>
                      </a:lnTo>
                      <a:lnTo>
                        <a:pt x="188" y="309"/>
                      </a:lnTo>
                      <a:lnTo>
                        <a:pt x="194" y="309"/>
                      </a:lnTo>
                      <a:lnTo>
                        <a:pt x="200" y="308"/>
                      </a:lnTo>
                      <a:lnTo>
                        <a:pt x="207" y="304"/>
                      </a:lnTo>
                      <a:lnTo>
                        <a:pt x="192" y="272"/>
                      </a:lnTo>
                      <a:lnTo>
                        <a:pt x="190" y="264"/>
                      </a:lnTo>
                      <a:lnTo>
                        <a:pt x="191" y="256"/>
                      </a:lnTo>
                      <a:lnTo>
                        <a:pt x="197" y="235"/>
                      </a:lnTo>
                      <a:lnTo>
                        <a:pt x="208" y="219"/>
                      </a:lnTo>
                      <a:lnTo>
                        <a:pt x="217" y="200"/>
                      </a:lnTo>
                      <a:lnTo>
                        <a:pt x="231" y="163"/>
                      </a:lnTo>
                      <a:lnTo>
                        <a:pt x="247" y="118"/>
                      </a:lnTo>
                      <a:lnTo>
                        <a:pt x="249" y="103"/>
                      </a:lnTo>
                      <a:lnTo>
                        <a:pt x="247" y="89"/>
                      </a:lnTo>
                      <a:lnTo>
                        <a:pt x="243" y="83"/>
                      </a:lnTo>
                      <a:lnTo>
                        <a:pt x="247" y="76"/>
                      </a:lnTo>
                      <a:lnTo>
                        <a:pt x="249" y="67"/>
                      </a:lnTo>
                      <a:lnTo>
                        <a:pt x="248" y="59"/>
                      </a:lnTo>
                      <a:lnTo>
                        <a:pt x="243" y="52"/>
                      </a:lnTo>
                      <a:lnTo>
                        <a:pt x="237" y="50"/>
                      </a:lnTo>
                      <a:lnTo>
                        <a:pt x="231" y="53"/>
                      </a:lnTo>
                      <a:lnTo>
                        <a:pt x="227" y="49"/>
                      </a:lnTo>
                      <a:lnTo>
                        <a:pt x="223" y="45"/>
                      </a:lnTo>
                      <a:lnTo>
                        <a:pt x="220" y="42"/>
                      </a:lnTo>
                      <a:lnTo>
                        <a:pt x="217" y="36"/>
                      </a:lnTo>
                      <a:lnTo>
                        <a:pt x="216" y="29"/>
                      </a:lnTo>
                      <a:lnTo>
                        <a:pt x="220" y="19"/>
                      </a:lnTo>
                      <a:lnTo>
                        <a:pt x="224" y="9"/>
                      </a:lnTo>
                      <a:lnTo>
                        <a:pt x="224" y="0"/>
                      </a:lnTo>
                      <a:lnTo>
                        <a:pt x="203" y="3"/>
                      </a:lnTo>
                      <a:lnTo>
                        <a:pt x="184" y="7"/>
                      </a:lnTo>
                      <a:lnTo>
                        <a:pt x="175" y="9"/>
                      </a:lnTo>
                      <a:lnTo>
                        <a:pt x="179" y="18"/>
                      </a:lnTo>
                      <a:lnTo>
                        <a:pt x="188" y="28"/>
                      </a:lnTo>
                      <a:lnTo>
                        <a:pt x="188" y="40"/>
                      </a:lnTo>
                      <a:lnTo>
                        <a:pt x="185" y="51"/>
                      </a:lnTo>
                      <a:lnTo>
                        <a:pt x="188" y="70"/>
                      </a:lnTo>
                      <a:lnTo>
                        <a:pt x="188" y="80"/>
                      </a:lnTo>
                      <a:lnTo>
                        <a:pt x="185" y="90"/>
                      </a:lnTo>
                      <a:lnTo>
                        <a:pt x="176" y="99"/>
                      </a:lnTo>
                      <a:lnTo>
                        <a:pt x="170" y="112"/>
                      </a:lnTo>
                      <a:lnTo>
                        <a:pt x="165" y="124"/>
                      </a:lnTo>
                      <a:lnTo>
                        <a:pt x="161" y="135"/>
                      </a:lnTo>
                      <a:lnTo>
                        <a:pt x="154" y="142"/>
                      </a:lnTo>
                      <a:lnTo>
                        <a:pt x="140" y="140"/>
                      </a:lnTo>
                      <a:lnTo>
                        <a:pt x="128" y="135"/>
                      </a:lnTo>
                      <a:lnTo>
                        <a:pt x="119" y="126"/>
                      </a:lnTo>
                      <a:lnTo>
                        <a:pt x="114" y="114"/>
                      </a:lnTo>
                      <a:lnTo>
                        <a:pt x="116" y="102"/>
                      </a:lnTo>
                      <a:lnTo>
                        <a:pt x="117" y="94"/>
                      </a:lnTo>
                      <a:lnTo>
                        <a:pt x="107" y="84"/>
                      </a:lnTo>
                      <a:lnTo>
                        <a:pt x="101" y="66"/>
                      </a:lnTo>
                      <a:lnTo>
                        <a:pt x="101" y="54"/>
                      </a:lnTo>
                      <a:lnTo>
                        <a:pt x="98" y="45"/>
                      </a:lnTo>
                      <a:lnTo>
                        <a:pt x="91" y="39"/>
                      </a:lnTo>
                      <a:lnTo>
                        <a:pt x="81" y="35"/>
                      </a:lnTo>
                      <a:lnTo>
                        <a:pt x="70" y="31"/>
                      </a:lnTo>
                      <a:lnTo>
                        <a:pt x="63" y="30"/>
                      </a:lnTo>
                      <a:lnTo>
                        <a:pt x="57" y="33"/>
                      </a:lnTo>
                      <a:lnTo>
                        <a:pt x="56" y="38"/>
                      </a:lnTo>
                      <a:lnTo>
                        <a:pt x="58" y="44"/>
                      </a:lnTo>
                      <a:lnTo>
                        <a:pt x="65" y="48"/>
                      </a:lnTo>
                      <a:lnTo>
                        <a:pt x="73" y="54"/>
                      </a:lnTo>
                      <a:lnTo>
                        <a:pt x="66" y="58"/>
                      </a:lnTo>
                      <a:lnTo>
                        <a:pt x="59" y="60"/>
                      </a:lnTo>
                      <a:lnTo>
                        <a:pt x="50" y="62"/>
                      </a:lnTo>
                      <a:lnTo>
                        <a:pt x="46" y="67"/>
                      </a:lnTo>
                      <a:lnTo>
                        <a:pt x="45" y="74"/>
                      </a:lnTo>
                      <a:lnTo>
                        <a:pt x="45" y="87"/>
                      </a:lnTo>
                      <a:lnTo>
                        <a:pt x="38" y="96"/>
                      </a:lnTo>
                      <a:lnTo>
                        <a:pt x="25" y="108"/>
                      </a:lnTo>
                      <a:lnTo>
                        <a:pt x="18" y="118"/>
                      </a:lnTo>
                      <a:lnTo>
                        <a:pt x="14" y="128"/>
                      </a:lnTo>
                      <a:lnTo>
                        <a:pt x="14" y="143"/>
                      </a:lnTo>
                      <a:lnTo>
                        <a:pt x="17" y="161"/>
                      </a:lnTo>
                      <a:lnTo>
                        <a:pt x="10" y="200"/>
                      </a:lnTo>
                      <a:lnTo>
                        <a:pt x="0" y="299"/>
                      </a:lnTo>
                    </a:path>
                  </a:pathLst>
                </a:custGeom>
                <a:solidFill>
                  <a:srgbClr val="FFBF5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latin typeface="Calibri" pitchFamily="34" charset="0"/>
                  </a:endParaRPr>
                </a:p>
              </p:txBody>
            </p:sp>
            <p:grpSp>
              <p:nvGrpSpPr>
                <p:cNvPr id="836" name="Group 124"/>
                <p:cNvGrpSpPr>
                  <a:grpSpLocks/>
                </p:cNvGrpSpPr>
                <p:nvPr/>
              </p:nvGrpSpPr>
              <p:grpSpPr bwMode="auto">
                <a:xfrm>
                  <a:off x="1915" y="3614"/>
                  <a:ext cx="21" cy="21"/>
                  <a:chOff x="1915" y="3614"/>
                  <a:chExt cx="21" cy="21"/>
                </a:xfrm>
              </p:grpSpPr>
              <p:sp>
                <p:nvSpPr>
                  <p:cNvPr id="856" name="Freeform 125"/>
                  <p:cNvSpPr>
                    <a:spLocks/>
                  </p:cNvSpPr>
                  <p:nvPr/>
                </p:nvSpPr>
                <p:spPr bwMode="auto">
                  <a:xfrm>
                    <a:off x="1915" y="3614"/>
                    <a:ext cx="21" cy="17"/>
                  </a:xfrm>
                  <a:custGeom>
                    <a:avLst/>
                    <a:gdLst>
                      <a:gd name="T0" fmla="*/ 0 w 21"/>
                      <a:gd name="T1" fmla="*/ 3 h 17"/>
                      <a:gd name="T2" fmla="*/ 3 w 21"/>
                      <a:gd name="T3" fmla="*/ 1 h 17"/>
                      <a:gd name="T4" fmla="*/ 8 w 21"/>
                      <a:gd name="T5" fmla="*/ 0 h 17"/>
                      <a:gd name="T6" fmla="*/ 13 w 21"/>
                      <a:gd name="T7" fmla="*/ 1 h 17"/>
                      <a:gd name="T8" fmla="*/ 15 w 21"/>
                      <a:gd name="T9" fmla="*/ 4 h 17"/>
                      <a:gd name="T10" fmla="*/ 17 w 21"/>
                      <a:gd name="T11" fmla="*/ 6 h 17"/>
                      <a:gd name="T12" fmla="*/ 19 w 21"/>
                      <a:gd name="T13" fmla="*/ 11 h 17"/>
                      <a:gd name="T14" fmla="*/ 20 w 21"/>
                      <a:gd name="T15" fmla="*/ 14 h 17"/>
                      <a:gd name="T16" fmla="*/ 15 w 21"/>
                      <a:gd name="T17" fmla="*/ 16 h 17"/>
                      <a:gd name="T18" fmla="*/ 10 w 21"/>
                      <a:gd name="T19" fmla="*/ 14 h 17"/>
                      <a:gd name="T20" fmla="*/ 5 w 21"/>
                      <a:gd name="T21" fmla="*/ 12 h 17"/>
                      <a:gd name="T22" fmla="*/ 1 w 21"/>
                      <a:gd name="T23" fmla="*/ 8 h 17"/>
                      <a:gd name="T24" fmla="*/ 0 w 21"/>
                      <a:gd name="T25" fmla="*/ 3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1"/>
                      <a:gd name="T40" fmla="*/ 0 h 17"/>
                      <a:gd name="T41" fmla="*/ 21 w 21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1" h="17">
                        <a:moveTo>
                          <a:pt x="0" y="3"/>
                        </a:moveTo>
                        <a:lnTo>
                          <a:pt x="3" y="1"/>
                        </a:lnTo>
                        <a:lnTo>
                          <a:pt x="8" y="0"/>
                        </a:lnTo>
                        <a:lnTo>
                          <a:pt x="13" y="1"/>
                        </a:lnTo>
                        <a:lnTo>
                          <a:pt x="15" y="4"/>
                        </a:lnTo>
                        <a:lnTo>
                          <a:pt x="17" y="6"/>
                        </a:lnTo>
                        <a:lnTo>
                          <a:pt x="19" y="11"/>
                        </a:lnTo>
                        <a:lnTo>
                          <a:pt x="20" y="14"/>
                        </a:lnTo>
                        <a:lnTo>
                          <a:pt x="15" y="16"/>
                        </a:lnTo>
                        <a:lnTo>
                          <a:pt x="10" y="14"/>
                        </a:lnTo>
                        <a:lnTo>
                          <a:pt x="5" y="12"/>
                        </a:lnTo>
                        <a:lnTo>
                          <a:pt x="1" y="8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7F5F3F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857" name="Freeform 126"/>
                  <p:cNvSpPr>
                    <a:spLocks/>
                  </p:cNvSpPr>
                  <p:nvPr/>
                </p:nvSpPr>
                <p:spPr bwMode="auto">
                  <a:xfrm>
                    <a:off x="1919" y="3618"/>
                    <a:ext cx="17" cy="17"/>
                  </a:xfrm>
                  <a:custGeom>
                    <a:avLst/>
                    <a:gdLst>
                      <a:gd name="T0" fmla="*/ 0 w 17"/>
                      <a:gd name="T1" fmla="*/ 2 h 17"/>
                      <a:gd name="T2" fmla="*/ 3 w 17"/>
                      <a:gd name="T3" fmla="*/ 2 h 17"/>
                      <a:gd name="T4" fmla="*/ 6 w 17"/>
                      <a:gd name="T5" fmla="*/ 0 h 17"/>
                      <a:gd name="T6" fmla="*/ 10 w 17"/>
                      <a:gd name="T7" fmla="*/ 2 h 17"/>
                      <a:gd name="T8" fmla="*/ 13 w 17"/>
                      <a:gd name="T9" fmla="*/ 4 h 17"/>
                      <a:gd name="T10" fmla="*/ 13 w 17"/>
                      <a:gd name="T11" fmla="*/ 8 h 17"/>
                      <a:gd name="T12" fmla="*/ 15 w 17"/>
                      <a:gd name="T13" fmla="*/ 12 h 17"/>
                      <a:gd name="T14" fmla="*/ 16 w 17"/>
                      <a:gd name="T15" fmla="*/ 16 h 17"/>
                      <a:gd name="T16" fmla="*/ 12 w 17"/>
                      <a:gd name="T17" fmla="*/ 16 h 17"/>
                      <a:gd name="T18" fmla="*/ 8 w 17"/>
                      <a:gd name="T19" fmla="*/ 14 h 17"/>
                      <a:gd name="T20" fmla="*/ 3 w 17"/>
                      <a:gd name="T21" fmla="*/ 14 h 17"/>
                      <a:gd name="T22" fmla="*/ 1 w 17"/>
                      <a:gd name="T23" fmla="*/ 8 h 17"/>
                      <a:gd name="T24" fmla="*/ 0 w 17"/>
                      <a:gd name="T25" fmla="*/ 2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0" y="2"/>
                        </a:moveTo>
                        <a:lnTo>
                          <a:pt x="3" y="2"/>
                        </a:lnTo>
                        <a:lnTo>
                          <a:pt x="6" y="0"/>
                        </a:lnTo>
                        <a:lnTo>
                          <a:pt x="10" y="2"/>
                        </a:lnTo>
                        <a:lnTo>
                          <a:pt x="13" y="4"/>
                        </a:lnTo>
                        <a:lnTo>
                          <a:pt x="13" y="8"/>
                        </a:lnTo>
                        <a:lnTo>
                          <a:pt x="15" y="12"/>
                        </a:lnTo>
                        <a:lnTo>
                          <a:pt x="16" y="16"/>
                        </a:lnTo>
                        <a:lnTo>
                          <a:pt x="12" y="16"/>
                        </a:lnTo>
                        <a:lnTo>
                          <a:pt x="8" y="14"/>
                        </a:lnTo>
                        <a:lnTo>
                          <a:pt x="3" y="14"/>
                        </a:lnTo>
                        <a:lnTo>
                          <a:pt x="1" y="8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FFFFD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858" name="Oval 12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921" y="3617"/>
                    <a:ext cx="6" cy="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837" name="Freeform 128"/>
                <p:cNvSpPr>
                  <a:spLocks/>
                </p:cNvSpPr>
                <p:nvPr/>
              </p:nvSpPr>
              <p:spPr bwMode="auto">
                <a:xfrm>
                  <a:off x="1937" y="3581"/>
                  <a:ext cx="59" cy="83"/>
                </a:xfrm>
                <a:custGeom>
                  <a:avLst/>
                  <a:gdLst>
                    <a:gd name="T0" fmla="*/ 6 w 59"/>
                    <a:gd name="T1" fmla="*/ 2 h 83"/>
                    <a:gd name="T2" fmla="*/ 10 w 59"/>
                    <a:gd name="T3" fmla="*/ 0 h 83"/>
                    <a:gd name="T4" fmla="*/ 15 w 59"/>
                    <a:gd name="T5" fmla="*/ 2 h 83"/>
                    <a:gd name="T6" fmla="*/ 21 w 59"/>
                    <a:gd name="T7" fmla="*/ 5 h 83"/>
                    <a:gd name="T8" fmla="*/ 25 w 59"/>
                    <a:gd name="T9" fmla="*/ 10 h 83"/>
                    <a:gd name="T10" fmla="*/ 28 w 59"/>
                    <a:gd name="T11" fmla="*/ 15 h 83"/>
                    <a:gd name="T12" fmla="*/ 31 w 59"/>
                    <a:gd name="T13" fmla="*/ 16 h 83"/>
                    <a:gd name="T14" fmla="*/ 35 w 59"/>
                    <a:gd name="T15" fmla="*/ 20 h 83"/>
                    <a:gd name="T16" fmla="*/ 37 w 59"/>
                    <a:gd name="T17" fmla="*/ 22 h 83"/>
                    <a:gd name="T18" fmla="*/ 38 w 59"/>
                    <a:gd name="T19" fmla="*/ 25 h 83"/>
                    <a:gd name="T20" fmla="*/ 38 w 59"/>
                    <a:gd name="T21" fmla="*/ 31 h 83"/>
                    <a:gd name="T22" fmla="*/ 33 w 59"/>
                    <a:gd name="T23" fmla="*/ 35 h 83"/>
                    <a:gd name="T24" fmla="*/ 37 w 59"/>
                    <a:gd name="T25" fmla="*/ 39 h 83"/>
                    <a:gd name="T26" fmla="*/ 38 w 59"/>
                    <a:gd name="T27" fmla="*/ 46 h 83"/>
                    <a:gd name="T28" fmla="*/ 48 w 59"/>
                    <a:gd name="T29" fmla="*/ 61 h 83"/>
                    <a:gd name="T30" fmla="*/ 53 w 59"/>
                    <a:gd name="T31" fmla="*/ 68 h 83"/>
                    <a:gd name="T32" fmla="*/ 56 w 59"/>
                    <a:gd name="T33" fmla="*/ 75 h 83"/>
                    <a:gd name="T34" fmla="*/ 58 w 59"/>
                    <a:gd name="T35" fmla="*/ 82 h 83"/>
                    <a:gd name="T36" fmla="*/ 53 w 59"/>
                    <a:gd name="T37" fmla="*/ 80 h 83"/>
                    <a:gd name="T38" fmla="*/ 47 w 59"/>
                    <a:gd name="T39" fmla="*/ 81 h 83"/>
                    <a:gd name="T40" fmla="*/ 38 w 59"/>
                    <a:gd name="T41" fmla="*/ 82 h 83"/>
                    <a:gd name="T42" fmla="*/ 33 w 59"/>
                    <a:gd name="T43" fmla="*/ 81 h 83"/>
                    <a:gd name="T44" fmla="*/ 19 w 59"/>
                    <a:gd name="T45" fmla="*/ 71 h 83"/>
                    <a:gd name="T46" fmla="*/ 8 w 59"/>
                    <a:gd name="T47" fmla="*/ 59 h 83"/>
                    <a:gd name="T48" fmla="*/ 7 w 59"/>
                    <a:gd name="T49" fmla="*/ 50 h 83"/>
                    <a:gd name="T50" fmla="*/ 8 w 59"/>
                    <a:gd name="T51" fmla="*/ 39 h 83"/>
                    <a:gd name="T52" fmla="*/ 10 w 59"/>
                    <a:gd name="T53" fmla="*/ 32 h 83"/>
                    <a:gd name="T54" fmla="*/ 8 w 59"/>
                    <a:gd name="T55" fmla="*/ 27 h 83"/>
                    <a:gd name="T56" fmla="*/ 4 w 59"/>
                    <a:gd name="T57" fmla="*/ 25 h 83"/>
                    <a:gd name="T58" fmla="*/ 2 w 59"/>
                    <a:gd name="T59" fmla="*/ 20 h 83"/>
                    <a:gd name="T60" fmla="*/ 0 w 59"/>
                    <a:gd name="T61" fmla="*/ 13 h 83"/>
                    <a:gd name="T62" fmla="*/ 1 w 59"/>
                    <a:gd name="T63" fmla="*/ 7 h 83"/>
                    <a:gd name="T64" fmla="*/ 2 w 59"/>
                    <a:gd name="T65" fmla="*/ 3 h 83"/>
                    <a:gd name="T66" fmla="*/ 6 w 59"/>
                    <a:gd name="T67" fmla="*/ 2 h 8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9"/>
                    <a:gd name="T103" fmla="*/ 0 h 83"/>
                    <a:gd name="T104" fmla="*/ 59 w 59"/>
                    <a:gd name="T105" fmla="*/ 83 h 8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9" h="83">
                      <a:moveTo>
                        <a:pt x="6" y="2"/>
                      </a:moveTo>
                      <a:lnTo>
                        <a:pt x="10" y="0"/>
                      </a:lnTo>
                      <a:lnTo>
                        <a:pt x="15" y="2"/>
                      </a:lnTo>
                      <a:lnTo>
                        <a:pt x="21" y="5"/>
                      </a:lnTo>
                      <a:lnTo>
                        <a:pt x="25" y="10"/>
                      </a:lnTo>
                      <a:lnTo>
                        <a:pt x="28" y="15"/>
                      </a:lnTo>
                      <a:lnTo>
                        <a:pt x="31" y="16"/>
                      </a:lnTo>
                      <a:lnTo>
                        <a:pt x="35" y="20"/>
                      </a:lnTo>
                      <a:lnTo>
                        <a:pt x="37" y="22"/>
                      </a:lnTo>
                      <a:lnTo>
                        <a:pt x="38" y="25"/>
                      </a:lnTo>
                      <a:lnTo>
                        <a:pt x="38" y="31"/>
                      </a:lnTo>
                      <a:lnTo>
                        <a:pt x="33" y="35"/>
                      </a:lnTo>
                      <a:lnTo>
                        <a:pt x="37" y="39"/>
                      </a:lnTo>
                      <a:lnTo>
                        <a:pt x="38" y="46"/>
                      </a:lnTo>
                      <a:lnTo>
                        <a:pt x="48" y="61"/>
                      </a:lnTo>
                      <a:lnTo>
                        <a:pt x="53" y="68"/>
                      </a:lnTo>
                      <a:lnTo>
                        <a:pt x="56" y="75"/>
                      </a:lnTo>
                      <a:lnTo>
                        <a:pt x="58" y="82"/>
                      </a:lnTo>
                      <a:lnTo>
                        <a:pt x="53" y="80"/>
                      </a:lnTo>
                      <a:lnTo>
                        <a:pt x="47" y="81"/>
                      </a:lnTo>
                      <a:lnTo>
                        <a:pt x="38" y="82"/>
                      </a:lnTo>
                      <a:lnTo>
                        <a:pt x="33" y="81"/>
                      </a:lnTo>
                      <a:lnTo>
                        <a:pt x="19" y="71"/>
                      </a:lnTo>
                      <a:lnTo>
                        <a:pt x="8" y="59"/>
                      </a:lnTo>
                      <a:lnTo>
                        <a:pt x="7" y="50"/>
                      </a:lnTo>
                      <a:lnTo>
                        <a:pt x="8" y="39"/>
                      </a:lnTo>
                      <a:lnTo>
                        <a:pt x="10" y="32"/>
                      </a:lnTo>
                      <a:lnTo>
                        <a:pt x="8" y="27"/>
                      </a:lnTo>
                      <a:lnTo>
                        <a:pt x="4" y="25"/>
                      </a:lnTo>
                      <a:lnTo>
                        <a:pt x="2" y="20"/>
                      </a:lnTo>
                      <a:lnTo>
                        <a:pt x="0" y="13"/>
                      </a:lnTo>
                      <a:lnTo>
                        <a:pt x="1" y="7"/>
                      </a:lnTo>
                      <a:lnTo>
                        <a:pt x="2" y="3"/>
                      </a:lnTo>
                      <a:lnTo>
                        <a:pt x="6" y="2"/>
                      </a:lnTo>
                    </a:path>
                  </a:pathLst>
                </a:custGeom>
                <a:solidFill>
                  <a:srgbClr val="FFBF1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latin typeface="Calibri" pitchFamily="34" charset="0"/>
                  </a:endParaRPr>
                </a:p>
              </p:txBody>
            </p:sp>
            <p:sp>
              <p:nvSpPr>
                <p:cNvPr id="838" name="Freeform 129"/>
                <p:cNvSpPr>
                  <a:spLocks/>
                </p:cNvSpPr>
                <p:nvPr/>
              </p:nvSpPr>
              <p:spPr bwMode="auto">
                <a:xfrm>
                  <a:off x="1868" y="3579"/>
                  <a:ext cx="29" cy="17"/>
                </a:xfrm>
                <a:custGeom>
                  <a:avLst/>
                  <a:gdLst>
                    <a:gd name="T0" fmla="*/ 21 w 29"/>
                    <a:gd name="T1" fmla="*/ 6 h 17"/>
                    <a:gd name="T2" fmla="*/ 11 w 29"/>
                    <a:gd name="T3" fmla="*/ 2 h 17"/>
                    <a:gd name="T4" fmla="*/ 2 w 29"/>
                    <a:gd name="T5" fmla="*/ 0 h 17"/>
                    <a:gd name="T6" fmla="*/ 0 w 29"/>
                    <a:gd name="T7" fmla="*/ 2 h 17"/>
                    <a:gd name="T8" fmla="*/ 1 w 29"/>
                    <a:gd name="T9" fmla="*/ 6 h 17"/>
                    <a:gd name="T10" fmla="*/ 7 w 29"/>
                    <a:gd name="T11" fmla="*/ 13 h 17"/>
                    <a:gd name="T12" fmla="*/ 13 w 29"/>
                    <a:gd name="T13" fmla="*/ 16 h 17"/>
                    <a:gd name="T14" fmla="*/ 19 w 29"/>
                    <a:gd name="T15" fmla="*/ 13 h 17"/>
                    <a:gd name="T16" fmla="*/ 25 w 29"/>
                    <a:gd name="T17" fmla="*/ 9 h 17"/>
                    <a:gd name="T18" fmla="*/ 28 w 29"/>
                    <a:gd name="T19" fmla="*/ 9 h 17"/>
                    <a:gd name="T20" fmla="*/ 21 w 29"/>
                    <a:gd name="T21" fmla="*/ 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9"/>
                    <a:gd name="T34" fmla="*/ 0 h 17"/>
                    <a:gd name="T35" fmla="*/ 29 w 2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9" h="17">
                      <a:moveTo>
                        <a:pt x="21" y="6"/>
                      </a:moveTo>
                      <a:lnTo>
                        <a:pt x="11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1" y="6"/>
                      </a:lnTo>
                      <a:lnTo>
                        <a:pt x="7" y="13"/>
                      </a:lnTo>
                      <a:lnTo>
                        <a:pt x="13" y="16"/>
                      </a:lnTo>
                      <a:lnTo>
                        <a:pt x="19" y="13"/>
                      </a:lnTo>
                      <a:lnTo>
                        <a:pt x="25" y="9"/>
                      </a:lnTo>
                      <a:lnTo>
                        <a:pt x="28" y="9"/>
                      </a:lnTo>
                      <a:lnTo>
                        <a:pt x="21" y="6"/>
                      </a:lnTo>
                    </a:path>
                  </a:pathLst>
                </a:custGeom>
                <a:solidFill>
                  <a:srgbClr val="7F5F3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latin typeface="Calibri" pitchFamily="34" charset="0"/>
                  </a:endParaRPr>
                </a:p>
              </p:txBody>
            </p:sp>
            <p:sp>
              <p:nvSpPr>
                <p:cNvPr id="839" name="Freeform 130"/>
                <p:cNvSpPr>
                  <a:spLocks/>
                </p:cNvSpPr>
                <p:nvPr/>
              </p:nvSpPr>
              <p:spPr bwMode="auto">
                <a:xfrm>
                  <a:off x="1699" y="3718"/>
                  <a:ext cx="63" cy="56"/>
                </a:xfrm>
                <a:custGeom>
                  <a:avLst/>
                  <a:gdLst>
                    <a:gd name="T0" fmla="*/ 38 w 63"/>
                    <a:gd name="T1" fmla="*/ 25 h 56"/>
                    <a:gd name="T2" fmla="*/ 32 w 63"/>
                    <a:gd name="T3" fmla="*/ 19 h 56"/>
                    <a:gd name="T4" fmla="*/ 27 w 63"/>
                    <a:gd name="T5" fmla="*/ 10 h 56"/>
                    <a:gd name="T6" fmla="*/ 21 w 63"/>
                    <a:gd name="T7" fmla="*/ 3 h 56"/>
                    <a:gd name="T8" fmla="*/ 13 w 63"/>
                    <a:gd name="T9" fmla="*/ 0 h 56"/>
                    <a:gd name="T10" fmla="*/ 7 w 63"/>
                    <a:gd name="T11" fmla="*/ 1 h 56"/>
                    <a:gd name="T12" fmla="*/ 2 w 63"/>
                    <a:gd name="T13" fmla="*/ 4 h 56"/>
                    <a:gd name="T14" fmla="*/ 0 w 63"/>
                    <a:gd name="T15" fmla="*/ 8 h 56"/>
                    <a:gd name="T16" fmla="*/ 1 w 63"/>
                    <a:gd name="T17" fmla="*/ 14 h 56"/>
                    <a:gd name="T18" fmla="*/ 2 w 63"/>
                    <a:gd name="T19" fmla="*/ 20 h 56"/>
                    <a:gd name="T20" fmla="*/ 5 w 63"/>
                    <a:gd name="T21" fmla="*/ 27 h 56"/>
                    <a:gd name="T22" fmla="*/ 10 w 63"/>
                    <a:gd name="T23" fmla="*/ 36 h 56"/>
                    <a:gd name="T24" fmla="*/ 15 w 63"/>
                    <a:gd name="T25" fmla="*/ 44 h 56"/>
                    <a:gd name="T26" fmla="*/ 24 w 63"/>
                    <a:gd name="T27" fmla="*/ 51 h 56"/>
                    <a:gd name="T28" fmla="*/ 31 w 63"/>
                    <a:gd name="T29" fmla="*/ 53 h 56"/>
                    <a:gd name="T30" fmla="*/ 41 w 63"/>
                    <a:gd name="T31" fmla="*/ 54 h 56"/>
                    <a:gd name="T32" fmla="*/ 46 w 63"/>
                    <a:gd name="T33" fmla="*/ 55 h 56"/>
                    <a:gd name="T34" fmla="*/ 54 w 63"/>
                    <a:gd name="T35" fmla="*/ 54 h 56"/>
                    <a:gd name="T36" fmla="*/ 59 w 63"/>
                    <a:gd name="T37" fmla="*/ 51 h 56"/>
                    <a:gd name="T38" fmla="*/ 61 w 63"/>
                    <a:gd name="T39" fmla="*/ 48 h 56"/>
                    <a:gd name="T40" fmla="*/ 62 w 63"/>
                    <a:gd name="T41" fmla="*/ 45 h 56"/>
                    <a:gd name="T42" fmla="*/ 60 w 63"/>
                    <a:gd name="T43" fmla="*/ 39 h 56"/>
                    <a:gd name="T44" fmla="*/ 54 w 63"/>
                    <a:gd name="T45" fmla="*/ 33 h 56"/>
                    <a:gd name="T46" fmla="*/ 47 w 63"/>
                    <a:gd name="T47" fmla="*/ 29 h 56"/>
                    <a:gd name="T48" fmla="*/ 38 w 63"/>
                    <a:gd name="T49" fmla="*/ 25 h 5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3"/>
                    <a:gd name="T76" fmla="*/ 0 h 56"/>
                    <a:gd name="T77" fmla="*/ 63 w 63"/>
                    <a:gd name="T78" fmla="*/ 56 h 5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3" h="56">
                      <a:moveTo>
                        <a:pt x="38" y="25"/>
                      </a:moveTo>
                      <a:lnTo>
                        <a:pt x="32" y="19"/>
                      </a:lnTo>
                      <a:lnTo>
                        <a:pt x="27" y="10"/>
                      </a:lnTo>
                      <a:lnTo>
                        <a:pt x="21" y="3"/>
                      </a:lnTo>
                      <a:lnTo>
                        <a:pt x="13" y="0"/>
                      </a:lnTo>
                      <a:lnTo>
                        <a:pt x="7" y="1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1" y="14"/>
                      </a:lnTo>
                      <a:lnTo>
                        <a:pt x="2" y="20"/>
                      </a:lnTo>
                      <a:lnTo>
                        <a:pt x="5" y="27"/>
                      </a:lnTo>
                      <a:lnTo>
                        <a:pt x="10" y="36"/>
                      </a:lnTo>
                      <a:lnTo>
                        <a:pt x="15" y="44"/>
                      </a:lnTo>
                      <a:lnTo>
                        <a:pt x="24" y="51"/>
                      </a:lnTo>
                      <a:lnTo>
                        <a:pt x="31" y="53"/>
                      </a:lnTo>
                      <a:lnTo>
                        <a:pt x="41" y="54"/>
                      </a:lnTo>
                      <a:lnTo>
                        <a:pt x="46" y="55"/>
                      </a:lnTo>
                      <a:lnTo>
                        <a:pt x="54" y="54"/>
                      </a:lnTo>
                      <a:lnTo>
                        <a:pt x="59" y="51"/>
                      </a:lnTo>
                      <a:lnTo>
                        <a:pt x="61" y="48"/>
                      </a:lnTo>
                      <a:lnTo>
                        <a:pt x="62" y="45"/>
                      </a:lnTo>
                      <a:lnTo>
                        <a:pt x="60" y="39"/>
                      </a:lnTo>
                      <a:lnTo>
                        <a:pt x="54" y="33"/>
                      </a:lnTo>
                      <a:lnTo>
                        <a:pt x="47" y="29"/>
                      </a:lnTo>
                      <a:lnTo>
                        <a:pt x="38" y="25"/>
                      </a:lnTo>
                    </a:path>
                  </a:pathLst>
                </a:custGeom>
                <a:solidFill>
                  <a:srgbClr val="BF7F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latin typeface="Calibri" pitchFamily="34" charset="0"/>
                  </a:endParaRPr>
                </a:p>
              </p:txBody>
            </p:sp>
            <p:grpSp>
              <p:nvGrpSpPr>
                <p:cNvPr id="840" name="Group 131"/>
                <p:cNvGrpSpPr>
                  <a:grpSpLocks/>
                </p:cNvGrpSpPr>
                <p:nvPr/>
              </p:nvGrpSpPr>
              <p:grpSpPr bwMode="auto">
                <a:xfrm>
                  <a:off x="1963" y="3663"/>
                  <a:ext cx="25" cy="26"/>
                  <a:chOff x="1963" y="3663"/>
                  <a:chExt cx="25" cy="26"/>
                </a:xfrm>
              </p:grpSpPr>
              <p:sp>
                <p:nvSpPr>
                  <p:cNvPr id="853" name="Freeform 132"/>
                  <p:cNvSpPr>
                    <a:spLocks/>
                  </p:cNvSpPr>
                  <p:nvPr/>
                </p:nvSpPr>
                <p:spPr bwMode="auto">
                  <a:xfrm>
                    <a:off x="1963" y="3672"/>
                    <a:ext cx="25" cy="17"/>
                  </a:xfrm>
                  <a:custGeom>
                    <a:avLst/>
                    <a:gdLst>
                      <a:gd name="T0" fmla="*/ 24 w 25"/>
                      <a:gd name="T1" fmla="*/ 8 h 17"/>
                      <a:gd name="T2" fmla="*/ 16 w 25"/>
                      <a:gd name="T3" fmla="*/ 0 h 17"/>
                      <a:gd name="T4" fmla="*/ 11 w 25"/>
                      <a:gd name="T5" fmla="*/ 8 h 17"/>
                      <a:gd name="T6" fmla="*/ 7 w 25"/>
                      <a:gd name="T7" fmla="*/ 8 h 17"/>
                      <a:gd name="T8" fmla="*/ 2 w 25"/>
                      <a:gd name="T9" fmla="*/ 8 h 17"/>
                      <a:gd name="T10" fmla="*/ 0 w 25"/>
                      <a:gd name="T11" fmla="*/ 16 h 17"/>
                      <a:gd name="T12" fmla="*/ 7 w 25"/>
                      <a:gd name="T13" fmla="*/ 16 h 17"/>
                      <a:gd name="T14" fmla="*/ 13 w 25"/>
                      <a:gd name="T15" fmla="*/ 16 h 17"/>
                      <a:gd name="T16" fmla="*/ 19 w 25"/>
                      <a:gd name="T17" fmla="*/ 16 h 17"/>
                      <a:gd name="T18" fmla="*/ 24 w 25"/>
                      <a:gd name="T19" fmla="*/ 8 h 1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5"/>
                      <a:gd name="T31" fmla="*/ 0 h 17"/>
                      <a:gd name="T32" fmla="*/ 25 w 25"/>
                      <a:gd name="T33" fmla="*/ 17 h 1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5" h="17">
                        <a:moveTo>
                          <a:pt x="24" y="8"/>
                        </a:moveTo>
                        <a:lnTo>
                          <a:pt x="16" y="0"/>
                        </a:lnTo>
                        <a:lnTo>
                          <a:pt x="11" y="8"/>
                        </a:lnTo>
                        <a:lnTo>
                          <a:pt x="7" y="8"/>
                        </a:lnTo>
                        <a:lnTo>
                          <a:pt x="2" y="8"/>
                        </a:lnTo>
                        <a:lnTo>
                          <a:pt x="0" y="16"/>
                        </a:lnTo>
                        <a:lnTo>
                          <a:pt x="7" y="16"/>
                        </a:lnTo>
                        <a:lnTo>
                          <a:pt x="13" y="16"/>
                        </a:lnTo>
                        <a:lnTo>
                          <a:pt x="19" y="16"/>
                        </a:lnTo>
                        <a:lnTo>
                          <a:pt x="24" y="8"/>
                        </a:lnTo>
                      </a:path>
                    </a:pathLst>
                  </a:custGeom>
                  <a:solidFill>
                    <a:srgbClr val="7F5F3F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854" name="Freeform 133"/>
                  <p:cNvSpPr>
                    <a:spLocks/>
                  </p:cNvSpPr>
                  <p:nvPr/>
                </p:nvSpPr>
                <p:spPr bwMode="auto">
                  <a:xfrm>
                    <a:off x="1967" y="3663"/>
                    <a:ext cx="17" cy="17"/>
                  </a:xfrm>
                  <a:custGeom>
                    <a:avLst/>
                    <a:gdLst>
                      <a:gd name="T0" fmla="*/ 12 w 17"/>
                      <a:gd name="T1" fmla="*/ 16 h 17"/>
                      <a:gd name="T2" fmla="*/ 4 w 17"/>
                      <a:gd name="T3" fmla="*/ 16 h 17"/>
                      <a:gd name="T4" fmla="*/ 0 w 17"/>
                      <a:gd name="T5" fmla="*/ 16 h 17"/>
                      <a:gd name="T6" fmla="*/ 0 w 17"/>
                      <a:gd name="T7" fmla="*/ 0 h 17"/>
                      <a:gd name="T8" fmla="*/ 8 w 17"/>
                      <a:gd name="T9" fmla="*/ 0 h 17"/>
                      <a:gd name="T10" fmla="*/ 16 w 17"/>
                      <a:gd name="T11" fmla="*/ 0 h 17"/>
                      <a:gd name="T12" fmla="*/ 12 w 17"/>
                      <a:gd name="T13" fmla="*/ 16 h 1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7"/>
                      <a:gd name="T22" fmla="*/ 0 h 17"/>
                      <a:gd name="T23" fmla="*/ 17 w 17"/>
                      <a:gd name="T24" fmla="*/ 17 h 1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7" h="17">
                        <a:moveTo>
                          <a:pt x="12" y="16"/>
                        </a:moveTo>
                        <a:lnTo>
                          <a:pt x="4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  <a:lnTo>
                          <a:pt x="8" y="0"/>
                        </a:lnTo>
                        <a:lnTo>
                          <a:pt x="16" y="0"/>
                        </a:lnTo>
                        <a:lnTo>
                          <a:pt x="12" y="16"/>
                        </a:lnTo>
                      </a:path>
                    </a:pathLst>
                  </a:custGeom>
                  <a:solidFill>
                    <a:srgbClr val="3F1F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855" name="Freeform 134"/>
                  <p:cNvSpPr>
                    <a:spLocks/>
                  </p:cNvSpPr>
                  <p:nvPr/>
                </p:nvSpPr>
                <p:spPr bwMode="auto">
                  <a:xfrm>
                    <a:off x="1987" y="3663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  <a:gd name="T4" fmla="*/ 0 w 1"/>
                      <a:gd name="T5" fmla="*/ 0 h 1"/>
                      <a:gd name="T6" fmla="*/ 0 w 1"/>
                      <a:gd name="T7" fmla="*/ 0 h 1"/>
                      <a:gd name="T8" fmla="*/ 0 w 1"/>
                      <a:gd name="T9" fmla="*/ 0 h 1"/>
                      <a:gd name="T10" fmla="*/ 0 w 1"/>
                      <a:gd name="T11" fmla="*/ 0 h 1"/>
                      <a:gd name="T12" fmla="*/ 0 w 1"/>
                      <a:gd name="T13" fmla="*/ 0 h 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"/>
                      <a:gd name="T22" fmla="*/ 0 h 1"/>
                      <a:gd name="T23" fmla="*/ 1 w 1"/>
                      <a:gd name="T24" fmla="*/ 1 h 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F1F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841" name="Group 135"/>
                <p:cNvGrpSpPr>
                  <a:grpSpLocks/>
                </p:cNvGrpSpPr>
                <p:nvPr/>
              </p:nvGrpSpPr>
              <p:grpSpPr bwMode="auto">
                <a:xfrm>
                  <a:off x="1897" y="3544"/>
                  <a:ext cx="44" cy="46"/>
                  <a:chOff x="1897" y="3544"/>
                  <a:chExt cx="44" cy="46"/>
                </a:xfrm>
              </p:grpSpPr>
              <p:sp>
                <p:nvSpPr>
                  <p:cNvPr id="851" name="Freeform 136"/>
                  <p:cNvSpPr>
                    <a:spLocks/>
                  </p:cNvSpPr>
                  <p:nvPr/>
                </p:nvSpPr>
                <p:spPr bwMode="auto">
                  <a:xfrm>
                    <a:off x="1897" y="3544"/>
                    <a:ext cx="44" cy="46"/>
                  </a:xfrm>
                  <a:custGeom>
                    <a:avLst/>
                    <a:gdLst>
                      <a:gd name="T0" fmla="*/ 6 w 44"/>
                      <a:gd name="T1" fmla="*/ 40 h 46"/>
                      <a:gd name="T2" fmla="*/ 3 w 44"/>
                      <a:gd name="T3" fmla="*/ 31 h 46"/>
                      <a:gd name="T4" fmla="*/ 1 w 44"/>
                      <a:gd name="T5" fmla="*/ 24 h 46"/>
                      <a:gd name="T6" fmla="*/ 0 w 44"/>
                      <a:gd name="T7" fmla="*/ 19 h 46"/>
                      <a:gd name="T8" fmla="*/ 2 w 44"/>
                      <a:gd name="T9" fmla="*/ 15 h 46"/>
                      <a:gd name="T10" fmla="*/ 6 w 44"/>
                      <a:gd name="T11" fmla="*/ 12 h 46"/>
                      <a:gd name="T12" fmla="*/ 9 w 44"/>
                      <a:gd name="T13" fmla="*/ 10 h 46"/>
                      <a:gd name="T14" fmla="*/ 12 w 44"/>
                      <a:gd name="T15" fmla="*/ 10 h 46"/>
                      <a:gd name="T16" fmla="*/ 22 w 44"/>
                      <a:gd name="T17" fmla="*/ 10 h 46"/>
                      <a:gd name="T18" fmla="*/ 27 w 44"/>
                      <a:gd name="T19" fmla="*/ 8 h 46"/>
                      <a:gd name="T20" fmla="*/ 35 w 44"/>
                      <a:gd name="T21" fmla="*/ 5 h 46"/>
                      <a:gd name="T22" fmla="*/ 43 w 44"/>
                      <a:gd name="T23" fmla="*/ 0 h 46"/>
                      <a:gd name="T24" fmla="*/ 40 w 44"/>
                      <a:gd name="T25" fmla="*/ 6 h 46"/>
                      <a:gd name="T26" fmla="*/ 37 w 44"/>
                      <a:gd name="T27" fmla="*/ 10 h 46"/>
                      <a:gd name="T28" fmla="*/ 34 w 44"/>
                      <a:gd name="T29" fmla="*/ 12 h 46"/>
                      <a:gd name="T30" fmla="*/ 32 w 44"/>
                      <a:gd name="T31" fmla="*/ 14 h 46"/>
                      <a:gd name="T32" fmla="*/ 28 w 44"/>
                      <a:gd name="T33" fmla="*/ 16 h 46"/>
                      <a:gd name="T34" fmla="*/ 23 w 44"/>
                      <a:gd name="T35" fmla="*/ 20 h 46"/>
                      <a:gd name="T36" fmla="*/ 22 w 44"/>
                      <a:gd name="T37" fmla="*/ 23 h 46"/>
                      <a:gd name="T38" fmla="*/ 21 w 44"/>
                      <a:gd name="T39" fmla="*/ 26 h 46"/>
                      <a:gd name="T40" fmla="*/ 20 w 44"/>
                      <a:gd name="T41" fmla="*/ 28 h 46"/>
                      <a:gd name="T42" fmla="*/ 21 w 44"/>
                      <a:gd name="T43" fmla="*/ 31 h 46"/>
                      <a:gd name="T44" fmla="*/ 22 w 44"/>
                      <a:gd name="T45" fmla="*/ 34 h 46"/>
                      <a:gd name="T46" fmla="*/ 27 w 44"/>
                      <a:gd name="T47" fmla="*/ 35 h 46"/>
                      <a:gd name="T48" fmla="*/ 25 w 44"/>
                      <a:gd name="T49" fmla="*/ 40 h 46"/>
                      <a:gd name="T50" fmla="*/ 20 w 44"/>
                      <a:gd name="T51" fmla="*/ 43 h 46"/>
                      <a:gd name="T52" fmla="*/ 17 w 44"/>
                      <a:gd name="T53" fmla="*/ 45 h 46"/>
                      <a:gd name="T54" fmla="*/ 12 w 44"/>
                      <a:gd name="T55" fmla="*/ 44 h 46"/>
                      <a:gd name="T56" fmla="*/ 6 w 44"/>
                      <a:gd name="T57" fmla="*/ 40 h 4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44"/>
                      <a:gd name="T88" fmla="*/ 0 h 46"/>
                      <a:gd name="T89" fmla="*/ 44 w 44"/>
                      <a:gd name="T90" fmla="*/ 46 h 4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44" h="46">
                        <a:moveTo>
                          <a:pt x="6" y="40"/>
                        </a:moveTo>
                        <a:lnTo>
                          <a:pt x="3" y="31"/>
                        </a:lnTo>
                        <a:lnTo>
                          <a:pt x="1" y="24"/>
                        </a:lnTo>
                        <a:lnTo>
                          <a:pt x="0" y="19"/>
                        </a:lnTo>
                        <a:lnTo>
                          <a:pt x="2" y="15"/>
                        </a:lnTo>
                        <a:lnTo>
                          <a:pt x="6" y="12"/>
                        </a:lnTo>
                        <a:lnTo>
                          <a:pt x="9" y="10"/>
                        </a:lnTo>
                        <a:lnTo>
                          <a:pt x="12" y="10"/>
                        </a:lnTo>
                        <a:lnTo>
                          <a:pt x="22" y="10"/>
                        </a:lnTo>
                        <a:lnTo>
                          <a:pt x="27" y="8"/>
                        </a:lnTo>
                        <a:lnTo>
                          <a:pt x="35" y="5"/>
                        </a:lnTo>
                        <a:lnTo>
                          <a:pt x="43" y="0"/>
                        </a:lnTo>
                        <a:lnTo>
                          <a:pt x="40" y="6"/>
                        </a:lnTo>
                        <a:lnTo>
                          <a:pt x="37" y="10"/>
                        </a:lnTo>
                        <a:lnTo>
                          <a:pt x="34" y="12"/>
                        </a:lnTo>
                        <a:lnTo>
                          <a:pt x="32" y="14"/>
                        </a:lnTo>
                        <a:lnTo>
                          <a:pt x="28" y="16"/>
                        </a:lnTo>
                        <a:lnTo>
                          <a:pt x="23" y="20"/>
                        </a:lnTo>
                        <a:lnTo>
                          <a:pt x="22" y="23"/>
                        </a:lnTo>
                        <a:lnTo>
                          <a:pt x="21" y="26"/>
                        </a:lnTo>
                        <a:lnTo>
                          <a:pt x="20" y="28"/>
                        </a:lnTo>
                        <a:lnTo>
                          <a:pt x="21" y="31"/>
                        </a:lnTo>
                        <a:lnTo>
                          <a:pt x="22" y="34"/>
                        </a:lnTo>
                        <a:lnTo>
                          <a:pt x="27" y="35"/>
                        </a:lnTo>
                        <a:lnTo>
                          <a:pt x="25" y="40"/>
                        </a:lnTo>
                        <a:lnTo>
                          <a:pt x="20" y="43"/>
                        </a:lnTo>
                        <a:lnTo>
                          <a:pt x="17" y="45"/>
                        </a:lnTo>
                        <a:lnTo>
                          <a:pt x="12" y="44"/>
                        </a:lnTo>
                        <a:lnTo>
                          <a:pt x="6" y="40"/>
                        </a:lnTo>
                      </a:path>
                    </a:pathLst>
                  </a:custGeom>
                  <a:solidFill>
                    <a:srgbClr val="BF7F1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852" name="Freeform 137"/>
                  <p:cNvSpPr>
                    <a:spLocks/>
                  </p:cNvSpPr>
                  <p:nvPr/>
                </p:nvSpPr>
                <p:spPr bwMode="auto">
                  <a:xfrm>
                    <a:off x="1903" y="3555"/>
                    <a:ext cx="29" cy="32"/>
                  </a:xfrm>
                  <a:custGeom>
                    <a:avLst/>
                    <a:gdLst>
                      <a:gd name="T0" fmla="*/ 4 w 29"/>
                      <a:gd name="T1" fmla="*/ 25 h 32"/>
                      <a:gd name="T2" fmla="*/ 2 w 29"/>
                      <a:gd name="T3" fmla="*/ 21 h 32"/>
                      <a:gd name="T4" fmla="*/ 0 w 29"/>
                      <a:gd name="T5" fmla="*/ 15 h 32"/>
                      <a:gd name="T6" fmla="*/ 0 w 29"/>
                      <a:gd name="T7" fmla="*/ 12 h 32"/>
                      <a:gd name="T8" fmla="*/ 1 w 29"/>
                      <a:gd name="T9" fmla="*/ 10 h 32"/>
                      <a:gd name="T10" fmla="*/ 3 w 29"/>
                      <a:gd name="T11" fmla="*/ 7 h 32"/>
                      <a:gd name="T12" fmla="*/ 6 w 29"/>
                      <a:gd name="T13" fmla="*/ 6 h 32"/>
                      <a:gd name="T14" fmla="*/ 8 w 29"/>
                      <a:gd name="T15" fmla="*/ 6 h 32"/>
                      <a:gd name="T16" fmla="*/ 14 w 29"/>
                      <a:gd name="T17" fmla="*/ 6 h 32"/>
                      <a:gd name="T18" fmla="*/ 18 w 29"/>
                      <a:gd name="T19" fmla="*/ 5 h 32"/>
                      <a:gd name="T20" fmla="*/ 22 w 29"/>
                      <a:gd name="T21" fmla="*/ 2 h 32"/>
                      <a:gd name="T22" fmla="*/ 28 w 29"/>
                      <a:gd name="T23" fmla="*/ 0 h 32"/>
                      <a:gd name="T24" fmla="*/ 26 w 29"/>
                      <a:gd name="T25" fmla="*/ 2 h 32"/>
                      <a:gd name="T26" fmla="*/ 22 w 29"/>
                      <a:gd name="T27" fmla="*/ 5 h 32"/>
                      <a:gd name="T28" fmla="*/ 21 w 29"/>
                      <a:gd name="T29" fmla="*/ 6 h 32"/>
                      <a:gd name="T30" fmla="*/ 18 w 29"/>
                      <a:gd name="T31" fmla="*/ 8 h 32"/>
                      <a:gd name="T32" fmla="*/ 17 w 29"/>
                      <a:gd name="T33" fmla="*/ 10 h 32"/>
                      <a:gd name="T34" fmla="*/ 15 w 29"/>
                      <a:gd name="T35" fmla="*/ 13 h 32"/>
                      <a:gd name="T36" fmla="*/ 14 w 29"/>
                      <a:gd name="T37" fmla="*/ 14 h 32"/>
                      <a:gd name="T38" fmla="*/ 14 w 29"/>
                      <a:gd name="T39" fmla="*/ 17 h 32"/>
                      <a:gd name="T40" fmla="*/ 14 w 29"/>
                      <a:gd name="T41" fmla="*/ 18 h 32"/>
                      <a:gd name="T42" fmla="*/ 14 w 29"/>
                      <a:gd name="T43" fmla="*/ 19 h 32"/>
                      <a:gd name="T44" fmla="*/ 15 w 29"/>
                      <a:gd name="T45" fmla="*/ 21 h 32"/>
                      <a:gd name="T46" fmla="*/ 21 w 29"/>
                      <a:gd name="T47" fmla="*/ 25 h 32"/>
                      <a:gd name="T48" fmla="*/ 19 w 29"/>
                      <a:gd name="T49" fmla="*/ 28 h 32"/>
                      <a:gd name="T50" fmla="*/ 15 w 29"/>
                      <a:gd name="T51" fmla="*/ 30 h 32"/>
                      <a:gd name="T52" fmla="*/ 12 w 29"/>
                      <a:gd name="T53" fmla="*/ 31 h 32"/>
                      <a:gd name="T54" fmla="*/ 8 w 29"/>
                      <a:gd name="T55" fmla="*/ 28 h 32"/>
                      <a:gd name="T56" fmla="*/ 4 w 29"/>
                      <a:gd name="T57" fmla="*/ 25 h 3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"/>
                      <a:gd name="T88" fmla="*/ 0 h 32"/>
                      <a:gd name="T89" fmla="*/ 29 w 29"/>
                      <a:gd name="T90" fmla="*/ 32 h 32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" h="32">
                        <a:moveTo>
                          <a:pt x="4" y="25"/>
                        </a:moveTo>
                        <a:lnTo>
                          <a:pt x="2" y="21"/>
                        </a:lnTo>
                        <a:lnTo>
                          <a:pt x="0" y="15"/>
                        </a:lnTo>
                        <a:lnTo>
                          <a:pt x="0" y="12"/>
                        </a:lnTo>
                        <a:lnTo>
                          <a:pt x="1" y="10"/>
                        </a:lnTo>
                        <a:lnTo>
                          <a:pt x="3" y="7"/>
                        </a:lnTo>
                        <a:lnTo>
                          <a:pt x="6" y="6"/>
                        </a:lnTo>
                        <a:lnTo>
                          <a:pt x="8" y="6"/>
                        </a:lnTo>
                        <a:lnTo>
                          <a:pt x="14" y="6"/>
                        </a:lnTo>
                        <a:lnTo>
                          <a:pt x="18" y="5"/>
                        </a:lnTo>
                        <a:lnTo>
                          <a:pt x="22" y="2"/>
                        </a:lnTo>
                        <a:lnTo>
                          <a:pt x="28" y="0"/>
                        </a:lnTo>
                        <a:lnTo>
                          <a:pt x="26" y="2"/>
                        </a:lnTo>
                        <a:lnTo>
                          <a:pt x="22" y="5"/>
                        </a:lnTo>
                        <a:lnTo>
                          <a:pt x="21" y="6"/>
                        </a:lnTo>
                        <a:lnTo>
                          <a:pt x="18" y="8"/>
                        </a:lnTo>
                        <a:lnTo>
                          <a:pt x="17" y="10"/>
                        </a:lnTo>
                        <a:lnTo>
                          <a:pt x="15" y="13"/>
                        </a:lnTo>
                        <a:lnTo>
                          <a:pt x="14" y="14"/>
                        </a:lnTo>
                        <a:lnTo>
                          <a:pt x="14" y="17"/>
                        </a:lnTo>
                        <a:lnTo>
                          <a:pt x="14" y="18"/>
                        </a:lnTo>
                        <a:lnTo>
                          <a:pt x="14" y="19"/>
                        </a:lnTo>
                        <a:lnTo>
                          <a:pt x="15" y="21"/>
                        </a:lnTo>
                        <a:lnTo>
                          <a:pt x="21" y="25"/>
                        </a:lnTo>
                        <a:lnTo>
                          <a:pt x="19" y="28"/>
                        </a:lnTo>
                        <a:lnTo>
                          <a:pt x="15" y="30"/>
                        </a:lnTo>
                        <a:lnTo>
                          <a:pt x="12" y="31"/>
                        </a:lnTo>
                        <a:lnTo>
                          <a:pt x="8" y="28"/>
                        </a:lnTo>
                        <a:lnTo>
                          <a:pt x="4" y="25"/>
                        </a:lnTo>
                      </a:path>
                    </a:pathLst>
                  </a:custGeom>
                  <a:solidFill>
                    <a:srgbClr val="7F5F3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842" name="Group 138"/>
                <p:cNvGrpSpPr>
                  <a:grpSpLocks/>
                </p:cNvGrpSpPr>
                <p:nvPr/>
              </p:nvGrpSpPr>
              <p:grpSpPr bwMode="auto">
                <a:xfrm>
                  <a:off x="1961" y="3546"/>
                  <a:ext cx="35" cy="41"/>
                  <a:chOff x="1961" y="3546"/>
                  <a:chExt cx="35" cy="41"/>
                </a:xfrm>
              </p:grpSpPr>
              <p:sp>
                <p:nvSpPr>
                  <p:cNvPr id="849" name="Freeform 139"/>
                  <p:cNvSpPr>
                    <a:spLocks/>
                  </p:cNvSpPr>
                  <p:nvPr/>
                </p:nvSpPr>
                <p:spPr bwMode="auto">
                  <a:xfrm>
                    <a:off x="1961" y="3546"/>
                    <a:ext cx="35" cy="41"/>
                  </a:xfrm>
                  <a:custGeom>
                    <a:avLst/>
                    <a:gdLst>
                      <a:gd name="T0" fmla="*/ 17 w 35"/>
                      <a:gd name="T1" fmla="*/ 0 h 41"/>
                      <a:gd name="T2" fmla="*/ 22 w 35"/>
                      <a:gd name="T3" fmla="*/ 3 h 41"/>
                      <a:gd name="T4" fmla="*/ 27 w 35"/>
                      <a:gd name="T5" fmla="*/ 6 h 41"/>
                      <a:gd name="T6" fmla="*/ 32 w 35"/>
                      <a:gd name="T7" fmla="*/ 10 h 41"/>
                      <a:gd name="T8" fmla="*/ 34 w 35"/>
                      <a:gd name="T9" fmla="*/ 15 h 41"/>
                      <a:gd name="T10" fmla="*/ 34 w 35"/>
                      <a:gd name="T11" fmla="*/ 19 h 41"/>
                      <a:gd name="T12" fmla="*/ 32 w 35"/>
                      <a:gd name="T13" fmla="*/ 23 h 41"/>
                      <a:gd name="T14" fmla="*/ 30 w 35"/>
                      <a:gd name="T15" fmla="*/ 27 h 41"/>
                      <a:gd name="T16" fmla="*/ 24 w 35"/>
                      <a:gd name="T17" fmla="*/ 31 h 41"/>
                      <a:gd name="T18" fmla="*/ 19 w 35"/>
                      <a:gd name="T19" fmla="*/ 37 h 41"/>
                      <a:gd name="T20" fmla="*/ 17 w 35"/>
                      <a:gd name="T21" fmla="*/ 40 h 41"/>
                      <a:gd name="T22" fmla="*/ 13 w 35"/>
                      <a:gd name="T23" fmla="*/ 40 h 41"/>
                      <a:gd name="T24" fmla="*/ 7 w 35"/>
                      <a:gd name="T25" fmla="*/ 38 h 41"/>
                      <a:gd name="T26" fmla="*/ 2 w 35"/>
                      <a:gd name="T27" fmla="*/ 34 h 41"/>
                      <a:gd name="T28" fmla="*/ 0 w 35"/>
                      <a:gd name="T29" fmla="*/ 29 h 41"/>
                      <a:gd name="T30" fmla="*/ 2 w 35"/>
                      <a:gd name="T31" fmla="*/ 27 h 41"/>
                      <a:gd name="T32" fmla="*/ 11 w 35"/>
                      <a:gd name="T33" fmla="*/ 26 h 41"/>
                      <a:gd name="T34" fmla="*/ 15 w 35"/>
                      <a:gd name="T35" fmla="*/ 23 h 41"/>
                      <a:gd name="T36" fmla="*/ 19 w 35"/>
                      <a:gd name="T37" fmla="*/ 19 h 41"/>
                      <a:gd name="T38" fmla="*/ 19 w 35"/>
                      <a:gd name="T39" fmla="*/ 14 h 41"/>
                      <a:gd name="T40" fmla="*/ 19 w 35"/>
                      <a:gd name="T41" fmla="*/ 7 h 41"/>
                      <a:gd name="T42" fmla="*/ 17 w 35"/>
                      <a:gd name="T43" fmla="*/ 0 h 41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35"/>
                      <a:gd name="T67" fmla="*/ 0 h 41"/>
                      <a:gd name="T68" fmla="*/ 35 w 35"/>
                      <a:gd name="T69" fmla="*/ 41 h 41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35" h="41">
                        <a:moveTo>
                          <a:pt x="17" y="0"/>
                        </a:moveTo>
                        <a:lnTo>
                          <a:pt x="22" y="3"/>
                        </a:lnTo>
                        <a:lnTo>
                          <a:pt x="27" y="6"/>
                        </a:lnTo>
                        <a:lnTo>
                          <a:pt x="32" y="10"/>
                        </a:lnTo>
                        <a:lnTo>
                          <a:pt x="34" y="15"/>
                        </a:lnTo>
                        <a:lnTo>
                          <a:pt x="34" y="19"/>
                        </a:lnTo>
                        <a:lnTo>
                          <a:pt x="32" y="23"/>
                        </a:lnTo>
                        <a:lnTo>
                          <a:pt x="30" y="27"/>
                        </a:lnTo>
                        <a:lnTo>
                          <a:pt x="24" y="31"/>
                        </a:lnTo>
                        <a:lnTo>
                          <a:pt x="19" y="37"/>
                        </a:lnTo>
                        <a:lnTo>
                          <a:pt x="17" y="40"/>
                        </a:lnTo>
                        <a:lnTo>
                          <a:pt x="13" y="40"/>
                        </a:lnTo>
                        <a:lnTo>
                          <a:pt x="7" y="38"/>
                        </a:lnTo>
                        <a:lnTo>
                          <a:pt x="2" y="34"/>
                        </a:lnTo>
                        <a:lnTo>
                          <a:pt x="0" y="29"/>
                        </a:lnTo>
                        <a:lnTo>
                          <a:pt x="2" y="27"/>
                        </a:lnTo>
                        <a:lnTo>
                          <a:pt x="11" y="26"/>
                        </a:lnTo>
                        <a:lnTo>
                          <a:pt x="15" y="23"/>
                        </a:lnTo>
                        <a:lnTo>
                          <a:pt x="19" y="19"/>
                        </a:lnTo>
                        <a:lnTo>
                          <a:pt x="19" y="14"/>
                        </a:lnTo>
                        <a:lnTo>
                          <a:pt x="19" y="7"/>
                        </a:lnTo>
                        <a:lnTo>
                          <a:pt x="17" y="0"/>
                        </a:lnTo>
                      </a:path>
                    </a:pathLst>
                  </a:custGeom>
                  <a:solidFill>
                    <a:srgbClr val="BF7F1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850" name="Freeform 140"/>
                  <p:cNvSpPr>
                    <a:spLocks/>
                  </p:cNvSpPr>
                  <p:nvPr/>
                </p:nvSpPr>
                <p:spPr bwMode="auto">
                  <a:xfrm>
                    <a:off x="1967" y="3554"/>
                    <a:ext cx="29" cy="33"/>
                  </a:xfrm>
                  <a:custGeom>
                    <a:avLst/>
                    <a:gdLst>
                      <a:gd name="T0" fmla="*/ 19 w 29"/>
                      <a:gd name="T1" fmla="*/ 0 h 33"/>
                      <a:gd name="T2" fmla="*/ 23 w 29"/>
                      <a:gd name="T3" fmla="*/ 3 h 33"/>
                      <a:gd name="T4" fmla="*/ 26 w 29"/>
                      <a:gd name="T5" fmla="*/ 5 h 33"/>
                      <a:gd name="T6" fmla="*/ 28 w 29"/>
                      <a:gd name="T7" fmla="*/ 9 h 33"/>
                      <a:gd name="T8" fmla="*/ 28 w 29"/>
                      <a:gd name="T9" fmla="*/ 13 h 33"/>
                      <a:gd name="T10" fmla="*/ 25 w 29"/>
                      <a:gd name="T11" fmla="*/ 17 h 33"/>
                      <a:gd name="T12" fmla="*/ 21 w 29"/>
                      <a:gd name="T13" fmla="*/ 21 h 33"/>
                      <a:gd name="T14" fmla="*/ 17 w 29"/>
                      <a:gd name="T15" fmla="*/ 25 h 33"/>
                      <a:gd name="T16" fmla="*/ 14 w 29"/>
                      <a:gd name="T17" fmla="*/ 28 h 33"/>
                      <a:gd name="T18" fmla="*/ 11 w 29"/>
                      <a:gd name="T19" fmla="*/ 31 h 33"/>
                      <a:gd name="T20" fmla="*/ 7 w 29"/>
                      <a:gd name="T21" fmla="*/ 32 h 33"/>
                      <a:gd name="T22" fmla="*/ 3 w 29"/>
                      <a:gd name="T23" fmla="*/ 30 h 33"/>
                      <a:gd name="T24" fmla="*/ 1 w 29"/>
                      <a:gd name="T25" fmla="*/ 28 h 33"/>
                      <a:gd name="T26" fmla="*/ 0 w 29"/>
                      <a:gd name="T27" fmla="*/ 25 h 33"/>
                      <a:gd name="T28" fmla="*/ 3 w 29"/>
                      <a:gd name="T29" fmla="*/ 23 h 33"/>
                      <a:gd name="T30" fmla="*/ 8 w 29"/>
                      <a:gd name="T31" fmla="*/ 22 h 33"/>
                      <a:gd name="T32" fmla="*/ 12 w 29"/>
                      <a:gd name="T33" fmla="*/ 20 h 33"/>
                      <a:gd name="T34" fmla="*/ 16 w 29"/>
                      <a:gd name="T35" fmla="*/ 17 h 33"/>
                      <a:gd name="T36" fmla="*/ 20 w 29"/>
                      <a:gd name="T37" fmla="*/ 13 h 33"/>
                      <a:gd name="T38" fmla="*/ 21 w 29"/>
                      <a:gd name="T39" fmla="*/ 8 h 33"/>
                      <a:gd name="T40" fmla="*/ 20 w 29"/>
                      <a:gd name="T41" fmla="*/ 4 h 33"/>
                      <a:gd name="T42" fmla="*/ 19 w 29"/>
                      <a:gd name="T43" fmla="*/ 0 h 3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29"/>
                      <a:gd name="T67" fmla="*/ 0 h 33"/>
                      <a:gd name="T68" fmla="*/ 29 w 29"/>
                      <a:gd name="T69" fmla="*/ 33 h 3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29" h="33">
                        <a:moveTo>
                          <a:pt x="19" y="0"/>
                        </a:moveTo>
                        <a:lnTo>
                          <a:pt x="23" y="3"/>
                        </a:lnTo>
                        <a:lnTo>
                          <a:pt x="26" y="5"/>
                        </a:lnTo>
                        <a:lnTo>
                          <a:pt x="28" y="9"/>
                        </a:lnTo>
                        <a:lnTo>
                          <a:pt x="28" y="13"/>
                        </a:lnTo>
                        <a:lnTo>
                          <a:pt x="25" y="17"/>
                        </a:lnTo>
                        <a:lnTo>
                          <a:pt x="21" y="21"/>
                        </a:lnTo>
                        <a:lnTo>
                          <a:pt x="17" y="25"/>
                        </a:lnTo>
                        <a:lnTo>
                          <a:pt x="14" y="28"/>
                        </a:lnTo>
                        <a:lnTo>
                          <a:pt x="11" y="31"/>
                        </a:lnTo>
                        <a:lnTo>
                          <a:pt x="7" y="32"/>
                        </a:lnTo>
                        <a:lnTo>
                          <a:pt x="3" y="30"/>
                        </a:lnTo>
                        <a:lnTo>
                          <a:pt x="1" y="28"/>
                        </a:lnTo>
                        <a:lnTo>
                          <a:pt x="0" y="25"/>
                        </a:lnTo>
                        <a:lnTo>
                          <a:pt x="3" y="23"/>
                        </a:lnTo>
                        <a:lnTo>
                          <a:pt x="8" y="22"/>
                        </a:lnTo>
                        <a:lnTo>
                          <a:pt x="12" y="20"/>
                        </a:lnTo>
                        <a:lnTo>
                          <a:pt x="16" y="17"/>
                        </a:lnTo>
                        <a:lnTo>
                          <a:pt x="20" y="13"/>
                        </a:lnTo>
                        <a:lnTo>
                          <a:pt x="21" y="8"/>
                        </a:lnTo>
                        <a:lnTo>
                          <a:pt x="20" y="4"/>
                        </a:lnTo>
                        <a:lnTo>
                          <a:pt x="19" y="0"/>
                        </a:lnTo>
                      </a:path>
                    </a:pathLst>
                  </a:custGeom>
                  <a:solidFill>
                    <a:srgbClr val="7F5F3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843" name="Freeform 141"/>
                <p:cNvSpPr>
                  <a:spLocks/>
                </p:cNvSpPr>
                <p:nvPr/>
              </p:nvSpPr>
              <p:spPr bwMode="auto">
                <a:xfrm>
                  <a:off x="1923" y="3644"/>
                  <a:ext cx="17" cy="22"/>
                </a:xfrm>
                <a:custGeom>
                  <a:avLst/>
                  <a:gdLst>
                    <a:gd name="T0" fmla="*/ 16 w 17"/>
                    <a:gd name="T1" fmla="*/ 21 h 22"/>
                    <a:gd name="T2" fmla="*/ 8 w 17"/>
                    <a:gd name="T3" fmla="*/ 13 h 22"/>
                    <a:gd name="T4" fmla="*/ 3 w 17"/>
                    <a:gd name="T5" fmla="*/ 6 h 22"/>
                    <a:gd name="T6" fmla="*/ 0 w 17"/>
                    <a:gd name="T7" fmla="*/ 0 h 22"/>
                    <a:gd name="T8" fmla="*/ 16 w 17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2"/>
                    <a:gd name="T17" fmla="*/ 17 w 1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2">
                      <a:moveTo>
                        <a:pt x="16" y="21"/>
                      </a:moveTo>
                      <a:lnTo>
                        <a:pt x="8" y="13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16" y="21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latin typeface="Calibri" pitchFamily="34" charset="0"/>
                  </a:endParaRPr>
                </a:p>
              </p:txBody>
            </p:sp>
            <p:sp>
              <p:nvSpPr>
                <p:cNvPr id="844" name="Freeform 142"/>
                <p:cNvSpPr>
                  <a:spLocks/>
                </p:cNvSpPr>
                <p:nvPr/>
              </p:nvSpPr>
              <p:spPr bwMode="auto">
                <a:xfrm>
                  <a:off x="1591" y="3750"/>
                  <a:ext cx="17" cy="155"/>
                </a:xfrm>
                <a:custGeom>
                  <a:avLst/>
                  <a:gdLst>
                    <a:gd name="T0" fmla="*/ 16 w 17"/>
                    <a:gd name="T1" fmla="*/ 154 h 155"/>
                    <a:gd name="T2" fmla="*/ 12 w 17"/>
                    <a:gd name="T3" fmla="*/ 125 h 155"/>
                    <a:gd name="T4" fmla="*/ 8 w 17"/>
                    <a:gd name="T5" fmla="*/ 105 h 155"/>
                    <a:gd name="T6" fmla="*/ 0 w 17"/>
                    <a:gd name="T7" fmla="*/ 85 h 155"/>
                    <a:gd name="T8" fmla="*/ 11 w 17"/>
                    <a:gd name="T9" fmla="*/ 59 h 155"/>
                    <a:gd name="T10" fmla="*/ 9 w 17"/>
                    <a:gd name="T11" fmla="*/ 19 h 155"/>
                    <a:gd name="T12" fmla="*/ 8 w 17"/>
                    <a:gd name="T13" fmla="*/ 0 h 15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55"/>
                    <a:gd name="T23" fmla="*/ 17 w 17"/>
                    <a:gd name="T24" fmla="*/ 155 h 15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55">
                      <a:moveTo>
                        <a:pt x="16" y="154"/>
                      </a:moveTo>
                      <a:lnTo>
                        <a:pt x="12" y="125"/>
                      </a:lnTo>
                      <a:lnTo>
                        <a:pt x="8" y="105"/>
                      </a:lnTo>
                      <a:lnTo>
                        <a:pt x="0" y="85"/>
                      </a:lnTo>
                      <a:lnTo>
                        <a:pt x="11" y="59"/>
                      </a:lnTo>
                      <a:lnTo>
                        <a:pt x="9" y="19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ja-JP" altLang="en-US">
                    <a:latin typeface="Calibri" pitchFamily="34" charset="0"/>
                  </a:endParaRPr>
                </a:p>
              </p:txBody>
            </p:sp>
            <p:grpSp>
              <p:nvGrpSpPr>
                <p:cNvPr id="845" name="Group 143"/>
                <p:cNvGrpSpPr>
                  <a:grpSpLocks/>
                </p:cNvGrpSpPr>
                <p:nvPr/>
              </p:nvGrpSpPr>
              <p:grpSpPr bwMode="auto">
                <a:xfrm>
                  <a:off x="1561" y="3610"/>
                  <a:ext cx="59" cy="239"/>
                  <a:chOff x="1561" y="3610"/>
                  <a:chExt cx="59" cy="239"/>
                </a:xfrm>
              </p:grpSpPr>
              <p:sp>
                <p:nvSpPr>
                  <p:cNvPr id="846" name="Freeform 144"/>
                  <p:cNvSpPr>
                    <a:spLocks/>
                  </p:cNvSpPr>
                  <p:nvPr/>
                </p:nvSpPr>
                <p:spPr bwMode="auto">
                  <a:xfrm>
                    <a:off x="1561" y="3610"/>
                    <a:ext cx="59" cy="198"/>
                  </a:xfrm>
                  <a:custGeom>
                    <a:avLst/>
                    <a:gdLst>
                      <a:gd name="T0" fmla="*/ 58 w 59"/>
                      <a:gd name="T1" fmla="*/ 2 h 198"/>
                      <a:gd name="T2" fmla="*/ 47 w 59"/>
                      <a:gd name="T3" fmla="*/ 1 h 198"/>
                      <a:gd name="T4" fmla="*/ 39 w 59"/>
                      <a:gd name="T5" fmla="*/ 0 h 198"/>
                      <a:gd name="T6" fmla="*/ 33 w 59"/>
                      <a:gd name="T7" fmla="*/ 2 h 198"/>
                      <a:gd name="T8" fmla="*/ 28 w 59"/>
                      <a:gd name="T9" fmla="*/ 2 h 198"/>
                      <a:gd name="T10" fmla="*/ 22 w 59"/>
                      <a:gd name="T11" fmla="*/ 6 h 198"/>
                      <a:gd name="T12" fmla="*/ 16 w 59"/>
                      <a:gd name="T13" fmla="*/ 10 h 198"/>
                      <a:gd name="T14" fmla="*/ 12 w 59"/>
                      <a:gd name="T15" fmla="*/ 15 h 198"/>
                      <a:gd name="T16" fmla="*/ 9 w 59"/>
                      <a:gd name="T17" fmla="*/ 20 h 198"/>
                      <a:gd name="T18" fmla="*/ 6 w 59"/>
                      <a:gd name="T19" fmla="*/ 26 h 198"/>
                      <a:gd name="T20" fmla="*/ 3 w 59"/>
                      <a:gd name="T21" fmla="*/ 34 h 198"/>
                      <a:gd name="T22" fmla="*/ 2 w 59"/>
                      <a:gd name="T23" fmla="*/ 42 h 198"/>
                      <a:gd name="T24" fmla="*/ 0 w 59"/>
                      <a:gd name="T25" fmla="*/ 50 h 198"/>
                      <a:gd name="T26" fmla="*/ 0 w 59"/>
                      <a:gd name="T27" fmla="*/ 66 h 198"/>
                      <a:gd name="T28" fmla="*/ 4 w 59"/>
                      <a:gd name="T29" fmla="*/ 97 h 198"/>
                      <a:gd name="T30" fmla="*/ 14 w 59"/>
                      <a:gd name="T31" fmla="*/ 127 h 198"/>
                      <a:gd name="T32" fmla="*/ 20 w 59"/>
                      <a:gd name="T33" fmla="*/ 161 h 198"/>
                      <a:gd name="T34" fmla="*/ 21 w 59"/>
                      <a:gd name="T35" fmla="*/ 176 h 198"/>
                      <a:gd name="T36" fmla="*/ 19 w 59"/>
                      <a:gd name="T37" fmla="*/ 187 h 198"/>
                      <a:gd name="T38" fmla="*/ 15 w 59"/>
                      <a:gd name="T39" fmla="*/ 197 h 198"/>
                      <a:gd name="T40" fmla="*/ 25 w 59"/>
                      <a:gd name="T41" fmla="*/ 189 h 198"/>
                      <a:gd name="T42" fmla="*/ 32 w 59"/>
                      <a:gd name="T43" fmla="*/ 195 h 198"/>
                      <a:gd name="T44" fmla="*/ 25 w 59"/>
                      <a:gd name="T45" fmla="*/ 159 h 198"/>
                      <a:gd name="T46" fmla="*/ 18 w 59"/>
                      <a:gd name="T47" fmla="*/ 122 h 198"/>
                      <a:gd name="T48" fmla="*/ 11 w 59"/>
                      <a:gd name="T49" fmla="*/ 90 h 198"/>
                      <a:gd name="T50" fmla="*/ 9 w 59"/>
                      <a:gd name="T51" fmla="*/ 61 h 198"/>
                      <a:gd name="T52" fmla="*/ 12 w 59"/>
                      <a:gd name="T53" fmla="*/ 43 h 198"/>
                      <a:gd name="T54" fmla="*/ 16 w 59"/>
                      <a:gd name="T55" fmla="*/ 23 h 198"/>
                      <a:gd name="T56" fmla="*/ 22 w 59"/>
                      <a:gd name="T57" fmla="*/ 13 h 198"/>
                      <a:gd name="T58" fmla="*/ 30 w 59"/>
                      <a:gd name="T59" fmla="*/ 7 h 198"/>
                      <a:gd name="T60" fmla="*/ 43 w 59"/>
                      <a:gd name="T61" fmla="*/ 5 h 198"/>
                      <a:gd name="T62" fmla="*/ 58 w 59"/>
                      <a:gd name="T63" fmla="*/ 2 h 198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59"/>
                      <a:gd name="T97" fmla="*/ 0 h 198"/>
                      <a:gd name="T98" fmla="*/ 59 w 59"/>
                      <a:gd name="T99" fmla="*/ 198 h 198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59" h="198">
                        <a:moveTo>
                          <a:pt x="58" y="2"/>
                        </a:moveTo>
                        <a:lnTo>
                          <a:pt x="47" y="1"/>
                        </a:lnTo>
                        <a:lnTo>
                          <a:pt x="39" y="0"/>
                        </a:lnTo>
                        <a:lnTo>
                          <a:pt x="33" y="2"/>
                        </a:lnTo>
                        <a:lnTo>
                          <a:pt x="28" y="2"/>
                        </a:lnTo>
                        <a:lnTo>
                          <a:pt x="22" y="6"/>
                        </a:lnTo>
                        <a:lnTo>
                          <a:pt x="16" y="10"/>
                        </a:lnTo>
                        <a:lnTo>
                          <a:pt x="12" y="15"/>
                        </a:lnTo>
                        <a:lnTo>
                          <a:pt x="9" y="20"/>
                        </a:lnTo>
                        <a:lnTo>
                          <a:pt x="6" y="26"/>
                        </a:lnTo>
                        <a:lnTo>
                          <a:pt x="3" y="34"/>
                        </a:lnTo>
                        <a:lnTo>
                          <a:pt x="2" y="42"/>
                        </a:lnTo>
                        <a:lnTo>
                          <a:pt x="0" y="50"/>
                        </a:lnTo>
                        <a:lnTo>
                          <a:pt x="0" y="66"/>
                        </a:lnTo>
                        <a:lnTo>
                          <a:pt x="4" y="97"/>
                        </a:lnTo>
                        <a:lnTo>
                          <a:pt x="14" y="127"/>
                        </a:lnTo>
                        <a:lnTo>
                          <a:pt x="20" y="161"/>
                        </a:lnTo>
                        <a:lnTo>
                          <a:pt x="21" y="176"/>
                        </a:lnTo>
                        <a:lnTo>
                          <a:pt x="19" y="187"/>
                        </a:lnTo>
                        <a:lnTo>
                          <a:pt x="15" y="197"/>
                        </a:lnTo>
                        <a:lnTo>
                          <a:pt x="25" y="189"/>
                        </a:lnTo>
                        <a:lnTo>
                          <a:pt x="32" y="195"/>
                        </a:lnTo>
                        <a:lnTo>
                          <a:pt x="25" y="159"/>
                        </a:lnTo>
                        <a:lnTo>
                          <a:pt x="18" y="122"/>
                        </a:lnTo>
                        <a:lnTo>
                          <a:pt x="11" y="90"/>
                        </a:lnTo>
                        <a:lnTo>
                          <a:pt x="9" y="61"/>
                        </a:lnTo>
                        <a:lnTo>
                          <a:pt x="12" y="43"/>
                        </a:lnTo>
                        <a:lnTo>
                          <a:pt x="16" y="23"/>
                        </a:lnTo>
                        <a:lnTo>
                          <a:pt x="22" y="13"/>
                        </a:lnTo>
                        <a:lnTo>
                          <a:pt x="30" y="7"/>
                        </a:lnTo>
                        <a:lnTo>
                          <a:pt x="43" y="5"/>
                        </a:lnTo>
                        <a:lnTo>
                          <a:pt x="58" y="2"/>
                        </a:lnTo>
                      </a:path>
                    </a:pathLst>
                  </a:custGeom>
                  <a:solidFill>
                    <a:srgbClr val="FFBF5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847" name="Freeform 145"/>
                  <p:cNvSpPr>
                    <a:spLocks/>
                  </p:cNvSpPr>
                  <p:nvPr/>
                </p:nvSpPr>
                <p:spPr bwMode="auto">
                  <a:xfrm>
                    <a:off x="1573" y="3799"/>
                    <a:ext cx="23" cy="50"/>
                  </a:xfrm>
                  <a:custGeom>
                    <a:avLst/>
                    <a:gdLst>
                      <a:gd name="T0" fmla="*/ 13 w 23"/>
                      <a:gd name="T1" fmla="*/ 0 h 50"/>
                      <a:gd name="T2" fmla="*/ 3 w 23"/>
                      <a:gd name="T3" fmla="*/ 9 h 50"/>
                      <a:gd name="T4" fmla="*/ 0 w 23"/>
                      <a:gd name="T5" fmla="*/ 14 h 50"/>
                      <a:gd name="T6" fmla="*/ 4 w 23"/>
                      <a:gd name="T7" fmla="*/ 11 h 50"/>
                      <a:gd name="T8" fmla="*/ 0 w 23"/>
                      <a:gd name="T9" fmla="*/ 24 h 50"/>
                      <a:gd name="T10" fmla="*/ 5 w 23"/>
                      <a:gd name="T11" fmla="*/ 20 h 50"/>
                      <a:gd name="T12" fmla="*/ 2 w 23"/>
                      <a:gd name="T13" fmla="*/ 37 h 50"/>
                      <a:gd name="T14" fmla="*/ 8 w 23"/>
                      <a:gd name="T15" fmla="*/ 31 h 50"/>
                      <a:gd name="T16" fmla="*/ 10 w 23"/>
                      <a:gd name="T17" fmla="*/ 41 h 50"/>
                      <a:gd name="T18" fmla="*/ 18 w 23"/>
                      <a:gd name="T19" fmla="*/ 49 h 50"/>
                      <a:gd name="T20" fmla="*/ 18 w 23"/>
                      <a:gd name="T21" fmla="*/ 37 h 50"/>
                      <a:gd name="T22" fmla="*/ 22 w 23"/>
                      <a:gd name="T23" fmla="*/ 22 h 50"/>
                      <a:gd name="T24" fmla="*/ 19 w 23"/>
                      <a:gd name="T25" fmla="*/ 6 h 50"/>
                      <a:gd name="T26" fmla="*/ 13 w 23"/>
                      <a:gd name="T27" fmla="*/ 0 h 50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3"/>
                      <a:gd name="T43" fmla="*/ 0 h 50"/>
                      <a:gd name="T44" fmla="*/ 23 w 23"/>
                      <a:gd name="T45" fmla="*/ 50 h 50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3" h="50">
                        <a:moveTo>
                          <a:pt x="13" y="0"/>
                        </a:moveTo>
                        <a:lnTo>
                          <a:pt x="3" y="9"/>
                        </a:lnTo>
                        <a:lnTo>
                          <a:pt x="0" y="14"/>
                        </a:lnTo>
                        <a:lnTo>
                          <a:pt x="4" y="11"/>
                        </a:lnTo>
                        <a:lnTo>
                          <a:pt x="0" y="24"/>
                        </a:lnTo>
                        <a:lnTo>
                          <a:pt x="5" y="20"/>
                        </a:lnTo>
                        <a:lnTo>
                          <a:pt x="2" y="37"/>
                        </a:lnTo>
                        <a:lnTo>
                          <a:pt x="8" y="31"/>
                        </a:lnTo>
                        <a:lnTo>
                          <a:pt x="10" y="41"/>
                        </a:lnTo>
                        <a:lnTo>
                          <a:pt x="18" y="49"/>
                        </a:lnTo>
                        <a:lnTo>
                          <a:pt x="18" y="37"/>
                        </a:lnTo>
                        <a:lnTo>
                          <a:pt x="22" y="22"/>
                        </a:lnTo>
                        <a:lnTo>
                          <a:pt x="19" y="6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FFBF7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848" name="Freeform 146"/>
                  <p:cNvSpPr>
                    <a:spLocks/>
                  </p:cNvSpPr>
                  <p:nvPr/>
                </p:nvSpPr>
                <p:spPr bwMode="auto">
                  <a:xfrm>
                    <a:off x="1571" y="3614"/>
                    <a:ext cx="47" cy="189"/>
                  </a:xfrm>
                  <a:custGeom>
                    <a:avLst/>
                    <a:gdLst>
                      <a:gd name="T0" fmla="*/ 21 w 47"/>
                      <a:gd name="T1" fmla="*/ 188 h 189"/>
                      <a:gd name="T2" fmla="*/ 20 w 47"/>
                      <a:gd name="T3" fmla="*/ 150 h 189"/>
                      <a:gd name="T4" fmla="*/ 13 w 47"/>
                      <a:gd name="T5" fmla="*/ 115 h 189"/>
                      <a:gd name="T6" fmla="*/ 10 w 47"/>
                      <a:gd name="T7" fmla="*/ 95 h 189"/>
                      <a:gd name="T8" fmla="*/ 9 w 47"/>
                      <a:gd name="T9" fmla="*/ 78 h 189"/>
                      <a:gd name="T10" fmla="*/ 8 w 47"/>
                      <a:gd name="T11" fmla="*/ 60 h 189"/>
                      <a:gd name="T12" fmla="*/ 10 w 47"/>
                      <a:gd name="T13" fmla="*/ 45 h 189"/>
                      <a:gd name="T14" fmla="*/ 12 w 47"/>
                      <a:gd name="T15" fmla="*/ 31 h 189"/>
                      <a:gd name="T16" fmla="*/ 15 w 47"/>
                      <a:gd name="T17" fmla="*/ 21 h 189"/>
                      <a:gd name="T18" fmla="*/ 19 w 47"/>
                      <a:gd name="T19" fmla="*/ 14 h 189"/>
                      <a:gd name="T20" fmla="*/ 24 w 47"/>
                      <a:gd name="T21" fmla="*/ 10 h 189"/>
                      <a:gd name="T22" fmla="*/ 29 w 47"/>
                      <a:gd name="T23" fmla="*/ 6 h 189"/>
                      <a:gd name="T24" fmla="*/ 37 w 47"/>
                      <a:gd name="T25" fmla="*/ 3 h 189"/>
                      <a:gd name="T26" fmla="*/ 46 w 47"/>
                      <a:gd name="T27" fmla="*/ 0 h 189"/>
                      <a:gd name="T28" fmla="*/ 36 w 47"/>
                      <a:gd name="T29" fmla="*/ 0 h 189"/>
                      <a:gd name="T30" fmla="*/ 29 w 47"/>
                      <a:gd name="T31" fmla="*/ 1 h 189"/>
                      <a:gd name="T32" fmla="*/ 21 w 47"/>
                      <a:gd name="T33" fmla="*/ 3 h 189"/>
                      <a:gd name="T34" fmla="*/ 14 w 47"/>
                      <a:gd name="T35" fmla="*/ 7 h 189"/>
                      <a:gd name="T36" fmla="*/ 10 w 47"/>
                      <a:gd name="T37" fmla="*/ 12 h 189"/>
                      <a:gd name="T38" fmla="*/ 7 w 47"/>
                      <a:gd name="T39" fmla="*/ 18 h 189"/>
                      <a:gd name="T40" fmla="*/ 4 w 47"/>
                      <a:gd name="T41" fmla="*/ 31 h 189"/>
                      <a:gd name="T42" fmla="*/ 2 w 47"/>
                      <a:gd name="T43" fmla="*/ 43 h 189"/>
                      <a:gd name="T44" fmla="*/ 0 w 47"/>
                      <a:gd name="T45" fmla="*/ 54 h 189"/>
                      <a:gd name="T46" fmla="*/ 0 w 47"/>
                      <a:gd name="T47" fmla="*/ 67 h 189"/>
                      <a:gd name="T48" fmla="*/ 1 w 47"/>
                      <a:gd name="T49" fmla="*/ 79 h 189"/>
                      <a:gd name="T50" fmla="*/ 4 w 47"/>
                      <a:gd name="T51" fmla="*/ 95 h 189"/>
                      <a:gd name="T52" fmla="*/ 9 w 47"/>
                      <a:gd name="T53" fmla="*/ 118 h 189"/>
                      <a:gd name="T54" fmla="*/ 15 w 47"/>
                      <a:gd name="T55" fmla="*/ 155 h 189"/>
                      <a:gd name="T56" fmla="*/ 21 w 47"/>
                      <a:gd name="T57" fmla="*/ 188 h 189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47"/>
                      <a:gd name="T88" fmla="*/ 0 h 189"/>
                      <a:gd name="T89" fmla="*/ 47 w 47"/>
                      <a:gd name="T90" fmla="*/ 189 h 189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47" h="189">
                        <a:moveTo>
                          <a:pt x="21" y="188"/>
                        </a:moveTo>
                        <a:lnTo>
                          <a:pt x="20" y="150"/>
                        </a:lnTo>
                        <a:lnTo>
                          <a:pt x="13" y="115"/>
                        </a:lnTo>
                        <a:lnTo>
                          <a:pt x="10" y="95"/>
                        </a:lnTo>
                        <a:lnTo>
                          <a:pt x="9" y="78"/>
                        </a:lnTo>
                        <a:lnTo>
                          <a:pt x="8" y="60"/>
                        </a:lnTo>
                        <a:lnTo>
                          <a:pt x="10" y="45"/>
                        </a:lnTo>
                        <a:lnTo>
                          <a:pt x="12" y="31"/>
                        </a:lnTo>
                        <a:lnTo>
                          <a:pt x="15" y="21"/>
                        </a:lnTo>
                        <a:lnTo>
                          <a:pt x="19" y="14"/>
                        </a:lnTo>
                        <a:lnTo>
                          <a:pt x="24" y="10"/>
                        </a:lnTo>
                        <a:lnTo>
                          <a:pt x="29" y="6"/>
                        </a:lnTo>
                        <a:lnTo>
                          <a:pt x="37" y="3"/>
                        </a:lnTo>
                        <a:lnTo>
                          <a:pt x="46" y="0"/>
                        </a:lnTo>
                        <a:lnTo>
                          <a:pt x="36" y="0"/>
                        </a:lnTo>
                        <a:lnTo>
                          <a:pt x="29" y="1"/>
                        </a:lnTo>
                        <a:lnTo>
                          <a:pt x="21" y="3"/>
                        </a:lnTo>
                        <a:lnTo>
                          <a:pt x="14" y="7"/>
                        </a:lnTo>
                        <a:lnTo>
                          <a:pt x="10" y="12"/>
                        </a:lnTo>
                        <a:lnTo>
                          <a:pt x="7" y="18"/>
                        </a:lnTo>
                        <a:lnTo>
                          <a:pt x="4" y="31"/>
                        </a:lnTo>
                        <a:lnTo>
                          <a:pt x="2" y="43"/>
                        </a:lnTo>
                        <a:lnTo>
                          <a:pt x="0" y="54"/>
                        </a:lnTo>
                        <a:lnTo>
                          <a:pt x="0" y="67"/>
                        </a:lnTo>
                        <a:lnTo>
                          <a:pt x="1" y="79"/>
                        </a:lnTo>
                        <a:lnTo>
                          <a:pt x="4" y="95"/>
                        </a:lnTo>
                        <a:lnTo>
                          <a:pt x="9" y="118"/>
                        </a:lnTo>
                        <a:lnTo>
                          <a:pt x="15" y="155"/>
                        </a:lnTo>
                        <a:lnTo>
                          <a:pt x="21" y="188"/>
                        </a:lnTo>
                      </a:path>
                    </a:pathLst>
                  </a:custGeom>
                  <a:solidFill>
                    <a:srgbClr val="7F5F3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alibri" pitchFamily="34" charset="0"/>
                    </a:endParaRPr>
                  </a:p>
                </p:txBody>
              </p:sp>
            </p:grpSp>
          </p:grpSp>
          <p:pic>
            <p:nvPicPr>
              <p:cNvPr id="829" name="Picture 147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87650" y="5062538"/>
                <a:ext cx="815975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61" name="角丸四角形 860"/>
            <p:cNvSpPr/>
            <p:nvPr/>
          </p:nvSpPr>
          <p:spPr>
            <a:xfrm>
              <a:off x="487441" y="1817809"/>
              <a:ext cx="1678474" cy="1198654"/>
            </a:xfrm>
            <a:prstGeom prst="round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76" name="正方形/長方形 875"/>
          <p:cNvSpPr/>
          <p:nvPr/>
        </p:nvSpPr>
        <p:spPr>
          <a:xfrm>
            <a:off x="4109249" y="3738857"/>
            <a:ext cx="7507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>
                <a:solidFill>
                  <a:srgbClr val="FF0000"/>
                </a:solidFill>
              </a:rPr>
              <a:t>SVOC1</a:t>
            </a:r>
            <a:endParaRPr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878" name="左右矢印 877"/>
          <p:cNvSpPr/>
          <p:nvPr/>
        </p:nvSpPr>
        <p:spPr>
          <a:xfrm rot="11997671">
            <a:off x="4782546" y="3942348"/>
            <a:ext cx="887602" cy="92546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4" name="正方形/長方形 883"/>
          <p:cNvSpPr/>
          <p:nvPr/>
        </p:nvSpPr>
        <p:spPr>
          <a:xfrm>
            <a:off x="4837631" y="4082655"/>
            <a:ext cx="601640" cy="326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60000"/>
              </a:lnSpc>
            </a:pPr>
            <a:r>
              <a:rPr lang="en-US" altLang="ja-JP" sz="1200" dirty="0" smtClean="0"/>
              <a:t>cond./</a:t>
            </a:r>
          </a:p>
          <a:p>
            <a:pPr>
              <a:lnSpc>
                <a:spcPct val="60000"/>
              </a:lnSpc>
            </a:pPr>
            <a:r>
              <a:rPr lang="en-US" altLang="ja-JP" sz="1200" dirty="0" err="1" smtClean="0"/>
              <a:t>evapo</a:t>
            </a:r>
            <a:r>
              <a:rPr lang="en-US" altLang="ja-JP" sz="1200" dirty="0" smtClean="0"/>
              <a:t>.</a:t>
            </a:r>
            <a:endParaRPr lang="ja-JP" altLang="en-US" sz="1200" dirty="0"/>
          </a:p>
        </p:txBody>
      </p:sp>
      <p:sp>
        <p:nvSpPr>
          <p:cNvPr id="886" name="正方形/長方形 885"/>
          <p:cNvSpPr/>
          <p:nvPr/>
        </p:nvSpPr>
        <p:spPr>
          <a:xfrm>
            <a:off x="3541888" y="3369475"/>
            <a:ext cx="766941" cy="216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60000"/>
              </a:lnSpc>
            </a:pPr>
            <a:r>
              <a:rPr lang="en-US" altLang="ja-JP" sz="1200" dirty="0" smtClean="0"/>
              <a:t>oxidation</a:t>
            </a:r>
            <a:endParaRPr lang="ja-JP" altLang="en-US" sz="1200" dirty="0"/>
          </a:p>
        </p:txBody>
      </p:sp>
      <p:sp>
        <p:nvSpPr>
          <p:cNvPr id="881" name="下矢印 880"/>
          <p:cNvSpPr/>
          <p:nvPr/>
        </p:nvSpPr>
        <p:spPr>
          <a:xfrm rot="17808704">
            <a:off x="2898730" y="3420062"/>
            <a:ext cx="194400" cy="47852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>
            <a:off x="899592" y="1118395"/>
            <a:ext cx="6624736" cy="3484557"/>
            <a:chOff x="968425" y="968796"/>
            <a:chExt cx="6624736" cy="3484557"/>
          </a:xfrm>
        </p:grpSpPr>
        <p:sp>
          <p:nvSpPr>
            <p:cNvPr id="1010" name="正方形/長方形 1009"/>
            <p:cNvSpPr/>
            <p:nvPr/>
          </p:nvSpPr>
          <p:spPr>
            <a:xfrm>
              <a:off x="968425" y="968796"/>
              <a:ext cx="6624736" cy="348455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4" name="正方形/長方形 1013"/>
            <p:cNvSpPr/>
            <p:nvPr/>
          </p:nvSpPr>
          <p:spPr>
            <a:xfrm>
              <a:off x="1130331" y="968797"/>
              <a:ext cx="12186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u="sng" dirty="0" smtClean="0"/>
                <a:t>VBS</a:t>
              </a:r>
              <a:r>
                <a:rPr lang="ja-JP" altLang="en-US" b="1" u="sng" dirty="0" smtClean="0"/>
                <a:t> </a:t>
              </a:r>
              <a:r>
                <a:rPr lang="en-US" altLang="ja-JP" b="1" u="sng" dirty="0" smtClean="0"/>
                <a:t>model</a:t>
              </a:r>
              <a:endParaRPr lang="ja-JP" altLang="en-US" b="1" u="sng" dirty="0"/>
            </a:p>
          </p:txBody>
        </p:sp>
      </p:grpSp>
      <p:sp>
        <p:nvSpPr>
          <p:cNvPr id="1015" name="正方形/長方形 1014"/>
          <p:cNvSpPr/>
          <p:nvPr/>
        </p:nvSpPr>
        <p:spPr>
          <a:xfrm>
            <a:off x="1061498" y="1619509"/>
            <a:ext cx="1311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u="sng" dirty="0" smtClean="0">
                <a:solidFill>
                  <a:schemeClr val="bg1">
                    <a:lumMod val="50000"/>
                  </a:schemeClr>
                </a:solidFill>
              </a:rPr>
              <a:t>Yield model</a:t>
            </a:r>
            <a:endParaRPr lang="ja-JP" altLang="en-US" sz="16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0" name="正方形/長方形 709"/>
          <p:cNvSpPr/>
          <p:nvPr/>
        </p:nvSpPr>
        <p:spPr>
          <a:xfrm>
            <a:off x="2809390" y="3374377"/>
            <a:ext cx="5196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err="1"/>
              <a:t>emis</a:t>
            </a:r>
            <a:r>
              <a:rPr lang="en-US" altLang="ja-JP" sz="1200" dirty="0"/>
              <a:t>.</a:t>
            </a:r>
            <a:endParaRPr lang="ja-JP" altLang="en-US" sz="1200" dirty="0"/>
          </a:p>
        </p:txBody>
      </p:sp>
      <p:sp>
        <p:nvSpPr>
          <p:cNvPr id="711" name="正方形/長方形 710"/>
          <p:cNvSpPr/>
          <p:nvPr/>
        </p:nvSpPr>
        <p:spPr>
          <a:xfrm>
            <a:off x="2511224" y="2067200"/>
            <a:ext cx="5196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err="1" smtClean="0"/>
              <a:t>emis</a:t>
            </a:r>
            <a:r>
              <a:rPr lang="en-US" altLang="ja-JP" sz="1200" dirty="0" smtClean="0"/>
              <a:t>.</a:t>
            </a:r>
            <a:endParaRPr lang="ja-JP" altLang="en-US" sz="12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813987" y="1175011"/>
            <a:ext cx="4599083" cy="1984030"/>
            <a:chOff x="2882820" y="1025412"/>
            <a:chExt cx="4599083" cy="1984030"/>
          </a:xfrm>
        </p:grpSpPr>
        <p:sp>
          <p:nvSpPr>
            <p:cNvPr id="2" name="角丸四角形 1"/>
            <p:cNvSpPr/>
            <p:nvPr/>
          </p:nvSpPr>
          <p:spPr>
            <a:xfrm>
              <a:off x="3704042" y="1025412"/>
              <a:ext cx="3777861" cy="1715117"/>
            </a:xfrm>
            <a:prstGeom prst="roundRect">
              <a:avLst>
                <a:gd name="adj" fmla="val 931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63" name="グループ化 193"/>
            <p:cNvGrpSpPr>
              <a:grpSpLocks noChangeAspect="1"/>
            </p:cNvGrpSpPr>
            <p:nvPr/>
          </p:nvGrpSpPr>
          <p:grpSpPr>
            <a:xfrm>
              <a:off x="5769355" y="1121969"/>
              <a:ext cx="530202" cy="540000"/>
              <a:chOff x="7712596" y="4564935"/>
              <a:chExt cx="729751" cy="727075"/>
            </a:xfrm>
          </p:grpSpPr>
          <p:sp>
            <p:nvSpPr>
              <p:cNvPr id="464" name="Oval 18"/>
              <p:cNvSpPr>
                <a:spLocks noChangeAspect="1" noChangeArrowheads="1"/>
              </p:cNvSpPr>
              <p:nvPr/>
            </p:nvSpPr>
            <p:spPr bwMode="auto">
              <a:xfrm>
                <a:off x="7782438" y="4645465"/>
                <a:ext cx="571500" cy="5715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65" name="Oval 19"/>
              <p:cNvSpPr>
                <a:spLocks noChangeAspect="1" noChangeArrowheads="1"/>
              </p:cNvSpPr>
              <p:nvPr/>
            </p:nvSpPr>
            <p:spPr bwMode="auto">
              <a:xfrm>
                <a:off x="7712596" y="4564935"/>
                <a:ext cx="727076" cy="7270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66" name="Oval 61"/>
              <p:cNvSpPr>
                <a:spLocks noChangeAspect="1" noChangeArrowheads="1"/>
              </p:cNvSpPr>
              <p:nvPr/>
            </p:nvSpPr>
            <p:spPr bwMode="auto">
              <a:xfrm>
                <a:off x="8301059" y="509429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67" name="Oval 62"/>
              <p:cNvSpPr>
                <a:spLocks noChangeAspect="1" noChangeArrowheads="1"/>
              </p:cNvSpPr>
              <p:nvPr/>
            </p:nvSpPr>
            <p:spPr bwMode="auto">
              <a:xfrm>
                <a:off x="8348684" y="501809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68" name="Oval 63"/>
              <p:cNvSpPr>
                <a:spLocks noChangeAspect="1" noChangeArrowheads="1"/>
              </p:cNvSpPr>
              <p:nvPr/>
            </p:nvSpPr>
            <p:spPr bwMode="auto">
              <a:xfrm>
                <a:off x="8196284" y="517049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69" name="Oval 64"/>
              <p:cNvSpPr>
                <a:spLocks noChangeAspect="1" noChangeArrowheads="1"/>
              </p:cNvSpPr>
              <p:nvPr/>
            </p:nvSpPr>
            <p:spPr bwMode="auto">
              <a:xfrm>
                <a:off x="8253434" y="5184782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70" name="Oval 65"/>
              <p:cNvSpPr>
                <a:spLocks noChangeAspect="1" noChangeArrowheads="1"/>
              </p:cNvSpPr>
              <p:nvPr/>
            </p:nvSpPr>
            <p:spPr bwMode="auto">
              <a:xfrm>
                <a:off x="8253434" y="5130807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71" name="Oval 66"/>
              <p:cNvSpPr>
                <a:spLocks noChangeAspect="1" noChangeArrowheads="1"/>
              </p:cNvSpPr>
              <p:nvPr/>
            </p:nvSpPr>
            <p:spPr bwMode="auto">
              <a:xfrm>
                <a:off x="8210572" y="5200657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72" name="Oval 67"/>
              <p:cNvSpPr>
                <a:spLocks noChangeAspect="1" noChangeArrowheads="1"/>
              </p:cNvSpPr>
              <p:nvPr/>
            </p:nvSpPr>
            <p:spPr bwMode="auto">
              <a:xfrm>
                <a:off x="8129609" y="5203832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73" name="Oval 68"/>
              <p:cNvSpPr>
                <a:spLocks noChangeAspect="1" noChangeArrowheads="1"/>
              </p:cNvSpPr>
              <p:nvPr/>
            </p:nvSpPr>
            <p:spPr bwMode="auto">
              <a:xfrm>
                <a:off x="8086747" y="5219707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74" name="Oval 69"/>
              <p:cNvSpPr>
                <a:spLocks noChangeAspect="1" noChangeArrowheads="1"/>
              </p:cNvSpPr>
              <p:nvPr/>
            </p:nvSpPr>
            <p:spPr bwMode="auto">
              <a:xfrm>
                <a:off x="8024834" y="5218120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75" name="Oval 70"/>
              <p:cNvSpPr>
                <a:spLocks noChangeAspect="1" noChangeArrowheads="1"/>
              </p:cNvSpPr>
              <p:nvPr/>
            </p:nvSpPr>
            <p:spPr bwMode="auto">
              <a:xfrm>
                <a:off x="7923234" y="5191132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76" name="Oval 71"/>
              <p:cNvSpPr>
                <a:spLocks noChangeAspect="1" noChangeArrowheads="1"/>
              </p:cNvSpPr>
              <p:nvPr/>
            </p:nvSpPr>
            <p:spPr bwMode="auto">
              <a:xfrm>
                <a:off x="7981972" y="523399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77" name="Oval 72"/>
              <p:cNvSpPr>
                <a:spLocks noChangeAspect="1" noChangeArrowheads="1"/>
              </p:cNvSpPr>
              <p:nvPr/>
            </p:nvSpPr>
            <p:spPr bwMode="auto">
              <a:xfrm>
                <a:off x="7837509" y="5135570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78" name="Oval 73"/>
              <p:cNvSpPr>
                <a:spLocks noChangeAspect="1" noChangeArrowheads="1"/>
              </p:cNvSpPr>
              <p:nvPr/>
            </p:nvSpPr>
            <p:spPr bwMode="auto">
              <a:xfrm>
                <a:off x="7854972" y="517049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79" name="Oval 74"/>
              <p:cNvSpPr>
                <a:spLocks noChangeAspect="1" noChangeArrowheads="1"/>
              </p:cNvSpPr>
              <p:nvPr/>
            </p:nvSpPr>
            <p:spPr bwMode="auto">
              <a:xfrm>
                <a:off x="7797822" y="5133982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80" name="Oval 75"/>
              <p:cNvSpPr>
                <a:spLocks noChangeAspect="1" noChangeArrowheads="1"/>
              </p:cNvSpPr>
              <p:nvPr/>
            </p:nvSpPr>
            <p:spPr bwMode="auto">
              <a:xfrm>
                <a:off x="7812109" y="5186370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81" name="Oval 76"/>
              <p:cNvSpPr>
                <a:spLocks noChangeAspect="1" noChangeArrowheads="1"/>
              </p:cNvSpPr>
              <p:nvPr/>
            </p:nvSpPr>
            <p:spPr bwMode="auto">
              <a:xfrm>
                <a:off x="7948634" y="5207007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82" name="Oval 77"/>
              <p:cNvSpPr>
                <a:spLocks noChangeAspect="1" noChangeArrowheads="1"/>
              </p:cNvSpPr>
              <p:nvPr/>
            </p:nvSpPr>
            <p:spPr bwMode="auto">
              <a:xfrm>
                <a:off x="7891484" y="517049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83" name="Oval 78"/>
              <p:cNvSpPr>
                <a:spLocks noChangeAspect="1" noChangeArrowheads="1"/>
              </p:cNvSpPr>
              <p:nvPr/>
            </p:nvSpPr>
            <p:spPr bwMode="auto">
              <a:xfrm>
                <a:off x="7905772" y="5222882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84" name="Oval 79"/>
              <p:cNvSpPr>
                <a:spLocks noChangeAspect="1" noChangeArrowheads="1"/>
              </p:cNvSpPr>
              <p:nvPr/>
            </p:nvSpPr>
            <p:spPr bwMode="auto">
              <a:xfrm>
                <a:off x="7739084" y="501809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85" name="Oval 80"/>
              <p:cNvSpPr>
                <a:spLocks noChangeAspect="1" noChangeArrowheads="1"/>
              </p:cNvSpPr>
              <p:nvPr/>
            </p:nvSpPr>
            <p:spPr bwMode="auto">
              <a:xfrm>
                <a:off x="7778772" y="509429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86" name="Oval 81"/>
              <p:cNvSpPr>
                <a:spLocks noChangeAspect="1" noChangeArrowheads="1"/>
              </p:cNvSpPr>
              <p:nvPr/>
            </p:nvSpPr>
            <p:spPr bwMode="auto">
              <a:xfrm>
                <a:off x="7778772" y="5040320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87" name="Oval 82"/>
              <p:cNvSpPr>
                <a:spLocks noChangeAspect="1" noChangeArrowheads="1"/>
              </p:cNvSpPr>
              <p:nvPr/>
            </p:nvSpPr>
            <p:spPr bwMode="auto">
              <a:xfrm>
                <a:off x="7721622" y="5057782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88" name="Oval 83"/>
              <p:cNvSpPr>
                <a:spLocks noChangeAspect="1" noChangeArrowheads="1"/>
              </p:cNvSpPr>
              <p:nvPr/>
            </p:nvSpPr>
            <p:spPr bwMode="auto">
              <a:xfrm>
                <a:off x="7735909" y="5110170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89" name="Oval 84"/>
              <p:cNvSpPr>
                <a:spLocks noChangeAspect="1" noChangeArrowheads="1"/>
              </p:cNvSpPr>
              <p:nvPr/>
            </p:nvSpPr>
            <p:spPr bwMode="auto">
              <a:xfrm>
                <a:off x="7737497" y="4895857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90" name="Oval 85"/>
              <p:cNvSpPr>
                <a:spLocks noChangeAspect="1" noChangeArrowheads="1"/>
              </p:cNvSpPr>
              <p:nvPr/>
            </p:nvSpPr>
            <p:spPr bwMode="auto">
              <a:xfrm>
                <a:off x="7720034" y="493554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91" name="Oval 86"/>
              <p:cNvSpPr>
                <a:spLocks noChangeAspect="1" noChangeArrowheads="1"/>
              </p:cNvSpPr>
              <p:nvPr/>
            </p:nvSpPr>
            <p:spPr bwMode="auto">
              <a:xfrm>
                <a:off x="7734322" y="4987932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92" name="Oval 87"/>
              <p:cNvSpPr>
                <a:spLocks noChangeAspect="1" noChangeArrowheads="1"/>
              </p:cNvSpPr>
              <p:nvPr/>
            </p:nvSpPr>
            <p:spPr bwMode="auto">
              <a:xfrm>
                <a:off x="7756547" y="4749807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93" name="Oval 88"/>
              <p:cNvSpPr>
                <a:spLocks noChangeAspect="1" noChangeArrowheads="1"/>
              </p:cNvSpPr>
              <p:nvPr/>
            </p:nvSpPr>
            <p:spPr bwMode="auto">
              <a:xfrm>
                <a:off x="7739084" y="478949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94" name="Oval 89"/>
              <p:cNvSpPr>
                <a:spLocks noChangeAspect="1" noChangeArrowheads="1"/>
              </p:cNvSpPr>
              <p:nvPr/>
            </p:nvSpPr>
            <p:spPr bwMode="auto">
              <a:xfrm>
                <a:off x="7753372" y="4841882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95" name="Oval 90"/>
              <p:cNvSpPr>
                <a:spLocks noChangeAspect="1" noChangeArrowheads="1"/>
              </p:cNvSpPr>
              <p:nvPr/>
            </p:nvSpPr>
            <p:spPr bwMode="auto">
              <a:xfrm>
                <a:off x="7832747" y="4673607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96" name="Oval 91"/>
              <p:cNvSpPr>
                <a:spLocks noChangeAspect="1" noChangeArrowheads="1"/>
              </p:cNvSpPr>
              <p:nvPr/>
            </p:nvSpPr>
            <p:spPr bwMode="auto">
              <a:xfrm>
                <a:off x="7815284" y="471329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97" name="Oval 92"/>
              <p:cNvSpPr>
                <a:spLocks noChangeAspect="1" noChangeArrowheads="1"/>
              </p:cNvSpPr>
              <p:nvPr/>
            </p:nvSpPr>
            <p:spPr bwMode="auto">
              <a:xfrm>
                <a:off x="8351859" y="4849820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98" name="Oval 93"/>
              <p:cNvSpPr>
                <a:spLocks noChangeAspect="1" noChangeArrowheads="1"/>
              </p:cNvSpPr>
              <p:nvPr/>
            </p:nvSpPr>
            <p:spPr bwMode="auto">
              <a:xfrm>
                <a:off x="8391547" y="4926020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99" name="Oval 94"/>
              <p:cNvSpPr>
                <a:spLocks noChangeAspect="1" noChangeArrowheads="1"/>
              </p:cNvSpPr>
              <p:nvPr/>
            </p:nvSpPr>
            <p:spPr bwMode="auto">
              <a:xfrm>
                <a:off x="8391547" y="487204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0" name="Oval 95"/>
              <p:cNvSpPr>
                <a:spLocks noChangeAspect="1" noChangeArrowheads="1"/>
              </p:cNvSpPr>
              <p:nvPr/>
            </p:nvSpPr>
            <p:spPr bwMode="auto">
              <a:xfrm>
                <a:off x="8315347" y="4737107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1" name="Oval 96"/>
              <p:cNvSpPr>
                <a:spLocks noChangeAspect="1" noChangeArrowheads="1"/>
              </p:cNvSpPr>
              <p:nvPr/>
            </p:nvSpPr>
            <p:spPr bwMode="auto">
              <a:xfrm>
                <a:off x="8348684" y="494189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" name="Oval 97"/>
              <p:cNvSpPr>
                <a:spLocks noChangeAspect="1" noChangeArrowheads="1"/>
              </p:cNvSpPr>
              <p:nvPr/>
            </p:nvSpPr>
            <p:spPr bwMode="auto">
              <a:xfrm>
                <a:off x="8323284" y="505619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3" name="Oval 98"/>
              <p:cNvSpPr>
                <a:spLocks noChangeAspect="1" noChangeArrowheads="1"/>
              </p:cNvSpPr>
              <p:nvPr/>
            </p:nvSpPr>
            <p:spPr bwMode="auto">
              <a:xfrm>
                <a:off x="8348684" y="509429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4" name="Oval 99"/>
              <p:cNvSpPr>
                <a:spLocks noChangeAspect="1" noChangeArrowheads="1"/>
              </p:cNvSpPr>
              <p:nvPr/>
            </p:nvSpPr>
            <p:spPr bwMode="auto">
              <a:xfrm>
                <a:off x="8348684" y="5040320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5" name="Oval 100"/>
              <p:cNvSpPr>
                <a:spLocks noChangeAspect="1" noChangeArrowheads="1"/>
              </p:cNvSpPr>
              <p:nvPr/>
            </p:nvSpPr>
            <p:spPr bwMode="auto">
              <a:xfrm>
                <a:off x="8364559" y="4981582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6" name="Oval 101"/>
              <p:cNvSpPr>
                <a:spLocks noChangeAspect="1" noChangeArrowheads="1"/>
              </p:cNvSpPr>
              <p:nvPr/>
            </p:nvSpPr>
            <p:spPr bwMode="auto">
              <a:xfrm>
                <a:off x="8305822" y="5110170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7" name="Oval 102"/>
              <p:cNvSpPr>
                <a:spLocks noChangeAspect="1" noChangeArrowheads="1"/>
              </p:cNvSpPr>
              <p:nvPr/>
            </p:nvSpPr>
            <p:spPr bwMode="auto">
              <a:xfrm>
                <a:off x="8366147" y="4749807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8" name="Oval 103"/>
              <p:cNvSpPr>
                <a:spLocks noChangeAspect="1" noChangeArrowheads="1"/>
              </p:cNvSpPr>
              <p:nvPr/>
            </p:nvSpPr>
            <p:spPr bwMode="auto">
              <a:xfrm>
                <a:off x="8405834" y="4826007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9" name="Oval 104"/>
              <p:cNvSpPr>
                <a:spLocks noChangeAspect="1" noChangeArrowheads="1"/>
              </p:cNvSpPr>
              <p:nvPr/>
            </p:nvSpPr>
            <p:spPr bwMode="auto">
              <a:xfrm>
                <a:off x="8405834" y="4772032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0" name="Oval 105"/>
              <p:cNvSpPr>
                <a:spLocks noChangeAspect="1" noChangeArrowheads="1"/>
              </p:cNvSpPr>
              <p:nvPr/>
            </p:nvSpPr>
            <p:spPr bwMode="auto">
              <a:xfrm>
                <a:off x="8348684" y="478949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1" name="Oval 106"/>
              <p:cNvSpPr>
                <a:spLocks noChangeAspect="1" noChangeArrowheads="1"/>
              </p:cNvSpPr>
              <p:nvPr/>
            </p:nvSpPr>
            <p:spPr bwMode="auto">
              <a:xfrm>
                <a:off x="8362972" y="4841882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2" name="Oval 107"/>
              <p:cNvSpPr>
                <a:spLocks noChangeAspect="1" noChangeArrowheads="1"/>
              </p:cNvSpPr>
              <p:nvPr/>
            </p:nvSpPr>
            <p:spPr bwMode="auto">
              <a:xfrm>
                <a:off x="8289947" y="4673607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3" name="Oval 108"/>
              <p:cNvSpPr>
                <a:spLocks noChangeAspect="1" noChangeArrowheads="1"/>
              </p:cNvSpPr>
              <p:nvPr/>
            </p:nvSpPr>
            <p:spPr bwMode="auto">
              <a:xfrm>
                <a:off x="8329634" y="4749807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4" name="Oval 109"/>
              <p:cNvSpPr>
                <a:spLocks noChangeAspect="1" noChangeArrowheads="1"/>
              </p:cNvSpPr>
              <p:nvPr/>
            </p:nvSpPr>
            <p:spPr bwMode="auto">
              <a:xfrm>
                <a:off x="8329634" y="4695832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5" name="Oval 110"/>
              <p:cNvSpPr>
                <a:spLocks noChangeAspect="1" noChangeArrowheads="1"/>
              </p:cNvSpPr>
              <p:nvPr/>
            </p:nvSpPr>
            <p:spPr bwMode="auto">
              <a:xfrm>
                <a:off x="8272484" y="471329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" name="Oval 111"/>
              <p:cNvSpPr>
                <a:spLocks noChangeAspect="1" noChangeArrowheads="1"/>
              </p:cNvSpPr>
              <p:nvPr/>
            </p:nvSpPr>
            <p:spPr bwMode="auto">
              <a:xfrm>
                <a:off x="8199459" y="4621220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7" name="Oval 112"/>
              <p:cNvSpPr>
                <a:spLocks noChangeAspect="1" noChangeArrowheads="1"/>
              </p:cNvSpPr>
              <p:nvPr/>
            </p:nvSpPr>
            <p:spPr bwMode="auto">
              <a:xfrm>
                <a:off x="8255022" y="4672020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8" name="Oval 113"/>
              <p:cNvSpPr>
                <a:spLocks noChangeAspect="1" noChangeArrowheads="1"/>
              </p:cNvSpPr>
              <p:nvPr/>
            </p:nvSpPr>
            <p:spPr bwMode="auto">
              <a:xfrm>
                <a:off x="8239147" y="464344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9" name="Oval 114"/>
              <p:cNvSpPr>
                <a:spLocks noChangeAspect="1" noChangeArrowheads="1"/>
              </p:cNvSpPr>
              <p:nvPr/>
            </p:nvSpPr>
            <p:spPr bwMode="auto">
              <a:xfrm>
                <a:off x="8137547" y="4597407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0" name="Oval 115"/>
              <p:cNvSpPr>
                <a:spLocks noChangeAspect="1" noChangeArrowheads="1"/>
              </p:cNvSpPr>
              <p:nvPr/>
            </p:nvSpPr>
            <p:spPr bwMode="auto">
              <a:xfrm>
                <a:off x="8177234" y="4619632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1" name="Oval 116"/>
              <p:cNvSpPr>
                <a:spLocks noChangeAspect="1" noChangeArrowheads="1"/>
              </p:cNvSpPr>
              <p:nvPr/>
            </p:nvSpPr>
            <p:spPr bwMode="auto">
              <a:xfrm>
                <a:off x="7908947" y="4597407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2" name="Oval 117"/>
              <p:cNvSpPr>
                <a:spLocks noChangeAspect="1" noChangeArrowheads="1"/>
              </p:cNvSpPr>
              <p:nvPr/>
            </p:nvSpPr>
            <p:spPr bwMode="auto">
              <a:xfrm>
                <a:off x="7948634" y="4619632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3" name="Oval 118"/>
              <p:cNvSpPr>
                <a:spLocks noChangeAspect="1" noChangeArrowheads="1"/>
              </p:cNvSpPr>
              <p:nvPr/>
            </p:nvSpPr>
            <p:spPr bwMode="auto">
              <a:xfrm>
                <a:off x="7891484" y="463709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4" name="Oval 119"/>
              <p:cNvSpPr>
                <a:spLocks noChangeAspect="1" noChangeArrowheads="1"/>
              </p:cNvSpPr>
              <p:nvPr/>
            </p:nvSpPr>
            <p:spPr bwMode="auto">
              <a:xfrm>
                <a:off x="8002609" y="459264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5" name="Oval 120"/>
              <p:cNvSpPr>
                <a:spLocks noChangeAspect="1" noChangeArrowheads="1"/>
              </p:cNvSpPr>
              <p:nvPr/>
            </p:nvSpPr>
            <p:spPr bwMode="auto">
              <a:xfrm>
                <a:off x="8042297" y="4614870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6" name="Oval 121"/>
              <p:cNvSpPr>
                <a:spLocks noChangeAspect="1" noChangeArrowheads="1"/>
              </p:cNvSpPr>
              <p:nvPr/>
            </p:nvSpPr>
            <p:spPr bwMode="auto">
              <a:xfrm>
                <a:off x="8058172" y="4587882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7" name="Oval 122"/>
              <p:cNvSpPr>
                <a:spLocks noChangeAspect="1" noChangeArrowheads="1"/>
              </p:cNvSpPr>
              <p:nvPr/>
            </p:nvSpPr>
            <p:spPr bwMode="auto">
              <a:xfrm>
                <a:off x="8097859" y="4610107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8" name="Oval 123"/>
              <p:cNvSpPr>
                <a:spLocks noChangeAspect="1" noChangeArrowheads="1"/>
              </p:cNvSpPr>
              <p:nvPr/>
            </p:nvSpPr>
            <p:spPr bwMode="auto">
              <a:xfrm>
                <a:off x="8043884" y="524669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9" name="Oval 124"/>
              <p:cNvSpPr>
                <a:spLocks noChangeAspect="1" noChangeArrowheads="1"/>
              </p:cNvSpPr>
              <p:nvPr/>
            </p:nvSpPr>
            <p:spPr bwMode="auto">
              <a:xfrm>
                <a:off x="8170884" y="521494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0" name="Oval 125"/>
              <p:cNvSpPr>
                <a:spLocks noChangeAspect="1" noChangeArrowheads="1"/>
              </p:cNvSpPr>
              <p:nvPr/>
            </p:nvSpPr>
            <p:spPr bwMode="auto">
              <a:xfrm>
                <a:off x="8297884" y="5141920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1" name="Oval 126"/>
              <p:cNvSpPr>
                <a:spLocks noChangeAspect="1" noChangeArrowheads="1"/>
              </p:cNvSpPr>
              <p:nvPr/>
            </p:nvSpPr>
            <p:spPr bwMode="auto">
              <a:xfrm>
                <a:off x="8128022" y="5230820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536" name="グループ化 313"/>
            <p:cNvGrpSpPr>
              <a:grpSpLocks noChangeAspect="1"/>
            </p:cNvGrpSpPr>
            <p:nvPr/>
          </p:nvGrpSpPr>
          <p:grpSpPr>
            <a:xfrm>
              <a:off x="5216897" y="1945432"/>
              <a:ext cx="545605" cy="504000"/>
              <a:chOff x="7928655" y="1285860"/>
              <a:chExt cx="1237363" cy="1143008"/>
            </a:xfrm>
            <a:solidFill>
              <a:srgbClr val="FF0000"/>
            </a:solidFill>
          </p:grpSpPr>
          <p:sp>
            <p:nvSpPr>
              <p:cNvPr id="537" name="Oval 33"/>
              <p:cNvSpPr>
                <a:spLocks noChangeAspect="1" noChangeArrowheads="1"/>
              </p:cNvSpPr>
              <p:nvPr/>
            </p:nvSpPr>
            <p:spPr bwMode="auto">
              <a:xfrm>
                <a:off x="8797683" y="236488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38" name="Oval 21"/>
              <p:cNvSpPr>
                <a:spLocks noChangeAspect="1" noChangeArrowheads="1"/>
              </p:cNvSpPr>
              <p:nvPr/>
            </p:nvSpPr>
            <p:spPr bwMode="auto">
              <a:xfrm>
                <a:off x="7928655" y="170562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39" name="Oval 22"/>
              <p:cNvSpPr>
                <a:spLocks noChangeAspect="1" noChangeArrowheads="1"/>
              </p:cNvSpPr>
              <p:nvPr/>
            </p:nvSpPr>
            <p:spPr bwMode="auto">
              <a:xfrm>
                <a:off x="8554809" y="2060811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40" name="Oval 23"/>
              <p:cNvSpPr>
                <a:spLocks noChangeAspect="1" noChangeArrowheads="1"/>
              </p:cNvSpPr>
              <p:nvPr/>
            </p:nvSpPr>
            <p:spPr bwMode="auto">
              <a:xfrm>
                <a:off x="8434503" y="2106181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41" name="Oval 24"/>
              <p:cNvSpPr>
                <a:spLocks noChangeAspect="1" noChangeArrowheads="1"/>
              </p:cNvSpPr>
              <p:nvPr/>
            </p:nvSpPr>
            <p:spPr bwMode="auto">
              <a:xfrm>
                <a:off x="8665440" y="2138685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42" name="Oval 28"/>
              <p:cNvSpPr>
                <a:spLocks noChangeAspect="1" noChangeArrowheads="1"/>
              </p:cNvSpPr>
              <p:nvPr/>
            </p:nvSpPr>
            <p:spPr bwMode="auto">
              <a:xfrm>
                <a:off x="8055117" y="2106181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43" name="Oval 32"/>
              <p:cNvSpPr>
                <a:spLocks noChangeAspect="1" noChangeArrowheads="1"/>
              </p:cNvSpPr>
              <p:nvPr/>
            </p:nvSpPr>
            <p:spPr bwMode="auto">
              <a:xfrm>
                <a:off x="8856766" y="2150575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44" name="Oval 33"/>
              <p:cNvSpPr>
                <a:spLocks noChangeAspect="1" noChangeArrowheads="1"/>
              </p:cNvSpPr>
              <p:nvPr/>
            </p:nvSpPr>
            <p:spPr bwMode="auto">
              <a:xfrm>
                <a:off x="8758143" y="1851029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45" name="Oval 34"/>
              <p:cNvSpPr>
                <a:spLocks noChangeAspect="1" noChangeArrowheads="1"/>
              </p:cNvSpPr>
              <p:nvPr/>
            </p:nvSpPr>
            <p:spPr bwMode="auto">
              <a:xfrm>
                <a:off x="8840935" y="1427328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46" name="Oval 35"/>
              <p:cNvSpPr>
                <a:spLocks noChangeAspect="1" noChangeArrowheads="1"/>
              </p:cNvSpPr>
              <p:nvPr/>
            </p:nvSpPr>
            <p:spPr bwMode="auto">
              <a:xfrm>
                <a:off x="9093859" y="182788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47" name="Oval 36"/>
              <p:cNvSpPr>
                <a:spLocks noChangeAspect="1" noChangeArrowheads="1"/>
              </p:cNvSpPr>
              <p:nvPr/>
            </p:nvSpPr>
            <p:spPr bwMode="auto">
              <a:xfrm>
                <a:off x="8263276" y="1830808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48" name="Oval 37"/>
              <p:cNvSpPr>
                <a:spLocks noChangeAspect="1" noChangeArrowheads="1"/>
              </p:cNvSpPr>
              <p:nvPr/>
            </p:nvSpPr>
            <p:spPr bwMode="auto">
              <a:xfrm>
                <a:off x="8176839" y="2293451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49" name="Oval 38"/>
              <p:cNvSpPr>
                <a:spLocks noChangeAspect="1" noChangeArrowheads="1"/>
              </p:cNvSpPr>
              <p:nvPr/>
            </p:nvSpPr>
            <p:spPr bwMode="auto">
              <a:xfrm>
                <a:off x="8407776" y="2325956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50" name="Oval 39"/>
              <p:cNvSpPr>
                <a:spLocks noChangeAspect="1" noChangeArrowheads="1"/>
              </p:cNvSpPr>
              <p:nvPr/>
            </p:nvSpPr>
            <p:spPr bwMode="auto">
              <a:xfrm>
                <a:off x="8286055" y="1471084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51" name="Oval 43"/>
              <p:cNvSpPr>
                <a:spLocks noChangeAspect="1" noChangeArrowheads="1"/>
              </p:cNvSpPr>
              <p:nvPr/>
            </p:nvSpPr>
            <p:spPr bwMode="auto">
              <a:xfrm>
                <a:off x="8154741" y="2116175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52" name="Oval 44"/>
              <p:cNvSpPr>
                <a:spLocks noChangeAspect="1" noChangeArrowheads="1"/>
              </p:cNvSpPr>
              <p:nvPr/>
            </p:nvSpPr>
            <p:spPr bwMode="auto">
              <a:xfrm>
                <a:off x="8369055" y="1285860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53" name="Oval 45"/>
              <p:cNvSpPr>
                <a:spLocks noChangeAspect="1" noChangeArrowheads="1"/>
              </p:cNvSpPr>
              <p:nvPr/>
            </p:nvSpPr>
            <p:spPr bwMode="auto">
              <a:xfrm>
                <a:off x="8501090" y="1788956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54" name="Oval 47"/>
              <p:cNvSpPr>
                <a:spLocks noChangeAspect="1" noChangeArrowheads="1"/>
              </p:cNvSpPr>
              <p:nvPr/>
            </p:nvSpPr>
            <p:spPr bwMode="auto">
              <a:xfrm>
                <a:off x="8386190" y="189669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55" name="Oval 51"/>
              <p:cNvSpPr>
                <a:spLocks noChangeAspect="1" noChangeArrowheads="1"/>
              </p:cNvSpPr>
              <p:nvPr/>
            </p:nvSpPr>
            <p:spPr bwMode="auto">
              <a:xfrm>
                <a:off x="8648607" y="1891866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56" name="Oval 52"/>
              <p:cNvSpPr>
                <a:spLocks noChangeAspect="1" noChangeArrowheads="1"/>
              </p:cNvSpPr>
              <p:nvPr/>
            </p:nvSpPr>
            <p:spPr bwMode="auto">
              <a:xfrm>
                <a:off x="9105421" y="2069143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57" name="Oval 58"/>
              <p:cNvSpPr>
                <a:spLocks noChangeAspect="1" noChangeArrowheads="1"/>
              </p:cNvSpPr>
              <p:nvPr/>
            </p:nvSpPr>
            <p:spPr bwMode="auto">
              <a:xfrm>
                <a:off x="8011865" y="1936261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58" name="Oval 59"/>
              <p:cNvSpPr>
                <a:spLocks noChangeAspect="1" noChangeArrowheads="1"/>
              </p:cNvSpPr>
              <p:nvPr/>
            </p:nvSpPr>
            <p:spPr bwMode="auto">
              <a:xfrm>
                <a:off x="8094657" y="1666687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59" name="Oval 60"/>
              <p:cNvSpPr>
                <a:spLocks noChangeAspect="1" noChangeArrowheads="1"/>
              </p:cNvSpPr>
              <p:nvPr/>
            </p:nvSpPr>
            <p:spPr bwMode="auto">
              <a:xfrm>
                <a:off x="8578518" y="1699192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60" name="Oval 33"/>
              <p:cNvSpPr>
                <a:spLocks noChangeAspect="1" noChangeArrowheads="1"/>
              </p:cNvSpPr>
              <p:nvPr/>
            </p:nvSpPr>
            <p:spPr bwMode="auto">
              <a:xfrm>
                <a:off x="8806693" y="179451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61" name="Oval 22"/>
              <p:cNvSpPr>
                <a:spLocks noChangeAspect="1" noChangeArrowheads="1"/>
              </p:cNvSpPr>
              <p:nvPr/>
            </p:nvSpPr>
            <p:spPr bwMode="auto">
              <a:xfrm>
                <a:off x="8603843" y="1418994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62" name="Oval 23"/>
              <p:cNvSpPr>
                <a:spLocks noChangeAspect="1" noChangeArrowheads="1"/>
              </p:cNvSpPr>
              <p:nvPr/>
            </p:nvSpPr>
            <p:spPr bwMode="auto">
              <a:xfrm>
                <a:off x="8858280" y="200769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63" name="Oval 24"/>
              <p:cNvSpPr>
                <a:spLocks noChangeAspect="1" noChangeArrowheads="1"/>
              </p:cNvSpPr>
              <p:nvPr/>
            </p:nvSpPr>
            <p:spPr bwMode="auto">
              <a:xfrm>
                <a:off x="8714474" y="149686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64" name="Oval 28"/>
              <p:cNvSpPr>
                <a:spLocks noChangeAspect="1" noChangeArrowheads="1"/>
              </p:cNvSpPr>
              <p:nvPr/>
            </p:nvSpPr>
            <p:spPr bwMode="auto">
              <a:xfrm>
                <a:off x="8252296" y="192057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65" name="Oval 36"/>
              <p:cNvSpPr>
                <a:spLocks noChangeAspect="1" noChangeArrowheads="1"/>
              </p:cNvSpPr>
              <p:nvPr/>
            </p:nvSpPr>
            <p:spPr bwMode="auto">
              <a:xfrm>
                <a:off x="8460455" y="1645198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66" name="Oval 37"/>
              <p:cNvSpPr>
                <a:spLocks noChangeAspect="1" noChangeArrowheads="1"/>
              </p:cNvSpPr>
              <p:nvPr/>
            </p:nvSpPr>
            <p:spPr bwMode="auto">
              <a:xfrm>
                <a:off x="8389738" y="1499789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67" name="Oval 38"/>
              <p:cNvSpPr>
                <a:spLocks noChangeAspect="1" noChangeArrowheads="1"/>
              </p:cNvSpPr>
              <p:nvPr/>
            </p:nvSpPr>
            <p:spPr bwMode="auto">
              <a:xfrm>
                <a:off x="8620676" y="1532293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68" name="Oval 47"/>
              <p:cNvSpPr>
                <a:spLocks noChangeAspect="1" noChangeArrowheads="1"/>
              </p:cNvSpPr>
              <p:nvPr/>
            </p:nvSpPr>
            <p:spPr bwMode="auto">
              <a:xfrm>
                <a:off x="8940559" y="1748117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69" name="Oval 58"/>
              <p:cNvSpPr>
                <a:spLocks noChangeAspect="1" noChangeArrowheads="1"/>
              </p:cNvSpPr>
              <p:nvPr/>
            </p:nvSpPr>
            <p:spPr bwMode="auto">
              <a:xfrm>
                <a:off x="8126765" y="1785155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570" name="グループ化 313"/>
            <p:cNvGrpSpPr>
              <a:grpSpLocks noChangeAspect="1"/>
            </p:cNvGrpSpPr>
            <p:nvPr/>
          </p:nvGrpSpPr>
          <p:grpSpPr>
            <a:xfrm>
              <a:off x="4105664" y="1797329"/>
              <a:ext cx="545605" cy="504000"/>
              <a:chOff x="7928655" y="1285860"/>
              <a:chExt cx="1237363" cy="1143008"/>
            </a:xfrm>
            <a:solidFill>
              <a:srgbClr val="0070C0"/>
            </a:solidFill>
          </p:grpSpPr>
          <p:sp>
            <p:nvSpPr>
              <p:cNvPr id="571" name="Oval 33"/>
              <p:cNvSpPr>
                <a:spLocks noChangeAspect="1" noChangeArrowheads="1"/>
              </p:cNvSpPr>
              <p:nvPr/>
            </p:nvSpPr>
            <p:spPr bwMode="auto">
              <a:xfrm>
                <a:off x="8797683" y="236488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72" name="Oval 21"/>
              <p:cNvSpPr>
                <a:spLocks noChangeAspect="1" noChangeArrowheads="1"/>
              </p:cNvSpPr>
              <p:nvPr/>
            </p:nvSpPr>
            <p:spPr bwMode="auto">
              <a:xfrm>
                <a:off x="7928655" y="170562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73" name="Oval 22"/>
              <p:cNvSpPr>
                <a:spLocks noChangeAspect="1" noChangeArrowheads="1"/>
              </p:cNvSpPr>
              <p:nvPr/>
            </p:nvSpPr>
            <p:spPr bwMode="auto">
              <a:xfrm>
                <a:off x="8554809" y="2060811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74" name="Oval 23"/>
              <p:cNvSpPr>
                <a:spLocks noChangeAspect="1" noChangeArrowheads="1"/>
              </p:cNvSpPr>
              <p:nvPr/>
            </p:nvSpPr>
            <p:spPr bwMode="auto">
              <a:xfrm>
                <a:off x="8434503" y="2106181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75" name="Oval 24"/>
              <p:cNvSpPr>
                <a:spLocks noChangeAspect="1" noChangeArrowheads="1"/>
              </p:cNvSpPr>
              <p:nvPr/>
            </p:nvSpPr>
            <p:spPr bwMode="auto">
              <a:xfrm>
                <a:off x="8665440" y="2138685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76" name="Oval 28"/>
              <p:cNvSpPr>
                <a:spLocks noChangeAspect="1" noChangeArrowheads="1"/>
              </p:cNvSpPr>
              <p:nvPr/>
            </p:nvSpPr>
            <p:spPr bwMode="auto">
              <a:xfrm>
                <a:off x="8055117" y="2106181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77" name="Oval 32"/>
              <p:cNvSpPr>
                <a:spLocks noChangeAspect="1" noChangeArrowheads="1"/>
              </p:cNvSpPr>
              <p:nvPr/>
            </p:nvSpPr>
            <p:spPr bwMode="auto">
              <a:xfrm>
                <a:off x="8856766" y="2150575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78" name="Oval 33"/>
              <p:cNvSpPr>
                <a:spLocks noChangeAspect="1" noChangeArrowheads="1"/>
              </p:cNvSpPr>
              <p:nvPr/>
            </p:nvSpPr>
            <p:spPr bwMode="auto">
              <a:xfrm>
                <a:off x="8758143" y="185102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79" name="Oval 34"/>
              <p:cNvSpPr>
                <a:spLocks noChangeAspect="1" noChangeArrowheads="1"/>
              </p:cNvSpPr>
              <p:nvPr/>
            </p:nvSpPr>
            <p:spPr bwMode="auto">
              <a:xfrm>
                <a:off x="8840935" y="1427328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80" name="Oval 35"/>
              <p:cNvSpPr>
                <a:spLocks noChangeAspect="1" noChangeArrowheads="1"/>
              </p:cNvSpPr>
              <p:nvPr/>
            </p:nvSpPr>
            <p:spPr bwMode="auto">
              <a:xfrm>
                <a:off x="9093859" y="182788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81" name="Oval 36"/>
              <p:cNvSpPr>
                <a:spLocks noChangeAspect="1" noChangeArrowheads="1"/>
              </p:cNvSpPr>
              <p:nvPr/>
            </p:nvSpPr>
            <p:spPr bwMode="auto">
              <a:xfrm>
                <a:off x="8263276" y="1830808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82" name="Oval 37"/>
              <p:cNvSpPr>
                <a:spLocks noChangeAspect="1" noChangeArrowheads="1"/>
              </p:cNvSpPr>
              <p:nvPr/>
            </p:nvSpPr>
            <p:spPr bwMode="auto">
              <a:xfrm>
                <a:off x="8176839" y="2293451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83" name="Oval 38"/>
              <p:cNvSpPr>
                <a:spLocks noChangeAspect="1" noChangeArrowheads="1"/>
              </p:cNvSpPr>
              <p:nvPr/>
            </p:nvSpPr>
            <p:spPr bwMode="auto">
              <a:xfrm>
                <a:off x="8407776" y="2325956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84" name="Oval 39"/>
              <p:cNvSpPr>
                <a:spLocks noChangeAspect="1" noChangeArrowheads="1"/>
              </p:cNvSpPr>
              <p:nvPr/>
            </p:nvSpPr>
            <p:spPr bwMode="auto">
              <a:xfrm>
                <a:off x="8286055" y="1471084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85" name="Oval 43"/>
              <p:cNvSpPr>
                <a:spLocks noChangeAspect="1" noChangeArrowheads="1"/>
              </p:cNvSpPr>
              <p:nvPr/>
            </p:nvSpPr>
            <p:spPr bwMode="auto">
              <a:xfrm>
                <a:off x="8154741" y="2116175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86" name="Oval 44"/>
              <p:cNvSpPr>
                <a:spLocks noChangeAspect="1" noChangeArrowheads="1"/>
              </p:cNvSpPr>
              <p:nvPr/>
            </p:nvSpPr>
            <p:spPr bwMode="auto">
              <a:xfrm>
                <a:off x="8369055" y="128586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87" name="Oval 45"/>
              <p:cNvSpPr>
                <a:spLocks noChangeAspect="1" noChangeArrowheads="1"/>
              </p:cNvSpPr>
              <p:nvPr/>
            </p:nvSpPr>
            <p:spPr bwMode="auto">
              <a:xfrm>
                <a:off x="8501090" y="1788956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88" name="Oval 47"/>
              <p:cNvSpPr>
                <a:spLocks noChangeAspect="1" noChangeArrowheads="1"/>
              </p:cNvSpPr>
              <p:nvPr/>
            </p:nvSpPr>
            <p:spPr bwMode="auto">
              <a:xfrm>
                <a:off x="8386190" y="189669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89" name="Oval 51"/>
              <p:cNvSpPr>
                <a:spLocks noChangeAspect="1" noChangeArrowheads="1"/>
              </p:cNvSpPr>
              <p:nvPr/>
            </p:nvSpPr>
            <p:spPr bwMode="auto">
              <a:xfrm>
                <a:off x="8648607" y="1891866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90" name="Oval 52"/>
              <p:cNvSpPr>
                <a:spLocks noChangeAspect="1" noChangeArrowheads="1"/>
              </p:cNvSpPr>
              <p:nvPr/>
            </p:nvSpPr>
            <p:spPr bwMode="auto">
              <a:xfrm>
                <a:off x="9105421" y="2069143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91" name="Oval 58"/>
              <p:cNvSpPr>
                <a:spLocks noChangeAspect="1" noChangeArrowheads="1"/>
              </p:cNvSpPr>
              <p:nvPr/>
            </p:nvSpPr>
            <p:spPr bwMode="auto">
              <a:xfrm>
                <a:off x="8011865" y="1936261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92" name="Oval 59"/>
              <p:cNvSpPr>
                <a:spLocks noChangeAspect="1" noChangeArrowheads="1"/>
              </p:cNvSpPr>
              <p:nvPr/>
            </p:nvSpPr>
            <p:spPr bwMode="auto">
              <a:xfrm>
                <a:off x="8094657" y="1666687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93" name="Oval 60"/>
              <p:cNvSpPr>
                <a:spLocks noChangeAspect="1" noChangeArrowheads="1"/>
              </p:cNvSpPr>
              <p:nvPr/>
            </p:nvSpPr>
            <p:spPr bwMode="auto">
              <a:xfrm>
                <a:off x="8578518" y="1699192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94" name="Oval 33"/>
              <p:cNvSpPr>
                <a:spLocks noChangeAspect="1" noChangeArrowheads="1"/>
              </p:cNvSpPr>
              <p:nvPr/>
            </p:nvSpPr>
            <p:spPr bwMode="auto">
              <a:xfrm>
                <a:off x="8806693" y="179451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95" name="Oval 22"/>
              <p:cNvSpPr>
                <a:spLocks noChangeAspect="1" noChangeArrowheads="1"/>
              </p:cNvSpPr>
              <p:nvPr/>
            </p:nvSpPr>
            <p:spPr bwMode="auto">
              <a:xfrm>
                <a:off x="8603843" y="1418994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96" name="Oval 23"/>
              <p:cNvSpPr>
                <a:spLocks noChangeAspect="1" noChangeArrowheads="1"/>
              </p:cNvSpPr>
              <p:nvPr/>
            </p:nvSpPr>
            <p:spPr bwMode="auto">
              <a:xfrm>
                <a:off x="8858280" y="200769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97" name="Oval 24"/>
              <p:cNvSpPr>
                <a:spLocks noChangeAspect="1" noChangeArrowheads="1"/>
              </p:cNvSpPr>
              <p:nvPr/>
            </p:nvSpPr>
            <p:spPr bwMode="auto">
              <a:xfrm>
                <a:off x="8714474" y="149686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98" name="Oval 28"/>
              <p:cNvSpPr>
                <a:spLocks noChangeAspect="1" noChangeArrowheads="1"/>
              </p:cNvSpPr>
              <p:nvPr/>
            </p:nvSpPr>
            <p:spPr bwMode="auto">
              <a:xfrm>
                <a:off x="8252296" y="192057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99" name="Oval 36"/>
              <p:cNvSpPr>
                <a:spLocks noChangeAspect="1" noChangeArrowheads="1"/>
              </p:cNvSpPr>
              <p:nvPr/>
            </p:nvSpPr>
            <p:spPr bwMode="auto">
              <a:xfrm>
                <a:off x="8460455" y="1645198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600" name="Oval 37"/>
              <p:cNvSpPr>
                <a:spLocks noChangeAspect="1" noChangeArrowheads="1"/>
              </p:cNvSpPr>
              <p:nvPr/>
            </p:nvSpPr>
            <p:spPr bwMode="auto">
              <a:xfrm>
                <a:off x="8389738" y="149978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601" name="Oval 38"/>
              <p:cNvSpPr>
                <a:spLocks noChangeAspect="1" noChangeArrowheads="1"/>
              </p:cNvSpPr>
              <p:nvPr/>
            </p:nvSpPr>
            <p:spPr bwMode="auto">
              <a:xfrm>
                <a:off x="8620676" y="1532293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602" name="Oval 47"/>
              <p:cNvSpPr>
                <a:spLocks noChangeAspect="1" noChangeArrowheads="1"/>
              </p:cNvSpPr>
              <p:nvPr/>
            </p:nvSpPr>
            <p:spPr bwMode="auto">
              <a:xfrm>
                <a:off x="8940559" y="1748117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603" name="Oval 58"/>
              <p:cNvSpPr>
                <a:spLocks noChangeAspect="1" noChangeArrowheads="1"/>
              </p:cNvSpPr>
              <p:nvPr/>
            </p:nvSpPr>
            <p:spPr bwMode="auto">
              <a:xfrm>
                <a:off x="8126765" y="1785155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708" name="正方形/長方形 707"/>
            <p:cNvSpPr/>
            <p:nvPr/>
          </p:nvSpPr>
          <p:spPr>
            <a:xfrm>
              <a:off x="4693302" y="1294130"/>
              <a:ext cx="95930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>
                  <a:solidFill>
                    <a:srgbClr val="FF0000"/>
                  </a:solidFill>
                </a:rPr>
                <a:t>SOA (I/S)</a:t>
              </a:r>
              <a:endParaRPr lang="ja-JP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815" name="左右矢印 814"/>
            <p:cNvSpPr/>
            <p:nvPr/>
          </p:nvSpPr>
          <p:spPr>
            <a:xfrm rot="12595394">
              <a:off x="3618245" y="1859526"/>
              <a:ext cx="440933" cy="101897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6" name="左右矢印 815"/>
            <p:cNvSpPr/>
            <p:nvPr/>
          </p:nvSpPr>
          <p:spPr>
            <a:xfrm rot="18527398">
              <a:off x="5491963" y="1726127"/>
              <a:ext cx="431808" cy="164625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7" name="左右矢印 816"/>
            <p:cNvSpPr/>
            <p:nvPr/>
          </p:nvSpPr>
          <p:spPr>
            <a:xfrm rot="14384042">
              <a:off x="6125704" y="1743619"/>
              <a:ext cx="445088" cy="263962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8" name="下矢印 817"/>
            <p:cNvSpPr/>
            <p:nvPr/>
          </p:nvSpPr>
          <p:spPr>
            <a:xfrm rot="16382433">
              <a:off x="4817828" y="1977033"/>
              <a:ext cx="153514" cy="375276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3" name="正方形/長方形 862"/>
            <p:cNvSpPr/>
            <p:nvPr/>
          </p:nvSpPr>
          <p:spPr>
            <a:xfrm>
              <a:off x="4615490" y="2147431"/>
              <a:ext cx="5180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 smtClean="0"/>
                <a:t>aging</a:t>
              </a:r>
              <a:endParaRPr lang="ja-JP" altLang="en-US" sz="1200" dirty="0"/>
            </a:p>
          </p:txBody>
        </p:sp>
        <p:sp>
          <p:nvSpPr>
            <p:cNvPr id="864" name="下矢印 863"/>
            <p:cNvSpPr/>
            <p:nvPr/>
          </p:nvSpPr>
          <p:spPr>
            <a:xfrm rot="16800000">
              <a:off x="5922727" y="2122268"/>
              <a:ext cx="153514" cy="375276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5" name="正方形/長方形 864"/>
            <p:cNvSpPr/>
            <p:nvPr/>
          </p:nvSpPr>
          <p:spPr>
            <a:xfrm>
              <a:off x="5780982" y="2295024"/>
              <a:ext cx="5180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/>
                <a:t>aging</a:t>
              </a:r>
              <a:endParaRPr lang="ja-JP" altLang="en-US" sz="1200" dirty="0"/>
            </a:p>
          </p:txBody>
        </p:sp>
        <p:sp>
          <p:nvSpPr>
            <p:cNvPr id="871" name="正方形/長方形 870"/>
            <p:cNvSpPr/>
            <p:nvPr/>
          </p:nvSpPr>
          <p:spPr>
            <a:xfrm>
              <a:off x="3897320" y="2212067"/>
              <a:ext cx="75078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FF0000"/>
                  </a:solidFill>
                </a:rPr>
                <a:t>SVOC1</a:t>
              </a:r>
              <a:endParaRPr lang="ja-JP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872" name="正方形/長方形 871"/>
            <p:cNvSpPr/>
            <p:nvPr/>
          </p:nvSpPr>
          <p:spPr>
            <a:xfrm>
              <a:off x="5134245" y="2374880"/>
              <a:ext cx="75078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>
                  <a:solidFill>
                    <a:srgbClr val="FF0000"/>
                  </a:solidFill>
                </a:rPr>
                <a:t>SVOC2</a:t>
              </a:r>
              <a:endParaRPr lang="ja-JP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873" name="正方形/長方形 872"/>
            <p:cNvSpPr/>
            <p:nvPr/>
          </p:nvSpPr>
          <p:spPr>
            <a:xfrm>
              <a:off x="6687932" y="2052580"/>
              <a:ext cx="75078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>
                  <a:solidFill>
                    <a:srgbClr val="FF0000"/>
                  </a:solidFill>
                </a:rPr>
                <a:t>SVOC3</a:t>
              </a:r>
              <a:endParaRPr lang="ja-JP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885" name="正方形/長方形 884"/>
            <p:cNvSpPr/>
            <p:nvPr/>
          </p:nvSpPr>
          <p:spPr>
            <a:xfrm>
              <a:off x="3651771" y="1579384"/>
              <a:ext cx="601640" cy="313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ja-JP" sz="1200" dirty="0" smtClean="0"/>
                <a:t>cond./</a:t>
              </a:r>
            </a:p>
            <a:p>
              <a:pPr>
                <a:lnSpc>
                  <a:spcPct val="60000"/>
                </a:lnSpc>
              </a:pPr>
              <a:r>
                <a:rPr lang="en-US" altLang="ja-JP" sz="1200" dirty="0" err="1" smtClean="0"/>
                <a:t>evapo</a:t>
              </a:r>
              <a:r>
                <a:rPr lang="en-US" altLang="ja-JP" sz="1200" dirty="0" smtClean="0"/>
                <a:t>.</a:t>
              </a:r>
              <a:endParaRPr lang="ja-JP" altLang="en-US" sz="1200" dirty="0"/>
            </a:p>
          </p:txBody>
        </p:sp>
        <p:cxnSp>
          <p:nvCxnSpPr>
            <p:cNvPr id="994" name="直線矢印コネクタ 993"/>
            <p:cNvCxnSpPr>
              <a:stCxn id="861" idx="3"/>
              <a:endCxn id="725" idx="1"/>
            </p:cNvCxnSpPr>
            <p:nvPr/>
          </p:nvCxnSpPr>
          <p:spPr>
            <a:xfrm flipV="1">
              <a:off x="2882820" y="2565627"/>
              <a:ext cx="3602581" cy="443815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6" name="直線矢印コネクタ 995"/>
            <p:cNvCxnSpPr>
              <a:stCxn id="861" idx="3"/>
              <a:endCxn id="551" idx="3"/>
            </p:cNvCxnSpPr>
            <p:nvPr/>
          </p:nvCxnSpPr>
          <p:spPr>
            <a:xfrm flipV="1">
              <a:off x="2882820" y="2335633"/>
              <a:ext cx="2437681" cy="673809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9" name="直線矢印コネクタ 998"/>
            <p:cNvCxnSpPr>
              <a:stCxn id="861" idx="3"/>
              <a:endCxn id="591" idx="3"/>
            </p:cNvCxnSpPr>
            <p:nvPr/>
          </p:nvCxnSpPr>
          <p:spPr>
            <a:xfrm flipV="1">
              <a:off x="2882820" y="2108198"/>
              <a:ext cx="1263448" cy="901244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2" name="正方形/長方形 1001"/>
            <p:cNvSpPr/>
            <p:nvPr/>
          </p:nvSpPr>
          <p:spPr>
            <a:xfrm>
              <a:off x="5684909" y="1748185"/>
              <a:ext cx="601640" cy="313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ja-JP" sz="1200" dirty="0" smtClean="0"/>
                <a:t>cond./</a:t>
              </a:r>
            </a:p>
            <a:p>
              <a:pPr>
                <a:lnSpc>
                  <a:spcPct val="60000"/>
                </a:lnSpc>
              </a:pPr>
              <a:r>
                <a:rPr lang="en-US" altLang="ja-JP" sz="1200" dirty="0" err="1" smtClean="0"/>
                <a:t>evapo</a:t>
              </a:r>
              <a:r>
                <a:rPr lang="en-US" altLang="ja-JP" sz="1200" dirty="0" smtClean="0"/>
                <a:t>.</a:t>
              </a:r>
              <a:endParaRPr lang="ja-JP" altLang="en-US" sz="1200" dirty="0"/>
            </a:p>
          </p:txBody>
        </p:sp>
        <p:sp>
          <p:nvSpPr>
            <p:cNvPr id="709" name="正方形/長方形 708"/>
            <p:cNvSpPr/>
            <p:nvPr/>
          </p:nvSpPr>
          <p:spPr>
            <a:xfrm>
              <a:off x="3196379" y="2565668"/>
              <a:ext cx="51969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 err="1"/>
                <a:t>emis</a:t>
              </a:r>
              <a:r>
                <a:rPr lang="en-US" altLang="ja-JP" sz="1200" dirty="0"/>
                <a:t>.</a:t>
              </a:r>
              <a:endParaRPr lang="ja-JP" altLang="en-US" sz="1200" dirty="0"/>
            </a:p>
          </p:txBody>
        </p:sp>
        <p:grpSp>
          <p:nvGrpSpPr>
            <p:cNvPr id="712" name="グループ化 313"/>
            <p:cNvGrpSpPr>
              <a:grpSpLocks noChangeAspect="1"/>
            </p:cNvGrpSpPr>
            <p:nvPr/>
          </p:nvGrpSpPr>
          <p:grpSpPr>
            <a:xfrm>
              <a:off x="6270224" y="2102874"/>
              <a:ext cx="545605" cy="504000"/>
              <a:chOff x="7928655" y="1285860"/>
              <a:chExt cx="1237363" cy="1143008"/>
            </a:xfrm>
            <a:solidFill>
              <a:srgbClr val="FF0000"/>
            </a:solidFill>
          </p:grpSpPr>
          <p:sp>
            <p:nvSpPr>
              <p:cNvPr id="713" name="Oval 33"/>
              <p:cNvSpPr>
                <a:spLocks noChangeAspect="1" noChangeArrowheads="1"/>
              </p:cNvSpPr>
              <p:nvPr/>
            </p:nvSpPr>
            <p:spPr bwMode="auto">
              <a:xfrm>
                <a:off x="8797683" y="236488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14" name="Oval 21"/>
              <p:cNvSpPr>
                <a:spLocks noChangeAspect="1" noChangeArrowheads="1"/>
              </p:cNvSpPr>
              <p:nvPr/>
            </p:nvSpPr>
            <p:spPr bwMode="auto">
              <a:xfrm>
                <a:off x="7928655" y="170562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15" name="Oval 22"/>
              <p:cNvSpPr>
                <a:spLocks noChangeAspect="1" noChangeArrowheads="1"/>
              </p:cNvSpPr>
              <p:nvPr/>
            </p:nvSpPr>
            <p:spPr bwMode="auto">
              <a:xfrm>
                <a:off x="8554809" y="2060811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16" name="Oval 23"/>
              <p:cNvSpPr>
                <a:spLocks noChangeAspect="1" noChangeArrowheads="1"/>
              </p:cNvSpPr>
              <p:nvPr/>
            </p:nvSpPr>
            <p:spPr bwMode="auto">
              <a:xfrm>
                <a:off x="8434503" y="2106181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17" name="Oval 24"/>
              <p:cNvSpPr>
                <a:spLocks noChangeAspect="1" noChangeArrowheads="1"/>
              </p:cNvSpPr>
              <p:nvPr/>
            </p:nvSpPr>
            <p:spPr bwMode="auto">
              <a:xfrm>
                <a:off x="8665440" y="2138685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18" name="Oval 28"/>
              <p:cNvSpPr>
                <a:spLocks noChangeAspect="1" noChangeArrowheads="1"/>
              </p:cNvSpPr>
              <p:nvPr/>
            </p:nvSpPr>
            <p:spPr bwMode="auto">
              <a:xfrm>
                <a:off x="8055117" y="2106181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19" name="Oval 32"/>
              <p:cNvSpPr>
                <a:spLocks noChangeAspect="1" noChangeArrowheads="1"/>
              </p:cNvSpPr>
              <p:nvPr/>
            </p:nvSpPr>
            <p:spPr bwMode="auto">
              <a:xfrm>
                <a:off x="8856766" y="2150575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20" name="Oval 33"/>
              <p:cNvSpPr>
                <a:spLocks noChangeAspect="1" noChangeArrowheads="1"/>
              </p:cNvSpPr>
              <p:nvPr/>
            </p:nvSpPr>
            <p:spPr bwMode="auto">
              <a:xfrm>
                <a:off x="8758143" y="1851029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21" name="Oval 34"/>
              <p:cNvSpPr>
                <a:spLocks noChangeAspect="1" noChangeArrowheads="1"/>
              </p:cNvSpPr>
              <p:nvPr/>
            </p:nvSpPr>
            <p:spPr bwMode="auto">
              <a:xfrm>
                <a:off x="8840935" y="1427328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22" name="Oval 35"/>
              <p:cNvSpPr>
                <a:spLocks noChangeAspect="1" noChangeArrowheads="1"/>
              </p:cNvSpPr>
              <p:nvPr/>
            </p:nvSpPr>
            <p:spPr bwMode="auto">
              <a:xfrm>
                <a:off x="9093859" y="182788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23" name="Oval 36"/>
              <p:cNvSpPr>
                <a:spLocks noChangeAspect="1" noChangeArrowheads="1"/>
              </p:cNvSpPr>
              <p:nvPr/>
            </p:nvSpPr>
            <p:spPr bwMode="auto">
              <a:xfrm>
                <a:off x="8263276" y="1830808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24" name="Oval 37"/>
              <p:cNvSpPr>
                <a:spLocks noChangeAspect="1" noChangeArrowheads="1"/>
              </p:cNvSpPr>
              <p:nvPr/>
            </p:nvSpPr>
            <p:spPr bwMode="auto">
              <a:xfrm>
                <a:off x="8176839" y="2293451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25" name="Oval 38"/>
              <p:cNvSpPr>
                <a:spLocks noChangeAspect="1" noChangeArrowheads="1"/>
              </p:cNvSpPr>
              <p:nvPr/>
            </p:nvSpPr>
            <p:spPr bwMode="auto">
              <a:xfrm>
                <a:off x="8407776" y="2325956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26" name="Oval 39"/>
              <p:cNvSpPr>
                <a:spLocks noChangeAspect="1" noChangeArrowheads="1"/>
              </p:cNvSpPr>
              <p:nvPr/>
            </p:nvSpPr>
            <p:spPr bwMode="auto">
              <a:xfrm>
                <a:off x="8286055" y="1471084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27" name="Oval 43"/>
              <p:cNvSpPr>
                <a:spLocks noChangeAspect="1" noChangeArrowheads="1"/>
              </p:cNvSpPr>
              <p:nvPr/>
            </p:nvSpPr>
            <p:spPr bwMode="auto">
              <a:xfrm>
                <a:off x="8154741" y="2116175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28" name="Oval 44"/>
              <p:cNvSpPr>
                <a:spLocks noChangeAspect="1" noChangeArrowheads="1"/>
              </p:cNvSpPr>
              <p:nvPr/>
            </p:nvSpPr>
            <p:spPr bwMode="auto">
              <a:xfrm>
                <a:off x="8369055" y="1285860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29" name="Oval 45"/>
              <p:cNvSpPr>
                <a:spLocks noChangeAspect="1" noChangeArrowheads="1"/>
              </p:cNvSpPr>
              <p:nvPr/>
            </p:nvSpPr>
            <p:spPr bwMode="auto">
              <a:xfrm>
                <a:off x="8501090" y="1788956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30" name="Oval 47"/>
              <p:cNvSpPr>
                <a:spLocks noChangeAspect="1" noChangeArrowheads="1"/>
              </p:cNvSpPr>
              <p:nvPr/>
            </p:nvSpPr>
            <p:spPr bwMode="auto">
              <a:xfrm>
                <a:off x="8386190" y="189669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31" name="Oval 51"/>
              <p:cNvSpPr>
                <a:spLocks noChangeAspect="1" noChangeArrowheads="1"/>
              </p:cNvSpPr>
              <p:nvPr/>
            </p:nvSpPr>
            <p:spPr bwMode="auto">
              <a:xfrm>
                <a:off x="8648607" y="1891866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32" name="Oval 52"/>
              <p:cNvSpPr>
                <a:spLocks noChangeAspect="1" noChangeArrowheads="1"/>
              </p:cNvSpPr>
              <p:nvPr/>
            </p:nvSpPr>
            <p:spPr bwMode="auto">
              <a:xfrm>
                <a:off x="9105421" y="2069143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33" name="Oval 58"/>
              <p:cNvSpPr>
                <a:spLocks noChangeAspect="1" noChangeArrowheads="1"/>
              </p:cNvSpPr>
              <p:nvPr/>
            </p:nvSpPr>
            <p:spPr bwMode="auto">
              <a:xfrm>
                <a:off x="8011865" y="1936261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34" name="Oval 59"/>
              <p:cNvSpPr>
                <a:spLocks noChangeAspect="1" noChangeArrowheads="1"/>
              </p:cNvSpPr>
              <p:nvPr/>
            </p:nvSpPr>
            <p:spPr bwMode="auto">
              <a:xfrm>
                <a:off x="8094657" y="1666687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35" name="Oval 60"/>
              <p:cNvSpPr>
                <a:spLocks noChangeAspect="1" noChangeArrowheads="1"/>
              </p:cNvSpPr>
              <p:nvPr/>
            </p:nvSpPr>
            <p:spPr bwMode="auto">
              <a:xfrm>
                <a:off x="8578518" y="1699192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36" name="Oval 33"/>
              <p:cNvSpPr>
                <a:spLocks noChangeAspect="1" noChangeArrowheads="1"/>
              </p:cNvSpPr>
              <p:nvPr/>
            </p:nvSpPr>
            <p:spPr bwMode="auto">
              <a:xfrm>
                <a:off x="8806693" y="179451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37" name="Oval 22"/>
              <p:cNvSpPr>
                <a:spLocks noChangeAspect="1" noChangeArrowheads="1"/>
              </p:cNvSpPr>
              <p:nvPr/>
            </p:nvSpPr>
            <p:spPr bwMode="auto">
              <a:xfrm>
                <a:off x="8603843" y="1418994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38" name="Oval 23"/>
              <p:cNvSpPr>
                <a:spLocks noChangeAspect="1" noChangeArrowheads="1"/>
              </p:cNvSpPr>
              <p:nvPr/>
            </p:nvSpPr>
            <p:spPr bwMode="auto">
              <a:xfrm>
                <a:off x="8858280" y="200769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39" name="Oval 24"/>
              <p:cNvSpPr>
                <a:spLocks noChangeAspect="1" noChangeArrowheads="1"/>
              </p:cNvSpPr>
              <p:nvPr/>
            </p:nvSpPr>
            <p:spPr bwMode="auto">
              <a:xfrm>
                <a:off x="8714474" y="149686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40" name="Oval 28"/>
              <p:cNvSpPr>
                <a:spLocks noChangeAspect="1" noChangeArrowheads="1"/>
              </p:cNvSpPr>
              <p:nvPr/>
            </p:nvSpPr>
            <p:spPr bwMode="auto">
              <a:xfrm>
                <a:off x="8252296" y="192057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41" name="Oval 36"/>
              <p:cNvSpPr>
                <a:spLocks noChangeAspect="1" noChangeArrowheads="1"/>
              </p:cNvSpPr>
              <p:nvPr/>
            </p:nvSpPr>
            <p:spPr bwMode="auto">
              <a:xfrm>
                <a:off x="8460455" y="1645198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42" name="Oval 37"/>
              <p:cNvSpPr>
                <a:spLocks noChangeAspect="1" noChangeArrowheads="1"/>
              </p:cNvSpPr>
              <p:nvPr/>
            </p:nvSpPr>
            <p:spPr bwMode="auto">
              <a:xfrm>
                <a:off x="8389738" y="1499789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43" name="Oval 38"/>
              <p:cNvSpPr>
                <a:spLocks noChangeAspect="1" noChangeArrowheads="1"/>
              </p:cNvSpPr>
              <p:nvPr/>
            </p:nvSpPr>
            <p:spPr bwMode="auto">
              <a:xfrm>
                <a:off x="8620676" y="1532293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44" name="Oval 47"/>
              <p:cNvSpPr>
                <a:spLocks noChangeAspect="1" noChangeArrowheads="1"/>
              </p:cNvSpPr>
              <p:nvPr/>
            </p:nvSpPr>
            <p:spPr bwMode="auto">
              <a:xfrm>
                <a:off x="8940559" y="1748117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45" name="Oval 58"/>
              <p:cNvSpPr>
                <a:spLocks noChangeAspect="1" noChangeArrowheads="1"/>
              </p:cNvSpPr>
              <p:nvPr/>
            </p:nvSpPr>
            <p:spPr bwMode="auto">
              <a:xfrm>
                <a:off x="8126765" y="1785155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6" name="グループ化 5"/>
          <p:cNvGrpSpPr/>
          <p:nvPr/>
        </p:nvGrpSpPr>
        <p:grpSpPr>
          <a:xfrm>
            <a:off x="4773989" y="2846588"/>
            <a:ext cx="2639082" cy="1658764"/>
            <a:chOff x="4842822" y="2696989"/>
            <a:chExt cx="2639082" cy="1658764"/>
          </a:xfrm>
        </p:grpSpPr>
        <p:sp>
          <p:nvSpPr>
            <p:cNvPr id="825" name="角丸四角形 824"/>
            <p:cNvSpPr/>
            <p:nvPr/>
          </p:nvSpPr>
          <p:spPr>
            <a:xfrm>
              <a:off x="4879735" y="2773632"/>
              <a:ext cx="2602169" cy="1582121"/>
            </a:xfrm>
            <a:prstGeom prst="roundRect">
              <a:avLst>
                <a:gd name="adj" fmla="val 931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4" name="正方形/長方形 873"/>
            <p:cNvSpPr/>
            <p:nvPr/>
          </p:nvSpPr>
          <p:spPr>
            <a:xfrm>
              <a:off x="6731121" y="2696989"/>
              <a:ext cx="75078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>
                  <a:solidFill>
                    <a:srgbClr val="FF0000"/>
                  </a:solidFill>
                </a:rPr>
                <a:t>SVOC3</a:t>
              </a:r>
              <a:endParaRPr lang="ja-JP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869" name="正方形/長方形 868"/>
            <p:cNvSpPr/>
            <p:nvPr/>
          </p:nvSpPr>
          <p:spPr>
            <a:xfrm>
              <a:off x="4842822" y="3321866"/>
              <a:ext cx="5180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/>
                <a:t>aging</a:t>
              </a:r>
              <a:endParaRPr lang="ja-JP" altLang="en-US" sz="1200" dirty="0"/>
            </a:p>
          </p:txBody>
        </p:sp>
        <p:sp>
          <p:nvSpPr>
            <p:cNvPr id="870" name="下矢印 869"/>
            <p:cNvSpPr/>
            <p:nvPr/>
          </p:nvSpPr>
          <p:spPr>
            <a:xfrm rot="4609446" flipH="1" flipV="1">
              <a:off x="5008677" y="3140552"/>
              <a:ext cx="156573" cy="409853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9" name="左右矢印 878"/>
            <p:cNvSpPr/>
            <p:nvPr/>
          </p:nvSpPr>
          <p:spPr>
            <a:xfrm rot="13998276">
              <a:off x="5604803" y="3602496"/>
              <a:ext cx="337713" cy="157200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0" name="左右矢印 879"/>
            <p:cNvSpPr/>
            <p:nvPr/>
          </p:nvSpPr>
          <p:spPr>
            <a:xfrm rot="17760001">
              <a:off x="6150718" y="3473923"/>
              <a:ext cx="576697" cy="296705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23" name="グループ化 313"/>
            <p:cNvGrpSpPr>
              <a:grpSpLocks noChangeAspect="1"/>
            </p:cNvGrpSpPr>
            <p:nvPr/>
          </p:nvGrpSpPr>
          <p:grpSpPr>
            <a:xfrm>
              <a:off x="5356619" y="2991196"/>
              <a:ext cx="545605" cy="504000"/>
              <a:chOff x="7928655" y="1285860"/>
              <a:chExt cx="1237363" cy="1143008"/>
            </a:xfrm>
            <a:solidFill>
              <a:srgbClr val="FF0000"/>
            </a:solidFill>
          </p:grpSpPr>
          <p:sp>
            <p:nvSpPr>
              <p:cNvPr id="924" name="Oval 33"/>
              <p:cNvSpPr>
                <a:spLocks noChangeAspect="1" noChangeArrowheads="1"/>
              </p:cNvSpPr>
              <p:nvPr/>
            </p:nvSpPr>
            <p:spPr bwMode="auto">
              <a:xfrm>
                <a:off x="8797683" y="236488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25" name="Oval 21"/>
              <p:cNvSpPr>
                <a:spLocks noChangeAspect="1" noChangeArrowheads="1"/>
              </p:cNvSpPr>
              <p:nvPr/>
            </p:nvSpPr>
            <p:spPr bwMode="auto">
              <a:xfrm>
                <a:off x="7928655" y="170562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26" name="Oval 22"/>
              <p:cNvSpPr>
                <a:spLocks noChangeAspect="1" noChangeArrowheads="1"/>
              </p:cNvSpPr>
              <p:nvPr/>
            </p:nvSpPr>
            <p:spPr bwMode="auto">
              <a:xfrm>
                <a:off x="8554809" y="2060811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27" name="Oval 23"/>
              <p:cNvSpPr>
                <a:spLocks noChangeAspect="1" noChangeArrowheads="1"/>
              </p:cNvSpPr>
              <p:nvPr/>
            </p:nvSpPr>
            <p:spPr bwMode="auto">
              <a:xfrm>
                <a:off x="8434503" y="2106181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28" name="Oval 24"/>
              <p:cNvSpPr>
                <a:spLocks noChangeAspect="1" noChangeArrowheads="1"/>
              </p:cNvSpPr>
              <p:nvPr/>
            </p:nvSpPr>
            <p:spPr bwMode="auto">
              <a:xfrm>
                <a:off x="8665440" y="2138685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29" name="Oval 28"/>
              <p:cNvSpPr>
                <a:spLocks noChangeAspect="1" noChangeArrowheads="1"/>
              </p:cNvSpPr>
              <p:nvPr/>
            </p:nvSpPr>
            <p:spPr bwMode="auto">
              <a:xfrm>
                <a:off x="8055117" y="2106181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30" name="Oval 32"/>
              <p:cNvSpPr>
                <a:spLocks noChangeAspect="1" noChangeArrowheads="1"/>
              </p:cNvSpPr>
              <p:nvPr/>
            </p:nvSpPr>
            <p:spPr bwMode="auto">
              <a:xfrm>
                <a:off x="8856766" y="2150575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31" name="Oval 33"/>
              <p:cNvSpPr>
                <a:spLocks noChangeAspect="1" noChangeArrowheads="1"/>
              </p:cNvSpPr>
              <p:nvPr/>
            </p:nvSpPr>
            <p:spPr bwMode="auto">
              <a:xfrm>
                <a:off x="8758143" y="185102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32" name="Oval 34"/>
              <p:cNvSpPr>
                <a:spLocks noChangeAspect="1" noChangeArrowheads="1"/>
              </p:cNvSpPr>
              <p:nvPr/>
            </p:nvSpPr>
            <p:spPr bwMode="auto">
              <a:xfrm>
                <a:off x="8840935" y="1427328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33" name="Oval 35"/>
              <p:cNvSpPr>
                <a:spLocks noChangeAspect="1" noChangeArrowheads="1"/>
              </p:cNvSpPr>
              <p:nvPr/>
            </p:nvSpPr>
            <p:spPr bwMode="auto">
              <a:xfrm>
                <a:off x="9093859" y="182788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34" name="Oval 36"/>
              <p:cNvSpPr>
                <a:spLocks noChangeAspect="1" noChangeArrowheads="1"/>
              </p:cNvSpPr>
              <p:nvPr/>
            </p:nvSpPr>
            <p:spPr bwMode="auto">
              <a:xfrm>
                <a:off x="8263276" y="1830808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35" name="Oval 37"/>
              <p:cNvSpPr>
                <a:spLocks noChangeAspect="1" noChangeArrowheads="1"/>
              </p:cNvSpPr>
              <p:nvPr/>
            </p:nvSpPr>
            <p:spPr bwMode="auto">
              <a:xfrm>
                <a:off x="8176839" y="2293451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36" name="Oval 38"/>
              <p:cNvSpPr>
                <a:spLocks noChangeAspect="1" noChangeArrowheads="1"/>
              </p:cNvSpPr>
              <p:nvPr/>
            </p:nvSpPr>
            <p:spPr bwMode="auto">
              <a:xfrm>
                <a:off x="8407776" y="2325956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37" name="Oval 39"/>
              <p:cNvSpPr>
                <a:spLocks noChangeAspect="1" noChangeArrowheads="1"/>
              </p:cNvSpPr>
              <p:nvPr/>
            </p:nvSpPr>
            <p:spPr bwMode="auto">
              <a:xfrm>
                <a:off x="8286055" y="1471084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38" name="Oval 43"/>
              <p:cNvSpPr>
                <a:spLocks noChangeAspect="1" noChangeArrowheads="1"/>
              </p:cNvSpPr>
              <p:nvPr/>
            </p:nvSpPr>
            <p:spPr bwMode="auto">
              <a:xfrm>
                <a:off x="8154741" y="2116175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39" name="Oval 44"/>
              <p:cNvSpPr>
                <a:spLocks noChangeAspect="1" noChangeArrowheads="1"/>
              </p:cNvSpPr>
              <p:nvPr/>
            </p:nvSpPr>
            <p:spPr bwMode="auto">
              <a:xfrm>
                <a:off x="8369055" y="128586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40" name="Oval 45"/>
              <p:cNvSpPr>
                <a:spLocks noChangeAspect="1" noChangeArrowheads="1"/>
              </p:cNvSpPr>
              <p:nvPr/>
            </p:nvSpPr>
            <p:spPr bwMode="auto">
              <a:xfrm>
                <a:off x="8501090" y="1788956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41" name="Oval 47"/>
              <p:cNvSpPr>
                <a:spLocks noChangeAspect="1" noChangeArrowheads="1"/>
              </p:cNvSpPr>
              <p:nvPr/>
            </p:nvSpPr>
            <p:spPr bwMode="auto">
              <a:xfrm>
                <a:off x="8386190" y="189669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42" name="Oval 51"/>
              <p:cNvSpPr>
                <a:spLocks noChangeAspect="1" noChangeArrowheads="1"/>
              </p:cNvSpPr>
              <p:nvPr/>
            </p:nvSpPr>
            <p:spPr bwMode="auto">
              <a:xfrm>
                <a:off x="8648607" y="1891866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43" name="Oval 52"/>
              <p:cNvSpPr>
                <a:spLocks noChangeAspect="1" noChangeArrowheads="1"/>
              </p:cNvSpPr>
              <p:nvPr/>
            </p:nvSpPr>
            <p:spPr bwMode="auto">
              <a:xfrm>
                <a:off x="9105421" y="2069143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44" name="Oval 58"/>
              <p:cNvSpPr>
                <a:spLocks noChangeAspect="1" noChangeArrowheads="1"/>
              </p:cNvSpPr>
              <p:nvPr/>
            </p:nvSpPr>
            <p:spPr bwMode="auto">
              <a:xfrm>
                <a:off x="8011865" y="1936261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45" name="Oval 59"/>
              <p:cNvSpPr>
                <a:spLocks noChangeAspect="1" noChangeArrowheads="1"/>
              </p:cNvSpPr>
              <p:nvPr/>
            </p:nvSpPr>
            <p:spPr bwMode="auto">
              <a:xfrm>
                <a:off x="8094657" y="1666687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46" name="Oval 60"/>
              <p:cNvSpPr>
                <a:spLocks noChangeAspect="1" noChangeArrowheads="1"/>
              </p:cNvSpPr>
              <p:nvPr/>
            </p:nvSpPr>
            <p:spPr bwMode="auto">
              <a:xfrm>
                <a:off x="8578518" y="1699192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47" name="Oval 33"/>
              <p:cNvSpPr>
                <a:spLocks noChangeAspect="1" noChangeArrowheads="1"/>
              </p:cNvSpPr>
              <p:nvPr/>
            </p:nvSpPr>
            <p:spPr bwMode="auto">
              <a:xfrm>
                <a:off x="8806693" y="179451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48" name="Oval 22"/>
              <p:cNvSpPr>
                <a:spLocks noChangeAspect="1" noChangeArrowheads="1"/>
              </p:cNvSpPr>
              <p:nvPr/>
            </p:nvSpPr>
            <p:spPr bwMode="auto">
              <a:xfrm>
                <a:off x="8603843" y="1418994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49" name="Oval 23"/>
              <p:cNvSpPr>
                <a:spLocks noChangeAspect="1" noChangeArrowheads="1"/>
              </p:cNvSpPr>
              <p:nvPr/>
            </p:nvSpPr>
            <p:spPr bwMode="auto">
              <a:xfrm>
                <a:off x="8858280" y="200769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50" name="Oval 24"/>
              <p:cNvSpPr>
                <a:spLocks noChangeAspect="1" noChangeArrowheads="1"/>
              </p:cNvSpPr>
              <p:nvPr/>
            </p:nvSpPr>
            <p:spPr bwMode="auto">
              <a:xfrm>
                <a:off x="8714474" y="149686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51" name="Oval 28"/>
              <p:cNvSpPr>
                <a:spLocks noChangeAspect="1" noChangeArrowheads="1"/>
              </p:cNvSpPr>
              <p:nvPr/>
            </p:nvSpPr>
            <p:spPr bwMode="auto">
              <a:xfrm>
                <a:off x="8252296" y="192057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52" name="Oval 36"/>
              <p:cNvSpPr>
                <a:spLocks noChangeAspect="1" noChangeArrowheads="1"/>
              </p:cNvSpPr>
              <p:nvPr/>
            </p:nvSpPr>
            <p:spPr bwMode="auto">
              <a:xfrm>
                <a:off x="8460455" y="1645198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53" name="Oval 37"/>
              <p:cNvSpPr>
                <a:spLocks noChangeAspect="1" noChangeArrowheads="1"/>
              </p:cNvSpPr>
              <p:nvPr/>
            </p:nvSpPr>
            <p:spPr bwMode="auto">
              <a:xfrm>
                <a:off x="8389738" y="149978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54" name="Oval 38"/>
              <p:cNvSpPr>
                <a:spLocks noChangeAspect="1" noChangeArrowheads="1"/>
              </p:cNvSpPr>
              <p:nvPr/>
            </p:nvSpPr>
            <p:spPr bwMode="auto">
              <a:xfrm>
                <a:off x="8620676" y="1532293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55" name="Oval 47"/>
              <p:cNvSpPr>
                <a:spLocks noChangeAspect="1" noChangeArrowheads="1"/>
              </p:cNvSpPr>
              <p:nvPr/>
            </p:nvSpPr>
            <p:spPr bwMode="auto">
              <a:xfrm>
                <a:off x="8940559" y="1748117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56" name="Oval 58"/>
              <p:cNvSpPr>
                <a:spLocks noChangeAspect="1" noChangeArrowheads="1"/>
              </p:cNvSpPr>
              <p:nvPr/>
            </p:nvSpPr>
            <p:spPr bwMode="auto">
              <a:xfrm>
                <a:off x="8126765" y="1785155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957" name="下矢印 956"/>
            <p:cNvSpPr/>
            <p:nvPr/>
          </p:nvSpPr>
          <p:spPr>
            <a:xfrm rot="4609446" flipH="1" flipV="1">
              <a:off x="6050030" y="2950443"/>
              <a:ext cx="156573" cy="409853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8" name="正方形/長方形 957"/>
            <p:cNvSpPr/>
            <p:nvPr/>
          </p:nvSpPr>
          <p:spPr>
            <a:xfrm>
              <a:off x="5277663" y="2740529"/>
              <a:ext cx="75078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>
                  <a:solidFill>
                    <a:srgbClr val="FF0000"/>
                  </a:solidFill>
                </a:rPr>
                <a:t>SVOC2</a:t>
              </a:r>
              <a:endParaRPr lang="ja-JP" altLang="en-US" sz="16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959" name="グループ化 313"/>
            <p:cNvGrpSpPr>
              <a:grpSpLocks noChangeAspect="1"/>
            </p:cNvGrpSpPr>
            <p:nvPr/>
          </p:nvGrpSpPr>
          <p:grpSpPr>
            <a:xfrm>
              <a:off x="6404754" y="2847355"/>
              <a:ext cx="545605" cy="504000"/>
              <a:chOff x="7928655" y="1285860"/>
              <a:chExt cx="1237363" cy="1143008"/>
            </a:xfrm>
            <a:solidFill>
              <a:srgbClr val="FF0000"/>
            </a:solidFill>
          </p:grpSpPr>
          <p:sp>
            <p:nvSpPr>
              <p:cNvPr id="960" name="Oval 33"/>
              <p:cNvSpPr>
                <a:spLocks noChangeAspect="1" noChangeArrowheads="1"/>
              </p:cNvSpPr>
              <p:nvPr/>
            </p:nvSpPr>
            <p:spPr bwMode="auto">
              <a:xfrm>
                <a:off x="8797683" y="236488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61" name="Oval 21"/>
              <p:cNvSpPr>
                <a:spLocks noChangeAspect="1" noChangeArrowheads="1"/>
              </p:cNvSpPr>
              <p:nvPr/>
            </p:nvSpPr>
            <p:spPr bwMode="auto">
              <a:xfrm>
                <a:off x="7928655" y="170562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62" name="Oval 22"/>
              <p:cNvSpPr>
                <a:spLocks noChangeAspect="1" noChangeArrowheads="1"/>
              </p:cNvSpPr>
              <p:nvPr/>
            </p:nvSpPr>
            <p:spPr bwMode="auto">
              <a:xfrm>
                <a:off x="8554809" y="2060811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63" name="Oval 23"/>
              <p:cNvSpPr>
                <a:spLocks noChangeAspect="1" noChangeArrowheads="1"/>
              </p:cNvSpPr>
              <p:nvPr/>
            </p:nvSpPr>
            <p:spPr bwMode="auto">
              <a:xfrm>
                <a:off x="8434503" y="2106181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64" name="Oval 24"/>
              <p:cNvSpPr>
                <a:spLocks noChangeAspect="1" noChangeArrowheads="1"/>
              </p:cNvSpPr>
              <p:nvPr/>
            </p:nvSpPr>
            <p:spPr bwMode="auto">
              <a:xfrm>
                <a:off x="8665440" y="2138685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65" name="Oval 28"/>
              <p:cNvSpPr>
                <a:spLocks noChangeAspect="1" noChangeArrowheads="1"/>
              </p:cNvSpPr>
              <p:nvPr/>
            </p:nvSpPr>
            <p:spPr bwMode="auto">
              <a:xfrm>
                <a:off x="8055117" y="2106181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66" name="Oval 32"/>
              <p:cNvSpPr>
                <a:spLocks noChangeAspect="1" noChangeArrowheads="1"/>
              </p:cNvSpPr>
              <p:nvPr/>
            </p:nvSpPr>
            <p:spPr bwMode="auto">
              <a:xfrm>
                <a:off x="8856766" y="2150575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67" name="Oval 33"/>
              <p:cNvSpPr>
                <a:spLocks noChangeAspect="1" noChangeArrowheads="1"/>
              </p:cNvSpPr>
              <p:nvPr/>
            </p:nvSpPr>
            <p:spPr bwMode="auto">
              <a:xfrm>
                <a:off x="8758143" y="185102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68" name="Oval 34"/>
              <p:cNvSpPr>
                <a:spLocks noChangeAspect="1" noChangeArrowheads="1"/>
              </p:cNvSpPr>
              <p:nvPr/>
            </p:nvSpPr>
            <p:spPr bwMode="auto">
              <a:xfrm>
                <a:off x="8840935" y="1427328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69" name="Oval 35"/>
              <p:cNvSpPr>
                <a:spLocks noChangeAspect="1" noChangeArrowheads="1"/>
              </p:cNvSpPr>
              <p:nvPr/>
            </p:nvSpPr>
            <p:spPr bwMode="auto">
              <a:xfrm>
                <a:off x="9093859" y="182788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70" name="Oval 36"/>
              <p:cNvSpPr>
                <a:spLocks noChangeAspect="1" noChangeArrowheads="1"/>
              </p:cNvSpPr>
              <p:nvPr/>
            </p:nvSpPr>
            <p:spPr bwMode="auto">
              <a:xfrm>
                <a:off x="8263276" y="1830808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71" name="Oval 37"/>
              <p:cNvSpPr>
                <a:spLocks noChangeAspect="1" noChangeArrowheads="1"/>
              </p:cNvSpPr>
              <p:nvPr/>
            </p:nvSpPr>
            <p:spPr bwMode="auto">
              <a:xfrm>
                <a:off x="8176839" y="2293451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72" name="Oval 38"/>
              <p:cNvSpPr>
                <a:spLocks noChangeAspect="1" noChangeArrowheads="1"/>
              </p:cNvSpPr>
              <p:nvPr/>
            </p:nvSpPr>
            <p:spPr bwMode="auto">
              <a:xfrm>
                <a:off x="8407776" y="2325956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73" name="Oval 39"/>
              <p:cNvSpPr>
                <a:spLocks noChangeAspect="1" noChangeArrowheads="1"/>
              </p:cNvSpPr>
              <p:nvPr/>
            </p:nvSpPr>
            <p:spPr bwMode="auto">
              <a:xfrm>
                <a:off x="8286055" y="1471084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74" name="Oval 43"/>
              <p:cNvSpPr>
                <a:spLocks noChangeAspect="1" noChangeArrowheads="1"/>
              </p:cNvSpPr>
              <p:nvPr/>
            </p:nvSpPr>
            <p:spPr bwMode="auto">
              <a:xfrm>
                <a:off x="8154741" y="2116175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75" name="Oval 44"/>
              <p:cNvSpPr>
                <a:spLocks noChangeAspect="1" noChangeArrowheads="1"/>
              </p:cNvSpPr>
              <p:nvPr/>
            </p:nvSpPr>
            <p:spPr bwMode="auto">
              <a:xfrm>
                <a:off x="8369055" y="128586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76" name="Oval 45"/>
              <p:cNvSpPr>
                <a:spLocks noChangeAspect="1" noChangeArrowheads="1"/>
              </p:cNvSpPr>
              <p:nvPr/>
            </p:nvSpPr>
            <p:spPr bwMode="auto">
              <a:xfrm>
                <a:off x="8501090" y="1788956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77" name="Oval 47"/>
              <p:cNvSpPr>
                <a:spLocks noChangeAspect="1" noChangeArrowheads="1"/>
              </p:cNvSpPr>
              <p:nvPr/>
            </p:nvSpPr>
            <p:spPr bwMode="auto">
              <a:xfrm>
                <a:off x="8386190" y="189669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78" name="Oval 51"/>
              <p:cNvSpPr>
                <a:spLocks noChangeAspect="1" noChangeArrowheads="1"/>
              </p:cNvSpPr>
              <p:nvPr/>
            </p:nvSpPr>
            <p:spPr bwMode="auto">
              <a:xfrm>
                <a:off x="8648607" y="1891866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79" name="Oval 52"/>
              <p:cNvSpPr>
                <a:spLocks noChangeAspect="1" noChangeArrowheads="1"/>
              </p:cNvSpPr>
              <p:nvPr/>
            </p:nvSpPr>
            <p:spPr bwMode="auto">
              <a:xfrm>
                <a:off x="9105421" y="2069143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80" name="Oval 58"/>
              <p:cNvSpPr>
                <a:spLocks noChangeAspect="1" noChangeArrowheads="1"/>
              </p:cNvSpPr>
              <p:nvPr/>
            </p:nvSpPr>
            <p:spPr bwMode="auto">
              <a:xfrm>
                <a:off x="8011865" y="1936261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81" name="Oval 59"/>
              <p:cNvSpPr>
                <a:spLocks noChangeAspect="1" noChangeArrowheads="1"/>
              </p:cNvSpPr>
              <p:nvPr/>
            </p:nvSpPr>
            <p:spPr bwMode="auto">
              <a:xfrm>
                <a:off x="8094657" y="1666687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82" name="Oval 60"/>
              <p:cNvSpPr>
                <a:spLocks noChangeAspect="1" noChangeArrowheads="1"/>
              </p:cNvSpPr>
              <p:nvPr/>
            </p:nvSpPr>
            <p:spPr bwMode="auto">
              <a:xfrm>
                <a:off x="8578518" y="1699192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83" name="Oval 33"/>
              <p:cNvSpPr>
                <a:spLocks noChangeAspect="1" noChangeArrowheads="1"/>
              </p:cNvSpPr>
              <p:nvPr/>
            </p:nvSpPr>
            <p:spPr bwMode="auto">
              <a:xfrm>
                <a:off x="8806693" y="179451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84" name="Oval 22"/>
              <p:cNvSpPr>
                <a:spLocks noChangeAspect="1" noChangeArrowheads="1"/>
              </p:cNvSpPr>
              <p:nvPr/>
            </p:nvSpPr>
            <p:spPr bwMode="auto">
              <a:xfrm>
                <a:off x="8603843" y="1418994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85" name="Oval 23"/>
              <p:cNvSpPr>
                <a:spLocks noChangeAspect="1" noChangeArrowheads="1"/>
              </p:cNvSpPr>
              <p:nvPr/>
            </p:nvSpPr>
            <p:spPr bwMode="auto">
              <a:xfrm>
                <a:off x="8858280" y="200769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86" name="Oval 24"/>
              <p:cNvSpPr>
                <a:spLocks noChangeAspect="1" noChangeArrowheads="1"/>
              </p:cNvSpPr>
              <p:nvPr/>
            </p:nvSpPr>
            <p:spPr bwMode="auto">
              <a:xfrm>
                <a:off x="8714474" y="149686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87" name="Oval 28"/>
              <p:cNvSpPr>
                <a:spLocks noChangeAspect="1" noChangeArrowheads="1"/>
              </p:cNvSpPr>
              <p:nvPr/>
            </p:nvSpPr>
            <p:spPr bwMode="auto">
              <a:xfrm>
                <a:off x="8252296" y="192057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88" name="Oval 36"/>
              <p:cNvSpPr>
                <a:spLocks noChangeAspect="1" noChangeArrowheads="1"/>
              </p:cNvSpPr>
              <p:nvPr/>
            </p:nvSpPr>
            <p:spPr bwMode="auto">
              <a:xfrm>
                <a:off x="8460455" y="1645198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89" name="Oval 37"/>
              <p:cNvSpPr>
                <a:spLocks noChangeAspect="1" noChangeArrowheads="1"/>
              </p:cNvSpPr>
              <p:nvPr/>
            </p:nvSpPr>
            <p:spPr bwMode="auto">
              <a:xfrm>
                <a:off x="8389738" y="149978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90" name="Oval 38"/>
              <p:cNvSpPr>
                <a:spLocks noChangeAspect="1" noChangeArrowheads="1"/>
              </p:cNvSpPr>
              <p:nvPr/>
            </p:nvSpPr>
            <p:spPr bwMode="auto">
              <a:xfrm>
                <a:off x="8620676" y="1532293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91" name="Oval 47"/>
              <p:cNvSpPr>
                <a:spLocks noChangeAspect="1" noChangeArrowheads="1"/>
              </p:cNvSpPr>
              <p:nvPr/>
            </p:nvSpPr>
            <p:spPr bwMode="auto">
              <a:xfrm>
                <a:off x="8940559" y="1748117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92" name="Oval 58"/>
              <p:cNvSpPr>
                <a:spLocks noChangeAspect="1" noChangeArrowheads="1"/>
              </p:cNvSpPr>
              <p:nvPr/>
            </p:nvSpPr>
            <p:spPr bwMode="auto">
              <a:xfrm>
                <a:off x="8126765" y="1785155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993" name="正方形/長方形 992"/>
            <p:cNvSpPr/>
            <p:nvPr/>
          </p:nvSpPr>
          <p:spPr>
            <a:xfrm>
              <a:off x="5922281" y="3169254"/>
              <a:ext cx="5180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/>
                <a:t>aging</a:t>
              </a:r>
              <a:endParaRPr lang="ja-JP" altLang="en-US" sz="1200" dirty="0"/>
            </a:p>
          </p:txBody>
        </p:sp>
        <p:sp>
          <p:nvSpPr>
            <p:cNvPr id="1003" name="正方形/長方形 1002"/>
            <p:cNvSpPr/>
            <p:nvPr/>
          </p:nvSpPr>
          <p:spPr>
            <a:xfrm>
              <a:off x="6561529" y="3523100"/>
              <a:ext cx="601640" cy="313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ja-JP" sz="1200" dirty="0" smtClean="0"/>
                <a:t>cond./</a:t>
              </a:r>
            </a:p>
            <a:p>
              <a:pPr>
                <a:lnSpc>
                  <a:spcPct val="60000"/>
                </a:lnSpc>
              </a:pPr>
              <a:r>
                <a:rPr lang="en-US" altLang="ja-JP" sz="1200" dirty="0" err="1" smtClean="0"/>
                <a:t>evapo</a:t>
              </a:r>
              <a:r>
                <a:rPr lang="en-US" altLang="ja-JP" sz="1200" dirty="0" smtClean="0"/>
                <a:t>.</a:t>
              </a:r>
              <a:endParaRPr lang="ja-JP" altLang="en-US" sz="1200" dirty="0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7413070" y="1811316"/>
            <a:ext cx="1287898" cy="430887"/>
            <a:chOff x="7481903" y="1661717"/>
            <a:chExt cx="1287898" cy="430887"/>
          </a:xfrm>
        </p:grpSpPr>
        <p:sp>
          <p:nvSpPr>
            <p:cNvPr id="7" name="正方形/長方形 6"/>
            <p:cNvSpPr/>
            <p:nvPr/>
          </p:nvSpPr>
          <p:spPr>
            <a:xfrm>
              <a:off x="7740352" y="1661717"/>
              <a:ext cx="10294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200" dirty="0"/>
                <a:t>Merit 1</a:t>
              </a:r>
              <a:endParaRPr lang="ja-JP" altLang="en-US" sz="2200" dirty="0"/>
            </a:p>
          </p:txBody>
        </p:sp>
        <p:cxnSp>
          <p:nvCxnSpPr>
            <p:cNvPr id="9" name="直線矢印コネクタ 8"/>
            <p:cNvCxnSpPr>
              <a:stCxn id="7" idx="1"/>
              <a:endCxn id="2" idx="3"/>
            </p:cNvCxnSpPr>
            <p:nvPr/>
          </p:nvCxnSpPr>
          <p:spPr>
            <a:xfrm flipH="1">
              <a:off x="7481903" y="1877161"/>
              <a:ext cx="258449" cy="581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4" name="グループ化 603"/>
          <p:cNvGrpSpPr/>
          <p:nvPr/>
        </p:nvGrpSpPr>
        <p:grpSpPr>
          <a:xfrm>
            <a:off x="7413071" y="3501008"/>
            <a:ext cx="1287897" cy="430887"/>
            <a:chOff x="7493980" y="1687406"/>
            <a:chExt cx="1287897" cy="430887"/>
          </a:xfrm>
        </p:grpSpPr>
        <p:sp>
          <p:nvSpPr>
            <p:cNvPr id="605" name="正方形/長方形 604"/>
            <p:cNvSpPr/>
            <p:nvPr/>
          </p:nvSpPr>
          <p:spPr>
            <a:xfrm>
              <a:off x="7752428" y="1687406"/>
              <a:ext cx="10294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200" dirty="0" smtClean="0"/>
                <a:t>Merit 2</a:t>
              </a:r>
              <a:endParaRPr lang="ja-JP" altLang="en-US" sz="2200" dirty="0"/>
            </a:p>
          </p:txBody>
        </p:sp>
        <p:cxnSp>
          <p:nvCxnSpPr>
            <p:cNvPr id="606" name="直線矢印コネクタ 605"/>
            <p:cNvCxnSpPr>
              <a:stCxn id="605" idx="1"/>
              <a:endCxn id="825" idx="3"/>
            </p:cNvCxnSpPr>
            <p:nvPr/>
          </p:nvCxnSpPr>
          <p:spPr>
            <a:xfrm flipH="1" flipV="1">
              <a:off x="7493980" y="1900690"/>
              <a:ext cx="258448" cy="216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7" name="正方形/長方形 606"/>
          <p:cNvSpPr/>
          <p:nvPr/>
        </p:nvSpPr>
        <p:spPr>
          <a:xfrm>
            <a:off x="1475656" y="5013177"/>
            <a:ext cx="7704856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Simulate primary emissions and oxidation (aging) of SVOC/IVOC (semi-/intermediate- VOC)</a:t>
            </a:r>
          </a:p>
          <a:p>
            <a:endParaRPr lang="ja-JP" altLang="en-US" sz="2400" dirty="0"/>
          </a:p>
          <a:p>
            <a:r>
              <a:rPr lang="en-US" altLang="ja-JP" sz="2400" dirty="0" smtClean="0"/>
              <a:t>Simulate aging processes of oxidation products from VOCs</a:t>
            </a:r>
          </a:p>
        </p:txBody>
      </p:sp>
      <p:sp>
        <p:nvSpPr>
          <p:cNvPr id="609" name="タイトル 5"/>
          <p:cNvSpPr txBox="1">
            <a:spLocks/>
          </p:cNvSpPr>
          <p:nvPr/>
        </p:nvSpPr>
        <p:spPr>
          <a:xfrm>
            <a:off x="179512" y="260648"/>
            <a:ext cx="8647868" cy="43088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200" dirty="0" smtClean="0"/>
              <a:t>SOA model development </a:t>
            </a:r>
            <a:r>
              <a:rPr lang="en-US" altLang="ja-JP" sz="2000" dirty="0"/>
              <a:t>– Volatility basis-set (VBS) model</a:t>
            </a:r>
            <a:endParaRPr lang="ja-JP" altLang="en-US" sz="2000" dirty="0"/>
          </a:p>
        </p:txBody>
      </p:sp>
      <p:sp>
        <p:nvSpPr>
          <p:cNvPr id="608" name="正方形/長方形 607"/>
          <p:cNvSpPr/>
          <p:nvPr/>
        </p:nvSpPr>
        <p:spPr>
          <a:xfrm>
            <a:off x="-32955" y="-1"/>
            <a:ext cx="1454501" cy="346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400" dirty="0"/>
              <a:t>　１</a:t>
            </a:r>
            <a:r>
              <a:rPr lang="ja-JP" altLang="en-US" sz="1400" dirty="0" smtClean="0"/>
              <a:t>．</a:t>
            </a:r>
            <a:r>
              <a:rPr lang="en-US" altLang="ja-JP" sz="1400" dirty="0" smtClean="0"/>
              <a:t>Introduction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296878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555776" y="980728"/>
            <a:ext cx="6408712" cy="107721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0066FF"/>
                </a:solidFill>
              </a:rPr>
              <a:t>ARO1</a:t>
            </a:r>
            <a:r>
              <a:rPr lang="en-US" altLang="ja-JP" sz="1600" dirty="0"/>
              <a:t> + </a:t>
            </a:r>
            <a:r>
              <a:rPr lang="en-US" altLang="ja-JP" sz="1600" dirty="0" smtClean="0"/>
              <a:t>OH </a:t>
            </a:r>
            <a:r>
              <a:rPr lang="en-US" altLang="ja-JP" sz="1600" dirty="0"/>
              <a:t>= 0.224*HO2 + 0.765*RO2_R + 0.011*RO2_N </a:t>
            </a:r>
            <a:r>
              <a:rPr lang="en-US" altLang="ja-JP" sz="1600" dirty="0" smtClean="0"/>
              <a:t>+ </a:t>
            </a:r>
            <a:r>
              <a:rPr lang="en-US" altLang="ja-JP" sz="1600" dirty="0"/>
              <a:t>0.055*PROD2 </a:t>
            </a:r>
            <a:endParaRPr lang="en-US" altLang="ja-JP" sz="1600" dirty="0" smtClean="0"/>
          </a:p>
          <a:p>
            <a:r>
              <a:rPr lang="en-US" altLang="ja-JP" sz="1600" dirty="0"/>
              <a:t>	</a:t>
            </a:r>
            <a:r>
              <a:rPr lang="en-US" altLang="ja-JP" sz="1600" dirty="0" smtClean="0"/>
              <a:t>+</a:t>
            </a:r>
            <a:r>
              <a:rPr lang="en-US" altLang="ja-JP" sz="1600" dirty="0"/>
              <a:t>0.118*GLY + 0.119*MGLY </a:t>
            </a:r>
            <a:r>
              <a:rPr lang="en-US" altLang="ja-JP" sz="1600" dirty="0" smtClean="0"/>
              <a:t>+ </a:t>
            </a:r>
            <a:r>
              <a:rPr lang="en-US" altLang="ja-JP" sz="1600" dirty="0"/>
              <a:t>0.017*PHEN + </a:t>
            </a:r>
            <a:r>
              <a:rPr lang="en-US" altLang="ja-JP" sz="1600" dirty="0" smtClean="0"/>
              <a:t>0.2</a:t>
            </a:r>
            <a:r>
              <a:rPr lang="en-US" altLang="ja-JP" sz="1600" dirty="0"/>
              <a:t>07*CRES </a:t>
            </a:r>
          </a:p>
          <a:p>
            <a:r>
              <a:rPr lang="en-US" altLang="ja-JP" sz="1600" dirty="0"/>
              <a:t>	</a:t>
            </a:r>
            <a:r>
              <a:rPr lang="en-US" altLang="ja-JP" sz="1600" dirty="0" smtClean="0"/>
              <a:t>+ 0.059*BALD + 0.491*DCB1 </a:t>
            </a:r>
            <a:r>
              <a:rPr lang="en-US" altLang="ja-JP" sz="1600" dirty="0"/>
              <a:t>+ 0.108*DCB2 + </a:t>
            </a:r>
            <a:r>
              <a:rPr lang="en-US" altLang="ja-JP" sz="1600" dirty="0" smtClean="0"/>
              <a:t>0.051*DCB3</a:t>
            </a:r>
          </a:p>
          <a:p>
            <a:r>
              <a:rPr lang="en-US" altLang="ja-JP" sz="1600" dirty="0"/>
              <a:t>	</a:t>
            </a:r>
            <a:r>
              <a:rPr lang="en-US" altLang="ja-JP" sz="1600" dirty="0" smtClean="0"/>
              <a:t>+</a:t>
            </a:r>
            <a:r>
              <a:rPr lang="en-US" altLang="ja-JP" sz="1600" dirty="0"/>
              <a:t>0.071*</a:t>
            </a:r>
            <a:r>
              <a:rPr lang="en-US" altLang="ja-JP" sz="1600" dirty="0">
                <a:solidFill>
                  <a:srgbClr val="FF3300"/>
                </a:solidFill>
              </a:rPr>
              <a:t>TOLAER1</a:t>
            </a:r>
            <a:r>
              <a:rPr lang="en-US" altLang="ja-JP" sz="1600" dirty="0"/>
              <a:t> + </a:t>
            </a:r>
            <a:r>
              <a:rPr lang="en-US" altLang="ja-JP" sz="1600" dirty="0" smtClean="0"/>
              <a:t>0.138*</a:t>
            </a:r>
            <a:r>
              <a:rPr lang="en-US" altLang="ja-JP" sz="1600" dirty="0" smtClean="0">
                <a:solidFill>
                  <a:srgbClr val="FF3300"/>
                </a:solidFill>
              </a:rPr>
              <a:t>TOLAER2</a:t>
            </a:r>
            <a:endParaRPr lang="ja-JP" altLang="en-US" sz="1600" dirty="0">
              <a:solidFill>
                <a:srgbClr val="FF33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1520" y="908720"/>
            <a:ext cx="224933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u="sng" dirty="0" smtClean="0">
                <a:latin typeface="Arial" pitchFamily="34" charset="0"/>
              </a:rPr>
              <a:t>Yield model</a:t>
            </a:r>
          </a:p>
          <a:p>
            <a:r>
              <a:rPr lang="en-US" altLang="ja-JP" dirty="0">
                <a:latin typeface="Arial" pitchFamily="34" charset="0"/>
              </a:rPr>
              <a:t>(</a:t>
            </a:r>
            <a:r>
              <a:rPr lang="en-US" altLang="ja-JP" dirty="0" smtClean="0">
                <a:latin typeface="Arial" pitchFamily="34" charset="0"/>
              </a:rPr>
              <a:t>SAPRC99-AERO4)</a:t>
            </a:r>
            <a:endParaRPr lang="en-US" altLang="ja-JP" dirty="0">
              <a:latin typeface="Arial" pitchFamily="34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79512" y="2132856"/>
            <a:ext cx="8815778" cy="4598506"/>
            <a:chOff x="179512" y="2132856"/>
            <a:chExt cx="8815778" cy="4598506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341888" y="3212470"/>
              <a:ext cx="3942080" cy="3503930"/>
              <a:chOff x="-155" y="1656"/>
              <a:chExt cx="3104" cy="2759"/>
            </a:xfrm>
          </p:grpSpPr>
          <p:pic>
            <p:nvPicPr>
              <p:cNvPr id="9" name="Picture 9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6" y="2212"/>
                <a:ext cx="2573" cy="20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" name="AutoShape 10"/>
              <p:cNvSpPr>
                <a:spLocks noChangeArrowheads="1"/>
              </p:cNvSpPr>
              <p:nvPr/>
            </p:nvSpPr>
            <p:spPr bwMode="auto">
              <a:xfrm>
                <a:off x="1836" y="3106"/>
                <a:ext cx="807" cy="173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11" name="Group 11"/>
              <p:cNvGrpSpPr>
                <a:grpSpLocks/>
              </p:cNvGrpSpPr>
              <p:nvPr/>
            </p:nvGrpSpPr>
            <p:grpSpPr bwMode="auto">
              <a:xfrm>
                <a:off x="2438" y="2311"/>
                <a:ext cx="457" cy="751"/>
                <a:chOff x="2582" y="2311"/>
                <a:chExt cx="457" cy="751"/>
              </a:xfrm>
            </p:grpSpPr>
            <p:sp>
              <p:nvSpPr>
                <p:cNvPr id="1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582" y="2311"/>
                  <a:ext cx="457" cy="75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400" dirty="0"/>
                    <a:t>UR24</a:t>
                  </a:r>
                </a:p>
                <a:p>
                  <a:r>
                    <a:rPr lang="en-US" altLang="ja-JP" sz="1400" dirty="0"/>
                    <a:t>UR25</a:t>
                  </a:r>
                </a:p>
                <a:p>
                  <a:r>
                    <a:rPr lang="en-US" altLang="ja-JP" sz="1400" dirty="0"/>
                    <a:t>UR26</a:t>
                  </a:r>
                </a:p>
                <a:p>
                  <a:r>
                    <a:rPr lang="en-US" altLang="ja-JP" sz="1400" dirty="0"/>
                    <a:t>etc.</a:t>
                  </a:r>
                </a:p>
              </p:txBody>
            </p:sp>
            <p:sp>
              <p:nvSpPr>
                <p:cNvPr id="15" name="Rectangle 13"/>
                <p:cNvSpPr>
                  <a:spLocks noChangeArrowheads="1"/>
                </p:cNvSpPr>
                <p:nvPr/>
              </p:nvSpPr>
              <p:spPr bwMode="auto">
                <a:xfrm>
                  <a:off x="2619" y="2687"/>
                  <a:ext cx="384" cy="192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2" name="Rectangle 14"/>
              <p:cNvSpPr>
                <a:spLocks noChangeArrowheads="1"/>
              </p:cNvSpPr>
              <p:nvPr/>
            </p:nvSpPr>
            <p:spPr bwMode="auto">
              <a:xfrm>
                <a:off x="-155" y="1656"/>
                <a:ext cx="3104" cy="275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Text Box 15"/>
              <p:cNvSpPr txBox="1">
                <a:spLocks noChangeArrowheads="1"/>
              </p:cNvSpPr>
              <p:nvPr/>
            </p:nvSpPr>
            <p:spPr bwMode="auto">
              <a:xfrm>
                <a:off x="-75" y="1770"/>
                <a:ext cx="2400" cy="3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000" dirty="0" smtClean="0">
                    <a:latin typeface="Arial" pitchFamily="34" charset="0"/>
                  </a:rPr>
                  <a:t>CACM</a:t>
                </a:r>
                <a:r>
                  <a:rPr lang="en-US" altLang="ja-JP" sz="1200" dirty="0" smtClean="0">
                    <a:latin typeface="Arial" pitchFamily="34" charset="0"/>
                  </a:rPr>
                  <a:t> (</a:t>
                </a:r>
                <a:r>
                  <a:rPr lang="en-US" altLang="ja-JP" sz="1200" dirty="0" err="1" smtClean="0">
                    <a:latin typeface="Arial" pitchFamily="34" charset="0"/>
                  </a:rPr>
                  <a:t>caltech</a:t>
                </a:r>
                <a:r>
                  <a:rPr lang="en-US" altLang="ja-JP" sz="1200" dirty="0" smtClean="0">
                    <a:latin typeface="Arial" pitchFamily="34" charset="0"/>
                  </a:rPr>
                  <a:t> chemical mechanism)</a:t>
                </a:r>
                <a:endParaRPr lang="en-US" altLang="ja-JP" sz="1200" dirty="0">
                  <a:latin typeface="Arial" pitchFamily="34" charset="0"/>
                </a:endParaRPr>
              </a:p>
            </p:txBody>
          </p:sp>
        </p:grpSp>
        <p:sp>
          <p:nvSpPr>
            <p:cNvPr id="8" name="Oval 16"/>
            <p:cNvSpPr>
              <a:spLocks noChangeArrowheads="1"/>
            </p:cNvSpPr>
            <p:nvPr/>
          </p:nvSpPr>
          <p:spPr bwMode="auto">
            <a:xfrm>
              <a:off x="684788" y="3923670"/>
              <a:ext cx="671830" cy="647700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17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82448" y="2923203"/>
              <a:ext cx="2644076" cy="3692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5454456" y="2340169"/>
              <a:ext cx="223170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000" dirty="0">
                  <a:latin typeface="Arial" pitchFamily="34" charset="0"/>
                </a:rPr>
                <a:t>MCM </a:t>
              </a:r>
              <a:endParaRPr lang="en-US" altLang="ja-JP" sz="2000" dirty="0" smtClean="0">
                <a:latin typeface="Arial" pitchFamily="34" charset="0"/>
              </a:endParaRPr>
            </a:p>
            <a:p>
              <a:r>
                <a:rPr lang="en-US" altLang="ja-JP" sz="1200" dirty="0" smtClean="0">
                  <a:latin typeface="Arial" pitchFamily="34" charset="0"/>
                </a:rPr>
                <a:t>(master chemical </a:t>
              </a:r>
              <a:r>
                <a:rPr lang="en-US" altLang="ja-JP" sz="1200" dirty="0">
                  <a:latin typeface="Arial" pitchFamily="34" charset="0"/>
                </a:rPr>
                <a:t>mechanism</a:t>
              </a:r>
              <a:r>
                <a:rPr lang="en-US" altLang="ja-JP" sz="1200" dirty="0" smtClean="0">
                  <a:latin typeface="Arial" pitchFamily="34" charset="0"/>
                </a:rPr>
                <a:t>)</a:t>
              </a:r>
              <a:endParaRPr lang="en-US" altLang="ja-JP" sz="1200" dirty="0">
                <a:latin typeface="Arial" pitchFamily="34" charset="0"/>
              </a:endParaRPr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323528" y="2319844"/>
              <a:ext cx="4916731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u="sng" dirty="0" smtClean="0">
                  <a:latin typeface="Arial" pitchFamily="34" charset="0"/>
                </a:rPr>
                <a:t>Near-explicit model</a:t>
              </a:r>
            </a:p>
            <a:p>
              <a:r>
                <a:rPr lang="en-US" altLang="ja-JP" dirty="0">
                  <a:latin typeface="Arial" pitchFamily="34" charset="0"/>
                </a:rPr>
                <a:t> –Ex</a:t>
              </a:r>
              <a:r>
                <a:rPr lang="en-US" altLang="ja-JP" dirty="0" smtClean="0">
                  <a:latin typeface="Arial" pitchFamily="34" charset="0"/>
                </a:rPr>
                <a:t>plicitly simulate multi-generation reactions</a:t>
              </a:r>
              <a:endParaRPr lang="en-US" altLang="ja-JP" dirty="0">
                <a:latin typeface="Arial" pitchFamily="34" charset="0"/>
              </a:endParaRPr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179512" y="2132856"/>
              <a:ext cx="8815778" cy="4598506"/>
            </a:xfrm>
            <a:prstGeom prst="roundRect">
              <a:avLst>
                <a:gd name="adj" fmla="val 931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5382448" y="2304562"/>
              <a:ext cx="2717944" cy="431105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6462496" y="2898656"/>
              <a:ext cx="576064" cy="504056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" name="タイトル 5"/>
          <p:cNvSpPr txBox="1">
            <a:spLocks/>
          </p:cNvSpPr>
          <p:nvPr/>
        </p:nvSpPr>
        <p:spPr>
          <a:xfrm>
            <a:off x="179512" y="260648"/>
            <a:ext cx="8647868" cy="43088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200" dirty="0" smtClean="0"/>
              <a:t>SOA model development </a:t>
            </a:r>
            <a:r>
              <a:rPr lang="en-US" altLang="ja-JP" sz="2000" dirty="0"/>
              <a:t>– </a:t>
            </a:r>
            <a:r>
              <a:rPr lang="en-US" altLang="ja-JP" sz="2000" dirty="0" smtClean="0"/>
              <a:t>Chemical modules</a:t>
            </a:r>
            <a:endParaRPr lang="ja-JP" altLang="en-US" sz="2000" dirty="0"/>
          </a:p>
        </p:txBody>
      </p:sp>
      <p:sp>
        <p:nvSpPr>
          <p:cNvPr id="21" name="正方形/長方形 20"/>
          <p:cNvSpPr/>
          <p:nvPr/>
        </p:nvSpPr>
        <p:spPr>
          <a:xfrm>
            <a:off x="-32955" y="-1"/>
            <a:ext cx="1454501" cy="346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400" dirty="0"/>
              <a:t>　１</a:t>
            </a:r>
            <a:r>
              <a:rPr lang="ja-JP" altLang="en-US" sz="1400" dirty="0" smtClean="0"/>
              <a:t>．</a:t>
            </a:r>
            <a:r>
              <a:rPr lang="en-US" altLang="ja-JP" sz="1400" dirty="0" smtClean="0"/>
              <a:t>Introduction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59047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323528" y="908720"/>
            <a:ext cx="8352928" cy="1584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err="1" smtClean="0"/>
              <a:t>Intercomparison</a:t>
            </a:r>
            <a:r>
              <a:rPr lang="en-US" altLang="ja-JP" sz="2400" dirty="0" smtClean="0"/>
              <a:t> of </a:t>
            </a:r>
            <a:r>
              <a:rPr lang="en-US" altLang="ja-JP" sz="2400" dirty="0">
                <a:solidFill>
                  <a:srgbClr val="FF0000"/>
                </a:solidFill>
              </a:rPr>
              <a:t>five SOA models </a:t>
            </a:r>
            <a:r>
              <a:rPr lang="en-US" altLang="ja-JP" sz="2000" dirty="0" smtClean="0"/>
              <a:t>(of different frameworks)</a:t>
            </a:r>
            <a:r>
              <a:rPr lang="en-US" altLang="ja-JP" sz="2400" dirty="0" smtClean="0"/>
              <a:t> to evaluate their characteristics and performance</a:t>
            </a:r>
          </a:p>
          <a:p>
            <a:r>
              <a:rPr lang="en-US" altLang="ja-JP" sz="2400" dirty="0" smtClean="0"/>
              <a:t>Preliminary evaluation of </a:t>
            </a:r>
            <a:r>
              <a:rPr lang="en-US" altLang="ja-JP" sz="2400" dirty="0" smtClean="0">
                <a:solidFill>
                  <a:srgbClr val="FF0000"/>
                </a:solidFill>
              </a:rPr>
              <a:t>volatility </a:t>
            </a:r>
            <a:r>
              <a:rPr lang="en-US" altLang="ja-JP" sz="2400" dirty="0">
                <a:solidFill>
                  <a:srgbClr val="FF0000"/>
                </a:solidFill>
              </a:rPr>
              <a:t>basis-set</a:t>
            </a:r>
            <a:r>
              <a:rPr lang="ja-JP" altLang="en-US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>
                <a:solidFill>
                  <a:srgbClr val="FF0000"/>
                </a:solidFill>
              </a:rPr>
              <a:t>(VBS) </a:t>
            </a:r>
            <a:r>
              <a:rPr lang="en-US" altLang="ja-JP" sz="2400" dirty="0" smtClean="0">
                <a:solidFill>
                  <a:srgbClr val="FF0000"/>
                </a:solidFill>
              </a:rPr>
              <a:t>model </a:t>
            </a:r>
            <a:r>
              <a:rPr lang="en-US" altLang="ja-JP" sz="2400" dirty="0" smtClean="0"/>
              <a:t>on OA simulation in Tokyo Metropolitan Area</a:t>
            </a:r>
          </a:p>
        </p:txBody>
      </p:sp>
      <p:graphicFrame>
        <p:nvGraphicFramePr>
          <p:cNvPr id="9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45276"/>
              </p:ext>
            </p:extLst>
          </p:nvPr>
        </p:nvGraphicFramePr>
        <p:xfrm>
          <a:off x="179512" y="2833203"/>
          <a:ext cx="8820472" cy="375615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319400"/>
                <a:gridCol w="6501072"/>
              </a:tblGrid>
              <a:tr h="264316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Characteristics of this study</a:t>
                      </a:r>
                      <a:endParaRPr kumimoji="1" lang="ja-JP" altLang="en-US" sz="2400" b="0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74169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20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Intercomparison</a:t>
                      </a:r>
                      <a:r>
                        <a:rPr kumimoji="1" lang="en-US" altLang="ja-JP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SOA models</a:t>
                      </a:r>
                      <a:endParaRPr kumimoji="1" lang="ja-JP" alt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0000"/>
                        </a:lnSpc>
                        <a:buFont typeface="Wingdings" pitchFamily="2" charset="2"/>
                        <a:buChar char="ü"/>
                      </a:pPr>
                      <a:r>
                        <a:rPr kumimoji="1" lang="en-US" altLang="ja-JP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few previous studies</a:t>
                      </a:r>
                      <a:r>
                        <a:rPr kumimoji="1" lang="en-US" altLang="ja-JP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kumimoji="1" lang="en-US" altLang="ja-JP" sz="20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SOA model </a:t>
                      </a:r>
                      <a:r>
                        <a:rPr kumimoji="1" lang="en-US" altLang="ja-JP" sz="2000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intercomparison</a:t>
                      </a:r>
                      <a:r>
                        <a:rPr kumimoji="1" lang="en-US" altLang="ja-JP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ja-JP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(particularly including both MCM and VBS models)</a:t>
                      </a:r>
                      <a:endParaRPr kumimoji="1" lang="en-US" altLang="ja-JP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31601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Box model</a:t>
                      </a:r>
                      <a:r>
                        <a:rPr kumimoji="1" lang="ja-JP" alt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ja-JP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simulation</a:t>
                      </a:r>
                      <a:endParaRPr kumimoji="1" lang="ja-JP" alt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0000"/>
                        </a:lnSpc>
                        <a:buFont typeface="Wingdings" pitchFamily="2" charset="2"/>
                        <a:buChar char="ü"/>
                      </a:pPr>
                      <a:r>
                        <a:rPr kumimoji="1" lang="en-US" altLang="ja-JP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Many sensitivity simulations</a:t>
                      </a:r>
                      <a:r>
                        <a:rPr kumimoji="1" lang="en-US" altLang="ja-JP" sz="20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ja-JP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 be made (advantage for MCM calculations)</a:t>
                      </a:r>
                    </a:p>
                  </a:txBody>
                  <a:tcPr/>
                </a:tc>
              </a:tr>
              <a:tr h="769112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Evaluation using </a:t>
                      </a:r>
                      <a:r>
                        <a:rPr kumimoji="1" lang="en-US" altLang="ja-JP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SOA/O</a:t>
                      </a:r>
                      <a:r>
                        <a:rPr kumimoji="1" lang="ja-JP" altLang="en-US" sz="2000" kern="1200" baseline="-250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ｘ</a:t>
                      </a:r>
                      <a:r>
                        <a:rPr kumimoji="1" lang="ja-JP" altLang="en-US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ja-JP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ratio</a:t>
                      </a:r>
                      <a:endParaRPr kumimoji="1" lang="ja-JP" alt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0000"/>
                        </a:lnSpc>
                        <a:buFont typeface="Wingdings" pitchFamily="2" charset="2"/>
                        <a:buChar char="ü"/>
                      </a:pPr>
                      <a:r>
                        <a:rPr kumimoji="1" lang="en-US" altLang="ja-JP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Model evaluation less affected</a:t>
                      </a:r>
                      <a:r>
                        <a:rPr kumimoji="1" lang="en-US" altLang="ja-JP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ja-JP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by uncertainties of meteorological fields</a:t>
                      </a:r>
                    </a:p>
                  </a:txBody>
                  <a:tcPr/>
                </a:tc>
              </a:tr>
              <a:tr h="769112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Comparison for </a:t>
                      </a:r>
                      <a:r>
                        <a:rPr kumimoji="1" lang="en-US" altLang="ja-JP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Tokyo</a:t>
                      </a:r>
                      <a:r>
                        <a:rPr kumimoji="1" lang="en-US" altLang="ja-JP" sz="20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ja-JP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endParaRPr kumimoji="1" lang="ja-JP" alt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0000"/>
                        </a:lnSpc>
                        <a:buFont typeface="Wingdings" pitchFamily="2" charset="2"/>
                        <a:buChar char="ü"/>
                      </a:pPr>
                      <a:r>
                        <a:rPr kumimoji="1" lang="en-US" altLang="ja-JP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OA was accurately</a:t>
                      </a:r>
                      <a:r>
                        <a:rPr kumimoji="1" lang="en-US" altLang="ja-JP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measured by AMS/sunset-TOT</a:t>
                      </a:r>
                      <a:endParaRPr kumimoji="1" lang="en-US" altLang="ja-JP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1" lang="en-US" altLang="ja-JP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Good correlation between O</a:t>
                      </a:r>
                      <a:r>
                        <a:rPr kumimoji="1" lang="ja-JP" altLang="en-US" sz="2000" kern="1200" baseline="-250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ｘ</a:t>
                      </a:r>
                      <a:r>
                        <a:rPr kumimoji="1" lang="en-US" altLang="ja-JP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and SOA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buFont typeface="Wingdings" pitchFamily="2" charset="2"/>
                        <a:buChar char="ü"/>
                      </a:pPr>
                      <a:r>
                        <a:rPr kumimoji="1" lang="en-US" altLang="ja-JP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Behaviors of VOC and O</a:t>
                      </a:r>
                      <a:r>
                        <a:rPr kumimoji="1" lang="en-US" altLang="ja-JP" sz="20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1" lang="ja-JP" alt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ja-JP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are well understood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タイトル 5"/>
          <p:cNvSpPr txBox="1">
            <a:spLocks/>
          </p:cNvSpPr>
          <p:nvPr/>
        </p:nvSpPr>
        <p:spPr>
          <a:xfrm>
            <a:off x="179512" y="183704"/>
            <a:ext cx="8647868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/>
              <a:t>Objectives</a:t>
            </a:r>
            <a:endParaRPr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-32955" y="-1"/>
            <a:ext cx="1454501" cy="346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400" dirty="0"/>
              <a:t>　１</a:t>
            </a:r>
            <a:r>
              <a:rPr lang="ja-JP" altLang="en-US" sz="1400" dirty="0" smtClean="0"/>
              <a:t>．</a:t>
            </a:r>
            <a:r>
              <a:rPr lang="en-US" altLang="ja-JP" sz="1400" dirty="0" smtClean="0"/>
              <a:t>Introduction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125697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US" altLang="ja-JP" sz="2800" dirty="0" smtClean="0"/>
              <a:t>SOA models</a:t>
            </a:r>
            <a:endParaRPr lang="ja-JP" altLang="en-US" sz="2800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49029"/>
              </p:ext>
            </p:extLst>
          </p:nvPr>
        </p:nvGraphicFramePr>
        <p:xfrm>
          <a:off x="179512" y="1484784"/>
          <a:ext cx="8695261" cy="2376264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779143"/>
                <a:gridCol w="664210"/>
                <a:gridCol w="1038162"/>
                <a:gridCol w="818197"/>
                <a:gridCol w="1499299"/>
                <a:gridCol w="1420559"/>
                <a:gridCol w="1475691"/>
              </a:tblGrid>
              <a:tr h="3277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ja-JP" sz="14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effectLst/>
                        </a:rPr>
                        <a:t># Gas</a:t>
                      </a:r>
                      <a:endParaRPr lang="ja-JP" sz="16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effectLst/>
                        </a:rPr>
                        <a:t># reaction</a:t>
                      </a:r>
                      <a:endParaRPr lang="ja-JP" sz="16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# SVOC</a:t>
                      </a:r>
                      <a:endParaRPr lang="ja-JP" sz="16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effectLst/>
                        </a:rPr>
                        <a:t># primary VOCs</a:t>
                      </a:r>
                      <a:endParaRPr lang="ja-JP" sz="16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altLang="ja-JP" sz="16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Aerosol model</a:t>
                      </a:r>
                      <a:endParaRPr kumimoji="1" lang="ja-JP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altLang="ja-JP" sz="16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References</a:t>
                      </a:r>
                      <a:endParaRPr kumimoji="1" lang="ja-JP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4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MCM v3.2</a:t>
                      </a:r>
                      <a:endParaRPr lang="ja-JP" sz="18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5731</a:t>
                      </a:r>
                      <a:endParaRPr lang="ja-JP" sz="18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16933</a:t>
                      </a:r>
                      <a:endParaRPr lang="ja-JP" sz="1800" kern="10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1902</a:t>
                      </a:r>
                      <a:r>
                        <a:rPr lang="en-US" sz="1800" kern="100" baseline="30000" dirty="0" smtClean="0">
                          <a:effectLst/>
                        </a:rPr>
                        <a:t>#2</a:t>
                      </a:r>
                      <a:endParaRPr lang="ja-JP" sz="18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105  </a:t>
                      </a:r>
                      <a:r>
                        <a:rPr lang="en-US" altLang="ja-JP" sz="1800" kern="1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,</a:t>
                      </a:r>
                      <a:endParaRPr lang="ja-JP" sz="18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Pankow</a:t>
                      </a:r>
                      <a:endParaRPr lang="ja-JP" sz="18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1200" kern="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Jenkin</a:t>
                      </a:r>
                      <a:r>
                        <a:rPr kumimoji="1" lang="en-US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al., 2003;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altLang="ja-JP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Saunders et al., 2003</a:t>
                      </a:r>
                      <a:endParaRPr kumimoji="1" lang="ja-JP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64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CACM-MADRID2</a:t>
                      </a:r>
                      <a:endParaRPr lang="ja-JP" sz="18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366</a:t>
                      </a:r>
                      <a:endParaRPr lang="ja-JP" sz="1800" kern="10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366</a:t>
                      </a:r>
                      <a:endParaRPr lang="ja-JP" sz="18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43</a:t>
                      </a:r>
                      <a:endParaRPr lang="ja-JP" sz="18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17 </a:t>
                      </a:r>
                      <a:r>
                        <a:rPr lang="en-US" altLang="ja-JP" sz="1800" kern="100" dirty="0" smtClean="0">
                          <a:effectLst/>
                        </a:rPr>
                        <a:t> </a:t>
                      </a:r>
                      <a:r>
                        <a:rPr lang="en-US" altLang="ja-JP" sz="1800" kern="100" dirty="0" smtClean="0"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  <a:endParaRPr lang="ja-JP" sz="1800" kern="1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MADRID2</a:t>
                      </a:r>
                      <a:endParaRPr lang="ja-JP" sz="18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Griffin et al., 2002;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altLang="ja-JP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 et al., 2002</a:t>
                      </a:r>
                      <a:endParaRPr kumimoji="1" lang="ja-JP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964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SAPRC99-AERO4</a:t>
                      </a:r>
                      <a:endParaRPr lang="ja-JP" sz="18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79</a:t>
                      </a:r>
                      <a:endParaRPr lang="ja-JP" sz="18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214</a:t>
                      </a:r>
                      <a:endParaRPr lang="ja-JP" sz="18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10</a:t>
                      </a:r>
                      <a:endParaRPr lang="ja-JP" sz="18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24 </a:t>
                      </a:r>
                      <a:r>
                        <a:rPr lang="en-US" altLang="ja-JP" sz="1800" kern="100" dirty="0" smtClean="0">
                          <a:effectLst/>
                        </a:rPr>
                        <a:t> </a:t>
                      </a:r>
                      <a:r>
                        <a:rPr kumimoji="1" lang="en-US" altLang="ja-JP" sz="1800" kern="1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kumimoji="1" lang="ja-JP" sz="18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AERO4</a:t>
                      </a:r>
                      <a:endParaRPr lang="ja-JP" sz="18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1200" kern="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Binkowski</a:t>
                      </a:r>
                      <a:r>
                        <a:rPr kumimoji="1" lang="en-US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Roselle, 2003</a:t>
                      </a:r>
                      <a:endParaRPr kumimoji="1" lang="ja-JP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973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SAPRC99-AERO5</a:t>
                      </a:r>
                      <a:endParaRPr lang="ja-JP" sz="18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88</a:t>
                      </a:r>
                      <a:endParaRPr lang="ja-JP" sz="18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224</a:t>
                      </a:r>
                      <a:endParaRPr lang="ja-JP" sz="18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12</a:t>
                      </a:r>
                      <a:endParaRPr lang="ja-JP" sz="18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24</a:t>
                      </a:r>
                      <a:r>
                        <a:rPr lang="en-US" altLang="ja-JP" sz="1800" kern="100" dirty="0" smtClean="0">
                          <a:effectLst/>
                        </a:rPr>
                        <a:t>  </a:t>
                      </a:r>
                      <a:r>
                        <a:rPr lang="en-US" altLang="ja-JP" sz="1800" kern="100" dirty="0" smtClean="0"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  <a:endParaRPr lang="ja-JP" sz="18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AERO5</a:t>
                      </a:r>
                      <a:endParaRPr lang="ja-JP" sz="18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Carlton et al., 2010</a:t>
                      </a:r>
                      <a:endParaRPr kumimoji="1" lang="ja-JP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973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SAPRC99-VBS</a:t>
                      </a:r>
                      <a:endParaRPr lang="ja-JP" sz="18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92</a:t>
                      </a:r>
                      <a:endParaRPr lang="ja-JP" sz="1800" kern="10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214</a:t>
                      </a:r>
                      <a:r>
                        <a:rPr lang="en-US" sz="1800" kern="100" baseline="30000" dirty="0" smtClean="0">
                          <a:effectLst/>
                        </a:rPr>
                        <a:t>#3</a:t>
                      </a:r>
                      <a:endParaRPr lang="ja-JP" sz="18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9</a:t>
                      </a:r>
                      <a:endParaRPr lang="ja-JP" sz="18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33</a:t>
                      </a:r>
                      <a:r>
                        <a:rPr lang="en-US" altLang="ja-JP" sz="1800" kern="100" dirty="0" smtClean="0">
                          <a:effectLst/>
                        </a:rPr>
                        <a:t>  </a:t>
                      </a:r>
                      <a:r>
                        <a:rPr kumimoji="1" lang="en-US" altLang="ja-JP" sz="1800" kern="1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kumimoji="1" lang="ja-JP" sz="18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</a:rPr>
                        <a:t>VBS</a:t>
                      </a:r>
                      <a:endParaRPr lang="ja-JP" sz="18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1200" kern="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Tsimpidi</a:t>
                      </a:r>
                      <a:r>
                        <a:rPr kumimoji="1" lang="en-US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al., 2010</a:t>
                      </a:r>
                      <a:endParaRPr kumimoji="1" lang="ja-JP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28">
                <a:tc gridSpan="7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#1: </a:t>
                      </a:r>
                      <a:r>
                        <a:rPr lang="en-US" sz="1600" b="0" kern="100" dirty="0" smtClean="0">
                          <a:effectLst/>
                        </a:rPr>
                        <a:t>estimate</a:t>
                      </a:r>
                      <a:r>
                        <a:rPr lang="en-US" sz="1600" b="0" kern="100" baseline="0" dirty="0" smtClean="0">
                          <a:effectLst/>
                        </a:rPr>
                        <a:t> of this study</a:t>
                      </a:r>
                      <a:r>
                        <a:rPr lang="ja-JP" sz="1600" b="0" kern="100" dirty="0" err="1" smtClean="0">
                          <a:effectLst/>
                        </a:rPr>
                        <a:t>、</a:t>
                      </a:r>
                      <a:r>
                        <a:rPr lang="en-US" sz="1600" b="0" kern="100" dirty="0">
                          <a:effectLst/>
                        </a:rPr>
                        <a:t>#2: </a:t>
                      </a:r>
                      <a:r>
                        <a:rPr lang="en-US" sz="1600" b="0" kern="100" dirty="0" smtClean="0">
                          <a:effectLst/>
                        </a:rPr>
                        <a:t>C</a:t>
                      </a:r>
                      <a:r>
                        <a:rPr lang="en-US" sz="1600" b="0" kern="100" baseline="30000" dirty="0">
                          <a:effectLst/>
                        </a:rPr>
                        <a:t>*</a:t>
                      </a:r>
                      <a:r>
                        <a:rPr lang="en-US" sz="1600" b="0" kern="100" dirty="0">
                          <a:effectLst/>
                        </a:rPr>
                        <a:t> </a:t>
                      </a:r>
                      <a:r>
                        <a:rPr lang="ja-JP" sz="1600" b="0" kern="100" dirty="0">
                          <a:effectLst/>
                        </a:rPr>
                        <a:t>≤</a:t>
                      </a:r>
                      <a:r>
                        <a:rPr lang="en-US" sz="1600" b="0" kern="100" dirty="0">
                          <a:effectLst/>
                        </a:rPr>
                        <a:t> 100 </a:t>
                      </a:r>
                      <a:r>
                        <a:rPr lang="en-US" sz="1600" b="0" kern="100" dirty="0" smtClean="0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en-US" sz="1600" b="0" kern="100" dirty="0" smtClean="0">
                          <a:effectLst/>
                        </a:rPr>
                        <a:t>gm</a:t>
                      </a:r>
                      <a:r>
                        <a:rPr lang="en-US" sz="1600" b="0" kern="100" baseline="30000" dirty="0" smtClean="0">
                          <a:effectLst/>
                        </a:rPr>
                        <a:t>3</a:t>
                      </a:r>
                      <a:r>
                        <a:rPr lang="ja-JP" sz="1600" b="0" kern="100" dirty="0" err="1" smtClean="0">
                          <a:effectLst/>
                        </a:rPr>
                        <a:t>、</a:t>
                      </a:r>
                      <a:r>
                        <a:rPr lang="en-US" sz="1600" b="0" kern="100" dirty="0">
                          <a:effectLst/>
                        </a:rPr>
                        <a:t>#3: </a:t>
                      </a:r>
                      <a:r>
                        <a:rPr lang="en-US" altLang="ja-JP" sz="1600" b="0" kern="100" dirty="0" smtClean="0">
                          <a:effectLst/>
                        </a:rPr>
                        <a:t>exclude aging reactions</a:t>
                      </a:r>
                      <a:endParaRPr lang="ja-JP" sz="1600" b="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テキスト ボックス 23"/>
          <p:cNvSpPr txBox="1"/>
          <p:nvPr/>
        </p:nvSpPr>
        <p:spPr>
          <a:xfrm>
            <a:off x="395536" y="980728"/>
            <a:ext cx="7848872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ja-JP" sz="2200" b="1" u="sng" kern="100" dirty="0" smtClean="0"/>
              <a:t>Five SOA models simulated in this study</a:t>
            </a:r>
            <a:endParaRPr lang="en-US" altLang="ja-JP" sz="2200" b="1" u="sng" kern="1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4005064"/>
            <a:ext cx="7848872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itchFamily="2" charset="2"/>
              <a:buChar char="u"/>
            </a:pPr>
            <a:r>
              <a:rPr lang="en-US" altLang="ja-JP" sz="2000" kern="100" dirty="0">
                <a:solidFill>
                  <a:srgbClr val="FF0000"/>
                </a:solidFill>
              </a:rPr>
              <a:t>MCM, CACM-MADRID</a:t>
            </a:r>
            <a:r>
              <a:rPr lang="en-US" altLang="ja-JP" sz="2000" kern="100" dirty="0" smtClean="0"/>
              <a:t>: explicitly simulate </a:t>
            </a:r>
            <a:r>
              <a:rPr lang="en-US" altLang="ja-JP" sz="2000" kern="100" dirty="0">
                <a:solidFill>
                  <a:srgbClr val="FF0000"/>
                </a:solidFill>
              </a:rPr>
              <a:t>multi-generation oxidation</a:t>
            </a:r>
            <a:r>
              <a:rPr lang="en-US" altLang="ja-JP" sz="2000" kern="100" dirty="0" smtClean="0"/>
              <a:t>.</a:t>
            </a:r>
          </a:p>
          <a:p>
            <a:pPr lvl="1">
              <a:lnSpc>
                <a:spcPct val="120000"/>
              </a:lnSpc>
            </a:pPr>
            <a:endParaRPr lang="en-US" altLang="ja-JP" sz="1000" kern="100" dirty="0" smtClean="0"/>
          </a:p>
          <a:p>
            <a:pPr lvl="1">
              <a:lnSpc>
                <a:spcPct val="120000"/>
              </a:lnSpc>
            </a:pPr>
            <a:r>
              <a:rPr lang="en-US" altLang="ja-JP" sz="1600" kern="100" dirty="0" smtClean="0"/>
              <a:t>-</a:t>
            </a:r>
            <a:r>
              <a:rPr lang="ja-JP" altLang="en-US" sz="1600" kern="100" dirty="0" smtClean="0"/>
              <a:t> </a:t>
            </a:r>
            <a:r>
              <a:rPr lang="en-US" altLang="ja-JP" sz="1600" kern="100" dirty="0" smtClean="0"/>
              <a:t>Vapor pressures used in the MCM model was calculated by EPI-Suite</a:t>
            </a:r>
            <a:r>
              <a:rPr lang="ja-JP" altLang="en-US" sz="1600" kern="100" dirty="0" smtClean="0"/>
              <a:t> </a:t>
            </a:r>
            <a:r>
              <a:rPr lang="en-US" altLang="ja-JP" sz="1600" kern="100" dirty="0" smtClean="0"/>
              <a:t>(Stein </a:t>
            </a:r>
            <a:r>
              <a:rPr lang="en-US" altLang="ja-JP" sz="1600" kern="100" dirty="0"/>
              <a:t>and </a:t>
            </a:r>
            <a:r>
              <a:rPr lang="en-US" altLang="ja-JP" sz="1600" kern="100" dirty="0" smtClean="0"/>
              <a:t>Brown</a:t>
            </a:r>
            <a:r>
              <a:rPr lang="ja-JP" altLang="en-US" sz="1600" kern="100" dirty="0"/>
              <a:t> </a:t>
            </a:r>
            <a:r>
              <a:rPr lang="en-US" altLang="ja-JP" sz="1600" kern="100" dirty="0" smtClean="0"/>
              <a:t>method). </a:t>
            </a:r>
            <a:r>
              <a:rPr lang="en-US" altLang="ja-JP" sz="1600" i="1" kern="100" dirty="0" err="1" smtClean="0"/>
              <a:t>K</a:t>
            </a:r>
            <a:r>
              <a:rPr lang="en-US" altLang="ja-JP" sz="1600" i="1" kern="100" baseline="-25000" dirty="0" err="1" smtClean="0"/>
              <a:t>p</a:t>
            </a:r>
            <a:r>
              <a:rPr lang="ja-JP" altLang="en-US" sz="1600" kern="100" dirty="0" smtClean="0"/>
              <a:t> </a:t>
            </a:r>
            <a:r>
              <a:rPr lang="en-US" altLang="ja-JP" sz="1600" kern="100" dirty="0"/>
              <a:t>was multiplied by a actor of 500 </a:t>
            </a:r>
            <a:r>
              <a:rPr lang="en-US" altLang="ja-JP" sz="1600" kern="100" dirty="0" smtClean="0"/>
              <a:t>(Johnson </a:t>
            </a:r>
            <a:r>
              <a:rPr lang="en-US" altLang="ja-JP" sz="1600" kern="100" dirty="0"/>
              <a:t>et al</a:t>
            </a:r>
            <a:r>
              <a:rPr lang="en-US" altLang="ja-JP" sz="1600" kern="100" dirty="0" smtClean="0"/>
              <a:t>., 2006).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u"/>
            </a:pPr>
            <a:r>
              <a:rPr lang="en-US" altLang="ja-JP" sz="2000" kern="100" dirty="0">
                <a:solidFill>
                  <a:srgbClr val="0070C0"/>
                </a:solidFill>
              </a:rPr>
              <a:t>AERO4, AERO5</a:t>
            </a:r>
            <a:r>
              <a:rPr lang="en-US" altLang="ja-JP" sz="2000" kern="100" dirty="0" smtClean="0"/>
              <a:t>: </a:t>
            </a:r>
            <a:r>
              <a:rPr lang="en-US" altLang="ja-JP" sz="2000" kern="100" dirty="0" smtClean="0">
                <a:solidFill>
                  <a:srgbClr val="0070C0"/>
                </a:solidFill>
              </a:rPr>
              <a:t>Yield model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u"/>
            </a:pPr>
            <a:endParaRPr lang="en-US" altLang="ja-JP" sz="1000" kern="100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u"/>
            </a:pPr>
            <a:r>
              <a:rPr lang="en-US" altLang="ja-JP" sz="2000" kern="100" dirty="0">
                <a:solidFill>
                  <a:schemeClr val="accent6">
                    <a:lumMod val="75000"/>
                  </a:schemeClr>
                </a:solidFill>
              </a:rPr>
              <a:t>VBS</a:t>
            </a:r>
            <a:r>
              <a:rPr lang="en-US" altLang="ja-JP" sz="2000" kern="100" dirty="0" smtClean="0"/>
              <a:t>: Grouping of SVOC and IVOC </a:t>
            </a:r>
            <a:r>
              <a:rPr lang="en-US" altLang="ja-JP" sz="2000" kern="100" dirty="0">
                <a:solidFill>
                  <a:schemeClr val="accent6">
                    <a:lumMod val="75000"/>
                  </a:schemeClr>
                </a:solidFill>
              </a:rPr>
              <a:t>based on volatility</a:t>
            </a:r>
            <a:r>
              <a:rPr lang="en-US" altLang="ja-JP" sz="1600" kern="100" dirty="0"/>
              <a:t> (~vapor pressure)</a:t>
            </a:r>
            <a:r>
              <a:rPr lang="en-US" altLang="ja-JP" sz="2000" kern="100" dirty="0" smtClean="0"/>
              <a:t>.</a:t>
            </a:r>
          </a:p>
          <a:p>
            <a:pPr lvl="1">
              <a:lnSpc>
                <a:spcPct val="120000"/>
              </a:lnSpc>
            </a:pPr>
            <a:r>
              <a:rPr lang="en-US" altLang="ja-JP" sz="1600" kern="100" dirty="0" smtClean="0"/>
              <a:t>- Speciation of emitted SVOC/IVOC and aging reaction rates was the same with </a:t>
            </a:r>
            <a:r>
              <a:rPr lang="en-US" altLang="ja-JP" sz="1600" kern="100" dirty="0" err="1" smtClean="0"/>
              <a:t>Tsimpidi</a:t>
            </a:r>
            <a:r>
              <a:rPr lang="en-US" altLang="ja-JP" sz="1600" kern="100" dirty="0" smtClean="0"/>
              <a:t> </a:t>
            </a:r>
            <a:r>
              <a:rPr lang="en-US" altLang="ja-JP" sz="1600" kern="100" dirty="0"/>
              <a:t>et al. (2010</a:t>
            </a:r>
            <a:r>
              <a:rPr lang="en-US" altLang="ja-JP" sz="1600" kern="100" dirty="0" smtClean="0"/>
              <a:t>).</a:t>
            </a:r>
            <a:endParaRPr lang="en-US" altLang="ja-JP" sz="1600" kern="100" dirty="0"/>
          </a:p>
        </p:txBody>
      </p:sp>
      <p:sp>
        <p:nvSpPr>
          <p:cNvPr id="3" name="正方形/長方形 2"/>
          <p:cNvSpPr/>
          <p:nvPr/>
        </p:nvSpPr>
        <p:spPr>
          <a:xfrm>
            <a:off x="179512" y="1793558"/>
            <a:ext cx="8784976" cy="79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79512" y="2626752"/>
            <a:ext cx="8784976" cy="64807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79512" y="3309940"/>
            <a:ext cx="8784976" cy="32403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331640" y="4293096"/>
            <a:ext cx="220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kern="100" dirty="0" smtClean="0">
                <a:solidFill>
                  <a:schemeClr val="bg1">
                    <a:lumMod val="50000"/>
                  </a:schemeClr>
                </a:solidFill>
              </a:rPr>
              <a:t>from CMAQ-MADRID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676872" y="5435599"/>
            <a:ext cx="2085677" cy="308110"/>
            <a:chOff x="523605" y="5435599"/>
            <a:chExt cx="2085677" cy="308110"/>
          </a:xfrm>
        </p:grpSpPr>
        <p:sp>
          <p:nvSpPr>
            <p:cNvPr id="11" name="正方形/長方形 10"/>
            <p:cNvSpPr/>
            <p:nvPr/>
          </p:nvSpPr>
          <p:spPr>
            <a:xfrm>
              <a:off x="523605" y="5435932"/>
              <a:ext cx="10066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kern="100" dirty="0" smtClean="0">
                  <a:solidFill>
                    <a:schemeClr val="bg1">
                      <a:lumMod val="50000"/>
                    </a:schemeClr>
                  </a:solidFill>
                </a:rPr>
                <a:t>CMAQ v4.6</a:t>
              </a:r>
              <a:endParaRPr lang="ja-JP" alt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466405" y="5435599"/>
              <a:ext cx="114287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kern="100" dirty="0" smtClean="0">
                  <a:solidFill>
                    <a:schemeClr val="bg1">
                      <a:lumMod val="50000"/>
                    </a:schemeClr>
                  </a:solidFill>
                </a:rPr>
                <a:t>CMAQ v4.7.1</a:t>
              </a:r>
              <a:endParaRPr lang="ja-JP" alt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正方形/長方形 13"/>
          <p:cNvSpPr/>
          <p:nvPr/>
        </p:nvSpPr>
        <p:spPr>
          <a:xfrm>
            <a:off x="-32955" y="-1"/>
            <a:ext cx="1345881" cy="349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400" dirty="0"/>
              <a:t>2. Methodology</a:t>
            </a:r>
          </a:p>
        </p:txBody>
      </p:sp>
    </p:spTree>
    <p:extLst>
      <p:ext uri="{BB962C8B-B14F-4D97-AF65-F5344CB8AC3E}">
        <p14:creationId xmlns:p14="http://schemas.microsoft.com/office/powerpoint/2010/main" val="302402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624144"/>
              </p:ext>
            </p:extLst>
          </p:nvPr>
        </p:nvGraphicFramePr>
        <p:xfrm>
          <a:off x="251520" y="908720"/>
          <a:ext cx="8712968" cy="259228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24796"/>
                <a:gridCol w="7088172"/>
              </a:tblGrid>
              <a:tr h="136815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en-US" altLang="ja-JP" sz="1800" b="0" u="none" dirty="0" smtClean="0"/>
                        <a:t>Processes</a:t>
                      </a:r>
                      <a:endParaRPr kumimoji="1" lang="ja-JP" altLang="en-US" b="0" u="none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u="none" dirty="0" smtClean="0"/>
                        <a:t>One box model (domain: 30 x 30</a:t>
                      </a:r>
                      <a:r>
                        <a:rPr lang="en-US" altLang="ja-JP" sz="1800" b="0" u="none" dirty="0" smtClean="0"/>
                        <a:t> </a:t>
                      </a:r>
                      <a:r>
                        <a:rPr kumimoji="1" lang="en-US" altLang="ja-JP" sz="1800" b="0" u="none" dirty="0" smtClean="0"/>
                        <a:t>km</a:t>
                      </a:r>
                      <a:r>
                        <a:rPr kumimoji="1" lang="en-US" altLang="ja-JP" sz="1800" b="0" u="none" baseline="30000" dirty="0" smtClean="0"/>
                        <a:t>2</a:t>
                      </a:r>
                      <a:r>
                        <a:rPr kumimoji="1" lang="en-US" altLang="ja-JP" sz="1800" b="0" u="none" dirty="0" smtClean="0"/>
                        <a:t>, Fig.) including </a:t>
                      </a:r>
                      <a:r>
                        <a:rPr kumimoji="1" lang="en-US" altLang="ja-JP" sz="1800" b="0" u="non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chemical, aerosol, emission, and air mass </a:t>
                      </a:r>
                      <a:r>
                        <a:rPr kumimoji="1" lang="en-US" altLang="ja-JP" sz="1800" b="0" u="none" kern="120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exchange</a:t>
                      </a:r>
                      <a:r>
                        <a:rPr kumimoji="1" lang="en-US" altLang="ja-JP" sz="1800" b="0" u="none" smtClean="0"/>
                        <a:t>.</a:t>
                      </a:r>
                      <a:endParaRPr kumimoji="1" lang="en-US" altLang="ja-JP" sz="1400" b="0" u="none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0" u="none" dirty="0" smtClean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en-US" altLang="ja-JP" b="0" u="none" dirty="0" smtClean="0"/>
                        <a:t>Target period</a:t>
                      </a:r>
                      <a:endParaRPr kumimoji="1" lang="ja-JP" altLang="en-US" b="0" u="none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ja-JP" sz="1800" kern="100" dirty="0" smtClean="0"/>
                        <a:t>July 22 – August 12, 2004</a:t>
                      </a:r>
                      <a:endParaRPr kumimoji="1" lang="ja-JP" altLang="en-US" b="0" u="none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en-US" altLang="ja-JP" dirty="0" smtClean="0"/>
                        <a:t>Other conditions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kern="100" dirty="0" err="1" smtClean="0"/>
                        <a:t>Meteo</a:t>
                      </a:r>
                      <a:r>
                        <a:rPr lang="en-US" altLang="ja-JP" sz="1800" kern="100" dirty="0" smtClean="0"/>
                        <a:t>. </a:t>
                      </a:r>
                      <a:r>
                        <a:rPr lang="en-US" altLang="ja-JP" sz="1800" kern="100" dirty="0" err="1" smtClean="0"/>
                        <a:t>param</a:t>
                      </a:r>
                      <a:r>
                        <a:rPr lang="en-US" altLang="ja-JP" sz="1800" kern="100" dirty="0" smtClean="0"/>
                        <a:t>. </a:t>
                      </a:r>
                      <a:r>
                        <a:rPr lang="en-US" altLang="ja-JP" sz="1600" kern="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(T, RH, WS, BLH)</a:t>
                      </a:r>
                      <a:r>
                        <a:rPr lang="en-US" altLang="ja-JP" sz="1800" kern="100" dirty="0" smtClean="0"/>
                        <a:t>: observational data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Background: 20 </a:t>
                      </a:r>
                      <a:r>
                        <a:rPr kumimoji="1" lang="en-US" altLang="ja-JP" dirty="0" err="1" smtClean="0"/>
                        <a:t>ppbv</a:t>
                      </a:r>
                      <a:r>
                        <a:rPr kumimoji="1" lang="en-US" altLang="ja-JP" dirty="0" smtClean="0"/>
                        <a:t> for O</a:t>
                      </a:r>
                      <a:r>
                        <a:rPr kumimoji="1" lang="en-US" altLang="ja-JP" baseline="-25000" dirty="0" smtClean="0"/>
                        <a:t>3</a:t>
                      </a:r>
                      <a:r>
                        <a:rPr kumimoji="1" lang="en-US" altLang="ja-JP" dirty="0" smtClean="0"/>
                        <a:t>, NMHC is from </a:t>
                      </a:r>
                      <a:r>
                        <a:rPr kumimoji="1" lang="en-US" altLang="ja-JP" i="1" dirty="0" err="1" smtClean="0"/>
                        <a:t>Morino</a:t>
                      </a:r>
                      <a:r>
                        <a:rPr kumimoji="1" lang="en-US" altLang="ja-JP" i="1" dirty="0" smtClean="0"/>
                        <a:t> et al</a:t>
                      </a:r>
                      <a:r>
                        <a:rPr kumimoji="1" lang="en-US" altLang="ja-JP" dirty="0" smtClean="0"/>
                        <a:t>. (2011)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62074"/>
          </a:xfrm>
        </p:spPr>
        <p:txBody>
          <a:bodyPr>
            <a:noAutofit/>
          </a:bodyPr>
          <a:lstStyle/>
          <a:p>
            <a:r>
              <a:rPr lang="en-US" altLang="ja-JP" sz="2800" dirty="0" smtClean="0"/>
              <a:t>Box model framework</a:t>
            </a:r>
            <a:endParaRPr lang="ja-JP" altLang="en-US" sz="2000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293" y="4120985"/>
            <a:ext cx="3282586" cy="273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/>
              <p:cNvSpPr/>
              <p:nvPr/>
            </p:nvSpPr>
            <p:spPr>
              <a:xfrm>
                <a:off x="2051720" y="1603930"/>
                <a:ext cx="4464496" cy="600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1400" i="1">
                              <a:latin typeface="Cambria Math"/>
                            </a:rPr>
                            <m:t>𝑑𝑋</m:t>
                          </m:r>
                        </m:num>
                        <m:den>
                          <m:r>
                            <a:rPr lang="en-US" altLang="ja-JP" sz="14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ja-JP" sz="1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ja-JP" altLang="ja-JP" sz="14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ja-JP" altLang="ja-JP" sz="1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1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1400" i="1">
                                      <a:latin typeface="Cambria Math"/>
                                    </a:rPr>
                                    <m:t>𝑑𝑋</m:t>
                                  </m:r>
                                </m:num>
                                <m:den>
                                  <m:r>
                                    <a:rPr lang="en-US" altLang="ja-JP" sz="1400" i="1"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altLang="ja-JP" sz="1400" i="1">
                              <a:latin typeface="Cambria Math"/>
                            </a:rPr>
                            <m:t>𝑐h𝑒𝑚</m:t>
                          </m:r>
                        </m:sub>
                      </m:sSub>
                      <m:r>
                        <a:rPr lang="en-US" altLang="ja-JP" sz="1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ja-JP" altLang="ja-JP" sz="14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ja-JP" altLang="ja-JP" sz="1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1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1400" i="1">
                                      <a:latin typeface="Cambria Math"/>
                                    </a:rPr>
                                    <m:t>𝑑𝑋</m:t>
                                  </m:r>
                                </m:num>
                                <m:den>
                                  <m:r>
                                    <a:rPr lang="en-US" altLang="ja-JP" sz="1400" i="1"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altLang="ja-JP" sz="1400" i="1">
                              <a:latin typeface="Cambria Math"/>
                            </a:rPr>
                            <m:t>𝑎𝑒𝑟𝑜</m:t>
                          </m:r>
                        </m:sub>
                      </m:sSub>
                      <m:r>
                        <a:rPr lang="en-US" altLang="ja-JP" sz="1400" i="1">
                          <a:latin typeface="Cambria Math"/>
                        </a:rPr>
                        <m:t>+</m:t>
                      </m:r>
                      <m:r>
                        <a:rPr lang="en-US" altLang="ja-JP" sz="1400" i="1">
                          <a:latin typeface="Cambria Math"/>
                        </a:rPr>
                        <m:t>𝐸𝑚𝑖𝑠</m:t>
                      </m:r>
                      <m:r>
                        <a:rPr lang="en-US" altLang="ja-JP" sz="1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ja-JP" altLang="ja-JP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14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altLang="ja-JP" sz="1400" i="1">
                              <a:latin typeface="Cambria Math"/>
                            </a:rPr>
                            <m:t>𝑒𝑥𝑐</m:t>
                          </m:r>
                        </m:sub>
                      </m:sSub>
                      <m:d>
                        <m:dPr>
                          <m:ctrlPr>
                            <a:rPr lang="ja-JP" altLang="ja-JP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1400" i="1">
                              <a:latin typeface="Cambria Math"/>
                            </a:rPr>
                            <m:t>𝑋</m:t>
                          </m:r>
                          <m:r>
                            <a:rPr lang="en-US" altLang="ja-JP" sz="1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ja-JP" altLang="ja-JP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1400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ja-JP" sz="1400" i="1">
                                  <a:latin typeface="Cambria Math"/>
                                </a:rPr>
                                <m:t>𝑏𝑔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ja-JP" altLang="en-US" sz="1400" dirty="0"/>
              </a:p>
            </p:txBody>
          </p:sp>
        </mc:Choice>
        <mc:Fallback xmlns="">
          <p:sp>
            <p:nvSpPr>
              <p:cNvPr id="23" name="正方形/長方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603930"/>
                <a:ext cx="4464496" cy="600934"/>
              </a:xfrm>
              <a:prstGeom prst="rect">
                <a:avLst/>
              </a:prstGeom>
              <a:blipFill rotWithShape="1">
                <a:blip r:embed="rId4"/>
                <a:stretch>
                  <a:fillRect t="-171717" b="-2454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7200943" y="5871253"/>
            <a:ext cx="918841" cy="36933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Domain</a:t>
            </a:r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847971"/>
              </p:ext>
            </p:extLst>
          </p:nvPr>
        </p:nvGraphicFramePr>
        <p:xfrm>
          <a:off x="251520" y="3869008"/>
          <a:ext cx="5544616" cy="294436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40160"/>
                <a:gridCol w="4104456"/>
              </a:tblGrid>
              <a:tr h="35887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en-US" altLang="ja-JP" b="0" dirty="0" smtClean="0"/>
                        <a:t>Emissions</a:t>
                      </a:r>
                      <a:endParaRPr kumimoji="1" lang="ja-JP" altLang="en-US" b="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ja-JP" b="0" kern="100" dirty="0" smtClean="0"/>
                        <a:t>EAGrid2000</a:t>
                      </a:r>
                      <a:r>
                        <a:rPr kumimoji="1" lang="en-US" altLang="ja-JP" sz="1800" b="0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1" lang="en-US" altLang="ja-JP" sz="1800" b="0" i="1" kern="1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Kannari</a:t>
                      </a:r>
                      <a:r>
                        <a:rPr kumimoji="1" lang="en-US" altLang="ja-JP" sz="1800" b="0" i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et al</a:t>
                      </a:r>
                      <a:r>
                        <a:rPr kumimoji="1" lang="en-US" altLang="ja-JP" sz="1800" b="0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., 2007)</a:t>
                      </a:r>
                      <a:endParaRPr kumimoji="1" lang="ja-JP" altLang="en-US" sz="1800" b="0" kern="1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2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ja-JP" b="0" kern="100" dirty="0" smtClean="0"/>
                        <a:t>Speciation of VOC</a:t>
                      </a:r>
                      <a:endParaRPr kumimoji="1" lang="ja-JP" altLang="en-US" b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ja-JP" b="0" kern="100" dirty="0" smtClean="0"/>
                        <a:t>Vehicles</a:t>
                      </a:r>
                      <a:r>
                        <a:rPr lang="ja-JP" altLang="en-US" b="0" kern="100" dirty="0" smtClean="0"/>
                        <a:t>：</a:t>
                      </a:r>
                      <a:r>
                        <a:rPr lang="en-US" altLang="ja-JP" b="0" i="1" kern="100" dirty="0" smtClean="0"/>
                        <a:t>JATOP</a:t>
                      </a:r>
                      <a:r>
                        <a:rPr lang="ja-JP" altLang="en-US" b="0" kern="100" baseline="0" dirty="0" smtClean="0"/>
                        <a:t> </a:t>
                      </a:r>
                      <a:r>
                        <a:rPr lang="en-US" altLang="ja-JP" b="0" kern="100" dirty="0" smtClean="0"/>
                        <a:t>(2012)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ja-JP" b="0" kern="100" dirty="0" smtClean="0"/>
                        <a:t>Evaporative</a:t>
                      </a:r>
                      <a:r>
                        <a:rPr lang="ja-JP" altLang="en-US" b="0" kern="100" dirty="0" smtClean="0"/>
                        <a:t>：</a:t>
                      </a:r>
                      <a:r>
                        <a:rPr lang="en-US" altLang="ja-JP" b="0" i="1" kern="100" dirty="0" smtClean="0"/>
                        <a:t>Ministry of </a:t>
                      </a:r>
                      <a:r>
                        <a:rPr lang="en-US" altLang="ja-JP" b="0" i="1" kern="100" dirty="0" err="1" smtClean="0"/>
                        <a:t>Env</a:t>
                      </a:r>
                      <a:r>
                        <a:rPr lang="en-US" altLang="ja-JP" b="0" kern="100" dirty="0" smtClean="0"/>
                        <a:t>.</a:t>
                      </a:r>
                      <a:r>
                        <a:rPr lang="en-US" altLang="ja-JP" b="0" kern="100" baseline="0" dirty="0" smtClean="0"/>
                        <a:t> </a:t>
                      </a:r>
                      <a:r>
                        <a:rPr lang="en-US" altLang="ja-JP" b="0" kern="100" dirty="0" smtClean="0"/>
                        <a:t>(2003)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ja-JP" sz="1400" b="0" kern="100" dirty="0" smtClean="0"/>
                        <a:t># VOC emission</a:t>
                      </a:r>
                      <a:r>
                        <a:rPr lang="en-US" altLang="ja-JP" sz="1400" b="0" kern="100" baseline="0" dirty="0" smtClean="0"/>
                        <a:t> data are firstly </a:t>
                      </a:r>
                      <a:r>
                        <a:rPr lang="en-US" altLang="ja-JP" sz="1400" b="0" kern="100" dirty="0" smtClean="0"/>
                        <a:t>classified</a:t>
                      </a:r>
                      <a:r>
                        <a:rPr lang="en-US" altLang="ja-JP" sz="1400" b="0" kern="100" baseline="0" dirty="0" smtClean="0"/>
                        <a:t> </a:t>
                      </a:r>
                      <a:r>
                        <a:rPr lang="en-US" altLang="ja-JP" sz="1400" b="0" kern="100" dirty="0" smtClean="0"/>
                        <a:t>for MCM. Then, SAPRC/CACM data</a:t>
                      </a:r>
                      <a:r>
                        <a:rPr lang="en-US" altLang="ja-JP" sz="1400" b="0" kern="100" baseline="0" dirty="0" smtClean="0"/>
                        <a:t> are prepared.</a:t>
                      </a:r>
                      <a:endParaRPr lang="en-US" altLang="ja-JP" sz="1400" b="0" kern="100" dirty="0" smtClean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492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en-US" altLang="ja-JP" b="0" dirty="0" err="1" smtClean="0"/>
                        <a:t>Observetion</a:t>
                      </a:r>
                      <a:endParaRPr kumimoji="1" lang="ja-JP" altLang="en-US" b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en-US" altLang="ja-JP" sz="1800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Period: July 24 – Aug 14, 2004</a:t>
                      </a:r>
                      <a:endParaRPr kumimoji="1" lang="ja-JP" altLang="en-US" sz="1800" kern="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en-US" altLang="ja-JP" sz="1800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Site: RCAST, Tokyo </a:t>
                      </a:r>
                      <a:r>
                        <a:rPr kumimoji="1" lang="en-US" altLang="ja-JP" sz="1800" kern="1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Univ</a:t>
                      </a:r>
                      <a:endParaRPr kumimoji="1" lang="ja-JP" altLang="en-US" sz="1800" kern="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en-US" altLang="ja-JP" sz="1400" b="0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# OA and OOA were measured by AMS (</a:t>
                      </a:r>
                      <a:r>
                        <a:rPr kumimoji="1" lang="en-US" altLang="ja-JP" sz="1400" b="0" kern="1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Takegawa</a:t>
                      </a:r>
                      <a:r>
                        <a:rPr kumimoji="1" lang="en-US" altLang="ja-JP" sz="1400" b="0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et al., 2006).</a:t>
                      </a:r>
                      <a:endParaRPr kumimoji="1" lang="ja-JP" altLang="en-US" sz="1400" b="0" kern="1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7" name="直線コネクタ 6"/>
          <p:cNvCxnSpPr/>
          <p:nvPr/>
        </p:nvCxnSpPr>
        <p:spPr>
          <a:xfrm>
            <a:off x="2339752" y="2175989"/>
            <a:ext cx="38164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-32955" y="-1"/>
            <a:ext cx="1345881" cy="349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400" dirty="0"/>
              <a:t>2. Methodology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92280" y="5013176"/>
            <a:ext cx="990528" cy="36933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Obs. site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>
            <a:stCxn id="11" idx="2"/>
          </p:cNvCxnSpPr>
          <p:nvPr/>
        </p:nvCxnSpPr>
        <p:spPr>
          <a:xfrm flipH="1">
            <a:off x="7380312" y="5382508"/>
            <a:ext cx="207232" cy="258420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  <a:alpha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30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3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1574</Words>
  <Application>Microsoft Office PowerPoint</Application>
  <PresentationFormat>画面に合わせる (4:3)</PresentationFormat>
  <Paragraphs>347</Paragraphs>
  <Slides>18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Office テーマ</vt:lpstr>
      <vt:lpstr>PowerPoint プレゼンテーション</vt:lpstr>
      <vt:lpstr>PM2.5 in Japan (2001-2010, annual average)</vt:lpstr>
      <vt:lpstr>PowerPoint プレゼンテーション</vt:lpstr>
      <vt:lpstr>SOA modelling in Tokyo Metropolican Area (Case study in summer 2007)</vt:lpstr>
      <vt:lpstr>PowerPoint プレゼンテーション</vt:lpstr>
      <vt:lpstr>PowerPoint プレゼンテーション</vt:lpstr>
      <vt:lpstr>PowerPoint プレゼンテーション</vt:lpstr>
      <vt:lpstr>SOA models</vt:lpstr>
      <vt:lpstr>Box model framework</vt:lpstr>
      <vt:lpstr>Comparison of experimental data and model simulation —high NOx condition</vt:lpstr>
      <vt:lpstr>Comparison of experimental data and model simulation —high NOx condition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Summary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2013-08-27T07:57:18Z</dcterms:created>
  <dcterms:modified xsi:type="dcterms:W3CDTF">2013-10-29T11:46:13Z</dcterms:modified>
</cp:coreProperties>
</file>