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490" r:id="rId3"/>
    <p:sldId id="479" r:id="rId4"/>
    <p:sldId id="492" r:id="rId5"/>
    <p:sldId id="493" r:id="rId6"/>
    <p:sldId id="507" r:id="rId7"/>
    <p:sldId id="491" r:id="rId8"/>
    <p:sldId id="494" r:id="rId9"/>
    <p:sldId id="495" r:id="rId10"/>
    <p:sldId id="496" r:id="rId11"/>
    <p:sldId id="509" r:id="rId12"/>
    <p:sldId id="500" r:id="rId13"/>
    <p:sldId id="498" r:id="rId14"/>
    <p:sldId id="499" r:id="rId15"/>
    <p:sldId id="505" r:id="rId16"/>
    <p:sldId id="510" r:id="rId17"/>
    <p:sldId id="511" r:id="rId18"/>
    <p:sldId id="512" r:id="rId19"/>
    <p:sldId id="504" r:id="rId20"/>
    <p:sldId id="489" r:id="rId2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introduction" id="{98DF990C-9372-4CCD-8E8E-B8265290BD73}">
          <p14:sldIdLst>
            <p14:sldId id="256"/>
            <p14:sldId id="490"/>
            <p14:sldId id="479"/>
          </p14:sldIdLst>
        </p14:section>
        <p14:section name="Methods" id="{B0BF34D7-6C7B-430D-9E96-4DA72FA588CD}">
          <p14:sldIdLst>
            <p14:sldId id="492"/>
            <p14:sldId id="493"/>
            <p14:sldId id="507"/>
          </p14:sldIdLst>
        </p14:section>
        <p14:section name="Validation" id="{CDBA80C1-A883-4E95-8E26-0EC870C8C5C5}">
          <p14:sldIdLst>
            <p14:sldId id="491"/>
            <p14:sldId id="494"/>
            <p14:sldId id="495"/>
          </p14:sldIdLst>
        </p14:section>
        <p14:section name="Result" id="{7811CD1A-D819-49E6-80BA-CE52AC5FEB66}">
          <p14:sldIdLst>
            <p14:sldId id="496"/>
            <p14:sldId id="509"/>
            <p14:sldId id="500"/>
          </p14:sldIdLst>
        </p14:section>
        <p14:section name="Discussion" id="{207F5EBB-C229-44BD-9475-4E798233BA92}">
          <p14:sldIdLst>
            <p14:sldId id="498"/>
            <p14:sldId id="499"/>
            <p14:sldId id="505"/>
            <p14:sldId id="510"/>
            <p14:sldId id="511"/>
            <p14:sldId id="512"/>
            <p14:sldId id="504"/>
            <p14:sldId id="4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dong Wang" initials="JW" lastIdx="1" clrIdx="0">
    <p:extLst>
      <p:ext uri="{19B8F6BF-5375-455C-9EA6-DF929625EA0E}">
        <p15:presenceInfo xmlns:p15="http://schemas.microsoft.com/office/powerpoint/2012/main" userId="86b7ed82651da1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3300"/>
    <a:srgbClr val="FBFBFB"/>
    <a:srgbClr val="F9AB0F"/>
    <a:srgbClr val="FF9999"/>
    <a:srgbClr val="37CAD1"/>
    <a:srgbClr val="42878A"/>
    <a:srgbClr val="55CF9B"/>
    <a:srgbClr val="569077"/>
    <a:srgbClr val="F8F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76439" autoAdjust="0"/>
  </p:normalViewPr>
  <p:slideViewPr>
    <p:cSldViewPr>
      <p:cViewPr varScale="1">
        <p:scale>
          <a:sx n="57" d="100"/>
          <a:sy n="57" d="100"/>
        </p:scale>
        <p:origin x="1752" y="60"/>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5B029AD-F148-4083-987F-5C2F838562A9}" type="datetimeFigureOut">
              <a:rPr lang="zh-CN" altLang="en-US"/>
              <a:pPr>
                <a:defRPr/>
              </a:pPr>
              <a:t>2013/10/28</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endParaRPr lang="zh-CN" alt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C76A82-B348-4F3E-BFAF-3B38860977EB}" type="slidenum">
              <a:rPr lang="zh-CN" altLang="en-US"/>
              <a:pPr/>
              <a:t>‹#›</a:t>
            </a:fld>
            <a:endParaRPr lang="zh-CN" altLang="en-US"/>
          </a:p>
        </p:txBody>
      </p:sp>
    </p:spTree>
    <p:extLst>
      <p:ext uri="{BB962C8B-B14F-4D97-AF65-F5344CB8AC3E}">
        <p14:creationId xmlns:p14="http://schemas.microsoft.com/office/powerpoint/2010/main" val="1108406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1</a:t>
            </a:fld>
            <a:endParaRPr lang="zh-CN" altLang="en-US"/>
          </a:p>
        </p:txBody>
      </p:sp>
    </p:spTree>
    <p:extLst>
      <p:ext uri="{BB962C8B-B14F-4D97-AF65-F5344CB8AC3E}">
        <p14:creationId xmlns:p14="http://schemas.microsoft.com/office/powerpoint/2010/main" val="72804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OK.</a:t>
            </a:r>
            <a:r>
              <a:rPr lang="en-US" altLang="zh-CN" baseline="0" dirty="0" smtClean="0"/>
              <a:t> Now the spatial distribution of fine particulate matter is shown here. The purple color shows area whose mass concentration is greater than 120 micrograms per </a:t>
            </a:r>
            <a:r>
              <a:rPr lang="en-US" altLang="zh-CN" dirty="0" smtClean="0">
                <a:effectLst/>
              </a:rPr>
              <a:t>cubic meter</a:t>
            </a:r>
            <a:r>
              <a:rPr lang="en-US" altLang="zh-CN" baseline="0" dirty="0" smtClean="0"/>
              <a:t>. We could find that, the result of RRTMG scenario is a little higher than NF. But for CAM scenario, the purple color covers most of North China Plain. To make it clear, the difference of NF and CAM is shown in the fourth graph. The purple of difference shows the similar distribution with heavily polluted areas. Which means </a:t>
            </a:r>
            <a:r>
              <a:rPr lang="en-US" altLang="zh-CN" sz="1200" dirty="0" smtClean="0">
                <a:latin typeface="Times New Roman" panose="02020603050405020304" pitchFamily="18" charset="0"/>
                <a:cs typeface="Times New Roman" panose="02020603050405020304" pitchFamily="18" charset="0"/>
              </a:rPr>
              <a:t>Heavy polluting areas shows a larger difference between NF and CAM.</a:t>
            </a:r>
            <a:endParaRPr lang="zh-CN" altLang="en-US" sz="1200" dirty="0" smtClean="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10</a:t>
            </a:fld>
            <a:endParaRPr lang="zh-CN" altLang="en-US"/>
          </a:p>
        </p:txBody>
      </p:sp>
    </p:spTree>
    <p:extLst>
      <p:ext uri="{BB962C8B-B14F-4D97-AF65-F5344CB8AC3E}">
        <p14:creationId xmlns:p14="http://schemas.microsoft.com/office/powerpoint/2010/main" val="2959436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These four</a:t>
            </a:r>
            <a:r>
              <a:rPr lang="en-US" altLang="zh-CN" sz="1200" baseline="0" dirty="0" smtClean="0">
                <a:latin typeface="Times New Roman" panose="02020603050405020304" pitchFamily="18" charset="0"/>
                <a:cs typeface="Times New Roman" panose="02020603050405020304" pitchFamily="18" charset="0"/>
              </a:rPr>
              <a:t> graph shows the difference of NF and CAM for radiation, surface temperature, ozone and NO2. </a:t>
            </a:r>
            <a:r>
              <a:rPr lang="en-US" altLang="zh-CN" sz="1200" dirty="0" smtClean="0">
                <a:latin typeface="Times New Roman" panose="02020603050405020304" pitchFamily="18" charset="0"/>
                <a:cs typeface="Times New Roman" panose="02020603050405020304" pitchFamily="18" charset="0"/>
              </a:rPr>
              <a:t>Compared with the scenario NF, scenario CAM shows a decrease of solar radiation, which leading to a decrease of surface temperature and O</a:t>
            </a:r>
            <a:r>
              <a:rPr lang="en-US" altLang="zh-CN" sz="1200" baseline="-25000" dirty="0" smtClean="0">
                <a:latin typeface="Times New Roman" panose="02020603050405020304" pitchFamily="18" charset="0"/>
                <a:cs typeface="Times New Roman" panose="02020603050405020304" pitchFamily="18" charset="0"/>
              </a:rPr>
              <a:t>3</a:t>
            </a:r>
            <a:r>
              <a:rPr lang="en-US" altLang="zh-CN" sz="1200" dirty="0" smtClean="0">
                <a:latin typeface="Times New Roman" panose="02020603050405020304" pitchFamily="18" charset="0"/>
                <a:cs typeface="Times New Roman" panose="02020603050405020304" pitchFamily="18" charset="0"/>
              </a:rPr>
              <a:t>. In contract to O</a:t>
            </a:r>
            <a:r>
              <a:rPr lang="en-US" altLang="zh-CN" sz="1200" baseline="-25000" dirty="0" smtClean="0">
                <a:latin typeface="Times New Roman" panose="02020603050405020304" pitchFamily="18" charset="0"/>
                <a:cs typeface="Times New Roman" panose="02020603050405020304" pitchFamily="18" charset="0"/>
              </a:rPr>
              <a:t>3</a:t>
            </a:r>
            <a:r>
              <a:rPr lang="en-US" altLang="zh-CN" sz="1200" dirty="0" smtClean="0">
                <a:latin typeface="Times New Roman" panose="02020603050405020304" pitchFamily="18" charset="0"/>
                <a:cs typeface="Times New Roman" panose="02020603050405020304" pitchFamily="18" charset="0"/>
              </a:rPr>
              <a:t>, other gas pollutant, such as NO2, increases in CAM. To take insight into this</a:t>
            </a:r>
            <a:r>
              <a:rPr lang="en-US" altLang="zh-CN" sz="1200" baseline="0" dirty="0" smtClean="0">
                <a:latin typeface="Times New Roman" panose="02020603050405020304" pitchFamily="18" charset="0"/>
                <a:cs typeface="Times New Roman" panose="02020603050405020304" pitchFamily="18" charset="0"/>
              </a:rPr>
              <a:t> process, the time-series analysis was done in North China Plain.</a:t>
            </a:r>
            <a:endParaRPr lang="zh-CN" altLang="en-US" sz="1200" dirty="0" smtClean="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11</a:t>
            </a:fld>
            <a:endParaRPr lang="zh-CN" altLang="en-US"/>
          </a:p>
        </p:txBody>
      </p:sp>
    </p:spTree>
    <p:extLst>
      <p:ext uri="{BB962C8B-B14F-4D97-AF65-F5344CB8AC3E}">
        <p14:creationId xmlns:p14="http://schemas.microsoft.com/office/powerpoint/2010/main" val="74316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smtClean="0"/>
              <a:t>From these</a:t>
            </a:r>
            <a:r>
              <a:rPr lang="en-US" altLang="zh-CN" baseline="0" dirty="0" smtClean="0"/>
              <a:t> four graphs, we can get two conclusions. First, the effect of feedback is more obvious in high concentration of particle matters. Second, if we compare the results from NF to RRTMG and RRTMG to CAM, we find the difference of radiation is similar, but difference of the particle matters can be 4 times. It indicates that the positive feedback can be very strong if we emit enough particle matters and </a:t>
            </a:r>
            <a:r>
              <a:rPr lang="en-US" altLang="zh-CN" baseline="0" dirty="0" smtClean="0"/>
              <a:t>this feedback </a:t>
            </a:r>
            <a:r>
              <a:rPr lang="en-US" altLang="zh-CN" baseline="0" dirty="0" smtClean="0"/>
              <a:t>will lead to a fast growth of the atmospheric concentration of particles. </a:t>
            </a: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12</a:t>
            </a:fld>
            <a:endParaRPr lang="zh-CN" altLang="en-US"/>
          </a:p>
        </p:txBody>
      </p:sp>
    </p:spTree>
    <p:extLst>
      <p:ext uri="{BB962C8B-B14F-4D97-AF65-F5344CB8AC3E}">
        <p14:creationId xmlns:p14="http://schemas.microsoft.com/office/powerpoint/2010/main" val="3811071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we plot the vertical temperature</a:t>
            </a:r>
            <a:r>
              <a:rPr lang="en-US" altLang="zh-CN" baseline="0" dirty="0" smtClean="0"/>
              <a:t> profile, we could find a strong temperature inversion occurs during the heavily polluting process. The effect of aerosol extinction enhanced the temperature inversion and decreased the PBLH. It finally leads to a accumulation of particle matters.</a:t>
            </a: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13</a:t>
            </a:fld>
            <a:endParaRPr lang="zh-CN" altLang="en-US"/>
          </a:p>
        </p:txBody>
      </p:sp>
    </p:spTree>
    <p:extLst>
      <p:ext uri="{BB962C8B-B14F-4D97-AF65-F5344CB8AC3E}">
        <p14:creationId xmlns:p14="http://schemas.microsoft.com/office/powerpoint/2010/main" val="3462504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En,</a:t>
            </a:r>
            <a:r>
              <a:rPr lang="en-US" altLang="zh-CN" baseline="0" dirty="0" smtClean="0"/>
              <a:t> is it the only reason? To make a better understanding, process analysis is done for the first vertical layer during that period. </a:t>
            </a:r>
            <a:r>
              <a:rPr lang="en-US" altLang="zh-CN" sz="1200" b="0" i="0" kern="1200" dirty="0" smtClean="0">
                <a:solidFill>
                  <a:schemeClr val="tx1"/>
                </a:solidFill>
                <a:effectLst/>
                <a:latin typeface="+mn-lt"/>
                <a:ea typeface="+mn-ea"/>
                <a:cs typeface="+mn-cs"/>
              </a:rPr>
              <a:t>It</a:t>
            </a:r>
            <a:r>
              <a:rPr lang="en-US" altLang="zh-CN" sz="1200" b="0" i="0" kern="1200" baseline="0" dirty="0" smtClean="0">
                <a:solidFill>
                  <a:schemeClr val="tx1"/>
                </a:solidFill>
                <a:effectLst/>
                <a:latin typeface="+mn-lt"/>
                <a:ea typeface="+mn-ea"/>
                <a:cs typeface="+mn-cs"/>
              </a:rPr>
              <a:t> shows that</a:t>
            </a:r>
            <a:r>
              <a:rPr lang="en-US" altLang="zh-CN" sz="1200" b="0" i="0" kern="1200" dirty="0" smtClean="0">
                <a:solidFill>
                  <a:schemeClr val="tx1"/>
                </a:solidFill>
                <a:effectLst/>
                <a:latin typeface="+mn-lt"/>
                <a:ea typeface="+mn-ea"/>
                <a:cs typeface="+mn-cs"/>
              </a:rPr>
              <a:t> aerosol</a:t>
            </a:r>
            <a:r>
              <a:rPr lang="en-US" altLang="zh-CN" sz="1200" b="0" i="0" kern="1200" baseline="0" dirty="0" smtClean="0">
                <a:solidFill>
                  <a:schemeClr val="tx1"/>
                </a:solidFill>
                <a:effectLst/>
                <a:latin typeface="+mn-lt"/>
                <a:ea typeface="+mn-ea"/>
                <a:cs typeface="+mn-cs"/>
              </a:rPr>
              <a:t> process almost account for the same contribution with the reduction of vertical diffusion. </a:t>
            </a:r>
            <a:r>
              <a:rPr lang="en-US" altLang="zh-CN" baseline="0" dirty="0" smtClean="0"/>
              <a:t>.</a:t>
            </a:r>
            <a:r>
              <a:rPr lang="en-US" altLang="zh-CN" sz="1200" b="0" i="0" kern="1200" dirty="0" smtClean="0">
                <a:solidFill>
                  <a:schemeClr val="tx1"/>
                </a:solidFill>
                <a:effectLst/>
                <a:latin typeface="+mn-lt"/>
                <a:ea typeface="+mn-ea"/>
                <a:cs typeface="+mn-cs"/>
              </a:rPr>
              <a:t>Advection. </a:t>
            </a: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14</a:t>
            </a:fld>
            <a:endParaRPr lang="zh-CN" altLang="en-US"/>
          </a:p>
        </p:txBody>
      </p:sp>
    </p:spTree>
    <p:extLst>
      <p:ext uri="{BB962C8B-B14F-4D97-AF65-F5344CB8AC3E}">
        <p14:creationId xmlns:p14="http://schemas.microsoft.com/office/powerpoint/2010/main" val="617123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result of particle matter species also support this conclusion. The change of surfer is not as much as Nitrate, EC and OC. If the change is due to PBL, they should show the same trend. Then, what happened in aerosol process?</a:t>
            </a: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15</a:t>
            </a:fld>
            <a:endParaRPr lang="zh-CN" altLang="en-US"/>
          </a:p>
        </p:txBody>
      </p:sp>
    </p:spTree>
    <p:extLst>
      <p:ext uri="{BB962C8B-B14F-4D97-AF65-F5344CB8AC3E}">
        <p14:creationId xmlns:p14="http://schemas.microsoft.com/office/powerpoint/2010/main" val="287281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effectLst/>
              </a:rPr>
              <a:t>First,</a:t>
            </a:r>
            <a:r>
              <a:rPr lang="en-US" altLang="zh-CN" baseline="0" dirty="0" smtClean="0">
                <a:effectLst/>
              </a:rPr>
              <a:t> the precursors of particle matter concentration increased due to the change of PBL. Second, t</a:t>
            </a:r>
            <a:r>
              <a:rPr lang="en-US" altLang="zh-CN" dirty="0" smtClean="0">
                <a:effectLst/>
              </a:rPr>
              <a:t>he change of radiation,</a:t>
            </a:r>
            <a:r>
              <a:rPr lang="en-US" altLang="zh-CN" baseline="0" dirty="0" smtClean="0">
                <a:effectLst/>
              </a:rPr>
              <a:t> and atmospheric oxidation effect on the </a:t>
            </a:r>
            <a:r>
              <a:rPr lang="en-US" altLang="zh-CN" dirty="0" smtClean="0">
                <a:effectLst/>
              </a:rPr>
              <a:t>chemical reaction balance, especially photochemical reaction. Third</a:t>
            </a:r>
            <a:r>
              <a:rPr lang="en-US" altLang="zh-CN" baseline="0" dirty="0" smtClean="0">
                <a:effectLst/>
              </a:rPr>
              <a:t>, the change of temperature and RH. To quantify the contribution of each factors, more analysis is still needed.</a:t>
            </a: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16</a:t>
            </a:fld>
            <a:endParaRPr lang="zh-CN" altLang="en-US"/>
          </a:p>
        </p:txBody>
      </p:sp>
    </p:spTree>
    <p:extLst>
      <p:ext uri="{BB962C8B-B14F-4D97-AF65-F5344CB8AC3E}">
        <p14:creationId xmlns:p14="http://schemas.microsoft.com/office/powerpoint/2010/main" val="1571095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effectLst/>
              </a:rPr>
              <a:t>First,</a:t>
            </a:r>
            <a:r>
              <a:rPr lang="en-US" altLang="zh-CN" baseline="0" dirty="0" smtClean="0">
                <a:effectLst/>
              </a:rPr>
              <a:t> the precursors of particle matter concentration increased due to the change of PBL. Second, t</a:t>
            </a:r>
            <a:r>
              <a:rPr lang="en-US" altLang="zh-CN" dirty="0" smtClean="0">
                <a:effectLst/>
              </a:rPr>
              <a:t>he change of radiation,</a:t>
            </a:r>
            <a:r>
              <a:rPr lang="en-US" altLang="zh-CN" baseline="0" dirty="0" smtClean="0">
                <a:effectLst/>
              </a:rPr>
              <a:t> and atmospheric oxidation changes the </a:t>
            </a:r>
            <a:r>
              <a:rPr lang="en-US" altLang="zh-CN" dirty="0" smtClean="0">
                <a:effectLst/>
              </a:rPr>
              <a:t>chemical reaction balance, especially photochemical reaction. Third</a:t>
            </a:r>
            <a:r>
              <a:rPr lang="en-US" altLang="zh-CN" baseline="0" dirty="0" smtClean="0">
                <a:effectLst/>
              </a:rPr>
              <a:t>, the change of temperature and RH. To quantify the contribution of each factors, more analysis is still needed.</a:t>
            </a: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17</a:t>
            </a:fld>
            <a:endParaRPr lang="zh-CN" altLang="en-US"/>
          </a:p>
        </p:txBody>
      </p:sp>
    </p:spTree>
    <p:extLst>
      <p:ext uri="{BB962C8B-B14F-4D97-AF65-F5344CB8AC3E}">
        <p14:creationId xmlns:p14="http://schemas.microsoft.com/office/powerpoint/2010/main" val="69927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effectLst/>
              </a:rPr>
              <a:t>First,</a:t>
            </a:r>
            <a:r>
              <a:rPr lang="en-US" altLang="zh-CN" baseline="0" dirty="0" smtClean="0">
                <a:effectLst/>
              </a:rPr>
              <a:t> the precursors of particle matter concentration increased due to the change of PBL. Second, t</a:t>
            </a:r>
            <a:r>
              <a:rPr lang="en-US" altLang="zh-CN" dirty="0" smtClean="0">
                <a:effectLst/>
              </a:rPr>
              <a:t>he change of radiation,</a:t>
            </a:r>
            <a:r>
              <a:rPr lang="en-US" altLang="zh-CN" baseline="0" dirty="0" smtClean="0">
                <a:effectLst/>
              </a:rPr>
              <a:t> and atmospheric oxidation effect on the </a:t>
            </a:r>
            <a:r>
              <a:rPr lang="en-US" altLang="zh-CN" dirty="0" smtClean="0">
                <a:effectLst/>
              </a:rPr>
              <a:t>chemical reaction balance, especially photochemical reaction. Third</a:t>
            </a:r>
            <a:r>
              <a:rPr lang="en-US" altLang="zh-CN" baseline="0" dirty="0" smtClean="0">
                <a:effectLst/>
              </a:rPr>
              <a:t>, the change of temperature and RH. To quantify the contribution of each factors, more analysis is still needed.</a:t>
            </a: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18</a:t>
            </a:fld>
            <a:endParaRPr lang="zh-CN" altLang="en-US"/>
          </a:p>
        </p:txBody>
      </p:sp>
    </p:spTree>
    <p:extLst>
      <p:ext uri="{BB962C8B-B14F-4D97-AF65-F5344CB8AC3E}">
        <p14:creationId xmlns:p14="http://schemas.microsoft.com/office/powerpoint/2010/main" val="3475851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19</a:t>
            </a:fld>
            <a:endParaRPr lang="zh-CN" altLang="en-US"/>
          </a:p>
        </p:txBody>
      </p:sp>
    </p:spTree>
    <p:extLst>
      <p:ext uri="{BB962C8B-B14F-4D97-AF65-F5344CB8AC3E}">
        <p14:creationId xmlns:p14="http://schemas.microsoft.com/office/powerpoint/2010/main" val="175599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influence of aerosols, on regional and global climate is widely investigated. It includes extinction, effect on cloud and resulting in the change of radiation balance. but only a very limited number of studies reports their impacts on everyday weather. Air pollution and weather forecast are traditionally considered as two separate topics of interest in the field of atmospheric science.</a:t>
            </a: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2</a:t>
            </a:fld>
            <a:endParaRPr lang="zh-CN" altLang="en-US"/>
          </a:p>
        </p:txBody>
      </p:sp>
    </p:spTree>
    <p:extLst>
      <p:ext uri="{BB962C8B-B14F-4D97-AF65-F5344CB8AC3E}">
        <p14:creationId xmlns:p14="http://schemas.microsoft.com/office/powerpoint/2010/main" val="216169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interaction between particulate</a:t>
            </a:r>
            <a:r>
              <a:rPr lang="en-US" altLang="zh-CN" baseline="0" dirty="0" smtClean="0"/>
              <a:t> matter and meteorology may have </a:t>
            </a:r>
            <a:r>
              <a:rPr lang="en-US" altLang="zh-CN" dirty="0" smtClean="0">
                <a:effectLst/>
              </a:rPr>
              <a:t>potential impact on regional weather and air quality. This</a:t>
            </a:r>
            <a:r>
              <a:rPr lang="en-US" altLang="zh-CN" baseline="0" dirty="0" smtClean="0">
                <a:effectLst/>
              </a:rPr>
              <a:t> interaction mainly acts as 3 cycles. First, the extinction will reduce the surface solar radiation and the surface temperature, which leading to a more stable PBL. Then the diffusion pollutants are reduced and pollutants accumulated in the PBL. Second, the decreased RH, caused by lower temperature, will lead to a hygroscopic grow of particulate matter. Third, the effect on cloud properties. In this study, two way CMAQ model was used to quantify the first process.</a:t>
            </a: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3</a:t>
            </a:fld>
            <a:endParaRPr lang="zh-CN" altLang="en-US"/>
          </a:p>
        </p:txBody>
      </p:sp>
    </p:spTree>
    <p:extLst>
      <p:ext uri="{BB962C8B-B14F-4D97-AF65-F5344CB8AC3E}">
        <p14:creationId xmlns:p14="http://schemas.microsoft.com/office/powerpoint/2010/main" val="282445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Traditionally,</a:t>
            </a:r>
            <a:r>
              <a:rPr lang="en-US" altLang="zh-CN" baseline="0" dirty="0" smtClean="0"/>
              <a:t> air quality model is an one-way process, which means, the air quality model result won’t effect on the meteorology model. To take account into the aerosol-radiation interaction, an in-line model with radiative feedback was </a:t>
            </a:r>
            <a:r>
              <a:rPr lang="en-US" altLang="zh-CN" dirty="0" smtClean="0"/>
              <a:t>developed by U.S. EPA.</a:t>
            </a: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4</a:t>
            </a:fld>
            <a:endParaRPr lang="zh-CN" altLang="en-US"/>
          </a:p>
        </p:txBody>
      </p:sp>
    </p:spTree>
    <p:extLst>
      <p:ext uri="{BB962C8B-B14F-4D97-AF65-F5344CB8AC3E}">
        <p14:creationId xmlns:p14="http://schemas.microsoft.com/office/powerpoint/2010/main" val="237408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a:noFill/>
          <a:ln/>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latin typeface="Arial" charset="0"/>
                <a:ea typeface="宋体" charset="-122"/>
              </a:rPr>
              <a:t>This study is a application of Two-way </a:t>
            </a:r>
            <a:r>
              <a:rPr lang="en-US" altLang="zh-CN" sz="2000" dirty="0" smtClean="0">
                <a:solidFill>
                  <a:srgbClr val="4D4D4D"/>
                </a:solidFill>
              </a:rPr>
              <a:t>CMAQ</a:t>
            </a:r>
            <a:r>
              <a:rPr lang="en-US" altLang="zh-CN" sz="1200" baseline="0" dirty="0" smtClean="0">
                <a:solidFill>
                  <a:schemeClr val="tx1"/>
                </a:solidFill>
                <a:latin typeface="Arial" charset="0"/>
                <a:ea typeface="宋体" charset="-122"/>
              </a:rPr>
              <a:t> in China. WRF of version 3.3 and CMAQ of version 5.0 is employed. The grids of 36km horizontal resolution and 23 vertical layers, which covers most of China, were used. The simulation time period is December 2010. 3 scenarios were designed. They are scenario without feedback, with a symbol NF, scenario with feedback by using </a:t>
            </a:r>
            <a:r>
              <a:rPr lang="en-US" altLang="zh-CN" sz="1200" baseline="0" dirty="0" err="1" smtClean="0">
                <a:solidFill>
                  <a:schemeClr val="tx1"/>
                </a:solidFill>
                <a:latin typeface="Arial" charset="0"/>
                <a:ea typeface="宋体" charset="-122"/>
              </a:rPr>
              <a:t>rrtmg</a:t>
            </a:r>
            <a:r>
              <a:rPr lang="en-US" altLang="zh-CN" sz="1200" baseline="0" dirty="0" smtClean="0">
                <a:solidFill>
                  <a:schemeClr val="tx1"/>
                </a:solidFill>
                <a:latin typeface="Arial" charset="0"/>
                <a:ea typeface="宋体" charset="-122"/>
              </a:rPr>
              <a:t> radiation mechanism and by using CAM mechanism.</a:t>
            </a:r>
            <a:endParaRPr lang="en-US" altLang="zh-CN" sz="2000" dirty="0" smtClean="0">
              <a:solidFill>
                <a:srgbClr val="4D4D4D"/>
              </a:solidFill>
              <a:latin typeface="Times New Roman" panose="02020603050405020304" pitchFamily="18" charset="0"/>
              <a:cs typeface="Times New Roman" panose="02020603050405020304" pitchFamily="18" charset="0"/>
            </a:endParaRPr>
          </a:p>
        </p:txBody>
      </p:sp>
      <p:sp>
        <p:nvSpPr>
          <p:cNvPr id="53252" name="Slide Number Placeholder 3"/>
          <p:cNvSpPr>
            <a:spLocks noGrp="1"/>
          </p:cNvSpPr>
          <p:nvPr>
            <p:ph type="sldNum" sz="quarter" idx="5"/>
          </p:nvPr>
        </p:nvSpPr>
        <p:spPr>
          <a:noFill/>
        </p:spPr>
        <p:txBody>
          <a:bodyPr/>
          <a:lstStyle/>
          <a:p>
            <a:fld id="{996C0B57-22B1-4891-B187-6FF9E88441B5}" type="slidenum">
              <a:rPr lang="en-US" altLang="zh-CN" smtClean="0">
                <a:latin typeface="Arial" charset="0"/>
                <a:ea typeface="宋体" charset="-122"/>
              </a:rPr>
              <a:pPr/>
              <a:t>5</a:t>
            </a:fld>
            <a:endParaRPr lang="en-US" altLang="zh-CN" smtClean="0">
              <a:latin typeface="Arial" charset="0"/>
              <a:ea typeface="宋体" charset="-122"/>
            </a:endParaRPr>
          </a:p>
        </p:txBody>
      </p:sp>
    </p:spTree>
    <p:extLst>
      <p:ext uri="{BB962C8B-B14F-4D97-AF65-F5344CB8AC3E}">
        <p14:creationId xmlns:p14="http://schemas.microsoft.com/office/powerpoint/2010/main" val="101166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inventory of 2010</a:t>
            </a:r>
            <a:r>
              <a:rPr lang="en-US" altLang="zh-CN" baseline="0" dirty="0" smtClean="0"/>
              <a:t> was developed in Tsinghua University and validated in Zhao Bin’s reference. The total emission and spatial distribution were shown here. We can see that the majority of eastern China, and some areas in the middle reach of the Yangtze River have contributed most.</a:t>
            </a: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6</a:t>
            </a:fld>
            <a:endParaRPr lang="zh-CN" altLang="en-US"/>
          </a:p>
        </p:txBody>
      </p:sp>
    </p:spTree>
    <p:extLst>
      <p:ext uri="{BB962C8B-B14F-4D97-AF65-F5344CB8AC3E}">
        <p14:creationId xmlns:p14="http://schemas.microsoft.com/office/powerpoint/2010/main" val="46945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Then</a:t>
            </a:r>
            <a:r>
              <a:rPr lang="en-US" altLang="zh-CN" baseline="0" dirty="0" smtClean="0"/>
              <a:t> we go to the validation part. </a:t>
            </a:r>
            <a:r>
              <a:rPr lang="en-US" altLang="zh-CN" dirty="0" smtClean="0"/>
              <a:t>To validate the radiation</a:t>
            </a:r>
            <a:r>
              <a:rPr lang="en-US" altLang="zh-CN" baseline="0" dirty="0" smtClean="0"/>
              <a:t> result, the observation data from 95 stations was used. The correlation coefficient is about 0.8. The NMB, which represent the bias, decrease from 32% in NF to 15% in CAM, which implies </a:t>
            </a:r>
            <a:r>
              <a:rPr lang="en-US" altLang="zh-CN" sz="1200" baseline="0" dirty="0" smtClean="0">
                <a:latin typeface="Times New Roman" panose="02020603050405020304" pitchFamily="18" charset="0"/>
                <a:cs typeface="Times New Roman" panose="02020603050405020304" pitchFamily="18" charset="0"/>
              </a:rPr>
              <a:t>by using</a:t>
            </a:r>
            <a:r>
              <a:rPr lang="en-US" altLang="zh-CN" sz="1200" dirty="0" smtClean="0">
                <a:latin typeface="Times New Roman" panose="02020603050405020304" pitchFamily="18" charset="0"/>
                <a:cs typeface="Times New Roman" panose="02020603050405020304" pitchFamily="18" charset="0"/>
              </a:rPr>
              <a:t> feedback mechanism, the overestimation of radiation is reduced in simulation.</a:t>
            </a:r>
            <a:endParaRPr lang="zh-CN" altLang="en-US" sz="1200" dirty="0" smtClean="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7</a:t>
            </a:fld>
            <a:endParaRPr lang="zh-CN" altLang="en-US"/>
          </a:p>
        </p:txBody>
      </p:sp>
    </p:spTree>
    <p:extLst>
      <p:ext uri="{BB962C8B-B14F-4D97-AF65-F5344CB8AC3E}">
        <p14:creationId xmlns:p14="http://schemas.microsoft.com/office/powerpoint/2010/main" val="266533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To take insight</a:t>
            </a:r>
            <a:r>
              <a:rPr lang="en-US" altLang="zh-CN" baseline="0" dirty="0" smtClean="0"/>
              <a:t> into this reduction, the time-series data of Beijing station was shown as an example. The radiation result in scenario NF is overestimated for about 40%. The NMB is decreased to 23% in RRTMG and 8% in CAM. What’s more, during the period with high concentration of PM2.5, it matches much better. It implies by using </a:t>
            </a:r>
            <a:r>
              <a:rPr lang="en-US" altLang="zh-CN" sz="1200" dirty="0" smtClean="0">
                <a:latin typeface="Times New Roman" panose="02020603050405020304" pitchFamily="18" charset="0"/>
                <a:cs typeface="Times New Roman" panose="02020603050405020304" pitchFamily="18" charset="0"/>
              </a:rPr>
              <a:t>f</a:t>
            </a:r>
            <a:r>
              <a:rPr lang="zh-CN" altLang="en-US" sz="1200" dirty="0" smtClean="0">
                <a:latin typeface="Times New Roman" panose="02020603050405020304" pitchFamily="18" charset="0"/>
                <a:cs typeface="Times New Roman" panose="02020603050405020304" pitchFamily="18" charset="0"/>
              </a:rPr>
              <a:t>eedback mechanism the simulation of radiation significantly improve</a:t>
            </a:r>
            <a:r>
              <a:rPr lang="en-US" altLang="zh-CN" sz="1200" dirty="0" smtClean="0">
                <a:latin typeface="Times New Roman" panose="02020603050405020304" pitchFamily="18" charset="0"/>
                <a:cs typeface="Times New Roman" panose="02020603050405020304" pitchFamily="18" charset="0"/>
              </a:rPr>
              <a:t>d</a:t>
            </a:r>
            <a:r>
              <a:rPr lang="zh-CN" altLang="en-US" sz="1200" dirty="0" smtClean="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during the heavily polluting period.</a:t>
            </a:r>
            <a:endParaRPr lang="zh-CN" altLang="en-US" sz="1200" dirty="0" smtClean="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8</a:t>
            </a:fld>
            <a:endParaRPr lang="zh-CN" altLang="en-US"/>
          </a:p>
        </p:txBody>
      </p:sp>
    </p:spTree>
    <p:extLst>
      <p:ext uri="{BB962C8B-B14F-4D97-AF65-F5344CB8AC3E}">
        <p14:creationId xmlns:p14="http://schemas.microsoft.com/office/powerpoint/2010/main" val="397238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We also</a:t>
            </a:r>
            <a:r>
              <a:rPr lang="en-US" altLang="zh-CN" baseline="0" dirty="0" smtClean="0"/>
              <a:t> validated the temperature, wind speed and humidity with NCDC data. It contains the observation data of the stations in east of China. Most of the meteorological parameters agree well with observation. </a:t>
            </a:r>
            <a:endParaRPr lang="zh-CN" altLang="en-US" dirty="0"/>
          </a:p>
        </p:txBody>
      </p:sp>
      <p:sp>
        <p:nvSpPr>
          <p:cNvPr id="4" name="灯片编号占位符 3"/>
          <p:cNvSpPr>
            <a:spLocks noGrp="1"/>
          </p:cNvSpPr>
          <p:nvPr>
            <p:ph type="sldNum" sz="quarter" idx="10"/>
          </p:nvPr>
        </p:nvSpPr>
        <p:spPr/>
        <p:txBody>
          <a:bodyPr/>
          <a:lstStyle/>
          <a:p>
            <a:fld id="{B4C76A82-B348-4F3E-BFAF-3B38860977EB}" type="slidenum">
              <a:rPr lang="zh-CN" altLang="en-US" smtClean="0"/>
              <a:pPr/>
              <a:t>9</a:t>
            </a:fld>
            <a:endParaRPr lang="zh-CN" altLang="en-US"/>
          </a:p>
        </p:txBody>
      </p:sp>
    </p:spTree>
    <p:extLst>
      <p:ext uri="{BB962C8B-B14F-4D97-AF65-F5344CB8AC3E}">
        <p14:creationId xmlns:p14="http://schemas.microsoft.com/office/powerpoint/2010/main" val="3923662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3810000"/>
            <a:ext cx="78168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latin typeface="Calibri" panose="020F0502020204030204" pitchFamily="34" charset="0"/>
              <a:ea typeface="黑体" panose="02010609060101010101" pitchFamily="49" charset="-122"/>
            </a:endParaRPr>
          </a:p>
        </p:txBody>
      </p:sp>
    </p:spTree>
    <p:extLst>
      <p:ext uri="{BB962C8B-B14F-4D97-AF65-F5344CB8AC3E}">
        <p14:creationId xmlns:p14="http://schemas.microsoft.com/office/powerpoint/2010/main" val="11168009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7230873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1357313"/>
            <a:ext cx="9144000" cy="5500687"/>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chemeClr val="hlink"/>
              </a:buClr>
              <a:buFont typeface="Wingdings" panose="05000000000000000000" pitchFamily="2" charset="2"/>
              <a:buChar char="l"/>
            </a:pPr>
            <a:endParaRPr kumimoji="1" lang="zh-CN" altLang="en-US" sz="2000" b="1">
              <a:latin typeface="Times New Roman" panose="02020603050405020304" pitchFamily="18" charset="0"/>
            </a:endParaRPr>
          </a:p>
        </p:txBody>
      </p:sp>
      <p:sp>
        <p:nvSpPr>
          <p:cNvPr id="2" name="竖排标题 1"/>
          <p:cNvSpPr>
            <a:spLocks noGrp="1"/>
          </p:cNvSpPr>
          <p:nvPr>
            <p:ph type="title" orient="vert"/>
          </p:nvPr>
        </p:nvSpPr>
        <p:spPr>
          <a:xfrm>
            <a:off x="6610350" y="228600"/>
            <a:ext cx="2076450" cy="5867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228600"/>
            <a:ext cx="6076950" cy="5867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737247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1357313"/>
            <a:ext cx="9144000" cy="5500687"/>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chemeClr val="hlink"/>
              </a:buClr>
              <a:buFont typeface="Wingdings" panose="05000000000000000000" pitchFamily="2" charset="2"/>
              <a:buChar char="l"/>
            </a:pPr>
            <a:endParaRPr kumimoji="1" lang="zh-CN" altLang="en-US" sz="2000" b="1">
              <a:latin typeface="Times New Roman" panose="02020603050405020304" pitchFamily="18" charset="0"/>
            </a:endParaRPr>
          </a:p>
        </p:txBody>
      </p:sp>
      <p:sp>
        <p:nvSpPr>
          <p:cNvPr id="2" name="内容占位符 1"/>
          <p:cNvSpPr>
            <a:spLocks noGrp="1"/>
          </p:cNvSpPr>
          <p:nvPr>
            <p:ph/>
          </p:nvPr>
        </p:nvSpPr>
        <p:spPr>
          <a:xfrm>
            <a:off x="381000" y="228600"/>
            <a:ext cx="8305800" cy="586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157230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a:off x="0" y="1357313"/>
            <a:ext cx="9144000" cy="5500687"/>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chemeClr val="hlink"/>
              </a:buClr>
              <a:buFont typeface="Wingdings" panose="05000000000000000000" pitchFamily="2" charset="2"/>
              <a:buChar char="l"/>
            </a:pPr>
            <a:endParaRPr kumimoji="1" lang="zh-CN" altLang="en-US" sz="2000" b="1">
              <a:latin typeface="Times New Roman" panose="02020603050405020304" pitchFamily="18" charset="0"/>
            </a:endParaRPr>
          </a:p>
        </p:txBody>
      </p:sp>
      <p:sp>
        <p:nvSpPr>
          <p:cNvPr id="2" name="标题 1"/>
          <p:cNvSpPr>
            <a:spLocks noGrp="1"/>
          </p:cNvSpPr>
          <p:nvPr>
            <p:ph type="title"/>
          </p:nvPr>
        </p:nvSpPr>
        <p:spPr>
          <a:xfrm>
            <a:off x="381000" y="228600"/>
            <a:ext cx="8305800" cy="9144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62000" y="1676400"/>
            <a:ext cx="3848100" cy="4419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62500" y="1676400"/>
            <a:ext cx="3848100" cy="2133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762500" y="3962400"/>
            <a:ext cx="3848100" cy="2133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07120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1357313"/>
            <a:ext cx="9144000" cy="5500687"/>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chemeClr val="hlink"/>
              </a:buClr>
              <a:buFont typeface="Wingdings" panose="05000000000000000000" pitchFamily="2" charset="2"/>
              <a:buChar char="l"/>
            </a:pPr>
            <a:endParaRPr kumimoji="1" lang="zh-CN" altLang="en-US" sz="2000" b="1">
              <a:latin typeface="Times New Roman" panose="02020603050405020304" pitchFamily="18" charset="0"/>
            </a:endParaRPr>
          </a:p>
        </p:txBody>
      </p:sp>
      <p:sp>
        <p:nvSpPr>
          <p:cNvPr id="2" name="标题 1"/>
          <p:cNvSpPr>
            <a:spLocks noGrp="1"/>
          </p:cNvSpPr>
          <p:nvPr>
            <p:ph type="ctrTitle"/>
          </p:nvPr>
        </p:nvSpPr>
        <p:spPr>
          <a:xfrm>
            <a:off x="685800" y="2130425"/>
            <a:ext cx="7772400" cy="1470025"/>
          </a:xfrm>
        </p:spPr>
        <p:txBody>
          <a:bodyPr/>
          <a:lstStyle>
            <a:lvl1pPr algn="ctr">
              <a:defRPr>
                <a:solidFill>
                  <a:schemeClr val="tx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512391BE-F552-45D8-B908-F6DE029D5ABC}" type="datetimeFigureOut">
              <a:rPr lang="zh-CN" altLang="en-US"/>
              <a:pPr>
                <a:defRPr/>
              </a:pPr>
              <a:t>2013/10/28</a:t>
            </a:fld>
            <a:endParaRPr lang="zh-CN" altLang="en-US"/>
          </a:p>
        </p:txBody>
      </p:sp>
      <p:sp>
        <p:nvSpPr>
          <p:cNvPr id="6"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dirty="0"/>
          </a:p>
        </p:txBody>
      </p:sp>
      <p:sp>
        <p:nvSpPr>
          <p:cNvPr id="7"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ea typeface="黑体" panose="02010609060101010101" pitchFamily="49" charset="-122"/>
              </a:defRPr>
            </a:lvl1pPr>
          </a:lstStyle>
          <a:p>
            <a:fld id="{A15FC23A-7A12-4F86-8F09-1D5AFBBD8D95}" type="slidenum">
              <a:rPr lang="zh-CN" altLang="en-US"/>
              <a:pPr/>
              <a:t>‹#›</a:t>
            </a:fld>
            <a:endParaRPr lang="zh-CN" altLang="en-US"/>
          </a:p>
        </p:txBody>
      </p:sp>
    </p:spTree>
    <p:extLst>
      <p:ext uri="{BB962C8B-B14F-4D97-AF65-F5344CB8AC3E}">
        <p14:creationId xmlns:p14="http://schemas.microsoft.com/office/powerpoint/2010/main" val="15604003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81000" y="44624"/>
            <a:ext cx="8305800" cy="914400"/>
          </a:xfrm>
        </p:spPr>
        <p:txBody>
          <a:bodyPr/>
          <a:lstStyle>
            <a:lvl1pPr>
              <a:defRPr sz="4000">
                <a:solidFill>
                  <a:schemeClr val="bg1"/>
                </a:solidFill>
                <a:latin typeface="Times New Roman" panose="02020603050405020304" pitchFamily="18" charset="0"/>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buClrTx/>
              <a:defRPr>
                <a:latin typeface="Times New Roman" panose="02020603050405020304" pitchFamily="18" charset="0"/>
                <a:cs typeface="Times New Roman" panose="02020603050405020304" pitchFamily="18" charset="0"/>
              </a:defRPr>
            </a:lvl1pPr>
            <a:lvl2pPr>
              <a:buClrTx/>
              <a:defRPr>
                <a:latin typeface="Times New Roman" panose="02020603050405020304" pitchFamily="18" charset="0"/>
                <a:cs typeface="Times New Roman" panose="02020603050405020304" pitchFamily="18" charset="0"/>
              </a:defRPr>
            </a:lvl2pPr>
            <a:lvl3pPr>
              <a:buClrTx/>
              <a:defRPr>
                <a:latin typeface="Times New Roman" panose="02020603050405020304" pitchFamily="18" charset="0"/>
                <a:cs typeface="Times New Roman" panose="02020603050405020304" pitchFamily="18" charset="0"/>
              </a:defRPr>
            </a:lvl3pPr>
            <a:lvl4pPr>
              <a:buClrTx/>
              <a:defRPr>
                <a:latin typeface="Times New Roman" panose="02020603050405020304" pitchFamily="18" charset="0"/>
                <a:cs typeface="Times New Roman" panose="02020603050405020304" pitchFamily="18" charset="0"/>
              </a:defRPr>
            </a:lvl4pPr>
            <a:lvl5pPr>
              <a:buClrTx/>
              <a:defRPr>
                <a:latin typeface="Times New Roman" panose="02020603050405020304" pitchFamily="18" charset="0"/>
                <a:cs typeface="Times New Roman" panose="02020603050405020304" pitchFamily="18"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33374303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52573404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62000" y="1676400"/>
            <a:ext cx="3848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2500" y="1676400"/>
            <a:ext cx="3848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4754882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173141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95536" y="44624"/>
            <a:ext cx="8305800" cy="914400"/>
          </a:xfrm>
        </p:spPr>
        <p:txBody>
          <a:bodyPr/>
          <a:lstStyle>
            <a:lvl1pPr>
              <a:defRPr sz="4000">
                <a:latin typeface="Times New Roman" panose="02020603050405020304" pitchFamily="18" charset="0"/>
                <a:cs typeface="Times New Roman" panose="02020603050405020304" pitchFamily="18" charset="0"/>
              </a:defRPr>
            </a:lvl1pPr>
          </a:lstStyle>
          <a:p>
            <a:endParaRPr lang="zh-CN" altLang="en-US" dirty="0"/>
          </a:p>
        </p:txBody>
      </p:sp>
    </p:spTree>
    <p:extLst>
      <p:ext uri="{BB962C8B-B14F-4D97-AF65-F5344CB8AC3E}">
        <p14:creationId xmlns:p14="http://schemas.microsoft.com/office/powerpoint/2010/main" val="4152789730"/>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22805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11868529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15778410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kground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ChangeArrowheads="1"/>
          </p:cNvSpPr>
          <p:nvPr userDrawn="1"/>
        </p:nvSpPr>
        <p:spPr bwMode="auto">
          <a:xfrm>
            <a:off x="0" y="1357313"/>
            <a:ext cx="9144000" cy="5500687"/>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chemeClr val="hlink"/>
              </a:buClr>
              <a:buFont typeface="Wingdings" panose="05000000000000000000" pitchFamily="2" charset="2"/>
              <a:buChar char="l"/>
            </a:pPr>
            <a:endParaRPr kumimoji="1" lang="zh-CN" altLang="en-US" sz="2000" b="1">
              <a:latin typeface="Times New Roman" panose="02020603050405020304" pitchFamily="18" charset="0"/>
            </a:endParaRPr>
          </a:p>
        </p:txBody>
      </p:sp>
      <p:sp>
        <p:nvSpPr>
          <p:cNvPr id="332803" name="Rectangle 3"/>
          <p:cNvSpPr>
            <a:spLocks noGrp="1" noChangeArrowheads="1"/>
          </p:cNvSpPr>
          <p:nvPr>
            <p:ph type="title"/>
          </p:nvPr>
        </p:nvSpPr>
        <p:spPr bwMode="auto">
          <a:xfrm>
            <a:off x="381000" y="228600"/>
            <a:ext cx="8305800" cy="914400"/>
          </a:xfrm>
          <a:prstGeom prst="rect">
            <a:avLst/>
          </a:prstGeom>
          <a:noFill/>
          <a:ln w="9525">
            <a:noFill/>
            <a:miter lim="800000"/>
            <a:headEnd/>
            <a:tailEnd/>
          </a:ln>
          <a:effectLst/>
        </p:spPr>
        <p:txBody>
          <a:bodyPr vert="horz" wrap="square" lIns="88900" tIns="44450" rIns="88900" bIns="44450" numCol="1" anchor="ctr"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029" name="Rectangle 4"/>
          <p:cNvSpPr>
            <a:spLocks noGrp="1" noChangeArrowheads="1"/>
          </p:cNvSpPr>
          <p:nvPr>
            <p:ph type="body" idx="1"/>
          </p:nvPr>
        </p:nvSpPr>
        <p:spPr bwMode="auto">
          <a:xfrm>
            <a:off x="762000" y="1676400"/>
            <a:ext cx="7848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00" tIns="44450" rIns="88900" bIns="4445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level</a:t>
            </a:r>
          </a:p>
          <a:p>
            <a:pPr lvl="4"/>
            <a:r>
              <a:rPr lang="en-US" altLang="zh-CN" smtClean="0"/>
              <a:t>level</a:t>
            </a:r>
          </a:p>
          <a:p>
            <a:pPr lvl="3"/>
            <a:endParaRPr lang="en-US" altLang="zh-CN" smtClean="0"/>
          </a:p>
        </p:txBody>
      </p:sp>
    </p:spTree>
  </p:cSld>
  <p:clrMap bg1="lt1" tx1="dk1" bg2="lt2" tx2="dk2" accent1="accent1" accent2="accent2" accent3="accent3" accent4="accent4" accent5="accent5" accent6="accent6" hlink="hlink" folHlink="folHlink"/>
  <p:sldLayoutIdLst>
    <p:sldLayoutId id="214748401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1" r:id="rId11"/>
    <p:sldLayoutId id="2147484012" r:id="rId12"/>
    <p:sldLayoutId id="2147484013" r:id="rId13"/>
    <p:sldLayoutId id="2147484014" r:id="rId14"/>
  </p:sldLayoutIdLst>
  <p:transition/>
  <p:timing>
    <p:tnLst>
      <p:par>
        <p:cTn id="1" dur="indefinite" restart="never" nodeType="tmRoot"/>
      </p:par>
    </p:tnLst>
  </p:timing>
  <p:txStyles>
    <p:titleStyle>
      <a:lvl1pPr algn="l" defTabSz="901700" rtl="0" eaLnBrk="0" fontAlgn="base" hangingPunct="0">
        <a:spcBef>
          <a:spcPct val="0"/>
        </a:spcBef>
        <a:spcAft>
          <a:spcPct val="0"/>
        </a:spcAft>
        <a:defRPr kumimoji="1" sz="3200" b="1">
          <a:solidFill>
            <a:schemeClr val="bg1"/>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l" defTabSz="901700" rtl="0" eaLnBrk="0" fontAlgn="base" hangingPunct="0">
        <a:spcBef>
          <a:spcPct val="0"/>
        </a:spcBef>
        <a:spcAft>
          <a:spcPct val="0"/>
        </a:spcAft>
        <a:defRPr kumimoji="1" sz="3200" b="1">
          <a:solidFill>
            <a:schemeClr val="bg1"/>
          </a:solidFill>
          <a:effectLst>
            <a:outerShdw blurRad="38100" dist="38100" dir="2700000" algn="tl">
              <a:srgbClr val="C0C0C0"/>
            </a:outerShdw>
          </a:effectLst>
          <a:latin typeface="Comic Sans MS" pitchFamily="66" charset="0"/>
          <a:ea typeface="微软雅黑" pitchFamily="34" charset="-122"/>
        </a:defRPr>
      </a:lvl2pPr>
      <a:lvl3pPr algn="l" defTabSz="901700" rtl="0" eaLnBrk="0" fontAlgn="base" hangingPunct="0">
        <a:spcBef>
          <a:spcPct val="0"/>
        </a:spcBef>
        <a:spcAft>
          <a:spcPct val="0"/>
        </a:spcAft>
        <a:defRPr kumimoji="1" sz="3200" b="1">
          <a:solidFill>
            <a:schemeClr val="bg1"/>
          </a:solidFill>
          <a:effectLst>
            <a:outerShdw blurRad="38100" dist="38100" dir="2700000" algn="tl">
              <a:srgbClr val="C0C0C0"/>
            </a:outerShdw>
          </a:effectLst>
          <a:latin typeface="Comic Sans MS" pitchFamily="66" charset="0"/>
          <a:ea typeface="微软雅黑" pitchFamily="34" charset="-122"/>
        </a:defRPr>
      </a:lvl3pPr>
      <a:lvl4pPr algn="l" defTabSz="901700" rtl="0" eaLnBrk="0" fontAlgn="base" hangingPunct="0">
        <a:spcBef>
          <a:spcPct val="0"/>
        </a:spcBef>
        <a:spcAft>
          <a:spcPct val="0"/>
        </a:spcAft>
        <a:defRPr kumimoji="1" sz="3200" b="1">
          <a:solidFill>
            <a:schemeClr val="bg1"/>
          </a:solidFill>
          <a:effectLst>
            <a:outerShdw blurRad="38100" dist="38100" dir="2700000" algn="tl">
              <a:srgbClr val="C0C0C0"/>
            </a:outerShdw>
          </a:effectLst>
          <a:latin typeface="Comic Sans MS" pitchFamily="66" charset="0"/>
          <a:ea typeface="微软雅黑" pitchFamily="34" charset="-122"/>
        </a:defRPr>
      </a:lvl4pPr>
      <a:lvl5pPr algn="l" defTabSz="901700" rtl="0" eaLnBrk="0" fontAlgn="base" hangingPunct="0">
        <a:spcBef>
          <a:spcPct val="0"/>
        </a:spcBef>
        <a:spcAft>
          <a:spcPct val="0"/>
        </a:spcAft>
        <a:defRPr kumimoji="1" sz="3200" b="1">
          <a:solidFill>
            <a:schemeClr val="bg1"/>
          </a:solidFill>
          <a:effectLst>
            <a:outerShdw blurRad="38100" dist="38100" dir="2700000" algn="tl">
              <a:srgbClr val="C0C0C0"/>
            </a:outerShdw>
          </a:effectLst>
          <a:latin typeface="Comic Sans MS" pitchFamily="66" charset="0"/>
          <a:ea typeface="微软雅黑" pitchFamily="34" charset="-122"/>
        </a:defRPr>
      </a:lvl5pPr>
      <a:lvl6pPr marL="457200" algn="l" defTabSz="901700" rtl="0" eaLnBrk="1" fontAlgn="base" hangingPunct="1">
        <a:spcBef>
          <a:spcPct val="0"/>
        </a:spcBef>
        <a:spcAft>
          <a:spcPct val="0"/>
        </a:spcAft>
        <a:defRPr kumimoji="1" sz="3200" b="1">
          <a:solidFill>
            <a:schemeClr val="bg1"/>
          </a:solidFill>
          <a:effectLst>
            <a:outerShdw blurRad="38100" dist="38100" dir="2700000" algn="tl">
              <a:srgbClr val="C0C0C0"/>
            </a:outerShdw>
          </a:effectLst>
          <a:latin typeface="Times New Roman" pitchFamily="18" charset="0"/>
          <a:ea typeface="宋体" pitchFamily="2" charset="-122"/>
        </a:defRPr>
      </a:lvl6pPr>
      <a:lvl7pPr marL="914400" algn="l" defTabSz="901700" rtl="0" eaLnBrk="1" fontAlgn="base" hangingPunct="1">
        <a:spcBef>
          <a:spcPct val="0"/>
        </a:spcBef>
        <a:spcAft>
          <a:spcPct val="0"/>
        </a:spcAft>
        <a:defRPr kumimoji="1" sz="3200" b="1">
          <a:solidFill>
            <a:schemeClr val="bg1"/>
          </a:solidFill>
          <a:effectLst>
            <a:outerShdw blurRad="38100" dist="38100" dir="2700000" algn="tl">
              <a:srgbClr val="C0C0C0"/>
            </a:outerShdw>
          </a:effectLst>
          <a:latin typeface="Times New Roman" pitchFamily="18" charset="0"/>
          <a:ea typeface="宋体" pitchFamily="2" charset="-122"/>
        </a:defRPr>
      </a:lvl7pPr>
      <a:lvl8pPr marL="1371600" algn="l" defTabSz="901700" rtl="0" eaLnBrk="1" fontAlgn="base" hangingPunct="1">
        <a:spcBef>
          <a:spcPct val="0"/>
        </a:spcBef>
        <a:spcAft>
          <a:spcPct val="0"/>
        </a:spcAft>
        <a:defRPr kumimoji="1" sz="3200" b="1">
          <a:solidFill>
            <a:schemeClr val="bg1"/>
          </a:solidFill>
          <a:effectLst>
            <a:outerShdw blurRad="38100" dist="38100" dir="2700000" algn="tl">
              <a:srgbClr val="C0C0C0"/>
            </a:outerShdw>
          </a:effectLst>
          <a:latin typeface="Times New Roman" pitchFamily="18" charset="0"/>
          <a:ea typeface="宋体" pitchFamily="2" charset="-122"/>
        </a:defRPr>
      </a:lvl8pPr>
      <a:lvl9pPr marL="1828800" algn="l" defTabSz="901700" rtl="0" eaLnBrk="1" fontAlgn="base" hangingPunct="1">
        <a:spcBef>
          <a:spcPct val="0"/>
        </a:spcBef>
        <a:spcAft>
          <a:spcPct val="0"/>
        </a:spcAft>
        <a:defRPr kumimoji="1" sz="3200" b="1">
          <a:solidFill>
            <a:schemeClr val="bg1"/>
          </a:solidFill>
          <a:effectLst>
            <a:outerShdw blurRad="38100" dist="38100" dir="2700000" algn="tl">
              <a:srgbClr val="C0C0C0"/>
            </a:outerShdw>
          </a:effectLst>
          <a:latin typeface="Times New Roman" pitchFamily="18" charset="0"/>
          <a:ea typeface="宋体" pitchFamily="2" charset="-122"/>
        </a:defRPr>
      </a:lvl9pPr>
    </p:titleStyle>
    <p:bodyStyle>
      <a:lvl1pPr marL="338138" indent="-338138" algn="l" defTabSz="901700" rtl="0" eaLnBrk="0" fontAlgn="base" hangingPunct="0">
        <a:spcBef>
          <a:spcPct val="20000"/>
        </a:spcBef>
        <a:spcAft>
          <a:spcPct val="0"/>
        </a:spcAft>
        <a:buClr>
          <a:srgbClr val="AA0027"/>
        </a:buClr>
        <a:buFont typeface="Wingdings" panose="05000000000000000000" pitchFamily="2" charset="2"/>
        <a:buChar char="n"/>
        <a:defRPr kumimoji="1" sz="2400" b="1">
          <a:solidFill>
            <a:schemeClr val="tx1"/>
          </a:solidFill>
          <a:latin typeface="+mn-lt"/>
          <a:ea typeface="+mn-ea"/>
          <a:cs typeface="+mn-cs"/>
        </a:defRPr>
      </a:lvl1pPr>
      <a:lvl2pPr marL="733425" indent="-276225" algn="l" defTabSz="901700" rtl="0" eaLnBrk="0" fontAlgn="base" hangingPunct="0">
        <a:spcBef>
          <a:spcPct val="20000"/>
        </a:spcBef>
        <a:spcAft>
          <a:spcPct val="0"/>
        </a:spcAft>
        <a:buClr>
          <a:schemeClr val="accent2"/>
        </a:buClr>
        <a:buFont typeface="Wingdings" panose="05000000000000000000" pitchFamily="2" charset="2"/>
        <a:buChar char="§"/>
        <a:defRPr kumimoji="1" sz="2200">
          <a:solidFill>
            <a:schemeClr val="tx1"/>
          </a:solidFill>
          <a:latin typeface="+mn-lt"/>
          <a:ea typeface="+mn-ea"/>
        </a:defRPr>
      </a:lvl2pPr>
      <a:lvl3pPr marL="1127125" indent="-225425" algn="l" defTabSz="901700" rtl="0" eaLnBrk="0" fontAlgn="base" hangingPunct="0">
        <a:spcBef>
          <a:spcPct val="20000"/>
        </a:spcBef>
        <a:spcAft>
          <a:spcPct val="0"/>
        </a:spcAft>
        <a:buClr>
          <a:srgbClr val="AA0027"/>
        </a:buClr>
        <a:buChar char="•"/>
        <a:defRPr kumimoji="1" sz="2000" b="1">
          <a:solidFill>
            <a:schemeClr val="tx1"/>
          </a:solidFill>
          <a:latin typeface="+mn-lt"/>
          <a:ea typeface="+mn-ea"/>
        </a:defRPr>
      </a:lvl3pPr>
      <a:lvl4pPr marL="1577975" indent="-225425" algn="l" defTabSz="901700" rtl="0" eaLnBrk="0" fontAlgn="base" hangingPunct="0">
        <a:spcBef>
          <a:spcPct val="20000"/>
        </a:spcBef>
        <a:spcAft>
          <a:spcPct val="0"/>
        </a:spcAft>
        <a:buClr>
          <a:srgbClr val="AA0027"/>
        </a:buClr>
        <a:buChar char="•"/>
        <a:defRPr kumimoji="1" sz="2000">
          <a:solidFill>
            <a:schemeClr val="tx1"/>
          </a:solidFill>
          <a:latin typeface="+mn-lt"/>
          <a:ea typeface="+mn-ea"/>
        </a:defRPr>
      </a:lvl4pPr>
      <a:lvl5pPr marL="2030413" indent="-225425" algn="l" defTabSz="901700" rtl="0" eaLnBrk="0" fontAlgn="base" hangingPunct="0">
        <a:spcBef>
          <a:spcPct val="20000"/>
        </a:spcBef>
        <a:spcAft>
          <a:spcPct val="0"/>
        </a:spcAft>
        <a:buClr>
          <a:srgbClr val="AA0027"/>
        </a:buClr>
        <a:buChar char="•"/>
        <a:defRPr kumimoji="1" sz="2000">
          <a:solidFill>
            <a:schemeClr val="tx1"/>
          </a:solidFill>
          <a:latin typeface="+mn-lt"/>
          <a:ea typeface="+mn-ea"/>
        </a:defRPr>
      </a:lvl5pPr>
      <a:lvl6pPr marL="24876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6pPr>
      <a:lvl7pPr marL="29448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7pPr>
      <a:lvl8pPr marL="34020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8pPr>
      <a:lvl9pPr marL="38592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33.jpg"/><Relationship Id="rId4" Type="http://schemas.openxmlformats.org/officeDocument/2006/relationships/image" Target="../media/image32.tmp"/></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tm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tmp"/></Relationships>
</file>

<file path=ppt/slides/_rels/slide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tmp"/><Relationship Id="rId4" Type="http://schemas.openxmlformats.org/officeDocument/2006/relationships/image" Target="../media/image17.tmp"/></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tmp"/><Relationship Id="rId4" Type="http://schemas.openxmlformats.org/officeDocument/2006/relationships/image" Target="../media/image2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46021" y="4797152"/>
            <a:ext cx="6757067" cy="1470025"/>
          </a:xfrm>
        </p:spPr>
        <p:txBody>
          <a:bodyPr/>
          <a:lstStyle/>
          <a:p>
            <a:pPr eaLnBrk="1" hangingPunct="1">
              <a:lnSpc>
                <a:spcPct val="150000"/>
              </a:lnSpc>
              <a:defRPr/>
            </a:pPr>
            <a:r>
              <a:rPr kumimoji="0" lang="en-US" altLang="zh-CN" sz="2000" b="0" dirty="0" smtClean="0">
                <a:solidFill>
                  <a:srgbClr val="000000"/>
                </a:solidFill>
                <a:effectLst/>
                <a:ea typeface="宋体"/>
              </a:rPr>
              <a:t>  </a:t>
            </a:r>
            <a:r>
              <a:rPr kumimoji="0" lang="en-US" altLang="zh-CN" sz="2000" b="0" dirty="0">
                <a:solidFill>
                  <a:srgbClr val="000000"/>
                </a:solidFill>
                <a:effectLst/>
                <a:ea typeface="宋体"/>
              </a:rPr>
              <a:t>Wang </a:t>
            </a:r>
            <a:r>
              <a:rPr kumimoji="0" lang="en-US" altLang="zh-CN" sz="2000" b="0" dirty="0" smtClean="0">
                <a:solidFill>
                  <a:srgbClr val="000000"/>
                </a:solidFill>
                <a:effectLst/>
                <a:ea typeface="宋体"/>
              </a:rPr>
              <a:t>Jiandong</a:t>
            </a:r>
            <a:r>
              <a:rPr kumimoji="0" lang="en-US" altLang="zh-CN" sz="2000" b="0" baseline="30000" dirty="0" smtClean="0">
                <a:solidFill>
                  <a:srgbClr val="000000"/>
                </a:solidFill>
                <a:effectLst/>
                <a:ea typeface="宋体"/>
              </a:rPr>
              <a:t>1</a:t>
            </a:r>
            <a:r>
              <a:rPr kumimoji="0" lang="en-US" altLang="zh-CN" sz="2000" b="0" dirty="0" smtClean="0">
                <a:solidFill>
                  <a:srgbClr val="000000"/>
                </a:solidFill>
                <a:effectLst/>
                <a:ea typeface="宋体"/>
              </a:rPr>
              <a:t>, </a:t>
            </a:r>
            <a:r>
              <a:rPr kumimoji="0" lang="en-US" altLang="zh-CN" sz="2000" b="0" dirty="0">
                <a:solidFill>
                  <a:srgbClr val="000000"/>
                </a:solidFill>
                <a:effectLst/>
                <a:ea typeface="宋体"/>
              </a:rPr>
              <a:t>Wang </a:t>
            </a:r>
            <a:r>
              <a:rPr kumimoji="0" lang="en-US" altLang="zh-CN" sz="2000" b="0" dirty="0" smtClean="0">
                <a:solidFill>
                  <a:srgbClr val="000000"/>
                </a:solidFill>
                <a:effectLst/>
                <a:ea typeface="宋体"/>
              </a:rPr>
              <a:t>Shuxiao</a:t>
            </a:r>
            <a:r>
              <a:rPr kumimoji="0" lang="en-US" altLang="zh-CN" sz="2000" b="0" baseline="30000" dirty="0" smtClean="0">
                <a:solidFill>
                  <a:srgbClr val="000000"/>
                </a:solidFill>
                <a:effectLst/>
                <a:ea typeface="宋体"/>
              </a:rPr>
              <a:t>1</a:t>
            </a:r>
            <a:r>
              <a:rPr kumimoji="0" lang="en-US" altLang="zh-CN" sz="2000" b="0" dirty="0" smtClean="0">
                <a:solidFill>
                  <a:srgbClr val="000000"/>
                </a:solidFill>
                <a:effectLst/>
                <a:ea typeface="宋体"/>
              </a:rPr>
              <a:t>, </a:t>
            </a:r>
            <a:r>
              <a:rPr kumimoji="0" lang="en-US" altLang="zh-CN" sz="2000" b="0" dirty="0">
                <a:solidFill>
                  <a:srgbClr val="000000"/>
                </a:solidFill>
                <a:effectLst/>
                <a:ea typeface="宋体"/>
              </a:rPr>
              <a:t>Zhao </a:t>
            </a:r>
            <a:r>
              <a:rPr kumimoji="0" lang="en-US" altLang="zh-CN" sz="2000" b="0" dirty="0" smtClean="0">
                <a:solidFill>
                  <a:srgbClr val="000000"/>
                </a:solidFill>
                <a:effectLst/>
                <a:ea typeface="宋体"/>
              </a:rPr>
              <a:t>Bin</a:t>
            </a:r>
            <a:r>
              <a:rPr kumimoji="0" lang="en-US" altLang="zh-CN" sz="2000" b="0" baseline="30000" dirty="0" smtClean="0">
                <a:solidFill>
                  <a:srgbClr val="000000"/>
                </a:solidFill>
                <a:effectLst/>
                <a:ea typeface="宋体"/>
              </a:rPr>
              <a:t>1</a:t>
            </a:r>
            <a:r>
              <a:rPr kumimoji="0" lang="en-US" altLang="zh-CN" sz="2000" b="0" dirty="0" smtClean="0">
                <a:solidFill>
                  <a:srgbClr val="000000"/>
                </a:solidFill>
                <a:effectLst/>
                <a:ea typeface="宋体"/>
              </a:rPr>
              <a:t>, </a:t>
            </a:r>
            <a:r>
              <a:rPr kumimoji="0" lang="en-US" altLang="zh-CN" sz="2000" b="0" dirty="0">
                <a:solidFill>
                  <a:srgbClr val="000000"/>
                </a:solidFill>
                <a:effectLst/>
                <a:ea typeface="宋体"/>
              </a:rPr>
              <a:t>Wang </a:t>
            </a:r>
            <a:r>
              <a:rPr kumimoji="0" lang="en-US" altLang="zh-CN" sz="2000" b="0" dirty="0" smtClean="0">
                <a:solidFill>
                  <a:srgbClr val="000000"/>
                </a:solidFill>
                <a:effectLst/>
                <a:ea typeface="宋体"/>
              </a:rPr>
              <a:t>Long</a:t>
            </a:r>
            <a:r>
              <a:rPr kumimoji="0" lang="en-US" altLang="zh-CN" sz="2000" b="0" baseline="30000" dirty="0" smtClean="0">
                <a:solidFill>
                  <a:srgbClr val="000000"/>
                </a:solidFill>
                <a:effectLst/>
                <a:ea typeface="宋体"/>
              </a:rPr>
              <a:t>1</a:t>
            </a:r>
            <a:r>
              <a:rPr kumimoji="0" lang="en-US" altLang="zh-CN" sz="2000" b="0" dirty="0" smtClean="0">
                <a:solidFill>
                  <a:srgbClr val="000000"/>
                </a:solidFill>
                <a:effectLst/>
                <a:ea typeface="宋体"/>
              </a:rPr>
              <a:t>, </a:t>
            </a:r>
            <a:r>
              <a:rPr kumimoji="0" lang="en-US" altLang="zh-CN" sz="2000" b="0" dirty="0">
                <a:solidFill>
                  <a:srgbClr val="000000"/>
                </a:solidFill>
                <a:effectLst/>
                <a:ea typeface="宋体"/>
              </a:rPr>
              <a:t>David </a:t>
            </a:r>
            <a:r>
              <a:rPr kumimoji="0" lang="en-US" altLang="zh-CN" sz="2000" b="0" dirty="0" smtClean="0">
                <a:solidFill>
                  <a:srgbClr val="000000"/>
                </a:solidFill>
                <a:effectLst/>
                <a:ea typeface="宋体"/>
              </a:rPr>
              <a:t>Wong</a:t>
            </a:r>
            <a:r>
              <a:rPr kumimoji="0" lang="en-US" altLang="zh-CN" sz="2000" b="0" baseline="30000" dirty="0" smtClean="0">
                <a:solidFill>
                  <a:srgbClr val="000000"/>
                </a:solidFill>
                <a:effectLst/>
                <a:ea typeface="宋体"/>
              </a:rPr>
              <a:t>2</a:t>
            </a:r>
            <a:r>
              <a:rPr kumimoji="0" lang="en-US" altLang="zh-CN" sz="2000" b="0" dirty="0">
                <a:solidFill>
                  <a:srgbClr val="000000"/>
                </a:solidFill>
                <a:effectLst/>
                <a:ea typeface="宋体"/>
              </a:rPr>
              <a:t>, Jonathan </a:t>
            </a:r>
            <a:r>
              <a:rPr kumimoji="0" lang="en-US" altLang="zh-CN" sz="2000" b="0" dirty="0" smtClean="0">
                <a:solidFill>
                  <a:srgbClr val="000000"/>
                </a:solidFill>
                <a:effectLst/>
                <a:ea typeface="宋体"/>
              </a:rPr>
              <a:t>Pleim</a:t>
            </a:r>
            <a:r>
              <a:rPr kumimoji="0" lang="en-US" altLang="zh-CN" sz="2000" b="0" baseline="30000" dirty="0" smtClean="0">
                <a:solidFill>
                  <a:srgbClr val="000000"/>
                </a:solidFill>
                <a:effectLst/>
                <a:ea typeface="宋体"/>
              </a:rPr>
              <a:t>2</a:t>
            </a:r>
            <a:r>
              <a:rPr kumimoji="0" lang="en-US" altLang="zh-CN" sz="2000" b="0" dirty="0" smtClean="0">
                <a:solidFill>
                  <a:srgbClr val="000000"/>
                </a:solidFill>
                <a:effectLst/>
                <a:ea typeface="宋体"/>
              </a:rPr>
              <a:t>, </a:t>
            </a:r>
            <a:r>
              <a:rPr kumimoji="0" lang="en-US" altLang="zh-CN" sz="2000" b="0" dirty="0" err="1" smtClean="0">
                <a:solidFill>
                  <a:srgbClr val="000000"/>
                </a:solidFill>
                <a:effectLst/>
                <a:ea typeface="宋体"/>
              </a:rPr>
              <a:t>Hao</a:t>
            </a:r>
            <a:r>
              <a:rPr kumimoji="0" lang="en-US" altLang="zh-CN" sz="2000" b="0" dirty="0" smtClean="0">
                <a:solidFill>
                  <a:srgbClr val="000000"/>
                </a:solidFill>
                <a:effectLst/>
                <a:ea typeface="宋体"/>
              </a:rPr>
              <a:t> Jiming</a:t>
            </a:r>
            <a:r>
              <a:rPr kumimoji="0" lang="en-US" altLang="zh-CN" sz="2000" b="0" baseline="30000" dirty="0" smtClean="0">
                <a:solidFill>
                  <a:srgbClr val="000000"/>
                </a:solidFill>
                <a:effectLst/>
                <a:ea typeface="宋体"/>
              </a:rPr>
              <a:t>1</a:t>
            </a:r>
            <a:br>
              <a:rPr kumimoji="0" lang="en-US" altLang="zh-CN" sz="2000" b="0" baseline="30000" dirty="0" smtClean="0">
                <a:solidFill>
                  <a:srgbClr val="000000"/>
                </a:solidFill>
                <a:effectLst/>
                <a:ea typeface="宋体"/>
              </a:rPr>
            </a:br>
            <a:r>
              <a:rPr kumimoji="0" lang="en-US" altLang="zh-CN" sz="2000" b="0" dirty="0">
                <a:solidFill>
                  <a:srgbClr val="000000"/>
                </a:solidFill>
                <a:effectLst/>
                <a:ea typeface="宋体"/>
              </a:rPr>
              <a:t/>
            </a:r>
            <a:br>
              <a:rPr kumimoji="0" lang="en-US" altLang="zh-CN" sz="2000" b="0" dirty="0">
                <a:solidFill>
                  <a:srgbClr val="000000"/>
                </a:solidFill>
                <a:effectLst/>
                <a:ea typeface="宋体"/>
              </a:rPr>
            </a:br>
            <a:r>
              <a:rPr kumimoji="0" lang="en-US" altLang="zh-CN" sz="2000" b="0" dirty="0" smtClean="0">
                <a:solidFill>
                  <a:srgbClr val="000000"/>
                </a:solidFill>
                <a:effectLst/>
                <a:ea typeface="宋体"/>
              </a:rPr>
              <a:t>1. Tsinghua </a:t>
            </a:r>
            <a:r>
              <a:rPr kumimoji="0" lang="en-US" altLang="zh-CN" sz="2000" b="0" dirty="0">
                <a:solidFill>
                  <a:srgbClr val="000000"/>
                </a:solidFill>
                <a:effectLst/>
                <a:ea typeface="宋体"/>
              </a:rPr>
              <a:t>University, Beijing, </a:t>
            </a:r>
            <a:r>
              <a:rPr kumimoji="0" lang="en-US" altLang="zh-CN" sz="2000" b="0" dirty="0" smtClean="0">
                <a:solidFill>
                  <a:srgbClr val="000000"/>
                </a:solidFill>
                <a:effectLst/>
                <a:ea typeface="宋体"/>
              </a:rPr>
              <a:t>China</a:t>
            </a:r>
            <a:br>
              <a:rPr kumimoji="0" lang="en-US" altLang="zh-CN" sz="2000" b="0" dirty="0" smtClean="0">
                <a:solidFill>
                  <a:srgbClr val="000000"/>
                </a:solidFill>
                <a:effectLst/>
                <a:ea typeface="宋体"/>
              </a:rPr>
            </a:br>
            <a:r>
              <a:rPr kumimoji="0" lang="en-US" altLang="zh-CN" sz="2000" b="0" dirty="0" smtClean="0">
                <a:solidFill>
                  <a:srgbClr val="000000"/>
                </a:solidFill>
                <a:effectLst/>
                <a:ea typeface="宋体"/>
              </a:rPr>
              <a:t>2. U.S. EPA, </a:t>
            </a:r>
            <a:r>
              <a:rPr kumimoji="0" lang="en-US" altLang="zh-CN" sz="2000" b="0" dirty="0">
                <a:solidFill>
                  <a:srgbClr val="000000"/>
                </a:solidFill>
                <a:effectLst/>
                <a:ea typeface="宋体"/>
              </a:rPr>
              <a:t>NC, USA</a:t>
            </a:r>
            <a:endParaRPr lang="zh-CN" altLang="en-US" sz="2000" b="0" dirty="0" smtClean="0">
              <a:solidFill>
                <a:schemeClr val="accent6">
                  <a:lumMod val="75000"/>
                </a:schemeClr>
              </a:solidFill>
            </a:endParaRPr>
          </a:p>
        </p:txBody>
      </p:sp>
      <p:sp>
        <p:nvSpPr>
          <p:cNvPr id="4" name="标题 1"/>
          <p:cNvSpPr txBox="1">
            <a:spLocks/>
          </p:cNvSpPr>
          <p:nvPr/>
        </p:nvSpPr>
        <p:spPr bwMode="auto">
          <a:xfrm>
            <a:off x="52047" y="2204864"/>
            <a:ext cx="9145016" cy="1470025"/>
          </a:xfrm>
          <a:prstGeom prst="rect">
            <a:avLst/>
          </a:prstGeom>
          <a:noFill/>
          <a:ln w="9525">
            <a:noFill/>
            <a:miter lim="800000"/>
            <a:headEnd/>
            <a:tailEnd/>
          </a:ln>
          <a:effectLst/>
        </p:spPr>
        <p:txBody>
          <a:bodyPr vert="horz" wrap="square" lIns="88900" tIns="44450" rIns="88900" bIns="44450" numCol="1" anchor="ctr" anchorCtr="0" compatLnSpc="1">
            <a:prstTxWarp prst="textNoShape">
              <a:avLst/>
            </a:prstTxWarp>
          </a:bodyPr>
          <a:lstStyle>
            <a:lvl1pPr algn="ctr" defTabSz="901700" rtl="0" eaLnBrk="0" fontAlgn="base" hangingPunct="0">
              <a:spcBef>
                <a:spcPct val="0"/>
              </a:spcBef>
              <a:spcAft>
                <a:spcPct val="0"/>
              </a:spcAft>
              <a:defRPr kumimoji="1" sz="3200" b="1">
                <a:solidFill>
                  <a:schemeClr val="tx1"/>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l" defTabSz="901700" rtl="0" eaLnBrk="0" fontAlgn="base" hangingPunct="0">
              <a:spcBef>
                <a:spcPct val="0"/>
              </a:spcBef>
              <a:spcAft>
                <a:spcPct val="0"/>
              </a:spcAft>
              <a:defRPr kumimoji="1" sz="3200" b="1">
                <a:solidFill>
                  <a:schemeClr val="bg1"/>
                </a:solidFill>
                <a:effectLst>
                  <a:outerShdw blurRad="38100" dist="38100" dir="2700000" algn="tl">
                    <a:srgbClr val="C0C0C0"/>
                  </a:outerShdw>
                </a:effectLst>
                <a:latin typeface="Comic Sans MS" pitchFamily="66" charset="0"/>
                <a:ea typeface="微软雅黑" pitchFamily="34" charset="-122"/>
              </a:defRPr>
            </a:lvl2pPr>
            <a:lvl3pPr algn="l" defTabSz="901700" rtl="0" eaLnBrk="0" fontAlgn="base" hangingPunct="0">
              <a:spcBef>
                <a:spcPct val="0"/>
              </a:spcBef>
              <a:spcAft>
                <a:spcPct val="0"/>
              </a:spcAft>
              <a:defRPr kumimoji="1" sz="3200" b="1">
                <a:solidFill>
                  <a:schemeClr val="bg1"/>
                </a:solidFill>
                <a:effectLst>
                  <a:outerShdw blurRad="38100" dist="38100" dir="2700000" algn="tl">
                    <a:srgbClr val="C0C0C0"/>
                  </a:outerShdw>
                </a:effectLst>
                <a:latin typeface="Comic Sans MS" pitchFamily="66" charset="0"/>
                <a:ea typeface="微软雅黑" pitchFamily="34" charset="-122"/>
              </a:defRPr>
            </a:lvl3pPr>
            <a:lvl4pPr algn="l" defTabSz="901700" rtl="0" eaLnBrk="0" fontAlgn="base" hangingPunct="0">
              <a:spcBef>
                <a:spcPct val="0"/>
              </a:spcBef>
              <a:spcAft>
                <a:spcPct val="0"/>
              </a:spcAft>
              <a:defRPr kumimoji="1" sz="3200" b="1">
                <a:solidFill>
                  <a:schemeClr val="bg1"/>
                </a:solidFill>
                <a:effectLst>
                  <a:outerShdw blurRad="38100" dist="38100" dir="2700000" algn="tl">
                    <a:srgbClr val="C0C0C0"/>
                  </a:outerShdw>
                </a:effectLst>
                <a:latin typeface="Comic Sans MS" pitchFamily="66" charset="0"/>
                <a:ea typeface="微软雅黑" pitchFamily="34" charset="-122"/>
              </a:defRPr>
            </a:lvl4pPr>
            <a:lvl5pPr algn="l" defTabSz="901700" rtl="0" eaLnBrk="0" fontAlgn="base" hangingPunct="0">
              <a:spcBef>
                <a:spcPct val="0"/>
              </a:spcBef>
              <a:spcAft>
                <a:spcPct val="0"/>
              </a:spcAft>
              <a:defRPr kumimoji="1" sz="3200" b="1">
                <a:solidFill>
                  <a:schemeClr val="bg1"/>
                </a:solidFill>
                <a:effectLst>
                  <a:outerShdw blurRad="38100" dist="38100" dir="2700000" algn="tl">
                    <a:srgbClr val="C0C0C0"/>
                  </a:outerShdw>
                </a:effectLst>
                <a:latin typeface="Comic Sans MS" pitchFamily="66" charset="0"/>
                <a:ea typeface="微软雅黑" pitchFamily="34" charset="-122"/>
              </a:defRPr>
            </a:lvl5pPr>
            <a:lvl6pPr marL="457200" algn="l" defTabSz="901700" rtl="0" eaLnBrk="1" fontAlgn="base" hangingPunct="1">
              <a:spcBef>
                <a:spcPct val="0"/>
              </a:spcBef>
              <a:spcAft>
                <a:spcPct val="0"/>
              </a:spcAft>
              <a:defRPr kumimoji="1" sz="3200" b="1">
                <a:solidFill>
                  <a:schemeClr val="bg1"/>
                </a:solidFill>
                <a:effectLst>
                  <a:outerShdw blurRad="38100" dist="38100" dir="2700000" algn="tl">
                    <a:srgbClr val="C0C0C0"/>
                  </a:outerShdw>
                </a:effectLst>
                <a:latin typeface="Times New Roman" pitchFamily="18" charset="0"/>
                <a:ea typeface="宋体" pitchFamily="2" charset="-122"/>
              </a:defRPr>
            </a:lvl6pPr>
            <a:lvl7pPr marL="914400" algn="l" defTabSz="901700" rtl="0" eaLnBrk="1" fontAlgn="base" hangingPunct="1">
              <a:spcBef>
                <a:spcPct val="0"/>
              </a:spcBef>
              <a:spcAft>
                <a:spcPct val="0"/>
              </a:spcAft>
              <a:defRPr kumimoji="1" sz="3200" b="1">
                <a:solidFill>
                  <a:schemeClr val="bg1"/>
                </a:solidFill>
                <a:effectLst>
                  <a:outerShdw blurRad="38100" dist="38100" dir="2700000" algn="tl">
                    <a:srgbClr val="C0C0C0"/>
                  </a:outerShdw>
                </a:effectLst>
                <a:latin typeface="Times New Roman" pitchFamily="18" charset="0"/>
                <a:ea typeface="宋体" pitchFamily="2" charset="-122"/>
              </a:defRPr>
            </a:lvl7pPr>
            <a:lvl8pPr marL="1371600" algn="l" defTabSz="901700" rtl="0" eaLnBrk="1" fontAlgn="base" hangingPunct="1">
              <a:spcBef>
                <a:spcPct val="0"/>
              </a:spcBef>
              <a:spcAft>
                <a:spcPct val="0"/>
              </a:spcAft>
              <a:defRPr kumimoji="1" sz="3200" b="1">
                <a:solidFill>
                  <a:schemeClr val="bg1"/>
                </a:solidFill>
                <a:effectLst>
                  <a:outerShdw blurRad="38100" dist="38100" dir="2700000" algn="tl">
                    <a:srgbClr val="C0C0C0"/>
                  </a:outerShdw>
                </a:effectLst>
                <a:latin typeface="Times New Roman" pitchFamily="18" charset="0"/>
                <a:ea typeface="宋体" pitchFamily="2" charset="-122"/>
              </a:defRPr>
            </a:lvl8pPr>
            <a:lvl9pPr marL="1828800" algn="l" defTabSz="901700" rtl="0" eaLnBrk="1" fontAlgn="base" hangingPunct="1">
              <a:spcBef>
                <a:spcPct val="0"/>
              </a:spcBef>
              <a:spcAft>
                <a:spcPct val="0"/>
              </a:spcAft>
              <a:defRPr kumimoji="1" sz="3200" b="1">
                <a:solidFill>
                  <a:schemeClr val="bg1"/>
                </a:solidFill>
                <a:effectLst>
                  <a:outerShdw blurRad="38100" dist="38100" dir="2700000" algn="tl">
                    <a:srgbClr val="C0C0C0"/>
                  </a:outerShdw>
                </a:effectLst>
                <a:latin typeface="Times New Roman" pitchFamily="18" charset="0"/>
                <a:ea typeface="宋体" pitchFamily="2" charset="-122"/>
              </a:defRPr>
            </a:lvl9pPr>
          </a:lstStyle>
          <a:p>
            <a:pPr eaLnBrk="1" hangingPunct="1">
              <a:lnSpc>
                <a:spcPct val="125000"/>
              </a:lnSpc>
              <a:defRPr/>
            </a:pPr>
            <a:r>
              <a:rPr kumimoji="0" lang="en-US" altLang="zh-CN" kern="0" dirty="0">
                <a:solidFill>
                  <a:srgbClr val="000000"/>
                </a:solidFill>
                <a:effectLst/>
                <a:ea typeface="宋体"/>
              </a:rPr>
              <a:t>Interactions between </a:t>
            </a:r>
            <a:r>
              <a:rPr kumimoji="0" lang="en-US" altLang="zh-CN" kern="0" dirty="0" smtClean="0">
                <a:solidFill>
                  <a:srgbClr val="000000"/>
                </a:solidFill>
                <a:effectLst/>
                <a:ea typeface="宋体"/>
              </a:rPr>
              <a:t>Particulate Matter </a:t>
            </a:r>
            <a:r>
              <a:rPr kumimoji="0" lang="en-US" altLang="zh-CN" kern="0" dirty="0">
                <a:solidFill>
                  <a:srgbClr val="000000"/>
                </a:solidFill>
                <a:effectLst/>
                <a:ea typeface="宋体"/>
              </a:rPr>
              <a:t>and </a:t>
            </a:r>
            <a:r>
              <a:rPr kumimoji="0" lang="en-US" altLang="zh-CN" kern="0" dirty="0" smtClean="0">
                <a:solidFill>
                  <a:srgbClr val="000000"/>
                </a:solidFill>
                <a:effectLst/>
                <a:ea typeface="宋体"/>
              </a:rPr>
              <a:t>Meteorology: </a:t>
            </a:r>
            <a:r>
              <a:rPr kumimoji="0" lang="en-US" altLang="zh-CN" kern="0" dirty="0">
                <a:solidFill>
                  <a:srgbClr val="000000"/>
                </a:solidFill>
                <a:effectLst/>
                <a:ea typeface="宋体"/>
              </a:rPr>
              <a:t>a </a:t>
            </a:r>
            <a:r>
              <a:rPr kumimoji="0" lang="en-US" altLang="zh-CN" kern="0" dirty="0" smtClean="0">
                <a:solidFill>
                  <a:srgbClr val="000000"/>
                </a:solidFill>
                <a:effectLst/>
                <a:ea typeface="宋体"/>
              </a:rPr>
              <a:t>Modeling Study Using Two-way </a:t>
            </a:r>
            <a:r>
              <a:rPr kumimoji="0" lang="en-US" altLang="zh-CN" kern="0" dirty="0">
                <a:solidFill>
                  <a:srgbClr val="000000"/>
                </a:solidFill>
                <a:effectLst/>
                <a:ea typeface="宋体"/>
              </a:rPr>
              <a:t>CMAQ in China</a:t>
            </a:r>
            <a:endParaRPr lang="zh-CN" altLang="en-US" kern="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650" t="19551" r="2750" b="20600"/>
          <a:stretch/>
        </p:blipFill>
        <p:spPr>
          <a:xfrm>
            <a:off x="4718076" y="4064872"/>
            <a:ext cx="4268944" cy="2644889"/>
          </a:xfrm>
          <a:prstGeom prst="rect">
            <a:avLst/>
          </a:prstGeom>
        </p:spPr>
      </p:pic>
      <p:sp>
        <p:nvSpPr>
          <p:cNvPr id="2" name="标题 1"/>
          <p:cNvSpPr>
            <a:spLocks noGrp="1"/>
          </p:cNvSpPr>
          <p:nvPr>
            <p:ph type="title"/>
          </p:nvPr>
        </p:nvSpPr>
        <p:spPr/>
        <p:txBody>
          <a:bodyPr/>
          <a:lstStyle/>
          <a:p>
            <a:r>
              <a:rPr lang="en-US" altLang="zh-CN" sz="3600" dirty="0" smtClean="0"/>
              <a:t>The Pollutant Distribution Comparison</a:t>
            </a:r>
            <a:endParaRPr lang="zh-CN" altLang="en-US" sz="3600" dirty="0"/>
          </a:p>
        </p:txBody>
      </p:sp>
      <p:grpSp>
        <p:nvGrpSpPr>
          <p:cNvPr id="3" name="组合 2"/>
          <p:cNvGrpSpPr/>
          <p:nvPr/>
        </p:nvGrpSpPr>
        <p:grpSpPr>
          <a:xfrm>
            <a:off x="35892" y="1088034"/>
            <a:ext cx="4649219" cy="2952834"/>
            <a:chOff x="35892" y="1088034"/>
            <a:chExt cx="4649219" cy="2952834"/>
          </a:xfrm>
        </p:grpSpPr>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t="20316" r="1700" b="19551"/>
            <a:stretch/>
          </p:blipFill>
          <p:spPr>
            <a:xfrm>
              <a:off x="35892" y="1196752"/>
              <a:ext cx="4649219" cy="2844116"/>
            </a:xfrm>
            <a:prstGeom prst="rect">
              <a:avLst/>
            </a:prstGeom>
          </p:spPr>
        </p:pic>
        <p:sp>
          <p:nvSpPr>
            <p:cNvPr id="25" name="文本框 24"/>
            <p:cNvSpPr txBox="1"/>
            <p:nvPr/>
          </p:nvSpPr>
          <p:spPr>
            <a:xfrm>
              <a:off x="220409" y="1088034"/>
              <a:ext cx="1614531"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NF</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grpSp>
      <p:grpSp>
        <p:nvGrpSpPr>
          <p:cNvPr id="4" name="组合 3"/>
          <p:cNvGrpSpPr/>
          <p:nvPr/>
        </p:nvGrpSpPr>
        <p:grpSpPr>
          <a:xfrm>
            <a:off x="4173596" y="1126308"/>
            <a:ext cx="4985152" cy="2914560"/>
            <a:chOff x="4173596" y="1126308"/>
            <a:chExt cx="4985152" cy="2914560"/>
          </a:xfrm>
        </p:grpSpPr>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t="19551" r="650" b="18500"/>
            <a:stretch/>
          </p:blipFill>
          <p:spPr>
            <a:xfrm>
              <a:off x="4655634" y="1232957"/>
              <a:ext cx="4503114" cy="2807911"/>
            </a:xfrm>
            <a:prstGeom prst="rect">
              <a:avLst/>
            </a:prstGeom>
          </p:spPr>
        </p:pic>
        <p:sp>
          <p:nvSpPr>
            <p:cNvPr id="26" name="文本框 25"/>
            <p:cNvSpPr txBox="1"/>
            <p:nvPr/>
          </p:nvSpPr>
          <p:spPr>
            <a:xfrm>
              <a:off x="4173596" y="1126308"/>
              <a:ext cx="1614531"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RRTMG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grpSp>
      <p:grpSp>
        <p:nvGrpSpPr>
          <p:cNvPr id="5" name="组合 4"/>
          <p:cNvGrpSpPr/>
          <p:nvPr/>
        </p:nvGrpSpPr>
        <p:grpSpPr>
          <a:xfrm>
            <a:off x="32965" y="3954084"/>
            <a:ext cx="4685111" cy="2883581"/>
            <a:chOff x="32965" y="3954084"/>
            <a:chExt cx="4685111" cy="2883581"/>
          </a:xfrm>
        </p:grpSpPr>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399" t="19551" r="650" b="20600"/>
            <a:stretch/>
          </p:blipFill>
          <p:spPr>
            <a:xfrm>
              <a:off x="32965" y="4026598"/>
              <a:ext cx="4685111" cy="2811067"/>
            </a:xfrm>
            <a:prstGeom prst="rect">
              <a:avLst/>
            </a:prstGeom>
          </p:spPr>
        </p:pic>
        <p:sp>
          <p:nvSpPr>
            <p:cNvPr id="27" name="文本框 26"/>
            <p:cNvSpPr txBox="1"/>
            <p:nvPr/>
          </p:nvSpPr>
          <p:spPr>
            <a:xfrm>
              <a:off x="32965" y="3954084"/>
              <a:ext cx="1614531"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CAM</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13" name="文本框 12"/>
          <p:cNvSpPr txBox="1"/>
          <p:nvPr/>
        </p:nvSpPr>
        <p:spPr>
          <a:xfrm>
            <a:off x="326708" y="1989373"/>
            <a:ext cx="8716806" cy="1384995"/>
          </a:xfrm>
          <a:prstGeom prst="rect">
            <a:avLst/>
          </a:prstGeom>
          <a:solidFill>
            <a:srgbClr val="FFFF00"/>
          </a:solid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For the concentration of PM</a:t>
            </a:r>
            <a:r>
              <a:rPr lang="en-US" altLang="zh-CN" sz="2800" baseline="-25000" dirty="0" smtClean="0">
                <a:latin typeface="Times New Roman" panose="02020603050405020304" pitchFamily="18" charset="0"/>
                <a:cs typeface="Times New Roman" panose="02020603050405020304" pitchFamily="18" charset="0"/>
              </a:rPr>
              <a:t>2.5</a:t>
            </a:r>
          </a:p>
          <a:p>
            <a:pPr algn="ctr"/>
            <a:r>
              <a:rPr lang="en-US" altLang="zh-CN" sz="2800" dirty="0" smtClean="0">
                <a:latin typeface="Times New Roman" panose="02020603050405020304" pitchFamily="18" charset="0"/>
                <a:cs typeface="Times New Roman" panose="02020603050405020304" pitchFamily="18" charset="0"/>
              </a:rPr>
              <a:t>CAM &gt; RRTMG &gt; NF</a:t>
            </a:r>
          </a:p>
          <a:p>
            <a:pPr algn="ctr"/>
            <a:r>
              <a:rPr lang="en-US" altLang="zh-CN" sz="2800" dirty="0" smtClean="0">
                <a:latin typeface="Times New Roman" panose="02020603050405020304" pitchFamily="18" charset="0"/>
                <a:cs typeface="Times New Roman" panose="02020603050405020304" pitchFamily="18" charset="0"/>
              </a:rPr>
              <a:t>Heavily polluting </a:t>
            </a:r>
            <a:r>
              <a:rPr lang="en-US" altLang="zh-CN" sz="2800" dirty="0" smtClean="0">
                <a:latin typeface="Times New Roman" panose="02020603050405020304" pitchFamily="18" charset="0"/>
                <a:cs typeface="Times New Roman" panose="02020603050405020304" pitchFamily="18" charset="0"/>
              </a:rPr>
              <a:t>areas </a:t>
            </a:r>
            <a:r>
              <a:rPr lang="en-US" altLang="zh-CN" sz="2800" dirty="0" smtClean="0">
                <a:latin typeface="Times New Roman" panose="02020603050405020304" pitchFamily="18" charset="0"/>
                <a:cs typeface="Times New Roman" panose="02020603050405020304" pitchFamily="18" charset="0"/>
              </a:rPr>
              <a:t>showed </a:t>
            </a:r>
            <a:r>
              <a:rPr lang="en-US" altLang="zh-CN" sz="2800" dirty="0" smtClean="0">
                <a:latin typeface="Times New Roman" panose="02020603050405020304" pitchFamily="18" charset="0"/>
                <a:cs typeface="Times New Roman" panose="02020603050405020304" pitchFamily="18" charset="0"/>
              </a:rPr>
              <a:t>a larger difference.</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444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4624"/>
            <a:ext cx="8748464" cy="914400"/>
          </a:xfrm>
        </p:spPr>
        <p:txBody>
          <a:bodyPr/>
          <a:lstStyle/>
          <a:p>
            <a:r>
              <a:rPr lang="en-US" altLang="zh-CN" dirty="0"/>
              <a:t>The Pollutant Distribution </a:t>
            </a:r>
            <a:r>
              <a:rPr lang="en-US" altLang="zh-CN" sz="3600" dirty="0"/>
              <a:t>Comparison</a:t>
            </a:r>
            <a:endParaRPr lang="zh-CN" altLang="en-US" sz="3600" dirty="0"/>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681" t="19909" r="670" b="19790"/>
          <a:stretch/>
        </p:blipFill>
        <p:spPr>
          <a:xfrm>
            <a:off x="-50267" y="4053693"/>
            <a:ext cx="4776585" cy="2880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544" t="19672" r="427" b="20035"/>
          <a:stretch/>
        </p:blipFill>
        <p:spPr>
          <a:xfrm>
            <a:off x="32600" y="1105844"/>
            <a:ext cx="4729610" cy="2879648"/>
          </a:xfrm>
          <a:prstGeom prst="rect">
            <a:avLst/>
          </a:prstGeom>
        </p:spPr>
      </p:pic>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396" t="18560" r="549" b="19668"/>
          <a:stretch/>
        </p:blipFill>
        <p:spPr>
          <a:xfrm>
            <a:off x="4644008" y="4007061"/>
            <a:ext cx="4618297" cy="2880000"/>
          </a:xfrm>
          <a:prstGeom prst="rect">
            <a:avLst/>
          </a:prstGeom>
        </p:spPr>
      </p:pic>
      <p:grpSp>
        <p:nvGrpSpPr>
          <p:cNvPr id="7" name="组合 6"/>
          <p:cNvGrpSpPr/>
          <p:nvPr/>
        </p:nvGrpSpPr>
        <p:grpSpPr>
          <a:xfrm>
            <a:off x="914911" y="3404519"/>
            <a:ext cx="6307133" cy="2089174"/>
            <a:chOff x="855549" y="3414075"/>
            <a:chExt cx="6307133" cy="2089174"/>
          </a:xfrm>
        </p:grpSpPr>
        <p:grpSp>
          <p:nvGrpSpPr>
            <p:cNvPr id="8" name="组合 7"/>
            <p:cNvGrpSpPr/>
            <p:nvPr/>
          </p:nvGrpSpPr>
          <p:grpSpPr>
            <a:xfrm>
              <a:off x="3864566" y="3872275"/>
              <a:ext cx="3298116" cy="1630974"/>
              <a:chOff x="3864566" y="3872275"/>
              <a:chExt cx="3298116" cy="1630974"/>
            </a:xfrm>
          </p:grpSpPr>
          <p:sp>
            <p:nvSpPr>
              <p:cNvPr id="10" name="矩形 9"/>
              <p:cNvSpPr/>
              <p:nvPr/>
            </p:nvSpPr>
            <p:spPr bwMode="auto">
              <a:xfrm>
                <a:off x="6907191" y="5071202"/>
                <a:ext cx="255491" cy="432047"/>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40000"/>
                  </a:lnSpc>
                  <a:spcBef>
                    <a:spcPct val="0"/>
                  </a:spcBef>
                  <a:spcAft>
                    <a:spcPct val="0"/>
                  </a:spcAft>
                  <a:buClr>
                    <a:schemeClr val="hlink"/>
                  </a:buClr>
                  <a:buSzTx/>
                  <a:buFont typeface="Wingdings" pitchFamily="2" charset="2"/>
                  <a:buChar char="l"/>
                  <a:tabLst/>
                </a:pP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1" name="直接连接符 10"/>
              <p:cNvCxnSpPr>
                <a:endCxn id="10" idx="1"/>
              </p:cNvCxnSpPr>
              <p:nvPr/>
            </p:nvCxnSpPr>
            <p:spPr bwMode="auto">
              <a:xfrm>
                <a:off x="3864566" y="3872275"/>
                <a:ext cx="3042625" cy="1414951"/>
              </a:xfrm>
              <a:prstGeom prst="line">
                <a:avLst/>
              </a:prstGeom>
              <a:noFill/>
              <a:ln w="25400" cap="flat" cmpd="sng" algn="ctr">
                <a:solidFill>
                  <a:srgbClr val="FF0000"/>
                </a:solidFill>
                <a:prstDash val="solid"/>
                <a:round/>
                <a:headEnd type="none" w="med" len="med"/>
                <a:tailEnd type="none" w="med" len="med"/>
              </a:ln>
              <a:effectLst/>
            </p:spPr>
          </p:cxnSp>
        </p:grpSp>
        <p:sp>
          <p:nvSpPr>
            <p:cNvPr id="9" name="文本框 8"/>
            <p:cNvSpPr txBox="1"/>
            <p:nvPr/>
          </p:nvSpPr>
          <p:spPr>
            <a:xfrm>
              <a:off x="855549" y="3414075"/>
              <a:ext cx="3149267"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North China Plain</a:t>
              </a:r>
              <a:endParaRPr lang="zh-CN" altLang="en-US" sz="2800" b="1" dirty="0">
                <a:latin typeface="Times New Roman" panose="02020603050405020304" pitchFamily="18" charset="0"/>
                <a:cs typeface="Times New Roman" panose="02020603050405020304" pitchFamily="18" charset="0"/>
              </a:endParaRPr>
            </a:p>
          </p:txBody>
        </p:sp>
      </p:grpSp>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1224" t="18370" r="-2826" b="20600"/>
          <a:stretch/>
        </p:blipFill>
        <p:spPr>
          <a:xfrm>
            <a:off x="4644008" y="1084275"/>
            <a:ext cx="4736853" cy="2778444"/>
          </a:xfrm>
          <a:prstGeom prst="rect">
            <a:avLst/>
          </a:prstGeom>
        </p:spPr>
      </p:pic>
      <p:sp>
        <p:nvSpPr>
          <p:cNvPr id="5" name="文本框 4"/>
          <p:cNvSpPr txBox="1"/>
          <p:nvPr/>
        </p:nvSpPr>
        <p:spPr>
          <a:xfrm>
            <a:off x="431540" y="3446007"/>
            <a:ext cx="8424936" cy="1815882"/>
          </a:xfrm>
          <a:prstGeom prst="rect">
            <a:avLst/>
          </a:prstGeom>
          <a:solidFill>
            <a:srgbClr val="FFFF00"/>
          </a:solidFill>
        </p:spPr>
        <p:txBody>
          <a:bodyPr wrap="square" rtlCol="0">
            <a:spAutoFit/>
          </a:bodyPr>
          <a:lstStyle/>
          <a:p>
            <a:pPr algn="just"/>
            <a:r>
              <a:rPr lang="en-US" altLang="zh-CN" sz="2800" dirty="0" smtClean="0">
                <a:latin typeface="Times New Roman" panose="02020603050405020304" pitchFamily="18" charset="0"/>
                <a:cs typeface="Times New Roman" panose="02020603050405020304" pitchFamily="18" charset="0"/>
              </a:rPr>
              <a:t>Compared with the scenario NF, scenario CAM shows a decrease of solar radiation, which leading to a decrease of surface temperature and O</a:t>
            </a:r>
            <a:r>
              <a:rPr lang="en-US" altLang="zh-CN" sz="2800" baseline="-25000" dirty="0" smtClean="0">
                <a:latin typeface="Times New Roman" panose="02020603050405020304" pitchFamily="18" charset="0"/>
                <a:cs typeface="Times New Roman" panose="02020603050405020304" pitchFamily="18" charset="0"/>
              </a:rPr>
              <a:t>3</a:t>
            </a:r>
            <a:r>
              <a:rPr lang="en-US" altLang="zh-CN" sz="2800" dirty="0" smtClean="0">
                <a:latin typeface="Times New Roman" panose="02020603050405020304" pitchFamily="18" charset="0"/>
                <a:cs typeface="Times New Roman" panose="02020603050405020304" pitchFamily="18" charset="0"/>
              </a:rPr>
              <a:t>. Contract to O</a:t>
            </a:r>
            <a:r>
              <a:rPr lang="en-US" altLang="zh-CN" sz="2800" baseline="-25000" dirty="0" smtClean="0">
                <a:latin typeface="Times New Roman" panose="02020603050405020304" pitchFamily="18" charset="0"/>
                <a:cs typeface="Times New Roman" panose="02020603050405020304" pitchFamily="18" charset="0"/>
              </a:rPr>
              <a:t>3</a:t>
            </a:r>
            <a:r>
              <a:rPr lang="en-US" altLang="zh-CN" sz="2800" dirty="0" smtClean="0">
                <a:latin typeface="Times New Roman" panose="02020603050405020304" pitchFamily="18" charset="0"/>
                <a:cs typeface="Times New Roman" panose="02020603050405020304" pitchFamily="18" charset="0"/>
              </a:rPr>
              <a:t>, other gas pollutant increases, such as NO</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372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4624"/>
            <a:ext cx="8653400" cy="914400"/>
          </a:xfrm>
        </p:spPr>
        <p:txBody>
          <a:bodyPr/>
          <a:lstStyle/>
          <a:p>
            <a:r>
              <a:rPr lang="en-US" altLang="zh-CN" sz="3200" dirty="0" smtClean="0"/>
              <a:t>Impact of Particulate </a:t>
            </a:r>
            <a:r>
              <a:rPr lang="en-US" altLang="zh-CN" sz="3200" dirty="0"/>
              <a:t>Matter </a:t>
            </a:r>
            <a:r>
              <a:rPr lang="en-US" altLang="zh-CN" sz="3200" dirty="0" smtClean="0"/>
              <a:t>on </a:t>
            </a:r>
            <a:r>
              <a:rPr lang="en-US" altLang="zh-CN" sz="3200" dirty="0"/>
              <a:t>Meteorology on </a:t>
            </a:r>
            <a:r>
              <a:rPr lang="en-US" altLang="zh-CN" sz="3200" dirty="0" smtClean="0"/>
              <a:t>North </a:t>
            </a:r>
            <a:r>
              <a:rPr lang="en-US" altLang="zh-CN" sz="3200" dirty="0"/>
              <a:t>China Plain</a:t>
            </a:r>
            <a:endParaRPr lang="zh-CN" altLang="en-US" sz="3200" dirty="0"/>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8377" r="8937" b="929"/>
          <a:stretch/>
        </p:blipFill>
        <p:spPr>
          <a:xfrm>
            <a:off x="278269" y="1571600"/>
            <a:ext cx="8694966" cy="4968551"/>
          </a:xfrm>
          <a:prstGeom prst="rect">
            <a:avLst/>
          </a:prstGeom>
        </p:spPr>
      </p:pic>
      <p:sp>
        <p:nvSpPr>
          <p:cNvPr id="4" name="文本框 3"/>
          <p:cNvSpPr txBox="1"/>
          <p:nvPr/>
        </p:nvSpPr>
        <p:spPr>
          <a:xfrm>
            <a:off x="107504" y="1340768"/>
            <a:ext cx="9036496"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The increase of PM due to the radiation reduction is a nonlinear process.</a:t>
            </a:r>
            <a:endParaRPr lang="zh-CN" altLang="en-US" sz="2400" dirty="0">
              <a:latin typeface="Times New Roman" panose="02020603050405020304" pitchFamily="18" charset="0"/>
              <a:cs typeface="Times New Roman" panose="02020603050405020304" pitchFamily="18" charset="0"/>
            </a:endParaRPr>
          </a:p>
        </p:txBody>
      </p:sp>
      <p:grpSp>
        <p:nvGrpSpPr>
          <p:cNvPr id="15" name="组合 14"/>
          <p:cNvGrpSpPr/>
          <p:nvPr/>
        </p:nvGrpSpPr>
        <p:grpSpPr>
          <a:xfrm>
            <a:off x="1259632" y="1802433"/>
            <a:ext cx="2088232" cy="1626567"/>
            <a:chOff x="1259632" y="1802433"/>
            <a:chExt cx="2088232" cy="1626567"/>
          </a:xfrm>
        </p:grpSpPr>
        <p:sp>
          <p:nvSpPr>
            <p:cNvPr id="8" name="文本框 7"/>
            <p:cNvSpPr txBox="1"/>
            <p:nvPr/>
          </p:nvSpPr>
          <p:spPr>
            <a:xfrm>
              <a:off x="1259632" y="2033265"/>
              <a:ext cx="2088232" cy="861774"/>
            </a:xfrm>
            <a:prstGeom prst="rect">
              <a:avLst/>
            </a:prstGeom>
            <a:noFill/>
          </p:spPr>
          <p:txBody>
            <a:bodyPr wrap="square" rtlCol="0">
              <a:spAutoFit/>
            </a:bodyPr>
            <a:lstStyle/>
            <a:p>
              <a:r>
                <a:rPr lang="en-US" altLang="zh-CN" sz="1600" dirty="0" err="1" smtClean="0"/>
                <a:t>NF</a:t>
              </a:r>
              <a:r>
                <a:rPr lang="en-US" altLang="zh-CN" sz="1600" baseline="-25000" dirty="0" err="1" smtClean="0"/>
                <a:t>max</a:t>
              </a:r>
              <a:r>
                <a:rPr lang="en-US" altLang="zh-CN" sz="1600" dirty="0" smtClean="0"/>
                <a:t>=103.4</a:t>
              </a:r>
            </a:p>
            <a:p>
              <a:r>
                <a:rPr lang="en-US" altLang="zh-CN" sz="1600" dirty="0" err="1" smtClean="0"/>
                <a:t>RRTMG</a:t>
              </a:r>
              <a:r>
                <a:rPr lang="en-US" altLang="zh-CN" sz="1600" baseline="-25000" dirty="0" err="1" smtClean="0"/>
                <a:t>max</a:t>
              </a:r>
              <a:r>
                <a:rPr lang="en-US" altLang="zh-CN" sz="1600" dirty="0" smtClean="0"/>
                <a:t>=113.4</a:t>
              </a:r>
              <a:endParaRPr lang="en-US" altLang="zh-CN" sz="1600" dirty="0"/>
            </a:p>
            <a:p>
              <a:r>
                <a:rPr lang="en-US" altLang="zh-CN" sz="1600" dirty="0" err="1" smtClean="0"/>
                <a:t>CAM</a:t>
              </a:r>
              <a:r>
                <a:rPr lang="en-US" altLang="zh-CN" sz="1600" baseline="-25000" dirty="0" err="1" smtClean="0"/>
                <a:t>max</a:t>
              </a:r>
              <a:r>
                <a:rPr lang="en-US" altLang="zh-CN" sz="1600" dirty="0" smtClean="0"/>
                <a:t>=168.7</a:t>
              </a:r>
            </a:p>
          </p:txBody>
        </p:sp>
        <p:cxnSp>
          <p:nvCxnSpPr>
            <p:cNvPr id="11" name="直接箭头连接符 10"/>
            <p:cNvCxnSpPr/>
            <p:nvPr/>
          </p:nvCxnSpPr>
          <p:spPr bwMode="auto">
            <a:xfrm flipV="1">
              <a:off x="3203848" y="1802433"/>
              <a:ext cx="0" cy="1626567"/>
            </a:xfrm>
            <a:prstGeom prst="straightConnector1">
              <a:avLst/>
            </a:prstGeom>
            <a:noFill/>
            <a:ln w="25400" cap="flat" cmpd="sng" algn="ctr">
              <a:solidFill>
                <a:srgbClr val="FF0000"/>
              </a:solidFill>
              <a:prstDash val="solid"/>
              <a:round/>
              <a:headEnd type="none" w="med" len="med"/>
              <a:tailEnd type="triangle"/>
            </a:ln>
            <a:effectLst/>
          </p:spPr>
        </p:cxnSp>
      </p:grpSp>
      <p:grpSp>
        <p:nvGrpSpPr>
          <p:cNvPr id="14" name="组合 13"/>
          <p:cNvGrpSpPr/>
          <p:nvPr/>
        </p:nvGrpSpPr>
        <p:grpSpPr>
          <a:xfrm>
            <a:off x="6300192" y="1802433"/>
            <a:ext cx="3024336" cy="1954380"/>
            <a:chOff x="6300192" y="1802433"/>
            <a:chExt cx="3024336" cy="1954380"/>
          </a:xfrm>
        </p:grpSpPr>
        <p:sp>
          <p:nvSpPr>
            <p:cNvPr id="9" name="文本框 8"/>
            <p:cNvSpPr txBox="1"/>
            <p:nvPr/>
          </p:nvSpPr>
          <p:spPr>
            <a:xfrm>
              <a:off x="7236296" y="2895039"/>
              <a:ext cx="2088232" cy="861774"/>
            </a:xfrm>
            <a:prstGeom prst="rect">
              <a:avLst/>
            </a:prstGeom>
            <a:noFill/>
          </p:spPr>
          <p:txBody>
            <a:bodyPr wrap="square" rtlCol="0">
              <a:spAutoFit/>
            </a:bodyPr>
            <a:lstStyle/>
            <a:p>
              <a:r>
                <a:rPr lang="en-US" altLang="zh-CN" sz="1600" dirty="0" err="1" smtClean="0"/>
                <a:t>NF</a:t>
              </a:r>
              <a:r>
                <a:rPr lang="en-US" altLang="zh-CN" sz="1600" baseline="-25000" dirty="0" err="1" smtClean="0"/>
                <a:t>mean</a:t>
              </a:r>
              <a:r>
                <a:rPr lang="en-US" altLang="zh-CN" sz="1600" dirty="0" smtClean="0"/>
                <a:t>=130.7</a:t>
              </a:r>
            </a:p>
            <a:p>
              <a:r>
                <a:rPr lang="en-US" altLang="zh-CN" sz="1600" dirty="0" err="1" smtClean="0"/>
                <a:t>RRTMG</a:t>
              </a:r>
              <a:r>
                <a:rPr lang="en-US" altLang="zh-CN" sz="1600" baseline="-25000" dirty="0" err="1" smtClean="0"/>
                <a:t>mean</a:t>
              </a:r>
              <a:r>
                <a:rPr lang="en-US" altLang="zh-CN" sz="1600" dirty="0" smtClean="0"/>
                <a:t>=114.6</a:t>
              </a:r>
              <a:endParaRPr lang="en-US" altLang="zh-CN" sz="1600" dirty="0"/>
            </a:p>
            <a:p>
              <a:r>
                <a:rPr lang="en-US" altLang="zh-CN" sz="1600" dirty="0" err="1" smtClean="0"/>
                <a:t>CAM</a:t>
              </a:r>
              <a:r>
                <a:rPr lang="en-US" altLang="zh-CN" sz="1600" baseline="-25000" dirty="0" err="1" smtClean="0"/>
                <a:t>mean</a:t>
              </a:r>
              <a:r>
                <a:rPr lang="en-US" altLang="zh-CN" sz="1600" dirty="0" smtClean="0"/>
                <a:t>=100.8</a:t>
              </a:r>
            </a:p>
          </p:txBody>
        </p:sp>
        <p:cxnSp>
          <p:nvCxnSpPr>
            <p:cNvPr id="13" name="直接箭头连接符 12"/>
            <p:cNvCxnSpPr/>
            <p:nvPr/>
          </p:nvCxnSpPr>
          <p:spPr bwMode="auto">
            <a:xfrm>
              <a:off x="6300192" y="1802433"/>
              <a:ext cx="0" cy="1626567"/>
            </a:xfrm>
            <a:prstGeom prst="straightConnector1">
              <a:avLst/>
            </a:prstGeom>
            <a:noFill/>
            <a:ln w="2540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182301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Radiation </a:t>
            </a:r>
            <a:r>
              <a:rPr lang="en-US" altLang="zh-CN" sz="3200" dirty="0" smtClean="0"/>
              <a:t>Effects </a:t>
            </a:r>
            <a:r>
              <a:rPr lang="en-US" altLang="zh-CN" sz="3200" dirty="0"/>
              <a:t>of </a:t>
            </a:r>
            <a:r>
              <a:rPr lang="en-US" altLang="zh-CN" sz="3200" dirty="0" smtClean="0"/>
              <a:t>Particulate Matters Enhanced the Temperature Inversion</a:t>
            </a:r>
            <a:endParaRPr lang="zh-CN" altLang="en-US" sz="3200" dirty="0"/>
          </a:p>
        </p:txBody>
      </p:sp>
      <p:grpSp>
        <p:nvGrpSpPr>
          <p:cNvPr id="5" name="组合 4"/>
          <p:cNvGrpSpPr/>
          <p:nvPr/>
        </p:nvGrpSpPr>
        <p:grpSpPr>
          <a:xfrm>
            <a:off x="104193" y="3950841"/>
            <a:ext cx="4285802" cy="2906607"/>
            <a:chOff x="179512" y="1305029"/>
            <a:chExt cx="4285802" cy="2906607"/>
          </a:xfrm>
        </p:grpSpPr>
        <p:pic>
          <p:nvPicPr>
            <p:cNvPr id="7" name="图片 6" descr="SigmaPlot - Notebook1.JNB*"/>
            <p:cNvPicPr>
              <a:picLocks noChangeAspect="1"/>
            </p:cNvPicPr>
            <p:nvPr/>
          </p:nvPicPr>
          <p:blipFill rotWithShape="1">
            <a:blip r:embed="rId3">
              <a:extLst>
                <a:ext uri="{28A0092B-C50C-407E-A947-70E740481C1C}">
                  <a14:useLocalDpi xmlns:a14="http://schemas.microsoft.com/office/drawing/2010/main" val="0"/>
                </a:ext>
              </a:extLst>
            </a:blip>
            <a:srcRect l="21651" t="29551" r="32675" b="7641"/>
            <a:stretch/>
          </p:blipFill>
          <p:spPr>
            <a:xfrm>
              <a:off x="544774" y="1305029"/>
              <a:ext cx="3920540" cy="2906607"/>
            </a:xfrm>
            <a:prstGeom prst="rect">
              <a:avLst/>
            </a:prstGeom>
          </p:spPr>
        </p:pic>
        <p:sp>
          <p:nvSpPr>
            <p:cNvPr id="11" name="文本框 10"/>
            <p:cNvSpPr txBox="1"/>
            <p:nvPr/>
          </p:nvSpPr>
          <p:spPr>
            <a:xfrm>
              <a:off x="179512" y="1323653"/>
              <a:ext cx="720080" cy="646331"/>
            </a:xfrm>
            <a:prstGeom prst="rect">
              <a:avLst/>
            </a:prstGeom>
            <a:noFill/>
          </p:spPr>
          <p:txBody>
            <a:bodyPr wrap="square" rtlCol="0">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Dec. 17</a:t>
              </a:r>
              <a:endParaRPr lang="zh-CN" altLang="en-US" b="1" dirty="0">
                <a:solidFill>
                  <a:srgbClr val="FF0000"/>
                </a:solidFill>
                <a:latin typeface="Times New Roman" panose="02020603050405020304" pitchFamily="18" charset="0"/>
                <a:cs typeface="Times New Roman" panose="02020603050405020304" pitchFamily="18" charset="0"/>
              </a:endParaRPr>
            </a:p>
          </p:txBody>
        </p:sp>
      </p:grpSp>
      <p:grpSp>
        <p:nvGrpSpPr>
          <p:cNvPr id="4" name="组合 3"/>
          <p:cNvGrpSpPr/>
          <p:nvPr/>
        </p:nvGrpSpPr>
        <p:grpSpPr>
          <a:xfrm>
            <a:off x="4389995" y="3950841"/>
            <a:ext cx="4432350" cy="2834716"/>
            <a:chOff x="4427984" y="1305029"/>
            <a:chExt cx="4432350" cy="2834716"/>
          </a:xfrm>
        </p:grpSpPr>
        <p:pic>
          <p:nvPicPr>
            <p:cNvPr id="8" name="图片 7" descr="SigmaPlot - Notebook1.JNB*"/>
            <p:cNvPicPr>
              <a:picLocks noChangeAspect="1"/>
            </p:cNvPicPr>
            <p:nvPr/>
          </p:nvPicPr>
          <p:blipFill rotWithShape="1">
            <a:blip r:embed="rId4">
              <a:extLst>
                <a:ext uri="{28A0092B-C50C-407E-A947-70E740481C1C}">
                  <a14:useLocalDpi xmlns:a14="http://schemas.microsoft.com/office/drawing/2010/main" val="0"/>
                </a:ext>
              </a:extLst>
            </a:blip>
            <a:srcRect l="20863" t="29551" r="31887" b="9101"/>
            <a:stretch/>
          </p:blipFill>
          <p:spPr>
            <a:xfrm>
              <a:off x="4837346" y="1323653"/>
              <a:ext cx="4022988" cy="2816092"/>
            </a:xfrm>
            <a:prstGeom prst="rect">
              <a:avLst/>
            </a:prstGeom>
          </p:spPr>
        </p:pic>
        <p:sp>
          <p:nvSpPr>
            <p:cNvPr id="12" name="文本框 11"/>
            <p:cNvSpPr txBox="1"/>
            <p:nvPr/>
          </p:nvSpPr>
          <p:spPr>
            <a:xfrm>
              <a:off x="4427984" y="1305029"/>
              <a:ext cx="720080" cy="646331"/>
            </a:xfrm>
            <a:prstGeom prst="rect">
              <a:avLst/>
            </a:prstGeom>
            <a:noFill/>
          </p:spPr>
          <p:txBody>
            <a:bodyPr wrap="square" rtlCol="0">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Dec. 18</a:t>
              </a:r>
              <a:endParaRPr lang="zh-CN" altLang="en-US" b="1" dirty="0">
                <a:solidFill>
                  <a:srgbClr val="FF0000"/>
                </a:solidFill>
                <a:latin typeface="Times New Roman" panose="02020603050405020304" pitchFamily="18" charset="0"/>
                <a:cs typeface="Times New Roman" panose="02020603050405020304" pitchFamily="18" charset="0"/>
              </a:endParaRPr>
            </a:p>
          </p:txBody>
        </p:sp>
      </p:grpSp>
      <p:grpSp>
        <p:nvGrpSpPr>
          <p:cNvPr id="15" name="组合 14"/>
          <p:cNvGrpSpPr/>
          <p:nvPr/>
        </p:nvGrpSpPr>
        <p:grpSpPr>
          <a:xfrm>
            <a:off x="4799357" y="1287193"/>
            <a:ext cx="4108097" cy="2354102"/>
            <a:chOff x="247879" y="1506946"/>
            <a:chExt cx="4108097" cy="2354102"/>
          </a:xfrm>
        </p:grpSpPr>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7462" r="53270" b="52526"/>
            <a:stretch/>
          </p:blipFill>
          <p:spPr>
            <a:xfrm>
              <a:off x="247879" y="1506946"/>
              <a:ext cx="4108097" cy="2354102"/>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l="46805" t="42113" r="43559" b="46270"/>
            <a:stretch/>
          </p:blipFill>
          <p:spPr>
            <a:xfrm>
              <a:off x="3056191" y="1794978"/>
              <a:ext cx="1008111" cy="576064"/>
            </a:xfrm>
            <a:prstGeom prst="rect">
              <a:avLst/>
            </a:prstGeom>
          </p:spPr>
        </p:pic>
      </p:grpSp>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8122" t="5448" r="52845" b="51478"/>
          <a:stretch/>
        </p:blipFill>
        <p:spPr>
          <a:xfrm>
            <a:off x="469685" y="1481054"/>
            <a:ext cx="4104456" cy="2160241"/>
          </a:xfrm>
          <a:prstGeom prst="rect">
            <a:avLst/>
          </a:prstGeom>
        </p:spPr>
      </p:pic>
      <p:grpSp>
        <p:nvGrpSpPr>
          <p:cNvPr id="14" name="组合 13"/>
          <p:cNvGrpSpPr/>
          <p:nvPr/>
        </p:nvGrpSpPr>
        <p:grpSpPr>
          <a:xfrm>
            <a:off x="2627784" y="1528139"/>
            <a:ext cx="5182772" cy="2113156"/>
            <a:chOff x="2627784" y="1528139"/>
            <a:chExt cx="5182772" cy="2113156"/>
          </a:xfrm>
        </p:grpSpPr>
        <p:cxnSp>
          <p:nvCxnSpPr>
            <p:cNvPr id="10" name="直接连接符 9"/>
            <p:cNvCxnSpPr/>
            <p:nvPr/>
          </p:nvCxnSpPr>
          <p:spPr bwMode="auto">
            <a:xfrm>
              <a:off x="7018468" y="1575225"/>
              <a:ext cx="0" cy="2066070"/>
            </a:xfrm>
            <a:prstGeom prst="line">
              <a:avLst/>
            </a:prstGeom>
            <a:noFill/>
            <a:ln w="25400" cap="flat" cmpd="sng" algn="ctr">
              <a:solidFill>
                <a:srgbClr val="FF0000"/>
              </a:solidFill>
              <a:prstDash val="lgDash"/>
              <a:round/>
              <a:headEnd type="none" w="med" len="med"/>
              <a:tailEnd type="none" w="med" len="med"/>
            </a:ln>
            <a:effectLst/>
          </p:spPr>
        </p:cxnSp>
        <p:cxnSp>
          <p:nvCxnSpPr>
            <p:cNvPr id="18" name="直接连接符 17"/>
            <p:cNvCxnSpPr/>
            <p:nvPr/>
          </p:nvCxnSpPr>
          <p:spPr bwMode="auto">
            <a:xfrm>
              <a:off x="7810556" y="1575225"/>
              <a:ext cx="0" cy="2066070"/>
            </a:xfrm>
            <a:prstGeom prst="line">
              <a:avLst/>
            </a:prstGeom>
            <a:noFill/>
            <a:ln w="25400" cap="flat" cmpd="sng" algn="ctr">
              <a:solidFill>
                <a:srgbClr val="FF0000"/>
              </a:solidFill>
              <a:prstDash val="lgDash"/>
              <a:round/>
              <a:headEnd type="none" w="med" len="med"/>
              <a:tailEnd type="none" w="med" len="med"/>
            </a:ln>
            <a:effectLst/>
          </p:spPr>
        </p:cxnSp>
        <p:cxnSp>
          <p:nvCxnSpPr>
            <p:cNvPr id="20" name="直接连接符 19"/>
            <p:cNvCxnSpPr/>
            <p:nvPr/>
          </p:nvCxnSpPr>
          <p:spPr bwMode="auto">
            <a:xfrm>
              <a:off x="2627784" y="1528139"/>
              <a:ext cx="0" cy="2066070"/>
            </a:xfrm>
            <a:prstGeom prst="line">
              <a:avLst/>
            </a:prstGeom>
            <a:noFill/>
            <a:ln w="25400" cap="flat" cmpd="sng" algn="ctr">
              <a:solidFill>
                <a:srgbClr val="FF0000"/>
              </a:solidFill>
              <a:prstDash val="lgDash"/>
              <a:round/>
              <a:headEnd type="none" w="med" len="med"/>
              <a:tailEnd type="none" w="med" len="med"/>
            </a:ln>
            <a:effectLst/>
          </p:spPr>
        </p:cxnSp>
        <p:cxnSp>
          <p:nvCxnSpPr>
            <p:cNvPr id="21" name="直接连接符 20"/>
            <p:cNvCxnSpPr/>
            <p:nvPr/>
          </p:nvCxnSpPr>
          <p:spPr bwMode="auto">
            <a:xfrm>
              <a:off x="3419872" y="1528139"/>
              <a:ext cx="0" cy="2066070"/>
            </a:xfrm>
            <a:prstGeom prst="line">
              <a:avLst/>
            </a:prstGeom>
            <a:noFill/>
            <a:ln w="25400" cap="flat" cmpd="sng" algn="ctr">
              <a:solidFill>
                <a:srgbClr val="FF0000"/>
              </a:solidFill>
              <a:prstDash val="lgDash"/>
              <a:round/>
              <a:headEnd type="none" w="med" len="med"/>
              <a:tailEnd type="none" w="med" len="med"/>
            </a:ln>
            <a:effectLst/>
          </p:spPr>
        </p:cxnSp>
      </p:grpSp>
    </p:spTree>
    <p:extLst>
      <p:ext uri="{BB962C8B-B14F-4D97-AF65-F5344CB8AC3E}">
        <p14:creationId xmlns:p14="http://schemas.microsoft.com/office/powerpoint/2010/main" val="495910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Process Analysis</a:t>
            </a:r>
            <a:endParaRPr lang="zh-CN" alt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611208"/>
            <a:ext cx="3529058" cy="5139361"/>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611208"/>
            <a:ext cx="3602307" cy="5120790"/>
          </a:xfrm>
          <a:prstGeom prst="rect">
            <a:avLst/>
          </a:prstGeom>
        </p:spPr>
      </p:pic>
      <p:sp>
        <p:nvSpPr>
          <p:cNvPr id="3" name="文本框 2"/>
          <p:cNvSpPr txBox="1"/>
          <p:nvPr/>
        </p:nvSpPr>
        <p:spPr>
          <a:xfrm>
            <a:off x="395536" y="1124744"/>
            <a:ext cx="8305800" cy="830997"/>
          </a:xfrm>
          <a:prstGeom prst="rect">
            <a:avLst/>
          </a:prstGeom>
          <a:noFill/>
        </p:spPr>
        <p:txBody>
          <a:bodyPr wrap="square" rtlCol="0">
            <a:spAutoFit/>
          </a:bodyPr>
          <a:lstStyle/>
          <a:p>
            <a:pPr algn="ctr"/>
            <a:r>
              <a:rPr lang="en-US" altLang="zh-CN" sz="2400" dirty="0" smtClean="0">
                <a:latin typeface="Times New Roman" panose="02020603050405020304" pitchFamily="18" charset="0"/>
                <a:cs typeface="Times New Roman" panose="02020603050405020304" pitchFamily="18" charset="0"/>
              </a:rPr>
              <a:t>Except the meteorological parameter changing</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the generation and growth of particle matters also plays an important role.</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3629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Particle Matter Species</a:t>
            </a:r>
            <a:endParaRPr lang="zh-CN" altLang="en-US" dirty="0"/>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9050" t="3766" r="8263" b="466"/>
          <a:stretch/>
        </p:blipFill>
        <p:spPr>
          <a:xfrm>
            <a:off x="24328" y="1340768"/>
            <a:ext cx="8994792" cy="4968552"/>
          </a:xfrm>
          <a:prstGeom prst="rect">
            <a:avLst/>
          </a:prstGeom>
        </p:spPr>
      </p:pic>
      <p:grpSp>
        <p:nvGrpSpPr>
          <p:cNvPr id="13" name="组合 12"/>
          <p:cNvGrpSpPr/>
          <p:nvPr/>
        </p:nvGrpSpPr>
        <p:grpSpPr>
          <a:xfrm>
            <a:off x="395536" y="1628800"/>
            <a:ext cx="7416824" cy="720080"/>
            <a:chOff x="395536" y="1628800"/>
            <a:chExt cx="7416824" cy="720080"/>
          </a:xfrm>
        </p:grpSpPr>
        <p:cxnSp>
          <p:nvCxnSpPr>
            <p:cNvPr id="5" name="直接连接符 4"/>
            <p:cNvCxnSpPr/>
            <p:nvPr/>
          </p:nvCxnSpPr>
          <p:spPr bwMode="auto">
            <a:xfrm>
              <a:off x="5220072" y="1988840"/>
              <a:ext cx="2592288" cy="0"/>
            </a:xfrm>
            <a:prstGeom prst="line">
              <a:avLst/>
            </a:prstGeom>
            <a:noFill/>
            <a:ln w="25400" cap="flat" cmpd="sng" algn="ctr">
              <a:solidFill>
                <a:srgbClr val="FF0000"/>
              </a:solidFill>
              <a:prstDash val="lgDash"/>
              <a:round/>
              <a:headEnd type="none" w="med" len="med"/>
              <a:tailEnd type="none" w="med" len="med"/>
            </a:ln>
            <a:effectLst/>
          </p:spPr>
        </p:cxnSp>
        <p:cxnSp>
          <p:nvCxnSpPr>
            <p:cNvPr id="6" name="直接连接符 5"/>
            <p:cNvCxnSpPr/>
            <p:nvPr/>
          </p:nvCxnSpPr>
          <p:spPr bwMode="auto">
            <a:xfrm>
              <a:off x="5220072" y="2348880"/>
              <a:ext cx="2592288" cy="0"/>
            </a:xfrm>
            <a:prstGeom prst="line">
              <a:avLst/>
            </a:prstGeom>
            <a:noFill/>
            <a:ln w="25400" cap="flat" cmpd="sng" algn="ctr">
              <a:solidFill>
                <a:srgbClr val="FF0000"/>
              </a:solidFill>
              <a:prstDash val="lgDash"/>
              <a:round/>
              <a:headEnd type="none" w="med" len="med"/>
              <a:tailEnd type="none" w="med" len="med"/>
            </a:ln>
            <a:effectLst/>
          </p:spPr>
        </p:cxnSp>
        <p:cxnSp>
          <p:nvCxnSpPr>
            <p:cNvPr id="7" name="直接连接符 6"/>
            <p:cNvCxnSpPr/>
            <p:nvPr/>
          </p:nvCxnSpPr>
          <p:spPr bwMode="auto">
            <a:xfrm>
              <a:off x="395536" y="2204864"/>
              <a:ext cx="2592288" cy="0"/>
            </a:xfrm>
            <a:prstGeom prst="line">
              <a:avLst/>
            </a:prstGeom>
            <a:noFill/>
            <a:ln w="25400" cap="flat" cmpd="sng" algn="ctr">
              <a:solidFill>
                <a:srgbClr val="FF0000"/>
              </a:solidFill>
              <a:prstDash val="lgDash"/>
              <a:round/>
              <a:headEnd type="none" w="med" len="med"/>
              <a:tailEnd type="none" w="med" len="med"/>
            </a:ln>
            <a:effectLst/>
          </p:spPr>
        </p:cxnSp>
        <p:cxnSp>
          <p:nvCxnSpPr>
            <p:cNvPr id="12" name="直接连接符 11"/>
            <p:cNvCxnSpPr/>
            <p:nvPr/>
          </p:nvCxnSpPr>
          <p:spPr bwMode="auto">
            <a:xfrm>
              <a:off x="395536" y="1628800"/>
              <a:ext cx="2592288" cy="0"/>
            </a:xfrm>
            <a:prstGeom prst="line">
              <a:avLst/>
            </a:prstGeom>
            <a:noFill/>
            <a:ln w="25400" cap="flat" cmpd="sng" algn="ctr">
              <a:solidFill>
                <a:srgbClr val="FF0000"/>
              </a:solidFill>
              <a:prstDash val="lgDash"/>
              <a:round/>
              <a:headEnd type="none" w="med" len="med"/>
              <a:tailEnd type="none" w="med" len="med"/>
            </a:ln>
            <a:effectLst/>
          </p:spPr>
        </p:cxnSp>
      </p:grpSp>
    </p:spTree>
    <p:extLst>
      <p:ext uri="{BB962C8B-B14F-4D97-AF65-F5344CB8AC3E}">
        <p14:creationId xmlns:p14="http://schemas.microsoft.com/office/powerpoint/2010/main" val="24197717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The Factors Effects on </a:t>
            </a:r>
            <a:r>
              <a:rPr lang="en-US" altLang="zh-CN" sz="3600" dirty="0"/>
              <a:t>Aerosol </a:t>
            </a:r>
            <a:r>
              <a:rPr lang="en-US" altLang="zh-CN" sz="3600" dirty="0" smtClean="0"/>
              <a:t>Chemistry</a:t>
            </a:r>
            <a:endParaRPr lang="zh-CN" altLang="en-US" sz="3600" dirty="0"/>
          </a:p>
        </p:txBody>
      </p:sp>
      <p:sp>
        <p:nvSpPr>
          <p:cNvPr id="8" name="内容占位符 7"/>
          <p:cNvSpPr>
            <a:spLocks noGrp="1"/>
          </p:cNvSpPr>
          <p:nvPr>
            <p:ph idx="1"/>
          </p:nvPr>
        </p:nvSpPr>
        <p:spPr>
          <a:xfrm>
            <a:off x="755576" y="3789040"/>
            <a:ext cx="7776864" cy="864096"/>
          </a:xfrm>
        </p:spPr>
        <p:txBody>
          <a:bodyPr/>
          <a:lstStyle/>
          <a:p>
            <a:r>
              <a:rPr lang="en-US" altLang="zh-CN" dirty="0" smtClean="0"/>
              <a:t>The </a:t>
            </a:r>
            <a:r>
              <a:rPr lang="en-US" altLang="zh-CN" dirty="0"/>
              <a:t>precursors of particle matter concentration increased due to the change of </a:t>
            </a:r>
            <a:r>
              <a:rPr lang="en-US" altLang="zh-CN" dirty="0" smtClean="0"/>
              <a:t>PBL.</a:t>
            </a:r>
            <a:endParaRPr lang="zh-CN" altLang="en-US" dirty="0"/>
          </a:p>
        </p:txBody>
      </p:sp>
      <p:grpSp>
        <p:nvGrpSpPr>
          <p:cNvPr id="11" name="组合 10"/>
          <p:cNvGrpSpPr/>
          <p:nvPr/>
        </p:nvGrpSpPr>
        <p:grpSpPr>
          <a:xfrm>
            <a:off x="35496" y="1268760"/>
            <a:ext cx="9108504" cy="2304256"/>
            <a:chOff x="35496" y="1268760"/>
            <a:chExt cx="9108504" cy="2304256"/>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7108" t="4256" r="7329" b="50358"/>
            <a:stretch/>
          </p:blipFill>
          <p:spPr>
            <a:xfrm>
              <a:off x="35496" y="1268760"/>
              <a:ext cx="9108504" cy="2304256"/>
            </a:xfrm>
            <a:prstGeom prst="rect">
              <a:avLst/>
            </a:prstGeom>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46729" t="41131" r="43801" b="46104"/>
            <a:stretch/>
          </p:blipFill>
          <p:spPr>
            <a:xfrm>
              <a:off x="8135888" y="1412776"/>
              <a:ext cx="1008112" cy="648072"/>
            </a:xfrm>
            <a:prstGeom prst="rect">
              <a:avLst/>
            </a:prstGeom>
          </p:spPr>
        </p:pic>
      </p:grpSp>
      <p:sp>
        <p:nvSpPr>
          <p:cNvPr id="6" name="矩形 5"/>
          <p:cNvSpPr/>
          <p:nvPr/>
        </p:nvSpPr>
        <p:spPr bwMode="auto">
          <a:xfrm>
            <a:off x="4283968" y="3140968"/>
            <a:ext cx="951420" cy="576064"/>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40000"/>
              </a:lnSpc>
              <a:spcBef>
                <a:spcPct val="0"/>
              </a:spcBef>
              <a:spcAft>
                <a:spcPct val="0"/>
              </a:spcAft>
              <a:buClr>
                <a:schemeClr val="hlink"/>
              </a:buClr>
              <a:buSzTx/>
              <a:buFont typeface="Wingdings" pitchFamily="2" charset="2"/>
              <a:buChar char="l"/>
              <a:tabLst/>
            </a:pP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1548104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The Factors Effects on </a:t>
            </a:r>
            <a:r>
              <a:rPr lang="en-US" altLang="zh-CN" sz="3600" dirty="0"/>
              <a:t>Aerosol </a:t>
            </a:r>
            <a:r>
              <a:rPr lang="en-US" altLang="zh-CN" sz="3600" dirty="0" smtClean="0"/>
              <a:t>Chemistry</a:t>
            </a:r>
            <a:endParaRPr lang="zh-CN" altLang="en-US" sz="3600" dirty="0"/>
          </a:p>
        </p:txBody>
      </p:sp>
      <p:sp>
        <p:nvSpPr>
          <p:cNvPr id="8" name="内容占位符 7"/>
          <p:cNvSpPr>
            <a:spLocks noGrp="1"/>
          </p:cNvSpPr>
          <p:nvPr>
            <p:ph idx="1"/>
          </p:nvPr>
        </p:nvSpPr>
        <p:spPr>
          <a:xfrm>
            <a:off x="755576" y="3789040"/>
            <a:ext cx="7776864" cy="864096"/>
          </a:xfrm>
        </p:spPr>
        <p:txBody>
          <a:bodyPr/>
          <a:lstStyle/>
          <a:p>
            <a:r>
              <a:rPr lang="en-US" altLang="zh-CN" dirty="0" smtClean="0"/>
              <a:t>The </a:t>
            </a:r>
            <a:r>
              <a:rPr lang="en-US" altLang="zh-CN" dirty="0"/>
              <a:t>precursors of particle matter concentration increased due to the change of </a:t>
            </a:r>
            <a:r>
              <a:rPr lang="en-US" altLang="zh-CN" dirty="0" smtClean="0"/>
              <a:t>PBL.</a:t>
            </a:r>
            <a:endParaRPr lang="zh-CN" altLang="en-US" dirty="0"/>
          </a:p>
        </p:txBody>
      </p:sp>
      <p:sp>
        <p:nvSpPr>
          <p:cNvPr id="9" name="内容占位符 7"/>
          <p:cNvSpPr txBox="1">
            <a:spLocks/>
          </p:cNvSpPr>
          <p:nvPr/>
        </p:nvSpPr>
        <p:spPr bwMode="auto">
          <a:xfrm>
            <a:off x="755576" y="4653136"/>
            <a:ext cx="777686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00" tIns="44450" rIns="88900" bIns="44450" numCol="1" anchor="t" anchorCtr="0" compatLnSpc="1">
            <a:prstTxWarp prst="textNoShape">
              <a:avLst/>
            </a:prstTxWarp>
          </a:bodyPr>
          <a:lstStyle>
            <a:lvl1pPr marL="338138" indent="-338138" algn="l" defTabSz="901700" rtl="0" eaLnBrk="0" fontAlgn="base" hangingPunct="0">
              <a:spcBef>
                <a:spcPct val="20000"/>
              </a:spcBef>
              <a:spcAft>
                <a:spcPct val="0"/>
              </a:spcAft>
              <a:buClrTx/>
              <a:buFont typeface="Wingdings" panose="05000000000000000000" pitchFamily="2" charset="2"/>
              <a:buChar char="n"/>
              <a:defRPr kumimoji="1" sz="2400" b="1">
                <a:solidFill>
                  <a:schemeClr val="tx1"/>
                </a:solidFill>
                <a:latin typeface="Times New Roman" panose="02020603050405020304" pitchFamily="18" charset="0"/>
                <a:ea typeface="+mn-ea"/>
                <a:cs typeface="Times New Roman" panose="02020603050405020304" pitchFamily="18" charset="0"/>
              </a:defRPr>
            </a:lvl1pPr>
            <a:lvl2pPr marL="733425" indent="-276225" algn="l" defTabSz="901700" rtl="0" eaLnBrk="0" fontAlgn="base" hangingPunct="0">
              <a:spcBef>
                <a:spcPct val="20000"/>
              </a:spcBef>
              <a:spcAft>
                <a:spcPct val="0"/>
              </a:spcAft>
              <a:buClrTx/>
              <a:buFont typeface="Wingdings" panose="05000000000000000000" pitchFamily="2" charset="2"/>
              <a:buChar char="§"/>
              <a:defRPr kumimoji="1" sz="2200">
                <a:solidFill>
                  <a:schemeClr val="tx1"/>
                </a:solidFill>
                <a:latin typeface="Times New Roman" panose="02020603050405020304" pitchFamily="18" charset="0"/>
                <a:ea typeface="+mn-ea"/>
                <a:cs typeface="Times New Roman" panose="02020603050405020304" pitchFamily="18" charset="0"/>
              </a:defRPr>
            </a:lvl2pPr>
            <a:lvl3pPr marL="1127125" indent="-225425" algn="l" defTabSz="901700" rtl="0" eaLnBrk="0" fontAlgn="base" hangingPunct="0">
              <a:spcBef>
                <a:spcPct val="20000"/>
              </a:spcBef>
              <a:spcAft>
                <a:spcPct val="0"/>
              </a:spcAft>
              <a:buClrTx/>
              <a:buChar char="•"/>
              <a:defRPr kumimoji="1" sz="2000" b="1">
                <a:solidFill>
                  <a:schemeClr val="tx1"/>
                </a:solidFill>
                <a:latin typeface="Times New Roman" panose="02020603050405020304" pitchFamily="18" charset="0"/>
                <a:ea typeface="+mn-ea"/>
                <a:cs typeface="Times New Roman" panose="02020603050405020304" pitchFamily="18" charset="0"/>
              </a:defRPr>
            </a:lvl3pPr>
            <a:lvl4pPr marL="1577975" indent="-225425" algn="l" defTabSz="901700" rtl="0" eaLnBrk="0" fontAlgn="base" hangingPunct="0">
              <a:spcBef>
                <a:spcPct val="20000"/>
              </a:spcBef>
              <a:spcAft>
                <a:spcPct val="0"/>
              </a:spcAft>
              <a:buClrTx/>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30413" indent="-225425" algn="l" defTabSz="901700" rtl="0" eaLnBrk="0" fontAlgn="base" hangingPunct="0">
              <a:spcBef>
                <a:spcPct val="20000"/>
              </a:spcBef>
              <a:spcAft>
                <a:spcPct val="0"/>
              </a:spcAft>
              <a:buClrTx/>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4876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6pPr>
            <a:lvl7pPr marL="29448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7pPr>
            <a:lvl8pPr marL="34020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8pPr>
            <a:lvl9pPr marL="38592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9pPr>
          </a:lstStyle>
          <a:p>
            <a:r>
              <a:rPr lang="en-US" altLang="zh-CN" dirty="0" smtClean="0"/>
              <a:t>The </a:t>
            </a:r>
            <a:r>
              <a:rPr lang="en-US" altLang="zh-CN" dirty="0"/>
              <a:t>change of </a:t>
            </a:r>
            <a:r>
              <a:rPr lang="en-US" altLang="zh-CN" dirty="0" smtClean="0"/>
              <a:t>radiation </a:t>
            </a:r>
            <a:r>
              <a:rPr lang="en-US" altLang="zh-CN" dirty="0"/>
              <a:t>and atmospheric oxidation </a:t>
            </a:r>
            <a:r>
              <a:rPr lang="en-US" altLang="zh-CN" dirty="0" smtClean="0"/>
              <a:t>impacted </a:t>
            </a:r>
            <a:r>
              <a:rPr lang="en-US" altLang="zh-CN" dirty="0"/>
              <a:t>on the chemical reaction balance, especially photochemical </a:t>
            </a:r>
            <a:r>
              <a:rPr lang="en-US" altLang="zh-CN" dirty="0" smtClean="0"/>
              <a:t>reaction.</a:t>
            </a:r>
            <a:endParaRPr lang="zh-CN" altLang="en-US" kern="0" dirty="0"/>
          </a:p>
        </p:txBody>
      </p:sp>
      <p:grpSp>
        <p:nvGrpSpPr>
          <p:cNvPr id="7" name="组合 6"/>
          <p:cNvGrpSpPr/>
          <p:nvPr/>
        </p:nvGrpSpPr>
        <p:grpSpPr>
          <a:xfrm>
            <a:off x="-149446" y="1234593"/>
            <a:ext cx="9302657" cy="2687595"/>
            <a:chOff x="-149446" y="1234593"/>
            <a:chExt cx="9302657" cy="2687595"/>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53439" t="54176" r="6652" b="3555"/>
            <a:stretch/>
          </p:blipFill>
          <p:spPr>
            <a:xfrm>
              <a:off x="4904739" y="1499084"/>
              <a:ext cx="4248472" cy="2145982"/>
            </a:xfrm>
            <a:prstGeom prst="rect">
              <a:avLst/>
            </a:prstGeom>
          </p:spPr>
        </p:pic>
        <p:grpSp>
          <p:nvGrpSpPr>
            <p:cNvPr id="4" name="组合 3"/>
            <p:cNvGrpSpPr/>
            <p:nvPr/>
          </p:nvGrpSpPr>
          <p:grpSpPr>
            <a:xfrm>
              <a:off x="-149446" y="1279627"/>
              <a:ext cx="4289398" cy="2642561"/>
              <a:chOff x="1" y="1294852"/>
              <a:chExt cx="4289398" cy="2642561"/>
            </a:xfrm>
          </p:grpSpPr>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52821" r="8832" b="50747"/>
              <a:stretch/>
            </p:blipFill>
            <p:spPr>
              <a:xfrm>
                <a:off x="256952" y="1294852"/>
                <a:ext cx="4032447" cy="2470059"/>
              </a:xfrm>
              <a:prstGeom prst="rect">
                <a:avLst/>
              </a:prstGeom>
            </p:spPr>
          </p:pic>
          <p:sp>
            <p:nvSpPr>
              <p:cNvPr id="6" name="矩形 5"/>
              <p:cNvSpPr/>
              <p:nvPr/>
            </p:nvSpPr>
            <p:spPr bwMode="auto">
              <a:xfrm>
                <a:off x="1" y="3420533"/>
                <a:ext cx="575732" cy="51688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40000"/>
                  </a:lnSpc>
                  <a:spcBef>
                    <a:spcPct val="0"/>
                  </a:spcBef>
                  <a:spcAft>
                    <a:spcPct val="0"/>
                  </a:spcAft>
                  <a:buClr>
                    <a:schemeClr val="hlink"/>
                  </a:buClr>
                  <a:buSzTx/>
                  <a:buFont typeface="Wingdings" pitchFamily="2" charset="2"/>
                  <a:buChar char="l"/>
                  <a:tabLst/>
                </a:pP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p:txBody>
          </p:sp>
        </p:gr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46729" t="41131" r="43801" b="46104"/>
            <a:stretch/>
          </p:blipFill>
          <p:spPr>
            <a:xfrm>
              <a:off x="4059560" y="1234593"/>
              <a:ext cx="1008112" cy="648072"/>
            </a:xfrm>
            <a:prstGeom prst="rect">
              <a:avLst/>
            </a:prstGeom>
          </p:spPr>
        </p:pic>
      </p:grpSp>
    </p:spTree>
    <p:extLst>
      <p:ext uri="{BB962C8B-B14F-4D97-AF65-F5344CB8AC3E}">
        <p14:creationId xmlns:p14="http://schemas.microsoft.com/office/powerpoint/2010/main" val="11870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The Factors Effects on </a:t>
            </a:r>
            <a:r>
              <a:rPr lang="en-US" altLang="zh-CN" sz="3600" dirty="0"/>
              <a:t>Aerosol </a:t>
            </a:r>
            <a:r>
              <a:rPr lang="en-US" altLang="zh-CN" sz="3600" dirty="0" smtClean="0"/>
              <a:t>Chemistry</a:t>
            </a:r>
            <a:endParaRPr lang="zh-CN" altLang="en-US" sz="3600" dirty="0"/>
          </a:p>
        </p:txBody>
      </p:sp>
      <p:sp>
        <p:nvSpPr>
          <p:cNvPr id="8" name="内容占位符 7"/>
          <p:cNvSpPr>
            <a:spLocks noGrp="1"/>
          </p:cNvSpPr>
          <p:nvPr>
            <p:ph idx="1"/>
          </p:nvPr>
        </p:nvSpPr>
        <p:spPr>
          <a:xfrm>
            <a:off x="755576" y="3789040"/>
            <a:ext cx="7776864" cy="864096"/>
          </a:xfrm>
        </p:spPr>
        <p:txBody>
          <a:bodyPr/>
          <a:lstStyle/>
          <a:p>
            <a:r>
              <a:rPr lang="en-US" altLang="zh-CN" dirty="0" smtClean="0"/>
              <a:t>The </a:t>
            </a:r>
            <a:r>
              <a:rPr lang="en-US" altLang="zh-CN" dirty="0"/>
              <a:t>precursors of particle matter concentration increased due to the change of </a:t>
            </a:r>
            <a:r>
              <a:rPr lang="en-US" altLang="zh-CN" dirty="0" smtClean="0"/>
              <a:t>PBL.</a:t>
            </a:r>
            <a:endParaRPr lang="zh-CN" altLang="en-US" dirty="0"/>
          </a:p>
        </p:txBody>
      </p:sp>
      <p:sp>
        <p:nvSpPr>
          <p:cNvPr id="6" name="矩形 5"/>
          <p:cNvSpPr/>
          <p:nvPr/>
        </p:nvSpPr>
        <p:spPr bwMode="auto">
          <a:xfrm>
            <a:off x="4283968" y="3140968"/>
            <a:ext cx="951420" cy="576064"/>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40000"/>
              </a:lnSpc>
              <a:spcBef>
                <a:spcPct val="0"/>
              </a:spcBef>
              <a:spcAft>
                <a:spcPct val="0"/>
              </a:spcAft>
              <a:buClr>
                <a:schemeClr val="hlink"/>
              </a:buClr>
              <a:buSzTx/>
              <a:buFont typeface="Wingdings" pitchFamily="2" charset="2"/>
              <a:buChar char="l"/>
              <a:tabLst/>
            </a:pP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p:txBody>
      </p:sp>
      <p:sp>
        <p:nvSpPr>
          <p:cNvPr id="9" name="内容占位符 7"/>
          <p:cNvSpPr txBox="1">
            <a:spLocks/>
          </p:cNvSpPr>
          <p:nvPr/>
        </p:nvSpPr>
        <p:spPr bwMode="auto">
          <a:xfrm>
            <a:off x="755576" y="4653136"/>
            <a:ext cx="777686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00" tIns="44450" rIns="88900" bIns="44450" numCol="1" anchor="t" anchorCtr="0" compatLnSpc="1">
            <a:prstTxWarp prst="textNoShape">
              <a:avLst/>
            </a:prstTxWarp>
          </a:bodyPr>
          <a:lstStyle>
            <a:lvl1pPr marL="338138" indent="-338138" algn="l" defTabSz="901700" rtl="0" eaLnBrk="0" fontAlgn="base" hangingPunct="0">
              <a:spcBef>
                <a:spcPct val="20000"/>
              </a:spcBef>
              <a:spcAft>
                <a:spcPct val="0"/>
              </a:spcAft>
              <a:buClrTx/>
              <a:buFont typeface="Wingdings" panose="05000000000000000000" pitchFamily="2" charset="2"/>
              <a:buChar char="n"/>
              <a:defRPr kumimoji="1" sz="2400" b="1">
                <a:solidFill>
                  <a:schemeClr val="tx1"/>
                </a:solidFill>
                <a:latin typeface="Times New Roman" panose="02020603050405020304" pitchFamily="18" charset="0"/>
                <a:ea typeface="+mn-ea"/>
                <a:cs typeface="Times New Roman" panose="02020603050405020304" pitchFamily="18" charset="0"/>
              </a:defRPr>
            </a:lvl1pPr>
            <a:lvl2pPr marL="733425" indent="-276225" algn="l" defTabSz="901700" rtl="0" eaLnBrk="0" fontAlgn="base" hangingPunct="0">
              <a:spcBef>
                <a:spcPct val="20000"/>
              </a:spcBef>
              <a:spcAft>
                <a:spcPct val="0"/>
              </a:spcAft>
              <a:buClrTx/>
              <a:buFont typeface="Wingdings" panose="05000000000000000000" pitchFamily="2" charset="2"/>
              <a:buChar char="§"/>
              <a:defRPr kumimoji="1" sz="2200">
                <a:solidFill>
                  <a:schemeClr val="tx1"/>
                </a:solidFill>
                <a:latin typeface="Times New Roman" panose="02020603050405020304" pitchFamily="18" charset="0"/>
                <a:ea typeface="+mn-ea"/>
                <a:cs typeface="Times New Roman" panose="02020603050405020304" pitchFamily="18" charset="0"/>
              </a:defRPr>
            </a:lvl2pPr>
            <a:lvl3pPr marL="1127125" indent="-225425" algn="l" defTabSz="901700" rtl="0" eaLnBrk="0" fontAlgn="base" hangingPunct="0">
              <a:spcBef>
                <a:spcPct val="20000"/>
              </a:spcBef>
              <a:spcAft>
                <a:spcPct val="0"/>
              </a:spcAft>
              <a:buClrTx/>
              <a:buChar char="•"/>
              <a:defRPr kumimoji="1" sz="2000" b="1">
                <a:solidFill>
                  <a:schemeClr val="tx1"/>
                </a:solidFill>
                <a:latin typeface="Times New Roman" panose="02020603050405020304" pitchFamily="18" charset="0"/>
                <a:ea typeface="+mn-ea"/>
                <a:cs typeface="Times New Roman" panose="02020603050405020304" pitchFamily="18" charset="0"/>
              </a:defRPr>
            </a:lvl3pPr>
            <a:lvl4pPr marL="1577975" indent="-225425" algn="l" defTabSz="901700" rtl="0" eaLnBrk="0" fontAlgn="base" hangingPunct="0">
              <a:spcBef>
                <a:spcPct val="20000"/>
              </a:spcBef>
              <a:spcAft>
                <a:spcPct val="0"/>
              </a:spcAft>
              <a:buClrTx/>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30413" indent="-225425" algn="l" defTabSz="901700" rtl="0" eaLnBrk="0" fontAlgn="base" hangingPunct="0">
              <a:spcBef>
                <a:spcPct val="20000"/>
              </a:spcBef>
              <a:spcAft>
                <a:spcPct val="0"/>
              </a:spcAft>
              <a:buClrTx/>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4876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6pPr>
            <a:lvl7pPr marL="29448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7pPr>
            <a:lvl8pPr marL="34020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8pPr>
            <a:lvl9pPr marL="38592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9pPr>
          </a:lstStyle>
          <a:p>
            <a:r>
              <a:rPr lang="en-US" altLang="zh-CN" dirty="0" smtClean="0"/>
              <a:t>The </a:t>
            </a:r>
            <a:r>
              <a:rPr lang="en-US" altLang="zh-CN" dirty="0"/>
              <a:t>change of </a:t>
            </a:r>
            <a:r>
              <a:rPr lang="en-US" altLang="zh-CN" dirty="0" smtClean="0"/>
              <a:t>radiation </a:t>
            </a:r>
            <a:r>
              <a:rPr lang="en-US" altLang="zh-CN" dirty="0"/>
              <a:t>and atmospheric oxidation </a:t>
            </a:r>
            <a:r>
              <a:rPr lang="en-US" altLang="zh-CN" dirty="0" smtClean="0"/>
              <a:t>impacted </a:t>
            </a:r>
            <a:r>
              <a:rPr lang="en-US" altLang="zh-CN" dirty="0"/>
              <a:t>on the chemical reaction balance, especially photochemical </a:t>
            </a:r>
            <a:r>
              <a:rPr lang="en-US" altLang="zh-CN" dirty="0" smtClean="0"/>
              <a:t>reaction.</a:t>
            </a:r>
            <a:endParaRPr lang="zh-CN" altLang="en-US" kern="0" dirty="0"/>
          </a:p>
        </p:txBody>
      </p:sp>
      <p:sp>
        <p:nvSpPr>
          <p:cNvPr id="10" name="内容占位符 7"/>
          <p:cNvSpPr txBox="1">
            <a:spLocks/>
          </p:cNvSpPr>
          <p:nvPr/>
        </p:nvSpPr>
        <p:spPr bwMode="auto">
          <a:xfrm>
            <a:off x="755576" y="5869342"/>
            <a:ext cx="777686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00" tIns="44450" rIns="88900" bIns="44450" numCol="1" anchor="t" anchorCtr="0" compatLnSpc="1">
            <a:prstTxWarp prst="textNoShape">
              <a:avLst/>
            </a:prstTxWarp>
          </a:bodyPr>
          <a:lstStyle>
            <a:lvl1pPr marL="338138" indent="-338138" algn="l" defTabSz="901700" rtl="0" eaLnBrk="0" fontAlgn="base" hangingPunct="0">
              <a:spcBef>
                <a:spcPct val="20000"/>
              </a:spcBef>
              <a:spcAft>
                <a:spcPct val="0"/>
              </a:spcAft>
              <a:buClrTx/>
              <a:buFont typeface="Wingdings" panose="05000000000000000000" pitchFamily="2" charset="2"/>
              <a:buChar char="n"/>
              <a:defRPr kumimoji="1" sz="2400" b="1">
                <a:solidFill>
                  <a:schemeClr val="tx1"/>
                </a:solidFill>
                <a:latin typeface="Times New Roman" panose="02020603050405020304" pitchFamily="18" charset="0"/>
                <a:ea typeface="+mn-ea"/>
                <a:cs typeface="Times New Roman" panose="02020603050405020304" pitchFamily="18" charset="0"/>
              </a:defRPr>
            </a:lvl1pPr>
            <a:lvl2pPr marL="733425" indent="-276225" algn="l" defTabSz="901700" rtl="0" eaLnBrk="0" fontAlgn="base" hangingPunct="0">
              <a:spcBef>
                <a:spcPct val="20000"/>
              </a:spcBef>
              <a:spcAft>
                <a:spcPct val="0"/>
              </a:spcAft>
              <a:buClrTx/>
              <a:buFont typeface="Wingdings" panose="05000000000000000000" pitchFamily="2" charset="2"/>
              <a:buChar char="§"/>
              <a:defRPr kumimoji="1" sz="2200">
                <a:solidFill>
                  <a:schemeClr val="tx1"/>
                </a:solidFill>
                <a:latin typeface="Times New Roman" panose="02020603050405020304" pitchFamily="18" charset="0"/>
                <a:ea typeface="+mn-ea"/>
                <a:cs typeface="Times New Roman" panose="02020603050405020304" pitchFamily="18" charset="0"/>
              </a:defRPr>
            </a:lvl2pPr>
            <a:lvl3pPr marL="1127125" indent="-225425" algn="l" defTabSz="901700" rtl="0" eaLnBrk="0" fontAlgn="base" hangingPunct="0">
              <a:spcBef>
                <a:spcPct val="20000"/>
              </a:spcBef>
              <a:spcAft>
                <a:spcPct val="0"/>
              </a:spcAft>
              <a:buClrTx/>
              <a:buChar char="•"/>
              <a:defRPr kumimoji="1" sz="2000" b="1">
                <a:solidFill>
                  <a:schemeClr val="tx1"/>
                </a:solidFill>
                <a:latin typeface="Times New Roman" panose="02020603050405020304" pitchFamily="18" charset="0"/>
                <a:ea typeface="+mn-ea"/>
                <a:cs typeface="Times New Roman" panose="02020603050405020304" pitchFamily="18" charset="0"/>
              </a:defRPr>
            </a:lvl3pPr>
            <a:lvl4pPr marL="1577975" indent="-225425" algn="l" defTabSz="901700" rtl="0" eaLnBrk="0" fontAlgn="base" hangingPunct="0">
              <a:spcBef>
                <a:spcPct val="20000"/>
              </a:spcBef>
              <a:spcAft>
                <a:spcPct val="0"/>
              </a:spcAft>
              <a:buClrTx/>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30413" indent="-225425" algn="l" defTabSz="901700" rtl="0" eaLnBrk="0" fontAlgn="base" hangingPunct="0">
              <a:spcBef>
                <a:spcPct val="20000"/>
              </a:spcBef>
              <a:spcAft>
                <a:spcPct val="0"/>
              </a:spcAft>
              <a:buClrTx/>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4876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6pPr>
            <a:lvl7pPr marL="29448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7pPr>
            <a:lvl8pPr marL="34020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8pPr>
            <a:lvl9pPr marL="3859213" indent="-225425" algn="l" defTabSz="901700" rtl="0" eaLnBrk="1" fontAlgn="base" hangingPunct="1">
              <a:spcBef>
                <a:spcPct val="20000"/>
              </a:spcBef>
              <a:spcAft>
                <a:spcPct val="0"/>
              </a:spcAft>
              <a:buClr>
                <a:srgbClr val="AA0027"/>
              </a:buClr>
              <a:buChar char="•"/>
              <a:defRPr kumimoji="1">
                <a:solidFill>
                  <a:schemeClr val="tx1"/>
                </a:solidFill>
                <a:latin typeface="+mn-lt"/>
                <a:ea typeface="+mn-ea"/>
              </a:defRPr>
            </a:lvl9pPr>
          </a:lstStyle>
          <a:p>
            <a:r>
              <a:rPr lang="en-US" altLang="zh-CN" smtClean="0"/>
              <a:t>The </a:t>
            </a:r>
            <a:r>
              <a:rPr lang="en-US" altLang="zh-CN" dirty="0"/>
              <a:t>change of temperature and </a:t>
            </a:r>
            <a:r>
              <a:rPr lang="en-US" altLang="zh-CN" dirty="0" smtClean="0"/>
              <a:t>RH impact </a:t>
            </a:r>
            <a:r>
              <a:rPr lang="en-US" altLang="zh-CN" dirty="0"/>
              <a:t>on the chemical reaction </a:t>
            </a:r>
            <a:r>
              <a:rPr lang="en-US" altLang="zh-CN" dirty="0" smtClean="0"/>
              <a:t>balance. </a:t>
            </a:r>
            <a:endParaRPr lang="zh-CN" altLang="en-US" kern="0" dirty="0"/>
          </a:p>
        </p:txBody>
      </p:sp>
      <p:grpSp>
        <p:nvGrpSpPr>
          <p:cNvPr id="7" name="组合 6"/>
          <p:cNvGrpSpPr/>
          <p:nvPr/>
        </p:nvGrpSpPr>
        <p:grpSpPr>
          <a:xfrm>
            <a:off x="282246" y="1213272"/>
            <a:ext cx="8861754" cy="2431752"/>
            <a:chOff x="282246" y="1213272"/>
            <a:chExt cx="8861754" cy="2431752"/>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8218" t="53125" r="8241" b="2364"/>
            <a:stretch/>
          </p:blipFill>
          <p:spPr>
            <a:xfrm>
              <a:off x="282246" y="1412776"/>
              <a:ext cx="8784975" cy="2232248"/>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46729" t="41131" r="43801" b="46104"/>
            <a:stretch/>
          </p:blipFill>
          <p:spPr>
            <a:xfrm>
              <a:off x="8135888" y="1412776"/>
              <a:ext cx="1008112" cy="648072"/>
            </a:xfrm>
            <a:prstGeom prst="rect">
              <a:avLst/>
            </a:prstGeom>
          </p:spPr>
        </p:pic>
        <p:sp>
          <p:nvSpPr>
            <p:cNvPr id="12" name="矩形 11"/>
            <p:cNvSpPr/>
            <p:nvPr/>
          </p:nvSpPr>
          <p:spPr bwMode="auto">
            <a:xfrm>
              <a:off x="4283968" y="1213272"/>
              <a:ext cx="951420" cy="576064"/>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40000"/>
                </a:lnSpc>
                <a:spcBef>
                  <a:spcPct val="0"/>
                </a:spcBef>
                <a:spcAft>
                  <a:spcPct val="0"/>
                </a:spcAft>
                <a:buClr>
                  <a:schemeClr val="hlink"/>
                </a:buClr>
                <a:buSzTx/>
                <a:buFont typeface="Wingdings" pitchFamily="2" charset="2"/>
                <a:buChar char="l"/>
                <a:tabLst/>
              </a:pP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p:txBody>
        </p:sp>
      </p:grpSp>
    </p:spTree>
    <p:extLst>
      <p:ext uri="{BB962C8B-B14F-4D97-AF65-F5344CB8AC3E}">
        <p14:creationId xmlns:p14="http://schemas.microsoft.com/office/powerpoint/2010/main" val="332691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a:xfrm>
            <a:off x="381000" y="1124744"/>
            <a:ext cx="8382000" cy="4419600"/>
          </a:xfrm>
        </p:spPr>
        <p:txBody>
          <a:bodyPr/>
          <a:lstStyle/>
          <a:p>
            <a:pPr marL="457200" indent="-457200">
              <a:buFont typeface="+mj-lt"/>
              <a:buAutoNum type="arabicPeriod"/>
            </a:pPr>
            <a:r>
              <a:rPr lang="en-US" altLang="zh-CN" dirty="0"/>
              <a:t>By using feedback mechanism the simulation of radiation significantly improved during the heavily polluting period.</a:t>
            </a:r>
          </a:p>
          <a:p>
            <a:pPr marL="457200" indent="-457200">
              <a:buFont typeface="+mj-lt"/>
              <a:buAutoNum type="arabicPeriod"/>
            </a:pPr>
            <a:endParaRPr lang="en-US" altLang="zh-CN" dirty="0"/>
          </a:p>
          <a:p>
            <a:pPr marL="457200" indent="-457200">
              <a:buFont typeface="+mj-lt"/>
              <a:buAutoNum type="arabicPeriod"/>
            </a:pPr>
            <a:r>
              <a:rPr lang="en-US" altLang="zh-CN" dirty="0" smtClean="0"/>
              <a:t>The </a:t>
            </a:r>
            <a:r>
              <a:rPr lang="en-US" altLang="zh-CN" dirty="0"/>
              <a:t>increase of PM due to the radiation reduction is a nonlinear process</a:t>
            </a:r>
            <a:r>
              <a:rPr lang="en-US" altLang="zh-CN" dirty="0" smtClean="0"/>
              <a:t>. The heavily pollutant period and area showed a larger difference. The max difference can be 65% in North China Plain.</a:t>
            </a:r>
            <a:endParaRPr lang="zh-CN" altLang="en-US" dirty="0" smtClean="0"/>
          </a:p>
          <a:p>
            <a:pPr marL="457200" indent="-457200">
              <a:buFont typeface="+mj-lt"/>
              <a:buAutoNum type="arabicPeriod"/>
            </a:pPr>
            <a:endParaRPr lang="en-US" altLang="zh-CN" dirty="0" smtClean="0"/>
          </a:p>
          <a:p>
            <a:pPr marL="457200" indent="-457200">
              <a:buFont typeface="+mj-lt"/>
              <a:buAutoNum type="arabicPeriod"/>
            </a:pPr>
            <a:r>
              <a:rPr lang="en-US" altLang="zh-CN" dirty="0" smtClean="0"/>
              <a:t>The difference is due to change of PBL height and aerosol process. </a:t>
            </a:r>
            <a:r>
              <a:rPr lang="en-US" altLang="zh-CN" dirty="0"/>
              <a:t>They </a:t>
            </a:r>
            <a:r>
              <a:rPr lang="en-US" altLang="zh-CN" dirty="0" smtClean="0"/>
              <a:t>each </a:t>
            </a:r>
            <a:r>
              <a:rPr lang="en-US" altLang="zh-CN" dirty="0"/>
              <a:t>accounted </a:t>
            </a:r>
            <a:r>
              <a:rPr lang="en-US" altLang="zh-CN" dirty="0" smtClean="0"/>
              <a:t>for about 50% in </a:t>
            </a:r>
            <a:r>
              <a:rPr lang="en-US" altLang="zh-CN" dirty="0" smtClean="0"/>
              <a:t>the first layer.</a:t>
            </a:r>
          </a:p>
          <a:p>
            <a:pPr marL="457200" indent="-457200">
              <a:buFont typeface="+mj-lt"/>
              <a:buAutoNum type="arabicPeriod"/>
            </a:pPr>
            <a:endParaRPr lang="en-US" altLang="zh-CN" dirty="0"/>
          </a:p>
          <a:p>
            <a:pPr marL="457200" indent="-457200">
              <a:buFont typeface="+mj-lt"/>
              <a:buAutoNum type="arabicPeriod"/>
            </a:pPr>
            <a:r>
              <a:rPr lang="en-US" altLang="zh-CN" dirty="0" smtClean="0"/>
              <a:t>To </a:t>
            </a:r>
            <a:r>
              <a:rPr lang="en-US" altLang="zh-CN" dirty="0"/>
              <a:t>quantify the contribution of each factors, more analysis is still </a:t>
            </a:r>
            <a:r>
              <a:rPr lang="en-US" altLang="zh-CN" dirty="0" smtClean="0"/>
              <a:t>needed in the </a:t>
            </a:r>
            <a:r>
              <a:rPr lang="en-US" altLang="zh-CN" dirty="0" smtClean="0"/>
              <a:t>future research.</a:t>
            </a:r>
            <a:endParaRPr lang="zh-CN" altLang="en-US" dirty="0"/>
          </a:p>
        </p:txBody>
      </p:sp>
    </p:spTree>
    <p:extLst>
      <p:ext uri="{BB962C8B-B14F-4D97-AF65-F5344CB8AC3E}">
        <p14:creationId xmlns:p14="http://schemas.microsoft.com/office/powerpoint/2010/main" val="11901271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z="3600" dirty="0"/>
              <a:t>Interaction Between Particulate Matter and </a:t>
            </a:r>
            <a:r>
              <a:rPr lang="en-US" altLang="zh-CN" sz="3600" dirty="0" smtClean="0"/>
              <a:t>Meteorology</a:t>
            </a:r>
            <a:endParaRPr lang="zh-CN" altLang="en-US" sz="3600" dirty="0"/>
          </a:p>
        </p:txBody>
      </p:sp>
      <p:sp>
        <p:nvSpPr>
          <p:cNvPr id="9" name="Rectangle 177"/>
          <p:cNvSpPr>
            <a:spLocks noChangeArrowheads="1"/>
          </p:cNvSpPr>
          <p:nvPr/>
        </p:nvSpPr>
        <p:spPr bwMode="auto">
          <a:xfrm>
            <a:off x="179388" y="6309320"/>
            <a:ext cx="1813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dirty="0" smtClean="0">
                <a:latin typeface="Times New Roman" panose="02020603050405020304" pitchFamily="18" charset="0"/>
                <a:ea typeface="宋体" panose="02010600030101010101" pitchFamily="2" charset="-122"/>
              </a:rPr>
              <a:t>IPCC AR5, 2013.</a:t>
            </a:r>
            <a:endParaRPr lang="en-US" altLang="zh-CN" dirty="0">
              <a:latin typeface="Times New Roman" panose="02020603050405020304" pitchFamily="18" charset="0"/>
              <a:ea typeface="宋体" panose="02010600030101010101" pitchFamily="2" charset="-122"/>
            </a:endParaRPr>
          </a:p>
        </p:txBody>
      </p:sp>
      <p:pic>
        <p:nvPicPr>
          <p:cNvPr id="4" name="图片 3" descr="WGIAR5_WGI-12Doc2b_FinalDraft_Chapter07.pdf - Adobe Acrobat Pro"/>
          <p:cNvPicPr>
            <a:picLocks noChangeAspect="1"/>
          </p:cNvPicPr>
          <p:nvPr/>
        </p:nvPicPr>
        <p:blipFill rotWithShape="1">
          <a:blip r:embed="rId3">
            <a:extLst>
              <a:ext uri="{28A0092B-C50C-407E-A947-70E740481C1C}">
                <a14:useLocalDpi xmlns:a14="http://schemas.microsoft.com/office/drawing/2010/main" val="0"/>
              </a:ext>
            </a:extLst>
          </a:blip>
          <a:srcRect l="19289" t="17866" r="12198" b="23540"/>
          <a:stretch/>
        </p:blipFill>
        <p:spPr>
          <a:xfrm>
            <a:off x="32393" y="1700808"/>
            <a:ext cx="9213960" cy="4248472"/>
          </a:xfrm>
          <a:prstGeom prst="rect">
            <a:avLst/>
          </a:prstGeom>
        </p:spPr>
      </p:pic>
      <p:pic>
        <p:nvPicPr>
          <p:cNvPr id="8" name="图片 7" descr="WGIAR5_WGI-12Doc2b_FinalDraft_Chapter07.pdf - Adobe Acrobat Pro"/>
          <p:cNvPicPr>
            <a:picLocks noChangeAspect="1"/>
          </p:cNvPicPr>
          <p:nvPr/>
        </p:nvPicPr>
        <p:blipFill rotWithShape="1">
          <a:blip r:embed="rId4">
            <a:extLst>
              <a:ext uri="{28A0092B-C50C-407E-A947-70E740481C1C}">
                <a14:useLocalDpi xmlns:a14="http://schemas.microsoft.com/office/drawing/2010/main" val="0"/>
              </a:ext>
            </a:extLst>
          </a:blip>
          <a:srcRect l="27951" t="23708" r="3538" b="14944"/>
          <a:stretch/>
        </p:blipFill>
        <p:spPr>
          <a:xfrm>
            <a:off x="32393" y="1626737"/>
            <a:ext cx="9107270" cy="4396613"/>
          </a:xfrm>
          <a:prstGeom prst="rect">
            <a:avLst/>
          </a:prstGeom>
        </p:spPr>
      </p:pic>
    </p:spTree>
    <p:extLst>
      <p:ext uri="{BB962C8B-B14F-4D97-AF65-F5344CB8AC3E}">
        <p14:creationId xmlns:p14="http://schemas.microsoft.com/office/powerpoint/2010/main" val="260864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2"/>
          <p:cNvSpPr txBox="1">
            <a:spLocks/>
          </p:cNvSpPr>
          <p:nvPr/>
        </p:nvSpPr>
        <p:spPr>
          <a:xfrm>
            <a:off x="1619672" y="2708920"/>
            <a:ext cx="6400800" cy="1752600"/>
          </a:xfrm>
          <a:prstGeom prst="rect">
            <a:avLst/>
          </a:prstGeom>
        </p:spPr>
        <p:txBody>
          <a:bodyPr vert="horz" lIns="91440" tIns="45720" rIns="91440" bIns="45720"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defTabSz="914400" rtl="0" eaLnBrk="1" latinLnBrk="0" hangingPunct="1">
              <a:spcBef>
                <a:spcPct val="20000"/>
              </a:spcBef>
              <a:buFontTx/>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Tx/>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Tx/>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Tx/>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zh-CN" sz="8000" b="1" i="0" u="none" strike="noStrike" kern="1200" cap="all" spc="0" normalizeH="0" baseline="0" noProof="0"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Calibri"/>
                <a:ea typeface="宋体" panose="02010600030101010101" pitchFamily="2" charset="-122"/>
              </a:rPr>
              <a:t>Thank you!</a:t>
            </a:r>
            <a:endParaRPr kumimoji="0" lang="zh-CN" altLang="en-US" sz="80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Calibri"/>
              <a:ea typeface="宋体" panose="02010600030101010101" pitchFamily="2" charset="-122"/>
            </a:endParaRPr>
          </a:p>
        </p:txBody>
      </p:sp>
    </p:spTree>
    <p:extLst>
      <p:ext uri="{BB962C8B-B14F-4D97-AF65-F5344CB8AC3E}">
        <p14:creationId xmlns:p14="http://schemas.microsoft.com/office/powerpoint/2010/main" val="2673802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z="3600" dirty="0" smtClean="0"/>
              <a:t>Interaction Between Particulate Matter </a:t>
            </a:r>
            <a:r>
              <a:rPr lang="en-US" altLang="zh-CN" sz="3600" dirty="0"/>
              <a:t>and Meteorology</a:t>
            </a:r>
            <a:endParaRPr lang="zh-CN" altLang="en-US" sz="3600" baseline="-25000" dirty="0"/>
          </a:p>
        </p:txBody>
      </p:sp>
      <p:pic>
        <p:nvPicPr>
          <p:cNvPr id="4" name="图片 3"/>
          <p:cNvPicPr>
            <a:picLocks noChangeAspect="1"/>
          </p:cNvPicPr>
          <p:nvPr/>
        </p:nvPicPr>
        <p:blipFill>
          <a:blip r:embed="rId3"/>
          <a:stretch>
            <a:fillRect/>
          </a:stretch>
        </p:blipFill>
        <p:spPr>
          <a:xfrm>
            <a:off x="24372" y="1220735"/>
            <a:ext cx="9119628" cy="5592642"/>
          </a:xfrm>
          <a:prstGeom prst="rect">
            <a:avLst/>
          </a:prstGeom>
        </p:spPr>
      </p:pic>
      <p:sp>
        <p:nvSpPr>
          <p:cNvPr id="8" name="矩形 7"/>
          <p:cNvSpPr/>
          <p:nvPr/>
        </p:nvSpPr>
        <p:spPr>
          <a:xfrm>
            <a:off x="6084168" y="1340768"/>
            <a:ext cx="4572000" cy="369332"/>
          </a:xfrm>
          <a:prstGeom prst="rect">
            <a:avLst/>
          </a:prstGeom>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cs typeface="Times New Roman" panose="02020603050405020304" pitchFamily="18" charset="0"/>
              </a:rPr>
              <a:t>Ding, A. J.</a:t>
            </a:r>
            <a:r>
              <a:rPr lang="en-US" altLang="zh-CN" i="1" dirty="0" smtClean="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et </a:t>
            </a:r>
            <a:r>
              <a:rPr lang="en-US" altLang="zh-CN" i="1" dirty="0" smtClean="0">
                <a:latin typeface="Times New Roman" panose="02020603050405020304" pitchFamily="18" charset="0"/>
                <a:cs typeface="Times New Roman" panose="02020603050405020304" pitchFamily="18" charset="0"/>
              </a:rPr>
              <a:t>al,</a:t>
            </a:r>
            <a:r>
              <a:rPr lang="en-US" altLang="zh-CN" dirty="0" smtClean="0">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rPr>
              <a:t>ACPD, </a:t>
            </a:r>
            <a:r>
              <a:rPr lang="en-US" altLang="zh-CN" dirty="0" smtClean="0">
                <a:latin typeface="Times New Roman" panose="02020603050405020304" pitchFamily="18" charset="0"/>
                <a:cs typeface="Times New Roman" panose="02020603050405020304" pitchFamily="18" charset="0"/>
              </a:rPr>
              <a:t>2013</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7539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f04.png"/>
          <p:cNvPicPr>
            <a:picLocks noChangeAspect="1"/>
          </p:cNvPicPr>
          <p:nvPr/>
        </p:nvPicPr>
        <p:blipFill>
          <a:blip r:embed="rId3" cstate="print"/>
          <a:stretch>
            <a:fillRect/>
          </a:stretch>
        </p:blipFill>
        <p:spPr>
          <a:xfrm>
            <a:off x="232048" y="4057972"/>
            <a:ext cx="8686800" cy="2595146"/>
          </a:xfrm>
          <a:prstGeom prst="rect">
            <a:avLst/>
          </a:prstGeom>
        </p:spPr>
      </p:pic>
      <p:pic>
        <p:nvPicPr>
          <p:cNvPr id="5" name="图片 4"/>
          <p:cNvPicPr>
            <a:picLocks noChangeAspect="1"/>
          </p:cNvPicPr>
          <p:nvPr/>
        </p:nvPicPr>
        <p:blipFill rotWithShape="1">
          <a:blip r:embed="rId4"/>
          <a:srcRect l="6691" t="1" r="56794" b="33219"/>
          <a:stretch/>
        </p:blipFill>
        <p:spPr>
          <a:xfrm>
            <a:off x="205036" y="1803510"/>
            <a:ext cx="3667988" cy="1852385"/>
          </a:xfrm>
          <a:prstGeom prst="rect">
            <a:avLst/>
          </a:prstGeom>
        </p:spPr>
      </p:pic>
      <p:sp>
        <p:nvSpPr>
          <p:cNvPr id="2" name="标题 1"/>
          <p:cNvSpPr>
            <a:spLocks noGrp="1"/>
          </p:cNvSpPr>
          <p:nvPr>
            <p:ph type="title"/>
          </p:nvPr>
        </p:nvSpPr>
        <p:spPr/>
        <p:txBody>
          <a:bodyPr/>
          <a:lstStyle/>
          <a:p>
            <a:r>
              <a:rPr lang="en-US" altLang="zh-CN" dirty="0" smtClean="0"/>
              <a:t>Two-way Model Introduction</a:t>
            </a:r>
            <a:endParaRPr lang="zh-CN" altLang="en-US" dirty="0"/>
          </a:p>
        </p:txBody>
      </p:sp>
      <p:pic>
        <p:nvPicPr>
          <p:cNvPr id="3" name="Picture 18" descr="IntegModel_flow"/>
          <p:cNvPicPr>
            <a:picLocks noChangeAspect="1" noChangeArrowheads="1"/>
          </p:cNvPicPr>
          <p:nvPr/>
        </p:nvPicPr>
        <p:blipFill>
          <a:blip r:embed="rId5" cstate="print"/>
          <a:srcRect l="2000" t="13333" r="3000" b="14667"/>
          <a:stretch>
            <a:fillRect/>
          </a:stretch>
        </p:blipFill>
        <p:spPr bwMode="auto">
          <a:xfrm>
            <a:off x="3743400" y="1196553"/>
            <a:ext cx="5400600" cy="3066301"/>
          </a:xfrm>
          <a:prstGeom prst="rect">
            <a:avLst/>
          </a:prstGeom>
          <a:noFill/>
          <a:ln w="9525">
            <a:noFill/>
            <a:miter lim="800000"/>
            <a:headEnd/>
            <a:tailEnd/>
          </a:ln>
        </p:spPr>
      </p:pic>
      <p:sp>
        <p:nvSpPr>
          <p:cNvPr id="6" name="矩形 5"/>
          <p:cNvSpPr/>
          <p:nvPr/>
        </p:nvSpPr>
        <p:spPr>
          <a:xfrm>
            <a:off x="205036" y="6441841"/>
            <a:ext cx="4572000" cy="369332"/>
          </a:xfrm>
          <a:prstGeom prst="rect">
            <a:avLst/>
          </a:prstGeom>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dirty="0" smtClean="0">
                <a:latin typeface="Times New Roman" panose="02020603050405020304" pitchFamily="18" charset="0"/>
                <a:cs typeface="Times New Roman" panose="02020603050405020304" pitchFamily="18" charset="0"/>
              </a:rPr>
              <a:t>D.C. Wong</a:t>
            </a:r>
            <a:r>
              <a:rPr lang="en-US" altLang="zh-CN" i="1" dirty="0" smtClean="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et </a:t>
            </a:r>
            <a:r>
              <a:rPr lang="en-US" altLang="zh-CN" i="1" dirty="0" smtClean="0">
                <a:latin typeface="Times New Roman" panose="02020603050405020304" pitchFamily="18" charset="0"/>
                <a:cs typeface="Times New Roman" panose="02020603050405020304" pitchFamily="18" charset="0"/>
              </a:rPr>
              <a:t>al,</a:t>
            </a:r>
            <a:r>
              <a:rPr lang="en-US" altLang="zh-CN" dirty="0" smtClean="0">
                <a:latin typeface="Times New Roman" panose="02020603050405020304" pitchFamily="18" charset="0"/>
                <a:cs typeface="Times New Roman" panose="02020603050405020304" pitchFamily="18" charset="0"/>
              </a:rPr>
              <a:t> </a:t>
            </a:r>
            <a:r>
              <a:rPr lang="en-US" altLang="zh-CN" i="1" dirty="0" err="1">
                <a:latin typeface="Times New Roman" panose="02020603050405020304" pitchFamily="18" charset="0"/>
                <a:cs typeface="Times New Roman" panose="02020603050405020304" pitchFamily="18" charset="0"/>
              </a:rPr>
              <a:t>Geosci</a:t>
            </a:r>
            <a:r>
              <a:rPr lang="en-US" altLang="zh-CN" i="1" dirty="0">
                <a:latin typeface="Times New Roman" panose="02020603050405020304" pitchFamily="18" charset="0"/>
                <a:cs typeface="Times New Roman" panose="02020603050405020304" pitchFamily="18" charset="0"/>
              </a:rPr>
              <a:t>. Model </a:t>
            </a:r>
            <a:r>
              <a:rPr lang="en-US" altLang="zh-CN" i="1" dirty="0" err="1">
                <a:latin typeface="Times New Roman" panose="02020603050405020304" pitchFamily="18" charset="0"/>
                <a:cs typeface="Times New Roman" panose="02020603050405020304" pitchFamily="18" charset="0"/>
              </a:rPr>
              <a:t>Dev</a:t>
            </a:r>
            <a:r>
              <a:rPr lang="en-US" altLang="zh-CN" i="1"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2012</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1670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23818" y="69154"/>
            <a:ext cx="8305800" cy="914400"/>
          </a:xfrm>
        </p:spPr>
        <p:txBody>
          <a:bodyPr/>
          <a:lstStyle/>
          <a:p>
            <a:r>
              <a:rPr lang="en-US" altLang="zh-CN" dirty="0" smtClean="0"/>
              <a:t>Model Configuration</a:t>
            </a:r>
            <a:endParaRPr lang="zh-CN" altLang="en-US" dirty="0"/>
          </a:p>
        </p:txBody>
      </p:sp>
      <p:sp>
        <p:nvSpPr>
          <p:cNvPr id="12" name="内容占位符 11"/>
          <p:cNvSpPr>
            <a:spLocks noGrp="1"/>
          </p:cNvSpPr>
          <p:nvPr>
            <p:ph idx="1"/>
          </p:nvPr>
        </p:nvSpPr>
        <p:spPr>
          <a:xfrm>
            <a:off x="423818" y="1299384"/>
            <a:ext cx="4489376" cy="5437718"/>
          </a:xfrm>
        </p:spPr>
        <p:txBody>
          <a:bodyPr/>
          <a:lstStyle/>
          <a:p>
            <a:pPr eaLnBrk="1" hangingPunct="1"/>
            <a:r>
              <a:rPr lang="en-US" altLang="zh-CN" sz="2000" dirty="0">
                <a:solidFill>
                  <a:srgbClr val="4D4D4D"/>
                </a:solidFill>
                <a:latin typeface="Times New Roman" panose="02020603050405020304" pitchFamily="18" charset="0"/>
                <a:cs typeface="Times New Roman" panose="02020603050405020304" pitchFamily="18" charset="0"/>
              </a:rPr>
              <a:t>Simulation </a:t>
            </a:r>
            <a:r>
              <a:rPr lang="en-US" altLang="zh-CN" sz="2000" dirty="0" smtClean="0">
                <a:solidFill>
                  <a:srgbClr val="4D4D4D"/>
                </a:solidFill>
                <a:latin typeface="Times New Roman" panose="02020603050405020304" pitchFamily="18" charset="0"/>
                <a:cs typeface="Times New Roman" panose="02020603050405020304" pitchFamily="18" charset="0"/>
              </a:rPr>
              <a:t>System</a:t>
            </a:r>
          </a:p>
          <a:p>
            <a:pPr lvl="1" eaLnBrk="1" hangingPunct="1"/>
            <a:r>
              <a:rPr lang="en-US" altLang="zh-CN" sz="2000" dirty="0" smtClean="0">
                <a:solidFill>
                  <a:srgbClr val="4D4D4D"/>
                </a:solidFill>
                <a:latin typeface="Times New Roman" panose="02020603050405020304" pitchFamily="18" charset="0"/>
                <a:cs typeface="Times New Roman" panose="02020603050405020304" pitchFamily="18" charset="0"/>
              </a:rPr>
              <a:t>WRFV3.3/</a:t>
            </a:r>
            <a:r>
              <a:rPr lang="en-US" altLang="zh-CN" sz="2000" dirty="0" smtClean="0">
                <a:solidFill>
                  <a:srgbClr val="4D4D4D"/>
                </a:solidFill>
              </a:rPr>
              <a:t>CMAQ5.0</a:t>
            </a:r>
            <a:endParaRPr lang="en-US" altLang="zh-CN" sz="2000" dirty="0">
              <a:solidFill>
                <a:srgbClr val="4D4D4D"/>
              </a:solidFill>
              <a:latin typeface="Times New Roman" panose="02020603050405020304" pitchFamily="18" charset="0"/>
              <a:cs typeface="Times New Roman" panose="02020603050405020304" pitchFamily="18" charset="0"/>
            </a:endParaRPr>
          </a:p>
          <a:p>
            <a:pPr eaLnBrk="1" hangingPunct="1"/>
            <a:r>
              <a:rPr lang="en-US" altLang="zh-CN" sz="2000" dirty="0" smtClean="0">
                <a:solidFill>
                  <a:srgbClr val="4D4D4D"/>
                </a:solidFill>
              </a:rPr>
              <a:t>Mechanism</a:t>
            </a:r>
          </a:p>
          <a:p>
            <a:pPr lvl="1" eaLnBrk="1" hangingPunct="1"/>
            <a:r>
              <a:rPr lang="en-US" altLang="zh-CN" sz="1800" dirty="0" smtClean="0">
                <a:solidFill>
                  <a:srgbClr val="4D4D4D"/>
                </a:solidFill>
              </a:rPr>
              <a:t>Land </a:t>
            </a:r>
            <a:r>
              <a:rPr lang="en-US" altLang="zh-CN" sz="1800" dirty="0">
                <a:solidFill>
                  <a:srgbClr val="4D4D4D"/>
                </a:solidFill>
              </a:rPr>
              <a:t>surface </a:t>
            </a:r>
            <a:r>
              <a:rPr lang="en-US" altLang="zh-CN" sz="1800" dirty="0" smtClean="0">
                <a:solidFill>
                  <a:srgbClr val="4D4D4D"/>
                </a:solidFill>
              </a:rPr>
              <a:t>mechanism: PL-X</a:t>
            </a:r>
          </a:p>
          <a:p>
            <a:pPr lvl="1" eaLnBrk="1" hangingPunct="1"/>
            <a:r>
              <a:rPr lang="en-US" altLang="zh-CN" sz="1800" dirty="0" smtClean="0">
                <a:solidFill>
                  <a:srgbClr val="4D4D4D"/>
                </a:solidFill>
              </a:rPr>
              <a:t>Radiation mechanism: </a:t>
            </a:r>
            <a:r>
              <a:rPr lang="en-US" altLang="zh-CN" sz="1800" dirty="0" err="1" smtClean="0">
                <a:solidFill>
                  <a:srgbClr val="4D4D4D"/>
                </a:solidFill>
              </a:rPr>
              <a:t>rrtmg</a:t>
            </a:r>
            <a:r>
              <a:rPr lang="en-US" altLang="zh-CN" sz="1800" dirty="0" smtClean="0">
                <a:solidFill>
                  <a:srgbClr val="4D4D4D"/>
                </a:solidFill>
              </a:rPr>
              <a:t>/cam </a:t>
            </a:r>
            <a:endParaRPr lang="en-US" altLang="zh-CN" sz="1800" dirty="0">
              <a:solidFill>
                <a:srgbClr val="4D4D4D"/>
              </a:solidFill>
            </a:endParaRPr>
          </a:p>
          <a:p>
            <a:pPr lvl="1" eaLnBrk="1" hangingPunct="1"/>
            <a:r>
              <a:rPr lang="en-US" altLang="zh-CN" sz="2000" dirty="0" smtClean="0">
                <a:solidFill>
                  <a:srgbClr val="4D4D4D"/>
                </a:solidFill>
              </a:rPr>
              <a:t>Gas-phase/aerosol CB05&amp;AERO6</a:t>
            </a:r>
            <a:endParaRPr lang="en-US" altLang="zh-CN" sz="2000" dirty="0" smtClean="0">
              <a:solidFill>
                <a:srgbClr val="4D4D4D"/>
              </a:solidFill>
              <a:latin typeface="Times New Roman" panose="02020603050405020304" pitchFamily="18" charset="0"/>
              <a:cs typeface="Times New Roman" panose="02020603050405020304" pitchFamily="18" charset="0"/>
            </a:endParaRPr>
          </a:p>
          <a:p>
            <a:pPr eaLnBrk="1" hangingPunct="1"/>
            <a:r>
              <a:rPr lang="en-US" altLang="zh-CN" sz="2000" dirty="0">
                <a:solidFill>
                  <a:srgbClr val="4D4D4D"/>
                </a:solidFill>
              </a:rPr>
              <a:t>modeling </a:t>
            </a:r>
            <a:r>
              <a:rPr lang="en-US" altLang="zh-CN" sz="2000" dirty="0" smtClean="0">
                <a:solidFill>
                  <a:srgbClr val="4D4D4D"/>
                </a:solidFill>
              </a:rPr>
              <a:t>domain</a:t>
            </a:r>
          </a:p>
          <a:p>
            <a:pPr lvl="1" eaLnBrk="1" hangingPunct="1"/>
            <a:r>
              <a:rPr lang="en-US" altLang="zh-CN" sz="1800" dirty="0" smtClean="0">
                <a:solidFill>
                  <a:srgbClr val="4D4D4D"/>
                </a:solidFill>
              </a:rPr>
              <a:t>China</a:t>
            </a:r>
            <a:endParaRPr lang="en-US" altLang="zh-CN" sz="1800" dirty="0" smtClean="0">
              <a:solidFill>
                <a:srgbClr val="4D4D4D"/>
              </a:solidFill>
              <a:latin typeface="Times New Roman" panose="02020603050405020304" pitchFamily="18" charset="0"/>
              <a:cs typeface="Times New Roman" panose="02020603050405020304" pitchFamily="18" charset="0"/>
            </a:endParaRPr>
          </a:p>
          <a:p>
            <a:pPr eaLnBrk="1" hangingPunct="1"/>
            <a:r>
              <a:rPr lang="en-US" altLang="zh-CN" sz="2000" dirty="0">
                <a:solidFill>
                  <a:srgbClr val="4D4D4D"/>
                </a:solidFill>
              </a:rPr>
              <a:t>Horizontal </a:t>
            </a:r>
            <a:r>
              <a:rPr lang="zh-CN" altLang="zh-CN" sz="2000" dirty="0" smtClean="0">
                <a:solidFill>
                  <a:srgbClr val="4D4D4D"/>
                </a:solidFill>
                <a:latin typeface="Times New Roman" panose="02020603050405020304" pitchFamily="18" charset="0"/>
                <a:cs typeface="Times New Roman" panose="02020603050405020304" pitchFamily="18" charset="0"/>
              </a:rPr>
              <a:t>Resolution</a:t>
            </a:r>
            <a:r>
              <a:rPr lang="en-US" altLang="zh-CN" sz="2000" dirty="0">
                <a:solidFill>
                  <a:srgbClr val="4D4D4D"/>
                </a:solidFill>
                <a:latin typeface="Times New Roman" panose="02020603050405020304" pitchFamily="18" charset="0"/>
                <a:cs typeface="Times New Roman" panose="02020603050405020304" pitchFamily="18" charset="0"/>
              </a:rPr>
              <a:t>: </a:t>
            </a:r>
          </a:p>
          <a:p>
            <a:pPr lvl="1" eaLnBrk="1" hangingPunct="1"/>
            <a:r>
              <a:rPr lang="en-US" altLang="zh-CN" sz="2000" dirty="0" smtClean="0">
                <a:solidFill>
                  <a:srgbClr val="4D4D4D"/>
                </a:solidFill>
              </a:rPr>
              <a:t>36km×36km</a:t>
            </a:r>
            <a:endParaRPr lang="en-US" altLang="zh-CN" sz="2000" dirty="0" smtClean="0">
              <a:solidFill>
                <a:srgbClr val="4D4D4D"/>
              </a:solidFill>
              <a:latin typeface="Times New Roman" panose="02020603050405020304" pitchFamily="18" charset="0"/>
              <a:cs typeface="Times New Roman" panose="02020603050405020304" pitchFamily="18" charset="0"/>
            </a:endParaRPr>
          </a:p>
          <a:p>
            <a:pPr eaLnBrk="1" hangingPunct="1"/>
            <a:r>
              <a:rPr lang="en-US" altLang="zh-CN" dirty="0" smtClean="0">
                <a:solidFill>
                  <a:srgbClr val="4D4D4D"/>
                </a:solidFill>
              </a:rPr>
              <a:t>Vertical layers</a:t>
            </a:r>
          </a:p>
          <a:p>
            <a:pPr lvl="1" eaLnBrk="1" hangingPunct="1"/>
            <a:r>
              <a:rPr lang="en-US" altLang="zh-CN" sz="2000" dirty="0" smtClean="0">
                <a:solidFill>
                  <a:srgbClr val="4D4D4D"/>
                </a:solidFill>
              </a:rPr>
              <a:t>23 layers</a:t>
            </a:r>
            <a:endParaRPr lang="en-US" altLang="zh-CN" sz="2000" dirty="0" smtClean="0">
              <a:solidFill>
                <a:srgbClr val="4D4D4D"/>
              </a:solidFill>
              <a:latin typeface="Times New Roman" panose="02020603050405020304" pitchFamily="18" charset="0"/>
              <a:cs typeface="Times New Roman" panose="02020603050405020304" pitchFamily="18" charset="0"/>
            </a:endParaRPr>
          </a:p>
          <a:p>
            <a:pPr eaLnBrk="1" hangingPunct="1"/>
            <a:r>
              <a:rPr lang="zh-CN" altLang="zh-CN" sz="2000" dirty="0" smtClean="0">
                <a:solidFill>
                  <a:srgbClr val="4D4D4D"/>
                </a:solidFill>
                <a:latin typeface="Times New Roman" panose="02020603050405020304" pitchFamily="18" charset="0"/>
                <a:cs typeface="Times New Roman" panose="02020603050405020304" pitchFamily="18" charset="0"/>
              </a:rPr>
              <a:t>Time Period</a:t>
            </a:r>
            <a:r>
              <a:rPr lang="en-US" altLang="zh-CN" sz="2000" dirty="0" smtClean="0">
                <a:solidFill>
                  <a:srgbClr val="4D4D4D"/>
                </a:solidFill>
                <a:latin typeface="Times New Roman" panose="02020603050405020304" pitchFamily="18" charset="0"/>
                <a:cs typeface="Times New Roman" panose="02020603050405020304" pitchFamily="18" charset="0"/>
              </a:rPr>
              <a:t>:</a:t>
            </a:r>
          </a:p>
          <a:p>
            <a:pPr lvl="1" eaLnBrk="1" hangingPunct="1"/>
            <a:r>
              <a:rPr lang="en-US" altLang="zh-CN" sz="2000" dirty="0" smtClean="0">
                <a:solidFill>
                  <a:srgbClr val="4D4D4D"/>
                </a:solidFill>
                <a:latin typeface="Times New Roman" panose="02020603050405020304" pitchFamily="18" charset="0"/>
                <a:cs typeface="Times New Roman" panose="02020603050405020304" pitchFamily="18" charset="0"/>
              </a:rPr>
              <a:t>December 2010</a:t>
            </a:r>
          </a:p>
          <a:p>
            <a:endParaRPr lang="zh-CN" altLang="en-US" sz="2000" dirty="0">
              <a:latin typeface="Times New Roman" panose="02020603050405020304" pitchFamily="18" charset="0"/>
              <a:cs typeface="Times New Roman" panose="02020603050405020304" pitchFamily="18" charset="0"/>
            </a:endParaRPr>
          </a:p>
        </p:txBody>
      </p:sp>
      <p:sp>
        <p:nvSpPr>
          <p:cNvPr id="8" name="内容占位符 11"/>
          <p:cNvSpPr txBox="1">
            <a:spLocks/>
          </p:cNvSpPr>
          <p:nvPr/>
        </p:nvSpPr>
        <p:spPr bwMode="auto">
          <a:xfrm>
            <a:off x="4994372" y="4130454"/>
            <a:ext cx="3960440" cy="253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00" tIns="44450" rIns="88900" bIns="44450" numCol="1" anchor="t" anchorCtr="0" compatLnSpc="1">
            <a:prstTxWarp prst="textNoShape">
              <a:avLst/>
            </a:prstTxWarp>
          </a:bodyPr>
          <a:lstStyle>
            <a:defPPr>
              <a:defRPr lang="zh-CN"/>
            </a:defPPr>
            <a:lvl1pPr marL="338138" indent="-338138" defTabSz="901700" eaLnBrk="1" hangingPunct="1">
              <a:spcBef>
                <a:spcPct val="20000"/>
              </a:spcBef>
              <a:buClrTx/>
              <a:buFont typeface="Wingdings" panose="05000000000000000000" pitchFamily="2" charset="2"/>
              <a:buChar char="n"/>
              <a:defRPr kumimoji="1" sz="2000" b="1" kern="0">
                <a:solidFill>
                  <a:srgbClr val="4D4D4D"/>
                </a:solidFill>
                <a:latin typeface="Times New Roman" panose="02020603050405020304" pitchFamily="18" charset="0"/>
                <a:ea typeface="+mn-ea"/>
                <a:cs typeface="Times New Roman" panose="02020603050405020304" pitchFamily="18" charset="0"/>
              </a:defRPr>
            </a:lvl1pPr>
            <a:lvl2pPr marL="733425" lvl="1" indent="-276225" defTabSz="901700" eaLnBrk="1" hangingPunct="1">
              <a:spcBef>
                <a:spcPct val="20000"/>
              </a:spcBef>
              <a:buClrTx/>
              <a:buFont typeface="Wingdings" panose="05000000000000000000" pitchFamily="2" charset="2"/>
              <a:buChar char="§"/>
              <a:defRPr kumimoji="1" sz="2000" kern="0">
                <a:solidFill>
                  <a:srgbClr val="4D4D4D"/>
                </a:solidFill>
                <a:latin typeface="Times New Roman" panose="02020603050405020304" pitchFamily="18" charset="0"/>
                <a:ea typeface="+mn-ea"/>
                <a:cs typeface="Times New Roman" panose="02020603050405020304" pitchFamily="18" charset="0"/>
              </a:defRPr>
            </a:lvl2pPr>
            <a:lvl3pPr marL="1127125" indent="-225425" defTabSz="901700" eaLnBrk="0" hangingPunct="0">
              <a:spcBef>
                <a:spcPct val="20000"/>
              </a:spcBef>
              <a:buClrTx/>
              <a:buChar char="•"/>
              <a:defRPr kumimoji="1" sz="2000" b="1">
                <a:latin typeface="Times New Roman" panose="02020603050405020304" pitchFamily="18" charset="0"/>
                <a:ea typeface="+mn-ea"/>
                <a:cs typeface="Times New Roman" panose="02020603050405020304" pitchFamily="18" charset="0"/>
              </a:defRPr>
            </a:lvl3pPr>
            <a:lvl4pPr marL="1577975" indent="-225425" defTabSz="901700" eaLnBrk="0" hangingPunct="0">
              <a:spcBef>
                <a:spcPct val="20000"/>
              </a:spcBef>
              <a:buClrTx/>
              <a:buChar char="•"/>
              <a:defRPr kumimoji="1" sz="2000">
                <a:latin typeface="Times New Roman" panose="02020603050405020304" pitchFamily="18" charset="0"/>
                <a:ea typeface="+mn-ea"/>
                <a:cs typeface="Times New Roman" panose="02020603050405020304" pitchFamily="18" charset="0"/>
              </a:defRPr>
            </a:lvl4pPr>
            <a:lvl5pPr marL="2030413" indent="-225425" defTabSz="901700" eaLnBrk="0" hangingPunct="0">
              <a:spcBef>
                <a:spcPct val="20000"/>
              </a:spcBef>
              <a:buClrTx/>
              <a:buChar char="•"/>
              <a:defRPr kumimoji="1" sz="2000">
                <a:latin typeface="Times New Roman" panose="02020603050405020304" pitchFamily="18" charset="0"/>
                <a:ea typeface="+mn-ea"/>
                <a:cs typeface="Times New Roman" panose="02020603050405020304" pitchFamily="18" charset="0"/>
              </a:defRPr>
            </a:lvl5pPr>
            <a:lvl6pPr marL="2487613" indent="-225425" defTabSz="901700" fontAlgn="base">
              <a:spcBef>
                <a:spcPct val="20000"/>
              </a:spcBef>
              <a:spcAft>
                <a:spcPct val="0"/>
              </a:spcAft>
              <a:buClr>
                <a:srgbClr val="AA0027"/>
              </a:buClr>
              <a:buChar char="•"/>
              <a:defRPr kumimoji="1">
                <a:latin typeface="+mn-lt"/>
                <a:ea typeface="+mn-ea"/>
              </a:defRPr>
            </a:lvl6pPr>
            <a:lvl7pPr marL="2944813" indent="-225425" defTabSz="901700" fontAlgn="base">
              <a:spcBef>
                <a:spcPct val="20000"/>
              </a:spcBef>
              <a:spcAft>
                <a:spcPct val="0"/>
              </a:spcAft>
              <a:buClr>
                <a:srgbClr val="AA0027"/>
              </a:buClr>
              <a:buChar char="•"/>
              <a:defRPr kumimoji="1">
                <a:latin typeface="+mn-lt"/>
                <a:ea typeface="+mn-ea"/>
              </a:defRPr>
            </a:lvl7pPr>
            <a:lvl8pPr marL="3402013" indent="-225425" defTabSz="901700" fontAlgn="base">
              <a:spcBef>
                <a:spcPct val="20000"/>
              </a:spcBef>
              <a:spcAft>
                <a:spcPct val="0"/>
              </a:spcAft>
              <a:buClr>
                <a:srgbClr val="AA0027"/>
              </a:buClr>
              <a:buChar char="•"/>
              <a:defRPr kumimoji="1">
                <a:latin typeface="+mn-lt"/>
                <a:ea typeface="+mn-ea"/>
              </a:defRPr>
            </a:lvl8pPr>
            <a:lvl9pPr marL="3859213" indent="-225425" defTabSz="901700" fontAlgn="base">
              <a:spcBef>
                <a:spcPct val="20000"/>
              </a:spcBef>
              <a:spcAft>
                <a:spcPct val="0"/>
              </a:spcAft>
              <a:buClr>
                <a:srgbClr val="AA0027"/>
              </a:buClr>
              <a:buChar char="•"/>
              <a:defRPr kumimoji="1">
                <a:latin typeface="+mn-lt"/>
                <a:ea typeface="+mn-ea"/>
              </a:defRPr>
            </a:lvl9pPr>
          </a:lstStyle>
          <a:p>
            <a:r>
              <a:rPr lang="en-US" altLang="zh-CN" dirty="0"/>
              <a:t>Scenario 1</a:t>
            </a:r>
          </a:p>
          <a:p>
            <a:pPr lvl="1"/>
            <a:r>
              <a:rPr lang="en-US" altLang="zh-CN" dirty="0"/>
              <a:t>Without </a:t>
            </a:r>
            <a:r>
              <a:rPr lang="en-US" altLang="zh-CN" dirty="0" smtClean="0"/>
              <a:t>feedback (</a:t>
            </a:r>
            <a:r>
              <a:rPr lang="en-US" altLang="zh-CN" dirty="0" smtClean="0">
                <a:solidFill>
                  <a:srgbClr val="FF0000"/>
                </a:solidFill>
              </a:rPr>
              <a:t>NF</a:t>
            </a:r>
            <a:r>
              <a:rPr lang="en-US" altLang="zh-CN" dirty="0" smtClean="0"/>
              <a:t>)</a:t>
            </a:r>
            <a:endParaRPr lang="en-US" altLang="zh-CN" dirty="0"/>
          </a:p>
          <a:p>
            <a:r>
              <a:rPr lang="en-US" altLang="zh-CN" dirty="0"/>
              <a:t>Scenario 2</a:t>
            </a:r>
          </a:p>
          <a:p>
            <a:pPr lvl="1"/>
            <a:r>
              <a:rPr lang="en-US" altLang="zh-CN" dirty="0"/>
              <a:t>Feedback by using </a:t>
            </a:r>
            <a:r>
              <a:rPr lang="en-US" altLang="zh-CN" dirty="0">
                <a:solidFill>
                  <a:srgbClr val="FF0000"/>
                </a:solidFill>
              </a:rPr>
              <a:t>RRTMG</a:t>
            </a:r>
          </a:p>
          <a:p>
            <a:r>
              <a:rPr lang="en-US" altLang="zh-CN" dirty="0"/>
              <a:t>Scenario 3</a:t>
            </a:r>
          </a:p>
          <a:p>
            <a:pPr lvl="1"/>
            <a:r>
              <a:rPr lang="en-US" altLang="zh-CN" dirty="0"/>
              <a:t>Feedback by using </a:t>
            </a:r>
            <a:r>
              <a:rPr lang="en-US" altLang="zh-CN" dirty="0" smtClean="0">
                <a:solidFill>
                  <a:srgbClr val="FF0000"/>
                </a:solidFill>
              </a:rPr>
              <a:t>CAM</a:t>
            </a:r>
            <a:endParaRPr lang="en-US" altLang="zh-CN" dirty="0">
              <a:solidFill>
                <a:srgbClr val="FF0000"/>
              </a:solidFill>
            </a:endParaRP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6930" t="32150" r="14356" b="31100"/>
          <a:stretch/>
        </p:blipFill>
        <p:spPr>
          <a:xfrm>
            <a:off x="4913194" y="1282462"/>
            <a:ext cx="4122796" cy="2722601"/>
          </a:xfrm>
          <a:prstGeom prst="rect">
            <a:avLst/>
          </a:prstGeom>
        </p:spPr>
      </p:pic>
    </p:spTree>
    <p:extLst>
      <p:ext uri="{BB962C8B-B14F-4D97-AF65-F5344CB8AC3E}">
        <p14:creationId xmlns:p14="http://schemas.microsoft.com/office/powerpoint/2010/main" val="3571431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Inventory</a:t>
            </a:r>
            <a:endParaRPr lang="zh-CN" altLang="en-US" dirty="0"/>
          </a:p>
        </p:txBody>
      </p:sp>
      <p:grpSp>
        <p:nvGrpSpPr>
          <p:cNvPr id="16" name="组合 15"/>
          <p:cNvGrpSpPr/>
          <p:nvPr/>
        </p:nvGrpSpPr>
        <p:grpSpPr>
          <a:xfrm>
            <a:off x="244230" y="1210048"/>
            <a:ext cx="8579339" cy="5512473"/>
            <a:chOff x="285720" y="1142984"/>
            <a:chExt cx="8918477" cy="5730379"/>
          </a:xfrm>
        </p:grpSpPr>
        <p:pic>
          <p:nvPicPr>
            <p:cNvPr id="4" name="Picture 3"/>
            <p:cNvPicPr>
              <a:picLocks noChangeAspect="1" noChangeArrowheads="1"/>
            </p:cNvPicPr>
            <p:nvPr/>
          </p:nvPicPr>
          <p:blipFill>
            <a:blip r:embed="rId3"/>
            <a:srcRect l="4477" t="9140" r="23134" b="7527"/>
            <a:stretch>
              <a:fillRect/>
            </a:stretch>
          </p:blipFill>
          <p:spPr bwMode="auto">
            <a:xfrm>
              <a:off x="1714480" y="1142984"/>
              <a:ext cx="3554042" cy="2843232"/>
            </a:xfrm>
            <a:prstGeom prst="rect">
              <a:avLst/>
            </a:prstGeom>
            <a:noFill/>
            <a:ln w="9525">
              <a:noFill/>
              <a:miter lim="800000"/>
              <a:headEnd/>
              <a:tailEnd/>
            </a:ln>
          </p:spPr>
        </p:pic>
        <p:pic>
          <p:nvPicPr>
            <p:cNvPr id="5" name="Picture 4"/>
            <p:cNvPicPr>
              <a:picLocks noChangeAspect="1" noChangeArrowheads="1"/>
            </p:cNvPicPr>
            <p:nvPr/>
          </p:nvPicPr>
          <p:blipFill>
            <a:blip r:embed="rId4"/>
            <a:srcRect l="4887" t="8696" r="24060" b="6522"/>
            <a:stretch>
              <a:fillRect/>
            </a:stretch>
          </p:blipFill>
          <p:spPr bwMode="auto">
            <a:xfrm>
              <a:off x="5456464" y="1142984"/>
              <a:ext cx="3616097" cy="2928958"/>
            </a:xfrm>
            <a:prstGeom prst="rect">
              <a:avLst/>
            </a:prstGeom>
            <a:noFill/>
            <a:ln w="9525">
              <a:noFill/>
              <a:miter lim="800000"/>
              <a:headEnd/>
              <a:tailEnd/>
            </a:ln>
          </p:spPr>
        </p:pic>
        <p:sp>
          <p:nvSpPr>
            <p:cNvPr id="6" name="TextBox 7"/>
            <p:cNvSpPr txBox="1"/>
            <p:nvPr/>
          </p:nvSpPr>
          <p:spPr>
            <a:xfrm>
              <a:off x="3090553" y="1281483"/>
              <a:ext cx="603050" cy="369332"/>
            </a:xfrm>
            <a:prstGeom prst="rect">
              <a:avLst/>
            </a:prstGeom>
            <a:noFill/>
          </p:spPr>
          <p:txBody>
            <a:bodyPr wrap="none" rtlCol="0">
              <a:spAutoFit/>
            </a:bodyPr>
            <a:lstStyle/>
            <a:p>
              <a:r>
                <a:rPr lang="en-US" altLang="zh-CN" b="1" dirty="0" smtClean="0"/>
                <a:t>SO</a:t>
              </a:r>
              <a:r>
                <a:rPr lang="en-US" altLang="zh-CN" b="1" baseline="-25000" dirty="0" smtClean="0"/>
                <a:t>2</a:t>
              </a:r>
              <a:endParaRPr lang="zh-CN" altLang="en-US" b="1" baseline="-25000" dirty="0"/>
            </a:p>
          </p:txBody>
        </p:sp>
        <p:sp>
          <p:nvSpPr>
            <p:cNvPr id="7" name="TextBox 8"/>
            <p:cNvSpPr txBox="1"/>
            <p:nvPr/>
          </p:nvSpPr>
          <p:spPr>
            <a:xfrm>
              <a:off x="7078448" y="1281483"/>
              <a:ext cx="633507" cy="369332"/>
            </a:xfrm>
            <a:prstGeom prst="rect">
              <a:avLst/>
            </a:prstGeom>
            <a:noFill/>
          </p:spPr>
          <p:txBody>
            <a:bodyPr wrap="none" rtlCol="0">
              <a:spAutoFit/>
            </a:bodyPr>
            <a:lstStyle/>
            <a:p>
              <a:r>
                <a:rPr lang="en-US" altLang="zh-CN" b="1" dirty="0" smtClean="0"/>
                <a:t>NO</a:t>
              </a:r>
              <a:r>
                <a:rPr lang="en-US" altLang="zh-CN" b="1" baseline="-25000" dirty="0" smtClean="0"/>
                <a:t>X</a:t>
              </a:r>
              <a:endParaRPr lang="zh-CN" altLang="en-US" b="1" baseline="-25000" dirty="0"/>
            </a:p>
          </p:txBody>
        </p:sp>
        <p:pic>
          <p:nvPicPr>
            <p:cNvPr id="8" name="Picture 5"/>
            <p:cNvPicPr>
              <a:picLocks noChangeAspect="1" noChangeArrowheads="1"/>
            </p:cNvPicPr>
            <p:nvPr/>
          </p:nvPicPr>
          <p:blipFill>
            <a:blip r:embed="rId5"/>
            <a:srcRect/>
            <a:stretch>
              <a:fillRect/>
            </a:stretch>
          </p:blipFill>
          <p:spPr bwMode="auto">
            <a:xfrm>
              <a:off x="357158" y="1785926"/>
              <a:ext cx="976687" cy="1909772"/>
            </a:xfrm>
            <a:prstGeom prst="rect">
              <a:avLst/>
            </a:prstGeom>
            <a:noFill/>
            <a:ln w="9525">
              <a:noFill/>
              <a:miter lim="800000"/>
              <a:headEnd/>
              <a:tailEnd/>
            </a:ln>
          </p:spPr>
        </p:pic>
        <p:sp>
          <p:nvSpPr>
            <p:cNvPr id="9" name="TextBox 37"/>
            <p:cNvSpPr txBox="1"/>
            <p:nvPr/>
          </p:nvSpPr>
          <p:spPr>
            <a:xfrm>
              <a:off x="285720" y="1142984"/>
              <a:ext cx="928694" cy="646331"/>
            </a:xfrm>
            <a:prstGeom prst="rect">
              <a:avLst/>
            </a:prstGeom>
            <a:noFill/>
          </p:spPr>
          <p:txBody>
            <a:bodyPr wrap="square" rtlCol="0">
              <a:spAutoFit/>
            </a:bodyPr>
            <a:lstStyle/>
            <a:p>
              <a:r>
                <a:rPr lang="en-US" altLang="zh-CN" sz="1800" b="1" dirty="0" smtClean="0"/>
                <a:t>2010 </a:t>
              </a:r>
              <a:r>
                <a:rPr lang="en-US" sz="1800" dirty="0" smtClean="0"/>
                <a:t>(t/km</a:t>
              </a:r>
              <a:r>
                <a:rPr lang="en-US" sz="1800" baseline="30000" dirty="0" smtClean="0"/>
                <a:t>2</a:t>
              </a:r>
              <a:r>
                <a:rPr lang="en-US" sz="1800" dirty="0" smtClean="0"/>
                <a:t>)</a:t>
              </a:r>
              <a:endParaRPr lang="zh-CN" altLang="en-US" sz="1800" b="1" dirty="0"/>
            </a:p>
          </p:txBody>
        </p:sp>
        <p:pic>
          <p:nvPicPr>
            <p:cNvPr id="10" name="Picture 5"/>
            <p:cNvPicPr>
              <a:picLocks noChangeAspect="1" noChangeArrowheads="1"/>
            </p:cNvPicPr>
            <p:nvPr/>
          </p:nvPicPr>
          <p:blipFill>
            <a:blip r:embed="rId5"/>
            <a:srcRect/>
            <a:stretch>
              <a:fillRect/>
            </a:stretch>
          </p:blipFill>
          <p:spPr bwMode="auto">
            <a:xfrm>
              <a:off x="417355" y="4643446"/>
              <a:ext cx="976687" cy="1909772"/>
            </a:xfrm>
            <a:prstGeom prst="rect">
              <a:avLst/>
            </a:prstGeom>
            <a:noFill/>
            <a:ln w="9525">
              <a:noFill/>
              <a:miter lim="800000"/>
              <a:headEnd/>
              <a:tailEnd/>
            </a:ln>
          </p:spPr>
        </p:pic>
        <p:sp>
          <p:nvSpPr>
            <p:cNvPr id="11" name="TextBox 37"/>
            <p:cNvSpPr txBox="1"/>
            <p:nvPr/>
          </p:nvSpPr>
          <p:spPr>
            <a:xfrm>
              <a:off x="345917" y="4000504"/>
              <a:ext cx="928694" cy="646331"/>
            </a:xfrm>
            <a:prstGeom prst="rect">
              <a:avLst/>
            </a:prstGeom>
            <a:noFill/>
          </p:spPr>
          <p:txBody>
            <a:bodyPr wrap="square" rtlCol="0">
              <a:spAutoFit/>
            </a:bodyPr>
            <a:lstStyle/>
            <a:p>
              <a:r>
                <a:rPr lang="en-US" altLang="zh-CN" sz="1800" b="1" dirty="0" smtClean="0"/>
                <a:t>2010 </a:t>
              </a:r>
              <a:r>
                <a:rPr lang="en-US" sz="1800" dirty="0" smtClean="0"/>
                <a:t>(t/km</a:t>
              </a:r>
              <a:r>
                <a:rPr lang="en-US" sz="1800" baseline="30000" dirty="0" smtClean="0"/>
                <a:t>2</a:t>
              </a:r>
              <a:r>
                <a:rPr lang="en-US" sz="1800" dirty="0" smtClean="0"/>
                <a:t>)</a:t>
              </a:r>
              <a:endParaRPr lang="zh-CN" altLang="en-US" sz="1800" b="1" dirty="0"/>
            </a:p>
          </p:txBody>
        </p:sp>
        <p:pic>
          <p:nvPicPr>
            <p:cNvPr id="12" name="Picture 2"/>
            <p:cNvPicPr>
              <a:picLocks noChangeAspect="1" noChangeArrowheads="1"/>
            </p:cNvPicPr>
            <p:nvPr/>
          </p:nvPicPr>
          <p:blipFill>
            <a:blip r:embed="rId6"/>
            <a:srcRect l="5019" t="10001" r="23552" b="8372"/>
            <a:stretch>
              <a:fillRect/>
            </a:stretch>
          </p:blipFill>
          <p:spPr bwMode="auto">
            <a:xfrm>
              <a:off x="1774677" y="3986797"/>
              <a:ext cx="3571900" cy="2886566"/>
            </a:xfrm>
            <a:prstGeom prst="rect">
              <a:avLst/>
            </a:prstGeom>
            <a:noFill/>
            <a:ln w="9525">
              <a:noFill/>
              <a:miter lim="800000"/>
              <a:headEnd/>
              <a:tailEnd/>
            </a:ln>
          </p:spPr>
        </p:pic>
        <p:pic>
          <p:nvPicPr>
            <p:cNvPr id="13" name="Picture 3"/>
            <p:cNvPicPr>
              <a:picLocks noChangeAspect="1" noChangeArrowheads="1"/>
            </p:cNvPicPr>
            <p:nvPr/>
          </p:nvPicPr>
          <p:blipFill>
            <a:blip r:embed="rId7"/>
            <a:srcRect l="4562" t="9836" r="23575" b="8388"/>
            <a:stretch>
              <a:fillRect/>
            </a:stretch>
          </p:blipFill>
          <p:spPr bwMode="auto">
            <a:xfrm>
              <a:off x="5704181" y="4071942"/>
              <a:ext cx="3500016" cy="2786082"/>
            </a:xfrm>
            <a:prstGeom prst="rect">
              <a:avLst/>
            </a:prstGeom>
            <a:noFill/>
            <a:ln w="9525">
              <a:noFill/>
              <a:miter lim="800000"/>
              <a:headEnd/>
              <a:tailEnd/>
            </a:ln>
          </p:spPr>
        </p:pic>
        <p:sp>
          <p:nvSpPr>
            <p:cNvPr id="14" name="TextBox 7"/>
            <p:cNvSpPr txBox="1"/>
            <p:nvPr/>
          </p:nvSpPr>
          <p:spPr>
            <a:xfrm>
              <a:off x="3057608" y="4000504"/>
              <a:ext cx="918841" cy="461665"/>
            </a:xfrm>
            <a:prstGeom prst="rect">
              <a:avLst/>
            </a:prstGeom>
            <a:noFill/>
          </p:spPr>
          <p:txBody>
            <a:bodyPr wrap="none" rtlCol="0">
              <a:spAutoFit/>
            </a:bodyPr>
            <a:lstStyle/>
            <a:p>
              <a:r>
                <a:rPr lang="en-US" altLang="zh-CN" b="1" dirty="0" smtClean="0"/>
                <a:t>PM</a:t>
              </a:r>
              <a:r>
                <a:rPr lang="en-US" altLang="zh-CN" b="1" baseline="-25000" dirty="0" smtClean="0"/>
                <a:t>2.5</a:t>
              </a:r>
              <a:endParaRPr lang="zh-CN" altLang="en-US" b="1" baseline="-25000" dirty="0"/>
            </a:p>
          </p:txBody>
        </p:sp>
        <p:sp>
          <p:nvSpPr>
            <p:cNvPr id="15" name="TextBox 8"/>
            <p:cNvSpPr txBox="1"/>
            <p:nvPr/>
          </p:nvSpPr>
          <p:spPr>
            <a:xfrm>
              <a:off x="7138518" y="4080256"/>
              <a:ext cx="748923" cy="461666"/>
            </a:xfrm>
            <a:prstGeom prst="rect">
              <a:avLst/>
            </a:prstGeom>
            <a:noFill/>
          </p:spPr>
          <p:txBody>
            <a:bodyPr wrap="none" rtlCol="0">
              <a:spAutoFit/>
            </a:bodyPr>
            <a:lstStyle/>
            <a:p>
              <a:r>
                <a:rPr lang="en-US" altLang="zh-CN" b="1" dirty="0" smtClean="0"/>
                <a:t>NH</a:t>
              </a:r>
              <a:r>
                <a:rPr lang="en-US" altLang="zh-CN" b="1" baseline="-25000" dirty="0" smtClean="0"/>
                <a:t>3</a:t>
              </a:r>
              <a:endParaRPr lang="zh-CN" altLang="en-US" b="1" baseline="-25000" dirty="0"/>
            </a:p>
          </p:txBody>
        </p:sp>
      </p:grpSp>
      <p:sp>
        <p:nvSpPr>
          <p:cNvPr id="3" name="矩形 2"/>
          <p:cNvSpPr/>
          <p:nvPr/>
        </p:nvSpPr>
        <p:spPr>
          <a:xfrm>
            <a:off x="1338921" y="3312894"/>
            <a:ext cx="1620957"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24.4 </a:t>
            </a:r>
            <a:r>
              <a:rPr lang="en-US" altLang="zh-CN" dirty="0" smtClean="0">
                <a:latin typeface="Times New Roman" panose="02020603050405020304" pitchFamily="18" charset="0"/>
                <a:cs typeface="Times New Roman" panose="02020603050405020304" pitchFamily="18" charset="0"/>
              </a:rPr>
              <a:t>Mt in total</a:t>
            </a:r>
            <a:endParaRPr lang="zh-CN" altLang="en-US" dirty="0">
              <a:latin typeface="Times New Roman" panose="02020603050405020304" pitchFamily="18" charset="0"/>
              <a:cs typeface="Times New Roman" panose="02020603050405020304" pitchFamily="18" charset="0"/>
            </a:endParaRPr>
          </a:p>
        </p:txBody>
      </p:sp>
      <p:sp>
        <p:nvSpPr>
          <p:cNvPr id="17" name="矩形 16"/>
          <p:cNvSpPr/>
          <p:nvPr/>
        </p:nvSpPr>
        <p:spPr>
          <a:xfrm>
            <a:off x="5037553" y="3369178"/>
            <a:ext cx="1620957" cy="369332"/>
          </a:xfrm>
          <a:prstGeom prst="rect">
            <a:avLst/>
          </a:prstGeom>
        </p:spPr>
        <p:txBody>
          <a:bodyPr wrap="none">
            <a:spAutoFit/>
          </a:bodyPr>
          <a:lstStyle/>
          <a:p>
            <a:r>
              <a:rPr lang="en-US" altLang="zh-CN" dirty="0" smtClean="0">
                <a:latin typeface="Times New Roman" panose="02020603050405020304" pitchFamily="18" charset="0"/>
                <a:cs typeface="Times New Roman" panose="02020603050405020304" pitchFamily="18" charset="0"/>
              </a:rPr>
              <a:t>26.1 Mt in total</a:t>
            </a:r>
            <a:endParaRPr lang="zh-CN" altLang="en-US" dirty="0">
              <a:latin typeface="Times New Roman" panose="02020603050405020304" pitchFamily="18" charset="0"/>
              <a:cs typeface="Times New Roman" panose="02020603050405020304" pitchFamily="18" charset="0"/>
            </a:endParaRPr>
          </a:p>
        </p:txBody>
      </p:sp>
      <p:sp>
        <p:nvSpPr>
          <p:cNvPr id="18" name="矩形 17"/>
          <p:cNvSpPr/>
          <p:nvPr/>
        </p:nvSpPr>
        <p:spPr>
          <a:xfrm>
            <a:off x="5191681" y="6142306"/>
            <a:ext cx="1620957" cy="369332"/>
          </a:xfrm>
          <a:prstGeom prst="rect">
            <a:avLst/>
          </a:prstGeom>
        </p:spPr>
        <p:txBody>
          <a:bodyPr wrap="none">
            <a:spAutoFit/>
          </a:bodyPr>
          <a:lstStyle/>
          <a:p>
            <a:r>
              <a:rPr lang="en-US" altLang="zh-CN" dirty="0" smtClean="0">
                <a:latin typeface="Times New Roman" panose="02020603050405020304" pitchFamily="18" charset="0"/>
                <a:cs typeface="Times New Roman" panose="02020603050405020304" pitchFamily="18" charset="0"/>
              </a:rPr>
              <a:t>18.3 Mt in total</a:t>
            </a:r>
            <a:endParaRPr lang="zh-CN" altLang="en-US" dirty="0">
              <a:latin typeface="Times New Roman" panose="02020603050405020304" pitchFamily="18" charset="0"/>
              <a:cs typeface="Times New Roman" panose="02020603050405020304" pitchFamily="18" charset="0"/>
            </a:endParaRPr>
          </a:p>
        </p:txBody>
      </p:sp>
      <p:sp>
        <p:nvSpPr>
          <p:cNvPr id="19" name="矩形 18"/>
          <p:cNvSpPr/>
          <p:nvPr/>
        </p:nvSpPr>
        <p:spPr>
          <a:xfrm>
            <a:off x="1413478" y="6142306"/>
            <a:ext cx="1620957" cy="369332"/>
          </a:xfrm>
          <a:prstGeom prst="rect">
            <a:avLst/>
          </a:prstGeom>
        </p:spPr>
        <p:txBody>
          <a:bodyPr wrap="none">
            <a:spAutoFit/>
          </a:bodyPr>
          <a:lstStyle/>
          <a:p>
            <a:r>
              <a:rPr lang="en-US" altLang="zh-CN" dirty="0" smtClean="0">
                <a:latin typeface="Times New Roman" panose="02020603050405020304" pitchFamily="18" charset="0"/>
                <a:cs typeface="Times New Roman" panose="02020603050405020304" pitchFamily="18" charset="0"/>
              </a:rPr>
              <a:t>11.8 Mt in total</a:t>
            </a:r>
            <a:endParaRPr lang="zh-CN" altLang="en-US" dirty="0">
              <a:latin typeface="Times New Roman" panose="02020603050405020304" pitchFamily="18" charset="0"/>
              <a:cs typeface="Times New Roman" panose="02020603050405020304" pitchFamily="18" charset="0"/>
            </a:endParaRPr>
          </a:p>
        </p:txBody>
      </p:sp>
      <p:sp>
        <p:nvSpPr>
          <p:cNvPr id="20" name="矩形 19"/>
          <p:cNvSpPr/>
          <p:nvPr/>
        </p:nvSpPr>
        <p:spPr>
          <a:xfrm>
            <a:off x="-150023" y="6504615"/>
            <a:ext cx="3063852" cy="400110"/>
          </a:xfrm>
          <a:prstGeom prst="rect">
            <a:avLst/>
          </a:prstGeom>
        </p:spPr>
        <p:txBody>
          <a:bodyPr wrap="none">
            <a:spAutoFit/>
          </a:bodyPr>
          <a:lstStyle/>
          <a:p>
            <a:pPr lvl="1" eaLnBrk="1" hangingPunct="1"/>
            <a:r>
              <a:rPr lang="en-US" altLang="zh-CN" sz="2000" dirty="0" smtClean="0">
                <a:latin typeface="Times New Roman" panose="02020603050405020304" pitchFamily="18" charset="0"/>
                <a:cs typeface="Times New Roman" panose="02020603050405020304" pitchFamily="18" charset="0"/>
              </a:rPr>
              <a:t>Zhao B. </a:t>
            </a:r>
            <a:r>
              <a:rPr lang="en-US" altLang="zh-CN" sz="2000" i="1" dirty="0">
                <a:latin typeface="Times New Roman" panose="02020603050405020304" pitchFamily="18" charset="0"/>
                <a:cs typeface="Times New Roman" panose="02020603050405020304" pitchFamily="18" charset="0"/>
              </a:rPr>
              <a:t>et al, AE</a:t>
            </a:r>
            <a:r>
              <a:rPr lang="en-US" altLang="zh-CN" sz="2000" dirty="0">
                <a:latin typeface="Times New Roman" panose="02020603050405020304" pitchFamily="18" charset="0"/>
                <a:cs typeface="Times New Roman" panose="02020603050405020304" pitchFamily="18" charset="0"/>
              </a:rPr>
              <a:t>, 2013</a:t>
            </a:r>
          </a:p>
        </p:txBody>
      </p:sp>
    </p:spTree>
    <p:extLst>
      <p:ext uri="{BB962C8B-B14F-4D97-AF65-F5344CB8AC3E}">
        <p14:creationId xmlns:p14="http://schemas.microsoft.com/office/powerpoint/2010/main" val="18379525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Validation of Radiation Data</a:t>
            </a:r>
            <a:endParaRPr lang="zh-CN"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947157601"/>
              </p:ext>
            </p:extLst>
          </p:nvPr>
        </p:nvGraphicFramePr>
        <p:xfrm>
          <a:off x="251520" y="4437112"/>
          <a:ext cx="8640000" cy="2225040"/>
        </p:xfrm>
        <a:graphic>
          <a:graphicData uri="http://schemas.openxmlformats.org/drawingml/2006/table">
            <a:tbl>
              <a:tblPr firstRow="1" bandRow="1">
                <a:tableStyleId>{16D9F66E-5EB9-4882-86FB-DCBF35E3C3E4}</a:tableStyleId>
              </a:tblPr>
              <a:tblGrid>
                <a:gridCol w="2160000"/>
                <a:gridCol w="1620000"/>
                <a:gridCol w="1620000"/>
                <a:gridCol w="1620000"/>
                <a:gridCol w="1620000"/>
              </a:tblGrid>
              <a:tr h="370840">
                <a:tc>
                  <a:txBody>
                    <a:bodyPr/>
                    <a:lstStyle/>
                    <a:p>
                      <a:pPr algn="ct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OBS</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No</a:t>
                      </a:r>
                      <a:r>
                        <a:rPr lang="en-US" altLang="zh-CN" baseline="0" dirty="0" smtClean="0"/>
                        <a:t> feedback</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RRTMG</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CAM</a:t>
                      </a:r>
                      <a:endParaRPr lang="zh-CN" alt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b="1" dirty="0" smtClean="0"/>
                        <a:t>Mean (MJ/m</a:t>
                      </a:r>
                      <a:r>
                        <a:rPr lang="en-US" altLang="zh-CN" b="1" baseline="30000" dirty="0" smtClean="0"/>
                        <a:t>2</a:t>
                      </a:r>
                      <a:r>
                        <a:rPr lang="en-US" altLang="zh-CN" b="1" dirty="0" smtClean="0"/>
                        <a:t>)</a:t>
                      </a:r>
                      <a:endParaRPr lang="zh-CN" altLang="en-US" b="1"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8.48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11.20</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10.38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9.78</a:t>
                      </a:r>
                      <a:endParaRPr lang="zh-CN" altLang="en-US"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1" dirty="0" err="1" smtClean="0"/>
                        <a:t>Mean_EAST</a:t>
                      </a:r>
                      <a:r>
                        <a:rPr lang="en-US" altLang="zh-CN" b="1" dirty="0" smtClean="0"/>
                        <a:t> (MJ/m</a:t>
                      </a:r>
                      <a:r>
                        <a:rPr lang="en-US" altLang="zh-CN" b="1" baseline="30000" dirty="0" smtClean="0"/>
                        <a:t>2</a:t>
                      </a:r>
                      <a:r>
                        <a:rPr lang="en-US" altLang="zh-CN" b="1" dirty="0" smtClean="0"/>
                        <a:t>)</a:t>
                      </a:r>
                      <a:endParaRPr lang="zh-CN" altLang="en-US" b="1" dirty="0" smtClean="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5.20</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6.02</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5.89</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5.78</a:t>
                      </a:r>
                      <a:endParaRPr lang="zh-CN" alt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b="1" dirty="0" smtClean="0"/>
                        <a:t>R</a:t>
                      </a:r>
                      <a:endParaRPr lang="zh-CN" altLang="en-US" b="1" dirty="0">
                        <a:latin typeface="Times New Roman" panose="02020603050405020304" pitchFamily="18" charset="0"/>
                        <a:cs typeface="Times New Roman" panose="02020603050405020304" pitchFamily="18" charset="0"/>
                      </a:endParaRPr>
                    </a:p>
                  </a:txBody>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0.79</a:t>
                      </a:r>
                      <a:endParaRPr lang="zh-CN" altLang="en-US"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0.825</a:t>
                      </a:r>
                      <a:endParaRPr lang="zh-CN" altLang="en-US" dirty="0" smtClean="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0.805</a:t>
                      </a:r>
                      <a:endParaRPr lang="zh-CN" alt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b="1" dirty="0" smtClean="0"/>
                        <a:t>NMB</a:t>
                      </a:r>
                      <a:endParaRPr lang="zh-CN" altLang="en-US" b="1" dirty="0">
                        <a:latin typeface="Times New Roman" panose="02020603050405020304" pitchFamily="18" charset="0"/>
                        <a:cs typeface="Times New Roman" panose="02020603050405020304" pitchFamily="18" charset="0"/>
                      </a:endParaRPr>
                    </a:p>
                  </a:txBody>
                  <a:tcPr/>
                </a:tc>
                <a:tc>
                  <a:txBody>
                    <a:bodyPr/>
                    <a:lstStyle/>
                    <a:p>
                      <a:pPr algn="ctr"/>
                      <a:endParaRPr lang="zh-CN" altLang="en-US">
                        <a:latin typeface="Times New Roman" panose="02020603050405020304" pitchFamily="18" charset="0"/>
                        <a:cs typeface="Times New Roman" panose="02020603050405020304" pitchFamily="18" charset="0"/>
                      </a:endParaRPr>
                    </a:p>
                  </a:txBody>
                  <a:tcPr/>
                </a:tc>
                <a:tc>
                  <a:txBody>
                    <a:bodyPr/>
                    <a:lstStyle/>
                    <a:p>
                      <a:pPr marL="0" algn="ctr" defTabSz="914400" rtl="0" eaLnBrk="1" fontAlgn="ctr" latinLnBrk="0" hangingPunct="1"/>
                      <a:r>
                        <a:rPr lang="en-US" altLang="zh-CN" sz="1800" kern="1200" dirty="0">
                          <a:solidFill>
                            <a:srgbClr val="FF0000"/>
                          </a:solidFill>
                        </a:rPr>
                        <a:t>0.32 </a:t>
                      </a:r>
                      <a:endParaRPr lang="en-US" altLang="zh-CN" sz="1800" kern="1200" dirty="0">
                        <a:solidFill>
                          <a:srgbClr val="FF0000"/>
                        </a:solidFill>
                        <a:latin typeface="Times New Roman" panose="02020603050405020304" pitchFamily="18" charset="0"/>
                        <a:ea typeface="+mn-ea"/>
                        <a:cs typeface="Times New Roman" panose="02020603050405020304" pitchFamily="18" charset="0"/>
                      </a:endParaRPr>
                    </a:p>
                  </a:txBody>
                  <a:tcPr marL="9525" marR="9525" marT="9525" marB="0" anchor="ctr"/>
                </a:tc>
                <a:tc>
                  <a:txBody>
                    <a:bodyPr/>
                    <a:lstStyle/>
                    <a:p>
                      <a:pPr marL="0" algn="ctr" defTabSz="914400" rtl="0" eaLnBrk="1" fontAlgn="ctr" latinLnBrk="0" hangingPunct="1"/>
                      <a:r>
                        <a:rPr lang="en-US" altLang="zh-CN" sz="1800" kern="1200" dirty="0">
                          <a:solidFill>
                            <a:srgbClr val="FF0000"/>
                          </a:solidFill>
                        </a:rPr>
                        <a:t>0.22 </a:t>
                      </a:r>
                      <a:endParaRPr lang="en-US" altLang="zh-CN" sz="1800" kern="1200" dirty="0">
                        <a:solidFill>
                          <a:srgbClr val="FF0000"/>
                        </a:solidFill>
                        <a:latin typeface="Times New Roman" panose="02020603050405020304" pitchFamily="18" charset="0"/>
                        <a:ea typeface="+mn-ea"/>
                        <a:cs typeface="Times New Roman" panose="02020603050405020304" pitchFamily="18" charset="0"/>
                      </a:endParaRPr>
                    </a:p>
                  </a:txBody>
                  <a:tcPr marL="9525" marR="9525" marT="9525" marB="0" anchor="ctr"/>
                </a:tc>
                <a:tc>
                  <a:txBody>
                    <a:bodyPr/>
                    <a:lstStyle/>
                    <a:p>
                      <a:pPr marL="0" algn="ctr" defTabSz="914400" rtl="0" eaLnBrk="1" fontAlgn="ctr" latinLnBrk="0" hangingPunct="1"/>
                      <a:r>
                        <a:rPr lang="en-US" altLang="zh-CN" sz="1800" kern="1200" dirty="0">
                          <a:solidFill>
                            <a:srgbClr val="FF0000"/>
                          </a:solidFill>
                        </a:rPr>
                        <a:t>0.15 </a:t>
                      </a:r>
                      <a:endParaRPr lang="en-US" altLang="zh-CN" sz="1800" kern="1200" dirty="0">
                        <a:solidFill>
                          <a:srgbClr val="FF0000"/>
                        </a:solidFill>
                        <a:latin typeface="Times New Roman" panose="02020603050405020304" pitchFamily="18" charset="0"/>
                        <a:ea typeface="+mn-ea"/>
                        <a:cs typeface="Times New Roman" panose="02020603050405020304" pitchFamily="18" charset="0"/>
                      </a:endParaRPr>
                    </a:p>
                  </a:txBody>
                  <a:tcPr marL="9525" marR="9525" marT="9525" marB="0" anchor="ctr"/>
                </a:tc>
              </a:tr>
              <a:tr h="370840">
                <a:tc>
                  <a:txBody>
                    <a:bodyPr/>
                    <a:lstStyle/>
                    <a:p>
                      <a:pPr algn="ctr"/>
                      <a:r>
                        <a:rPr lang="en-US" altLang="zh-CN" b="1" dirty="0" smtClean="0"/>
                        <a:t>NMB_EAST</a:t>
                      </a:r>
                      <a:endParaRPr lang="zh-CN" altLang="en-US" b="1" dirty="0">
                        <a:latin typeface="Times New Roman" panose="02020603050405020304" pitchFamily="18" charset="0"/>
                        <a:cs typeface="Times New Roman" panose="02020603050405020304" pitchFamily="18" charset="0"/>
                      </a:endParaRPr>
                    </a:p>
                  </a:txBody>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tc>
                <a:tc>
                  <a:txBody>
                    <a:bodyPr/>
                    <a:lstStyle/>
                    <a:p>
                      <a:pPr marL="0" algn="ctr" defTabSz="914400" rtl="0" eaLnBrk="1" fontAlgn="ctr" latinLnBrk="0" hangingPunct="1"/>
                      <a:r>
                        <a:rPr lang="en-US" altLang="zh-CN" sz="1800" kern="1200" dirty="0"/>
                        <a:t>0.16 </a:t>
                      </a:r>
                      <a:endParaRPr lang="en-US" altLang="zh-CN" sz="180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ctr"/>
                </a:tc>
                <a:tc>
                  <a:txBody>
                    <a:bodyPr/>
                    <a:lstStyle/>
                    <a:p>
                      <a:pPr marL="0" algn="ctr" defTabSz="914400" rtl="0" eaLnBrk="1" fontAlgn="ctr" latinLnBrk="0" hangingPunct="1"/>
                      <a:r>
                        <a:rPr lang="en-US" altLang="zh-CN" sz="1800" kern="1200"/>
                        <a:t>0.13 </a:t>
                      </a:r>
                      <a:endParaRPr lang="en-US" altLang="zh-CN" sz="1800" kern="120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ctr"/>
                </a:tc>
                <a:tc>
                  <a:txBody>
                    <a:bodyPr/>
                    <a:lstStyle/>
                    <a:p>
                      <a:pPr marL="0" algn="ctr" defTabSz="914400" rtl="0" eaLnBrk="1" fontAlgn="ctr" latinLnBrk="0" hangingPunct="1"/>
                      <a:r>
                        <a:rPr lang="en-US" altLang="zh-CN" sz="1800" kern="1200" dirty="0"/>
                        <a:t>0.11 </a:t>
                      </a:r>
                      <a:endParaRPr lang="en-US" altLang="zh-CN" sz="180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ctr"/>
                </a:tc>
              </a:tr>
            </a:tbl>
          </a:graphicData>
        </a:graphic>
      </p:graphicFrame>
      <p:sp>
        <p:nvSpPr>
          <p:cNvPr id="15" name="文本框 14"/>
          <p:cNvSpPr txBox="1"/>
          <p:nvPr/>
        </p:nvSpPr>
        <p:spPr>
          <a:xfrm>
            <a:off x="594072" y="3913613"/>
            <a:ext cx="3666743"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China Radiation Day Value data sets</a:t>
            </a:r>
          </a:p>
        </p:txBody>
      </p:sp>
      <p:grpSp>
        <p:nvGrpSpPr>
          <p:cNvPr id="9" name="组合 8"/>
          <p:cNvGrpSpPr/>
          <p:nvPr/>
        </p:nvGrpSpPr>
        <p:grpSpPr>
          <a:xfrm>
            <a:off x="444633" y="1177234"/>
            <a:ext cx="3983352" cy="2771554"/>
            <a:chOff x="444632" y="1177233"/>
            <a:chExt cx="4201769" cy="2923525"/>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8416" t="32150" r="17326" b="31100"/>
            <a:stretch/>
          </p:blipFill>
          <p:spPr>
            <a:xfrm>
              <a:off x="444632" y="1177233"/>
              <a:ext cx="4176464" cy="2923525"/>
            </a:xfrm>
            <a:prstGeom prst="rect">
              <a:avLst/>
            </a:prstGeom>
          </p:spPr>
        </p:pic>
        <p:sp>
          <p:nvSpPr>
            <p:cNvPr id="3" name="文本框 2"/>
            <p:cNvSpPr txBox="1"/>
            <p:nvPr/>
          </p:nvSpPr>
          <p:spPr>
            <a:xfrm>
              <a:off x="3638289" y="2423551"/>
              <a:ext cx="1008112" cy="430887"/>
            </a:xfrm>
            <a:prstGeom prst="rect">
              <a:avLst/>
            </a:prstGeom>
            <a:noFill/>
          </p:spPr>
          <p:txBody>
            <a:bodyPr wrap="square" rtlCol="0">
              <a:spAutoFit/>
            </a:bodyPr>
            <a:lstStyle/>
            <a:p>
              <a:r>
                <a:rPr lang="en-US" altLang="zh-CN" sz="2200" dirty="0" smtClean="0">
                  <a:solidFill>
                    <a:srgbClr val="FF0000"/>
                  </a:solidFill>
                  <a:latin typeface="Times New Roman" panose="02020603050405020304" pitchFamily="18" charset="0"/>
                  <a:cs typeface="Times New Roman" panose="02020603050405020304" pitchFamily="18" charset="0"/>
                </a:rPr>
                <a:t>EAST</a:t>
              </a:r>
              <a:endParaRPr lang="zh-CN" altLang="en-US" sz="2200" dirty="0">
                <a:solidFill>
                  <a:srgbClr val="FF0000"/>
                </a:solidFill>
                <a:latin typeface="Times New Roman" panose="02020603050405020304" pitchFamily="18" charset="0"/>
                <a:cs typeface="Times New Roman" panose="02020603050405020304" pitchFamily="18" charset="0"/>
              </a:endParaRPr>
            </a:p>
          </p:txBody>
        </p:sp>
        <p:cxnSp>
          <p:nvCxnSpPr>
            <p:cNvPr id="5" name="直接连接符 4"/>
            <p:cNvCxnSpPr/>
            <p:nvPr/>
          </p:nvCxnSpPr>
          <p:spPr bwMode="auto">
            <a:xfrm>
              <a:off x="3483123" y="2669772"/>
              <a:ext cx="224781" cy="0"/>
            </a:xfrm>
            <a:prstGeom prst="line">
              <a:avLst/>
            </a:prstGeom>
            <a:noFill/>
            <a:ln w="25400" cap="flat" cmpd="sng" algn="ctr">
              <a:solidFill>
                <a:srgbClr val="FF0000"/>
              </a:solidFill>
              <a:prstDash val="solid"/>
              <a:round/>
              <a:headEnd type="none" w="med" len="med"/>
              <a:tailEnd type="none" w="med" len="med"/>
            </a:ln>
            <a:effectLst/>
          </p:spPr>
        </p:cxnSp>
      </p:grpSp>
      <p:pic>
        <p:nvPicPr>
          <p:cNvPr id="16" name="图片 15" descr="SigmaPlot - fushe.JNB*"/>
          <p:cNvPicPr>
            <a:picLocks noChangeAspect="1"/>
          </p:cNvPicPr>
          <p:nvPr/>
        </p:nvPicPr>
        <p:blipFill rotWithShape="1">
          <a:blip r:embed="rId4">
            <a:extLst>
              <a:ext uri="{28A0092B-C50C-407E-A947-70E740481C1C}">
                <a14:useLocalDpi xmlns:a14="http://schemas.microsoft.com/office/drawing/2010/main" val="0"/>
              </a:ext>
            </a:extLst>
          </a:blip>
          <a:srcRect l="24013" t="26629" r="34250" b="9102"/>
          <a:stretch/>
        </p:blipFill>
        <p:spPr>
          <a:xfrm>
            <a:off x="4903188" y="1183079"/>
            <a:ext cx="3816424" cy="3168352"/>
          </a:xfrm>
          <a:prstGeom prst="rect">
            <a:avLst/>
          </a:prstGeom>
        </p:spPr>
      </p:pic>
      <p:sp>
        <p:nvSpPr>
          <p:cNvPr id="17" name="文本框 16"/>
          <p:cNvSpPr txBox="1"/>
          <p:nvPr/>
        </p:nvSpPr>
        <p:spPr>
          <a:xfrm>
            <a:off x="4882421" y="1992023"/>
            <a:ext cx="4073642" cy="1200329"/>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With feedback mechanism, the overestimation of radiation simulation is reduced.</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677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SigmaPlot - fushe.JNB*"/>
          <p:cNvPicPr>
            <a:picLocks noChangeAspect="1"/>
          </p:cNvPicPr>
          <p:nvPr/>
        </p:nvPicPr>
        <p:blipFill rotWithShape="1">
          <a:blip r:embed="rId3">
            <a:extLst>
              <a:ext uri="{28A0092B-C50C-407E-A947-70E740481C1C}">
                <a14:useLocalDpi xmlns:a14="http://schemas.microsoft.com/office/drawing/2010/main" val="0"/>
              </a:ext>
            </a:extLst>
          </a:blip>
          <a:srcRect l="27163" t="32472" r="39763" b="20787"/>
          <a:stretch/>
        </p:blipFill>
        <p:spPr>
          <a:xfrm>
            <a:off x="509523" y="3886371"/>
            <a:ext cx="3963831" cy="3020062"/>
          </a:xfrm>
          <a:prstGeom prst="rect">
            <a:avLst/>
          </a:prstGeom>
        </p:spPr>
      </p:pic>
      <p:pic>
        <p:nvPicPr>
          <p:cNvPr id="17" name="图片 16" descr="SigmaPlot - fushe.JNB*"/>
          <p:cNvPicPr>
            <a:picLocks noChangeAspect="1"/>
          </p:cNvPicPr>
          <p:nvPr/>
        </p:nvPicPr>
        <p:blipFill rotWithShape="1">
          <a:blip r:embed="rId4">
            <a:extLst>
              <a:ext uri="{28A0092B-C50C-407E-A947-70E740481C1C}">
                <a14:useLocalDpi xmlns:a14="http://schemas.microsoft.com/office/drawing/2010/main" val="0"/>
              </a:ext>
            </a:extLst>
          </a:blip>
          <a:srcRect l="32675" t="29551" r="34250" b="23708"/>
          <a:stretch/>
        </p:blipFill>
        <p:spPr>
          <a:xfrm>
            <a:off x="5149395" y="1177669"/>
            <a:ext cx="3915502" cy="2983241"/>
          </a:xfrm>
          <a:prstGeom prst="rect">
            <a:avLst/>
          </a:prstGeom>
        </p:spPr>
      </p:pic>
      <p:sp>
        <p:nvSpPr>
          <p:cNvPr id="20" name="文本框 19"/>
          <p:cNvSpPr txBox="1"/>
          <p:nvPr/>
        </p:nvSpPr>
        <p:spPr>
          <a:xfrm>
            <a:off x="4659692" y="1196752"/>
            <a:ext cx="792088" cy="369332"/>
          </a:xfrm>
          <a:prstGeom prst="rect">
            <a:avLst/>
          </a:prstGeom>
          <a:noFill/>
        </p:spPr>
        <p:txBody>
          <a:bodyPr wrap="square" rtlCol="0">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NF</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1" name="标题 1"/>
          <p:cNvSpPr>
            <a:spLocks noGrp="1"/>
          </p:cNvSpPr>
          <p:nvPr>
            <p:ph type="title"/>
          </p:nvPr>
        </p:nvSpPr>
        <p:spPr>
          <a:xfrm>
            <a:off x="395536" y="44624"/>
            <a:ext cx="8305800" cy="914400"/>
          </a:xfrm>
        </p:spPr>
        <p:txBody>
          <a:bodyPr/>
          <a:lstStyle/>
          <a:p>
            <a:r>
              <a:rPr lang="en-US" altLang="zh-CN" dirty="0" smtClean="0"/>
              <a:t>Validation of Radiation Data</a:t>
            </a:r>
            <a:endParaRPr lang="zh-CN" altLang="en-US" dirty="0"/>
          </a:p>
        </p:txBody>
      </p:sp>
      <p:sp>
        <p:nvSpPr>
          <p:cNvPr id="23" name="文本框 22"/>
          <p:cNvSpPr txBox="1"/>
          <p:nvPr/>
        </p:nvSpPr>
        <p:spPr>
          <a:xfrm>
            <a:off x="4531722" y="3672910"/>
            <a:ext cx="792088" cy="369332"/>
          </a:xfrm>
          <a:prstGeom prst="rect">
            <a:avLst/>
          </a:prstGeom>
          <a:noFill/>
        </p:spPr>
        <p:txBody>
          <a:bodyPr wrap="square" rtlCol="0">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CAM</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42663" y="3699042"/>
            <a:ext cx="1152128" cy="369332"/>
          </a:xfrm>
          <a:prstGeom prst="rect">
            <a:avLst/>
          </a:prstGeom>
          <a:noFill/>
        </p:spPr>
        <p:txBody>
          <a:bodyPr wrap="square" rtlCol="0">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RRTMG</a:t>
            </a:r>
            <a:endParaRPr lang="zh-CN" altLang="en-US" b="1" dirty="0">
              <a:solidFill>
                <a:srgbClr val="FF0000"/>
              </a:solidFill>
              <a:latin typeface="Times New Roman" panose="02020603050405020304" pitchFamily="18" charset="0"/>
              <a:cs typeface="Times New Roman" panose="02020603050405020304" pitchFamily="18" charset="0"/>
            </a:endParaRPr>
          </a:p>
        </p:txBody>
      </p:sp>
      <p:pic>
        <p:nvPicPr>
          <p:cNvPr id="6" name="图片 5" descr="SigmaPlot - fushe.JNB*"/>
          <p:cNvPicPr>
            <a:picLocks noChangeAspect="1"/>
          </p:cNvPicPr>
          <p:nvPr/>
        </p:nvPicPr>
        <p:blipFill rotWithShape="1">
          <a:blip r:embed="rId5">
            <a:extLst>
              <a:ext uri="{28A0092B-C50C-407E-A947-70E740481C1C}">
                <a14:useLocalDpi xmlns:a14="http://schemas.microsoft.com/office/drawing/2010/main" val="0"/>
              </a:ext>
            </a:extLst>
          </a:blip>
          <a:srcRect l="24013" t="31012" r="42912" b="20787"/>
          <a:stretch/>
        </p:blipFill>
        <p:spPr>
          <a:xfrm>
            <a:off x="5156705" y="3899481"/>
            <a:ext cx="3870133" cy="3040819"/>
          </a:xfrm>
          <a:prstGeom prst="rect">
            <a:avLst/>
          </a:prstGeom>
        </p:spPr>
      </p:pic>
      <p:grpSp>
        <p:nvGrpSpPr>
          <p:cNvPr id="7" name="组合 6"/>
          <p:cNvGrpSpPr/>
          <p:nvPr/>
        </p:nvGrpSpPr>
        <p:grpSpPr>
          <a:xfrm>
            <a:off x="533401" y="1428284"/>
            <a:ext cx="4032448" cy="2226828"/>
            <a:chOff x="533401" y="1428284"/>
            <a:chExt cx="4032448" cy="2226828"/>
          </a:xfrm>
        </p:grpSpPr>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8846" t="5743" r="52807" b="51182"/>
            <a:stretch/>
          </p:blipFill>
          <p:spPr>
            <a:xfrm>
              <a:off x="533401" y="1494871"/>
              <a:ext cx="4032448" cy="2160241"/>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46564" t="41639" r="43849" b="45438"/>
            <a:stretch/>
          </p:blipFill>
          <p:spPr>
            <a:xfrm>
              <a:off x="3491290" y="1428284"/>
              <a:ext cx="1008113" cy="648072"/>
            </a:xfrm>
            <a:prstGeom prst="rect">
              <a:avLst/>
            </a:prstGeom>
          </p:spPr>
        </p:pic>
      </p:grpSp>
      <p:sp>
        <p:nvSpPr>
          <p:cNvPr id="8" name="文本框 7"/>
          <p:cNvSpPr txBox="1"/>
          <p:nvPr/>
        </p:nvSpPr>
        <p:spPr>
          <a:xfrm>
            <a:off x="509523" y="1428284"/>
            <a:ext cx="4150169" cy="2072724"/>
          </a:xfrm>
          <a:prstGeom prst="rect">
            <a:avLst/>
          </a:prstGeom>
          <a:noFill/>
        </p:spPr>
        <p:txBody>
          <a:bodyPr wrap="square" rtlCol="0">
            <a:spAutoFit/>
          </a:bodyPr>
          <a:lstStyle/>
          <a:p>
            <a:endParaRPr lang="zh-CN" altLang="en-US" dirty="0"/>
          </a:p>
        </p:txBody>
      </p:sp>
      <p:sp>
        <p:nvSpPr>
          <p:cNvPr id="9" name="矩形 8"/>
          <p:cNvSpPr/>
          <p:nvPr/>
        </p:nvSpPr>
        <p:spPr>
          <a:xfrm>
            <a:off x="381626" y="1775895"/>
            <a:ext cx="5031334" cy="1569660"/>
          </a:xfrm>
          <a:prstGeom prst="rect">
            <a:avLst/>
          </a:prstGeom>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By using </a:t>
            </a:r>
            <a:r>
              <a:rPr lang="en-US" altLang="zh-CN" sz="2400" dirty="0">
                <a:latin typeface="Times New Roman" panose="02020603050405020304" pitchFamily="18" charset="0"/>
                <a:cs typeface="Times New Roman" panose="02020603050405020304" pitchFamily="18" charset="0"/>
              </a:rPr>
              <a:t>feedback mechanism the simulation of radiation significantly improved during the heavily polluting period.</a:t>
            </a:r>
            <a:endParaRPr lang="zh-CN" altLang="en-US" sz="24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5751422" y="3380030"/>
            <a:ext cx="1368152"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NMB=0.40</a:t>
            </a:r>
            <a:endParaRPr lang="zh-CN" altLang="en-US"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1204054" y="5949280"/>
            <a:ext cx="1368152"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NMB=0.23</a:t>
            </a:r>
            <a:endParaRPr lang="zh-CN" altLang="en-US"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5751422" y="5949280"/>
            <a:ext cx="1368152"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NMB=0.08</a:t>
            </a:r>
            <a:endParaRPr lang="zh-CN" altLang="en-US"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4566121" y="1450294"/>
            <a:ext cx="1204054" cy="369332"/>
          </a:xfrm>
          <a:prstGeom prst="rect">
            <a:avLst/>
          </a:prstGeom>
          <a:noFill/>
        </p:spPr>
        <p:txBody>
          <a:bodyPr wrap="square" rtlCol="0">
            <a:spAutoFit/>
          </a:bodyPr>
          <a:lstStyle/>
          <a:p>
            <a:r>
              <a:rPr lang="en-US" altLang="zh-CN" dirty="0" smtClean="0">
                <a:solidFill>
                  <a:srgbClr val="FF0000"/>
                </a:solidFill>
                <a:latin typeface="Times New Roman" panose="02020603050405020304" pitchFamily="18" charset="0"/>
                <a:cs typeface="Times New Roman" panose="02020603050405020304" pitchFamily="18" charset="0"/>
              </a:rPr>
              <a:t>Beijing</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6391" y="4068374"/>
            <a:ext cx="1204054" cy="369332"/>
          </a:xfrm>
          <a:prstGeom prst="rect">
            <a:avLst/>
          </a:prstGeom>
          <a:noFill/>
        </p:spPr>
        <p:txBody>
          <a:bodyPr wrap="square" rtlCol="0">
            <a:spAutoFit/>
          </a:bodyPr>
          <a:lstStyle/>
          <a:p>
            <a:r>
              <a:rPr lang="en-US" altLang="zh-CN" dirty="0" smtClean="0">
                <a:solidFill>
                  <a:srgbClr val="FF0000"/>
                </a:solidFill>
                <a:latin typeface="Times New Roman" panose="02020603050405020304" pitchFamily="18" charset="0"/>
                <a:cs typeface="Times New Roman" panose="02020603050405020304" pitchFamily="18" charset="0"/>
              </a:rPr>
              <a:t>Beijing</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9" name="文本框 18"/>
          <p:cNvSpPr txBox="1"/>
          <p:nvPr/>
        </p:nvSpPr>
        <p:spPr>
          <a:xfrm>
            <a:off x="4547368" y="4052285"/>
            <a:ext cx="1204054" cy="369332"/>
          </a:xfrm>
          <a:prstGeom prst="rect">
            <a:avLst/>
          </a:prstGeom>
          <a:noFill/>
        </p:spPr>
        <p:txBody>
          <a:bodyPr wrap="square" rtlCol="0">
            <a:spAutoFit/>
          </a:bodyPr>
          <a:lstStyle/>
          <a:p>
            <a:r>
              <a:rPr lang="en-US" altLang="zh-CN" dirty="0" smtClean="0">
                <a:solidFill>
                  <a:srgbClr val="FF0000"/>
                </a:solidFill>
                <a:latin typeface="Times New Roman" panose="02020603050405020304" pitchFamily="18" charset="0"/>
                <a:cs typeface="Times New Roman" panose="02020603050405020304" pitchFamily="18" charset="0"/>
              </a:rPr>
              <a:t>Beijing</a:t>
            </a:r>
            <a:endParaRPr lang="zh-CN" altLang="en-US" dirty="0">
              <a:solidFill>
                <a:srgbClr val="FF0000"/>
              </a:solidFill>
              <a:latin typeface="Times New Roman" panose="02020603050405020304" pitchFamily="18" charset="0"/>
              <a:cs typeface="Times New Roman" panose="02020603050405020304" pitchFamily="18" charset="0"/>
            </a:endParaRPr>
          </a:p>
        </p:txBody>
      </p:sp>
      <p:grpSp>
        <p:nvGrpSpPr>
          <p:cNvPr id="11" name="组合 10"/>
          <p:cNvGrpSpPr/>
          <p:nvPr/>
        </p:nvGrpSpPr>
        <p:grpSpPr>
          <a:xfrm>
            <a:off x="5636165" y="1374413"/>
            <a:ext cx="2376264" cy="1536357"/>
            <a:chOff x="5580112" y="1428283"/>
            <a:chExt cx="2376264" cy="1536357"/>
          </a:xfrm>
        </p:grpSpPr>
        <p:sp>
          <p:nvSpPr>
            <p:cNvPr id="5" name="椭圆 4"/>
            <p:cNvSpPr/>
            <p:nvPr/>
          </p:nvSpPr>
          <p:spPr bwMode="auto">
            <a:xfrm>
              <a:off x="5580112" y="1428284"/>
              <a:ext cx="576064" cy="1280636"/>
            </a:xfrm>
            <a:prstGeom prst="ellipse">
              <a:avLst/>
            </a:prstGeom>
            <a:no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40000"/>
                </a:lnSpc>
                <a:spcBef>
                  <a:spcPct val="0"/>
                </a:spcBef>
                <a:spcAft>
                  <a:spcPct val="0"/>
                </a:spcAft>
                <a:buClr>
                  <a:schemeClr val="hlink"/>
                </a:buClr>
                <a:buSzTx/>
                <a:buFont typeface="Wingdings" pitchFamily="2" charset="2"/>
                <a:buChar char="l"/>
                <a:tabLst/>
              </a:pP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p:txBody>
        </p:sp>
        <p:sp>
          <p:nvSpPr>
            <p:cNvPr id="26" name="椭圆 25"/>
            <p:cNvSpPr/>
            <p:nvPr/>
          </p:nvSpPr>
          <p:spPr bwMode="auto">
            <a:xfrm>
              <a:off x="7070366" y="1428283"/>
              <a:ext cx="886010" cy="1536357"/>
            </a:xfrm>
            <a:prstGeom prst="ellips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40000"/>
                </a:lnSpc>
                <a:spcBef>
                  <a:spcPct val="0"/>
                </a:spcBef>
                <a:spcAft>
                  <a:spcPct val="0"/>
                </a:spcAft>
                <a:buClr>
                  <a:schemeClr val="hlink"/>
                </a:buClr>
                <a:buSzTx/>
                <a:buFont typeface="Wingdings" pitchFamily="2" charset="2"/>
                <a:buChar char="l"/>
                <a:tabLst/>
              </a:pP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p:txBody>
        </p:sp>
      </p:grpSp>
      <p:grpSp>
        <p:nvGrpSpPr>
          <p:cNvPr id="10" name="组合 9"/>
          <p:cNvGrpSpPr/>
          <p:nvPr/>
        </p:nvGrpSpPr>
        <p:grpSpPr>
          <a:xfrm>
            <a:off x="1084293" y="1576821"/>
            <a:ext cx="2593566" cy="1536357"/>
            <a:chOff x="1084293" y="1576821"/>
            <a:chExt cx="2593566" cy="1536357"/>
          </a:xfrm>
        </p:grpSpPr>
        <p:sp>
          <p:nvSpPr>
            <p:cNvPr id="27" name="椭圆 26"/>
            <p:cNvSpPr/>
            <p:nvPr/>
          </p:nvSpPr>
          <p:spPr bwMode="auto">
            <a:xfrm>
              <a:off x="2791849" y="1576821"/>
              <a:ext cx="886010" cy="1536357"/>
            </a:xfrm>
            <a:prstGeom prst="ellips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40000"/>
                </a:lnSpc>
                <a:spcBef>
                  <a:spcPct val="0"/>
                </a:spcBef>
                <a:spcAft>
                  <a:spcPct val="0"/>
                </a:spcAft>
                <a:buClr>
                  <a:schemeClr val="hlink"/>
                </a:buClr>
                <a:buSzTx/>
                <a:buFont typeface="Wingdings" pitchFamily="2" charset="2"/>
                <a:buChar char="l"/>
                <a:tabLst/>
              </a:pP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p:txBody>
        </p:sp>
        <p:sp>
          <p:nvSpPr>
            <p:cNvPr id="28" name="椭圆 27"/>
            <p:cNvSpPr/>
            <p:nvPr/>
          </p:nvSpPr>
          <p:spPr bwMode="auto">
            <a:xfrm>
              <a:off x="1084293" y="1704682"/>
              <a:ext cx="576064" cy="1280636"/>
            </a:xfrm>
            <a:prstGeom prst="ellipse">
              <a:avLst/>
            </a:prstGeom>
            <a:no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40000"/>
                </a:lnSpc>
                <a:spcBef>
                  <a:spcPct val="0"/>
                </a:spcBef>
                <a:spcAft>
                  <a:spcPct val="0"/>
                </a:spcAft>
                <a:buClr>
                  <a:schemeClr val="hlink"/>
                </a:buClr>
                <a:buSzTx/>
                <a:buFont typeface="Wingdings" pitchFamily="2" charset="2"/>
                <a:buChar char="l"/>
                <a:tabLst/>
              </a:pPr>
              <a:endParaRPr kumimoji="1" lang="zh-CN" altLang="en-US" sz="2000" b="1" i="0" u="none" strike="noStrike" cap="none" normalizeH="0" baseline="0" smtClean="0">
                <a:ln>
                  <a:noFill/>
                </a:ln>
                <a:solidFill>
                  <a:schemeClr val="tx1"/>
                </a:solidFill>
                <a:effectLst/>
                <a:latin typeface="Times New Roman" pitchFamily="18" charset="0"/>
                <a:ea typeface="宋体" pitchFamily="2" charset="-122"/>
              </a:endParaRPr>
            </a:p>
          </p:txBody>
        </p:sp>
      </p:grpSp>
    </p:spTree>
    <p:extLst>
      <p:ext uri="{BB962C8B-B14F-4D97-AF65-F5344CB8AC3E}">
        <p14:creationId xmlns:p14="http://schemas.microsoft.com/office/powerpoint/2010/main" val="1995274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xit" presetSubtype="0" fill="hold"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4624"/>
            <a:ext cx="8748464" cy="914400"/>
          </a:xfrm>
        </p:spPr>
        <p:txBody>
          <a:bodyPr/>
          <a:lstStyle/>
          <a:p>
            <a:r>
              <a:rPr lang="en-US" altLang="zh-CN" sz="3200" dirty="0" smtClean="0"/>
              <a:t>Validation of Meteorological Condition with NCDC Data</a:t>
            </a:r>
            <a:endParaRPr lang="zh-CN" altLang="en-US" sz="3200" dirty="0"/>
          </a:p>
        </p:txBody>
      </p:sp>
      <p:graphicFrame>
        <p:nvGraphicFramePr>
          <p:cNvPr id="7" name="表格 6"/>
          <p:cNvGraphicFramePr>
            <a:graphicFrameLocks noGrp="1"/>
          </p:cNvGraphicFramePr>
          <p:nvPr>
            <p:extLst>
              <p:ext uri="{D42A27DB-BD31-4B8C-83A1-F6EECF244321}">
                <p14:modId xmlns:p14="http://schemas.microsoft.com/office/powerpoint/2010/main" val="448818136"/>
              </p:ext>
            </p:extLst>
          </p:nvPr>
        </p:nvGraphicFramePr>
        <p:xfrm>
          <a:off x="4551141" y="4378279"/>
          <a:ext cx="4344044" cy="2291080"/>
        </p:xfrm>
        <a:graphic>
          <a:graphicData uri="http://schemas.openxmlformats.org/drawingml/2006/table">
            <a:tbl>
              <a:tblPr firstRow="1" bandRow="1">
                <a:tableStyleId>{16D9F66E-5EB9-4882-86FB-DCBF35E3C3E4}</a:tableStyleId>
              </a:tblPr>
              <a:tblGrid>
                <a:gridCol w="1512168"/>
                <a:gridCol w="1008112"/>
                <a:gridCol w="933668"/>
                <a:gridCol w="890096"/>
              </a:tblGrid>
              <a:tr h="370840">
                <a:tc>
                  <a:txBody>
                    <a:bodyPr/>
                    <a:lstStyle/>
                    <a:p>
                      <a:pPr algn="ctr"/>
                      <a:r>
                        <a:rPr lang="en-US" altLang="zh-CN" dirty="0" smtClean="0">
                          <a:latin typeface="Times New Roman" panose="02020603050405020304" pitchFamily="18" charset="0"/>
                          <a:cs typeface="Times New Roman" panose="02020603050405020304" pitchFamily="18" charset="0"/>
                        </a:rPr>
                        <a:t>BIAS</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NF</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RRTMG</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t>CAM</a:t>
                      </a:r>
                      <a:endParaRPr lang="zh-CN" altLang="en-US"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1" dirty="0" smtClean="0"/>
                        <a:t>Temperature (K)</a:t>
                      </a:r>
                      <a:endParaRPr lang="zh-CN" altLang="en-US" b="1" dirty="0" smtClean="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solidFill>
                            <a:schemeClr val="tx1"/>
                          </a:solidFill>
                          <a:latin typeface="Times New Roman" panose="02020603050405020304" pitchFamily="18" charset="0"/>
                          <a:cs typeface="Times New Roman" panose="02020603050405020304" pitchFamily="18" charset="0"/>
                        </a:rPr>
                        <a:t>-0.17</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solidFill>
                            <a:schemeClr val="tx1"/>
                          </a:solidFill>
                          <a:latin typeface="Times New Roman" panose="02020603050405020304" pitchFamily="18" charset="0"/>
                          <a:cs typeface="Times New Roman" panose="02020603050405020304" pitchFamily="18" charset="0"/>
                        </a:rPr>
                        <a:t>-0.05</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solidFill>
                            <a:schemeClr val="tx1"/>
                          </a:solidFill>
                          <a:latin typeface="Times New Roman" panose="02020603050405020304" pitchFamily="18" charset="0"/>
                          <a:cs typeface="Times New Roman" panose="02020603050405020304" pitchFamily="18" charset="0"/>
                        </a:rPr>
                        <a:t>-0.57</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b="1" dirty="0" smtClean="0"/>
                        <a:t>Wind</a:t>
                      </a:r>
                      <a:r>
                        <a:rPr lang="en-US" altLang="zh-CN" b="1" baseline="0" dirty="0" smtClean="0"/>
                        <a:t> speed </a:t>
                      </a:r>
                      <a:r>
                        <a:rPr lang="zh-CN" altLang="en-US" b="1" baseline="0" dirty="0" smtClean="0"/>
                        <a:t>（</a:t>
                      </a:r>
                      <a:r>
                        <a:rPr lang="en-US" altLang="zh-CN" b="1" baseline="0" dirty="0" smtClean="0"/>
                        <a:t>m/s</a:t>
                      </a:r>
                      <a:r>
                        <a:rPr lang="zh-CN" altLang="en-US" b="1" baseline="0" dirty="0" smtClean="0"/>
                        <a:t>）</a:t>
                      </a:r>
                      <a:endParaRPr lang="zh-CN" altLang="en-US" b="1"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latin typeface="Times New Roman" panose="02020603050405020304" pitchFamily="18" charset="0"/>
                          <a:cs typeface="Times New Roman" panose="02020603050405020304" pitchFamily="18" charset="0"/>
                        </a:rPr>
                        <a:t>0.13</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latin typeface="Times New Roman" panose="02020603050405020304" pitchFamily="18" charset="0"/>
                          <a:cs typeface="Times New Roman" panose="02020603050405020304" pitchFamily="18" charset="0"/>
                        </a:rPr>
                        <a:t>0.13</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latin typeface="Times New Roman" panose="02020603050405020304" pitchFamily="18" charset="0"/>
                          <a:cs typeface="Times New Roman" panose="02020603050405020304" pitchFamily="18" charset="0"/>
                        </a:rPr>
                        <a:t>0.09</a:t>
                      </a:r>
                      <a:endParaRPr lang="zh-CN" alt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CN" b="1" dirty="0" smtClean="0"/>
                        <a:t>Humidity</a:t>
                      </a:r>
                      <a:br>
                        <a:rPr lang="en-US" altLang="zh-CN" b="1" dirty="0" smtClean="0"/>
                      </a:br>
                      <a:r>
                        <a:rPr lang="en-US" altLang="zh-CN" b="1" dirty="0" smtClean="0"/>
                        <a:t>(g/kg)</a:t>
                      </a:r>
                      <a:endParaRPr lang="zh-CN" altLang="en-US"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anose="02020603050405020304" pitchFamily="18" charset="0"/>
                          <a:cs typeface="Times New Roman" panose="02020603050405020304" pitchFamily="18" charset="0"/>
                        </a:rPr>
                        <a:t>0.07</a:t>
                      </a:r>
                      <a:endParaRPr lang="zh-CN" altLang="en-US"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anose="02020603050405020304" pitchFamily="18" charset="0"/>
                          <a:cs typeface="Times New Roman" panose="02020603050405020304" pitchFamily="18" charset="0"/>
                        </a:rPr>
                        <a:t>0.07</a:t>
                      </a:r>
                      <a:endParaRPr lang="zh-CN" altLang="en-US" dirty="0" smtClean="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latin typeface="Times New Roman" panose="02020603050405020304" pitchFamily="18" charset="0"/>
                          <a:cs typeface="Times New Roman" panose="02020603050405020304" pitchFamily="18" charset="0"/>
                        </a:rPr>
                        <a:t>0.13</a:t>
                      </a:r>
                      <a:endParaRPr lang="zh-CN" altLang="en-US" dirty="0">
                        <a:latin typeface="Times New Roman" panose="02020603050405020304" pitchFamily="18" charset="0"/>
                        <a:cs typeface="Times New Roman" panose="02020603050405020304" pitchFamily="18" charset="0"/>
                      </a:endParaRPr>
                    </a:p>
                  </a:txBody>
                  <a:tcPr/>
                </a:tc>
              </a:tr>
            </a:tbl>
          </a:graphicData>
        </a:graphic>
      </p:graphicFrame>
      <p:pic>
        <p:nvPicPr>
          <p:cNvPr id="5" name="图片 4" descr="SigmaPlot - metstat.JNB"/>
          <p:cNvPicPr>
            <a:picLocks noChangeAspect="1"/>
          </p:cNvPicPr>
          <p:nvPr/>
        </p:nvPicPr>
        <p:blipFill rotWithShape="1">
          <a:blip r:embed="rId3">
            <a:extLst>
              <a:ext uri="{28A0092B-C50C-407E-A947-70E740481C1C}">
                <a14:useLocalDpi xmlns:a14="http://schemas.microsoft.com/office/drawing/2010/main" val="0"/>
              </a:ext>
            </a:extLst>
          </a:blip>
          <a:srcRect l="24013" t="33933" r="35037" b="7640"/>
          <a:stretch/>
        </p:blipFill>
        <p:spPr>
          <a:xfrm>
            <a:off x="4644008" y="1268760"/>
            <a:ext cx="4032448" cy="3101883"/>
          </a:xfrm>
          <a:prstGeom prst="rect">
            <a:avLst/>
          </a:prstGeom>
        </p:spPr>
      </p:pic>
      <p:pic>
        <p:nvPicPr>
          <p:cNvPr id="6" name="图片 5" descr="SigmaPlot - metstat.JNB"/>
          <p:cNvPicPr>
            <a:picLocks noChangeAspect="1"/>
          </p:cNvPicPr>
          <p:nvPr/>
        </p:nvPicPr>
        <p:blipFill rotWithShape="1">
          <a:blip r:embed="rId4">
            <a:extLst>
              <a:ext uri="{28A0092B-C50C-407E-A947-70E740481C1C}">
                <a14:useLocalDpi xmlns:a14="http://schemas.microsoft.com/office/drawing/2010/main" val="0"/>
              </a:ext>
            </a:extLst>
          </a:blip>
          <a:srcRect l="30313" t="33932" r="31101" b="12022"/>
          <a:stretch/>
        </p:blipFill>
        <p:spPr>
          <a:xfrm>
            <a:off x="31231" y="1268760"/>
            <a:ext cx="4180730" cy="3156877"/>
          </a:xfrm>
          <a:prstGeom prst="rect">
            <a:avLst/>
          </a:prstGeom>
        </p:spPr>
      </p:pic>
      <p:pic>
        <p:nvPicPr>
          <p:cNvPr id="8" name="图片 7" descr="SigmaPlot - metstat.JNB"/>
          <p:cNvPicPr>
            <a:picLocks noChangeAspect="1"/>
          </p:cNvPicPr>
          <p:nvPr/>
        </p:nvPicPr>
        <p:blipFill rotWithShape="1">
          <a:blip r:embed="rId5">
            <a:extLst>
              <a:ext uri="{28A0092B-C50C-407E-A947-70E740481C1C}">
                <a14:useLocalDpi xmlns:a14="http://schemas.microsoft.com/office/drawing/2010/main" val="0"/>
              </a:ext>
            </a:extLst>
          </a:blip>
          <a:srcRect l="24801" t="39775" r="35037" b="13484"/>
          <a:stretch/>
        </p:blipFill>
        <p:spPr>
          <a:xfrm>
            <a:off x="284855" y="4356373"/>
            <a:ext cx="3901934" cy="2448272"/>
          </a:xfrm>
          <a:prstGeom prst="rect">
            <a:avLst/>
          </a:prstGeom>
        </p:spPr>
      </p:pic>
    </p:spTree>
    <p:extLst>
      <p:ext uri="{BB962C8B-B14F-4D97-AF65-F5344CB8AC3E}">
        <p14:creationId xmlns:p14="http://schemas.microsoft.com/office/powerpoint/2010/main" val="36675743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清华模板">
  <a:themeElements>
    <a:clrScheme name="PPT模板 8">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自定义 1">
      <a:majorFont>
        <a:latin typeface="Comic Sans MS"/>
        <a:ea typeface="微软雅黑"/>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40000"/>
          </a:lnSpc>
          <a:spcBef>
            <a:spcPct val="0"/>
          </a:spcBef>
          <a:spcAft>
            <a:spcPct val="0"/>
          </a:spcAft>
          <a:buClr>
            <a:schemeClr val="hlink"/>
          </a:buClr>
          <a:buSzTx/>
          <a:buFont typeface="Wingdings" pitchFamily="2" charset="2"/>
          <a:buChar char="l"/>
          <a:tabLst/>
          <a:defRPr kumimoji="1" lang="zh-CN" altLang="en-US" sz="2000" b="1"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noFill/>
        <a:ln w="25400" cap="flat" cmpd="sng" algn="ctr">
          <a:solidFill>
            <a:srgbClr val="FF0000"/>
          </a:solidFill>
          <a:prstDash val="solid"/>
          <a:round/>
          <a:headEnd type="none" w="med" len="med"/>
          <a:tailEnd type="none" w="med" len="med"/>
        </a:ln>
        <a:effectLst/>
      </a:spPr>
      <a:bodyPr/>
      <a:lstStyle/>
    </a:lnDef>
  </a:objectDefaults>
  <a:extraClrSchemeLst>
    <a:extraClrScheme>
      <a:clrScheme name="PPT模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PT模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模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模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模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PT模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模板 8">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清华模板</Template>
  <TotalTime>12581</TotalTime>
  <Words>1787</Words>
  <Application>Microsoft Office PowerPoint</Application>
  <PresentationFormat>全屏显示(4:3)</PresentationFormat>
  <Paragraphs>177</Paragraphs>
  <Slides>20</Slides>
  <Notes>19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黑体</vt:lpstr>
      <vt:lpstr>宋体</vt:lpstr>
      <vt:lpstr>微软雅黑</vt:lpstr>
      <vt:lpstr>Arial</vt:lpstr>
      <vt:lpstr>Calibri</vt:lpstr>
      <vt:lpstr>Comic Sans MS</vt:lpstr>
      <vt:lpstr>Times New Roman</vt:lpstr>
      <vt:lpstr>Wingdings</vt:lpstr>
      <vt:lpstr>清华模板</vt:lpstr>
      <vt:lpstr>  Wang Jiandong1, Wang Shuxiao1, Zhao Bin1, Wang Long1, David Wong2, Jonathan Pleim2, Hao Jiming1  1. Tsinghua University, Beijing, China 2. U.S. EPA, NC, USA</vt:lpstr>
      <vt:lpstr>Interaction Between Particulate Matter and Meteorology</vt:lpstr>
      <vt:lpstr>Interaction Between Particulate Matter and Meteorology</vt:lpstr>
      <vt:lpstr>Two-way Model Introduction</vt:lpstr>
      <vt:lpstr>Model Configuration</vt:lpstr>
      <vt:lpstr>Inventory</vt:lpstr>
      <vt:lpstr>Validation of Radiation Data</vt:lpstr>
      <vt:lpstr>Validation of Radiation Data</vt:lpstr>
      <vt:lpstr>Validation of Meteorological Condition with NCDC Data</vt:lpstr>
      <vt:lpstr>The Pollutant Distribution Comparison</vt:lpstr>
      <vt:lpstr>The Pollutant Distribution Comparison</vt:lpstr>
      <vt:lpstr>Impact of Particulate Matter on Meteorology on North China Plain</vt:lpstr>
      <vt:lpstr>Radiation Effects of Particulate Matters Enhanced the Temperature Inversion</vt:lpstr>
      <vt:lpstr>Process Analysis</vt:lpstr>
      <vt:lpstr>Particle Matter Species</vt:lpstr>
      <vt:lpstr>The Factors Effects on Aerosol Chemistry</vt:lpstr>
      <vt:lpstr>The Factors Effects on Aerosol Chemistry</vt:lpstr>
      <vt:lpstr>The Factors Effects on Aerosol Chemistry</vt:lpstr>
      <vt:lpstr>Conclusion</vt:lpstr>
      <vt:lpstr>PowerPoint 演示文稿</vt:lpstr>
    </vt:vector>
  </TitlesOfParts>
  <Company>tsinghua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我国大气汞污染排放清单及控制对策研究 项目实施方案（清华承担部分）</dc:title>
  <dc:creator>wqr</dc:creator>
  <cp:lastModifiedBy>Jiandong Wang</cp:lastModifiedBy>
  <cp:revision>1599</cp:revision>
  <dcterms:created xsi:type="dcterms:W3CDTF">2010-01-22T05:24:56Z</dcterms:created>
  <dcterms:modified xsi:type="dcterms:W3CDTF">2013-10-28T09:13:49Z</dcterms:modified>
</cp:coreProperties>
</file>