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2" r:id="rId2"/>
    <p:sldMasterId id="2147483667" r:id="rId3"/>
  </p:sldMasterIdLst>
  <p:notesMasterIdLst>
    <p:notesMasterId r:id="rId28"/>
  </p:notesMasterIdLst>
  <p:handoutMasterIdLst>
    <p:handoutMasterId r:id="rId29"/>
  </p:handoutMasterIdLst>
  <p:sldIdLst>
    <p:sldId id="258" r:id="rId4"/>
    <p:sldId id="439" r:id="rId5"/>
    <p:sldId id="440" r:id="rId6"/>
    <p:sldId id="426" r:id="rId7"/>
    <p:sldId id="441" r:id="rId8"/>
    <p:sldId id="424" r:id="rId9"/>
    <p:sldId id="435" r:id="rId10"/>
    <p:sldId id="428" r:id="rId11"/>
    <p:sldId id="455" r:id="rId12"/>
    <p:sldId id="452" r:id="rId13"/>
    <p:sldId id="274" r:id="rId14"/>
    <p:sldId id="456" r:id="rId15"/>
    <p:sldId id="399" r:id="rId16"/>
    <p:sldId id="398" r:id="rId17"/>
    <p:sldId id="320" r:id="rId18"/>
    <p:sldId id="446" r:id="rId19"/>
    <p:sldId id="447" r:id="rId20"/>
    <p:sldId id="430" r:id="rId21"/>
    <p:sldId id="358" r:id="rId22"/>
    <p:sldId id="432" r:id="rId23"/>
    <p:sldId id="450" r:id="rId24"/>
    <p:sldId id="453" r:id="rId25"/>
    <p:sldId id="454" r:id="rId26"/>
    <p:sldId id="457" r:id="rId27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7DBB1C-3E11-4F76-B3C6-844C0D33BD06}" type="datetimeFigureOut">
              <a:rPr lang="en-US" smtClean="0"/>
              <a:pPr/>
              <a:t>10/30/2013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D9C77E-93FF-4682-9942-CA6DFB40B0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7044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177B006-9130-4DDA-A0CF-814BF3FA6721}" type="datetimeFigureOut">
              <a:rPr lang="en-US" smtClean="0"/>
              <a:pPr/>
              <a:t>10/30/2013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4C2231E-F73D-4501-B113-BF0960D52F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961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9" name="Picture 27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613" y="-87313"/>
            <a:ext cx="9331326" cy="7000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14650" y="1447800"/>
            <a:ext cx="5713413" cy="1447800"/>
          </a:xfrm>
          <a:prstGeom prst="rect">
            <a:avLst/>
          </a:prstGeom>
          <a:solidFill>
            <a:srgbClr val="003F69">
              <a:alpha val="0"/>
            </a:srgbClr>
          </a:solidFill>
        </p:spPr>
        <p:txBody>
          <a:bodyPr lIns="0" tIns="0" rIns="0" bIns="0" anchor="b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14650" y="3016250"/>
            <a:ext cx="5713413" cy="338138"/>
          </a:xfrm>
          <a:prstGeom prst="rect">
            <a:avLst/>
          </a:prstGeom>
          <a:solidFill>
            <a:srgbClr val="003F69">
              <a:alpha val="0"/>
            </a:srgbClr>
          </a:solidFill>
        </p:spPr>
        <p:txBody>
          <a:bodyPr lIns="0" tIns="0" rIns="0" bIns="0"/>
          <a:lstStyle>
            <a:lvl1pPr marL="0" indent="0">
              <a:lnSpc>
                <a:spcPct val="70000"/>
              </a:lnSpc>
              <a:buFont typeface="Times" pitchFamily="1" charset="0"/>
              <a:buNone/>
              <a:defRPr i="1">
                <a:solidFill>
                  <a:schemeClr val="bg1"/>
                </a:solidFill>
                <a:latin typeface="Times New Roman" pitchFamily="1" charset="0"/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3080" name="Rectangle 8"/>
          <p:cNvSpPr>
            <a:spLocks noChangeArrowheads="1"/>
          </p:cNvSpPr>
          <p:nvPr userDrawn="1"/>
        </p:nvSpPr>
        <p:spPr bwMode="auto">
          <a:xfrm>
            <a:off x="0" y="6224588"/>
            <a:ext cx="7620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3097" name="Picture 25" descr="EPA Logo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1676400" cy="66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757238" y="6224588"/>
            <a:ext cx="5643562" cy="228600"/>
          </a:xfrm>
          <a:prstGeom prst="rect">
            <a:avLst/>
          </a:prstGeom>
          <a:solidFill>
            <a:srgbClr val="003F69">
              <a:alpha val="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>
              <a:lnSpc>
                <a:spcPct val="90000"/>
              </a:lnSpc>
              <a:defRPr/>
            </a:pPr>
            <a:r>
              <a:rPr lang="en-US" sz="900" b="1" dirty="0">
                <a:solidFill>
                  <a:srgbClr val="FFFFFF"/>
                </a:solidFill>
              </a:rPr>
              <a:t>Office of Research and Development</a:t>
            </a:r>
            <a:endParaRPr lang="en-US" sz="900" b="1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defRPr/>
            </a:pPr>
            <a:r>
              <a:rPr lang="en-US" sz="900" dirty="0">
                <a:solidFill>
                  <a:srgbClr val="FFFFFF"/>
                </a:solidFill>
              </a:rPr>
              <a:t>Atmospheric Modeling and Analysis Division , NERL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74638"/>
            <a:ext cx="6400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E568D-B7A1-40F5-AAD3-40F65295F1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74638"/>
            <a:ext cx="6400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382000" cy="4419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E568D-B7A1-40F5-AAD3-40F65295F1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014A8-66C4-4397-B113-3A367D3775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74638"/>
            <a:ext cx="6400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E568D-B7A1-40F5-AAD3-40F65295F1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74638"/>
            <a:ext cx="6400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382000" cy="4419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E568D-B7A1-40F5-AAD3-40F65295F1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014A8-66C4-4397-B113-3A367D3775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74638"/>
            <a:ext cx="6400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E568D-B7A1-40F5-AAD3-40F65295F1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74638"/>
            <a:ext cx="6400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382000" cy="4419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E568D-B7A1-40F5-AAD3-40F65295F1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014A8-66C4-4397-B113-3A367D3775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Rectangle 10"/>
          <p:cNvSpPr>
            <a:spLocks noChangeArrowheads="1"/>
          </p:cNvSpPr>
          <p:nvPr userDrawn="1"/>
        </p:nvSpPr>
        <p:spPr bwMode="auto">
          <a:xfrm>
            <a:off x="0" y="6224588"/>
            <a:ext cx="685800" cy="228600"/>
          </a:xfrm>
          <a:prstGeom prst="rect">
            <a:avLst/>
          </a:prstGeom>
          <a:solidFill>
            <a:srgbClr val="35577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1041" name="Picture 17" descr="EPA Logo 2955 RGB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457200"/>
            <a:ext cx="1704975" cy="67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/>
          <p:cNvSpPr>
            <a:spLocks noChangeArrowheads="1"/>
          </p:cNvSpPr>
          <p:nvPr userDrawn="1"/>
        </p:nvSpPr>
        <p:spPr bwMode="auto">
          <a:xfrm>
            <a:off x="757238" y="6219764"/>
            <a:ext cx="5643562" cy="249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just">
              <a:lnSpc>
                <a:spcPct val="90000"/>
              </a:lnSpc>
              <a:defRPr/>
            </a:pPr>
            <a:r>
              <a:rPr lang="en-US" sz="900" b="1" dirty="0">
                <a:solidFill>
                  <a:srgbClr val="003F69"/>
                </a:solidFill>
              </a:rPr>
              <a:t>Office of Research and Development</a:t>
            </a:r>
          </a:p>
          <a:p>
            <a:pPr algn="just">
              <a:lnSpc>
                <a:spcPct val="90000"/>
              </a:lnSpc>
              <a:defRPr/>
            </a:pPr>
            <a:r>
              <a:rPr lang="en-US" sz="900" dirty="0">
                <a:solidFill>
                  <a:srgbClr val="003F69"/>
                </a:solidFill>
              </a:rPr>
              <a:t>Atmospheric Modeling and Analysis Division, NERL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52400" y="6172200"/>
            <a:ext cx="4572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662CBC-C166-4EAE-9392-07499A00ADD8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665" r:id="rId3"/>
    <p:sldLayoutId id="2147483666" r:id="rId4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400" b="1">
          <a:solidFill>
            <a:srgbClr val="355777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400" b="1">
          <a:solidFill>
            <a:srgbClr val="355777"/>
          </a:solidFill>
          <a:latin typeface="Arial" charset="0"/>
          <a:ea typeface="ＭＳ Ｐゴシック" pitchFamily="1" charset="-128"/>
        </a:defRPr>
      </a:lvl2pPr>
      <a:lvl3pPr algn="l" rtl="0" fontAlgn="base">
        <a:spcBef>
          <a:spcPct val="0"/>
        </a:spcBef>
        <a:spcAft>
          <a:spcPct val="0"/>
        </a:spcAft>
        <a:defRPr sz="3400" b="1">
          <a:solidFill>
            <a:srgbClr val="355777"/>
          </a:solidFill>
          <a:latin typeface="Arial" charset="0"/>
          <a:ea typeface="ＭＳ Ｐゴシック" pitchFamily="1" charset="-128"/>
        </a:defRPr>
      </a:lvl3pPr>
      <a:lvl4pPr algn="l" rtl="0" fontAlgn="base">
        <a:spcBef>
          <a:spcPct val="0"/>
        </a:spcBef>
        <a:spcAft>
          <a:spcPct val="0"/>
        </a:spcAft>
        <a:defRPr sz="3400" b="1">
          <a:solidFill>
            <a:srgbClr val="355777"/>
          </a:solidFill>
          <a:latin typeface="Arial" charset="0"/>
          <a:ea typeface="ＭＳ Ｐゴシック" pitchFamily="1" charset="-128"/>
        </a:defRPr>
      </a:lvl4pPr>
      <a:lvl5pPr algn="l" rtl="0" fontAlgn="base">
        <a:spcBef>
          <a:spcPct val="0"/>
        </a:spcBef>
        <a:spcAft>
          <a:spcPct val="0"/>
        </a:spcAft>
        <a:defRPr sz="3400" b="1">
          <a:solidFill>
            <a:srgbClr val="355777"/>
          </a:solidFill>
          <a:latin typeface="Arial" charset="0"/>
          <a:ea typeface="ＭＳ Ｐゴシック" pitchFamily="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400" b="1">
          <a:solidFill>
            <a:srgbClr val="355777"/>
          </a:solidFill>
          <a:latin typeface="Arial" charset="0"/>
          <a:ea typeface="ＭＳ Ｐゴシック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400" b="1">
          <a:solidFill>
            <a:srgbClr val="355777"/>
          </a:solidFill>
          <a:latin typeface="Arial" charset="0"/>
          <a:ea typeface="ＭＳ Ｐゴシック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400" b="1">
          <a:solidFill>
            <a:srgbClr val="355777"/>
          </a:solidFill>
          <a:latin typeface="Arial" charset="0"/>
          <a:ea typeface="ＭＳ Ｐゴシック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400" b="1">
          <a:solidFill>
            <a:srgbClr val="355777"/>
          </a:solidFill>
          <a:latin typeface="Arial" charset="0"/>
          <a:ea typeface="ＭＳ Ｐゴシック" pitchFamily="1" charset="-128"/>
        </a:defRPr>
      </a:lvl9pPr>
    </p:titleStyle>
    <p:bodyStyle>
      <a:lvl1pPr marL="168275" indent="-168275" algn="l" rtl="0" fontAlgn="base">
        <a:spcBef>
          <a:spcPct val="20000"/>
        </a:spcBef>
        <a:spcAft>
          <a:spcPct val="0"/>
        </a:spcAft>
        <a:buClr>
          <a:srgbClr val="355777"/>
        </a:buClr>
        <a:buSzPct val="90000"/>
        <a:buFont typeface="Times" pitchFamily="1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458788" indent="-174625" algn="l" rtl="0" fontAlgn="base">
        <a:spcBef>
          <a:spcPct val="20000"/>
        </a:spcBef>
        <a:spcAft>
          <a:spcPct val="0"/>
        </a:spcAft>
        <a:buClr>
          <a:srgbClr val="355777"/>
        </a:buClr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742950" indent="-168275" algn="l" rtl="0" fontAlgn="base">
        <a:spcBef>
          <a:spcPct val="20000"/>
        </a:spcBef>
        <a:spcAft>
          <a:spcPct val="0"/>
        </a:spcAft>
        <a:buClr>
          <a:srgbClr val="355777"/>
        </a:buClr>
        <a:buSzPct val="90000"/>
        <a:buFont typeface="Times" pitchFamily="1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027113" indent="-169863" algn="l" rtl="0" fontAlgn="base">
        <a:spcBef>
          <a:spcPct val="20000"/>
        </a:spcBef>
        <a:spcAft>
          <a:spcPct val="0"/>
        </a:spcAft>
        <a:buClr>
          <a:srgbClr val="355777"/>
        </a:buClr>
        <a:buChar char="–"/>
        <a:defRPr sz="2400">
          <a:solidFill>
            <a:schemeClr val="tx1"/>
          </a:solidFill>
          <a:latin typeface="+mn-lt"/>
          <a:ea typeface="+mn-ea"/>
        </a:defRPr>
      </a:lvl4pPr>
      <a:lvl5pPr marL="1317625" indent="-176213" algn="l" rtl="0" fontAlgn="base">
        <a:spcBef>
          <a:spcPct val="20000"/>
        </a:spcBef>
        <a:spcAft>
          <a:spcPct val="0"/>
        </a:spcAft>
        <a:buClr>
          <a:srgbClr val="355777"/>
        </a:buClr>
        <a:buChar char="»"/>
        <a:defRPr sz="2400" i="1">
          <a:solidFill>
            <a:schemeClr val="tx1"/>
          </a:solidFill>
          <a:latin typeface="+mn-lt"/>
          <a:ea typeface="+mn-ea"/>
        </a:defRPr>
      </a:lvl5pPr>
      <a:lvl6pPr marL="1774825" indent="-176213" algn="l" rtl="0" fontAlgn="base">
        <a:spcBef>
          <a:spcPct val="20000"/>
        </a:spcBef>
        <a:spcAft>
          <a:spcPct val="0"/>
        </a:spcAft>
        <a:buClr>
          <a:srgbClr val="355777"/>
        </a:buClr>
        <a:buChar char="»"/>
        <a:defRPr sz="2400" i="1">
          <a:solidFill>
            <a:schemeClr val="tx1"/>
          </a:solidFill>
          <a:latin typeface="+mn-lt"/>
          <a:ea typeface="+mn-ea"/>
        </a:defRPr>
      </a:lvl6pPr>
      <a:lvl7pPr marL="2232025" indent="-176213" algn="l" rtl="0" fontAlgn="base">
        <a:spcBef>
          <a:spcPct val="20000"/>
        </a:spcBef>
        <a:spcAft>
          <a:spcPct val="0"/>
        </a:spcAft>
        <a:buClr>
          <a:srgbClr val="355777"/>
        </a:buClr>
        <a:buChar char="»"/>
        <a:defRPr sz="2400" i="1">
          <a:solidFill>
            <a:schemeClr val="tx1"/>
          </a:solidFill>
          <a:latin typeface="+mn-lt"/>
          <a:ea typeface="+mn-ea"/>
        </a:defRPr>
      </a:lvl7pPr>
      <a:lvl8pPr marL="2689225" indent="-176213" algn="l" rtl="0" fontAlgn="base">
        <a:spcBef>
          <a:spcPct val="20000"/>
        </a:spcBef>
        <a:spcAft>
          <a:spcPct val="0"/>
        </a:spcAft>
        <a:buClr>
          <a:srgbClr val="355777"/>
        </a:buClr>
        <a:buChar char="»"/>
        <a:defRPr sz="2400" i="1">
          <a:solidFill>
            <a:schemeClr val="tx1"/>
          </a:solidFill>
          <a:latin typeface="+mn-lt"/>
          <a:ea typeface="+mn-ea"/>
        </a:defRPr>
      </a:lvl8pPr>
      <a:lvl9pPr marL="3146425" indent="-176213" algn="l" rtl="0" fontAlgn="base">
        <a:spcBef>
          <a:spcPct val="20000"/>
        </a:spcBef>
        <a:spcAft>
          <a:spcPct val="0"/>
        </a:spcAft>
        <a:buClr>
          <a:srgbClr val="355777"/>
        </a:buClr>
        <a:buChar char="»"/>
        <a:defRPr sz="2400" i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Rectangle 10"/>
          <p:cNvSpPr>
            <a:spLocks noChangeArrowheads="1"/>
          </p:cNvSpPr>
          <p:nvPr userDrawn="1"/>
        </p:nvSpPr>
        <p:spPr bwMode="auto">
          <a:xfrm>
            <a:off x="0" y="6224588"/>
            <a:ext cx="685800" cy="228600"/>
          </a:xfrm>
          <a:prstGeom prst="rect">
            <a:avLst/>
          </a:prstGeom>
          <a:solidFill>
            <a:srgbClr val="35577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1041" name="Picture 17" descr="EPA Logo 2955 RGB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457200"/>
            <a:ext cx="1704975" cy="67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52400" y="6172200"/>
            <a:ext cx="4572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662CBC-C166-4EAE-9392-07499A00ADD8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400" b="1">
          <a:solidFill>
            <a:srgbClr val="355777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400" b="1">
          <a:solidFill>
            <a:srgbClr val="355777"/>
          </a:solidFill>
          <a:latin typeface="Arial" charset="0"/>
          <a:ea typeface="ＭＳ Ｐゴシック" pitchFamily="1" charset="-128"/>
        </a:defRPr>
      </a:lvl2pPr>
      <a:lvl3pPr algn="l" rtl="0" fontAlgn="base">
        <a:spcBef>
          <a:spcPct val="0"/>
        </a:spcBef>
        <a:spcAft>
          <a:spcPct val="0"/>
        </a:spcAft>
        <a:defRPr sz="3400" b="1">
          <a:solidFill>
            <a:srgbClr val="355777"/>
          </a:solidFill>
          <a:latin typeface="Arial" charset="0"/>
          <a:ea typeface="ＭＳ Ｐゴシック" pitchFamily="1" charset="-128"/>
        </a:defRPr>
      </a:lvl3pPr>
      <a:lvl4pPr algn="l" rtl="0" fontAlgn="base">
        <a:spcBef>
          <a:spcPct val="0"/>
        </a:spcBef>
        <a:spcAft>
          <a:spcPct val="0"/>
        </a:spcAft>
        <a:defRPr sz="3400" b="1">
          <a:solidFill>
            <a:srgbClr val="355777"/>
          </a:solidFill>
          <a:latin typeface="Arial" charset="0"/>
          <a:ea typeface="ＭＳ Ｐゴシック" pitchFamily="1" charset="-128"/>
        </a:defRPr>
      </a:lvl4pPr>
      <a:lvl5pPr algn="l" rtl="0" fontAlgn="base">
        <a:spcBef>
          <a:spcPct val="0"/>
        </a:spcBef>
        <a:spcAft>
          <a:spcPct val="0"/>
        </a:spcAft>
        <a:defRPr sz="3400" b="1">
          <a:solidFill>
            <a:srgbClr val="355777"/>
          </a:solidFill>
          <a:latin typeface="Arial" charset="0"/>
          <a:ea typeface="ＭＳ Ｐゴシック" pitchFamily="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400" b="1">
          <a:solidFill>
            <a:srgbClr val="355777"/>
          </a:solidFill>
          <a:latin typeface="Arial" charset="0"/>
          <a:ea typeface="ＭＳ Ｐゴシック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400" b="1">
          <a:solidFill>
            <a:srgbClr val="355777"/>
          </a:solidFill>
          <a:latin typeface="Arial" charset="0"/>
          <a:ea typeface="ＭＳ Ｐゴシック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400" b="1">
          <a:solidFill>
            <a:srgbClr val="355777"/>
          </a:solidFill>
          <a:latin typeface="Arial" charset="0"/>
          <a:ea typeface="ＭＳ Ｐゴシック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400" b="1">
          <a:solidFill>
            <a:srgbClr val="355777"/>
          </a:solidFill>
          <a:latin typeface="Arial" charset="0"/>
          <a:ea typeface="ＭＳ Ｐゴシック" pitchFamily="1" charset="-128"/>
        </a:defRPr>
      </a:lvl9pPr>
    </p:titleStyle>
    <p:bodyStyle>
      <a:lvl1pPr marL="168275" indent="-168275" algn="l" rtl="0" fontAlgn="base">
        <a:spcBef>
          <a:spcPct val="20000"/>
        </a:spcBef>
        <a:spcAft>
          <a:spcPct val="0"/>
        </a:spcAft>
        <a:buClr>
          <a:srgbClr val="355777"/>
        </a:buClr>
        <a:buSzPct val="90000"/>
        <a:buFont typeface="Times" pitchFamily="1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458788" indent="-174625" algn="l" rtl="0" fontAlgn="base">
        <a:spcBef>
          <a:spcPct val="20000"/>
        </a:spcBef>
        <a:spcAft>
          <a:spcPct val="0"/>
        </a:spcAft>
        <a:buClr>
          <a:srgbClr val="355777"/>
        </a:buClr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742950" indent="-168275" algn="l" rtl="0" fontAlgn="base">
        <a:spcBef>
          <a:spcPct val="20000"/>
        </a:spcBef>
        <a:spcAft>
          <a:spcPct val="0"/>
        </a:spcAft>
        <a:buClr>
          <a:srgbClr val="355777"/>
        </a:buClr>
        <a:buSzPct val="90000"/>
        <a:buFont typeface="Times" pitchFamily="1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027113" indent="-169863" algn="l" rtl="0" fontAlgn="base">
        <a:spcBef>
          <a:spcPct val="20000"/>
        </a:spcBef>
        <a:spcAft>
          <a:spcPct val="0"/>
        </a:spcAft>
        <a:buClr>
          <a:srgbClr val="355777"/>
        </a:buClr>
        <a:buChar char="–"/>
        <a:defRPr sz="2400">
          <a:solidFill>
            <a:schemeClr val="tx1"/>
          </a:solidFill>
          <a:latin typeface="+mn-lt"/>
          <a:ea typeface="+mn-ea"/>
        </a:defRPr>
      </a:lvl4pPr>
      <a:lvl5pPr marL="1317625" indent="-176213" algn="l" rtl="0" fontAlgn="base">
        <a:spcBef>
          <a:spcPct val="20000"/>
        </a:spcBef>
        <a:spcAft>
          <a:spcPct val="0"/>
        </a:spcAft>
        <a:buClr>
          <a:srgbClr val="355777"/>
        </a:buClr>
        <a:buChar char="»"/>
        <a:defRPr sz="2400" i="1">
          <a:solidFill>
            <a:schemeClr val="tx1"/>
          </a:solidFill>
          <a:latin typeface="+mn-lt"/>
          <a:ea typeface="+mn-ea"/>
        </a:defRPr>
      </a:lvl5pPr>
      <a:lvl6pPr marL="1774825" indent="-176213" algn="l" rtl="0" fontAlgn="base">
        <a:spcBef>
          <a:spcPct val="20000"/>
        </a:spcBef>
        <a:spcAft>
          <a:spcPct val="0"/>
        </a:spcAft>
        <a:buClr>
          <a:srgbClr val="355777"/>
        </a:buClr>
        <a:buChar char="»"/>
        <a:defRPr sz="2400" i="1">
          <a:solidFill>
            <a:schemeClr val="tx1"/>
          </a:solidFill>
          <a:latin typeface="+mn-lt"/>
          <a:ea typeface="+mn-ea"/>
        </a:defRPr>
      </a:lvl6pPr>
      <a:lvl7pPr marL="2232025" indent="-176213" algn="l" rtl="0" fontAlgn="base">
        <a:spcBef>
          <a:spcPct val="20000"/>
        </a:spcBef>
        <a:spcAft>
          <a:spcPct val="0"/>
        </a:spcAft>
        <a:buClr>
          <a:srgbClr val="355777"/>
        </a:buClr>
        <a:buChar char="»"/>
        <a:defRPr sz="2400" i="1">
          <a:solidFill>
            <a:schemeClr val="tx1"/>
          </a:solidFill>
          <a:latin typeface="+mn-lt"/>
          <a:ea typeface="+mn-ea"/>
        </a:defRPr>
      </a:lvl7pPr>
      <a:lvl8pPr marL="2689225" indent="-176213" algn="l" rtl="0" fontAlgn="base">
        <a:spcBef>
          <a:spcPct val="20000"/>
        </a:spcBef>
        <a:spcAft>
          <a:spcPct val="0"/>
        </a:spcAft>
        <a:buClr>
          <a:srgbClr val="355777"/>
        </a:buClr>
        <a:buChar char="»"/>
        <a:defRPr sz="2400" i="1">
          <a:solidFill>
            <a:schemeClr val="tx1"/>
          </a:solidFill>
          <a:latin typeface="+mn-lt"/>
          <a:ea typeface="+mn-ea"/>
        </a:defRPr>
      </a:lvl8pPr>
      <a:lvl9pPr marL="3146425" indent="-176213" algn="l" rtl="0" fontAlgn="base">
        <a:spcBef>
          <a:spcPct val="20000"/>
        </a:spcBef>
        <a:spcAft>
          <a:spcPct val="0"/>
        </a:spcAft>
        <a:buClr>
          <a:srgbClr val="355777"/>
        </a:buClr>
        <a:buChar char="»"/>
        <a:defRPr sz="2400" i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Rectangle 10"/>
          <p:cNvSpPr>
            <a:spLocks noChangeArrowheads="1"/>
          </p:cNvSpPr>
          <p:nvPr userDrawn="1"/>
        </p:nvSpPr>
        <p:spPr bwMode="auto">
          <a:xfrm>
            <a:off x="0" y="6224588"/>
            <a:ext cx="685800" cy="228600"/>
          </a:xfrm>
          <a:prstGeom prst="rect">
            <a:avLst/>
          </a:prstGeom>
          <a:solidFill>
            <a:srgbClr val="35577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52400" y="6172200"/>
            <a:ext cx="4572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662CBC-C166-4EAE-9392-07499A00ADD8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400" b="1">
          <a:solidFill>
            <a:srgbClr val="355777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400" b="1">
          <a:solidFill>
            <a:srgbClr val="355777"/>
          </a:solidFill>
          <a:latin typeface="Arial" charset="0"/>
          <a:ea typeface="ＭＳ Ｐゴシック" pitchFamily="1" charset="-128"/>
        </a:defRPr>
      </a:lvl2pPr>
      <a:lvl3pPr algn="l" rtl="0" fontAlgn="base">
        <a:spcBef>
          <a:spcPct val="0"/>
        </a:spcBef>
        <a:spcAft>
          <a:spcPct val="0"/>
        </a:spcAft>
        <a:defRPr sz="3400" b="1">
          <a:solidFill>
            <a:srgbClr val="355777"/>
          </a:solidFill>
          <a:latin typeface="Arial" charset="0"/>
          <a:ea typeface="ＭＳ Ｐゴシック" pitchFamily="1" charset="-128"/>
        </a:defRPr>
      </a:lvl3pPr>
      <a:lvl4pPr algn="l" rtl="0" fontAlgn="base">
        <a:spcBef>
          <a:spcPct val="0"/>
        </a:spcBef>
        <a:spcAft>
          <a:spcPct val="0"/>
        </a:spcAft>
        <a:defRPr sz="3400" b="1">
          <a:solidFill>
            <a:srgbClr val="355777"/>
          </a:solidFill>
          <a:latin typeface="Arial" charset="0"/>
          <a:ea typeface="ＭＳ Ｐゴシック" pitchFamily="1" charset="-128"/>
        </a:defRPr>
      </a:lvl4pPr>
      <a:lvl5pPr algn="l" rtl="0" fontAlgn="base">
        <a:spcBef>
          <a:spcPct val="0"/>
        </a:spcBef>
        <a:spcAft>
          <a:spcPct val="0"/>
        </a:spcAft>
        <a:defRPr sz="3400" b="1">
          <a:solidFill>
            <a:srgbClr val="355777"/>
          </a:solidFill>
          <a:latin typeface="Arial" charset="0"/>
          <a:ea typeface="ＭＳ Ｐゴシック" pitchFamily="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400" b="1">
          <a:solidFill>
            <a:srgbClr val="355777"/>
          </a:solidFill>
          <a:latin typeface="Arial" charset="0"/>
          <a:ea typeface="ＭＳ Ｐゴシック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400" b="1">
          <a:solidFill>
            <a:srgbClr val="355777"/>
          </a:solidFill>
          <a:latin typeface="Arial" charset="0"/>
          <a:ea typeface="ＭＳ Ｐゴシック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400" b="1">
          <a:solidFill>
            <a:srgbClr val="355777"/>
          </a:solidFill>
          <a:latin typeface="Arial" charset="0"/>
          <a:ea typeface="ＭＳ Ｐゴシック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400" b="1">
          <a:solidFill>
            <a:srgbClr val="355777"/>
          </a:solidFill>
          <a:latin typeface="Arial" charset="0"/>
          <a:ea typeface="ＭＳ Ｐゴシック" pitchFamily="1" charset="-128"/>
        </a:defRPr>
      </a:lvl9pPr>
    </p:titleStyle>
    <p:bodyStyle>
      <a:lvl1pPr marL="168275" indent="-168275" algn="l" rtl="0" fontAlgn="base">
        <a:spcBef>
          <a:spcPct val="20000"/>
        </a:spcBef>
        <a:spcAft>
          <a:spcPct val="0"/>
        </a:spcAft>
        <a:buClr>
          <a:srgbClr val="355777"/>
        </a:buClr>
        <a:buSzPct val="90000"/>
        <a:buFont typeface="Times" pitchFamily="1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458788" indent="-174625" algn="l" rtl="0" fontAlgn="base">
        <a:spcBef>
          <a:spcPct val="20000"/>
        </a:spcBef>
        <a:spcAft>
          <a:spcPct val="0"/>
        </a:spcAft>
        <a:buClr>
          <a:srgbClr val="355777"/>
        </a:buClr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742950" indent="-168275" algn="l" rtl="0" fontAlgn="base">
        <a:spcBef>
          <a:spcPct val="20000"/>
        </a:spcBef>
        <a:spcAft>
          <a:spcPct val="0"/>
        </a:spcAft>
        <a:buClr>
          <a:srgbClr val="355777"/>
        </a:buClr>
        <a:buSzPct val="90000"/>
        <a:buFont typeface="Times" pitchFamily="1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027113" indent="-169863" algn="l" rtl="0" fontAlgn="base">
        <a:spcBef>
          <a:spcPct val="20000"/>
        </a:spcBef>
        <a:spcAft>
          <a:spcPct val="0"/>
        </a:spcAft>
        <a:buClr>
          <a:srgbClr val="355777"/>
        </a:buClr>
        <a:buChar char="–"/>
        <a:defRPr sz="2400">
          <a:solidFill>
            <a:schemeClr val="tx1"/>
          </a:solidFill>
          <a:latin typeface="+mn-lt"/>
          <a:ea typeface="+mn-ea"/>
        </a:defRPr>
      </a:lvl4pPr>
      <a:lvl5pPr marL="1317625" indent="-176213" algn="l" rtl="0" fontAlgn="base">
        <a:spcBef>
          <a:spcPct val="20000"/>
        </a:spcBef>
        <a:spcAft>
          <a:spcPct val="0"/>
        </a:spcAft>
        <a:buClr>
          <a:srgbClr val="355777"/>
        </a:buClr>
        <a:buChar char="»"/>
        <a:defRPr sz="2400" i="1">
          <a:solidFill>
            <a:schemeClr val="tx1"/>
          </a:solidFill>
          <a:latin typeface="+mn-lt"/>
          <a:ea typeface="+mn-ea"/>
        </a:defRPr>
      </a:lvl5pPr>
      <a:lvl6pPr marL="1774825" indent="-176213" algn="l" rtl="0" fontAlgn="base">
        <a:spcBef>
          <a:spcPct val="20000"/>
        </a:spcBef>
        <a:spcAft>
          <a:spcPct val="0"/>
        </a:spcAft>
        <a:buClr>
          <a:srgbClr val="355777"/>
        </a:buClr>
        <a:buChar char="»"/>
        <a:defRPr sz="2400" i="1">
          <a:solidFill>
            <a:schemeClr val="tx1"/>
          </a:solidFill>
          <a:latin typeface="+mn-lt"/>
          <a:ea typeface="+mn-ea"/>
        </a:defRPr>
      </a:lvl6pPr>
      <a:lvl7pPr marL="2232025" indent="-176213" algn="l" rtl="0" fontAlgn="base">
        <a:spcBef>
          <a:spcPct val="20000"/>
        </a:spcBef>
        <a:spcAft>
          <a:spcPct val="0"/>
        </a:spcAft>
        <a:buClr>
          <a:srgbClr val="355777"/>
        </a:buClr>
        <a:buChar char="»"/>
        <a:defRPr sz="2400" i="1">
          <a:solidFill>
            <a:schemeClr val="tx1"/>
          </a:solidFill>
          <a:latin typeface="+mn-lt"/>
          <a:ea typeface="+mn-ea"/>
        </a:defRPr>
      </a:lvl7pPr>
      <a:lvl8pPr marL="2689225" indent="-176213" algn="l" rtl="0" fontAlgn="base">
        <a:spcBef>
          <a:spcPct val="20000"/>
        </a:spcBef>
        <a:spcAft>
          <a:spcPct val="0"/>
        </a:spcAft>
        <a:buClr>
          <a:srgbClr val="355777"/>
        </a:buClr>
        <a:buChar char="»"/>
        <a:defRPr sz="2400" i="1">
          <a:solidFill>
            <a:schemeClr val="tx1"/>
          </a:solidFill>
          <a:latin typeface="+mn-lt"/>
          <a:ea typeface="+mn-ea"/>
        </a:defRPr>
      </a:lvl8pPr>
      <a:lvl9pPr marL="3146425" indent="-176213" algn="l" rtl="0" fontAlgn="base">
        <a:spcBef>
          <a:spcPct val="20000"/>
        </a:spcBef>
        <a:spcAft>
          <a:spcPct val="0"/>
        </a:spcAft>
        <a:buClr>
          <a:srgbClr val="355777"/>
        </a:buClr>
        <a:buChar char="»"/>
        <a:defRPr sz="2400" i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371600"/>
            <a:ext cx="8077200" cy="1447800"/>
          </a:xfrm>
        </p:spPr>
        <p:txBody>
          <a:bodyPr/>
          <a:lstStyle/>
          <a:p>
            <a:r>
              <a:rPr lang="en-US" dirty="0" smtClean="0"/>
              <a:t>Overview and Evaluation of AQMEII Phase 2 Coupled Simulations over North America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3124200"/>
            <a:ext cx="83820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 smtClean="0">
                <a:solidFill>
                  <a:schemeClr val="bg1"/>
                </a:solidFill>
              </a:rPr>
              <a:t>Christian Hogrefe, George Pouliot, Shawn Roselle, Rohit Mathur</a:t>
            </a:r>
            <a:r>
              <a:rPr lang="en-US" dirty="0" smtClean="0">
                <a:solidFill>
                  <a:schemeClr val="bg1"/>
                </a:solidFill>
              </a:rPr>
              <a:t>, U.S. EPA</a:t>
            </a:r>
          </a:p>
          <a:p>
            <a:pPr>
              <a:spcAft>
                <a:spcPts val="600"/>
              </a:spcAft>
            </a:pPr>
            <a:r>
              <a:rPr lang="en-US" b="1" dirty="0" smtClean="0">
                <a:solidFill>
                  <a:schemeClr val="bg1"/>
                </a:solidFill>
              </a:rPr>
              <a:t>Paul </a:t>
            </a:r>
            <a:r>
              <a:rPr lang="en-US" b="1" smtClean="0">
                <a:solidFill>
                  <a:schemeClr val="bg1"/>
                </a:solidFill>
              </a:rPr>
              <a:t>Makar</a:t>
            </a:r>
            <a:r>
              <a:rPr lang="en-US" dirty="0" smtClean="0">
                <a:solidFill>
                  <a:schemeClr val="bg1"/>
                </a:solidFill>
              </a:rPr>
              <a:t>, Environment Canada</a:t>
            </a:r>
          </a:p>
          <a:p>
            <a:pPr>
              <a:spcAft>
                <a:spcPts val="600"/>
              </a:spcAft>
            </a:pPr>
            <a:r>
              <a:rPr lang="en-US" b="1" dirty="0" err="1" smtClean="0">
                <a:solidFill>
                  <a:schemeClr val="bg1"/>
                </a:solidFill>
              </a:rPr>
              <a:t>Christoph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Knote</a:t>
            </a:r>
            <a:r>
              <a:rPr lang="en-US" dirty="0" smtClean="0">
                <a:solidFill>
                  <a:schemeClr val="bg1"/>
                </a:solidFill>
              </a:rPr>
              <a:t>, NCAR</a:t>
            </a:r>
          </a:p>
          <a:p>
            <a:pPr>
              <a:spcAft>
                <a:spcPts val="600"/>
              </a:spcAft>
            </a:pPr>
            <a:r>
              <a:rPr lang="en-US" b="1" dirty="0" smtClean="0">
                <a:solidFill>
                  <a:schemeClr val="bg1"/>
                </a:solidFill>
              </a:rPr>
              <a:t>Yang Zhang</a:t>
            </a:r>
            <a:r>
              <a:rPr lang="en-US" dirty="0" smtClean="0">
                <a:solidFill>
                  <a:schemeClr val="bg1"/>
                </a:solidFill>
              </a:rPr>
              <a:t>, North Carolina State University</a:t>
            </a:r>
          </a:p>
          <a:p>
            <a:pPr>
              <a:spcAft>
                <a:spcPts val="600"/>
              </a:spcAft>
            </a:pPr>
            <a:r>
              <a:rPr lang="en-US" b="1" dirty="0" smtClean="0">
                <a:solidFill>
                  <a:schemeClr val="bg1"/>
                </a:solidFill>
              </a:rPr>
              <a:t>Stefano Galmarini</a:t>
            </a:r>
            <a:r>
              <a:rPr lang="en-US" dirty="0" smtClean="0">
                <a:solidFill>
                  <a:schemeClr val="bg1"/>
                </a:solidFill>
              </a:rPr>
              <a:t>, European Commission Joint Research Centre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52600" y="5486400"/>
            <a:ext cx="426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CMAS Conference, October 30, 2013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5832" y="61023"/>
            <a:ext cx="6400800" cy="1143000"/>
          </a:xfrm>
        </p:spPr>
        <p:txBody>
          <a:bodyPr/>
          <a:lstStyle/>
          <a:p>
            <a:r>
              <a:rPr lang="en-US" dirty="0" smtClean="0"/>
              <a:t>AQMEII Phase 2 Inputs –</a:t>
            </a:r>
            <a:br>
              <a:rPr lang="en-US" dirty="0" smtClean="0"/>
            </a:br>
            <a:r>
              <a:rPr lang="en-US" dirty="0" smtClean="0"/>
              <a:t>2006 and 2010 Emissions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E568D-B7A1-40F5-AAD3-40F65295F146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6633"/>
          <a:stretch/>
        </p:blipFill>
        <p:spPr bwMode="auto">
          <a:xfrm>
            <a:off x="228600" y="1738776"/>
            <a:ext cx="4343400" cy="4221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 bwMode="auto">
          <a:xfrm>
            <a:off x="866468" y="2362200"/>
            <a:ext cx="2209800" cy="12192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ＭＳ Ｐゴシック" pitchFamily="1" charset="-128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  <a:ea typeface="ＭＳ Ｐゴシック" pitchFamily="1" charset="-128"/>
              </a:rPr>
              <a:t>-20%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t="4975"/>
          <a:stretch/>
        </p:blipFill>
        <p:spPr bwMode="auto">
          <a:xfrm>
            <a:off x="4648200" y="1743692"/>
            <a:ext cx="4292982" cy="4272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7"/>
          <p:cNvSpPr/>
          <p:nvPr/>
        </p:nvSpPr>
        <p:spPr bwMode="auto">
          <a:xfrm>
            <a:off x="5216548" y="2362200"/>
            <a:ext cx="2209800" cy="12954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ＭＳ Ｐゴシック" pitchFamily="1" charset="-128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  <a:ea typeface="ＭＳ Ｐゴシック" pitchFamily="1" charset="-128"/>
              </a:rPr>
              <a:t>-35%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2116" y="1199107"/>
            <a:ext cx="3711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U.S. Domain Total </a:t>
            </a:r>
            <a:r>
              <a:rPr lang="en-US" sz="2400" dirty="0" err="1" smtClean="0"/>
              <a:t>NO</a:t>
            </a:r>
            <a:r>
              <a:rPr lang="en-US" sz="2400" baseline="-25000" dirty="0" err="1" smtClean="0"/>
              <a:t>x</a:t>
            </a:r>
            <a:endParaRPr lang="en-US" sz="2400" baseline="-25000" dirty="0"/>
          </a:p>
        </p:txBody>
      </p:sp>
      <p:sp>
        <p:nvSpPr>
          <p:cNvPr id="12" name="TextBox 11"/>
          <p:cNvSpPr txBox="1"/>
          <p:nvPr/>
        </p:nvSpPr>
        <p:spPr>
          <a:xfrm>
            <a:off x="5014091" y="1242698"/>
            <a:ext cx="356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U.S. Domain Total SO</a:t>
            </a:r>
            <a:r>
              <a:rPr lang="en-US" sz="2400" baseline="-25000" dirty="0" smtClean="0"/>
              <a:t>2</a:t>
            </a:r>
            <a:endParaRPr lang="en-US" sz="2400" baseline="-25000" dirty="0"/>
          </a:p>
        </p:txBody>
      </p:sp>
      <p:sp>
        <p:nvSpPr>
          <p:cNvPr id="3" name="TextBox 2"/>
          <p:cNvSpPr txBox="1"/>
          <p:nvPr/>
        </p:nvSpPr>
        <p:spPr>
          <a:xfrm rot="16200000">
            <a:off x="3516868" y="5553045"/>
            <a:ext cx="9906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Mobile</a:t>
            </a:r>
            <a:endParaRPr lang="en-US" sz="2000" b="1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2754243" y="5438476"/>
            <a:ext cx="9906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Power Plants</a:t>
            </a:r>
            <a:endParaRPr lang="en-US" sz="2000" b="1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7097643" y="5482731"/>
            <a:ext cx="9906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Power Plants</a:t>
            </a:r>
            <a:endParaRPr lang="en-US" sz="2000" b="1" dirty="0"/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0" y="6389056"/>
            <a:ext cx="9144000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CA" altLang="en-US" dirty="0" smtClean="0"/>
              <a:t>Additional details were provided in the presentation by G. </a:t>
            </a:r>
            <a:r>
              <a:rPr lang="en-CA" altLang="en-US" dirty="0" err="1" smtClean="0"/>
              <a:t>Pouliot</a:t>
            </a:r>
            <a:r>
              <a:rPr lang="en-CA" altLang="en-US" dirty="0" smtClean="0"/>
              <a:t> on Tuesday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t="5660"/>
          <a:stretch>
            <a:fillRect/>
          </a:stretch>
        </p:blipFill>
        <p:spPr bwMode="auto">
          <a:xfrm>
            <a:off x="6172200" y="4647029"/>
            <a:ext cx="2667000" cy="2210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81000" y="1300948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2006 PM</a:t>
            </a:r>
            <a:r>
              <a:rPr lang="en-US" baseline="-25000" dirty="0" smtClean="0"/>
              <a:t>2.5</a:t>
            </a:r>
            <a:endParaRPr lang="en-US" baseline="-250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t="6891" b="50000"/>
          <a:stretch>
            <a:fillRect/>
          </a:stretch>
        </p:blipFill>
        <p:spPr bwMode="auto">
          <a:xfrm>
            <a:off x="266700" y="1700539"/>
            <a:ext cx="5410200" cy="2218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l="2381" t="56310" r="48810"/>
          <a:stretch>
            <a:fillRect/>
          </a:stretch>
        </p:blipFill>
        <p:spPr bwMode="auto">
          <a:xfrm>
            <a:off x="6196781" y="1565019"/>
            <a:ext cx="2594933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014A8-66C4-4397-B113-3A367D37753E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438400" y="152400"/>
            <a:ext cx="6705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355777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Model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355777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Predicted Changes in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355777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PM</a:t>
            </a:r>
            <a:r>
              <a:rPr kumimoji="0" lang="en-US" sz="2400" b="1" i="0" u="none" strike="noStrike" kern="0" cap="none" spc="0" normalizeH="0" baseline="-25000" noProof="0" dirty="0" smtClean="0">
                <a:ln>
                  <a:noFill/>
                </a:ln>
                <a:solidFill>
                  <a:srgbClr val="355777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2.5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355777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and Radiation </a:t>
            </a:r>
            <a:r>
              <a:rPr lang="en-US" sz="2400" b="1" kern="0" dirty="0" smtClean="0">
                <a:solidFill>
                  <a:srgbClr val="355777"/>
                </a:solidFill>
                <a:latin typeface="+mj-lt"/>
                <a:ea typeface="+mj-ea"/>
                <a:cs typeface="+mj-cs"/>
              </a:rPr>
              <a:t>Between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355777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2006 and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355777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2010</a:t>
            </a:r>
            <a:endParaRPr lang="en-US" sz="2400" b="1" kern="0" noProof="0" dirty="0">
              <a:solidFill>
                <a:srgbClr val="355777"/>
              </a:solidFill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 smtClean="0">
                <a:solidFill>
                  <a:srgbClr val="355777"/>
                </a:solidFill>
                <a:latin typeface="+mj-lt"/>
                <a:ea typeface="+mj-ea"/>
                <a:cs typeface="+mj-cs"/>
              </a:rPr>
              <a:t>May – September, All Hours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05200" y="1300948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2010 PM</a:t>
            </a:r>
            <a:r>
              <a:rPr lang="en-US" baseline="-25000" dirty="0" smtClean="0"/>
              <a:t>2.5</a:t>
            </a:r>
            <a:endParaRPr lang="en-US" baseline="-25000" dirty="0"/>
          </a:p>
        </p:txBody>
      </p:sp>
      <p:sp>
        <p:nvSpPr>
          <p:cNvPr id="14" name="TextBox 13"/>
          <p:cNvSpPr txBox="1"/>
          <p:nvPr/>
        </p:nvSpPr>
        <p:spPr>
          <a:xfrm>
            <a:off x="5829300" y="1285568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2010 – 2006 PM</a:t>
            </a:r>
            <a:r>
              <a:rPr lang="en-US" baseline="-25000" dirty="0" smtClean="0"/>
              <a:t>2.5</a:t>
            </a:r>
            <a:endParaRPr lang="en-US" baseline="-25000" dirty="0"/>
          </a:p>
        </p:txBody>
      </p:sp>
      <p:sp>
        <p:nvSpPr>
          <p:cNvPr id="15" name="TextBox 14"/>
          <p:cNvSpPr txBox="1"/>
          <p:nvPr/>
        </p:nvSpPr>
        <p:spPr>
          <a:xfrm>
            <a:off x="5829300" y="3774819"/>
            <a:ext cx="335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2010 – 2006 Clear-Sky Shortwave Radiation at the Surface</a:t>
            </a:r>
            <a:endParaRPr lang="en-US" baseline="-25000" dirty="0"/>
          </a:p>
        </p:txBody>
      </p:sp>
      <p:sp>
        <p:nvSpPr>
          <p:cNvPr id="16" name="TextBox 15"/>
          <p:cNvSpPr txBox="1"/>
          <p:nvPr/>
        </p:nvSpPr>
        <p:spPr>
          <a:xfrm>
            <a:off x="152400" y="4038600"/>
            <a:ext cx="5905500" cy="21852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11125" indent="-111125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/>
              <a:t>Modeled surface PM</a:t>
            </a:r>
            <a:r>
              <a:rPr lang="en-US" baseline="-25000" dirty="0" smtClean="0"/>
              <a:t>2.5</a:t>
            </a:r>
            <a:r>
              <a:rPr lang="en-US" dirty="0" smtClean="0"/>
              <a:t> concentrations decreased substantially between 2006 and 2010 in many areas</a:t>
            </a:r>
          </a:p>
          <a:p>
            <a:pPr marL="111125" indent="-111125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/>
              <a:t>These decreases generally lead to increases in modeled clear-sky shortwave radiation at the surface</a:t>
            </a:r>
          </a:p>
          <a:p>
            <a:pPr marL="111125" indent="-111125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/>
              <a:t>Future analysis will consider the modeled PM</a:t>
            </a:r>
            <a:r>
              <a:rPr lang="en-US" baseline="-25000" dirty="0" smtClean="0"/>
              <a:t>2.5</a:t>
            </a:r>
            <a:r>
              <a:rPr lang="en-US" dirty="0" smtClean="0"/>
              <a:t> vertical distribution and composition and will compare the effect simulated by WRF/CMAQ to other models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326308" y="0"/>
            <a:ext cx="6817692" cy="1143000"/>
          </a:xfrm>
        </p:spPr>
        <p:txBody>
          <a:bodyPr/>
          <a:lstStyle/>
          <a:p>
            <a:r>
              <a:rPr lang="en-US" sz="2400" dirty="0" smtClean="0"/>
              <a:t>Impact of Feedback Effects on WRF/CMAQ Simulated 2006</a:t>
            </a:r>
            <a:r>
              <a:rPr lang="en-US" sz="2400" dirty="0" smtClean="0">
                <a:sym typeface="Wingdings" panose="05000000000000000000" pitchFamily="2" charset="2"/>
              </a:rPr>
              <a:t>2010 </a:t>
            </a:r>
            <a:r>
              <a:rPr lang="en-US" sz="2400" dirty="0" smtClean="0"/>
              <a:t>Changes in June – August Daytime Average PM</a:t>
            </a:r>
            <a:r>
              <a:rPr lang="en-US" sz="2400" baseline="-25000" dirty="0" smtClean="0"/>
              <a:t>2.5</a:t>
            </a:r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014A8-66C4-4397-B113-3A367D37753E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0" y="1447800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Feedback – No Feedback, 2006</a:t>
            </a:r>
            <a:endParaRPr lang="en-US" baseline="-250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66349"/>
            <a:ext cx="2895600" cy="2421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131" y="2146102"/>
            <a:ext cx="2948585" cy="2451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048000" y="1469291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Feedback – No Feedback, 2010</a:t>
            </a:r>
            <a:endParaRPr lang="en-US" baseline="-25000" dirty="0"/>
          </a:p>
        </p:txBody>
      </p:sp>
      <p:grpSp>
        <p:nvGrpSpPr>
          <p:cNvPr id="3" name="Group 2"/>
          <p:cNvGrpSpPr/>
          <p:nvPr/>
        </p:nvGrpSpPr>
        <p:grpSpPr>
          <a:xfrm>
            <a:off x="396240" y="1469291"/>
            <a:ext cx="8690502" cy="4343995"/>
            <a:chOff x="396240" y="1316891"/>
            <a:chExt cx="8690502" cy="4343995"/>
          </a:xfrm>
        </p:grpSpPr>
        <p:sp>
          <p:nvSpPr>
            <p:cNvPr id="14" name="TextBox 13"/>
            <p:cNvSpPr txBox="1"/>
            <p:nvPr/>
          </p:nvSpPr>
          <p:spPr>
            <a:xfrm>
              <a:off x="396240" y="4953000"/>
              <a:ext cx="8534400" cy="7078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itchFamily="34" charset="0"/>
                <a:buChar char="•"/>
              </a:pPr>
              <a:r>
                <a:rPr lang="en-US" sz="2000" dirty="0" smtClean="0">
                  <a:solidFill>
                    <a:srgbClr val="002060"/>
                  </a:solidFill>
                </a:rPr>
                <a:t>Considering feedback effects has an impact on the simulated change in PM</a:t>
              </a:r>
              <a:r>
                <a:rPr lang="en-US" sz="2000" baseline="-25000" dirty="0" smtClean="0">
                  <a:solidFill>
                    <a:srgbClr val="002060"/>
                  </a:solidFill>
                </a:rPr>
                <a:t>2.5</a:t>
              </a:r>
              <a:r>
                <a:rPr lang="en-US" sz="2000" dirty="0" smtClean="0">
                  <a:solidFill>
                    <a:srgbClr val="002060"/>
                  </a:solidFill>
                </a:rPr>
                <a:t> concentrations between 2006 and 2010</a:t>
              </a:r>
              <a:endParaRPr lang="en-US" sz="2000" dirty="0">
                <a:solidFill>
                  <a:srgbClr val="002060"/>
                </a:solidFill>
              </a:endParaRPr>
            </a:p>
          </p:txBody>
        </p:sp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66"/>
            <a:stretch/>
          </p:blipFill>
          <p:spPr bwMode="auto">
            <a:xfrm>
              <a:off x="6122778" y="1925648"/>
              <a:ext cx="2963964" cy="2539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6122778" y="1316891"/>
              <a:ext cx="2895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Abs (2010-2006, FB) – Abs (2010-2006, NF)</a:t>
              </a:r>
              <a:endParaRPr lang="en-US" baseline="-25000" dirty="0"/>
            </a:p>
          </p:txBody>
        </p:sp>
      </p:grpSp>
    </p:spTree>
    <p:extLst>
      <p:ext uri="{BB962C8B-B14F-4D97-AF65-F5344CB8AC3E}">
        <p14:creationId xmlns:p14="http://schemas.microsoft.com/office/powerpoint/2010/main" val="741579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014A8-66C4-4397-B113-3A367D37753E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5556" t="5344" b="5737"/>
          <a:stretch>
            <a:fillRect/>
          </a:stretch>
        </p:blipFill>
        <p:spPr bwMode="auto">
          <a:xfrm>
            <a:off x="6553200" y="1447800"/>
            <a:ext cx="25908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 t="7872"/>
          <a:stretch>
            <a:fillRect/>
          </a:stretch>
        </p:blipFill>
        <p:spPr bwMode="auto">
          <a:xfrm>
            <a:off x="0" y="1447800"/>
            <a:ext cx="6144451" cy="2599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7"/>
          <p:cNvSpPr>
            <a:spLocks noGrp="1"/>
          </p:cNvSpPr>
          <p:nvPr>
            <p:ph type="title"/>
          </p:nvPr>
        </p:nvSpPr>
        <p:spPr>
          <a:xfrm>
            <a:off x="2286000" y="152400"/>
            <a:ext cx="6858000" cy="1143000"/>
          </a:xfrm>
        </p:spPr>
        <p:txBody>
          <a:bodyPr/>
          <a:lstStyle/>
          <a:p>
            <a:r>
              <a:rPr lang="en-US" sz="2400" dirty="0" smtClean="0"/>
              <a:t>Observed (MODIS) and WRF/CMAQ Changes in AOD, May – September, 2010 Minus 2006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52400" y="11430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WRF/CMAQ</a:t>
            </a:r>
            <a:endParaRPr lang="en-US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3429000" y="11430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MODIS</a:t>
            </a:r>
            <a:endParaRPr lang="en-US" baseline="-25000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5427077" y="2421523"/>
            <a:ext cx="182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WRF/CMAQ</a:t>
            </a:r>
            <a:endParaRPr lang="en-US" sz="1600" baseline="-25000" dirty="0"/>
          </a:p>
        </p:txBody>
      </p:sp>
      <p:sp>
        <p:nvSpPr>
          <p:cNvPr id="11" name="TextBox 10"/>
          <p:cNvSpPr txBox="1"/>
          <p:nvPr/>
        </p:nvSpPr>
        <p:spPr>
          <a:xfrm>
            <a:off x="6934200" y="3810000"/>
            <a:ext cx="182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MODIS</a:t>
            </a:r>
            <a:endParaRPr lang="en-US" sz="1600" baseline="-25000" dirty="0"/>
          </a:p>
        </p:txBody>
      </p:sp>
      <p:sp>
        <p:nvSpPr>
          <p:cNvPr id="12" name="TextBox 11"/>
          <p:cNvSpPr txBox="1"/>
          <p:nvPr/>
        </p:nvSpPr>
        <p:spPr>
          <a:xfrm>
            <a:off x="533400" y="4648200"/>
            <a:ext cx="8229600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000" dirty="0" smtClean="0">
                <a:solidFill>
                  <a:srgbClr val="002060"/>
                </a:solidFill>
              </a:rPr>
              <a:t>WRF/CMAQ generally captures the spatial pattern of changes in AOD between 2006 and 2010 but underestimates the magnitude of the change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133600" y="152400"/>
            <a:ext cx="7010400" cy="1143000"/>
          </a:xfrm>
        </p:spPr>
        <p:txBody>
          <a:bodyPr/>
          <a:lstStyle/>
          <a:p>
            <a:r>
              <a:rPr lang="en-US" sz="2400" dirty="0" smtClean="0"/>
              <a:t>Observed (CERES) and WRF/CMAQ Changes in Clear-Sky Shortwave Radiation at the Ground, May – June, 2010 Minus 2006</a:t>
            </a:r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014A8-66C4-4397-B113-3A367D37753E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 t="8625"/>
          <a:stretch>
            <a:fillRect/>
          </a:stretch>
        </p:blipFill>
        <p:spPr bwMode="auto">
          <a:xfrm>
            <a:off x="0" y="1676400"/>
            <a:ext cx="5762626" cy="2421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 l="5556" t="5636" b="4188"/>
          <a:stretch>
            <a:fillRect/>
          </a:stretch>
        </p:blipFill>
        <p:spPr bwMode="auto">
          <a:xfrm>
            <a:off x="6324600" y="1524000"/>
            <a:ext cx="2590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52400" y="12954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WRF/CMAQ</a:t>
            </a:r>
            <a:endParaRPr lang="en-US" baseline="-25000" dirty="0"/>
          </a:p>
        </p:txBody>
      </p:sp>
      <p:sp>
        <p:nvSpPr>
          <p:cNvPr id="11" name="TextBox 10"/>
          <p:cNvSpPr txBox="1"/>
          <p:nvPr/>
        </p:nvSpPr>
        <p:spPr>
          <a:xfrm>
            <a:off x="3276600" y="12954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CERES</a:t>
            </a:r>
            <a:endParaRPr lang="en-US" baseline="-25000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5213866" y="2497723"/>
            <a:ext cx="182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WRF/CMAQ</a:t>
            </a:r>
            <a:endParaRPr lang="en-US" sz="1600" baseline="-25000" dirty="0"/>
          </a:p>
        </p:txBody>
      </p:sp>
      <p:sp>
        <p:nvSpPr>
          <p:cNvPr id="13" name="TextBox 12"/>
          <p:cNvSpPr txBox="1"/>
          <p:nvPr/>
        </p:nvSpPr>
        <p:spPr>
          <a:xfrm>
            <a:off x="6705600" y="3962400"/>
            <a:ext cx="182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CERES</a:t>
            </a:r>
            <a:endParaRPr lang="en-US" sz="1600" baseline="-25000" dirty="0"/>
          </a:p>
        </p:txBody>
      </p:sp>
      <p:sp>
        <p:nvSpPr>
          <p:cNvPr id="14" name="TextBox 13"/>
          <p:cNvSpPr txBox="1"/>
          <p:nvPr/>
        </p:nvSpPr>
        <p:spPr>
          <a:xfrm>
            <a:off x="381000" y="4419600"/>
            <a:ext cx="8534400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WRF/CMAQ generally captures the spatial pattern of changes in clear-sky shortwave radiation at the ground between 2006 and 2010 but underestimates the magnitude of the change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How do other models perform in capturing this observed change?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6553200" y="3810000"/>
            <a:ext cx="2362200" cy="152400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7" name="Rectangle 16"/>
          <p:cNvSpPr/>
          <p:nvPr/>
        </p:nvSpPr>
        <p:spPr bwMode="auto">
          <a:xfrm rot="16200000">
            <a:off x="5162550" y="2686050"/>
            <a:ext cx="2362200" cy="190500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014A8-66C4-4397-B113-3A367D37753E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t="7097" r="17325"/>
          <a:stretch>
            <a:fillRect/>
          </a:stretch>
        </p:blipFill>
        <p:spPr bwMode="auto">
          <a:xfrm>
            <a:off x="4774560" y="1676400"/>
            <a:ext cx="419580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362200" y="152400"/>
            <a:ext cx="6781800" cy="9906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355777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Changes in Observed and Modeled Summer Average PM</a:t>
            </a:r>
            <a:r>
              <a:rPr kumimoji="0" lang="en-US" sz="2400" b="1" i="0" u="none" strike="noStrike" kern="0" cap="none" spc="0" normalizeH="0" baseline="-25000" noProof="0" dirty="0" smtClean="0">
                <a:ln>
                  <a:noFill/>
                </a:ln>
                <a:solidFill>
                  <a:srgbClr val="355777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2.5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355777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Concentrations, 2010 - 2006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57800" y="129540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Relative Changes (%)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t="7092" r="12322"/>
          <a:stretch>
            <a:fillRect/>
          </a:stretch>
        </p:blipFill>
        <p:spPr bwMode="auto">
          <a:xfrm>
            <a:off x="0" y="1705055"/>
            <a:ext cx="4343400" cy="3347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l="80682" t="49284" r="649" b="42903"/>
          <a:stretch>
            <a:fillRect/>
          </a:stretch>
        </p:blipFill>
        <p:spPr bwMode="auto">
          <a:xfrm>
            <a:off x="3048000" y="4267200"/>
            <a:ext cx="1752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838200" y="137160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Absolute Changes (ug/m3)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66800" y="5486400"/>
            <a:ext cx="7520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How do simulated changes in composition compare across the models?</a:t>
            </a:r>
            <a:endParaRPr lang="en-US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014A8-66C4-4397-B113-3A367D37753E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 cstate="print"/>
          <a:srcRect t="8736"/>
          <a:stretch>
            <a:fillRect/>
          </a:stretch>
        </p:blipFill>
        <p:spPr bwMode="auto">
          <a:xfrm>
            <a:off x="4719639" y="1676400"/>
            <a:ext cx="4424361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 cstate="print"/>
          <a:srcRect t="8571"/>
          <a:stretch>
            <a:fillRect/>
          </a:stretch>
        </p:blipFill>
        <p:spPr bwMode="auto">
          <a:xfrm>
            <a:off x="152400" y="1600200"/>
            <a:ext cx="447372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57200" y="129540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Observed Ozone Change (ppb)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334000" y="129540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WRF/CMAQ Ozone Change (ppb)</a:t>
            </a:r>
            <a:endParaRPr lang="en-US" dirty="0"/>
          </a:p>
        </p:txBody>
      </p:sp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4648200"/>
            <a:ext cx="6172201" cy="626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7"/>
          <p:cNvSpPr txBox="1">
            <a:spLocks/>
          </p:cNvSpPr>
          <p:nvPr/>
        </p:nvSpPr>
        <p:spPr>
          <a:xfrm>
            <a:off x="2286000" y="76200"/>
            <a:ext cx="68580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355777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Observed and WRF/CMAQ Changes in Daily Maximum 8-hr O</a:t>
            </a:r>
            <a:r>
              <a:rPr kumimoji="0" lang="en-US" sz="2400" b="1" i="0" u="none" strike="noStrike" kern="0" cap="none" spc="0" normalizeH="0" baseline="-25000" noProof="0" dirty="0" smtClean="0">
                <a:ln>
                  <a:noFill/>
                </a:ln>
                <a:solidFill>
                  <a:srgbClr val="355777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3</a:t>
            </a:r>
            <a:endParaRPr lang="en-US" sz="2400" b="1" kern="0" dirty="0" smtClean="0">
              <a:solidFill>
                <a:srgbClr val="355777"/>
              </a:solidFill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355777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May – September, 2010 Minus 2006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355777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9600" y="5226784"/>
            <a:ext cx="8534400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WRF/CMAQ generally captures the spatial pattern of changes in daily maximum 8-hr O</a:t>
            </a:r>
            <a:r>
              <a:rPr lang="en-US" sz="2000" baseline="-25000" dirty="0" smtClean="0">
                <a:solidFill>
                  <a:srgbClr val="002060"/>
                </a:solidFill>
              </a:rPr>
              <a:t>3</a:t>
            </a:r>
            <a:r>
              <a:rPr lang="en-US" sz="2000" dirty="0" smtClean="0">
                <a:solidFill>
                  <a:srgbClr val="002060"/>
                </a:solidFill>
              </a:rPr>
              <a:t> between 2006 and 2010 but tends to underestimate the magnitude of the change </a:t>
            </a:r>
            <a:r>
              <a:rPr lang="en-US" sz="2000" dirty="0" smtClean="0">
                <a:solidFill>
                  <a:srgbClr val="002060"/>
                </a:solidFill>
                <a:sym typeface="Wingdings" pitchFamily="2" charset="2"/>
              </a:rPr>
              <a:t> investigate the impacts of emissions, meteorology, boundary conditions</a:t>
            </a:r>
            <a:endParaRPr lang="en-US" sz="2000" dirty="0" smtClean="0">
              <a:solidFill>
                <a:srgbClr val="002060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How do other models perform in capturing this observed change?</a:t>
            </a:r>
            <a:endParaRPr lang="en-US" sz="2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590800" y="218768"/>
            <a:ext cx="6324600" cy="1066800"/>
          </a:xfrm>
        </p:spPr>
        <p:txBody>
          <a:bodyPr/>
          <a:lstStyle/>
          <a:p>
            <a:r>
              <a:rPr lang="en-US" sz="2800" dirty="0" smtClean="0"/>
              <a:t>Differences in Summertime Meteorological Fields; 2010 - 2006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E568D-B7A1-40F5-AAD3-40F65295F146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t="6056"/>
          <a:stretch>
            <a:fillRect/>
          </a:stretch>
        </p:blipFill>
        <p:spPr bwMode="auto">
          <a:xfrm>
            <a:off x="2895600" y="1600200"/>
            <a:ext cx="2819400" cy="236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t="6250"/>
          <a:stretch>
            <a:fillRect/>
          </a:stretch>
        </p:blipFill>
        <p:spPr bwMode="auto">
          <a:xfrm>
            <a:off x="0" y="1676400"/>
            <a:ext cx="275303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t="5697"/>
          <a:stretch>
            <a:fillRect/>
          </a:stretch>
        </p:blipFill>
        <p:spPr bwMode="auto">
          <a:xfrm>
            <a:off x="6019800" y="1600200"/>
            <a:ext cx="2971800" cy="2522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 t="8075"/>
          <a:stretch>
            <a:fillRect/>
          </a:stretch>
        </p:blipFill>
        <p:spPr bwMode="auto">
          <a:xfrm>
            <a:off x="762000" y="4419600"/>
            <a:ext cx="3000221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12954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2m Temperature (°C)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124200" y="12954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PBL Height (m)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248400" y="12954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10m Wind Speed (m/s)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90600" y="40386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Cloud Fraction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038600" y="4495800"/>
            <a:ext cx="4800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1125" indent="-111125">
              <a:buFont typeface="Arial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</a:rPr>
              <a:t>Changes in meteorology likely counteracted some of the emission effects on ozone in parts of the Eastern U.S. and enhanced them in the Western U.S.</a:t>
            </a:r>
          </a:p>
          <a:p>
            <a:pPr marL="111125" indent="-111125">
              <a:buFont typeface="Arial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</a:rPr>
              <a:t>Future analyses will aim to quantify the impact of changes in meteorology on pollutant concentrations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014A8-66C4-4397-B113-3A367D37753E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9" name="Title 6"/>
          <p:cNvSpPr txBox="1">
            <a:spLocks/>
          </p:cNvSpPr>
          <p:nvPr/>
        </p:nvSpPr>
        <p:spPr>
          <a:xfrm>
            <a:off x="2362200" y="152400"/>
            <a:ext cx="6553200" cy="1524000"/>
          </a:xfrm>
          <a:prstGeom prst="rect">
            <a:avLst/>
          </a:prstGeom>
        </p:spPr>
        <p:txBody>
          <a:bodyPr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0" dirty="0" smtClean="0">
                <a:solidFill>
                  <a:srgbClr val="355777"/>
                </a:solidFill>
              </a:rPr>
              <a:t>Impact of Boundary Conditions: </a:t>
            </a:r>
            <a:r>
              <a:rPr lang="en-US" sz="2400" b="1" kern="0" dirty="0" smtClean="0">
                <a:solidFill>
                  <a:srgbClr val="355777"/>
                </a:solidFill>
                <a:latin typeface="+mj-lt"/>
                <a:ea typeface="+mj-ea"/>
                <a:cs typeface="+mj-cs"/>
              </a:rPr>
              <a:t>2010-2006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355777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Differences in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355777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MACC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355777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750mb Seasonal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355777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355777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</a:t>
            </a:r>
            <a:r>
              <a:rPr kumimoji="0" lang="en-US" sz="2400" b="1" i="0" u="none" strike="noStrike" kern="0" cap="none" spc="0" normalizeH="0" baseline="-25000" noProof="0" dirty="0" smtClean="0">
                <a:ln>
                  <a:noFill/>
                </a:ln>
                <a:solidFill>
                  <a:srgbClr val="355777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3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355777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Fields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355777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14400" y="5791200"/>
            <a:ext cx="807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Mid-tropospheric MACC O</a:t>
            </a:r>
            <a:r>
              <a:rPr lang="en-US" baseline="-25000" dirty="0" smtClean="0">
                <a:solidFill>
                  <a:srgbClr val="002060"/>
                </a:solidFill>
              </a:rPr>
              <a:t>3</a:t>
            </a:r>
            <a:r>
              <a:rPr lang="en-US" dirty="0" smtClean="0">
                <a:solidFill>
                  <a:srgbClr val="002060"/>
                </a:solidFill>
              </a:rPr>
              <a:t> fields are lower for 2010 than 2006, especially during the non-summer seasons 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0"/>
            <a:ext cx="9109688" cy="3925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014A8-66C4-4397-B113-3A367D37753E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t="56184" b="4732"/>
          <a:stretch>
            <a:fillRect/>
          </a:stretch>
        </p:blipFill>
        <p:spPr bwMode="auto">
          <a:xfrm>
            <a:off x="762000" y="1371600"/>
            <a:ext cx="7848600" cy="2068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t="55484" b="4878"/>
          <a:stretch>
            <a:fillRect/>
          </a:stretch>
        </p:blipFill>
        <p:spPr bwMode="auto">
          <a:xfrm>
            <a:off x="685800" y="3657600"/>
            <a:ext cx="7924800" cy="212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286000" y="0"/>
            <a:ext cx="6858000" cy="1219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355777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Impact of Boundary Conditions on Regional-Scale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355777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Simulations:	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noProof="0" dirty="0" smtClean="0">
                <a:solidFill>
                  <a:srgbClr val="355777"/>
                </a:solidFill>
                <a:latin typeface="+mj-lt"/>
                <a:ea typeface="+mj-ea"/>
                <a:cs typeface="+mj-cs"/>
              </a:rPr>
              <a:t>DM1HR O</a:t>
            </a:r>
            <a:r>
              <a:rPr lang="en-US" sz="2400" b="1" kern="0" baseline="-25000" noProof="0" dirty="0" smtClean="0">
                <a:solidFill>
                  <a:srgbClr val="355777"/>
                </a:solidFill>
                <a:latin typeface="+mj-lt"/>
                <a:ea typeface="+mj-ea"/>
                <a:cs typeface="+mj-cs"/>
              </a:rPr>
              <a:t>3</a:t>
            </a:r>
            <a:r>
              <a:rPr lang="en-US" sz="2400" b="1" kern="0" noProof="0" dirty="0" smtClean="0">
                <a:solidFill>
                  <a:srgbClr val="355777"/>
                </a:solidFill>
                <a:latin typeface="+mj-lt"/>
                <a:ea typeface="+mj-ea"/>
                <a:cs typeface="+mj-cs"/>
              </a:rPr>
              <a:t> Bias for WRF/CMAQ and MACC</a:t>
            </a:r>
            <a:endParaRPr kumimoji="0" lang="en-US" sz="2400" b="1" i="0" u="none" strike="noStrike" kern="0" cap="none" spc="0" normalizeH="0" noProof="0" dirty="0" smtClean="0">
              <a:ln>
                <a:noFill/>
              </a:ln>
              <a:solidFill>
                <a:srgbClr val="355777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62400" y="10668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2006 Bias</a:t>
            </a:r>
            <a:endParaRPr lang="en-US" baseline="-25000" dirty="0"/>
          </a:p>
        </p:txBody>
      </p:sp>
      <p:sp>
        <p:nvSpPr>
          <p:cNvPr id="7" name="TextBox 6"/>
          <p:cNvSpPr txBox="1"/>
          <p:nvPr/>
        </p:nvSpPr>
        <p:spPr>
          <a:xfrm>
            <a:off x="3962400" y="34290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2010 Bias</a:t>
            </a:r>
            <a:endParaRPr lang="en-US" baseline="-25000" dirty="0"/>
          </a:p>
        </p:txBody>
      </p:sp>
      <p:sp>
        <p:nvSpPr>
          <p:cNvPr id="8" name="TextBox 7"/>
          <p:cNvSpPr txBox="1"/>
          <p:nvPr/>
        </p:nvSpPr>
        <p:spPr>
          <a:xfrm>
            <a:off x="1219200" y="5943600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1125" indent="-111125">
              <a:buFont typeface="Arial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</a:rPr>
              <a:t>Wintertime O</a:t>
            </a:r>
            <a:r>
              <a:rPr lang="en-US" baseline="-25000" dirty="0" smtClean="0">
                <a:solidFill>
                  <a:srgbClr val="002060"/>
                </a:solidFill>
              </a:rPr>
              <a:t>3</a:t>
            </a:r>
            <a:r>
              <a:rPr lang="en-US" dirty="0" smtClean="0">
                <a:solidFill>
                  <a:srgbClr val="002060"/>
                </a:solidFill>
              </a:rPr>
              <a:t> bias for WRF/CMAQ generally tracks bias for MACC fields</a:t>
            </a:r>
          </a:p>
          <a:p>
            <a:pPr marL="111125" indent="-111125">
              <a:buFont typeface="Arial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</a:rPr>
              <a:t>Low wintertime O</a:t>
            </a:r>
            <a:r>
              <a:rPr lang="en-US" baseline="-25000" dirty="0" smtClean="0">
                <a:solidFill>
                  <a:srgbClr val="002060"/>
                </a:solidFill>
              </a:rPr>
              <a:t>3</a:t>
            </a:r>
            <a:r>
              <a:rPr lang="en-US" dirty="0" smtClean="0">
                <a:solidFill>
                  <a:srgbClr val="002060"/>
                </a:solidFill>
              </a:rPr>
              <a:t> bias in 2010 likely driven by MACC fields </a:t>
            </a:r>
          </a:p>
        </p:txBody>
      </p:sp>
    </p:spTree>
    <p:extLst>
      <p:ext uri="{BB962C8B-B14F-4D97-AF65-F5344CB8AC3E}">
        <p14:creationId xmlns:p14="http://schemas.microsoft.com/office/powerpoint/2010/main" val="407367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3480" y="147480"/>
            <a:ext cx="6400800" cy="1143000"/>
          </a:xfrm>
        </p:spPr>
        <p:txBody>
          <a:bodyPr/>
          <a:lstStyle/>
          <a:p>
            <a:r>
              <a:rPr lang="en-US" dirty="0" smtClean="0"/>
              <a:t>Past and Present AQMEII 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10814"/>
            <a:ext cx="8839200" cy="480060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/>
              <a:t>Phase 1: 2010 – 2012</a:t>
            </a:r>
          </a:p>
          <a:p>
            <a:pPr lvl="1"/>
            <a:r>
              <a:rPr lang="en-US" dirty="0" smtClean="0"/>
              <a:t>Annual regional air quality simulations over North America (NA) and Europe (EU) for 2006</a:t>
            </a:r>
          </a:p>
          <a:p>
            <a:pPr lvl="1"/>
            <a:r>
              <a:rPr lang="en-US" dirty="0" smtClean="0"/>
              <a:t>Results published in July 2012 special issue of Atmospheric Environment</a:t>
            </a:r>
          </a:p>
          <a:p>
            <a:pPr lvl="1"/>
            <a:r>
              <a:rPr lang="en-US" dirty="0" smtClean="0"/>
              <a:t>Phase 1 database available for ongoing research</a:t>
            </a:r>
          </a:p>
          <a:p>
            <a:r>
              <a:rPr lang="en-US" b="1" dirty="0" smtClean="0"/>
              <a:t>Phase 2: 2012 – 2014</a:t>
            </a:r>
          </a:p>
          <a:p>
            <a:pPr lvl="1"/>
            <a:r>
              <a:rPr lang="en-US" dirty="0" smtClean="0"/>
              <a:t>Focus on evaluating coupled meteorology/chemistry models</a:t>
            </a:r>
          </a:p>
          <a:p>
            <a:pPr lvl="1"/>
            <a:r>
              <a:rPr lang="en-US" dirty="0" smtClean="0"/>
              <a:t>~</a:t>
            </a:r>
            <a:r>
              <a:rPr lang="en-US" dirty="0"/>
              <a:t>20 participating groups from EU and 4 from </a:t>
            </a:r>
            <a:r>
              <a:rPr lang="en-US" dirty="0" smtClean="0"/>
              <a:t>NA</a:t>
            </a:r>
            <a:endParaRPr lang="en-US" b="1" dirty="0" smtClean="0"/>
          </a:p>
          <a:p>
            <a:pPr lvl="1"/>
            <a:r>
              <a:rPr lang="en-US" dirty="0" smtClean="0"/>
              <a:t>Common emission inputs (U.S. EPA, and Environment Canada, TNO) and chemical boundary conditions (ECMWF-MACC)</a:t>
            </a:r>
          </a:p>
          <a:p>
            <a:pPr lvl="1"/>
            <a:r>
              <a:rPr lang="en-US" dirty="0" smtClean="0"/>
              <a:t>Prepare inputs for both 2006 and 2010 – enable dynamic evaluation studies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E568D-B7A1-40F5-AAD3-40F65295F146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62200" y="152401"/>
            <a:ext cx="655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O</a:t>
            </a:r>
            <a:r>
              <a:rPr lang="en-US" sz="2400" b="1" baseline="-25000" dirty="0" smtClean="0">
                <a:solidFill>
                  <a:srgbClr val="002060"/>
                </a:solidFill>
              </a:rPr>
              <a:t>3</a:t>
            </a:r>
            <a:r>
              <a:rPr lang="en-US" sz="2400" b="1" dirty="0" smtClean="0">
                <a:solidFill>
                  <a:srgbClr val="002060"/>
                </a:solidFill>
              </a:rPr>
              <a:t> Diurnal Cycle, Average Across All Rural Sites, January 1 – February 28, 2010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4400" y="5562600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</a:rPr>
              <a:t>MACC LBCs affects both WRF-Chem and WRF-CMAQ background O</a:t>
            </a:r>
            <a:r>
              <a:rPr lang="en-US" sz="2000" baseline="-25000" dirty="0" smtClean="0">
                <a:solidFill>
                  <a:srgbClr val="002060"/>
                </a:solidFill>
              </a:rPr>
              <a:t>3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sym typeface="Wingdings" pitchFamily="2" charset="2"/>
              </a:rPr>
              <a:t> it is important to include MACC fields in the analysis to help interpret results from the regional-scale simulations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014A8-66C4-4397-B113-3A367D37753E}" type="slidenum">
              <a:rPr lang="en-US" smtClean="0"/>
              <a:pPr/>
              <a:t>20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304800" y="1219200"/>
            <a:ext cx="8610600" cy="4114800"/>
            <a:chOff x="941832" y="1828800"/>
            <a:chExt cx="7973568" cy="3886200"/>
          </a:xfrm>
        </p:grpSpPr>
        <p:pic>
          <p:nvPicPr>
            <p:cNvPr id="2" name="Picture 1" descr="v01-o3-ovtr-chogrefe-0216-001-01-20130924133930.png"/>
            <p:cNvPicPr>
              <a:picLocks noChangeAspect="1"/>
            </p:cNvPicPr>
            <p:nvPr/>
          </p:nvPicPr>
          <p:blipFill>
            <a:blip r:embed="rId2" cstate="print"/>
            <a:srcRect t="11667" r="12800" b="3333"/>
            <a:stretch>
              <a:fillRect/>
            </a:stretch>
          </p:blipFill>
          <p:spPr>
            <a:xfrm>
              <a:off x="941832" y="1828800"/>
              <a:ext cx="7973568" cy="38862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343400" y="4191000"/>
              <a:ext cx="1479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7030A0"/>
                  </a:solidFill>
                </a:rPr>
                <a:t>WRF-CMAQ</a:t>
              </a:r>
              <a:endParaRPr lang="en-US" dirty="0">
                <a:solidFill>
                  <a:srgbClr val="7030A0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875783" y="3505200"/>
              <a:ext cx="1467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</a:rPr>
                <a:t>WRF-CHEM</a:t>
              </a:r>
              <a:endParaRPr lang="en-US" dirty="0">
                <a:solidFill>
                  <a:srgbClr val="00B05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667000" y="2438400"/>
              <a:ext cx="15440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Observations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and Outlook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5029200"/>
          </a:xfrm>
        </p:spPr>
        <p:txBody>
          <a:bodyPr/>
          <a:lstStyle/>
          <a:p>
            <a:r>
              <a:rPr lang="en-US" dirty="0" smtClean="0"/>
              <a:t>AQMEII Phase 2 focuses on evaluating and </a:t>
            </a:r>
            <a:r>
              <a:rPr lang="en-US" dirty="0" err="1" smtClean="0"/>
              <a:t>intercomparing</a:t>
            </a:r>
            <a:r>
              <a:rPr lang="en-US" dirty="0" smtClean="0"/>
              <a:t> online coupled meteorology/chemistry modeling systems using operational, diagnostic, dynamic, and probabilistic evaluation techniques</a:t>
            </a:r>
          </a:p>
          <a:p>
            <a:r>
              <a:rPr lang="en-US" dirty="0" smtClean="0"/>
              <a:t>Initial NA simulation results were used to illustrate some of the planned analysis approaches</a:t>
            </a:r>
          </a:p>
          <a:p>
            <a:r>
              <a:rPr lang="en-US" dirty="0" smtClean="0"/>
              <a:t>Joint analyses will be performed by JRC, and additional analyses will be performed by participating groups</a:t>
            </a:r>
          </a:p>
          <a:p>
            <a:r>
              <a:rPr lang="en-US" i="1" dirty="0" smtClean="0"/>
              <a:t>Through all of </a:t>
            </a:r>
            <a:r>
              <a:rPr lang="en-US" i="1" smtClean="0"/>
              <a:t>these analyses </a:t>
            </a:r>
            <a:r>
              <a:rPr lang="en-US" i="1" dirty="0" smtClean="0"/>
              <a:t>and the AE special issue, it is envisioned that AQMEII Phase 2 will document the state of science in coupled regional-scale modeling and help to determine the value of including </a:t>
            </a:r>
            <a:r>
              <a:rPr lang="en-US" i="1" dirty="0" smtClean="0">
                <a:sym typeface="Wingdings" pitchFamily="2" charset="2"/>
              </a:rPr>
              <a:t>feedback effects in different model applications</a:t>
            </a:r>
            <a:endParaRPr lang="en-US" i="1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E568D-B7A1-40F5-AAD3-40F65295F146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014A8-66C4-4397-B113-3A367D37753E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2193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7202"/>
          <a:stretch/>
        </p:blipFill>
        <p:spPr bwMode="auto">
          <a:xfrm>
            <a:off x="248265" y="1525673"/>
            <a:ext cx="3153396" cy="24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t="5246"/>
          <a:stretch/>
        </p:blipFill>
        <p:spPr bwMode="auto">
          <a:xfrm>
            <a:off x="5137274" y="1500277"/>
            <a:ext cx="3003675" cy="252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 cstate="print"/>
          <a:srcRect t="6186"/>
          <a:stretch/>
        </p:blipFill>
        <p:spPr bwMode="auto">
          <a:xfrm>
            <a:off x="304800" y="4273951"/>
            <a:ext cx="3096861" cy="2584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 cstate="print"/>
          <a:srcRect t="7133"/>
          <a:stretch/>
        </p:blipFill>
        <p:spPr bwMode="auto">
          <a:xfrm>
            <a:off x="5181600" y="4332572"/>
            <a:ext cx="2959349" cy="2525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 rot="19485093">
            <a:off x="1647632" y="2173372"/>
            <a:ext cx="1447800" cy="990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1756755">
            <a:off x="7208892" y="1999968"/>
            <a:ext cx="510594" cy="6334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014A8-66C4-4397-B113-3A367D37753E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84874" y="3981752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Soil 2010 – 2006</a:t>
            </a:r>
            <a:endParaRPr lang="en-US" baseline="-25000" dirty="0"/>
          </a:p>
        </p:txBody>
      </p:sp>
      <p:sp>
        <p:nvSpPr>
          <p:cNvPr id="13" name="TextBox 12"/>
          <p:cNvSpPr txBox="1"/>
          <p:nvPr/>
        </p:nvSpPr>
        <p:spPr>
          <a:xfrm>
            <a:off x="248265" y="3981752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Organic Carbon 2010 – 2006</a:t>
            </a:r>
            <a:endParaRPr lang="en-US" baseline="-25000" dirty="0"/>
          </a:p>
        </p:txBody>
      </p:sp>
      <p:sp>
        <p:nvSpPr>
          <p:cNvPr id="14" name="TextBox 13"/>
          <p:cNvSpPr txBox="1"/>
          <p:nvPr/>
        </p:nvSpPr>
        <p:spPr>
          <a:xfrm>
            <a:off x="5181439" y="1263199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Elemental Carbon 2010 – 2006</a:t>
            </a:r>
            <a:endParaRPr lang="en-US" baseline="-25000" dirty="0"/>
          </a:p>
        </p:txBody>
      </p:sp>
      <p:sp>
        <p:nvSpPr>
          <p:cNvPr id="15" name="TextBox 14"/>
          <p:cNvSpPr txBox="1"/>
          <p:nvPr/>
        </p:nvSpPr>
        <p:spPr>
          <a:xfrm>
            <a:off x="248265" y="1263199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Sulfate 2010 – 2006</a:t>
            </a:r>
            <a:endParaRPr lang="en-US" baseline="-25000" dirty="0"/>
          </a:p>
        </p:txBody>
      </p:sp>
      <p:sp>
        <p:nvSpPr>
          <p:cNvPr id="16" name="Oval 15"/>
          <p:cNvSpPr/>
          <p:nvPr/>
        </p:nvSpPr>
        <p:spPr>
          <a:xfrm>
            <a:off x="5334000" y="1632531"/>
            <a:ext cx="990600" cy="10361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304800" y="4422975"/>
            <a:ext cx="1371600" cy="11429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5638800" y="4648200"/>
            <a:ext cx="990600" cy="11429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2438400" y="108156"/>
            <a:ext cx="6705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355777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Model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355777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Predicted Changes in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355777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PM</a:t>
            </a:r>
            <a:r>
              <a:rPr kumimoji="0" lang="en-US" sz="2400" b="1" i="0" u="none" strike="noStrike" kern="0" cap="none" spc="0" normalizeH="0" baseline="-25000" noProof="0" dirty="0" smtClean="0">
                <a:ln>
                  <a:noFill/>
                </a:ln>
                <a:solidFill>
                  <a:srgbClr val="355777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2.5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355777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Species </a:t>
            </a:r>
            <a:r>
              <a:rPr lang="en-US" sz="2400" b="1" kern="0" dirty="0" smtClean="0">
                <a:solidFill>
                  <a:srgbClr val="355777"/>
                </a:solidFill>
                <a:latin typeface="+mj-lt"/>
                <a:ea typeface="+mj-ea"/>
                <a:cs typeface="+mj-cs"/>
              </a:rPr>
              <a:t>Between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355777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2006 and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355777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2010</a:t>
            </a:r>
            <a:endParaRPr lang="en-US" sz="2400" b="1" kern="0" noProof="0" dirty="0">
              <a:solidFill>
                <a:srgbClr val="355777"/>
              </a:solidFill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 smtClean="0">
                <a:solidFill>
                  <a:srgbClr val="355777"/>
                </a:solidFill>
                <a:latin typeface="+mj-lt"/>
                <a:ea typeface="+mj-ea"/>
                <a:cs typeface="+mj-cs"/>
              </a:rPr>
              <a:t>May – September, All Hours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4467" y="1859435"/>
            <a:ext cx="174876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Reductions in SO</a:t>
            </a:r>
            <a:r>
              <a:rPr lang="en-US" baseline="-25000" dirty="0" smtClean="0">
                <a:solidFill>
                  <a:srgbClr val="FF0000"/>
                </a:solidFill>
              </a:rPr>
              <a:t>2</a:t>
            </a:r>
            <a:r>
              <a:rPr lang="en-US" dirty="0" smtClean="0">
                <a:solidFill>
                  <a:srgbClr val="FF0000"/>
                </a:solidFill>
              </a:rPr>
              <a:t> Emissions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19033" y="2741672"/>
            <a:ext cx="213168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Changes in Wildfire Emissions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12318" y="2706481"/>
            <a:ext cx="213168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Changes in Mobile Emissions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924665" y="4323470"/>
            <a:ext cx="213168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Changes in Wildfire Emissions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61274" y="4351084"/>
            <a:ext cx="1895127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Changes in Windblown Dust Emissions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85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152400"/>
            <a:ext cx="6629400" cy="1143000"/>
          </a:xfrm>
        </p:spPr>
        <p:txBody>
          <a:bodyPr/>
          <a:lstStyle/>
          <a:p>
            <a:pPr eaLnBrk="1" hangingPunct="1"/>
            <a:r>
              <a:rPr lang="en-CA" sz="2800" dirty="0" smtClean="0"/>
              <a:t>Case Studies of Feedback Effects (courtesy of P. </a:t>
            </a:r>
            <a:r>
              <a:rPr lang="en-CA" sz="2800" dirty="0" err="1" smtClean="0"/>
              <a:t>Makar</a:t>
            </a:r>
            <a:r>
              <a:rPr lang="en-CA" sz="2800" dirty="0" smtClean="0"/>
              <a:t>, Environment Canada) </a:t>
            </a:r>
            <a:endParaRPr lang="en-US" sz="2800" dirty="0" smtClean="0"/>
          </a:p>
        </p:txBody>
      </p:sp>
      <p:sp>
        <p:nvSpPr>
          <p:cNvPr id="18434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762000" y="1600200"/>
            <a:ext cx="8382000" cy="4572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marL="457200" indent="-457200" eaLnBrk="1" hangingPunct="1">
              <a:lnSpc>
                <a:spcPct val="90000"/>
              </a:lnSpc>
              <a:spcAft>
                <a:spcPct val="20000"/>
              </a:spcAft>
              <a:buSzPct val="150000"/>
              <a:buFontTx/>
              <a:buAutoNum type="arabicPeriod"/>
            </a:pPr>
            <a:r>
              <a:rPr lang="en-CA" sz="2000" dirty="0" smtClean="0"/>
              <a:t>Use GEM-MACH model to identify case studies from 2006, 2010 North American simulations where feedbacks between meteorology and chemistry have the greatest effect on model results.</a:t>
            </a:r>
          </a:p>
          <a:p>
            <a:pPr marL="838200" lvl="1" indent="-381000" eaLnBrk="1" hangingPunct="1">
              <a:lnSpc>
                <a:spcPct val="90000"/>
              </a:lnSpc>
              <a:spcAft>
                <a:spcPct val="20000"/>
              </a:spcAft>
              <a:buSzPct val="150000"/>
              <a:buFont typeface="Wingdings" pitchFamily="2" charset="2"/>
              <a:buChar char="à"/>
            </a:pPr>
            <a:r>
              <a:rPr lang="en-CA" sz="1800" dirty="0" smtClean="0">
                <a:sym typeface="Wingdings" pitchFamily="2" charset="2"/>
              </a:rPr>
              <a:t>Assist in determining case study periods for groups that can’t run the entire year with and without feedback effects.</a:t>
            </a:r>
          </a:p>
          <a:p>
            <a:pPr marL="457200" indent="-457200" eaLnBrk="1" hangingPunct="1">
              <a:lnSpc>
                <a:spcPct val="90000"/>
              </a:lnSpc>
              <a:spcAft>
                <a:spcPct val="20000"/>
              </a:spcAft>
              <a:buSzPct val="150000"/>
              <a:buFontTx/>
              <a:buAutoNum type="arabicPeriod"/>
            </a:pPr>
            <a:r>
              <a:rPr lang="en-CA" sz="2000" dirty="0" smtClean="0"/>
              <a:t>Identify periods when the entire group of models shows the greatest effect of feedbacks on model results.. </a:t>
            </a:r>
          </a:p>
          <a:p>
            <a:pPr marL="457200" indent="-457200" eaLnBrk="1" hangingPunct="1">
              <a:lnSpc>
                <a:spcPct val="90000"/>
              </a:lnSpc>
              <a:spcAft>
                <a:spcPct val="20000"/>
              </a:spcAft>
              <a:buSzPct val="150000"/>
              <a:buFontTx/>
              <a:buNone/>
            </a:pPr>
            <a:r>
              <a:rPr lang="en-CA" sz="2000" dirty="0" smtClean="0"/>
              <a:t>	</a:t>
            </a:r>
            <a:r>
              <a:rPr lang="en-CA" sz="2000" dirty="0" smtClean="0">
                <a:sym typeface="Wingdings" pitchFamily="2" charset="2"/>
              </a:rPr>
              <a:t> </a:t>
            </a:r>
            <a:r>
              <a:rPr lang="en-CA" sz="2000" u="sng" dirty="0" smtClean="0">
                <a:sym typeface="Wingdings" pitchFamily="2" charset="2"/>
              </a:rPr>
              <a:t>Are</a:t>
            </a:r>
            <a:r>
              <a:rPr lang="en-CA" sz="2000" dirty="0" smtClean="0">
                <a:sym typeface="Wingdings" pitchFamily="2" charset="2"/>
              </a:rPr>
              <a:t> there periods when </a:t>
            </a:r>
            <a:r>
              <a:rPr lang="en-CA" sz="2000" u="sng" dirty="0" smtClean="0">
                <a:sym typeface="Wingdings" pitchFamily="2" charset="2"/>
              </a:rPr>
              <a:t>all </a:t>
            </a:r>
            <a:r>
              <a:rPr lang="en-CA" sz="2000" dirty="0" smtClean="0">
                <a:sym typeface="Wingdings" pitchFamily="2" charset="2"/>
              </a:rPr>
              <a:t>models show a significant role of feedbacks?</a:t>
            </a:r>
          </a:p>
          <a:p>
            <a:pPr marL="457200" indent="-457200" eaLnBrk="1" hangingPunct="1">
              <a:lnSpc>
                <a:spcPct val="90000"/>
              </a:lnSpc>
              <a:spcAft>
                <a:spcPct val="20000"/>
              </a:spcAft>
              <a:buSzPct val="150000"/>
              <a:buFontTx/>
              <a:buNone/>
            </a:pPr>
            <a:r>
              <a:rPr lang="en-CA" sz="2000" dirty="0" smtClean="0"/>
              <a:t>	</a:t>
            </a:r>
            <a:r>
              <a:rPr lang="en-CA" sz="2000" dirty="0" smtClean="0">
                <a:sym typeface="Wingdings" pitchFamily="2" charset="2"/>
              </a:rPr>
              <a:t> What are the characteristics (meteorological, chemical) of those situations?</a:t>
            </a:r>
          </a:p>
          <a:p>
            <a:pPr marL="457200" indent="-457200" eaLnBrk="1" hangingPunct="1">
              <a:lnSpc>
                <a:spcPct val="90000"/>
              </a:lnSpc>
              <a:spcAft>
                <a:spcPct val="20000"/>
              </a:spcAft>
              <a:buSzPct val="150000"/>
              <a:buFontTx/>
              <a:buNone/>
            </a:pPr>
            <a:r>
              <a:rPr lang="en-CA" sz="2000" dirty="0" smtClean="0"/>
              <a:t>	</a:t>
            </a:r>
            <a:r>
              <a:rPr lang="en-CA" sz="2000" dirty="0" smtClean="0">
                <a:sym typeface="Wingdings" pitchFamily="2" charset="2"/>
              </a:rPr>
              <a:t> During these periods, does the incorporation of feedbacks improve the models’ simulations relative to observations?  </a:t>
            </a:r>
          </a:p>
          <a:p>
            <a:pPr marL="457200" indent="-457200" eaLnBrk="1" hangingPunct="1">
              <a:lnSpc>
                <a:spcPct val="90000"/>
              </a:lnSpc>
              <a:spcAft>
                <a:spcPct val="20000"/>
              </a:spcAft>
              <a:buSzPct val="150000"/>
              <a:buFontTx/>
              <a:buNone/>
            </a:pPr>
            <a:r>
              <a:rPr lang="en-CA" sz="2000" dirty="0" smtClean="0"/>
              <a:t>	</a:t>
            </a:r>
            <a:r>
              <a:rPr lang="en-CA" sz="2000" dirty="0" smtClean="0">
                <a:sym typeface="Wingdings" pitchFamily="2" charset="2"/>
              </a:rPr>
              <a:t> What are the processes that govern these situations?</a:t>
            </a:r>
            <a:endParaRPr lang="en-CA" sz="2000" dirty="0" smtClean="0"/>
          </a:p>
          <a:p>
            <a:pPr marL="457200" indent="-457200" eaLnBrk="1" hangingPunct="1">
              <a:lnSpc>
                <a:spcPct val="90000"/>
              </a:lnSpc>
              <a:spcAft>
                <a:spcPct val="20000"/>
              </a:spcAft>
              <a:buSzPct val="150000"/>
              <a:buFontTx/>
              <a:buNone/>
            </a:pPr>
            <a:endParaRPr lang="en-CA" sz="2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E568D-B7A1-40F5-AAD3-40F65295F146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885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0" y="304800"/>
            <a:ext cx="6248400" cy="609600"/>
          </a:xfrm>
        </p:spPr>
        <p:txBody>
          <a:bodyPr/>
          <a:lstStyle/>
          <a:p>
            <a:r>
              <a:rPr lang="en-US" dirty="0" smtClean="0"/>
              <a:t>AQMEII Phase 2 Timeline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763000" cy="5105400"/>
          </a:xfrm>
        </p:spPr>
        <p:txBody>
          <a:bodyPr>
            <a:normAutofit fontScale="92500"/>
          </a:bodyPr>
          <a:lstStyle/>
          <a:p>
            <a:r>
              <a:rPr lang="en-US" b="1" dirty="0" smtClean="0"/>
              <a:t>May 2012</a:t>
            </a:r>
            <a:r>
              <a:rPr lang="en-US" dirty="0" smtClean="0"/>
              <a:t>: Kick-off workshop in Utrecht</a:t>
            </a:r>
          </a:p>
          <a:p>
            <a:r>
              <a:rPr lang="en-US" b="1" dirty="0" smtClean="0"/>
              <a:t>January 2013</a:t>
            </a:r>
            <a:r>
              <a:rPr lang="en-US" dirty="0" smtClean="0"/>
              <a:t>: Inputs and experiment specifications available</a:t>
            </a:r>
          </a:p>
          <a:p>
            <a:r>
              <a:rPr lang="en-US" b="1" dirty="0" smtClean="0"/>
              <a:t>Fall 2012 – Spring 2013</a:t>
            </a:r>
            <a:r>
              <a:rPr lang="en-US" dirty="0" smtClean="0"/>
              <a:t>: collection of observational datasets and preparation of TSD at JRC</a:t>
            </a:r>
          </a:p>
          <a:p>
            <a:r>
              <a:rPr lang="en-US" b="1" dirty="0" smtClean="0"/>
              <a:t>Spring-Summer 2013: </a:t>
            </a:r>
            <a:r>
              <a:rPr lang="en-US" dirty="0" smtClean="0"/>
              <a:t>simulations by participating groups</a:t>
            </a:r>
          </a:p>
          <a:p>
            <a:r>
              <a:rPr lang="en-US" b="1" dirty="0" smtClean="0"/>
              <a:t>Summer 2013</a:t>
            </a:r>
            <a:r>
              <a:rPr lang="en-US" dirty="0" smtClean="0"/>
              <a:t>: Most simulations are completed and data have been / are being uploaded to JRC’s ENSEMBLE system</a:t>
            </a:r>
          </a:p>
          <a:p>
            <a:r>
              <a:rPr lang="en-US" b="1" dirty="0" smtClean="0"/>
              <a:t>August/September 2013</a:t>
            </a:r>
            <a:r>
              <a:rPr lang="en-US" dirty="0" smtClean="0"/>
              <a:t>: Workshops in Miami (in conjunction with ITM) and </a:t>
            </a:r>
            <a:r>
              <a:rPr lang="en-US" dirty="0" err="1" smtClean="0"/>
              <a:t>Ranco</a:t>
            </a:r>
            <a:r>
              <a:rPr lang="en-US" dirty="0" smtClean="0"/>
              <a:t> (in collaboration with COST 1004)</a:t>
            </a:r>
          </a:p>
          <a:p>
            <a:r>
              <a:rPr lang="en-US" b="1" dirty="0" smtClean="0"/>
              <a:t>Fall 2013 – Spring 2014</a:t>
            </a:r>
            <a:r>
              <a:rPr lang="en-US" dirty="0" smtClean="0"/>
              <a:t>: Joint and individual analyses, sensitivity simulations, preparation of manuscripts</a:t>
            </a:r>
          </a:p>
          <a:p>
            <a:r>
              <a:rPr lang="en-US" b="1" dirty="0" smtClean="0"/>
              <a:t>April 2014</a:t>
            </a:r>
            <a:r>
              <a:rPr lang="en-US" dirty="0" smtClean="0"/>
              <a:t>: Submission of manuscripts to a special issue of Atmospheric Environment (~20 tentative manuscripts to date)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E568D-B7A1-40F5-AAD3-40F65295F146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152400"/>
            <a:ext cx="5943600" cy="1143000"/>
          </a:xfrm>
        </p:spPr>
        <p:txBody>
          <a:bodyPr/>
          <a:lstStyle/>
          <a:p>
            <a:r>
              <a:rPr lang="en-US" sz="2800" dirty="0" smtClean="0"/>
              <a:t>Phase 2 Participating Groups and </a:t>
            </a:r>
            <a:br>
              <a:rPr lang="en-US" sz="2800" dirty="0" smtClean="0"/>
            </a:br>
            <a:r>
              <a:rPr lang="en-US" sz="2800" dirty="0" smtClean="0"/>
              <a:t>Models from North America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382000" cy="4724400"/>
          </a:xfrm>
        </p:spPr>
        <p:txBody>
          <a:bodyPr/>
          <a:lstStyle/>
          <a:p>
            <a:pPr fontAlgn="b">
              <a:spcBef>
                <a:spcPts val="0"/>
              </a:spcBef>
            </a:pPr>
            <a:r>
              <a:rPr lang="en-US" sz="2000" b="1" dirty="0" smtClean="0"/>
              <a:t>Environment Canada </a:t>
            </a:r>
            <a:r>
              <a:rPr lang="en-US" sz="2000" dirty="0" smtClean="0">
                <a:solidFill>
                  <a:srgbClr val="FF0000"/>
                </a:solidFill>
              </a:rPr>
              <a:t>- </a:t>
            </a:r>
            <a:r>
              <a:rPr lang="en-US" sz="2000" b="1" dirty="0" smtClean="0">
                <a:solidFill>
                  <a:srgbClr val="FF0000"/>
                </a:solidFill>
              </a:rPr>
              <a:t>GEM-MACH</a:t>
            </a:r>
          </a:p>
          <a:p>
            <a:pPr lvl="1" fontAlgn="b">
              <a:spcBef>
                <a:spcPts val="0"/>
              </a:spcBef>
            </a:pPr>
            <a:r>
              <a:rPr lang="en-US" sz="1600" dirty="0" smtClean="0"/>
              <a:t>15 km resolution; </a:t>
            </a:r>
            <a:r>
              <a:rPr lang="en-CA" sz="1600" dirty="0" smtClean="0"/>
              <a:t>42 gas species, 9 particle species including water, 12 size bins</a:t>
            </a:r>
          </a:p>
          <a:p>
            <a:pPr lvl="1" fontAlgn="b">
              <a:spcBef>
                <a:spcPts val="0"/>
              </a:spcBef>
            </a:pPr>
            <a:r>
              <a:rPr lang="en-CA" sz="1600" dirty="0" smtClean="0"/>
              <a:t> Direct and indirect aerosol radiative effects; </a:t>
            </a:r>
            <a:r>
              <a:rPr lang="en-CA" sz="1600" i="1" dirty="0" smtClean="0"/>
              <a:t>Simulations for 2006 &amp; 2010</a:t>
            </a:r>
            <a:endParaRPr lang="en-US" sz="1600" dirty="0" smtClean="0"/>
          </a:p>
          <a:p>
            <a:pPr lvl="1" fontAlgn="b">
              <a:spcBef>
                <a:spcPts val="0"/>
              </a:spcBef>
            </a:pPr>
            <a:r>
              <a:rPr lang="en-US" sz="1400" i="1" dirty="0" smtClean="0"/>
              <a:t>Contact: Paul </a:t>
            </a:r>
            <a:r>
              <a:rPr lang="en-US" sz="1400" i="1" dirty="0" err="1" smtClean="0"/>
              <a:t>Makar</a:t>
            </a:r>
            <a:r>
              <a:rPr lang="en-US" sz="1400" i="1" dirty="0" smtClean="0"/>
              <a:t>, Paul.Makar@ec.gc.ca</a:t>
            </a:r>
          </a:p>
          <a:p>
            <a:pPr fontAlgn="b">
              <a:spcBef>
                <a:spcPts val="1200"/>
              </a:spcBef>
            </a:pPr>
            <a:r>
              <a:rPr lang="en-US" sz="2000" b="1" dirty="0" smtClean="0"/>
              <a:t>NCAR</a:t>
            </a:r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- </a:t>
            </a:r>
            <a:r>
              <a:rPr lang="en-US" sz="2000" b="1" dirty="0" smtClean="0">
                <a:solidFill>
                  <a:srgbClr val="FF0000"/>
                </a:solidFill>
              </a:rPr>
              <a:t>WRF/Chem</a:t>
            </a:r>
          </a:p>
          <a:p>
            <a:pPr lvl="1" fontAlgn="b">
              <a:spcBef>
                <a:spcPts val="0"/>
              </a:spcBef>
            </a:pPr>
            <a:r>
              <a:rPr lang="en-US" sz="1600" dirty="0" smtClean="0"/>
              <a:t>24km resolution; </a:t>
            </a:r>
            <a:r>
              <a:rPr lang="en-CA" sz="1600" dirty="0" smtClean="0"/>
              <a:t>MOZART; </a:t>
            </a:r>
            <a:r>
              <a:rPr lang="en-US" sz="1600" dirty="0" smtClean="0"/>
              <a:t>MOSAIC 4-bin with simplified SOA treatment </a:t>
            </a:r>
            <a:endParaRPr lang="en-CA" sz="1600" dirty="0" smtClean="0"/>
          </a:p>
          <a:p>
            <a:pPr lvl="1" fontAlgn="b">
              <a:spcBef>
                <a:spcPts val="0"/>
              </a:spcBef>
            </a:pPr>
            <a:r>
              <a:rPr lang="en-CA" sz="1600" dirty="0" smtClean="0"/>
              <a:t> Direct and indirect aerosol radiative effects; </a:t>
            </a:r>
            <a:r>
              <a:rPr lang="en-CA" sz="1600" i="1" dirty="0" smtClean="0"/>
              <a:t>Simulations only for 2010</a:t>
            </a:r>
            <a:endParaRPr lang="en-CA" sz="1600" dirty="0" smtClean="0"/>
          </a:p>
          <a:p>
            <a:pPr lvl="1" fontAlgn="b">
              <a:spcBef>
                <a:spcPts val="0"/>
              </a:spcBef>
            </a:pPr>
            <a:r>
              <a:rPr lang="en-US" sz="1400" i="1" dirty="0" smtClean="0"/>
              <a:t>Contact: Christoph Knote, knote@ucar.edu</a:t>
            </a:r>
          </a:p>
          <a:p>
            <a:pPr fontAlgn="b">
              <a:spcBef>
                <a:spcPts val="1200"/>
              </a:spcBef>
            </a:pPr>
            <a:r>
              <a:rPr lang="en-US" sz="2000" b="1" dirty="0" smtClean="0"/>
              <a:t>North Carolina State University </a:t>
            </a:r>
            <a:r>
              <a:rPr lang="en-US" sz="2000" dirty="0" smtClean="0">
                <a:solidFill>
                  <a:srgbClr val="FF0000"/>
                </a:solidFill>
              </a:rPr>
              <a:t>- </a:t>
            </a:r>
            <a:r>
              <a:rPr lang="en-US" sz="2000" b="1" dirty="0" smtClean="0">
                <a:solidFill>
                  <a:srgbClr val="FF0000"/>
                </a:solidFill>
              </a:rPr>
              <a:t>NCSU WRF/Chem</a:t>
            </a:r>
          </a:p>
          <a:p>
            <a:pPr lvl="1" fontAlgn="b">
              <a:spcBef>
                <a:spcPts val="0"/>
              </a:spcBef>
            </a:pPr>
            <a:r>
              <a:rPr lang="en-US" sz="1600" dirty="0" smtClean="0"/>
              <a:t>36 km resolution; </a:t>
            </a:r>
            <a:r>
              <a:rPr lang="en-US" sz="1600" dirty="0" smtClean="0">
                <a:cs typeface="Times New Roman" pitchFamily="18" charset="0"/>
              </a:rPr>
              <a:t>CB05+MADE/VBS+AQCHEM</a:t>
            </a:r>
            <a:endParaRPr lang="en-CA" sz="1600" dirty="0" smtClean="0"/>
          </a:p>
          <a:p>
            <a:pPr lvl="1" fontAlgn="b">
              <a:spcBef>
                <a:spcPts val="0"/>
              </a:spcBef>
            </a:pPr>
            <a:r>
              <a:rPr lang="en-CA" sz="1600" dirty="0" smtClean="0"/>
              <a:t> Direct and indirect aerosol radiative effects; </a:t>
            </a:r>
            <a:r>
              <a:rPr lang="en-CA" sz="1600" i="1" dirty="0" smtClean="0"/>
              <a:t>Simulations for 2006 &amp; 2010</a:t>
            </a:r>
            <a:endParaRPr lang="en-US" sz="1600" i="1" dirty="0" smtClean="0"/>
          </a:p>
          <a:p>
            <a:pPr lvl="1" fontAlgn="b">
              <a:spcBef>
                <a:spcPts val="0"/>
              </a:spcBef>
            </a:pPr>
            <a:r>
              <a:rPr lang="en-US" sz="1400" i="1" dirty="0" smtClean="0"/>
              <a:t>Contact: Yang Zhang, yzhang9@ncsu.edu</a:t>
            </a:r>
          </a:p>
          <a:p>
            <a:pPr fontAlgn="b">
              <a:spcBef>
                <a:spcPts val="1200"/>
              </a:spcBef>
            </a:pPr>
            <a:r>
              <a:rPr lang="en-US" sz="2000" b="1" dirty="0" smtClean="0"/>
              <a:t>U.S. EPA </a:t>
            </a:r>
            <a:r>
              <a:rPr lang="en-US" sz="2000" dirty="0" smtClean="0">
                <a:solidFill>
                  <a:srgbClr val="FF0000"/>
                </a:solidFill>
              </a:rPr>
              <a:t>– </a:t>
            </a:r>
            <a:r>
              <a:rPr lang="en-US" sz="2000" b="1" dirty="0" smtClean="0">
                <a:solidFill>
                  <a:srgbClr val="FF0000"/>
                </a:solidFill>
              </a:rPr>
              <a:t>WRF/CMAQ</a:t>
            </a:r>
          </a:p>
          <a:p>
            <a:pPr lvl="1" fontAlgn="b">
              <a:spcBef>
                <a:spcPts val="0"/>
              </a:spcBef>
            </a:pPr>
            <a:r>
              <a:rPr lang="en-US" sz="1600" dirty="0" smtClean="0"/>
              <a:t>12 km resolution; </a:t>
            </a:r>
            <a:r>
              <a:rPr lang="en-CA" sz="1600" dirty="0" smtClean="0"/>
              <a:t>CB05-TU gas-phase mechanism; 3 lognormal modes</a:t>
            </a:r>
          </a:p>
          <a:p>
            <a:pPr lvl="1" fontAlgn="b">
              <a:spcBef>
                <a:spcPts val="0"/>
              </a:spcBef>
            </a:pPr>
            <a:r>
              <a:rPr lang="en-CA" sz="1600" dirty="0" smtClean="0"/>
              <a:t> Direct aerosol radiative effects; </a:t>
            </a:r>
            <a:r>
              <a:rPr lang="en-CA" sz="1600" i="1" dirty="0" smtClean="0"/>
              <a:t>Simulations for 2006 &amp; 2010</a:t>
            </a:r>
            <a:endParaRPr lang="en-US" sz="1600" i="1" dirty="0" smtClean="0"/>
          </a:p>
          <a:p>
            <a:pPr lvl="1" fontAlgn="b">
              <a:spcBef>
                <a:spcPts val="0"/>
              </a:spcBef>
            </a:pPr>
            <a:r>
              <a:rPr lang="en-US" sz="1400" i="1" dirty="0" smtClean="0"/>
              <a:t>Contact: Christian Hogrefe, hogrefe.christian@epa.gov</a:t>
            </a:r>
          </a:p>
          <a:p>
            <a:pPr fontAlgn="b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E568D-B7A1-40F5-AAD3-40F65295F146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152400"/>
            <a:ext cx="6553200" cy="1020762"/>
          </a:xfrm>
        </p:spPr>
        <p:txBody>
          <a:bodyPr/>
          <a:lstStyle/>
          <a:p>
            <a:r>
              <a:rPr lang="en-US" sz="2800" dirty="0" smtClean="0"/>
              <a:t>U.S. EPA WRF/CMAQ Simulations Used for Illustrative Analyses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62736"/>
            <a:ext cx="8534400" cy="472440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/>
              <a:t>WRF3.4/CMAQ5.0.1 two-way coupled model (Wong et al., 2012)</a:t>
            </a:r>
          </a:p>
          <a:p>
            <a:r>
              <a:rPr lang="en-US" b="1" dirty="0" smtClean="0"/>
              <a:t>Feedback: shortwave direct effects only in this application</a:t>
            </a:r>
          </a:p>
          <a:p>
            <a:r>
              <a:rPr lang="en-US" dirty="0" smtClean="0"/>
              <a:t>WRF:</a:t>
            </a:r>
          </a:p>
          <a:p>
            <a:pPr marL="452437" lvl="2"/>
            <a:r>
              <a:rPr lang="en-US" dirty="0" smtClean="0"/>
              <a:t>RRTM radiation, Morrison 2-moment microphysics scheme, </a:t>
            </a:r>
            <a:r>
              <a:rPr lang="en-US" dirty="0" err="1" smtClean="0"/>
              <a:t>Kain</a:t>
            </a:r>
            <a:r>
              <a:rPr lang="en-US" dirty="0" smtClean="0"/>
              <a:t>-Fritsch (new ETA) cumulus scheme, Pleim/</a:t>
            </a:r>
            <a:r>
              <a:rPr lang="en-US" dirty="0" err="1" smtClean="0"/>
              <a:t>Xu</a:t>
            </a:r>
            <a:r>
              <a:rPr lang="en-US" dirty="0" smtClean="0"/>
              <a:t> ACM2 PBL scheme and land/surface scheme</a:t>
            </a:r>
          </a:p>
          <a:p>
            <a:pPr marL="452437" lvl="2"/>
            <a:r>
              <a:rPr lang="en-US" dirty="0" smtClean="0">
                <a:sym typeface="Wingdings" pitchFamily="2" charset="2"/>
              </a:rPr>
              <a:t>Reduced nudging strength compared to stand-alone WRF simulations</a:t>
            </a:r>
            <a:endParaRPr lang="en-US" dirty="0" smtClean="0"/>
          </a:p>
          <a:p>
            <a:r>
              <a:rPr lang="en-US" dirty="0" smtClean="0"/>
              <a:t>CMAQ: CB05-TU chemistry, aero6, in-line photolysis calculations</a:t>
            </a:r>
          </a:p>
          <a:p>
            <a:r>
              <a:rPr lang="en-US" b="1" dirty="0" smtClean="0"/>
              <a:t>Simulations:</a:t>
            </a:r>
          </a:p>
          <a:p>
            <a:pPr lvl="1"/>
            <a:r>
              <a:rPr lang="en-US" b="1" dirty="0" smtClean="0"/>
              <a:t>2006 and 2010 annual simulations at 12 km over the continental U.S. with direct feedback effect</a:t>
            </a:r>
          </a:p>
          <a:p>
            <a:pPr lvl="1"/>
            <a:r>
              <a:rPr lang="en-US" b="1" dirty="0" smtClean="0"/>
              <a:t>June-August 2006 and 2010 sensitivity simulations without feedback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E568D-B7A1-40F5-AAD3-40F65295F146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7900" y="152400"/>
            <a:ext cx="6896100" cy="1009363"/>
          </a:xfrm>
        </p:spPr>
        <p:txBody>
          <a:bodyPr/>
          <a:lstStyle/>
          <a:p>
            <a:r>
              <a:rPr lang="en-US" sz="2800" dirty="0" smtClean="0"/>
              <a:t>WRF/CMAQ Sensitivity Simulations With and Without Feedback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E568D-B7A1-40F5-AAD3-40F65295F146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240300" y="147823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AOD (Feedback Run)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1528617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2m Temperature (</a:t>
            </a:r>
            <a:r>
              <a:rPr lang="en-US" dirty="0" smtClean="0">
                <a:latin typeface="MS Reference Sans Serif"/>
              </a:rPr>
              <a:t>°</a:t>
            </a:r>
            <a:r>
              <a:rPr lang="en-US" dirty="0" smtClean="0"/>
              <a:t>C)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743200" y="1522475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PBL Height (m)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4138985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PM</a:t>
            </a:r>
            <a:r>
              <a:rPr lang="en-US" baseline="-25000" dirty="0" smtClean="0"/>
              <a:t>2.5</a:t>
            </a:r>
            <a:r>
              <a:rPr lang="en-US" dirty="0" smtClean="0"/>
              <a:t> Concentrations (µg/m</a:t>
            </a:r>
            <a:r>
              <a:rPr lang="en-US" baseline="30000" dirty="0" smtClean="0"/>
              <a:t>3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124200" y="4138985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</a:t>
            </a:r>
            <a:r>
              <a:rPr lang="en-US" baseline="-25000" dirty="0" smtClean="0"/>
              <a:t>3</a:t>
            </a:r>
            <a:r>
              <a:rPr lang="en-US" dirty="0" smtClean="0"/>
              <a:t> Concentrations (ppb)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762600" y="4138985"/>
            <a:ext cx="34290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5888" indent="-115888"/>
            <a:endParaRPr lang="en-US" sz="1200" dirty="0" smtClean="0"/>
          </a:p>
          <a:p>
            <a:r>
              <a:rPr lang="en-US" sz="1600" b="1" dirty="0" smtClean="0">
                <a:solidFill>
                  <a:srgbClr val="002060"/>
                </a:solidFill>
              </a:rPr>
              <a:t>What is the strength of the direct feedback effect for other models?</a:t>
            </a:r>
          </a:p>
          <a:p>
            <a:endParaRPr lang="en-US" sz="1600" b="1" dirty="0" smtClean="0">
              <a:solidFill>
                <a:srgbClr val="002060"/>
              </a:solidFill>
            </a:endParaRPr>
          </a:p>
          <a:p>
            <a:r>
              <a:rPr lang="en-US" sz="1600" b="1" dirty="0" smtClean="0">
                <a:solidFill>
                  <a:srgbClr val="002060"/>
                </a:solidFill>
              </a:rPr>
              <a:t>Approaches for determining common time period for sensitivity runs across groups?</a:t>
            </a:r>
            <a:endParaRPr lang="en-US" sz="1600" b="1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4520" y="1174021"/>
            <a:ext cx="8740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Differences Feedback </a:t>
            </a:r>
            <a:r>
              <a:rPr lang="en-US" b="1" dirty="0"/>
              <a:t>– No Feedback, </a:t>
            </a:r>
            <a:r>
              <a:rPr lang="en-US" b="1" dirty="0" smtClean="0"/>
              <a:t>June-August, </a:t>
            </a:r>
            <a:r>
              <a:rPr lang="en-US" b="1" dirty="0"/>
              <a:t>2006, </a:t>
            </a:r>
            <a:r>
              <a:rPr lang="en-US" b="1" dirty="0" smtClean="0"/>
              <a:t>Daytime Hours</a:t>
            </a:r>
            <a:endParaRPr 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5" y="1891807"/>
            <a:ext cx="2684503" cy="2247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868" y="1818065"/>
            <a:ext cx="2780232" cy="2320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045" y="1897950"/>
            <a:ext cx="2678555" cy="2241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5" y="4563229"/>
            <a:ext cx="2743200" cy="229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028" y="4551375"/>
            <a:ext cx="2701572" cy="2267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838200" y="6172200"/>
            <a:ext cx="8077200" cy="533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b="1" baseline="30000" dirty="0" smtClean="0">
              <a:solidFill>
                <a:srgbClr val="002060"/>
              </a:solidFill>
            </a:endParaRPr>
          </a:p>
          <a:p>
            <a:r>
              <a:rPr lang="en-US" b="1" dirty="0" smtClean="0">
                <a:solidFill>
                  <a:srgbClr val="002060"/>
                </a:solidFill>
              </a:rPr>
              <a:t>What is the strength of direct and indirect effects for other models?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2209800" y="152400"/>
            <a:ext cx="6934200" cy="1143000"/>
          </a:xfrm>
        </p:spPr>
        <p:txBody>
          <a:bodyPr/>
          <a:lstStyle/>
          <a:p>
            <a:r>
              <a:rPr lang="en-US" sz="2400" dirty="0" smtClean="0"/>
              <a:t>Aerosol Impacts on Radiation PBL Height, and CDNC Jul. 2006, NCSU WRF/Chem Simulations (Courtesy of Y. Zhang, NCSU)</a:t>
            </a:r>
            <a:br>
              <a:rPr lang="en-US" sz="2400" dirty="0" smtClean="0"/>
            </a:br>
            <a:endParaRPr lang="en-US" sz="2400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E568D-B7A1-40F5-AAD3-40F65295F146}" type="slidenum">
              <a:rPr lang="en-US" smtClean="0"/>
              <a:pPr/>
              <a:t>7</a:t>
            </a:fld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1143000" y="1371600"/>
            <a:ext cx="7646988" cy="4876800"/>
            <a:chOff x="58738" y="403225"/>
            <a:chExt cx="8883650" cy="6454775"/>
          </a:xfrm>
        </p:grpSpPr>
        <p:sp>
          <p:nvSpPr>
            <p:cNvPr id="19" name="TextBox 4"/>
            <p:cNvSpPr txBox="1">
              <a:spLocks noChangeArrowheads="1"/>
            </p:cNvSpPr>
            <p:nvPr/>
          </p:nvSpPr>
          <p:spPr bwMode="auto">
            <a:xfrm>
              <a:off x="752475" y="414338"/>
              <a:ext cx="2286000" cy="339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Overall Effects</a:t>
              </a:r>
            </a:p>
          </p:txBody>
        </p:sp>
        <p:sp>
          <p:nvSpPr>
            <p:cNvPr id="20" name="TextBox 6"/>
            <p:cNvSpPr txBox="1">
              <a:spLocks noChangeArrowheads="1"/>
            </p:cNvSpPr>
            <p:nvPr/>
          </p:nvSpPr>
          <p:spPr bwMode="auto">
            <a:xfrm>
              <a:off x="3651250" y="403225"/>
              <a:ext cx="2286000" cy="339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Direct Effects</a:t>
              </a:r>
            </a:p>
          </p:txBody>
        </p:sp>
        <p:sp>
          <p:nvSpPr>
            <p:cNvPr id="21" name="TextBox 7"/>
            <p:cNvSpPr txBox="1">
              <a:spLocks noChangeArrowheads="1"/>
            </p:cNvSpPr>
            <p:nvPr/>
          </p:nvSpPr>
          <p:spPr bwMode="auto">
            <a:xfrm>
              <a:off x="6553200" y="414338"/>
              <a:ext cx="2286000" cy="339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Indirect Effects</a:t>
              </a:r>
            </a:p>
          </p:txBody>
        </p:sp>
        <p:pic>
          <p:nvPicPr>
            <p:cNvPr id="22" name="Picture 8"/>
            <p:cNvPicPr>
              <a:picLocks noChangeAspect="1"/>
            </p:cNvPicPr>
            <p:nvPr/>
          </p:nvPicPr>
          <p:blipFill>
            <a:blip r:embed="rId2" cstate="print"/>
            <a:srcRect t="5127" b="50000"/>
            <a:stretch>
              <a:fillRect/>
            </a:stretch>
          </p:blipFill>
          <p:spPr bwMode="auto">
            <a:xfrm>
              <a:off x="84138" y="990600"/>
              <a:ext cx="2897187" cy="1847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9"/>
            <p:cNvPicPr>
              <a:picLocks noChangeAspect="1"/>
            </p:cNvPicPr>
            <p:nvPr/>
          </p:nvPicPr>
          <p:blipFill>
            <a:blip r:embed="rId3" cstate="print"/>
            <a:srcRect t="5127" b="50000"/>
            <a:stretch>
              <a:fillRect/>
            </a:stretch>
          </p:blipFill>
          <p:spPr bwMode="auto">
            <a:xfrm>
              <a:off x="3038475" y="990600"/>
              <a:ext cx="2914650" cy="1847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10"/>
            <p:cNvPicPr>
              <a:picLocks noChangeAspect="1"/>
            </p:cNvPicPr>
            <p:nvPr/>
          </p:nvPicPr>
          <p:blipFill>
            <a:blip r:embed="rId4" cstate="print"/>
            <a:srcRect t="5280" b="49861"/>
            <a:stretch>
              <a:fillRect/>
            </a:stretch>
          </p:blipFill>
          <p:spPr bwMode="auto">
            <a:xfrm>
              <a:off x="6010275" y="990600"/>
              <a:ext cx="2914650" cy="1847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20"/>
            <p:cNvPicPr>
              <a:picLocks noChangeAspect="1"/>
            </p:cNvPicPr>
            <p:nvPr/>
          </p:nvPicPr>
          <p:blipFill>
            <a:blip r:embed="rId5" cstate="print"/>
            <a:srcRect t="5085" b="50000"/>
            <a:stretch>
              <a:fillRect/>
            </a:stretch>
          </p:blipFill>
          <p:spPr bwMode="auto">
            <a:xfrm>
              <a:off x="58738" y="2976976"/>
              <a:ext cx="2921000" cy="1851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21"/>
            <p:cNvPicPr>
              <a:picLocks noChangeAspect="1"/>
            </p:cNvPicPr>
            <p:nvPr/>
          </p:nvPicPr>
          <p:blipFill>
            <a:blip r:embed="rId6" cstate="print"/>
            <a:srcRect t="5085" b="50000"/>
            <a:stretch>
              <a:fillRect/>
            </a:stretch>
          </p:blipFill>
          <p:spPr bwMode="auto">
            <a:xfrm>
              <a:off x="3046413" y="2976976"/>
              <a:ext cx="2932112" cy="1851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22"/>
            <p:cNvPicPr>
              <a:picLocks noChangeAspect="1"/>
            </p:cNvPicPr>
            <p:nvPr/>
          </p:nvPicPr>
          <p:blipFill>
            <a:blip r:embed="rId7" cstate="print"/>
            <a:srcRect t="5006" b="48940"/>
            <a:stretch>
              <a:fillRect/>
            </a:stretch>
          </p:blipFill>
          <p:spPr bwMode="auto">
            <a:xfrm>
              <a:off x="5988050" y="2900776"/>
              <a:ext cx="2932113" cy="1898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23"/>
            <p:cNvPicPr>
              <a:picLocks noChangeAspect="1"/>
            </p:cNvPicPr>
            <p:nvPr/>
          </p:nvPicPr>
          <p:blipFill>
            <a:blip r:embed="rId8" cstate="print"/>
            <a:srcRect t="4082" b="49261"/>
            <a:stretch>
              <a:fillRect/>
            </a:stretch>
          </p:blipFill>
          <p:spPr bwMode="auto">
            <a:xfrm>
              <a:off x="88900" y="4953000"/>
              <a:ext cx="2887663" cy="190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25"/>
            <p:cNvPicPr>
              <a:picLocks noChangeAspect="1"/>
            </p:cNvPicPr>
            <p:nvPr/>
          </p:nvPicPr>
          <p:blipFill>
            <a:blip r:embed="rId9" cstate="print"/>
            <a:srcRect t="4121" b="50000"/>
            <a:stretch>
              <a:fillRect/>
            </a:stretch>
          </p:blipFill>
          <p:spPr bwMode="auto">
            <a:xfrm>
              <a:off x="6054725" y="4953000"/>
              <a:ext cx="2887663" cy="1873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" name="Picture 16"/>
            <p:cNvPicPr>
              <a:picLocks noChangeAspect="1"/>
            </p:cNvPicPr>
            <p:nvPr/>
          </p:nvPicPr>
          <p:blipFill>
            <a:blip r:embed="rId10" cstate="print"/>
            <a:srcRect t="4625" b="48734"/>
            <a:stretch>
              <a:fillRect/>
            </a:stretch>
          </p:blipFill>
          <p:spPr bwMode="auto">
            <a:xfrm>
              <a:off x="3009900" y="4953000"/>
              <a:ext cx="2968625" cy="190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TextBox 30"/>
            <p:cNvSpPr txBox="1"/>
            <p:nvPr/>
          </p:nvSpPr>
          <p:spPr>
            <a:xfrm>
              <a:off x="2183291" y="615296"/>
              <a:ext cx="4868764" cy="448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Net Shortwave Solar Radiation</a:t>
              </a:r>
              <a:endParaRPr lang="en-US" sz="1600" b="1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334088" y="2660492"/>
              <a:ext cx="2213074" cy="32589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en-US" sz="1600" b="1" dirty="0" smtClean="0"/>
                <a:t>PBL Height</a:t>
              </a:r>
              <a:endParaRPr lang="en-US" sz="1600" b="1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895475" y="4653443"/>
              <a:ext cx="4657726" cy="32589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en-US" sz="1600" b="1" dirty="0" smtClean="0"/>
                <a:t>Cloud Droplet Number Concentration</a:t>
              </a:r>
              <a:endParaRPr lang="en-US" sz="1600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200400" y="152400"/>
            <a:ext cx="5943600" cy="990600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CA" sz="3200" dirty="0" smtClean="0"/>
              <a:t>Case Studies of Feedback Effects (courtesy of P. </a:t>
            </a:r>
            <a:r>
              <a:rPr lang="en-CA" sz="3200" dirty="0" err="1" smtClean="0"/>
              <a:t>Makar</a:t>
            </a:r>
            <a:r>
              <a:rPr lang="en-CA" sz="3200" dirty="0" smtClean="0"/>
              <a:t>)</a:t>
            </a:r>
            <a:endParaRPr lang="en-US" sz="3200" dirty="0" smtClean="0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190875" y="1363868"/>
            <a:ext cx="5791200" cy="5432425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/>
          <a:p>
            <a:pPr marL="179388" lvl="1" indent="9525" eaLnBrk="1" hangingPunct="1">
              <a:spcAft>
                <a:spcPct val="20000"/>
              </a:spcAft>
              <a:buSzPct val="150000"/>
              <a:buFontTx/>
              <a:buNone/>
            </a:pPr>
            <a:r>
              <a:rPr lang="en-CA" b="1" dirty="0" smtClean="0"/>
              <a:t>Methodology:  </a:t>
            </a:r>
            <a:r>
              <a:rPr lang="en-CA" dirty="0" smtClean="0"/>
              <a:t>Compare hourly model outputs by determining the R</a:t>
            </a:r>
            <a:r>
              <a:rPr lang="en-CA" baseline="30000" dirty="0" smtClean="0"/>
              <a:t>2</a:t>
            </a:r>
            <a:r>
              <a:rPr lang="en-CA" dirty="0" smtClean="0"/>
              <a:t> correlation coefficient between “feedback” and “no-feedback” runs.  Times with lowest correlation coefficients selected for further study, comparison to observations, etc.</a:t>
            </a:r>
          </a:p>
          <a:p>
            <a:pPr marL="179388" lvl="1" indent="9525" eaLnBrk="1" hangingPunct="1">
              <a:spcAft>
                <a:spcPct val="20000"/>
              </a:spcAft>
              <a:buSzPct val="150000"/>
              <a:buFontTx/>
              <a:buNone/>
            </a:pPr>
            <a:r>
              <a:rPr lang="en-CA" b="1" dirty="0" smtClean="0"/>
              <a:t>Example at left:</a:t>
            </a:r>
            <a:r>
              <a:rPr lang="en-CA" dirty="0" smtClean="0"/>
              <a:t>  GEM-MACH PM</a:t>
            </a:r>
            <a:r>
              <a:rPr lang="en-CA" baseline="-25000" dirty="0" smtClean="0"/>
              <a:t>2.5</a:t>
            </a:r>
            <a:r>
              <a:rPr lang="en-CA" dirty="0" smtClean="0"/>
              <a:t> no feedback (top) and feedback (bottom) output for February 10, 2006, California Coast</a:t>
            </a:r>
            <a:r>
              <a:rPr lang="en-CA" dirty="0"/>
              <a:t> </a:t>
            </a:r>
            <a:r>
              <a:rPr lang="en-CA" b="1" dirty="0" smtClean="0"/>
              <a:t>-&gt; substantial differences in simulated PM</a:t>
            </a:r>
            <a:r>
              <a:rPr lang="en-CA" b="1" baseline="-25000" dirty="0" smtClean="0"/>
              <a:t>2.5</a:t>
            </a:r>
            <a:r>
              <a:rPr lang="en-CA" b="1" dirty="0" smtClean="0"/>
              <a:t> patterns and maximum values between the feedback and no feedback runs</a:t>
            </a: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0" y="0"/>
            <a:ext cx="3190875" cy="6858000"/>
            <a:chOff x="-2560223" y="-202"/>
            <a:chExt cx="3191723" cy="6858202"/>
          </a:xfrm>
        </p:grpSpPr>
        <p:pic>
          <p:nvPicPr>
            <p:cNvPr id="64517" name="Picture 12"/>
            <p:cNvPicPr>
              <a:picLocks noChangeAspect="1"/>
            </p:cNvPicPr>
            <p:nvPr/>
          </p:nvPicPr>
          <p:blipFill>
            <a:blip r:embed="rId2" cstate="print"/>
            <a:srcRect l="25081" t="66000" r="60777" b="15028"/>
            <a:stretch>
              <a:fillRect/>
            </a:stretch>
          </p:blipFill>
          <p:spPr bwMode="auto">
            <a:xfrm>
              <a:off x="-2560223" y="-202"/>
              <a:ext cx="3191723" cy="3429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4518" name="Picture 13"/>
            <p:cNvPicPr>
              <a:picLocks noChangeAspect="1"/>
            </p:cNvPicPr>
            <p:nvPr/>
          </p:nvPicPr>
          <p:blipFill>
            <a:blip r:embed="rId3" cstate="print"/>
            <a:srcRect l="25081" t="65887" r="60777" b="14960"/>
            <a:stretch>
              <a:fillRect/>
            </a:stretch>
          </p:blipFill>
          <p:spPr bwMode="auto">
            <a:xfrm>
              <a:off x="-2560223" y="3417451"/>
              <a:ext cx="3171783" cy="34405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4519" name="TextBox 15"/>
            <p:cNvSpPr txBox="1">
              <a:spLocks noChangeArrowheads="1"/>
            </p:cNvSpPr>
            <p:nvPr/>
          </p:nvSpPr>
          <p:spPr bwMode="auto">
            <a:xfrm>
              <a:off x="-1399452" y="6122966"/>
              <a:ext cx="1422778" cy="641369"/>
            </a:xfrm>
            <a:prstGeom prst="rect">
              <a:avLst/>
            </a:prstGeom>
            <a:solidFill>
              <a:srgbClr val="FFFFFF">
                <a:alpha val="39999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CA" smtClean="0">
                  <a:solidFill>
                    <a:srgbClr val="000000"/>
                  </a:solidFill>
                  <a:cs typeface="Arial" charset="0"/>
                </a:rPr>
                <a:t>Max: 50 to 80 </a:t>
              </a:r>
              <a:r>
                <a:rPr lang="en-CA" smtClean="0">
                  <a:solidFill>
                    <a:srgbClr val="000000"/>
                  </a:solidFill>
                  <a:latin typeface="Symbol" pitchFamily="18" charset="2"/>
                  <a:cs typeface="Arial" charset="0"/>
                </a:rPr>
                <a:t>m</a:t>
              </a:r>
              <a:r>
                <a:rPr lang="en-CA" smtClean="0">
                  <a:solidFill>
                    <a:srgbClr val="000000"/>
                  </a:solidFill>
                  <a:cs typeface="Arial" charset="0"/>
                </a:rPr>
                <a:t>g/m</a:t>
              </a:r>
              <a:r>
                <a:rPr lang="en-CA" baseline="30000" smtClean="0">
                  <a:solidFill>
                    <a:srgbClr val="000000"/>
                  </a:solidFill>
                  <a:cs typeface="Arial" charset="0"/>
                </a:rPr>
                <a:t>3</a:t>
              </a:r>
              <a:endParaRPr lang="en-US" baseline="30000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64520" name="TextBox 16"/>
            <p:cNvSpPr txBox="1">
              <a:spLocks noChangeArrowheads="1"/>
            </p:cNvSpPr>
            <p:nvPr/>
          </p:nvSpPr>
          <p:spPr bwMode="auto">
            <a:xfrm>
              <a:off x="-1624937" y="2420807"/>
              <a:ext cx="1422778" cy="641369"/>
            </a:xfrm>
            <a:prstGeom prst="rect">
              <a:avLst/>
            </a:prstGeom>
            <a:solidFill>
              <a:srgbClr val="FFFFFF">
                <a:alpha val="39999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CA" smtClean="0">
                  <a:solidFill>
                    <a:srgbClr val="000000"/>
                  </a:solidFill>
                  <a:cs typeface="Arial" charset="0"/>
                </a:rPr>
                <a:t>Max: &gt; 100 </a:t>
              </a:r>
              <a:r>
                <a:rPr lang="en-CA" smtClean="0">
                  <a:solidFill>
                    <a:srgbClr val="000000"/>
                  </a:solidFill>
                  <a:latin typeface="Symbol" pitchFamily="18" charset="2"/>
                  <a:cs typeface="Arial" charset="0"/>
                </a:rPr>
                <a:t>m</a:t>
              </a:r>
              <a:r>
                <a:rPr lang="en-CA" smtClean="0">
                  <a:solidFill>
                    <a:srgbClr val="000000"/>
                  </a:solidFill>
                  <a:cs typeface="Arial" charset="0"/>
                </a:rPr>
                <a:t>g/m</a:t>
              </a:r>
              <a:r>
                <a:rPr lang="en-CA" baseline="30000" smtClean="0">
                  <a:solidFill>
                    <a:srgbClr val="000000"/>
                  </a:solidFill>
                  <a:cs typeface="Arial" charset="0"/>
                </a:rPr>
                <a:t>3</a:t>
              </a:r>
              <a:endParaRPr lang="en-US" baseline="30000" smtClean="0">
                <a:solidFill>
                  <a:srgbClr val="000000"/>
                </a:solidFill>
                <a:cs typeface="Arial" charset="0"/>
              </a:endParaRPr>
            </a:p>
          </p:txBody>
        </p:sp>
        <p:pic>
          <p:nvPicPr>
            <p:cNvPr id="64521" name="Picture 17"/>
            <p:cNvPicPr>
              <a:picLocks noChangeAspect="1"/>
            </p:cNvPicPr>
            <p:nvPr/>
          </p:nvPicPr>
          <p:blipFill>
            <a:blip r:embed="rId2" cstate="print"/>
            <a:srcRect l="1891" t="25642" r="89061" b="34419"/>
            <a:stretch>
              <a:fillRect/>
            </a:stretch>
          </p:blipFill>
          <p:spPr bwMode="auto">
            <a:xfrm>
              <a:off x="-2552642" y="8030"/>
              <a:ext cx="954546" cy="3374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4522" name="Picture 18"/>
            <p:cNvPicPr>
              <a:picLocks noChangeAspect="1"/>
            </p:cNvPicPr>
            <p:nvPr/>
          </p:nvPicPr>
          <p:blipFill>
            <a:blip r:embed="rId2" cstate="print"/>
            <a:srcRect l="1891" t="25642" r="89061" b="34419"/>
            <a:stretch>
              <a:fillRect/>
            </a:stretch>
          </p:blipFill>
          <p:spPr bwMode="auto">
            <a:xfrm>
              <a:off x="-2552642" y="3417451"/>
              <a:ext cx="954546" cy="3374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014A8-66C4-4397-B113-3A367D37753E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014A8-66C4-4397-B113-3A367D37753E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908174" y="0"/>
            <a:ext cx="7007225" cy="1066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55777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55777"/>
                </a:solidFill>
                <a:latin typeface="Arial" charset="0"/>
                <a:ea typeface="ＭＳ Ｐゴシック" pitchFamily="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55777"/>
                </a:solidFill>
                <a:latin typeface="Arial" charset="0"/>
                <a:ea typeface="ＭＳ Ｐゴシック" pitchFamily="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55777"/>
                </a:solidFill>
                <a:latin typeface="Arial" charset="0"/>
                <a:ea typeface="ＭＳ Ｐゴシック" pitchFamily="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55777"/>
                </a:solidFill>
                <a:latin typeface="Arial" charset="0"/>
                <a:ea typeface="ＭＳ Ｐゴシック" pitchFamily="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55777"/>
                </a:solidFill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55777"/>
                </a:solidFill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55777"/>
                </a:solidFill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55777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r>
              <a:rPr lang="en-CA" altLang="en-US" sz="3200" kern="0" dirty="0" smtClean="0"/>
              <a:t>GEM-MACH San Francisco Surface Wind Difference (Feedback – Base Case) </a:t>
            </a:r>
            <a:r>
              <a:rPr lang="en-CA" sz="3200" dirty="0"/>
              <a:t>(courtesy of P. </a:t>
            </a:r>
            <a:r>
              <a:rPr lang="en-CA" sz="3200" dirty="0" err="1"/>
              <a:t>Makar</a:t>
            </a:r>
            <a:r>
              <a:rPr lang="en-CA" sz="3200" dirty="0"/>
              <a:t>)</a:t>
            </a:r>
            <a:endParaRPr lang="en-US" altLang="en-US" sz="3200" kern="0" dirty="0" smtClean="0"/>
          </a:p>
        </p:txBody>
      </p:sp>
      <p:pic>
        <p:nvPicPr>
          <p:cNvPr id="4" name="Picture 15" descr="UU_VV_Surface_diff_knot_wind_bar_2006020800_060S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4" y="1585402"/>
            <a:ext cx="6935786" cy="5234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0" y="1447800"/>
            <a:ext cx="1908175" cy="47089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CA" altLang="en-US" i="1" dirty="0"/>
              <a:t>Residual </a:t>
            </a:r>
            <a:r>
              <a:rPr lang="en-CA" altLang="en-US" i="1" dirty="0" smtClean="0"/>
              <a:t>surface wind </a:t>
            </a:r>
            <a:r>
              <a:rPr lang="en-CA" altLang="en-US" i="1" dirty="0"/>
              <a:t>field shows that the </a:t>
            </a:r>
            <a:r>
              <a:rPr lang="en-CA" altLang="en-US" i="1" dirty="0" smtClean="0"/>
              <a:t>feedback simulation </a:t>
            </a:r>
            <a:r>
              <a:rPr lang="en-CA" altLang="en-US" i="1" dirty="0"/>
              <a:t>has an added 0 to 5 knot wind which carries the pollutants out to </a:t>
            </a:r>
            <a:r>
              <a:rPr lang="en-CA" altLang="en-US" i="1" dirty="0" smtClean="0"/>
              <a:t>sea, </a:t>
            </a:r>
            <a:r>
              <a:rPr lang="en-CA" i="1" dirty="0" smtClean="0"/>
              <a:t> </a:t>
            </a:r>
            <a:r>
              <a:rPr lang="en-CA" i="1" dirty="0"/>
              <a:t>linked to changes in </a:t>
            </a:r>
            <a:r>
              <a:rPr lang="en-CA" i="1" dirty="0" err="1"/>
              <a:t>radiative</a:t>
            </a:r>
            <a:r>
              <a:rPr lang="en-CA" i="1" dirty="0"/>
              <a:t> transfer</a:t>
            </a:r>
            <a:r>
              <a:rPr lang="en-CA" i="1" dirty="0" smtClean="0"/>
              <a:t>.</a:t>
            </a:r>
            <a:endParaRPr lang="en-CA" i="1" dirty="0"/>
          </a:p>
        </p:txBody>
      </p:sp>
    </p:spTree>
    <p:extLst>
      <p:ext uri="{BB962C8B-B14F-4D97-AF65-F5344CB8AC3E}">
        <p14:creationId xmlns:p14="http://schemas.microsoft.com/office/powerpoint/2010/main" val="117737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ank Presentation No Footer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lank Presentation No Logos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6003</TotalTime>
  <Words>1631</Words>
  <Application>Microsoft Office PowerPoint</Application>
  <PresentationFormat>On-screen Show (4:3)</PresentationFormat>
  <Paragraphs>196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Blank Presentation</vt:lpstr>
      <vt:lpstr>Blank Presentation No Footer</vt:lpstr>
      <vt:lpstr>Blank Presentation No Logos</vt:lpstr>
      <vt:lpstr>Overview and Evaluation of AQMEII Phase 2 Coupled Simulations over North America</vt:lpstr>
      <vt:lpstr>Past and Present AQMEII Activities</vt:lpstr>
      <vt:lpstr>AQMEII Phase 2 Timeline</vt:lpstr>
      <vt:lpstr>Phase 2 Participating Groups and  Models from North America</vt:lpstr>
      <vt:lpstr>U.S. EPA WRF/CMAQ Simulations Used for Illustrative Analyses</vt:lpstr>
      <vt:lpstr>WRF/CMAQ Sensitivity Simulations With and Without Feedback</vt:lpstr>
      <vt:lpstr>Aerosol Impacts on Radiation PBL Height, and CDNC Jul. 2006, NCSU WRF/Chem Simulations (Courtesy of Y. Zhang, NCSU) </vt:lpstr>
      <vt:lpstr>Case Studies of Feedback Effects (courtesy of P. Makar)</vt:lpstr>
      <vt:lpstr>PowerPoint Presentation</vt:lpstr>
      <vt:lpstr>AQMEII Phase 2 Inputs – 2006 and 2010 Emissions</vt:lpstr>
      <vt:lpstr>PowerPoint Presentation</vt:lpstr>
      <vt:lpstr>Impact of Feedback Effects on WRF/CMAQ Simulated 20062010 Changes in June – August Daytime Average PM2.5</vt:lpstr>
      <vt:lpstr>Observed (MODIS) and WRF/CMAQ Changes in AOD, May – September, 2010 Minus 2006</vt:lpstr>
      <vt:lpstr>Observed (CERES) and WRF/CMAQ Changes in Clear-Sky Shortwave Radiation at the Ground, May – June, 2010 Minus 2006</vt:lpstr>
      <vt:lpstr>PowerPoint Presentation</vt:lpstr>
      <vt:lpstr>PowerPoint Presentation</vt:lpstr>
      <vt:lpstr>Differences in Summertime Meteorological Fields; 2010 - 2006</vt:lpstr>
      <vt:lpstr>PowerPoint Presentation</vt:lpstr>
      <vt:lpstr>PowerPoint Presentation</vt:lpstr>
      <vt:lpstr>PowerPoint Presentation</vt:lpstr>
      <vt:lpstr>Summary and Outlook</vt:lpstr>
      <vt:lpstr>Extra Slides</vt:lpstr>
      <vt:lpstr>PowerPoint Presentation</vt:lpstr>
      <vt:lpstr>Case Studies of Feedback Effects (courtesy of P. Makar, Environment Canada) </vt:lpstr>
    </vt:vector>
  </TitlesOfParts>
  <Company>US-EPA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Christian Hogrefe</dc:creator>
  <cp:lastModifiedBy>Lenovo User</cp:lastModifiedBy>
  <cp:revision>666</cp:revision>
  <dcterms:created xsi:type="dcterms:W3CDTF">2013-03-14T17:06:56Z</dcterms:created>
  <dcterms:modified xsi:type="dcterms:W3CDTF">2013-10-30T19:27:18Z</dcterms:modified>
</cp:coreProperties>
</file>