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65" r:id="rId4"/>
    <p:sldId id="262" r:id="rId5"/>
    <p:sldId id="266" r:id="rId6"/>
    <p:sldId id="267" r:id="rId7"/>
    <p:sldId id="268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64" r:id="rId16"/>
    <p:sldId id="276" r:id="rId17"/>
    <p:sldId id="275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F19"/>
    <a:srgbClr val="4D4D4D"/>
    <a:srgbClr val="86A31D"/>
    <a:srgbClr val="F4E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5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976313" y="4559300"/>
            <a:ext cx="536257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71D1-FDE8-4319-95A5-5E36E36703D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545906" y="1995064"/>
            <a:ext cx="7772400" cy="1838905"/>
            <a:chOff x="0" y="1488"/>
            <a:chExt cx="5520" cy="1306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84"/>
              <a:ext cx="1727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1584"/>
              <a:ext cx="1440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1" descr="O3ma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488"/>
              <a:ext cx="1440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camx9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536"/>
              <a:ext cx="1440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US" sz="3200" dirty="0" smtClean="0"/>
              <a:t>Updates to </a:t>
            </a:r>
            <a:r>
              <a:rPr lang="en-US" sz="3200" dirty="0" err="1"/>
              <a:t>CAMx</a:t>
            </a:r>
            <a:r>
              <a:rPr lang="en-US" sz="3200" dirty="0"/>
              <a:t> </a:t>
            </a:r>
            <a:r>
              <a:rPr lang="en-US" sz="3200" dirty="0" smtClean="0"/>
              <a:t>Plume-in-Grid Model</a:t>
            </a:r>
            <a:endParaRPr lang="en-US" sz="320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7162"/>
            <a:ext cx="7521575" cy="2605088"/>
          </a:xfrm>
        </p:spPr>
        <p:txBody>
          <a:bodyPr/>
          <a:lstStyle/>
          <a:p>
            <a:r>
              <a:rPr lang="en-US" sz="2400" dirty="0" smtClean="0"/>
              <a:t>Chris Emery, Bonyoung Koo, Tan Sakulyanontvittaya,</a:t>
            </a:r>
          </a:p>
          <a:p>
            <a:r>
              <a:rPr lang="en-US" sz="2400" dirty="0" smtClean="0"/>
              <a:t>Greg Yarwood</a:t>
            </a:r>
          </a:p>
          <a:p>
            <a:r>
              <a:rPr lang="en-US" sz="2400" dirty="0" smtClean="0"/>
              <a:t>ENVIRON International Corporation</a:t>
            </a:r>
          </a:p>
          <a:p>
            <a:endParaRPr lang="en-US" sz="2400" dirty="0"/>
          </a:p>
          <a:p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Annual CMAS Conference</a:t>
            </a:r>
          </a:p>
          <a:p>
            <a:r>
              <a:rPr lang="en-US" sz="2400" dirty="0" smtClean="0"/>
              <a:t>October 30, 2013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Testing Nocturnal Power Plant Plume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7323"/>
            <a:ext cx="4114800" cy="53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05373" y="1828799"/>
            <a:ext cx="4086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Color contours</a:t>
            </a:r>
            <a:r>
              <a:rPr lang="en-US" sz="2000" b="0" dirty="0" smtClean="0">
                <a:latin typeface="Calibri" pitchFamily="34" charset="0"/>
              </a:rPr>
              <a:t>: plume simulated on 200 m grid, good agreement with measured 1-2 km widths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74" y="3089196"/>
            <a:ext cx="408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Grey puffs</a:t>
            </a:r>
            <a:r>
              <a:rPr lang="en-US" sz="2000" b="0" dirty="0" smtClean="0">
                <a:latin typeface="Calibri" pitchFamily="34" charset="0"/>
              </a:rPr>
              <a:t>: original </a:t>
            </a:r>
            <a:r>
              <a:rPr lang="en-US" sz="2000" b="0" dirty="0" err="1" smtClean="0">
                <a:latin typeface="Calibri" pitchFamily="34" charset="0"/>
              </a:rPr>
              <a:t>PiG</a:t>
            </a:r>
            <a:r>
              <a:rPr lang="en-US" sz="2000" b="0" dirty="0" smtClean="0">
                <a:latin typeface="Calibri" pitchFamily="34" charset="0"/>
              </a:rPr>
              <a:t>, growth is too fast (2-5x larger than measured)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374" y="4120970"/>
            <a:ext cx="408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Black puffs</a:t>
            </a:r>
            <a:r>
              <a:rPr lang="en-US" sz="2000" b="0" dirty="0" smtClean="0">
                <a:latin typeface="Calibri" pitchFamily="34" charset="0"/>
              </a:rPr>
              <a:t>: new </a:t>
            </a:r>
            <a:r>
              <a:rPr lang="en-US" sz="2000" b="0" dirty="0" err="1" smtClean="0">
                <a:latin typeface="Calibri" pitchFamily="34" charset="0"/>
              </a:rPr>
              <a:t>PiG</a:t>
            </a:r>
            <a:r>
              <a:rPr lang="en-US" sz="2000" b="0" dirty="0" smtClean="0">
                <a:latin typeface="Calibri" pitchFamily="34" charset="0"/>
              </a:rPr>
              <a:t>, good agreements with measured widths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1" y="3209063"/>
            <a:ext cx="2019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Aircraft transect at 14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0276" y="4305636"/>
            <a:ext cx="206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Aircraft transect at 30 km</a:t>
            </a: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1828801" y="3362951"/>
            <a:ext cx="4953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2"/>
          </p:cNvCxnSpPr>
          <p:nvPr/>
        </p:nvCxnSpPr>
        <p:spPr bwMode="auto">
          <a:xfrm flipH="1">
            <a:off x="2076451" y="4613413"/>
            <a:ext cx="1157287" cy="2154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82647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Testing Nocturnal Power Plant Plume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532826"/>
            <a:ext cx="4333163" cy="243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7" y="4039373"/>
            <a:ext cx="4327670" cy="243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2" y="2791820"/>
            <a:ext cx="4332441" cy="2441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800600" y="1532826"/>
            <a:ext cx="378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Incremental concentrations above ambient background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3669" y="5257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768F19"/>
                </a:solidFill>
                <a:latin typeface="Calibri" pitchFamily="34" charset="0"/>
              </a:rPr>
              <a:t>Modeled total O</a:t>
            </a:r>
            <a:r>
              <a:rPr lang="en-US" sz="2000" b="0" baseline="-25000" dirty="0" smtClean="0">
                <a:solidFill>
                  <a:srgbClr val="768F19"/>
                </a:solidFill>
                <a:latin typeface="Calibri" pitchFamily="34" charset="0"/>
              </a:rPr>
              <a:t>3</a:t>
            </a:r>
            <a:r>
              <a:rPr lang="en-US" sz="2000" b="0" dirty="0" smtClean="0">
                <a:solidFill>
                  <a:srgbClr val="768F19"/>
                </a:solidFill>
                <a:latin typeface="Calibri" pitchFamily="34" charset="0"/>
                <a:sym typeface="Symbol"/>
              </a:rPr>
              <a:t>40 ppb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1917" y="5600880"/>
            <a:ext cx="293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sym typeface="Symbol"/>
              </a:rPr>
              <a:t>Measured total O</a:t>
            </a:r>
            <a:r>
              <a:rPr lang="en-US" sz="2000" b="0" baseline="-25000" dirty="0" smtClean="0">
                <a:latin typeface="Calibri" pitchFamily="34" charset="0"/>
                <a:sym typeface="Symbol"/>
              </a:rPr>
              <a:t>3</a:t>
            </a:r>
            <a:r>
              <a:rPr lang="en-US" sz="2000" b="0" dirty="0" smtClean="0">
                <a:latin typeface="Calibri" pitchFamily="34" charset="0"/>
                <a:sym typeface="Symbol"/>
              </a:rPr>
              <a:t>25 ppb</a:t>
            </a:r>
            <a:endParaRPr lang="en-US" sz="2000" b="0" dirty="0" smtClean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691313" y="4648200"/>
            <a:ext cx="471487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68F1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334000" y="4039373"/>
            <a:ext cx="759669" cy="16756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16305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Testing Nocturnal Power Plant Plume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532826"/>
            <a:ext cx="378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Incremental concentrations above ambient background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4" y="1532001"/>
            <a:ext cx="4332440" cy="244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8" y="4039373"/>
            <a:ext cx="4335831" cy="244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800600" y="3276600"/>
            <a:ext cx="293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sym typeface="Symbol"/>
              </a:rPr>
              <a:t>Conversion to PM nitrate?</a:t>
            </a:r>
            <a:endParaRPr lang="en-US" sz="2000" b="0" dirty="0" smtClean="0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1981200" y="3429000"/>
            <a:ext cx="2819400" cy="4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00600" y="5715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sym typeface="Symbol"/>
              </a:rPr>
              <a:t>In-plume N</a:t>
            </a:r>
            <a:r>
              <a:rPr lang="en-US" sz="2000" b="0" baseline="-25000" dirty="0" smtClean="0">
                <a:latin typeface="Calibri" pitchFamily="34" charset="0"/>
                <a:sym typeface="Symbol"/>
              </a:rPr>
              <a:t>2</a:t>
            </a:r>
            <a:r>
              <a:rPr lang="en-US" sz="2000" b="0" dirty="0" smtClean="0">
                <a:latin typeface="Calibri" pitchFamily="34" charset="0"/>
                <a:sym typeface="Symbol"/>
              </a:rPr>
              <a:t>O</a:t>
            </a:r>
            <a:r>
              <a:rPr lang="en-US" sz="2000" b="0" baseline="-25000" dirty="0" smtClean="0">
                <a:latin typeface="Calibri" pitchFamily="34" charset="0"/>
                <a:sym typeface="Symbol"/>
              </a:rPr>
              <a:t>5</a:t>
            </a:r>
            <a:r>
              <a:rPr lang="en-US" sz="2000" b="0" dirty="0" smtClean="0">
                <a:latin typeface="Calibri" pitchFamily="34" charset="0"/>
                <a:sym typeface="Symbol"/>
              </a:rPr>
              <a:t> suppression</a:t>
            </a:r>
            <a:endParaRPr lang="en-US" sz="2000" b="0" dirty="0" smtClean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 bwMode="auto">
          <a:xfrm flipH="1">
            <a:off x="3276600" y="5915055"/>
            <a:ext cx="1524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624136" y="3839318"/>
            <a:ext cx="39719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768F19"/>
                </a:solidFill>
                <a:latin typeface="Calibri" pitchFamily="34" charset="0"/>
                <a:sym typeface="Symbol"/>
              </a:rPr>
              <a:t>Proper </a:t>
            </a:r>
            <a:r>
              <a:rPr lang="en-US" sz="2000" b="0" dirty="0" err="1" smtClean="0">
                <a:solidFill>
                  <a:srgbClr val="768F19"/>
                </a:solidFill>
                <a:latin typeface="Calibri" pitchFamily="34" charset="0"/>
                <a:sym typeface="Symbol"/>
              </a:rPr>
              <a:t>NOz</a:t>
            </a:r>
            <a:r>
              <a:rPr lang="en-US" sz="2000" b="0" dirty="0" smtClean="0">
                <a:solidFill>
                  <a:srgbClr val="768F19"/>
                </a:solidFill>
                <a:latin typeface="Calibri" pitchFamily="34" charset="0"/>
                <a:sym typeface="Symbol"/>
              </a:rPr>
              <a:t> delay in low-growth puff</a:t>
            </a:r>
            <a:endParaRPr lang="en-US" sz="2000" b="0" dirty="0" smtClean="0">
              <a:solidFill>
                <a:srgbClr val="768F19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276600" y="3124200"/>
            <a:ext cx="914400" cy="715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68F1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3276600" y="4239428"/>
            <a:ext cx="914400" cy="14755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68F1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67437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Regional Response – Ozone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5110"/>
            <a:ext cx="392111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5110"/>
            <a:ext cx="392111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14800"/>
            <a:ext cx="3921116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92111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64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Regional Response – </a:t>
            </a:r>
            <a:r>
              <a:rPr lang="en-US" dirty="0" err="1" smtClean="0"/>
              <a:t>NOz</a:t>
            </a:r>
            <a:r>
              <a:rPr lang="en-US" dirty="0" smtClean="0"/>
              <a:t> &amp; Sulfate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00045" y="2590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Calibri" pitchFamily="34" charset="0"/>
                <a:sym typeface="Symbol"/>
              </a:rPr>
              <a:t>NOz</a:t>
            </a:r>
            <a:r>
              <a:rPr lang="en-US" sz="2000" b="0" dirty="0" smtClean="0">
                <a:latin typeface="Calibri" pitchFamily="34" charset="0"/>
                <a:sym typeface="Symbol"/>
              </a:rPr>
              <a:t> (nitric acid)</a:t>
            </a:r>
            <a:endParaRPr lang="en-US" sz="2000" b="0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23795" y="516252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sym typeface="Symbol"/>
              </a:rPr>
              <a:t>Sulfate</a:t>
            </a:r>
            <a:endParaRPr lang="en-US" sz="2000" b="0" dirty="0" smtClean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0" y="1380618"/>
            <a:ext cx="3919861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0618"/>
            <a:ext cx="3919861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0" y="4114800"/>
            <a:ext cx="3919861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114800"/>
            <a:ext cx="391986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509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PiG</a:t>
            </a:r>
            <a:r>
              <a:rPr lang="en-US" dirty="0" smtClean="0"/>
              <a:t> mechanism performs </a:t>
            </a:r>
            <a:r>
              <a:rPr lang="en-US" dirty="0"/>
              <a:t>similarly to </a:t>
            </a:r>
            <a:r>
              <a:rPr lang="en-US" dirty="0" smtClean="0"/>
              <a:t>CB05</a:t>
            </a:r>
          </a:p>
          <a:p>
            <a:pPr lvl="1"/>
            <a:r>
              <a:rPr lang="en-US" dirty="0" smtClean="0"/>
              <a:t>Corrects </a:t>
            </a:r>
            <a:r>
              <a:rPr lang="en-US" dirty="0" err="1" smtClean="0"/>
              <a:t>NOy</a:t>
            </a:r>
            <a:r>
              <a:rPr lang="en-US" dirty="0" smtClean="0"/>
              <a:t> mass balance</a:t>
            </a:r>
          </a:p>
          <a:p>
            <a:r>
              <a:rPr lang="en-US" dirty="0" smtClean="0"/>
              <a:t>Reduced </a:t>
            </a:r>
            <a:r>
              <a:rPr lang="en-US" dirty="0"/>
              <a:t>puff growth rates better </a:t>
            </a:r>
            <a:r>
              <a:rPr lang="en-US" dirty="0" smtClean="0"/>
              <a:t>match: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/>
              <a:t>plume </a:t>
            </a:r>
            <a:r>
              <a:rPr lang="en-US" dirty="0" smtClean="0"/>
              <a:t>widths</a:t>
            </a:r>
          </a:p>
          <a:p>
            <a:pPr lvl="1"/>
            <a:r>
              <a:rPr lang="en-US" dirty="0" smtClean="0"/>
              <a:t>Measured conversion </a:t>
            </a:r>
            <a:r>
              <a:rPr lang="en-US" dirty="0"/>
              <a:t>of </a:t>
            </a:r>
            <a:r>
              <a:rPr lang="en-US" dirty="0" err="1"/>
              <a:t>NOx</a:t>
            </a:r>
            <a:r>
              <a:rPr lang="en-US" dirty="0"/>
              <a:t> to </a:t>
            </a:r>
            <a:r>
              <a:rPr lang="en-US" dirty="0" err="1" smtClean="0"/>
              <a:t>NOz</a:t>
            </a:r>
            <a:endParaRPr lang="en-US" dirty="0" smtClean="0"/>
          </a:p>
          <a:p>
            <a:r>
              <a:rPr lang="en-US" dirty="0" smtClean="0"/>
              <a:t>Major reductions in </a:t>
            </a:r>
            <a:r>
              <a:rPr lang="en-US" dirty="0" err="1" smtClean="0"/>
              <a:t>PiG</a:t>
            </a:r>
            <a:r>
              <a:rPr lang="en-US" dirty="0" smtClean="0"/>
              <a:t> processing time</a:t>
            </a:r>
          </a:p>
          <a:p>
            <a:pPr lvl="1"/>
            <a:r>
              <a:rPr lang="en-US" dirty="0" smtClean="0"/>
              <a:t>50-80+ % in our tests with various grid configurations</a:t>
            </a:r>
          </a:p>
          <a:p>
            <a:pPr lvl="1"/>
            <a:r>
              <a:rPr lang="en-US" dirty="0" smtClean="0"/>
              <a:t>Overall </a:t>
            </a:r>
            <a:r>
              <a:rPr lang="en-US" dirty="0" err="1" smtClean="0"/>
              <a:t>CAMx</a:t>
            </a:r>
            <a:r>
              <a:rPr lang="en-US" dirty="0" smtClean="0"/>
              <a:t> runtime impact depends on many factors</a:t>
            </a:r>
          </a:p>
          <a:p>
            <a:r>
              <a:rPr lang="en-US" dirty="0" smtClean="0"/>
              <a:t>Ozone </a:t>
            </a:r>
            <a:r>
              <a:rPr lang="en-US" dirty="0"/>
              <a:t>impacts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full incremental 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081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Ozone, </a:t>
            </a:r>
            <a:r>
              <a:rPr lang="en-US" dirty="0" err="1" smtClean="0"/>
              <a:t>NOy</a:t>
            </a:r>
            <a:r>
              <a:rPr lang="en-US" dirty="0" smtClean="0"/>
              <a:t> &amp; SO</a:t>
            </a:r>
            <a:r>
              <a:rPr lang="en-US" baseline="-25000" dirty="0" smtClean="0"/>
              <a:t>4</a:t>
            </a:r>
            <a:r>
              <a:rPr lang="en-US" dirty="0" smtClean="0"/>
              <a:t> impacts </a:t>
            </a:r>
            <a:r>
              <a:rPr lang="en-US" dirty="0"/>
              <a:t>largest for </a:t>
            </a:r>
            <a:r>
              <a:rPr lang="en-US" dirty="0" smtClean="0"/>
              <a:t>coarse grids</a:t>
            </a:r>
          </a:p>
          <a:p>
            <a:pPr lvl="1"/>
            <a:r>
              <a:rPr lang="en-US" dirty="0" smtClean="0"/>
              <a:t>Revised </a:t>
            </a:r>
            <a:r>
              <a:rPr lang="en-US" dirty="0"/>
              <a:t>chemical dumping </a:t>
            </a:r>
            <a:r>
              <a:rPr lang="en-US" dirty="0" smtClean="0"/>
              <a:t>criterion and reduced growth rates</a:t>
            </a:r>
          </a:p>
          <a:p>
            <a:pPr lvl="2"/>
            <a:r>
              <a:rPr lang="en-US" dirty="0" smtClean="0"/>
              <a:t>Increases puff population overnight </a:t>
            </a:r>
            <a:r>
              <a:rPr lang="en-US" dirty="0"/>
              <a:t>by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Extends </a:t>
            </a:r>
            <a:r>
              <a:rPr lang="en-US" dirty="0"/>
              <a:t>puff ages from </a:t>
            </a:r>
            <a:r>
              <a:rPr lang="en-US" dirty="0">
                <a:sym typeface="Symbol"/>
              </a:rPr>
              <a:t> </a:t>
            </a:r>
            <a:r>
              <a:rPr lang="en-US" dirty="0" smtClean="0"/>
              <a:t>2 </a:t>
            </a:r>
            <a:r>
              <a:rPr lang="en-US" dirty="0"/>
              <a:t>hours </a:t>
            </a:r>
            <a:r>
              <a:rPr lang="en-US" dirty="0" smtClean="0"/>
              <a:t>up to </a:t>
            </a:r>
            <a:r>
              <a:rPr lang="en-US" dirty="0"/>
              <a:t>6 </a:t>
            </a:r>
            <a:r>
              <a:rPr lang="en-US" dirty="0" smtClean="0"/>
              <a:t>hours</a:t>
            </a:r>
          </a:p>
          <a:p>
            <a:pPr lvl="1"/>
            <a:r>
              <a:rPr lang="en-US" dirty="0" err="1"/>
              <a:t>CAMx</a:t>
            </a:r>
            <a:r>
              <a:rPr lang="en-US" dirty="0"/>
              <a:t> runtimes </a:t>
            </a:r>
            <a:r>
              <a:rPr lang="en-US" dirty="0" smtClean="0"/>
              <a:t>marginally </a:t>
            </a:r>
            <a:r>
              <a:rPr lang="en-US" dirty="0"/>
              <a:t>impacted by a few percent</a:t>
            </a:r>
          </a:p>
          <a:p>
            <a:r>
              <a:rPr lang="en-US" dirty="0" smtClean="0"/>
              <a:t>Negligible time, concentration impacts </a:t>
            </a:r>
            <a:r>
              <a:rPr lang="en-US" dirty="0"/>
              <a:t>in </a:t>
            </a:r>
            <a:r>
              <a:rPr lang="en-US" dirty="0" smtClean="0"/>
              <a:t>fine grids</a:t>
            </a:r>
            <a:endParaRPr lang="en-US" dirty="0"/>
          </a:p>
          <a:p>
            <a:pPr lvl="1"/>
            <a:r>
              <a:rPr lang="en-US" dirty="0"/>
              <a:t>Puffs dump quickly by size constraints</a:t>
            </a:r>
          </a:p>
          <a:p>
            <a:pPr lvl="1"/>
            <a:r>
              <a:rPr lang="en-US" dirty="0"/>
              <a:t>More plume chemistry is handled directly on </a:t>
            </a: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348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work was </a:t>
            </a:r>
            <a:r>
              <a:rPr lang="en-US" dirty="0" smtClean="0"/>
              <a:t>funded by </a:t>
            </a:r>
            <a:r>
              <a:rPr lang="en-US" dirty="0"/>
              <a:t>the </a:t>
            </a:r>
            <a:r>
              <a:rPr lang="en-US" dirty="0" smtClean="0"/>
              <a:t>Texas Commission on Environmental Quality</a:t>
            </a:r>
          </a:p>
          <a:p>
            <a:r>
              <a:rPr lang="en-US" dirty="0" smtClean="0"/>
              <a:t>EPA provided the regional modeling database</a:t>
            </a:r>
          </a:p>
          <a:p>
            <a:r>
              <a:rPr lang="en-US" dirty="0" smtClean="0"/>
              <a:t>Aircraft data </a:t>
            </a:r>
            <a:r>
              <a:rPr lang="en-US" dirty="0"/>
              <a:t>were provided by </a:t>
            </a:r>
            <a:r>
              <a:rPr lang="en-US" dirty="0" smtClean="0"/>
              <a:t>NOAA </a:t>
            </a:r>
            <a:r>
              <a:rPr lang="en-US" dirty="0"/>
              <a:t>ESRL Chemical Sciences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86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Plume-in-Grid </a:t>
            </a:r>
            <a:r>
              <a:rPr lang="en-US" dirty="0"/>
              <a:t>(</a:t>
            </a:r>
            <a:r>
              <a:rPr lang="en-US" dirty="0" err="1"/>
              <a:t>PiG</a:t>
            </a:r>
            <a:r>
              <a:rPr lang="en-US" dirty="0"/>
              <a:t>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Lagrangian</a:t>
            </a:r>
            <a:r>
              <a:rPr lang="en-US" dirty="0" smtClean="0"/>
              <a:t> puff model</a:t>
            </a:r>
          </a:p>
          <a:p>
            <a:pPr lvl="1"/>
            <a:r>
              <a:rPr lang="en-US" dirty="0" smtClean="0"/>
              <a:t>Treat physical </a:t>
            </a:r>
            <a:r>
              <a:rPr lang="en-US" dirty="0"/>
              <a:t>and chemical evolution of point source plumes when </a:t>
            </a:r>
            <a:r>
              <a:rPr lang="en-US" dirty="0" smtClean="0"/>
              <a:t>smaller than grid resolution</a:t>
            </a:r>
          </a:p>
          <a:p>
            <a:pPr lvl="2"/>
            <a:r>
              <a:rPr lang="en-US" dirty="0" smtClean="0"/>
              <a:t>Puffs transfer (dump) mass to grid when they reach grid scales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GREASD </a:t>
            </a:r>
            <a:r>
              <a:rPr lang="en-US" dirty="0" err="1"/>
              <a:t>PiG</a:t>
            </a:r>
            <a:r>
              <a:rPr lang="en-US" dirty="0"/>
              <a:t> </a:t>
            </a:r>
            <a:r>
              <a:rPr lang="en-US" dirty="0" smtClean="0"/>
              <a:t>focuses on </a:t>
            </a:r>
            <a:r>
              <a:rPr lang="en-US" dirty="0" err="1" smtClean="0"/>
              <a:t>NOx</a:t>
            </a:r>
            <a:r>
              <a:rPr lang="en-US" dirty="0" smtClean="0"/>
              <a:t> plumes</a:t>
            </a:r>
          </a:p>
          <a:p>
            <a:pPr lvl="2"/>
            <a:r>
              <a:rPr lang="en-US" dirty="0" smtClean="0"/>
              <a:t>Early plume stage when </a:t>
            </a:r>
            <a:r>
              <a:rPr lang="en-US" dirty="0" err="1" smtClean="0"/>
              <a:t>NOx</a:t>
            </a:r>
            <a:r>
              <a:rPr lang="en-US" dirty="0" smtClean="0"/>
              <a:t> suppresses oxidant production</a:t>
            </a:r>
          </a:p>
          <a:p>
            <a:pPr lvl="2"/>
            <a:r>
              <a:rPr lang="en-US" dirty="0" smtClean="0"/>
              <a:t>Puffs dump to grid when oxidant production &gt; termination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 err="1" smtClean="0"/>
              <a:t>PiG</a:t>
            </a:r>
            <a:r>
              <a:rPr lang="en-US" dirty="0" smtClean="0"/>
              <a:t> uses “incremental chemistry” concept</a:t>
            </a:r>
          </a:p>
          <a:p>
            <a:pPr lvl="2"/>
            <a:r>
              <a:rPr lang="en-US" dirty="0" smtClean="0"/>
              <a:t>Applies full photochemical mechanism (e.g., CB05) twice:</a:t>
            </a:r>
          </a:p>
          <a:p>
            <a:pPr lvl="3"/>
            <a:r>
              <a:rPr lang="en-US" dirty="0" smtClean="0"/>
              <a:t>Background (grid) concentrations</a:t>
            </a:r>
          </a:p>
          <a:p>
            <a:pPr lvl="3"/>
            <a:r>
              <a:rPr lang="en-US" dirty="0" smtClean="0"/>
              <a:t>Puff + background concentrations</a:t>
            </a:r>
          </a:p>
          <a:p>
            <a:pPr lvl="2"/>
            <a:r>
              <a:rPr lang="en-US" dirty="0" smtClean="0"/>
              <a:t>Cumbersome when tens of thousands of puffs are tracked</a:t>
            </a:r>
          </a:p>
          <a:p>
            <a:pPr lvl="2"/>
            <a:r>
              <a:rPr lang="en-US" dirty="0" smtClean="0"/>
              <a:t>Some occasional chemical instabilities have been noted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43525" y="4900410"/>
            <a:ext cx="3419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0" dirty="0" smtClean="0">
                <a:solidFill>
                  <a:srgbClr val="4D4D4D"/>
                </a:solidFill>
                <a:latin typeface="Calibri" pitchFamily="34" charset="0"/>
              </a:rPr>
              <a:t>Difference is new puff increment</a:t>
            </a:r>
          </a:p>
          <a:p>
            <a:pPr algn="ctr"/>
            <a:r>
              <a:rPr lang="en-US" sz="1900" b="0" dirty="0" smtClean="0">
                <a:solidFill>
                  <a:srgbClr val="4D4D4D"/>
                </a:solidFill>
                <a:latin typeface="Calibri" pitchFamily="34" charset="0"/>
              </a:rPr>
              <a:t>(can be negative)</a:t>
            </a:r>
            <a:endParaRPr lang="en-US" sz="1900" b="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105400" y="4962525"/>
            <a:ext cx="304800" cy="533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0880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study improved GREASD </a:t>
            </a:r>
            <a:r>
              <a:rPr lang="en-US" dirty="0" err="1"/>
              <a:t>PiG</a:t>
            </a:r>
            <a:r>
              <a:rPr lang="en-US" dirty="0"/>
              <a:t> </a:t>
            </a:r>
            <a:r>
              <a:rPr lang="en-US" dirty="0" smtClean="0"/>
              <a:t>efficiency and stability</a:t>
            </a:r>
            <a:endParaRPr lang="en-US" dirty="0"/>
          </a:p>
          <a:p>
            <a:pPr lvl="1"/>
            <a:r>
              <a:rPr lang="en-US" dirty="0" smtClean="0"/>
              <a:t>Introduced a </a:t>
            </a:r>
            <a:r>
              <a:rPr lang="en-US" dirty="0"/>
              <a:t>condensed </a:t>
            </a:r>
            <a:r>
              <a:rPr lang="en-US" dirty="0" smtClean="0"/>
              <a:t>chemical mechanism</a:t>
            </a:r>
          </a:p>
          <a:p>
            <a:pPr lvl="2"/>
            <a:r>
              <a:rPr lang="en-US" dirty="0" smtClean="0"/>
              <a:t>Specific reactions applicable </a:t>
            </a:r>
            <a:r>
              <a:rPr lang="en-US" dirty="0"/>
              <a:t>during early plume </a:t>
            </a:r>
            <a:r>
              <a:rPr lang="en-US" dirty="0" smtClean="0"/>
              <a:t>stages</a:t>
            </a:r>
          </a:p>
          <a:p>
            <a:pPr lvl="2"/>
            <a:r>
              <a:rPr lang="en-US" dirty="0" smtClean="0"/>
              <a:t>Plume-only </a:t>
            </a:r>
            <a:r>
              <a:rPr lang="en-US" dirty="0" err="1" smtClean="0"/>
              <a:t>NOy</a:t>
            </a:r>
            <a:r>
              <a:rPr lang="en-US" dirty="0" smtClean="0"/>
              <a:t> chemistry (no background step)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nocturnal </a:t>
            </a:r>
            <a:r>
              <a:rPr lang="en-US" dirty="0" smtClean="0"/>
              <a:t>minima </a:t>
            </a:r>
            <a:r>
              <a:rPr lang="en-US" dirty="0"/>
              <a:t>for certain </a:t>
            </a:r>
            <a:r>
              <a:rPr lang="en-US" dirty="0" smtClean="0"/>
              <a:t>growth parameters</a:t>
            </a:r>
          </a:p>
          <a:p>
            <a:pPr lvl="2"/>
            <a:r>
              <a:rPr lang="en-US" dirty="0" smtClean="0"/>
              <a:t>Based on </a:t>
            </a:r>
            <a:r>
              <a:rPr lang="en-US" i="1" dirty="0" smtClean="0"/>
              <a:t>in </a:t>
            </a:r>
            <a:r>
              <a:rPr lang="en-US" i="1" dirty="0"/>
              <a:t>situ</a:t>
            </a:r>
            <a:r>
              <a:rPr lang="en-US" dirty="0"/>
              <a:t> </a:t>
            </a:r>
            <a:r>
              <a:rPr lang="en-US" dirty="0" smtClean="0"/>
              <a:t>aircraft measurements</a:t>
            </a:r>
          </a:p>
          <a:p>
            <a:pPr lvl="2"/>
            <a:r>
              <a:rPr lang="en-US" dirty="0" smtClean="0"/>
              <a:t>Puff </a:t>
            </a:r>
            <a:r>
              <a:rPr lang="en-US" dirty="0"/>
              <a:t>size </a:t>
            </a:r>
            <a:r>
              <a:rPr lang="en-US" dirty="0" smtClean="0"/>
              <a:t>important  </a:t>
            </a:r>
            <a:r>
              <a:rPr lang="en-US" dirty="0"/>
              <a:t>in chemically aging plume </a:t>
            </a:r>
            <a:r>
              <a:rPr lang="en-US" dirty="0" err="1" smtClean="0"/>
              <a:t>NOx</a:t>
            </a:r>
            <a:endParaRPr lang="en-US" dirty="0" smtClean="0"/>
          </a:p>
          <a:p>
            <a:r>
              <a:rPr lang="en-US" dirty="0" smtClean="0"/>
              <a:t>Sensitivity </a:t>
            </a:r>
            <a:r>
              <a:rPr lang="en-US" dirty="0"/>
              <a:t>tests </a:t>
            </a:r>
            <a:r>
              <a:rPr lang="en-US" dirty="0" smtClean="0"/>
              <a:t>analyzed speed, concentration impacts relative </a:t>
            </a:r>
            <a:r>
              <a:rPr lang="en-US" dirty="0"/>
              <a:t>to </a:t>
            </a:r>
            <a:r>
              <a:rPr lang="en-US" dirty="0" smtClean="0"/>
              <a:t>no </a:t>
            </a:r>
            <a:r>
              <a:rPr lang="en-US" dirty="0" err="1" smtClean="0"/>
              <a:t>PiG</a:t>
            </a:r>
            <a:r>
              <a:rPr lang="en-US" dirty="0" smtClean="0"/>
              <a:t> and original </a:t>
            </a:r>
            <a:r>
              <a:rPr lang="en-US" dirty="0" err="1" smtClean="0"/>
              <a:t>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97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Box Model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Emulated </a:t>
            </a:r>
            <a:r>
              <a:rPr lang="en-US" dirty="0"/>
              <a:t>puff growth, </a:t>
            </a:r>
            <a:r>
              <a:rPr lang="en-US" dirty="0" smtClean="0"/>
              <a:t>dilution, entrainment</a:t>
            </a:r>
          </a:p>
          <a:p>
            <a:pPr lvl="1"/>
            <a:r>
              <a:rPr lang="en-US" dirty="0" smtClean="0"/>
              <a:t>2-step CB05 incremental chemistry</a:t>
            </a:r>
          </a:p>
          <a:p>
            <a:r>
              <a:rPr lang="en-US" dirty="0" smtClean="0"/>
              <a:t>We found a growing </a:t>
            </a:r>
            <a:r>
              <a:rPr lang="en-US" dirty="0" err="1" smtClean="0"/>
              <a:t>NOy</a:t>
            </a:r>
            <a:r>
              <a:rPr lang="en-US" dirty="0" smtClean="0"/>
              <a:t> imbalance</a:t>
            </a:r>
          </a:p>
          <a:p>
            <a:pPr lvl="1"/>
            <a:r>
              <a:rPr lang="en-US" dirty="0" smtClean="0"/>
              <a:t>Increased up </a:t>
            </a:r>
            <a:r>
              <a:rPr lang="en-US" dirty="0"/>
              <a:t>to 30% after 4 simulation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Traced </a:t>
            </a:r>
            <a:r>
              <a:rPr lang="en-US" dirty="0"/>
              <a:t>to the incremental chemistry </a:t>
            </a:r>
            <a:r>
              <a:rPr lang="en-US" dirty="0" smtClean="0"/>
              <a:t>approach</a:t>
            </a:r>
          </a:p>
          <a:p>
            <a:pPr lvl="2"/>
            <a:r>
              <a:rPr lang="en-US" dirty="0" smtClean="0"/>
              <a:t>Specifically in </a:t>
            </a:r>
            <a:r>
              <a:rPr lang="en-US" dirty="0"/>
              <a:t>reactions that depend non-linearly on 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Setting background </a:t>
            </a:r>
            <a:r>
              <a:rPr lang="en-US" dirty="0" err="1" smtClean="0"/>
              <a:t>NOy</a:t>
            </a:r>
            <a:r>
              <a:rPr lang="en-US" dirty="0" smtClean="0"/>
              <a:t> = 0 </a:t>
            </a:r>
            <a:r>
              <a:rPr lang="en-US" dirty="0"/>
              <a:t>eliminated </a:t>
            </a:r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Reasonable </a:t>
            </a:r>
            <a:r>
              <a:rPr lang="en-US" dirty="0"/>
              <a:t>for </a:t>
            </a:r>
            <a:r>
              <a:rPr lang="en-US" dirty="0" smtClean="0"/>
              <a:t>young plumes </a:t>
            </a:r>
            <a:r>
              <a:rPr lang="en-US" dirty="0"/>
              <a:t>when </a:t>
            </a:r>
            <a:r>
              <a:rPr lang="en-US" dirty="0" smtClean="0"/>
              <a:t>puff </a:t>
            </a:r>
            <a:r>
              <a:rPr lang="en-US" dirty="0" err="1" smtClean="0"/>
              <a:t>NOx</a:t>
            </a:r>
            <a:r>
              <a:rPr lang="en-US" dirty="0" smtClean="0"/>
              <a:t> &gt; ambient </a:t>
            </a:r>
            <a:r>
              <a:rPr lang="en-US" dirty="0" err="1" smtClean="0"/>
              <a:t>NOy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084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Puff </a:t>
            </a:r>
            <a:r>
              <a:rPr lang="en-US" dirty="0" err="1" smtClean="0"/>
              <a:t>NOy</a:t>
            </a:r>
            <a:r>
              <a:rPr lang="en-US" dirty="0" smtClean="0"/>
              <a:t> Conservation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251"/>
            <a:ext cx="4572000" cy="347118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8250"/>
            <a:ext cx="4572000" cy="34711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70368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Using Incremental Chemistry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6923" y="1703688"/>
            <a:ext cx="1982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Zero background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312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Condensed GREASD </a:t>
            </a:r>
            <a:r>
              <a:rPr lang="en-US" dirty="0" err="1" smtClean="0"/>
              <a:t>PiG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23 gas-phase </a:t>
            </a:r>
            <a:r>
              <a:rPr lang="en-US" dirty="0"/>
              <a:t>reactions </a:t>
            </a:r>
            <a:r>
              <a:rPr lang="en-US" dirty="0" smtClean="0"/>
              <a:t>based </a:t>
            </a:r>
            <a:r>
              <a:rPr lang="en-US" dirty="0"/>
              <a:t>on Karamchandani et al. (1998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background chemistry step</a:t>
            </a:r>
            <a:endParaRPr lang="en-US" dirty="0"/>
          </a:p>
          <a:p>
            <a:pPr lvl="1"/>
            <a:r>
              <a:rPr lang="en-US" dirty="0" smtClean="0"/>
              <a:t>Zero contribution from background </a:t>
            </a:r>
            <a:r>
              <a:rPr lang="en-US" dirty="0" err="1" smtClean="0"/>
              <a:t>NOy</a:t>
            </a:r>
            <a:endParaRPr lang="en-US" dirty="0" smtClean="0"/>
          </a:p>
          <a:p>
            <a:pPr lvl="1"/>
            <a:r>
              <a:rPr lang="en-US" dirty="0" smtClean="0"/>
              <a:t>Entrains </a:t>
            </a:r>
            <a:r>
              <a:rPr lang="en-US" dirty="0"/>
              <a:t>background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CO, formaldehyde </a:t>
            </a:r>
            <a:r>
              <a:rPr lang="en-US" dirty="0"/>
              <a:t>as </a:t>
            </a:r>
            <a:r>
              <a:rPr lang="en-US" dirty="0" smtClean="0"/>
              <a:t>source </a:t>
            </a:r>
            <a:r>
              <a:rPr lang="en-US" dirty="0"/>
              <a:t>of </a:t>
            </a:r>
            <a:r>
              <a:rPr lang="en-US" dirty="0" smtClean="0"/>
              <a:t>oxidants (incremental: can be &lt; 0)</a:t>
            </a:r>
          </a:p>
          <a:p>
            <a:r>
              <a:rPr lang="en-US" dirty="0" smtClean="0"/>
              <a:t>In-cloud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SO</a:t>
            </a:r>
            <a:r>
              <a:rPr lang="en-US" baseline="-25000" dirty="0" smtClean="0">
                <a:sym typeface="Symbol"/>
              </a:rPr>
              <a:t>4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 using RADM mechanism (Chang et al., 1987)</a:t>
            </a:r>
          </a:p>
          <a:p>
            <a:pPr lvl="1"/>
            <a:r>
              <a:rPr lang="en-US" dirty="0" smtClean="0"/>
              <a:t>Entrains background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as source of oxidant</a:t>
            </a:r>
          </a:p>
          <a:p>
            <a:pPr lvl="1"/>
            <a:r>
              <a:rPr lang="en-US" dirty="0" smtClean="0"/>
              <a:t>SOA, inorganic PM partitioning ignored until puff mass is transferred to the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98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Condensed GREASD </a:t>
            </a:r>
            <a:r>
              <a:rPr lang="en-US" dirty="0" err="1" smtClean="0"/>
              <a:t>PiG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85900"/>
            <a:ext cx="4648200" cy="43815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NO-NO</a:t>
            </a:r>
            <a:r>
              <a:rPr lang="en-US" baseline="-25000" dirty="0" smtClean="0"/>
              <a:t>2</a:t>
            </a:r>
            <a:r>
              <a:rPr lang="en-US" dirty="0" smtClean="0"/>
              <a:t>-O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photo-stationary </a:t>
            </a:r>
            <a:r>
              <a:rPr lang="en-US" dirty="0" smtClean="0"/>
              <a:t>state</a:t>
            </a:r>
          </a:p>
          <a:p>
            <a:pPr lvl="0"/>
            <a:r>
              <a:rPr lang="en-US" dirty="0" smtClean="0"/>
              <a:t>NO self-reaction</a:t>
            </a:r>
            <a:endParaRPr lang="en-US" dirty="0"/>
          </a:p>
          <a:p>
            <a:pPr lvl="0"/>
            <a:r>
              <a:rPr lang="en-US" dirty="0" smtClean="0"/>
              <a:t>OH production by </a:t>
            </a:r>
            <a:r>
              <a:rPr lang="en-US" dirty="0"/>
              <a:t>photolysis of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HONO, formaldehyde</a:t>
            </a:r>
            <a:endParaRPr lang="en-US" dirty="0"/>
          </a:p>
          <a:p>
            <a:pPr lvl="0"/>
            <a:r>
              <a:rPr lang="en-US" dirty="0"/>
              <a:t>Production of </a:t>
            </a: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sunlight</a:t>
            </a:r>
            <a:endParaRPr lang="en-US" dirty="0"/>
          </a:p>
          <a:p>
            <a:pPr lvl="0"/>
            <a:r>
              <a:rPr lang="en-US" dirty="0"/>
              <a:t>Formation of 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night</a:t>
            </a:r>
            <a:endParaRPr lang="en-US" dirty="0"/>
          </a:p>
          <a:p>
            <a:pPr lvl="0"/>
            <a:r>
              <a:rPr lang="en-US" dirty="0" smtClean="0"/>
              <a:t>Production </a:t>
            </a:r>
            <a:r>
              <a:rPr lang="en-US" dirty="0"/>
              <a:t>of sulfuric acid in </a:t>
            </a:r>
            <a:r>
              <a:rPr lang="en-US" dirty="0" smtClean="0"/>
              <a:t>sunlight</a:t>
            </a:r>
            <a:endParaRPr lang="en-US" dirty="0"/>
          </a:p>
          <a:p>
            <a:pPr lvl="0"/>
            <a:r>
              <a:rPr lang="en-US" dirty="0" smtClean="0"/>
              <a:t>Removal </a:t>
            </a:r>
            <a:r>
              <a:rPr lang="en-US" dirty="0"/>
              <a:t>of OH by </a:t>
            </a:r>
            <a:r>
              <a:rPr lang="en-US" dirty="0" smtClean="0"/>
              <a:t>CO</a:t>
            </a:r>
            <a:endParaRPr lang="en-US" dirty="0"/>
          </a:p>
          <a:p>
            <a:pPr lvl="0"/>
            <a:r>
              <a:rPr lang="en-US" dirty="0"/>
              <a:t>HO</a:t>
            </a:r>
            <a:r>
              <a:rPr lang="en-US" baseline="-25000" dirty="0"/>
              <a:t>2 </a:t>
            </a:r>
            <a:r>
              <a:rPr lang="en-US" dirty="0" smtClean="0"/>
              <a:t>conversion to 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457325"/>
            <a:ext cx="4050195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1405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Condensed GREASD </a:t>
            </a:r>
            <a:r>
              <a:rPr lang="en-US" dirty="0" err="1" smtClean="0"/>
              <a:t>PiG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839200" cy="4953000"/>
              </a:xfrm>
            </p:spPr>
            <p:txBody>
              <a:bodyPr/>
              <a:lstStyle/>
              <a:p>
                <a:r>
                  <a:rPr lang="en-US" dirty="0" smtClean="0"/>
                  <a:t>New diagnostic chemical </a:t>
                </a:r>
                <a:r>
                  <a:rPr lang="en-US" dirty="0"/>
                  <a:t>criterion </a:t>
                </a:r>
                <a:r>
                  <a:rPr lang="en-US" dirty="0" smtClean="0"/>
                  <a:t>defines transition to an </a:t>
                </a:r>
                <a:r>
                  <a:rPr lang="en-US" dirty="0"/>
                  <a:t>oxidant production regime</a:t>
                </a:r>
              </a:p>
              <a:p>
                <a:pPr lvl="1"/>
                <a:r>
                  <a:rPr lang="en-US" dirty="0" smtClean="0"/>
                  <a:t>Dumps puffs to the grid regardless of puff size</a:t>
                </a:r>
              </a:p>
              <a:p>
                <a:pPr lvl="1"/>
                <a:r>
                  <a:rPr lang="en-US" dirty="0" smtClean="0"/>
                  <a:t>Radical </a:t>
                </a:r>
                <a:r>
                  <a:rPr lang="en-US" dirty="0"/>
                  <a:t>chain length </a:t>
                </a:r>
                <a:r>
                  <a:rPr lang="en-US" dirty="0" smtClean="0"/>
                  <a:t>concept: dominant propagation terms surpass termination </a:t>
                </a:r>
                <a:r>
                  <a:rPr lang="en-US" dirty="0"/>
                  <a:t>by NO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𝑂𝐻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𝑂𝐻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𝐶𝑂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𝑂𝐻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 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839200" cy="4953000"/>
              </a:xfrm>
              <a:blipFill rotWithShape="1">
                <a:blip r:embed="rId2"/>
                <a:stretch>
                  <a:fillRect l="-2276" t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75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Condensed GREASD </a:t>
            </a:r>
            <a:r>
              <a:rPr lang="en-US" dirty="0" err="1" smtClean="0"/>
              <a:t>PiG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</a:t>
            </a:r>
            <a:r>
              <a:rPr lang="en-US" dirty="0"/>
              <a:t>be run in tandem with any of </a:t>
            </a:r>
            <a:r>
              <a:rPr lang="en-US" dirty="0" smtClean="0"/>
              <a:t>photochemical </a:t>
            </a:r>
            <a:r>
              <a:rPr lang="en-US" dirty="0"/>
              <a:t>mechanisms used for grid </a:t>
            </a:r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CB05</a:t>
            </a:r>
            <a:r>
              <a:rPr lang="en-US" dirty="0"/>
              <a:t>, CB6 variants, </a:t>
            </a:r>
            <a:r>
              <a:rPr lang="en-US" dirty="0" smtClean="0"/>
              <a:t>SAPRC99</a:t>
            </a:r>
          </a:p>
          <a:p>
            <a:pPr lvl="1"/>
            <a:r>
              <a:rPr lang="en-US" dirty="0" smtClean="0"/>
              <a:t>Reaction rates </a:t>
            </a:r>
            <a:r>
              <a:rPr lang="en-US" dirty="0"/>
              <a:t>taken directly from </a:t>
            </a:r>
            <a:r>
              <a:rPr lang="en-US" dirty="0" smtClean="0"/>
              <a:t>corresponding grid mechanism</a:t>
            </a:r>
            <a:endParaRPr lang="en-US" dirty="0"/>
          </a:p>
          <a:p>
            <a:r>
              <a:rPr lang="en-US" dirty="0"/>
              <a:t>Box model tests </a:t>
            </a:r>
            <a:r>
              <a:rPr lang="en-US" dirty="0" smtClean="0"/>
              <a:t>show good </a:t>
            </a:r>
            <a:r>
              <a:rPr lang="en-US" dirty="0"/>
              <a:t>agreement </a:t>
            </a:r>
            <a:r>
              <a:rPr lang="en-US" dirty="0" smtClean="0"/>
              <a:t>against CB05 incremental chemistry</a:t>
            </a:r>
          </a:p>
          <a:p>
            <a:r>
              <a:rPr lang="en-US" dirty="0" smtClean="0"/>
              <a:t>New mechanism reduces </a:t>
            </a:r>
            <a:r>
              <a:rPr lang="en-US" dirty="0" err="1" smtClean="0"/>
              <a:t>PiG</a:t>
            </a:r>
            <a:r>
              <a:rPr lang="en-US" dirty="0" smtClean="0"/>
              <a:t> computational </a:t>
            </a:r>
            <a:r>
              <a:rPr lang="en-US" dirty="0"/>
              <a:t>time </a:t>
            </a:r>
            <a:r>
              <a:rPr lang="en-US" dirty="0" smtClean="0"/>
              <a:t>by </a:t>
            </a:r>
            <a:r>
              <a:rPr lang="en-US" dirty="0"/>
              <a:t>80-85</a:t>
            </a:r>
            <a:r>
              <a:rPr lang="en-US" dirty="0" smtClean="0"/>
              <a:t>% in regional coarse grid application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overall </a:t>
            </a:r>
            <a:r>
              <a:rPr lang="en-US" dirty="0" err="1"/>
              <a:t>CAMx</a:t>
            </a:r>
            <a:r>
              <a:rPr lang="en-US" dirty="0"/>
              <a:t> runtime by 25-30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Runtime improvements depend on many factors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333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NewLogo_20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PPT_NewLogo_2012</Template>
  <TotalTime>1273</TotalTime>
  <Words>792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PPT_NewLogo_2012</vt:lpstr>
      <vt:lpstr>Updates to CAMx Plume-in-Grid Model</vt:lpstr>
      <vt:lpstr>Background</vt:lpstr>
      <vt:lpstr>Objectives</vt:lpstr>
      <vt:lpstr>Approach Box Model Testing</vt:lpstr>
      <vt:lpstr>Approach Puff NOy Conservation</vt:lpstr>
      <vt:lpstr>Approach Condensed GREASD PiG Mechanism</vt:lpstr>
      <vt:lpstr>Approach Condensed GREASD PiG Mechanism</vt:lpstr>
      <vt:lpstr>Approach Condensed GREASD PiG Mechanism</vt:lpstr>
      <vt:lpstr>Approach Condensed GREASD PiG Mechanism</vt:lpstr>
      <vt:lpstr>Results Testing Nocturnal Power Plant Plume Size</vt:lpstr>
      <vt:lpstr>Results Testing Nocturnal Power Plant Plume Chemistry</vt:lpstr>
      <vt:lpstr>Results Testing Nocturnal Power Plant Plume Chemistry</vt:lpstr>
      <vt:lpstr>Results Regional Response – Ozone</vt:lpstr>
      <vt:lpstr>Results Regional Response – NOz &amp; Sulfate</vt:lpstr>
      <vt:lpstr>Summary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Cindy Smith - Novato</dc:creator>
  <cp:lastModifiedBy>Chris Emery</cp:lastModifiedBy>
  <cp:revision>47</cp:revision>
  <dcterms:created xsi:type="dcterms:W3CDTF">2012-07-31T00:31:17Z</dcterms:created>
  <dcterms:modified xsi:type="dcterms:W3CDTF">2013-10-28T18:05:24Z</dcterms:modified>
</cp:coreProperties>
</file>