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75" r:id="rId3"/>
    <p:sldId id="277" r:id="rId4"/>
    <p:sldId id="280" r:id="rId5"/>
    <p:sldId id="282" r:id="rId6"/>
    <p:sldId id="283" r:id="rId7"/>
    <p:sldId id="281" r:id="rId8"/>
    <p:sldId id="284" r:id="rId9"/>
    <p:sldId id="286" r:id="rId10"/>
    <p:sldId id="294" r:id="rId11"/>
    <p:sldId id="302" r:id="rId12"/>
    <p:sldId id="297" r:id="rId13"/>
    <p:sldId id="288" r:id="rId14"/>
    <p:sldId id="293" r:id="rId15"/>
    <p:sldId id="300" r:id="rId16"/>
    <p:sldId id="291" r:id="rId17"/>
    <p:sldId id="304" r:id="rId18"/>
    <p:sldId id="305" r:id="rId19"/>
    <p:sldId id="285" r:id="rId20"/>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 Dolwick" initials="pd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2" autoAdjust="0"/>
    <p:restoredTop sz="99876" autoAdjust="0"/>
  </p:normalViewPr>
  <p:slideViewPr>
    <p:cSldViewPr>
      <p:cViewPr>
        <p:scale>
          <a:sx n="100" d="100"/>
          <a:sy n="100" d="100"/>
        </p:scale>
        <p:origin x="-1170" y="228"/>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514"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a:p>
        </p:txBody>
      </p:sp>
      <p:sp>
        <p:nvSpPr>
          <p:cNvPr id="10243"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eaLnBrk="0" hangingPunct="0">
              <a:defRPr sz="1200">
                <a:ea typeface="ＭＳ Ｐゴシック" pitchFamily="84" charset="-128"/>
                <a:cs typeface="+mn-cs"/>
              </a:defRPr>
            </a:lvl1pPr>
          </a:lstStyle>
          <a:p>
            <a:pPr>
              <a:defRPr/>
            </a:pPr>
            <a:endParaRPr lang="en-US"/>
          </a:p>
        </p:txBody>
      </p:sp>
      <p:sp>
        <p:nvSpPr>
          <p:cNvPr id="10244"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a:p>
        </p:txBody>
      </p:sp>
      <p:sp>
        <p:nvSpPr>
          <p:cNvPr id="10245"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eaLnBrk="0" hangingPunct="0">
              <a:defRPr sz="1200">
                <a:ea typeface="ＭＳ Ｐゴシック" pitchFamily="84" charset="-128"/>
                <a:cs typeface="+mn-cs"/>
              </a:defRPr>
            </a:lvl1pPr>
          </a:lstStyle>
          <a:p>
            <a:pPr>
              <a:defRPr/>
            </a:pPr>
            <a:fld id="{D0A16EC5-554E-4971-A704-9558E7EC29B4}" type="slidenum">
              <a:rPr lang="en-US"/>
              <a:pPr>
                <a:defRPr/>
              </a:pPr>
              <a:t>‹#›</a:t>
            </a:fld>
            <a:endParaRPr lang="en-US"/>
          </a:p>
        </p:txBody>
      </p:sp>
    </p:spTree>
    <p:extLst>
      <p:ext uri="{BB962C8B-B14F-4D97-AF65-F5344CB8AC3E}">
        <p14:creationId xmlns:p14="http://schemas.microsoft.com/office/powerpoint/2010/main" val="104862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a:p>
        </p:txBody>
      </p:sp>
      <p:sp>
        <p:nvSpPr>
          <p:cNvPr id="3075" name="Rectangle 3"/>
          <p:cNvSpPr>
            <a:spLocks noGrp="1" noChangeArrowheads="1"/>
          </p:cNvSpPr>
          <p:nvPr>
            <p:ph type="dt" idx="1"/>
          </p:nvPr>
        </p:nvSpPr>
        <p:spPr bwMode="auto">
          <a:xfrm>
            <a:off x="4024313" y="0"/>
            <a:ext cx="3078162"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eaLnBrk="0" hangingPunct="0">
              <a:defRPr sz="1200">
                <a:ea typeface="ＭＳ Ｐゴシック" pitchFamily="8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7738" y="4459288"/>
            <a:ext cx="5207000" cy="4224337"/>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918575"/>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24313" y="8918575"/>
            <a:ext cx="3078162"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eaLnBrk="0" hangingPunct="0">
              <a:defRPr sz="1200">
                <a:ea typeface="ＭＳ Ｐゴシック" pitchFamily="84" charset="-128"/>
                <a:cs typeface="+mn-cs"/>
              </a:defRPr>
            </a:lvl1pPr>
          </a:lstStyle>
          <a:p>
            <a:pPr>
              <a:defRPr/>
            </a:pPr>
            <a:fld id="{C2D78C0C-8FBC-4B73-A40B-61B09E74E458}" type="slidenum">
              <a:rPr lang="en-US"/>
              <a:pPr>
                <a:defRPr/>
              </a:pPr>
              <a:t>‹#›</a:t>
            </a:fld>
            <a:endParaRPr lang="en-US"/>
          </a:p>
        </p:txBody>
      </p:sp>
    </p:spTree>
    <p:extLst>
      <p:ext uri="{BB962C8B-B14F-4D97-AF65-F5344CB8AC3E}">
        <p14:creationId xmlns:p14="http://schemas.microsoft.com/office/powerpoint/2010/main" val="839891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EEE013F-43F6-438E-91E8-1DBDA79D8DBA}" type="slidenum">
              <a:rPr lang="en-US" smtClean="0">
                <a:ea typeface="ＭＳ Ｐゴシック"/>
                <a:cs typeface="ＭＳ Ｐゴシック"/>
              </a:rPr>
              <a:pPr/>
              <a:t>1</a:t>
            </a:fld>
            <a:endParaRPr lang="en-US" smtClean="0">
              <a:ea typeface="ＭＳ Ｐゴシック"/>
              <a:cs typeface="ＭＳ Ｐゴシック"/>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18E64FEA-5937-42F3-8D0A-3365E270A203}" type="datetime1">
              <a:rPr lang="en-US"/>
              <a:pPr>
                <a:defRPr/>
              </a:pPr>
              <a:t>10/28/2013</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smtClean="0"/>
            </a:lvl1pPr>
          </a:lstStyle>
          <a:p>
            <a:pPr>
              <a:defRPr/>
            </a:pPr>
            <a:r>
              <a:rPr lang="en-US"/>
              <a:t> U.S. Environmental Protection Agency</a:t>
            </a:r>
          </a:p>
        </p:txBody>
      </p:sp>
      <p:sp>
        <p:nvSpPr>
          <p:cNvPr id="8" name="Rectangle 7"/>
          <p:cNvSpPr>
            <a:spLocks noGrp="1" noChangeArrowheads="1"/>
          </p:cNvSpPr>
          <p:nvPr>
            <p:ph type="sldNum" sz="quarter" idx="12"/>
          </p:nvPr>
        </p:nvSpPr>
        <p:spPr/>
        <p:txBody>
          <a:bodyPr/>
          <a:lstStyle>
            <a:lvl1pPr>
              <a:defRPr/>
            </a:lvl1pPr>
          </a:lstStyle>
          <a:p>
            <a:pPr>
              <a:defRPr/>
            </a:pPr>
            <a:fld id="{F501AB89-454E-41B0-AC75-D43279F6AF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D5E1044E-2643-42D1-84F3-2A0AB7B0CBAB}" type="datetime1">
              <a:rPr lang="en-US"/>
              <a:pPr>
                <a:defRPr/>
              </a:pPr>
              <a:t>10/28/2013</a:t>
            </a:fld>
            <a:endParaRPr lang="en-US"/>
          </a:p>
        </p:txBody>
      </p:sp>
      <p:sp>
        <p:nvSpPr>
          <p:cNvPr id="6" name="Footer Placeholder 4"/>
          <p:cNvSpPr>
            <a:spLocks noGrp="1"/>
          </p:cNvSpPr>
          <p:nvPr>
            <p:ph type="ftr" sz="quarter" idx="11"/>
          </p:nvPr>
        </p:nvSpPr>
        <p:spPr/>
        <p:txBody>
          <a:bodyPr/>
          <a:lstStyle>
            <a:lvl1pPr>
              <a:defRPr sz="1400" smtClean="0"/>
            </a:lvl1pPr>
          </a:lstStyle>
          <a:p>
            <a:pPr>
              <a:defRPr/>
            </a:pPr>
            <a:r>
              <a:rPr lang="en-US"/>
              <a:t> 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61B493D2-D3B7-4429-980F-EBD4224957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57AADF79-DA21-419D-ACCA-15B487170BB6}" type="datetime1">
              <a:rPr lang="en-US"/>
              <a:pPr>
                <a:defRPr/>
              </a:pPr>
              <a:t>10/28/2013</a:t>
            </a:fld>
            <a:endParaRPr lang="en-US"/>
          </a:p>
        </p:txBody>
      </p:sp>
      <p:sp>
        <p:nvSpPr>
          <p:cNvPr id="7" name="Footer Placeholder 5"/>
          <p:cNvSpPr>
            <a:spLocks noGrp="1"/>
          </p:cNvSpPr>
          <p:nvPr>
            <p:ph type="ftr" sz="quarter" idx="11"/>
          </p:nvPr>
        </p:nvSpPr>
        <p:spPr/>
        <p:txBody>
          <a:bodyPr/>
          <a:lstStyle>
            <a:lvl1pPr>
              <a:defRPr smtClean="0"/>
            </a:lvl1pPr>
          </a:lstStyle>
          <a:p>
            <a:pPr>
              <a:defRPr/>
            </a:pPr>
            <a:r>
              <a:rPr lang="en-US"/>
              <a:t> 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2A8F8884-A678-4087-A389-4B309534F3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smtClean="0"/>
            </a:lvl1pPr>
          </a:lstStyle>
          <a:p>
            <a:pPr>
              <a:defRPr/>
            </a:pPr>
            <a:fld id="{A551EC77-C878-4690-9E0A-B13D42CC2939}" type="datetime1">
              <a:rPr lang="en-US"/>
              <a:pPr>
                <a:defRPr/>
              </a:pPr>
              <a:t>10/28/2013</a:t>
            </a:fld>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a:t> 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816514A6-F01C-4108-87B3-096590391BC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E3257DB3-0FD0-4C6E-AAAA-2110136BA715}" type="datetime1">
              <a:rPr lang="en-US"/>
              <a:pPr>
                <a:defRPr/>
              </a:pPr>
              <a:t>10/28/2013</a:t>
            </a:fld>
            <a:endParaRPr lang="en-US"/>
          </a:p>
        </p:txBody>
      </p:sp>
      <p:sp>
        <p:nvSpPr>
          <p:cNvPr id="7" name="Footer Placeholder 5"/>
          <p:cNvSpPr>
            <a:spLocks noGrp="1"/>
          </p:cNvSpPr>
          <p:nvPr>
            <p:ph type="ftr" sz="quarter" idx="11"/>
          </p:nvPr>
        </p:nvSpPr>
        <p:spPr/>
        <p:txBody>
          <a:bodyPr/>
          <a:lstStyle>
            <a:lvl1pPr>
              <a:defRPr smtClean="0"/>
            </a:lvl1pPr>
          </a:lstStyle>
          <a:p>
            <a:pPr>
              <a:defRPr/>
            </a:pPr>
            <a:r>
              <a:rPr lang="en-US"/>
              <a:t> 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CA030DB7-CB59-40D2-8605-96DC5652231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smtClean="0"/>
            </a:lvl1pPr>
          </a:lstStyle>
          <a:p>
            <a:pPr>
              <a:defRPr/>
            </a:pPr>
            <a:fld id="{585622CE-08CD-4FB7-9AF1-EA82B401DDC7}" type="datetime1">
              <a:rPr lang="en-US"/>
              <a:pPr>
                <a:defRPr/>
              </a:pPr>
              <a:t>10/28/2013</a:t>
            </a:fld>
            <a:endParaRPr lang="en-US"/>
          </a:p>
        </p:txBody>
      </p:sp>
      <p:sp>
        <p:nvSpPr>
          <p:cNvPr id="5" name="Footer Placeholder 3"/>
          <p:cNvSpPr>
            <a:spLocks noGrp="1"/>
          </p:cNvSpPr>
          <p:nvPr>
            <p:ph type="ftr" sz="quarter" idx="11"/>
          </p:nvPr>
        </p:nvSpPr>
        <p:spPr/>
        <p:txBody>
          <a:bodyPr/>
          <a:lstStyle>
            <a:lvl1pPr>
              <a:defRPr smtClean="0"/>
            </a:lvl1pPr>
          </a:lstStyle>
          <a:p>
            <a:pPr>
              <a:defRPr/>
            </a:pPr>
            <a:r>
              <a:rPr lang="en-US"/>
              <a:t> 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AF94D182-EF40-45AF-8081-884A29CDED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B3D189D8-E8EB-42A5-88B4-7BD07E82675F}" type="datetime1">
              <a:rPr lang="en-US"/>
              <a:pPr>
                <a:defRPr/>
              </a:pPr>
              <a:t>10/28/2013</a:t>
            </a:fld>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a:t> 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054FFE92-8093-419D-8A0F-669F02834E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15FB0F00-FDDB-4B4E-9766-D1FBECE6D5DD}" type="datetime1">
              <a:rPr lang="en-US"/>
              <a:pPr>
                <a:defRPr/>
              </a:pPr>
              <a:t>10/28/2013</a:t>
            </a:fld>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a:t> 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66A29022-41E5-4429-BB57-56BFD9E82B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A4A2941C-14A2-42F6-8D94-F4BFF0D842E0}" type="datetime1">
              <a:rPr lang="en-US"/>
              <a:pPr>
                <a:defRPr/>
              </a:pPr>
              <a:t>10/28/2013</a:t>
            </a:fld>
            <a:endParaRPr lang="en-US"/>
          </a:p>
        </p:txBody>
      </p:sp>
      <p:sp>
        <p:nvSpPr>
          <p:cNvPr id="7" name="Footer Placeholder 5"/>
          <p:cNvSpPr>
            <a:spLocks noGrp="1"/>
          </p:cNvSpPr>
          <p:nvPr>
            <p:ph type="ftr" sz="quarter" idx="11"/>
          </p:nvPr>
        </p:nvSpPr>
        <p:spPr/>
        <p:txBody>
          <a:bodyPr/>
          <a:lstStyle>
            <a:lvl1pPr>
              <a:defRPr sz="1400" smtClean="0"/>
            </a:lvl1pPr>
          </a:lstStyle>
          <a:p>
            <a:pPr>
              <a:defRPr/>
            </a:pPr>
            <a:r>
              <a:rPr lang="en-US"/>
              <a:t> 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7093C70E-2E65-4B0F-A90E-D451E32892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1482F163-FBDF-488F-B1C7-EEDC52488C62}" type="datetime1">
              <a:rPr lang="en-US"/>
              <a:pPr>
                <a:defRPr/>
              </a:pPr>
              <a:t>10/28/2013</a:t>
            </a:fld>
            <a:endParaRPr lang="en-US"/>
          </a:p>
        </p:txBody>
      </p:sp>
      <p:sp>
        <p:nvSpPr>
          <p:cNvPr id="9" name="Footer Placeholder 7"/>
          <p:cNvSpPr>
            <a:spLocks noGrp="1"/>
          </p:cNvSpPr>
          <p:nvPr>
            <p:ph type="ftr" sz="quarter" idx="11"/>
          </p:nvPr>
        </p:nvSpPr>
        <p:spPr/>
        <p:txBody>
          <a:bodyPr/>
          <a:lstStyle>
            <a:lvl1pPr>
              <a:defRPr smtClean="0"/>
            </a:lvl1pPr>
          </a:lstStyle>
          <a:p>
            <a:pPr>
              <a:defRPr/>
            </a:pPr>
            <a:r>
              <a:rPr lang="en-US"/>
              <a:t> U.S. Environmental Protection Agency</a:t>
            </a:r>
          </a:p>
        </p:txBody>
      </p:sp>
      <p:sp>
        <p:nvSpPr>
          <p:cNvPr id="10" name="Slide Number Placeholder 8"/>
          <p:cNvSpPr>
            <a:spLocks noGrp="1"/>
          </p:cNvSpPr>
          <p:nvPr>
            <p:ph type="sldNum" sz="quarter" idx="12"/>
          </p:nvPr>
        </p:nvSpPr>
        <p:spPr/>
        <p:txBody>
          <a:bodyPr/>
          <a:lstStyle>
            <a:lvl1pPr>
              <a:defRPr/>
            </a:lvl1pPr>
          </a:lstStyle>
          <a:p>
            <a:pPr>
              <a:defRPr/>
            </a:pPr>
            <a:fld id="{5DCA16D3-9FC6-4465-8660-654788BDA4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AD78C4D3-8C14-4584-AF91-F6B8B45C516F}" type="datetime1">
              <a:rPr lang="en-US"/>
              <a:pPr>
                <a:defRPr/>
              </a:pPr>
              <a:t>10/28/2013</a:t>
            </a:fld>
            <a:endParaRPr lang="en-US"/>
          </a:p>
        </p:txBody>
      </p:sp>
      <p:sp>
        <p:nvSpPr>
          <p:cNvPr id="5" name="Footer Placeholder 3"/>
          <p:cNvSpPr>
            <a:spLocks noGrp="1"/>
          </p:cNvSpPr>
          <p:nvPr>
            <p:ph type="ftr" sz="quarter" idx="11"/>
          </p:nvPr>
        </p:nvSpPr>
        <p:spPr/>
        <p:txBody>
          <a:bodyPr/>
          <a:lstStyle>
            <a:lvl1pPr>
              <a:defRPr sz="1400" smtClean="0"/>
            </a:lvl1pPr>
          </a:lstStyle>
          <a:p>
            <a:pPr>
              <a:defRPr/>
            </a:pPr>
            <a:r>
              <a:rPr lang="en-US"/>
              <a:t> 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0336EC5B-4335-4D30-978E-791F3B1A532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9DC1BFF9-AC58-451A-9086-8A5CD61C09DA}" type="datetime1">
              <a:rPr lang="en-US"/>
              <a:pPr>
                <a:defRPr/>
              </a:pPr>
              <a:t>10/28/2013</a:t>
            </a:fld>
            <a:endParaRPr lang="en-US"/>
          </a:p>
        </p:txBody>
      </p:sp>
      <p:sp>
        <p:nvSpPr>
          <p:cNvPr id="7" name="Footer Placeholder 5"/>
          <p:cNvSpPr>
            <a:spLocks noGrp="1"/>
          </p:cNvSpPr>
          <p:nvPr>
            <p:ph type="ftr" sz="quarter" idx="11"/>
          </p:nvPr>
        </p:nvSpPr>
        <p:spPr/>
        <p:txBody>
          <a:bodyPr/>
          <a:lstStyle>
            <a:lvl1pPr>
              <a:defRPr sz="1400" smtClean="0"/>
            </a:lvl1pPr>
          </a:lstStyle>
          <a:p>
            <a:pPr>
              <a:defRPr/>
            </a:pPr>
            <a:r>
              <a:rPr lang="en-US"/>
              <a:t> 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2A6BC9CE-B1DD-4243-8CE2-D10CD8702D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601502B5-8C54-4BBC-9F43-9118C22B56F0}" type="datetime1">
              <a:rPr lang="en-US"/>
              <a:pPr>
                <a:defRPr/>
              </a:pPr>
              <a:t>10/28/2013</a:t>
            </a:fld>
            <a:endParaRPr lang="en-US"/>
          </a:p>
        </p:txBody>
      </p:sp>
      <p:sp>
        <p:nvSpPr>
          <p:cNvPr id="7" name="Footer Placeholder 5"/>
          <p:cNvSpPr>
            <a:spLocks noGrp="1"/>
          </p:cNvSpPr>
          <p:nvPr>
            <p:ph type="ftr" sz="quarter" idx="11"/>
          </p:nvPr>
        </p:nvSpPr>
        <p:spPr/>
        <p:txBody>
          <a:bodyPr/>
          <a:lstStyle>
            <a:lvl1pPr>
              <a:defRPr sz="1400" smtClean="0"/>
            </a:lvl1pPr>
          </a:lstStyle>
          <a:p>
            <a:pPr>
              <a:defRPr/>
            </a:pPr>
            <a:r>
              <a:rPr lang="en-US"/>
              <a:t> 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274D6D8E-22EE-4BC6-AB0A-6F491B7D25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E307F5A6-5AC5-4293-99A0-4A6536166E99}" type="datetime1">
              <a:rPr lang="en-US"/>
              <a:pPr>
                <a:defRPr/>
              </a:pPr>
              <a:t>10/28/2013</a:t>
            </a:fld>
            <a:endParaRPr lang="en-US"/>
          </a:p>
        </p:txBody>
      </p:sp>
      <p:sp>
        <p:nvSpPr>
          <p:cNvPr id="6" name="Footer Placeholder 4"/>
          <p:cNvSpPr>
            <a:spLocks noGrp="1"/>
          </p:cNvSpPr>
          <p:nvPr>
            <p:ph type="ftr" sz="quarter" idx="11"/>
          </p:nvPr>
        </p:nvSpPr>
        <p:spPr/>
        <p:txBody>
          <a:bodyPr/>
          <a:lstStyle>
            <a:lvl1pPr>
              <a:defRPr sz="1400" smtClean="0"/>
            </a:lvl1pPr>
          </a:lstStyle>
          <a:p>
            <a:pPr>
              <a:defRPr/>
            </a:pPr>
            <a:r>
              <a:rPr lang="en-US"/>
              <a:t> 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98101CB9-686A-4FE6-A3B9-7E8C6872FF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6"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smtClean="0">
                <a:ea typeface="ＭＳ Ｐゴシック" pitchFamily="84" charset="-128"/>
                <a:cs typeface="+mn-cs"/>
              </a:defRPr>
            </a:lvl1pPr>
          </a:lstStyle>
          <a:p>
            <a:pPr>
              <a:defRPr/>
            </a:pPr>
            <a:fld id="{E60BA0D1-6455-4141-9F7A-6977F1395564}" type="datetime1">
              <a:rPr lang="en-US"/>
              <a:pPr>
                <a:defRPr/>
              </a:pPr>
              <a:t>10/28/2013</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smtClean="0">
                <a:ea typeface="ＭＳ Ｐゴシック" pitchFamily="84" charset="-128"/>
                <a:cs typeface="+mn-cs"/>
              </a:defRPr>
            </a:lvl1pPr>
          </a:lstStyle>
          <a:p>
            <a:pPr>
              <a:defRPr/>
            </a:pPr>
            <a:r>
              <a:rPr lang="en-US"/>
              <a:t> 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84" charset="-128"/>
                <a:cs typeface="+mn-cs"/>
              </a:defRPr>
            </a:lvl1pPr>
          </a:lstStyle>
          <a:p>
            <a:pPr>
              <a:defRPr/>
            </a:pPr>
            <a:fld id="{3B6B62DC-CB3B-4B97-B4DE-E55863541A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ftr="0" dt="0"/>
  <p:txStyles>
    <p:titleStyle>
      <a:lvl1pPr algn="ctr" rtl="0" eaLnBrk="0" fontAlgn="base" hangingPunct="0">
        <a:spcBef>
          <a:spcPct val="0"/>
        </a:spcBef>
        <a:spcAft>
          <a:spcPct val="0"/>
        </a:spcAft>
        <a:defRPr sz="3200">
          <a:solidFill>
            <a:schemeClr val="tx1"/>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pa.gov/heasd/research/cdc.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457200" y="2286000"/>
            <a:ext cx="8382000" cy="1143000"/>
          </a:xfrm>
        </p:spPr>
        <p:txBody>
          <a:bodyPr/>
          <a:lstStyle/>
          <a:p>
            <a:pPr eaLnBrk="1" hangingPunct="1"/>
            <a:r>
              <a:rPr lang="en-US" b="0" dirty="0" smtClean="0">
                <a:latin typeface="Tw Cen MT" pitchFamily="34" charset="0"/>
              </a:rPr>
              <a:t>Does ozone model performance vary as a function of synoptic meteorological type?</a:t>
            </a:r>
          </a:p>
        </p:txBody>
      </p:sp>
      <p:sp>
        <p:nvSpPr>
          <p:cNvPr id="19458" name="Rectangle 3"/>
          <p:cNvSpPr>
            <a:spLocks noGrp="1" noChangeArrowheads="1"/>
          </p:cNvSpPr>
          <p:nvPr>
            <p:ph type="subTitle" idx="1"/>
          </p:nvPr>
        </p:nvSpPr>
        <p:spPr>
          <a:xfrm>
            <a:off x="609600" y="4495800"/>
            <a:ext cx="8077200" cy="2133600"/>
          </a:xfrm>
        </p:spPr>
        <p:txBody>
          <a:bodyPr/>
          <a:lstStyle/>
          <a:p>
            <a:endParaRPr lang="en-US" sz="900" dirty="0" smtClean="0">
              <a:latin typeface="Calibri" pitchFamily="34" charset="0"/>
            </a:endParaRPr>
          </a:p>
          <a:p>
            <a:r>
              <a:rPr lang="en-US" sz="2000" dirty="0" smtClean="0">
                <a:latin typeface="Tw Cen MT" pitchFamily="34" charset="0"/>
              </a:rPr>
              <a:t>Pat Dolwick, Christian Hogrefe, Mark Evangelista, Chris Misenis, Sharon Phillips, Norm Possiel, Shawn Roselle, Brian Timin, and Ben Wells</a:t>
            </a:r>
          </a:p>
          <a:p>
            <a:endParaRPr lang="en-US" sz="2000" dirty="0" smtClean="0">
              <a:latin typeface="Tw Cen MT" pitchFamily="34" charset="0"/>
            </a:endParaRPr>
          </a:p>
          <a:p>
            <a:r>
              <a:rPr lang="en-US" sz="2000" dirty="0" smtClean="0">
                <a:latin typeface="Tw Cen MT" pitchFamily="34" charset="0"/>
              </a:rPr>
              <a:t>2013 Annual CMAS Conference: 10/29/2013</a:t>
            </a:r>
          </a:p>
          <a:p>
            <a:r>
              <a:rPr lang="en-US" sz="2000" dirty="0" smtClean="0">
                <a:latin typeface="Tw Cen MT" pitchFamily="34" charset="0"/>
              </a:rPr>
              <a:t>Sensitivity of Air Quality Models to Meteorological Inputs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54FFE92-8093-419D-8A0F-669F02834E18}" type="slidenum">
              <a:rPr lang="en-US" smtClean="0"/>
              <a:pPr>
                <a:defRPr/>
              </a:pPr>
              <a:t>10</a:t>
            </a:fld>
            <a:endParaRPr lang="en-US" dirty="0"/>
          </a:p>
        </p:txBody>
      </p:sp>
      <p:sp>
        <p:nvSpPr>
          <p:cNvPr id="6" name="TextBox 5"/>
          <p:cNvSpPr txBox="1"/>
          <p:nvPr/>
        </p:nvSpPr>
        <p:spPr>
          <a:xfrm>
            <a:off x="914400" y="0"/>
            <a:ext cx="40386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Model Performance by Synoptic Type/Year</a:t>
            </a:r>
            <a:endParaRPr lang="en-US" sz="3200" dirty="0">
              <a:solidFill>
                <a:schemeClr val="bg1">
                  <a:lumMod val="95000"/>
                </a:schemeClr>
              </a:solidFill>
              <a:latin typeface="Calibri" pitchFamily="34" charset="0"/>
              <a:ea typeface="ＭＳ Ｐゴシック" pitchFamily="84" charset="-128"/>
              <a:cs typeface="+mn-cs"/>
            </a:endParaRPr>
          </a:p>
        </p:txBody>
      </p:sp>
      <p:sp>
        <p:nvSpPr>
          <p:cNvPr id="7" name="Content Placeholder 2"/>
          <p:cNvSpPr>
            <a:spLocks noGrp="1"/>
          </p:cNvSpPr>
          <p:nvPr>
            <p:ph idx="1"/>
          </p:nvPr>
        </p:nvSpPr>
        <p:spPr>
          <a:xfrm>
            <a:off x="6172200" y="1371600"/>
            <a:ext cx="2736924" cy="5181600"/>
          </a:xfrm>
          <a:solidFill>
            <a:schemeClr val="bg1"/>
          </a:solidFill>
        </p:spPr>
        <p:txBody>
          <a:bodyPr/>
          <a:lstStyle/>
          <a:p>
            <a:pPr>
              <a:buSzPct val="75000"/>
            </a:pPr>
            <a:r>
              <a:rPr lang="en-US" sz="2000" dirty="0" smtClean="0">
                <a:latin typeface="Tw Cen MT" pitchFamily="34" charset="0"/>
                <a:cs typeface="Arial" charset="0"/>
              </a:rPr>
              <a:t>Same plot as before but breaking out MDA8 residual distributions by year</a:t>
            </a:r>
          </a:p>
          <a:p>
            <a:pPr>
              <a:buSzPct val="75000"/>
              <a:buFont typeface="Arial" panose="020B0604020202020204" pitchFamily="34" charset="0"/>
              <a:buChar char="•"/>
            </a:pPr>
            <a:endParaRPr lang="en-US" sz="2000" dirty="0" smtClean="0">
              <a:latin typeface="Tw Cen MT" pitchFamily="34" charset="0"/>
              <a:cs typeface="Arial" charset="0"/>
            </a:endParaRPr>
          </a:p>
          <a:p>
            <a:pPr>
              <a:buSzPct val="75000"/>
              <a:buFont typeface="Arial" panose="020B0604020202020204" pitchFamily="34" charset="0"/>
              <a:buChar char="•"/>
            </a:pPr>
            <a:r>
              <a:rPr lang="en-US" sz="2000" dirty="0" smtClean="0">
                <a:latin typeface="Tw Cen MT" pitchFamily="34" charset="0"/>
                <a:cs typeface="Arial" charset="0"/>
              </a:rPr>
              <a:t>MDA8 O</a:t>
            </a:r>
            <a:r>
              <a:rPr lang="en-US" sz="2000" baseline="-25000" dirty="0" smtClean="0">
                <a:latin typeface="Tw Cen MT" pitchFamily="34" charset="0"/>
                <a:cs typeface="Arial" charset="0"/>
              </a:rPr>
              <a:t>3</a:t>
            </a:r>
            <a:r>
              <a:rPr lang="en-US" sz="2000" dirty="0" smtClean="0">
                <a:latin typeface="Tw Cen MT" pitchFamily="34" charset="0"/>
                <a:cs typeface="Arial" charset="0"/>
              </a:rPr>
              <a:t> residuals are consistent across years</a:t>
            </a:r>
          </a:p>
          <a:p>
            <a:pPr lvl="1">
              <a:buSzPct val="75000"/>
              <a:buFont typeface="Courier New" pitchFamily="49" charset="0"/>
              <a:buChar char="o"/>
            </a:pPr>
            <a:r>
              <a:rPr lang="en-US" sz="1600" dirty="0" smtClean="0">
                <a:latin typeface="Tw Cen MT" pitchFamily="34" charset="0"/>
                <a:cs typeface="Arial" charset="0"/>
              </a:rPr>
              <a:t>2009 most </a:t>
            </a:r>
            <a:r>
              <a:rPr lang="en-US" sz="1600" dirty="0" err="1" smtClean="0">
                <a:latin typeface="Tw Cen MT" pitchFamily="34" charset="0"/>
                <a:cs typeface="Arial" charset="0"/>
              </a:rPr>
              <a:t>overpred</a:t>
            </a:r>
            <a:endParaRPr lang="en-US" sz="1600" dirty="0" smtClean="0">
              <a:latin typeface="Tw Cen MT" pitchFamily="34" charset="0"/>
              <a:cs typeface="Arial" charset="0"/>
            </a:endParaRPr>
          </a:p>
          <a:p>
            <a:pPr>
              <a:buSzPct val="75000"/>
              <a:buFont typeface="Arial" panose="020B0604020202020204" pitchFamily="34" charset="0"/>
              <a:buChar char="•"/>
            </a:pPr>
            <a:endParaRPr lang="en-US" sz="2000" dirty="0">
              <a:latin typeface="Tw Cen MT" pitchFamily="34" charset="0"/>
              <a:cs typeface="Arial" charset="0"/>
            </a:endParaRPr>
          </a:p>
          <a:p>
            <a:pPr>
              <a:buSzPct val="75000"/>
              <a:buFont typeface="Arial" panose="020B0604020202020204" pitchFamily="34" charset="0"/>
              <a:buChar char="•"/>
            </a:pPr>
            <a:r>
              <a:rPr lang="en-US" sz="2000" dirty="0" smtClean="0">
                <a:latin typeface="Tw Cen MT" pitchFamily="34" charset="0"/>
                <a:cs typeface="Arial" charset="0"/>
              </a:rPr>
              <a:t>Some interesting type-year dependencies (e.g., 2008 Type 14), but generally consistent</a:t>
            </a:r>
          </a:p>
        </p:txBody>
      </p:sp>
      <p:pic>
        <p:nvPicPr>
          <p:cNvPr id="8" name="Picture 7" descr="Rplot01.jpeg"/>
          <p:cNvPicPr>
            <a:picLocks noChangeAspect="1"/>
          </p:cNvPicPr>
          <p:nvPr/>
        </p:nvPicPr>
        <p:blipFill>
          <a:blip r:embed="rId2" cstate="print"/>
          <a:stretch>
            <a:fillRect/>
          </a:stretch>
        </p:blipFill>
        <p:spPr>
          <a:xfrm>
            <a:off x="0" y="1600200"/>
            <a:ext cx="6022269" cy="4300537"/>
          </a:xfrm>
          <a:prstGeom prst="rect">
            <a:avLst/>
          </a:prstGeom>
        </p:spPr>
      </p:pic>
    </p:spTree>
    <p:extLst>
      <p:ext uri="{BB962C8B-B14F-4D97-AF65-F5344CB8AC3E}">
        <p14:creationId xmlns:p14="http://schemas.microsoft.com/office/powerpoint/2010/main" val="99599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54FFE92-8093-419D-8A0F-669F02834E18}" type="slidenum">
              <a:rPr lang="en-US" smtClean="0"/>
              <a:pPr>
                <a:defRPr/>
              </a:pPr>
              <a:t>11</a:t>
            </a:fld>
            <a:endParaRPr lang="en-US" dirty="0"/>
          </a:p>
        </p:txBody>
      </p:sp>
      <p:pic>
        <p:nvPicPr>
          <p:cNvPr id="5" name="Picture 4" descr="Rplot03.jpeg"/>
          <p:cNvPicPr>
            <a:picLocks noChangeAspect="1"/>
          </p:cNvPicPr>
          <p:nvPr/>
        </p:nvPicPr>
        <p:blipFill>
          <a:blip r:embed="rId2" cstate="print"/>
          <a:stretch>
            <a:fillRect/>
          </a:stretch>
        </p:blipFill>
        <p:spPr>
          <a:xfrm>
            <a:off x="533400" y="1295400"/>
            <a:ext cx="7562850" cy="54006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54FFE92-8093-419D-8A0F-669F02834E18}" type="slidenum">
              <a:rPr lang="en-US" smtClean="0"/>
              <a:pPr>
                <a:defRPr/>
              </a:pPr>
              <a:t>12</a:t>
            </a:fld>
            <a:endParaRPr lang="en-US" dirty="0"/>
          </a:p>
        </p:txBody>
      </p:sp>
      <p:sp>
        <p:nvSpPr>
          <p:cNvPr id="6" name="TextBox 5"/>
          <p:cNvSpPr txBox="1"/>
          <p:nvPr/>
        </p:nvSpPr>
        <p:spPr>
          <a:xfrm>
            <a:off x="457200" y="0"/>
            <a:ext cx="54864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Model Performance by Synoptic Type </a:t>
            </a:r>
            <a:r>
              <a:rPr lang="en-US" sz="2000" dirty="0" smtClean="0">
                <a:solidFill>
                  <a:schemeClr val="bg1">
                    <a:lumMod val="95000"/>
                  </a:schemeClr>
                </a:solidFill>
                <a:latin typeface="Calibri" pitchFamily="34" charset="0"/>
                <a:ea typeface="ＭＳ Ｐゴシック" pitchFamily="84" charset="-128"/>
                <a:cs typeface="+mn-cs"/>
              </a:rPr>
              <a:t>(only sites w/ large anomalies)</a:t>
            </a:r>
            <a:endParaRPr lang="en-US" sz="2000" dirty="0">
              <a:solidFill>
                <a:schemeClr val="bg1">
                  <a:lumMod val="95000"/>
                </a:schemeClr>
              </a:solidFill>
              <a:latin typeface="Calibri" pitchFamily="34" charset="0"/>
              <a:ea typeface="ＭＳ Ｐゴシック" pitchFamily="84" charset="-128"/>
              <a:cs typeface="+mn-cs"/>
            </a:endParaRPr>
          </a:p>
        </p:txBody>
      </p:sp>
      <p:pic>
        <p:nvPicPr>
          <p:cNvPr id="8" name="Picture 7" descr="Rplot05.jpeg"/>
          <p:cNvPicPr>
            <a:picLocks/>
          </p:cNvPicPr>
          <p:nvPr/>
        </p:nvPicPr>
        <p:blipFill>
          <a:blip r:embed="rId2" cstate="print"/>
          <a:stretch>
            <a:fillRect/>
          </a:stretch>
        </p:blipFill>
        <p:spPr>
          <a:xfrm>
            <a:off x="0" y="1984248"/>
            <a:ext cx="6163056" cy="3621024"/>
          </a:xfrm>
          <a:prstGeom prst="rect">
            <a:avLst/>
          </a:prstGeom>
        </p:spPr>
      </p:pic>
      <p:sp>
        <p:nvSpPr>
          <p:cNvPr id="5" name="Content Placeholder 2"/>
          <p:cNvSpPr>
            <a:spLocks noGrp="1"/>
          </p:cNvSpPr>
          <p:nvPr>
            <p:ph idx="1"/>
          </p:nvPr>
        </p:nvSpPr>
        <p:spPr>
          <a:xfrm>
            <a:off x="6163056" y="1775460"/>
            <a:ext cx="2736924" cy="4038600"/>
          </a:xfrm>
        </p:spPr>
        <p:txBody>
          <a:bodyPr/>
          <a:lstStyle/>
          <a:p>
            <a:pPr>
              <a:buSzPct val="75000"/>
            </a:pPr>
            <a:r>
              <a:rPr lang="en-US" sz="2000" dirty="0" smtClean="0">
                <a:latin typeface="Tw Cen MT" pitchFamily="34" charset="0"/>
                <a:cs typeface="Arial" charset="0"/>
              </a:rPr>
              <a:t>Same plot as before but </a:t>
            </a:r>
            <a:r>
              <a:rPr lang="en-US" sz="2000" dirty="0" smtClean="0">
                <a:latin typeface="Tw Cen MT" pitchFamily="34" charset="0"/>
                <a:cs typeface="Arial" charset="0"/>
              </a:rPr>
              <a:t>only considering sites w/ strong anomalies.</a:t>
            </a:r>
            <a:endParaRPr lang="en-US" sz="2000" dirty="0" smtClean="0">
              <a:latin typeface="Tw Cen MT" pitchFamily="34" charset="0"/>
              <a:cs typeface="Arial" charset="0"/>
            </a:endParaRPr>
          </a:p>
          <a:p>
            <a:pPr>
              <a:buSzPct val="75000"/>
              <a:buFont typeface="Arial" panose="020B0604020202020204" pitchFamily="34" charset="0"/>
              <a:buChar char="•"/>
            </a:pPr>
            <a:endParaRPr lang="en-US" sz="2000" dirty="0" smtClean="0">
              <a:latin typeface="Tw Cen MT" pitchFamily="34" charset="0"/>
              <a:cs typeface="Arial" charset="0"/>
            </a:endParaRPr>
          </a:p>
          <a:p>
            <a:pPr>
              <a:buSzPct val="75000"/>
              <a:buFont typeface="Arial" panose="020B0604020202020204" pitchFamily="34" charset="0"/>
              <a:buChar char="•"/>
            </a:pPr>
            <a:r>
              <a:rPr lang="en-US" sz="2000" dirty="0" smtClean="0">
                <a:latin typeface="Tw Cen MT" pitchFamily="34" charset="0"/>
                <a:cs typeface="Arial" charset="0"/>
              </a:rPr>
              <a:t>Strong anomalies were sites in which there was at least a 15 ppb difference between the most and least conducive synoptic types</a:t>
            </a:r>
            <a:endParaRPr lang="en-US" sz="2000" dirty="0" smtClean="0">
              <a:latin typeface="Tw Cen MT" pitchFamily="34" charset="0"/>
              <a:cs typeface="Arial" charset="0"/>
            </a:endParaRPr>
          </a:p>
        </p:txBody>
      </p:sp>
    </p:spTree>
    <p:extLst>
      <p:ext uri="{BB962C8B-B14F-4D97-AF65-F5344CB8AC3E}">
        <p14:creationId xmlns:p14="http://schemas.microsoft.com/office/powerpoint/2010/main" val="99599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54FFE92-8093-419D-8A0F-669F02834E18}" type="slidenum">
              <a:rPr lang="en-US" smtClean="0"/>
              <a:pPr>
                <a:defRPr/>
              </a:pPr>
              <a:t>13</a:t>
            </a:fld>
            <a:endParaRPr lang="en-US" dirty="0"/>
          </a:p>
        </p:txBody>
      </p:sp>
      <p:sp>
        <p:nvSpPr>
          <p:cNvPr id="7" name="Content Placeholder 2"/>
          <p:cNvSpPr>
            <a:spLocks noGrp="1"/>
          </p:cNvSpPr>
          <p:nvPr>
            <p:ph idx="1"/>
          </p:nvPr>
        </p:nvSpPr>
        <p:spPr>
          <a:xfrm>
            <a:off x="6096000" y="1318402"/>
            <a:ext cx="3047999" cy="5234797"/>
          </a:xfrm>
          <a:solidFill>
            <a:schemeClr val="bg1"/>
          </a:solidFill>
        </p:spPr>
        <p:txBody>
          <a:bodyPr/>
          <a:lstStyle/>
          <a:p>
            <a:r>
              <a:rPr lang="en-US" sz="2000" dirty="0">
                <a:latin typeface="Tw Cen MT" pitchFamily="34" charset="0"/>
                <a:cs typeface="Arial" charset="0"/>
              </a:rPr>
              <a:t>About 5% of the total modeled site-days have observed MDA8 &gt;= 70 </a:t>
            </a:r>
            <a:r>
              <a:rPr lang="en-US" sz="2000" dirty="0" smtClean="0">
                <a:latin typeface="Tw Cen MT" pitchFamily="34" charset="0"/>
                <a:cs typeface="Arial" charset="0"/>
              </a:rPr>
              <a:t>ppb</a:t>
            </a:r>
          </a:p>
          <a:p>
            <a:endParaRPr lang="en-US" sz="2000" dirty="0" smtClean="0">
              <a:latin typeface="Tw Cen MT" pitchFamily="34" charset="0"/>
              <a:cs typeface="Arial" charset="0"/>
            </a:endParaRPr>
          </a:p>
          <a:p>
            <a:pPr>
              <a:buSzPct val="75000"/>
              <a:buFont typeface="Arial" panose="020B0604020202020204" pitchFamily="34" charset="0"/>
              <a:buChar char="•"/>
            </a:pPr>
            <a:r>
              <a:rPr lang="en-US" sz="2000" dirty="0">
                <a:latin typeface="Tw Cen MT" pitchFamily="34" charset="0"/>
                <a:cs typeface="Arial" charset="0"/>
              </a:rPr>
              <a:t>Limiting analysis to these high days indicates model </a:t>
            </a:r>
            <a:r>
              <a:rPr lang="en-US" sz="2000" dirty="0" err="1">
                <a:latin typeface="Tw Cen MT" pitchFamily="34" charset="0"/>
                <a:cs typeface="Arial" charset="0"/>
              </a:rPr>
              <a:t>underpredictons</a:t>
            </a:r>
            <a:r>
              <a:rPr lang="en-US" sz="2000" dirty="0">
                <a:latin typeface="Tw Cen MT" pitchFamily="34" charset="0"/>
                <a:cs typeface="Arial" charset="0"/>
              </a:rPr>
              <a:t> are more likely across all synoptic types </a:t>
            </a:r>
          </a:p>
          <a:p>
            <a:pPr>
              <a:buSzPct val="75000"/>
              <a:buFont typeface="Arial" panose="020B0604020202020204" pitchFamily="34" charset="0"/>
              <a:buChar char="•"/>
            </a:pPr>
            <a:endParaRPr lang="en-US" sz="2000" dirty="0">
              <a:latin typeface="Tw Cen MT" pitchFamily="34" charset="0"/>
              <a:cs typeface="Arial" charset="0"/>
            </a:endParaRPr>
          </a:p>
          <a:p>
            <a:pPr>
              <a:buSzPct val="75000"/>
              <a:buFont typeface="Arial" panose="020B0604020202020204" pitchFamily="34" charset="0"/>
              <a:buChar char="•"/>
            </a:pPr>
            <a:r>
              <a:rPr lang="en-US" sz="2000" dirty="0" smtClean="0">
                <a:latin typeface="Tw Cen MT" pitchFamily="34" charset="0"/>
                <a:cs typeface="Arial" charset="0"/>
              </a:rPr>
              <a:t>Again Type 4 has the highest median value</a:t>
            </a:r>
          </a:p>
          <a:p>
            <a:pPr lvl="1">
              <a:buSzPct val="75000"/>
              <a:buFont typeface="Courier New" panose="02070309020205020404" pitchFamily="49" charset="0"/>
              <a:buChar char="o"/>
            </a:pPr>
            <a:r>
              <a:rPr lang="en-US" sz="1600" dirty="0" smtClean="0">
                <a:latin typeface="Tw Cen MT" pitchFamily="34" charset="0"/>
                <a:cs typeface="Arial" charset="0"/>
              </a:rPr>
              <a:t>Least bias in this case</a:t>
            </a:r>
          </a:p>
          <a:p>
            <a:pPr lvl="1">
              <a:buSzPct val="75000"/>
              <a:buFont typeface="Courier New" panose="02070309020205020404" pitchFamily="49" charset="0"/>
              <a:buChar char="o"/>
            </a:pPr>
            <a:r>
              <a:rPr lang="en-US" sz="1600" dirty="0" smtClean="0">
                <a:latin typeface="Tw Cen MT" pitchFamily="34" charset="0"/>
                <a:cs typeface="Arial" charset="0"/>
              </a:rPr>
              <a:t>Larger-than-normal spread in residuals</a:t>
            </a:r>
          </a:p>
          <a:p>
            <a:pPr lvl="1">
              <a:buSzPct val="75000"/>
              <a:buFont typeface="Courier New" panose="02070309020205020404" pitchFamily="49" charset="0"/>
              <a:buChar char="o"/>
            </a:pPr>
            <a:endParaRPr lang="en-US" sz="1600" dirty="0">
              <a:latin typeface="Tw Cen MT" pitchFamily="34" charset="0"/>
              <a:cs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4248"/>
            <a:ext cx="6165342" cy="3621310"/>
          </a:xfrm>
          <a:prstGeom prst="rect">
            <a:avLst/>
          </a:prstGeom>
        </p:spPr>
      </p:pic>
      <p:sp>
        <p:nvSpPr>
          <p:cNvPr id="8" name="TextBox 7"/>
          <p:cNvSpPr txBox="1"/>
          <p:nvPr/>
        </p:nvSpPr>
        <p:spPr>
          <a:xfrm>
            <a:off x="914400" y="0"/>
            <a:ext cx="41910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Model Performance by Type (high O</a:t>
            </a:r>
            <a:r>
              <a:rPr lang="en-US" sz="3200" baseline="-25000" dirty="0" smtClean="0">
                <a:solidFill>
                  <a:schemeClr val="bg1">
                    <a:lumMod val="95000"/>
                  </a:schemeClr>
                </a:solidFill>
                <a:latin typeface="Calibri" pitchFamily="34" charset="0"/>
                <a:ea typeface="ＭＳ Ｐゴシック" pitchFamily="84" charset="-128"/>
                <a:cs typeface="+mn-cs"/>
              </a:rPr>
              <a:t>3</a:t>
            </a:r>
            <a:r>
              <a:rPr lang="en-US" sz="3200" dirty="0" smtClean="0">
                <a:solidFill>
                  <a:schemeClr val="bg1">
                    <a:lumMod val="95000"/>
                  </a:schemeClr>
                </a:solidFill>
                <a:latin typeface="Calibri" pitchFamily="34" charset="0"/>
                <a:ea typeface="ＭＳ Ｐゴシック" pitchFamily="84" charset="-128"/>
                <a:cs typeface="+mn-cs"/>
              </a:rPr>
              <a:t> days)</a:t>
            </a:r>
            <a:endParaRPr lang="en-US" sz="3200" dirty="0">
              <a:solidFill>
                <a:schemeClr val="bg1">
                  <a:lumMod val="95000"/>
                </a:schemeClr>
              </a:solidFill>
              <a:latin typeface="Calibri" pitchFamily="34" charset="0"/>
              <a:ea typeface="ＭＳ Ｐゴシック" pitchFamily="84" charset="-128"/>
              <a:cs typeface="+mn-cs"/>
            </a:endParaRPr>
          </a:p>
        </p:txBody>
      </p:sp>
    </p:spTree>
    <p:extLst>
      <p:ext uri="{BB962C8B-B14F-4D97-AF65-F5344CB8AC3E}">
        <p14:creationId xmlns:p14="http://schemas.microsoft.com/office/powerpoint/2010/main" val="730560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ype4_mslp.png"/>
          <p:cNvPicPr>
            <a:picLocks noChangeAspect="1"/>
          </p:cNvPicPr>
          <p:nvPr/>
        </p:nvPicPr>
        <p:blipFill>
          <a:blip r:embed="rId2" cstate="print"/>
          <a:stretch>
            <a:fillRect/>
          </a:stretch>
        </p:blipFill>
        <p:spPr>
          <a:xfrm>
            <a:off x="0" y="2514600"/>
            <a:ext cx="5000538" cy="3962400"/>
          </a:xfrm>
          <a:prstGeom prst="rect">
            <a:avLst/>
          </a:prstGeom>
        </p:spPr>
      </p:pic>
      <p:pic>
        <p:nvPicPr>
          <p:cNvPr id="6" name="Content Placeholder 5" descr="type4_anomalies.jpg"/>
          <p:cNvPicPr>
            <a:picLocks noGrp="1" noChangeAspect="1"/>
          </p:cNvPicPr>
          <p:nvPr>
            <p:ph idx="1"/>
          </p:nvPr>
        </p:nvPicPr>
        <p:blipFill>
          <a:blip r:embed="rId3" cstate="print"/>
          <a:stretch>
            <a:fillRect/>
          </a:stretch>
        </p:blipFill>
        <p:spPr>
          <a:xfrm>
            <a:off x="4617720" y="2057400"/>
            <a:ext cx="4526280" cy="3497580"/>
          </a:xfrm>
        </p:spPr>
      </p:pic>
      <p:sp>
        <p:nvSpPr>
          <p:cNvPr id="10" name="TextBox 9"/>
          <p:cNvSpPr txBox="1"/>
          <p:nvPr/>
        </p:nvSpPr>
        <p:spPr>
          <a:xfrm>
            <a:off x="914400" y="0"/>
            <a:ext cx="41910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Synoptic Type 4: </a:t>
            </a:r>
          </a:p>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FROPA through MW</a:t>
            </a:r>
            <a:endParaRPr lang="en-US" sz="3200" dirty="0">
              <a:solidFill>
                <a:schemeClr val="bg1">
                  <a:lumMod val="95000"/>
                </a:schemeClr>
              </a:solidFill>
              <a:latin typeface="Calibri" pitchFamily="34" charset="0"/>
              <a:ea typeface="ＭＳ Ｐゴシック" pitchFamily="84"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jpg"/>
          <p:cNvPicPr>
            <a:picLocks noChangeAspect="1"/>
          </p:cNvPicPr>
          <p:nvPr/>
        </p:nvPicPr>
        <p:blipFill>
          <a:blip r:embed="rId2" cstate="print"/>
          <a:stretch>
            <a:fillRect/>
          </a:stretch>
        </p:blipFill>
        <p:spPr>
          <a:xfrm>
            <a:off x="1143000" y="1285010"/>
            <a:ext cx="7010400" cy="5417127"/>
          </a:xfrm>
          <a:prstGeom prst="rect">
            <a:avLst/>
          </a:prstGeom>
        </p:spPr>
      </p:pic>
      <p:sp>
        <p:nvSpPr>
          <p:cNvPr id="8" name="TextBox 7"/>
          <p:cNvSpPr txBox="1"/>
          <p:nvPr/>
        </p:nvSpPr>
        <p:spPr>
          <a:xfrm>
            <a:off x="914400" y="0"/>
            <a:ext cx="51816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Mean MDA8 Residuals for Type 4 days</a:t>
            </a:r>
            <a:endParaRPr lang="en-US" sz="2000" dirty="0">
              <a:solidFill>
                <a:schemeClr val="bg1">
                  <a:lumMod val="95000"/>
                </a:schemeClr>
              </a:solidFill>
              <a:latin typeface="Calibri" pitchFamily="34" charset="0"/>
              <a:ea typeface="ＭＳ Ｐゴシック" pitchFamily="84"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54FFE92-8093-419D-8A0F-669F02834E18}" type="slidenum">
              <a:rPr lang="en-US" smtClean="0"/>
              <a:pPr>
                <a:defRPr/>
              </a:pPr>
              <a:t>16</a:t>
            </a:fld>
            <a:endParaRPr lang="en-US" dirty="0"/>
          </a:p>
        </p:txBody>
      </p:sp>
      <p:sp>
        <p:nvSpPr>
          <p:cNvPr id="8" name="TextBox 7"/>
          <p:cNvSpPr txBox="1"/>
          <p:nvPr/>
        </p:nvSpPr>
        <p:spPr>
          <a:xfrm>
            <a:off x="914400" y="0"/>
            <a:ext cx="51816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Model Performance on Type 4 days </a:t>
            </a:r>
            <a:r>
              <a:rPr lang="en-US" sz="2000" dirty="0" smtClean="0">
                <a:solidFill>
                  <a:schemeClr val="bg1">
                    <a:lumMod val="95000"/>
                  </a:schemeClr>
                </a:solidFill>
                <a:latin typeface="Calibri" pitchFamily="34" charset="0"/>
                <a:ea typeface="ＭＳ Ｐゴシック" pitchFamily="84" charset="-128"/>
                <a:cs typeface="+mn-cs"/>
              </a:rPr>
              <a:t>(binned by site anomaly)</a:t>
            </a:r>
            <a:endParaRPr lang="en-US" sz="2000" dirty="0">
              <a:solidFill>
                <a:schemeClr val="bg1">
                  <a:lumMod val="95000"/>
                </a:schemeClr>
              </a:solidFill>
              <a:latin typeface="Calibri" pitchFamily="34" charset="0"/>
              <a:ea typeface="ＭＳ Ｐゴシック" pitchFamily="84" charset="-128"/>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371600"/>
            <a:ext cx="7848600" cy="4609998"/>
          </a:xfrm>
          <a:prstGeom prst="rect">
            <a:avLst/>
          </a:prstGeom>
        </p:spPr>
      </p:pic>
    </p:spTree>
    <p:extLst>
      <p:ext uri="{BB962C8B-B14F-4D97-AF65-F5344CB8AC3E}">
        <p14:creationId xmlns:p14="http://schemas.microsoft.com/office/powerpoint/2010/main" val="1384670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54FFE92-8093-419D-8A0F-669F02834E18}" type="slidenum">
              <a:rPr lang="en-US" smtClean="0"/>
              <a:pPr>
                <a:defRPr/>
              </a:pPr>
              <a:t>17</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 y="1447800"/>
            <a:ext cx="5840278" cy="2895600"/>
          </a:xfrm>
          <a:prstGeom prst="rect">
            <a:avLst/>
          </a:prstGeom>
          <a:noFill/>
          <a:ln w="9525">
            <a:noFill/>
            <a:miter lim="800000"/>
            <a:headEnd/>
            <a:tailEnd/>
          </a:ln>
        </p:spPr>
      </p:pic>
      <p:sp>
        <p:nvSpPr>
          <p:cNvPr id="6" name="TextBox 5"/>
          <p:cNvSpPr txBox="1"/>
          <p:nvPr/>
        </p:nvSpPr>
        <p:spPr>
          <a:xfrm>
            <a:off x="914400" y="0"/>
            <a:ext cx="5181600" cy="892552"/>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Model performance by type</a:t>
            </a:r>
          </a:p>
          <a:p>
            <a:pPr eaLnBrk="0" hangingPunct="0">
              <a:defRPr/>
            </a:pPr>
            <a:r>
              <a:rPr lang="en-US" sz="2000" dirty="0" smtClean="0">
                <a:solidFill>
                  <a:schemeClr val="bg1">
                    <a:lumMod val="95000"/>
                  </a:schemeClr>
                </a:solidFill>
                <a:latin typeface="Calibri" pitchFamily="34" charset="0"/>
                <a:ea typeface="ＭＳ Ｐゴシック" pitchFamily="84" charset="-128"/>
                <a:cs typeface="+mn-cs"/>
              </a:rPr>
              <a:t>(sample site) </a:t>
            </a:r>
            <a:endParaRPr lang="en-US" sz="2000" dirty="0">
              <a:solidFill>
                <a:schemeClr val="bg1">
                  <a:lumMod val="95000"/>
                </a:schemeClr>
              </a:solidFill>
              <a:latin typeface="Calibri" pitchFamily="34" charset="0"/>
              <a:ea typeface="ＭＳ Ｐゴシック" pitchFamily="84" charset="-128"/>
              <a:cs typeface="+mn-cs"/>
            </a:endParaRPr>
          </a:p>
        </p:txBody>
      </p:sp>
      <p:sp>
        <p:nvSpPr>
          <p:cNvPr id="8" name="Content Placeholder 2"/>
          <p:cNvSpPr>
            <a:spLocks noGrp="1"/>
          </p:cNvSpPr>
          <p:nvPr>
            <p:ph idx="1"/>
          </p:nvPr>
        </p:nvSpPr>
        <p:spPr>
          <a:xfrm>
            <a:off x="6096000" y="1752600"/>
            <a:ext cx="3047999" cy="4572000"/>
          </a:xfrm>
          <a:solidFill>
            <a:schemeClr val="bg1"/>
          </a:solidFill>
        </p:spPr>
        <p:txBody>
          <a:bodyPr/>
          <a:lstStyle/>
          <a:p>
            <a:r>
              <a:rPr lang="en-US" sz="2000" dirty="0" smtClean="0">
                <a:latin typeface="Tw Cen MT" pitchFamily="34" charset="0"/>
                <a:cs typeface="Arial" charset="0"/>
              </a:rPr>
              <a:t>Model biases can vary by a factor of 3 or more across synoptic type</a:t>
            </a:r>
          </a:p>
          <a:p>
            <a:endParaRPr lang="en-US" sz="2000" dirty="0" smtClean="0">
              <a:latin typeface="Tw Cen MT" pitchFamily="34" charset="0"/>
              <a:cs typeface="Arial" charset="0"/>
            </a:endParaRPr>
          </a:p>
          <a:p>
            <a:pPr>
              <a:buSzPct val="75000"/>
              <a:buFont typeface="Arial" panose="020B0604020202020204" pitchFamily="34" charset="0"/>
              <a:buChar char="•"/>
            </a:pPr>
            <a:r>
              <a:rPr lang="en-US" sz="2000" dirty="0" smtClean="0">
                <a:latin typeface="Tw Cen MT" pitchFamily="34" charset="0"/>
                <a:cs typeface="Arial" charset="0"/>
              </a:rPr>
              <a:t>This particular location suggest that model </a:t>
            </a:r>
            <a:r>
              <a:rPr lang="en-US" sz="2000" dirty="0" err="1" smtClean="0">
                <a:latin typeface="Tw Cen MT" pitchFamily="34" charset="0"/>
                <a:cs typeface="Arial" charset="0"/>
              </a:rPr>
              <a:t>overpredictions</a:t>
            </a:r>
            <a:r>
              <a:rPr lang="en-US" sz="2000" dirty="0" smtClean="0">
                <a:latin typeface="Tw Cen MT" pitchFamily="34" charset="0"/>
                <a:cs typeface="Arial" charset="0"/>
              </a:rPr>
              <a:t> are worse when trajectories are associates w/ long fetch from south/east boundary</a:t>
            </a:r>
            <a:endParaRPr lang="en-US" sz="2000" dirty="0">
              <a:latin typeface="Tw Cen MT" pitchFamily="34" charset="0"/>
              <a:cs typeface="Arial" charset="0"/>
            </a:endParaRPr>
          </a:p>
          <a:p>
            <a:pPr lvl="1">
              <a:buSzPct val="75000"/>
              <a:buFont typeface="Courier New" panose="02070309020205020404" pitchFamily="49" charset="0"/>
              <a:buChar char="o"/>
            </a:pPr>
            <a:r>
              <a:rPr lang="en-US" sz="1600" dirty="0" smtClean="0">
                <a:latin typeface="Tw Cen MT" pitchFamily="34" charset="0"/>
                <a:cs typeface="Arial" charset="0"/>
              </a:rPr>
              <a:t>Confirmed via separate evaluations by upstream trajectory direction</a:t>
            </a:r>
            <a:endParaRPr lang="en-US" sz="1600" dirty="0" smtClean="0">
              <a:latin typeface="Tw Cen MT" pitchFamily="34" charset="0"/>
              <a:cs typeface="Arial" charset="0"/>
            </a:endParaRPr>
          </a:p>
          <a:p>
            <a:pPr lvl="1">
              <a:buSzPct val="75000"/>
              <a:buFont typeface="Courier New" panose="02070309020205020404" pitchFamily="49" charset="0"/>
              <a:buChar char="o"/>
            </a:pPr>
            <a:endParaRPr lang="en-US" sz="1600" dirty="0">
              <a:latin typeface="Tw Cen MT" pitchFamily="34" charset="0"/>
              <a:cs typeface="Arial" charset="0"/>
            </a:endParaRPr>
          </a:p>
        </p:txBody>
      </p:sp>
      <p:pic>
        <p:nvPicPr>
          <p:cNvPr id="9" name="Picture 8" descr="type10_mslp.png"/>
          <p:cNvPicPr>
            <a:picLocks noChangeAspect="1"/>
          </p:cNvPicPr>
          <p:nvPr/>
        </p:nvPicPr>
        <p:blipFill>
          <a:blip r:embed="rId3" cstate="print"/>
          <a:stretch>
            <a:fillRect/>
          </a:stretch>
        </p:blipFill>
        <p:spPr>
          <a:xfrm>
            <a:off x="1" y="4648200"/>
            <a:ext cx="3243739" cy="2570321"/>
          </a:xfrm>
          <a:prstGeom prst="rect">
            <a:avLst/>
          </a:prstGeom>
        </p:spPr>
      </p:pic>
      <p:pic>
        <p:nvPicPr>
          <p:cNvPr id="11" name="Picture 10" descr="type12_mslp.png"/>
          <p:cNvPicPr>
            <a:picLocks noChangeAspect="1"/>
          </p:cNvPicPr>
          <p:nvPr/>
        </p:nvPicPr>
        <p:blipFill>
          <a:blip r:embed="rId4" cstate="print"/>
          <a:stretch>
            <a:fillRect/>
          </a:stretch>
        </p:blipFill>
        <p:spPr>
          <a:xfrm>
            <a:off x="3243740" y="4648199"/>
            <a:ext cx="3243739" cy="257032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1371600"/>
            <a:ext cx="8305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r>
              <a:rPr lang="en-US" sz="2400" kern="0" dirty="0" smtClean="0">
                <a:latin typeface="Tw Cen MT" pitchFamily="34" charset="0"/>
                <a:cs typeface="Arial" charset="0"/>
              </a:rPr>
              <a:t>More work needed to assess which sites at which there is a meaningful relationship between synoptic types and model performance.</a:t>
            </a:r>
          </a:p>
          <a:p>
            <a:endParaRPr lang="en-US" sz="2400" kern="0" dirty="0">
              <a:latin typeface="Tw Cen MT" pitchFamily="34" charset="0"/>
              <a:cs typeface="Arial" charset="0"/>
            </a:endParaRPr>
          </a:p>
          <a:p>
            <a:r>
              <a:rPr lang="en-US" sz="2400" kern="0" dirty="0" smtClean="0">
                <a:latin typeface="Tw Cen MT" pitchFamily="34" charset="0"/>
                <a:cs typeface="Arial" charset="0"/>
              </a:rPr>
              <a:t>Early suggestion that approach has </a:t>
            </a:r>
            <a:r>
              <a:rPr lang="en-US" sz="2400" kern="0" smtClean="0">
                <a:latin typeface="Tw Cen MT" pitchFamily="34" charset="0"/>
                <a:cs typeface="Arial" charset="0"/>
              </a:rPr>
              <a:t>potential value.</a:t>
            </a:r>
            <a:endParaRPr lang="en-US" sz="2400" kern="0" dirty="0" smtClean="0">
              <a:latin typeface="Tw Cen MT" pitchFamily="34" charset="0"/>
              <a:cs typeface="Arial" charset="0"/>
            </a:endParaRPr>
          </a:p>
          <a:p>
            <a:endParaRPr lang="en-US" sz="2400" kern="0" dirty="0">
              <a:latin typeface="Tw Cen MT" pitchFamily="34" charset="0"/>
              <a:cs typeface="Arial" charset="0"/>
            </a:endParaRPr>
          </a:p>
          <a:p>
            <a:r>
              <a:rPr lang="en-US" sz="2400" kern="0" dirty="0" smtClean="0">
                <a:latin typeface="Tw Cen MT" pitchFamily="34" charset="0"/>
                <a:cs typeface="Arial" charset="0"/>
              </a:rPr>
              <a:t>Will test other periods / domains.</a:t>
            </a:r>
          </a:p>
          <a:p>
            <a:endParaRPr lang="en-US" sz="2400" kern="0" dirty="0">
              <a:latin typeface="Tw Cen MT" pitchFamily="34" charset="0"/>
              <a:cs typeface="Arial" charset="0"/>
            </a:endParaRPr>
          </a:p>
          <a:p>
            <a:r>
              <a:rPr lang="en-US" sz="2400" kern="0" dirty="0" smtClean="0">
                <a:latin typeface="Tw Cen MT" pitchFamily="34" charset="0"/>
                <a:cs typeface="Arial" charset="0"/>
              </a:rPr>
              <a:t>Other possible uses of synoptic typing aside from model performance:</a:t>
            </a:r>
          </a:p>
          <a:p>
            <a:pPr lvl="1">
              <a:buSzPct val="75000"/>
              <a:buFont typeface="Courier New" pitchFamily="49" charset="0"/>
              <a:buChar char="o"/>
            </a:pPr>
            <a:r>
              <a:rPr lang="en-US" sz="1800" kern="0" dirty="0" smtClean="0">
                <a:latin typeface="Tw Cen MT" pitchFamily="34" charset="0"/>
                <a:cs typeface="Arial" charset="0"/>
              </a:rPr>
              <a:t>Climate trends</a:t>
            </a:r>
          </a:p>
          <a:p>
            <a:pPr lvl="1">
              <a:buSzPct val="75000"/>
              <a:buFont typeface="Courier New" pitchFamily="49" charset="0"/>
              <a:buChar char="o"/>
            </a:pPr>
            <a:r>
              <a:rPr lang="en-US" sz="1800" kern="0" dirty="0" smtClean="0">
                <a:latin typeface="Tw Cen MT" pitchFamily="34" charset="0"/>
                <a:cs typeface="Arial" charset="0"/>
              </a:rPr>
              <a:t>Meteorological adjustment</a:t>
            </a:r>
          </a:p>
          <a:p>
            <a:endParaRPr lang="en-US" sz="1800" kern="0" dirty="0" smtClean="0">
              <a:latin typeface="Tw Cen MT" pitchFamily="34" charset="0"/>
              <a:cs typeface="Arial" charset="0"/>
            </a:endParaRPr>
          </a:p>
        </p:txBody>
      </p:sp>
      <p:sp>
        <p:nvSpPr>
          <p:cNvPr id="5" name="TextBox 4"/>
          <p:cNvSpPr txBox="1"/>
          <p:nvPr/>
        </p:nvSpPr>
        <p:spPr>
          <a:xfrm>
            <a:off x="914400" y="0"/>
            <a:ext cx="5181600" cy="584775"/>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Summary / Next steps</a:t>
            </a:r>
            <a:endParaRPr lang="en-US" sz="2000" dirty="0">
              <a:solidFill>
                <a:schemeClr val="bg1">
                  <a:lumMod val="95000"/>
                </a:schemeClr>
              </a:solidFill>
              <a:latin typeface="Calibri" pitchFamily="34" charset="0"/>
              <a:ea typeface="ＭＳ Ｐゴシック" pitchFamily="84" charset="-128"/>
              <a:cs typeface="+mn-cs"/>
            </a:endParaRPr>
          </a:p>
        </p:txBody>
      </p:sp>
    </p:spTree>
    <p:extLst>
      <p:ext uri="{BB962C8B-B14F-4D97-AF65-F5344CB8AC3E}">
        <p14:creationId xmlns:p14="http://schemas.microsoft.com/office/powerpoint/2010/main" val="315366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3984983"/>
            <a:ext cx="3265812" cy="2873017"/>
          </a:xfrm>
          <a:prstGeom prst="rect">
            <a:avLst/>
          </a:prstGeom>
          <a:noFill/>
          <a:ln w="9525">
            <a:noFill/>
            <a:miter lim="800000"/>
            <a:headEnd/>
            <a:tailEnd/>
          </a:ln>
        </p:spPr>
      </p:pic>
      <p:pic>
        <p:nvPicPr>
          <p:cNvPr id="2053" name="Picture 5"/>
          <p:cNvPicPr>
            <a:picLocks noChangeArrowheads="1"/>
          </p:cNvPicPr>
          <p:nvPr/>
        </p:nvPicPr>
        <p:blipFill>
          <a:blip r:embed="rId3" cstate="print"/>
          <a:srcRect/>
          <a:stretch>
            <a:fillRect/>
          </a:stretch>
        </p:blipFill>
        <p:spPr bwMode="auto">
          <a:xfrm>
            <a:off x="3124200" y="4114800"/>
            <a:ext cx="3188208" cy="27432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0" y="1219200"/>
            <a:ext cx="3142363" cy="2846831"/>
          </a:xfrm>
          <a:prstGeom prst="rect">
            <a:avLst/>
          </a:prstGeom>
          <a:noFill/>
          <a:ln w="9525">
            <a:noFill/>
            <a:miter lim="800000"/>
            <a:headEnd/>
            <a:tailEnd/>
          </a:ln>
        </p:spPr>
      </p:pic>
      <p:sp>
        <p:nvSpPr>
          <p:cNvPr id="13" name="TextBox 12"/>
          <p:cNvSpPr txBox="1"/>
          <p:nvPr/>
        </p:nvSpPr>
        <p:spPr>
          <a:xfrm>
            <a:off x="2438400" y="3581400"/>
            <a:ext cx="685800" cy="338554"/>
          </a:xfrm>
          <a:prstGeom prst="rect">
            <a:avLst/>
          </a:prstGeom>
          <a:noFill/>
        </p:spPr>
        <p:txBody>
          <a:bodyPr wrap="square" rtlCol="0">
            <a:spAutoFit/>
          </a:bodyPr>
          <a:lstStyle/>
          <a:p>
            <a:r>
              <a:rPr lang="en-US" sz="1600" dirty="0" smtClean="0"/>
              <a:t>1988</a:t>
            </a:r>
            <a:endParaRPr lang="en-US" sz="1600" dirty="0"/>
          </a:p>
        </p:txBody>
      </p:sp>
      <p:pic>
        <p:nvPicPr>
          <p:cNvPr id="2051" name="Picture 3"/>
          <p:cNvPicPr>
            <a:picLocks noChangeAspect="1" noChangeArrowheads="1"/>
          </p:cNvPicPr>
          <p:nvPr/>
        </p:nvPicPr>
        <p:blipFill>
          <a:blip r:embed="rId5" cstate="print"/>
          <a:srcRect/>
          <a:stretch>
            <a:fillRect/>
          </a:stretch>
        </p:blipFill>
        <p:spPr bwMode="auto">
          <a:xfrm>
            <a:off x="3124200" y="1219200"/>
            <a:ext cx="3153585" cy="2880499"/>
          </a:xfrm>
          <a:prstGeom prst="rect">
            <a:avLst/>
          </a:prstGeom>
          <a:noFill/>
          <a:ln w="9525">
            <a:noFill/>
            <a:miter lim="800000"/>
            <a:headEnd/>
            <a:tailEnd/>
          </a:ln>
        </p:spPr>
      </p:pic>
      <p:sp>
        <p:nvSpPr>
          <p:cNvPr id="8" name="TextBox 7"/>
          <p:cNvSpPr txBox="1"/>
          <p:nvPr/>
        </p:nvSpPr>
        <p:spPr>
          <a:xfrm>
            <a:off x="5562600" y="3581400"/>
            <a:ext cx="685800" cy="338554"/>
          </a:xfrm>
          <a:prstGeom prst="rect">
            <a:avLst/>
          </a:prstGeom>
          <a:noFill/>
        </p:spPr>
        <p:txBody>
          <a:bodyPr wrap="square" rtlCol="0">
            <a:spAutoFit/>
          </a:bodyPr>
          <a:lstStyle/>
          <a:p>
            <a:r>
              <a:rPr lang="en-US" sz="1600" dirty="0" smtClean="0"/>
              <a:t>2004</a:t>
            </a:r>
            <a:endParaRPr lang="en-US" sz="1600" dirty="0"/>
          </a:p>
        </p:txBody>
      </p:sp>
      <p:sp>
        <p:nvSpPr>
          <p:cNvPr id="11" name="TextBox 10"/>
          <p:cNvSpPr txBox="1"/>
          <p:nvPr/>
        </p:nvSpPr>
        <p:spPr>
          <a:xfrm>
            <a:off x="2438400" y="6324600"/>
            <a:ext cx="685800" cy="338554"/>
          </a:xfrm>
          <a:prstGeom prst="rect">
            <a:avLst/>
          </a:prstGeom>
          <a:noFill/>
        </p:spPr>
        <p:txBody>
          <a:bodyPr wrap="square" rtlCol="0">
            <a:spAutoFit/>
          </a:bodyPr>
          <a:lstStyle/>
          <a:p>
            <a:r>
              <a:rPr lang="en-US" sz="1600" dirty="0" smtClean="0"/>
              <a:t>2009</a:t>
            </a:r>
            <a:endParaRPr lang="en-US" sz="1600" dirty="0"/>
          </a:p>
        </p:txBody>
      </p:sp>
      <p:sp>
        <p:nvSpPr>
          <p:cNvPr id="12" name="TextBox 11"/>
          <p:cNvSpPr txBox="1"/>
          <p:nvPr/>
        </p:nvSpPr>
        <p:spPr>
          <a:xfrm>
            <a:off x="5715000" y="6324600"/>
            <a:ext cx="685800" cy="338554"/>
          </a:xfrm>
          <a:prstGeom prst="rect">
            <a:avLst/>
          </a:prstGeom>
          <a:noFill/>
        </p:spPr>
        <p:txBody>
          <a:bodyPr wrap="square" rtlCol="0">
            <a:spAutoFit/>
          </a:bodyPr>
          <a:lstStyle/>
          <a:p>
            <a:r>
              <a:rPr lang="en-US" sz="1600" dirty="0" smtClean="0"/>
              <a:t>2012</a:t>
            </a:r>
            <a:endParaRPr lang="en-US" sz="1600" dirty="0"/>
          </a:p>
        </p:txBody>
      </p:sp>
      <p:sp>
        <p:nvSpPr>
          <p:cNvPr id="14" name="TextBox 13"/>
          <p:cNvSpPr txBox="1"/>
          <p:nvPr/>
        </p:nvSpPr>
        <p:spPr>
          <a:xfrm>
            <a:off x="914400" y="0"/>
            <a:ext cx="53340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Screening-level analysis of meteorological severity</a:t>
            </a:r>
            <a:endParaRPr lang="en-US" sz="3200" dirty="0">
              <a:solidFill>
                <a:schemeClr val="bg1">
                  <a:lumMod val="95000"/>
                </a:schemeClr>
              </a:solidFill>
              <a:latin typeface="Calibri" pitchFamily="34" charset="0"/>
              <a:ea typeface="ＭＳ Ｐゴシック" pitchFamily="84" charset="-128"/>
              <a:cs typeface="+mn-cs"/>
            </a:endParaRPr>
          </a:p>
        </p:txBody>
      </p:sp>
      <p:sp>
        <p:nvSpPr>
          <p:cNvPr id="16" name="Content Placeholder 2"/>
          <p:cNvSpPr>
            <a:spLocks noGrp="1"/>
          </p:cNvSpPr>
          <p:nvPr>
            <p:ph idx="1"/>
          </p:nvPr>
        </p:nvSpPr>
        <p:spPr>
          <a:xfrm>
            <a:off x="6400800" y="1371600"/>
            <a:ext cx="2514600" cy="5257800"/>
          </a:xfrm>
        </p:spPr>
        <p:txBody>
          <a:bodyPr/>
          <a:lstStyle/>
          <a:p>
            <a:r>
              <a:rPr lang="en-US" sz="2400" dirty="0" smtClean="0">
                <a:latin typeface="Tw Cen MT" pitchFamily="34" charset="0"/>
                <a:cs typeface="Arial" charset="0"/>
              </a:rPr>
              <a:t>By combining recent year ozone anomalies with synoptic </a:t>
            </a:r>
            <a:r>
              <a:rPr lang="en-US" sz="2400" dirty="0" smtClean="0">
                <a:latin typeface="Tw Cen MT" pitchFamily="34" charset="0"/>
                <a:cs typeface="Arial" charset="0"/>
              </a:rPr>
              <a:t>type frequencies, </a:t>
            </a:r>
            <a:r>
              <a:rPr lang="en-US" sz="2400" dirty="0" smtClean="0">
                <a:latin typeface="Tw Cen MT" pitchFamily="34" charset="0"/>
                <a:cs typeface="Arial" charset="0"/>
              </a:rPr>
              <a:t>one can get a “first-glance” picture of which summers were more/less conducive to ozone formation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57200" y="1371600"/>
            <a:ext cx="8302752" cy="5257800"/>
          </a:xfrm>
        </p:spPr>
        <p:txBody>
          <a:bodyPr/>
          <a:lstStyle/>
          <a:p>
            <a:r>
              <a:rPr lang="en-US" sz="2400" dirty="0" smtClean="0">
                <a:latin typeface="Tw Cen MT" pitchFamily="34" charset="0"/>
                <a:cs typeface="Arial" charset="0"/>
              </a:rPr>
              <a:t>While photochemical grid models have improved considerably in their ability to reproduce observed ozone in retrospective simulations over the past two decades, it is not uncommon for substantial biases and errors to exist at specific locations and times.</a:t>
            </a:r>
          </a:p>
          <a:p>
            <a:endParaRPr lang="en-US" sz="2400" dirty="0" smtClean="0">
              <a:latin typeface="Tw Cen MT" pitchFamily="34" charset="0"/>
              <a:cs typeface="Arial" charset="0"/>
            </a:endParaRPr>
          </a:p>
          <a:p>
            <a:r>
              <a:rPr lang="en-US" sz="2400" dirty="0" smtClean="0">
                <a:latin typeface="Tw Cen MT" pitchFamily="34" charset="0"/>
                <a:cs typeface="Arial" charset="0"/>
              </a:rPr>
              <a:t>The goal of this analysis is to assess the value of partitioning days by their meteorological “synoptic type” when evaluating ozone model performance.</a:t>
            </a:r>
          </a:p>
          <a:p>
            <a:pPr lvl="1">
              <a:buSzPct val="75000"/>
              <a:buFont typeface="Courier New" pitchFamily="49" charset="0"/>
              <a:buChar char="o"/>
            </a:pPr>
            <a:r>
              <a:rPr lang="en-US" sz="1800" dirty="0" smtClean="0">
                <a:latin typeface="Tw Cen MT" pitchFamily="34" charset="0"/>
                <a:cs typeface="Arial" charset="0"/>
              </a:rPr>
              <a:t>If a signal can be found that relates poor model performance to certain synoptic meteorological patterns, then additional attention can be devoted to those specific patterns when the meteorological inputs are prepared.</a:t>
            </a:r>
          </a:p>
          <a:p>
            <a:pPr>
              <a:buFontTx/>
              <a:buNone/>
            </a:pPr>
            <a:endParaRPr lang="en-US" sz="1400" dirty="0" smtClean="0">
              <a:latin typeface="Calibri" pitchFamily="34" charset="0"/>
              <a:cs typeface="Arial" charset="0"/>
            </a:endParaRPr>
          </a:p>
        </p:txBody>
      </p:sp>
      <p:sp>
        <p:nvSpPr>
          <p:cNvPr id="21506" name="Slide Number Placeholder 4"/>
          <p:cNvSpPr txBox="1">
            <a:spLocks/>
          </p:cNvSpPr>
          <p:nvPr/>
        </p:nvSpPr>
        <p:spPr bwMode="auto">
          <a:xfrm>
            <a:off x="8153400" y="6477000"/>
            <a:ext cx="990600" cy="381000"/>
          </a:xfrm>
          <a:prstGeom prst="rect">
            <a:avLst/>
          </a:prstGeom>
          <a:noFill/>
          <a:ln w="9525">
            <a:noFill/>
            <a:miter lim="800000"/>
            <a:headEnd/>
            <a:tailEnd/>
          </a:ln>
        </p:spPr>
        <p:txBody>
          <a:bodyPr/>
          <a:lstStyle/>
          <a:p>
            <a:pPr algn="ctr" eaLnBrk="0" hangingPunct="0"/>
            <a:fld id="{02DACBFD-BFB8-4651-82B3-1CA5239CF3FD}" type="slidenum">
              <a:rPr lang="en-US" sz="1400"/>
              <a:pPr algn="ctr" eaLnBrk="0" hangingPunct="0"/>
              <a:t>2</a:t>
            </a:fld>
            <a:endParaRPr lang="en-US" sz="1400"/>
          </a:p>
        </p:txBody>
      </p:sp>
      <p:sp>
        <p:nvSpPr>
          <p:cNvPr id="8" name="TextBox 7"/>
          <p:cNvSpPr txBox="1"/>
          <p:nvPr/>
        </p:nvSpPr>
        <p:spPr>
          <a:xfrm>
            <a:off x="914400" y="0"/>
            <a:ext cx="2667000" cy="584200"/>
          </a:xfrm>
          <a:prstGeom prst="rect">
            <a:avLst/>
          </a:prstGeom>
          <a:noFill/>
        </p:spPr>
        <p:txBody>
          <a:bodyPr>
            <a:spAutoFit/>
          </a:bodyPr>
          <a:lstStyle/>
          <a:p>
            <a:pPr eaLnBrk="0" hangingPunct="0">
              <a:defRPr/>
            </a:pPr>
            <a:r>
              <a:rPr lang="en-US" sz="3200" dirty="0">
                <a:solidFill>
                  <a:schemeClr val="bg1">
                    <a:lumMod val="95000"/>
                  </a:schemeClr>
                </a:solidFill>
                <a:latin typeface="Calibri" pitchFamily="34" charset="0"/>
                <a:ea typeface="ＭＳ Ｐゴシック" pitchFamily="84" charset="-128"/>
                <a:cs typeface="+mn-cs"/>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57200" y="1371600"/>
            <a:ext cx="8305800" cy="5257800"/>
          </a:xfrm>
        </p:spPr>
        <p:txBody>
          <a:bodyPr/>
          <a:lstStyle/>
          <a:p>
            <a:r>
              <a:rPr lang="en-US" sz="2400" dirty="0" smtClean="0">
                <a:latin typeface="Tw Cen MT" pitchFamily="34" charset="0"/>
                <a:cs typeface="Arial" charset="0"/>
              </a:rPr>
              <a:t>Previous studies have shown some value of binning meteorological patterns into specific synoptic types and assessing how well air quality models capture the sensitivity of air pollution to varying meteorology:</a:t>
            </a:r>
          </a:p>
          <a:p>
            <a:pPr lvl="1">
              <a:buSzPct val="75000"/>
              <a:buFont typeface="Courier New" pitchFamily="49" charset="0"/>
              <a:buChar char="o"/>
            </a:pPr>
            <a:r>
              <a:rPr lang="en-US" sz="1800" dirty="0" smtClean="0">
                <a:latin typeface="Tw Cen MT" pitchFamily="34" charset="0"/>
                <a:cs typeface="Arial" charset="0"/>
              </a:rPr>
              <a:t>Eder et al., 2006</a:t>
            </a:r>
          </a:p>
          <a:p>
            <a:pPr lvl="1">
              <a:buSzPct val="75000"/>
              <a:buFont typeface="Courier New" pitchFamily="49" charset="0"/>
              <a:buChar char="o"/>
            </a:pPr>
            <a:r>
              <a:rPr lang="en-US" sz="1800" dirty="0" smtClean="0">
                <a:latin typeface="Tw Cen MT" pitchFamily="34" charset="0"/>
                <a:cs typeface="Arial" charset="0"/>
              </a:rPr>
              <a:t>Hogrefe et al., </a:t>
            </a:r>
            <a:r>
              <a:rPr lang="en-US" sz="1800" dirty="0" smtClean="0">
                <a:latin typeface="Tw Cen MT" pitchFamily="34" charset="0"/>
                <a:cs typeface="Arial" charset="0"/>
              </a:rPr>
              <a:t>2013 (submitted for publication)</a:t>
            </a:r>
            <a:endParaRPr lang="en-US" sz="1800" dirty="0" smtClean="0">
              <a:latin typeface="Tw Cen MT" pitchFamily="34" charset="0"/>
              <a:cs typeface="Arial" charset="0"/>
            </a:endParaRPr>
          </a:p>
          <a:p>
            <a:endParaRPr lang="en-US" sz="1800" dirty="0" smtClean="0">
              <a:latin typeface="Tw Cen MT" pitchFamily="34" charset="0"/>
              <a:cs typeface="Arial" charset="0"/>
            </a:endParaRPr>
          </a:p>
          <a:p>
            <a:r>
              <a:rPr lang="en-US" sz="2400" dirty="0" smtClean="0">
                <a:latin typeface="Tw Cen MT" pitchFamily="34" charset="0"/>
                <a:cs typeface="Arial" charset="0"/>
              </a:rPr>
              <a:t>Most of the previous studies have been constrained to relatively short modeling periods, typically one year or less.</a:t>
            </a:r>
          </a:p>
          <a:p>
            <a:endParaRPr lang="en-US" sz="1800" dirty="0" smtClean="0">
              <a:latin typeface="Tw Cen MT" pitchFamily="34" charset="0"/>
              <a:cs typeface="Arial" charset="0"/>
            </a:endParaRPr>
          </a:p>
          <a:p>
            <a:r>
              <a:rPr lang="en-US" sz="2400" dirty="0" smtClean="0">
                <a:latin typeface="Tw Cen MT" pitchFamily="34" charset="0"/>
                <a:cs typeface="Arial" charset="0"/>
              </a:rPr>
              <a:t>This analysis assesses how CMAQ ozone model performance for a multi-year simulation period varies as a function of several discrete mean sea-level pressure patterns over the eastern U.S. </a:t>
            </a:r>
            <a:endParaRPr lang="en-US" sz="1400" dirty="0" smtClean="0">
              <a:latin typeface="Calibri" pitchFamily="34" charset="0"/>
              <a:cs typeface="Arial" charset="0"/>
            </a:endParaRPr>
          </a:p>
        </p:txBody>
      </p:sp>
      <p:sp>
        <p:nvSpPr>
          <p:cNvPr id="21506" name="Slide Number Placeholder 4"/>
          <p:cNvSpPr txBox="1">
            <a:spLocks/>
          </p:cNvSpPr>
          <p:nvPr/>
        </p:nvSpPr>
        <p:spPr bwMode="auto">
          <a:xfrm>
            <a:off x="8153400" y="6477000"/>
            <a:ext cx="990600" cy="381000"/>
          </a:xfrm>
          <a:prstGeom prst="rect">
            <a:avLst/>
          </a:prstGeom>
          <a:noFill/>
          <a:ln w="9525">
            <a:noFill/>
            <a:miter lim="800000"/>
            <a:headEnd/>
            <a:tailEnd/>
          </a:ln>
        </p:spPr>
        <p:txBody>
          <a:bodyPr/>
          <a:lstStyle/>
          <a:p>
            <a:pPr algn="ctr" eaLnBrk="0" hangingPunct="0"/>
            <a:fld id="{02DACBFD-BFB8-4651-82B3-1CA5239CF3FD}" type="slidenum">
              <a:rPr lang="en-US" sz="1400"/>
              <a:pPr algn="ctr" eaLnBrk="0" hangingPunct="0"/>
              <a:t>3</a:t>
            </a:fld>
            <a:endParaRPr lang="en-US" sz="1400"/>
          </a:p>
        </p:txBody>
      </p:sp>
      <p:sp>
        <p:nvSpPr>
          <p:cNvPr id="8" name="TextBox 7"/>
          <p:cNvSpPr txBox="1"/>
          <p:nvPr/>
        </p:nvSpPr>
        <p:spPr>
          <a:xfrm>
            <a:off x="914400" y="0"/>
            <a:ext cx="2667000" cy="584200"/>
          </a:xfrm>
          <a:prstGeom prst="rect">
            <a:avLst/>
          </a:prstGeom>
          <a:noFill/>
        </p:spPr>
        <p:txBody>
          <a:bodyPr>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Background</a:t>
            </a:r>
            <a:endParaRPr lang="en-US" sz="3200" dirty="0">
              <a:solidFill>
                <a:schemeClr val="bg1">
                  <a:lumMod val="95000"/>
                </a:schemeClr>
              </a:solidFill>
              <a:latin typeface="Calibri" pitchFamily="34" charset="0"/>
              <a:ea typeface="ＭＳ Ｐゴシック" pitchFamily="84"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57200" y="1371600"/>
            <a:ext cx="8305800" cy="5257800"/>
          </a:xfrm>
        </p:spPr>
        <p:txBody>
          <a:bodyPr/>
          <a:lstStyle/>
          <a:p>
            <a:r>
              <a:rPr lang="en-US" sz="2400" dirty="0" smtClean="0">
                <a:latin typeface="Tw Cen MT" pitchFamily="34" charset="0"/>
                <a:cs typeface="Arial" charset="0"/>
              </a:rPr>
              <a:t>A climatology of synoptic types were developed for the eastern U.S. based on meteorological data from 1979-2011</a:t>
            </a:r>
          </a:p>
          <a:p>
            <a:pPr lvl="1">
              <a:buSzPct val="75000"/>
              <a:buFont typeface="Courier New" pitchFamily="49" charset="0"/>
              <a:buChar char="o"/>
            </a:pPr>
            <a:r>
              <a:rPr lang="en-US" sz="1800" dirty="0" smtClean="0">
                <a:latin typeface="Tw Cen MT" pitchFamily="34" charset="0"/>
                <a:cs typeface="Arial" charset="0"/>
              </a:rPr>
              <a:t>ECMWF reanalysis data (ERA-interim)</a:t>
            </a:r>
          </a:p>
          <a:p>
            <a:pPr lvl="1">
              <a:buSzPct val="75000"/>
              <a:buFont typeface="Courier New" pitchFamily="49" charset="0"/>
              <a:buChar char="o"/>
            </a:pPr>
            <a:r>
              <a:rPr lang="en-US" sz="1800" dirty="0" smtClean="0">
                <a:latin typeface="Tw Cen MT" pitchFamily="34" charset="0"/>
                <a:cs typeface="Arial" charset="0"/>
              </a:rPr>
              <a:t>Patterns are determined based on mean sea-level pressure patterns</a:t>
            </a:r>
          </a:p>
          <a:p>
            <a:pPr lvl="1">
              <a:buSzPct val="75000"/>
              <a:buFont typeface="Courier New" pitchFamily="49" charset="0"/>
              <a:buChar char="o"/>
            </a:pPr>
            <a:r>
              <a:rPr lang="en-US" sz="1800" dirty="0" smtClean="0">
                <a:latin typeface="Tw Cen MT" pitchFamily="34" charset="0"/>
                <a:cs typeface="Arial" charset="0"/>
              </a:rPr>
              <a:t>Analysis </a:t>
            </a:r>
            <a:r>
              <a:rPr lang="en-US" sz="1800" dirty="0" smtClean="0">
                <a:latin typeface="Tw Cen MT" pitchFamily="34" charset="0"/>
                <a:cs typeface="Arial" charset="0"/>
              </a:rPr>
              <a:t>focuses on </a:t>
            </a:r>
            <a:r>
              <a:rPr lang="en-US" sz="1800" dirty="0" smtClean="0">
                <a:latin typeface="Tw Cen MT" pitchFamily="34" charset="0"/>
                <a:cs typeface="Arial" charset="0"/>
              </a:rPr>
              <a:t>warm season (May-September)</a:t>
            </a:r>
          </a:p>
          <a:p>
            <a:pPr lvl="1">
              <a:buSzPct val="75000"/>
              <a:buFont typeface="Courier New" pitchFamily="49" charset="0"/>
              <a:buChar char="o"/>
            </a:pPr>
            <a:r>
              <a:rPr lang="en-US" sz="1800" dirty="0" smtClean="0">
                <a:latin typeface="Tw Cen MT" pitchFamily="34" charset="0"/>
                <a:cs typeface="Arial" charset="0"/>
              </a:rPr>
              <a:t>A type was established only if &gt; 1% of the days could be assigned to it</a:t>
            </a:r>
          </a:p>
          <a:p>
            <a:pPr lvl="1">
              <a:buSzPct val="75000"/>
              <a:buFont typeface="Courier New" pitchFamily="49" charset="0"/>
              <a:buChar char="o"/>
            </a:pPr>
            <a:r>
              <a:rPr lang="en-US" sz="1800" dirty="0" smtClean="0">
                <a:latin typeface="Tw Cen MT" pitchFamily="34" charset="0"/>
                <a:cs typeface="Arial" charset="0"/>
              </a:rPr>
              <a:t>Days with MSLP correlations of &gt; 0.7 were assigned to a type</a:t>
            </a:r>
          </a:p>
          <a:p>
            <a:pPr lvl="1">
              <a:buSzPct val="75000"/>
              <a:buNone/>
            </a:pPr>
            <a:endParaRPr lang="en-US" sz="2000" dirty="0" smtClean="0">
              <a:latin typeface="Tw Cen MT" pitchFamily="34" charset="0"/>
              <a:cs typeface="Arial" charset="0"/>
            </a:endParaRPr>
          </a:p>
          <a:p>
            <a:pPr marL="342900" lvl="1" indent="-342900">
              <a:buFontTx/>
              <a:buChar char="•"/>
            </a:pPr>
            <a:r>
              <a:rPr lang="en-US" sz="2400" dirty="0" smtClean="0">
                <a:latin typeface="Tw Cen MT" pitchFamily="34" charset="0"/>
                <a:cs typeface="Arial" charset="0"/>
              </a:rPr>
              <a:t>Ultimately, 15 synoptic types were identified to represent the most frequent summer meteorological patterns over the eastern U.S. </a:t>
            </a:r>
          </a:p>
          <a:p>
            <a:pPr marL="742950" lvl="2" indent="-342900">
              <a:buFont typeface="Courier New" pitchFamily="49" charset="0"/>
              <a:buChar char="o"/>
            </a:pPr>
            <a:r>
              <a:rPr lang="en-US" sz="1800" dirty="0" smtClean="0">
                <a:latin typeface="Tw Cen MT" pitchFamily="34" charset="0"/>
                <a:cs typeface="Arial" charset="0"/>
              </a:rPr>
              <a:t>73 percent of days were assigned to a specific type</a:t>
            </a:r>
          </a:p>
          <a:p>
            <a:endParaRPr lang="en-US" sz="2400" dirty="0" smtClean="0">
              <a:latin typeface="Tw Cen MT" pitchFamily="34" charset="0"/>
              <a:cs typeface="Arial" charset="0"/>
            </a:endParaRPr>
          </a:p>
        </p:txBody>
      </p:sp>
      <p:sp>
        <p:nvSpPr>
          <p:cNvPr id="21506" name="Slide Number Placeholder 4"/>
          <p:cNvSpPr txBox="1">
            <a:spLocks/>
          </p:cNvSpPr>
          <p:nvPr/>
        </p:nvSpPr>
        <p:spPr bwMode="auto">
          <a:xfrm>
            <a:off x="8153400" y="6477000"/>
            <a:ext cx="990600" cy="381000"/>
          </a:xfrm>
          <a:prstGeom prst="rect">
            <a:avLst/>
          </a:prstGeom>
          <a:noFill/>
          <a:ln w="9525">
            <a:noFill/>
            <a:miter lim="800000"/>
            <a:headEnd/>
            <a:tailEnd/>
          </a:ln>
        </p:spPr>
        <p:txBody>
          <a:bodyPr/>
          <a:lstStyle/>
          <a:p>
            <a:pPr algn="ctr" eaLnBrk="0" hangingPunct="0"/>
            <a:fld id="{02DACBFD-BFB8-4651-82B3-1CA5239CF3FD}" type="slidenum">
              <a:rPr lang="en-US" sz="1400"/>
              <a:pPr algn="ctr" eaLnBrk="0" hangingPunct="0"/>
              <a:t>4</a:t>
            </a:fld>
            <a:endParaRPr lang="en-US" sz="1400"/>
          </a:p>
        </p:txBody>
      </p:sp>
      <p:sp>
        <p:nvSpPr>
          <p:cNvPr id="8" name="TextBox 7"/>
          <p:cNvSpPr txBox="1"/>
          <p:nvPr/>
        </p:nvSpPr>
        <p:spPr>
          <a:xfrm>
            <a:off x="914400" y="0"/>
            <a:ext cx="2667000" cy="1077218"/>
          </a:xfrm>
          <a:prstGeom prst="rect">
            <a:avLst/>
          </a:prstGeom>
          <a:noFill/>
        </p:spPr>
        <p:txBody>
          <a:bodyPr>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Typing Methodology</a:t>
            </a:r>
            <a:endParaRPr lang="en-US" sz="3200" dirty="0">
              <a:solidFill>
                <a:schemeClr val="bg1">
                  <a:lumMod val="95000"/>
                </a:schemeClr>
              </a:solidFill>
              <a:latin typeface="Calibri" pitchFamily="34" charset="0"/>
              <a:ea typeface="ＭＳ Ｐゴシック" pitchFamily="84" charset="-128"/>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54FFE92-8093-419D-8A0F-669F02834E18}" type="slidenum">
              <a:rPr lang="en-US" smtClean="0"/>
              <a:pPr>
                <a:defRPr/>
              </a:pPr>
              <a:t>5</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52399" y="1219201"/>
            <a:ext cx="4992989" cy="5638800"/>
          </a:xfrm>
          <a:prstGeom prst="rect">
            <a:avLst/>
          </a:prstGeom>
          <a:noFill/>
          <a:ln w="9525">
            <a:noFill/>
            <a:miter lim="800000"/>
            <a:headEnd/>
            <a:tailEnd/>
          </a:ln>
        </p:spPr>
      </p:pic>
      <p:sp>
        <p:nvSpPr>
          <p:cNvPr id="6" name="TextBox 5"/>
          <p:cNvSpPr txBox="1"/>
          <p:nvPr/>
        </p:nvSpPr>
        <p:spPr>
          <a:xfrm>
            <a:off x="914400" y="0"/>
            <a:ext cx="41910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Sample synoptic type: Average conditions</a:t>
            </a:r>
            <a:endParaRPr lang="en-US" sz="3200" dirty="0">
              <a:solidFill>
                <a:schemeClr val="bg1">
                  <a:lumMod val="95000"/>
                </a:schemeClr>
              </a:solidFill>
              <a:latin typeface="Calibri" pitchFamily="34" charset="0"/>
              <a:ea typeface="ＭＳ Ｐゴシック" pitchFamily="84" charset="-128"/>
              <a:cs typeface="+mn-cs"/>
            </a:endParaRPr>
          </a:p>
        </p:txBody>
      </p:sp>
      <p:sp>
        <p:nvSpPr>
          <p:cNvPr id="7" name="Content Placeholder 2"/>
          <p:cNvSpPr>
            <a:spLocks noGrp="1"/>
          </p:cNvSpPr>
          <p:nvPr>
            <p:ph idx="1"/>
          </p:nvPr>
        </p:nvSpPr>
        <p:spPr>
          <a:xfrm>
            <a:off x="5334000" y="1371600"/>
            <a:ext cx="3581400" cy="5257800"/>
          </a:xfrm>
        </p:spPr>
        <p:txBody>
          <a:bodyPr/>
          <a:lstStyle/>
          <a:p>
            <a:r>
              <a:rPr lang="en-US" sz="2400" dirty="0" smtClean="0">
                <a:latin typeface="Tw Cen MT" pitchFamily="34" charset="0"/>
                <a:cs typeface="Arial" charset="0"/>
              </a:rPr>
              <a:t>For each of the 15 types we summarized the average meteorological conditions associated with the type</a:t>
            </a:r>
          </a:p>
          <a:p>
            <a:pPr lvl="1">
              <a:buSzPct val="75000"/>
              <a:buFont typeface="Courier New" pitchFamily="49" charset="0"/>
              <a:buChar char="o"/>
            </a:pPr>
            <a:r>
              <a:rPr lang="en-US" sz="1800" dirty="0" smtClean="0">
                <a:latin typeface="Tw Cen MT" pitchFamily="34" charset="0"/>
                <a:cs typeface="Arial" charset="0"/>
              </a:rPr>
              <a:t>Pattern #1 shown to left</a:t>
            </a:r>
          </a:p>
          <a:p>
            <a:pPr lvl="1">
              <a:buSzPct val="75000"/>
              <a:buFont typeface="Courier New" pitchFamily="49" charset="0"/>
              <a:buChar char="o"/>
            </a:pPr>
            <a:r>
              <a:rPr lang="en-US" sz="1800" dirty="0" smtClean="0">
                <a:latin typeface="Tw Cen MT" pitchFamily="34" charset="0"/>
                <a:cs typeface="Arial" charset="0"/>
              </a:rPr>
              <a:t>Strong Bermuda high</a:t>
            </a:r>
          </a:p>
          <a:p>
            <a:pPr lvl="1">
              <a:buSzPct val="75000"/>
              <a:buFont typeface="Courier New" pitchFamily="49" charset="0"/>
              <a:buChar char="o"/>
            </a:pPr>
            <a:r>
              <a:rPr lang="en-US" sz="1800" dirty="0" smtClean="0">
                <a:latin typeface="Tw Cen MT" pitchFamily="34" charset="0"/>
                <a:cs typeface="Arial" charset="0"/>
              </a:rPr>
              <a:t>Was determined to represent </a:t>
            </a:r>
            <a:r>
              <a:rPr lang="en-US" sz="1800" dirty="0" smtClean="0">
                <a:solidFill>
                  <a:srgbClr val="000000"/>
                </a:solidFill>
                <a:latin typeface="Tw Cen MT" pitchFamily="34" charset="0"/>
                <a:cs typeface="Arial" charset="0"/>
              </a:rPr>
              <a:t>8.3</a:t>
            </a:r>
            <a:r>
              <a:rPr lang="en-US" sz="1800" dirty="0" smtClean="0">
                <a:latin typeface="Tw Cen MT" pitchFamily="34" charset="0"/>
                <a:cs typeface="Arial" charset="0"/>
              </a:rPr>
              <a:t>% of days</a:t>
            </a:r>
          </a:p>
          <a:p>
            <a:pPr lvl="1">
              <a:buSzPct val="75000"/>
              <a:buFont typeface="Courier New" pitchFamily="49" charset="0"/>
              <a:buChar char="o"/>
            </a:pPr>
            <a:endParaRPr lang="en-US" sz="1600" dirty="0" smtClean="0">
              <a:latin typeface="Tw Cen MT" pitchFamily="34" charset="0"/>
              <a:cs typeface="Arial" charset="0"/>
            </a:endParaRPr>
          </a:p>
          <a:p>
            <a:pPr>
              <a:buSzPct val="75000"/>
              <a:buFont typeface="Arial" pitchFamily="34" charset="0"/>
              <a:buChar char="•"/>
            </a:pPr>
            <a:r>
              <a:rPr lang="en-US" sz="2400" dirty="0" smtClean="0">
                <a:latin typeface="Tw Cen MT" pitchFamily="34" charset="0"/>
                <a:cs typeface="Arial" charset="0"/>
              </a:rPr>
              <a:t>While averages are smooth, note that day-to-day variations exist within same type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type1_anomalies.jpg"/>
          <p:cNvPicPr>
            <a:picLocks noChangeAspect="1"/>
          </p:cNvPicPr>
          <p:nvPr/>
        </p:nvPicPr>
        <p:blipFill>
          <a:blip r:embed="rId2" cstate="print"/>
          <a:stretch>
            <a:fillRect/>
          </a:stretch>
        </p:blipFill>
        <p:spPr bwMode="auto">
          <a:xfrm>
            <a:off x="-381000" y="1600200"/>
            <a:ext cx="6212541" cy="4800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54FFE92-8093-419D-8A0F-669F02834E18}" type="slidenum">
              <a:rPr lang="en-US" smtClean="0"/>
              <a:pPr>
                <a:defRPr/>
              </a:pPr>
              <a:t>6</a:t>
            </a:fld>
            <a:endParaRPr lang="en-US" dirty="0"/>
          </a:p>
        </p:txBody>
      </p:sp>
      <p:sp>
        <p:nvSpPr>
          <p:cNvPr id="6" name="TextBox 5"/>
          <p:cNvSpPr txBox="1"/>
          <p:nvPr/>
        </p:nvSpPr>
        <p:spPr>
          <a:xfrm>
            <a:off x="914400" y="0"/>
            <a:ext cx="39624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Sample synoptic type: Average O</a:t>
            </a:r>
            <a:r>
              <a:rPr lang="en-US" sz="3200" baseline="-25000" dirty="0" smtClean="0">
                <a:solidFill>
                  <a:schemeClr val="bg1">
                    <a:lumMod val="95000"/>
                  </a:schemeClr>
                </a:solidFill>
                <a:latin typeface="Calibri" pitchFamily="34" charset="0"/>
                <a:ea typeface="ＭＳ Ｐゴシック" pitchFamily="84" charset="-128"/>
                <a:cs typeface="+mn-cs"/>
              </a:rPr>
              <a:t>3</a:t>
            </a:r>
            <a:r>
              <a:rPr lang="en-US" sz="3200" dirty="0" smtClean="0">
                <a:solidFill>
                  <a:schemeClr val="bg1">
                    <a:lumMod val="95000"/>
                  </a:schemeClr>
                </a:solidFill>
                <a:latin typeface="Calibri" pitchFamily="34" charset="0"/>
                <a:ea typeface="ＭＳ Ｐゴシック" pitchFamily="84" charset="-128"/>
                <a:cs typeface="+mn-cs"/>
              </a:rPr>
              <a:t> anomaly</a:t>
            </a:r>
            <a:endParaRPr lang="en-US" sz="3200" dirty="0">
              <a:solidFill>
                <a:schemeClr val="bg1">
                  <a:lumMod val="95000"/>
                </a:schemeClr>
              </a:solidFill>
              <a:latin typeface="Calibri" pitchFamily="34" charset="0"/>
              <a:ea typeface="ＭＳ Ｐゴシック" pitchFamily="84" charset="-128"/>
              <a:cs typeface="+mn-cs"/>
            </a:endParaRPr>
          </a:p>
        </p:txBody>
      </p:sp>
      <p:sp>
        <p:nvSpPr>
          <p:cNvPr id="7" name="Content Placeholder 2"/>
          <p:cNvSpPr>
            <a:spLocks noGrp="1"/>
          </p:cNvSpPr>
          <p:nvPr>
            <p:ph idx="1"/>
          </p:nvPr>
        </p:nvSpPr>
        <p:spPr>
          <a:xfrm>
            <a:off x="5334000" y="1371600"/>
            <a:ext cx="3581400" cy="5257800"/>
          </a:xfrm>
        </p:spPr>
        <p:txBody>
          <a:bodyPr/>
          <a:lstStyle/>
          <a:p>
            <a:r>
              <a:rPr lang="en-US" sz="2400" dirty="0" smtClean="0">
                <a:latin typeface="Tw Cen MT" pitchFamily="34" charset="0"/>
                <a:cs typeface="Arial" charset="0"/>
              </a:rPr>
              <a:t>Additionally, for each of the 15 types we determined the average ozone anomaly associated with the type</a:t>
            </a:r>
          </a:p>
          <a:p>
            <a:pPr lvl="1">
              <a:buSzPct val="75000"/>
              <a:buFont typeface="Courier New" pitchFamily="49" charset="0"/>
              <a:buChar char="o"/>
            </a:pPr>
            <a:r>
              <a:rPr lang="en-US" sz="2000" dirty="0" smtClean="0">
                <a:latin typeface="Tw Cen MT" pitchFamily="34" charset="0"/>
                <a:cs typeface="Arial" charset="0"/>
              </a:rPr>
              <a:t>Pattern #1 shown on left</a:t>
            </a:r>
          </a:p>
          <a:p>
            <a:pPr lvl="1">
              <a:buSzPct val="75000"/>
              <a:buFont typeface="Courier New" pitchFamily="49" charset="0"/>
              <a:buChar char="o"/>
            </a:pPr>
            <a:r>
              <a:rPr lang="en-US" sz="2000" dirty="0" smtClean="0">
                <a:latin typeface="Tw Cen MT" pitchFamily="34" charset="0"/>
                <a:cs typeface="Arial" charset="0"/>
              </a:rPr>
              <a:t>Higher than usual ozone in the Northeast US</a:t>
            </a:r>
          </a:p>
          <a:p>
            <a:pPr lvl="1">
              <a:buSzPct val="75000"/>
              <a:buFont typeface="Courier New" pitchFamily="49" charset="0"/>
              <a:buChar char="o"/>
            </a:pPr>
            <a:endParaRPr lang="en-US" sz="1600" dirty="0" smtClean="0">
              <a:latin typeface="Tw Cen MT" pitchFamily="34" charset="0"/>
              <a:cs typeface="Arial" charset="0"/>
            </a:endParaRPr>
          </a:p>
          <a:p>
            <a:pPr>
              <a:buSzPct val="75000"/>
              <a:buFont typeface="Arial" pitchFamily="34" charset="0"/>
              <a:buChar char="•"/>
            </a:pPr>
            <a:r>
              <a:rPr lang="en-US" sz="2400" dirty="0" smtClean="0">
                <a:latin typeface="Tw Cen MT" pitchFamily="34" charset="0"/>
                <a:cs typeface="Arial" charset="0"/>
              </a:rPr>
              <a:t>Because of the improving trend in O</a:t>
            </a:r>
            <a:r>
              <a:rPr lang="en-US" sz="2400" baseline="-25000" dirty="0" smtClean="0">
                <a:latin typeface="Tw Cen MT" pitchFamily="34" charset="0"/>
                <a:cs typeface="Arial" charset="0"/>
              </a:rPr>
              <a:t>3</a:t>
            </a:r>
            <a:r>
              <a:rPr lang="en-US" sz="2400" dirty="0" smtClean="0">
                <a:latin typeface="Tw Cen MT" pitchFamily="34" charset="0"/>
                <a:cs typeface="Arial" charset="0"/>
              </a:rPr>
              <a:t> levels in the EUS over time, anomalies only used days from 2005-2012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57200" y="1371600"/>
            <a:ext cx="8305800" cy="5257800"/>
          </a:xfrm>
        </p:spPr>
        <p:txBody>
          <a:bodyPr/>
          <a:lstStyle/>
          <a:p>
            <a:r>
              <a:rPr lang="en-US" sz="2400" dirty="0" smtClean="0">
                <a:latin typeface="Tw Cen MT" pitchFamily="34" charset="0"/>
                <a:cs typeface="Arial" charset="0"/>
              </a:rPr>
              <a:t>Four years of CMAQ modeling were completed using a national domain with 12-km resolution domain (24 vertical layers)</a:t>
            </a:r>
          </a:p>
          <a:p>
            <a:pPr lvl="1">
              <a:buSzPct val="75000"/>
              <a:buFont typeface="Courier New" pitchFamily="49" charset="0"/>
              <a:buChar char="o"/>
            </a:pPr>
            <a:r>
              <a:rPr lang="en-US" sz="1800" dirty="0" smtClean="0">
                <a:latin typeface="Tw Cen MT" pitchFamily="34" charset="0"/>
                <a:cs typeface="Arial" charset="0"/>
              </a:rPr>
              <a:t>Four annual simulations were completed for 2007-2010</a:t>
            </a:r>
          </a:p>
          <a:p>
            <a:pPr lvl="1">
              <a:buSzPct val="75000"/>
              <a:buFont typeface="Courier New" pitchFamily="49" charset="0"/>
              <a:buChar char="o"/>
            </a:pPr>
            <a:r>
              <a:rPr lang="en-US" sz="1800" dirty="0" smtClean="0">
                <a:latin typeface="Tw Cen MT" pitchFamily="34" charset="0"/>
                <a:cs typeface="Arial" charset="0"/>
              </a:rPr>
              <a:t>CMAQ version 4.7 (specific versions could vary by year)</a:t>
            </a:r>
          </a:p>
          <a:p>
            <a:pPr lvl="1">
              <a:buSzPct val="75000"/>
              <a:buFont typeface="Courier New" pitchFamily="49" charset="0"/>
              <a:buChar char="o"/>
            </a:pPr>
            <a:r>
              <a:rPr lang="en-US" sz="1800" dirty="0" smtClean="0">
                <a:latin typeface="Tw Cen MT" pitchFamily="34" charset="0"/>
                <a:cs typeface="Arial" charset="0"/>
              </a:rPr>
              <a:t>Emissions are NEI-based (specific versions could vary by year)</a:t>
            </a:r>
          </a:p>
          <a:p>
            <a:pPr lvl="1">
              <a:buSzPct val="75000"/>
              <a:buFont typeface="Courier New" pitchFamily="49" charset="0"/>
              <a:buChar char="o"/>
            </a:pPr>
            <a:r>
              <a:rPr lang="en-US" sz="1800" dirty="0" smtClean="0">
                <a:latin typeface="Tw Cen MT" pitchFamily="34" charset="0"/>
                <a:cs typeface="Arial" charset="0"/>
              </a:rPr>
              <a:t>WRF meteorology (specific versions/configuration could vary by year)</a:t>
            </a:r>
          </a:p>
          <a:p>
            <a:pPr lvl="1">
              <a:buSzPct val="75000"/>
              <a:buFont typeface="Courier New" pitchFamily="49" charset="0"/>
              <a:buChar char="o"/>
            </a:pPr>
            <a:r>
              <a:rPr lang="en-US" sz="1800" dirty="0" smtClean="0">
                <a:latin typeface="Tw Cen MT" pitchFamily="34" charset="0"/>
                <a:cs typeface="Arial" charset="0"/>
              </a:rPr>
              <a:t>IC/BC from year-specific GEOS-Chem global model</a:t>
            </a:r>
          </a:p>
          <a:p>
            <a:pPr lvl="1">
              <a:buSzPct val="75000"/>
              <a:buNone/>
            </a:pPr>
            <a:endParaRPr lang="en-US" sz="1800" dirty="0" smtClean="0">
              <a:latin typeface="Tw Cen MT" pitchFamily="34" charset="0"/>
              <a:cs typeface="Arial" charset="0"/>
            </a:endParaRPr>
          </a:p>
          <a:p>
            <a:r>
              <a:rPr lang="en-US" sz="2400" dirty="0" smtClean="0">
                <a:latin typeface="Tw Cen MT" pitchFamily="34" charset="0"/>
                <a:cs typeface="Arial" charset="0"/>
              </a:rPr>
              <a:t>Modeling and base evaluation summarized more completely at:</a:t>
            </a:r>
          </a:p>
          <a:p>
            <a:pPr lvl="1">
              <a:buSzPct val="75000"/>
              <a:buFont typeface="Courier New" pitchFamily="49" charset="0"/>
              <a:buChar char="o"/>
            </a:pPr>
            <a:r>
              <a:rPr lang="en-US" sz="1800" u="sng" dirty="0" smtClean="0">
                <a:hlinkClick r:id="rId2"/>
              </a:rPr>
              <a:t>http://www.epa.gov/heasd/research/cdc.html</a:t>
            </a:r>
            <a:r>
              <a:rPr lang="en-US" sz="1800" dirty="0" smtClean="0"/>
              <a:t>.</a:t>
            </a:r>
            <a:endParaRPr lang="en-US" sz="1800" dirty="0" smtClean="0">
              <a:latin typeface="Tw Cen MT" pitchFamily="34" charset="0"/>
              <a:cs typeface="Arial" charset="0"/>
            </a:endParaRPr>
          </a:p>
          <a:p>
            <a:endParaRPr lang="en-US" sz="1800" dirty="0" smtClean="0">
              <a:latin typeface="Tw Cen MT" pitchFamily="34" charset="0"/>
              <a:cs typeface="Arial" charset="0"/>
            </a:endParaRPr>
          </a:p>
          <a:p>
            <a:r>
              <a:rPr lang="en-US" sz="2400" dirty="0" smtClean="0">
                <a:latin typeface="Tw Cen MT" pitchFamily="34" charset="0"/>
                <a:cs typeface="Arial" charset="0"/>
              </a:rPr>
              <a:t>This additional evaluation (MDA8 bias by synoptic type) uses available AIRS and CASTNET ozone sites w/ 75% data capture during May-Sept periods of 2007 and 2010.</a:t>
            </a:r>
          </a:p>
          <a:p>
            <a:endParaRPr lang="en-US" sz="2400" dirty="0" smtClean="0">
              <a:latin typeface="Tw Cen MT" pitchFamily="34" charset="0"/>
              <a:cs typeface="Arial" charset="0"/>
            </a:endParaRPr>
          </a:p>
        </p:txBody>
      </p:sp>
      <p:sp>
        <p:nvSpPr>
          <p:cNvPr id="21506" name="Slide Number Placeholder 4"/>
          <p:cNvSpPr txBox="1">
            <a:spLocks/>
          </p:cNvSpPr>
          <p:nvPr/>
        </p:nvSpPr>
        <p:spPr bwMode="auto">
          <a:xfrm>
            <a:off x="8153400" y="6477000"/>
            <a:ext cx="990600" cy="381000"/>
          </a:xfrm>
          <a:prstGeom prst="rect">
            <a:avLst/>
          </a:prstGeom>
          <a:noFill/>
          <a:ln w="9525">
            <a:noFill/>
            <a:miter lim="800000"/>
            <a:headEnd/>
            <a:tailEnd/>
          </a:ln>
        </p:spPr>
        <p:txBody>
          <a:bodyPr/>
          <a:lstStyle/>
          <a:p>
            <a:pPr algn="ctr" eaLnBrk="0" hangingPunct="0"/>
            <a:fld id="{02DACBFD-BFB8-4651-82B3-1CA5239CF3FD}" type="slidenum">
              <a:rPr lang="en-US" sz="1400"/>
              <a:pPr algn="ctr" eaLnBrk="0" hangingPunct="0"/>
              <a:t>7</a:t>
            </a:fld>
            <a:endParaRPr lang="en-US" sz="1400"/>
          </a:p>
        </p:txBody>
      </p:sp>
      <p:sp>
        <p:nvSpPr>
          <p:cNvPr id="8" name="TextBox 7"/>
          <p:cNvSpPr txBox="1"/>
          <p:nvPr/>
        </p:nvSpPr>
        <p:spPr>
          <a:xfrm>
            <a:off x="914400" y="0"/>
            <a:ext cx="33528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Ozone Modeling</a:t>
            </a:r>
          </a:p>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Methodology</a:t>
            </a:r>
            <a:endParaRPr lang="en-US" sz="3200" dirty="0">
              <a:solidFill>
                <a:schemeClr val="bg1">
                  <a:lumMod val="95000"/>
                </a:schemeClr>
              </a:solidFill>
              <a:latin typeface="Calibri" pitchFamily="34" charset="0"/>
              <a:ea typeface="ＭＳ Ｐゴシック" pitchFamily="84" charset="-128"/>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54FFE92-8093-419D-8A0F-669F02834E18}" type="slidenum">
              <a:rPr lang="en-US" smtClean="0"/>
              <a:pPr>
                <a:defRPr/>
              </a:pPr>
              <a:t>8</a:t>
            </a:fld>
            <a:endParaRPr lang="en-US" dirty="0"/>
          </a:p>
        </p:txBody>
      </p:sp>
      <p:sp>
        <p:nvSpPr>
          <p:cNvPr id="6" name="TextBox 5"/>
          <p:cNvSpPr txBox="1"/>
          <p:nvPr/>
        </p:nvSpPr>
        <p:spPr>
          <a:xfrm>
            <a:off x="914400" y="0"/>
            <a:ext cx="38100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Model Performance by Synoptic Type</a:t>
            </a:r>
            <a:endParaRPr lang="en-US" sz="3200" dirty="0">
              <a:solidFill>
                <a:schemeClr val="bg1">
                  <a:lumMod val="95000"/>
                </a:schemeClr>
              </a:solidFill>
              <a:latin typeface="Calibri" pitchFamily="34" charset="0"/>
              <a:ea typeface="ＭＳ Ｐゴシック" pitchFamily="84" charset="-128"/>
              <a:cs typeface="+mn-cs"/>
            </a:endParaRPr>
          </a:p>
        </p:txBody>
      </p:sp>
      <p:sp>
        <p:nvSpPr>
          <p:cNvPr id="7" name="Content Placeholder 2"/>
          <p:cNvSpPr>
            <a:spLocks noGrp="1"/>
          </p:cNvSpPr>
          <p:nvPr>
            <p:ph idx="1"/>
          </p:nvPr>
        </p:nvSpPr>
        <p:spPr>
          <a:xfrm>
            <a:off x="6178475" y="1852612"/>
            <a:ext cx="2736924" cy="3886200"/>
          </a:xfrm>
        </p:spPr>
        <p:txBody>
          <a:bodyPr/>
          <a:lstStyle/>
          <a:p>
            <a:r>
              <a:rPr lang="en-US" sz="2000" dirty="0" smtClean="0">
                <a:latin typeface="Tw Cen MT" pitchFamily="34" charset="0"/>
                <a:cs typeface="Arial" charset="0"/>
              </a:rPr>
              <a:t>Plot shows how model performance differs as a function of synoptic type</a:t>
            </a:r>
          </a:p>
          <a:p>
            <a:pPr lvl="1">
              <a:buSzPct val="75000"/>
              <a:buFont typeface="Courier New" pitchFamily="49" charset="0"/>
              <a:buChar char="o"/>
            </a:pPr>
            <a:r>
              <a:rPr lang="en-US" sz="1600" dirty="0" smtClean="0">
                <a:latin typeface="Tw Cen MT" pitchFamily="34" charset="0"/>
                <a:cs typeface="Arial" charset="0"/>
              </a:rPr>
              <a:t>Distributions of MDA8 residuals (mod-</a:t>
            </a:r>
            <a:r>
              <a:rPr lang="en-US" sz="1600" dirty="0" err="1" smtClean="0">
                <a:latin typeface="Tw Cen MT" pitchFamily="34" charset="0"/>
                <a:cs typeface="Arial" charset="0"/>
              </a:rPr>
              <a:t>obs</a:t>
            </a:r>
            <a:r>
              <a:rPr lang="en-US" sz="1600" dirty="0" smtClean="0">
                <a:latin typeface="Tw Cen MT" pitchFamily="34" charset="0"/>
                <a:cs typeface="Arial" charset="0"/>
              </a:rPr>
              <a:t>)</a:t>
            </a:r>
          </a:p>
          <a:p>
            <a:pPr lvl="1">
              <a:buSzPct val="75000"/>
              <a:buFont typeface="Courier New" pitchFamily="49" charset="0"/>
              <a:buChar char="o"/>
            </a:pPr>
            <a:r>
              <a:rPr lang="en-US" sz="1600" dirty="0" smtClean="0">
                <a:latin typeface="Tw Cen MT" pitchFamily="34" charset="0"/>
                <a:cs typeface="Arial" charset="0"/>
              </a:rPr>
              <a:t>Warm season: May-Sept</a:t>
            </a:r>
          </a:p>
          <a:p>
            <a:pPr>
              <a:buSzPct val="75000"/>
              <a:buFont typeface="Arial" panose="020B0604020202020204" pitchFamily="34" charset="0"/>
              <a:buChar char="•"/>
            </a:pPr>
            <a:endParaRPr lang="en-US" sz="2000" dirty="0" smtClean="0">
              <a:latin typeface="Tw Cen MT" pitchFamily="34" charset="0"/>
              <a:cs typeface="Arial" charset="0"/>
            </a:endParaRPr>
          </a:p>
          <a:p>
            <a:pPr>
              <a:buSzPct val="75000"/>
              <a:buFont typeface="Arial" panose="020B0604020202020204" pitchFamily="34" charset="0"/>
              <a:buChar char="•"/>
            </a:pPr>
            <a:r>
              <a:rPr lang="en-US" sz="2000" dirty="0" smtClean="0">
                <a:latin typeface="Tw Cen MT" pitchFamily="34" charset="0"/>
                <a:cs typeface="Arial" charset="0"/>
              </a:rPr>
              <a:t>All types exhibit slight </a:t>
            </a:r>
            <a:r>
              <a:rPr lang="en-US" sz="2000" dirty="0" err="1" smtClean="0">
                <a:latin typeface="Tw Cen MT" pitchFamily="34" charset="0"/>
                <a:cs typeface="Arial" charset="0"/>
              </a:rPr>
              <a:t>overprediction</a:t>
            </a:r>
            <a:endParaRPr lang="en-US" sz="2000" dirty="0" smtClean="0">
              <a:latin typeface="Tw Cen MT" pitchFamily="34" charset="0"/>
              <a:cs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81200"/>
            <a:ext cx="6178477" cy="3629025"/>
          </a:xfrm>
          <a:prstGeom prst="rect">
            <a:avLst/>
          </a:prstGeom>
        </p:spPr>
      </p:pic>
      <p:sp>
        <p:nvSpPr>
          <p:cNvPr id="8" name="TextBox 7"/>
          <p:cNvSpPr txBox="1"/>
          <p:nvPr/>
        </p:nvSpPr>
        <p:spPr>
          <a:xfrm>
            <a:off x="381000" y="6172200"/>
            <a:ext cx="5715000" cy="276999"/>
          </a:xfrm>
          <a:prstGeom prst="rect">
            <a:avLst/>
          </a:prstGeom>
          <a:noFill/>
        </p:spPr>
        <p:txBody>
          <a:bodyPr wrap="square" rtlCol="0">
            <a:spAutoFit/>
          </a:bodyPr>
          <a:lstStyle/>
          <a:p>
            <a:r>
              <a:rPr lang="en-US" sz="1200" i="1" dirty="0" smtClean="0">
                <a:solidFill>
                  <a:srgbClr val="FF0000"/>
                </a:solidFill>
                <a:latin typeface="Tw Cen MT" pitchFamily="34" charset="0"/>
              </a:rPr>
              <a:t>Days that do not fall into one of the 15 identified types are lumped together as “Type 0” days</a:t>
            </a:r>
            <a:endParaRPr lang="en-US" sz="1200" i="1" dirty="0">
              <a:solidFill>
                <a:srgbClr val="FF0000"/>
              </a:solidFill>
              <a:latin typeface="Tw Cen M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54FFE92-8093-419D-8A0F-669F02834E18}" type="slidenum">
              <a:rPr lang="en-US" smtClean="0"/>
              <a:pPr>
                <a:defRPr/>
              </a:pPr>
              <a:t>9</a:t>
            </a:fld>
            <a:endParaRPr lang="en-US" dirty="0"/>
          </a:p>
        </p:txBody>
      </p:sp>
      <p:sp>
        <p:nvSpPr>
          <p:cNvPr id="6" name="TextBox 5"/>
          <p:cNvSpPr txBox="1"/>
          <p:nvPr/>
        </p:nvSpPr>
        <p:spPr>
          <a:xfrm>
            <a:off x="914400" y="0"/>
            <a:ext cx="3810000" cy="1077218"/>
          </a:xfrm>
          <a:prstGeom prst="rect">
            <a:avLst/>
          </a:prstGeom>
          <a:noFill/>
        </p:spPr>
        <p:txBody>
          <a:bodyPr wrap="square">
            <a:spAutoFit/>
          </a:bodyPr>
          <a:lstStyle/>
          <a:p>
            <a:pPr eaLnBrk="0" hangingPunct="0">
              <a:defRPr/>
            </a:pPr>
            <a:r>
              <a:rPr lang="en-US" sz="3200" dirty="0" smtClean="0">
                <a:solidFill>
                  <a:schemeClr val="bg1">
                    <a:lumMod val="95000"/>
                  </a:schemeClr>
                </a:solidFill>
                <a:latin typeface="Calibri" pitchFamily="34" charset="0"/>
                <a:ea typeface="ＭＳ Ｐゴシック" pitchFamily="84" charset="-128"/>
                <a:cs typeface="+mn-cs"/>
              </a:rPr>
              <a:t>Model Performance by Synoptic Type</a:t>
            </a:r>
            <a:endParaRPr lang="en-US" sz="3200" dirty="0">
              <a:solidFill>
                <a:schemeClr val="bg1">
                  <a:lumMod val="95000"/>
                </a:schemeClr>
              </a:solidFill>
              <a:latin typeface="Calibri" pitchFamily="34" charset="0"/>
              <a:ea typeface="ＭＳ Ｐゴシック" pitchFamily="84" charset="-128"/>
              <a:cs typeface="+mn-cs"/>
            </a:endParaRPr>
          </a:p>
        </p:txBody>
      </p:sp>
      <p:sp>
        <p:nvSpPr>
          <p:cNvPr id="7" name="Content Placeholder 2"/>
          <p:cNvSpPr>
            <a:spLocks noGrp="1"/>
          </p:cNvSpPr>
          <p:nvPr>
            <p:ph idx="1"/>
          </p:nvPr>
        </p:nvSpPr>
        <p:spPr>
          <a:xfrm>
            <a:off x="6178475" y="1447800"/>
            <a:ext cx="2736924" cy="4953000"/>
          </a:xfrm>
        </p:spPr>
        <p:txBody>
          <a:bodyPr/>
          <a:lstStyle/>
          <a:p>
            <a:pPr>
              <a:buSzPct val="75000"/>
            </a:pPr>
            <a:r>
              <a:rPr lang="en-US" sz="2000" dirty="0" smtClean="0">
                <a:latin typeface="Tw Cen MT" pitchFamily="34" charset="0"/>
                <a:cs typeface="Arial" charset="0"/>
              </a:rPr>
              <a:t>Same plot as before but with smaller scale to draw out subtle differences</a:t>
            </a:r>
          </a:p>
          <a:p>
            <a:pPr>
              <a:buSzPct val="75000"/>
              <a:buFont typeface="Arial" panose="020B0604020202020204" pitchFamily="34" charset="0"/>
              <a:buChar char="•"/>
            </a:pPr>
            <a:endParaRPr lang="en-US" sz="2000" dirty="0" smtClean="0">
              <a:latin typeface="Tw Cen MT" pitchFamily="34" charset="0"/>
              <a:cs typeface="Arial" charset="0"/>
            </a:endParaRPr>
          </a:p>
          <a:p>
            <a:pPr>
              <a:buSzPct val="75000"/>
              <a:buFont typeface="Arial" panose="020B0604020202020204" pitchFamily="34" charset="0"/>
              <a:buChar char="•"/>
            </a:pPr>
            <a:r>
              <a:rPr lang="en-US" sz="2000" dirty="0" smtClean="0">
                <a:latin typeface="Tw Cen MT" pitchFamily="34" charset="0"/>
                <a:cs typeface="Arial" charset="0"/>
              </a:rPr>
              <a:t>Types 4, 10, and 13 tend to feature slightly more positive bias.</a:t>
            </a:r>
          </a:p>
          <a:p>
            <a:pPr>
              <a:buSzPct val="75000"/>
              <a:buFont typeface="Arial" panose="020B0604020202020204" pitchFamily="34" charset="0"/>
              <a:buChar char="•"/>
            </a:pPr>
            <a:endParaRPr lang="en-US" sz="2000" dirty="0">
              <a:latin typeface="Tw Cen MT" pitchFamily="34" charset="0"/>
              <a:cs typeface="Arial" charset="0"/>
            </a:endParaRPr>
          </a:p>
          <a:p>
            <a:pPr>
              <a:buSzPct val="75000"/>
              <a:buFont typeface="Arial" panose="020B0604020202020204" pitchFamily="34" charset="0"/>
              <a:buChar char="•"/>
            </a:pPr>
            <a:r>
              <a:rPr lang="en-US" sz="2000" dirty="0" smtClean="0">
                <a:latin typeface="Tw Cen MT" pitchFamily="34" charset="0"/>
                <a:cs typeface="Arial" charset="0"/>
              </a:rPr>
              <a:t>Type 15 and the “untyped” days (Type 0) tend to have the least bias.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4248"/>
            <a:ext cx="6165342" cy="3621310"/>
          </a:xfrm>
          <a:prstGeom prst="rect">
            <a:avLst/>
          </a:prstGeom>
        </p:spPr>
      </p:pic>
    </p:spTree>
    <p:extLst>
      <p:ext uri="{BB962C8B-B14F-4D97-AF65-F5344CB8AC3E}">
        <p14:creationId xmlns:p14="http://schemas.microsoft.com/office/powerpoint/2010/main" val="99599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4181</TotalTime>
  <Words>1010</Words>
  <Application>Microsoft Office PowerPoint</Application>
  <PresentationFormat>On-screen Show (4:3)</PresentationFormat>
  <Paragraphs>128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Does ozone model performance vary as a function of synoptic meteorological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2004 Test Drive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pdolwick</cp:lastModifiedBy>
  <cp:revision>442</cp:revision>
  <cp:lastPrinted>2012-10-10T02:37:55Z</cp:lastPrinted>
  <dcterms:created xsi:type="dcterms:W3CDTF">2011-02-09T16:00:48Z</dcterms:created>
  <dcterms:modified xsi:type="dcterms:W3CDTF">2013-10-29T00:41:16Z</dcterms:modified>
</cp:coreProperties>
</file>