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1" r:id="rId2"/>
    <p:sldId id="306" r:id="rId3"/>
    <p:sldId id="310" r:id="rId4"/>
    <p:sldId id="257" r:id="rId5"/>
    <p:sldId id="314" r:id="rId6"/>
    <p:sldId id="261" r:id="rId7"/>
    <p:sldId id="293" r:id="rId8"/>
    <p:sldId id="278" r:id="rId9"/>
    <p:sldId id="262" r:id="rId10"/>
    <p:sldId id="302" r:id="rId11"/>
    <p:sldId id="267" r:id="rId12"/>
    <p:sldId id="308" r:id="rId13"/>
    <p:sldId id="300" r:id="rId14"/>
    <p:sldId id="301" r:id="rId15"/>
    <p:sldId id="269" r:id="rId16"/>
    <p:sldId id="294" r:id="rId17"/>
    <p:sldId id="271" r:id="rId18"/>
    <p:sldId id="309" r:id="rId19"/>
    <p:sldId id="303" r:id="rId20"/>
    <p:sldId id="307" r:id="rId21"/>
    <p:sldId id="296" r:id="rId22"/>
    <p:sldId id="295" r:id="rId23"/>
    <p:sldId id="298" r:id="rId24"/>
    <p:sldId id="30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Greco%201:Users:jching:Documents:Microsoft%20User%20Data:Office%202011%20AutoRecovery:Workbook1%20(version%201).xlsb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Greco%201:Users:jching:Documents:Microsoft%20User%20Data:Office%202011%20AutoRecovery:Workbook1%20(version%201).xlsb" TargetMode="External"/><Relationship Id="rId3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"/>
          <c:y val="0.0359978004493584"/>
          <c:w val="0.962469997024423"/>
          <c:h val="0.948003177128704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accent6"/>
              </a:solidFill>
            </a:ln>
          </c:spPr>
          <c:marker>
            <c:symbol val="none"/>
          </c:marker>
          <c:dPt>
            <c:idx val="43"/>
            <c:bubble3D val="0"/>
            <c:spPr>
              <a:ln>
                <a:solidFill>
                  <a:srgbClr val="C0504D"/>
                </a:solidFill>
              </a:ln>
            </c:spPr>
          </c:dPt>
          <c:xVal>
            <c:numRef>
              <c:f>Sheet1!$A$1:$A$81</c:f>
              <c:numCache>
                <c:formatCode>General</c:formatCode>
                <c:ptCount val="81"/>
                <c:pt idx="0">
                  <c:v>-10.0</c:v>
                </c:pt>
                <c:pt idx="1">
                  <c:v>-9.75</c:v>
                </c:pt>
                <c:pt idx="2">
                  <c:v>-9.5</c:v>
                </c:pt>
                <c:pt idx="3">
                  <c:v>-9.25</c:v>
                </c:pt>
                <c:pt idx="4">
                  <c:v>-9.0</c:v>
                </c:pt>
                <c:pt idx="5">
                  <c:v>-8.75</c:v>
                </c:pt>
                <c:pt idx="6">
                  <c:v>-8.5</c:v>
                </c:pt>
                <c:pt idx="7">
                  <c:v>-8.25</c:v>
                </c:pt>
                <c:pt idx="8">
                  <c:v>-8.0</c:v>
                </c:pt>
                <c:pt idx="9">
                  <c:v>-7.75</c:v>
                </c:pt>
                <c:pt idx="10">
                  <c:v>-7.5</c:v>
                </c:pt>
                <c:pt idx="11">
                  <c:v>-7.25</c:v>
                </c:pt>
                <c:pt idx="12">
                  <c:v>-7.0</c:v>
                </c:pt>
                <c:pt idx="13">
                  <c:v>-6.75</c:v>
                </c:pt>
                <c:pt idx="14">
                  <c:v>-6.5</c:v>
                </c:pt>
                <c:pt idx="15">
                  <c:v>-6.25</c:v>
                </c:pt>
                <c:pt idx="16">
                  <c:v>-6.0</c:v>
                </c:pt>
                <c:pt idx="17">
                  <c:v>-5.75</c:v>
                </c:pt>
                <c:pt idx="18">
                  <c:v>-5.5</c:v>
                </c:pt>
                <c:pt idx="19">
                  <c:v>-5.25</c:v>
                </c:pt>
                <c:pt idx="20">
                  <c:v>-5.0</c:v>
                </c:pt>
                <c:pt idx="21">
                  <c:v>-4.75</c:v>
                </c:pt>
                <c:pt idx="22">
                  <c:v>-4.5</c:v>
                </c:pt>
                <c:pt idx="23">
                  <c:v>-4.25</c:v>
                </c:pt>
                <c:pt idx="24">
                  <c:v>-4.0</c:v>
                </c:pt>
                <c:pt idx="25">
                  <c:v>-3.75</c:v>
                </c:pt>
                <c:pt idx="26">
                  <c:v>-3.5</c:v>
                </c:pt>
                <c:pt idx="27">
                  <c:v>-3.25</c:v>
                </c:pt>
                <c:pt idx="28">
                  <c:v>-3.0</c:v>
                </c:pt>
                <c:pt idx="29">
                  <c:v>-2.75</c:v>
                </c:pt>
                <c:pt idx="30">
                  <c:v>-2.5</c:v>
                </c:pt>
                <c:pt idx="31">
                  <c:v>-2.25</c:v>
                </c:pt>
                <c:pt idx="32">
                  <c:v>-2.0</c:v>
                </c:pt>
                <c:pt idx="33">
                  <c:v>-1.75</c:v>
                </c:pt>
                <c:pt idx="34">
                  <c:v>-1.5</c:v>
                </c:pt>
                <c:pt idx="35">
                  <c:v>-1.25</c:v>
                </c:pt>
                <c:pt idx="36">
                  <c:v>-1.0</c:v>
                </c:pt>
                <c:pt idx="37">
                  <c:v>-0.75</c:v>
                </c:pt>
                <c:pt idx="38">
                  <c:v>-0.5</c:v>
                </c:pt>
                <c:pt idx="39">
                  <c:v>-0.25</c:v>
                </c:pt>
                <c:pt idx="40">
                  <c:v>0.0</c:v>
                </c:pt>
                <c:pt idx="41">
                  <c:v>0.25</c:v>
                </c:pt>
                <c:pt idx="42">
                  <c:v>0.5</c:v>
                </c:pt>
                <c:pt idx="43">
                  <c:v>0.75</c:v>
                </c:pt>
                <c:pt idx="44">
                  <c:v>1.0</c:v>
                </c:pt>
                <c:pt idx="45">
                  <c:v>1.25</c:v>
                </c:pt>
                <c:pt idx="46">
                  <c:v>1.5</c:v>
                </c:pt>
                <c:pt idx="47">
                  <c:v>1.75</c:v>
                </c:pt>
                <c:pt idx="48">
                  <c:v>2.0</c:v>
                </c:pt>
                <c:pt idx="49">
                  <c:v>2.25</c:v>
                </c:pt>
                <c:pt idx="50">
                  <c:v>2.5</c:v>
                </c:pt>
                <c:pt idx="51">
                  <c:v>2.75</c:v>
                </c:pt>
                <c:pt idx="52">
                  <c:v>3.0</c:v>
                </c:pt>
                <c:pt idx="53">
                  <c:v>3.25</c:v>
                </c:pt>
                <c:pt idx="54">
                  <c:v>3.5</c:v>
                </c:pt>
                <c:pt idx="55">
                  <c:v>3.75</c:v>
                </c:pt>
                <c:pt idx="56">
                  <c:v>4.0</c:v>
                </c:pt>
                <c:pt idx="57">
                  <c:v>4.25</c:v>
                </c:pt>
                <c:pt idx="58">
                  <c:v>4.5</c:v>
                </c:pt>
                <c:pt idx="59">
                  <c:v>4.75</c:v>
                </c:pt>
                <c:pt idx="60">
                  <c:v>5.0</c:v>
                </c:pt>
                <c:pt idx="61">
                  <c:v>5.25</c:v>
                </c:pt>
                <c:pt idx="62">
                  <c:v>5.5</c:v>
                </c:pt>
                <c:pt idx="63">
                  <c:v>5.75</c:v>
                </c:pt>
                <c:pt idx="64">
                  <c:v>6.0</c:v>
                </c:pt>
                <c:pt idx="65">
                  <c:v>6.25</c:v>
                </c:pt>
                <c:pt idx="66">
                  <c:v>6.5</c:v>
                </c:pt>
                <c:pt idx="67">
                  <c:v>6.75</c:v>
                </c:pt>
                <c:pt idx="68">
                  <c:v>7.0</c:v>
                </c:pt>
                <c:pt idx="69">
                  <c:v>7.25</c:v>
                </c:pt>
                <c:pt idx="70">
                  <c:v>7.5</c:v>
                </c:pt>
                <c:pt idx="71">
                  <c:v>7.75</c:v>
                </c:pt>
                <c:pt idx="72">
                  <c:v>8.0</c:v>
                </c:pt>
                <c:pt idx="73">
                  <c:v>8.25</c:v>
                </c:pt>
                <c:pt idx="74">
                  <c:v>8.5</c:v>
                </c:pt>
                <c:pt idx="75">
                  <c:v>8.75</c:v>
                </c:pt>
                <c:pt idx="76">
                  <c:v>9.0</c:v>
                </c:pt>
                <c:pt idx="77">
                  <c:v>9.25</c:v>
                </c:pt>
                <c:pt idx="78">
                  <c:v>9.5</c:v>
                </c:pt>
                <c:pt idx="79">
                  <c:v>9.75</c:v>
                </c:pt>
                <c:pt idx="80">
                  <c:v>10.0</c:v>
                </c:pt>
              </c:numCache>
            </c:numRef>
          </c:xVal>
          <c:yVal>
            <c:numRef>
              <c:f>Sheet1!$B$1:$B$81</c:f>
              <c:numCache>
                <c:formatCode>General</c:formatCode>
                <c:ptCount val="81"/>
                <c:pt idx="0">
                  <c:v>7.69459862670656E-23</c:v>
                </c:pt>
                <c:pt idx="1">
                  <c:v>9.08553431197682E-22</c:v>
                </c:pt>
                <c:pt idx="2">
                  <c:v>1.00779353943E-20</c:v>
                </c:pt>
                <c:pt idx="3">
                  <c:v>1.05014498299704E-19</c:v>
                </c:pt>
                <c:pt idx="4">
                  <c:v>1.02797735716689E-18</c:v>
                </c:pt>
                <c:pt idx="5">
                  <c:v>9.453103881903E-18</c:v>
                </c:pt>
                <c:pt idx="6">
                  <c:v>8.16623563166969E-17</c:v>
                </c:pt>
                <c:pt idx="7">
                  <c:v>6.62713745596875E-16</c:v>
                </c:pt>
                <c:pt idx="8">
                  <c:v>5.05227108353689E-15</c:v>
                </c:pt>
                <c:pt idx="9">
                  <c:v>3.61829445111252E-14</c:v>
                </c:pt>
                <c:pt idx="10">
                  <c:v>2.43432053302901E-13</c:v>
                </c:pt>
                <c:pt idx="11">
                  <c:v>1.53853795056127E-12</c:v>
                </c:pt>
                <c:pt idx="12">
                  <c:v>9.13472040836459E-12</c:v>
                </c:pt>
                <c:pt idx="13">
                  <c:v>5.09493795884368E-11</c:v>
                </c:pt>
                <c:pt idx="14">
                  <c:v>2.66955661476285E-10</c:v>
                </c:pt>
                <c:pt idx="15">
                  <c:v>1.31400181815588E-9</c:v>
                </c:pt>
                <c:pt idx="16">
                  <c:v>6.07588284982328E-9</c:v>
                </c:pt>
                <c:pt idx="17">
                  <c:v>2.63924320357057E-8</c:v>
                </c:pt>
                <c:pt idx="18">
                  <c:v>1.07697600425433E-7</c:v>
                </c:pt>
                <c:pt idx="19">
                  <c:v>4.12847098863E-7</c:v>
                </c:pt>
                <c:pt idx="20">
                  <c:v>1.4867195147343E-6</c:v>
                </c:pt>
                <c:pt idx="21">
                  <c:v>5.02950728859244E-6</c:v>
                </c:pt>
                <c:pt idx="22">
                  <c:v>1.59837411069055E-5</c:v>
                </c:pt>
                <c:pt idx="23">
                  <c:v>4.77186365412049E-5</c:v>
                </c:pt>
                <c:pt idx="24">
                  <c:v>0.000133830225764885</c:v>
                </c:pt>
                <c:pt idx="25">
                  <c:v>0.000352595682367445</c:v>
                </c:pt>
                <c:pt idx="26">
                  <c:v>0.00087268269504576</c:v>
                </c:pt>
                <c:pt idx="27">
                  <c:v>0.00202904805729977</c:v>
                </c:pt>
                <c:pt idx="28">
                  <c:v>0.00443184841193801</c:v>
                </c:pt>
                <c:pt idx="29">
                  <c:v>0.00909356250159105</c:v>
                </c:pt>
                <c:pt idx="30">
                  <c:v>0.0175283004935685</c:v>
                </c:pt>
                <c:pt idx="31">
                  <c:v>0.0317396518356674</c:v>
                </c:pt>
                <c:pt idx="32">
                  <c:v>0.0539909665131881</c:v>
                </c:pt>
                <c:pt idx="33">
                  <c:v>0.0862773188265115</c:v>
                </c:pt>
                <c:pt idx="34">
                  <c:v>0.129517595665892</c:v>
                </c:pt>
                <c:pt idx="35">
                  <c:v>0.182649085389022</c:v>
                </c:pt>
                <c:pt idx="36">
                  <c:v>0.241970724519143</c:v>
                </c:pt>
                <c:pt idx="37">
                  <c:v>0.301137432154804</c:v>
                </c:pt>
                <c:pt idx="38">
                  <c:v>0.352065326764299</c:v>
                </c:pt>
                <c:pt idx="39">
                  <c:v>0.386668116802849</c:v>
                </c:pt>
                <c:pt idx="40">
                  <c:v>0.398942280401433</c:v>
                </c:pt>
                <c:pt idx="41">
                  <c:v>0.386668116802849</c:v>
                </c:pt>
                <c:pt idx="42">
                  <c:v>0.352065326764299</c:v>
                </c:pt>
                <c:pt idx="43">
                  <c:v>0.301137432154804</c:v>
                </c:pt>
                <c:pt idx="44">
                  <c:v>0.241970724519143</c:v>
                </c:pt>
                <c:pt idx="45">
                  <c:v>0.182649085389022</c:v>
                </c:pt>
                <c:pt idx="46">
                  <c:v>0.129517595665892</c:v>
                </c:pt>
                <c:pt idx="47">
                  <c:v>0.0862773188265115</c:v>
                </c:pt>
                <c:pt idx="48">
                  <c:v>0.0539909665131881</c:v>
                </c:pt>
                <c:pt idx="49">
                  <c:v>0.0317396518356674</c:v>
                </c:pt>
                <c:pt idx="50">
                  <c:v>0.0175283004935685</c:v>
                </c:pt>
                <c:pt idx="51">
                  <c:v>0.00909356250159105</c:v>
                </c:pt>
                <c:pt idx="52">
                  <c:v>0.00443184841193801</c:v>
                </c:pt>
                <c:pt idx="53">
                  <c:v>0.00202904805729977</c:v>
                </c:pt>
                <c:pt idx="54">
                  <c:v>0.00087268269504576</c:v>
                </c:pt>
                <c:pt idx="55">
                  <c:v>0.000352595682367445</c:v>
                </c:pt>
                <c:pt idx="56">
                  <c:v>0.000133830225764885</c:v>
                </c:pt>
                <c:pt idx="57">
                  <c:v>4.77186365412049E-5</c:v>
                </c:pt>
                <c:pt idx="58">
                  <c:v>1.59837411069055E-5</c:v>
                </c:pt>
                <c:pt idx="59">
                  <c:v>5.02950728859244E-6</c:v>
                </c:pt>
                <c:pt idx="60">
                  <c:v>1.4867195147343E-6</c:v>
                </c:pt>
                <c:pt idx="61">
                  <c:v>4.12847098863E-7</c:v>
                </c:pt>
                <c:pt idx="62">
                  <c:v>1.07697600425433E-7</c:v>
                </c:pt>
                <c:pt idx="63">
                  <c:v>2.63924320357057E-8</c:v>
                </c:pt>
                <c:pt idx="64">
                  <c:v>6.07588284982328E-9</c:v>
                </c:pt>
                <c:pt idx="65">
                  <c:v>1.31400181815588E-9</c:v>
                </c:pt>
                <c:pt idx="66">
                  <c:v>2.66955661476285E-10</c:v>
                </c:pt>
                <c:pt idx="67">
                  <c:v>5.09493795884368E-11</c:v>
                </c:pt>
                <c:pt idx="68">
                  <c:v>9.13472040836459E-12</c:v>
                </c:pt>
                <c:pt idx="69">
                  <c:v>1.53853795056127E-12</c:v>
                </c:pt>
                <c:pt idx="70">
                  <c:v>2.43432053302901E-13</c:v>
                </c:pt>
                <c:pt idx="71">
                  <c:v>3.61829445111252E-14</c:v>
                </c:pt>
                <c:pt idx="72">
                  <c:v>5.05227108353689E-15</c:v>
                </c:pt>
                <c:pt idx="73">
                  <c:v>6.62713745596875E-16</c:v>
                </c:pt>
                <c:pt idx="74">
                  <c:v>8.16623563166969E-17</c:v>
                </c:pt>
                <c:pt idx="75">
                  <c:v>9.453103881903E-18</c:v>
                </c:pt>
                <c:pt idx="76">
                  <c:v>1.02797735716689E-18</c:v>
                </c:pt>
                <c:pt idx="77">
                  <c:v>1.05014498299704E-19</c:v>
                </c:pt>
                <c:pt idx="78">
                  <c:v>1.00779353943E-20</c:v>
                </c:pt>
                <c:pt idx="79">
                  <c:v>9.08553431197682E-22</c:v>
                </c:pt>
                <c:pt idx="80">
                  <c:v>7.69459862670656E-23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Sheet1!$A$1:$A$81</c:f>
              <c:numCache>
                <c:formatCode>General</c:formatCode>
                <c:ptCount val="81"/>
                <c:pt idx="0">
                  <c:v>-10.0</c:v>
                </c:pt>
                <c:pt idx="1">
                  <c:v>-9.75</c:v>
                </c:pt>
                <c:pt idx="2">
                  <c:v>-9.5</c:v>
                </c:pt>
                <c:pt idx="3">
                  <c:v>-9.25</c:v>
                </c:pt>
                <c:pt idx="4">
                  <c:v>-9.0</c:v>
                </c:pt>
                <c:pt idx="5">
                  <c:v>-8.75</c:v>
                </c:pt>
                <c:pt idx="6">
                  <c:v>-8.5</c:v>
                </c:pt>
                <c:pt idx="7">
                  <c:v>-8.25</c:v>
                </c:pt>
                <c:pt idx="8">
                  <c:v>-8.0</c:v>
                </c:pt>
                <c:pt idx="9">
                  <c:v>-7.75</c:v>
                </c:pt>
                <c:pt idx="10">
                  <c:v>-7.5</c:v>
                </c:pt>
                <c:pt idx="11">
                  <c:v>-7.25</c:v>
                </c:pt>
                <c:pt idx="12">
                  <c:v>-7.0</c:v>
                </c:pt>
                <c:pt idx="13">
                  <c:v>-6.75</c:v>
                </c:pt>
                <c:pt idx="14">
                  <c:v>-6.5</c:v>
                </c:pt>
                <c:pt idx="15">
                  <c:v>-6.25</c:v>
                </c:pt>
                <c:pt idx="16">
                  <c:v>-6.0</c:v>
                </c:pt>
                <c:pt idx="17">
                  <c:v>-5.75</c:v>
                </c:pt>
                <c:pt idx="18">
                  <c:v>-5.5</c:v>
                </c:pt>
                <c:pt idx="19">
                  <c:v>-5.25</c:v>
                </c:pt>
                <c:pt idx="20">
                  <c:v>-5.0</c:v>
                </c:pt>
                <c:pt idx="21">
                  <c:v>-4.75</c:v>
                </c:pt>
                <c:pt idx="22">
                  <c:v>-4.5</c:v>
                </c:pt>
                <c:pt idx="23">
                  <c:v>-4.25</c:v>
                </c:pt>
                <c:pt idx="24">
                  <c:v>-4.0</c:v>
                </c:pt>
                <c:pt idx="25">
                  <c:v>-3.75</c:v>
                </c:pt>
                <c:pt idx="26">
                  <c:v>-3.5</c:v>
                </c:pt>
                <c:pt idx="27">
                  <c:v>-3.25</c:v>
                </c:pt>
                <c:pt idx="28">
                  <c:v>-3.0</c:v>
                </c:pt>
                <c:pt idx="29">
                  <c:v>-2.75</c:v>
                </c:pt>
                <c:pt idx="30">
                  <c:v>-2.5</c:v>
                </c:pt>
                <c:pt idx="31">
                  <c:v>-2.25</c:v>
                </c:pt>
                <c:pt idx="32">
                  <c:v>-2.0</c:v>
                </c:pt>
                <c:pt idx="33">
                  <c:v>-1.75</c:v>
                </c:pt>
                <c:pt idx="34">
                  <c:v>-1.5</c:v>
                </c:pt>
                <c:pt idx="35">
                  <c:v>-1.25</c:v>
                </c:pt>
                <c:pt idx="36">
                  <c:v>-1.0</c:v>
                </c:pt>
                <c:pt idx="37">
                  <c:v>-0.75</c:v>
                </c:pt>
                <c:pt idx="38">
                  <c:v>-0.5</c:v>
                </c:pt>
                <c:pt idx="39">
                  <c:v>-0.25</c:v>
                </c:pt>
                <c:pt idx="40">
                  <c:v>0.0</c:v>
                </c:pt>
                <c:pt idx="41">
                  <c:v>0.25</c:v>
                </c:pt>
                <c:pt idx="42">
                  <c:v>0.5</c:v>
                </c:pt>
                <c:pt idx="43">
                  <c:v>0.75</c:v>
                </c:pt>
                <c:pt idx="44">
                  <c:v>1.0</c:v>
                </c:pt>
                <c:pt idx="45">
                  <c:v>1.25</c:v>
                </c:pt>
                <c:pt idx="46">
                  <c:v>1.5</c:v>
                </c:pt>
                <c:pt idx="47">
                  <c:v>1.75</c:v>
                </c:pt>
                <c:pt idx="48">
                  <c:v>2.0</c:v>
                </c:pt>
                <c:pt idx="49">
                  <c:v>2.25</c:v>
                </c:pt>
                <c:pt idx="50">
                  <c:v>2.5</c:v>
                </c:pt>
                <c:pt idx="51">
                  <c:v>2.75</c:v>
                </c:pt>
                <c:pt idx="52">
                  <c:v>3.0</c:v>
                </c:pt>
                <c:pt idx="53">
                  <c:v>3.25</c:v>
                </c:pt>
                <c:pt idx="54">
                  <c:v>3.5</c:v>
                </c:pt>
                <c:pt idx="55">
                  <c:v>3.75</c:v>
                </c:pt>
                <c:pt idx="56">
                  <c:v>4.0</c:v>
                </c:pt>
                <c:pt idx="57">
                  <c:v>4.25</c:v>
                </c:pt>
                <c:pt idx="58">
                  <c:v>4.5</c:v>
                </c:pt>
                <c:pt idx="59">
                  <c:v>4.75</c:v>
                </c:pt>
                <c:pt idx="60">
                  <c:v>5.0</c:v>
                </c:pt>
                <c:pt idx="61">
                  <c:v>5.25</c:v>
                </c:pt>
                <c:pt idx="62">
                  <c:v>5.5</c:v>
                </c:pt>
                <c:pt idx="63">
                  <c:v>5.75</c:v>
                </c:pt>
                <c:pt idx="64">
                  <c:v>6.0</c:v>
                </c:pt>
                <c:pt idx="65">
                  <c:v>6.25</c:v>
                </c:pt>
                <c:pt idx="66">
                  <c:v>6.5</c:v>
                </c:pt>
                <c:pt idx="67">
                  <c:v>6.75</c:v>
                </c:pt>
                <c:pt idx="68">
                  <c:v>7.0</c:v>
                </c:pt>
                <c:pt idx="69">
                  <c:v>7.25</c:v>
                </c:pt>
                <c:pt idx="70">
                  <c:v>7.5</c:v>
                </c:pt>
                <c:pt idx="71">
                  <c:v>7.75</c:v>
                </c:pt>
                <c:pt idx="72">
                  <c:v>8.0</c:v>
                </c:pt>
                <c:pt idx="73">
                  <c:v>8.25</c:v>
                </c:pt>
                <c:pt idx="74">
                  <c:v>8.5</c:v>
                </c:pt>
                <c:pt idx="75">
                  <c:v>8.75</c:v>
                </c:pt>
                <c:pt idx="76">
                  <c:v>9.0</c:v>
                </c:pt>
                <c:pt idx="77">
                  <c:v>9.25</c:v>
                </c:pt>
                <c:pt idx="78">
                  <c:v>9.5</c:v>
                </c:pt>
                <c:pt idx="79">
                  <c:v>9.75</c:v>
                </c:pt>
                <c:pt idx="80">
                  <c:v>10.0</c:v>
                </c:pt>
              </c:numCache>
            </c:numRef>
          </c:xVal>
          <c:yVal>
            <c:numRef>
              <c:f>Sheet1!$C$1:$C$81</c:f>
              <c:numCache>
                <c:formatCode>General</c:formatCode>
                <c:ptCount val="81"/>
                <c:pt idx="0">
                  <c:v>7.43359757367149E-7</c:v>
                </c:pt>
                <c:pt idx="1">
                  <c:v>1.37797129877499E-6</c:v>
                </c:pt>
                <c:pt idx="2">
                  <c:v>2.51475364429622E-6</c:v>
                </c:pt>
                <c:pt idx="3">
                  <c:v>4.51819394452569E-6</c:v>
                </c:pt>
                <c:pt idx="4">
                  <c:v>7.99187055345274E-6</c:v>
                </c:pt>
                <c:pt idx="5">
                  <c:v>1.39170171146074E-5</c:v>
                </c:pt>
                <c:pt idx="6">
                  <c:v>2.38593182706025E-5</c:v>
                </c:pt>
                <c:pt idx="7">
                  <c:v>4.02702242777971E-5</c:v>
                </c:pt>
                <c:pt idx="8">
                  <c:v>6.69151128824427E-5</c:v>
                </c:pt>
                <c:pt idx="9">
                  <c:v>0.000109465818882306</c:v>
                </c:pt>
                <c:pt idx="10">
                  <c:v>0.000176297841183723</c:v>
                </c:pt>
                <c:pt idx="11">
                  <c:v>0.000279530761116082</c:v>
                </c:pt>
                <c:pt idx="12">
                  <c:v>0.00043634134752288</c:v>
                </c:pt>
                <c:pt idx="13">
                  <c:v>0.000670559436745189</c:v>
                </c:pt>
                <c:pt idx="14">
                  <c:v>0.00101452402864988</c:v>
                </c:pt>
                <c:pt idx="15">
                  <c:v>0.00151112901759938</c:v>
                </c:pt>
                <c:pt idx="16">
                  <c:v>0.002215924205969</c:v>
                </c:pt>
                <c:pt idx="17">
                  <c:v>0.00319906015536178</c:v>
                </c:pt>
                <c:pt idx="18">
                  <c:v>0.00454678125079553</c:v>
                </c:pt>
                <c:pt idx="19">
                  <c:v>0.00636209079841571</c:v>
                </c:pt>
                <c:pt idx="20">
                  <c:v>0.00876415024678427</c:v>
                </c:pt>
                <c:pt idx="21">
                  <c:v>0.0118859504149569</c:v>
                </c:pt>
                <c:pt idx="22">
                  <c:v>0.0158698259178337</c:v>
                </c:pt>
                <c:pt idx="23">
                  <c:v>0.0208604926281693</c:v>
                </c:pt>
                <c:pt idx="24">
                  <c:v>0.026995483256594</c:v>
                </c:pt>
                <c:pt idx="25">
                  <c:v>0.0343931379133459</c:v>
                </c:pt>
                <c:pt idx="26">
                  <c:v>0.0431386594132558</c:v>
                </c:pt>
                <c:pt idx="27">
                  <c:v>0.0532691340652925</c:v>
                </c:pt>
                <c:pt idx="28">
                  <c:v>0.0647587978329459</c:v>
                </c:pt>
                <c:pt idx="29">
                  <c:v>0.0775061327291466</c:v>
                </c:pt>
                <c:pt idx="30">
                  <c:v>0.0913245426945109</c:v>
                </c:pt>
                <c:pt idx="31">
                  <c:v>0.10593832288785</c:v>
                </c:pt>
                <c:pt idx="32">
                  <c:v>0.120985362259572</c:v>
                </c:pt>
                <c:pt idx="33">
                  <c:v>0.136027499189272</c:v>
                </c:pt>
                <c:pt idx="34">
                  <c:v>0.150568716077402</c:v>
                </c:pt>
                <c:pt idx="35">
                  <c:v>0.164080484275188</c:v>
                </c:pt>
                <c:pt idx="36">
                  <c:v>0.17603266338215</c:v>
                </c:pt>
                <c:pt idx="37">
                  <c:v>0.185927546934884</c:v>
                </c:pt>
                <c:pt idx="38">
                  <c:v>0.193334058401425</c:v>
                </c:pt>
                <c:pt idx="39">
                  <c:v>0.197918843472375</c:v>
                </c:pt>
                <c:pt idx="40">
                  <c:v>0.199471140200716</c:v>
                </c:pt>
                <c:pt idx="41">
                  <c:v>0.197918843472375</c:v>
                </c:pt>
                <c:pt idx="42">
                  <c:v>0.193334058401425</c:v>
                </c:pt>
                <c:pt idx="43">
                  <c:v>0.185927546934884</c:v>
                </c:pt>
                <c:pt idx="44">
                  <c:v>0.17603266338215</c:v>
                </c:pt>
                <c:pt idx="45">
                  <c:v>0.164080484275188</c:v>
                </c:pt>
                <c:pt idx="46">
                  <c:v>0.150568716077402</c:v>
                </c:pt>
                <c:pt idx="47">
                  <c:v>0.136027499189272</c:v>
                </c:pt>
                <c:pt idx="48">
                  <c:v>0.120985362259572</c:v>
                </c:pt>
                <c:pt idx="49">
                  <c:v>0.10593832288785</c:v>
                </c:pt>
                <c:pt idx="50">
                  <c:v>0.0913245426945109</c:v>
                </c:pt>
                <c:pt idx="51">
                  <c:v>0.0775061327291466</c:v>
                </c:pt>
                <c:pt idx="52">
                  <c:v>0.0647587978329459</c:v>
                </c:pt>
                <c:pt idx="53">
                  <c:v>0.0532691340652925</c:v>
                </c:pt>
                <c:pt idx="54">
                  <c:v>0.0431386594132558</c:v>
                </c:pt>
                <c:pt idx="55">
                  <c:v>0.0343931379133459</c:v>
                </c:pt>
                <c:pt idx="56">
                  <c:v>0.026995483256594</c:v>
                </c:pt>
                <c:pt idx="57">
                  <c:v>0.0208604926281693</c:v>
                </c:pt>
                <c:pt idx="58">
                  <c:v>0.0158698259178337</c:v>
                </c:pt>
                <c:pt idx="59">
                  <c:v>0.0118859504149569</c:v>
                </c:pt>
                <c:pt idx="60">
                  <c:v>0.00876415024678427</c:v>
                </c:pt>
                <c:pt idx="61">
                  <c:v>0.00636209079841571</c:v>
                </c:pt>
                <c:pt idx="62">
                  <c:v>0.00454678125079553</c:v>
                </c:pt>
                <c:pt idx="63">
                  <c:v>0.00319906015536178</c:v>
                </c:pt>
                <c:pt idx="64">
                  <c:v>0.002215924205969</c:v>
                </c:pt>
                <c:pt idx="65">
                  <c:v>0.00151112901759938</c:v>
                </c:pt>
                <c:pt idx="66">
                  <c:v>0.00101452402864988</c:v>
                </c:pt>
                <c:pt idx="67">
                  <c:v>0.000670559436745189</c:v>
                </c:pt>
                <c:pt idx="68">
                  <c:v>0.00043634134752288</c:v>
                </c:pt>
                <c:pt idx="69">
                  <c:v>0.000279530761116082</c:v>
                </c:pt>
                <c:pt idx="70">
                  <c:v>0.000176297841183723</c:v>
                </c:pt>
                <c:pt idx="71">
                  <c:v>0.000109465818882306</c:v>
                </c:pt>
                <c:pt idx="72">
                  <c:v>6.69151128824427E-5</c:v>
                </c:pt>
                <c:pt idx="73">
                  <c:v>4.02702242777971E-5</c:v>
                </c:pt>
                <c:pt idx="74">
                  <c:v>2.38593182706025E-5</c:v>
                </c:pt>
                <c:pt idx="75">
                  <c:v>1.39170171146074E-5</c:v>
                </c:pt>
                <c:pt idx="76">
                  <c:v>7.99187055345274E-6</c:v>
                </c:pt>
                <c:pt idx="77">
                  <c:v>4.51819394452569E-6</c:v>
                </c:pt>
                <c:pt idx="78">
                  <c:v>2.51475364429622E-6</c:v>
                </c:pt>
                <c:pt idx="79">
                  <c:v>1.37797129877499E-6</c:v>
                </c:pt>
                <c:pt idx="80">
                  <c:v>7.43359757367149E-7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Sheet1!$A$1:$A$81</c:f>
              <c:numCache>
                <c:formatCode>General</c:formatCode>
                <c:ptCount val="81"/>
                <c:pt idx="0">
                  <c:v>-10.0</c:v>
                </c:pt>
                <c:pt idx="1">
                  <c:v>-9.75</c:v>
                </c:pt>
                <c:pt idx="2">
                  <c:v>-9.5</c:v>
                </c:pt>
                <c:pt idx="3">
                  <c:v>-9.25</c:v>
                </c:pt>
                <c:pt idx="4">
                  <c:v>-9.0</c:v>
                </c:pt>
                <c:pt idx="5">
                  <c:v>-8.75</c:v>
                </c:pt>
                <c:pt idx="6">
                  <c:v>-8.5</c:v>
                </c:pt>
                <c:pt idx="7">
                  <c:v>-8.25</c:v>
                </c:pt>
                <c:pt idx="8">
                  <c:v>-8.0</c:v>
                </c:pt>
                <c:pt idx="9">
                  <c:v>-7.75</c:v>
                </c:pt>
                <c:pt idx="10">
                  <c:v>-7.5</c:v>
                </c:pt>
                <c:pt idx="11">
                  <c:v>-7.25</c:v>
                </c:pt>
                <c:pt idx="12">
                  <c:v>-7.0</c:v>
                </c:pt>
                <c:pt idx="13">
                  <c:v>-6.75</c:v>
                </c:pt>
                <c:pt idx="14">
                  <c:v>-6.5</c:v>
                </c:pt>
                <c:pt idx="15">
                  <c:v>-6.25</c:v>
                </c:pt>
                <c:pt idx="16">
                  <c:v>-6.0</c:v>
                </c:pt>
                <c:pt idx="17">
                  <c:v>-5.75</c:v>
                </c:pt>
                <c:pt idx="18">
                  <c:v>-5.5</c:v>
                </c:pt>
                <c:pt idx="19">
                  <c:v>-5.25</c:v>
                </c:pt>
                <c:pt idx="20">
                  <c:v>-5.0</c:v>
                </c:pt>
                <c:pt idx="21">
                  <c:v>-4.75</c:v>
                </c:pt>
                <c:pt idx="22">
                  <c:v>-4.5</c:v>
                </c:pt>
                <c:pt idx="23">
                  <c:v>-4.25</c:v>
                </c:pt>
                <c:pt idx="24">
                  <c:v>-4.0</c:v>
                </c:pt>
                <c:pt idx="25">
                  <c:v>-3.75</c:v>
                </c:pt>
                <c:pt idx="26">
                  <c:v>-3.5</c:v>
                </c:pt>
                <c:pt idx="27">
                  <c:v>-3.25</c:v>
                </c:pt>
                <c:pt idx="28">
                  <c:v>-3.0</c:v>
                </c:pt>
                <c:pt idx="29">
                  <c:v>-2.75</c:v>
                </c:pt>
                <c:pt idx="30">
                  <c:v>-2.5</c:v>
                </c:pt>
                <c:pt idx="31">
                  <c:v>-2.25</c:v>
                </c:pt>
                <c:pt idx="32">
                  <c:v>-2.0</c:v>
                </c:pt>
                <c:pt idx="33">
                  <c:v>-1.75</c:v>
                </c:pt>
                <c:pt idx="34">
                  <c:v>-1.5</c:v>
                </c:pt>
                <c:pt idx="35">
                  <c:v>-1.25</c:v>
                </c:pt>
                <c:pt idx="36">
                  <c:v>-1.0</c:v>
                </c:pt>
                <c:pt idx="37">
                  <c:v>-0.75</c:v>
                </c:pt>
                <c:pt idx="38">
                  <c:v>-0.5</c:v>
                </c:pt>
                <c:pt idx="39">
                  <c:v>-0.25</c:v>
                </c:pt>
                <c:pt idx="40">
                  <c:v>0.0</c:v>
                </c:pt>
                <c:pt idx="41">
                  <c:v>0.25</c:v>
                </c:pt>
                <c:pt idx="42">
                  <c:v>0.5</c:v>
                </c:pt>
                <c:pt idx="43">
                  <c:v>0.75</c:v>
                </c:pt>
                <c:pt idx="44">
                  <c:v>1.0</c:v>
                </c:pt>
                <c:pt idx="45">
                  <c:v>1.25</c:v>
                </c:pt>
                <c:pt idx="46">
                  <c:v>1.5</c:v>
                </c:pt>
                <c:pt idx="47">
                  <c:v>1.75</c:v>
                </c:pt>
                <c:pt idx="48">
                  <c:v>2.0</c:v>
                </c:pt>
                <c:pt idx="49">
                  <c:v>2.25</c:v>
                </c:pt>
                <c:pt idx="50">
                  <c:v>2.5</c:v>
                </c:pt>
                <c:pt idx="51">
                  <c:v>2.75</c:v>
                </c:pt>
                <c:pt idx="52">
                  <c:v>3.0</c:v>
                </c:pt>
                <c:pt idx="53">
                  <c:v>3.25</c:v>
                </c:pt>
                <c:pt idx="54">
                  <c:v>3.5</c:v>
                </c:pt>
                <c:pt idx="55">
                  <c:v>3.75</c:v>
                </c:pt>
                <c:pt idx="56">
                  <c:v>4.0</c:v>
                </c:pt>
                <c:pt idx="57">
                  <c:v>4.25</c:v>
                </c:pt>
                <c:pt idx="58">
                  <c:v>4.5</c:v>
                </c:pt>
                <c:pt idx="59">
                  <c:v>4.75</c:v>
                </c:pt>
                <c:pt idx="60">
                  <c:v>5.0</c:v>
                </c:pt>
                <c:pt idx="61">
                  <c:v>5.25</c:v>
                </c:pt>
                <c:pt idx="62">
                  <c:v>5.5</c:v>
                </c:pt>
                <c:pt idx="63">
                  <c:v>5.75</c:v>
                </c:pt>
                <c:pt idx="64">
                  <c:v>6.0</c:v>
                </c:pt>
                <c:pt idx="65">
                  <c:v>6.25</c:v>
                </c:pt>
                <c:pt idx="66">
                  <c:v>6.5</c:v>
                </c:pt>
                <c:pt idx="67">
                  <c:v>6.75</c:v>
                </c:pt>
                <c:pt idx="68">
                  <c:v>7.0</c:v>
                </c:pt>
                <c:pt idx="69">
                  <c:v>7.25</c:v>
                </c:pt>
                <c:pt idx="70">
                  <c:v>7.5</c:v>
                </c:pt>
                <c:pt idx="71">
                  <c:v>7.75</c:v>
                </c:pt>
                <c:pt idx="72">
                  <c:v>8.0</c:v>
                </c:pt>
                <c:pt idx="73">
                  <c:v>8.25</c:v>
                </c:pt>
                <c:pt idx="74">
                  <c:v>8.5</c:v>
                </c:pt>
                <c:pt idx="75">
                  <c:v>8.75</c:v>
                </c:pt>
                <c:pt idx="76">
                  <c:v>9.0</c:v>
                </c:pt>
                <c:pt idx="77">
                  <c:v>9.25</c:v>
                </c:pt>
                <c:pt idx="78">
                  <c:v>9.5</c:v>
                </c:pt>
                <c:pt idx="79">
                  <c:v>9.75</c:v>
                </c:pt>
                <c:pt idx="80">
                  <c:v>10.0</c:v>
                </c:pt>
              </c:numCache>
            </c:numRef>
          </c:xVal>
          <c:yVal>
            <c:numRef>
              <c:f>Sheet1!$D$1:$D$81</c:f>
              <c:numCache>
                <c:formatCode>General</c:formatCode>
                <c:ptCount val="81"/>
                <c:pt idx="0">
                  <c:v>0.0205425518212669</c:v>
                </c:pt>
                <c:pt idx="1">
                  <c:v>0.0216040562522968</c:v>
                </c:pt>
                <c:pt idx="2">
                  <c:v>0.0226914506313081</c:v>
                </c:pt>
                <c:pt idx="3">
                  <c:v>0.0238031961107343</c:v>
                </c:pt>
                <c:pt idx="4">
                  <c:v>0.0249375820402</c:v>
                </c:pt>
                <c:pt idx="5">
                  <c:v>0.026092726484146</c:v>
                </c:pt>
                <c:pt idx="6">
                  <c:v>0.0272665778817013</c:v>
                </c:pt>
                <c:pt idx="7">
                  <c:v>0.0284569178902178</c:v>
                </c:pt>
                <c:pt idx="8">
                  <c:v>0.0296613654450286</c:v>
                </c:pt>
                <c:pt idx="9">
                  <c:v>0.0308773820583924</c:v>
                </c:pt>
                <c:pt idx="10">
                  <c:v>0.0321022783703096</c:v>
                </c:pt>
                <c:pt idx="11">
                  <c:v>0.0333332219530475</c:v>
                </c:pt>
                <c:pt idx="12">
                  <c:v>0.0345672463598776</c:v>
                </c:pt>
                <c:pt idx="13">
                  <c:v>0.035801261396835</c:v>
                </c:pt>
                <c:pt idx="14">
                  <c:v>0.0370320645843676</c:v>
                </c:pt>
                <c:pt idx="15">
                  <c:v>0.0382563537636922</c:v>
                </c:pt>
                <c:pt idx="16">
                  <c:v>0.039470740790643</c:v>
                </c:pt>
                <c:pt idx="17">
                  <c:v>0.0406717662479306</c:v>
                </c:pt>
                <c:pt idx="18">
                  <c:v>0.041855915095176</c:v>
                </c:pt>
                <c:pt idx="19">
                  <c:v>0.043019633164972</c:v>
                </c:pt>
                <c:pt idx="20">
                  <c:v>0.0441593444027238</c:v>
                </c:pt>
                <c:pt idx="21">
                  <c:v>0.0452714687382432</c:v>
                </c:pt>
                <c:pt idx="22">
                  <c:v>0.0463524404681808</c:v>
                </c:pt>
                <c:pt idx="23">
                  <c:v>0.0473987270204787</c:v>
                </c:pt>
                <c:pt idx="24">
                  <c:v>0.0484068479652554</c:v>
                </c:pt>
                <c:pt idx="25">
                  <c:v>0.0493733941309857</c:v>
                </c:pt>
                <c:pt idx="26">
                  <c:v>0.0502950466806142</c:v>
                </c:pt>
                <c:pt idx="27">
                  <c:v>0.0511685959994169</c:v>
                </c:pt>
                <c:pt idx="28">
                  <c:v>0.0519909602450691</c:v>
                </c:pt>
                <c:pt idx="29">
                  <c:v>0.0527592034105306</c:v>
                </c:pt>
                <c:pt idx="30">
                  <c:v>0.0534705527520528</c:v>
                </c:pt>
                <c:pt idx="31">
                  <c:v>0.0541224154378487</c:v>
                </c:pt>
                <c:pt idx="32">
                  <c:v>0.0547123942777446</c:v>
                </c:pt>
                <c:pt idx="33">
                  <c:v>0.055238302400407</c:v>
                </c:pt>
                <c:pt idx="34">
                  <c:v>0.0556981767524713</c:v>
                </c:pt>
                <c:pt idx="35">
                  <c:v>0.0560902903030094</c:v>
                </c:pt>
                <c:pt idx="36">
                  <c:v>0.0564131628471801</c:v>
                </c:pt>
                <c:pt idx="37">
                  <c:v>0.0566655703144984</c:v>
                </c:pt>
                <c:pt idx="38">
                  <c:v>0.0568465524998126</c:v>
                </c:pt>
                <c:pt idx="39">
                  <c:v>0.0569554191486646</c:v>
                </c:pt>
                <c:pt idx="40">
                  <c:v>0.0569917543430618</c:v>
                </c:pt>
                <c:pt idx="41">
                  <c:v>0.0569554191486646</c:v>
                </c:pt>
                <c:pt idx="42">
                  <c:v>0.0568465524998126</c:v>
                </c:pt>
                <c:pt idx="43">
                  <c:v>0.0566655703144984</c:v>
                </c:pt>
                <c:pt idx="44">
                  <c:v>0.0564131628471801</c:v>
                </c:pt>
                <c:pt idx="45">
                  <c:v>0.0560902903030094</c:v>
                </c:pt>
                <c:pt idx="46">
                  <c:v>0.0556981767524713</c:v>
                </c:pt>
                <c:pt idx="47">
                  <c:v>0.055238302400407</c:v>
                </c:pt>
                <c:pt idx="48">
                  <c:v>0.0547123942777446</c:v>
                </c:pt>
                <c:pt idx="49">
                  <c:v>0.0541224154378487</c:v>
                </c:pt>
                <c:pt idx="50">
                  <c:v>0.0534705527520528</c:v>
                </c:pt>
                <c:pt idx="51">
                  <c:v>0.0527592034105306</c:v>
                </c:pt>
                <c:pt idx="52">
                  <c:v>0.0519909602450691</c:v>
                </c:pt>
                <c:pt idx="53">
                  <c:v>0.0511685959994169</c:v>
                </c:pt>
                <c:pt idx="54">
                  <c:v>0.0502950466806142</c:v>
                </c:pt>
                <c:pt idx="55">
                  <c:v>0.0493733941309857</c:v>
                </c:pt>
                <c:pt idx="56">
                  <c:v>0.0484068479652554</c:v>
                </c:pt>
                <c:pt idx="57">
                  <c:v>0.0473987270204787</c:v>
                </c:pt>
                <c:pt idx="58">
                  <c:v>0.0463524404681808</c:v>
                </c:pt>
                <c:pt idx="59">
                  <c:v>0.0452714687382432</c:v>
                </c:pt>
                <c:pt idx="60">
                  <c:v>0.0441593444027238</c:v>
                </c:pt>
                <c:pt idx="61">
                  <c:v>0.043019633164972</c:v>
                </c:pt>
                <c:pt idx="62">
                  <c:v>0.041855915095176</c:v>
                </c:pt>
                <c:pt idx="63">
                  <c:v>0.0406717662479306</c:v>
                </c:pt>
                <c:pt idx="64">
                  <c:v>0.039470740790643</c:v>
                </c:pt>
                <c:pt idx="65">
                  <c:v>0.0382563537636922</c:v>
                </c:pt>
                <c:pt idx="66">
                  <c:v>0.0370320645843676</c:v>
                </c:pt>
                <c:pt idx="67">
                  <c:v>0.035801261396835</c:v>
                </c:pt>
                <c:pt idx="68">
                  <c:v>0.0345672463598776</c:v>
                </c:pt>
                <c:pt idx="69">
                  <c:v>0.0333332219530475</c:v>
                </c:pt>
                <c:pt idx="70">
                  <c:v>0.0321022783703096</c:v>
                </c:pt>
                <c:pt idx="71">
                  <c:v>0.0308773820583924</c:v>
                </c:pt>
                <c:pt idx="72">
                  <c:v>0.0296613654450286</c:v>
                </c:pt>
                <c:pt idx="73">
                  <c:v>0.0284569178902178</c:v>
                </c:pt>
                <c:pt idx="74">
                  <c:v>0.0272665778817013</c:v>
                </c:pt>
                <c:pt idx="75">
                  <c:v>0.026092726484146</c:v>
                </c:pt>
                <c:pt idx="76">
                  <c:v>0.0249375820402</c:v>
                </c:pt>
                <c:pt idx="77">
                  <c:v>0.0238031961107343</c:v>
                </c:pt>
                <c:pt idx="78">
                  <c:v>0.0226914506313081</c:v>
                </c:pt>
                <c:pt idx="79">
                  <c:v>0.0216040562522968</c:v>
                </c:pt>
                <c:pt idx="80">
                  <c:v>0.0205425518212669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8536392"/>
        <c:axId val="798483096"/>
      </c:scatterChart>
      <c:valAx>
        <c:axId val="798536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8483096"/>
        <c:crosses val="autoZero"/>
        <c:crossBetween val="midCat"/>
      </c:valAx>
      <c:valAx>
        <c:axId val="798483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9853639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375300029755768"/>
          <c:y val="0.0279982892383898"/>
          <c:w val="0.962469997024423"/>
          <c:h val="0.948003177128704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Sheet1!$A$1:$A$81</c:f>
              <c:numCache>
                <c:formatCode>General</c:formatCode>
                <c:ptCount val="81"/>
                <c:pt idx="0">
                  <c:v>-10.0</c:v>
                </c:pt>
                <c:pt idx="1">
                  <c:v>-9.75</c:v>
                </c:pt>
                <c:pt idx="2">
                  <c:v>-9.5</c:v>
                </c:pt>
                <c:pt idx="3">
                  <c:v>-9.25</c:v>
                </c:pt>
                <c:pt idx="4">
                  <c:v>-9.0</c:v>
                </c:pt>
                <c:pt idx="5">
                  <c:v>-8.75</c:v>
                </c:pt>
                <c:pt idx="6">
                  <c:v>-8.5</c:v>
                </c:pt>
                <c:pt idx="7">
                  <c:v>-8.25</c:v>
                </c:pt>
                <c:pt idx="8">
                  <c:v>-8.0</c:v>
                </c:pt>
                <c:pt idx="9">
                  <c:v>-7.75</c:v>
                </c:pt>
                <c:pt idx="10">
                  <c:v>-7.5</c:v>
                </c:pt>
                <c:pt idx="11">
                  <c:v>-7.25</c:v>
                </c:pt>
                <c:pt idx="12">
                  <c:v>-7.0</c:v>
                </c:pt>
                <c:pt idx="13">
                  <c:v>-6.75</c:v>
                </c:pt>
                <c:pt idx="14">
                  <c:v>-6.5</c:v>
                </c:pt>
                <c:pt idx="15">
                  <c:v>-6.25</c:v>
                </c:pt>
                <c:pt idx="16">
                  <c:v>-6.0</c:v>
                </c:pt>
                <c:pt idx="17">
                  <c:v>-5.75</c:v>
                </c:pt>
                <c:pt idx="18">
                  <c:v>-5.5</c:v>
                </c:pt>
                <c:pt idx="19">
                  <c:v>-5.25</c:v>
                </c:pt>
                <c:pt idx="20">
                  <c:v>-5.0</c:v>
                </c:pt>
                <c:pt idx="21">
                  <c:v>-4.75</c:v>
                </c:pt>
                <c:pt idx="22">
                  <c:v>-4.5</c:v>
                </c:pt>
                <c:pt idx="23">
                  <c:v>-4.25</c:v>
                </c:pt>
                <c:pt idx="24">
                  <c:v>-4.0</c:v>
                </c:pt>
                <c:pt idx="25">
                  <c:v>-3.75</c:v>
                </c:pt>
                <c:pt idx="26">
                  <c:v>-3.5</c:v>
                </c:pt>
                <c:pt idx="27">
                  <c:v>-3.25</c:v>
                </c:pt>
                <c:pt idx="28">
                  <c:v>-3.0</c:v>
                </c:pt>
                <c:pt idx="29">
                  <c:v>-2.75</c:v>
                </c:pt>
                <c:pt idx="30">
                  <c:v>-2.5</c:v>
                </c:pt>
                <c:pt idx="31">
                  <c:v>-2.25</c:v>
                </c:pt>
                <c:pt idx="32">
                  <c:v>-2.0</c:v>
                </c:pt>
                <c:pt idx="33">
                  <c:v>-1.75</c:v>
                </c:pt>
                <c:pt idx="34">
                  <c:v>-1.5</c:v>
                </c:pt>
                <c:pt idx="35">
                  <c:v>-1.25</c:v>
                </c:pt>
                <c:pt idx="36">
                  <c:v>-1.0</c:v>
                </c:pt>
                <c:pt idx="37">
                  <c:v>-0.75</c:v>
                </c:pt>
                <c:pt idx="38">
                  <c:v>-0.5</c:v>
                </c:pt>
                <c:pt idx="39">
                  <c:v>-0.25</c:v>
                </c:pt>
                <c:pt idx="40">
                  <c:v>0.0</c:v>
                </c:pt>
                <c:pt idx="41">
                  <c:v>0.25</c:v>
                </c:pt>
                <c:pt idx="42">
                  <c:v>0.5</c:v>
                </c:pt>
                <c:pt idx="43">
                  <c:v>0.75</c:v>
                </c:pt>
                <c:pt idx="44">
                  <c:v>1.0</c:v>
                </c:pt>
                <c:pt idx="45">
                  <c:v>1.25</c:v>
                </c:pt>
                <c:pt idx="46">
                  <c:v>1.5</c:v>
                </c:pt>
                <c:pt idx="47">
                  <c:v>1.75</c:v>
                </c:pt>
                <c:pt idx="48">
                  <c:v>2.0</c:v>
                </c:pt>
                <c:pt idx="49">
                  <c:v>2.25</c:v>
                </c:pt>
                <c:pt idx="50">
                  <c:v>2.5</c:v>
                </c:pt>
                <c:pt idx="51">
                  <c:v>2.75</c:v>
                </c:pt>
                <c:pt idx="52">
                  <c:v>3.0</c:v>
                </c:pt>
                <c:pt idx="53">
                  <c:v>3.25</c:v>
                </c:pt>
                <c:pt idx="54">
                  <c:v>3.5</c:v>
                </c:pt>
                <c:pt idx="55">
                  <c:v>3.75</c:v>
                </c:pt>
                <c:pt idx="56">
                  <c:v>4.0</c:v>
                </c:pt>
                <c:pt idx="57">
                  <c:v>4.25</c:v>
                </c:pt>
                <c:pt idx="58">
                  <c:v>4.5</c:v>
                </c:pt>
                <c:pt idx="59">
                  <c:v>4.75</c:v>
                </c:pt>
                <c:pt idx="60">
                  <c:v>5.0</c:v>
                </c:pt>
                <c:pt idx="61">
                  <c:v>5.25</c:v>
                </c:pt>
                <c:pt idx="62">
                  <c:v>5.5</c:v>
                </c:pt>
                <c:pt idx="63">
                  <c:v>5.75</c:v>
                </c:pt>
                <c:pt idx="64">
                  <c:v>6.0</c:v>
                </c:pt>
                <c:pt idx="65">
                  <c:v>6.25</c:v>
                </c:pt>
                <c:pt idx="66">
                  <c:v>6.5</c:v>
                </c:pt>
                <c:pt idx="67">
                  <c:v>6.75</c:v>
                </c:pt>
                <c:pt idx="68">
                  <c:v>7.0</c:v>
                </c:pt>
                <c:pt idx="69">
                  <c:v>7.25</c:v>
                </c:pt>
                <c:pt idx="70">
                  <c:v>7.5</c:v>
                </c:pt>
                <c:pt idx="71">
                  <c:v>7.75</c:v>
                </c:pt>
                <c:pt idx="72">
                  <c:v>8.0</c:v>
                </c:pt>
                <c:pt idx="73">
                  <c:v>8.25</c:v>
                </c:pt>
                <c:pt idx="74">
                  <c:v>8.5</c:v>
                </c:pt>
                <c:pt idx="75">
                  <c:v>8.75</c:v>
                </c:pt>
                <c:pt idx="76">
                  <c:v>9.0</c:v>
                </c:pt>
                <c:pt idx="77">
                  <c:v>9.25</c:v>
                </c:pt>
                <c:pt idx="78">
                  <c:v>9.5</c:v>
                </c:pt>
                <c:pt idx="79">
                  <c:v>9.75</c:v>
                </c:pt>
                <c:pt idx="80">
                  <c:v>10.0</c:v>
                </c:pt>
              </c:numCache>
            </c:numRef>
          </c:xVal>
          <c:yVal>
            <c:numRef>
              <c:f>Sheet1!$B$1:$B$81</c:f>
              <c:numCache>
                <c:formatCode>General</c:formatCode>
                <c:ptCount val="81"/>
                <c:pt idx="0">
                  <c:v>7.69459862670657E-23</c:v>
                </c:pt>
                <c:pt idx="1">
                  <c:v>9.08553431197683E-22</c:v>
                </c:pt>
                <c:pt idx="2">
                  <c:v>1.00779353943E-20</c:v>
                </c:pt>
                <c:pt idx="3">
                  <c:v>1.05014498299704E-19</c:v>
                </c:pt>
                <c:pt idx="4">
                  <c:v>1.02797735716689E-18</c:v>
                </c:pt>
                <c:pt idx="5">
                  <c:v>9.45310388190301E-18</c:v>
                </c:pt>
                <c:pt idx="6">
                  <c:v>8.1662356316697E-17</c:v>
                </c:pt>
                <c:pt idx="7">
                  <c:v>6.62713745596875E-16</c:v>
                </c:pt>
                <c:pt idx="8">
                  <c:v>5.05227108353689E-15</c:v>
                </c:pt>
                <c:pt idx="9">
                  <c:v>3.61829445111252E-14</c:v>
                </c:pt>
                <c:pt idx="10">
                  <c:v>2.43432053302901E-13</c:v>
                </c:pt>
                <c:pt idx="11">
                  <c:v>1.53853795056127E-12</c:v>
                </c:pt>
                <c:pt idx="12">
                  <c:v>9.13472040836459E-12</c:v>
                </c:pt>
                <c:pt idx="13">
                  <c:v>5.09493795884368E-11</c:v>
                </c:pt>
                <c:pt idx="14">
                  <c:v>2.66955661476285E-10</c:v>
                </c:pt>
                <c:pt idx="15">
                  <c:v>1.31400181815588E-9</c:v>
                </c:pt>
                <c:pt idx="16">
                  <c:v>6.07588284982328E-9</c:v>
                </c:pt>
                <c:pt idx="17">
                  <c:v>2.63924320357057E-8</c:v>
                </c:pt>
                <c:pt idx="18">
                  <c:v>1.07697600425433E-7</c:v>
                </c:pt>
                <c:pt idx="19">
                  <c:v>4.12847098863E-7</c:v>
                </c:pt>
                <c:pt idx="20">
                  <c:v>1.4867195147343E-6</c:v>
                </c:pt>
                <c:pt idx="21">
                  <c:v>5.02950728859244E-6</c:v>
                </c:pt>
                <c:pt idx="22">
                  <c:v>1.59837411069055E-5</c:v>
                </c:pt>
                <c:pt idx="23">
                  <c:v>4.77186365412049E-5</c:v>
                </c:pt>
                <c:pt idx="24">
                  <c:v>0.000133830225764885</c:v>
                </c:pt>
                <c:pt idx="25">
                  <c:v>0.000352595682367445</c:v>
                </c:pt>
                <c:pt idx="26">
                  <c:v>0.00087268269504576</c:v>
                </c:pt>
                <c:pt idx="27">
                  <c:v>0.00202904805729977</c:v>
                </c:pt>
                <c:pt idx="28">
                  <c:v>0.00443184841193801</c:v>
                </c:pt>
                <c:pt idx="29">
                  <c:v>0.00909356250159105</c:v>
                </c:pt>
                <c:pt idx="30">
                  <c:v>0.0175283004935685</c:v>
                </c:pt>
                <c:pt idx="31">
                  <c:v>0.0317396518356674</c:v>
                </c:pt>
                <c:pt idx="32">
                  <c:v>0.0539909665131881</c:v>
                </c:pt>
                <c:pt idx="33">
                  <c:v>0.0862773188265115</c:v>
                </c:pt>
                <c:pt idx="34">
                  <c:v>0.129517595665892</c:v>
                </c:pt>
                <c:pt idx="35">
                  <c:v>0.182649085389022</c:v>
                </c:pt>
                <c:pt idx="36">
                  <c:v>0.241970724519143</c:v>
                </c:pt>
                <c:pt idx="37">
                  <c:v>0.301137432154804</c:v>
                </c:pt>
                <c:pt idx="38">
                  <c:v>0.352065326764299</c:v>
                </c:pt>
                <c:pt idx="39">
                  <c:v>0.386668116802849</c:v>
                </c:pt>
                <c:pt idx="40">
                  <c:v>0.398942280401433</c:v>
                </c:pt>
                <c:pt idx="41">
                  <c:v>0.386668116802849</c:v>
                </c:pt>
                <c:pt idx="42">
                  <c:v>0.352065326764299</c:v>
                </c:pt>
                <c:pt idx="43">
                  <c:v>0.301137432154804</c:v>
                </c:pt>
                <c:pt idx="44">
                  <c:v>0.241970724519143</c:v>
                </c:pt>
                <c:pt idx="45">
                  <c:v>0.182649085389022</c:v>
                </c:pt>
                <c:pt idx="46">
                  <c:v>0.129517595665892</c:v>
                </c:pt>
                <c:pt idx="47">
                  <c:v>0.0862773188265115</c:v>
                </c:pt>
                <c:pt idx="48">
                  <c:v>0.0539909665131881</c:v>
                </c:pt>
                <c:pt idx="49">
                  <c:v>0.0317396518356674</c:v>
                </c:pt>
                <c:pt idx="50">
                  <c:v>0.0175283004935685</c:v>
                </c:pt>
                <c:pt idx="51">
                  <c:v>0.00909356250159105</c:v>
                </c:pt>
                <c:pt idx="52">
                  <c:v>0.00443184841193801</c:v>
                </c:pt>
                <c:pt idx="53">
                  <c:v>0.00202904805729977</c:v>
                </c:pt>
                <c:pt idx="54">
                  <c:v>0.00087268269504576</c:v>
                </c:pt>
                <c:pt idx="55">
                  <c:v>0.000352595682367445</c:v>
                </c:pt>
                <c:pt idx="56">
                  <c:v>0.000133830225764885</c:v>
                </c:pt>
                <c:pt idx="57">
                  <c:v>4.77186365412049E-5</c:v>
                </c:pt>
                <c:pt idx="58">
                  <c:v>1.59837411069055E-5</c:v>
                </c:pt>
                <c:pt idx="59">
                  <c:v>5.02950728859244E-6</c:v>
                </c:pt>
                <c:pt idx="60">
                  <c:v>1.4867195147343E-6</c:v>
                </c:pt>
                <c:pt idx="61">
                  <c:v>4.12847098863E-7</c:v>
                </c:pt>
                <c:pt idx="62">
                  <c:v>1.07697600425433E-7</c:v>
                </c:pt>
                <c:pt idx="63">
                  <c:v>2.63924320357057E-8</c:v>
                </c:pt>
                <c:pt idx="64">
                  <c:v>6.07588284982328E-9</c:v>
                </c:pt>
                <c:pt idx="65">
                  <c:v>1.31400181815588E-9</c:v>
                </c:pt>
                <c:pt idx="66">
                  <c:v>2.66955661476285E-10</c:v>
                </c:pt>
                <c:pt idx="67">
                  <c:v>5.09493795884368E-11</c:v>
                </c:pt>
                <c:pt idx="68">
                  <c:v>9.13472040836459E-12</c:v>
                </c:pt>
                <c:pt idx="69">
                  <c:v>1.53853795056127E-12</c:v>
                </c:pt>
                <c:pt idx="70">
                  <c:v>2.43432053302901E-13</c:v>
                </c:pt>
                <c:pt idx="71">
                  <c:v>3.61829445111252E-14</c:v>
                </c:pt>
                <c:pt idx="72">
                  <c:v>5.05227108353689E-15</c:v>
                </c:pt>
                <c:pt idx="73">
                  <c:v>6.62713745596875E-16</c:v>
                </c:pt>
                <c:pt idx="74">
                  <c:v>8.1662356316697E-17</c:v>
                </c:pt>
                <c:pt idx="75">
                  <c:v>9.45310388190301E-18</c:v>
                </c:pt>
                <c:pt idx="76">
                  <c:v>1.02797735716689E-18</c:v>
                </c:pt>
                <c:pt idx="77">
                  <c:v>1.05014498299704E-19</c:v>
                </c:pt>
                <c:pt idx="78">
                  <c:v>1.00779353943E-20</c:v>
                </c:pt>
                <c:pt idx="79">
                  <c:v>9.08553431197683E-22</c:v>
                </c:pt>
                <c:pt idx="80">
                  <c:v>7.69459862670657E-23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Sheet1!$A$1:$A$81</c:f>
              <c:numCache>
                <c:formatCode>General</c:formatCode>
                <c:ptCount val="81"/>
                <c:pt idx="0">
                  <c:v>-10.0</c:v>
                </c:pt>
                <c:pt idx="1">
                  <c:v>-9.75</c:v>
                </c:pt>
                <c:pt idx="2">
                  <c:v>-9.5</c:v>
                </c:pt>
                <c:pt idx="3">
                  <c:v>-9.25</c:v>
                </c:pt>
                <c:pt idx="4">
                  <c:v>-9.0</c:v>
                </c:pt>
                <c:pt idx="5">
                  <c:v>-8.75</c:v>
                </c:pt>
                <c:pt idx="6">
                  <c:v>-8.5</c:v>
                </c:pt>
                <c:pt idx="7">
                  <c:v>-8.25</c:v>
                </c:pt>
                <c:pt idx="8">
                  <c:v>-8.0</c:v>
                </c:pt>
                <c:pt idx="9">
                  <c:v>-7.75</c:v>
                </c:pt>
                <c:pt idx="10">
                  <c:v>-7.5</c:v>
                </c:pt>
                <c:pt idx="11">
                  <c:v>-7.25</c:v>
                </c:pt>
                <c:pt idx="12">
                  <c:v>-7.0</c:v>
                </c:pt>
                <c:pt idx="13">
                  <c:v>-6.75</c:v>
                </c:pt>
                <c:pt idx="14">
                  <c:v>-6.5</c:v>
                </c:pt>
                <c:pt idx="15">
                  <c:v>-6.25</c:v>
                </c:pt>
                <c:pt idx="16">
                  <c:v>-6.0</c:v>
                </c:pt>
                <c:pt idx="17">
                  <c:v>-5.75</c:v>
                </c:pt>
                <c:pt idx="18">
                  <c:v>-5.5</c:v>
                </c:pt>
                <c:pt idx="19">
                  <c:v>-5.25</c:v>
                </c:pt>
                <c:pt idx="20">
                  <c:v>-5.0</c:v>
                </c:pt>
                <c:pt idx="21">
                  <c:v>-4.75</c:v>
                </c:pt>
                <c:pt idx="22">
                  <c:v>-4.5</c:v>
                </c:pt>
                <c:pt idx="23">
                  <c:v>-4.25</c:v>
                </c:pt>
                <c:pt idx="24">
                  <c:v>-4.0</c:v>
                </c:pt>
                <c:pt idx="25">
                  <c:v>-3.75</c:v>
                </c:pt>
                <c:pt idx="26">
                  <c:v>-3.5</c:v>
                </c:pt>
                <c:pt idx="27">
                  <c:v>-3.25</c:v>
                </c:pt>
                <c:pt idx="28">
                  <c:v>-3.0</c:v>
                </c:pt>
                <c:pt idx="29">
                  <c:v>-2.75</c:v>
                </c:pt>
                <c:pt idx="30">
                  <c:v>-2.5</c:v>
                </c:pt>
                <c:pt idx="31">
                  <c:v>-2.25</c:v>
                </c:pt>
                <c:pt idx="32">
                  <c:v>-2.0</c:v>
                </c:pt>
                <c:pt idx="33">
                  <c:v>-1.75</c:v>
                </c:pt>
                <c:pt idx="34">
                  <c:v>-1.5</c:v>
                </c:pt>
                <c:pt idx="35">
                  <c:v>-1.25</c:v>
                </c:pt>
                <c:pt idx="36">
                  <c:v>-1.0</c:v>
                </c:pt>
                <c:pt idx="37">
                  <c:v>-0.75</c:v>
                </c:pt>
                <c:pt idx="38">
                  <c:v>-0.5</c:v>
                </c:pt>
                <c:pt idx="39">
                  <c:v>-0.25</c:v>
                </c:pt>
                <c:pt idx="40">
                  <c:v>0.0</c:v>
                </c:pt>
                <c:pt idx="41">
                  <c:v>0.25</c:v>
                </c:pt>
                <c:pt idx="42">
                  <c:v>0.5</c:v>
                </c:pt>
                <c:pt idx="43">
                  <c:v>0.75</c:v>
                </c:pt>
                <c:pt idx="44">
                  <c:v>1.0</c:v>
                </c:pt>
                <c:pt idx="45">
                  <c:v>1.25</c:v>
                </c:pt>
                <c:pt idx="46">
                  <c:v>1.5</c:v>
                </c:pt>
                <c:pt idx="47">
                  <c:v>1.75</c:v>
                </c:pt>
                <c:pt idx="48">
                  <c:v>2.0</c:v>
                </c:pt>
                <c:pt idx="49">
                  <c:v>2.25</c:v>
                </c:pt>
                <c:pt idx="50">
                  <c:v>2.5</c:v>
                </c:pt>
                <c:pt idx="51">
                  <c:v>2.75</c:v>
                </c:pt>
                <c:pt idx="52">
                  <c:v>3.0</c:v>
                </c:pt>
                <c:pt idx="53">
                  <c:v>3.25</c:v>
                </c:pt>
                <c:pt idx="54">
                  <c:v>3.5</c:v>
                </c:pt>
                <c:pt idx="55">
                  <c:v>3.75</c:v>
                </c:pt>
                <c:pt idx="56">
                  <c:v>4.0</c:v>
                </c:pt>
                <c:pt idx="57">
                  <c:v>4.25</c:v>
                </c:pt>
                <c:pt idx="58">
                  <c:v>4.5</c:v>
                </c:pt>
                <c:pt idx="59">
                  <c:v>4.75</c:v>
                </c:pt>
                <c:pt idx="60">
                  <c:v>5.0</c:v>
                </c:pt>
                <c:pt idx="61">
                  <c:v>5.25</c:v>
                </c:pt>
                <c:pt idx="62">
                  <c:v>5.5</c:v>
                </c:pt>
                <c:pt idx="63">
                  <c:v>5.75</c:v>
                </c:pt>
                <c:pt idx="64">
                  <c:v>6.0</c:v>
                </c:pt>
                <c:pt idx="65">
                  <c:v>6.25</c:v>
                </c:pt>
                <c:pt idx="66">
                  <c:v>6.5</c:v>
                </c:pt>
                <c:pt idx="67">
                  <c:v>6.75</c:v>
                </c:pt>
                <c:pt idx="68">
                  <c:v>7.0</c:v>
                </c:pt>
                <c:pt idx="69">
                  <c:v>7.25</c:v>
                </c:pt>
                <c:pt idx="70">
                  <c:v>7.5</c:v>
                </c:pt>
                <c:pt idx="71">
                  <c:v>7.75</c:v>
                </c:pt>
                <c:pt idx="72">
                  <c:v>8.0</c:v>
                </c:pt>
                <c:pt idx="73">
                  <c:v>8.25</c:v>
                </c:pt>
                <c:pt idx="74">
                  <c:v>8.5</c:v>
                </c:pt>
                <c:pt idx="75">
                  <c:v>8.75</c:v>
                </c:pt>
                <c:pt idx="76">
                  <c:v>9.0</c:v>
                </c:pt>
                <c:pt idx="77">
                  <c:v>9.25</c:v>
                </c:pt>
                <c:pt idx="78">
                  <c:v>9.5</c:v>
                </c:pt>
                <c:pt idx="79">
                  <c:v>9.75</c:v>
                </c:pt>
                <c:pt idx="80">
                  <c:v>10.0</c:v>
                </c:pt>
              </c:numCache>
            </c:numRef>
          </c:xVal>
          <c:yVal>
            <c:numRef>
              <c:f>Sheet1!$C$1:$C$81</c:f>
              <c:numCache>
                <c:formatCode>General</c:formatCode>
                <c:ptCount val="81"/>
                <c:pt idx="0">
                  <c:v>7.43359757367149E-7</c:v>
                </c:pt>
                <c:pt idx="1">
                  <c:v>1.37797129877499E-6</c:v>
                </c:pt>
                <c:pt idx="2">
                  <c:v>2.51475364429622E-6</c:v>
                </c:pt>
                <c:pt idx="3">
                  <c:v>4.51819394452569E-6</c:v>
                </c:pt>
                <c:pt idx="4">
                  <c:v>7.99187055345274E-6</c:v>
                </c:pt>
                <c:pt idx="5">
                  <c:v>1.39170171146074E-5</c:v>
                </c:pt>
                <c:pt idx="6">
                  <c:v>2.38593182706025E-5</c:v>
                </c:pt>
                <c:pt idx="7">
                  <c:v>4.02702242777971E-5</c:v>
                </c:pt>
                <c:pt idx="8">
                  <c:v>6.69151128824427E-5</c:v>
                </c:pt>
                <c:pt idx="9">
                  <c:v>0.000109465818882306</c:v>
                </c:pt>
                <c:pt idx="10">
                  <c:v>0.000176297841183723</c:v>
                </c:pt>
                <c:pt idx="11">
                  <c:v>0.000279530761116082</c:v>
                </c:pt>
                <c:pt idx="12">
                  <c:v>0.00043634134752288</c:v>
                </c:pt>
                <c:pt idx="13">
                  <c:v>0.000670559436745189</c:v>
                </c:pt>
                <c:pt idx="14">
                  <c:v>0.00101452402864988</c:v>
                </c:pt>
                <c:pt idx="15">
                  <c:v>0.00151112901759938</c:v>
                </c:pt>
                <c:pt idx="16">
                  <c:v>0.002215924205969</c:v>
                </c:pt>
                <c:pt idx="17">
                  <c:v>0.00319906015536178</c:v>
                </c:pt>
                <c:pt idx="18">
                  <c:v>0.00454678125079553</c:v>
                </c:pt>
                <c:pt idx="19">
                  <c:v>0.00636209079841571</c:v>
                </c:pt>
                <c:pt idx="20">
                  <c:v>0.00876415024678427</c:v>
                </c:pt>
                <c:pt idx="21">
                  <c:v>0.0118859504149569</c:v>
                </c:pt>
                <c:pt idx="22">
                  <c:v>0.0158698259178337</c:v>
                </c:pt>
                <c:pt idx="23">
                  <c:v>0.0208604926281693</c:v>
                </c:pt>
                <c:pt idx="24">
                  <c:v>0.026995483256594</c:v>
                </c:pt>
                <c:pt idx="25">
                  <c:v>0.0343931379133459</c:v>
                </c:pt>
                <c:pt idx="26">
                  <c:v>0.0431386594132558</c:v>
                </c:pt>
                <c:pt idx="27">
                  <c:v>0.0532691340652925</c:v>
                </c:pt>
                <c:pt idx="28">
                  <c:v>0.0647587978329459</c:v>
                </c:pt>
                <c:pt idx="29">
                  <c:v>0.0775061327291466</c:v>
                </c:pt>
                <c:pt idx="30">
                  <c:v>0.0913245426945109</c:v>
                </c:pt>
                <c:pt idx="31">
                  <c:v>0.10593832288785</c:v>
                </c:pt>
                <c:pt idx="32">
                  <c:v>0.120985362259572</c:v>
                </c:pt>
                <c:pt idx="33">
                  <c:v>0.136027499189272</c:v>
                </c:pt>
                <c:pt idx="34">
                  <c:v>0.150568716077402</c:v>
                </c:pt>
                <c:pt idx="35">
                  <c:v>0.164080484275188</c:v>
                </c:pt>
                <c:pt idx="36">
                  <c:v>0.17603266338215</c:v>
                </c:pt>
                <c:pt idx="37">
                  <c:v>0.185927546934884</c:v>
                </c:pt>
                <c:pt idx="38">
                  <c:v>0.193334058401425</c:v>
                </c:pt>
                <c:pt idx="39">
                  <c:v>0.197918843472375</c:v>
                </c:pt>
                <c:pt idx="40">
                  <c:v>0.199471140200716</c:v>
                </c:pt>
                <c:pt idx="41">
                  <c:v>0.197918843472375</c:v>
                </c:pt>
                <c:pt idx="42">
                  <c:v>0.193334058401425</c:v>
                </c:pt>
                <c:pt idx="43">
                  <c:v>0.185927546934884</c:v>
                </c:pt>
                <c:pt idx="44">
                  <c:v>0.17603266338215</c:v>
                </c:pt>
                <c:pt idx="45">
                  <c:v>0.164080484275188</c:v>
                </c:pt>
                <c:pt idx="46">
                  <c:v>0.150568716077402</c:v>
                </c:pt>
                <c:pt idx="47">
                  <c:v>0.136027499189272</c:v>
                </c:pt>
                <c:pt idx="48">
                  <c:v>0.120985362259572</c:v>
                </c:pt>
                <c:pt idx="49">
                  <c:v>0.10593832288785</c:v>
                </c:pt>
                <c:pt idx="50">
                  <c:v>0.0913245426945109</c:v>
                </c:pt>
                <c:pt idx="51">
                  <c:v>0.0775061327291466</c:v>
                </c:pt>
                <c:pt idx="52">
                  <c:v>0.0647587978329459</c:v>
                </c:pt>
                <c:pt idx="53">
                  <c:v>0.0532691340652925</c:v>
                </c:pt>
                <c:pt idx="54">
                  <c:v>0.0431386594132558</c:v>
                </c:pt>
                <c:pt idx="55">
                  <c:v>0.0343931379133459</c:v>
                </c:pt>
                <c:pt idx="56">
                  <c:v>0.026995483256594</c:v>
                </c:pt>
                <c:pt idx="57">
                  <c:v>0.0208604926281693</c:v>
                </c:pt>
                <c:pt idx="58">
                  <c:v>0.0158698259178337</c:v>
                </c:pt>
                <c:pt idx="59">
                  <c:v>0.0118859504149569</c:v>
                </c:pt>
                <c:pt idx="60">
                  <c:v>0.00876415024678427</c:v>
                </c:pt>
                <c:pt idx="61">
                  <c:v>0.00636209079841571</c:v>
                </c:pt>
                <c:pt idx="62">
                  <c:v>0.00454678125079553</c:v>
                </c:pt>
                <c:pt idx="63">
                  <c:v>0.00319906015536178</c:v>
                </c:pt>
                <c:pt idx="64">
                  <c:v>0.002215924205969</c:v>
                </c:pt>
                <c:pt idx="65">
                  <c:v>0.00151112901759938</c:v>
                </c:pt>
                <c:pt idx="66">
                  <c:v>0.00101452402864988</c:v>
                </c:pt>
                <c:pt idx="67">
                  <c:v>0.000670559436745189</c:v>
                </c:pt>
                <c:pt idx="68">
                  <c:v>0.00043634134752288</c:v>
                </c:pt>
                <c:pt idx="69">
                  <c:v>0.000279530761116082</c:v>
                </c:pt>
                <c:pt idx="70">
                  <c:v>0.000176297841183723</c:v>
                </c:pt>
                <c:pt idx="71">
                  <c:v>0.000109465818882306</c:v>
                </c:pt>
                <c:pt idx="72">
                  <c:v>6.69151128824427E-5</c:v>
                </c:pt>
                <c:pt idx="73">
                  <c:v>4.02702242777971E-5</c:v>
                </c:pt>
                <c:pt idx="74">
                  <c:v>2.38593182706025E-5</c:v>
                </c:pt>
                <c:pt idx="75">
                  <c:v>1.39170171146074E-5</c:v>
                </c:pt>
                <c:pt idx="76">
                  <c:v>7.99187055345274E-6</c:v>
                </c:pt>
                <c:pt idx="77">
                  <c:v>4.51819394452569E-6</c:v>
                </c:pt>
                <c:pt idx="78">
                  <c:v>2.51475364429622E-6</c:v>
                </c:pt>
                <c:pt idx="79">
                  <c:v>1.37797129877499E-6</c:v>
                </c:pt>
                <c:pt idx="80">
                  <c:v>7.43359757367149E-7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Sheet1!$A$1:$A$81</c:f>
              <c:numCache>
                <c:formatCode>General</c:formatCode>
                <c:ptCount val="81"/>
                <c:pt idx="0">
                  <c:v>-10.0</c:v>
                </c:pt>
                <c:pt idx="1">
                  <c:v>-9.75</c:v>
                </c:pt>
                <c:pt idx="2">
                  <c:v>-9.5</c:v>
                </c:pt>
                <c:pt idx="3">
                  <c:v>-9.25</c:v>
                </c:pt>
                <c:pt idx="4">
                  <c:v>-9.0</c:v>
                </c:pt>
                <c:pt idx="5">
                  <c:v>-8.75</c:v>
                </c:pt>
                <c:pt idx="6">
                  <c:v>-8.5</c:v>
                </c:pt>
                <c:pt idx="7">
                  <c:v>-8.25</c:v>
                </c:pt>
                <c:pt idx="8">
                  <c:v>-8.0</c:v>
                </c:pt>
                <c:pt idx="9">
                  <c:v>-7.75</c:v>
                </c:pt>
                <c:pt idx="10">
                  <c:v>-7.5</c:v>
                </c:pt>
                <c:pt idx="11">
                  <c:v>-7.25</c:v>
                </c:pt>
                <c:pt idx="12">
                  <c:v>-7.0</c:v>
                </c:pt>
                <c:pt idx="13">
                  <c:v>-6.75</c:v>
                </c:pt>
                <c:pt idx="14">
                  <c:v>-6.5</c:v>
                </c:pt>
                <c:pt idx="15">
                  <c:v>-6.25</c:v>
                </c:pt>
                <c:pt idx="16">
                  <c:v>-6.0</c:v>
                </c:pt>
                <c:pt idx="17">
                  <c:v>-5.75</c:v>
                </c:pt>
                <c:pt idx="18">
                  <c:v>-5.5</c:v>
                </c:pt>
                <c:pt idx="19">
                  <c:v>-5.25</c:v>
                </c:pt>
                <c:pt idx="20">
                  <c:v>-5.0</c:v>
                </c:pt>
                <c:pt idx="21">
                  <c:v>-4.75</c:v>
                </c:pt>
                <c:pt idx="22">
                  <c:v>-4.5</c:v>
                </c:pt>
                <c:pt idx="23">
                  <c:v>-4.25</c:v>
                </c:pt>
                <c:pt idx="24">
                  <c:v>-4.0</c:v>
                </c:pt>
                <c:pt idx="25">
                  <c:v>-3.75</c:v>
                </c:pt>
                <c:pt idx="26">
                  <c:v>-3.5</c:v>
                </c:pt>
                <c:pt idx="27">
                  <c:v>-3.25</c:v>
                </c:pt>
                <c:pt idx="28">
                  <c:v>-3.0</c:v>
                </c:pt>
                <c:pt idx="29">
                  <c:v>-2.75</c:v>
                </c:pt>
                <c:pt idx="30">
                  <c:v>-2.5</c:v>
                </c:pt>
                <c:pt idx="31">
                  <c:v>-2.25</c:v>
                </c:pt>
                <c:pt idx="32">
                  <c:v>-2.0</c:v>
                </c:pt>
                <c:pt idx="33">
                  <c:v>-1.75</c:v>
                </c:pt>
                <c:pt idx="34">
                  <c:v>-1.5</c:v>
                </c:pt>
                <c:pt idx="35">
                  <c:v>-1.25</c:v>
                </c:pt>
                <c:pt idx="36">
                  <c:v>-1.0</c:v>
                </c:pt>
                <c:pt idx="37">
                  <c:v>-0.75</c:v>
                </c:pt>
                <c:pt idx="38">
                  <c:v>-0.5</c:v>
                </c:pt>
                <c:pt idx="39">
                  <c:v>-0.25</c:v>
                </c:pt>
                <c:pt idx="40">
                  <c:v>0.0</c:v>
                </c:pt>
                <c:pt idx="41">
                  <c:v>0.25</c:v>
                </c:pt>
                <c:pt idx="42">
                  <c:v>0.5</c:v>
                </c:pt>
                <c:pt idx="43">
                  <c:v>0.75</c:v>
                </c:pt>
                <c:pt idx="44">
                  <c:v>1.0</c:v>
                </c:pt>
                <c:pt idx="45">
                  <c:v>1.25</c:v>
                </c:pt>
                <c:pt idx="46">
                  <c:v>1.5</c:v>
                </c:pt>
                <c:pt idx="47">
                  <c:v>1.75</c:v>
                </c:pt>
                <c:pt idx="48">
                  <c:v>2.0</c:v>
                </c:pt>
                <c:pt idx="49">
                  <c:v>2.25</c:v>
                </c:pt>
                <c:pt idx="50">
                  <c:v>2.5</c:v>
                </c:pt>
                <c:pt idx="51">
                  <c:v>2.75</c:v>
                </c:pt>
                <c:pt idx="52">
                  <c:v>3.0</c:v>
                </c:pt>
                <c:pt idx="53">
                  <c:v>3.25</c:v>
                </c:pt>
                <c:pt idx="54">
                  <c:v>3.5</c:v>
                </c:pt>
                <c:pt idx="55">
                  <c:v>3.75</c:v>
                </c:pt>
                <c:pt idx="56">
                  <c:v>4.0</c:v>
                </c:pt>
                <c:pt idx="57">
                  <c:v>4.25</c:v>
                </c:pt>
                <c:pt idx="58">
                  <c:v>4.5</c:v>
                </c:pt>
                <c:pt idx="59">
                  <c:v>4.75</c:v>
                </c:pt>
                <c:pt idx="60">
                  <c:v>5.0</c:v>
                </c:pt>
                <c:pt idx="61">
                  <c:v>5.25</c:v>
                </c:pt>
                <c:pt idx="62">
                  <c:v>5.5</c:v>
                </c:pt>
                <c:pt idx="63">
                  <c:v>5.75</c:v>
                </c:pt>
                <c:pt idx="64">
                  <c:v>6.0</c:v>
                </c:pt>
                <c:pt idx="65">
                  <c:v>6.25</c:v>
                </c:pt>
                <c:pt idx="66">
                  <c:v>6.5</c:v>
                </c:pt>
                <c:pt idx="67">
                  <c:v>6.75</c:v>
                </c:pt>
                <c:pt idx="68">
                  <c:v>7.0</c:v>
                </c:pt>
                <c:pt idx="69">
                  <c:v>7.25</c:v>
                </c:pt>
                <c:pt idx="70">
                  <c:v>7.5</c:v>
                </c:pt>
                <c:pt idx="71">
                  <c:v>7.75</c:v>
                </c:pt>
                <c:pt idx="72">
                  <c:v>8.0</c:v>
                </c:pt>
                <c:pt idx="73">
                  <c:v>8.25</c:v>
                </c:pt>
                <c:pt idx="74">
                  <c:v>8.5</c:v>
                </c:pt>
                <c:pt idx="75">
                  <c:v>8.75</c:v>
                </c:pt>
                <c:pt idx="76">
                  <c:v>9.0</c:v>
                </c:pt>
                <c:pt idx="77">
                  <c:v>9.25</c:v>
                </c:pt>
                <c:pt idx="78">
                  <c:v>9.5</c:v>
                </c:pt>
                <c:pt idx="79">
                  <c:v>9.75</c:v>
                </c:pt>
                <c:pt idx="80">
                  <c:v>10.0</c:v>
                </c:pt>
              </c:numCache>
            </c:numRef>
          </c:xVal>
          <c:yVal>
            <c:numRef>
              <c:f>Sheet1!$D$1:$D$81</c:f>
              <c:numCache>
                <c:formatCode>General</c:formatCode>
                <c:ptCount val="81"/>
                <c:pt idx="0">
                  <c:v>0.0205425518212669</c:v>
                </c:pt>
                <c:pt idx="1">
                  <c:v>0.0216040562522968</c:v>
                </c:pt>
                <c:pt idx="2">
                  <c:v>0.0226914506313081</c:v>
                </c:pt>
                <c:pt idx="3">
                  <c:v>0.0238031961107343</c:v>
                </c:pt>
                <c:pt idx="4">
                  <c:v>0.0249375820402</c:v>
                </c:pt>
                <c:pt idx="5">
                  <c:v>0.026092726484146</c:v>
                </c:pt>
                <c:pt idx="6">
                  <c:v>0.0272665778817013</c:v>
                </c:pt>
                <c:pt idx="7">
                  <c:v>0.0284569178902178</c:v>
                </c:pt>
                <c:pt idx="8">
                  <c:v>0.0296613654450286</c:v>
                </c:pt>
                <c:pt idx="9">
                  <c:v>0.0308773820583924</c:v>
                </c:pt>
                <c:pt idx="10">
                  <c:v>0.0321022783703096</c:v>
                </c:pt>
                <c:pt idx="11">
                  <c:v>0.0333332219530475</c:v>
                </c:pt>
                <c:pt idx="12">
                  <c:v>0.0345672463598776</c:v>
                </c:pt>
                <c:pt idx="13">
                  <c:v>0.035801261396835</c:v>
                </c:pt>
                <c:pt idx="14">
                  <c:v>0.0370320645843676</c:v>
                </c:pt>
                <c:pt idx="15">
                  <c:v>0.0382563537636922</c:v>
                </c:pt>
                <c:pt idx="16">
                  <c:v>0.039470740790643</c:v>
                </c:pt>
                <c:pt idx="17">
                  <c:v>0.0406717662479306</c:v>
                </c:pt>
                <c:pt idx="18">
                  <c:v>0.041855915095176</c:v>
                </c:pt>
                <c:pt idx="19">
                  <c:v>0.043019633164972</c:v>
                </c:pt>
                <c:pt idx="20">
                  <c:v>0.0441593444027238</c:v>
                </c:pt>
                <c:pt idx="21">
                  <c:v>0.0452714687382432</c:v>
                </c:pt>
                <c:pt idx="22">
                  <c:v>0.0463524404681808</c:v>
                </c:pt>
                <c:pt idx="23">
                  <c:v>0.0473987270204787</c:v>
                </c:pt>
                <c:pt idx="24">
                  <c:v>0.0484068479652554</c:v>
                </c:pt>
                <c:pt idx="25">
                  <c:v>0.0493733941309857</c:v>
                </c:pt>
                <c:pt idx="26">
                  <c:v>0.0502950466806142</c:v>
                </c:pt>
                <c:pt idx="27">
                  <c:v>0.0511685959994169</c:v>
                </c:pt>
                <c:pt idx="28">
                  <c:v>0.0519909602450691</c:v>
                </c:pt>
                <c:pt idx="29">
                  <c:v>0.0527592034105306</c:v>
                </c:pt>
                <c:pt idx="30">
                  <c:v>0.0534705527520528</c:v>
                </c:pt>
                <c:pt idx="31">
                  <c:v>0.0541224154378487</c:v>
                </c:pt>
                <c:pt idx="32">
                  <c:v>0.0547123942777446</c:v>
                </c:pt>
                <c:pt idx="33">
                  <c:v>0.055238302400407</c:v>
                </c:pt>
                <c:pt idx="34">
                  <c:v>0.0556981767524713</c:v>
                </c:pt>
                <c:pt idx="35">
                  <c:v>0.0560902903030094</c:v>
                </c:pt>
                <c:pt idx="36">
                  <c:v>0.0564131628471801</c:v>
                </c:pt>
                <c:pt idx="37">
                  <c:v>0.0566655703144984</c:v>
                </c:pt>
                <c:pt idx="38">
                  <c:v>0.0568465524998126</c:v>
                </c:pt>
                <c:pt idx="39">
                  <c:v>0.0569554191486646</c:v>
                </c:pt>
                <c:pt idx="40">
                  <c:v>0.0569917543430618</c:v>
                </c:pt>
                <c:pt idx="41">
                  <c:v>0.0569554191486646</c:v>
                </c:pt>
                <c:pt idx="42">
                  <c:v>0.0568465524998126</c:v>
                </c:pt>
                <c:pt idx="43">
                  <c:v>0.0566655703144984</c:v>
                </c:pt>
                <c:pt idx="44">
                  <c:v>0.0564131628471801</c:v>
                </c:pt>
                <c:pt idx="45">
                  <c:v>0.0560902903030094</c:v>
                </c:pt>
                <c:pt idx="46">
                  <c:v>0.0556981767524713</c:v>
                </c:pt>
                <c:pt idx="47">
                  <c:v>0.055238302400407</c:v>
                </c:pt>
                <c:pt idx="48">
                  <c:v>0.0547123942777446</c:v>
                </c:pt>
                <c:pt idx="49">
                  <c:v>0.0541224154378487</c:v>
                </c:pt>
                <c:pt idx="50">
                  <c:v>0.0534705527520528</c:v>
                </c:pt>
                <c:pt idx="51">
                  <c:v>0.0527592034105306</c:v>
                </c:pt>
                <c:pt idx="52">
                  <c:v>0.0519909602450691</c:v>
                </c:pt>
                <c:pt idx="53">
                  <c:v>0.0511685959994169</c:v>
                </c:pt>
                <c:pt idx="54">
                  <c:v>0.0502950466806142</c:v>
                </c:pt>
                <c:pt idx="55">
                  <c:v>0.0493733941309857</c:v>
                </c:pt>
                <c:pt idx="56">
                  <c:v>0.0484068479652554</c:v>
                </c:pt>
                <c:pt idx="57">
                  <c:v>0.0473987270204787</c:v>
                </c:pt>
                <c:pt idx="58">
                  <c:v>0.0463524404681808</c:v>
                </c:pt>
                <c:pt idx="59">
                  <c:v>0.0452714687382432</c:v>
                </c:pt>
                <c:pt idx="60">
                  <c:v>0.0441593444027238</c:v>
                </c:pt>
                <c:pt idx="61">
                  <c:v>0.043019633164972</c:v>
                </c:pt>
                <c:pt idx="62">
                  <c:v>0.041855915095176</c:v>
                </c:pt>
                <c:pt idx="63">
                  <c:v>0.0406717662479306</c:v>
                </c:pt>
                <c:pt idx="64">
                  <c:v>0.039470740790643</c:v>
                </c:pt>
                <c:pt idx="65">
                  <c:v>0.0382563537636922</c:v>
                </c:pt>
                <c:pt idx="66">
                  <c:v>0.0370320645843676</c:v>
                </c:pt>
                <c:pt idx="67">
                  <c:v>0.035801261396835</c:v>
                </c:pt>
                <c:pt idx="68">
                  <c:v>0.0345672463598776</c:v>
                </c:pt>
                <c:pt idx="69">
                  <c:v>0.0333332219530475</c:v>
                </c:pt>
                <c:pt idx="70">
                  <c:v>0.0321022783703096</c:v>
                </c:pt>
                <c:pt idx="71">
                  <c:v>0.0308773820583924</c:v>
                </c:pt>
                <c:pt idx="72">
                  <c:v>0.0296613654450286</c:v>
                </c:pt>
                <c:pt idx="73">
                  <c:v>0.0284569178902178</c:v>
                </c:pt>
                <c:pt idx="74">
                  <c:v>0.0272665778817013</c:v>
                </c:pt>
                <c:pt idx="75">
                  <c:v>0.026092726484146</c:v>
                </c:pt>
                <c:pt idx="76">
                  <c:v>0.0249375820402</c:v>
                </c:pt>
                <c:pt idx="77">
                  <c:v>0.0238031961107343</c:v>
                </c:pt>
                <c:pt idx="78">
                  <c:v>0.0226914506313081</c:v>
                </c:pt>
                <c:pt idx="79">
                  <c:v>0.0216040562522968</c:v>
                </c:pt>
                <c:pt idx="80">
                  <c:v>0.0205425518212669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5575624"/>
        <c:axId val="775245304"/>
      </c:scatterChart>
      <c:valAx>
        <c:axId val="775575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5245304"/>
        <c:crosses val="autoZero"/>
        <c:crossBetween val="midCat"/>
      </c:valAx>
      <c:valAx>
        <c:axId val="775245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75575624"/>
        <c:crosses val="autoZero"/>
        <c:crossBetween val="midCat"/>
      </c:valAx>
      <c:spPr>
        <a:effectLst>
          <a:glow rad="228600">
            <a:srgbClr val="5ECCF3">
              <a:satMod val="175000"/>
              <a:alpha val="40000"/>
            </a:srgbClr>
          </a:glow>
        </a:effectLst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0.42923</cdr:x>
      <cdr:y>0.36218</cdr:y>
    </cdr:from>
    <cdr:to>
      <cdr:x>0.53316</cdr:x>
      <cdr:y>0.50617</cdr:y>
    </cdr:to>
    <cdr:sp macro="" textlink="">
      <cdr:nvSpPr>
        <cdr:cNvPr id="2" name="Oval 1"/>
        <cdr:cNvSpPr/>
      </cdr:nvSpPr>
      <cdr:spPr>
        <a:xfrm xmlns:a="http://schemas.openxmlformats.org/drawingml/2006/main">
          <a:off x="3776509" y="2299977"/>
          <a:ext cx="914406" cy="914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0.4304</cdr:x>
      <cdr:y>0.63192</cdr:y>
    </cdr:from>
    <cdr:to>
      <cdr:x>0.53433</cdr:x>
      <cdr:y>0.77591</cdr:y>
    </cdr:to>
    <cdr:sp macro="" textlink="">
      <cdr:nvSpPr>
        <cdr:cNvPr id="3" name="Oval 2"/>
        <cdr:cNvSpPr/>
      </cdr:nvSpPr>
      <cdr:spPr>
        <a:xfrm xmlns:a="http://schemas.openxmlformats.org/drawingml/2006/main">
          <a:off x="3786827" y="4012931"/>
          <a:ext cx="914407" cy="914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0.45622</cdr:x>
      <cdr:y>0.85601</cdr:y>
    </cdr:from>
    <cdr:to>
      <cdr:x>0.56015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13983" y="54359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800" b="1" dirty="0" err="1" smtClean="0"/>
            <a:t>λ</a:t>
          </a:r>
          <a:r>
            <a:rPr lang="en-US" sz="4000" b="1" baseline="-25000" dirty="0" err="1" smtClean="0"/>
            <a:t>x</a:t>
          </a:r>
          <a:endParaRPr lang="en-US" sz="4000" b="1" baseline="-25000" dirty="0"/>
        </a:p>
      </cdr:txBody>
    </cdr:sp>
  </cdr:relSizeAnchor>
  <cdr:relSizeAnchor xmlns:cdr="http://schemas.openxmlformats.org/drawingml/2006/chartDrawing">
    <cdr:from>
      <cdr:x>0.54959</cdr:x>
      <cdr:y>0.92687</cdr:y>
    </cdr:from>
    <cdr:to>
      <cdr:x>0.88813</cdr:x>
      <cdr:y>0.92849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4835459" y="5885975"/>
          <a:ext cx="2978590" cy="10323"/>
        </a:xfrm>
        <a:prstGeom xmlns:a="http://schemas.openxmlformats.org/drawingml/2006/main" prst="straightConnector1">
          <a:avLst/>
        </a:prstGeom>
        <a:ln xmlns:a="http://schemas.openxmlformats.org/drawingml/2006/main" w="57150" cmpd="sng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0.10712</cdr:x>
      <cdr:y>0.93324</cdr:y>
    </cdr:from>
    <cdr:to>
      <cdr:x>0.44566</cdr:x>
      <cdr:y>0.93487</cdr:y>
    </cdr:to>
    <cdr:cxnSp macro="">
      <cdr:nvCxnSpPr>
        <cdr:cNvPr id="8" name="Straight Arrow Connector 7"/>
        <cdr:cNvCxnSpPr/>
      </cdr:nvCxnSpPr>
      <cdr:spPr>
        <a:xfrm xmlns:a="http://schemas.openxmlformats.org/drawingml/2006/main" flipH="1">
          <a:off x="942469" y="5926451"/>
          <a:ext cx="2978590" cy="10323"/>
        </a:xfrm>
        <a:prstGeom xmlns:a="http://schemas.openxmlformats.org/drawingml/2006/main" prst="straightConnector1">
          <a:avLst/>
        </a:prstGeom>
        <a:ln xmlns:a="http://schemas.openxmlformats.org/drawingml/2006/main" w="57150" cmpd="sng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0.52552</cdr:x>
      <cdr:y>0.22453</cdr:y>
    </cdr:from>
    <cdr:to>
      <cdr:x>0.80951</cdr:x>
      <cdr:y>0.30094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623650" y="1425822"/>
          <a:ext cx="2498629" cy="485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i="1" dirty="0" err="1" smtClean="0">
              <a:solidFill>
                <a:srgbClr val="FF0000"/>
              </a:solidFill>
            </a:rPr>
            <a:t>Invicid</a:t>
          </a:r>
          <a:r>
            <a:rPr lang="en-US" sz="2400" b="1" i="1" dirty="0" smtClean="0">
              <a:solidFill>
                <a:srgbClr val="FF0000"/>
              </a:solidFill>
            </a:rPr>
            <a:t> Situation </a:t>
          </a:r>
          <a:endParaRPr lang="en-US" sz="2400" b="1" i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0.02264</cdr:x>
      <cdr:y>0.03003</cdr:y>
    </cdr:from>
    <cdr:to>
      <cdr:x>0.41638</cdr:x>
      <cdr:y>0.39686</cdr:y>
    </cdr:to>
    <cdr:sp macro="" textlink="">
      <cdr:nvSpPr>
        <cdr:cNvPr id="10" name="Title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99159" y="190726"/>
          <a:ext cx="3464276" cy="232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algn="ctr" defTabSz="457200" rtl="0" eaLnBrk="1" latinLnBrk="0" hangingPunct="1"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fontAlgn="auto">
            <a:spcAft>
              <a:spcPts val="0"/>
            </a:spcAft>
            <a:buClr>
              <a:schemeClr val="accent6">
                <a:lumMod val="75000"/>
              </a:schemeClr>
            </a:buClr>
            <a:buFont typeface="Georgia" pitchFamily="18" charset="0"/>
            <a:buChar char="*"/>
            <a:defRPr/>
          </a:pPr>
          <a:r>
            <a:rPr lang="en-US" sz="2800" dirty="0" smtClean="0"/>
            <a:t>Cartoon</a:t>
          </a:r>
          <a:r>
            <a:rPr lang="en-US" sz="2800" dirty="0"/>
            <a:t>:</a:t>
          </a:r>
          <a:r>
            <a:rPr lang="en-US" sz="2800" dirty="0" smtClean="0">
              <a:ea typeface="+mj-ea"/>
              <a:cs typeface="+mj-cs"/>
            </a:rPr>
            <a:t> </a:t>
          </a:r>
          <a:r>
            <a:rPr lang="en-US" sz="2800" dirty="0"/>
            <a:t>S</a:t>
          </a:r>
          <a:r>
            <a:rPr lang="en-US" sz="2800" dirty="0" smtClean="0">
              <a:ea typeface="+mj-ea"/>
              <a:cs typeface="+mj-cs"/>
            </a:rPr>
            <a:t>uper-adiabaticity induced instability is </a:t>
          </a:r>
          <a:r>
            <a:rPr lang="en-US" sz="2800" dirty="0" smtClean="0">
              <a:solidFill>
                <a:srgbClr val="FF0000"/>
              </a:solidFill>
              <a:ea typeface="+mj-ea"/>
              <a:cs typeface="+mj-cs"/>
            </a:rPr>
            <a:t>dependent on scale </a:t>
          </a:r>
        </a:p>
        <a:p xmlns:a="http://schemas.openxmlformats.org/drawingml/2006/main">
          <a:pPr fontAlgn="auto">
            <a:spcAft>
              <a:spcPts val="0"/>
            </a:spcAft>
            <a:buClr>
              <a:schemeClr val="accent6">
                <a:lumMod val="75000"/>
              </a:schemeClr>
            </a:buClr>
            <a:buFont typeface="Georgia" pitchFamily="18" charset="0"/>
            <a:buChar char="*"/>
            <a:defRPr/>
          </a:pPr>
          <a:r>
            <a:rPr lang="en-US" sz="2800" dirty="0" smtClean="0"/>
            <a:t>Rayleigh, 1916</a:t>
          </a:r>
          <a:endParaRPr lang="en-US" sz="2800" dirty="0">
            <a:ea typeface="+mj-ea"/>
            <a:cs typeface="+mj-cs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0.46796</cdr:x>
      <cdr:y>0.3573</cdr:y>
    </cdr:from>
    <cdr:to>
      <cdr:x>0.57189</cdr:x>
      <cdr:y>0.50129</cdr:y>
    </cdr:to>
    <cdr:sp macro="" textlink="">
      <cdr:nvSpPr>
        <cdr:cNvPr id="2" name="Oval 1"/>
        <cdr:cNvSpPr/>
      </cdr:nvSpPr>
      <cdr:spPr>
        <a:xfrm xmlns:a="http://schemas.openxmlformats.org/drawingml/2006/main">
          <a:off x="4117234" y="2269003"/>
          <a:ext cx="914406" cy="914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>
            <a:lumMod val="90000"/>
          </a:schemeClr>
        </a:solidFill>
        <a:effectLst xmlns:a="http://schemas.openxmlformats.org/drawingml/2006/main">
          <a:glow rad="139700">
            <a:schemeClr val="accent2">
              <a:satMod val="175000"/>
              <a:alpha val="40000"/>
            </a:schemeClr>
          </a:glow>
          <a:outerShdw blurRad="40005" dist="22984" dir="5400000" rotWithShape="0">
            <a:srgbClr val="000000">
              <a:alpha val="45000"/>
            </a:srgb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a:endParaRPr>
        </a:p>
      </cdr:txBody>
    </cdr:sp>
  </cdr:relSizeAnchor>
  <cdr:relSizeAnchor xmlns:cdr="http://schemas.openxmlformats.org/drawingml/2006/chartDrawing">
    <cdr:from>
      <cdr:x>0.46796</cdr:x>
      <cdr:y>0.62379</cdr:y>
    </cdr:from>
    <cdr:to>
      <cdr:x>0.57189</cdr:x>
      <cdr:y>0.76778</cdr:y>
    </cdr:to>
    <cdr:sp macro="" textlink="">
      <cdr:nvSpPr>
        <cdr:cNvPr id="3" name="Oval 2"/>
        <cdr:cNvSpPr/>
      </cdr:nvSpPr>
      <cdr:spPr>
        <a:xfrm xmlns:a="http://schemas.openxmlformats.org/drawingml/2006/main">
          <a:off x="4117227" y="3961309"/>
          <a:ext cx="914407" cy="914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60000"/>
            <a:lumOff val="40000"/>
          </a:schemeClr>
        </a:solidFill>
        <a:effectLst xmlns:a="http://schemas.openxmlformats.org/drawingml/2006/main">
          <a:glow rad="228600">
            <a:schemeClr val="accent3">
              <a:satMod val="175000"/>
              <a:alpha val="40000"/>
            </a:schemeClr>
          </a:glow>
          <a:outerShdw blurRad="40005" dist="22984" dir="5400000" rotWithShape="0">
            <a:srgbClr val="000000">
              <a:alpha val="45000"/>
            </a:srgb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rgbClr val="000000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a:endParaRPr>
        </a:p>
      </cdr:txBody>
    </cdr:sp>
  </cdr:relSizeAnchor>
  <cdr:relSizeAnchor xmlns:cdr="http://schemas.openxmlformats.org/drawingml/2006/chartDrawing">
    <cdr:from>
      <cdr:x>0.60414</cdr:x>
      <cdr:y>0.16112</cdr:y>
    </cdr:from>
    <cdr:to>
      <cdr:x>0.95268</cdr:x>
      <cdr:y>0.33183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15401" y="1023174"/>
          <a:ext cx="3066518" cy="1084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i="1" dirty="0" smtClean="0">
              <a:solidFill>
                <a:srgbClr val="FF0000"/>
              </a:solidFill>
            </a:rPr>
            <a:t>Viscous situation: </a:t>
          </a:r>
        </a:p>
        <a:p xmlns:a="http://schemas.openxmlformats.org/drawingml/2006/main">
          <a:pPr algn="ctr"/>
          <a:r>
            <a:rPr lang="en-US" sz="2000" b="1" i="1" dirty="0" smtClean="0">
              <a:solidFill>
                <a:srgbClr val="FF0000"/>
              </a:solidFill>
            </a:rPr>
            <a:t>Factoring in “Stickiness”</a:t>
          </a:r>
        </a:p>
        <a:p xmlns:a="http://schemas.openxmlformats.org/drawingml/2006/main">
          <a:pPr algn="ctr"/>
          <a:r>
            <a:rPr lang="en-US" sz="2000" b="1" i="1" dirty="0" smtClean="0">
              <a:solidFill>
                <a:srgbClr val="FF0000"/>
              </a:solidFill>
            </a:rPr>
            <a:t>Slower growth rates </a:t>
          </a:r>
          <a:endParaRPr lang="en-US" sz="2000" b="1" i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0.4796</cdr:x>
      <cdr:y>0.85601</cdr:y>
    </cdr:from>
    <cdr:to>
      <cdr:x>0.58353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19657" y="54359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800" b="1" dirty="0" err="1" smtClean="0"/>
            <a:t>λ</a:t>
          </a:r>
          <a:r>
            <a:rPr lang="en-US" sz="4000" b="1" baseline="-25000" dirty="0" err="1" smtClean="0"/>
            <a:t>x</a:t>
          </a:r>
          <a:endParaRPr lang="en-US" sz="4000" b="1" baseline="-25000" dirty="0"/>
        </a:p>
      </cdr:txBody>
    </cdr:sp>
  </cdr:relSizeAnchor>
  <cdr:relSizeAnchor xmlns:cdr="http://schemas.openxmlformats.org/drawingml/2006/chartDrawing">
    <cdr:from>
      <cdr:x>0.55536</cdr:x>
      <cdr:y>0.93487</cdr:y>
    </cdr:from>
    <cdr:to>
      <cdr:x>0.89391</cdr:x>
      <cdr:y>0.93649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4886259" y="5936775"/>
          <a:ext cx="2978590" cy="10323"/>
        </a:xfrm>
        <a:prstGeom xmlns:a="http://schemas.openxmlformats.org/drawingml/2006/main" prst="straightConnector1">
          <a:avLst/>
        </a:prstGeom>
        <a:ln xmlns:a="http://schemas.openxmlformats.org/drawingml/2006/main" w="57150" cmpd="sng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0.12942</cdr:x>
      <cdr:y>0.93487</cdr:y>
    </cdr:from>
    <cdr:to>
      <cdr:x>0.46796</cdr:x>
      <cdr:y>0.93649</cdr:y>
    </cdr:to>
    <cdr:cxnSp macro="">
      <cdr:nvCxnSpPr>
        <cdr:cNvPr id="7" name="Straight Arrow Connector 6"/>
        <cdr:cNvCxnSpPr/>
      </cdr:nvCxnSpPr>
      <cdr:spPr>
        <a:xfrm xmlns:a="http://schemas.openxmlformats.org/drawingml/2006/main" flipH="1">
          <a:off x="1138644" y="5936775"/>
          <a:ext cx="2978590" cy="10323"/>
        </a:xfrm>
        <a:prstGeom xmlns:a="http://schemas.openxmlformats.org/drawingml/2006/main" prst="straightConnector1">
          <a:avLst/>
        </a:prstGeom>
        <a:ln xmlns:a="http://schemas.openxmlformats.org/drawingml/2006/main" w="57150" cmpd="sng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0.06009</cdr:x>
      <cdr:y>0.04454</cdr:y>
    </cdr:from>
    <cdr:to>
      <cdr:x>0.45384</cdr:x>
      <cdr:y>0.41136</cdr:y>
    </cdr:to>
    <cdr:sp macro="" textlink="">
      <cdr:nvSpPr>
        <cdr:cNvPr id="8" name="Title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528732" y="282824"/>
          <a:ext cx="3464276" cy="2329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fontAlgn="auto">
            <a:spcAft>
              <a:spcPts val="0"/>
            </a:spcAft>
            <a:buClr>
              <a:schemeClr val="accent6">
                <a:lumMod val="75000"/>
              </a:schemeClr>
            </a:buClr>
            <a:buFont typeface="Georgia" pitchFamily="18" charset="0"/>
            <a:buChar char="*"/>
            <a:defRPr/>
          </a:pPr>
          <a:r>
            <a:rPr lang="en-US" sz="2800" dirty="0" smtClean="0"/>
            <a:t>Cartoon</a:t>
          </a:r>
          <a:r>
            <a:rPr lang="en-US" sz="2800" dirty="0"/>
            <a:t>:</a:t>
          </a:r>
          <a:r>
            <a:rPr lang="en-US" sz="2800" dirty="0" smtClean="0">
              <a:ea typeface="+mj-ea"/>
              <a:cs typeface="+mj-cs"/>
            </a:rPr>
            <a:t> </a:t>
          </a:r>
          <a:r>
            <a:rPr lang="en-US" sz="2800" dirty="0"/>
            <a:t>S</a:t>
          </a:r>
          <a:r>
            <a:rPr lang="en-US" sz="2800" dirty="0" smtClean="0">
              <a:ea typeface="+mj-ea"/>
              <a:cs typeface="+mj-cs"/>
            </a:rPr>
            <a:t>uper-adiabaticity induced instability </a:t>
          </a:r>
          <a:r>
            <a:rPr lang="en-US" sz="2800" dirty="0" smtClean="0">
              <a:solidFill>
                <a:srgbClr val="FF0000"/>
              </a:solidFill>
              <a:ea typeface="+mj-ea"/>
              <a:cs typeface="+mj-cs"/>
            </a:rPr>
            <a:t>also depends on viscosity</a:t>
          </a:r>
        </a:p>
        <a:p xmlns:a="http://schemas.openxmlformats.org/drawingml/2006/main">
          <a:pPr fontAlgn="auto">
            <a:spcAft>
              <a:spcPts val="0"/>
            </a:spcAft>
            <a:buClr>
              <a:schemeClr val="accent6">
                <a:lumMod val="75000"/>
              </a:schemeClr>
            </a:buClr>
            <a:buFont typeface="Georgia" pitchFamily="18" charset="0"/>
            <a:buChar char="*"/>
            <a:defRPr/>
          </a:pPr>
          <a:r>
            <a:rPr lang="en-US" sz="2800" dirty="0" smtClean="0">
              <a:ea typeface="+mj-ea"/>
              <a:cs typeface="+mj-cs"/>
            </a:rPr>
            <a:t>Rayleigh, 1916</a:t>
          </a:r>
          <a:endParaRPr lang="en-US" sz="2800" dirty="0">
            <a:ea typeface="+mj-ea"/>
            <a:cs typeface="+mj-cs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5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8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8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4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9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4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4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3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CFB27-A742-2341-97B0-03C6419BF4B8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6E17-7328-9E42-87B8-F11314A33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7" Type="http://schemas.openxmlformats.org/officeDocument/2006/relationships/image" Target="../media/image27.wmf"/><Relationship Id="rId8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2.wmf"/><Relationship Id="rId5" Type="http://schemas.openxmlformats.org/officeDocument/2006/relationships/image" Target="../media/image33.w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wmf"/><Relationship Id="rId5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9" y="0"/>
            <a:ext cx="9148036" cy="68580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11657" y="1606174"/>
            <a:ext cx="8928752" cy="2515205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Mesoscale meteorological modeling at kilometer scale grid meshes for air quality simulations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8705" y="4838905"/>
            <a:ext cx="3005826" cy="1754327"/>
          </a:xfrm>
          <a:prstGeom prst="rect">
            <a:avLst/>
          </a:prstGeom>
          <a:solidFill>
            <a:srgbClr val="FFFFD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Jason Ching</a:t>
            </a:r>
          </a:p>
          <a:p>
            <a:pPr algn="ctr"/>
            <a:r>
              <a:rPr lang="en-US" sz="3600" b="1" dirty="0" smtClean="0"/>
              <a:t>CMAS 2013</a:t>
            </a:r>
          </a:p>
          <a:p>
            <a:pPr algn="ctr"/>
            <a:r>
              <a:rPr lang="en-US" sz="3600" b="1" dirty="0" smtClean="0"/>
              <a:t>Chapel Hill, NC</a:t>
            </a:r>
          </a:p>
        </p:txBody>
      </p:sp>
    </p:spTree>
    <p:extLst>
      <p:ext uri="{BB962C8B-B14F-4D97-AF65-F5344CB8AC3E}">
        <p14:creationId xmlns:p14="http://schemas.microsoft.com/office/powerpoint/2010/main" val="1493398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31798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IMPLICATIONS:</a:t>
            </a:r>
            <a:br>
              <a:rPr lang="en-US" sz="4900" b="1" dirty="0" smtClean="0"/>
            </a:br>
            <a:r>
              <a:rPr lang="en-US" sz="4000" b="1" dirty="0" smtClean="0"/>
              <a:t>Mesoscale 							LES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848" y="1352500"/>
            <a:ext cx="4309952" cy="532740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Increasingly finer grids </a:t>
            </a:r>
            <a:r>
              <a:rPr lang="en-US" b="1" dirty="0" smtClean="0">
                <a:solidFill>
                  <a:srgbClr val="FF0000"/>
                </a:solidFill>
              </a:rPr>
              <a:t>encroache</a:t>
            </a:r>
            <a:r>
              <a:rPr lang="en-US" dirty="0" smtClean="0"/>
              <a:t>s into terra incognita regime</a:t>
            </a:r>
          </a:p>
          <a:p>
            <a:r>
              <a:rPr lang="en-US" dirty="0" smtClean="0"/>
              <a:t>Part of turbulence spectrum is being </a:t>
            </a:r>
            <a:r>
              <a:rPr lang="en-US" dirty="0" smtClean="0">
                <a:solidFill>
                  <a:srgbClr val="FF0000"/>
                </a:solidFill>
              </a:rPr>
              <a:t>resolved</a:t>
            </a:r>
            <a:r>
              <a:rPr lang="en-US" dirty="0" smtClean="0"/>
              <a:t> while </a:t>
            </a:r>
            <a:r>
              <a:rPr lang="en-US" b="1" dirty="0" smtClean="0">
                <a:solidFill>
                  <a:srgbClr val="FF0000"/>
                </a:solidFill>
              </a:rPr>
              <a:t>also</a:t>
            </a:r>
            <a:r>
              <a:rPr lang="en-US" dirty="0" smtClean="0"/>
              <a:t> being  parameterized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Can introduce unrealistic mesoscale size features larger than grid mesh size in convective conditions (CISCs)</a:t>
            </a:r>
          </a:p>
          <a:p>
            <a:r>
              <a:rPr lang="en-US" sz="3300" b="1" dirty="0" smtClean="0">
                <a:solidFill>
                  <a:srgbClr val="FF0000"/>
                </a:solidFill>
              </a:rPr>
              <a:t>Needs explanation!!!!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2500"/>
            <a:ext cx="4038600" cy="53996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LES is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impacted by terra incognita </a:t>
            </a:r>
          </a:p>
          <a:p>
            <a:r>
              <a:rPr lang="en-US" dirty="0" smtClean="0"/>
              <a:t>Spectra of mesoscale has realism, inertial subrange somewhat truncated at high wavenumbers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Generates mesoscale features (CISCs) during convective conditions</a:t>
            </a:r>
          </a:p>
          <a:p>
            <a:r>
              <a:rPr lang="en-US" dirty="0" smtClean="0"/>
              <a:t>Mesoscale features (CISCs) under -Z</a:t>
            </a:r>
            <a:r>
              <a:rPr lang="en-US" baseline="-25000" dirty="0" smtClean="0"/>
              <a:t>i</a:t>
            </a:r>
            <a:r>
              <a:rPr lang="en-US" dirty="0" smtClean="0"/>
              <a:t>/L control</a:t>
            </a:r>
          </a:p>
        </p:txBody>
      </p:sp>
    </p:spTree>
    <p:extLst>
      <p:ext uri="{BB962C8B-B14F-4D97-AF65-F5344CB8AC3E}">
        <p14:creationId xmlns:p14="http://schemas.microsoft.com/office/powerpoint/2010/main" val="329289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28" y="915019"/>
            <a:ext cx="5136644" cy="58649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709" y="353069"/>
            <a:ext cx="8724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 of mesoscale modeled and observed sequences of </a:t>
            </a:r>
          </a:p>
          <a:p>
            <a:r>
              <a:rPr lang="en-US" sz="2400" b="1" dirty="0" smtClean="0"/>
              <a:t>temperature soundings at </a:t>
            </a:r>
            <a:r>
              <a:rPr lang="en-US" sz="2400" b="1" dirty="0"/>
              <a:t>Beaumont (CASES- 97: 10 May </a:t>
            </a:r>
            <a:r>
              <a:rPr lang="en-US" sz="2400" b="1" dirty="0" smtClean="0"/>
              <a:t>1997)</a:t>
            </a:r>
            <a:endParaRPr lang="en-US" sz="2400" b="1" dirty="0"/>
          </a:p>
        </p:txBody>
      </p:sp>
      <p:sp>
        <p:nvSpPr>
          <p:cNvPr id="3" name="Oval 2"/>
          <p:cNvSpPr/>
          <p:nvPr/>
        </p:nvSpPr>
        <p:spPr>
          <a:xfrm>
            <a:off x="3252342" y="2619937"/>
            <a:ext cx="2519278" cy="41297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14292" y="4225473"/>
            <a:ext cx="2519278" cy="41297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15067" y="5860148"/>
            <a:ext cx="2519278" cy="41297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65487" y="2818568"/>
            <a:ext cx="253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Modeled and observed </a:t>
            </a:r>
          </a:p>
          <a:p>
            <a:pPr algn="ctr"/>
            <a:r>
              <a:rPr lang="en-US" b="1" dirty="0"/>
              <a:t>s</a:t>
            </a:r>
            <a:r>
              <a:rPr lang="en-US" b="1" dirty="0" smtClean="0"/>
              <a:t>uperadiabatic </a:t>
            </a:r>
          </a:p>
          <a:p>
            <a:pPr algn="ctr"/>
            <a:r>
              <a:rPr lang="en-US" b="1" dirty="0"/>
              <a:t>l</a:t>
            </a:r>
            <a:r>
              <a:rPr lang="en-US" b="1" dirty="0" smtClean="0"/>
              <a:t>apse </a:t>
            </a:r>
            <a:r>
              <a:rPr lang="en-US" b="1" dirty="0"/>
              <a:t>rates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6147227" y="2518277"/>
            <a:ext cx="2763172" cy="146361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60215" y="10762"/>
            <a:ext cx="121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clue!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9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px-Unstabl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789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668" y="2601755"/>
            <a:ext cx="182609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Potential Energy 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to 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Kinetic Energy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072564" y="3696140"/>
            <a:ext cx="1734585" cy="15693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72203" y="2353969"/>
            <a:ext cx="474946" cy="2477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5"/>
          </p:cNvCxnSpPr>
          <p:nvPr/>
        </p:nvCxnSpPr>
        <p:spPr>
          <a:xfrm>
            <a:off x="8553125" y="5035632"/>
            <a:ext cx="470848" cy="2298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34216"/>
            <a:ext cx="3657371" cy="249299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Concept by Rayleigh (1916)</a:t>
            </a:r>
          </a:p>
          <a:p>
            <a:endParaRPr lang="en-US" sz="2400" b="1" dirty="0" smtClean="0"/>
          </a:p>
          <a:p>
            <a:r>
              <a:rPr lang="en-US" dirty="0" smtClean="0"/>
              <a:t>Surface heating causes </a:t>
            </a:r>
          </a:p>
          <a:p>
            <a:r>
              <a:rPr lang="en-US" dirty="0" smtClean="0"/>
              <a:t>Superadiabatic Lapse Rate</a:t>
            </a:r>
          </a:p>
          <a:p>
            <a:r>
              <a:rPr lang="en-US" dirty="0" smtClean="0"/>
              <a:t>(Introduces Potential Energy)</a:t>
            </a:r>
          </a:p>
          <a:p>
            <a:endParaRPr lang="en-US" dirty="0"/>
          </a:p>
          <a:p>
            <a:r>
              <a:rPr lang="en-US" dirty="0" smtClean="0"/>
              <a:t>Condition is unstable and </a:t>
            </a:r>
          </a:p>
          <a:p>
            <a:r>
              <a:rPr lang="en-US" dirty="0" smtClean="0"/>
              <a:t>converts to flow Kinetic Energy</a:t>
            </a:r>
          </a:p>
        </p:txBody>
      </p:sp>
      <p:pic>
        <p:nvPicPr>
          <p:cNvPr id="12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57" y="450532"/>
            <a:ext cx="2486368" cy="57816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066757" y="1028700"/>
            <a:ext cx="176202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When exceeded, </a:t>
            </a:r>
          </a:p>
          <a:p>
            <a:r>
              <a:rPr lang="en-US" dirty="0" smtClean="0"/>
              <a:t>instability occurs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2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869139"/>
              </p:ext>
            </p:extLst>
          </p:nvPr>
        </p:nvGraphicFramePr>
        <p:xfrm>
          <a:off x="167108" y="267384"/>
          <a:ext cx="8798294" cy="635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/>
          <p:nvPr/>
        </p:nvSpPr>
        <p:spPr>
          <a:xfrm>
            <a:off x="3953942" y="166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959668"/>
              </p:ext>
            </p:extLst>
          </p:nvPr>
        </p:nvGraphicFramePr>
        <p:xfrm>
          <a:off x="167108" y="267384"/>
          <a:ext cx="8798294" cy="635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/>
          <p:nvPr/>
        </p:nvSpPr>
        <p:spPr>
          <a:xfrm>
            <a:off x="4284342" y="125336"/>
            <a:ext cx="914400" cy="914400"/>
          </a:xfrm>
          <a:prstGeom prst="ellipse">
            <a:avLst/>
          </a:prstGeom>
          <a:solidFill>
            <a:srgbClr val="FF0000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5" dist="22984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ers:rotunno:Desktop:Ching:fig2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06" y="1115038"/>
            <a:ext cx="7360371" cy="54165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6579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Results : Nondimensional </a:t>
            </a:r>
            <a:r>
              <a:rPr lang="en-US" sz="2800" b="1" dirty="0" smtClean="0">
                <a:solidFill>
                  <a:srgbClr val="FF0000"/>
                </a:solidFill>
              </a:rPr>
              <a:t>GROWTH RATE </a:t>
            </a:r>
            <a:r>
              <a:rPr lang="en-US" sz="2400" b="1" dirty="0" smtClean="0"/>
              <a:t>vs </a:t>
            </a:r>
            <a:r>
              <a:rPr lang="en-US" sz="2400" b="1" dirty="0"/>
              <a:t>nondimensional </a:t>
            </a:r>
            <a:r>
              <a:rPr lang="en-US" sz="2400" b="1" dirty="0" smtClean="0"/>
              <a:t>wavelength </a:t>
            </a:r>
          </a:p>
          <a:p>
            <a:pPr algn="ctr"/>
            <a:r>
              <a:rPr lang="en-US" sz="2400" b="1" dirty="0" smtClean="0"/>
              <a:t>Rayleigh theory (1916) </a:t>
            </a:r>
            <a:r>
              <a:rPr lang="en-US" sz="2400" b="1" dirty="0" smtClean="0">
                <a:solidFill>
                  <a:srgbClr val="FF0000"/>
                </a:solidFill>
              </a:rPr>
              <a:t>for </a:t>
            </a:r>
            <a:r>
              <a:rPr lang="en-US" sz="2400" b="1" dirty="0">
                <a:solidFill>
                  <a:srgbClr val="FF0000"/>
                </a:solidFill>
              </a:rPr>
              <a:t>the instability of a superadiabatic </a:t>
            </a:r>
            <a:r>
              <a:rPr lang="en-US" sz="2400" b="1" dirty="0" smtClean="0">
                <a:solidFill>
                  <a:srgbClr val="FF0000"/>
                </a:solidFill>
              </a:rPr>
              <a:t>layer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3817" y="3999663"/>
            <a:ext cx="1765935" cy="369332"/>
          </a:xfrm>
          <a:prstGeom prst="rect">
            <a:avLst/>
          </a:prstGeom>
          <a:solidFill>
            <a:srgbClr val="93CDDD"/>
          </a:solidFill>
        </p:spPr>
        <p:txBody>
          <a:bodyPr wrap="square">
            <a:spAutoFit/>
          </a:bodyPr>
          <a:lstStyle/>
          <a:p>
            <a:r>
              <a:rPr lang="en-US" b="1" dirty="0"/>
              <a:t>I</a:t>
            </a:r>
            <a:r>
              <a:rPr lang="en-US" b="1" dirty="0" smtClean="0"/>
              <a:t>nviscid fluid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134125" y="5171063"/>
            <a:ext cx="2773045" cy="369332"/>
          </a:xfrm>
          <a:prstGeom prst="rect">
            <a:avLst/>
          </a:prstGeom>
          <a:solidFill>
            <a:srgbClr val="FAC09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V</a:t>
            </a:r>
            <a:r>
              <a:rPr lang="en-US" b="1" dirty="0" smtClean="0"/>
              <a:t>iscous fluid: </a:t>
            </a:r>
            <a:r>
              <a:rPr lang="en-US" b="1" i="1" dirty="0" smtClean="0"/>
              <a:t>Ra</a:t>
            </a:r>
            <a:r>
              <a:rPr lang="en-US" b="1" dirty="0" smtClean="0"/>
              <a:t>=1.16x10</a:t>
            </a:r>
            <a:r>
              <a:rPr lang="en-US" b="1" baseline="30000" dirty="0" smtClean="0"/>
              <a:t>4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048709" y="2211050"/>
            <a:ext cx="2283893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Viscous fluid: (</a:t>
            </a:r>
            <a:r>
              <a:rPr lang="en-US" b="1" i="1" dirty="0" smtClean="0"/>
              <a:t>Ra</a:t>
            </a:r>
            <a:r>
              <a:rPr lang="en-US" b="1" dirty="0" smtClean="0"/>
              <a:t>=1.16x10</a:t>
            </a:r>
            <a:r>
              <a:rPr lang="en-US" b="1" baseline="30000" dirty="0" smtClean="0"/>
              <a:t>4</a:t>
            </a:r>
            <a:r>
              <a:rPr lang="en-US" b="1" dirty="0" smtClean="0"/>
              <a:t> ) </a:t>
            </a:r>
          </a:p>
          <a:p>
            <a:r>
              <a:rPr lang="en-US" b="1" dirty="0" smtClean="0"/>
              <a:t>vertical </a:t>
            </a:r>
            <a:r>
              <a:rPr lang="en-US" b="1" dirty="0"/>
              <a:t>diffusion </a:t>
            </a:r>
            <a:r>
              <a:rPr lang="en-US" b="1" dirty="0" smtClean="0"/>
              <a:t>only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13935" y="5699083"/>
            <a:ext cx="42019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32602" y="4823272"/>
            <a:ext cx="0" cy="8758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930759" y="2941150"/>
            <a:ext cx="111795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57" y="3134380"/>
            <a:ext cx="2201545" cy="50419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26" y="5522752"/>
            <a:ext cx="2773045" cy="4889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17" y="4361627"/>
            <a:ext cx="1765935" cy="4616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20" name="Imagen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245" y="1325930"/>
            <a:ext cx="1455424" cy="668886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5932245" y="2005141"/>
            <a:ext cx="204327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 is depth of Super-</a:t>
            </a:r>
          </a:p>
          <a:p>
            <a:r>
              <a:rPr lang="en-US" dirty="0"/>
              <a:t>a</a:t>
            </a:r>
            <a:r>
              <a:rPr lang="en-US" dirty="0" smtClean="0"/>
              <a:t>diabatic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94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841" y="42602"/>
            <a:ext cx="8770609" cy="187743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Introduction of  </a:t>
            </a:r>
            <a:r>
              <a:rPr lang="en-US" sz="2400" b="1" dirty="0"/>
              <a:t>p</a:t>
            </a:r>
            <a:r>
              <a:rPr lang="en-US" sz="2400" b="1" dirty="0" smtClean="0"/>
              <a:t>otential </a:t>
            </a:r>
            <a:r>
              <a:rPr lang="en-US" sz="2400" b="1" dirty="0"/>
              <a:t>temperature perturbation (shaded) and vertical velocity (contour) </a:t>
            </a:r>
            <a:r>
              <a:rPr lang="en-US" sz="2400" b="1" dirty="0" smtClean="0"/>
              <a:t>at </a:t>
            </a:r>
            <a:r>
              <a:rPr lang="en-US" sz="2400" b="1" dirty="0"/>
              <a:t>t=0 and </a:t>
            </a:r>
            <a:r>
              <a:rPr lang="en-US" sz="2400" b="1" dirty="0" smtClean="0"/>
              <a:t>t</a:t>
            </a:r>
            <a:r>
              <a:rPr lang="en-US" sz="2400" b="1" dirty="0"/>
              <a:t>= 20 min </a:t>
            </a:r>
            <a:endParaRPr lang="en-US" sz="2400" b="1" dirty="0" smtClean="0"/>
          </a:p>
          <a:p>
            <a:pPr algn="ctr"/>
            <a:r>
              <a:rPr lang="en-US" sz="2000" b="1" dirty="0"/>
              <a:t>B</a:t>
            </a:r>
            <a:r>
              <a:rPr lang="en-US" sz="2000" b="1" dirty="0" smtClean="0"/>
              <a:t>ase</a:t>
            </a:r>
            <a:r>
              <a:rPr lang="en-US" sz="2000" b="1" dirty="0"/>
              <a:t>-state s</a:t>
            </a:r>
            <a:r>
              <a:rPr lang="en-US" sz="2000" b="1" dirty="0" smtClean="0"/>
              <a:t>uperadiabatic potential </a:t>
            </a:r>
            <a:r>
              <a:rPr lang="en-US" sz="2000" b="1" dirty="0"/>
              <a:t>temperature profile </a:t>
            </a:r>
            <a:r>
              <a:rPr lang="en-US" sz="2000" b="1" dirty="0" smtClean="0"/>
              <a:t>shown on side panel  (WRF default </a:t>
            </a:r>
            <a:r>
              <a:rPr lang="en-US" sz="2000" b="1" dirty="0"/>
              <a:t>YSU parameterization). </a:t>
            </a:r>
            <a:endParaRPr lang="en-US" sz="2000" b="1" dirty="0" smtClean="0"/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When growth exceeds LCL, CISC type clouds form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52789"/>
            <a:ext cx="6866409" cy="5003850"/>
          </a:xfrm>
          <a:prstGeom prst="rect">
            <a:avLst/>
          </a:prstGeom>
        </p:spPr>
      </p:pic>
      <p:pic>
        <p:nvPicPr>
          <p:cNvPr id="4" name="Picture 3" descr="users:rotunno:Desktop:Ching:fig1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606" y="2410564"/>
            <a:ext cx="2195334" cy="27138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5018" y="2020900"/>
            <a:ext cx="22246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Initial </a:t>
            </a:r>
            <a:r>
              <a:rPr lang="en-US" dirty="0"/>
              <a:t>q</a:t>
            </a:r>
            <a:r>
              <a:rPr lang="en-US" dirty="0" smtClean="0"/>
              <a:t>uiescent state</a:t>
            </a:r>
          </a:p>
          <a:p>
            <a:r>
              <a:rPr lang="en-US" dirty="0" smtClean="0"/>
              <a:t>YSU parameterization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4315" y="2020900"/>
            <a:ext cx="222462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Initial </a:t>
            </a:r>
            <a:r>
              <a:rPr lang="en-US" dirty="0"/>
              <a:t>q</a:t>
            </a:r>
            <a:r>
              <a:rPr lang="en-US" dirty="0" smtClean="0"/>
              <a:t>uiescent state</a:t>
            </a:r>
          </a:p>
          <a:p>
            <a:r>
              <a:rPr lang="en-US" dirty="0" smtClean="0"/>
              <a:t>Gamma 3x normal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5018" y="3995965"/>
            <a:ext cx="22246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 minutes later</a:t>
            </a:r>
          </a:p>
          <a:p>
            <a:r>
              <a:rPr lang="en-US" dirty="0" smtClean="0"/>
              <a:t>YSU parameterization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4315" y="3984099"/>
            <a:ext cx="19129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minutes later</a:t>
            </a:r>
          </a:p>
          <a:p>
            <a:r>
              <a:rPr lang="en-US" dirty="0" smtClean="0"/>
              <a:t>Gamma 3x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86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ers:rotunno:Desktop:Ching:fig4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0935"/>
            <a:ext cx="4295163" cy="50409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6176" y="4209"/>
            <a:ext cx="436743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Idealized case (previous figure)</a:t>
            </a:r>
            <a:r>
              <a:rPr lang="en-US" sz="2400" b="1" dirty="0" smtClean="0"/>
              <a:t>using YSU</a:t>
            </a:r>
          </a:p>
          <a:p>
            <a:r>
              <a:rPr lang="en-US" sz="1400" b="1" dirty="0" smtClean="0"/>
              <a:t>Evolution </a:t>
            </a:r>
            <a:r>
              <a:rPr lang="en-US" sz="1400" b="1" dirty="0"/>
              <a:t>of the maximum potential temperature </a:t>
            </a:r>
            <a:r>
              <a:rPr lang="en-US" sz="1400" b="1" dirty="0" smtClean="0"/>
              <a:t>perturbation. Thin </a:t>
            </a:r>
            <a:r>
              <a:rPr lang="en-US" sz="1400" b="1" dirty="0"/>
              <a:t>dashed lines indicate that the motion has reached nonlinear </a:t>
            </a:r>
            <a:r>
              <a:rPr lang="en-US" sz="1400" b="1" dirty="0" smtClean="0"/>
              <a:t>saturation; thus </a:t>
            </a:r>
            <a:r>
              <a:rPr lang="en-US" sz="1400" b="1" dirty="0"/>
              <a:t>outside </a:t>
            </a:r>
            <a:r>
              <a:rPr lang="en-US" sz="1400" b="1" dirty="0" smtClean="0"/>
              <a:t>range </a:t>
            </a:r>
            <a:r>
              <a:rPr lang="en-US" sz="1400" b="1" dirty="0"/>
              <a:t>of validity of the linear theory.</a:t>
            </a:r>
          </a:p>
        </p:txBody>
      </p:sp>
      <p:pic>
        <p:nvPicPr>
          <p:cNvPr id="4" name="Picture 3" descr="Figure_3.6_sm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4212565" y="1899695"/>
            <a:ext cx="4931436" cy="49583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3358" y="11423"/>
            <a:ext cx="419191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Real case </a:t>
            </a:r>
            <a:r>
              <a:rPr lang="en-US" sz="2400" b="1" dirty="0" smtClean="0"/>
              <a:t>(CASES 97) using MYJ 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Maximum </a:t>
            </a:r>
            <a:r>
              <a:rPr lang="en-US" sz="1400" b="1" dirty="0"/>
              <a:t>absolute value of </a:t>
            </a:r>
            <a:r>
              <a:rPr lang="en-US" sz="1400" b="1" i="1" dirty="0"/>
              <a:t>w</a:t>
            </a:r>
            <a:r>
              <a:rPr lang="en-US" sz="1400" b="1" dirty="0"/>
              <a:t> as a function of time for a domain centered over Beaumont, Kansas, for three simulations with </a:t>
            </a:r>
            <a:r>
              <a:rPr lang="en-US" sz="1400" b="1" dirty="0" smtClean="0"/>
              <a:t>grid sizes </a:t>
            </a:r>
            <a:r>
              <a:rPr lang="en-US" sz="1400" b="1" dirty="0"/>
              <a:t>1, 3, and 9 </a:t>
            </a:r>
            <a:r>
              <a:rPr lang="en-US" sz="1400" b="1" dirty="0" smtClean="0"/>
              <a:t>km.   </a:t>
            </a:r>
            <a:r>
              <a:rPr lang="en-US" sz="1400" b="1" dirty="0"/>
              <a:t>Least-squares best-fit lines correspond to the growth rates for each curve.   Straight lines mark the time over which growth rate calculated.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3339" y="2813234"/>
            <a:ext cx="38567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Rate of growth decreases with grid size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10730" y="3182566"/>
            <a:ext cx="581607" cy="12687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448121" y="3182566"/>
            <a:ext cx="652825" cy="1434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685512" y="3182566"/>
            <a:ext cx="1068259" cy="18385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94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76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		What we have learned thus far…</a:t>
            </a:r>
            <a:br>
              <a:rPr lang="en-US" b="1" dirty="0" smtClean="0"/>
            </a:br>
            <a:r>
              <a:rPr lang="en-US" b="1" dirty="0" smtClean="0"/>
              <a:t>   	</a:t>
            </a:r>
            <a:r>
              <a:rPr lang="en-US" dirty="0" smtClean="0">
                <a:solidFill>
                  <a:srgbClr val="FF0000"/>
                </a:solidFill>
              </a:rPr>
              <a:t>Mesoscale	(M-CISC)			LES (L-CISC)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624" y="1600200"/>
            <a:ext cx="438817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Mesoscale models generates CISCs during convective conditions when </a:t>
            </a:r>
            <a:r>
              <a:rPr lang="en-US" b="1" dirty="0" err="1" smtClean="0">
                <a:solidFill>
                  <a:srgbClr val="FF0000"/>
                </a:solidFill>
              </a:rPr>
              <a:t>Ra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crit</a:t>
            </a:r>
            <a:r>
              <a:rPr lang="en-US" b="1" dirty="0" smtClean="0">
                <a:solidFill>
                  <a:srgbClr val="FF0000"/>
                </a:solidFill>
              </a:rPr>
              <a:t> is exceeded</a:t>
            </a:r>
          </a:p>
          <a:p>
            <a:r>
              <a:rPr lang="en-US" dirty="0" smtClean="0"/>
              <a:t>M-CISC generation </a:t>
            </a:r>
            <a:r>
              <a:rPr lang="en-US" b="1" dirty="0" smtClean="0">
                <a:solidFill>
                  <a:srgbClr val="FF0000"/>
                </a:solidFill>
              </a:rPr>
              <a:t>more pronounced as grid mesh size decreases </a:t>
            </a:r>
          </a:p>
          <a:p>
            <a:r>
              <a:rPr lang="en-US" dirty="0" smtClean="0"/>
              <a:t>M-CISC </a:t>
            </a:r>
            <a:r>
              <a:rPr lang="en-US" b="1" dirty="0" smtClean="0">
                <a:solidFill>
                  <a:srgbClr val="FF0000"/>
                </a:solidFill>
              </a:rPr>
              <a:t>characteristics dependent on modeled lapse rates</a:t>
            </a:r>
            <a:r>
              <a:rPr lang="en-US" dirty="0" smtClean="0"/>
              <a:t> and in turn on its PBL scheme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Realism</a:t>
            </a:r>
            <a:r>
              <a:rPr lang="en-US" dirty="0" smtClean="0"/>
              <a:t> of M-CISCs is </a:t>
            </a:r>
            <a:r>
              <a:rPr lang="en-US" b="1" dirty="0" smtClean="0">
                <a:solidFill>
                  <a:srgbClr val="FF0000"/>
                </a:solidFill>
              </a:rPr>
              <a:t>suspect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15849" y="1600200"/>
            <a:ext cx="424608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L-CISC </a:t>
            </a:r>
            <a:r>
              <a:rPr lang="en-US" b="1" dirty="0" smtClean="0">
                <a:solidFill>
                  <a:srgbClr val="FF0000"/>
                </a:solidFill>
              </a:rPr>
              <a:t>not impacted</a:t>
            </a:r>
            <a:r>
              <a:rPr lang="en-US" dirty="0" smtClean="0"/>
              <a:t> by T-I</a:t>
            </a:r>
          </a:p>
          <a:p>
            <a:r>
              <a:rPr lang="en-US" dirty="0" smtClean="0"/>
              <a:t>LES can </a:t>
            </a:r>
            <a:r>
              <a:rPr lang="en-US" b="1" dirty="0" smtClean="0">
                <a:solidFill>
                  <a:srgbClr val="FF0000"/>
                </a:solidFill>
              </a:rPr>
              <a:t>simulates CISCs</a:t>
            </a:r>
          </a:p>
          <a:p>
            <a:r>
              <a:rPr lang="en-US" dirty="0" smtClean="0"/>
              <a:t>Characteristics of L-CISCs </a:t>
            </a:r>
            <a:r>
              <a:rPr lang="en-US" b="1" dirty="0" smtClean="0">
                <a:solidFill>
                  <a:srgbClr val="FF0000"/>
                </a:solidFill>
              </a:rPr>
              <a:t>depend on Z</a:t>
            </a:r>
            <a:r>
              <a:rPr lang="en-US" b="1" baseline="-25000" dirty="0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/L</a:t>
            </a:r>
          </a:p>
          <a:p>
            <a:r>
              <a:rPr lang="en-US" dirty="0" smtClean="0"/>
              <a:t>LES has potential to be an  important tool for developing improved </a:t>
            </a:r>
            <a:r>
              <a:rPr lang="en-US" dirty="0"/>
              <a:t>m</a:t>
            </a:r>
            <a:r>
              <a:rPr lang="en-US" dirty="0" smtClean="0"/>
              <a:t>esoscale modeling PBL parameterization schemes in the T-I regime</a:t>
            </a:r>
          </a:p>
        </p:txBody>
      </p:sp>
    </p:spTree>
    <p:extLst>
      <p:ext uri="{BB962C8B-B14F-4D97-AF65-F5344CB8AC3E}">
        <p14:creationId xmlns:p14="http://schemas.microsoft.com/office/powerpoint/2010/main" val="3197051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164"/>
            <a:ext cx="8229600" cy="113568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WAY Forward approaches:</a:t>
            </a:r>
            <a:r>
              <a:rPr lang="en-US" sz="3200" dirty="0" smtClean="0">
                <a:solidFill>
                  <a:srgbClr val="000000"/>
                </a:solidFill>
              </a:rPr>
              <a:t/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PBL parameterization exploratory experiments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26" y="1445333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Controlling Rayleigh </a:t>
            </a:r>
            <a:r>
              <a:rPr lang="en-US" b="1" dirty="0">
                <a:solidFill>
                  <a:srgbClr val="FF0000"/>
                </a:solidFill>
              </a:rPr>
              <a:t>number </a:t>
            </a:r>
            <a:r>
              <a:rPr lang="en-US" b="1" dirty="0" smtClean="0">
                <a:solidFill>
                  <a:srgbClr val="FF0000"/>
                </a:solidFill>
              </a:rPr>
              <a:t>schemes: </a:t>
            </a:r>
            <a:r>
              <a:rPr lang="en-US" dirty="0" smtClean="0"/>
              <a:t>Maintain or force Ra to remain sub-critical. </a:t>
            </a:r>
            <a:r>
              <a:rPr lang="en-US" i="1" dirty="0">
                <a:solidFill>
                  <a:srgbClr val="0000FF"/>
                </a:solidFill>
              </a:rPr>
              <a:t>But </a:t>
            </a:r>
            <a:r>
              <a:rPr lang="en-US" i="1" dirty="0" smtClean="0">
                <a:solidFill>
                  <a:srgbClr val="0000FF"/>
                </a:solidFill>
              </a:rPr>
              <a:t>are </a:t>
            </a:r>
            <a:r>
              <a:rPr lang="en-US" i="1" dirty="0">
                <a:solidFill>
                  <a:srgbClr val="0000FF"/>
                </a:solidFill>
              </a:rPr>
              <a:t>we giving up the baby with the wash? 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Non</a:t>
            </a:r>
            <a:r>
              <a:rPr lang="en-US" b="1" dirty="0">
                <a:solidFill>
                  <a:srgbClr val="FF0000"/>
                </a:solidFill>
              </a:rPr>
              <a:t>-Local closure </a:t>
            </a:r>
            <a:r>
              <a:rPr lang="en-US" b="1" dirty="0" smtClean="0">
                <a:solidFill>
                  <a:srgbClr val="FF0000"/>
                </a:solidFill>
              </a:rPr>
              <a:t>schemes: </a:t>
            </a:r>
            <a:r>
              <a:rPr lang="en-US" dirty="0" smtClean="0"/>
              <a:t>Proven to be effective means to remove heat from the surface layer; thus impact modeled lapse rates and M-CISCs</a:t>
            </a:r>
          </a:p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he impact of urban canopy modeling </a:t>
            </a:r>
            <a:r>
              <a:rPr lang="en-US" dirty="0" smtClean="0"/>
              <a:t>on MM-CISCs</a:t>
            </a:r>
            <a:r>
              <a:rPr lang="en-US" dirty="0"/>
              <a:t> </a:t>
            </a:r>
            <a:r>
              <a:rPr lang="en-US" dirty="0" smtClean="0"/>
              <a:t>needs to be examined- </a:t>
            </a:r>
            <a:r>
              <a:rPr lang="en-US" dirty="0" smtClean="0">
                <a:solidFill>
                  <a:srgbClr val="FF0000"/>
                </a:solidFill>
                <a:latin typeface="Apple Chancery"/>
                <a:cs typeface="Apple Chancery"/>
              </a:rPr>
              <a:t>may be a mitigating factor?</a:t>
            </a:r>
          </a:p>
          <a:p>
            <a:r>
              <a:rPr lang="en-US" dirty="0" smtClean="0"/>
              <a:t>Accept MM-CISCs predictions but account for limitation during interpretation (e.g., </a:t>
            </a:r>
            <a:r>
              <a:rPr lang="en-US" b="1" dirty="0" smtClean="0">
                <a:solidFill>
                  <a:srgbClr val="0000FF"/>
                </a:solidFill>
              </a:rPr>
              <a:t>RANS as Ensemble vs Volume averaging operations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Exploiting 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4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4"/>
            <a:ext cx="8229600" cy="781809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Motivation for study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95" y="807173"/>
            <a:ext cx="8890289" cy="5946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Computational capabilities is making feasible the use of increasingly finer grid meshes</a:t>
            </a:r>
            <a:r>
              <a:rPr lang="en-US" dirty="0" smtClean="0"/>
              <a:t>- allowing </a:t>
            </a:r>
            <a:r>
              <a:rPr lang="en-US" b="1" dirty="0" smtClean="0">
                <a:solidFill>
                  <a:srgbClr val="FF0000"/>
                </a:solidFill>
              </a:rPr>
              <a:t>improved resolution </a:t>
            </a:r>
            <a:r>
              <a:rPr lang="en-US" dirty="0" smtClean="0"/>
              <a:t>of features in mesoscale flows and AQ concentration fields.</a:t>
            </a:r>
          </a:p>
          <a:p>
            <a:r>
              <a:rPr lang="en-US" b="1" dirty="0" smtClean="0"/>
              <a:t>Mesoscale and air quality modeling community user numbers are expanding</a:t>
            </a:r>
            <a:r>
              <a:rPr lang="en-US" dirty="0" smtClean="0"/>
              <a:t>, e.g., Downloads of WRF and CMAQ models on the increase and there are application needs that will require use of finer grid meshes: 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Apple Chancery"/>
                <a:cs typeface="Apple Chancery"/>
              </a:rPr>
              <a:t>HOWEVER</a:t>
            </a:r>
            <a:r>
              <a:rPr lang="en-US" dirty="0" smtClean="0">
                <a:solidFill>
                  <a:srgbClr val="FF0000"/>
                </a:solidFill>
              </a:rPr>
              <a:t>:  </a:t>
            </a:r>
            <a:r>
              <a:rPr lang="en-US" dirty="0" smtClean="0"/>
              <a:t>Fundamental problems are associated with  fine grid mesh simulations of the convective BL.  An awareness of such issues is needed </a:t>
            </a:r>
          </a:p>
          <a:p>
            <a:r>
              <a:rPr lang="en-US" dirty="0" smtClean="0"/>
              <a:t>Produces (Spurious???) mesoscale </a:t>
            </a:r>
            <a:r>
              <a:rPr lang="en-US" sz="4000" b="1" dirty="0" smtClean="0">
                <a:solidFill>
                  <a:srgbClr val="FF0000"/>
                </a:solidFill>
              </a:rPr>
              <a:t>Convectively-Induced Secondary Circulations “CISCs” </a:t>
            </a:r>
          </a:p>
          <a:p>
            <a:endParaRPr lang="en-US" sz="4000" b="1" dirty="0" smtClean="0">
              <a:solidFill>
                <a:srgbClr val="FF0000"/>
              </a:solidFill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Who Cares??  </a:t>
            </a:r>
            <a:r>
              <a:rPr lang="en-US" b="1" dirty="0" smtClean="0"/>
              <a:t>Implications for air quality, urban applications modeling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1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38" y="1022118"/>
            <a:ext cx="2486368" cy="57816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33" y="1024320"/>
            <a:ext cx="1455424" cy="575966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33" y="3159522"/>
            <a:ext cx="1032492" cy="7123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38" y="3157405"/>
            <a:ext cx="2486368" cy="712384"/>
          </a:xfrm>
          <a:prstGeom prst="rect">
            <a:avLst/>
          </a:prstGeom>
          <a:solidFill>
            <a:srgbClr val="FAC090"/>
          </a:solidFill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38" y="1703531"/>
            <a:ext cx="2486368" cy="1094389"/>
          </a:xfrm>
          <a:prstGeom prst="rect">
            <a:avLst/>
          </a:prstGeom>
          <a:solidFill>
            <a:srgbClr val="FAC090"/>
          </a:solidFill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38" y="4875688"/>
            <a:ext cx="1641616" cy="599194"/>
          </a:xfrm>
          <a:prstGeom prst="rect">
            <a:avLst/>
          </a:prstGeom>
          <a:solidFill>
            <a:srgbClr val="FAC090"/>
          </a:solidFill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65" y="4857975"/>
            <a:ext cx="991147" cy="844044"/>
          </a:xfrm>
          <a:prstGeom prst="rect">
            <a:avLst/>
          </a:prstGeom>
          <a:solidFill>
            <a:srgbClr val="FAC09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88519" y="21822"/>
            <a:ext cx="8213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Exploring means (2 approaches)  to Control (Suppress) M-CISCs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8780" y="1135687"/>
            <a:ext cx="351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Given:  </a:t>
            </a:r>
            <a:r>
              <a:rPr lang="en-US" dirty="0" smtClean="0"/>
              <a:t>(1) Critical Rayleigh Number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8073" y="1822491"/>
            <a:ext cx="2806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 Critical Rayleigh Number</a:t>
            </a:r>
          </a:p>
          <a:p>
            <a:r>
              <a:rPr lang="en-US" dirty="0"/>
              <a:t>i</a:t>
            </a:r>
            <a:r>
              <a:rPr lang="en-US" dirty="0" smtClean="0"/>
              <a:t>n terms of grid mesh size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8519" y="3079795"/>
            <a:ext cx="3727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Approach:  </a:t>
            </a:r>
            <a:r>
              <a:rPr lang="en-US" dirty="0" smtClean="0"/>
              <a:t>Maintain RA at Sub critical</a:t>
            </a:r>
          </a:p>
          <a:p>
            <a:r>
              <a:rPr lang="en-US" dirty="0" smtClean="0"/>
              <a:t>Value; Application of  Prandtl number</a:t>
            </a:r>
          </a:p>
          <a:p>
            <a:r>
              <a:rPr lang="en-US" dirty="0" smtClean="0"/>
              <a:t>Control effectively increasing the </a:t>
            </a:r>
          </a:p>
          <a:p>
            <a:r>
              <a:rPr lang="en-US" dirty="0"/>
              <a:t>v</a:t>
            </a:r>
            <a:r>
              <a:rPr lang="en-US" dirty="0" smtClean="0"/>
              <a:t>ertical thermal diffusivity: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7798" y="528894"/>
            <a:ext cx="3839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I. Controlling the Rayleigh number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798" y="4336022"/>
            <a:ext cx="4410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II. Regulating Non Local Closure scheme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519" y="4963189"/>
            <a:ext cx="80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Recall: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4428" y="5781679"/>
            <a:ext cx="287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Maintain Prandtl Number =1  </a:t>
            </a:r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38" y="5702019"/>
            <a:ext cx="1032492" cy="7123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697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0" y="1019771"/>
            <a:ext cx="6773142" cy="575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19496" y="4108"/>
            <a:ext cx="79295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Options towards </a:t>
            </a:r>
            <a:r>
              <a:rPr lang="en-US" sz="2800" b="1" dirty="0" smtClean="0">
                <a:solidFill>
                  <a:srgbClr val="FF0000"/>
                </a:solidFill>
              </a:rPr>
              <a:t>suppressing M-CISCs:</a:t>
            </a:r>
          </a:p>
          <a:p>
            <a:r>
              <a:rPr lang="en-US" dirty="0" smtClean="0"/>
              <a:t> Shown are </a:t>
            </a:r>
            <a:r>
              <a:rPr lang="en-US" dirty="0"/>
              <a:t>e</a:t>
            </a:r>
            <a:r>
              <a:rPr lang="en-US" dirty="0" smtClean="0"/>
              <a:t>volution of maximum </a:t>
            </a:r>
            <a:r>
              <a:rPr lang="en-US" dirty="0"/>
              <a:t>vertical velocity for the various simulations.  </a:t>
            </a:r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ine </a:t>
            </a:r>
            <a:r>
              <a:rPr lang="en-US" dirty="0"/>
              <a:t>type indicates the </a:t>
            </a:r>
            <a:r>
              <a:rPr lang="en-US" dirty="0" smtClean="0"/>
              <a:t>resolution; symbols </a:t>
            </a:r>
            <a:r>
              <a:rPr lang="en-US" dirty="0"/>
              <a:t>indicate the parameterization option.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36102" y="3541279"/>
            <a:ext cx="184703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 Suppression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1172" y="4976373"/>
            <a:ext cx="109619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PR3-D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5741" y="2299007"/>
            <a:ext cx="6227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Γ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500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5449" y="5649351"/>
            <a:ext cx="72673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Γ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1000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37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3" y="613261"/>
            <a:ext cx="2526763" cy="2491559"/>
          </a:xfrm>
          <a:prstGeom prst="rect">
            <a:avLst/>
          </a:prstGeom>
        </p:spPr>
      </p:pic>
      <p:pic>
        <p:nvPicPr>
          <p:cNvPr id="5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5" y="602739"/>
            <a:ext cx="2423160" cy="2473779"/>
          </a:xfrm>
          <a:prstGeom prst="rect">
            <a:avLst/>
          </a:prstGeom>
        </p:spPr>
      </p:pic>
      <p:pic>
        <p:nvPicPr>
          <p:cNvPr id="8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7" y="3445713"/>
            <a:ext cx="2385060" cy="2489441"/>
          </a:xfrm>
          <a:prstGeom prst="rect">
            <a:avLst/>
          </a:prstGeom>
        </p:spPr>
      </p:pic>
      <p:pic>
        <p:nvPicPr>
          <p:cNvPr id="9" name="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14" y="3427933"/>
            <a:ext cx="2553142" cy="2507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7435" y="3833485"/>
            <a:ext cx="45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(b)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3916" y="825759"/>
            <a:ext cx="4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(e)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95654" y="15801"/>
            <a:ext cx="62568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Horizontal </a:t>
            </a:r>
            <a:r>
              <a:rPr lang="en-US" sz="2000" dirty="0"/>
              <a:t>section of vertical velocity at z</a:t>
            </a:r>
            <a:r>
              <a:rPr lang="en-US" sz="2000" baseline="-25000" dirty="0"/>
              <a:t>i</a:t>
            </a:r>
            <a:r>
              <a:rPr lang="en-US" sz="2000" dirty="0"/>
              <a:t>/2 at 1600 </a:t>
            </a:r>
            <a:r>
              <a:rPr lang="en-US" sz="2000" dirty="0" smtClean="0"/>
              <a:t>LST. 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The </a:t>
            </a:r>
            <a:r>
              <a:rPr lang="en-US" sz="1400" b="1" dirty="0">
                <a:solidFill>
                  <a:srgbClr val="FF0000"/>
                </a:solidFill>
              </a:rPr>
              <a:t>color scales are all different.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50" y="3445713"/>
            <a:ext cx="2508030" cy="25035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35615" y="1297147"/>
            <a:ext cx="4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(e)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014" y="600002"/>
            <a:ext cx="2515042" cy="2473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6673" y="800263"/>
            <a:ext cx="9573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Std1000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77412" y="3927739"/>
            <a:ext cx="6965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Γ</a:t>
            </a:r>
            <a:r>
              <a:rPr lang="en-US" sz="2400" baseline="-25000" dirty="0" smtClean="0"/>
              <a:t>1000</a:t>
            </a:r>
            <a:endParaRPr lang="en-US" sz="24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70675" y="3935835"/>
            <a:ext cx="5925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Γ</a:t>
            </a:r>
            <a:r>
              <a:rPr lang="en-US" sz="2400" baseline="-25000" dirty="0"/>
              <a:t>5</a:t>
            </a:r>
            <a:r>
              <a:rPr lang="en-US" sz="2400" baseline="-25000" dirty="0" smtClean="0"/>
              <a:t>00</a:t>
            </a:r>
            <a:endParaRPr lang="en-US" sz="2400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7893815" y="3835714"/>
            <a:ext cx="5925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Γ</a:t>
            </a:r>
            <a:r>
              <a:rPr lang="en-US" sz="2400" baseline="-25000" dirty="0" smtClean="0"/>
              <a:t>250</a:t>
            </a:r>
            <a:endParaRPr lang="en-US" sz="24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4524103" y="800263"/>
            <a:ext cx="8403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Std500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600061" y="800263"/>
            <a:ext cx="10392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PR3D500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90099" y="2919891"/>
            <a:ext cx="50297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0.01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237748" y="2932856"/>
            <a:ext cx="55794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-0.01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363243" y="2949117"/>
            <a:ext cx="27566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275136" y="2937646"/>
            <a:ext cx="46694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-2.5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35607" y="2980863"/>
            <a:ext cx="33062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-2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2407818" y="2967305"/>
            <a:ext cx="27566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45138" y="6049876"/>
            <a:ext cx="41549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2.7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6247747" y="6056325"/>
            <a:ext cx="46694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-1.5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3209748" y="6101279"/>
            <a:ext cx="46694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-0.7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5187647" y="6085106"/>
            <a:ext cx="41549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  <a:r>
              <a:rPr lang="en-US" sz="1400" dirty="0" smtClean="0"/>
              <a:t>.8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165123" y="6075789"/>
            <a:ext cx="64893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-0.003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2176456" y="6084780"/>
            <a:ext cx="59503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0.002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34640" y="6383566"/>
            <a:ext cx="8943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Gamma features, circulation magnitudes significantly changes with decreasing grid size </a:t>
            </a:r>
            <a:endParaRPr lang="en-US" sz="1600" b="1" dirty="0">
              <a:solidFill>
                <a:srgbClr val="FF0000"/>
              </a:solidFill>
              <a:latin typeface="Handwriting - Dakota"/>
              <a:cs typeface="Handwriting - Dakot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679" y="1780528"/>
            <a:ext cx="217762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Very effective, look at scale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3753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4" y="908549"/>
            <a:ext cx="3729536" cy="2788139"/>
          </a:xfrm>
          <a:prstGeom prst="rect">
            <a:avLst/>
          </a:prstGeom>
        </p:spPr>
      </p:pic>
      <p:pic>
        <p:nvPicPr>
          <p:cNvPr id="3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23" y="908549"/>
            <a:ext cx="3974754" cy="2772263"/>
          </a:xfrm>
          <a:prstGeom prst="rect">
            <a:avLst/>
          </a:prstGeom>
        </p:spPr>
      </p:pic>
      <p:pic>
        <p:nvPicPr>
          <p:cNvPr id="4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4" y="3680812"/>
            <a:ext cx="3729536" cy="2937145"/>
          </a:xfrm>
          <a:prstGeom prst="rect">
            <a:avLst/>
          </a:prstGeom>
        </p:spPr>
      </p:pic>
      <p:pic>
        <p:nvPicPr>
          <p:cNvPr id="5" name="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28" y="3696687"/>
            <a:ext cx="3972849" cy="29212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11" y="395653"/>
            <a:ext cx="9040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TOP:   Wind </a:t>
            </a:r>
            <a:r>
              <a:rPr lang="en-US" sz="1400" b="1" dirty="0"/>
              <a:t>fields (arrows) and vertical velocities (colors) at the </a:t>
            </a:r>
            <a:r>
              <a:rPr lang="en-US" sz="1400" b="1" dirty="0" smtClean="0"/>
              <a:t>first </a:t>
            </a:r>
            <a:r>
              <a:rPr lang="en-US" sz="1400" b="1" dirty="0"/>
              <a:t>model </a:t>
            </a:r>
            <a:r>
              <a:rPr lang="en-US" sz="1400" b="1" dirty="0" smtClean="0"/>
              <a:t>level. Lakes indicated by </a:t>
            </a:r>
            <a:r>
              <a:rPr lang="en-US" sz="1400" b="1" dirty="0"/>
              <a:t>black rectangles.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BOTTOM: Vertical sections of U </a:t>
            </a:r>
            <a:r>
              <a:rPr lang="en-US" sz="1400" b="1" dirty="0"/>
              <a:t>component of </a:t>
            </a:r>
            <a:r>
              <a:rPr lang="en-US" sz="1400" b="1" dirty="0" smtClean="0"/>
              <a:t>the wind.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15452" y="1157509"/>
            <a:ext cx="1152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Standard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7852" y="3952962"/>
            <a:ext cx="1152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Standard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7890" y="1306269"/>
            <a:ext cx="62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7890" y="4137628"/>
            <a:ext cx="62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PRD</a:t>
            </a:r>
            <a:endParaRPr lang="en-US" sz="20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38989" y="2044236"/>
            <a:ext cx="30148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46408" y="2031445"/>
            <a:ext cx="31618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4065" y="26321"/>
            <a:ext cx="835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PR3D selectively eliminates M-CISCs, but retains lake-land breeze circulations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34237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3"/>
            <a:ext cx="8229600" cy="866120"/>
          </a:xfrm>
        </p:spPr>
        <p:txBody>
          <a:bodyPr/>
          <a:lstStyle/>
          <a:p>
            <a:r>
              <a:rPr lang="en-US" b="1" dirty="0" smtClean="0"/>
              <a:t>Summary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98" y="882474"/>
            <a:ext cx="8814402" cy="58544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Study has </a:t>
            </a:r>
            <a:r>
              <a:rPr lang="en-US" dirty="0" smtClean="0">
                <a:solidFill>
                  <a:srgbClr val="FF0000"/>
                </a:solidFill>
              </a:rPr>
              <a:t>provided insights and improved basic understanding  </a:t>
            </a:r>
            <a:r>
              <a:rPr lang="en-US" dirty="0" smtClean="0"/>
              <a:t>of complex problem when using fine grid meshes in mesoscale models </a:t>
            </a:r>
          </a:p>
          <a:p>
            <a:r>
              <a:rPr lang="en-US" dirty="0" smtClean="0"/>
              <a:t>Model option towards </a:t>
            </a:r>
            <a:r>
              <a:rPr lang="en-US" dirty="0" smtClean="0">
                <a:solidFill>
                  <a:srgbClr val="FF0000"/>
                </a:solidFill>
              </a:rPr>
              <a:t>suppressing M-CISCs has pros and cons and degrees of effectiveness.  </a:t>
            </a:r>
            <a:r>
              <a:rPr lang="en-US" dirty="0" smtClean="0"/>
              <a:t>Consideration of whether the RA model equations are ensemble averaged or volume averaged is relevant to choice.  </a:t>
            </a:r>
          </a:p>
          <a:p>
            <a:r>
              <a:rPr lang="en-US" dirty="0" smtClean="0"/>
              <a:t>LES may provide insights on future improvements to PBL parameterizations- efforts underway</a:t>
            </a:r>
          </a:p>
          <a:p>
            <a:r>
              <a:rPr lang="en-US" dirty="0" smtClean="0"/>
              <a:t>Consideration regarding fine grid modeling applications in urban context.  Some ideas come to mind, e.g., modification by roughness and thermodynamics of within-canopy modeled influences potential temperature profiles (e.g., predicted superadiabaticity).</a:t>
            </a:r>
          </a:p>
          <a:p>
            <a:r>
              <a:rPr lang="en-US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Watch for forthcoming JA: (1) Theory and </a:t>
            </a:r>
          </a:p>
          <a:p>
            <a:r>
              <a:rPr lang="en-US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(2) Parameterization of CISCs based on rendering RA at sub critical levels.</a:t>
            </a:r>
          </a:p>
          <a:p>
            <a:endParaRPr lang="en-US" dirty="0">
              <a:latin typeface="Handwriting - Dakota"/>
              <a:cs typeface="Handwriting - Dakota"/>
            </a:endParaRPr>
          </a:p>
        </p:txBody>
      </p:sp>
    </p:spTree>
    <p:extLst>
      <p:ext uri="{BB962C8B-B14F-4D97-AF65-F5344CB8AC3E}">
        <p14:creationId xmlns:p14="http://schemas.microsoft.com/office/powerpoint/2010/main" val="333187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98"/>
            <a:ext cx="8229600" cy="60293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Collaborative </a:t>
            </a:r>
            <a:r>
              <a:rPr lang="en-US" b="1" dirty="0"/>
              <a:t>I</a:t>
            </a:r>
            <a:r>
              <a:rPr lang="en-US" b="1" dirty="0" smtClean="0"/>
              <a:t>nvestigation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47" y="908463"/>
            <a:ext cx="8703901" cy="56062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NCAR Mesoscale Modeling Group was approached to help characterize, determine the scope of and develop a plan of study to address the problem. </a:t>
            </a:r>
          </a:p>
          <a:p>
            <a:r>
              <a:rPr lang="en-US" dirty="0" smtClean="0"/>
              <a:t>Convened a 6 month on-site study program at NCAR for a research collaboration.</a:t>
            </a:r>
          </a:p>
          <a:p>
            <a:r>
              <a:rPr lang="en-US" dirty="0" smtClean="0"/>
              <a:t>Collaborators: </a:t>
            </a:r>
          </a:p>
          <a:p>
            <a:pPr lvl="1"/>
            <a:r>
              <a:rPr lang="en-US" dirty="0" smtClean="0"/>
              <a:t>Rich Rotunno- </a:t>
            </a:r>
            <a:r>
              <a:rPr lang="en-US" dirty="0"/>
              <a:t>MM </a:t>
            </a:r>
            <a:r>
              <a:rPr lang="en-US" dirty="0" smtClean="0"/>
              <a:t>Division Director</a:t>
            </a:r>
          </a:p>
          <a:p>
            <a:pPr lvl="1"/>
            <a:r>
              <a:rPr lang="en-US" dirty="0" smtClean="0"/>
              <a:t>Peggy Lemone- mesoscale field and modeling expert </a:t>
            </a:r>
          </a:p>
          <a:p>
            <a:pPr lvl="1"/>
            <a:r>
              <a:rPr lang="en-US" dirty="0" smtClean="0"/>
              <a:t>Alberto Martilli- CIEMAT Urban scale modeling</a:t>
            </a:r>
          </a:p>
          <a:p>
            <a:pPr lvl="1"/>
            <a:r>
              <a:rPr lang="en-US" dirty="0" err="1" smtClean="0"/>
              <a:t>Branko</a:t>
            </a:r>
            <a:r>
              <a:rPr lang="en-US" dirty="0" smtClean="0"/>
              <a:t> Kosovic – LES expert</a:t>
            </a:r>
          </a:p>
          <a:p>
            <a:pPr lvl="1"/>
            <a:r>
              <a:rPr lang="en-US" dirty="0" smtClean="0"/>
              <a:t>Pedro </a:t>
            </a:r>
            <a:r>
              <a:rPr lang="en-US" dirty="0" err="1" smtClean="0"/>
              <a:t>Jiminez</a:t>
            </a:r>
            <a:r>
              <a:rPr lang="en-US" dirty="0" smtClean="0"/>
              <a:t>- Mesoscale modeler </a:t>
            </a:r>
          </a:p>
          <a:p>
            <a:pPr lvl="1"/>
            <a:r>
              <a:rPr lang="en-US" dirty="0" err="1" smtClean="0"/>
              <a:t>Jimy</a:t>
            </a:r>
            <a:r>
              <a:rPr lang="en-US" dirty="0" smtClean="0"/>
              <a:t> Dudhia- WRF </a:t>
            </a:r>
            <a:r>
              <a:rPr lang="en-US" dirty="0"/>
              <a:t>s</a:t>
            </a:r>
            <a:r>
              <a:rPr lang="en-US" dirty="0" smtClean="0"/>
              <a:t>cience options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5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I.1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2250724"/>
            <a:ext cx="5330452" cy="40058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70677" y="1788840"/>
            <a:ext cx="37726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Outflow from Iceland over 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ering Sea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677" y="2250724"/>
            <a:ext cx="3632219" cy="3706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1613" y="1788840"/>
            <a:ext cx="115973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Over Land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574" y="0"/>
            <a:ext cx="903042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Key Observation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Convectively Induced Secondary Circulations – CISCs</a:t>
            </a:r>
          </a:p>
          <a:p>
            <a:r>
              <a:rPr lang="en-US" dirty="0" smtClean="0"/>
              <a:t>PBL convectively</a:t>
            </a:r>
            <a:r>
              <a:rPr lang="en-US" dirty="0"/>
              <a:t>-generated cloud fields in undisturbed flow </a:t>
            </a:r>
            <a:r>
              <a:rPr lang="en-US" dirty="0" smtClean="0"/>
              <a:t>conditions. Imagery from </a:t>
            </a:r>
            <a:r>
              <a:rPr lang="en-US" dirty="0"/>
              <a:t>MODIS Aqua (ascending) and Terra (descending) satellite </a:t>
            </a:r>
            <a:r>
              <a:rPr lang="en-US" dirty="0" smtClean="0"/>
              <a:t>platforms</a:t>
            </a: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/>
              <a:t>approximately local </a:t>
            </a:r>
            <a:r>
              <a:rPr lang="en-US" dirty="0" smtClean="0"/>
              <a:t>noon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41013" y="2309325"/>
            <a:ext cx="1448909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St Matthew’s Island</a:t>
            </a:r>
          </a:p>
          <a:p>
            <a:pPr algn="ctr"/>
            <a:r>
              <a:rPr lang="en-US" sz="1200" b="1" dirty="0" smtClean="0"/>
              <a:t>52 km long </a:t>
            </a:r>
            <a:endParaRPr lang="en-US" sz="1200" b="1" dirty="0"/>
          </a:p>
        </p:txBody>
      </p:sp>
      <p:cxnSp>
        <p:nvCxnSpPr>
          <p:cNvPr id="10" name="Curved Connector 9"/>
          <p:cNvCxnSpPr/>
          <p:nvPr/>
        </p:nvCxnSpPr>
        <p:spPr>
          <a:xfrm rot="10800000" flipV="1">
            <a:off x="7341013" y="2770990"/>
            <a:ext cx="578194" cy="19839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8356" y="6071936"/>
            <a:ext cx="8276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CISCs are widely </a:t>
            </a:r>
            <a:r>
              <a:rPr lang="en-US" sz="2000" b="1" dirty="0" err="1" smtClean="0">
                <a:solidFill>
                  <a:srgbClr val="FF0000"/>
                </a:solidFill>
                <a:latin typeface="Handwriting - Dakota"/>
                <a:cs typeface="Handwriting - Dakota"/>
              </a:rPr>
              <a:t>occuring</a:t>
            </a:r>
            <a:r>
              <a:rPr lang="en-US" sz="2000" b="1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, ubiquitous in relatively undisturbed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synoptic flows, Conducive to </a:t>
            </a:r>
            <a:r>
              <a:rPr lang="en-US" sz="2000" b="1" dirty="0" smtClean="0">
                <a:latin typeface="Handwriting - Dakota"/>
                <a:cs typeface="Handwriting - Dakota"/>
              </a:rPr>
              <a:t>“pollution storm” </a:t>
            </a:r>
            <a:r>
              <a:rPr lang="en-US" sz="2000" b="1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situations.  </a:t>
            </a:r>
            <a:endParaRPr lang="en-US" sz="2000" b="1" dirty="0">
              <a:solidFill>
                <a:srgbClr val="FF0000"/>
              </a:solidFill>
              <a:latin typeface="Handwriting - Dakota"/>
              <a:cs typeface="Handwriting - Dakota"/>
            </a:endParaRPr>
          </a:p>
        </p:txBody>
      </p:sp>
    </p:spTree>
    <p:extLst>
      <p:ext uri="{BB962C8B-B14F-4D97-AF65-F5344CB8AC3E}">
        <p14:creationId xmlns:p14="http://schemas.microsoft.com/office/powerpoint/2010/main" val="302530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95" y="4302177"/>
            <a:ext cx="3230310" cy="2499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83" y="4292700"/>
            <a:ext cx="3395249" cy="2565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00"/>
            <a:ext cx="8305800" cy="427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6662" y="279809"/>
            <a:ext cx="5043528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MM5 and CMAQ Simulations</a:t>
            </a:r>
          </a:p>
          <a:p>
            <a:pPr algn="ctr"/>
            <a:r>
              <a:rPr lang="en-US" sz="3200" b="1" dirty="0" smtClean="0"/>
              <a:t>Philadelphia Domain  </a:t>
            </a:r>
          </a:p>
          <a:p>
            <a:endParaRPr lang="en-US" dirty="0"/>
          </a:p>
          <a:p>
            <a:r>
              <a:rPr lang="en-US" sz="2400" b="1" dirty="0" smtClean="0"/>
              <a:t>LHS:  Mixing Heights and wind vectors </a:t>
            </a:r>
          </a:p>
          <a:p>
            <a:endParaRPr lang="en-US" sz="2400" b="1" dirty="0"/>
          </a:p>
          <a:p>
            <a:pPr algn="ctr"/>
            <a:r>
              <a:rPr lang="en-US" sz="2400" b="1" dirty="0" smtClean="0"/>
              <a:t>Bottom: CMAQ meshes: </a:t>
            </a:r>
          </a:p>
          <a:p>
            <a:pPr algn="ctr"/>
            <a:r>
              <a:rPr lang="en-US" sz="2400" b="1" dirty="0" smtClean="0"/>
              <a:t>36, 12, 4 and 1.3 km</a:t>
            </a:r>
          </a:p>
          <a:p>
            <a:pPr algn="ctr"/>
            <a:r>
              <a:rPr lang="en-US" sz="2400" b="1" dirty="0" smtClean="0"/>
              <a:t>	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046662" y="279809"/>
            <a:ext cx="5043528" cy="3693319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1043" y="2623311"/>
            <a:ext cx="26070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Are these features “real”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72390" y="4724335"/>
            <a:ext cx="19569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Resolution of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Concentration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Features increases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With decreasing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grid meshes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6780" y="3898678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NOx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36857" y="3949388"/>
            <a:ext cx="864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Ozone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4827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I.4_lesswhit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71088"/>
            <a:ext cx="7134514" cy="6091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72564" y="868883"/>
            <a:ext cx="2041776" cy="5878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WRF simulations of  vertical velocity </a:t>
            </a:r>
            <a:r>
              <a:rPr lang="en-US" sz="1400" dirty="0" smtClean="0"/>
              <a:t>in the PBL</a:t>
            </a:r>
            <a:r>
              <a:rPr lang="en-US" sz="1400" dirty="0"/>
              <a:t> </a:t>
            </a:r>
            <a:r>
              <a:rPr lang="en-US" sz="1400" dirty="0" smtClean="0"/>
              <a:t>(125</a:t>
            </a:r>
            <a:r>
              <a:rPr lang="en-US" sz="1400" dirty="0"/>
              <a:t>-</a:t>
            </a:r>
            <a:r>
              <a:rPr lang="en-US" sz="1400" dirty="0" smtClean="0"/>
              <a:t>m, Level </a:t>
            </a:r>
            <a:r>
              <a:rPr lang="en-US" sz="1400" dirty="0"/>
              <a:t>10) </a:t>
            </a:r>
            <a:r>
              <a:rPr lang="en-US" sz="1400" dirty="0" smtClean="0"/>
              <a:t>for </a:t>
            </a:r>
            <a:r>
              <a:rPr lang="en-US" sz="1400" dirty="0"/>
              <a:t>20 UTC August 4 over Houston-Galveston area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Satellite image</a:t>
            </a:r>
            <a:r>
              <a:rPr lang="en-US" sz="1400" dirty="0"/>
              <a:t> </a:t>
            </a:r>
            <a:r>
              <a:rPr lang="en-US" sz="1400" dirty="0" smtClean="0"/>
              <a:t>is </a:t>
            </a:r>
            <a:r>
              <a:rPr lang="en-US" sz="1400" dirty="0" err="1" smtClean="0"/>
              <a:t>fromTerra</a:t>
            </a:r>
            <a:r>
              <a:rPr lang="en-US" sz="1400" dirty="0" smtClean="0"/>
              <a:t> </a:t>
            </a:r>
            <a:r>
              <a:rPr lang="en-US" sz="1400" dirty="0"/>
              <a:t>17:20 UTC, 500-m pixels:  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0000FF"/>
                </a:solidFill>
              </a:rPr>
              <a:t>PBL </a:t>
            </a:r>
            <a:r>
              <a:rPr lang="en-US" sz="1400" b="1" dirty="0">
                <a:solidFill>
                  <a:srgbClr val="0000FF"/>
                </a:solidFill>
              </a:rPr>
              <a:t>schemes </a:t>
            </a:r>
            <a:r>
              <a:rPr lang="en-US" sz="1400" b="1" dirty="0" smtClean="0">
                <a:solidFill>
                  <a:srgbClr val="0000FF"/>
                </a:solidFill>
              </a:rPr>
              <a:t>1: Vertical </a:t>
            </a:r>
            <a:r>
              <a:rPr lang="en-US" sz="1400" b="1" dirty="0">
                <a:solidFill>
                  <a:srgbClr val="0000FF"/>
                </a:solidFill>
              </a:rPr>
              <a:t>fluxes are proportional to local vertical </a:t>
            </a:r>
            <a:r>
              <a:rPr lang="en-US" sz="1400" b="1" dirty="0" smtClean="0">
                <a:solidFill>
                  <a:srgbClr val="0000FF"/>
                </a:solidFill>
              </a:rPr>
              <a:t>gradients: 	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	</a:t>
            </a:r>
            <a:r>
              <a:rPr lang="en-US" sz="1400" b="1" dirty="0" smtClean="0">
                <a:solidFill>
                  <a:srgbClr val="0000FF"/>
                </a:solidFill>
              </a:rPr>
              <a:t>BouLac 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	MYJ 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	QNSE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	MYNN2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PBL schemes 2: Vertical fluxes using </a:t>
            </a:r>
            <a:r>
              <a:rPr lang="en-US" sz="1400" b="1" dirty="0">
                <a:solidFill>
                  <a:srgbClr val="FF0000"/>
                </a:solidFill>
              </a:rPr>
              <a:t>non-local </a:t>
            </a:r>
            <a:r>
              <a:rPr lang="en-US" sz="1400" b="1" dirty="0" smtClean="0">
                <a:solidFill>
                  <a:srgbClr val="FF0000"/>
                </a:solidFill>
              </a:rPr>
              <a:t>closure schemes:   	MYNN3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</a:rPr>
              <a:t>YSU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</a:rPr>
              <a:t>ACM</a:t>
            </a:r>
            <a:r>
              <a:rPr lang="en-US" sz="1400" b="1" dirty="0">
                <a:solidFill>
                  <a:srgbClr val="FF0000"/>
                </a:solidFill>
              </a:rPr>
              <a:t>-</a:t>
            </a:r>
            <a:r>
              <a:rPr lang="en-US" sz="1400" b="1" dirty="0" smtClean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81949" y="0"/>
            <a:ext cx="6064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Mesoscale simulations are sensitive to </a:t>
            </a:r>
          </a:p>
          <a:p>
            <a:r>
              <a:rPr lang="en-US" sz="2800" b="1" dirty="0"/>
              <a:t>c</a:t>
            </a:r>
            <a:r>
              <a:rPr lang="en-US" sz="2800" b="1" dirty="0" smtClean="0"/>
              <a:t>hoice of PBL parameterization options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5580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ranko\Dropbox\RollsAndCells\ZioL10\Wxyd02Contour_05-09-55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r="19952"/>
          <a:stretch/>
        </p:blipFill>
        <p:spPr bwMode="auto">
          <a:xfrm>
            <a:off x="17228" y="1854507"/>
            <a:ext cx="4598008" cy="5003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branko\Dropbox\RollsAndCells\ZioL100\Wxyd02Contour_05-09-5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r="6730"/>
          <a:stretch/>
        </p:blipFill>
        <p:spPr bwMode="auto">
          <a:xfrm>
            <a:off x="4233214" y="1854507"/>
            <a:ext cx="4910786" cy="5003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228" y="115913"/>
            <a:ext cx="91267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LES can generate CISCs </a:t>
            </a:r>
          </a:p>
          <a:p>
            <a:pPr algn="ctr"/>
            <a:r>
              <a:rPr lang="en-US" sz="2000" dirty="0"/>
              <a:t>C</a:t>
            </a:r>
            <a:r>
              <a:rPr lang="en-US" sz="2000" dirty="0" smtClean="0"/>
              <a:t>ontours of </a:t>
            </a:r>
            <a:r>
              <a:rPr lang="en-US" sz="2000" dirty="0"/>
              <a:t>vertical velocity at a horizontal plane approximately 400m above the </a:t>
            </a:r>
            <a:r>
              <a:rPr lang="en-US" sz="2000" dirty="0" smtClean="0"/>
              <a:t>surface. Idealized conditions; note </a:t>
            </a:r>
            <a:r>
              <a:rPr lang="en-US" sz="2000" dirty="0"/>
              <a:t>the scales are the same for </a:t>
            </a:r>
            <a:r>
              <a:rPr lang="en-US" sz="2000" dirty="0" smtClean="0"/>
              <a:t>both.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36896" y="1454397"/>
            <a:ext cx="8425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Convective</a:t>
            </a:r>
            <a:r>
              <a:rPr lang="en-US" sz="2000" b="1" dirty="0">
                <a:solidFill>
                  <a:srgbClr val="FF0000"/>
                </a:solidFill>
              </a:rPr>
              <a:t>-roll </a:t>
            </a:r>
            <a:r>
              <a:rPr lang="en-US" sz="2000" b="1" dirty="0" smtClean="0">
                <a:solidFill>
                  <a:srgbClr val="FF0000"/>
                </a:solidFill>
              </a:rPr>
              <a:t>regime:   </a:t>
            </a:r>
            <a:r>
              <a:rPr lang="en-US" sz="2000" b="1" dirty="0">
                <a:solidFill>
                  <a:srgbClr val="FF0000"/>
                </a:solidFill>
              </a:rPr>
              <a:t>- z</a:t>
            </a:r>
            <a:r>
              <a:rPr lang="en-US" sz="2000" b="1" baseline="-25000" dirty="0">
                <a:solidFill>
                  <a:srgbClr val="FF0000"/>
                </a:solidFill>
              </a:rPr>
              <a:t>i</a:t>
            </a:r>
            <a:r>
              <a:rPr lang="en-US" sz="2000" b="1" dirty="0">
                <a:solidFill>
                  <a:srgbClr val="FF0000"/>
                </a:solidFill>
              </a:rPr>
              <a:t>/L=10 </a:t>
            </a:r>
            <a:r>
              <a:rPr lang="en-US" sz="2000" b="1" dirty="0" smtClean="0">
                <a:solidFill>
                  <a:srgbClr val="FF0000"/>
                </a:solidFill>
              </a:rPr>
              <a:t>		Convective-cellular regime:  -</a:t>
            </a:r>
            <a:r>
              <a:rPr lang="en-US" sz="2000" b="1" dirty="0">
                <a:solidFill>
                  <a:srgbClr val="FF0000"/>
                </a:solidFill>
              </a:rPr>
              <a:t>z</a:t>
            </a:r>
            <a:r>
              <a:rPr lang="en-US" sz="2000" b="1" baseline="-25000" dirty="0">
                <a:solidFill>
                  <a:srgbClr val="FF0000"/>
                </a:solidFill>
              </a:rPr>
              <a:t>i</a:t>
            </a:r>
            <a:r>
              <a:rPr lang="en-US" sz="2000" b="1" dirty="0">
                <a:solidFill>
                  <a:srgbClr val="FF0000"/>
                </a:solidFill>
              </a:rPr>
              <a:t>/L=</a:t>
            </a:r>
            <a:r>
              <a:rPr lang="en-US" sz="2000" b="1" dirty="0" smtClean="0">
                <a:solidFill>
                  <a:srgbClr val="FF0000"/>
                </a:solidFill>
              </a:rPr>
              <a:t>100 </a:t>
            </a:r>
          </a:p>
        </p:txBody>
      </p:sp>
    </p:spTree>
    <p:extLst>
      <p:ext uri="{BB962C8B-B14F-4D97-AF65-F5344CB8AC3E}">
        <p14:creationId xmlns:p14="http://schemas.microsoft.com/office/powerpoint/2010/main" val="15839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2" y="918875"/>
            <a:ext cx="8290904" cy="59294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3249" y="0"/>
            <a:ext cx="8951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LES generated cross</a:t>
            </a:r>
            <a:r>
              <a:rPr lang="en-US" sz="2800" b="1" dirty="0">
                <a:solidFill>
                  <a:srgbClr val="000000"/>
                </a:solidFill>
              </a:rPr>
              <a:t>-wind vertical </a:t>
            </a:r>
            <a:r>
              <a:rPr lang="en-US" sz="2800" b="1" dirty="0" smtClean="0">
                <a:solidFill>
                  <a:srgbClr val="000000"/>
                </a:solidFill>
              </a:rPr>
              <a:t>velocity Spectra </a:t>
            </a:r>
            <a:r>
              <a:rPr lang="en-US" sz="2800" b="1" dirty="0">
                <a:solidFill>
                  <a:srgbClr val="000000"/>
                </a:solidFill>
              </a:rPr>
              <a:t>@</a:t>
            </a:r>
            <a:r>
              <a:rPr lang="en-US" sz="2800" b="1" dirty="0" smtClean="0">
                <a:solidFill>
                  <a:srgbClr val="000000"/>
                </a:solidFill>
              </a:rPr>
              <a:t>400m </a:t>
            </a:r>
            <a:r>
              <a:rPr lang="en-US" sz="1600" b="1" dirty="0" smtClean="0">
                <a:solidFill>
                  <a:srgbClr val="FF0000"/>
                </a:solidFill>
              </a:rPr>
              <a:t>Idealized </a:t>
            </a:r>
            <a:r>
              <a:rPr lang="en-US" sz="1600" b="1" dirty="0">
                <a:solidFill>
                  <a:srgbClr val="FF0000"/>
                </a:solidFill>
              </a:rPr>
              <a:t>Flow </a:t>
            </a:r>
            <a:r>
              <a:rPr lang="en-US" sz="1600" b="1" dirty="0" smtClean="0">
                <a:solidFill>
                  <a:srgbClr val="FF0000"/>
                </a:solidFill>
              </a:rPr>
              <a:t>conditions:  </a:t>
            </a:r>
            <a:r>
              <a:rPr lang="en-US" sz="1600" b="1" dirty="0" smtClean="0"/>
              <a:t>Wavenumber weighted so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a</a:t>
            </a:r>
            <a:r>
              <a:rPr lang="en-US" sz="1600" b="1" dirty="0" smtClean="0"/>
              <a:t>rea under curve is proportional to energy;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7371" y="3250084"/>
            <a:ext cx="87510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Cells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7741" y="4735222"/>
            <a:ext cx="89948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Rolls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02480" y="3773304"/>
            <a:ext cx="470191" cy="4345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272671" y="4735222"/>
            <a:ext cx="495070" cy="2582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9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.5_TI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63416"/>
            <a:ext cx="9144000" cy="579458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Rectangle 2"/>
          <p:cNvSpPr/>
          <p:nvPr/>
        </p:nvSpPr>
        <p:spPr>
          <a:xfrm>
            <a:off x="227148" y="623928"/>
            <a:ext cx="8776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Schematic of spatial </a:t>
            </a:r>
            <a:r>
              <a:rPr lang="en-US" b="1" dirty="0"/>
              <a:t>regimes including the “terra incognita” for grid sizes in mesoscale and LES models relative to turbulent eddy structures, with peak eddy size represented by </a:t>
            </a:r>
            <a:r>
              <a:rPr lang="en-US" b="1" i="1" dirty="0"/>
              <a:t>l</a:t>
            </a:r>
            <a:r>
              <a:rPr lang="en-US" b="1" dirty="0"/>
              <a:t>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660" y="39152"/>
            <a:ext cx="53597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What exactly is the Problem??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48520" y="3314140"/>
            <a:ext cx="224818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Turbulent transport is </a:t>
            </a:r>
          </a:p>
          <a:p>
            <a:r>
              <a:rPr lang="en-US" dirty="0"/>
              <a:t>p</a:t>
            </a:r>
            <a:r>
              <a:rPr lang="en-US" dirty="0" smtClean="0"/>
              <a:t>arameterized for the </a:t>
            </a:r>
          </a:p>
          <a:p>
            <a:r>
              <a:rPr lang="en-US" dirty="0"/>
              <a:t>m</a:t>
            </a:r>
            <a:r>
              <a:rPr lang="en-US" dirty="0" smtClean="0"/>
              <a:t>esoscale models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20795" y="4790542"/>
            <a:ext cx="35181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520795" y="5281190"/>
            <a:ext cx="35104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75417" y="4857673"/>
            <a:ext cx="3587303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Trying to resolve turbulent motions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0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Slipstream">
    <a:majorFont>
      <a:latin typeface="Trebuchet MS"/>
      <a:ea typeface=""/>
      <a:cs typeface=""/>
      <a:font script="Jpan" typeface="ＭＳ ゴシック"/>
      <a:font script="Hang" typeface="HY그래픽B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ＭＳ ゴシック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Slipstream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Slipstream">
    <a:majorFont>
      <a:latin typeface="Trebuchet MS"/>
      <a:ea typeface=""/>
      <a:cs typeface=""/>
      <a:font script="Jpan" typeface="ＭＳ ゴシック"/>
      <a:font script="Hang" typeface="HY그래픽B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ＭＳ ゴシック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Slipstream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1510</Words>
  <Application>Microsoft Macintosh PowerPoint</Application>
  <PresentationFormat>On-screen Show (4:3)</PresentationFormat>
  <Paragraphs>211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Motivation for study</vt:lpstr>
      <vt:lpstr>A Collaborative Investigation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IMPLICATIONS: Mesoscale        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we have learned thus far…     Mesoscale (M-CISC)   LES (L-CISC)</vt:lpstr>
      <vt:lpstr>WAY Forward approaches: PBL parameterization exploratory experiments</vt:lpstr>
      <vt:lpstr>PowerPoint Presentation</vt:lpstr>
      <vt:lpstr>PowerPoint Presentation</vt:lpstr>
      <vt:lpstr>PowerPoint Presentation</vt:lpstr>
      <vt:lpstr>PowerPoint Presentation</vt:lpstr>
      <vt:lpstr>Summary Points</vt:lpstr>
    </vt:vector>
  </TitlesOfParts>
  <Company>UNC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Ching</dc:creator>
  <cp:lastModifiedBy>Jason Ching</cp:lastModifiedBy>
  <cp:revision>127</cp:revision>
  <dcterms:created xsi:type="dcterms:W3CDTF">2013-07-15T14:22:18Z</dcterms:created>
  <dcterms:modified xsi:type="dcterms:W3CDTF">2013-10-29T12:34:25Z</dcterms:modified>
</cp:coreProperties>
</file>