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596" r:id="rId3"/>
    <p:sldId id="597" r:id="rId4"/>
    <p:sldId id="598" r:id="rId5"/>
    <p:sldId id="599" r:id="rId6"/>
    <p:sldId id="600" r:id="rId7"/>
    <p:sldId id="601" r:id="rId8"/>
    <p:sldId id="593" r:id="rId9"/>
    <p:sldId id="590" r:id="rId10"/>
    <p:sldId id="591" r:id="rId11"/>
    <p:sldId id="592" r:id="rId12"/>
    <p:sldId id="60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682"/>
    <a:srgbClr val="0000FF"/>
    <a:srgbClr val="00673E"/>
    <a:srgbClr val="008E86"/>
    <a:srgbClr val="448F9C"/>
    <a:srgbClr val="FFCC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0653" autoAdjust="0"/>
  </p:normalViewPr>
  <p:slideViewPr>
    <p:cSldViewPr>
      <p:cViewPr varScale="1">
        <p:scale>
          <a:sx n="87" d="100"/>
          <a:sy n="87" d="100"/>
        </p:scale>
        <p:origin x="-51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27DA76C-DD05-4CA3-9C34-4C318AB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32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3D077CE-54B1-440B-B442-93578698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71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51E66-8558-428E-A49D-54BC541F3256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backgrounds_26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52438" y="6400800"/>
            <a:ext cx="5643562" cy="152400"/>
          </a:xfrm>
          <a:prstGeom prst="rect">
            <a:avLst/>
          </a:prstGeom>
          <a:solidFill>
            <a:srgbClr val="4B2682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U.S. EPA Office of Research &amp; Development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1413"/>
            <a:ext cx="8247063" cy="2592387"/>
          </a:xfrm>
          <a:solidFill>
            <a:srgbClr val="4B2682">
              <a:alpha val="0"/>
            </a:srgbClr>
          </a:solidFill>
        </p:spPr>
        <p:txBody>
          <a:bodyPr lIns="0" tIns="0" rIns="0" bIns="0"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60813"/>
            <a:ext cx="8247063" cy="2058987"/>
          </a:xfrm>
          <a:solidFill>
            <a:srgbClr val="4B2682">
              <a:alpha val="0"/>
            </a:srgbClr>
          </a:solidFill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6324600"/>
            <a:ext cx="1905000" cy="228600"/>
          </a:xfrm>
          <a:prstGeom prst="rect">
            <a:avLst/>
          </a:prstGeom>
          <a:solidFill>
            <a:srgbClr val="4B2682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September 12,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EBBA-49EF-49BB-A183-92D6FF0F6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6C3D-C101-4226-A58D-90F35C194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52F87-D71B-4FD3-A768-5BA9FC37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D933-4EF5-4F19-BFCD-4A05A6D40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43434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FD18-4D98-4A5C-8884-C83A63B5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9609-206D-49B7-A61E-0889F1B38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80A7-DF64-4442-876B-C80D9F22D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10FF-ABF9-41F4-9A74-B9FEC490B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6E12-92A0-47EB-B2F0-41BD234A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CB4A-8C1C-489A-8F86-3C665B5A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7176-CFB5-41D8-B2D9-1EADD4C5D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032D-1F28-4403-93CF-4B83523C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5611-0DEE-471F-A6E6-1D8D42F9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E97-8558-4296-814C-E34B90655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backgrounds_2617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3"/>
          <p:cNvSpPr>
            <a:spLocks noChangeArrowheads="1"/>
          </p:cNvSpPr>
          <p:nvPr/>
        </p:nvSpPr>
        <p:spPr bwMode="auto">
          <a:xfrm>
            <a:off x="304800" y="228600"/>
            <a:ext cx="1828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620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611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4B2682"/>
                </a:solidFill>
                <a:latin typeface="Arial" charset="0"/>
              </a:defRPr>
            </a:lvl1pPr>
          </a:lstStyle>
          <a:p>
            <a:pPr>
              <a:defRPr/>
            </a:pPr>
            <a:fld id="{15012258-DD9F-4278-95A7-E5283C87E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23838" y="6705600"/>
            <a:ext cx="5643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4B2682"/>
                </a:solidFill>
              </a:rPr>
              <a:t>U.S. EPA Office of Research &amp; Development, Atmospheric Modeling &amp; Analysis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4B2682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10000"/>
        </a:spcBef>
        <a:spcAft>
          <a:spcPct val="0"/>
        </a:spcAft>
        <a:buClr>
          <a:srgbClr val="4B2682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10000"/>
        </a:spcBef>
        <a:spcAft>
          <a:spcPct val="0"/>
        </a:spcAft>
        <a:buClr>
          <a:srgbClr val="4B2682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10000"/>
        </a:spcBef>
        <a:spcAft>
          <a:spcPct val="0"/>
        </a:spcAft>
        <a:buClr>
          <a:srgbClr val="4B2682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10000"/>
        </a:spcBef>
        <a:spcAft>
          <a:spcPct val="0"/>
        </a:spcAft>
        <a:buClr>
          <a:srgbClr val="4B2682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10000"/>
        </a:spcBef>
        <a:spcAft>
          <a:spcPct val="0"/>
        </a:spcAft>
        <a:buClr>
          <a:srgbClr val="4B2682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10000"/>
        </a:spcBef>
        <a:spcAft>
          <a:spcPct val="0"/>
        </a:spcAft>
        <a:buClr>
          <a:srgbClr val="4B2682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10000"/>
        </a:spcBef>
        <a:spcAft>
          <a:spcPct val="0"/>
        </a:spcAft>
        <a:buClr>
          <a:srgbClr val="4B2682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10000"/>
        </a:spcBef>
        <a:spcAft>
          <a:spcPct val="0"/>
        </a:spcAft>
        <a:buClr>
          <a:srgbClr val="4B2682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10000"/>
        </a:spcBef>
        <a:spcAft>
          <a:spcPct val="0"/>
        </a:spcAft>
        <a:buClr>
          <a:srgbClr val="4B2682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dirty="0" smtClean="0"/>
              <a:t>October 30, 2013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438" y="3124200"/>
            <a:ext cx="8162925" cy="3200400"/>
          </a:xfrm>
        </p:spPr>
        <p:txBody>
          <a:bodyPr/>
          <a:lstStyle/>
          <a:p>
            <a:pPr algn="ctr" eaLnBrk="1" hangingPunct="1"/>
            <a:r>
              <a:rPr lang="en-US" i="0" dirty="0" smtClean="0">
                <a:latin typeface="Arial" charset="0"/>
              </a:rPr>
              <a:t>Prakash V. Bhave, Mary K. McCabe, Valerie C. Garcia</a:t>
            </a:r>
          </a:p>
          <a:p>
            <a:pPr algn="ctr" eaLnBrk="1" hangingPunct="1"/>
            <a:endParaRPr lang="en-US" i="0" dirty="0" smtClean="0">
              <a:latin typeface="Arial" charset="0"/>
            </a:endParaRPr>
          </a:p>
          <a:p>
            <a:pPr algn="ctr" eaLnBrk="1" hangingPunct="1"/>
            <a:r>
              <a:rPr lang="en-US" i="0" dirty="0" smtClean="0">
                <a:latin typeface="Arial" charset="0"/>
              </a:rPr>
              <a:t>Atmospheric Modeling &amp; Analysis Division</a:t>
            </a:r>
          </a:p>
          <a:p>
            <a:pPr algn="ctr" eaLnBrk="1" hangingPunct="1"/>
            <a:r>
              <a:rPr lang="en-US" i="0" dirty="0" smtClean="0">
                <a:latin typeface="Arial" charset="0"/>
              </a:rPr>
              <a:t>U.S. EPA, Office of Research &amp; Development</a:t>
            </a:r>
          </a:p>
          <a:p>
            <a:pPr algn="ctr" eaLnBrk="1" hangingPunct="1"/>
            <a:endParaRPr lang="fi-FI" i="0" dirty="0" smtClean="0">
              <a:latin typeface="Arial" charset="0"/>
            </a:endParaRPr>
          </a:p>
          <a:p>
            <a:pPr algn="ctr" eaLnBrk="1" hangingPunct="1"/>
            <a:endParaRPr lang="fi-FI" i="0" dirty="0" smtClean="0">
              <a:latin typeface="Arial" charset="0"/>
            </a:endParaRPr>
          </a:p>
          <a:p>
            <a:pPr algn="ctr" eaLnBrk="1" hangingPunct="1"/>
            <a:r>
              <a:rPr lang="fi-FI" sz="2000" dirty="0" smtClean="0">
                <a:latin typeface="Arial" charset="0"/>
              </a:rPr>
              <a:t>CMAS Conference</a:t>
            </a:r>
          </a:p>
          <a:p>
            <a:pPr algn="ctr" eaLnBrk="1" hangingPunct="1"/>
            <a:r>
              <a:rPr lang="fi-FI" sz="2000" dirty="0" smtClean="0">
                <a:latin typeface="Arial" charset="0"/>
              </a:rPr>
              <a:t>Chapel Hill, NC</a:t>
            </a:r>
          </a:p>
          <a:p>
            <a:pPr algn="ctr" eaLnBrk="1" hangingPunct="1"/>
            <a:r>
              <a:rPr lang="fi-FI" sz="2000" dirty="0" smtClean="0">
                <a:latin typeface="Arial" charset="0"/>
              </a:rPr>
              <a:t>October 28 – 30, 2013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905000"/>
          </a:xfrm>
        </p:spPr>
        <p:txBody>
          <a:bodyPr/>
          <a:lstStyle/>
          <a:p>
            <a:pPr algn="ctr"/>
            <a:r>
              <a:rPr lang="en-US" dirty="0" smtClean="0"/>
              <a:t>Estimation of human exposure to PM</a:t>
            </a:r>
            <a:r>
              <a:rPr lang="en-US" baseline="-25000" dirty="0" smtClean="0"/>
              <a:t>2.5</a:t>
            </a:r>
            <a:r>
              <a:rPr lang="en-US" dirty="0" smtClean="0"/>
              <a:t> components in U.S. metro areas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i="1" dirty="0" smtClean="0"/>
              <a:t>Using routine measurements and CMAQ!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hoenix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797" y="2649735"/>
            <a:ext cx="2758210" cy="2115695"/>
          </a:xfrm>
          <a:prstGeom prst="rect">
            <a:avLst/>
          </a:prstGeom>
        </p:spPr>
      </p:pic>
      <p:pic>
        <p:nvPicPr>
          <p:cNvPr id="17" name="Picture 16" descr="Bias CMAQ outp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300" y="2648214"/>
            <a:ext cx="2758210" cy="2115696"/>
          </a:xfrm>
          <a:prstGeom prst="rect">
            <a:avLst/>
          </a:prstGeom>
        </p:spPr>
      </p:pic>
      <p:pic>
        <p:nvPicPr>
          <p:cNvPr id="18" name="Picture 17" descr="AZ stat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774" y="947879"/>
            <a:ext cx="2043298" cy="1801775"/>
          </a:xfrm>
          <a:prstGeom prst="rect">
            <a:avLst/>
          </a:prstGeom>
        </p:spPr>
      </p:pic>
      <p:pic>
        <p:nvPicPr>
          <p:cNvPr id="20" name="Picture 19" descr="PhoenixPopDen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797" y="762000"/>
            <a:ext cx="2759019" cy="21163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46004" y="2555537"/>
            <a:ext cx="18526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Population Density (km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9057" y="4442040"/>
            <a:ext cx="2133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Area average = 0.71 µg/m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8387" y="1719932"/>
            <a:ext cx="915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4B2682"/>
                </a:solidFill>
              </a:rPr>
              <a:t>Raw Data</a:t>
            </a:r>
            <a:endParaRPr lang="en-US" b="1" baseline="30000" dirty="0">
              <a:solidFill>
                <a:srgbClr val="4B268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458990" y="3406611"/>
            <a:ext cx="17767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B2682"/>
                </a:solidFill>
              </a:rPr>
              <a:t>CMAQ Model Output</a:t>
            </a:r>
            <a:endParaRPr lang="en-US" b="1" baseline="30000" dirty="0">
              <a:solidFill>
                <a:srgbClr val="4B2682"/>
              </a:solidFill>
            </a:endParaRPr>
          </a:p>
        </p:txBody>
      </p:sp>
      <p:grpSp>
        <p:nvGrpSpPr>
          <p:cNvPr id="2" name="Group 179"/>
          <p:cNvGrpSpPr/>
          <p:nvPr/>
        </p:nvGrpSpPr>
        <p:grpSpPr>
          <a:xfrm>
            <a:off x="5570382" y="1055661"/>
            <a:ext cx="909679" cy="571819"/>
            <a:chOff x="22879050" y="6600825"/>
            <a:chExt cx="1722001" cy="1082438"/>
          </a:xfrm>
        </p:grpSpPr>
        <p:pic>
          <p:nvPicPr>
            <p:cNvPr id="54" name="Picture 53"/>
            <p:cNvPicPr/>
            <p:nvPr/>
          </p:nvPicPr>
          <p:blipFill>
            <a:blip r:embed="rId6" cstate="print"/>
            <a:srcRect l="1334" t="16928" r="91051" b="52990"/>
            <a:stretch>
              <a:fillRect/>
            </a:stretch>
          </p:blipFill>
          <p:spPr bwMode="auto">
            <a:xfrm>
              <a:off x="22879050" y="6600825"/>
              <a:ext cx="219075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23117205" y="6610352"/>
              <a:ext cx="889093" cy="320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0 – 160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117205" y="6861177"/>
              <a:ext cx="1186470" cy="320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161 – 530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117205" y="7112003"/>
              <a:ext cx="1335156" cy="320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531 – 1107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117205" y="7362826"/>
              <a:ext cx="1483846" cy="320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1108 – 1863</a:t>
              </a:r>
            </a:p>
          </p:txBody>
        </p:sp>
      </p:grpSp>
      <p:grpSp>
        <p:nvGrpSpPr>
          <p:cNvPr id="3" name="Group 191"/>
          <p:cNvGrpSpPr/>
          <p:nvPr/>
        </p:nvGrpSpPr>
        <p:grpSpPr>
          <a:xfrm>
            <a:off x="2823578" y="2895600"/>
            <a:ext cx="605422" cy="539085"/>
            <a:chOff x="17718881" y="10344153"/>
            <a:chExt cx="888220" cy="1020473"/>
          </a:xfrm>
        </p:grpSpPr>
        <p:pic>
          <p:nvPicPr>
            <p:cNvPr id="44" name="Picture 32"/>
            <p:cNvPicPr/>
            <p:nvPr/>
          </p:nvPicPr>
          <p:blipFill>
            <a:blip r:embed="rId6" cstate="print"/>
            <a:srcRect l="2165" t="54247" r="97354" b="44124"/>
            <a:stretch>
              <a:fillRect/>
            </a:stretch>
          </p:blipFill>
          <p:spPr bwMode="auto">
            <a:xfrm>
              <a:off x="17718881" y="11117615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/>
            <p:nvPr/>
          </p:nvPicPr>
          <p:blipFill>
            <a:blip r:embed="rId6" cstate="print"/>
            <a:srcRect l="2099" t="63816" r="97078" b="34719"/>
            <a:stretch>
              <a:fillRect/>
            </a:stretch>
          </p:blipFill>
          <p:spPr bwMode="auto">
            <a:xfrm>
              <a:off x="17718881" y="10929936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/>
            <p:nvPr/>
          </p:nvPicPr>
          <p:blipFill>
            <a:blip r:embed="rId6" cstate="print"/>
            <a:srcRect l="2083" t="73274" r="97028" b="25505"/>
            <a:stretch>
              <a:fillRect/>
            </a:stretch>
          </p:blipFill>
          <p:spPr bwMode="auto">
            <a:xfrm>
              <a:off x="17718881" y="10742257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6"/>
            <p:cNvPicPr/>
            <p:nvPr/>
          </p:nvPicPr>
          <p:blipFill>
            <a:blip r:embed="rId6" cstate="print"/>
            <a:srcRect l="1986" t="82596" r="97227" b="16277"/>
            <a:stretch>
              <a:fillRect/>
            </a:stretch>
          </p:blipFill>
          <p:spPr bwMode="auto">
            <a:xfrm>
              <a:off x="17718881" y="10554577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/>
            <p:nvPr/>
          </p:nvPicPr>
          <p:blipFill>
            <a:blip r:embed="rId6" cstate="print"/>
            <a:srcRect l="2154" t="92131" r="97054" b="6584"/>
            <a:stretch>
              <a:fillRect/>
            </a:stretch>
          </p:blipFill>
          <p:spPr bwMode="auto">
            <a:xfrm>
              <a:off x="17718881" y="10366898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895191" y="10344153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3.0 – 5.0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895191" y="10533729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1.5 – 3.0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895191" y="10723302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1.0 – 1.5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895191" y="10912878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0.5 – 1.0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95191" y="11102451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0.3 – 0.5</a:t>
              </a:r>
            </a:p>
          </p:txBody>
        </p:sp>
      </p:grp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Autofit/>
          </a:bodyPr>
          <a:lstStyle/>
          <a:p>
            <a:r>
              <a:rPr lang="en-US" dirty="0"/>
              <a:t>Example of Results</a:t>
            </a:r>
            <a:endParaRPr lang="en-US" sz="3600" b="1" dirty="0" smtClean="0">
              <a:solidFill>
                <a:srgbClr val="4B268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1" y="2409206"/>
            <a:ext cx="11819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CSN Measurement 4.16 µg/m</a:t>
            </a:r>
            <a:r>
              <a:rPr lang="en-US" sz="1200" baseline="30000" dirty="0" smtClean="0"/>
              <a:t>3</a:t>
            </a:r>
            <a:endParaRPr lang="en-US" sz="1200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3581401" y="4442040"/>
            <a:ext cx="2590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Population average = 2.24 µg/m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6172200" y="2743200"/>
            <a:ext cx="25908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800" u="sng" dirty="0" smtClean="0"/>
              <a:t>But</a:t>
            </a:r>
            <a:r>
              <a:rPr lang="en-US" sz="1800" dirty="0" smtClean="0"/>
              <a:t> population density is correlated with OC concentration.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6399" y="4648200"/>
            <a:ext cx="4703801" cy="1353979"/>
            <a:chOff x="706399" y="4648200"/>
            <a:chExt cx="4703801" cy="1353979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4343400" y="4648200"/>
              <a:ext cx="1066800" cy="457200"/>
            </a:xfrm>
            <a:prstGeom prst="straightConnector1">
              <a:avLst/>
            </a:prstGeom>
            <a:ln w="38100">
              <a:solidFill>
                <a:srgbClr val="4B268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06399" y="4924961"/>
              <a:ext cx="394180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Accounting for spatial variation in air concentrations &amp; population density, we obtain a more accurate estimate of the average exposure across this metro area.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200" y="6096000"/>
            <a:ext cx="8915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4B2682"/>
                </a:solidFill>
              </a:rPr>
              <a:t>Population-Averaged Exposure Measurement Error (due to spatial variability) = +1.92 µg/m</a:t>
            </a:r>
            <a:r>
              <a:rPr lang="en-US" b="1" baseline="30000" dirty="0" smtClean="0">
                <a:solidFill>
                  <a:srgbClr val="4B2682"/>
                </a:solidFill>
              </a:rPr>
              <a:t>3</a:t>
            </a:r>
          </a:p>
          <a:p>
            <a:r>
              <a:rPr lang="en-US" dirty="0" smtClean="0">
                <a:solidFill>
                  <a:srgbClr val="4B2682"/>
                </a:solidFill>
              </a:rPr>
              <a:t>*Using CMAQ, we calculate this error for 14 species across all metro areas with a single CSN site</a:t>
            </a:r>
            <a:endParaRPr lang="en-US" baseline="-25000" dirty="0">
              <a:solidFill>
                <a:srgbClr val="4B268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4B2682"/>
                </a:solidFill>
              </a:rPr>
              <a:t>Exposure Measurement Error</a:t>
            </a:r>
            <a:br>
              <a:rPr lang="en-US" sz="3600" b="1" dirty="0" smtClean="0">
                <a:solidFill>
                  <a:srgbClr val="4B2682"/>
                </a:solidFill>
              </a:rPr>
            </a:br>
            <a:r>
              <a:rPr lang="en-US" sz="2800" i="1" dirty="0" smtClean="0">
                <a:solidFill>
                  <a:srgbClr val="4B2682"/>
                </a:solidFill>
              </a:rPr>
              <a:t>for Organic Carbon in PM</a:t>
            </a:r>
            <a:r>
              <a:rPr lang="en-US" sz="2800" i="1" baseline="-25000" dirty="0" smtClean="0">
                <a:solidFill>
                  <a:srgbClr val="4B2682"/>
                </a:solidFill>
              </a:rPr>
              <a:t>2.5</a:t>
            </a:r>
          </a:p>
        </p:txBody>
      </p:sp>
      <p:grpSp>
        <p:nvGrpSpPr>
          <p:cNvPr id="2" name="Group 68"/>
          <p:cNvGrpSpPr/>
          <p:nvPr/>
        </p:nvGrpSpPr>
        <p:grpSpPr>
          <a:xfrm>
            <a:off x="304800" y="1145039"/>
            <a:ext cx="7543466" cy="4493761"/>
            <a:chOff x="1041733" y="1905000"/>
            <a:chExt cx="7543466" cy="4493761"/>
          </a:xfrm>
        </p:grpSpPr>
        <p:pic>
          <p:nvPicPr>
            <p:cNvPr id="63" name="Picture 62" descr="OC Error Map.jpg"/>
            <p:cNvPicPr>
              <a:picLocks noChangeAspect="1"/>
            </p:cNvPicPr>
            <p:nvPr/>
          </p:nvPicPr>
          <p:blipFill>
            <a:blip r:embed="rId2" cstate="print"/>
            <a:srcRect t="21477" r="4077" b="19463"/>
            <a:stretch>
              <a:fillRect/>
            </a:stretch>
          </p:blipFill>
          <p:spPr>
            <a:xfrm>
              <a:off x="1041733" y="1905000"/>
              <a:ext cx="7543466" cy="4493761"/>
            </a:xfrm>
            <a:prstGeom prst="rect">
              <a:avLst/>
            </a:prstGeom>
          </p:spPr>
        </p:pic>
        <p:pic>
          <p:nvPicPr>
            <p:cNvPr id="6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50742"/>
            <a:stretch>
              <a:fillRect/>
            </a:stretch>
          </p:blipFill>
          <p:spPr bwMode="auto">
            <a:xfrm>
              <a:off x="1244088" y="5410200"/>
              <a:ext cx="2693245" cy="369854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1166253" y="5791200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-1.0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83945" y="5791200"/>
              <a:ext cx="4055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+1.0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58519" y="5791200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883196" y="5233526"/>
            <a:ext cx="6982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(µg/m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</a:t>
            </a:r>
            <a:endParaRPr lang="en-US" sz="1600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76200" y="5738336"/>
            <a:ext cx="8915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/>
            <a:r>
              <a:rPr lang="en-US" sz="2000" dirty="0" smtClean="0">
                <a:solidFill>
                  <a:srgbClr val="4B2682"/>
                </a:solidFill>
              </a:rPr>
              <a:t>*	Substantial inter-city variability in exposure measurement error can now be accounted for in large-scale, population-based epidemiological studies</a:t>
            </a:r>
            <a:endParaRPr lang="en-US" sz="2000" baseline="-25000" dirty="0">
              <a:solidFill>
                <a:srgbClr val="4B268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48000"/>
            <a:ext cx="220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SO4</a:t>
            </a:r>
            <a:r>
              <a:rPr lang="en-US" baseline="-25000" dirty="0" smtClean="0"/>
              <a:t>err</a:t>
            </a:r>
            <a:r>
              <a:rPr lang="en-US" dirty="0" smtClean="0"/>
              <a:t> = +0.63 µg/m</a:t>
            </a:r>
            <a:r>
              <a:rPr lang="en-US" baseline="30000" dirty="0" smtClean="0"/>
              <a:t>3 </a:t>
            </a:r>
            <a:r>
              <a:rPr lang="en-US" dirty="0" smtClean="0"/>
              <a:t>in Baton Rouge, LA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NO3</a:t>
            </a:r>
            <a:r>
              <a:rPr lang="en-US" baseline="-25000" dirty="0" smtClean="0"/>
              <a:t>err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+2.95 </a:t>
            </a:r>
            <a:r>
              <a:rPr lang="en-US" dirty="0"/>
              <a:t>µg/m</a:t>
            </a:r>
            <a:r>
              <a:rPr lang="en-US" baseline="30000" dirty="0"/>
              <a:t>3 </a:t>
            </a:r>
            <a:r>
              <a:rPr lang="en-US" dirty="0"/>
              <a:t>in </a:t>
            </a:r>
            <a:r>
              <a:rPr lang="en-US" dirty="0" smtClean="0"/>
              <a:t>Riverside, CA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Ti</a:t>
            </a:r>
            <a:r>
              <a:rPr lang="en-US" baseline="-25000" dirty="0" err="1" smtClean="0"/>
              <a:t>err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-8.1 </a:t>
            </a:r>
            <a:r>
              <a:rPr lang="en-US" dirty="0" err="1" smtClean="0"/>
              <a:t>ng</a:t>
            </a:r>
            <a:r>
              <a:rPr lang="en-US" dirty="0" smtClean="0"/>
              <a:t>/m</a:t>
            </a:r>
            <a:r>
              <a:rPr lang="en-US" baseline="30000" dirty="0" smtClean="0"/>
              <a:t>3 </a:t>
            </a:r>
            <a:r>
              <a:rPr lang="en-US" dirty="0"/>
              <a:t>in </a:t>
            </a:r>
            <a:r>
              <a:rPr lang="en-US" dirty="0" smtClean="0"/>
              <a:t>Colorado Springs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Exposure measurement error due to spatial variability in ambient </a:t>
            </a:r>
            <a:r>
              <a:rPr lang="en-US" sz="2000" dirty="0" err="1" smtClean="0"/>
              <a:t>concs</a:t>
            </a:r>
            <a:r>
              <a:rPr lang="en-US" sz="2000" dirty="0" smtClean="0"/>
              <a:t> was estimated fro 15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species in &gt;100 metro areas across the U.S.</a:t>
            </a:r>
          </a:p>
          <a:p>
            <a:endParaRPr lang="en-US" sz="2000" dirty="0" smtClean="0"/>
          </a:p>
          <a:p>
            <a:r>
              <a:rPr lang="en-US" sz="2000" dirty="0" smtClean="0"/>
              <a:t>Error was typically positive (871 out of 1280 cases studied), because most CSN monitors are in urban center</a:t>
            </a:r>
          </a:p>
          <a:p>
            <a:endParaRPr lang="en-US" sz="2000" dirty="0" smtClean="0"/>
          </a:p>
          <a:p>
            <a:r>
              <a:rPr lang="en-US" sz="2000" dirty="0" smtClean="0"/>
              <a:t>Errors can be quite large (e.g., </a:t>
            </a:r>
            <a:r>
              <a:rPr lang="en-US" sz="2000" dirty="0" err="1" smtClean="0"/>
              <a:t>OC</a:t>
            </a:r>
            <a:r>
              <a:rPr lang="en-US" sz="2000" baseline="-25000" dirty="0" err="1" smtClean="0"/>
              <a:t>err</a:t>
            </a:r>
            <a:r>
              <a:rPr lang="en-US" sz="2000" dirty="0" smtClean="0"/>
              <a:t> = +1.92 </a:t>
            </a:r>
            <a:r>
              <a:rPr lang="el-GR" sz="2000" dirty="0" smtClean="0"/>
              <a:t>μ</a:t>
            </a:r>
            <a:r>
              <a:rPr lang="en-US" sz="2000" dirty="0" smtClean="0"/>
              <a:t>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in Phoenix)</a:t>
            </a:r>
          </a:p>
          <a:p>
            <a:endParaRPr lang="en-US" sz="2000" dirty="0"/>
          </a:p>
          <a:p>
            <a:r>
              <a:rPr lang="en-US" sz="2000" dirty="0" smtClean="0"/>
              <a:t>Future work:  incorporate these exposure errors in future </a:t>
            </a:r>
            <a:r>
              <a:rPr lang="en-US" sz="2000" dirty="0" err="1" smtClean="0"/>
              <a:t>epi</a:t>
            </a:r>
            <a:r>
              <a:rPr lang="en-US" sz="2000" dirty="0" smtClean="0"/>
              <a:t> studies that investigate the influence of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composition on mortality risk.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6276" r="3863" b="46149"/>
          <a:stretch/>
        </p:blipFill>
        <p:spPr>
          <a:xfrm rot="60000">
            <a:off x="3462072" y="130753"/>
            <a:ext cx="5635890" cy="5324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81978"/>
            <a:ext cx="1828799" cy="52762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36576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Take-Home Messages </a:t>
            </a:r>
            <a:r>
              <a:rPr lang="en-US" sz="2000" dirty="0">
                <a:solidFill>
                  <a:schemeClr val="accent2"/>
                </a:solidFill>
              </a:rPr>
              <a:t>from CMAS 2010 Special </a:t>
            </a:r>
            <a:r>
              <a:rPr lang="en-US" sz="2000" dirty="0" smtClean="0">
                <a:solidFill>
                  <a:schemeClr val="accent2"/>
                </a:solidFill>
              </a:rPr>
              <a:t>Session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1800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sz="1800" dirty="0"/>
              <a:t>Land-use Regression (LUR) </a:t>
            </a:r>
            <a:r>
              <a:rPr lang="en-US" sz="1800" dirty="0" smtClean="0"/>
              <a:t>is </a:t>
            </a:r>
            <a:r>
              <a:rPr lang="en-US" sz="1800" dirty="0"/>
              <a:t>most popular method for estimating exposure beyond central-site monitor  </a:t>
            </a:r>
            <a:br>
              <a:rPr lang="en-US" sz="1800" dirty="0"/>
            </a:br>
            <a:r>
              <a:rPr lang="en-US" sz="1800" i="1" dirty="0"/>
              <a:t>-</a:t>
            </a:r>
            <a:r>
              <a:rPr lang="en-US" sz="1800" i="1" dirty="0" err="1"/>
              <a:t>L.Sheppard</a:t>
            </a:r>
            <a:endParaRPr lang="en-US" sz="1800" i="1" dirty="0"/>
          </a:p>
          <a:p>
            <a:pPr marL="166688" indent="-166688">
              <a:buFont typeface="Arial" pitchFamily="34" charset="0"/>
              <a:buChar char="•"/>
            </a:pPr>
            <a:endParaRPr lang="en-US" sz="1800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sz="1800" dirty="0" smtClean="0"/>
              <a:t>AQ Modelers should focus on ↑ spatial resolution;  temporal not a major need  </a:t>
            </a:r>
            <a:r>
              <a:rPr lang="en-US" sz="1800" i="1" dirty="0" smtClean="0"/>
              <a:t>–</a:t>
            </a:r>
            <a:r>
              <a:rPr lang="en-US" sz="1800" i="1" dirty="0" err="1" smtClean="0"/>
              <a:t>M.Brauer</a:t>
            </a:r>
            <a:endParaRPr lang="en-US" sz="18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3886201"/>
            <a:ext cx="3429000" cy="150810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Solutions: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Hybrid of CMAQ+AERMOD, CMAQ+RLINE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Run CMAQ at finer scales (e.g., 4km or 1km)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5410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But…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these don’t take advantage of our strength in modeling @regional scales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within-city monitoring of PM</a:t>
            </a:r>
            <a:r>
              <a:rPr lang="en-US" sz="2000" baseline="-25000" dirty="0" smtClean="0">
                <a:solidFill>
                  <a:srgbClr val="FF0000"/>
                </a:solidFill>
              </a:rPr>
              <a:t>2.5</a:t>
            </a:r>
            <a:r>
              <a:rPr lang="en-US" sz="2000" dirty="0" smtClean="0">
                <a:solidFill>
                  <a:srgbClr val="FF0000"/>
                </a:solidFill>
              </a:rPr>
              <a:t> and O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 is fairy dense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– how much value can our models add over LUR or spatial </a:t>
            </a:r>
            <a:r>
              <a:rPr lang="en-US" sz="2000" dirty="0" err="1" smtClean="0">
                <a:solidFill>
                  <a:srgbClr val="FF0000"/>
                </a:solidFill>
              </a:rPr>
              <a:t>kriging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39962" r="36990" b="34556"/>
          <a:stretch/>
        </p:blipFill>
        <p:spPr>
          <a:xfrm>
            <a:off x="543957" y="838200"/>
            <a:ext cx="8066643" cy="53239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6383923"/>
            <a:ext cx="33453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Ref.  </a:t>
            </a:r>
            <a:r>
              <a:rPr lang="en-US" dirty="0" err="1" smtClean="0"/>
              <a:t>Dominici</a:t>
            </a:r>
            <a:r>
              <a:rPr lang="en-US" dirty="0" smtClean="0"/>
              <a:t>, F. et al. </a:t>
            </a:r>
            <a:r>
              <a:rPr lang="en-US" i="1" dirty="0" smtClean="0"/>
              <a:t>JAMA</a:t>
            </a:r>
            <a:r>
              <a:rPr lang="en-US" dirty="0" smtClean="0"/>
              <a:t> 2006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Impact of PM</a:t>
            </a:r>
            <a:r>
              <a:rPr lang="en-US" baseline="-25000" dirty="0" smtClean="0"/>
              <a:t>2.5</a:t>
            </a:r>
            <a:r>
              <a:rPr lang="en-US" dirty="0" smtClean="0"/>
              <a:t> Varies by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Within-Region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6978" y="6383923"/>
            <a:ext cx="3470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Ref.  Franklin, M. et al. </a:t>
            </a:r>
            <a:r>
              <a:rPr lang="en-US" i="1" dirty="0" smtClean="0"/>
              <a:t>JESEE</a:t>
            </a:r>
            <a:r>
              <a:rPr lang="en-US" dirty="0" smtClean="0"/>
              <a:t> 2007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8396" r="8672" b="54247"/>
          <a:stretch/>
        </p:blipFill>
        <p:spPr>
          <a:xfrm rot="60000">
            <a:off x="258806" y="773640"/>
            <a:ext cx="8192906" cy="5327378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1219200" y="2724912"/>
            <a:ext cx="6553200" cy="762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38400" y="1447800"/>
            <a:ext cx="3886200" cy="3657600"/>
            <a:chOff x="2438400" y="1447800"/>
            <a:chExt cx="3886200" cy="3657600"/>
          </a:xfrm>
        </p:grpSpPr>
        <p:sp>
          <p:nvSpPr>
            <p:cNvPr id="10" name="Rounded Rectangle 9"/>
            <p:cNvSpPr/>
            <p:nvPr/>
          </p:nvSpPr>
          <p:spPr>
            <a:xfrm>
              <a:off x="2438400" y="1447800"/>
              <a:ext cx="228600" cy="3657600"/>
            </a:xfrm>
            <a:prstGeom prst="roundRect">
              <a:avLst/>
            </a:prstGeom>
            <a:solidFill>
              <a:srgbClr val="4B268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96000" y="2438399"/>
              <a:ext cx="228600" cy="2645229"/>
            </a:xfrm>
            <a:prstGeom prst="roundRect">
              <a:avLst/>
            </a:prstGeom>
            <a:solidFill>
              <a:srgbClr val="4B268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400800" y="2133601"/>
            <a:ext cx="381000" cy="29826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r>
              <a:rPr lang="en-US" dirty="0" smtClean="0"/>
              <a:t>Baxter, Franklin, </a:t>
            </a:r>
            <a:r>
              <a:rPr lang="en-US" dirty="0" err="1" smtClean="0"/>
              <a:t>Ozkaynak</a:t>
            </a:r>
            <a:r>
              <a:rPr lang="en-US" dirty="0" smtClean="0"/>
              <a:t>, et al.  The use of improved </a:t>
            </a:r>
            <a:r>
              <a:rPr lang="en-US" b="1" dirty="0" smtClean="0">
                <a:solidFill>
                  <a:srgbClr val="FF0000"/>
                </a:solidFill>
              </a:rPr>
              <a:t>exposure factors</a:t>
            </a:r>
            <a:r>
              <a:rPr lang="en-US" dirty="0" smtClean="0"/>
              <a:t> in the interpretation of PM</a:t>
            </a:r>
            <a:r>
              <a:rPr lang="en-US" baseline="-25000" dirty="0" smtClean="0"/>
              <a:t>2.5</a:t>
            </a:r>
            <a:r>
              <a:rPr lang="en-US" dirty="0" smtClean="0"/>
              <a:t> epidemiological results, </a:t>
            </a:r>
            <a:r>
              <a:rPr lang="en-US" i="1" dirty="0" smtClean="0"/>
              <a:t>Air Qual. Atmos. Health</a:t>
            </a:r>
            <a:r>
              <a:rPr lang="en-US" dirty="0" smtClean="0"/>
              <a:t>, 2013.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Baxter, Duvall, &amp; Sacks.  Examining the effects of air pollution </a:t>
            </a:r>
            <a:r>
              <a:rPr lang="en-US" b="1" dirty="0" smtClean="0">
                <a:solidFill>
                  <a:srgbClr val="FF0000"/>
                </a:solidFill>
              </a:rPr>
              <a:t>composition</a:t>
            </a:r>
            <a:r>
              <a:rPr lang="en-US" dirty="0" smtClean="0"/>
              <a:t> on within region differences in PM</a:t>
            </a:r>
            <a:r>
              <a:rPr lang="en-US" baseline="-25000" dirty="0" smtClean="0"/>
              <a:t>2.5</a:t>
            </a:r>
            <a:r>
              <a:rPr lang="en-US" dirty="0" smtClean="0"/>
              <a:t> mortality risk estimates, </a:t>
            </a:r>
            <a:r>
              <a:rPr lang="en-US" i="1" dirty="0" smtClean="0"/>
              <a:t>JESEE</a:t>
            </a:r>
            <a:r>
              <a:rPr lang="en-US" dirty="0" smtClean="0"/>
              <a:t>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724400"/>
            <a:ext cx="89154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Major obstacle: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Routine observations of PM</a:t>
            </a:r>
            <a:r>
              <a:rPr lang="en-US" sz="2400" baseline="-25000" dirty="0" smtClean="0">
                <a:solidFill>
                  <a:schemeClr val="bg1"/>
                </a:solidFill>
              </a:rPr>
              <a:t>2.5</a:t>
            </a:r>
            <a:r>
              <a:rPr lang="en-US" sz="2400" dirty="0" smtClean="0">
                <a:solidFill>
                  <a:schemeClr val="bg1"/>
                </a:solidFill>
              </a:rPr>
              <a:t> composition are very limited.  Of 139 U.S. cities with chemical speciation network (CSN) sites, only 15 have &gt;1 site.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r>
              <a:rPr lang="en-US" sz="2800" dirty="0" smtClean="0"/>
              <a:t>For many locations and chemical species, the PM</a:t>
            </a:r>
            <a:r>
              <a:rPr lang="en-US" sz="2800" baseline="-25000" dirty="0" smtClean="0"/>
              <a:t>2.5</a:t>
            </a:r>
            <a:r>
              <a:rPr lang="en-US" sz="2800" dirty="0" smtClean="0"/>
              <a:t> composition at a single CSN site is an </a:t>
            </a:r>
            <a:r>
              <a:rPr lang="en-US" sz="2800" i="1" dirty="0" smtClean="0"/>
              <a:t>inadequate</a:t>
            </a:r>
            <a:r>
              <a:rPr lang="en-US" sz="2800" dirty="0" smtClean="0"/>
              <a:t> estimate of the ambient concentrations across the metropolitan area, for </a:t>
            </a:r>
            <a:r>
              <a:rPr lang="en-US" sz="2800" dirty="0"/>
              <a:t>assessing the compositional effects on within-region differences in PM</a:t>
            </a:r>
            <a:r>
              <a:rPr lang="en-US" sz="2800" baseline="-25000" dirty="0"/>
              <a:t>2.5</a:t>
            </a:r>
            <a:r>
              <a:rPr lang="en-US" sz="2800" dirty="0"/>
              <a:t> mortality risk </a:t>
            </a:r>
            <a:r>
              <a:rPr lang="en-US" sz="2800" dirty="0" smtClean="0"/>
              <a:t>estimates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Ambient Measurements</a:t>
            </a:r>
          </a:p>
          <a:p>
            <a:pPr lvl="1"/>
            <a:r>
              <a:rPr lang="en-US" sz="1800" dirty="0" smtClean="0"/>
              <a:t>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4B2682"/>
                </a:solidFill>
              </a:rPr>
              <a:t>CSN measurements in 2006</a:t>
            </a:r>
            <a:r>
              <a:rPr lang="en-US" sz="1800" dirty="0" smtClean="0"/>
              <a:t> (24h </a:t>
            </a:r>
            <a:r>
              <a:rPr lang="en-US" sz="1800" dirty="0" err="1" smtClean="0"/>
              <a:t>obs</a:t>
            </a:r>
            <a:r>
              <a:rPr lang="en-US" sz="1800" dirty="0" smtClean="0"/>
              <a:t>, 1-in-3 or 1-in-6)</a:t>
            </a:r>
          </a:p>
          <a:p>
            <a:pPr lvl="1"/>
            <a:r>
              <a:rPr lang="en-US" sz="1800" dirty="0" smtClean="0"/>
              <a:t>Subset data which are only site in their core-based statistical area (CBSA)</a:t>
            </a:r>
          </a:p>
          <a:p>
            <a:pPr lvl="1"/>
            <a:r>
              <a:rPr lang="en-US" sz="1800" dirty="0" smtClean="0"/>
              <a:t>Compute annual </a:t>
            </a:r>
            <a:r>
              <a:rPr lang="en-US" sz="1800" dirty="0" err="1" smtClean="0"/>
              <a:t>avg</a:t>
            </a:r>
            <a:r>
              <a:rPr lang="en-US" sz="1800" dirty="0" smtClean="0"/>
              <a:t> </a:t>
            </a:r>
            <a:r>
              <a:rPr lang="en-US" sz="1800" dirty="0" err="1" smtClean="0"/>
              <a:t>conc</a:t>
            </a:r>
            <a:r>
              <a:rPr lang="en-US" sz="1800" dirty="0" smtClean="0"/>
              <a:t> of each species at each site</a:t>
            </a:r>
          </a:p>
          <a:p>
            <a:r>
              <a:rPr lang="en-US" sz="2000" i="1" dirty="0" smtClean="0"/>
              <a:t>Model Simulation</a:t>
            </a:r>
          </a:p>
          <a:p>
            <a:pPr lvl="1"/>
            <a:r>
              <a:rPr lang="en-US" sz="1800" dirty="0" smtClean="0"/>
              <a:t>CMAQ v5.0.1 with default options (e.g., CB05tucl, AERO6, ACM2)</a:t>
            </a:r>
          </a:p>
          <a:p>
            <a:pPr lvl="1"/>
            <a:r>
              <a:rPr lang="en-US" sz="1800" dirty="0" smtClean="0"/>
              <a:t>2006 calendar-year simulation</a:t>
            </a:r>
          </a:p>
          <a:p>
            <a:pPr lvl="1"/>
            <a:r>
              <a:rPr lang="en-US" sz="1800" dirty="0" smtClean="0"/>
              <a:t>12km </a:t>
            </a:r>
            <a:r>
              <a:rPr lang="en-US" sz="1800" dirty="0" err="1" smtClean="0"/>
              <a:t>ConUS</a:t>
            </a:r>
            <a:r>
              <a:rPr lang="en-US" sz="1800" dirty="0" smtClean="0"/>
              <a:t> domain – 459 ×299 × 35 layers</a:t>
            </a:r>
          </a:p>
          <a:p>
            <a:pPr lvl="1"/>
            <a:r>
              <a:rPr lang="en-US" sz="1800" dirty="0" smtClean="0"/>
              <a:t>Emissions: evaluation version D of 2008 NEI w. year-specific fire, mobile, biogenic, &amp; point EGU</a:t>
            </a:r>
          </a:p>
          <a:p>
            <a:pPr lvl="1"/>
            <a:r>
              <a:rPr lang="en-US" sz="1800" dirty="0" smtClean="0"/>
              <a:t>Meteorology:  WRF v3.4</a:t>
            </a:r>
          </a:p>
          <a:p>
            <a:pPr lvl="1"/>
            <a:r>
              <a:rPr lang="en-US" sz="1800" dirty="0" smtClean="0"/>
              <a:t>Computed annual </a:t>
            </a:r>
            <a:r>
              <a:rPr lang="en-US" sz="1800" dirty="0" err="1" smtClean="0"/>
              <a:t>avg</a:t>
            </a:r>
            <a:r>
              <a:rPr lang="en-US" sz="1800" dirty="0" smtClean="0"/>
              <a:t> con for each 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species (</a:t>
            </a:r>
            <a:r>
              <a:rPr lang="en-US" sz="1800" i="1" dirty="0" smtClean="0"/>
              <a:t>n</a:t>
            </a:r>
            <a:r>
              <a:rPr lang="en-US" sz="1800" dirty="0" smtClean="0"/>
              <a:t> = 15) in each surface-layer grid cell (n = 137,241) from hourly CMAQ output</a:t>
            </a:r>
          </a:p>
          <a:p>
            <a:pPr lvl="1"/>
            <a:r>
              <a:rPr lang="en-US" sz="1800" dirty="0" smtClean="0">
                <a:solidFill>
                  <a:srgbClr val="4B2682"/>
                </a:solidFill>
              </a:rPr>
              <a:t>Multiplicative bias correction</a:t>
            </a:r>
            <a:r>
              <a:rPr lang="en-US" sz="1800" dirty="0" smtClean="0"/>
              <a:t> for each CBSA and species</a:t>
            </a:r>
          </a:p>
          <a:p>
            <a:pPr lvl="1"/>
            <a:r>
              <a:rPr lang="en-US" sz="1800" dirty="0" smtClean="0"/>
              <a:t>Excluded cases where model &amp; </a:t>
            </a:r>
            <a:r>
              <a:rPr lang="en-US" sz="1800" dirty="0" err="1" smtClean="0"/>
              <a:t>obs</a:t>
            </a:r>
            <a:r>
              <a:rPr lang="en-US" sz="1800" dirty="0" smtClean="0"/>
              <a:t> differed by &gt; 3×</a:t>
            </a:r>
          </a:p>
          <a:p>
            <a:r>
              <a:rPr lang="en-US" sz="2000" i="1" dirty="0" smtClean="0"/>
              <a:t>Population Data</a:t>
            </a:r>
          </a:p>
          <a:p>
            <a:pPr lvl="1"/>
            <a:r>
              <a:rPr lang="en-US" sz="1800" dirty="0" smtClean="0"/>
              <a:t>2000 Census </a:t>
            </a:r>
            <a:r>
              <a:rPr lang="en-US" sz="1800" dirty="0" smtClean="0">
                <a:solidFill>
                  <a:srgbClr val="4B2682"/>
                </a:solidFill>
              </a:rPr>
              <a:t>block-level data</a:t>
            </a:r>
            <a:r>
              <a:rPr lang="en-US" sz="1800" dirty="0" smtClean="0"/>
              <a:t> projected to 2005 and aggregated to 12km CMAQ grid cells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80A7-DF64-4442-876B-C80D9F22DD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Z stat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74" y="947879"/>
            <a:ext cx="2043298" cy="1801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1" y="2409206"/>
            <a:ext cx="11819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CSN Measurement 4.16 µg/m</a:t>
            </a:r>
            <a:r>
              <a:rPr lang="en-US" sz="1200" baseline="30000" dirty="0" smtClean="0"/>
              <a:t>3</a:t>
            </a:r>
            <a:endParaRPr lang="en-US" sz="1200" baseline="30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8387" y="1719932"/>
            <a:ext cx="915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4B2682"/>
                </a:solidFill>
              </a:rPr>
              <a:t>Raw Data</a:t>
            </a:r>
            <a:endParaRPr lang="en-US" b="1" baseline="30000" dirty="0">
              <a:solidFill>
                <a:srgbClr val="4B2682"/>
              </a:solidFill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of Results</a:t>
            </a:r>
            <a:endParaRPr lang="en-US" sz="3600" b="1" dirty="0" smtClean="0">
              <a:solidFill>
                <a:srgbClr val="4B268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0400" y="990601"/>
            <a:ext cx="52578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Phoenix-Mesa-Glendale </a:t>
            </a:r>
            <a:r>
              <a:rPr lang="en-US" dirty="0" smtClean="0"/>
              <a:t>contains exactly 1 CSN monitor.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At that site, the annual-average OC = 4.16 µg/m</a:t>
            </a:r>
            <a:r>
              <a:rPr lang="en-US" baseline="30000" dirty="0" smtClean="0"/>
              <a:t>3</a:t>
            </a:r>
            <a:r>
              <a:rPr lang="en-US" dirty="0" smtClean="0"/>
              <a:t> in 2006.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ias CMAQ outp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00" y="2648214"/>
            <a:ext cx="2758210" cy="2115696"/>
          </a:xfrm>
          <a:prstGeom prst="rect">
            <a:avLst/>
          </a:prstGeom>
        </p:spPr>
      </p:pic>
      <p:pic>
        <p:nvPicPr>
          <p:cNvPr id="18" name="Picture 17" descr="AZ stat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74" y="947879"/>
            <a:ext cx="2043298" cy="1801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9057" y="4442040"/>
            <a:ext cx="2133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Area average = 0.71 µg/m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8387" y="1719932"/>
            <a:ext cx="915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4B2682"/>
                </a:solidFill>
              </a:rPr>
              <a:t>Raw Data</a:t>
            </a:r>
            <a:endParaRPr lang="en-US" b="1" baseline="30000" dirty="0">
              <a:solidFill>
                <a:srgbClr val="4B268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458990" y="3406611"/>
            <a:ext cx="17767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B2682"/>
                </a:solidFill>
              </a:rPr>
              <a:t>CMAQ Model Output</a:t>
            </a:r>
            <a:endParaRPr lang="en-US" b="1" baseline="30000" dirty="0">
              <a:solidFill>
                <a:srgbClr val="4B2682"/>
              </a:solidFill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Autofit/>
          </a:bodyPr>
          <a:lstStyle/>
          <a:p>
            <a:r>
              <a:rPr lang="en-US" dirty="0"/>
              <a:t>Example of Results</a:t>
            </a:r>
            <a:endParaRPr lang="en-US" sz="3600" b="1" dirty="0" smtClean="0">
              <a:solidFill>
                <a:srgbClr val="4B268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1" y="2409206"/>
            <a:ext cx="11819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CSN Measurement 4.16 µg/m</a:t>
            </a:r>
            <a:r>
              <a:rPr lang="en-US" sz="1200" baseline="30000" dirty="0" smtClean="0"/>
              <a:t>3</a:t>
            </a:r>
            <a:endParaRPr lang="en-US" sz="12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3733800" y="2819400"/>
            <a:ext cx="495300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800" dirty="0" smtClean="0"/>
              <a:t>CMAQ model provides an estimate of spatial variability in OC across the metro area.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1800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After bias correction, avg. conc. = 0.71 µg/m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i="1" dirty="0" smtClean="0"/>
              <a:t>much lower</a:t>
            </a:r>
            <a:r>
              <a:rPr lang="en-US" dirty="0" smtClean="0"/>
              <a:t> than CSN measurement!</a:t>
            </a:r>
            <a:endParaRPr lang="en-US" sz="1800" dirty="0" smtClean="0"/>
          </a:p>
        </p:txBody>
      </p:sp>
      <p:grpSp>
        <p:nvGrpSpPr>
          <p:cNvPr id="21" name="Group 191"/>
          <p:cNvGrpSpPr/>
          <p:nvPr/>
        </p:nvGrpSpPr>
        <p:grpSpPr>
          <a:xfrm>
            <a:off x="2823578" y="2895600"/>
            <a:ext cx="605422" cy="539085"/>
            <a:chOff x="17718881" y="10344153"/>
            <a:chExt cx="888220" cy="1020473"/>
          </a:xfrm>
        </p:grpSpPr>
        <p:pic>
          <p:nvPicPr>
            <p:cNvPr id="22" name="Picture 32"/>
            <p:cNvPicPr/>
            <p:nvPr/>
          </p:nvPicPr>
          <p:blipFill>
            <a:blip r:embed="rId4" cstate="print"/>
            <a:srcRect l="2165" t="54247" r="97354" b="44124"/>
            <a:stretch>
              <a:fillRect/>
            </a:stretch>
          </p:blipFill>
          <p:spPr bwMode="auto">
            <a:xfrm>
              <a:off x="17718881" y="11117615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/>
            <p:nvPr/>
          </p:nvPicPr>
          <p:blipFill>
            <a:blip r:embed="rId4" cstate="print"/>
            <a:srcRect l="2099" t="63816" r="97078" b="34719"/>
            <a:stretch>
              <a:fillRect/>
            </a:stretch>
          </p:blipFill>
          <p:spPr bwMode="auto">
            <a:xfrm>
              <a:off x="17718881" y="10929936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/>
            <p:nvPr/>
          </p:nvPicPr>
          <p:blipFill>
            <a:blip r:embed="rId4" cstate="print"/>
            <a:srcRect l="2083" t="73274" r="97028" b="25505"/>
            <a:stretch>
              <a:fillRect/>
            </a:stretch>
          </p:blipFill>
          <p:spPr bwMode="auto">
            <a:xfrm>
              <a:off x="17718881" y="10742257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/>
            <p:nvPr/>
          </p:nvPicPr>
          <p:blipFill>
            <a:blip r:embed="rId4" cstate="print"/>
            <a:srcRect l="1986" t="82596" r="97227" b="16277"/>
            <a:stretch>
              <a:fillRect/>
            </a:stretch>
          </p:blipFill>
          <p:spPr bwMode="auto">
            <a:xfrm>
              <a:off x="17718881" y="10554577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/>
            <p:cNvPicPr/>
            <p:nvPr/>
          </p:nvPicPr>
          <p:blipFill>
            <a:blip r:embed="rId4" cstate="print"/>
            <a:srcRect l="2154" t="92131" r="97054" b="6584"/>
            <a:stretch>
              <a:fillRect/>
            </a:stretch>
          </p:blipFill>
          <p:spPr bwMode="auto">
            <a:xfrm>
              <a:off x="17718881" y="10366898"/>
              <a:ext cx="164592" cy="16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895191" y="10344153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3.0 – 5.0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95191" y="10533729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1.5 – 3.0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895191" y="10723302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1.0 – 1.5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895191" y="10912878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0.5 – 1.0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95191" y="11102451"/>
              <a:ext cx="711910" cy="262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0.3 – 0.5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7059</TotalTime>
  <Words>789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Estimation of human exposure to PM2.5 components in U.S. metro areas  Using routine measurements and CMAQ!</vt:lpstr>
      <vt:lpstr>PowerPoint Presentation</vt:lpstr>
      <vt:lpstr>Health Impact of PM2.5 Varies by Region</vt:lpstr>
      <vt:lpstr>Within-Region Variability</vt:lpstr>
      <vt:lpstr>Recent Investigations</vt:lpstr>
      <vt:lpstr>Hypothesis</vt:lpstr>
      <vt:lpstr>Methods</vt:lpstr>
      <vt:lpstr>Example of Results</vt:lpstr>
      <vt:lpstr>Example of Results</vt:lpstr>
      <vt:lpstr>Example of Results</vt:lpstr>
      <vt:lpstr>Exposure Measurement Error for Organic Carbon in PM2.5</vt:lpstr>
      <vt:lpstr>Summary &amp; Future Work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BhaveFamily</dc:creator>
  <cp:lastModifiedBy>BhaveFamily</cp:lastModifiedBy>
  <cp:revision>1018</cp:revision>
  <cp:lastPrinted>2006-09-25T21:13:57Z</cp:lastPrinted>
  <dcterms:modified xsi:type="dcterms:W3CDTF">2013-10-30T12:51:33Z</dcterms:modified>
</cp:coreProperties>
</file>