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13"/>
  </p:notesMasterIdLst>
  <p:sldIdLst>
    <p:sldId id="258" r:id="rId2"/>
    <p:sldId id="261" r:id="rId3"/>
    <p:sldId id="262" r:id="rId4"/>
    <p:sldId id="271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DS" initials="JD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777"/>
    <a:srgbClr val="003F69"/>
    <a:srgbClr val="0070B9"/>
    <a:srgbClr val="0B5A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9" autoAdjust="0"/>
    <p:restoredTop sz="79925" autoAdjust="0"/>
  </p:normalViewPr>
  <p:slideViewPr>
    <p:cSldViewPr>
      <p:cViewPr varScale="1">
        <p:scale>
          <a:sx n="106" d="100"/>
          <a:sy n="106" d="100"/>
        </p:scale>
        <p:origin x="-8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195448-0BBF-4394-93CC-723477CC9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767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96CE6-909A-4CAA-AE51-B45690FF17B1}" type="slidenum">
              <a:rPr lang="en-US"/>
              <a:pPr/>
              <a:t>0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613" y="-87313"/>
            <a:ext cx="9331326" cy="70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47800"/>
            <a:ext cx="5713413" cy="14478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" charset="0"/>
              <a:buNone/>
              <a:defRPr i="1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97" name="Picture 25" descr="EPA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676400" cy="6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C5F283-8774-49F4-84D1-2CCA387CA9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5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E0EDAC-61D3-4986-80C1-85E3B8650A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924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9F18-1842-43A3-9046-E6CCEC719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9B544D-27CB-421D-857D-21D8A33B11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27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17BD84-1B59-4CD3-BBFE-9B8928763A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53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61F6C8-05D9-420A-A8D9-7300BD0F6B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66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6FCE6-6A19-4063-B007-650567C37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6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70815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D4DF23-7E53-4D36-89F4-0E94F9B13F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3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D1BADB-0226-4665-A1CF-C5FD75EC2A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59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4586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106BCF-92D8-4AAF-BEDC-6FD6D8CD2C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36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rgbClr val="3557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60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781B3BE-A21F-444E-AE2B-939028EF3E6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1" name="Picture 17" descr="EPA Logo 2955 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5" y="457200"/>
            <a:ext cx="1704975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67050" y="4083050"/>
            <a:ext cx="5654675" cy="255588"/>
          </a:xfrm>
        </p:spPr>
        <p:txBody>
          <a:bodyPr/>
          <a:lstStyle/>
          <a:p>
            <a:r>
              <a:rPr lang="en-US" dirty="0" smtClean="0">
                <a:latin typeface="Arial"/>
              </a:rPr>
              <a:t>Lisa K. Baxter, Kathie L. Dionisio, Janet Burke, and </a:t>
            </a:r>
            <a:r>
              <a:rPr lang="en-US" dirty="0" err="1" smtClean="0">
                <a:latin typeface="Arial"/>
              </a:rPr>
              <a:t>Halûk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Özkaynak</a:t>
            </a:r>
            <a:endParaRPr lang="en-US" dirty="0" smtClean="0">
              <a:latin typeface="Arial"/>
            </a:endParaRPr>
          </a:p>
          <a:p>
            <a:endParaRPr lang="en-US" sz="1800" dirty="0" smtClean="0">
              <a:latin typeface="Arial"/>
            </a:endParaRPr>
          </a:p>
          <a:p>
            <a:r>
              <a:rPr lang="en-US" sz="1800" dirty="0" smtClean="0">
                <a:latin typeface="Arial"/>
              </a:rPr>
              <a:t>National Exposure Research Laboratory, U.S. EPA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447800" y="2438400"/>
            <a:ext cx="7332663" cy="1524000"/>
          </a:xfrm>
        </p:spPr>
        <p:txBody>
          <a:bodyPr/>
          <a:lstStyle/>
          <a:p>
            <a:r>
              <a:rPr lang="en-US" dirty="0" smtClean="0"/>
              <a:t>Modeling as an exposure estimation approach for use in epidemiologic studies: Guidance in choosing the appropriate model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838200" y="6172200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 dirty="0">
                <a:solidFill>
                  <a:schemeClr val="bg1"/>
                </a:solidFill>
              </a:rPr>
              <a:t>Office of Research and </a:t>
            </a:r>
            <a:r>
              <a:rPr lang="en-US" sz="900" b="1" dirty="0" smtClean="0">
                <a:solidFill>
                  <a:schemeClr val="bg1"/>
                </a:solidFill>
              </a:rPr>
              <a:t>Development</a:t>
            </a:r>
            <a:endParaRPr lang="en-US" sz="900" b="1" dirty="0" smtClean="0"/>
          </a:p>
          <a:p>
            <a:pPr>
              <a:lnSpc>
                <a:spcPct val="90000"/>
              </a:lnSpc>
            </a:pPr>
            <a:r>
              <a:rPr lang="en-US" sz="900" dirty="0" smtClean="0">
                <a:solidFill>
                  <a:schemeClr val="bg1"/>
                </a:solidFill>
              </a:rPr>
              <a:t>National Exposure Research Laboratory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629400" y="6224588"/>
            <a:ext cx="19050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10/30/2013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/>
              <a:t>Factors Influencing the Selection of the Optimal Exposure Metric: Health Outcome</a:t>
            </a:r>
            <a:endParaRPr lang="en-US" sz="2700" dirty="0"/>
          </a:p>
        </p:txBody>
      </p:sp>
      <p:sp>
        <p:nvSpPr>
          <p:cNvPr id="4" name="Right Arrow 3"/>
          <p:cNvSpPr/>
          <p:nvPr/>
        </p:nvSpPr>
        <p:spPr>
          <a:xfrm>
            <a:off x="228600" y="2362200"/>
            <a:ext cx="7239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438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CANCER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28600" y="3733800"/>
            <a:ext cx="2286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3657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ASTHMA ATTACK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895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Exposure window: years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267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Exposure window: days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029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Some metrics may do a better job of estimating long-term exposures while others may be better estimating short-term exposures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9F18-1842-43A3-9046-E6CCEC7198B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Take Home Message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Exposure metric</a:t>
            </a:r>
          </a:p>
          <a:p>
            <a:pPr lvl="1"/>
            <a:r>
              <a:rPr lang="en-US" dirty="0" smtClean="0"/>
              <a:t> There is not a one-size fits all approach</a:t>
            </a:r>
          </a:p>
          <a:p>
            <a:pPr lvl="1"/>
            <a:r>
              <a:rPr lang="en-US" dirty="0" smtClean="0"/>
              <a:t> What is available for the study? </a:t>
            </a:r>
          </a:p>
          <a:p>
            <a:pPr lvl="1"/>
            <a:r>
              <a:rPr lang="en-US" dirty="0" smtClean="0"/>
              <a:t> Will a modeling approach potentially improve exposure estimates in turn producing less biased health effects results? </a:t>
            </a:r>
          </a:p>
          <a:p>
            <a:r>
              <a:rPr lang="en-US" dirty="0" smtClean="0"/>
              <a:t>Need to look at the combination of epidemiological study design, pollutant, and outcome to understand whether a modeling approach would be worth the additional effort/complexity</a:t>
            </a:r>
          </a:p>
          <a:p>
            <a:r>
              <a:rPr lang="en-US" dirty="0" smtClean="0"/>
              <a:t>Modelers should be involved at the beginning to advise and decide on the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9F18-1842-43A3-9046-E6CCEC7198B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Many epidemiological studies use measurements from central-site monitors to estimate exposures.</a:t>
            </a:r>
          </a:p>
          <a:p>
            <a:r>
              <a:rPr lang="en-US" dirty="0" smtClean="0"/>
              <a:t>Measurements from central-site monitors may lack sufficient spatial and temporal resolution.</a:t>
            </a:r>
          </a:p>
          <a:p>
            <a:r>
              <a:rPr lang="en-US" dirty="0" smtClean="0"/>
              <a:t>More sophisticated methods may provide better estimates of exposure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Produce less biased and more precise health effect estimates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9F18-1842-43A3-9046-E6CCEC7198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Employing modeling techniques to increase the spatial resolution of exposure estimates</a:t>
            </a:r>
          </a:p>
          <a:p>
            <a:pPr lvl="2"/>
            <a:r>
              <a:rPr lang="en-US" dirty="0" smtClean="0"/>
              <a:t>Fill in counties with no measurements to get more statistical power in epidemiological studies</a:t>
            </a:r>
          </a:p>
          <a:p>
            <a:pPr lvl="2"/>
            <a:r>
              <a:rPr lang="en-US" dirty="0" smtClean="0"/>
              <a:t>Better capture “hot spots” or roadway impacts</a:t>
            </a:r>
          </a:p>
          <a:p>
            <a:pPr lvl="1"/>
            <a:r>
              <a:rPr lang="en-US" dirty="0" smtClean="0"/>
              <a:t>Use models to increase temporal resolution by filling in for periods of time when central site measurements are not available </a:t>
            </a:r>
          </a:p>
          <a:p>
            <a:pPr lvl="2"/>
            <a:r>
              <a:rPr lang="en-US" dirty="0" smtClean="0"/>
              <a:t>PM speciation data only measured 1-in-3 or 1-in-6 </a:t>
            </a:r>
            <a:r>
              <a:rPr lang="en-US" dirty="0" smtClean="0"/>
              <a:t>days</a:t>
            </a:r>
            <a:endParaRPr lang="en-US" strike="sngStrike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Exposure models which incorporate exposure factors such as time-location-activity budgets and penetration of ambient pollutants to the indoor </a:t>
            </a:r>
            <a:r>
              <a:rPr lang="en-US" dirty="0" smtClean="0"/>
              <a:t>environment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9F18-1842-43A3-9046-E6CCEC7198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839200" cy="457200"/>
          </a:xfrm>
        </p:spPr>
        <p:txBody>
          <a:bodyPr/>
          <a:lstStyle/>
          <a:p>
            <a:r>
              <a:rPr lang="en-US" sz="2000" dirty="0" smtClean="0"/>
              <a:t>Tiers of exposure metrics relevant to air pollution epidemiology studies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9F18-1842-43A3-9046-E6CCEC7198B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\\AA.AD.EPA.GOV\ORD\RTP\USERS\K-Q\lbaxte02\Net MyDocuments\JESEE special issue\Figure 1 -Over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068" t="10102" r="10856"/>
          <a:stretch>
            <a:fillRect/>
          </a:stretch>
        </p:blipFill>
        <p:spPr bwMode="auto">
          <a:xfrm>
            <a:off x="1348439" y="1580881"/>
            <a:ext cx="6423961" cy="5277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Factors Influencing the Selection of the Optimal Exposure Metric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When would exposure estimates generated from more complex methods be an improvement over those generated from central site monitoring data? </a:t>
            </a:r>
          </a:p>
          <a:p>
            <a:r>
              <a:rPr lang="en-US" dirty="0" smtClean="0"/>
              <a:t>Answer depends on: </a:t>
            </a:r>
          </a:p>
          <a:p>
            <a:pPr lvl="1"/>
            <a:r>
              <a:rPr lang="en-US" dirty="0" smtClean="0"/>
              <a:t>Epidemiological study design</a:t>
            </a:r>
          </a:p>
          <a:p>
            <a:pPr lvl="1"/>
            <a:r>
              <a:rPr lang="en-US" dirty="0" smtClean="0"/>
              <a:t>Pollutant(s)</a:t>
            </a:r>
          </a:p>
          <a:p>
            <a:pPr lvl="1"/>
            <a:r>
              <a:rPr lang="en-US" dirty="0" smtClean="0"/>
              <a:t>Health outcome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9F18-1842-43A3-9046-E6CCEC7198B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/>
              <a:t>Factors Influencing the Selection of the Optimal Exposure Metric: Epidemiological Study Design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         </a:t>
            </a:r>
            <a:r>
              <a:rPr lang="en-US" sz="2800" u="sng" dirty="0" smtClean="0"/>
              <a:t>Time-Series Study</a:t>
            </a:r>
          </a:p>
        </p:txBody>
      </p:sp>
      <p:pic>
        <p:nvPicPr>
          <p:cNvPr id="1026" name="Picture 2" descr="\\AA.AD.EPA.GOV\ORD\RTP\USERS\K-Q\lbaxte02\Net MyDocuments\CMAS\CMAS 2013 Part 1_Page_1.jpg"/>
          <p:cNvPicPr>
            <a:picLocks noChangeAspect="1" noChangeArrowheads="1"/>
          </p:cNvPicPr>
          <p:nvPr/>
        </p:nvPicPr>
        <p:blipFill>
          <a:blip r:embed="rId2" cstate="print"/>
          <a:srcRect l="4953" t="7692" r="5886" b="8974"/>
          <a:stretch>
            <a:fillRect/>
          </a:stretch>
        </p:blipFill>
        <p:spPr bwMode="auto">
          <a:xfrm>
            <a:off x="685800" y="2489200"/>
            <a:ext cx="5943600" cy="4292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9F18-1842-43A3-9046-E6CCEC7198B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05600" y="2590800"/>
            <a:ext cx="2209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Number of deaths at the county level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Need to characterize the temporal variability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Is this adequately captured by the central-site monitor?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/>
              <a:t>Factors Influencing the Selection of the Optimal Exposure Metric: Epidemiological Study Design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                  </a:t>
            </a:r>
            <a:r>
              <a:rPr lang="en-US" sz="2800" u="sng" dirty="0" smtClean="0"/>
              <a:t>Time-Series</a:t>
            </a:r>
          </a:p>
        </p:txBody>
      </p:sp>
      <p:pic>
        <p:nvPicPr>
          <p:cNvPr id="2050" name="Picture 2" descr="\\AA.AD.EPA.GOV\ORD\RTP\USERS\K-Q\lbaxte02\Net MyDocuments\CMAS\CMAS 2013 Part 1_Page_2.jpg"/>
          <p:cNvPicPr>
            <a:picLocks noChangeAspect="1" noChangeArrowheads="1"/>
          </p:cNvPicPr>
          <p:nvPr/>
        </p:nvPicPr>
        <p:blipFill>
          <a:blip r:embed="rId2" cstate="print"/>
          <a:srcRect l="4950" t="7688" r="5941" b="9027"/>
          <a:stretch>
            <a:fillRect/>
          </a:stretch>
        </p:blipFill>
        <p:spPr bwMode="auto">
          <a:xfrm>
            <a:off x="762000" y="2548467"/>
            <a:ext cx="5884985" cy="425026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9F18-1842-43A3-9046-E6CCEC7198B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2209800"/>
            <a:ext cx="2286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Measurements not taken daily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Characterizing temporal pattern more difficult because of missing days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Missing days </a:t>
            </a:r>
            <a:r>
              <a:rPr lang="en-US" sz="2000" dirty="0" smtClean="0"/>
              <a:t>may </a:t>
            </a:r>
            <a:r>
              <a:rPr lang="en-US" sz="2000" dirty="0" smtClean="0"/>
              <a:t>make it difficult to perform epidemiological analysis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700" dirty="0" smtClean="0"/>
              <a:t>Factors Influencing the Selection of the Optimal Exposure Metric: Epidemiological Study Design</a:t>
            </a:r>
            <a:endParaRPr lang="en-US" sz="2700" dirty="0"/>
          </a:p>
        </p:txBody>
      </p:sp>
      <p:pic>
        <p:nvPicPr>
          <p:cNvPr id="3074" name="Picture 2" descr="\\AA.AD.EPA.GOV\ORD\RTP\USERS\K-Q\lbaxte02\Net MyDocuments\CMAS\Abb_desig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0"/>
            <a:ext cx="5471808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640080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http://medanth.wikispaces.com/Cohort+Studies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2362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Cohort Study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Know more specifics on the study participants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Concerned with both temporal and spatial variability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Central-site monitor may not be sufficient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9F18-1842-43A3-9046-E6CCEC7198B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                    Factors Influencing the Selection of the Optimal Exposure Metric: Pollutant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704" t="49878"/>
          <a:stretch>
            <a:fillRect/>
          </a:stretch>
        </p:blipFill>
        <p:spPr bwMode="auto">
          <a:xfrm>
            <a:off x="5486400" y="1295400"/>
            <a:ext cx="3505200" cy="256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8"/>
          <p:cNvGrpSpPr>
            <a:grpSpLocks noChangeAspect="1"/>
          </p:cNvGrpSpPr>
          <p:nvPr/>
        </p:nvGrpSpPr>
        <p:grpSpPr>
          <a:xfrm>
            <a:off x="152400" y="1295400"/>
            <a:ext cx="3581400" cy="2558143"/>
            <a:chOff x="152400" y="1371600"/>
            <a:chExt cx="5334000" cy="3810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50704" b="51100"/>
            <a:stretch>
              <a:fillRect/>
            </a:stretch>
          </p:blipFill>
          <p:spPr bwMode="auto">
            <a:xfrm>
              <a:off x="152400" y="1371600"/>
              <a:ext cx="53340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28600" y="5181600"/>
              <a:ext cx="51663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0838" t="50608"/>
          <a:stretch>
            <a:fillRect/>
          </a:stretch>
        </p:blipFill>
        <p:spPr bwMode="auto">
          <a:xfrm>
            <a:off x="5486401" y="4038600"/>
            <a:ext cx="3581399" cy="26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r="50574" b="50365"/>
          <a:stretch>
            <a:fillRect/>
          </a:stretch>
        </p:blipFill>
        <p:spPr bwMode="auto">
          <a:xfrm>
            <a:off x="152400" y="4038600"/>
            <a:ext cx="3581400" cy="260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628775"/>
            <a:ext cx="1541599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267200"/>
            <a:ext cx="1467817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9F18-1842-43A3-9046-E6CCEC7198B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TitleSlide_OptionD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PPTTitleSlide_OptionD_Template</Template>
  <TotalTime>189</TotalTime>
  <Words>440</Words>
  <Application>Microsoft Office PowerPoint</Application>
  <PresentationFormat>On-screen Show (4:3)</PresentationFormat>
  <Paragraphs>68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PPTTitleSlide_OptionD_Template</vt:lpstr>
      <vt:lpstr>Modeling as an exposure estimation approach for use in epidemiologic studies: Guidance in choosing the appropriate model </vt:lpstr>
      <vt:lpstr> Background</vt:lpstr>
      <vt:lpstr> Background</vt:lpstr>
      <vt:lpstr>Tiers of exposure metrics relevant to air pollution epidemiology studies</vt:lpstr>
      <vt:lpstr>       Factors Influencing the Selection of the Optimal Exposure Metric</vt:lpstr>
      <vt:lpstr>  Factors Influencing the Selection of the Optimal Exposure Metric: Epidemiological Study Design</vt:lpstr>
      <vt:lpstr>  Factors Influencing the Selection of the Optimal Exposure Metric: Epidemiological Study Design</vt:lpstr>
      <vt:lpstr>   Factors Influencing the Selection of the Optimal Exposure Metric: Epidemiological Study Design</vt:lpstr>
      <vt:lpstr>                    Factors Influencing the Selection of the Optimal Exposure Metric: Pollutant</vt:lpstr>
      <vt:lpstr>  Factors Influencing the Selection of the Optimal Exposure Metric: Health Outcome</vt:lpstr>
      <vt:lpstr> Take Home Message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as an exposure estimation approach for use in epidemiologic studies: Guidance in choosing the appropriate model </dc:title>
  <dc:creator>lbaxte02</dc:creator>
  <cp:lastModifiedBy>lbaxte02</cp:lastModifiedBy>
  <cp:revision>17</cp:revision>
  <cp:lastPrinted>2006-09-22T17:41:18Z</cp:lastPrinted>
  <dcterms:created xsi:type="dcterms:W3CDTF">2013-10-21T16:15:43Z</dcterms:created>
  <dcterms:modified xsi:type="dcterms:W3CDTF">2013-10-29T19:10:42Z</dcterms:modified>
</cp:coreProperties>
</file>