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handoutMasterIdLst>
    <p:handoutMasterId r:id="rId29"/>
  </p:handoutMasterIdLst>
  <p:sldIdLst>
    <p:sldId id="674" r:id="rId2"/>
    <p:sldId id="675" r:id="rId3"/>
    <p:sldId id="681" r:id="rId4"/>
    <p:sldId id="676" r:id="rId5"/>
    <p:sldId id="677" r:id="rId6"/>
    <p:sldId id="651" r:id="rId7"/>
    <p:sldId id="671" r:id="rId8"/>
    <p:sldId id="682" r:id="rId9"/>
    <p:sldId id="684" r:id="rId10"/>
    <p:sldId id="660" r:id="rId11"/>
    <p:sldId id="663" r:id="rId12"/>
    <p:sldId id="664" r:id="rId13"/>
    <p:sldId id="678" r:id="rId14"/>
    <p:sldId id="680" r:id="rId15"/>
    <p:sldId id="683" r:id="rId16"/>
    <p:sldId id="686" r:id="rId17"/>
    <p:sldId id="687" r:id="rId18"/>
    <p:sldId id="670" r:id="rId19"/>
    <p:sldId id="689" r:id="rId20"/>
    <p:sldId id="656" r:id="rId21"/>
    <p:sldId id="690" r:id="rId22"/>
    <p:sldId id="691" r:id="rId23"/>
    <p:sldId id="658" r:id="rId24"/>
    <p:sldId id="688" r:id="rId25"/>
    <p:sldId id="685" r:id="rId26"/>
    <p:sldId id="679" r:id="rId27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is Zubrow" initials="AZ" lastIdx="19" clrIdx="0"/>
  <p:cmAuthor id="1" name="Eyth, Alison" initials="AME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AE2C12"/>
    <a:srgbClr val="B61A0A"/>
    <a:srgbClr val="000000"/>
    <a:srgbClr val="33CCCC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0" autoAdjust="0"/>
    <p:restoredTop sz="81469" autoAdjust="0"/>
  </p:normalViewPr>
  <p:slideViewPr>
    <p:cSldViewPr>
      <p:cViewPr varScale="1">
        <p:scale>
          <a:sx n="74" d="100"/>
          <a:sy n="74" d="100"/>
        </p:scale>
        <p:origin x="-216" y="-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6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0-13T13:23:33.890" idx="13">
    <p:pos x="1684" y="192"/>
    <p:text>Since we're looking for stuff to delete, I'd consider this.  I like the next slide b/c it shows the cloud.  Could we merge the two slides by removing details?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0-13T13:22:05" idx="12">
    <p:pos x="3351" y="192"/>
    <p:text>I think we could delete this one and just answer question if someone asks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0-13T13:20:42.625" idx="11">
    <p:pos x="1204" y="192"/>
    <p:text>I think you could delete this slide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6AFCB68E-05D0-4CBE-B29B-AB92AB647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860C66EC-30D1-44BC-97F9-3B4D23EC0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integration aspect, could</a:t>
            </a:r>
            <a:r>
              <a:rPr lang="en-US" baseline="0" dirty="0" smtClean="0"/>
              <a:t> mention how having the activity data has been very useful.   No longer a black box.</a:t>
            </a:r>
          </a:p>
          <a:p>
            <a:r>
              <a:rPr lang="en-US" baseline="0" dirty="0" smtClean="0"/>
              <a:t>Also now get EF from MOVES and temperature is augmenting the spatial gridding and </a:t>
            </a:r>
            <a:r>
              <a:rPr lang="en-US" baseline="0" dirty="0" err="1" smtClean="0"/>
              <a:t>temporalization</a:t>
            </a:r>
            <a:r>
              <a:rPr lang="en-US" baseline="0" dirty="0" smtClean="0"/>
              <a:t> of the emissions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4739-CE53-4C89-B573-785995D442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month transitions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no</a:t>
            </a:r>
            <a:r>
              <a:rPr lang="en-US" baseline="0" dirty="0" smtClean="0"/>
              <a:t> longer black box.  Have greater investigation of the inputs (e.g. the activity data)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MOVES:</a:t>
            </a:r>
            <a:r>
              <a:rPr lang="en-US" baseline="0" dirty="0" smtClean="0"/>
              <a:t> </a:t>
            </a:r>
            <a:r>
              <a:rPr lang="en-US" sz="1800" dirty="0" smtClean="0"/>
              <a:t>total run approximately 1 week (includes data transfers, post-processing, restarts)</a:t>
            </a:r>
          </a:p>
          <a:p>
            <a:r>
              <a:rPr lang="en-US" dirty="0" smtClean="0"/>
              <a:t>for SMOKE:</a:t>
            </a:r>
            <a:r>
              <a:rPr lang="en-US" baseline="0" dirty="0" smtClean="0"/>
              <a:t> total run 7-8 days including merging and some parallelization</a:t>
            </a:r>
          </a:p>
          <a:p>
            <a:r>
              <a:rPr lang="en-US" baseline="0" dirty="0" smtClean="0"/>
              <a:t>MOVES are just the representative counties and fuel months (e.g. 292) while SMOKE is the whole domain (CONUS) and the whole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batch is a</a:t>
            </a:r>
            <a:r>
              <a:rPr lang="en-US" baseline="0" dirty="0" smtClean="0"/>
              <a:t> representative county/fuel month</a:t>
            </a:r>
          </a:p>
          <a:p>
            <a:r>
              <a:rPr lang="en-US" baseline="0" dirty="0" smtClean="0"/>
              <a:t>different number of runs per batch b/c of differences in number of T bins.  Therefore, some batches take longer to run than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</a:t>
            </a:r>
            <a:r>
              <a:rPr lang="en-US" baseline="0" dirty="0" smtClean="0"/>
              <a:t> run RFL separate bc </a:t>
            </a:r>
            <a:r>
              <a:rPr lang="en-US" baseline="0" smtClean="0"/>
              <a:t>of gridding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Met4Moves</a:t>
            </a:r>
          </a:p>
          <a:p>
            <a:pPr lvl="1"/>
            <a:r>
              <a:rPr lang="en-US" dirty="0" smtClean="0"/>
              <a:t>Produces temperature ranges, diurnal temperature profiles, and relative humidity (RH) values for specific counties</a:t>
            </a:r>
          </a:p>
          <a:p>
            <a:r>
              <a:rPr lang="en-US" dirty="0" smtClean="0"/>
              <a:t>MOVES</a:t>
            </a:r>
          </a:p>
          <a:p>
            <a:pPr lvl="1"/>
            <a:r>
              <a:rPr lang="en-US" dirty="0" smtClean="0"/>
              <a:t>Runs series of scenarios for each of the temperature profiles and temperature bins</a:t>
            </a:r>
          </a:p>
          <a:p>
            <a:pPr lvl="1"/>
            <a:r>
              <a:rPr lang="en-US" dirty="0" smtClean="0"/>
              <a:t>Produces emission factors (EF)</a:t>
            </a:r>
          </a:p>
          <a:p>
            <a:r>
              <a:rPr lang="en-US" dirty="0" smtClean="0"/>
              <a:t>SMOKE</a:t>
            </a:r>
          </a:p>
          <a:p>
            <a:pPr lvl="1"/>
            <a:r>
              <a:rPr lang="en-US" dirty="0" smtClean="0"/>
              <a:t>Takes EF, activity data (VMT, SPEED, VPOP) and temperature data</a:t>
            </a:r>
          </a:p>
          <a:p>
            <a:pPr lvl="1"/>
            <a:r>
              <a:rPr lang="en-US" dirty="0" smtClean="0"/>
              <a:t>Produces AQ model-ready emissions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Reduces the computational burden of running MOVES on every county/month in your modeling 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surrogates restrict the regions that get T from.  Example, wouldn’t want to include T from mountain region if there were no cars </a:t>
            </a:r>
            <a:r>
              <a:rPr lang="en-US" baseline="0" dirty="0" smtClean="0"/>
              <a:t>there</a:t>
            </a:r>
          </a:p>
          <a:p>
            <a:r>
              <a:rPr lang="en-US" sz="2000" dirty="0" smtClean="0"/>
              <a:t>for MOVES</a:t>
            </a:r>
          </a:p>
          <a:p>
            <a:pPr lvl="1"/>
            <a:r>
              <a:rPr lang="en-US" sz="1400" dirty="0" smtClean="0"/>
              <a:t>RPD/RPV: average RH and min/max T across the county group and fuel month</a:t>
            </a:r>
          </a:p>
          <a:p>
            <a:pPr lvl="1"/>
            <a:r>
              <a:rPr lang="en-US" sz="1400" dirty="0" smtClean="0"/>
              <a:t>RPP: Diurnal T profiles based on min/max T of county group </a:t>
            </a:r>
          </a:p>
          <a:p>
            <a:r>
              <a:rPr lang="en-US" sz="2000" dirty="0" smtClean="0"/>
              <a:t>for SMOKE</a:t>
            </a:r>
          </a:p>
          <a:p>
            <a:pPr lvl="1"/>
            <a:r>
              <a:rPr lang="en-US" sz="1400" dirty="0" smtClean="0"/>
              <a:t>Daily (or monthly) average RH and min/max T for RPP. County and date specific, all counties in 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run MOVES for every representative county/fuel</a:t>
            </a:r>
            <a:r>
              <a:rPr lang="en-US" baseline="0" dirty="0" smtClean="0"/>
              <a:t> month/process/T bin</a:t>
            </a:r>
          </a:p>
          <a:p>
            <a:r>
              <a:rPr lang="en-US" baseline="0" dirty="0" smtClean="0"/>
              <a:t>A LOT of MOVES runs!!!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batch is a</a:t>
            </a:r>
            <a:r>
              <a:rPr lang="en-US" baseline="0" dirty="0" smtClean="0"/>
              <a:t> representative county/fuel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consolidation</a:t>
            </a:r>
            <a:r>
              <a:rPr lang="en-US" baseline="0" dirty="0" smtClean="0"/>
              <a:t> of modes:  example running exhaust + crankcase running exhaust = ‘EXH’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Emphasize</a:t>
            </a:r>
            <a:r>
              <a:rPr lang="en-US" sz="2000" baseline="0" dirty="0" smtClean="0"/>
              <a:t> that have </a:t>
            </a:r>
            <a:r>
              <a:rPr lang="en-US" sz="2000" baseline="0" dirty="0" err="1" smtClean="0"/>
              <a:t>temporalized</a:t>
            </a:r>
            <a:r>
              <a:rPr lang="en-US" sz="2000" baseline="0" dirty="0" smtClean="0"/>
              <a:t> VMT and potentially hourly speed profiles.  Using gridded met</a:t>
            </a:r>
          </a:p>
          <a:p>
            <a:endParaRPr lang="en-US" sz="2000" dirty="0" smtClean="0"/>
          </a:p>
          <a:p>
            <a:r>
              <a:rPr lang="en-US" sz="2000" dirty="0" smtClean="0"/>
              <a:t>RPD (grams/miles) : On-roadway Emission Process EFs </a:t>
            </a:r>
          </a:p>
          <a:p>
            <a:pPr lvl="1"/>
            <a:r>
              <a:rPr lang="en-US" dirty="0" smtClean="0"/>
              <a:t>Lookup Fields: SCC, speed (optional 24-hr speed profiles), representative county, fuel month, and temperature.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Emphasize using VPOP</a:t>
            </a:r>
            <a:r>
              <a:rPr lang="en-US" sz="2000" baseline="0" dirty="0" smtClean="0"/>
              <a:t> (not </a:t>
            </a:r>
            <a:r>
              <a:rPr lang="en-US" sz="2000" baseline="0" dirty="0" err="1" smtClean="0"/>
              <a:t>temporalized</a:t>
            </a:r>
            <a:r>
              <a:rPr lang="en-US" sz="2000" baseline="0" dirty="0" smtClean="0"/>
              <a:t>) and using gridded met for RPV and daily T min/max for RPP</a:t>
            </a:r>
          </a:p>
          <a:p>
            <a:endParaRPr lang="en-US" sz="2000" dirty="0" smtClean="0"/>
          </a:p>
          <a:p>
            <a:r>
              <a:rPr lang="en-US" sz="2000" dirty="0" smtClean="0"/>
              <a:t>RPV (grams/vehicle-hr) : Off-network Emission Process EFs</a:t>
            </a:r>
          </a:p>
          <a:p>
            <a:pPr lvl="1"/>
            <a:r>
              <a:rPr lang="en-US" dirty="0" smtClean="0"/>
              <a:t>Lookup Fields: SCC, representative county, fuel month, temperature, local time (</a:t>
            </a:r>
            <a:r>
              <a:rPr lang="en-US" dirty="0" err="1" smtClean="0"/>
              <a:t>hourID</a:t>
            </a:r>
            <a:r>
              <a:rPr lang="en-US" dirty="0" smtClean="0"/>
              <a:t>). 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RPP (grams/vehicle-hr) : Off-network Vapor Venting Evap. EFs</a:t>
            </a:r>
          </a:p>
          <a:p>
            <a:pPr lvl="1"/>
            <a:r>
              <a:rPr lang="en-US" dirty="0" smtClean="0"/>
              <a:t>Lookup Fields: SCC, representative county, fuel month, temperature profiles, local time (</a:t>
            </a:r>
            <a:r>
              <a:rPr lang="en-US" dirty="0" err="1" smtClean="0"/>
              <a:t>hourID</a:t>
            </a:r>
            <a:r>
              <a:rPr lang="en-US" dirty="0" smtClean="0"/>
              <a:t>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C66EC-30D1-44BC-97F9-3B4D23EC01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PA_Master Template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9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charset="0"/>
              <a:buNone/>
              <a:defRPr i="1" baseline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 dirty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C8946-1953-4672-92E8-393239ABEA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A804A-6826-4621-9CB3-35B897E109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B8F44-EF02-4402-81D0-67C778F9B7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A85CF-2285-4186-92CF-2D443033AD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1EC9-3F3E-4597-AD6E-870B8493A0B6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6D75-92A2-4119-8AE5-7F8A61A8F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17316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394-FCB3-4245-9DC4-CA6A3EB2F4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73F2F-BB68-45F8-B92C-E2C3A33B41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A45DE-5303-449D-B943-13808896AE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88B12-278B-47FA-8D58-7932935B8C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EC3EB-8350-4F92-B2F4-D639893813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BDED2-8BFB-4574-97FB-0320297B65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DRAFT 03/04/08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9A85CF-2285-4186-92CF-2D443033AD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6" descr="EPA_Master Template_B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293" y="1066800"/>
            <a:ext cx="5713413" cy="1447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SMOKE-MOVES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19400"/>
            <a:ext cx="3657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Alexis Zubrow</a:t>
            </a:r>
            <a:r>
              <a:rPr lang="en-US" baseline="30000" dirty="0" smtClean="0"/>
              <a:t>1</a:t>
            </a:r>
          </a:p>
          <a:p>
            <a:pPr algn="ctr"/>
            <a:r>
              <a:rPr lang="en-US" dirty="0" smtClean="0"/>
              <a:t>BH Baek</a:t>
            </a:r>
            <a:r>
              <a:rPr lang="en-US" baseline="30000" dirty="0" smtClean="0"/>
              <a:t>2</a:t>
            </a:r>
          </a:p>
          <a:p>
            <a:pPr algn="ctr"/>
            <a:r>
              <a:rPr lang="en-US" dirty="0" smtClean="0"/>
              <a:t>Harvey Michaels</a:t>
            </a:r>
            <a:r>
              <a:rPr lang="en-US" baseline="30000" dirty="0" smtClean="0"/>
              <a:t>3</a:t>
            </a:r>
          </a:p>
          <a:p>
            <a:pPr algn="ctr"/>
            <a:endParaRPr lang="en-US" baseline="30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43200" y="4419600"/>
            <a:ext cx="3656449" cy="26130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kumimoji="0" lang="en-US" sz="1400" b="1" baseline="30000" dirty="0" smtClean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kumimoji="0"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 Emissions Inventory Analysis Group</a:t>
            </a:r>
            <a:endParaRPr kumimoji="0" lang="en-US" sz="14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kumimoji="0" lang="en-US" sz="1400" b="1" dirty="0">
                <a:solidFill>
                  <a:schemeClr val="bg1"/>
                </a:solidFill>
                <a:cs typeface="Times New Roman" pitchFamily="18" charset="0"/>
              </a:rPr>
              <a:t>Office of </a:t>
            </a:r>
            <a:r>
              <a:rPr kumimoji="0"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Air Quality Planning and Standards</a:t>
            </a:r>
          </a:p>
          <a:p>
            <a:pPr>
              <a:lnSpc>
                <a:spcPct val="90000"/>
              </a:lnSpc>
            </a:pPr>
            <a:r>
              <a:rPr kumimoji="0"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on detail to Region 1</a:t>
            </a:r>
            <a:endParaRPr kumimoji="0" lang="en-US" sz="14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kumimoji="0" lang="en-US" sz="1400" b="1" dirty="0">
                <a:solidFill>
                  <a:schemeClr val="bg1"/>
                </a:solidFill>
                <a:cs typeface="Times New Roman" pitchFamily="18" charset="0"/>
              </a:rPr>
              <a:t>U.S. Environmental Protection </a:t>
            </a:r>
            <a:r>
              <a:rPr kumimoji="0"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Agency</a:t>
            </a:r>
            <a:br>
              <a:rPr kumimoji="0" lang="en-US" sz="1400" b="1" dirty="0" smtClean="0">
                <a:solidFill>
                  <a:schemeClr val="bg1"/>
                </a:solidFill>
                <a:cs typeface="Times New Roman" pitchFamily="18" charset="0"/>
              </a:rPr>
            </a:br>
            <a:endParaRPr kumimoji="0" lang="en-US" sz="1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kumimoji="0" lang="en-US" sz="1400" b="1" baseline="30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kumimoji="0"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 Institute for the Environment</a:t>
            </a:r>
          </a:p>
          <a:p>
            <a:pPr>
              <a:lnSpc>
                <a:spcPct val="90000"/>
              </a:lnSpc>
            </a:pPr>
            <a:r>
              <a:rPr kumimoji="0"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University of North Carolina – Chapel Hill</a:t>
            </a:r>
          </a:p>
          <a:p>
            <a:pPr>
              <a:lnSpc>
                <a:spcPct val="90000"/>
              </a:lnSpc>
            </a:pPr>
            <a:endParaRPr kumimoji="0" lang="en-US" sz="1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kumimoji="0" lang="en-US" sz="1400" b="1" baseline="30000" dirty="0" smtClean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kumimoji="0"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Assesment and Standards Division</a:t>
            </a:r>
          </a:p>
          <a:p>
            <a:pPr>
              <a:lnSpc>
                <a:spcPct val="90000"/>
              </a:lnSpc>
            </a:pPr>
            <a:r>
              <a:rPr kumimoji="0"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Office of Transportation and Air Quality</a:t>
            </a:r>
          </a:p>
          <a:p>
            <a:pPr>
              <a:lnSpc>
                <a:spcPct val="90000"/>
              </a:lnSpc>
            </a:pPr>
            <a:r>
              <a:rPr kumimoji="0"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U.S. Environmental Protection Agency</a:t>
            </a:r>
            <a:endParaRPr kumimoji="0" lang="en-US" sz="14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kumimoji="0" lang="en-US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 Post-processing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01000" cy="4267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moves2smk:</a:t>
            </a:r>
          </a:p>
          <a:p>
            <a:r>
              <a:rPr lang="en-US" dirty="0" smtClean="0"/>
              <a:t>Convert MOVES MySQL tables to SMOKE-ready EF tables</a:t>
            </a:r>
          </a:p>
          <a:p>
            <a:pPr lvl="1"/>
            <a:r>
              <a:rPr lang="en-US" dirty="0" smtClean="0"/>
              <a:t>Produces 3 types of EF tables RPD, RPV, RPP EF tables</a:t>
            </a:r>
          </a:p>
          <a:p>
            <a:pPr lvl="1"/>
            <a:r>
              <a:rPr lang="en-US" dirty="0" smtClean="0"/>
              <a:t>Produces separate set of tables for each representative county and fuel month</a:t>
            </a:r>
          </a:p>
          <a:p>
            <a:r>
              <a:rPr lang="en-US" dirty="0" smtClean="0"/>
              <a:t>Maps MOVES PM species to SMOKE PM species</a:t>
            </a:r>
          </a:p>
          <a:p>
            <a:pPr lvl="1"/>
            <a:r>
              <a:rPr lang="en-US" dirty="0" smtClean="0"/>
              <a:t>Appropriate for CB05 with SOA</a:t>
            </a:r>
          </a:p>
          <a:p>
            <a:pPr lvl="1"/>
            <a:r>
              <a:rPr lang="en-US" dirty="0" smtClean="0"/>
              <a:t>AE5 species: PMC, POC, PEC, PNO3, PSO4, PMFINE</a:t>
            </a:r>
          </a:p>
          <a:p>
            <a:r>
              <a:rPr lang="en-US" dirty="0" smtClean="0"/>
              <a:t>Maps MOVES emission processes to SMOKE emission processes</a:t>
            </a:r>
          </a:p>
          <a:p>
            <a:pPr lvl="1"/>
            <a:r>
              <a:rPr lang="en-US" dirty="0" smtClean="0"/>
              <a:t>Optionally consolidate down to aggregated SMOKE modes: EVP, EPM, EXH, BRK, TIR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400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SMOKE: On-roadway Processing (RPD)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88B12-278B-47FA-8D58-7932935B8C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SMOKE_RPD_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5" y="2286000"/>
            <a:ext cx="846772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SMOKE: Off-network Processing (RPP, RPV)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88B12-278B-47FA-8D58-7932935B8C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 descr="SMOKE_RPP_RPV_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8382000" cy="42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53340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Monthly Inventory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SMOKE-MOVES</a:t>
            </a:r>
            <a:endParaRPr lang="en-US" dirty="0"/>
          </a:p>
        </p:txBody>
      </p:sp>
      <p:pic>
        <p:nvPicPr>
          <p:cNvPr id="4" name="Content Placeholder 6" descr="daily_monitor_BHM_NO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00835"/>
            <a:ext cx="8229600" cy="3124693"/>
          </a:xfrm>
        </p:spPr>
      </p:pic>
      <p:sp>
        <p:nvSpPr>
          <p:cNvPr id="5" name="TextBox 4"/>
          <p:cNvSpPr txBox="1"/>
          <p:nvPr/>
        </p:nvSpPr>
        <p:spPr>
          <a:xfrm>
            <a:off x="990600" y="60006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Emissions respond to day-specific temperature variations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</a:t>
            </a:r>
            <a:r>
              <a:rPr lang="en-US" dirty="0" smtClean="0"/>
              <a:t>NEI v2</a:t>
            </a:r>
            <a:endParaRPr lang="en-US" dirty="0"/>
          </a:p>
        </p:txBody>
      </p:sp>
      <p:pic>
        <p:nvPicPr>
          <p:cNvPr id="5" name="Content Placeholder 4" descr="2008neiv2_vmt_2201001_v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828800"/>
            <a:ext cx="4023368" cy="31089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 descr="onroad_2008_NEI_NOx_notnormaliz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844034"/>
            <a:ext cx="4023368" cy="3108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217" y="5257800"/>
            <a:ext cx="8139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200" dirty="0" smtClean="0"/>
              <a:t> Ran all NEI pollutants including HAPS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/>
              <a:t> Ran SMOKE-MOVES nationally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/>
              <a:t> Summed up hourly emissions to create annual and monthly inventory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598564" y="13716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0707" y="1371600"/>
            <a:ext cx="86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MOVES2010b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HAPS</a:t>
            </a:r>
          </a:p>
          <a:p>
            <a:r>
              <a:rPr lang="en-US" dirty="0" smtClean="0"/>
              <a:t>Explicitly model HONO</a:t>
            </a:r>
          </a:p>
          <a:p>
            <a:r>
              <a:rPr lang="en-US" dirty="0" smtClean="0"/>
              <a:t>Refueling </a:t>
            </a:r>
            <a:r>
              <a:rPr lang="en-US" dirty="0" smtClean="0"/>
              <a:t>EF</a:t>
            </a:r>
          </a:p>
          <a:p>
            <a:r>
              <a:rPr lang="en-US" dirty="0" smtClean="0"/>
              <a:t>Supported in SMOKE v3.1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Improved computational efficiency of </a:t>
            </a:r>
            <a:r>
              <a:rPr lang="en-US" sz="2200" dirty="0" err="1" smtClean="0"/>
              <a:t>Movesmrg</a:t>
            </a:r>
            <a:endParaRPr lang="en-US" sz="2200" dirty="0" smtClean="0"/>
          </a:p>
          <a:p>
            <a:r>
              <a:rPr lang="en-US" sz="2200" dirty="0" smtClean="0"/>
              <a:t>low versus high memory options</a:t>
            </a:r>
          </a:p>
          <a:p>
            <a:r>
              <a:rPr lang="en-US" sz="2200" dirty="0" smtClean="0"/>
              <a:t>Updates to post-processor script</a:t>
            </a:r>
          </a:p>
          <a:p>
            <a:pPr lvl="1"/>
            <a:r>
              <a:rPr lang="en-US" sz="1800" dirty="0" smtClean="0"/>
              <a:t>Easier to add or subtract pollutants</a:t>
            </a:r>
          </a:p>
          <a:p>
            <a:pPr lvl="1"/>
            <a:r>
              <a:rPr lang="en-US" sz="1800" dirty="0" smtClean="0"/>
              <a:t>Support for MOVES2010b (HONO, HAPS, refueling)</a:t>
            </a:r>
          </a:p>
          <a:p>
            <a:r>
              <a:rPr lang="en-US" sz="2200" dirty="0" smtClean="0"/>
              <a:t>Met4moves averaging period</a:t>
            </a:r>
          </a:p>
          <a:p>
            <a:pPr lvl="1"/>
            <a:r>
              <a:rPr lang="en-US" sz="1800" dirty="0" smtClean="0"/>
              <a:t>Daily vs. Monthly ranges (SMOKE output)</a:t>
            </a:r>
          </a:p>
          <a:p>
            <a:r>
              <a:rPr lang="en-US" sz="2200" dirty="0" smtClean="0"/>
              <a:t>Temperature out of range of EF</a:t>
            </a:r>
          </a:p>
          <a:p>
            <a:r>
              <a:rPr lang="en-US" sz="2200" dirty="0" smtClean="0"/>
              <a:t>Adjustment factors in </a:t>
            </a:r>
            <a:r>
              <a:rPr lang="en-US" sz="2200" dirty="0" err="1" smtClean="0"/>
              <a:t>Movesmrg</a:t>
            </a:r>
            <a:endParaRPr lang="en-US" sz="2200" dirty="0" smtClean="0"/>
          </a:p>
          <a:p>
            <a:pPr lvl="1"/>
            <a:r>
              <a:rPr lang="en-US" sz="1800" dirty="0" smtClean="0"/>
              <a:t>adjustment factor file (optional input)</a:t>
            </a:r>
          </a:p>
          <a:p>
            <a:pPr lvl="1"/>
            <a:r>
              <a:rPr lang="en-US" sz="1800" dirty="0" smtClean="0"/>
              <a:t>applies adjustment by FIPS, SCC, pollutant, mode, and/or month</a:t>
            </a:r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Future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Improve treatment of RH</a:t>
            </a:r>
          </a:p>
          <a:p>
            <a:r>
              <a:rPr lang="en-US" sz="2200" dirty="0" smtClean="0"/>
              <a:t>Modify how MOVES and SMOKE use speed to represent average speed</a:t>
            </a:r>
          </a:p>
          <a:p>
            <a:r>
              <a:rPr lang="en-US" sz="2200" dirty="0" smtClean="0"/>
              <a:t>Speciation of VOC/TOG and PM within MOVES</a:t>
            </a:r>
          </a:p>
          <a:p>
            <a:r>
              <a:rPr lang="en-US" sz="2200" dirty="0" smtClean="0"/>
              <a:t>Updates </a:t>
            </a:r>
            <a:r>
              <a:rPr lang="en-US" sz="2200" dirty="0" smtClean="0"/>
              <a:t>to SCCs</a:t>
            </a:r>
            <a:endParaRPr lang="en-US" sz="2200" dirty="0" smtClean="0"/>
          </a:p>
          <a:p>
            <a:r>
              <a:rPr lang="en-US" sz="2200" dirty="0" smtClean="0"/>
              <a:t>Improve how diurnal profiles are generated and used for vapor venting (RPP)</a:t>
            </a:r>
          </a:p>
          <a:p>
            <a:r>
              <a:rPr lang="en-US" sz="2200" dirty="0" smtClean="0"/>
              <a:t>Incorporate nonroad into SMOKE-MOVES framework</a:t>
            </a:r>
          </a:p>
          <a:p>
            <a:r>
              <a:rPr lang="en-US" sz="2200" dirty="0" smtClean="0"/>
              <a:t>Improve the computational efficiency</a:t>
            </a:r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OTC, NESCAUM, MARAMA, SESARM</a:t>
            </a:r>
          </a:p>
          <a:p>
            <a:r>
              <a:rPr lang="en-US" sz="2400" dirty="0" smtClean="0"/>
              <a:t>ENVIRON International Corporation</a:t>
            </a:r>
          </a:p>
          <a:p>
            <a:r>
              <a:rPr lang="en-US" sz="2400" dirty="0" smtClean="0"/>
              <a:t>US EPA Office of Transportation and Air Quality (OTAQ)</a:t>
            </a:r>
          </a:p>
          <a:p>
            <a:r>
              <a:rPr lang="en-US" sz="2400" dirty="0" smtClean="0"/>
              <a:t>Institute for the Environment – UNC Chapel Hill</a:t>
            </a:r>
          </a:p>
          <a:p>
            <a:r>
              <a:rPr lang="en-US" sz="2400" dirty="0" smtClean="0"/>
              <a:t>CSC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SMOKE-MOVES?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Historically</a:t>
            </a:r>
            <a:r>
              <a:rPr lang="en-US" dirty="0" smtClean="0"/>
              <a:t>:</a:t>
            </a:r>
          </a:p>
          <a:p>
            <a:r>
              <a:rPr lang="en-US" dirty="0" smtClean="0"/>
              <a:t>Run MOVES (previously MOBILE6) in inventory mode</a:t>
            </a:r>
          </a:p>
          <a:p>
            <a:r>
              <a:rPr lang="en-US" dirty="0" smtClean="0"/>
              <a:t>Produce state estimates to create monthly inventories, allocate to counties via NMIM </a:t>
            </a:r>
            <a:r>
              <a:rPr lang="en-US" dirty="0" smtClean="0"/>
              <a:t>emission estimates</a:t>
            </a:r>
            <a:endParaRPr lang="en-US" dirty="0" smtClean="0"/>
          </a:p>
          <a:p>
            <a:r>
              <a:rPr lang="en-US" dirty="0" smtClean="0"/>
              <a:t>Process inventories through SMOKE as month-specific area/nonpoint sources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b="1" dirty="0" smtClean="0"/>
              <a:t>Motivation for SMOKE-MOVES:</a:t>
            </a:r>
          </a:p>
          <a:p>
            <a:r>
              <a:rPr lang="en-US" sz="3300" dirty="0" smtClean="0"/>
              <a:t>More closely integrate MOVES into the emissions modeling process</a:t>
            </a:r>
          </a:p>
          <a:p>
            <a:r>
              <a:rPr lang="en-US" sz="3300" dirty="0" smtClean="0"/>
              <a:t>Emission factors for multiple pollutants are sensitive to temperature</a:t>
            </a:r>
          </a:p>
          <a:p>
            <a:pPr lvl="1"/>
            <a:r>
              <a:rPr lang="en-US" sz="3300" dirty="0" smtClean="0"/>
              <a:t>PM, VOC,  </a:t>
            </a:r>
            <a:r>
              <a:rPr lang="en-US" sz="3300" dirty="0" err="1" smtClean="0"/>
              <a:t>NOx</a:t>
            </a:r>
            <a:r>
              <a:rPr lang="en-US" sz="3300" dirty="0" smtClean="0"/>
              <a:t>, etc.</a:t>
            </a:r>
          </a:p>
          <a:p>
            <a:pPr lvl="1"/>
            <a:r>
              <a:rPr lang="en-US" sz="3300" dirty="0" smtClean="0"/>
              <a:t>Want to include more temporally/spatially resolved temperatures</a:t>
            </a:r>
          </a:p>
          <a:p>
            <a:r>
              <a:rPr lang="en-US" sz="3300" dirty="0" smtClean="0"/>
              <a:t>Computational considerations</a:t>
            </a:r>
          </a:p>
          <a:p>
            <a:pPr lvl="1"/>
            <a:r>
              <a:rPr lang="en-US" sz="3300" dirty="0" smtClean="0"/>
              <a:t>Keep computation demands “reasonable”</a:t>
            </a:r>
          </a:p>
          <a:p>
            <a:pPr lvl="1"/>
            <a:r>
              <a:rPr lang="en-US" sz="3300" dirty="0" smtClean="0"/>
              <a:t>Representative counties reduce the number of MOVES runs</a:t>
            </a:r>
          </a:p>
          <a:p>
            <a:pPr lvl="1"/>
            <a:r>
              <a:rPr lang="en-US" sz="3300" dirty="0" smtClean="0"/>
              <a:t>Use lookup tables for emission factors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1054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Met4Moves: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8001000" cy="190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SMOKE</a:t>
            </a:r>
          </a:p>
          <a:p>
            <a:pPr lvl="1"/>
            <a:r>
              <a:rPr lang="en-US" sz="1400" dirty="0" smtClean="0"/>
              <a:t>Daily (or monthly) average RH and min/max T for RPP. County and date specific, all counties in domain</a:t>
            </a:r>
          </a:p>
          <a:p>
            <a:r>
              <a:rPr lang="en-US" sz="2000" dirty="0" smtClean="0"/>
              <a:t>for MOVES</a:t>
            </a:r>
          </a:p>
          <a:p>
            <a:pPr lvl="1"/>
            <a:r>
              <a:rPr lang="en-US" sz="1400" dirty="0" smtClean="0"/>
              <a:t>RPD/RPV: average RH and min/max T across the county group and fuel month</a:t>
            </a:r>
          </a:p>
          <a:p>
            <a:pPr lvl="1"/>
            <a:r>
              <a:rPr lang="en-US" sz="1400" dirty="0" smtClean="0"/>
              <a:t>RPP: Diurnal T profiles based on min/max T of county group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172370"/>
            <a:ext cx="5638800" cy="3685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173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Overview: Representative County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Determine a set of counties that can represent your modeling domain.</a:t>
            </a:r>
          </a:p>
          <a:p>
            <a:r>
              <a:rPr lang="en-US" dirty="0" smtClean="0"/>
              <a:t>Reduces </a:t>
            </a:r>
            <a:r>
              <a:rPr lang="en-US" dirty="0" smtClean="0"/>
              <a:t>the computational burden of running MOVES on every county in your modeling domain</a:t>
            </a:r>
          </a:p>
          <a:p>
            <a:r>
              <a:rPr lang="en-US" dirty="0" smtClean="0"/>
              <a:t>Represent a set of similar counties (i.e., inventory counties) called a county group. </a:t>
            </a:r>
          </a:p>
          <a:p>
            <a:r>
              <a:rPr lang="en-US" dirty="0" smtClean="0"/>
              <a:t>Key emission rates for the single representative county in MOVES can be utilized to estimate emissions for all counties in the county group through SMOKE. </a:t>
            </a:r>
          </a:p>
          <a:p>
            <a:endParaRPr lang="en-US" dirty="0" smtClean="0"/>
          </a:p>
          <a:p>
            <a:r>
              <a:rPr lang="en-US" i="1" dirty="0" smtClean="0"/>
              <a:t>Criteria</a:t>
            </a:r>
            <a:r>
              <a:rPr lang="en-US" dirty="0" smtClean="0"/>
              <a:t> : Similar fuel parameters, fleet age distribution and I/M programs.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Overview: Fuel Month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Similar to the representative county, the fuel month reduces the computational time of MOVES by using a single month to represent a set of months </a:t>
            </a:r>
            <a:r>
              <a:rPr lang="en-US" dirty="0" smtClean="0"/>
              <a:t> with similar fuels. </a:t>
            </a:r>
            <a:endParaRPr lang="en-US" dirty="0" smtClean="0"/>
          </a:p>
          <a:p>
            <a:r>
              <a:rPr lang="en-US" dirty="0" smtClean="0"/>
              <a:t>Represent a particular set of fuel properties over the months used in MOVES</a:t>
            </a:r>
          </a:p>
          <a:p>
            <a:r>
              <a:rPr lang="en-US" dirty="0" smtClean="0"/>
              <a:t>Example: Run MOVES for January, use that run to represent a series of months with similar fuel types (e.g. Oct, Nov, Dec, Jan, Feb, Mar)</a:t>
            </a:r>
          </a:p>
          <a:p>
            <a:endParaRPr lang="en-US" dirty="0" smtClean="0"/>
          </a:p>
          <a:p>
            <a:r>
              <a:rPr lang="en-US" i="1" dirty="0" smtClean="0"/>
              <a:t>Criteria</a:t>
            </a:r>
            <a:r>
              <a:rPr lang="en-US" dirty="0" smtClean="0"/>
              <a:t> : Fuel supply data in the MOVES database for each representative 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 Driver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Creates the input data tables for import</a:t>
            </a:r>
          </a:p>
          <a:p>
            <a:r>
              <a:rPr lang="en-US" dirty="0" smtClean="0"/>
              <a:t>Creates run specification (runspec) XML files to run MOVES for large number of conditions </a:t>
            </a:r>
          </a:p>
          <a:p>
            <a:pPr lvl="1"/>
            <a:r>
              <a:rPr lang="en-US" dirty="0" smtClean="0"/>
              <a:t>Separate runs for each T bin or T profile and for each representative county and fuel month</a:t>
            </a:r>
          </a:p>
          <a:p>
            <a:r>
              <a:rPr lang="en-US" dirty="0" smtClean="0"/>
              <a:t>Generates specific T and RH </a:t>
            </a:r>
            <a:r>
              <a:rPr lang="en-US" dirty="0" err="1" smtClean="0"/>
              <a:t>csv</a:t>
            </a:r>
            <a:r>
              <a:rPr lang="en-US" dirty="0" smtClean="0"/>
              <a:t> files based on Met4Moves output</a:t>
            </a:r>
          </a:p>
          <a:p>
            <a:r>
              <a:rPr lang="en-US" dirty="0" smtClean="0"/>
              <a:t>Creates scripts to run all the importers and all the MOVES scenarios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For a typical CONUS domain run: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438400"/>
          <a:ext cx="72390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MOVES batch (county/fuel month)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SMOKE RPP (model 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SMOKE RPV (model 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SMOKE RPD (model 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MOVES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SMOKE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smtClean="0"/>
              <a:t>MOVES in </a:t>
            </a:r>
            <a:r>
              <a:rPr lang="en-US" dirty="0" smtClean="0"/>
              <a:t>the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828800"/>
            <a:ext cx="1752600" cy="1905000"/>
            <a:chOff x="2667000" y="1676400"/>
            <a:chExt cx="3505200" cy="3810000"/>
          </a:xfrm>
        </p:grpSpPr>
        <p:sp>
          <p:nvSpPr>
            <p:cNvPr id="16" name="Flowchart: Process 15"/>
            <p:cNvSpPr/>
            <p:nvPr/>
          </p:nvSpPr>
          <p:spPr>
            <a:xfrm>
              <a:off x="3505200" y="2362200"/>
              <a:ext cx="914400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4495800" y="2362200"/>
              <a:ext cx="914400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8" name="Flowchart: Data 17"/>
            <p:cNvSpPr/>
            <p:nvPr/>
          </p:nvSpPr>
          <p:spPr>
            <a:xfrm>
              <a:off x="3429000" y="3048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Data 18"/>
            <p:cNvSpPr/>
            <p:nvPr/>
          </p:nvSpPr>
          <p:spPr>
            <a:xfrm>
              <a:off x="4419600" y="3048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7000" y="1676400"/>
              <a:ext cx="3505200" cy="3810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lowchart: Data 22"/>
            <p:cNvSpPr/>
            <p:nvPr/>
          </p:nvSpPr>
          <p:spPr>
            <a:xfrm>
              <a:off x="3352800" y="3733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Data 24"/>
            <p:cNvSpPr/>
            <p:nvPr/>
          </p:nvSpPr>
          <p:spPr>
            <a:xfrm>
              <a:off x="4343400" y="3733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Data 28"/>
            <p:cNvSpPr/>
            <p:nvPr/>
          </p:nvSpPr>
          <p:spPr>
            <a:xfrm>
              <a:off x="3276600" y="4419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lowchart: Data 29"/>
            <p:cNvSpPr/>
            <p:nvPr/>
          </p:nvSpPr>
          <p:spPr>
            <a:xfrm>
              <a:off x="4267200" y="4419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3505200" y="3124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Data 31"/>
            <p:cNvSpPr/>
            <p:nvPr/>
          </p:nvSpPr>
          <p:spPr>
            <a:xfrm>
              <a:off x="4495800" y="3124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lowchart: Data 32"/>
            <p:cNvSpPr/>
            <p:nvPr/>
          </p:nvSpPr>
          <p:spPr>
            <a:xfrm>
              <a:off x="3429000" y="3810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lowchart: Data 33"/>
            <p:cNvSpPr/>
            <p:nvPr/>
          </p:nvSpPr>
          <p:spPr>
            <a:xfrm>
              <a:off x="4419600" y="3810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lowchart: Data 35"/>
            <p:cNvSpPr/>
            <p:nvPr/>
          </p:nvSpPr>
          <p:spPr>
            <a:xfrm>
              <a:off x="3352800" y="4495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lowchart: Data 36"/>
            <p:cNvSpPr/>
            <p:nvPr/>
          </p:nvSpPr>
          <p:spPr>
            <a:xfrm>
              <a:off x="4343400" y="4495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3581400" y="3200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lowchart: Data 38"/>
            <p:cNvSpPr/>
            <p:nvPr/>
          </p:nvSpPr>
          <p:spPr>
            <a:xfrm>
              <a:off x="4572000" y="3200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Data 39"/>
            <p:cNvSpPr/>
            <p:nvPr/>
          </p:nvSpPr>
          <p:spPr>
            <a:xfrm>
              <a:off x="3505200" y="3886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lowchart: Data 40"/>
            <p:cNvSpPr/>
            <p:nvPr/>
          </p:nvSpPr>
          <p:spPr>
            <a:xfrm>
              <a:off x="4495800" y="3886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lowchart: Data 41"/>
            <p:cNvSpPr/>
            <p:nvPr/>
          </p:nvSpPr>
          <p:spPr>
            <a:xfrm>
              <a:off x="3429000" y="4572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lowchart: Data 42"/>
            <p:cNvSpPr/>
            <p:nvPr/>
          </p:nvSpPr>
          <p:spPr>
            <a:xfrm>
              <a:off x="4419600" y="4572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lowchart: Data 43"/>
            <p:cNvSpPr/>
            <p:nvPr/>
          </p:nvSpPr>
          <p:spPr>
            <a:xfrm>
              <a:off x="3657600" y="3276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lowchart: Data 44"/>
            <p:cNvSpPr/>
            <p:nvPr/>
          </p:nvSpPr>
          <p:spPr>
            <a:xfrm>
              <a:off x="4648200" y="3276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lowchart: Data 45"/>
            <p:cNvSpPr/>
            <p:nvPr/>
          </p:nvSpPr>
          <p:spPr>
            <a:xfrm>
              <a:off x="3581400" y="3962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lowchart: Data 46"/>
            <p:cNvSpPr/>
            <p:nvPr/>
          </p:nvSpPr>
          <p:spPr>
            <a:xfrm>
              <a:off x="4572000" y="3962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Data 47"/>
            <p:cNvSpPr/>
            <p:nvPr/>
          </p:nvSpPr>
          <p:spPr>
            <a:xfrm>
              <a:off x="3505200" y="4648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lowchart: Data 48"/>
            <p:cNvSpPr/>
            <p:nvPr/>
          </p:nvSpPr>
          <p:spPr>
            <a:xfrm>
              <a:off x="4495800" y="4648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6000" y="1828800"/>
            <a:ext cx="1402080" cy="1524000"/>
            <a:chOff x="2667000" y="1676400"/>
            <a:chExt cx="3505200" cy="3810000"/>
          </a:xfrm>
        </p:grpSpPr>
        <p:sp>
          <p:nvSpPr>
            <p:cNvPr id="51" name="Flowchart: Process 50"/>
            <p:cNvSpPr/>
            <p:nvPr/>
          </p:nvSpPr>
          <p:spPr>
            <a:xfrm>
              <a:off x="3505200" y="2362200"/>
              <a:ext cx="914400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4495800" y="2362200"/>
              <a:ext cx="914400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3" name="Flowchart: Data 52"/>
            <p:cNvSpPr/>
            <p:nvPr/>
          </p:nvSpPr>
          <p:spPr>
            <a:xfrm>
              <a:off x="3429000" y="3048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lowchart: Data 53"/>
            <p:cNvSpPr/>
            <p:nvPr/>
          </p:nvSpPr>
          <p:spPr>
            <a:xfrm>
              <a:off x="4419600" y="3048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67000" y="1676400"/>
              <a:ext cx="3505200" cy="3810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Flowchart: Data 55"/>
            <p:cNvSpPr/>
            <p:nvPr/>
          </p:nvSpPr>
          <p:spPr>
            <a:xfrm>
              <a:off x="3352800" y="3733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lowchart: Data 56"/>
            <p:cNvSpPr/>
            <p:nvPr/>
          </p:nvSpPr>
          <p:spPr>
            <a:xfrm>
              <a:off x="4343400" y="3733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lowchart: Data 57"/>
            <p:cNvSpPr/>
            <p:nvPr/>
          </p:nvSpPr>
          <p:spPr>
            <a:xfrm>
              <a:off x="3276600" y="4419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lowchart: Data 58"/>
            <p:cNvSpPr/>
            <p:nvPr/>
          </p:nvSpPr>
          <p:spPr>
            <a:xfrm>
              <a:off x="4267200" y="4419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lowchart: Data 59"/>
            <p:cNvSpPr/>
            <p:nvPr/>
          </p:nvSpPr>
          <p:spPr>
            <a:xfrm>
              <a:off x="3505200" y="3124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lowchart: Data 60"/>
            <p:cNvSpPr/>
            <p:nvPr/>
          </p:nvSpPr>
          <p:spPr>
            <a:xfrm>
              <a:off x="4495800" y="3124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lowchart: Data 61"/>
            <p:cNvSpPr/>
            <p:nvPr/>
          </p:nvSpPr>
          <p:spPr>
            <a:xfrm>
              <a:off x="3429000" y="3810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lowchart: Data 62"/>
            <p:cNvSpPr/>
            <p:nvPr/>
          </p:nvSpPr>
          <p:spPr>
            <a:xfrm>
              <a:off x="4419600" y="3810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lowchart: Data 63"/>
            <p:cNvSpPr/>
            <p:nvPr/>
          </p:nvSpPr>
          <p:spPr>
            <a:xfrm>
              <a:off x="3352800" y="4495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lowchart: Data 64"/>
            <p:cNvSpPr/>
            <p:nvPr/>
          </p:nvSpPr>
          <p:spPr>
            <a:xfrm>
              <a:off x="4343400" y="4495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lowchart: Data 65"/>
            <p:cNvSpPr/>
            <p:nvPr/>
          </p:nvSpPr>
          <p:spPr>
            <a:xfrm>
              <a:off x="3581400" y="3200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lowchart: Data 66"/>
            <p:cNvSpPr/>
            <p:nvPr/>
          </p:nvSpPr>
          <p:spPr>
            <a:xfrm>
              <a:off x="4572000" y="3200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lowchart: Data 67"/>
            <p:cNvSpPr/>
            <p:nvPr/>
          </p:nvSpPr>
          <p:spPr>
            <a:xfrm>
              <a:off x="3505200" y="3886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lowchart: Data 68"/>
            <p:cNvSpPr/>
            <p:nvPr/>
          </p:nvSpPr>
          <p:spPr>
            <a:xfrm>
              <a:off x="4495800" y="3886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lowchart: Data 69"/>
            <p:cNvSpPr/>
            <p:nvPr/>
          </p:nvSpPr>
          <p:spPr>
            <a:xfrm>
              <a:off x="3429000" y="4572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lowchart: Data 70"/>
            <p:cNvSpPr/>
            <p:nvPr/>
          </p:nvSpPr>
          <p:spPr>
            <a:xfrm>
              <a:off x="4419600" y="4572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lowchart: Data 71"/>
            <p:cNvSpPr/>
            <p:nvPr/>
          </p:nvSpPr>
          <p:spPr>
            <a:xfrm>
              <a:off x="3657600" y="3276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lowchart: Data 72"/>
            <p:cNvSpPr/>
            <p:nvPr/>
          </p:nvSpPr>
          <p:spPr>
            <a:xfrm>
              <a:off x="4648200" y="3276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lowchart: Data 73"/>
            <p:cNvSpPr/>
            <p:nvPr/>
          </p:nvSpPr>
          <p:spPr>
            <a:xfrm>
              <a:off x="3581400" y="3962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lowchart: Data 74"/>
            <p:cNvSpPr/>
            <p:nvPr/>
          </p:nvSpPr>
          <p:spPr>
            <a:xfrm>
              <a:off x="4572000" y="3962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lowchart: Data 75"/>
            <p:cNvSpPr/>
            <p:nvPr/>
          </p:nvSpPr>
          <p:spPr>
            <a:xfrm>
              <a:off x="3505200" y="4648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lowchart: Data 76"/>
            <p:cNvSpPr/>
            <p:nvPr/>
          </p:nvSpPr>
          <p:spPr>
            <a:xfrm>
              <a:off x="4495800" y="4648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934200" y="1828800"/>
            <a:ext cx="1752600" cy="1905000"/>
            <a:chOff x="2667000" y="1676400"/>
            <a:chExt cx="3505200" cy="3810000"/>
          </a:xfrm>
        </p:grpSpPr>
        <p:sp>
          <p:nvSpPr>
            <p:cNvPr id="79" name="Flowchart: Process 78"/>
            <p:cNvSpPr/>
            <p:nvPr/>
          </p:nvSpPr>
          <p:spPr>
            <a:xfrm>
              <a:off x="3505200" y="2362200"/>
              <a:ext cx="914400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4495800" y="2362200"/>
              <a:ext cx="914400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81" name="Flowchart: Data 80"/>
            <p:cNvSpPr/>
            <p:nvPr/>
          </p:nvSpPr>
          <p:spPr>
            <a:xfrm>
              <a:off x="3429000" y="3048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lowchart: Data 81"/>
            <p:cNvSpPr/>
            <p:nvPr/>
          </p:nvSpPr>
          <p:spPr>
            <a:xfrm>
              <a:off x="4419600" y="3048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667000" y="1676400"/>
              <a:ext cx="3505200" cy="3810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Flowchart: Data 83"/>
            <p:cNvSpPr/>
            <p:nvPr/>
          </p:nvSpPr>
          <p:spPr>
            <a:xfrm>
              <a:off x="3352800" y="3733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lowchart: Data 84"/>
            <p:cNvSpPr/>
            <p:nvPr/>
          </p:nvSpPr>
          <p:spPr>
            <a:xfrm>
              <a:off x="4343400" y="3733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lowchart: Data 85"/>
            <p:cNvSpPr/>
            <p:nvPr/>
          </p:nvSpPr>
          <p:spPr>
            <a:xfrm>
              <a:off x="3276600" y="4419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lowchart: Data 86"/>
            <p:cNvSpPr/>
            <p:nvPr/>
          </p:nvSpPr>
          <p:spPr>
            <a:xfrm>
              <a:off x="4267200" y="4419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lowchart: Data 87"/>
            <p:cNvSpPr/>
            <p:nvPr/>
          </p:nvSpPr>
          <p:spPr>
            <a:xfrm>
              <a:off x="3505200" y="3124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lowchart: Data 88"/>
            <p:cNvSpPr/>
            <p:nvPr/>
          </p:nvSpPr>
          <p:spPr>
            <a:xfrm>
              <a:off x="4495800" y="3124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lowchart: Data 89"/>
            <p:cNvSpPr/>
            <p:nvPr/>
          </p:nvSpPr>
          <p:spPr>
            <a:xfrm>
              <a:off x="3429000" y="3810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lowchart: Data 90"/>
            <p:cNvSpPr/>
            <p:nvPr/>
          </p:nvSpPr>
          <p:spPr>
            <a:xfrm>
              <a:off x="4419600" y="3810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lowchart: Data 91"/>
            <p:cNvSpPr/>
            <p:nvPr/>
          </p:nvSpPr>
          <p:spPr>
            <a:xfrm>
              <a:off x="3352800" y="4495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lowchart: Data 92"/>
            <p:cNvSpPr/>
            <p:nvPr/>
          </p:nvSpPr>
          <p:spPr>
            <a:xfrm>
              <a:off x="4343400" y="44958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lowchart: Data 93"/>
            <p:cNvSpPr/>
            <p:nvPr/>
          </p:nvSpPr>
          <p:spPr>
            <a:xfrm>
              <a:off x="3581400" y="3200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lowchart: Data 94"/>
            <p:cNvSpPr/>
            <p:nvPr/>
          </p:nvSpPr>
          <p:spPr>
            <a:xfrm>
              <a:off x="4572000" y="3200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lowchart: Data 95"/>
            <p:cNvSpPr/>
            <p:nvPr/>
          </p:nvSpPr>
          <p:spPr>
            <a:xfrm>
              <a:off x="3505200" y="3886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lowchart: Data 96"/>
            <p:cNvSpPr/>
            <p:nvPr/>
          </p:nvSpPr>
          <p:spPr>
            <a:xfrm>
              <a:off x="4495800" y="3886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lowchart: Data 97"/>
            <p:cNvSpPr/>
            <p:nvPr/>
          </p:nvSpPr>
          <p:spPr>
            <a:xfrm>
              <a:off x="3429000" y="4572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lowchart: Data 98"/>
            <p:cNvSpPr/>
            <p:nvPr/>
          </p:nvSpPr>
          <p:spPr>
            <a:xfrm>
              <a:off x="4419600" y="45720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lowchart: Data 99"/>
            <p:cNvSpPr/>
            <p:nvPr/>
          </p:nvSpPr>
          <p:spPr>
            <a:xfrm>
              <a:off x="3657600" y="3276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lowchart: Data 100"/>
            <p:cNvSpPr/>
            <p:nvPr/>
          </p:nvSpPr>
          <p:spPr>
            <a:xfrm>
              <a:off x="4648200" y="32766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lowchart: Data 101"/>
            <p:cNvSpPr/>
            <p:nvPr/>
          </p:nvSpPr>
          <p:spPr>
            <a:xfrm>
              <a:off x="3581400" y="3962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Flowchart: Data 102"/>
            <p:cNvSpPr/>
            <p:nvPr/>
          </p:nvSpPr>
          <p:spPr>
            <a:xfrm>
              <a:off x="4572000" y="39624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lowchart: Data 103"/>
            <p:cNvSpPr/>
            <p:nvPr/>
          </p:nvSpPr>
          <p:spPr>
            <a:xfrm>
              <a:off x="3505200" y="4648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lowchart: Data 104"/>
            <p:cNvSpPr/>
            <p:nvPr/>
          </p:nvSpPr>
          <p:spPr>
            <a:xfrm>
              <a:off x="4495800" y="4648200"/>
              <a:ext cx="914400" cy="61264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7" name="Flowchart: Process 106"/>
          <p:cNvSpPr/>
          <p:nvPr/>
        </p:nvSpPr>
        <p:spPr>
          <a:xfrm>
            <a:off x="4538870" y="2425148"/>
            <a:ext cx="795130" cy="5327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8" name="Flowchart: Process 107"/>
          <p:cNvSpPr/>
          <p:nvPr/>
        </p:nvSpPr>
        <p:spPr>
          <a:xfrm>
            <a:off x="5400261" y="2425148"/>
            <a:ext cx="795130" cy="5327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3810000" y="1828800"/>
            <a:ext cx="2971800" cy="41148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4316896" y="3021495"/>
            <a:ext cx="2011017" cy="2510625"/>
            <a:chOff x="4316896" y="3021495"/>
            <a:chExt cx="2011017" cy="2510625"/>
          </a:xfrm>
        </p:grpSpPr>
        <p:sp>
          <p:nvSpPr>
            <p:cNvPr id="134" name="Flowchart: Data 133"/>
            <p:cNvSpPr/>
            <p:nvPr/>
          </p:nvSpPr>
          <p:spPr>
            <a:xfrm>
              <a:off x="4316896" y="4800600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Flowchart: Data 134"/>
            <p:cNvSpPr/>
            <p:nvPr/>
          </p:nvSpPr>
          <p:spPr>
            <a:xfrm>
              <a:off x="5178287" y="4800600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Flowchart: Data 135"/>
            <p:cNvSpPr/>
            <p:nvPr/>
          </p:nvSpPr>
          <p:spPr>
            <a:xfrm>
              <a:off x="4383157" y="4866861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Flowchart: Data 136"/>
            <p:cNvSpPr/>
            <p:nvPr/>
          </p:nvSpPr>
          <p:spPr>
            <a:xfrm>
              <a:off x="5244548" y="4866861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Flowchart: Data 137"/>
            <p:cNvSpPr/>
            <p:nvPr/>
          </p:nvSpPr>
          <p:spPr>
            <a:xfrm>
              <a:off x="4449418" y="4933122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Flowchart: Data 138"/>
            <p:cNvSpPr/>
            <p:nvPr/>
          </p:nvSpPr>
          <p:spPr>
            <a:xfrm>
              <a:off x="5310809" y="4933122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Flowchart: Data 139"/>
            <p:cNvSpPr/>
            <p:nvPr/>
          </p:nvSpPr>
          <p:spPr>
            <a:xfrm>
              <a:off x="4515679" y="4999383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Flowchart: Data 140"/>
            <p:cNvSpPr/>
            <p:nvPr/>
          </p:nvSpPr>
          <p:spPr>
            <a:xfrm>
              <a:off x="5377070" y="4999383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lowchart: Data 108"/>
            <p:cNvSpPr/>
            <p:nvPr/>
          </p:nvSpPr>
          <p:spPr>
            <a:xfrm>
              <a:off x="4472609" y="3021495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lowchart: Data 109"/>
            <p:cNvSpPr/>
            <p:nvPr/>
          </p:nvSpPr>
          <p:spPr>
            <a:xfrm>
              <a:off x="5334000" y="3021495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lowchart: Data 111"/>
            <p:cNvSpPr/>
            <p:nvPr/>
          </p:nvSpPr>
          <p:spPr>
            <a:xfrm>
              <a:off x="4406348" y="3617843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lowchart: Data 112"/>
            <p:cNvSpPr/>
            <p:nvPr/>
          </p:nvSpPr>
          <p:spPr>
            <a:xfrm>
              <a:off x="5267739" y="3617843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lowchart: Data 113"/>
            <p:cNvSpPr/>
            <p:nvPr/>
          </p:nvSpPr>
          <p:spPr>
            <a:xfrm>
              <a:off x="4340087" y="4214191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lowchart: Data 114"/>
            <p:cNvSpPr/>
            <p:nvPr/>
          </p:nvSpPr>
          <p:spPr>
            <a:xfrm>
              <a:off x="5201478" y="4214191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lowchart: Data 115"/>
            <p:cNvSpPr/>
            <p:nvPr/>
          </p:nvSpPr>
          <p:spPr>
            <a:xfrm>
              <a:off x="4538870" y="3087756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Flowchart: Data 116"/>
            <p:cNvSpPr/>
            <p:nvPr/>
          </p:nvSpPr>
          <p:spPr>
            <a:xfrm>
              <a:off x="5400261" y="3087756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lowchart: Data 117"/>
            <p:cNvSpPr/>
            <p:nvPr/>
          </p:nvSpPr>
          <p:spPr>
            <a:xfrm>
              <a:off x="4472609" y="3684104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lowchart: Data 118"/>
            <p:cNvSpPr/>
            <p:nvPr/>
          </p:nvSpPr>
          <p:spPr>
            <a:xfrm>
              <a:off x="5334000" y="3684104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lowchart: Data 119"/>
            <p:cNvSpPr/>
            <p:nvPr/>
          </p:nvSpPr>
          <p:spPr>
            <a:xfrm>
              <a:off x="4406348" y="4280452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Flowchart: Data 120"/>
            <p:cNvSpPr/>
            <p:nvPr/>
          </p:nvSpPr>
          <p:spPr>
            <a:xfrm>
              <a:off x="5267739" y="4280452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lowchart: Data 121"/>
            <p:cNvSpPr/>
            <p:nvPr/>
          </p:nvSpPr>
          <p:spPr>
            <a:xfrm>
              <a:off x="4605130" y="3154017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lowchart: Data 122"/>
            <p:cNvSpPr/>
            <p:nvPr/>
          </p:nvSpPr>
          <p:spPr>
            <a:xfrm>
              <a:off x="5466522" y="3154017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lowchart: Data 123"/>
            <p:cNvSpPr/>
            <p:nvPr/>
          </p:nvSpPr>
          <p:spPr>
            <a:xfrm>
              <a:off x="4538870" y="3750365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lowchart: Data 124"/>
            <p:cNvSpPr/>
            <p:nvPr/>
          </p:nvSpPr>
          <p:spPr>
            <a:xfrm>
              <a:off x="5400261" y="3750365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lowchart: Data 125"/>
            <p:cNvSpPr/>
            <p:nvPr/>
          </p:nvSpPr>
          <p:spPr>
            <a:xfrm>
              <a:off x="4472609" y="4346713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Flowchart: Data 126"/>
            <p:cNvSpPr/>
            <p:nvPr/>
          </p:nvSpPr>
          <p:spPr>
            <a:xfrm>
              <a:off x="5334000" y="4346713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Flowchart: Data 127"/>
            <p:cNvSpPr/>
            <p:nvPr/>
          </p:nvSpPr>
          <p:spPr>
            <a:xfrm>
              <a:off x="4671391" y="3220278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lowchart: Data 128"/>
            <p:cNvSpPr/>
            <p:nvPr/>
          </p:nvSpPr>
          <p:spPr>
            <a:xfrm>
              <a:off x="5532783" y="3220278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Flowchart: Data 129"/>
            <p:cNvSpPr/>
            <p:nvPr/>
          </p:nvSpPr>
          <p:spPr>
            <a:xfrm>
              <a:off x="4605130" y="3816626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Flowchart: Data 130"/>
            <p:cNvSpPr/>
            <p:nvPr/>
          </p:nvSpPr>
          <p:spPr>
            <a:xfrm>
              <a:off x="5466522" y="3816626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lowchart: Data 131"/>
            <p:cNvSpPr/>
            <p:nvPr/>
          </p:nvSpPr>
          <p:spPr>
            <a:xfrm>
              <a:off x="4538870" y="4412974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Flowchart: Data 132"/>
            <p:cNvSpPr/>
            <p:nvPr/>
          </p:nvSpPr>
          <p:spPr>
            <a:xfrm>
              <a:off x="5400261" y="4412974"/>
              <a:ext cx="795130" cy="532737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90878" y="6172200"/>
            <a:ext cx="11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M - master</a:t>
            </a:r>
          </a:p>
          <a:p>
            <a:pPr algn="l"/>
            <a:r>
              <a:rPr lang="en-US" sz="1600" dirty="0" smtClean="0"/>
              <a:t>W - worker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MOVES2010b: Refueling</a:t>
            </a:r>
            <a:endParaRPr lang="en-US" dirty="0"/>
          </a:p>
        </p:txBody>
      </p:sp>
      <p:pic>
        <p:nvPicPr>
          <p:cNvPr id="5" name="Content Placeholder 4" descr="2007ec_aug_rfl_voc_onroa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1295400"/>
            <a:ext cx="5486400" cy="2804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 descr="2007ec_aug_rfl_voc_gridding_diffs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886200"/>
            <a:ext cx="5486400" cy="2804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739205"/>
            <a:ext cx="335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Refueling from RPD, RPV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Same SCCs as other modes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SMOKE gridding based on SCC only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096000" cy="1173162"/>
          </a:xfrm>
        </p:spPr>
        <p:txBody>
          <a:bodyPr>
            <a:noAutofit/>
          </a:bodyPr>
          <a:lstStyle/>
          <a:p>
            <a:r>
              <a:rPr lang="en-US" dirty="0" smtClean="0"/>
              <a:t>Temperature and Emission Factors (EF)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0" y="2286000"/>
            <a:ext cx="4089750" cy="294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050" y="2286000"/>
            <a:ext cx="4089750" cy="29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91229" y="1676400"/>
            <a:ext cx="236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Gasoline vehicles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6324600"/>
            <a:ext cx="868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from OTAQ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0960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SMOKE-MOVES Integration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62000" y="1905000"/>
            <a:ext cx="2209800" cy="838200"/>
          </a:xfrm>
          <a:prstGeom prst="roundRect">
            <a:avLst>
              <a:gd name="adj" fmla="val 28959"/>
            </a:avLst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Meteorological</a:t>
            </a: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b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Preprocessor</a:t>
            </a:r>
            <a:b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(Met4Moves)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77000" y="1905000"/>
            <a:ext cx="2209800" cy="838200"/>
          </a:xfrm>
          <a:prstGeom prst="roundRect">
            <a:avLst>
              <a:gd name="adj" fmla="val 28959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MOVES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657600" y="4876800"/>
            <a:ext cx="2209800" cy="838200"/>
          </a:xfrm>
          <a:prstGeom prst="roundRect">
            <a:avLst>
              <a:gd name="adj" fmla="val 28959"/>
            </a:avLst>
          </a:prstGeom>
          <a:solidFill>
            <a:srgbClr val="B61A0A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SMOKE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76600" y="6172200"/>
            <a:ext cx="3048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AQ model-ready files</a:t>
            </a: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 bwMode="auto">
          <a:xfrm rot="16200000" flipH="1">
            <a:off x="4552950" y="5924550"/>
            <a:ext cx="457200" cy="381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 bwMode="auto">
          <a:xfrm>
            <a:off x="2971800" y="2324100"/>
            <a:ext cx="3505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2"/>
          </p:cNvCxnSpPr>
          <p:nvPr/>
        </p:nvCxnSpPr>
        <p:spPr bwMode="auto">
          <a:xfrm rot="16200000" flipH="1">
            <a:off x="2038350" y="2571750"/>
            <a:ext cx="1066800" cy="14097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5" idx="2"/>
            <a:endCxn id="7" idx="0"/>
          </p:cNvCxnSpPr>
          <p:nvPr/>
        </p:nvCxnSpPr>
        <p:spPr bwMode="auto">
          <a:xfrm rot="16200000" flipH="1">
            <a:off x="2247900" y="2362200"/>
            <a:ext cx="2133600" cy="28956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 bwMode="auto">
          <a:xfrm rot="5400000">
            <a:off x="5105400" y="2400300"/>
            <a:ext cx="2133600" cy="2819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733800" y="1752600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Driver Script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338012">
            <a:off x="5683348" y="3766126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Post-processing</a:t>
            </a:r>
            <a:br>
              <a:rPr lang="en-US" dirty="0" smtClean="0"/>
            </a:br>
            <a:r>
              <a:rPr lang="en-US" dirty="0" smtClean="0"/>
              <a:t>Script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Emission </a:t>
            </a:r>
            <a:r>
              <a:rPr lang="en-US" sz="3200" dirty="0" smtClean="0"/>
              <a:t>Processes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On-roadway emissions</a:t>
            </a:r>
          </a:p>
          <a:p>
            <a:pPr lvl="1"/>
            <a:r>
              <a:rPr lang="en-US" dirty="0" smtClean="0"/>
              <a:t>Rate-per-distance </a:t>
            </a:r>
            <a:r>
              <a:rPr lang="en-US" dirty="0" smtClean="0"/>
              <a:t>(RPD)</a:t>
            </a:r>
          </a:p>
          <a:p>
            <a:pPr lvl="1"/>
            <a:r>
              <a:rPr lang="en-US" dirty="0" smtClean="0"/>
              <a:t>Exhaust</a:t>
            </a:r>
            <a:r>
              <a:rPr lang="en-US" dirty="0" smtClean="0"/>
              <a:t>, evaporative, evaporative permeation, brake and tire wear</a:t>
            </a:r>
          </a:p>
          <a:p>
            <a:pPr lvl="1"/>
            <a:r>
              <a:rPr lang="en-US" dirty="0" smtClean="0"/>
              <a:t>SMOKE uses:  VMT, SPEED, speed profiles, and T (gridded, hourly)</a:t>
            </a:r>
          </a:p>
          <a:p>
            <a:r>
              <a:rPr lang="en-US" dirty="0" smtClean="0"/>
              <a:t>Off-network (i.e. parked vehicles)</a:t>
            </a:r>
          </a:p>
          <a:p>
            <a:pPr lvl="1"/>
            <a:r>
              <a:rPr lang="en-US" dirty="0" smtClean="0"/>
              <a:t>Rate-per-vehicle </a:t>
            </a:r>
            <a:r>
              <a:rPr lang="en-US" dirty="0" smtClean="0"/>
              <a:t>(RPV)</a:t>
            </a:r>
          </a:p>
          <a:p>
            <a:pPr lvl="2"/>
            <a:r>
              <a:rPr lang="en-US" dirty="0" smtClean="0"/>
              <a:t>Exhaust</a:t>
            </a:r>
            <a:r>
              <a:rPr lang="en-US" dirty="0" smtClean="0"/>
              <a:t>, evaporative, evaporative permeation, extended idle</a:t>
            </a:r>
          </a:p>
          <a:p>
            <a:pPr lvl="2"/>
            <a:r>
              <a:rPr lang="en-US" dirty="0" smtClean="0"/>
              <a:t>SMOKE uses:  VPOP and T (gridded, hourly)</a:t>
            </a:r>
          </a:p>
          <a:p>
            <a:pPr lvl="1"/>
            <a:r>
              <a:rPr lang="en-US" dirty="0" smtClean="0"/>
              <a:t>Rate-per-profile (RPP)</a:t>
            </a:r>
          </a:p>
          <a:p>
            <a:pPr lvl="2"/>
            <a:r>
              <a:rPr lang="en-US" dirty="0" smtClean="0"/>
              <a:t>Evaporative </a:t>
            </a:r>
            <a:r>
              <a:rPr lang="en-US" dirty="0" smtClean="0"/>
              <a:t>fuel vapor venting: hot soak (immediately after a trip) and diurnal (vehicle parked for a long period)</a:t>
            </a:r>
          </a:p>
          <a:p>
            <a:pPr lvl="2"/>
            <a:r>
              <a:rPr lang="en-US" dirty="0" smtClean="0"/>
              <a:t>SMOKE uses: VPOP and  T (county based, daily diurnal profiles)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173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Reducing Number of MOVES Runs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Representative Counties</a:t>
            </a:r>
          </a:p>
          <a:p>
            <a:pPr lvl="1"/>
            <a:r>
              <a:rPr lang="en-US" dirty="0" smtClean="0"/>
              <a:t>Determine a set of counties that can represent your modeling domain.</a:t>
            </a:r>
          </a:p>
          <a:p>
            <a:pPr lvl="1"/>
            <a:r>
              <a:rPr lang="en-US" dirty="0" smtClean="0"/>
              <a:t>Key </a:t>
            </a:r>
            <a:r>
              <a:rPr lang="en-US" dirty="0" smtClean="0"/>
              <a:t>emission rates for the single representative county in MOVES can be utilized to estimate emissions for all counties in the county group through SMOKE. </a:t>
            </a:r>
            <a:endParaRPr lang="en-US" dirty="0" smtClean="0"/>
          </a:p>
          <a:p>
            <a:pPr lvl="1"/>
            <a:r>
              <a:rPr lang="en-US" dirty="0" smtClean="0"/>
              <a:t>Criteria for county group: similar fuel parameters, fleet age distribution and I/M programs</a:t>
            </a:r>
            <a:endParaRPr lang="en-US" dirty="0" smtClean="0"/>
          </a:p>
          <a:p>
            <a:r>
              <a:rPr lang="en-US" dirty="0" smtClean="0"/>
              <a:t>Fuel Months</a:t>
            </a:r>
          </a:p>
          <a:p>
            <a:pPr lvl="1"/>
            <a:r>
              <a:rPr lang="en-US" dirty="0" smtClean="0"/>
              <a:t>using a single month to represent a set of months  with similar </a:t>
            </a:r>
            <a:r>
              <a:rPr lang="en-US" dirty="0" smtClean="0"/>
              <a:t>fuel properties</a:t>
            </a:r>
          </a:p>
          <a:p>
            <a:pPr lvl="1"/>
            <a:r>
              <a:rPr lang="en-US" dirty="0" smtClean="0"/>
              <a:t>Example</a:t>
            </a:r>
            <a:r>
              <a:rPr lang="en-US" dirty="0" smtClean="0"/>
              <a:t>: Run MOVES for January, use that run to represent a series of months with similar fuel types (e.g. Oct, Nov, Dec, Jan, Feb, Mar)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5257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Met4Moves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88B12-278B-47FA-8D58-7932935B8C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429000" y="4038600"/>
            <a:ext cx="2209800" cy="914400"/>
          </a:xfrm>
          <a:prstGeom prst="roundRect">
            <a:avLst>
              <a:gd name="adj" fmla="val 28959"/>
            </a:avLst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Meteorological</a:t>
            </a: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b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Preprocessor</a:t>
            </a:r>
            <a:b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1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(Met4Moves)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2590800"/>
            <a:ext cx="1600200" cy="762000"/>
          </a:xfrm>
          <a:prstGeom prst="rect">
            <a:avLst/>
          </a:prstGeom>
          <a:gradFill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R</a:t>
            </a: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epresentative county X-ref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14400" y="3581400"/>
            <a:ext cx="1600200" cy="762000"/>
          </a:xfrm>
          <a:prstGeom prst="rect">
            <a:avLst/>
          </a:prstGeom>
          <a:gradFill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Fuel month X-ref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14400" y="4572000"/>
            <a:ext cx="1600200" cy="762000"/>
          </a:xfrm>
          <a:prstGeom prst="rect">
            <a:avLst/>
          </a:prstGeom>
          <a:gradFill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Spatial Surrogates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14400" y="5638800"/>
            <a:ext cx="1600200" cy="762000"/>
          </a:xfrm>
          <a:prstGeom prst="rect">
            <a:avLst/>
          </a:prstGeom>
          <a:gradFill>
            <a:gsLst>
              <a:gs pos="0">
                <a:schemeClr val="accent3">
                  <a:lumMod val="9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Gridded/Hourly meteorology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553200" y="2895600"/>
            <a:ext cx="19050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Output for MOVES Driver Script (Representative County)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53200" y="4800600"/>
            <a:ext cx="1905000" cy="1143000"/>
          </a:xfrm>
          <a:prstGeom prst="rect">
            <a:avLst/>
          </a:prstGeom>
          <a:solidFill>
            <a:srgbClr val="B61A0A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Output for SMOKE  (Inventory County)</a:t>
            </a:r>
            <a:endParaRPr kumimoji="1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6" idx="3"/>
          </p:cNvCxnSpPr>
          <p:nvPr/>
        </p:nvCxnSpPr>
        <p:spPr bwMode="auto">
          <a:xfrm>
            <a:off x="2514600" y="2971800"/>
            <a:ext cx="914400" cy="9906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3"/>
          </p:cNvCxnSpPr>
          <p:nvPr/>
        </p:nvCxnSpPr>
        <p:spPr bwMode="auto">
          <a:xfrm>
            <a:off x="2514600" y="3962400"/>
            <a:ext cx="838200" cy="3048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3"/>
          </p:cNvCxnSpPr>
          <p:nvPr/>
        </p:nvCxnSpPr>
        <p:spPr bwMode="auto">
          <a:xfrm flipV="1">
            <a:off x="2514600" y="4648200"/>
            <a:ext cx="838200" cy="3048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0" idx="3"/>
          </p:cNvCxnSpPr>
          <p:nvPr/>
        </p:nvCxnSpPr>
        <p:spPr bwMode="auto">
          <a:xfrm flipV="1">
            <a:off x="2514600" y="4953000"/>
            <a:ext cx="990600" cy="10668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5562600" y="3543300"/>
            <a:ext cx="990600" cy="571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endCxn id="13" idx="1"/>
          </p:cNvCxnSpPr>
          <p:nvPr/>
        </p:nvCxnSpPr>
        <p:spPr bwMode="auto">
          <a:xfrm>
            <a:off x="5562600" y="4876800"/>
            <a:ext cx="990600" cy="4953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MOVES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For a typical CONUS national run: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4876800" y="3352800"/>
            <a:ext cx="3810000" cy="685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146 county groups x 2 fuel months = 292 county-months</a:t>
            </a:r>
            <a:endParaRPr lang="en-US" sz="1800" dirty="0"/>
          </a:p>
        </p:txBody>
      </p:sp>
      <p:sp>
        <p:nvSpPr>
          <p:cNvPr id="8" name="Parallelogram 7"/>
          <p:cNvSpPr/>
          <p:nvPr/>
        </p:nvSpPr>
        <p:spPr>
          <a:xfrm>
            <a:off x="4953000" y="1219200"/>
            <a:ext cx="3810000" cy="685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3109 counties x 12 months = 37,308 county-months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5105400" y="2438400"/>
            <a:ext cx="3505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Group by IM, fuels, age distribution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533400" y="3733800"/>
            <a:ext cx="2667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Met4Moves</a:t>
            </a:r>
            <a:endParaRPr lang="en-US" sz="1800" dirty="0"/>
          </a:p>
        </p:txBody>
      </p:sp>
      <p:sp>
        <p:nvSpPr>
          <p:cNvPr id="11" name="Parallelogram 10"/>
          <p:cNvSpPr/>
          <p:nvPr/>
        </p:nvSpPr>
        <p:spPr>
          <a:xfrm>
            <a:off x="4648200" y="6019800"/>
            <a:ext cx="4419600" cy="685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27,513 </a:t>
            </a:r>
            <a:r>
              <a:rPr lang="en-US" sz="1800" dirty="0" err="1" smtClean="0"/>
              <a:t>runspecs</a:t>
            </a:r>
            <a:endParaRPr lang="en-US" sz="1800" dirty="0" smtClean="0"/>
          </a:p>
          <a:p>
            <a:pPr algn="ctr"/>
            <a:r>
              <a:rPr lang="en-US" sz="1800" dirty="0" smtClean="0"/>
              <a:t>27,513 </a:t>
            </a:r>
            <a:r>
              <a:rPr lang="en-US" sz="1800" dirty="0" err="1" smtClean="0"/>
              <a:t>ZoneMonthHour</a:t>
            </a:r>
            <a:r>
              <a:rPr lang="en-US" sz="1800" dirty="0" smtClean="0"/>
              <a:t> tables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5410200" y="5029200"/>
            <a:ext cx="2667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Runspec</a:t>
            </a:r>
            <a:r>
              <a:rPr lang="en-US" sz="1800" dirty="0" smtClean="0"/>
              <a:t> Generator</a:t>
            </a:r>
            <a:endParaRPr lang="en-US" sz="1800" dirty="0"/>
          </a:p>
        </p:txBody>
      </p:sp>
      <p:cxnSp>
        <p:nvCxnSpPr>
          <p:cNvPr id="14" name="Straight Arrow Connector 13"/>
          <p:cNvCxnSpPr>
            <a:stCxn id="8" idx="4"/>
          </p:cNvCxnSpPr>
          <p:nvPr/>
        </p:nvCxnSpPr>
        <p:spPr>
          <a:xfrm>
            <a:off x="6858000" y="19050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5"/>
            <a:endCxn id="10" idx="3"/>
          </p:cNvCxnSpPr>
          <p:nvPr/>
        </p:nvCxnSpPr>
        <p:spPr>
          <a:xfrm flipH="1">
            <a:off x="3200400" y="3695700"/>
            <a:ext cx="1762125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0" y="4648200"/>
            <a:ext cx="3810000" cy="685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Met input for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err="1" smtClean="0"/>
              <a:t>runspec</a:t>
            </a:r>
            <a:r>
              <a:rPr lang="en-US" sz="1800" dirty="0" smtClean="0"/>
              <a:t> generator</a:t>
            </a:r>
            <a:endParaRPr lang="en-US" sz="1800" dirty="0"/>
          </a:p>
        </p:txBody>
      </p:sp>
      <p:cxnSp>
        <p:nvCxnSpPr>
          <p:cNvPr id="25" name="Straight Arrow Connector 24"/>
          <p:cNvCxnSpPr>
            <a:stCxn id="24" idx="2"/>
            <a:endCxn id="12" idx="1"/>
          </p:cNvCxnSpPr>
          <p:nvPr/>
        </p:nvCxnSpPr>
        <p:spPr>
          <a:xfrm>
            <a:off x="3724275" y="4991100"/>
            <a:ext cx="1685925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705600" y="54864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828800" y="41910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58000" y="28956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6172200" cy="4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MOVES 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089DB-DF9B-4E64-AA67-10CB813B5BE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2667000" y="3505200"/>
            <a:ext cx="3810000" cy="685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/>
              <a:t>MOVES Rate Tables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819400" y="4724400"/>
            <a:ext cx="3505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moves2smk</a:t>
            </a:r>
            <a:endParaRPr lang="en-US" sz="1800" dirty="0"/>
          </a:p>
        </p:txBody>
      </p:sp>
      <p:sp>
        <p:nvSpPr>
          <p:cNvPr id="11" name="Parallelogram 10"/>
          <p:cNvSpPr/>
          <p:nvPr/>
        </p:nvSpPr>
        <p:spPr>
          <a:xfrm>
            <a:off x="2362200" y="1143000"/>
            <a:ext cx="4419600" cy="685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27,513 </a:t>
            </a:r>
            <a:r>
              <a:rPr lang="en-US" sz="1800" dirty="0" err="1" smtClean="0"/>
              <a:t>runspecs</a:t>
            </a:r>
            <a:endParaRPr lang="en-US" sz="1800" dirty="0" smtClean="0"/>
          </a:p>
          <a:p>
            <a:pPr algn="ctr"/>
            <a:r>
              <a:rPr lang="en-US" sz="1800" dirty="0" smtClean="0"/>
              <a:t>27,513 </a:t>
            </a:r>
            <a:r>
              <a:rPr lang="en-US" sz="1800" dirty="0" err="1" smtClean="0"/>
              <a:t>ZoneMonthHour</a:t>
            </a:r>
            <a:r>
              <a:rPr lang="en-US" sz="1800" dirty="0" smtClean="0"/>
              <a:t> tables</a:t>
            </a:r>
            <a:endParaRPr lang="en-US" sz="1800" dirty="0"/>
          </a:p>
        </p:txBody>
      </p:sp>
      <p:cxnSp>
        <p:nvCxnSpPr>
          <p:cNvPr id="14" name="Straight Arrow Connector 13"/>
          <p:cNvCxnSpPr>
            <a:stCxn id="8" idx="4"/>
          </p:cNvCxnSpPr>
          <p:nvPr/>
        </p:nvCxnSpPr>
        <p:spPr>
          <a:xfrm>
            <a:off x="4572000" y="41910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/>
          <p:cNvSpPr/>
          <p:nvPr/>
        </p:nvSpPr>
        <p:spPr>
          <a:xfrm>
            <a:off x="2667000" y="5943600"/>
            <a:ext cx="3810000" cy="685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SMOKE EF tables</a:t>
            </a:r>
            <a:endParaRPr lang="en-US" sz="18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72000" y="5181600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19400" y="2590800"/>
            <a:ext cx="3505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Run MOVES in 292 batches</a:t>
            </a:r>
            <a:endParaRPr lang="en-US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72000" y="30480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2000" y="1828800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4" grpId="0" animBg="1"/>
      <p:bldP spid="21" grpId="0" animBg="1"/>
    </p:bldLst>
  </p:timing>
</p:sld>
</file>

<file path=ppt/theme/theme1.xml><?xml version="1.0" encoding="utf-8"?>
<a:theme xmlns:a="http://schemas.openxmlformats.org/drawingml/2006/main" name="EPA_scienc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EPA_science_theme</Template>
  <TotalTime>14088</TotalTime>
  <Words>1620</Words>
  <Application>Microsoft Office PowerPoint</Application>
  <PresentationFormat>On-screen Show (4:3)</PresentationFormat>
  <Paragraphs>278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EPA_science_theme</vt:lpstr>
      <vt:lpstr>SMOKE-MOVES</vt:lpstr>
      <vt:lpstr>Why SMOKE-MOVES?</vt:lpstr>
      <vt:lpstr>Temperature and Emission Factors (EF)</vt:lpstr>
      <vt:lpstr>SMOKE-MOVES Integration Tool</vt:lpstr>
      <vt:lpstr>Emission Processes</vt:lpstr>
      <vt:lpstr>Reducing Number of MOVES Runs</vt:lpstr>
      <vt:lpstr>Met4Moves</vt:lpstr>
      <vt:lpstr>Running MOVES part 1</vt:lpstr>
      <vt:lpstr>Running MOVES part 2</vt:lpstr>
      <vt:lpstr>MOVES Post-processing Scripts</vt:lpstr>
      <vt:lpstr>SMOKE: On-roadway Processing (RPD)</vt:lpstr>
      <vt:lpstr>SMOKE: Off-network Processing (RPP, RPV)</vt:lpstr>
      <vt:lpstr>Monthly Inventory vs  SMOKE-MOVES</vt:lpstr>
      <vt:lpstr>2008 NEI v2</vt:lpstr>
      <vt:lpstr>MOVES2010b</vt:lpstr>
      <vt:lpstr>Recent Developments</vt:lpstr>
      <vt:lpstr>Potential Future Developments</vt:lpstr>
      <vt:lpstr>Acknowledgements</vt:lpstr>
      <vt:lpstr>Extra Slides</vt:lpstr>
      <vt:lpstr>Met4Moves: Output</vt:lpstr>
      <vt:lpstr>Overview: Representative County</vt:lpstr>
      <vt:lpstr>Overview: Fuel Month</vt:lpstr>
      <vt:lpstr>MOVES Driver Script</vt:lpstr>
      <vt:lpstr>Timing</vt:lpstr>
      <vt:lpstr>Running MOVES in the Cloud</vt:lpstr>
      <vt:lpstr>MOVES2010b: Refueling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Transition to MOVES</dc:title>
  <dc:creator>gdolce</dc:creator>
  <cp:lastModifiedBy>Alexis Zubrow</cp:lastModifiedBy>
  <cp:revision>874</cp:revision>
  <dcterms:created xsi:type="dcterms:W3CDTF">2008-04-09T17:21:51Z</dcterms:created>
  <dcterms:modified xsi:type="dcterms:W3CDTF">2012-10-16T03:34:28Z</dcterms:modified>
</cp:coreProperties>
</file>