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7" r:id="rId3"/>
    <p:sldId id="290" r:id="rId4"/>
    <p:sldId id="288" r:id="rId5"/>
    <p:sldId id="294" r:id="rId6"/>
    <p:sldId id="289" r:id="rId7"/>
    <p:sldId id="295" r:id="rId8"/>
    <p:sldId id="296" r:id="rId9"/>
    <p:sldId id="309" r:id="rId10"/>
    <p:sldId id="311" r:id="rId11"/>
    <p:sldId id="303" r:id="rId12"/>
    <p:sldId id="300" r:id="rId13"/>
    <p:sldId id="301" r:id="rId14"/>
    <p:sldId id="308" r:id="rId15"/>
    <p:sldId id="291" r:id="rId16"/>
    <p:sldId id="305"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a:srgbClr val="FF33CC"/>
    <a:srgbClr val="CC3300"/>
    <a:srgbClr val="A50021"/>
    <a:srgbClr val="D00000"/>
    <a:srgbClr val="CCCC00"/>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5C2A8-EDA9-4FE6-BACD-F459D88DDAE1}" type="datetimeFigureOut">
              <a:rPr lang="en-US" smtClean="0"/>
              <a:pPr/>
              <a:t>10/15/2012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888F8-94BF-4EEB-9C09-B62F05B13E8D}" type="slidenum">
              <a:rPr lang="en-US" smtClean="0"/>
              <a:pPr/>
              <a:t>‹#›</a:t>
            </a:fld>
            <a:endParaRPr lang="en-US" dirty="0"/>
          </a:p>
        </p:txBody>
      </p:sp>
    </p:spTree>
    <p:extLst>
      <p:ext uri="{BB962C8B-B14F-4D97-AF65-F5344CB8AC3E}">
        <p14:creationId xmlns:p14="http://schemas.microsoft.com/office/powerpoint/2010/main" val="55610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p:spPr>
        <p:txBody>
          <a:bodyPr/>
          <a:lstStyle/>
          <a:p>
            <a:endParaRPr lang="en-US" dirty="0" smtClean="0">
              <a:latin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r>
              <a:rPr lang="en-US" baseline="0" dirty="0" smtClean="0"/>
              <a:t> population = 311 million</a:t>
            </a:r>
            <a:endParaRPr lang="en-US" dirty="0"/>
          </a:p>
        </p:txBody>
      </p:sp>
      <p:sp>
        <p:nvSpPr>
          <p:cNvPr id="4" name="Slide Number Placeholder 3"/>
          <p:cNvSpPr>
            <a:spLocks noGrp="1"/>
          </p:cNvSpPr>
          <p:nvPr>
            <p:ph type="sldNum" sz="quarter" idx="10"/>
          </p:nvPr>
        </p:nvSpPr>
        <p:spPr/>
        <p:txBody>
          <a:bodyPr/>
          <a:lstStyle/>
          <a:p>
            <a:fld id="{28085C47-80AD-4EB2-A45F-53A20A4679C7}" type="slidenum">
              <a:rPr lang="en-US" smtClean="0"/>
              <a:t>2</a:t>
            </a:fld>
            <a:endParaRPr lang="en-US" dirty="0"/>
          </a:p>
        </p:txBody>
      </p:sp>
    </p:spTree>
    <p:extLst>
      <p:ext uri="{BB962C8B-B14F-4D97-AF65-F5344CB8AC3E}">
        <p14:creationId xmlns:p14="http://schemas.microsoft.com/office/powerpoint/2010/main" val="246903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Missing precursors? Measured unresolved</a:t>
            </a:r>
            <a:r>
              <a:rPr lang="en-US" baseline="0" dirty="0" smtClean="0"/>
              <a:t> hydrocarbons</a:t>
            </a:r>
            <a:endParaRPr lang="en-US" dirty="0"/>
          </a:p>
        </p:txBody>
      </p:sp>
      <p:sp>
        <p:nvSpPr>
          <p:cNvPr id="4" name="Slide Number Placeholder 3"/>
          <p:cNvSpPr>
            <a:spLocks noGrp="1"/>
          </p:cNvSpPr>
          <p:nvPr>
            <p:ph type="sldNum" sz="quarter" idx="10"/>
          </p:nvPr>
        </p:nvSpPr>
        <p:spPr/>
        <p:txBody>
          <a:bodyPr/>
          <a:lstStyle/>
          <a:p>
            <a:fld id="{67C12E6F-7593-480D-BB9F-FADE4CE23950}" type="slidenum">
              <a:rPr lang="en-US" smtClean="0"/>
              <a:pPr/>
              <a:t>4</a:t>
            </a:fld>
            <a:endParaRPr lang="en-US" dirty="0"/>
          </a:p>
        </p:txBody>
      </p:sp>
    </p:spTree>
    <p:extLst>
      <p:ext uri="{BB962C8B-B14F-4D97-AF65-F5344CB8AC3E}">
        <p14:creationId xmlns:p14="http://schemas.microsoft.com/office/powerpoint/2010/main" val="320318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Approach can</a:t>
            </a:r>
            <a:r>
              <a:rPr lang="en-US" baseline="0" dirty="0" smtClean="0"/>
              <a:t> be used to generate emission inventory (which includes NTSOA precursors) for any airport globally or cruise emissions</a:t>
            </a:r>
            <a:endParaRPr lang="en-US" dirty="0"/>
          </a:p>
        </p:txBody>
      </p:sp>
      <p:sp>
        <p:nvSpPr>
          <p:cNvPr id="4" name="Slide Number Placeholder 3"/>
          <p:cNvSpPr>
            <a:spLocks noGrp="1"/>
          </p:cNvSpPr>
          <p:nvPr>
            <p:ph type="sldNum" sz="quarter" idx="10"/>
          </p:nvPr>
        </p:nvSpPr>
        <p:spPr/>
        <p:txBody>
          <a:bodyPr/>
          <a:lstStyle/>
          <a:p>
            <a:fld id="{67C12E6F-7593-480D-BB9F-FADE4CE23950}" type="slidenum">
              <a:rPr lang="en-US" smtClean="0"/>
              <a:pPr/>
              <a:t>8</a:t>
            </a:fld>
            <a:endParaRPr lang="en-US" dirty="0"/>
          </a:p>
        </p:txBody>
      </p:sp>
    </p:spTree>
    <p:extLst>
      <p:ext uri="{BB962C8B-B14F-4D97-AF65-F5344CB8AC3E}">
        <p14:creationId xmlns:p14="http://schemas.microsoft.com/office/powerpoint/2010/main" val="270939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88F8-94BF-4EEB-9C09-B62F05B13E8D}" type="slidenum">
              <a:rPr lang="en-US" smtClean="0"/>
              <a:pPr/>
              <a:t>11</a:t>
            </a:fld>
            <a:endParaRPr lang="en-US" dirty="0"/>
          </a:p>
        </p:txBody>
      </p:sp>
    </p:spTree>
    <p:extLst>
      <p:ext uri="{BB962C8B-B14F-4D97-AF65-F5344CB8AC3E}">
        <p14:creationId xmlns:p14="http://schemas.microsoft.com/office/powerpoint/2010/main" val="94827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88F8-94BF-4EEB-9C09-B62F05B13E8D}" type="slidenum">
              <a:rPr lang="en-US" smtClean="0"/>
              <a:pPr/>
              <a:t>12</a:t>
            </a:fld>
            <a:endParaRPr lang="en-US" dirty="0"/>
          </a:p>
        </p:txBody>
      </p:sp>
    </p:spTree>
    <p:extLst>
      <p:ext uri="{BB962C8B-B14F-4D97-AF65-F5344CB8AC3E}">
        <p14:creationId xmlns:p14="http://schemas.microsoft.com/office/powerpoint/2010/main" val="337314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88F8-94BF-4EEB-9C09-B62F05B13E8D}" type="slidenum">
              <a:rPr lang="en-US" smtClean="0"/>
              <a:pPr/>
              <a:t>13</a:t>
            </a:fld>
            <a:endParaRPr lang="en-US" dirty="0"/>
          </a:p>
        </p:txBody>
      </p:sp>
    </p:spTree>
    <p:extLst>
      <p:ext uri="{BB962C8B-B14F-4D97-AF65-F5344CB8AC3E}">
        <p14:creationId xmlns:p14="http://schemas.microsoft.com/office/powerpoint/2010/main" val="174673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measurement standard, values reported as emission factors (g of PM</a:t>
            </a:r>
            <a:r>
              <a:rPr lang="en-US" baseline="0" dirty="0" smtClean="0"/>
              <a:t> per kg fuel burn)</a:t>
            </a:r>
            <a:endParaRPr lang="en-US" dirty="0"/>
          </a:p>
        </p:txBody>
      </p:sp>
      <p:sp>
        <p:nvSpPr>
          <p:cNvPr id="4" name="Slide Number Placeholder 3"/>
          <p:cNvSpPr>
            <a:spLocks noGrp="1"/>
          </p:cNvSpPr>
          <p:nvPr>
            <p:ph type="sldNum" sz="quarter" idx="10"/>
          </p:nvPr>
        </p:nvSpPr>
        <p:spPr/>
        <p:txBody>
          <a:bodyPr/>
          <a:lstStyle/>
          <a:p>
            <a:fld id="{67C12E6F-7593-480D-BB9F-FADE4CE23950}" type="slidenum">
              <a:rPr lang="en-US" smtClean="0"/>
              <a:pPr/>
              <a:t>15</a:t>
            </a:fld>
            <a:endParaRPr lang="en-US" dirty="0"/>
          </a:p>
        </p:txBody>
      </p:sp>
    </p:spTree>
    <p:extLst>
      <p:ext uri="{BB962C8B-B14F-4D97-AF65-F5344CB8AC3E}">
        <p14:creationId xmlns:p14="http://schemas.microsoft.com/office/powerpoint/2010/main" val="99060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88F8-94BF-4EEB-9C09-B62F05B13E8D}" type="slidenum">
              <a:rPr lang="en-US" smtClean="0"/>
              <a:pPr/>
              <a:t>16</a:t>
            </a:fld>
            <a:endParaRPr lang="en-US" dirty="0"/>
          </a:p>
        </p:txBody>
      </p:sp>
    </p:spTree>
    <p:extLst>
      <p:ext uri="{BB962C8B-B14F-4D97-AF65-F5344CB8AC3E}">
        <p14:creationId xmlns:p14="http://schemas.microsoft.com/office/powerpoint/2010/main" val="1564751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8197850" y="6510338"/>
            <a:ext cx="709613" cy="214312"/>
          </a:xfrm>
          <a:prstGeom prst="rect">
            <a:avLst/>
          </a:prstGeom>
          <a:noFill/>
          <a:ln w="12700">
            <a:noFill/>
            <a:miter lim="800000"/>
            <a:headEnd/>
            <a:tailEnd/>
          </a:ln>
          <a:effectLst/>
        </p:spPr>
        <p:txBody>
          <a:bodyPr wrap="none" anchor="ctr"/>
          <a:lstStyle/>
          <a:p>
            <a:pPr>
              <a:defRPr/>
            </a:pPr>
            <a:endParaRPr lang="en-US" dirty="0"/>
          </a:p>
        </p:txBody>
      </p:sp>
      <p:sp>
        <p:nvSpPr>
          <p:cNvPr id="5" name="Rectangle 6"/>
          <p:cNvSpPr>
            <a:spLocks noChangeArrowheads="1"/>
          </p:cNvSpPr>
          <p:nvPr/>
        </p:nvSpPr>
        <p:spPr bwMode="auto">
          <a:xfrm>
            <a:off x="463550" y="1495623"/>
            <a:ext cx="8215313" cy="393700"/>
          </a:xfrm>
          <a:prstGeom prst="rect">
            <a:avLst/>
          </a:prstGeom>
          <a:noFill/>
          <a:ln w="12700">
            <a:noFill/>
            <a:miter lim="800000"/>
            <a:headEnd/>
            <a:tailEnd/>
          </a:ln>
          <a:effectLst>
            <a:outerShdw dist="17961" dir="2700000" algn="ctr" rotWithShape="0">
              <a:schemeClr val="hlink"/>
            </a:outerShdw>
          </a:effectLst>
        </p:spPr>
        <p:txBody>
          <a:bodyPr wrap="none" lIns="90487" tIns="44450" rIns="90487" bIns="44450">
            <a:spAutoFit/>
          </a:bodyPr>
          <a:lstStyle/>
          <a:p>
            <a:pPr eaLnBrk="0" hangingPunct="0">
              <a:defRPr/>
            </a:pPr>
            <a:r>
              <a:rPr lang="en-US" sz="2000" b="1" dirty="0"/>
              <a:t>Partnership for AiR Transportation Noise and Emission Reduction</a:t>
            </a:r>
            <a:r>
              <a:rPr lang="en-US" sz="1400" b="1" i="1" dirty="0">
                <a:solidFill>
                  <a:srgbClr val="0000CC"/>
                </a:solidFill>
              </a:rPr>
              <a:t> </a:t>
            </a:r>
          </a:p>
        </p:txBody>
      </p:sp>
      <p:sp>
        <p:nvSpPr>
          <p:cNvPr id="7" name="Line 359"/>
          <p:cNvSpPr>
            <a:spLocks noChangeShapeType="1"/>
          </p:cNvSpPr>
          <p:nvPr/>
        </p:nvSpPr>
        <p:spPr bwMode="auto">
          <a:xfrm>
            <a:off x="160338" y="2102048"/>
            <a:ext cx="8763000" cy="0"/>
          </a:xfrm>
          <a:prstGeom prst="line">
            <a:avLst/>
          </a:prstGeom>
          <a:noFill/>
          <a:ln w="38100">
            <a:solidFill>
              <a:srgbClr val="006633"/>
            </a:solidFill>
            <a:round/>
            <a:headEnd/>
            <a:tailEnd/>
          </a:ln>
          <a:effectLst/>
        </p:spPr>
        <p:txBody>
          <a:bodyPr wrap="none" anchor="ctr"/>
          <a:lstStyle/>
          <a:p>
            <a:pPr>
              <a:defRPr/>
            </a:pPr>
            <a:endParaRPr lang="en-US" dirty="0">
              <a:latin typeface="Helvetica" pitchFamily="80" charset="0"/>
              <a:ea typeface="+mn-ea"/>
            </a:endParaRPr>
          </a:p>
        </p:txBody>
      </p:sp>
      <p:sp>
        <p:nvSpPr>
          <p:cNvPr id="8" name="Text Box 360"/>
          <p:cNvSpPr txBox="1">
            <a:spLocks noChangeArrowheads="1"/>
          </p:cNvSpPr>
          <p:nvPr/>
        </p:nvSpPr>
        <p:spPr bwMode="auto">
          <a:xfrm>
            <a:off x="1844485" y="1825823"/>
            <a:ext cx="5318315" cy="307777"/>
          </a:xfrm>
          <a:prstGeom prst="rect">
            <a:avLst/>
          </a:prstGeom>
          <a:noFill/>
          <a:ln w="12700">
            <a:noFill/>
            <a:miter lim="800000"/>
            <a:headEnd type="none" w="sm" len="sm"/>
            <a:tailEnd type="none" w="med" len="sm"/>
          </a:ln>
          <a:effectLst/>
        </p:spPr>
        <p:txBody>
          <a:bodyPr wrap="none">
            <a:spAutoFit/>
          </a:bodyPr>
          <a:lstStyle/>
          <a:p>
            <a:pPr>
              <a:defRPr/>
            </a:pPr>
            <a:r>
              <a:rPr lang="en-US" sz="1400" b="1" i="1" dirty="0"/>
              <a:t>An </a:t>
            </a:r>
            <a:r>
              <a:rPr lang="en-US" sz="1400" b="1" i="1" dirty="0" smtClean="0"/>
              <a:t>FAA/NASA/TC/DOD/EPA-sponsored </a:t>
            </a:r>
            <a:r>
              <a:rPr lang="en-US" sz="1400" b="1" i="1" dirty="0"/>
              <a:t>Center of Excellence</a:t>
            </a:r>
          </a:p>
        </p:txBody>
      </p:sp>
      <p:sp>
        <p:nvSpPr>
          <p:cNvPr id="428034" name="Rectangle 2"/>
          <p:cNvSpPr>
            <a:spLocks noGrp="1" noChangeArrowheads="1"/>
          </p:cNvSpPr>
          <p:nvPr>
            <p:ph type="subTitle" idx="1"/>
          </p:nvPr>
        </p:nvSpPr>
        <p:spPr>
          <a:xfrm>
            <a:off x="1239838" y="4219575"/>
            <a:ext cx="6664325" cy="2039938"/>
          </a:xfrm>
        </p:spPr>
        <p:txBody>
          <a:bodyPr/>
          <a:lstStyle>
            <a:lvl1pPr marL="0" indent="0" algn="ctr">
              <a:spcBef>
                <a:spcPct val="0"/>
              </a:spcBef>
              <a:buFont typeface="Helvetica CY" charset="-52"/>
              <a:buNone/>
              <a:defRPr b="1"/>
            </a:lvl1pPr>
          </a:lstStyle>
          <a:p>
            <a:r>
              <a:rPr lang="en-US" smtClean="0"/>
              <a:t>Click to edit Master subtitle style</a:t>
            </a:r>
            <a:endParaRPr lang="en-US"/>
          </a:p>
        </p:txBody>
      </p:sp>
      <p:sp>
        <p:nvSpPr>
          <p:cNvPr id="428036" name="Rectangle 4"/>
          <p:cNvSpPr>
            <a:spLocks noGrp="1" noChangeArrowheads="1"/>
          </p:cNvSpPr>
          <p:nvPr>
            <p:ph type="ctrTitle"/>
          </p:nvPr>
        </p:nvSpPr>
        <p:spPr>
          <a:xfrm>
            <a:off x="685800" y="2530475"/>
            <a:ext cx="7772400" cy="1143000"/>
          </a:xfrm>
        </p:spPr>
        <p:txBody>
          <a:bodyPr anchorCtr="1"/>
          <a:lstStyle>
            <a:lvl1pPr algn="ctr">
              <a:lnSpc>
                <a:spcPct val="95000"/>
              </a:lnSpc>
              <a:defRPr sz="3600">
                <a:solidFill>
                  <a:srgbClr val="993300"/>
                </a:solidFill>
                <a:effectLst>
                  <a:outerShdw blurRad="38100" dist="38100" dir="2700000" algn="tl">
                    <a:srgbClr val="C0C0C0"/>
                  </a:outerShdw>
                </a:effectLst>
              </a:defRPr>
            </a:lvl1pPr>
          </a:lstStyle>
          <a:p>
            <a:r>
              <a:rPr lang="en-US" smtClean="0"/>
              <a:t>Click to edit Master title style</a:t>
            </a:r>
            <a:endParaRPr lang="en-US"/>
          </a:p>
        </p:txBody>
      </p:sp>
      <p:pic>
        <p:nvPicPr>
          <p:cNvPr id="2050" name="Picture 2" descr="D:\Users\matt\AppData\Local\Temp\logo-w-ta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89463" y="-4265"/>
            <a:ext cx="3657600" cy="15244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73025"/>
            <a:ext cx="2124075"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73025"/>
            <a:ext cx="6224587"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73025"/>
            <a:ext cx="6240462"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58900"/>
            <a:ext cx="8313737" cy="5029200"/>
          </a:xfrm>
        </p:spPr>
        <p:txBody>
          <a:bodyPr/>
          <a:lstStyle/>
          <a:p>
            <a:pPr lvl="0"/>
            <a:r>
              <a:rPr lang="en-US" noProof="0" dirty="0" smtClean="0"/>
              <a:t>Click icon to add table</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73025"/>
            <a:ext cx="6240462"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58900"/>
            <a:ext cx="40798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58900"/>
            <a:ext cx="408146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58900"/>
            <a:ext cx="40798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58900"/>
            <a:ext cx="40814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14338" y="1358900"/>
            <a:ext cx="8313737" cy="50292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7011" name="Rectangle 3"/>
          <p:cNvSpPr>
            <a:spLocks noChangeArrowheads="1"/>
          </p:cNvSpPr>
          <p:nvPr/>
        </p:nvSpPr>
        <p:spPr bwMode="auto">
          <a:xfrm>
            <a:off x="8197850" y="6510338"/>
            <a:ext cx="709613" cy="214312"/>
          </a:xfrm>
          <a:prstGeom prst="rect">
            <a:avLst/>
          </a:prstGeom>
          <a:noFill/>
          <a:ln w="12700">
            <a:noFill/>
            <a:miter lim="800000"/>
            <a:headEnd/>
            <a:tailEnd/>
          </a:ln>
          <a:effectLst/>
        </p:spPr>
        <p:txBody>
          <a:bodyPr wrap="none" anchor="ctr"/>
          <a:lstStyle/>
          <a:p>
            <a:pPr>
              <a:defRPr/>
            </a:pPr>
            <a:endParaRPr lang="en-US" dirty="0"/>
          </a:p>
        </p:txBody>
      </p:sp>
      <p:sp>
        <p:nvSpPr>
          <p:cNvPr id="2052" name="Rectangle 4"/>
          <p:cNvSpPr>
            <a:spLocks noGrp="1" noChangeArrowheads="1"/>
          </p:cNvSpPr>
          <p:nvPr>
            <p:ph type="title"/>
          </p:nvPr>
        </p:nvSpPr>
        <p:spPr bwMode="auto">
          <a:xfrm>
            <a:off x="227013" y="73025"/>
            <a:ext cx="6240462" cy="70485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427191" name="Text Box 183"/>
          <p:cNvSpPr txBox="1">
            <a:spLocks noChangeArrowheads="1"/>
          </p:cNvSpPr>
          <p:nvPr/>
        </p:nvSpPr>
        <p:spPr bwMode="auto">
          <a:xfrm>
            <a:off x="8577263" y="6569075"/>
            <a:ext cx="400050" cy="304800"/>
          </a:xfrm>
          <a:prstGeom prst="rect">
            <a:avLst/>
          </a:prstGeom>
          <a:noFill/>
          <a:ln w="12700">
            <a:noFill/>
            <a:miter lim="800000"/>
            <a:headEnd/>
            <a:tailEnd/>
          </a:ln>
          <a:effectLst/>
        </p:spPr>
        <p:txBody>
          <a:bodyPr wrap="none">
            <a:spAutoFit/>
          </a:bodyPr>
          <a:lstStyle/>
          <a:p>
            <a:pPr algn="l" eaLnBrk="0" hangingPunct="0">
              <a:defRPr/>
            </a:pPr>
            <a:fld id="{D11F604D-7975-4779-8D64-008F7BB472DF}" type="slidenum">
              <a:rPr lang="en-US" sz="1400"/>
              <a:pPr algn="l" eaLnBrk="0" hangingPunct="0">
                <a:defRPr/>
              </a:pPr>
              <a:t>‹#›</a:t>
            </a:fld>
            <a:endParaRPr lang="en-US" sz="1400" dirty="0"/>
          </a:p>
        </p:txBody>
      </p:sp>
      <p:pic>
        <p:nvPicPr>
          <p:cNvPr id="1026" name="Picture 2" descr="D:\Users\matt\AppData\Local\Temp\logo-w-ta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54952" y="0"/>
            <a:ext cx="2289048" cy="954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2800" b="1">
          <a:solidFill>
            <a:srgbClr val="006023"/>
          </a:solidFill>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2pPr>
      <a:lvl3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3pPr>
      <a:lvl4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4pPr>
      <a:lvl5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2800" b="1">
          <a:solidFill>
            <a:srgbClr val="006023"/>
          </a:solidFill>
          <a:latin typeface="Helvetica" pitchFamily="80" charset="0"/>
        </a:defRPr>
      </a:lvl6pPr>
      <a:lvl7pPr marL="914400" algn="l" rtl="0" eaLnBrk="1" fontAlgn="base" hangingPunct="1">
        <a:lnSpc>
          <a:spcPct val="80000"/>
        </a:lnSpc>
        <a:spcBef>
          <a:spcPct val="0"/>
        </a:spcBef>
        <a:spcAft>
          <a:spcPct val="0"/>
        </a:spcAft>
        <a:defRPr sz="2800" b="1">
          <a:solidFill>
            <a:srgbClr val="006023"/>
          </a:solidFill>
          <a:latin typeface="Helvetica" pitchFamily="80" charset="0"/>
        </a:defRPr>
      </a:lvl7pPr>
      <a:lvl8pPr marL="1371600" algn="l" rtl="0" eaLnBrk="1" fontAlgn="base" hangingPunct="1">
        <a:lnSpc>
          <a:spcPct val="80000"/>
        </a:lnSpc>
        <a:spcBef>
          <a:spcPct val="0"/>
        </a:spcBef>
        <a:spcAft>
          <a:spcPct val="0"/>
        </a:spcAft>
        <a:defRPr sz="2800" b="1">
          <a:solidFill>
            <a:srgbClr val="006023"/>
          </a:solidFill>
          <a:latin typeface="Helvetica" pitchFamily="80" charset="0"/>
        </a:defRPr>
      </a:lvl8pPr>
      <a:lvl9pPr marL="1828800" algn="l" rtl="0" eaLnBrk="1" fontAlgn="base" hangingPunct="1">
        <a:lnSpc>
          <a:spcPct val="80000"/>
        </a:lnSpc>
        <a:spcBef>
          <a:spcPct val="0"/>
        </a:spcBef>
        <a:spcAft>
          <a:spcPct val="0"/>
        </a:spcAft>
        <a:defRPr sz="2800" b="1">
          <a:solidFill>
            <a:srgbClr val="006023"/>
          </a:solidFill>
          <a:latin typeface="Helvetica" pitchFamily="80" charset="0"/>
        </a:defRPr>
      </a:lvl9pPr>
    </p:titleStyle>
    <p:body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tif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2.gif"/><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3"/>
          <p:cNvSpPr>
            <a:spLocks noGrp="1"/>
          </p:cNvSpPr>
          <p:nvPr>
            <p:ph type="subTitle" idx="1"/>
          </p:nvPr>
        </p:nvSpPr>
        <p:spPr>
          <a:xfrm>
            <a:off x="762000" y="3962400"/>
            <a:ext cx="7404100" cy="877887"/>
          </a:xfrm>
        </p:spPr>
        <p:txBody>
          <a:bodyPr/>
          <a:lstStyle/>
          <a:p>
            <a:r>
              <a:rPr lang="en-US" sz="2000" b="0" dirty="0"/>
              <a:t>Matthew </a:t>
            </a:r>
            <a:r>
              <a:rPr lang="en-US" sz="2000" b="0" dirty="0" smtClean="0"/>
              <a:t>Woody</a:t>
            </a:r>
            <a:r>
              <a:rPr lang="en-US" sz="2000" b="0" baseline="30000" dirty="0" smtClean="0"/>
              <a:t>1</a:t>
            </a:r>
            <a:r>
              <a:rPr lang="en-US" sz="2000" b="0" dirty="0" smtClean="0"/>
              <a:t>, </a:t>
            </a:r>
            <a:r>
              <a:rPr lang="en-US" sz="2000" b="0" dirty="0"/>
              <a:t>Saravanan </a:t>
            </a:r>
            <a:r>
              <a:rPr lang="en-US" sz="2000" b="0" dirty="0" smtClean="0"/>
              <a:t>Arunachalam</a:t>
            </a:r>
            <a:r>
              <a:rPr lang="en-US" sz="2000" b="0" baseline="30000" dirty="0" smtClean="0"/>
              <a:t>1</a:t>
            </a:r>
            <a:r>
              <a:rPr lang="en-US" sz="2000" b="0" dirty="0" smtClean="0"/>
              <a:t>, </a:t>
            </a:r>
            <a:r>
              <a:rPr lang="en-US" sz="2000" b="0" dirty="0"/>
              <a:t>J. Jason </a:t>
            </a:r>
            <a:r>
              <a:rPr lang="en-US" sz="2000" b="0" dirty="0" smtClean="0"/>
              <a:t>West</a:t>
            </a:r>
            <a:r>
              <a:rPr lang="en-US" sz="2000" b="0" baseline="30000" dirty="0" smtClean="0"/>
              <a:t>1</a:t>
            </a:r>
            <a:r>
              <a:rPr lang="en-US" sz="2000" b="0" dirty="0" smtClean="0"/>
              <a:t>, </a:t>
            </a:r>
            <a:r>
              <a:rPr lang="en-US" sz="2000" b="0" dirty="0"/>
              <a:t>Francis S. </a:t>
            </a:r>
            <a:r>
              <a:rPr lang="en-US" sz="2000" b="0" dirty="0" smtClean="0"/>
              <a:t>Binkowski</a:t>
            </a:r>
            <a:r>
              <a:rPr lang="en-US" sz="2000" b="0" baseline="30000" dirty="0" smtClean="0"/>
              <a:t>1</a:t>
            </a:r>
            <a:r>
              <a:rPr lang="en-US" sz="2000" b="0" dirty="0" smtClean="0"/>
              <a:t>, B.H. Baek</a:t>
            </a:r>
            <a:r>
              <a:rPr lang="en-US" sz="2000" b="0" baseline="30000" dirty="0" smtClean="0"/>
              <a:t>1</a:t>
            </a:r>
            <a:r>
              <a:rPr lang="en-US" sz="2000" b="0" dirty="0" smtClean="0"/>
              <a:t>, Shantanu Jathar</a:t>
            </a:r>
            <a:r>
              <a:rPr lang="en-US" sz="2000" b="0" baseline="30000" dirty="0" smtClean="0"/>
              <a:t>2</a:t>
            </a:r>
            <a:r>
              <a:rPr lang="en-US" sz="2000" b="0" dirty="0" smtClean="0"/>
              <a:t>, </a:t>
            </a:r>
            <a:r>
              <a:rPr lang="en-US" sz="2000" b="0" dirty="0"/>
              <a:t>Allen </a:t>
            </a:r>
            <a:r>
              <a:rPr lang="en-US" sz="2000" b="0" dirty="0" smtClean="0"/>
              <a:t>Robinson</a:t>
            </a:r>
            <a:r>
              <a:rPr lang="en-US" sz="2000" b="0" baseline="30000" dirty="0" smtClean="0"/>
              <a:t>2</a:t>
            </a:r>
          </a:p>
          <a:p>
            <a:endParaRPr lang="en-US" sz="2000" b="0" dirty="0" smtClean="0"/>
          </a:p>
          <a:p>
            <a:r>
              <a:rPr lang="en-US" sz="2000" b="0" baseline="30000" dirty="0" smtClean="0"/>
              <a:t>1</a:t>
            </a:r>
            <a:r>
              <a:rPr lang="en-US" sz="2000" b="0" dirty="0" smtClean="0"/>
              <a:t>University of North Carolina at Chapel Hill</a:t>
            </a:r>
          </a:p>
          <a:p>
            <a:r>
              <a:rPr lang="en-US" sz="2000" b="0" baseline="30000" dirty="0" smtClean="0"/>
              <a:t>2</a:t>
            </a:r>
            <a:r>
              <a:rPr lang="en-US" sz="2000" b="0" dirty="0" smtClean="0"/>
              <a:t>Carnegie Mellon University</a:t>
            </a:r>
          </a:p>
          <a:p>
            <a:pPr eaLnBrk="0" hangingPunct="0">
              <a:lnSpc>
                <a:spcPct val="80000"/>
              </a:lnSpc>
            </a:pPr>
            <a:endParaRPr lang="en-US" sz="2000" b="0" dirty="0" smtClean="0"/>
          </a:p>
          <a:p>
            <a:pPr eaLnBrk="0" hangingPunct="0">
              <a:lnSpc>
                <a:spcPct val="80000"/>
              </a:lnSpc>
            </a:pPr>
            <a:r>
              <a:rPr lang="en-US" sz="2000" b="0" dirty="0" smtClean="0"/>
              <a:t>October 15-17, 2012</a:t>
            </a:r>
          </a:p>
          <a:p>
            <a:pPr eaLnBrk="0" hangingPunct="0">
              <a:lnSpc>
                <a:spcPct val="80000"/>
              </a:lnSpc>
            </a:pPr>
            <a:r>
              <a:rPr lang="en-US" sz="2000" b="0" dirty="0" smtClean="0"/>
              <a:t>11</a:t>
            </a:r>
            <a:r>
              <a:rPr lang="en-US" sz="2000" b="0" baseline="30000" dirty="0" smtClean="0"/>
              <a:t>th</a:t>
            </a:r>
            <a:r>
              <a:rPr lang="en-US" sz="2000" b="0" dirty="0" smtClean="0"/>
              <a:t> Annual CMAS User’s Conference, Chapel Hill, NC</a:t>
            </a:r>
          </a:p>
          <a:p>
            <a:endParaRPr lang="en-US" sz="1800" dirty="0" smtClean="0"/>
          </a:p>
          <a:p>
            <a:pPr>
              <a:buFont typeface="Helvetica CY" charset="-52"/>
              <a:buNone/>
            </a:pPr>
            <a:endParaRPr lang="en-US" sz="1200" b="0" dirty="0" smtClean="0"/>
          </a:p>
          <a:p>
            <a:pPr>
              <a:buFont typeface="Helvetica CY" charset="-52"/>
              <a:buNone/>
            </a:pPr>
            <a:endParaRPr lang="en-US" sz="1200" b="0" dirty="0" smtClean="0"/>
          </a:p>
        </p:txBody>
      </p:sp>
      <p:sp>
        <p:nvSpPr>
          <p:cNvPr id="429062" name="Rectangle 6"/>
          <p:cNvSpPr>
            <a:spLocks noGrp="1" noChangeArrowheads="1"/>
          </p:cNvSpPr>
          <p:nvPr>
            <p:ph type="ctrTitle"/>
          </p:nvPr>
        </p:nvSpPr>
        <p:spPr>
          <a:xfrm>
            <a:off x="685800" y="2286000"/>
            <a:ext cx="7772400" cy="1143000"/>
          </a:xfrm>
        </p:spPr>
        <p:txBody>
          <a:bodyPr/>
          <a:lstStyle/>
          <a:p>
            <a:pPr>
              <a:defRPr/>
            </a:pPr>
            <a:r>
              <a:rPr lang="en-US" sz="3200" dirty="0">
                <a:effectLst/>
              </a:rPr>
              <a:t>Aircraft Emissions Contribution to Organic Aerosols using the Volatility Basis Set</a:t>
            </a:r>
            <a:endParaRPr lang="en-US" sz="30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Performance – JST and YRK</a:t>
            </a:r>
            <a:endParaRPr lang="en-US" dirty="0"/>
          </a:p>
        </p:txBody>
      </p:sp>
      <p:pic>
        <p:nvPicPr>
          <p:cNvPr id="2050" name="Picture 2" descr="D:\Users\matt\Desktop\AT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3657600" cy="3448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419600"/>
            <a:ext cx="4117870" cy="1446550"/>
          </a:xfrm>
          <a:prstGeom prst="rect">
            <a:avLst/>
          </a:prstGeom>
          <a:noFill/>
        </p:spPr>
        <p:txBody>
          <a:bodyPr wrap="square" rtlCol="0">
            <a:spAutoFit/>
          </a:bodyPr>
          <a:lstStyle/>
          <a:p>
            <a:pPr algn="ctr"/>
            <a:r>
              <a:rPr lang="en-US" sz="2200" dirty="0" smtClean="0"/>
              <a:t>CMAQ_VBS generally improves performance of PM</a:t>
            </a:r>
            <a:r>
              <a:rPr lang="en-US" sz="2200" baseline="-25000" dirty="0" smtClean="0"/>
              <a:t>2.5</a:t>
            </a:r>
            <a:r>
              <a:rPr lang="en-US" sz="2200" dirty="0" smtClean="0"/>
              <a:t> in both Jan and Jul at JST and in Jan at YRK</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37761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121979"/>
            <a:ext cx="37761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6968" t="41180" r="240" b="41180"/>
          <a:stretch/>
        </p:blipFill>
        <p:spPr bwMode="auto">
          <a:xfrm>
            <a:off x="8169240" y="3493421"/>
            <a:ext cx="944289" cy="94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772400" y="2021750"/>
            <a:ext cx="1295400" cy="430887"/>
          </a:xfrm>
          <a:prstGeom prst="rect">
            <a:avLst/>
          </a:prstGeom>
          <a:noFill/>
        </p:spPr>
        <p:txBody>
          <a:bodyPr wrap="square" rtlCol="0">
            <a:spAutoFit/>
          </a:bodyPr>
          <a:lstStyle/>
          <a:p>
            <a:pPr algn="ctr"/>
            <a:r>
              <a:rPr lang="en-US" sz="2200" dirty="0" smtClean="0"/>
              <a:t>Jan</a:t>
            </a:r>
          </a:p>
        </p:txBody>
      </p:sp>
      <p:sp>
        <p:nvSpPr>
          <p:cNvPr id="12" name="TextBox 11"/>
          <p:cNvSpPr txBox="1"/>
          <p:nvPr/>
        </p:nvSpPr>
        <p:spPr>
          <a:xfrm>
            <a:off x="7818129" y="4872012"/>
            <a:ext cx="1295400" cy="430887"/>
          </a:xfrm>
          <a:prstGeom prst="rect">
            <a:avLst/>
          </a:prstGeom>
          <a:noFill/>
        </p:spPr>
        <p:txBody>
          <a:bodyPr wrap="square" rtlCol="0">
            <a:spAutoFit/>
          </a:bodyPr>
          <a:lstStyle/>
          <a:p>
            <a:pPr algn="ctr"/>
            <a:r>
              <a:rPr lang="en-US" sz="2200" dirty="0" smtClean="0"/>
              <a:t>Jul</a:t>
            </a:r>
          </a:p>
        </p:txBody>
      </p:sp>
    </p:spTree>
    <p:extLst>
      <p:ext uri="{BB962C8B-B14F-4D97-AF65-F5344CB8AC3E}">
        <p14:creationId xmlns:p14="http://schemas.microsoft.com/office/powerpoint/2010/main" val="3731571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Aircraft Contributions to PM</a:t>
            </a:r>
            <a:r>
              <a:rPr lang="en-US" sz="2200" baseline="-25000" dirty="0" smtClean="0"/>
              <a:t>2.5</a:t>
            </a:r>
            <a:r>
              <a:rPr lang="en-US" sz="2200" dirty="0" smtClean="0"/>
              <a:t>: CMAQ vs. CMAQ_VBS</a:t>
            </a:r>
            <a:endParaRPr lang="en-US" sz="22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365" t="19269" r="11979" b="11446"/>
          <a:stretch/>
        </p:blipFill>
        <p:spPr bwMode="auto">
          <a:xfrm>
            <a:off x="1309952" y="3840480"/>
            <a:ext cx="250004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843" t="19898" r="12323" b="13269"/>
          <a:stretch/>
        </p:blipFill>
        <p:spPr bwMode="auto">
          <a:xfrm>
            <a:off x="1249679" y="1143000"/>
            <a:ext cx="2560321"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8881" r="84797" b="5349"/>
          <a:stretch/>
        </p:blipFill>
        <p:spPr bwMode="auto">
          <a:xfrm>
            <a:off x="7264622" y="1981200"/>
            <a:ext cx="812578" cy="404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bwMode="auto">
          <a:xfrm>
            <a:off x="381000" y="2373254"/>
            <a:ext cx="932339"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Jan</a:t>
            </a:r>
            <a:endParaRPr lang="en-US" sz="2200" dirty="0"/>
          </a:p>
        </p:txBody>
      </p:sp>
      <p:sp>
        <p:nvSpPr>
          <p:cNvPr id="19" name="Content Placeholder 2"/>
          <p:cNvSpPr txBox="1">
            <a:spLocks/>
          </p:cNvSpPr>
          <p:nvPr/>
        </p:nvSpPr>
        <p:spPr bwMode="auto">
          <a:xfrm>
            <a:off x="344214" y="5192654"/>
            <a:ext cx="856139"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Jul</a:t>
            </a:r>
            <a:endParaRPr lang="en-US" sz="2200" dirty="0"/>
          </a:p>
        </p:txBody>
      </p:sp>
      <p:sp>
        <p:nvSpPr>
          <p:cNvPr id="20" name="Content Placeholder 2"/>
          <p:cNvSpPr txBox="1">
            <a:spLocks/>
          </p:cNvSpPr>
          <p:nvPr/>
        </p:nvSpPr>
        <p:spPr bwMode="auto">
          <a:xfrm>
            <a:off x="1885520" y="838200"/>
            <a:ext cx="1314880"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CMAQ</a:t>
            </a:r>
            <a:endParaRPr lang="en-US" sz="2200" dirty="0"/>
          </a:p>
        </p:txBody>
      </p:sp>
      <p:sp>
        <p:nvSpPr>
          <p:cNvPr id="21" name="Content Placeholder 2"/>
          <p:cNvSpPr txBox="1">
            <a:spLocks/>
          </p:cNvSpPr>
          <p:nvPr/>
        </p:nvSpPr>
        <p:spPr bwMode="auto">
          <a:xfrm>
            <a:off x="4649949" y="838200"/>
            <a:ext cx="2208051"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CMAQ_VBS</a:t>
            </a:r>
            <a:endParaRPr lang="en-US" sz="2200" dirty="0"/>
          </a:p>
        </p:txBody>
      </p:sp>
      <p:sp>
        <p:nvSpPr>
          <p:cNvPr id="22" name="Text Box 10"/>
          <p:cNvSpPr txBox="1">
            <a:spLocks noChangeArrowheads="1"/>
          </p:cNvSpPr>
          <p:nvPr/>
        </p:nvSpPr>
        <p:spPr bwMode="auto">
          <a:xfrm>
            <a:off x="931069" y="6488668"/>
            <a:ext cx="8289131" cy="369332"/>
          </a:xfrm>
          <a:prstGeom prst="rect">
            <a:avLst/>
          </a:prstGeom>
          <a:noFill/>
          <a:ln w="12700">
            <a:noFill/>
            <a:miter lim="800000"/>
            <a:headEnd type="none" w="sm" len="sm"/>
            <a:tailEnd type="none" w="med" len="sm"/>
          </a:ln>
        </p:spPr>
        <p:txBody>
          <a:bodyPr wrap="square">
            <a:spAutoFit/>
          </a:bodyPr>
          <a:lstStyle/>
          <a:p>
            <a:pPr>
              <a:spcBef>
                <a:spcPts val="300"/>
              </a:spcBef>
            </a:pPr>
            <a:r>
              <a:rPr lang="en-US" b="1" dirty="0" smtClean="0">
                <a:latin typeface="Calibri" pitchFamily="34" charset="0"/>
              </a:rPr>
              <a:t>Higher impacts predicted by CMAQ_VBS, particularly during Jul.</a:t>
            </a: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506" t="20315" r="12268" b="12021"/>
          <a:stretch/>
        </p:blipFill>
        <p:spPr bwMode="auto">
          <a:xfrm>
            <a:off x="4343400" y="1219200"/>
            <a:ext cx="254370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1571" t="21311" r="12692" b="12705"/>
          <a:stretch/>
        </p:blipFill>
        <p:spPr bwMode="auto">
          <a:xfrm>
            <a:off x="4343400" y="3886200"/>
            <a:ext cx="2550694"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004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06" y="1752600"/>
            <a:ext cx="377379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52600"/>
            <a:ext cx="377379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7012" y="209550"/>
            <a:ext cx="6402387" cy="704850"/>
          </a:xfrm>
        </p:spPr>
        <p:txBody>
          <a:bodyPr/>
          <a:lstStyle/>
          <a:p>
            <a:r>
              <a:rPr lang="en-US" dirty="0" smtClean="0"/>
              <a:t>Average </a:t>
            </a:r>
            <a:r>
              <a:rPr lang="en-US" dirty="0"/>
              <a:t>Hourly </a:t>
            </a:r>
            <a:r>
              <a:rPr lang="en-US" dirty="0" smtClean="0"/>
              <a:t>Contributions to PM</a:t>
            </a:r>
            <a:r>
              <a:rPr lang="en-US" baseline="-25000" dirty="0" smtClean="0"/>
              <a:t>2.5</a:t>
            </a:r>
            <a:r>
              <a:rPr lang="en-US" dirty="0" smtClean="0"/>
              <a:t> from Aircraft Emissions at ATL</a:t>
            </a:r>
            <a:endParaRPr lang="en-US" baseline="-25000" dirty="0"/>
          </a:p>
        </p:txBody>
      </p:sp>
      <p:sp>
        <p:nvSpPr>
          <p:cNvPr id="7" name="Content Placeholder 2"/>
          <p:cNvSpPr txBox="1">
            <a:spLocks/>
          </p:cNvSpPr>
          <p:nvPr/>
        </p:nvSpPr>
        <p:spPr bwMode="auto">
          <a:xfrm>
            <a:off x="1905000" y="1382654"/>
            <a:ext cx="932339"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Jan</a:t>
            </a:r>
            <a:endParaRPr lang="en-US" sz="2200" dirty="0"/>
          </a:p>
        </p:txBody>
      </p:sp>
      <p:sp>
        <p:nvSpPr>
          <p:cNvPr id="8" name="Content Placeholder 2"/>
          <p:cNvSpPr txBox="1">
            <a:spLocks/>
          </p:cNvSpPr>
          <p:nvPr/>
        </p:nvSpPr>
        <p:spPr bwMode="auto">
          <a:xfrm>
            <a:off x="6019800" y="1382654"/>
            <a:ext cx="856139"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Jul</a:t>
            </a:r>
            <a:endParaRPr lang="en-US" sz="2200" dirty="0"/>
          </a:p>
        </p:txBody>
      </p:sp>
      <p:sp>
        <p:nvSpPr>
          <p:cNvPr id="10" name="Text Box 10"/>
          <p:cNvSpPr txBox="1">
            <a:spLocks noChangeArrowheads="1"/>
          </p:cNvSpPr>
          <p:nvPr/>
        </p:nvSpPr>
        <p:spPr bwMode="auto">
          <a:xfrm>
            <a:off x="0" y="5105400"/>
            <a:ext cx="8882063" cy="1554272"/>
          </a:xfrm>
          <a:prstGeom prst="rect">
            <a:avLst/>
          </a:prstGeom>
          <a:noFill/>
          <a:ln w="12700">
            <a:noFill/>
            <a:miter lim="800000"/>
            <a:headEnd type="none" w="sm" len="sm"/>
            <a:tailEnd type="none" w="med" len="sm"/>
          </a:ln>
        </p:spPr>
        <p:txBody>
          <a:bodyPr>
            <a:spAutoFit/>
          </a:bodyPr>
          <a:lstStyle/>
          <a:p>
            <a:pPr algn="ctr">
              <a:spcBef>
                <a:spcPts val="300"/>
              </a:spcBef>
            </a:pPr>
            <a:r>
              <a:rPr lang="en-US" b="1" dirty="0" smtClean="0">
                <a:latin typeface="Calibri" pitchFamily="34" charset="0"/>
              </a:rPr>
              <a:t>CMAQ_VBS predicts higher contributions from aircraft in both Jan (0.101 vs</a:t>
            </a:r>
            <a:r>
              <a:rPr lang="en-US" b="1" dirty="0">
                <a:latin typeface="Calibri" pitchFamily="34" charset="0"/>
              </a:rPr>
              <a:t>. 0.068 </a:t>
            </a:r>
            <a:r>
              <a:rPr lang="en-US" b="1" dirty="0" smtClean="0">
                <a:latin typeface="Calibri" pitchFamily="34" charset="0"/>
                <a:cs typeface="Times New Roman"/>
              </a:rPr>
              <a:t>µ</a:t>
            </a:r>
            <a:r>
              <a:rPr lang="en-US" b="1" dirty="0" smtClean="0">
                <a:latin typeface="Calibri" pitchFamily="34" charset="0"/>
              </a:rPr>
              <a:t>g/m</a:t>
            </a:r>
            <a:r>
              <a:rPr lang="en-US" b="1" baseline="30000" dirty="0" smtClean="0">
                <a:latin typeface="Calibri" pitchFamily="34" charset="0"/>
              </a:rPr>
              <a:t>3</a:t>
            </a:r>
            <a:r>
              <a:rPr lang="en-US" b="1" dirty="0" smtClean="0">
                <a:latin typeface="Calibri" pitchFamily="34" charset="0"/>
              </a:rPr>
              <a:t>) and Jul (0.263 vs. 0.204 </a:t>
            </a:r>
            <a:r>
              <a:rPr lang="en-US" b="1" dirty="0" smtClean="0">
                <a:latin typeface="Calibri" pitchFamily="34" charset="0"/>
                <a:cs typeface="Times New Roman"/>
              </a:rPr>
              <a:t>µ</a:t>
            </a:r>
            <a:r>
              <a:rPr lang="en-US" b="1" dirty="0" smtClean="0">
                <a:latin typeface="Calibri" pitchFamily="34" charset="0"/>
              </a:rPr>
              <a:t>g/m</a:t>
            </a:r>
            <a:r>
              <a:rPr lang="en-US" b="1" baseline="30000" dirty="0" smtClean="0">
                <a:latin typeface="Calibri" pitchFamily="34" charset="0"/>
              </a:rPr>
              <a:t>3</a:t>
            </a:r>
            <a:r>
              <a:rPr lang="en-US" b="1" dirty="0" smtClean="0">
                <a:latin typeface="Calibri" pitchFamily="34" charset="0"/>
              </a:rPr>
              <a:t>)</a:t>
            </a:r>
          </a:p>
          <a:p>
            <a:pPr algn="ctr">
              <a:spcBef>
                <a:spcPts val="300"/>
              </a:spcBef>
            </a:pPr>
            <a:endParaRPr lang="en-US" b="1" dirty="0" smtClean="0">
              <a:latin typeface="Calibri" pitchFamily="34" charset="0"/>
            </a:endParaRPr>
          </a:p>
          <a:p>
            <a:pPr algn="ctr">
              <a:spcBef>
                <a:spcPts val="300"/>
              </a:spcBef>
            </a:pPr>
            <a:r>
              <a:rPr lang="en-US" b="1" dirty="0" smtClean="0">
                <a:latin typeface="Calibri" pitchFamily="34" charset="0"/>
              </a:rPr>
              <a:t>Non-typical SOA (NTSOA) contributes 0.033 </a:t>
            </a:r>
            <a:r>
              <a:rPr lang="en-US" b="1" dirty="0" smtClean="0">
                <a:latin typeface="Times New Roman"/>
                <a:cs typeface="Times New Roman"/>
              </a:rPr>
              <a:t>µ</a:t>
            </a:r>
            <a:r>
              <a:rPr lang="en-US" b="1" dirty="0" smtClean="0">
                <a:latin typeface="Calibri" pitchFamily="34" charset="0"/>
              </a:rPr>
              <a:t>g/m</a:t>
            </a:r>
            <a:r>
              <a:rPr lang="en-US" b="1" baseline="30000" dirty="0" smtClean="0">
                <a:latin typeface="Calibri" pitchFamily="34" charset="0"/>
              </a:rPr>
              <a:t>3</a:t>
            </a:r>
            <a:r>
              <a:rPr lang="en-US" b="1" dirty="0" smtClean="0">
                <a:latin typeface="Calibri" pitchFamily="34" charset="0"/>
              </a:rPr>
              <a:t> in Jan (33% of PM</a:t>
            </a:r>
            <a:r>
              <a:rPr lang="en-US" b="1" baseline="-25000" dirty="0" smtClean="0">
                <a:latin typeface="Calibri" pitchFamily="34" charset="0"/>
              </a:rPr>
              <a:t>2.5</a:t>
            </a:r>
            <a:r>
              <a:rPr lang="en-US" b="1" dirty="0">
                <a:latin typeface="Calibri" pitchFamily="34" charset="0"/>
              </a:rPr>
              <a:t> </a:t>
            </a:r>
            <a:r>
              <a:rPr lang="en-US" b="1" dirty="0" smtClean="0">
                <a:latin typeface="Calibri" pitchFamily="34" charset="0"/>
              </a:rPr>
              <a:t>contributions</a:t>
            </a:r>
            <a:r>
              <a:rPr lang="en-US" b="1" dirty="0">
                <a:latin typeface="Calibri" pitchFamily="34" charset="0"/>
              </a:rPr>
              <a:t> </a:t>
            </a:r>
            <a:r>
              <a:rPr lang="en-US" b="1" dirty="0" smtClean="0">
                <a:latin typeface="Calibri" pitchFamily="34" charset="0"/>
              </a:rPr>
              <a:t>from aircraft)  and 0.062 </a:t>
            </a:r>
            <a:r>
              <a:rPr lang="en-US" b="1" dirty="0">
                <a:latin typeface="Calibri" pitchFamily="34" charset="0"/>
                <a:cs typeface="Times New Roman"/>
              </a:rPr>
              <a:t>µ</a:t>
            </a:r>
            <a:r>
              <a:rPr lang="en-US" b="1" dirty="0" smtClean="0">
                <a:latin typeface="Calibri" pitchFamily="34" charset="0"/>
              </a:rPr>
              <a:t>g/m</a:t>
            </a:r>
            <a:r>
              <a:rPr lang="en-US" b="1" baseline="30000" dirty="0" smtClean="0">
                <a:latin typeface="Calibri" pitchFamily="34" charset="0"/>
              </a:rPr>
              <a:t>3</a:t>
            </a:r>
            <a:r>
              <a:rPr lang="en-US" b="1" dirty="0" smtClean="0">
                <a:latin typeface="Calibri" pitchFamily="34" charset="0"/>
              </a:rPr>
              <a:t> in Jul (24% of total PM</a:t>
            </a:r>
            <a:r>
              <a:rPr lang="en-US" b="1" baseline="-25000" dirty="0" smtClean="0">
                <a:latin typeface="Calibri" pitchFamily="34" charset="0"/>
              </a:rPr>
              <a:t>2.5</a:t>
            </a:r>
            <a:r>
              <a:rPr lang="en-US" b="1" dirty="0" smtClean="0">
                <a:latin typeface="Calibri" pitchFamily="34" charset="0"/>
              </a:rPr>
              <a:t> contributions)</a:t>
            </a:r>
            <a:endParaRPr lang="en-US" sz="1800" b="1" dirty="0">
              <a:latin typeface="Calibri" pitchFamily="34" charset="0"/>
            </a:endParaRPr>
          </a:p>
        </p:txBody>
      </p:sp>
      <p:pic>
        <p:nvPicPr>
          <p:cNvPr id="1026" name="Picture 2" descr="D:\Users\matt\Desktop\legend.png"/>
          <p:cNvPicPr>
            <a:picLocks noChangeAspect="1" noChangeArrowheads="1"/>
          </p:cNvPicPr>
          <p:nvPr/>
        </p:nvPicPr>
        <p:blipFill rotWithShape="1">
          <a:blip r:embed="rId5">
            <a:extLst>
              <a:ext uri="{28A0092B-C50C-407E-A947-70E740481C1C}">
                <a14:useLocalDpi xmlns:a14="http://schemas.microsoft.com/office/drawing/2010/main" val="0"/>
              </a:ext>
            </a:extLst>
          </a:blip>
          <a:srcRect l="85540" t="20917" r="296" b="17894"/>
          <a:stretch/>
        </p:blipFill>
        <p:spPr bwMode="auto">
          <a:xfrm>
            <a:off x="8077200" y="1524000"/>
            <a:ext cx="1019191"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6720840" y="1736358"/>
            <a:ext cx="822960" cy="82296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1" name="Oval 10"/>
          <p:cNvSpPr/>
          <p:nvPr/>
        </p:nvSpPr>
        <p:spPr bwMode="auto">
          <a:xfrm>
            <a:off x="2895600" y="2668592"/>
            <a:ext cx="822960" cy="82296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2" name="Oval 11"/>
          <p:cNvSpPr/>
          <p:nvPr/>
        </p:nvSpPr>
        <p:spPr bwMode="auto">
          <a:xfrm>
            <a:off x="8077200" y="1324878"/>
            <a:ext cx="1019190" cy="82296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Tree>
    <p:extLst>
      <p:ext uri="{BB962C8B-B14F-4D97-AF65-F5344CB8AC3E}">
        <p14:creationId xmlns:p14="http://schemas.microsoft.com/office/powerpoint/2010/main" val="37382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Hourly Contributions to PM</a:t>
            </a:r>
            <a:r>
              <a:rPr lang="en-US" baseline="-25000" dirty="0"/>
              <a:t>2.5</a:t>
            </a:r>
            <a:r>
              <a:rPr lang="en-US" dirty="0"/>
              <a:t> from Aircraft </a:t>
            </a:r>
            <a:r>
              <a:rPr lang="en-US" dirty="0" smtClean="0"/>
              <a:t>Emissions at ATL</a:t>
            </a:r>
            <a:endParaRPr lang="en-US" dirty="0"/>
          </a:p>
        </p:txBody>
      </p:sp>
      <p:sp>
        <p:nvSpPr>
          <p:cNvPr id="9" name="Content Placeholder 2"/>
          <p:cNvSpPr txBox="1">
            <a:spLocks/>
          </p:cNvSpPr>
          <p:nvPr/>
        </p:nvSpPr>
        <p:spPr bwMode="auto">
          <a:xfrm>
            <a:off x="-18197" y="2150933"/>
            <a:ext cx="1066800"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Jan 7</a:t>
            </a:r>
            <a:endParaRPr lang="en-US" sz="2200" dirty="0"/>
          </a:p>
        </p:txBody>
      </p:sp>
      <p:sp>
        <p:nvSpPr>
          <p:cNvPr id="10" name="Content Placeholder 2"/>
          <p:cNvSpPr txBox="1">
            <a:spLocks/>
          </p:cNvSpPr>
          <p:nvPr/>
        </p:nvSpPr>
        <p:spPr bwMode="auto">
          <a:xfrm>
            <a:off x="0" y="4878892"/>
            <a:ext cx="1066800"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Jul </a:t>
            </a:r>
            <a:r>
              <a:rPr lang="en-US" sz="2200" dirty="0"/>
              <a:t>7</a:t>
            </a:r>
          </a:p>
        </p:txBody>
      </p:sp>
      <p:sp>
        <p:nvSpPr>
          <p:cNvPr id="11" name="Content Placeholder 2"/>
          <p:cNvSpPr txBox="1">
            <a:spLocks/>
          </p:cNvSpPr>
          <p:nvPr/>
        </p:nvSpPr>
        <p:spPr bwMode="auto">
          <a:xfrm>
            <a:off x="2353543" y="718509"/>
            <a:ext cx="1456457"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CMAQ</a:t>
            </a:r>
            <a:endParaRPr lang="en-US" sz="2200" dirty="0"/>
          </a:p>
        </p:txBody>
      </p:sp>
      <p:sp>
        <p:nvSpPr>
          <p:cNvPr id="12" name="Content Placeholder 2"/>
          <p:cNvSpPr txBox="1">
            <a:spLocks/>
          </p:cNvSpPr>
          <p:nvPr/>
        </p:nvSpPr>
        <p:spPr bwMode="auto">
          <a:xfrm>
            <a:off x="5257800" y="685800"/>
            <a:ext cx="1956086"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CMAQ_VBS</a:t>
            </a:r>
            <a:endParaRPr lang="en-US" sz="2200" dirty="0"/>
          </a:p>
        </p:txBody>
      </p:sp>
      <p:pic>
        <p:nvPicPr>
          <p:cNvPr id="13" name="Picture 2" descr="D:\Users\matt\Desktop\legend.png"/>
          <p:cNvPicPr>
            <a:picLocks noChangeAspect="1" noChangeArrowheads="1"/>
          </p:cNvPicPr>
          <p:nvPr/>
        </p:nvPicPr>
        <p:blipFill rotWithShape="1">
          <a:blip r:embed="rId3">
            <a:extLst>
              <a:ext uri="{28A0092B-C50C-407E-A947-70E740481C1C}">
                <a14:useLocalDpi xmlns:a14="http://schemas.microsoft.com/office/drawing/2010/main" val="0"/>
              </a:ext>
            </a:extLst>
          </a:blip>
          <a:srcRect l="85540" t="20917" r="296" b="17894"/>
          <a:stretch/>
        </p:blipFill>
        <p:spPr bwMode="auto">
          <a:xfrm>
            <a:off x="8124809" y="2156188"/>
            <a:ext cx="1019191" cy="3200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
          <p:cNvSpPr txBox="1">
            <a:spLocks noChangeArrowheads="1"/>
          </p:cNvSpPr>
          <p:nvPr/>
        </p:nvSpPr>
        <p:spPr bwMode="auto">
          <a:xfrm>
            <a:off x="-228600" y="6158552"/>
            <a:ext cx="9144000" cy="623248"/>
          </a:xfrm>
          <a:prstGeom prst="rect">
            <a:avLst/>
          </a:prstGeom>
          <a:noFill/>
          <a:ln w="12700">
            <a:noFill/>
            <a:miter lim="800000"/>
            <a:headEnd type="none" w="sm" len="sm"/>
            <a:tailEnd type="none" w="med" len="sm"/>
          </a:ln>
        </p:spPr>
        <p:txBody>
          <a:bodyPr wrap="square">
            <a:spAutoFit/>
          </a:bodyPr>
          <a:lstStyle/>
          <a:p>
            <a:pPr algn="ctr">
              <a:spcBef>
                <a:spcPts val="300"/>
              </a:spcBef>
            </a:pPr>
            <a:r>
              <a:rPr lang="en-US" sz="1600" b="1" dirty="0" smtClean="0">
                <a:latin typeface="Calibri" pitchFamily="34" charset="0"/>
              </a:rPr>
              <a:t>NTSOA contributions persist throughout the day in Jan and Jul</a:t>
            </a:r>
          </a:p>
          <a:p>
            <a:pPr algn="ctr">
              <a:spcBef>
                <a:spcPts val="300"/>
              </a:spcBef>
            </a:pPr>
            <a:r>
              <a:rPr lang="en-US" sz="1600" b="1" dirty="0" smtClean="0">
                <a:latin typeface="Calibri" pitchFamily="34" charset="0"/>
              </a:rPr>
              <a:t>CMAQ_VBS predicts higher contributions from SOA during daytime hours on Jul 7 compared to CMAQ</a:t>
            </a:r>
            <a:endParaRPr lang="en-US" sz="1600" b="1" dirty="0">
              <a:latin typeface="Calibri" pitchFamily="34"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78606"/>
            <a:ext cx="346100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996" y="1074121"/>
            <a:ext cx="346100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657600"/>
            <a:ext cx="346100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9996" y="3657600"/>
            <a:ext cx="346100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207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782" y="1055746"/>
            <a:ext cx="352220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055746"/>
            <a:ext cx="352220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88080"/>
            <a:ext cx="352220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612" y="3688080"/>
            <a:ext cx="352220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400" dirty="0"/>
              <a:t>Average Hourly Contributions to PM</a:t>
            </a:r>
            <a:r>
              <a:rPr lang="en-US" sz="2400" baseline="-25000" dirty="0"/>
              <a:t>2.5</a:t>
            </a:r>
            <a:r>
              <a:rPr lang="en-US" sz="2400" dirty="0"/>
              <a:t> from Aircraft Emissions at </a:t>
            </a:r>
            <a:r>
              <a:rPr lang="en-US" sz="2400" dirty="0" smtClean="0"/>
              <a:t>JST and YRK</a:t>
            </a:r>
            <a:endParaRPr lang="en-US" sz="2400" dirty="0"/>
          </a:p>
        </p:txBody>
      </p:sp>
      <p:pic>
        <p:nvPicPr>
          <p:cNvPr id="7" name="Picture 2" descr="D:\Users\matt\Desktop\legend.png"/>
          <p:cNvPicPr>
            <a:picLocks noChangeAspect="1" noChangeArrowheads="1"/>
          </p:cNvPicPr>
          <p:nvPr/>
        </p:nvPicPr>
        <p:blipFill rotWithShape="1">
          <a:blip r:embed="rId6">
            <a:extLst>
              <a:ext uri="{28A0092B-C50C-407E-A947-70E740481C1C}">
                <a14:useLocalDpi xmlns:a14="http://schemas.microsoft.com/office/drawing/2010/main" val="0"/>
              </a:ext>
            </a:extLst>
          </a:blip>
          <a:srcRect l="85540" t="20917" r="296" b="17894"/>
          <a:stretch/>
        </p:blipFill>
        <p:spPr bwMode="auto">
          <a:xfrm>
            <a:off x="8124809" y="2335906"/>
            <a:ext cx="1019191"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18197" y="2063679"/>
            <a:ext cx="1066800"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JST</a:t>
            </a:r>
            <a:endParaRPr lang="en-US" sz="2200" dirty="0"/>
          </a:p>
        </p:txBody>
      </p:sp>
      <p:sp>
        <p:nvSpPr>
          <p:cNvPr id="9" name="Content Placeholder 2"/>
          <p:cNvSpPr txBox="1">
            <a:spLocks/>
          </p:cNvSpPr>
          <p:nvPr/>
        </p:nvSpPr>
        <p:spPr bwMode="auto">
          <a:xfrm>
            <a:off x="0" y="4791638"/>
            <a:ext cx="1066800"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YRK</a:t>
            </a:r>
            <a:endParaRPr lang="en-US" sz="2200" dirty="0"/>
          </a:p>
        </p:txBody>
      </p:sp>
      <p:sp>
        <p:nvSpPr>
          <p:cNvPr id="10" name="Content Placeholder 2"/>
          <p:cNvSpPr txBox="1">
            <a:spLocks/>
          </p:cNvSpPr>
          <p:nvPr/>
        </p:nvSpPr>
        <p:spPr bwMode="auto">
          <a:xfrm>
            <a:off x="2505943" y="685800"/>
            <a:ext cx="1456457"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Jan</a:t>
            </a:r>
            <a:endParaRPr lang="en-US" sz="2200" dirty="0"/>
          </a:p>
        </p:txBody>
      </p:sp>
      <p:sp>
        <p:nvSpPr>
          <p:cNvPr id="11" name="Content Placeholder 2"/>
          <p:cNvSpPr txBox="1">
            <a:spLocks/>
          </p:cNvSpPr>
          <p:nvPr/>
        </p:nvSpPr>
        <p:spPr bwMode="auto">
          <a:xfrm>
            <a:off x="6248400" y="685800"/>
            <a:ext cx="838200" cy="369946"/>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buFont typeface="Helvetica CY" charset="-52"/>
              <a:buNone/>
            </a:pPr>
            <a:r>
              <a:rPr lang="en-US" sz="2200" dirty="0" smtClean="0"/>
              <a:t>Jul</a:t>
            </a:r>
            <a:endParaRPr lang="en-US" sz="2200" dirty="0"/>
          </a:p>
        </p:txBody>
      </p:sp>
      <p:sp>
        <p:nvSpPr>
          <p:cNvPr id="12" name="Text Box 10"/>
          <p:cNvSpPr txBox="1">
            <a:spLocks noChangeArrowheads="1"/>
          </p:cNvSpPr>
          <p:nvPr/>
        </p:nvSpPr>
        <p:spPr bwMode="auto">
          <a:xfrm>
            <a:off x="409591" y="6248400"/>
            <a:ext cx="8124809" cy="646331"/>
          </a:xfrm>
          <a:prstGeom prst="rect">
            <a:avLst/>
          </a:prstGeom>
          <a:noFill/>
          <a:ln w="12700">
            <a:noFill/>
            <a:miter lim="800000"/>
            <a:headEnd type="none" w="sm" len="sm"/>
            <a:tailEnd type="none" w="med" len="sm"/>
          </a:ln>
        </p:spPr>
        <p:txBody>
          <a:bodyPr wrap="square">
            <a:spAutoFit/>
          </a:bodyPr>
          <a:lstStyle/>
          <a:p>
            <a:pPr algn="ctr">
              <a:spcBef>
                <a:spcPts val="300"/>
              </a:spcBef>
            </a:pPr>
            <a:r>
              <a:rPr lang="en-US" b="1" dirty="0" smtClean="0">
                <a:latin typeface="Calibri" pitchFamily="34" charset="0"/>
              </a:rPr>
              <a:t>CMAQ_VBS predicts higher contributions of AORGA near the airport (JST) and downwind of it (YRK) in Jul and leads to higher overall contributions at YRK</a:t>
            </a:r>
            <a:endParaRPr lang="en-US" b="1" dirty="0">
              <a:latin typeface="Calibri" pitchFamily="34" charset="0"/>
            </a:endParaRPr>
          </a:p>
        </p:txBody>
      </p:sp>
      <p:sp>
        <p:nvSpPr>
          <p:cNvPr id="13" name="Oval 12"/>
          <p:cNvSpPr/>
          <p:nvPr/>
        </p:nvSpPr>
        <p:spPr bwMode="auto">
          <a:xfrm>
            <a:off x="6949440" y="1470560"/>
            <a:ext cx="822960" cy="82296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4" name="Oval 13"/>
          <p:cNvSpPr/>
          <p:nvPr/>
        </p:nvSpPr>
        <p:spPr bwMode="auto">
          <a:xfrm>
            <a:off x="6949440" y="3886200"/>
            <a:ext cx="822960" cy="82296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5" name="Oval 14"/>
          <p:cNvSpPr/>
          <p:nvPr/>
        </p:nvSpPr>
        <p:spPr bwMode="auto">
          <a:xfrm>
            <a:off x="8055590" y="3124200"/>
            <a:ext cx="1088409" cy="82296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Tree>
    <p:extLst>
      <p:ext uri="{BB962C8B-B14F-4D97-AF65-F5344CB8AC3E}">
        <p14:creationId xmlns:p14="http://schemas.microsoft.com/office/powerpoint/2010/main" val="37995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PM Measurements from Aircraft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1433870"/>
              </p:ext>
            </p:extLst>
          </p:nvPr>
        </p:nvGraphicFramePr>
        <p:xfrm>
          <a:off x="0" y="914400"/>
          <a:ext cx="9067800" cy="5392643"/>
        </p:xfrm>
        <a:graphic>
          <a:graphicData uri="http://schemas.openxmlformats.org/drawingml/2006/table">
            <a:tbl>
              <a:tblPr firstRow="1" bandRow="1">
                <a:tableStyleId>{21E4AEA4-8DFA-4A89-87EB-49C32662AFE0}</a:tableStyleId>
              </a:tblPr>
              <a:tblGrid>
                <a:gridCol w="1524000"/>
                <a:gridCol w="2133600"/>
                <a:gridCol w="2133600"/>
                <a:gridCol w="1524000"/>
                <a:gridCol w="1752600"/>
              </a:tblGrid>
              <a:tr h="941679">
                <a:tc>
                  <a:txBody>
                    <a:bodyPr/>
                    <a:lstStyle/>
                    <a:p>
                      <a:r>
                        <a:rPr lang="en-US" sz="1800" dirty="0" smtClean="0">
                          <a:latin typeface="Calibri" pitchFamily="34" charset="0"/>
                          <a:cs typeface="Calibri" pitchFamily="34" charset="0"/>
                        </a:rPr>
                        <a:t>Study</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PM Measurements</a:t>
                      </a:r>
                      <a:endParaRPr lang="en-US" sz="1800" dirty="0">
                        <a:latin typeface="Calibri" pitchFamily="34" charset="0"/>
                        <a:cs typeface="Calibri" pitchFamily="34" charset="0"/>
                      </a:endParaRPr>
                    </a:p>
                  </a:txBody>
                  <a:tcPr/>
                </a:tc>
                <a:tc>
                  <a:txBody>
                    <a:bodyPr/>
                    <a:lstStyle/>
                    <a:p>
                      <a:r>
                        <a:rPr lang="en-US" sz="1800" baseline="0" dirty="0" smtClean="0">
                          <a:latin typeface="Calibri" pitchFamily="34" charset="0"/>
                          <a:cs typeface="Calibri" pitchFamily="34" charset="0"/>
                        </a:rPr>
                        <a:t>Aircraft Engines Measured</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Measurement</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Distance from Aircraft</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PM Emission Index</a:t>
                      </a:r>
                      <a:r>
                        <a:rPr lang="en-US" sz="1800" baseline="0" dirty="0" smtClean="0">
                          <a:latin typeface="Calibri" pitchFamily="34" charset="0"/>
                          <a:cs typeface="Calibri" pitchFamily="34" charset="0"/>
                        </a:rPr>
                        <a:t> (g  PM per kg fuel burn)</a:t>
                      </a:r>
                      <a:endParaRPr lang="en-US" sz="1800" dirty="0">
                        <a:latin typeface="Calibri" pitchFamily="34" charset="0"/>
                        <a:cs typeface="Calibri" pitchFamily="34" charset="0"/>
                      </a:endParaRPr>
                    </a:p>
                  </a:txBody>
                  <a:tcPr/>
                </a:tc>
              </a:tr>
              <a:tr h="649192">
                <a:tc>
                  <a:txBody>
                    <a:bodyPr/>
                    <a:lstStyle/>
                    <a:p>
                      <a:r>
                        <a:rPr lang="en-US" sz="1800" dirty="0" smtClean="0">
                          <a:latin typeface="Calibri" pitchFamily="34" charset="0"/>
                          <a:cs typeface="Calibri" pitchFamily="34" charset="0"/>
                        </a:rPr>
                        <a:t>Lobo et al. (2012)</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Primary/Secondary</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Takeoff and landings at Oakland Airport</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100-300</a:t>
                      </a:r>
                      <a:r>
                        <a:rPr lang="en-US" sz="1800" baseline="0" dirty="0" smtClean="0">
                          <a:latin typeface="Calibri" pitchFamily="34" charset="0"/>
                          <a:cs typeface="Calibri" pitchFamily="34" charset="0"/>
                        </a:rPr>
                        <a:t> m</a:t>
                      </a:r>
                      <a:endParaRPr lang="en-US" sz="1800" dirty="0">
                        <a:latin typeface="Calibri" pitchFamily="34" charset="0"/>
                        <a:cs typeface="Calibri" pitchFamily="34" charset="0"/>
                      </a:endParaRPr>
                    </a:p>
                  </a:txBody>
                  <a:tcPr/>
                </a:tc>
                <a:tc>
                  <a:txBody>
                    <a:bodyPr/>
                    <a:lstStyle/>
                    <a:p>
                      <a:r>
                        <a:rPr lang="en-US" sz="1800" b="0" i="0" kern="1200" dirty="0" smtClean="0">
                          <a:solidFill>
                            <a:schemeClr val="dk1"/>
                          </a:solidFill>
                          <a:effectLst/>
                          <a:latin typeface="+mn-lt"/>
                          <a:ea typeface="+mn-ea"/>
                          <a:cs typeface="+mn-cs"/>
                        </a:rPr>
                        <a:t>0.1-0.7</a:t>
                      </a:r>
                      <a:endParaRPr lang="en-US" sz="1800" dirty="0">
                        <a:latin typeface="Calibri" pitchFamily="34" charset="0"/>
                        <a:cs typeface="Calibri" pitchFamily="34" charset="0"/>
                      </a:endParaRPr>
                    </a:p>
                  </a:txBody>
                  <a:tcPr/>
                </a:tc>
              </a:tr>
              <a:tr h="650390">
                <a:tc>
                  <a:txBody>
                    <a:bodyPr/>
                    <a:lstStyle/>
                    <a:p>
                      <a:r>
                        <a:rPr lang="en-US" sz="1800" dirty="0" smtClean="0">
                          <a:latin typeface="Calibri" pitchFamily="34" charset="0"/>
                          <a:cs typeface="Calibri" pitchFamily="34" charset="0"/>
                        </a:rPr>
                        <a:t>Kinsey</a:t>
                      </a:r>
                      <a:r>
                        <a:rPr lang="en-US" sz="1800" baseline="0" dirty="0" smtClean="0">
                          <a:latin typeface="Calibri" pitchFamily="34" charset="0"/>
                          <a:cs typeface="Calibri" pitchFamily="34" charset="0"/>
                        </a:rPr>
                        <a:t> et al. (2010)</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Volatile/Nonvolatile</a:t>
                      </a:r>
                      <a:r>
                        <a:rPr lang="en-US" sz="1800" baseline="0" dirty="0" smtClean="0">
                          <a:latin typeface="Calibri" pitchFamily="34" charset="0"/>
                          <a:cs typeface="Calibri" pitchFamily="34" charset="0"/>
                        </a:rPr>
                        <a:t> PM</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5 engines</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15-43 m</a:t>
                      </a:r>
                      <a:endParaRPr lang="en-US" sz="1800" dirty="0">
                        <a:latin typeface="Calibri" pitchFamily="34" charset="0"/>
                        <a:cs typeface="Calibri" pitchFamily="34" charset="0"/>
                      </a:endParaRPr>
                    </a:p>
                  </a:txBody>
                  <a:tcPr/>
                </a:tc>
                <a:tc>
                  <a:txBody>
                    <a:bodyPr/>
                    <a:lstStyle/>
                    <a:p>
                      <a:r>
                        <a:rPr lang="en-US" sz="1800" b="0" i="0" kern="1200" dirty="0" smtClean="0">
                          <a:solidFill>
                            <a:schemeClr val="dk1"/>
                          </a:solidFill>
                          <a:effectLst/>
                          <a:latin typeface="+mn-lt"/>
                          <a:ea typeface="+mn-ea"/>
                          <a:cs typeface="+mn-cs"/>
                        </a:rPr>
                        <a:t>0.010- 0.550 </a:t>
                      </a:r>
                      <a:endParaRPr lang="en-US" sz="1800" dirty="0">
                        <a:latin typeface="Calibri" pitchFamily="34" charset="0"/>
                        <a:cs typeface="Calibri" pitchFamily="34" charset="0"/>
                      </a:endParaRPr>
                    </a:p>
                  </a:txBody>
                  <a:tcPr/>
                </a:tc>
              </a:tr>
              <a:tr h="650390">
                <a:tc>
                  <a:txBody>
                    <a:bodyPr/>
                    <a:lstStyle/>
                    <a:p>
                      <a:r>
                        <a:rPr lang="en-US" sz="1800" dirty="0" smtClean="0">
                          <a:latin typeface="Calibri" pitchFamily="34" charset="0"/>
                          <a:cs typeface="Calibri" pitchFamily="34" charset="0"/>
                        </a:rPr>
                        <a:t>Herndon</a:t>
                      </a:r>
                      <a:r>
                        <a:rPr lang="en-US" sz="1800" baseline="0" dirty="0" smtClean="0">
                          <a:latin typeface="Calibri" pitchFamily="34" charset="0"/>
                          <a:cs typeface="Calibri" pitchFamily="34" charset="0"/>
                        </a:rPr>
                        <a:t> et al. (2008)</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Total Particle</a:t>
                      </a:r>
                      <a:r>
                        <a:rPr lang="en-US" sz="1800" baseline="0" dirty="0" smtClean="0">
                          <a:latin typeface="Calibri" pitchFamily="34" charset="0"/>
                          <a:cs typeface="Calibri" pitchFamily="34" charset="0"/>
                        </a:rPr>
                        <a:t> Number and BC</a:t>
                      </a:r>
                      <a:endParaRPr lang="en-US" sz="18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Takeoff and landings at Atlanta Airport</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500 m</a:t>
                      </a:r>
                      <a:endParaRPr lang="en-US" sz="1800" dirty="0">
                        <a:latin typeface="Calibri" pitchFamily="34" charset="0"/>
                        <a:cs typeface="Calibri" pitchFamily="34" charset="0"/>
                      </a:endParaRPr>
                    </a:p>
                  </a:txBody>
                  <a:tcPr/>
                </a:tc>
                <a:tc>
                  <a:txBody>
                    <a:bodyPr/>
                    <a:lstStyle/>
                    <a:p>
                      <a:endParaRPr lang="en-US" sz="1800" dirty="0">
                        <a:latin typeface="Calibri" pitchFamily="34" charset="0"/>
                        <a:cs typeface="Calibri" pitchFamily="34" charset="0"/>
                      </a:endParaRPr>
                    </a:p>
                  </a:txBody>
                  <a:tcPr/>
                </a:tc>
              </a:tr>
              <a:tr h="578139">
                <a:tc>
                  <a:txBody>
                    <a:bodyPr/>
                    <a:lstStyle/>
                    <a:p>
                      <a:r>
                        <a:rPr lang="en-US" sz="1800" dirty="0" smtClean="0">
                          <a:latin typeface="Calibri" pitchFamily="34" charset="0"/>
                          <a:cs typeface="Calibri" pitchFamily="34" charset="0"/>
                        </a:rPr>
                        <a:t>Agrawal et al. (2008)</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Total PM, Organic Carbon, Elemental</a:t>
                      </a:r>
                      <a:r>
                        <a:rPr lang="en-US" sz="1800" baseline="0" dirty="0" smtClean="0">
                          <a:latin typeface="Calibri" pitchFamily="34" charset="0"/>
                          <a:cs typeface="Calibri" pitchFamily="34" charset="0"/>
                        </a:rPr>
                        <a:t> Carbon</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4 engines (stationary)</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1 m</a:t>
                      </a:r>
                      <a:endParaRPr lang="en-US" sz="1800" dirty="0">
                        <a:latin typeface="Calibri" pitchFamily="34" charset="0"/>
                        <a:cs typeface="Calibri" pitchFamily="34" charset="0"/>
                      </a:endParaRPr>
                    </a:p>
                  </a:txBody>
                  <a:tcPr/>
                </a:tc>
                <a:tc>
                  <a:txBody>
                    <a:bodyPr/>
                    <a:lstStyle/>
                    <a:p>
                      <a:r>
                        <a:rPr lang="en-US" sz="1800" b="0" i="0" kern="1200" dirty="0" smtClean="0">
                          <a:solidFill>
                            <a:schemeClr val="dk1"/>
                          </a:solidFill>
                          <a:effectLst/>
                          <a:latin typeface="+mn-lt"/>
                          <a:ea typeface="+mn-ea"/>
                          <a:cs typeface="+mn-cs"/>
                        </a:rPr>
                        <a:t>0.011-0.205</a:t>
                      </a:r>
                      <a:endParaRPr lang="en-US" sz="1800" dirty="0">
                        <a:latin typeface="Calibri" pitchFamily="34" charset="0"/>
                        <a:cs typeface="Calibri" pitchFamily="34" charset="0"/>
                      </a:endParaRPr>
                    </a:p>
                  </a:txBody>
                  <a:tcPr/>
                </a:tc>
              </a:tr>
              <a:tr h="927417">
                <a:tc>
                  <a:txBody>
                    <a:bodyPr/>
                    <a:lstStyle/>
                    <a:p>
                      <a:r>
                        <a:rPr lang="en-US" sz="1800" dirty="0" smtClean="0">
                          <a:latin typeface="Calibri" pitchFamily="34" charset="0"/>
                          <a:cs typeface="Calibri" pitchFamily="34" charset="0"/>
                        </a:rPr>
                        <a:t>Mazaheri et</a:t>
                      </a:r>
                      <a:r>
                        <a:rPr lang="en-US" sz="1800" baseline="0" dirty="0" smtClean="0">
                          <a:latin typeface="Calibri" pitchFamily="34" charset="0"/>
                          <a:cs typeface="Calibri" pitchFamily="34" charset="0"/>
                        </a:rPr>
                        <a:t> al. (2008)</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Total PM</a:t>
                      </a:r>
                      <a:endParaRPr lang="en-US" sz="18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Takeoff and landings at Brisbane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Airport (Australia)</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80 m</a:t>
                      </a:r>
                      <a:endParaRPr lang="en-US" sz="1800" dirty="0">
                        <a:latin typeface="Calibri" pitchFamily="34" charset="0"/>
                        <a:cs typeface="Calibri" pitchFamily="34" charset="0"/>
                      </a:endParaRPr>
                    </a:p>
                  </a:txBody>
                  <a:tcPr/>
                </a:tc>
                <a:tc>
                  <a:txBody>
                    <a:bodyPr/>
                    <a:lstStyle/>
                    <a:p>
                      <a:r>
                        <a:rPr lang="en-US" sz="1800" b="0" i="0" kern="1200" dirty="0" smtClean="0">
                          <a:solidFill>
                            <a:schemeClr val="dk1"/>
                          </a:solidFill>
                          <a:effectLst/>
                          <a:latin typeface="+mn-lt"/>
                          <a:ea typeface="+mn-ea"/>
                          <a:cs typeface="+mn-cs"/>
                        </a:rPr>
                        <a:t>0.03−0.72</a:t>
                      </a:r>
                      <a:endParaRPr lang="en-US" sz="1800" dirty="0">
                        <a:latin typeface="Calibri" pitchFamily="34" charset="0"/>
                        <a:cs typeface="Calibri" pitchFamily="34" charset="0"/>
                      </a:endParaRPr>
                    </a:p>
                  </a:txBody>
                  <a:tcPr/>
                </a:tc>
              </a:tr>
              <a:tr h="659175">
                <a:tc>
                  <a:txBody>
                    <a:bodyPr/>
                    <a:lstStyle/>
                    <a:p>
                      <a:r>
                        <a:rPr lang="en-US" sz="1800" dirty="0" smtClean="0">
                          <a:latin typeface="Calibri" pitchFamily="34" charset="0"/>
                          <a:cs typeface="Calibri" pitchFamily="34" charset="0"/>
                        </a:rPr>
                        <a:t>Herndon et al. (2005)</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Total Particle Number</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100 aircraft plumes (various airports)</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200 m</a:t>
                      </a:r>
                      <a:endParaRPr lang="en-US" sz="1800" dirty="0">
                        <a:latin typeface="Calibri" pitchFamily="34" charset="0"/>
                        <a:cs typeface="Calibri" pitchFamily="34" charset="0"/>
                      </a:endParaRPr>
                    </a:p>
                  </a:txBody>
                  <a:tcPr/>
                </a:tc>
                <a:tc>
                  <a:txBody>
                    <a:bodyPr/>
                    <a:lstStyle/>
                    <a:p>
                      <a:endParaRPr lang="en-US" sz="1800" dirty="0">
                        <a:latin typeface="Calibri" pitchFamily="34" charset="0"/>
                        <a:cs typeface="Calibri" pitchFamily="34" charset="0"/>
                      </a:endParaRPr>
                    </a:p>
                  </a:txBody>
                  <a:tcPr/>
                </a:tc>
              </a:tr>
            </a:tbl>
          </a:graphicData>
        </a:graphic>
      </p:graphicFrame>
      <p:sp>
        <p:nvSpPr>
          <p:cNvPr id="4" name="Text Box 10"/>
          <p:cNvSpPr txBox="1">
            <a:spLocks noChangeArrowheads="1"/>
          </p:cNvSpPr>
          <p:nvPr/>
        </p:nvSpPr>
        <p:spPr bwMode="auto">
          <a:xfrm>
            <a:off x="-10886" y="6327829"/>
            <a:ext cx="9144000" cy="584775"/>
          </a:xfrm>
          <a:prstGeom prst="rect">
            <a:avLst/>
          </a:prstGeom>
          <a:noFill/>
          <a:ln w="12700">
            <a:noFill/>
            <a:miter lim="800000"/>
            <a:headEnd type="none" w="sm" len="sm"/>
            <a:tailEnd type="none" w="med" len="sm"/>
          </a:ln>
        </p:spPr>
        <p:txBody>
          <a:bodyPr wrap="square">
            <a:spAutoFit/>
          </a:bodyPr>
          <a:lstStyle/>
          <a:p>
            <a:pPr algn="ctr">
              <a:spcBef>
                <a:spcPts val="300"/>
              </a:spcBef>
            </a:pPr>
            <a:r>
              <a:rPr lang="en-US" sz="1600" b="1" dirty="0" smtClean="0">
                <a:latin typeface="Calibri" pitchFamily="34" charset="0"/>
              </a:rPr>
              <a:t>Limited measurements of aircraft PM available for evaluation purposes. Currently no measurement standards in place and values typically reported as emission indices.</a:t>
            </a:r>
            <a:endParaRPr lang="en-US" sz="1600" b="1" dirty="0">
              <a:latin typeface="Calibri" pitchFamily="34" charset="0"/>
            </a:endParaRPr>
          </a:p>
        </p:txBody>
      </p:sp>
    </p:spTree>
    <p:extLst>
      <p:ext uri="{BB962C8B-B14F-4D97-AF65-F5344CB8AC3E}">
        <p14:creationId xmlns:p14="http://schemas.microsoft.com/office/powerpoint/2010/main" val="71593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14338" y="1066800"/>
            <a:ext cx="8313737" cy="5029200"/>
          </a:xfrm>
        </p:spPr>
        <p:txBody>
          <a:bodyPr/>
          <a:lstStyle/>
          <a:p>
            <a:r>
              <a:rPr lang="en-US" sz="2300" dirty="0" smtClean="0"/>
              <a:t>CMAQ_VBS base case (somewhat) improves PM</a:t>
            </a:r>
            <a:r>
              <a:rPr lang="en-US" sz="2300" baseline="-25000" dirty="0" smtClean="0"/>
              <a:t>2.5</a:t>
            </a:r>
            <a:r>
              <a:rPr lang="en-US" sz="2300" dirty="0" smtClean="0"/>
              <a:t> performance </a:t>
            </a:r>
          </a:p>
          <a:p>
            <a:r>
              <a:rPr lang="en-US" sz="2300" dirty="0" smtClean="0"/>
              <a:t>Framework </a:t>
            </a:r>
            <a:r>
              <a:rPr lang="en-US" sz="2300" dirty="0"/>
              <a:t>developed to predict NTSOA from aircraft in CMAQ using </a:t>
            </a:r>
            <a:r>
              <a:rPr lang="en-US" sz="2300" dirty="0" smtClean="0"/>
              <a:t>VBS</a:t>
            </a:r>
            <a:endParaRPr lang="en-US" sz="2300" dirty="0"/>
          </a:p>
          <a:p>
            <a:pPr lvl="1"/>
            <a:r>
              <a:rPr lang="en-US" dirty="0" smtClean="0"/>
              <a:t>CMAQ_VBS increases total aircraft contributions to PM</a:t>
            </a:r>
            <a:r>
              <a:rPr lang="en-US" baseline="-25000" dirty="0" smtClean="0"/>
              <a:t>2.5 </a:t>
            </a:r>
            <a:r>
              <a:rPr lang="en-US" dirty="0" smtClean="0"/>
              <a:t>primarily due to contributions from NTSOA</a:t>
            </a:r>
            <a:endParaRPr lang="en-US" dirty="0"/>
          </a:p>
          <a:p>
            <a:pPr lvl="2"/>
            <a:r>
              <a:rPr lang="en-US" dirty="0" smtClean="0"/>
              <a:t>33% increase in PM</a:t>
            </a:r>
            <a:r>
              <a:rPr lang="en-US" baseline="-25000" dirty="0" smtClean="0"/>
              <a:t>2.5</a:t>
            </a:r>
            <a:r>
              <a:rPr lang="en-US" dirty="0" smtClean="0"/>
              <a:t> in Jan (0.032 </a:t>
            </a:r>
            <a:r>
              <a:rPr lang="en-US" dirty="0" smtClean="0">
                <a:cs typeface="Times New Roman"/>
              </a:rPr>
              <a:t>µ</a:t>
            </a:r>
            <a:r>
              <a:rPr lang="en-US" dirty="0" smtClean="0"/>
              <a:t>g/m</a:t>
            </a:r>
            <a:r>
              <a:rPr lang="en-US" baseline="30000" dirty="0" smtClean="0"/>
              <a:t>3</a:t>
            </a:r>
            <a:r>
              <a:rPr lang="en-US" dirty="0" smtClean="0"/>
              <a:t>)</a:t>
            </a:r>
          </a:p>
          <a:p>
            <a:pPr lvl="3"/>
            <a:r>
              <a:rPr lang="en-US" dirty="0" smtClean="0"/>
              <a:t>NTSOA contribution = </a:t>
            </a:r>
            <a:r>
              <a:rPr lang="en-US" dirty="0"/>
              <a:t>0.033 </a:t>
            </a:r>
            <a:r>
              <a:rPr lang="en-US" dirty="0" smtClean="0">
                <a:cs typeface="Times New Roman"/>
              </a:rPr>
              <a:t>µ</a:t>
            </a:r>
            <a:r>
              <a:rPr lang="en-US" dirty="0" smtClean="0"/>
              <a:t>g/m</a:t>
            </a:r>
            <a:r>
              <a:rPr lang="en-US" baseline="30000" dirty="0" smtClean="0"/>
              <a:t>3</a:t>
            </a:r>
            <a:endParaRPr lang="en-US" dirty="0" smtClean="0"/>
          </a:p>
          <a:p>
            <a:pPr lvl="2"/>
            <a:r>
              <a:rPr lang="en-US" dirty="0" smtClean="0"/>
              <a:t>23% increase in PM</a:t>
            </a:r>
            <a:r>
              <a:rPr lang="en-US" baseline="-25000" dirty="0" smtClean="0"/>
              <a:t>2.5</a:t>
            </a:r>
            <a:r>
              <a:rPr lang="en-US" dirty="0" smtClean="0"/>
              <a:t> in Jul (0.060 </a:t>
            </a:r>
            <a:r>
              <a:rPr lang="en-US" dirty="0">
                <a:cs typeface="Times New Roman"/>
              </a:rPr>
              <a:t>µ</a:t>
            </a:r>
            <a:r>
              <a:rPr lang="en-US" dirty="0"/>
              <a:t>g/m</a:t>
            </a:r>
            <a:r>
              <a:rPr lang="en-US" baseline="30000" dirty="0"/>
              <a:t>3</a:t>
            </a:r>
            <a:r>
              <a:rPr lang="en-US" dirty="0"/>
              <a:t>) </a:t>
            </a:r>
            <a:endParaRPr lang="en-US" dirty="0" smtClean="0"/>
          </a:p>
          <a:p>
            <a:pPr lvl="3"/>
            <a:r>
              <a:rPr lang="en-US" dirty="0"/>
              <a:t>NTSOA contribution = </a:t>
            </a:r>
            <a:r>
              <a:rPr lang="en-US" dirty="0" smtClean="0"/>
              <a:t>0.062 </a:t>
            </a:r>
            <a:r>
              <a:rPr lang="en-US" dirty="0" smtClean="0">
                <a:cs typeface="Times New Roman"/>
              </a:rPr>
              <a:t>µ</a:t>
            </a:r>
            <a:r>
              <a:rPr lang="en-US" dirty="0" smtClean="0"/>
              <a:t>g/m</a:t>
            </a:r>
            <a:r>
              <a:rPr lang="en-US" baseline="30000" dirty="0" smtClean="0"/>
              <a:t>3</a:t>
            </a:r>
            <a:endParaRPr lang="en-US" dirty="0" smtClean="0"/>
          </a:p>
          <a:p>
            <a:pPr lvl="2"/>
            <a:endParaRPr lang="en-US" dirty="0" smtClean="0"/>
          </a:p>
          <a:p>
            <a:pPr lvl="2"/>
            <a:endParaRPr lang="en-US" dirty="0"/>
          </a:p>
          <a:p>
            <a:r>
              <a:rPr lang="en-US" sz="2300" dirty="0" smtClean="0"/>
              <a:t>Enhance aircraft PM and NTSOA precursor emission estimates using Aerosol Dynamics Simulation Code (ADSC)</a:t>
            </a:r>
          </a:p>
          <a:p>
            <a:r>
              <a:rPr lang="en-US" sz="2300" dirty="0" smtClean="0"/>
              <a:t>Use PinG to model aircraft plumes at sub-grid scales</a:t>
            </a:r>
          </a:p>
          <a:p>
            <a:pPr lvl="1"/>
            <a:endParaRPr lang="en-US" dirty="0"/>
          </a:p>
        </p:txBody>
      </p:sp>
      <p:sp>
        <p:nvSpPr>
          <p:cNvPr id="4" name="Title 1"/>
          <p:cNvSpPr txBox="1">
            <a:spLocks/>
          </p:cNvSpPr>
          <p:nvPr/>
        </p:nvSpPr>
        <p:spPr bwMode="auto">
          <a:xfrm>
            <a:off x="2628" y="4495800"/>
            <a:ext cx="6240462" cy="70485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006023"/>
                </a:solidFill>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2pPr>
            <a:lvl3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3pPr>
            <a:lvl4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4pPr>
            <a:lvl5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2800" b="1">
                <a:solidFill>
                  <a:srgbClr val="006023"/>
                </a:solidFill>
                <a:latin typeface="Helvetica" pitchFamily="80" charset="0"/>
              </a:defRPr>
            </a:lvl6pPr>
            <a:lvl7pPr marL="914400" algn="l" rtl="0" eaLnBrk="1" fontAlgn="base" hangingPunct="1">
              <a:lnSpc>
                <a:spcPct val="80000"/>
              </a:lnSpc>
              <a:spcBef>
                <a:spcPct val="0"/>
              </a:spcBef>
              <a:spcAft>
                <a:spcPct val="0"/>
              </a:spcAft>
              <a:defRPr sz="2800" b="1">
                <a:solidFill>
                  <a:srgbClr val="006023"/>
                </a:solidFill>
                <a:latin typeface="Helvetica" pitchFamily="80" charset="0"/>
              </a:defRPr>
            </a:lvl7pPr>
            <a:lvl8pPr marL="1371600" algn="l" rtl="0" eaLnBrk="1" fontAlgn="base" hangingPunct="1">
              <a:lnSpc>
                <a:spcPct val="80000"/>
              </a:lnSpc>
              <a:spcBef>
                <a:spcPct val="0"/>
              </a:spcBef>
              <a:spcAft>
                <a:spcPct val="0"/>
              </a:spcAft>
              <a:defRPr sz="2800" b="1">
                <a:solidFill>
                  <a:srgbClr val="006023"/>
                </a:solidFill>
                <a:latin typeface="Helvetica" pitchFamily="80" charset="0"/>
              </a:defRPr>
            </a:lvl8pPr>
            <a:lvl9pPr marL="1828800" algn="l" rtl="0" eaLnBrk="1" fontAlgn="base" hangingPunct="1">
              <a:lnSpc>
                <a:spcPct val="80000"/>
              </a:lnSpc>
              <a:spcBef>
                <a:spcPct val="0"/>
              </a:spcBef>
              <a:spcAft>
                <a:spcPct val="0"/>
              </a:spcAft>
              <a:defRPr sz="2800" b="1">
                <a:solidFill>
                  <a:srgbClr val="006023"/>
                </a:solidFill>
                <a:latin typeface="Helvetica" pitchFamily="80" charset="0"/>
              </a:defRPr>
            </a:lvl9pPr>
          </a:lstStyle>
          <a:p>
            <a:r>
              <a:rPr lang="en-US" dirty="0" smtClean="0"/>
              <a:t>Next Steps</a:t>
            </a:r>
            <a:endParaRPr lang="en-US" dirty="0"/>
          </a:p>
        </p:txBody>
      </p:sp>
    </p:spTree>
    <p:extLst>
      <p:ext uri="{BB962C8B-B14F-4D97-AF65-F5344CB8AC3E}">
        <p14:creationId xmlns:p14="http://schemas.microsoft.com/office/powerpoint/2010/main" val="3885718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5980837"/>
            <a:ext cx="8197850" cy="877163"/>
          </a:xfrm>
          <a:prstGeom prst="rect">
            <a:avLst/>
          </a:prstGeom>
          <a:solidFill>
            <a:srgbClr val="95D0A9"/>
          </a:solidFill>
          <a:ln w="12700">
            <a:noFill/>
            <a:miter lim="800000"/>
            <a:headEnd type="none" w="sm" len="sm"/>
            <a:tailEnd type="none" w="med" len="sm"/>
          </a:ln>
        </p:spPr>
        <p:txBody>
          <a:bodyPr wrap="square">
            <a:spAutoFit/>
          </a:bodyPr>
          <a:lstStyle/>
          <a:p>
            <a:r>
              <a:rPr lang="en-US" sz="1700" dirty="0"/>
              <a:t>Opinions, findings, conclusions and recommendations expressed in this material are those of the author(s), and do not necessarily reflect the views of PARTNER sponsor organizations.</a:t>
            </a:r>
          </a:p>
        </p:txBody>
      </p:sp>
      <p:sp>
        <p:nvSpPr>
          <p:cNvPr id="15363" name="Rectangle 3"/>
          <p:cNvSpPr>
            <a:spLocks noChangeArrowheads="1"/>
          </p:cNvSpPr>
          <p:nvPr/>
        </p:nvSpPr>
        <p:spPr bwMode="auto">
          <a:xfrm>
            <a:off x="457200" y="3834586"/>
            <a:ext cx="8197850" cy="2185214"/>
          </a:xfrm>
          <a:prstGeom prst="rect">
            <a:avLst/>
          </a:prstGeom>
          <a:solidFill>
            <a:srgbClr val="E2B7A3"/>
          </a:solidFill>
          <a:ln w="12700">
            <a:noFill/>
            <a:miter lim="800000"/>
            <a:headEnd type="none" w="sm" len="sm"/>
            <a:tailEnd type="none" w="med" len="sm"/>
          </a:ln>
        </p:spPr>
        <p:txBody>
          <a:bodyPr>
            <a:spAutoFit/>
          </a:bodyPr>
          <a:lstStyle/>
          <a:p>
            <a:pPr algn="ctr"/>
            <a:r>
              <a:rPr lang="en-US" sz="1700" dirty="0" smtClean="0"/>
              <a:t>The Partnership for Air Transportation Noise and Emissions Reduction is an FAA/NASA/Transport Canada/US DOD/EPA-sponsored Center of Excellence.</a:t>
            </a:r>
          </a:p>
          <a:p>
            <a:pPr algn="ctr"/>
            <a:endParaRPr lang="en-US" sz="1700" dirty="0" smtClean="0"/>
          </a:p>
          <a:p>
            <a:pPr algn="ctr" eaLnBrk="0" hangingPunct="0"/>
            <a:r>
              <a:rPr lang="en-US" sz="1700" dirty="0"/>
              <a:t>This work was funded by FAA and Transport Canada </a:t>
            </a:r>
            <a:r>
              <a:rPr lang="en-US" sz="1700" dirty="0" smtClean="0"/>
              <a:t>under 07</a:t>
            </a:r>
            <a:r>
              <a:rPr lang="en-US" sz="1700" dirty="0"/>
              <a:t>-C-NE-UNC Amendment Nos. 001 to 004, and 09-CE-NE-UNC Amendment Nos. </a:t>
            </a:r>
            <a:r>
              <a:rPr lang="en-US" sz="1700" dirty="0" smtClean="0"/>
              <a:t>001-004.</a:t>
            </a:r>
            <a:endParaRPr lang="en-US" sz="1700" dirty="0"/>
          </a:p>
          <a:p>
            <a:pPr algn="ctr"/>
            <a:endParaRPr lang="en-US" sz="1700" dirty="0"/>
          </a:p>
          <a:p>
            <a:pPr algn="ctr" eaLnBrk="0" hangingPunct="0"/>
            <a:r>
              <a:rPr lang="en-US" sz="1700" dirty="0"/>
              <a:t>The Investigation of Aviation Emissions Air Quality Impacts project is managed by Christopher Sequeira</a:t>
            </a:r>
            <a:r>
              <a:rPr lang="en-US" sz="1700" dirty="0" smtClean="0"/>
              <a:t>.</a:t>
            </a:r>
            <a:endParaRPr lang="en-US" sz="1700" dirty="0"/>
          </a:p>
        </p:txBody>
      </p:sp>
      <p:sp>
        <p:nvSpPr>
          <p:cNvPr id="15365" name="Title 1"/>
          <p:cNvSpPr txBox="1">
            <a:spLocks/>
          </p:cNvSpPr>
          <p:nvPr/>
        </p:nvSpPr>
        <p:spPr bwMode="auto">
          <a:xfrm>
            <a:off x="227013" y="73025"/>
            <a:ext cx="6240462" cy="704850"/>
          </a:xfrm>
          <a:prstGeom prst="rect">
            <a:avLst/>
          </a:prstGeom>
          <a:noFill/>
          <a:ln w="12700">
            <a:noFill/>
            <a:miter lim="800000"/>
            <a:headEnd/>
            <a:tailEnd/>
          </a:ln>
        </p:spPr>
        <p:txBody>
          <a:bodyPr lIns="90487" tIns="44450" rIns="90487" bIns="44450" anchor="ctr"/>
          <a:lstStyle/>
          <a:p>
            <a:pPr algn="l" eaLnBrk="0" hangingPunct="0">
              <a:lnSpc>
                <a:spcPct val="80000"/>
              </a:lnSpc>
            </a:pPr>
            <a:r>
              <a:rPr lang="en-US" sz="2800" b="1" dirty="0">
                <a:solidFill>
                  <a:srgbClr val="006023"/>
                </a:solidFill>
              </a:rPr>
              <a:t>Acknowledgements</a:t>
            </a:r>
          </a:p>
        </p:txBody>
      </p:sp>
      <p:sp>
        <p:nvSpPr>
          <p:cNvPr id="8" name="TextBox 7"/>
          <p:cNvSpPr txBox="1"/>
          <p:nvPr/>
        </p:nvSpPr>
        <p:spPr>
          <a:xfrm>
            <a:off x="1355725" y="777875"/>
            <a:ext cx="6400800" cy="923330"/>
          </a:xfrm>
          <a:prstGeom prst="rect">
            <a:avLst/>
          </a:prstGeom>
          <a:noFill/>
        </p:spPr>
        <p:txBody>
          <a:bodyPr wrap="square" rtlCol="0">
            <a:spAutoFit/>
          </a:bodyPr>
          <a:lstStyle/>
          <a:p>
            <a:pPr algn="ctr"/>
            <a:r>
              <a:rPr lang="en-US" b="1" dirty="0" smtClean="0"/>
              <a:t>Hsi-Wu Wong, Aerodyne Research</a:t>
            </a:r>
          </a:p>
          <a:p>
            <a:pPr algn="ctr"/>
            <a:r>
              <a:rPr lang="en-US" b="1" dirty="0" smtClean="0"/>
              <a:t>Sergey </a:t>
            </a:r>
            <a:r>
              <a:rPr lang="en-US" b="1" dirty="0"/>
              <a:t>Napelenok, </a:t>
            </a:r>
            <a:r>
              <a:rPr lang="en-US" b="1" dirty="0" smtClean="0"/>
              <a:t>EPA</a:t>
            </a:r>
          </a:p>
          <a:p>
            <a:pPr algn="ctr"/>
            <a:r>
              <a:rPr lang="en-US" b="1" dirty="0" smtClean="0"/>
              <a:t>William Hutzell, EPA</a:t>
            </a:r>
            <a:endParaRPr lang="en-US" dirty="0"/>
          </a:p>
        </p:txBody>
      </p:sp>
      <p:sp>
        <p:nvSpPr>
          <p:cNvPr id="6" name="TextBox 5"/>
          <p:cNvSpPr txBox="1"/>
          <p:nvPr/>
        </p:nvSpPr>
        <p:spPr>
          <a:xfrm>
            <a:off x="457200" y="1905000"/>
            <a:ext cx="8197850" cy="1923604"/>
          </a:xfrm>
          <a:prstGeom prst="rect">
            <a:avLst/>
          </a:prstGeom>
          <a:solidFill>
            <a:schemeClr val="accent1"/>
          </a:solidFill>
        </p:spPr>
        <p:txBody>
          <a:bodyPr wrap="square" rtlCol="0">
            <a:spAutoFit/>
          </a:bodyPr>
          <a:lstStyle/>
          <a:p>
            <a:pPr algn="ctr"/>
            <a:r>
              <a:rPr lang="en-US" sz="1700" dirty="0" smtClean="0"/>
              <a:t>The emissions inventories used for this work were provided by US DOT Volpe Center and are based on data provided by the US Federal Aviation Administration and EUROCONTROL in support of the objectives of the International Civil Aviation Organization Committee on Aviation Environmental Projection CO2 Task Group. Any opinions, finding, and conclusions or recommendations expressed in this material are those of the author(s) and do not necessarily reflect the views of the US DOT, Volpe Center, the US FAA, EUROCONTROL or ICAO</a:t>
            </a:r>
            <a:r>
              <a:rPr lang="en-US" sz="17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662670" y="1219200"/>
            <a:ext cx="4456309" cy="2286000"/>
          </a:xfrm>
        </p:spPr>
        <p:txBody>
          <a:bodyPr>
            <a:normAutofit fontScale="62500" lnSpcReduction="20000"/>
          </a:bodyPr>
          <a:lstStyle/>
          <a:p>
            <a:pPr>
              <a:lnSpc>
                <a:spcPct val="130000"/>
              </a:lnSpc>
            </a:pPr>
            <a:r>
              <a:rPr lang="en-US" dirty="0"/>
              <a:t>725 million </a:t>
            </a:r>
            <a:r>
              <a:rPr lang="en-US" dirty="0" smtClean="0"/>
              <a:t>passengers, 67 </a:t>
            </a:r>
            <a:r>
              <a:rPr lang="en-US" dirty="0"/>
              <a:t>million tons of </a:t>
            </a:r>
            <a:r>
              <a:rPr lang="en-US" dirty="0" smtClean="0"/>
              <a:t>cargo, 18 </a:t>
            </a:r>
            <a:r>
              <a:rPr lang="en-US" dirty="0"/>
              <a:t>million flights in the U.S. in 2011 </a:t>
            </a:r>
            <a:r>
              <a:rPr lang="en-US" dirty="0" smtClean="0"/>
              <a:t>(</a:t>
            </a:r>
            <a:r>
              <a:rPr lang="en-US" dirty="0"/>
              <a:t>FAA, 2012a). </a:t>
            </a:r>
            <a:endParaRPr lang="en-US" dirty="0" smtClean="0"/>
          </a:p>
          <a:p>
            <a:pPr>
              <a:lnSpc>
                <a:spcPct val="130000"/>
              </a:lnSpc>
            </a:pPr>
            <a:r>
              <a:rPr lang="en-US" dirty="0" smtClean="0"/>
              <a:t>3.1% per year passenger growth from 2011 to 2032 </a:t>
            </a:r>
            <a:r>
              <a:rPr lang="en-US" dirty="0"/>
              <a:t>(FAA, 2012b</a:t>
            </a:r>
            <a:r>
              <a:rPr lang="en-US" dirty="0" smtClean="0"/>
              <a:t>)</a:t>
            </a:r>
          </a:p>
          <a:p>
            <a:pPr>
              <a:lnSpc>
                <a:spcPct val="130000"/>
              </a:lnSpc>
            </a:pPr>
            <a:r>
              <a:rPr lang="en-US" dirty="0" smtClean="0"/>
              <a:t>1 </a:t>
            </a:r>
            <a:r>
              <a:rPr lang="en-US" dirty="0"/>
              <a:t>billion passengers in </a:t>
            </a:r>
            <a:r>
              <a:rPr lang="en-US" dirty="0" smtClean="0"/>
              <a:t>2024 (FAA, 2012b)</a:t>
            </a:r>
            <a:endParaRPr lang="en-US" dirty="0"/>
          </a:p>
        </p:txBody>
      </p:sp>
      <p:pic>
        <p:nvPicPr>
          <p:cNvPr id="3074" name="Picture 2" descr="D:\Users\matt\Desktop\non-attainment_ap.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69" t="8952" r="5149" b="20986"/>
          <a:stretch/>
        </p:blipFill>
        <p:spPr bwMode="auto">
          <a:xfrm>
            <a:off x="0" y="1097365"/>
            <a:ext cx="4510271" cy="30174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246" y="3429000"/>
            <a:ext cx="481042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4114800"/>
            <a:ext cx="4662670" cy="584775"/>
          </a:xfrm>
          <a:prstGeom prst="rect">
            <a:avLst/>
          </a:prstGeom>
          <a:noFill/>
        </p:spPr>
        <p:txBody>
          <a:bodyPr wrap="square" rtlCol="0">
            <a:spAutoFit/>
          </a:bodyPr>
          <a:lstStyle/>
          <a:p>
            <a:pPr algn="ctr"/>
            <a:r>
              <a:rPr lang="en-US" sz="1600" dirty="0" smtClean="0">
                <a:latin typeface="Calibri" pitchFamily="34" charset="0"/>
              </a:rPr>
              <a:t>PM</a:t>
            </a:r>
            <a:r>
              <a:rPr lang="en-US" sz="1600" baseline="-25000" dirty="0" smtClean="0">
                <a:latin typeface="Calibri" pitchFamily="34" charset="0"/>
              </a:rPr>
              <a:t>2.5</a:t>
            </a:r>
            <a:r>
              <a:rPr lang="en-US" sz="1600" dirty="0" smtClean="0">
                <a:latin typeface="Calibri" pitchFamily="34" charset="0"/>
              </a:rPr>
              <a:t> Non-attainment areas (1997 Standard) and Major U.S. Airports</a:t>
            </a:r>
            <a:endParaRPr lang="en-US" sz="1600" dirty="0">
              <a:latin typeface="Calibri" pitchFamily="34" charset="0"/>
            </a:endParaRPr>
          </a:p>
        </p:txBody>
      </p:sp>
      <p:sp>
        <p:nvSpPr>
          <p:cNvPr id="9" name="Content Placeholder 2"/>
          <p:cNvSpPr txBox="1">
            <a:spLocks/>
          </p:cNvSpPr>
          <p:nvPr/>
        </p:nvSpPr>
        <p:spPr bwMode="auto">
          <a:xfrm>
            <a:off x="-13648" y="4876800"/>
            <a:ext cx="4456309" cy="1828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a:lnSpc>
                <a:spcPct val="130000"/>
              </a:lnSpc>
            </a:pPr>
            <a:r>
              <a:rPr lang="en-US" sz="1700" dirty="0"/>
              <a:t>Aircraft emissions include CO, NO</a:t>
            </a:r>
            <a:r>
              <a:rPr lang="en-US" sz="1700" baseline="-25000" dirty="0"/>
              <a:t>x</a:t>
            </a:r>
            <a:r>
              <a:rPr lang="en-US" sz="1700" dirty="0"/>
              <a:t>, SO</a:t>
            </a:r>
            <a:r>
              <a:rPr lang="en-US" sz="1700" baseline="-25000" dirty="0"/>
              <a:t>2</a:t>
            </a:r>
            <a:r>
              <a:rPr lang="en-US" sz="1700" dirty="0"/>
              <a:t>, VOCs (</a:t>
            </a:r>
            <a:r>
              <a:rPr lang="en-US" sz="1700" dirty="0">
                <a:solidFill>
                  <a:srgbClr val="0070C0"/>
                </a:solidFill>
              </a:rPr>
              <a:t>SOA precursors</a:t>
            </a:r>
            <a:r>
              <a:rPr lang="en-US" sz="1700" dirty="0"/>
              <a:t>) and PM</a:t>
            </a:r>
            <a:r>
              <a:rPr lang="en-US" sz="1700" baseline="-25000" dirty="0"/>
              <a:t>2.5</a:t>
            </a:r>
            <a:r>
              <a:rPr lang="en-US" sz="1700" dirty="0"/>
              <a:t> (</a:t>
            </a:r>
            <a:r>
              <a:rPr lang="en-US" sz="1700" dirty="0">
                <a:solidFill>
                  <a:srgbClr val="0070C0"/>
                </a:solidFill>
              </a:rPr>
              <a:t>primary organics</a:t>
            </a:r>
            <a:r>
              <a:rPr lang="en-US" sz="1700" dirty="0"/>
              <a:t>, elemental carbon, sulfate aerosol)</a:t>
            </a:r>
          </a:p>
          <a:p>
            <a:pPr>
              <a:lnSpc>
                <a:spcPct val="130000"/>
              </a:lnSpc>
            </a:pPr>
            <a:endParaRPr lang="en-US" dirty="0"/>
          </a:p>
        </p:txBody>
      </p:sp>
    </p:spTree>
    <p:extLst>
      <p:ext uri="{BB962C8B-B14F-4D97-AF65-F5344CB8AC3E}">
        <p14:creationId xmlns:p14="http://schemas.microsoft.com/office/powerpoint/2010/main" val="584349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matt\Desktop\NextGen_all_data US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13" y="1512332"/>
            <a:ext cx="4286596" cy="3108960"/>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a:xfrm>
            <a:off x="152401" y="76200"/>
            <a:ext cx="6629399" cy="704850"/>
          </a:xfrm>
        </p:spPr>
        <p:txBody>
          <a:bodyPr>
            <a:normAutofit fontScale="90000"/>
          </a:bodyPr>
          <a:lstStyle/>
          <a:p>
            <a:pPr>
              <a:lnSpc>
                <a:spcPct val="100000"/>
              </a:lnSpc>
            </a:pPr>
            <a:r>
              <a:rPr lang="en-US" dirty="0" smtClean="0">
                <a:latin typeface="Calibri" pitchFamily="34" charset="0"/>
                <a:ea typeface="ＭＳ Ｐゴシック" pitchFamily="34" charset="-128"/>
              </a:rPr>
              <a:t>Local and U.S.-Wide PM</a:t>
            </a:r>
            <a:r>
              <a:rPr lang="en-US" baseline="-25000" dirty="0" smtClean="0">
                <a:latin typeface="Calibri" pitchFamily="34" charset="0"/>
                <a:ea typeface="ＭＳ Ｐゴシック" pitchFamily="34" charset="-128"/>
              </a:rPr>
              <a:t>2.5</a:t>
            </a:r>
            <a:r>
              <a:rPr lang="en-US" dirty="0" smtClean="0">
                <a:latin typeface="Calibri" pitchFamily="34" charset="0"/>
                <a:ea typeface="ＭＳ Ｐゴシック" pitchFamily="34" charset="-128"/>
              </a:rPr>
              <a:t> </a:t>
            </a:r>
            <a:r>
              <a:rPr lang="en-US" dirty="0">
                <a:latin typeface="Calibri" pitchFamily="34" charset="0"/>
                <a:ea typeface="ＭＳ Ｐゴシック" pitchFamily="34" charset="-128"/>
              </a:rPr>
              <a:t>Contributions from </a:t>
            </a:r>
            <a:r>
              <a:rPr lang="en-US" dirty="0" smtClean="0">
                <a:latin typeface="Calibri" pitchFamily="34" charset="0"/>
                <a:ea typeface="ＭＳ Ｐゴシック" pitchFamily="34" charset="-128"/>
              </a:rPr>
              <a:t>Aircraft</a:t>
            </a:r>
            <a:endParaRPr lang="en-US" dirty="0" smtClean="0">
              <a:latin typeface="Calibri" pitchFamily="34" charset="0"/>
            </a:endParaRPr>
          </a:p>
        </p:txBody>
      </p:sp>
      <p:pic>
        <p:nvPicPr>
          <p:cNvPr id="8195" name="Picture 10" descr="PM25_3Grids_Adiff"/>
          <p:cNvPicPr>
            <a:picLocks noChangeAspect="1" noChangeArrowheads="1"/>
          </p:cNvPicPr>
          <p:nvPr/>
        </p:nvPicPr>
        <p:blipFill rotWithShape="1">
          <a:blip r:embed="rId3" cstate="print"/>
          <a:srcRect l="1372" t="9245" r="14226"/>
          <a:stretch/>
        </p:blipFill>
        <p:spPr bwMode="auto">
          <a:xfrm>
            <a:off x="0" y="1357828"/>
            <a:ext cx="4683125" cy="3518749"/>
          </a:xfrm>
          <a:prstGeom prst="rect">
            <a:avLst/>
          </a:prstGeom>
          <a:noFill/>
          <a:ln w="9525">
            <a:noFill/>
            <a:miter lim="800000"/>
            <a:headEnd/>
            <a:tailEnd/>
          </a:ln>
        </p:spPr>
      </p:pic>
      <p:pic>
        <p:nvPicPr>
          <p:cNvPr id="8196" name="Picture 2"/>
          <p:cNvPicPr>
            <a:picLocks noChangeAspect="1" noChangeArrowheads="1"/>
          </p:cNvPicPr>
          <p:nvPr/>
        </p:nvPicPr>
        <p:blipFill>
          <a:blip r:embed="rId4" cstate="print"/>
          <a:srcRect/>
          <a:stretch>
            <a:fillRect/>
          </a:stretch>
        </p:blipFill>
        <p:spPr bwMode="auto">
          <a:xfrm>
            <a:off x="5562600" y="1622335"/>
            <a:ext cx="844550" cy="1476375"/>
          </a:xfrm>
          <a:prstGeom prst="rect">
            <a:avLst/>
          </a:prstGeom>
          <a:noFill/>
          <a:ln w="9525">
            <a:noFill/>
            <a:miter lim="800000"/>
            <a:headEnd/>
            <a:tailEnd/>
          </a:ln>
        </p:spPr>
      </p:pic>
      <p:sp>
        <p:nvSpPr>
          <p:cNvPr id="14" name="Text Box 10"/>
          <p:cNvSpPr txBox="1">
            <a:spLocks noChangeArrowheads="1"/>
          </p:cNvSpPr>
          <p:nvPr/>
        </p:nvSpPr>
        <p:spPr bwMode="auto">
          <a:xfrm>
            <a:off x="0" y="5105400"/>
            <a:ext cx="8991600" cy="923330"/>
          </a:xfrm>
          <a:prstGeom prst="rect">
            <a:avLst/>
          </a:prstGeom>
          <a:noFill/>
          <a:ln w="12700">
            <a:noFill/>
            <a:miter lim="800000"/>
            <a:headEnd type="none" w="sm" len="sm"/>
            <a:tailEnd type="none" w="med" len="sm"/>
          </a:ln>
        </p:spPr>
        <p:txBody>
          <a:bodyPr wrap="square">
            <a:spAutoFit/>
          </a:bodyPr>
          <a:lstStyle/>
          <a:p>
            <a:pPr>
              <a:spcBef>
                <a:spcPct val="50000"/>
              </a:spcBef>
            </a:pPr>
            <a:r>
              <a:rPr lang="en-US" b="1" u="sng" dirty="0" smtClean="0">
                <a:latin typeface="Calibri" pitchFamily="34" charset="0"/>
              </a:rPr>
              <a:t>At Atlanta Airport</a:t>
            </a:r>
            <a:r>
              <a:rPr lang="en-US" b="1" dirty="0" smtClean="0">
                <a:latin typeface="Calibri" pitchFamily="34" charset="0"/>
              </a:rPr>
              <a:t>: Aircraft emissions increased monthly average PM</a:t>
            </a:r>
            <a:r>
              <a:rPr lang="en-US" b="1" baseline="-25000" dirty="0" smtClean="0">
                <a:latin typeface="Calibri" pitchFamily="34" charset="0"/>
              </a:rPr>
              <a:t>2.5</a:t>
            </a:r>
            <a:r>
              <a:rPr lang="en-US" b="1" dirty="0" smtClean="0">
                <a:latin typeface="Calibri" pitchFamily="34" charset="0"/>
              </a:rPr>
              <a:t> concentrations at the grid-cell containing the airport. However, aircraft emissions reduced SOA concentrations at 36k and 12k grid resolutions but increased concentrations at the 4k resolution.</a:t>
            </a:r>
          </a:p>
        </p:txBody>
      </p:sp>
      <p:sp>
        <p:nvSpPr>
          <p:cNvPr id="8" name="TextBox 7"/>
          <p:cNvSpPr txBox="1"/>
          <p:nvPr/>
        </p:nvSpPr>
        <p:spPr>
          <a:xfrm>
            <a:off x="1371600" y="4724400"/>
            <a:ext cx="2895600" cy="369332"/>
          </a:xfrm>
          <a:prstGeom prst="rect">
            <a:avLst/>
          </a:prstGeom>
          <a:noFill/>
        </p:spPr>
        <p:txBody>
          <a:bodyPr wrap="square" rtlCol="0">
            <a:spAutoFit/>
          </a:bodyPr>
          <a:lstStyle/>
          <a:p>
            <a:r>
              <a:rPr lang="en-US" dirty="0" smtClean="0">
                <a:latin typeface="Calibri" pitchFamily="34" charset="0"/>
              </a:rPr>
              <a:t>Arunachalam et al., 2011</a:t>
            </a:r>
            <a:endParaRPr lang="en-US" dirty="0">
              <a:latin typeface="Calibri" pitchFamily="34" charset="0"/>
            </a:endParaRPr>
          </a:p>
        </p:txBody>
      </p:sp>
      <p:sp>
        <p:nvSpPr>
          <p:cNvPr id="2" name="Rectangle 1"/>
          <p:cNvSpPr/>
          <p:nvPr/>
        </p:nvSpPr>
        <p:spPr>
          <a:xfrm>
            <a:off x="731467" y="1143000"/>
            <a:ext cx="3372590" cy="369332"/>
          </a:xfrm>
          <a:prstGeom prst="rect">
            <a:avLst/>
          </a:prstGeom>
        </p:spPr>
        <p:txBody>
          <a:bodyPr wrap="none">
            <a:spAutoFit/>
          </a:bodyPr>
          <a:lstStyle/>
          <a:p>
            <a:r>
              <a:rPr lang="en-US" dirty="0" smtClean="0">
                <a:latin typeface="Calibri" pitchFamily="34" charset="0"/>
              </a:rPr>
              <a:t>Atlanta Airport (Monthly Average)</a:t>
            </a:r>
            <a:endParaRPr lang="en-US" dirty="0">
              <a:latin typeface="Calibri" pitchFamily="34" charset="0"/>
            </a:endParaRPr>
          </a:p>
        </p:txBody>
      </p:sp>
      <p:sp>
        <p:nvSpPr>
          <p:cNvPr id="3" name="Oval 2"/>
          <p:cNvSpPr/>
          <p:nvPr/>
        </p:nvSpPr>
        <p:spPr bwMode="auto">
          <a:xfrm>
            <a:off x="855611" y="3755136"/>
            <a:ext cx="342900" cy="34290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0" name="Oval 9"/>
          <p:cNvSpPr/>
          <p:nvPr/>
        </p:nvSpPr>
        <p:spPr bwMode="auto">
          <a:xfrm>
            <a:off x="1510931" y="3771900"/>
            <a:ext cx="342900" cy="34290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1" name="Oval 10"/>
          <p:cNvSpPr/>
          <p:nvPr/>
        </p:nvSpPr>
        <p:spPr bwMode="auto">
          <a:xfrm>
            <a:off x="2158631" y="3124200"/>
            <a:ext cx="342900" cy="34290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2" name="Oval 11"/>
          <p:cNvSpPr/>
          <p:nvPr/>
        </p:nvSpPr>
        <p:spPr bwMode="auto">
          <a:xfrm>
            <a:off x="3470795" y="3795010"/>
            <a:ext cx="342900" cy="34290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3" name="Oval 12"/>
          <p:cNvSpPr/>
          <p:nvPr/>
        </p:nvSpPr>
        <p:spPr bwMode="auto">
          <a:xfrm>
            <a:off x="4139831" y="3086100"/>
            <a:ext cx="342900" cy="34290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5" name="Oval 14"/>
          <p:cNvSpPr/>
          <p:nvPr/>
        </p:nvSpPr>
        <p:spPr bwMode="auto">
          <a:xfrm>
            <a:off x="5715000" y="1943272"/>
            <a:ext cx="533400" cy="475325"/>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6" name="Text Box 10"/>
          <p:cNvSpPr txBox="1">
            <a:spLocks noChangeArrowheads="1"/>
          </p:cNvSpPr>
          <p:nvPr/>
        </p:nvSpPr>
        <p:spPr bwMode="auto">
          <a:xfrm>
            <a:off x="0" y="6144762"/>
            <a:ext cx="8882063" cy="646331"/>
          </a:xfrm>
          <a:prstGeom prst="rect">
            <a:avLst/>
          </a:prstGeom>
          <a:noFill/>
          <a:ln w="12700">
            <a:noFill/>
            <a:miter lim="800000"/>
            <a:headEnd type="none" w="sm" len="sm"/>
            <a:tailEnd type="none" w="med" len="sm"/>
          </a:ln>
        </p:spPr>
        <p:txBody>
          <a:bodyPr>
            <a:spAutoFit/>
          </a:bodyPr>
          <a:lstStyle/>
          <a:p>
            <a:pPr>
              <a:spcBef>
                <a:spcPts val="300"/>
              </a:spcBef>
            </a:pPr>
            <a:r>
              <a:rPr lang="en-US" b="1" u="sng" dirty="0" smtClean="0">
                <a:latin typeface="Calibri" pitchFamily="34" charset="0"/>
              </a:rPr>
              <a:t>U.S.-Wide:</a:t>
            </a:r>
            <a:r>
              <a:rPr lang="en-US" b="1" dirty="0" smtClean="0">
                <a:latin typeface="Calibri" pitchFamily="34" charset="0"/>
              </a:rPr>
              <a:t> </a:t>
            </a:r>
            <a:r>
              <a:rPr lang="en-US" sz="1800" b="1" dirty="0" smtClean="0">
                <a:latin typeface="Calibri" pitchFamily="34" charset="0"/>
              </a:rPr>
              <a:t>Majority of  PM</a:t>
            </a:r>
            <a:r>
              <a:rPr lang="en-US" sz="1800" b="1" baseline="-25000" dirty="0" smtClean="0">
                <a:latin typeface="Calibri" pitchFamily="34" charset="0"/>
              </a:rPr>
              <a:t>2.5</a:t>
            </a:r>
            <a:r>
              <a:rPr lang="en-US" sz="1800" b="1" dirty="0" smtClean="0">
                <a:latin typeface="Calibri" pitchFamily="34" charset="0"/>
              </a:rPr>
              <a:t> speciated contributions from aircraft emissions were to ammonium (ANH4), nitrate (ANO3), and sulfate (ASO4) </a:t>
            </a:r>
            <a:endParaRPr lang="en-US" sz="1800" b="1" dirty="0">
              <a:latin typeface="Calibri" pitchFamily="34" charset="0"/>
            </a:endParaRPr>
          </a:p>
        </p:txBody>
      </p:sp>
      <p:sp>
        <p:nvSpPr>
          <p:cNvPr id="18" name="TextBox 17"/>
          <p:cNvSpPr txBox="1"/>
          <p:nvPr/>
        </p:nvSpPr>
        <p:spPr>
          <a:xfrm>
            <a:off x="6248400" y="4664453"/>
            <a:ext cx="2057400" cy="369332"/>
          </a:xfrm>
          <a:prstGeom prst="rect">
            <a:avLst/>
          </a:prstGeom>
          <a:noFill/>
        </p:spPr>
        <p:txBody>
          <a:bodyPr wrap="square" rtlCol="0">
            <a:spAutoFit/>
          </a:bodyPr>
          <a:lstStyle/>
          <a:p>
            <a:r>
              <a:rPr lang="en-US" dirty="0" smtClean="0">
                <a:latin typeface="Calibri" pitchFamily="34" charset="0"/>
              </a:rPr>
              <a:t>Woody et al., 2011</a:t>
            </a:r>
            <a:endParaRPr lang="en-US" dirty="0">
              <a:latin typeface="Calibri" pitchFamily="34" charset="0"/>
            </a:endParaRPr>
          </a:p>
        </p:txBody>
      </p:sp>
      <p:sp>
        <p:nvSpPr>
          <p:cNvPr id="19" name="Rectangle 18"/>
          <p:cNvSpPr/>
          <p:nvPr/>
        </p:nvSpPr>
        <p:spPr>
          <a:xfrm>
            <a:off x="5450891" y="1049911"/>
            <a:ext cx="2778709" cy="369332"/>
          </a:xfrm>
          <a:prstGeom prst="rect">
            <a:avLst/>
          </a:prstGeom>
        </p:spPr>
        <p:txBody>
          <a:bodyPr wrap="none">
            <a:spAutoFit/>
          </a:bodyPr>
          <a:lstStyle/>
          <a:p>
            <a:r>
              <a:rPr lang="en-US" dirty="0" smtClean="0">
                <a:latin typeface="Calibri" pitchFamily="34" charset="0"/>
              </a:rPr>
              <a:t>U.S.-Wide (Annual Average)</a:t>
            </a:r>
            <a:endParaRPr lang="en-US" dirty="0">
              <a:latin typeface="Calibri" pitchFamily="34" charset="0"/>
            </a:endParaRPr>
          </a:p>
        </p:txBody>
      </p:sp>
      <p:sp>
        <p:nvSpPr>
          <p:cNvPr id="20" name="Oval 19"/>
          <p:cNvSpPr/>
          <p:nvPr/>
        </p:nvSpPr>
        <p:spPr bwMode="auto">
          <a:xfrm>
            <a:off x="6840245" y="2819400"/>
            <a:ext cx="548640" cy="54864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2" name="Oval 21"/>
          <p:cNvSpPr/>
          <p:nvPr/>
        </p:nvSpPr>
        <p:spPr bwMode="auto">
          <a:xfrm>
            <a:off x="7964424" y="2020824"/>
            <a:ext cx="548640" cy="54864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4" name="Oval 23"/>
          <p:cNvSpPr/>
          <p:nvPr/>
        </p:nvSpPr>
        <p:spPr bwMode="auto">
          <a:xfrm>
            <a:off x="5715000" y="3394710"/>
            <a:ext cx="548640" cy="548640"/>
          </a:xfrm>
          <a:prstGeom prst="ellipse">
            <a:avLst/>
          </a:prstGeom>
          <a:noFill/>
          <a:ln w="3175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Tree>
    <p:extLst>
      <p:ext uri="{BB962C8B-B14F-4D97-AF65-F5344CB8AC3E}">
        <p14:creationId xmlns:p14="http://schemas.microsoft.com/office/powerpoint/2010/main" val="227782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5" grpId="0" animBg="1"/>
      <p:bldP spid="20" grpId="0" animBg="1"/>
      <p:bldP spid="2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Organics from Aircraft - Measurements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4396"/>
            <a:ext cx="588832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13921"/>
            <a:ext cx="34956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59522" y="4376196"/>
            <a:ext cx="1828800" cy="452432"/>
          </a:xfrm>
          <a:prstGeom prst="rect">
            <a:avLst/>
          </a:prstGeom>
        </p:spPr>
        <p:txBody>
          <a:bodyPr wrap="square">
            <a:spAutoFit/>
          </a:bodyPr>
          <a:lstStyle/>
          <a:p>
            <a:pPr>
              <a:lnSpc>
                <a:spcPct val="130000"/>
              </a:lnSpc>
            </a:pPr>
            <a:r>
              <a:rPr lang="en-US" dirty="0" smtClean="0">
                <a:latin typeface="Calibri" pitchFamily="34" charset="0"/>
                <a:cs typeface="Calibri" pitchFamily="34" charset="0"/>
              </a:rPr>
              <a:t>Miracolo, 2011</a:t>
            </a:r>
            <a:endParaRPr lang="en-US" dirty="0">
              <a:latin typeface="Calibri" pitchFamily="34" charset="0"/>
              <a:cs typeface="Calibri" pitchFamily="34" charset="0"/>
            </a:endParaRPr>
          </a:p>
        </p:txBody>
      </p:sp>
      <p:sp>
        <p:nvSpPr>
          <p:cNvPr id="5" name="Rectangle 4"/>
          <p:cNvSpPr/>
          <p:nvPr/>
        </p:nvSpPr>
        <p:spPr>
          <a:xfrm>
            <a:off x="8677206" y="2124075"/>
            <a:ext cx="466794" cy="423321"/>
          </a:xfrm>
          <a:prstGeom prst="rect">
            <a:avLst/>
          </a:prstGeom>
        </p:spPr>
        <p:txBody>
          <a:bodyPr wrap="none">
            <a:spAutoFit/>
          </a:bodyPr>
          <a:lstStyle/>
          <a:p>
            <a:pPr>
              <a:lnSpc>
                <a:spcPct val="130000"/>
              </a:lnSpc>
            </a:pPr>
            <a:r>
              <a:rPr lang="en-US" dirty="0" smtClean="0">
                <a:latin typeface="Calibri" pitchFamily="34" charset="0"/>
                <a:cs typeface="Calibri" pitchFamily="34" charset="0"/>
              </a:rPr>
              <a:t>4%</a:t>
            </a:r>
            <a:endParaRPr lang="en-US" dirty="0">
              <a:latin typeface="Calibri" pitchFamily="34" charset="0"/>
              <a:cs typeface="Calibri" pitchFamily="34" charset="0"/>
            </a:endParaRPr>
          </a:p>
        </p:txBody>
      </p:sp>
      <p:sp>
        <p:nvSpPr>
          <p:cNvPr id="10" name="Rectangle 9"/>
          <p:cNvSpPr/>
          <p:nvPr/>
        </p:nvSpPr>
        <p:spPr>
          <a:xfrm>
            <a:off x="2145064" y="990600"/>
            <a:ext cx="1598194" cy="423321"/>
          </a:xfrm>
          <a:prstGeom prst="rect">
            <a:avLst/>
          </a:prstGeom>
        </p:spPr>
        <p:txBody>
          <a:bodyPr wrap="none">
            <a:spAutoFit/>
          </a:bodyPr>
          <a:lstStyle/>
          <a:p>
            <a:pPr>
              <a:lnSpc>
                <a:spcPct val="130000"/>
              </a:lnSpc>
            </a:pPr>
            <a:r>
              <a:rPr lang="en-US" dirty="0" smtClean="0">
                <a:latin typeface="Calibri" pitchFamily="34" charset="0"/>
                <a:cs typeface="Calibri" pitchFamily="34" charset="0"/>
              </a:rPr>
              <a:t>Measurements</a:t>
            </a:r>
            <a:endParaRPr lang="en-US" dirty="0">
              <a:latin typeface="Calibri" pitchFamily="34" charset="0"/>
              <a:cs typeface="Calibri" pitchFamily="34" charset="0"/>
            </a:endParaRPr>
          </a:p>
        </p:txBody>
      </p:sp>
      <p:sp>
        <p:nvSpPr>
          <p:cNvPr id="11" name="Rectangle 10"/>
          <p:cNvSpPr/>
          <p:nvPr/>
        </p:nvSpPr>
        <p:spPr>
          <a:xfrm>
            <a:off x="5896796" y="994198"/>
            <a:ext cx="3011337" cy="452432"/>
          </a:xfrm>
          <a:prstGeom prst="rect">
            <a:avLst/>
          </a:prstGeom>
        </p:spPr>
        <p:txBody>
          <a:bodyPr wrap="none">
            <a:spAutoFit/>
          </a:bodyPr>
          <a:lstStyle/>
          <a:p>
            <a:pPr>
              <a:lnSpc>
                <a:spcPct val="130000"/>
              </a:lnSpc>
            </a:pPr>
            <a:r>
              <a:rPr lang="en-US" dirty="0" smtClean="0">
                <a:latin typeface="Calibri" pitchFamily="34" charset="0"/>
                <a:cs typeface="Calibri" pitchFamily="34" charset="0"/>
              </a:rPr>
              <a:t>Measurements vs. Box Model</a:t>
            </a:r>
            <a:endParaRPr lang="en-US" dirty="0">
              <a:latin typeface="Calibri" pitchFamily="34" charset="0"/>
              <a:cs typeface="Calibri" pitchFamily="34" charset="0"/>
            </a:endParaRPr>
          </a:p>
        </p:txBody>
      </p:sp>
      <p:sp>
        <p:nvSpPr>
          <p:cNvPr id="13" name="Rectangle 12"/>
          <p:cNvSpPr/>
          <p:nvPr/>
        </p:nvSpPr>
        <p:spPr>
          <a:xfrm>
            <a:off x="5410200" y="5791200"/>
            <a:ext cx="3626132" cy="1052596"/>
          </a:xfrm>
          <a:prstGeom prst="rect">
            <a:avLst/>
          </a:prstGeom>
          <a:solidFill>
            <a:schemeClr val="accent1"/>
          </a:solidFill>
          <a:ln>
            <a:solidFill>
              <a:schemeClr val="tx1"/>
            </a:solidFill>
          </a:ln>
        </p:spPr>
        <p:txBody>
          <a:bodyPr wrap="square">
            <a:spAutoFit/>
          </a:bodyPr>
          <a:lstStyle/>
          <a:p>
            <a:pPr algn="ctr">
              <a:lnSpc>
                <a:spcPct val="130000"/>
              </a:lnSpc>
            </a:pPr>
            <a:r>
              <a:rPr lang="en-US" sz="1600" dirty="0">
                <a:latin typeface="Calibri" pitchFamily="34" charset="0"/>
                <a:cs typeface="Calibri" pitchFamily="34" charset="0"/>
              </a:rPr>
              <a:t>Green = measured OA (with uncertainty)</a:t>
            </a:r>
          </a:p>
          <a:p>
            <a:pPr algn="ctr">
              <a:lnSpc>
                <a:spcPct val="130000"/>
              </a:lnSpc>
            </a:pPr>
            <a:r>
              <a:rPr lang="en-US" sz="1600" dirty="0" smtClean="0">
                <a:latin typeface="Calibri" pitchFamily="34" charset="0"/>
                <a:cs typeface="Calibri" pitchFamily="34" charset="0"/>
              </a:rPr>
              <a:t>Red, blue, yellow = modeled OA</a:t>
            </a:r>
          </a:p>
          <a:p>
            <a:pPr algn="ctr">
              <a:lnSpc>
                <a:spcPct val="130000"/>
              </a:lnSpc>
            </a:pPr>
            <a:r>
              <a:rPr lang="en-US" sz="1600" dirty="0" smtClean="0">
                <a:latin typeface="Calibri" pitchFamily="34" charset="0"/>
                <a:cs typeface="Calibri" pitchFamily="34" charset="0"/>
              </a:rPr>
              <a:t>White = gap in modeled vs. measured OA</a:t>
            </a:r>
          </a:p>
        </p:txBody>
      </p:sp>
      <p:sp>
        <p:nvSpPr>
          <p:cNvPr id="14" name="Oval 13"/>
          <p:cNvSpPr/>
          <p:nvPr/>
        </p:nvSpPr>
        <p:spPr bwMode="auto">
          <a:xfrm>
            <a:off x="1935480" y="1859280"/>
            <a:ext cx="1188720" cy="118872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5" name="Oval 14"/>
          <p:cNvSpPr/>
          <p:nvPr/>
        </p:nvSpPr>
        <p:spPr bwMode="auto">
          <a:xfrm>
            <a:off x="1356360" y="1600200"/>
            <a:ext cx="548640" cy="54864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6" name="Oval 15"/>
          <p:cNvSpPr/>
          <p:nvPr/>
        </p:nvSpPr>
        <p:spPr bwMode="auto">
          <a:xfrm>
            <a:off x="4379562" y="1777776"/>
            <a:ext cx="1188720" cy="118872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7" name="Oval 16"/>
          <p:cNvSpPr/>
          <p:nvPr/>
        </p:nvSpPr>
        <p:spPr bwMode="auto">
          <a:xfrm>
            <a:off x="3800442" y="1584960"/>
            <a:ext cx="548640" cy="54864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8" name="Oval 17"/>
          <p:cNvSpPr/>
          <p:nvPr/>
        </p:nvSpPr>
        <p:spPr bwMode="auto">
          <a:xfrm>
            <a:off x="7924800" y="1777776"/>
            <a:ext cx="1188720" cy="1188720"/>
          </a:xfrm>
          <a:prstGeom prst="ellipse">
            <a:avLst/>
          </a:prstGeom>
          <a:noFill/>
          <a:ln w="3175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cxnSp>
        <p:nvCxnSpPr>
          <p:cNvPr id="22" name="Straight Arrow Connector 21"/>
          <p:cNvCxnSpPr/>
          <p:nvPr/>
        </p:nvCxnSpPr>
        <p:spPr bwMode="auto">
          <a:xfrm flipH="1">
            <a:off x="8902507" y="3048000"/>
            <a:ext cx="8096" cy="272658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9" name="Rectangle 8"/>
          <p:cNvSpPr/>
          <p:nvPr/>
        </p:nvSpPr>
        <p:spPr>
          <a:xfrm>
            <a:off x="8610600" y="4122335"/>
            <a:ext cx="583814" cy="423321"/>
          </a:xfrm>
          <a:prstGeom prst="rect">
            <a:avLst/>
          </a:prstGeom>
          <a:solidFill>
            <a:schemeClr val="bg1"/>
          </a:solidFill>
        </p:spPr>
        <p:txBody>
          <a:bodyPr wrap="none">
            <a:spAutoFit/>
          </a:bodyPr>
          <a:lstStyle/>
          <a:p>
            <a:pPr>
              <a:lnSpc>
                <a:spcPct val="130000"/>
              </a:lnSpc>
            </a:pPr>
            <a:r>
              <a:rPr lang="en-US" dirty="0" smtClean="0">
                <a:latin typeface="Calibri" pitchFamily="34" charset="0"/>
                <a:cs typeface="Calibri" pitchFamily="34" charset="0"/>
              </a:rPr>
              <a:t>85%</a:t>
            </a:r>
            <a:endParaRPr lang="en-US" dirty="0">
              <a:latin typeface="Calibri" pitchFamily="34" charset="0"/>
              <a:cs typeface="Calibri" pitchFamily="34" charset="0"/>
            </a:endParaRPr>
          </a:p>
        </p:txBody>
      </p:sp>
      <p:cxnSp>
        <p:nvCxnSpPr>
          <p:cNvPr id="29" name="Straight Connector 28"/>
          <p:cNvCxnSpPr/>
          <p:nvPr/>
        </p:nvCxnSpPr>
        <p:spPr bwMode="auto">
          <a:xfrm flipH="1">
            <a:off x="8610600" y="3048000"/>
            <a:ext cx="291907"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32" name="Straight Connector 31"/>
          <p:cNvCxnSpPr/>
          <p:nvPr/>
        </p:nvCxnSpPr>
        <p:spPr bwMode="auto">
          <a:xfrm flipH="1">
            <a:off x="8610600" y="5181600"/>
            <a:ext cx="291907" cy="0"/>
          </a:xfrm>
          <a:prstGeom prst="line">
            <a:avLst/>
          </a:prstGeom>
          <a:solidFill>
            <a:schemeClr val="accent1"/>
          </a:solidFill>
          <a:ln w="12700" cap="flat" cmpd="sng" algn="ctr">
            <a:solidFill>
              <a:schemeClr val="tx1"/>
            </a:solidFill>
            <a:prstDash val="solid"/>
            <a:round/>
            <a:headEnd type="none" w="sm" len="sm"/>
            <a:tailEnd type="none" w="med" len="sm"/>
          </a:ln>
          <a:effectLst/>
        </p:spPr>
      </p:cxnSp>
      <p:sp>
        <p:nvSpPr>
          <p:cNvPr id="20" name="Content Placeholder 2"/>
          <p:cNvSpPr>
            <a:spLocks noGrp="1"/>
          </p:cNvSpPr>
          <p:nvPr>
            <p:ph idx="1"/>
          </p:nvPr>
        </p:nvSpPr>
        <p:spPr>
          <a:xfrm>
            <a:off x="7961" y="4821926"/>
            <a:ext cx="5402239" cy="2112274"/>
          </a:xfrm>
        </p:spPr>
        <p:txBody>
          <a:bodyPr>
            <a:normAutofit fontScale="85000" lnSpcReduction="10000"/>
          </a:bodyPr>
          <a:lstStyle/>
          <a:p>
            <a:pPr>
              <a:lnSpc>
                <a:spcPct val="130000"/>
              </a:lnSpc>
            </a:pPr>
            <a:r>
              <a:rPr lang="en-US" sz="2000" dirty="0"/>
              <a:t>Significant portion of Aircraft PM at low power settings from SOA</a:t>
            </a:r>
          </a:p>
          <a:p>
            <a:pPr>
              <a:lnSpc>
                <a:spcPct val="130000"/>
              </a:lnSpc>
            </a:pPr>
            <a:r>
              <a:rPr lang="en-US" sz="2000" dirty="0"/>
              <a:t>Box model with 78 traditional precursors using the volatility basis set unable to accurately capture SOA formation from aircraft (right)</a:t>
            </a:r>
          </a:p>
          <a:p>
            <a:pPr lvl="1">
              <a:lnSpc>
                <a:spcPct val="130000"/>
              </a:lnSpc>
            </a:pPr>
            <a:r>
              <a:rPr lang="en-US" sz="1600" dirty="0"/>
              <a:t>Suggests missing precursors</a:t>
            </a:r>
          </a:p>
        </p:txBody>
      </p:sp>
    </p:spTree>
    <p:extLst>
      <p:ext uri="{BB962C8B-B14F-4D97-AF65-F5344CB8AC3E}">
        <p14:creationId xmlns:p14="http://schemas.microsoft.com/office/powerpoint/2010/main" val="19025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56" t="2630" r="8159" b="89336"/>
          <a:stretch/>
        </p:blipFill>
        <p:spPr bwMode="auto">
          <a:xfrm>
            <a:off x="3832746" y="1143000"/>
            <a:ext cx="5158854" cy="34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31" r="6645"/>
          <a:stretch/>
        </p:blipFill>
        <p:spPr bwMode="auto">
          <a:xfrm>
            <a:off x="955342" y="1295400"/>
            <a:ext cx="270225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Aircraft Non-Traditional SOA (NTSOA)</a:t>
            </a:r>
            <a:endParaRPr lang="en-US" dirty="0"/>
          </a:p>
        </p:txBody>
      </p:sp>
      <p:sp>
        <p:nvSpPr>
          <p:cNvPr id="3" name="Content Placeholder 2"/>
          <p:cNvSpPr>
            <a:spLocks noGrp="1"/>
          </p:cNvSpPr>
          <p:nvPr>
            <p:ph idx="1"/>
          </p:nvPr>
        </p:nvSpPr>
        <p:spPr>
          <a:xfrm>
            <a:off x="129540" y="5813307"/>
            <a:ext cx="8785860" cy="739893"/>
          </a:xfrm>
        </p:spPr>
        <p:txBody>
          <a:bodyPr>
            <a:normAutofit fontScale="85000" lnSpcReduction="10000"/>
          </a:bodyPr>
          <a:lstStyle/>
          <a:p>
            <a:pPr marL="118872" indent="0">
              <a:buNone/>
            </a:pPr>
            <a:r>
              <a:rPr lang="en-US" dirty="0" smtClean="0"/>
              <a:t>Jathar et al. (2012) box model results (right) using new aircraft-specific NTSOA parameterization improves upon previous model estimates (left).</a:t>
            </a:r>
            <a:endParaRPr lang="en-US" dirty="0"/>
          </a:p>
        </p:txBody>
      </p:sp>
      <p:sp>
        <p:nvSpPr>
          <p:cNvPr id="10" name="Rectangle 9"/>
          <p:cNvSpPr/>
          <p:nvPr/>
        </p:nvSpPr>
        <p:spPr>
          <a:xfrm>
            <a:off x="1219200" y="5112681"/>
            <a:ext cx="2438400" cy="452432"/>
          </a:xfrm>
          <a:prstGeom prst="rect">
            <a:avLst/>
          </a:prstGeom>
        </p:spPr>
        <p:txBody>
          <a:bodyPr wrap="square">
            <a:spAutoFit/>
          </a:bodyPr>
          <a:lstStyle/>
          <a:p>
            <a:pPr>
              <a:lnSpc>
                <a:spcPct val="130000"/>
              </a:lnSpc>
            </a:pPr>
            <a:r>
              <a:rPr lang="en-US" dirty="0" smtClean="0">
                <a:latin typeface="Calibri" pitchFamily="34" charset="0"/>
                <a:cs typeface="Calibri" pitchFamily="34" charset="0"/>
              </a:rPr>
              <a:t>(Miracolo et al., 2011)</a:t>
            </a:r>
            <a:endParaRPr lang="en-US" dirty="0">
              <a:latin typeface="Calibri" pitchFamily="34" charset="0"/>
              <a:cs typeface="Calibri" pitchFamily="34" charset="0"/>
            </a:endParaRPr>
          </a:p>
        </p:txBody>
      </p:sp>
      <p:sp>
        <p:nvSpPr>
          <p:cNvPr id="11" name="Rectangle 10"/>
          <p:cNvSpPr/>
          <p:nvPr/>
        </p:nvSpPr>
        <p:spPr>
          <a:xfrm>
            <a:off x="5361296" y="5282185"/>
            <a:ext cx="2106070" cy="452432"/>
          </a:xfrm>
          <a:prstGeom prst="rect">
            <a:avLst/>
          </a:prstGeom>
        </p:spPr>
        <p:txBody>
          <a:bodyPr wrap="square">
            <a:spAutoFit/>
          </a:bodyPr>
          <a:lstStyle/>
          <a:p>
            <a:pPr>
              <a:lnSpc>
                <a:spcPct val="130000"/>
              </a:lnSpc>
            </a:pPr>
            <a:r>
              <a:rPr lang="en-US" dirty="0" smtClean="0">
                <a:latin typeface="Calibri" pitchFamily="34" charset="0"/>
                <a:cs typeface="Calibri" pitchFamily="34" charset="0"/>
              </a:rPr>
              <a:t>(Jathar et al., 2012)</a:t>
            </a:r>
            <a:endParaRPr lang="en-US" dirty="0">
              <a:latin typeface="Calibri" pitchFamily="34" charset="0"/>
              <a:cs typeface="Calibri" pitchFamily="34" charset="0"/>
            </a:endParaRPr>
          </a:p>
        </p:txBody>
      </p:sp>
      <p:sp>
        <p:nvSpPr>
          <p:cNvPr id="12" name="Rectangle 11"/>
          <p:cNvSpPr/>
          <p:nvPr/>
        </p:nvSpPr>
        <p:spPr>
          <a:xfrm>
            <a:off x="390097" y="2028667"/>
            <a:ext cx="533400" cy="349776"/>
          </a:xfrm>
          <a:prstGeom prst="rect">
            <a:avLst/>
          </a:prstGeom>
        </p:spPr>
        <p:txBody>
          <a:bodyPr wrap="square">
            <a:spAutoFit/>
          </a:bodyPr>
          <a:lstStyle/>
          <a:p>
            <a:pPr>
              <a:lnSpc>
                <a:spcPct val="130000"/>
              </a:lnSpc>
            </a:pPr>
            <a:r>
              <a:rPr lang="en-US" sz="1400" dirty="0" smtClean="0">
                <a:latin typeface="Calibri" pitchFamily="34" charset="0"/>
                <a:cs typeface="Calibri" pitchFamily="34" charset="0"/>
              </a:rPr>
              <a:t>Idle</a:t>
            </a:r>
            <a:endParaRPr lang="en-US" sz="1400" dirty="0">
              <a:latin typeface="Calibri" pitchFamily="34" charset="0"/>
              <a:cs typeface="Calibri" pitchFamily="34" charset="0"/>
            </a:endParaRPr>
          </a:p>
        </p:txBody>
      </p:sp>
      <p:sp>
        <p:nvSpPr>
          <p:cNvPr id="13" name="Rectangle 12"/>
          <p:cNvSpPr/>
          <p:nvPr/>
        </p:nvSpPr>
        <p:spPr>
          <a:xfrm>
            <a:off x="304800" y="3898102"/>
            <a:ext cx="914400" cy="349776"/>
          </a:xfrm>
          <a:prstGeom prst="rect">
            <a:avLst/>
          </a:prstGeom>
        </p:spPr>
        <p:txBody>
          <a:bodyPr wrap="square">
            <a:spAutoFit/>
          </a:bodyPr>
          <a:lstStyle/>
          <a:p>
            <a:pPr>
              <a:lnSpc>
                <a:spcPct val="130000"/>
              </a:lnSpc>
            </a:pPr>
            <a:r>
              <a:rPr lang="en-US" sz="1400" dirty="0" smtClean="0">
                <a:latin typeface="Calibri" pitchFamily="34" charset="0"/>
                <a:cs typeface="Calibri" pitchFamily="34" charset="0"/>
              </a:rPr>
              <a:t>Takeoff</a:t>
            </a:r>
            <a:endParaRPr lang="en-US" sz="1400" dirty="0">
              <a:latin typeface="Calibri" pitchFamily="34" charset="0"/>
              <a:cs typeface="Calibri"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67" r="48423" b="6060"/>
          <a:stretch/>
        </p:blipFill>
        <p:spPr bwMode="auto">
          <a:xfrm>
            <a:off x="4536744" y="1559247"/>
            <a:ext cx="3429503"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84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304800" y="762000"/>
            <a:ext cx="8229600" cy="3687715"/>
          </a:xfrm>
        </p:spPr>
        <p:txBody>
          <a:bodyPr>
            <a:normAutofit/>
          </a:bodyPr>
          <a:lstStyle/>
          <a:p>
            <a:r>
              <a:rPr lang="en-US" sz="2600" dirty="0" smtClean="0"/>
              <a:t>Organics comprise significant fraction of total PM in atmosphere</a:t>
            </a:r>
          </a:p>
          <a:p>
            <a:r>
              <a:rPr lang="en-US" sz="2600" dirty="0" smtClean="0"/>
              <a:t>Measurements suggest significant SOA formation from aircraft exhaust which models are </a:t>
            </a:r>
            <a:r>
              <a:rPr lang="en-US" sz="2600" dirty="0"/>
              <a:t>unable to </a:t>
            </a:r>
            <a:r>
              <a:rPr lang="en-US" sz="2600" dirty="0" smtClean="0"/>
              <a:t>reproduce</a:t>
            </a:r>
            <a:endParaRPr lang="en-US" sz="2600" dirty="0"/>
          </a:p>
        </p:txBody>
      </p:sp>
      <p:sp>
        <p:nvSpPr>
          <p:cNvPr id="9" name="Title 1"/>
          <p:cNvSpPr txBox="1">
            <a:spLocks/>
          </p:cNvSpPr>
          <p:nvPr/>
        </p:nvSpPr>
        <p:spPr bwMode="auto">
          <a:xfrm>
            <a:off x="152400" y="3257550"/>
            <a:ext cx="6240462" cy="70485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006023"/>
                </a:solidFill>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2pPr>
            <a:lvl3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3pPr>
            <a:lvl4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4pPr>
            <a:lvl5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2800" b="1">
                <a:solidFill>
                  <a:srgbClr val="006023"/>
                </a:solidFill>
                <a:latin typeface="Helvetica" pitchFamily="80" charset="0"/>
              </a:defRPr>
            </a:lvl6pPr>
            <a:lvl7pPr marL="914400" algn="l" rtl="0" eaLnBrk="1" fontAlgn="base" hangingPunct="1">
              <a:lnSpc>
                <a:spcPct val="80000"/>
              </a:lnSpc>
              <a:spcBef>
                <a:spcPct val="0"/>
              </a:spcBef>
              <a:spcAft>
                <a:spcPct val="0"/>
              </a:spcAft>
              <a:defRPr sz="2800" b="1">
                <a:solidFill>
                  <a:srgbClr val="006023"/>
                </a:solidFill>
                <a:latin typeface="Helvetica" pitchFamily="80" charset="0"/>
              </a:defRPr>
            </a:lvl7pPr>
            <a:lvl8pPr marL="1371600" algn="l" rtl="0" eaLnBrk="1" fontAlgn="base" hangingPunct="1">
              <a:lnSpc>
                <a:spcPct val="80000"/>
              </a:lnSpc>
              <a:spcBef>
                <a:spcPct val="0"/>
              </a:spcBef>
              <a:spcAft>
                <a:spcPct val="0"/>
              </a:spcAft>
              <a:defRPr sz="2800" b="1">
                <a:solidFill>
                  <a:srgbClr val="006023"/>
                </a:solidFill>
                <a:latin typeface="Helvetica" pitchFamily="80" charset="0"/>
              </a:defRPr>
            </a:lvl8pPr>
            <a:lvl9pPr marL="1828800" algn="l" rtl="0" eaLnBrk="1" fontAlgn="base" hangingPunct="1">
              <a:lnSpc>
                <a:spcPct val="80000"/>
              </a:lnSpc>
              <a:spcBef>
                <a:spcPct val="0"/>
              </a:spcBef>
              <a:spcAft>
                <a:spcPct val="0"/>
              </a:spcAft>
              <a:defRPr sz="2800" b="1">
                <a:solidFill>
                  <a:srgbClr val="006023"/>
                </a:solidFill>
                <a:latin typeface="Helvetica" pitchFamily="80" charset="0"/>
              </a:defRPr>
            </a:lvl9pPr>
          </a:lstStyle>
          <a:p>
            <a:r>
              <a:rPr lang="en-US" dirty="0" smtClean="0"/>
              <a:t>Objective</a:t>
            </a:r>
            <a:endParaRPr lang="en-US" dirty="0"/>
          </a:p>
        </p:txBody>
      </p:sp>
      <p:sp>
        <p:nvSpPr>
          <p:cNvPr id="7" name="Content Placeholder 2"/>
          <p:cNvSpPr txBox="1">
            <a:spLocks/>
          </p:cNvSpPr>
          <p:nvPr/>
        </p:nvSpPr>
        <p:spPr bwMode="auto">
          <a:xfrm>
            <a:off x="274093" y="3886200"/>
            <a:ext cx="8229600" cy="368771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r>
              <a:rPr lang="en-US" sz="2600" dirty="0"/>
              <a:t>Update CMAQ and its inputs to use VBS and include missing precursors to close the gap between measured and modeled SOA formed from aircraft emissions</a:t>
            </a:r>
          </a:p>
        </p:txBody>
      </p:sp>
    </p:spTree>
    <p:extLst>
      <p:ext uri="{BB962C8B-B14F-4D97-AF65-F5344CB8AC3E}">
        <p14:creationId xmlns:p14="http://schemas.microsoft.com/office/powerpoint/2010/main" val="282884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itchFamily="34" charset="0"/>
              </a:rPr>
              <a:t>CMAQ with VBS</a:t>
            </a:r>
            <a:endParaRPr lang="en-US" dirty="0">
              <a:latin typeface="Calibri" pitchFamily="34" charset="0"/>
            </a:endParaRPr>
          </a:p>
        </p:txBody>
      </p:sp>
      <p:sp>
        <p:nvSpPr>
          <p:cNvPr id="3" name="Content Placeholder 2"/>
          <p:cNvSpPr>
            <a:spLocks noGrp="1"/>
          </p:cNvSpPr>
          <p:nvPr>
            <p:ph idx="1"/>
          </p:nvPr>
        </p:nvSpPr>
        <p:spPr/>
        <p:txBody>
          <a:bodyPr>
            <a:normAutofit fontScale="92500"/>
          </a:bodyPr>
          <a:lstStyle/>
          <a:p>
            <a:r>
              <a:rPr lang="en-US" dirty="0" smtClean="0"/>
              <a:t>Research version of CMAQ v4.7 with VBS provided by EPA</a:t>
            </a:r>
          </a:p>
          <a:p>
            <a:pPr lvl="1"/>
            <a:r>
              <a:rPr lang="en-US" dirty="0" smtClean="0"/>
              <a:t>Includes VBS treatment for traditional SOA from all sources</a:t>
            </a:r>
          </a:p>
          <a:p>
            <a:pPr lvl="2"/>
            <a:r>
              <a:rPr lang="en-US" dirty="0" smtClean="0"/>
              <a:t>VBS yields mapped to SAPRC-99 chemical mechanism (</a:t>
            </a:r>
            <a:r>
              <a:rPr lang="en-US" dirty="0"/>
              <a:t>Murphy and </a:t>
            </a:r>
            <a:r>
              <a:rPr lang="en-US" dirty="0" smtClean="0"/>
              <a:t>Pandis, 2010)</a:t>
            </a:r>
          </a:p>
          <a:p>
            <a:pPr lvl="1"/>
            <a:r>
              <a:rPr lang="en-US" dirty="0" smtClean="0"/>
              <a:t>Required coding changes to work, including issues with EBI solver and various other bugs</a:t>
            </a:r>
          </a:p>
          <a:p>
            <a:pPr lvl="1"/>
            <a:r>
              <a:rPr lang="en-US" dirty="0" smtClean="0"/>
              <a:t>Updated to include NTSOA precursors and products from aircraft (Jathar et al., 2012)</a:t>
            </a:r>
          </a:p>
          <a:p>
            <a:pPr lvl="2"/>
            <a:r>
              <a:rPr lang="en-US" dirty="0" smtClean="0"/>
              <a:t>Separate yields for idle and non-idle NTSOA precursors</a:t>
            </a:r>
          </a:p>
          <a:p>
            <a:endParaRPr lang="en-US" dirty="0" smtClean="0"/>
          </a:p>
          <a:p>
            <a:r>
              <a:rPr lang="en-US" dirty="0" smtClean="0"/>
              <a:t>Modeling will focus on assessing contributions of organic aerosols from aircraft emissions at the Atlanta airport</a:t>
            </a:r>
          </a:p>
          <a:p>
            <a:pPr lvl="1"/>
            <a:r>
              <a:rPr lang="en-US" dirty="0" smtClean="0"/>
              <a:t>SAPRC-99 chemical mechanism</a:t>
            </a:r>
          </a:p>
          <a:p>
            <a:pPr lvl="1"/>
            <a:r>
              <a:rPr lang="en-US" dirty="0" smtClean="0"/>
              <a:t>January and July, 2002 at 12-km grid resolution</a:t>
            </a:r>
          </a:p>
          <a:p>
            <a:pPr lvl="1"/>
            <a:r>
              <a:rPr lang="en-US" dirty="0" smtClean="0"/>
              <a:t>For base case configuration see Hutzell et al. (2012)</a:t>
            </a:r>
          </a:p>
        </p:txBody>
      </p:sp>
    </p:spTree>
    <p:extLst>
      <p:ext uri="{BB962C8B-B14F-4D97-AF65-F5344CB8AC3E}">
        <p14:creationId xmlns:p14="http://schemas.microsoft.com/office/powerpoint/2010/main" val="228731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rPr>
              <a:t>CMAQ with </a:t>
            </a:r>
            <a:r>
              <a:rPr lang="en-US" dirty="0" smtClean="0">
                <a:latin typeface="Calibri" pitchFamily="34" charset="0"/>
              </a:rPr>
              <a:t>VBS – Aircraft Emissions</a:t>
            </a:r>
            <a:endParaRPr lang="en-US" dirty="0">
              <a:latin typeface="Calibri" pitchFamily="34" charset="0"/>
            </a:endParaRPr>
          </a:p>
        </p:txBody>
      </p:sp>
      <p:sp>
        <p:nvSpPr>
          <p:cNvPr id="3" name="Content Placeholder 2"/>
          <p:cNvSpPr>
            <a:spLocks noGrp="1"/>
          </p:cNvSpPr>
          <p:nvPr>
            <p:ph idx="1"/>
          </p:nvPr>
        </p:nvSpPr>
        <p:spPr/>
        <p:txBody>
          <a:bodyPr>
            <a:normAutofit fontScale="92500"/>
          </a:bodyPr>
          <a:lstStyle/>
          <a:p>
            <a:r>
              <a:rPr lang="en-US" dirty="0" smtClean="0"/>
              <a:t>Full Flight 2006 global aircraft emission database </a:t>
            </a:r>
            <a:r>
              <a:rPr lang="en-US" dirty="0"/>
              <a:t>(Wilkerson et al</a:t>
            </a:r>
            <a:r>
              <a:rPr lang="en-US" dirty="0" smtClean="0"/>
              <a:t>., </a:t>
            </a:r>
            <a:r>
              <a:rPr lang="en-US" dirty="0"/>
              <a:t>2010</a:t>
            </a:r>
            <a:r>
              <a:rPr lang="en-US" dirty="0" smtClean="0"/>
              <a:t>)</a:t>
            </a:r>
          </a:p>
          <a:p>
            <a:pPr lvl="1"/>
            <a:r>
              <a:rPr lang="en-US" dirty="0" smtClean="0"/>
              <a:t>High resolution flight specific information</a:t>
            </a:r>
          </a:p>
          <a:p>
            <a:pPr lvl="2"/>
            <a:r>
              <a:rPr lang="en-US" dirty="0" smtClean="0"/>
              <a:t>Includes engine type, detailed spatial location, and emission estimates for all airports</a:t>
            </a:r>
          </a:p>
          <a:p>
            <a:pPr lvl="1"/>
            <a:r>
              <a:rPr lang="en-US" dirty="0"/>
              <a:t>Generated using FAA Aviation Environmental Design Tool (AEDT)</a:t>
            </a:r>
          </a:p>
          <a:p>
            <a:pPr lvl="2"/>
            <a:r>
              <a:rPr lang="en-US" dirty="0"/>
              <a:t>FAA recommended model to provide aircraft emission estimates</a:t>
            </a:r>
          </a:p>
          <a:p>
            <a:pPr lvl="2"/>
            <a:r>
              <a:rPr lang="en-US" dirty="0"/>
              <a:t>Uses First Order Approximation 3 (FOA3) for </a:t>
            </a:r>
            <a:r>
              <a:rPr lang="en-US" dirty="0" smtClean="0"/>
              <a:t>PM</a:t>
            </a:r>
          </a:p>
          <a:p>
            <a:pPr lvl="1"/>
            <a:r>
              <a:rPr lang="en-US" dirty="0" smtClean="0"/>
              <a:t>Extracted LTO emissions at Atlanta airport below 1 km</a:t>
            </a:r>
          </a:p>
          <a:p>
            <a:pPr lvl="1"/>
            <a:r>
              <a:rPr lang="en-US" dirty="0" smtClean="0"/>
              <a:t>Allocated using </a:t>
            </a:r>
            <a:r>
              <a:rPr lang="en-US" dirty="0" err="1" smtClean="0"/>
              <a:t>AEDT</a:t>
            </a:r>
            <a:r>
              <a:rPr lang="en-US" dirty="0" err="1" smtClean="0"/>
              <a:t>proc</a:t>
            </a:r>
            <a:r>
              <a:rPr lang="en-US" dirty="0" smtClean="0"/>
              <a:t> </a:t>
            </a:r>
            <a:r>
              <a:rPr lang="en-US" dirty="0" smtClean="0"/>
              <a:t>(see BH Baek’s presentation tomorrow) </a:t>
            </a:r>
          </a:p>
          <a:p>
            <a:pPr marL="914400" lvl="2" indent="0">
              <a:buNone/>
            </a:pPr>
            <a:endParaRPr lang="en-US" dirty="0" smtClean="0"/>
          </a:p>
          <a:p>
            <a:r>
              <a:rPr lang="en-US" dirty="0" smtClean="0"/>
              <a:t>NTSOA emissions </a:t>
            </a:r>
          </a:p>
          <a:p>
            <a:pPr lvl="1"/>
            <a:r>
              <a:rPr lang="en-US" dirty="0" smtClean="0"/>
              <a:t>Estimated using load specific emission factors for CFM56-2B engine (Jathar et al.) scaled to other engines using International Civil Aviation Organization (ICAO) engine databank </a:t>
            </a:r>
          </a:p>
          <a:p>
            <a:pPr lvl="2"/>
            <a:r>
              <a:rPr lang="en-US" dirty="0" smtClean="0"/>
              <a:t>CFM56 engine family account for ~12% of engines in use at ATL</a:t>
            </a:r>
          </a:p>
          <a:p>
            <a:pPr lvl="2"/>
            <a:endParaRPr lang="en-US" dirty="0" smtClean="0"/>
          </a:p>
        </p:txBody>
      </p:sp>
    </p:spTree>
    <p:extLst>
      <p:ext uri="{BB962C8B-B14F-4D97-AF65-F5344CB8AC3E}">
        <p14:creationId xmlns:p14="http://schemas.microsoft.com/office/powerpoint/2010/main" val="318512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9000"/>
            <a:ext cx="472178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 y="762000"/>
            <a:ext cx="472178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Model Evaluation</a:t>
            </a:r>
            <a:endParaRPr lang="en-US" dirty="0"/>
          </a:p>
        </p:txBody>
      </p:sp>
      <p:sp>
        <p:nvSpPr>
          <p:cNvPr id="7" name="Content Placeholder 2"/>
          <p:cNvSpPr txBox="1">
            <a:spLocks/>
          </p:cNvSpPr>
          <p:nvPr/>
        </p:nvSpPr>
        <p:spPr bwMode="auto">
          <a:xfrm>
            <a:off x="28382" y="4815840"/>
            <a:ext cx="4423795" cy="1476993"/>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lnSpcReduction="10000"/>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lgn="ctr">
              <a:buNone/>
            </a:pPr>
            <a:r>
              <a:rPr lang="en-US" sz="1800" b="1" dirty="0" smtClean="0"/>
              <a:t>CMAQ_VBS (VBS) improves PM</a:t>
            </a:r>
            <a:r>
              <a:rPr lang="en-US" sz="1800" b="1" baseline="-25000" dirty="0" smtClean="0"/>
              <a:t>2.5</a:t>
            </a:r>
            <a:r>
              <a:rPr lang="en-US" sz="1800" b="1" dirty="0" smtClean="0"/>
              <a:t> performance but for the right reasons?                      </a:t>
            </a:r>
          </a:p>
          <a:p>
            <a:pPr marL="118872" indent="0" algn="ctr">
              <a:buNone/>
            </a:pPr>
            <a:r>
              <a:rPr lang="en-US" sz="1800" b="1" dirty="0" smtClean="0"/>
              <a:t>CMAQ_VBS OC/TC performance not a clear improvement</a:t>
            </a:r>
            <a:endParaRPr lang="en-US" sz="1800" b="1" dirty="0"/>
          </a:p>
        </p:txBody>
      </p:sp>
      <p:sp>
        <p:nvSpPr>
          <p:cNvPr id="8" name="Content Placeholder 2"/>
          <p:cNvSpPr txBox="1">
            <a:spLocks/>
          </p:cNvSpPr>
          <p:nvPr/>
        </p:nvSpPr>
        <p:spPr bwMode="auto">
          <a:xfrm>
            <a:off x="306779" y="4191000"/>
            <a:ext cx="3886200" cy="524493"/>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lgn="ctr">
              <a:buNone/>
            </a:pPr>
            <a:r>
              <a:rPr lang="en-US" sz="1800" b="1" dirty="0" smtClean="0"/>
              <a:t>Jan</a:t>
            </a:r>
            <a:endParaRPr lang="en-US" sz="1800" b="1" dirty="0"/>
          </a:p>
        </p:txBody>
      </p:sp>
      <p:sp>
        <p:nvSpPr>
          <p:cNvPr id="9" name="Content Placeholder 2"/>
          <p:cNvSpPr txBox="1">
            <a:spLocks/>
          </p:cNvSpPr>
          <p:nvPr/>
        </p:nvSpPr>
        <p:spPr bwMode="auto">
          <a:xfrm>
            <a:off x="4876800" y="3056907"/>
            <a:ext cx="3886200" cy="524493"/>
          </a:xfrm>
          <a:prstGeom prst="rect">
            <a:avLst/>
          </a:prstGeom>
          <a:noFill/>
          <a:ln w="12700">
            <a:noFill/>
            <a:miter lim="800000"/>
            <a:headEnd/>
            <a:tailEnd/>
          </a:ln>
        </p:spPr>
        <p:txBody>
          <a:bodyPr vert="horz" wrap="square" lIns="90487" tIns="44450" rIns="90487" bIns="44450" numCol="1" anchor="t" anchorCtr="0" compatLnSpc="1">
            <a:prstTxWarp prst="textNoShape">
              <a:avLst/>
            </a:prstTxWarp>
            <a:normAutofit/>
          </a:bodyPr>
          <a:lst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a:lstStyle>
          <a:p>
            <a:pPr marL="118872" indent="0" algn="ctr">
              <a:buNone/>
            </a:pPr>
            <a:r>
              <a:rPr lang="en-US" sz="1800" b="1" dirty="0" smtClean="0"/>
              <a:t>Jul</a:t>
            </a:r>
            <a:endParaRPr lang="en-US" sz="1800" b="1" dirty="0"/>
          </a:p>
        </p:txBody>
      </p:sp>
      <p:sp>
        <p:nvSpPr>
          <p:cNvPr id="11" name="Oval 10"/>
          <p:cNvSpPr/>
          <p:nvPr/>
        </p:nvSpPr>
        <p:spPr bwMode="auto">
          <a:xfrm>
            <a:off x="411480" y="129540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2" name="Oval 11"/>
          <p:cNvSpPr/>
          <p:nvPr/>
        </p:nvSpPr>
        <p:spPr bwMode="auto">
          <a:xfrm>
            <a:off x="1097280" y="152400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3" name="Oval 12"/>
          <p:cNvSpPr/>
          <p:nvPr/>
        </p:nvSpPr>
        <p:spPr bwMode="auto">
          <a:xfrm>
            <a:off x="1828800" y="152400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4" name="Oval 13"/>
          <p:cNvSpPr/>
          <p:nvPr/>
        </p:nvSpPr>
        <p:spPr bwMode="auto">
          <a:xfrm>
            <a:off x="2514600" y="91440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5" name="Oval 14"/>
          <p:cNvSpPr/>
          <p:nvPr/>
        </p:nvSpPr>
        <p:spPr bwMode="auto">
          <a:xfrm>
            <a:off x="3200400" y="137160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6" name="Oval 15"/>
          <p:cNvSpPr/>
          <p:nvPr/>
        </p:nvSpPr>
        <p:spPr bwMode="auto">
          <a:xfrm>
            <a:off x="3840480" y="71628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7" name="Oval 16"/>
          <p:cNvSpPr/>
          <p:nvPr/>
        </p:nvSpPr>
        <p:spPr bwMode="auto">
          <a:xfrm>
            <a:off x="4974019" y="505968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8" name="Oval 17"/>
          <p:cNvSpPr/>
          <p:nvPr/>
        </p:nvSpPr>
        <p:spPr bwMode="auto">
          <a:xfrm>
            <a:off x="5669280" y="502920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19" name="Oval 18"/>
          <p:cNvSpPr/>
          <p:nvPr/>
        </p:nvSpPr>
        <p:spPr bwMode="auto">
          <a:xfrm>
            <a:off x="6355080" y="483108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0" name="Oval 19"/>
          <p:cNvSpPr/>
          <p:nvPr/>
        </p:nvSpPr>
        <p:spPr bwMode="auto">
          <a:xfrm>
            <a:off x="6934200" y="3630286"/>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1" name="Oval 20"/>
          <p:cNvSpPr/>
          <p:nvPr/>
        </p:nvSpPr>
        <p:spPr bwMode="auto">
          <a:xfrm>
            <a:off x="7620000" y="3840480"/>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2" name="Oval 21"/>
          <p:cNvSpPr/>
          <p:nvPr/>
        </p:nvSpPr>
        <p:spPr bwMode="auto">
          <a:xfrm>
            <a:off x="8321040" y="3630286"/>
            <a:ext cx="731520" cy="731520"/>
          </a:xfrm>
          <a:prstGeom prst="ellipse">
            <a:avLst/>
          </a:prstGeom>
          <a:noFill/>
          <a:ln w="31750" cap="flat" cmpd="sng" algn="ctr">
            <a:solidFill>
              <a:srgbClr val="0070C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3" name="Oval 22"/>
          <p:cNvSpPr/>
          <p:nvPr/>
        </p:nvSpPr>
        <p:spPr bwMode="auto">
          <a:xfrm>
            <a:off x="563880" y="224028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4" name="Oval 23"/>
          <p:cNvSpPr/>
          <p:nvPr/>
        </p:nvSpPr>
        <p:spPr bwMode="auto">
          <a:xfrm>
            <a:off x="1249680" y="205740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5" name="Oval 24"/>
          <p:cNvSpPr/>
          <p:nvPr/>
        </p:nvSpPr>
        <p:spPr bwMode="auto">
          <a:xfrm>
            <a:off x="1905000" y="2392680"/>
            <a:ext cx="731520" cy="731520"/>
          </a:xfrm>
          <a:prstGeom prst="ellipse">
            <a:avLst/>
          </a:prstGeom>
          <a:noFill/>
          <a:ln w="31750" cap="flat" cmpd="sng" algn="ctr">
            <a:solidFill>
              <a:srgbClr val="00B0F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6" name="Oval 25"/>
          <p:cNvSpPr/>
          <p:nvPr/>
        </p:nvSpPr>
        <p:spPr bwMode="auto">
          <a:xfrm>
            <a:off x="3962400" y="1524000"/>
            <a:ext cx="731520" cy="731520"/>
          </a:xfrm>
          <a:prstGeom prst="ellipse">
            <a:avLst/>
          </a:prstGeom>
          <a:noFill/>
          <a:ln w="31750" cap="flat" cmpd="sng" algn="ctr">
            <a:solidFill>
              <a:srgbClr val="00B0F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29" name="Oval 28"/>
          <p:cNvSpPr/>
          <p:nvPr/>
        </p:nvSpPr>
        <p:spPr bwMode="auto">
          <a:xfrm>
            <a:off x="2590800" y="169164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0" name="Oval 29"/>
          <p:cNvSpPr/>
          <p:nvPr/>
        </p:nvSpPr>
        <p:spPr bwMode="auto">
          <a:xfrm>
            <a:off x="3276600" y="190500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1" name="Oval 30"/>
          <p:cNvSpPr/>
          <p:nvPr/>
        </p:nvSpPr>
        <p:spPr bwMode="auto">
          <a:xfrm>
            <a:off x="5059680" y="467868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2" name="Oval 31"/>
          <p:cNvSpPr/>
          <p:nvPr/>
        </p:nvSpPr>
        <p:spPr bwMode="auto">
          <a:xfrm>
            <a:off x="5715000" y="458724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3" name="Oval 32"/>
          <p:cNvSpPr/>
          <p:nvPr/>
        </p:nvSpPr>
        <p:spPr bwMode="auto">
          <a:xfrm>
            <a:off x="7040880" y="422148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4" name="Oval 33"/>
          <p:cNvSpPr/>
          <p:nvPr/>
        </p:nvSpPr>
        <p:spPr bwMode="auto">
          <a:xfrm>
            <a:off x="7726680" y="4267200"/>
            <a:ext cx="731520" cy="731520"/>
          </a:xfrm>
          <a:prstGeom prst="ellipse">
            <a:avLst/>
          </a:prstGeom>
          <a:noFill/>
          <a:ln w="31750" cap="flat" cmpd="sng" algn="ctr">
            <a:solidFill>
              <a:srgbClr val="7030A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5" name="Oval 34"/>
          <p:cNvSpPr/>
          <p:nvPr/>
        </p:nvSpPr>
        <p:spPr bwMode="auto">
          <a:xfrm>
            <a:off x="6400800" y="4526280"/>
            <a:ext cx="731520" cy="731520"/>
          </a:xfrm>
          <a:prstGeom prst="ellipse">
            <a:avLst/>
          </a:prstGeom>
          <a:noFill/>
          <a:ln w="31750" cap="flat" cmpd="sng" algn="ctr">
            <a:solidFill>
              <a:srgbClr val="00B0F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sp>
        <p:nvSpPr>
          <p:cNvPr id="36" name="Oval 35"/>
          <p:cNvSpPr/>
          <p:nvPr/>
        </p:nvSpPr>
        <p:spPr bwMode="auto">
          <a:xfrm>
            <a:off x="8382000" y="4304013"/>
            <a:ext cx="731520" cy="731520"/>
          </a:xfrm>
          <a:prstGeom prst="ellipse">
            <a:avLst/>
          </a:prstGeom>
          <a:noFill/>
          <a:ln w="31750" cap="flat" cmpd="sng" algn="ctr">
            <a:solidFill>
              <a:srgbClr val="00B0F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5201" t="37742" r="304" b="37097"/>
          <a:stretch/>
        </p:blipFill>
        <p:spPr bwMode="auto">
          <a:xfrm>
            <a:off x="4832032" y="2133600"/>
            <a:ext cx="942975"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9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Lst>
  </p:timing>
</p:sld>
</file>

<file path=ppt/theme/theme1.xml><?xml version="1.0" encoding="utf-8"?>
<a:theme xmlns:a="http://schemas.openxmlformats.org/drawingml/2006/main" name="Theme3">
  <a:themeElements>
    <a:clrScheme name="">
      <a:dk1>
        <a:srgbClr val="000000"/>
      </a:dk1>
      <a:lt1>
        <a:srgbClr val="FFFFFF"/>
      </a:lt1>
      <a:dk2>
        <a:srgbClr val="000000"/>
      </a:dk2>
      <a:lt2>
        <a:srgbClr val="CECECE"/>
      </a:lt2>
      <a:accent1>
        <a:srgbClr val="EBEBEB"/>
      </a:accent1>
      <a:accent2>
        <a:srgbClr val="232323"/>
      </a:accent2>
      <a:accent3>
        <a:srgbClr val="FFFFFF"/>
      </a:accent3>
      <a:accent4>
        <a:srgbClr val="000000"/>
      </a:accent4>
      <a:accent5>
        <a:srgbClr val="F3F3F3"/>
      </a:accent5>
      <a:accent6>
        <a:srgbClr val="1F1F1F"/>
      </a:accent6>
      <a:hlink>
        <a:srgbClr val="9C9C9C"/>
      </a:hlink>
      <a:folHlink>
        <a:srgbClr val="676767"/>
      </a:folHlink>
    </a:clrScheme>
    <a:fontScheme name="PARTNER_Proj">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8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80" charset="0"/>
          </a:defRPr>
        </a:defPPr>
      </a:lstStyle>
    </a:lnDef>
  </a:objectDefaults>
  <a:extraClrSchemeLst>
    <a:extraClrScheme>
      <a:clrScheme name="PARTNER_Proj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NER_Proj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TNER_Proj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NER_Proj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NER_Pro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TNER_Pro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6507</TotalTime>
  <Words>1408</Words>
  <Application>Microsoft Office PowerPoint</Application>
  <PresentationFormat>On-screen Show (4:3)</PresentationFormat>
  <Paragraphs>175</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Theme3</vt:lpstr>
      <vt:lpstr>Aircraft Emissions Contribution to Organic Aerosols using the Volatility Basis Set</vt:lpstr>
      <vt:lpstr>Background</vt:lpstr>
      <vt:lpstr>Local and U.S.-Wide PM2.5 Contributions from Aircraft</vt:lpstr>
      <vt:lpstr>Organics from Aircraft - Measurements</vt:lpstr>
      <vt:lpstr>Aircraft Non-Traditional SOA (NTSOA)</vt:lpstr>
      <vt:lpstr>Motivation</vt:lpstr>
      <vt:lpstr>CMAQ with VBS</vt:lpstr>
      <vt:lpstr>CMAQ with VBS – Aircraft Emissions</vt:lpstr>
      <vt:lpstr>Model Evaluation</vt:lpstr>
      <vt:lpstr>Model Performance – JST and YRK</vt:lpstr>
      <vt:lpstr>Aircraft Contributions to PM2.5: CMAQ vs. CMAQ_VBS</vt:lpstr>
      <vt:lpstr>Average Hourly Contributions to PM2.5 from Aircraft Emissions at ATL</vt:lpstr>
      <vt:lpstr>Hourly Contributions to PM2.5 from Aircraft Emissions at ATL</vt:lpstr>
      <vt:lpstr>Average Hourly Contributions to PM2.5 from Aircraft Emissions at JST and YRK</vt:lpstr>
      <vt:lpstr>Select PM Measurements from Aircraft</vt:lpstr>
      <vt:lpstr>Conclusions</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Enhanced Sub-grid Scale Approach to Characterize Air Quality Impacts of Aircraft Emissions at the Hartsfield-Jackson Atlanta International Airport</dc:title>
  <dc:creator>Matt Woody</dc:creator>
  <cp:lastModifiedBy>Matt Woody</cp:lastModifiedBy>
  <cp:revision>299</cp:revision>
  <dcterms:created xsi:type="dcterms:W3CDTF">2011-09-22T11:15:16Z</dcterms:created>
  <dcterms:modified xsi:type="dcterms:W3CDTF">2012-10-15T15:56:52Z</dcterms:modified>
</cp:coreProperties>
</file>