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09" r:id="rId3"/>
    <p:sldId id="327" r:id="rId4"/>
    <p:sldId id="300" r:id="rId5"/>
    <p:sldId id="258" r:id="rId6"/>
    <p:sldId id="302" r:id="rId7"/>
    <p:sldId id="270" r:id="rId8"/>
    <p:sldId id="336" r:id="rId9"/>
    <p:sldId id="269" r:id="rId10"/>
    <p:sldId id="280" r:id="rId11"/>
    <p:sldId id="284" r:id="rId12"/>
    <p:sldId id="289" r:id="rId13"/>
    <p:sldId id="290" r:id="rId14"/>
    <p:sldId id="292" r:id="rId15"/>
    <p:sldId id="293" r:id="rId16"/>
    <p:sldId id="295" r:id="rId17"/>
    <p:sldId id="287" r:id="rId18"/>
    <p:sldId id="335" r:id="rId19"/>
    <p:sldId id="288" r:id="rId20"/>
    <p:sldId id="328" r:id="rId21"/>
    <p:sldId id="329" r:id="rId22"/>
    <p:sldId id="331" r:id="rId23"/>
    <p:sldId id="333" r:id="rId24"/>
    <p:sldId id="265" r:id="rId25"/>
    <p:sldId id="266" r:id="rId26"/>
    <p:sldId id="282" r:id="rId27"/>
    <p:sldId id="305" r:id="rId28"/>
    <p:sldId id="291" r:id="rId29"/>
    <p:sldId id="294" r:id="rId3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673E"/>
    <a:srgbClr val="008260"/>
    <a:srgbClr val="00CC99"/>
    <a:srgbClr val="ABFE72"/>
    <a:srgbClr val="D0FF4B"/>
    <a:srgbClr val="99CC00"/>
    <a:srgbClr val="CCFFCC"/>
    <a:srgbClr val="D60093"/>
    <a:srgbClr val="66FFFF"/>
    <a:srgbClr val="FF0000"/>
  </p:clrMru>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52" autoAdjust="0"/>
  </p:normalViewPr>
  <p:slideViewPr>
    <p:cSldViewPr>
      <p:cViewPr varScale="1">
        <p:scale>
          <a:sx n="84" d="100"/>
          <a:sy n="84" d="100"/>
        </p:scale>
        <p:origin x="-11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409" tIns="46205" rIns="92409" bIns="46205"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2409" tIns="46205" rIns="92409" bIns="46205" rtlCol="0"/>
          <a:lstStyle>
            <a:lvl1pPr algn="r">
              <a:defRPr sz="1200"/>
            </a:lvl1pPr>
          </a:lstStyle>
          <a:p>
            <a:fld id="{2C430C9E-4285-4592-82D7-045C33236456}" type="datetimeFigureOut">
              <a:rPr lang="en-US" smtClean="0"/>
              <a:pPr/>
              <a:t>10/9/2012</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2409" tIns="46205" rIns="92409" bIns="46205"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2409" tIns="46205" rIns="92409" bIns="46205" rtlCol="0" anchor="b"/>
          <a:lstStyle>
            <a:lvl1pPr algn="r">
              <a:defRPr sz="1200"/>
            </a:lvl1pPr>
          </a:lstStyle>
          <a:p>
            <a:fld id="{6508709C-0A91-4F3C-A48D-EE73426A8B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409" tIns="46205" rIns="92409" bIns="46205"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2409" tIns="46205" rIns="92409" bIns="46205" rtlCol="0"/>
          <a:lstStyle>
            <a:lvl1pPr algn="r">
              <a:defRPr sz="1200"/>
            </a:lvl1pPr>
          </a:lstStyle>
          <a:p>
            <a:fld id="{F844010A-051B-4D47-B2FA-817B21B0AC37}" type="datetimeFigureOut">
              <a:rPr lang="en-US" smtClean="0"/>
              <a:pPr/>
              <a:t>10/9/2012</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2409" tIns="46205" rIns="92409" bIns="46205"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2409" tIns="46205" rIns="92409" bIns="462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2409" tIns="46205" rIns="92409" bIns="46205"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2409" tIns="46205" rIns="92409" bIns="46205" rtlCol="0" anchor="b"/>
          <a:lstStyle>
            <a:lvl1pPr algn="r">
              <a:defRPr sz="1200"/>
            </a:lvl1pPr>
          </a:lstStyle>
          <a:p>
            <a:fld id="{EADBD593-2EF6-4F52-9100-C9EB1669FD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cutting for time (with slide 7)</a:t>
            </a:r>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cutting</a:t>
            </a:r>
            <a:r>
              <a:rPr lang="en-US" baseline="0" dirty="0" smtClean="0"/>
              <a:t> for time (with slide 5)</a:t>
            </a:r>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cutting for time (with slide 4)</a:t>
            </a:r>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cutting for time (with slide 6)</a:t>
            </a:r>
          </a:p>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DE956-4F7F-4251-A851-7252CD3E60F2}" type="slidenum">
              <a:rPr lang="en-US"/>
              <a:pPr/>
              <a:t>23</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cutting slides 11-15 for time</a:t>
            </a:r>
          </a:p>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cutting slides 11-15 for time</a:t>
            </a:r>
          </a:p>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cutting for time (with slide 22)</a:t>
            </a:r>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cutting for time (with slide 18)</a:t>
            </a:r>
          </a:p>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cutting slides 11-15 for time</a:t>
            </a:r>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cutting slides 11-15 for time</a:t>
            </a:r>
          </a:p>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cutting slides 11-15 for time</a:t>
            </a:r>
          </a:p>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DBD593-2EF6-4F52-9100-C9EB1669FDA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8" name="Picture 26" descr="EPA_Master Template_C"/>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2914650" y="1447800"/>
            <a:ext cx="5713413" cy="1447800"/>
          </a:xfrm>
          <a:solidFill>
            <a:srgbClr val="003F69">
              <a:alpha val="0"/>
            </a:srgbClr>
          </a:solidFill>
        </p:spPr>
        <p:txBody>
          <a:bodyPr lIns="0" tIns="0" rIns="0" bIns="0" anchor="b"/>
          <a:lstStyle>
            <a:lvl1pPr>
              <a:lnSpc>
                <a:spcPct val="90000"/>
              </a:lnSpc>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charset="0"/>
              <a:buNone/>
              <a:defRPr i="1">
                <a:solidFill>
                  <a:schemeClr val="bg1"/>
                </a:solidFill>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bwMode="auto">
          <a:xfrm>
            <a:off x="6629400" y="6224588"/>
            <a:ext cx="1905000" cy="228600"/>
          </a:xfrm>
          <a:prstGeom prst="rect">
            <a:avLst/>
          </a:prstGeom>
          <a:noFill/>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defRPr>
            </a:lvl1pPr>
          </a:lstStyle>
          <a:p>
            <a:fld id="{DF6A4ADF-0AFA-453E-AB04-C115D5EFE86F}" type="datetime1">
              <a:rPr lang="en-US"/>
              <a:pPr/>
              <a:t>10/9/2012</a:t>
            </a:fld>
            <a:endParaRPr lang="en-US"/>
          </a:p>
        </p:txBody>
      </p:sp>
      <p:sp>
        <p:nvSpPr>
          <p:cNvPr id="3080" name="Rectangle 8"/>
          <p:cNvSpPr>
            <a:spLocks noChangeArrowheads="1"/>
          </p:cNvSpPr>
          <p:nvPr userDrawn="1"/>
        </p:nvSpPr>
        <p:spPr bwMode="auto">
          <a:xfrm>
            <a:off x="0" y="6224588"/>
            <a:ext cx="762000" cy="228600"/>
          </a:xfrm>
          <a:prstGeom prst="rect">
            <a:avLst/>
          </a:prstGeom>
          <a:solidFill>
            <a:schemeClr val="bg1"/>
          </a:solidFill>
          <a:ln w="9525">
            <a:noFill/>
            <a:miter lim="800000"/>
            <a:headEnd/>
            <a:tailEnd/>
          </a:ln>
        </p:spPr>
        <p:txBody>
          <a:bodyPr wrap="none" anchor="ctr"/>
          <a:lstStyle/>
          <a:p>
            <a:endParaRPr lang="en-US"/>
          </a:p>
        </p:txBody>
      </p:sp>
      <p:sp>
        <p:nvSpPr>
          <p:cNvPr id="3088" name="Rectangle 16"/>
          <p:cNvSpPr>
            <a:spLocks noChangeArrowheads="1"/>
          </p:cNvSpPr>
          <p:nvPr userDrawn="1"/>
        </p:nvSpPr>
        <p:spPr bwMode="auto">
          <a:xfrm>
            <a:off x="8334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nSpc>
                <a:spcPct val="90000"/>
              </a:lnSpc>
            </a:pPr>
            <a:endParaRPr lang="en-US" sz="900" dirty="0">
              <a:solidFill>
                <a:schemeClr val="bg1"/>
              </a:solidFill>
            </a:endParaRPr>
          </a:p>
        </p:txBody>
      </p:sp>
      <p:sp>
        <p:nvSpPr>
          <p:cNvPr id="3092" name="Rectangle 20"/>
          <p:cNvSpPr>
            <a:spLocks noChangeArrowheads="1"/>
          </p:cNvSpPr>
          <p:nvPr userDrawn="1"/>
        </p:nvSpPr>
        <p:spPr bwMode="auto">
          <a:xfrm>
            <a:off x="2895600" y="3581400"/>
            <a:ext cx="6248400" cy="1676400"/>
          </a:xfrm>
          <a:prstGeom prst="rect">
            <a:avLst/>
          </a:prstGeom>
          <a:solidFill>
            <a:srgbClr val="00673E"/>
          </a:solidFill>
          <a:ln w="9525">
            <a:noFill/>
            <a:miter lim="800000"/>
            <a:headEnd/>
            <a:tailEnd/>
          </a:ln>
          <a:effectLst/>
        </p:spPr>
        <p:txBody>
          <a:bodyPr wrap="none" anchor="ctr"/>
          <a:lstStyle/>
          <a:p>
            <a:endParaRPr lang="en-US"/>
          </a:p>
        </p:txBody>
      </p:sp>
      <p:sp>
        <p:nvSpPr>
          <p:cNvPr id="3093" name="Text Box 21"/>
          <p:cNvSpPr txBox="1">
            <a:spLocks noChangeArrowheads="1"/>
          </p:cNvSpPr>
          <p:nvPr userDrawn="1"/>
        </p:nvSpPr>
        <p:spPr bwMode="auto">
          <a:xfrm>
            <a:off x="3265488" y="3929063"/>
            <a:ext cx="3668712" cy="1085850"/>
          </a:xfrm>
          <a:prstGeom prst="rect">
            <a:avLst/>
          </a:prstGeom>
          <a:solidFill>
            <a:srgbClr val="FFEA88"/>
          </a:solidFill>
          <a:ln w="9525">
            <a:solidFill>
              <a:srgbClr val="FFEA88"/>
            </a:solidFill>
            <a:miter lim="800000"/>
            <a:headEnd/>
            <a:tailEnd/>
          </a:ln>
          <a:effectLst/>
        </p:spPr>
        <p:txBody>
          <a:bodyPr lIns="109728" tIns="109728" rIns="109728" bIns="109728">
            <a:spAutoFit/>
          </a:bodyPr>
          <a:lstStyle/>
          <a:p>
            <a:pPr>
              <a:spcBef>
                <a:spcPct val="50000"/>
              </a:spcBef>
            </a:pPr>
            <a:r>
              <a:rPr lang="en-US" sz="800"/>
              <a:t>Photo image area measures 2” H x 6.93” W and can be masked by a collage strip of one, two or three images.</a:t>
            </a:r>
          </a:p>
          <a:p>
            <a:pPr>
              <a:spcBef>
                <a:spcPct val="50000"/>
              </a:spcBef>
            </a:pPr>
            <a:r>
              <a:rPr lang="en-US" sz="800"/>
              <a:t>The photo image area is located 3.19” from left and 3.81” from top of page. </a:t>
            </a:r>
          </a:p>
          <a:p>
            <a:pPr>
              <a:spcBef>
                <a:spcPct val="50000"/>
              </a:spcBef>
            </a:pPr>
            <a:r>
              <a:rPr lang="en-US" sz="800"/>
              <a:t>Each image used in collage should be reduced or cropped to a maximum of 2” high, stroked with a 1.5 pt white frame and positioned edge-to-edge with accompanying images.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C13F230-CEBE-4A46-AFF9-92E16C110AF8}"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1708150"/>
            <a:ext cx="19431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1708150"/>
            <a:ext cx="56769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F6324FB-3EDA-445A-8B6A-D958CA5AE3DE}"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57238" y="2165350"/>
            <a:ext cx="7772400" cy="3778250"/>
          </a:xfrm>
        </p:spPr>
        <p:txBody>
          <a:bodyPr/>
          <a:lstStyle/>
          <a:p>
            <a:endParaRPr lang="en-US"/>
          </a:p>
        </p:txBody>
      </p:sp>
      <p:sp>
        <p:nvSpPr>
          <p:cNvPr id="4" name="Slide Number Placeholder 3"/>
          <p:cNvSpPr>
            <a:spLocks noGrp="1"/>
          </p:cNvSpPr>
          <p:nvPr>
            <p:ph type="sldNum" sz="quarter" idx="10"/>
          </p:nvPr>
        </p:nvSpPr>
        <p:spPr>
          <a:xfrm>
            <a:off x="0" y="6224588"/>
            <a:ext cx="609600" cy="228600"/>
          </a:xfrm>
        </p:spPr>
        <p:txBody>
          <a:bodyPr/>
          <a:lstStyle>
            <a:lvl1pPr>
              <a:defRPr/>
            </a:lvl1pPr>
          </a:lstStyle>
          <a:p>
            <a:fld id="{7268CEA2-4664-478E-8421-1364D20EB956}"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7238" y="1708150"/>
            <a:ext cx="77724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609600" cy="228600"/>
          </a:xfrm>
        </p:spPr>
        <p:txBody>
          <a:bodyPr/>
          <a:lstStyle>
            <a:lvl1pPr>
              <a:defRPr/>
            </a:lvl1pPr>
          </a:lstStyle>
          <a:p>
            <a:fld id="{78A89567-832A-4A98-B539-ABC784735454}"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E86B2BC-E29D-43BF-B93D-0F3DD2083BCC}"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EC05683-C36C-4A03-8EE7-10B4546E2138}"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79612C7-81D4-465F-AB4B-F9B7BC0E5CDC}"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612C5D8-6721-4DA3-9F30-E3B908CED9E2}"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F02B755-62C9-474E-86B6-CD5092E23BE7}"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CAFEFEF-C15F-4B90-8892-76FACFF27CB2}"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6B47130-0183-4DF6-934E-3D21238FA272}"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A5F699-35FF-423A-A49F-4581E0E1B223}"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1" name="Picture 17" descr="EPA_Master Template_C1"/>
          <p:cNvPicPr>
            <a:picLocks noChangeAspect="1" noChangeArrowheads="1"/>
          </p:cNvPicPr>
          <p:nvPr userDrawn="1"/>
        </p:nvPicPr>
        <p:blipFill>
          <a:blip r:embed="rId15"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757238" y="1708150"/>
            <a:ext cx="7772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7238" y="2165350"/>
            <a:ext cx="7772400" cy="377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685800" cy="228600"/>
          </a:xfrm>
          <a:prstGeom prst="rect">
            <a:avLst/>
          </a:prstGeom>
          <a:solidFill>
            <a:srgbClr val="00673E"/>
          </a:solidFill>
          <a:ln w="9525">
            <a:noFill/>
            <a:miter lim="800000"/>
            <a:headEnd/>
            <a:tailEnd/>
          </a:ln>
        </p:spPr>
        <p:txBody>
          <a:bodyPr wrap="none" anchor="ctr"/>
          <a:lstStyle/>
          <a:p>
            <a:endParaRPr lang="en-US"/>
          </a:p>
        </p:txBody>
      </p:sp>
      <p:sp>
        <p:nvSpPr>
          <p:cNvPr id="1030" name="Rectangle 6"/>
          <p:cNvSpPr>
            <a:spLocks noGrp="1" noChangeArrowheads="1"/>
          </p:cNvSpPr>
          <p:nvPr>
            <p:ph type="sldNum" sz="quarter" idx="4"/>
          </p:nvPr>
        </p:nvSpPr>
        <p:spPr bwMode="auto">
          <a:xfrm>
            <a:off x="0" y="6224588"/>
            <a:ext cx="6096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chemeClr val="bg1"/>
                </a:solidFill>
              </a:defRPr>
            </a:lvl1pPr>
          </a:lstStyle>
          <a:p>
            <a:fld id="{894F2D0F-D6D0-4590-81D3-A6185156A6C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fontAlgn="base">
        <a:spcBef>
          <a:spcPct val="0"/>
        </a:spcBef>
        <a:spcAft>
          <a:spcPct val="0"/>
        </a:spcAft>
        <a:defRPr sz="3400" b="1">
          <a:solidFill>
            <a:srgbClr val="00673E"/>
          </a:solidFill>
          <a:latin typeface="+mj-lt"/>
          <a:ea typeface="+mj-ea"/>
          <a:cs typeface="+mj-cs"/>
        </a:defRPr>
      </a:lvl1pPr>
      <a:lvl2pPr algn="l" rtl="0" fontAlgn="base">
        <a:spcBef>
          <a:spcPct val="0"/>
        </a:spcBef>
        <a:spcAft>
          <a:spcPct val="0"/>
        </a:spcAft>
        <a:defRPr sz="3400" b="1">
          <a:solidFill>
            <a:srgbClr val="00673E"/>
          </a:solidFill>
          <a:latin typeface="Arial" charset="0"/>
          <a:ea typeface="ＭＳ Ｐゴシック" pitchFamily="1" charset="-128"/>
        </a:defRPr>
      </a:lvl2pPr>
      <a:lvl3pPr algn="l" rtl="0" fontAlgn="base">
        <a:spcBef>
          <a:spcPct val="0"/>
        </a:spcBef>
        <a:spcAft>
          <a:spcPct val="0"/>
        </a:spcAft>
        <a:defRPr sz="3400" b="1">
          <a:solidFill>
            <a:srgbClr val="00673E"/>
          </a:solidFill>
          <a:latin typeface="Arial" charset="0"/>
          <a:ea typeface="ＭＳ Ｐゴシック" pitchFamily="1" charset="-128"/>
        </a:defRPr>
      </a:lvl3pPr>
      <a:lvl4pPr algn="l" rtl="0" fontAlgn="base">
        <a:spcBef>
          <a:spcPct val="0"/>
        </a:spcBef>
        <a:spcAft>
          <a:spcPct val="0"/>
        </a:spcAft>
        <a:defRPr sz="3400" b="1">
          <a:solidFill>
            <a:srgbClr val="00673E"/>
          </a:solidFill>
          <a:latin typeface="Arial" charset="0"/>
          <a:ea typeface="ＭＳ Ｐゴシック" pitchFamily="1" charset="-128"/>
        </a:defRPr>
      </a:lvl4pPr>
      <a:lvl5pPr algn="l" rtl="0" fontAlgn="base">
        <a:spcBef>
          <a:spcPct val="0"/>
        </a:spcBef>
        <a:spcAft>
          <a:spcPct val="0"/>
        </a:spcAft>
        <a:defRPr sz="3400" b="1">
          <a:solidFill>
            <a:srgbClr val="00673E"/>
          </a:solidFill>
          <a:latin typeface="Arial" charset="0"/>
          <a:ea typeface="ＭＳ Ｐゴシック" pitchFamily="1" charset="-128"/>
        </a:defRPr>
      </a:lvl5pPr>
      <a:lvl6pPr marL="457200" algn="l" rtl="0" fontAlgn="base">
        <a:spcBef>
          <a:spcPct val="0"/>
        </a:spcBef>
        <a:spcAft>
          <a:spcPct val="0"/>
        </a:spcAft>
        <a:defRPr sz="3400" b="1">
          <a:solidFill>
            <a:srgbClr val="00673E"/>
          </a:solidFill>
          <a:latin typeface="Arial" charset="0"/>
          <a:ea typeface="ＭＳ Ｐゴシック" pitchFamily="1" charset="-128"/>
        </a:defRPr>
      </a:lvl6pPr>
      <a:lvl7pPr marL="914400" algn="l" rtl="0" fontAlgn="base">
        <a:spcBef>
          <a:spcPct val="0"/>
        </a:spcBef>
        <a:spcAft>
          <a:spcPct val="0"/>
        </a:spcAft>
        <a:defRPr sz="3400" b="1">
          <a:solidFill>
            <a:srgbClr val="00673E"/>
          </a:solidFill>
          <a:latin typeface="Arial" charset="0"/>
          <a:ea typeface="ＭＳ Ｐゴシック" pitchFamily="1" charset="-128"/>
        </a:defRPr>
      </a:lvl7pPr>
      <a:lvl8pPr marL="1371600" algn="l" rtl="0" fontAlgn="base">
        <a:spcBef>
          <a:spcPct val="0"/>
        </a:spcBef>
        <a:spcAft>
          <a:spcPct val="0"/>
        </a:spcAft>
        <a:defRPr sz="3400" b="1">
          <a:solidFill>
            <a:srgbClr val="00673E"/>
          </a:solidFill>
          <a:latin typeface="Arial" charset="0"/>
          <a:ea typeface="ＭＳ Ｐゴシック" pitchFamily="1" charset="-128"/>
        </a:defRPr>
      </a:lvl8pPr>
      <a:lvl9pPr marL="1828800" algn="l" rtl="0" fontAlgn="base">
        <a:spcBef>
          <a:spcPct val="0"/>
        </a:spcBef>
        <a:spcAft>
          <a:spcPct val="0"/>
        </a:spcAft>
        <a:defRPr sz="3400" b="1">
          <a:solidFill>
            <a:srgbClr val="00673E"/>
          </a:solidFill>
          <a:latin typeface="Arial" charset="0"/>
          <a:ea typeface="ＭＳ Ｐゴシック" pitchFamily="1" charset="-128"/>
        </a:defRPr>
      </a:lvl9pPr>
    </p:titleStyle>
    <p:bodyStyle>
      <a:lvl1pPr marL="168275" indent="-168275" algn="l" rtl="0" fontAlgn="base">
        <a:spcBef>
          <a:spcPct val="20000"/>
        </a:spcBef>
        <a:spcAft>
          <a:spcPct val="0"/>
        </a:spcAft>
        <a:buClr>
          <a:srgbClr val="00673E"/>
        </a:buClr>
        <a:buSzPct val="90000"/>
        <a:buFont typeface="Times" charset="0"/>
        <a:buChar char="•"/>
        <a:defRPr sz="2400">
          <a:solidFill>
            <a:schemeClr val="tx1"/>
          </a:solidFill>
          <a:latin typeface="+mn-lt"/>
          <a:ea typeface="+mn-ea"/>
          <a:cs typeface="+mn-cs"/>
        </a:defRPr>
      </a:lvl1pPr>
      <a:lvl2pPr marL="458788" indent="-174625" algn="l" rtl="0" fontAlgn="base">
        <a:spcBef>
          <a:spcPct val="20000"/>
        </a:spcBef>
        <a:spcAft>
          <a:spcPct val="0"/>
        </a:spcAft>
        <a:buClr>
          <a:srgbClr val="00673E"/>
        </a:buClr>
        <a:buChar char="–"/>
        <a:defRPr sz="2400">
          <a:solidFill>
            <a:schemeClr val="tx1"/>
          </a:solidFill>
          <a:latin typeface="+mn-lt"/>
          <a:ea typeface="+mn-ea"/>
        </a:defRPr>
      </a:lvl2pPr>
      <a:lvl3pPr marL="742950" indent="-168275" algn="l" rtl="0" fontAlgn="base">
        <a:spcBef>
          <a:spcPct val="20000"/>
        </a:spcBef>
        <a:spcAft>
          <a:spcPct val="0"/>
        </a:spcAft>
        <a:buClr>
          <a:srgbClr val="00673E"/>
        </a:buClr>
        <a:buSzPct val="90000"/>
        <a:buFont typeface="Times" charset="0"/>
        <a:buChar char="•"/>
        <a:defRPr sz="2400">
          <a:solidFill>
            <a:schemeClr val="tx1"/>
          </a:solidFill>
          <a:latin typeface="+mn-lt"/>
          <a:ea typeface="+mn-ea"/>
        </a:defRPr>
      </a:lvl3pPr>
      <a:lvl4pPr marL="1027113" indent="-169863" algn="l" rtl="0" fontAlgn="base">
        <a:spcBef>
          <a:spcPct val="20000"/>
        </a:spcBef>
        <a:spcAft>
          <a:spcPct val="0"/>
        </a:spcAft>
        <a:buClr>
          <a:srgbClr val="00673E"/>
        </a:buClr>
        <a:buChar char="–"/>
        <a:defRPr sz="2400">
          <a:solidFill>
            <a:schemeClr val="tx1"/>
          </a:solidFill>
          <a:latin typeface="+mn-lt"/>
          <a:ea typeface="+mn-ea"/>
        </a:defRPr>
      </a:lvl4pPr>
      <a:lvl5pPr marL="1317625" indent="-176213" algn="l" rtl="0" fontAlgn="base">
        <a:spcBef>
          <a:spcPct val="20000"/>
        </a:spcBef>
        <a:spcAft>
          <a:spcPct val="0"/>
        </a:spcAft>
        <a:buClr>
          <a:srgbClr val="00673E"/>
        </a:buClr>
        <a:buChar char="»"/>
        <a:defRPr sz="2400" i="1">
          <a:solidFill>
            <a:schemeClr val="tx1"/>
          </a:solidFill>
          <a:latin typeface="+mn-lt"/>
          <a:ea typeface="+mn-ea"/>
        </a:defRPr>
      </a:lvl5pPr>
      <a:lvl6pPr marL="1774825" indent="-176213" algn="l" rtl="0" fontAlgn="base">
        <a:spcBef>
          <a:spcPct val="20000"/>
        </a:spcBef>
        <a:spcAft>
          <a:spcPct val="0"/>
        </a:spcAft>
        <a:buClr>
          <a:srgbClr val="00673E"/>
        </a:buClr>
        <a:buChar char="»"/>
        <a:defRPr sz="2400" i="1">
          <a:solidFill>
            <a:schemeClr val="tx1"/>
          </a:solidFill>
          <a:latin typeface="+mn-lt"/>
          <a:ea typeface="+mn-ea"/>
        </a:defRPr>
      </a:lvl6pPr>
      <a:lvl7pPr marL="2232025" indent="-176213" algn="l" rtl="0" fontAlgn="base">
        <a:spcBef>
          <a:spcPct val="20000"/>
        </a:spcBef>
        <a:spcAft>
          <a:spcPct val="0"/>
        </a:spcAft>
        <a:buClr>
          <a:srgbClr val="00673E"/>
        </a:buClr>
        <a:buChar char="»"/>
        <a:defRPr sz="2400" i="1">
          <a:solidFill>
            <a:schemeClr val="tx1"/>
          </a:solidFill>
          <a:latin typeface="+mn-lt"/>
          <a:ea typeface="+mn-ea"/>
        </a:defRPr>
      </a:lvl7pPr>
      <a:lvl8pPr marL="2689225" indent="-176213" algn="l" rtl="0" fontAlgn="base">
        <a:spcBef>
          <a:spcPct val="20000"/>
        </a:spcBef>
        <a:spcAft>
          <a:spcPct val="0"/>
        </a:spcAft>
        <a:buClr>
          <a:srgbClr val="00673E"/>
        </a:buClr>
        <a:buChar char="»"/>
        <a:defRPr sz="2400" i="1">
          <a:solidFill>
            <a:schemeClr val="tx1"/>
          </a:solidFill>
          <a:latin typeface="+mn-lt"/>
          <a:ea typeface="+mn-ea"/>
        </a:defRPr>
      </a:lvl8pPr>
      <a:lvl9pPr marL="3146425" indent="-176213" algn="l" rtl="0" fontAlgn="base">
        <a:spcBef>
          <a:spcPct val="20000"/>
        </a:spcBef>
        <a:spcAft>
          <a:spcPct val="0"/>
        </a:spcAft>
        <a:buClr>
          <a:srgbClr val="00673E"/>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epa.gov/ttn/naaqs/standards/ozone/s_o3_2008_td.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5.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notesSlide" Target="../notesSlides/notesSlide12.xml"/><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hyperlink" Target="http://www.cmascenter.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a:off x="1447800" y="3886200"/>
            <a:ext cx="7467600" cy="289560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ctrTitle"/>
          </p:nvPr>
        </p:nvSpPr>
        <p:spPr>
          <a:xfrm>
            <a:off x="457200" y="1371600"/>
            <a:ext cx="8458200" cy="1470025"/>
          </a:xfrm>
        </p:spPr>
        <p:txBody>
          <a:bodyPr>
            <a:normAutofit/>
          </a:bodyPr>
          <a:lstStyle/>
          <a:p>
            <a:r>
              <a:rPr lang="en-US" dirty="0" smtClean="0"/>
              <a:t>Application of DDM for Predicting Ozone Responses within Two Urban Areas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D4CCC5E3-84A2-4849-ACB1-092C32F61986}" type="slidenum">
              <a:rPr lang="en-US" smtClean="0"/>
              <a:pPr/>
              <a:t>1</a:t>
            </a:fld>
            <a:endParaRPr lang="en-US"/>
          </a:p>
        </p:txBody>
      </p:sp>
      <p:sp>
        <p:nvSpPr>
          <p:cNvPr id="6" name="Subtitle 5"/>
          <p:cNvSpPr>
            <a:spLocks noGrp="1"/>
          </p:cNvSpPr>
          <p:nvPr>
            <p:ph type="subTitle" idx="1"/>
          </p:nvPr>
        </p:nvSpPr>
        <p:spPr/>
        <p:txBody>
          <a:bodyPr/>
          <a:lstStyle/>
          <a:p>
            <a:r>
              <a:rPr lang="en-US" dirty="0" smtClean="0"/>
              <a:t>Heather Simon, Kirk Baker, Norm </a:t>
            </a:r>
            <a:r>
              <a:rPr lang="en-US" dirty="0" err="1" smtClean="0"/>
              <a:t>Possiel</a:t>
            </a:r>
            <a:r>
              <a:rPr lang="en-US" dirty="0" smtClean="0"/>
              <a:t>, </a:t>
            </a:r>
            <a:r>
              <a:rPr lang="en-US" dirty="0" err="1" smtClean="0"/>
              <a:t>Farhan</a:t>
            </a:r>
            <a:r>
              <a:rPr lang="en-US" dirty="0" smtClean="0"/>
              <a:t> </a:t>
            </a:r>
            <a:r>
              <a:rPr lang="en-US" dirty="0" err="1" smtClean="0"/>
              <a:t>Akhtar</a:t>
            </a:r>
            <a:r>
              <a:rPr lang="en-US" dirty="0" smtClean="0"/>
              <a:t>, Sergey </a:t>
            </a:r>
            <a:r>
              <a:rPr lang="en-US" dirty="0" err="1" smtClean="0"/>
              <a:t>Napelenok</a:t>
            </a:r>
            <a:r>
              <a:rPr lang="en-US" dirty="0" smtClean="0"/>
              <a:t>, Brian </a:t>
            </a:r>
            <a:r>
              <a:rPr lang="en-US" dirty="0" err="1" smtClean="0"/>
              <a:t>Timin</a:t>
            </a:r>
            <a:r>
              <a:rPr lang="en-US" dirty="0" smtClean="0"/>
              <a:t>, Benjamin Wells</a:t>
            </a:r>
            <a:endParaRPr lang="en-US" dirty="0"/>
          </a:p>
        </p:txBody>
      </p:sp>
      <p:pic>
        <p:nvPicPr>
          <p:cNvPr id="7" name="Picture 2" descr="C:\Documents and Settings\hsimon02\Heather's documents\ozone NAAQS\DDM_testcase1\DetroitMonitoringSites.png"/>
          <p:cNvPicPr>
            <a:picLocks noChangeAspect="1" noChangeArrowheads="1"/>
          </p:cNvPicPr>
          <p:nvPr/>
        </p:nvPicPr>
        <p:blipFill>
          <a:blip r:embed="rId2" cstate="print"/>
          <a:srcRect/>
          <a:stretch>
            <a:fillRect/>
          </a:stretch>
        </p:blipFill>
        <p:spPr bwMode="auto">
          <a:xfrm>
            <a:off x="5410200" y="3962400"/>
            <a:ext cx="3267075" cy="2733675"/>
          </a:xfrm>
          <a:prstGeom prst="rect">
            <a:avLst/>
          </a:prstGeom>
          <a:noFill/>
          <a:ln>
            <a:solidFill>
              <a:schemeClr val="tx1"/>
            </a:solidFill>
          </a:ln>
        </p:spPr>
      </p:pic>
      <p:pic>
        <p:nvPicPr>
          <p:cNvPr id="8" name="Picture 2" descr="C:\Documents and Settings\hsimon02\Heather's documents\ozone NAAQS\DDM_testcase1\AtlantaMonitoringSites.png"/>
          <p:cNvPicPr>
            <a:picLocks noChangeAspect="1" noChangeArrowheads="1"/>
          </p:cNvPicPr>
          <p:nvPr/>
        </p:nvPicPr>
        <p:blipFill>
          <a:blip r:embed="rId3" cstate="print"/>
          <a:srcRect/>
          <a:stretch>
            <a:fillRect/>
          </a:stretch>
        </p:blipFill>
        <p:spPr bwMode="auto">
          <a:xfrm>
            <a:off x="1676400" y="3962400"/>
            <a:ext cx="3535357" cy="2739457"/>
          </a:xfrm>
          <a:prstGeom prst="rect">
            <a:avLst/>
          </a:prstGeom>
          <a:noFill/>
          <a:ln>
            <a:solidFill>
              <a:schemeClr val="tx1"/>
            </a:solidFill>
          </a:ln>
        </p:spPr>
      </p:pic>
      <p:sp>
        <p:nvSpPr>
          <p:cNvPr id="10" name="TextBox 9"/>
          <p:cNvSpPr txBox="1"/>
          <p:nvPr/>
        </p:nvSpPr>
        <p:spPr>
          <a:xfrm>
            <a:off x="3505200" y="4114800"/>
            <a:ext cx="1295400" cy="369332"/>
          </a:xfrm>
          <a:prstGeom prst="rect">
            <a:avLst/>
          </a:prstGeom>
          <a:noFill/>
        </p:spPr>
        <p:txBody>
          <a:bodyPr wrap="square" rtlCol="0">
            <a:spAutoFit/>
          </a:bodyPr>
          <a:lstStyle/>
          <a:p>
            <a:r>
              <a:rPr lang="en-US" dirty="0" smtClean="0"/>
              <a:t>Atlanta</a:t>
            </a:r>
            <a:endParaRPr lang="en-US" dirty="0"/>
          </a:p>
        </p:txBody>
      </p:sp>
      <p:sp>
        <p:nvSpPr>
          <p:cNvPr id="11" name="TextBox 10"/>
          <p:cNvSpPr txBox="1"/>
          <p:nvPr/>
        </p:nvSpPr>
        <p:spPr>
          <a:xfrm>
            <a:off x="6629400" y="4114800"/>
            <a:ext cx="1295400" cy="369332"/>
          </a:xfrm>
          <a:prstGeom prst="rect">
            <a:avLst/>
          </a:prstGeom>
          <a:noFill/>
        </p:spPr>
        <p:txBody>
          <a:bodyPr wrap="square" rtlCol="0">
            <a:spAutoFit/>
          </a:bodyPr>
          <a:lstStyle/>
          <a:p>
            <a:r>
              <a:rPr lang="en-US" dirty="0" smtClean="0"/>
              <a:t>Detroit</a:t>
            </a:r>
            <a:endParaRPr lang="en-US" dirty="0"/>
          </a:p>
        </p:txBody>
      </p:sp>
    </p:spTree>
  </p:cSld>
  <p:clrMapOvr>
    <a:masterClrMapping/>
  </p:clrMapOvr>
  <p:transition advTm="185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1143000"/>
          </a:xfrm>
        </p:spPr>
        <p:txBody>
          <a:bodyPr>
            <a:normAutofit/>
          </a:bodyPr>
          <a:lstStyle/>
          <a:p>
            <a:r>
              <a:rPr lang="en-US" sz="3000" dirty="0" smtClean="0"/>
              <a:t>3 step HDDM Adjustment Methodology</a:t>
            </a:r>
            <a:endParaRPr lang="en-US" sz="3000" dirty="0"/>
          </a:p>
        </p:txBody>
      </p:sp>
      <p:sp>
        <p:nvSpPr>
          <p:cNvPr id="3" name="Content Placeholder 2"/>
          <p:cNvSpPr>
            <a:spLocks noGrp="1"/>
          </p:cNvSpPr>
          <p:nvPr>
            <p:ph idx="1"/>
          </p:nvPr>
        </p:nvSpPr>
        <p:spPr>
          <a:xfrm>
            <a:off x="990600" y="3352800"/>
            <a:ext cx="7848600" cy="3429000"/>
          </a:xfrm>
        </p:spPr>
        <p:txBody>
          <a:bodyPr>
            <a:normAutofit lnSpcReduction="10000"/>
          </a:bodyPr>
          <a:lstStyle/>
          <a:p>
            <a:r>
              <a:rPr lang="en-US" dirty="0" smtClean="0"/>
              <a:t>Perform DDM simulations at 3 NOx levels (base case, 50% NOx cut, 75% NOx cut)</a:t>
            </a:r>
          </a:p>
          <a:p>
            <a:pPr lvl="1">
              <a:buNone/>
            </a:pPr>
            <a:endParaRPr lang="en-US" dirty="0" smtClean="0"/>
          </a:p>
          <a:p>
            <a:r>
              <a:rPr lang="en-US" dirty="0" smtClean="0"/>
              <a:t>Use base NOx sensitivity for the first 40% of NOx emissions reductions</a:t>
            </a:r>
          </a:p>
          <a:p>
            <a:r>
              <a:rPr lang="en-US" dirty="0" smtClean="0"/>
              <a:t>Use 50% NOx cut sensitivity for next 35% of NOx emissions reductions</a:t>
            </a:r>
          </a:p>
          <a:p>
            <a:r>
              <a:rPr lang="en-US" dirty="0" smtClean="0"/>
              <a:t>Use 75% NOx cut sensitivity for final 25% of NOx emissions reduction</a:t>
            </a:r>
          </a:p>
          <a:p>
            <a:pPr>
              <a:buNone/>
            </a:pPr>
            <a:endParaRPr lang="en-US" dirty="0" smtClean="0"/>
          </a:p>
          <a:p>
            <a:endParaRPr lang="en-US" dirty="0"/>
          </a:p>
        </p:txBody>
      </p:sp>
      <p:sp>
        <p:nvSpPr>
          <p:cNvPr id="19" name="Slide Number Placeholder 18"/>
          <p:cNvSpPr>
            <a:spLocks noGrp="1"/>
          </p:cNvSpPr>
          <p:nvPr>
            <p:ph type="sldNum" sz="quarter" idx="10"/>
          </p:nvPr>
        </p:nvSpPr>
        <p:spPr/>
        <p:txBody>
          <a:bodyPr/>
          <a:lstStyle/>
          <a:p>
            <a:fld id="{D4CCC5E3-84A2-4849-ACB1-092C32F61986}" type="slidenum">
              <a:rPr lang="en-US" smtClean="0"/>
              <a:pPr/>
              <a:t>10</a:t>
            </a:fld>
            <a:endParaRPr lang="en-US"/>
          </a:p>
        </p:txBody>
      </p:sp>
      <p:cxnSp>
        <p:nvCxnSpPr>
          <p:cNvPr id="4" name="Straight Arrow Connector 3"/>
          <p:cNvCxnSpPr/>
          <p:nvPr/>
        </p:nvCxnSpPr>
        <p:spPr>
          <a:xfrm>
            <a:off x="3276600" y="1992868"/>
            <a:ext cx="2362200" cy="0"/>
          </a:xfrm>
          <a:prstGeom prst="straightConnector1">
            <a:avLst/>
          </a:prstGeom>
          <a:ln w="38100" cap="rnd">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447800" y="1992868"/>
            <a:ext cx="1752600" cy="0"/>
          </a:xfrm>
          <a:prstGeom prst="straightConnector1">
            <a:avLst/>
          </a:prstGeom>
          <a:ln w="38100" cap="rnd">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715000" y="1992868"/>
            <a:ext cx="2362200" cy="0"/>
          </a:xfrm>
          <a:prstGeom prst="straightConnector1">
            <a:avLst/>
          </a:prstGeom>
          <a:ln w="38100" cap="rnd">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2373868"/>
            <a:ext cx="4419600" cy="369332"/>
          </a:xfrm>
          <a:prstGeom prst="rect">
            <a:avLst/>
          </a:prstGeom>
          <a:noFill/>
        </p:spPr>
        <p:txBody>
          <a:bodyPr wrap="square" rtlCol="0">
            <a:spAutoFit/>
          </a:bodyPr>
          <a:lstStyle/>
          <a:p>
            <a:pPr algn="ctr"/>
            <a:r>
              <a:rPr lang="en-US" dirty="0" smtClean="0"/>
              <a:t>Percent reduction in baseline NOx emissions</a:t>
            </a:r>
            <a:endParaRPr lang="en-US" dirty="0"/>
          </a:p>
        </p:txBody>
      </p:sp>
      <p:sp>
        <p:nvSpPr>
          <p:cNvPr id="8" name="TextBox 7"/>
          <p:cNvSpPr txBox="1"/>
          <p:nvPr/>
        </p:nvSpPr>
        <p:spPr>
          <a:xfrm>
            <a:off x="1066800" y="2069068"/>
            <a:ext cx="762000" cy="369332"/>
          </a:xfrm>
          <a:prstGeom prst="rect">
            <a:avLst/>
          </a:prstGeom>
          <a:noFill/>
        </p:spPr>
        <p:txBody>
          <a:bodyPr wrap="square" rtlCol="0">
            <a:spAutoFit/>
          </a:bodyPr>
          <a:lstStyle/>
          <a:p>
            <a:pPr algn="ctr"/>
            <a:r>
              <a:rPr lang="en-US" dirty="0" smtClean="0"/>
              <a:t>0%</a:t>
            </a:r>
            <a:endParaRPr lang="en-US" dirty="0"/>
          </a:p>
        </p:txBody>
      </p:sp>
      <p:sp>
        <p:nvSpPr>
          <p:cNvPr id="9" name="TextBox 8"/>
          <p:cNvSpPr txBox="1"/>
          <p:nvPr/>
        </p:nvSpPr>
        <p:spPr>
          <a:xfrm>
            <a:off x="2819400" y="2069068"/>
            <a:ext cx="685800" cy="381000"/>
          </a:xfrm>
          <a:prstGeom prst="rect">
            <a:avLst/>
          </a:prstGeom>
          <a:noFill/>
        </p:spPr>
        <p:txBody>
          <a:bodyPr wrap="square" rtlCol="0">
            <a:spAutoFit/>
          </a:bodyPr>
          <a:lstStyle/>
          <a:p>
            <a:pPr algn="ctr"/>
            <a:r>
              <a:rPr lang="en-US" dirty="0" smtClean="0"/>
              <a:t>40%</a:t>
            </a:r>
            <a:endParaRPr lang="en-US" dirty="0"/>
          </a:p>
        </p:txBody>
      </p:sp>
      <p:sp>
        <p:nvSpPr>
          <p:cNvPr id="10" name="TextBox 9"/>
          <p:cNvSpPr txBox="1"/>
          <p:nvPr/>
        </p:nvSpPr>
        <p:spPr>
          <a:xfrm>
            <a:off x="5257800" y="2069068"/>
            <a:ext cx="685800" cy="381000"/>
          </a:xfrm>
          <a:prstGeom prst="rect">
            <a:avLst/>
          </a:prstGeom>
          <a:noFill/>
        </p:spPr>
        <p:txBody>
          <a:bodyPr wrap="square" rtlCol="0">
            <a:spAutoFit/>
          </a:bodyPr>
          <a:lstStyle/>
          <a:p>
            <a:pPr algn="ctr"/>
            <a:r>
              <a:rPr lang="en-US" dirty="0" smtClean="0"/>
              <a:t>75%</a:t>
            </a:r>
            <a:endParaRPr lang="en-US" dirty="0"/>
          </a:p>
        </p:txBody>
      </p:sp>
      <p:sp>
        <p:nvSpPr>
          <p:cNvPr id="12" name="TextBox 11"/>
          <p:cNvSpPr txBox="1"/>
          <p:nvPr/>
        </p:nvSpPr>
        <p:spPr>
          <a:xfrm>
            <a:off x="7620000" y="2145268"/>
            <a:ext cx="762000" cy="369332"/>
          </a:xfrm>
          <a:prstGeom prst="rect">
            <a:avLst/>
          </a:prstGeom>
          <a:noFill/>
        </p:spPr>
        <p:txBody>
          <a:bodyPr wrap="square" rtlCol="0">
            <a:spAutoFit/>
          </a:bodyPr>
          <a:lstStyle/>
          <a:p>
            <a:pPr algn="ctr"/>
            <a:r>
              <a:rPr lang="en-US" dirty="0" smtClean="0"/>
              <a:t>100%</a:t>
            </a:r>
            <a:endParaRPr lang="en-US" dirty="0"/>
          </a:p>
        </p:txBody>
      </p:sp>
      <p:sp>
        <p:nvSpPr>
          <p:cNvPr id="13" name="TextBox 12"/>
          <p:cNvSpPr txBox="1"/>
          <p:nvPr/>
        </p:nvSpPr>
        <p:spPr>
          <a:xfrm>
            <a:off x="6019800" y="990600"/>
            <a:ext cx="1676400" cy="523220"/>
          </a:xfrm>
          <a:prstGeom prst="rect">
            <a:avLst/>
          </a:prstGeom>
          <a:noFill/>
        </p:spPr>
        <p:txBody>
          <a:bodyPr wrap="square" rtlCol="0">
            <a:spAutoFit/>
          </a:bodyPr>
          <a:lstStyle/>
          <a:p>
            <a:pPr algn="ctr"/>
            <a:r>
              <a:rPr lang="en-US" sz="1400" dirty="0" smtClean="0"/>
              <a:t>75% NOx cut sensitivity</a:t>
            </a:r>
            <a:endParaRPr lang="en-US" sz="1400" dirty="0"/>
          </a:p>
        </p:txBody>
      </p:sp>
      <p:sp>
        <p:nvSpPr>
          <p:cNvPr id="14" name="TextBox 13"/>
          <p:cNvSpPr txBox="1"/>
          <p:nvPr/>
        </p:nvSpPr>
        <p:spPr>
          <a:xfrm>
            <a:off x="3581400" y="990600"/>
            <a:ext cx="1828800" cy="523220"/>
          </a:xfrm>
          <a:prstGeom prst="rect">
            <a:avLst/>
          </a:prstGeom>
          <a:noFill/>
        </p:spPr>
        <p:txBody>
          <a:bodyPr wrap="square" rtlCol="0">
            <a:spAutoFit/>
          </a:bodyPr>
          <a:lstStyle/>
          <a:p>
            <a:pPr algn="ctr"/>
            <a:r>
              <a:rPr lang="en-US" sz="1400" dirty="0" smtClean="0"/>
              <a:t>50% NOx cut sensitivity</a:t>
            </a:r>
            <a:endParaRPr lang="en-US" sz="1400" dirty="0"/>
          </a:p>
        </p:txBody>
      </p:sp>
      <p:sp>
        <p:nvSpPr>
          <p:cNvPr id="15" name="TextBox 14"/>
          <p:cNvSpPr txBox="1"/>
          <p:nvPr/>
        </p:nvSpPr>
        <p:spPr>
          <a:xfrm>
            <a:off x="1524000" y="1140023"/>
            <a:ext cx="1447800" cy="307777"/>
          </a:xfrm>
          <a:prstGeom prst="rect">
            <a:avLst/>
          </a:prstGeom>
          <a:noFill/>
        </p:spPr>
        <p:txBody>
          <a:bodyPr wrap="square" rtlCol="0">
            <a:spAutoFit/>
          </a:bodyPr>
          <a:lstStyle/>
          <a:p>
            <a:pPr algn="ctr"/>
            <a:r>
              <a:rPr lang="en-US" sz="1400" dirty="0" smtClean="0"/>
              <a:t>Base sensitivity</a:t>
            </a:r>
            <a:endParaRPr lang="en-US" sz="1400" dirty="0"/>
          </a:p>
        </p:txBody>
      </p:sp>
      <p:sp>
        <p:nvSpPr>
          <p:cNvPr id="16" name="Left Brace 15"/>
          <p:cNvSpPr/>
          <p:nvPr/>
        </p:nvSpPr>
        <p:spPr>
          <a:xfrm rot="5400000">
            <a:off x="2133600" y="990600"/>
            <a:ext cx="304800" cy="1371600"/>
          </a:xfrm>
          <a:prstGeom prst="leftBrace">
            <a:avLst>
              <a:gd name="adj1" fmla="val 8333"/>
              <a:gd name="adj2" fmla="val 5149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rot="5400000">
            <a:off x="4267200" y="685800"/>
            <a:ext cx="304800" cy="1981200"/>
          </a:xfrm>
          <a:prstGeom prst="leftBrace">
            <a:avLst>
              <a:gd name="adj1" fmla="val 8333"/>
              <a:gd name="adj2" fmla="val 5149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rot="5400000">
            <a:off x="6667500" y="647700"/>
            <a:ext cx="304800" cy="2057400"/>
          </a:xfrm>
          <a:prstGeom prst="leftBrace">
            <a:avLst>
              <a:gd name="adj1" fmla="val 8333"/>
              <a:gd name="adj2" fmla="val 5149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fld id="{D4CCC5E3-84A2-4849-ACB1-092C32F61986}" type="slidenum">
              <a:rPr lang="en-US" smtClean="0"/>
              <a:pPr/>
              <a:t>11</a:t>
            </a:fld>
            <a:endParaRPr lang="en-US" dirty="0"/>
          </a:p>
        </p:txBody>
      </p:sp>
      <p:sp>
        <p:nvSpPr>
          <p:cNvPr id="3" name="Title 2"/>
          <p:cNvSpPr>
            <a:spLocks noGrp="1"/>
          </p:cNvSpPr>
          <p:nvPr>
            <p:ph type="title" idx="4294967295"/>
          </p:nvPr>
        </p:nvSpPr>
        <p:spPr>
          <a:xfrm>
            <a:off x="0" y="2667000"/>
            <a:ext cx="2133600" cy="1143000"/>
          </a:xfrm>
        </p:spPr>
        <p:txBody>
          <a:bodyPr>
            <a:noAutofit/>
          </a:bodyPr>
          <a:lstStyle/>
          <a:p>
            <a:r>
              <a:rPr lang="en-US" sz="2400" dirty="0" smtClean="0"/>
              <a:t>Comparison of 1 step and 3 step DDM versus BF performance: 100% NOx cut</a:t>
            </a:r>
            <a:endParaRPr lang="en-US" sz="2400" dirty="0"/>
          </a:p>
        </p:txBody>
      </p:sp>
      <p:pic>
        <p:nvPicPr>
          <p:cNvPr id="41986" name="Picture 2" descr="C:\Documents and Settings\hsimon02\Heather's documents\ozone NAAQS\DDM_testcase1\compare.ddm.bf\ddm.vs.bf_100percNOx_atlantasites_hourlyO3.png"/>
          <p:cNvPicPr>
            <a:picLocks noChangeAspect="1" noChangeArrowheads="1"/>
          </p:cNvPicPr>
          <p:nvPr/>
        </p:nvPicPr>
        <p:blipFill>
          <a:blip r:embed="rId3" cstate="print"/>
          <a:srcRect/>
          <a:stretch>
            <a:fillRect/>
          </a:stretch>
        </p:blipFill>
        <p:spPr bwMode="auto">
          <a:xfrm>
            <a:off x="2133600" y="0"/>
            <a:ext cx="3383280" cy="3383280"/>
          </a:xfrm>
          <a:prstGeom prst="rect">
            <a:avLst/>
          </a:prstGeom>
          <a:noFill/>
        </p:spPr>
      </p:pic>
      <p:pic>
        <p:nvPicPr>
          <p:cNvPr id="41987" name="Picture 3" descr="C:\Documents and Settings\hsimon02\Heather's documents\ozone NAAQS\DDM_testcase1\compare.ddm.bf\ddm.vs.bf_100percNOx_detroitsites_hourlyO3.png"/>
          <p:cNvPicPr>
            <a:picLocks noChangeAspect="1" noChangeArrowheads="1"/>
          </p:cNvPicPr>
          <p:nvPr/>
        </p:nvPicPr>
        <p:blipFill>
          <a:blip r:embed="rId4" cstate="print"/>
          <a:srcRect/>
          <a:stretch>
            <a:fillRect/>
          </a:stretch>
        </p:blipFill>
        <p:spPr bwMode="auto">
          <a:xfrm>
            <a:off x="2133600" y="3286125"/>
            <a:ext cx="3383280" cy="3383280"/>
          </a:xfrm>
          <a:prstGeom prst="rect">
            <a:avLst/>
          </a:prstGeom>
          <a:noFill/>
        </p:spPr>
      </p:pic>
      <p:pic>
        <p:nvPicPr>
          <p:cNvPr id="41988" name="Picture 4" descr="C:\Documents and Settings\hsimon02\Heather's documents\ozone NAAQS\DDM_testcase1\compare.ddm.bf\ddm3step.vs.bf_100percNOx_atlantasites_hourlyO3_newcutoff.png"/>
          <p:cNvPicPr>
            <a:picLocks noChangeAspect="1" noChangeArrowheads="1"/>
          </p:cNvPicPr>
          <p:nvPr/>
        </p:nvPicPr>
        <p:blipFill>
          <a:blip r:embed="rId5" cstate="print"/>
          <a:srcRect/>
          <a:stretch>
            <a:fillRect/>
          </a:stretch>
        </p:blipFill>
        <p:spPr bwMode="auto">
          <a:xfrm>
            <a:off x="5562600" y="0"/>
            <a:ext cx="3383280" cy="3383280"/>
          </a:xfrm>
          <a:prstGeom prst="rect">
            <a:avLst/>
          </a:prstGeom>
          <a:noFill/>
        </p:spPr>
      </p:pic>
      <p:pic>
        <p:nvPicPr>
          <p:cNvPr id="41989" name="Picture 5" descr="C:\Documents and Settings\hsimon02\Heather's documents\ozone NAAQS\DDM_testcase1\compare.ddm.bf\ddm3step.vs.bf_100percNOx_detroitsites_hourlyO3_newcutoff.png"/>
          <p:cNvPicPr>
            <a:picLocks noChangeAspect="1" noChangeArrowheads="1"/>
          </p:cNvPicPr>
          <p:nvPr/>
        </p:nvPicPr>
        <p:blipFill>
          <a:blip r:embed="rId6" cstate="print"/>
          <a:srcRect/>
          <a:stretch>
            <a:fillRect/>
          </a:stretch>
        </p:blipFill>
        <p:spPr bwMode="auto">
          <a:xfrm>
            <a:off x="5562600" y="3276600"/>
            <a:ext cx="3383280" cy="3383280"/>
          </a:xfrm>
          <a:prstGeom prst="rect">
            <a:avLst/>
          </a:prstGeom>
          <a:noFill/>
        </p:spPr>
      </p:pic>
      <p:cxnSp>
        <p:nvCxnSpPr>
          <p:cNvPr id="7" name="Straight Arrow Connector 6"/>
          <p:cNvCxnSpPr/>
          <p:nvPr/>
        </p:nvCxnSpPr>
        <p:spPr>
          <a:xfrm>
            <a:off x="5029200" y="228600"/>
            <a:ext cx="838200"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029200" y="3505200"/>
            <a:ext cx="838200"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781800" cy="1143000"/>
          </a:xfrm>
        </p:spPr>
        <p:txBody>
          <a:bodyPr>
            <a:noAutofit/>
          </a:bodyPr>
          <a:lstStyle/>
          <a:p>
            <a:r>
              <a:rPr lang="en-US" sz="3000" dirty="0" smtClean="0"/>
              <a:t>DDM Adjustment results for Atlanta to Reach the 75 ppb Standard: NOx Reductions Only</a:t>
            </a:r>
            <a:endParaRPr lang="en-US" sz="3000" dirty="0"/>
          </a:p>
        </p:txBody>
      </p:sp>
      <p:sp>
        <p:nvSpPr>
          <p:cNvPr id="19" name="Slide Number Placeholder 18"/>
          <p:cNvSpPr>
            <a:spLocks noGrp="1"/>
          </p:cNvSpPr>
          <p:nvPr>
            <p:ph type="sldNum" sz="quarter" idx="10"/>
          </p:nvPr>
        </p:nvSpPr>
        <p:spPr/>
        <p:txBody>
          <a:bodyPr/>
          <a:lstStyle/>
          <a:p>
            <a:fld id="{D4CCC5E3-84A2-4849-ACB1-092C32F61986}" type="slidenum">
              <a:rPr lang="en-US" smtClean="0"/>
              <a:pPr/>
              <a:t>12</a:t>
            </a:fld>
            <a:endParaRPr lang="en-US"/>
          </a:p>
        </p:txBody>
      </p:sp>
      <p:graphicFrame>
        <p:nvGraphicFramePr>
          <p:cNvPr id="5" name="Table 4"/>
          <p:cNvGraphicFramePr>
            <a:graphicFrameLocks noGrp="1"/>
          </p:cNvGraphicFramePr>
          <p:nvPr/>
        </p:nvGraphicFramePr>
        <p:xfrm>
          <a:off x="3124199" y="1828800"/>
          <a:ext cx="4419601" cy="4449445"/>
        </p:xfrm>
        <a:graphic>
          <a:graphicData uri="http://schemas.openxmlformats.org/drawingml/2006/table">
            <a:tbl>
              <a:tblPr firstRow="1" bandRow="1">
                <a:tableStyleId>{46F890A9-2807-4EBB-B81D-B2AA78EC7F39}</a:tableStyleId>
              </a:tblPr>
              <a:tblGrid>
                <a:gridCol w="1447354"/>
                <a:gridCol w="1447354"/>
                <a:gridCol w="1524893"/>
              </a:tblGrid>
              <a:tr h="370840">
                <a:tc>
                  <a:txBody>
                    <a:bodyPr/>
                    <a:lstStyle/>
                    <a:p>
                      <a:pPr algn="ctr" fontAlgn="b"/>
                      <a:r>
                        <a:rPr lang="en-US" sz="1600" u="none" strike="noStrike" dirty="0"/>
                        <a:t>monitor</a:t>
                      </a:r>
                      <a:endParaRPr lang="en-US" sz="16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3E"/>
                    </a:solidFill>
                  </a:tcPr>
                </a:tc>
                <a:tc>
                  <a:txBody>
                    <a:bodyPr/>
                    <a:lstStyle/>
                    <a:p>
                      <a:pPr algn="ctr" fontAlgn="b"/>
                      <a:r>
                        <a:rPr lang="en-US" sz="1600" u="none" strike="noStrike" dirty="0" smtClean="0"/>
                        <a:t>Measured 2006-2008 </a:t>
                      </a:r>
                    </a:p>
                    <a:p>
                      <a:pPr algn="ctr" fontAlgn="b"/>
                      <a:r>
                        <a:rPr lang="en-US" sz="1600" u="none" strike="noStrike" dirty="0" smtClean="0"/>
                        <a:t>DV</a:t>
                      </a:r>
                      <a:endParaRPr lang="en-US" sz="1600" b="0" i="0" u="none" strike="noStrike" dirty="0">
                        <a:solidFill>
                          <a:schemeClr val="tx1"/>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3E"/>
                    </a:solidFill>
                  </a:tcPr>
                </a:tc>
                <a:tc>
                  <a:txBody>
                    <a:bodyPr/>
                    <a:lstStyle/>
                    <a:p>
                      <a:pPr algn="ctr" fontAlgn="b"/>
                      <a:r>
                        <a:rPr lang="en-US" sz="1600" u="none" strike="noStrike" baseline="0" dirty="0" smtClean="0"/>
                        <a:t>HDDM Adjustment </a:t>
                      </a:r>
                    </a:p>
                    <a:p>
                      <a:pPr algn="ctr" fontAlgn="b"/>
                      <a:r>
                        <a:rPr lang="en-US" sz="1600" u="none" strike="noStrike" dirty="0" smtClean="0"/>
                        <a:t>DV</a:t>
                      </a:r>
                      <a:endParaRPr lang="en-US" sz="1600" b="0" i="0" u="none" strike="noStrike" dirty="0">
                        <a:solidFill>
                          <a:schemeClr val="tx1"/>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3E"/>
                    </a:solidFill>
                  </a:tcPr>
                </a:tc>
              </a:tr>
              <a:tr h="370840">
                <a:tc>
                  <a:txBody>
                    <a:bodyPr/>
                    <a:lstStyle/>
                    <a:p>
                      <a:pPr algn="ctr" fontAlgn="b"/>
                      <a:r>
                        <a:rPr lang="en-US" sz="1600" u="none" strike="noStrike" dirty="0"/>
                        <a:t>130670003</a:t>
                      </a:r>
                      <a:endParaRPr lang="en-US" sz="16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t>85</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65</a:t>
                      </a:r>
                      <a:endParaRPr lang="en-US" sz="1600" b="0" i="0" u="none" strike="noStrike" dirty="0">
                        <a:solidFill>
                          <a:schemeClr val="tx1"/>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b"/>
                      <a:r>
                        <a:rPr lang="en-US" sz="1600" u="none" strike="noStrike" dirty="0"/>
                        <a:t>130770002</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t>84</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63</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b"/>
                      <a:r>
                        <a:rPr lang="en-US" sz="1600" u="none" strike="noStrike" dirty="0"/>
                        <a:t>130890002</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a:t>93</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75</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a:txBody>
                    <a:bodyPr/>
                    <a:lstStyle/>
                    <a:p>
                      <a:pPr algn="ctr" fontAlgn="b"/>
                      <a:r>
                        <a:rPr lang="en-US" sz="1600" u="none" strike="noStrike" dirty="0"/>
                        <a:t>130970004</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t>87</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66</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b"/>
                      <a:r>
                        <a:rPr lang="en-US" sz="1600" u="none" strike="noStrike" dirty="0"/>
                        <a:t>131130001</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t>86</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65</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b"/>
                      <a:r>
                        <a:rPr lang="en-US" sz="1600" u="none" strike="noStrike" dirty="0"/>
                        <a:t>131210055</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a:t>91</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73</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a:txBody>
                    <a:bodyPr/>
                    <a:lstStyle/>
                    <a:p>
                      <a:pPr algn="ctr" fontAlgn="b"/>
                      <a:r>
                        <a:rPr lang="en-US" sz="1600" u="none" strike="noStrike" dirty="0"/>
                        <a:t>131350002</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t>88</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65</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b"/>
                      <a:r>
                        <a:rPr lang="en-US" sz="1600" u="none" strike="noStrike" dirty="0"/>
                        <a:t>131510002</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a:t>94</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73</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pPr algn="ctr" fontAlgn="b"/>
                      <a:r>
                        <a:rPr lang="en-US" sz="1600" u="none" strike="noStrike" dirty="0"/>
                        <a:t>132230003</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t>80</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59</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b"/>
                      <a:r>
                        <a:rPr lang="en-US" sz="1600" u="none" strike="noStrike" dirty="0"/>
                        <a:t>132470001</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a:t>95</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71</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9" name="TextBox 8"/>
          <p:cNvSpPr txBox="1"/>
          <p:nvPr/>
        </p:nvSpPr>
        <p:spPr>
          <a:xfrm>
            <a:off x="152400" y="3048000"/>
            <a:ext cx="2590800" cy="2308324"/>
          </a:xfrm>
          <a:prstGeom prst="rect">
            <a:avLst/>
          </a:prstGeom>
          <a:noFill/>
        </p:spPr>
        <p:txBody>
          <a:bodyPr wrap="square" rtlCol="0">
            <a:spAutoFit/>
          </a:bodyPr>
          <a:lstStyle/>
          <a:p>
            <a:r>
              <a:rPr lang="en-US" dirty="0" smtClean="0"/>
              <a:t>The DDM-based adjustment predicts ozone at downtown sites to be less responsive to NOx emissions reductions than ozone at other sites in Atlanta</a:t>
            </a:r>
            <a:endParaRPr lang="en-US" dirty="0"/>
          </a:p>
        </p:txBody>
      </p:sp>
      <p:sp>
        <p:nvSpPr>
          <p:cNvPr id="15" name="TextBox 14"/>
          <p:cNvSpPr txBox="1"/>
          <p:nvPr/>
        </p:nvSpPr>
        <p:spPr>
          <a:xfrm>
            <a:off x="7696200" y="4916269"/>
            <a:ext cx="1295400" cy="646331"/>
          </a:xfrm>
          <a:prstGeom prst="rect">
            <a:avLst/>
          </a:prstGeom>
          <a:solidFill>
            <a:srgbClr val="FFC000"/>
          </a:solidFill>
          <a:ln>
            <a:solidFill>
              <a:schemeClr val="bg1">
                <a:lumMod val="50000"/>
              </a:schemeClr>
            </a:solidFill>
          </a:ln>
        </p:spPr>
        <p:txBody>
          <a:bodyPr wrap="square" rtlCol="0">
            <a:spAutoFit/>
          </a:bodyPr>
          <a:lstStyle/>
          <a:p>
            <a:pPr algn="ctr"/>
            <a:r>
              <a:rPr lang="en-US" dirty="0" smtClean="0"/>
              <a:t>Urban sites</a:t>
            </a:r>
            <a:endParaRPr lang="en-US" dirty="0"/>
          </a:p>
        </p:txBody>
      </p:sp>
      <p:sp>
        <p:nvSpPr>
          <p:cNvPr id="16" name="TextBox 15"/>
          <p:cNvSpPr txBox="1"/>
          <p:nvPr/>
        </p:nvSpPr>
        <p:spPr>
          <a:xfrm>
            <a:off x="7696200" y="5525869"/>
            <a:ext cx="1295400" cy="646331"/>
          </a:xfrm>
          <a:prstGeom prst="rect">
            <a:avLst/>
          </a:prstGeom>
          <a:solidFill>
            <a:srgbClr val="00B0F0"/>
          </a:solidFill>
          <a:ln>
            <a:solidFill>
              <a:schemeClr val="bg1">
                <a:lumMod val="50000"/>
              </a:schemeClr>
            </a:solidFill>
          </a:ln>
        </p:spPr>
        <p:txBody>
          <a:bodyPr wrap="square" rtlCol="0">
            <a:spAutoFit/>
          </a:bodyPr>
          <a:lstStyle/>
          <a:p>
            <a:pPr algn="ctr"/>
            <a:r>
              <a:rPr lang="en-US" dirty="0" smtClean="0"/>
              <a:t>Downwind sites</a:t>
            </a:r>
            <a:endParaRPr lang="en-US" dirty="0"/>
          </a:p>
        </p:txBody>
      </p:sp>
    </p:spTree>
  </p:cSld>
  <p:clrMapOvr>
    <a:masterClrMapping/>
  </p:clrMapOvr>
  <p:transition advTm="10740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hsimon02\Heather's documents\ozone NAAQS\DDM_testcase1\atlantarollback\twostep_median_newcutpoint_6to5_highnight\boxplot131210055_rolledbackozone.png"/>
          <p:cNvPicPr>
            <a:picLocks noChangeAspect="1" noChangeArrowheads="1"/>
          </p:cNvPicPr>
          <p:nvPr/>
        </p:nvPicPr>
        <p:blipFill>
          <a:blip r:embed="rId2" cstate="print"/>
          <a:srcRect/>
          <a:stretch>
            <a:fillRect/>
          </a:stretch>
        </p:blipFill>
        <p:spPr bwMode="auto">
          <a:xfrm>
            <a:off x="76200" y="1905000"/>
            <a:ext cx="4572000" cy="4572000"/>
          </a:xfrm>
          <a:prstGeom prst="rect">
            <a:avLst/>
          </a:prstGeom>
          <a:noFill/>
        </p:spPr>
      </p:pic>
      <p:sp>
        <p:nvSpPr>
          <p:cNvPr id="2" name="Title 1"/>
          <p:cNvSpPr>
            <a:spLocks noGrp="1"/>
          </p:cNvSpPr>
          <p:nvPr>
            <p:ph type="title"/>
          </p:nvPr>
        </p:nvSpPr>
        <p:spPr>
          <a:xfrm>
            <a:off x="2362200" y="274638"/>
            <a:ext cx="6781800" cy="1143000"/>
          </a:xfrm>
        </p:spPr>
        <p:txBody>
          <a:bodyPr>
            <a:noAutofit/>
          </a:bodyPr>
          <a:lstStyle/>
          <a:p>
            <a:r>
              <a:rPr lang="en-US" sz="2700" dirty="0" smtClean="0"/>
              <a:t>Change in Ozone Distribution with DDM Adjustment Approach at an Urban and a Downwind Atlanta Area Site</a:t>
            </a:r>
            <a:endParaRPr lang="en-US" sz="2700" dirty="0"/>
          </a:p>
        </p:txBody>
      </p:sp>
      <p:sp>
        <p:nvSpPr>
          <p:cNvPr id="7" name="Slide Number Placeholder 6"/>
          <p:cNvSpPr>
            <a:spLocks noGrp="1"/>
          </p:cNvSpPr>
          <p:nvPr>
            <p:ph type="sldNum" sz="quarter" idx="10"/>
          </p:nvPr>
        </p:nvSpPr>
        <p:spPr/>
        <p:txBody>
          <a:bodyPr/>
          <a:lstStyle/>
          <a:p>
            <a:fld id="{D4CCC5E3-84A2-4849-ACB1-092C32F61986}" type="slidenum">
              <a:rPr lang="en-US" smtClean="0"/>
              <a:pPr/>
              <a:t>13</a:t>
            </a:fld>
            <a:endParaRPr lang="en-US"/>
          </a:p>
        </p:txBody>
      </p:sp>
      <p:pic>
        <p:nvPicPr>
          <p:cNvPr id="6146" name="Picture 2" descr="C:\Documents and Settings\hsimon02\Heather's documents\ozone NAAQS\DDM_testcase1\atlantarollback\twostep_median_newcutpoint_6to5_highnight\boxplot132470001_rolledbackozone.png"/>
          <p:cNvPicPr>
            <a:picLocks noChangeAspect="1" noChangeArrowheads="1"/>
          </p:cNvPicPr>
          <p:nvPr/>
        </p:nvPicPr>
        <p:blipFill>
          <a:blip r:embed="rId3" cstate="print"/>
          <a:srcRect/>
          <a:stretch>
            <a:fillRect/>
          </a:stretch>
        </p:blipFill>
        <p:spPr bwMode="auto">
          <a:xfrm>
            <a:off x="4572000" y="1905000"/>
            <a:ext cx="4572000" cy="4572000"/>
          </a:xfrm>
          <a:prstGeom prst="rect">
            <a:avLst/>
          </a:prstGeom>
          <a:noFill/>
        </p:spPr>
      </p:pic>
      <p:sp>
        <p:nvSpPr>
          <p:cNvPr id="5" name="TextBox 4"/>
          <p:cNvSpPr txBox="1"/>
          <p:nvPr/>
        </p:nvSpPr>
        <p:spPr>
          <a:xfrm>
            <a:off x="1803788" y="1628775"/>
            <a:ext cx="1168012" cy="369332"/>
          </a:xfrm>
          <a:prstGeom prst="rect">
            <a:avLst/>
          </a:prstGeom>
          <a:noFill/>
        </p:spPr>
        <p:txBody>
          <a:bodyPr wrap="none" rtlCol="0">
            <a:spAutoFit/>
          </a:bodyPr>
          <a:lstStyle/>
          <a:p>
            <a:r>
              <a:rPr lang="en-US" dirty="0" smtClean="0"/>
              <a:t>Urban Site</a:t>
            </a:r>
            <a:endParaRPr lang="en-US" dirty="0"/>
          </a:p>
        </p:txBody>
      </p:sp>
      <p:sp>
        <p:nvSpPr>
          <p:cNvPr id="6" name="TextBox 5"/>
          <p:cNvSpPr txBox="1"/>
          <p:nvPr/>
        </p:nvSpPr>
        <p:spPr>
          <a:xfrm>
            <a:off x="6096000" y="1628775"/>
            <a:ext cx="1596719" cy="369332"/>
          </a:xfrm>
          <a:prstGeom prst="rect">
            <a:avLst/>
          </a:prstGeom>
          <a:noFill/>
        </p:spPr>
        <p:txBody>
          <a:bodyPr wrap="none" rtlCol="0">
            <a:spAutoFit/>
          </a:bodyPr>
          <a:lstStyle/>
          <a:p>
            <a:r>
              <a:rPr lang="en-US" dirty="0" smtClean="0"/>
              <a:t>Downwind Site</a:t>
            </a:r>
            <a:endParaRPr lang="en-US" dirty="0"/>
          </a:p>
        </p:txBody>
      </p:sp>
    </p:spTree>
  </p:cSld>
  <p:clrMapOvr>
    <a:masterClrMapping/>
  </p:clrMapOvr>
  <p:transition advTm="7956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858000" cy="1143000"/>
          </a:xfrm>
        </p:spPr>
        <p:txBody>
          <a:bodyPr>
            <a:noAutofit/>
          </a:bodyPr>
          <a:lstStyle/>
          <a:p>
            <a:r>
              <a:rPr lang="en-US" sz="3000" dirty="0" smtClean="0"/>
              <a:t>DDM Adjustment Results for Detroit to Reach the 75 ppb standard: NOx and VOC Reductions</a:t>
            </a:r>
            <a:endParaRPr lang="en-US" sz="3000" dirty="0"/>
          </a:p>
        </p:txBody>
      </p:sp>
      <p:sp>
        <p:nvSpPr>
          <p:cNvPr id="28" name="Slide Number Placeholder 27"/>
          <p:cNvSpPr>
            <a:spLocks noGrp="1"/>
          </p:cNvSpPr>
          <p:nvPr>
            <p:ph type="sldNum" sz="quarter" idx="10"/>
          </p:nvPr>
        </p:nvSpPr>
        <p:spPr/>
        <p:txBody>
          <a:bodyPr/>
          <a:lstStyle/>
          <a:p>
            <a:fld id="{D4CCC5E3-84A2-4849-ACB1-092C32F61986}" type="slidenum">
              <a:rPr lang="en-US" smtClean="0"/>
              <a:pPr/>
              <a:t>14</a:t>
            </a:fld>
            <a:endParaRPr lang="en-US"/>
          </a:p>
        </p:txBody>
      </p:sp>
      <p:graphicFrame>
        <p:nvGraphicFramePr>
          <p:cNvPr id="5" name="Table 4"/>
          <p:cNvGraphicFramePr>
            <a:graphicFrameLocks noGrp="1"/>
          </p:cNvGraphicFramePr>
          <p:nvPr/>
        </p:nvGraphicFramePr>
        <p:xfrm>
          <a:off x="838200" y="1687195"/>
          <a:ext cx="6629401" cy="4180205"/>
        </p:xfrm>
        <a:graphic>
          <a:graphicData uri="http://schemas.openxmlformats.org/drawingml/2006/table">
            <a:tbl>
              <a:tblPr firstRow="1" bandRow="1">
                <a:tableStyleId>{46F890A9-2807-4EBB-B81D-B2AA78EC7F39}</a:tableStyleId>
              </a:tblPr>
              <a:tblGrid>
                <a:gridCol w="1381125"/>
                <a:gridCol w="1282473"/>
                <a:gridCol w="2071688"/>
                <a:gridCol w="1894115"/>
              </a:tblGrid>
              <a:tr h="1041861">
                <a:tc>
                  <a:txBody>
                    <a:bodyPr/>
                    <a:lstStyle/>
                    <a:p>
                      <a:pPr algn="ctr" fontAlgn="b"/>
                      <a:r>
                        <a:rPr lang="en-US" sz="1600" u="none" strike="noStrike" dirty="0"/>
                        <a:t>monitor</a:t>
                      </a:r>
                      <a:endParaRPr lang="en-US" sz="16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3E"/>
                    </a:solidFill>
                  </a:tcPr>
                </a:tc>
                <a:tc>
                  <a:txBody>
                    <a:bodyPr/>
                    <a:lstStyle/>
                    <a:p>
                      <a:pPr algn="ctr" fontAlgn="b"/>
                      <a:r>
                        <a:rPr lang="en-US" sz="1600" u="none" strike="noStrike" dirty="0" smtClean="0"/>
                        <a:t>Measured 2006-2008 DV</a:t>
                      </a:r>
                      <a:endParaRPr lang="en-US" sz="1600" b="0" i="0" u="none" strike="noStrike" dirty="0">
                        <a:solidFill>
                          <a:schemeClr val="tx1"/>
                        </a:solidFill>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3E"/>
                    </a:solidFill>
                  </a:tcPr>
                </a:tc>
                <a:tc>
                  <a:txBody>
                    <a:bodyPr/>
                    <a:lstStyle/>
                    <a:p>
                      <a:pPr algn="ctr" fontAlgn="b"/>
                      <a:r>
                        <a:rPr lang="en-US" sz="1600" u="none" strike="noStrike" dirty="0" smtClean="0"/>
                        <a:t>HDDM adjustment</a:t>
                      </a:r>
                      <a:r>
                        <a:rPr lang="en-US" sz="1600" u="none" strike="noStrike" baseline="0" dirty="0" smtClean="0"/>
                        <a:t> </a:t>
                      </a:r>
                      <a:r>
                        <a:rPr lang="en-US" sz="1600" u="none" strike="noStrike" dirty="0" smtClean="0"/>
                        <a:t>DV </a:t>
                      </a:r>
                    </a:p>
                    <a:p>
                      <a:pPr algn="ctr" fontAlgn="b"/>
                      <a:r>
                        <a:rPr lang="en-US" sz="1600" u="none" strike="noStrike" dirty="0" smtClean="0"/>
                        <a:t>(VOC reductions)</a:t>
                      </a:r>
                      <a:endParaRPr lang="en-US" sz="1600" b="0" i="0" u="none" strike="noStrike" dirty="0">
                        <a:solidFill>
                          <a:schemeClr val="tx1"/>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3E"/>
                    </a:solidFill>
                  </a:tcPr>
                </a:tc>
                <a:tc>
                  <a:txBody>
                    <a:bodyPr/>
                    <a:lstStyle/>
                    <a:p>
                      <a:pPr algn="ctr" fontAlgn="b"/>
                      <a:r>
                        <a:rPr lang="en-US" sz="1600" u="none" strike="noStrike" dirty="0" smtClean="0"/>
                        <a:t>HDDM adjustment</a:t>
                      </a:r>
                      <a:r>
                        <a:rPr lang="en-US" sz="1600" u="none" strike="noStrike" baseline="0" dirty="0" smtClean="0"/>
                        <a:t> </a:t>
                      </a:r>
                      <a:r>
                        <a:rPr lang="en-US" sz="1600" u="none" strike="noStrike" dirty="0" smtClean="0"/>
                        <a:t>DV </a:t>
                      </a:r>
                    </a:p>
                    <a:p>
                      <a:pPr algn="ctr" fontAlgn="b"/>
                      <a:r>
                        <a:rPr lang="en-US" sz="1600" u="none" strike="noStrike" dirty="0" smtClean="0"/>
                        <a:t>(NOx reductions)</a:t>
                      </a:r>
                      <a:endParaRPr lang="en-US" sz="1600" b="0" i="0" u="none" strike="noStrike" dirty="0">
                        <a:solidFill>
                          <a:schemeClr val="tx1"/>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3E"/>
                    </a:solidFill>
                  </a:tcPr>
                </a:tc>
              </a:tr>
              <a:tr h="392293">
                <a:tc>
                  <a:txBody>
                    <a:bodyPr/>
                    <a:lstStyle/>
                    <a:p>
                      <a:pPr algn="ctr" fontAlgn="b"/>
                      <a:r>
                        <a:rPr lang="en-US" sz="1600" u="none" strike="noStrike" dirty="0" smtClean="0"/>
                        <a:t>261630001</a:t>
                      </a:r>
                      <a:endParaRPr lang="en-US" sz="16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71</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65</a:t>
                      </a:r>
                      <a:endParaRPr lang="en-US" sz="1600" b="0" i="0" u="none" strike="noStrike" dirty="0">
                        <a:solidFill>
                          <a:schemeClr val="tx1"/>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65</a:t>
                      </a:r>
                      <a:endParaRPr lang="en-US" sz="1600" b="0" i="0" u="none" strike="noStrike" dirty="0">
                        <a:solidFill>
                          <a:schemeClr val="tx1"/>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92293">
                <a:tc>
                  <a:txBody>
                    <a:bodyPr/>
                    <a:lstStyle/>
                    <a:p>
                      <a:pPr algn="ctr" fontAlgn="b"/>
                      <a:r>
                        <a:rPr lang="en-US" sz="1600" u="none" strike="noStrike" dirty="0" smtClean="0"/>
                        <a:t>261610008</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74</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68</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65</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293">
                <a:tc>
                  <a:txBody>
                    <a:bodyPr/>
                    <a:lstStyle/>
                    <a:p>
                      <a:pPr algn="ctr" fontAlgn="b"/>
                      <a:r>
                        <a:rPr lang="en-US" sz="1600" u="none" strike="noStrike" dirty="0" smtClean="0"/>
                        <a:t>260910007</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75</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71</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smtClean="0"/>
                        <a:t>63</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293">
                <a:tc>
                  <a:txBody>
                    <a:bodyPr/>
                    <a:lstStyle/>
                    <a:p>
                      <a:pPr algn="ctr" fontAlgn="b"/>
                      <a:r>
                        <a:rPr lang="en-US" sz="1600" u="none" strike="noStrike" dirty="0" smtClean="0"/>
                        <a:t>261250001</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77</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72</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70</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92293">
                <a:tc>
                  <a:txBody>
                    <a:bodyPr/>
                    <a:lstStyle/>
                    <a:p>
                      <a:pPr algn="ctr" fontAlgn="b"/>
                      <a:r>
                        <a:rPr lang="en-US" sz="1600" u="none" strike="noStrike" dirty="0" smtClean="0"/>
                        <a:t>261470005</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78</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74</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67</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92293">
                <a:tc>
                  <a:txBody>
                    <a:bodyPr/>
                    <a:lstStyle/>
                    <a:p>
                      <a:pPr algn="ctr" fontAlgn="b"/>
                      <a:r>
                        <a:rPr lang="en-US" sz="1600" u="none" strike="noStrike" dirty="0" smtClean="0"/>
                        <a:t>260991003</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80</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73</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75</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92293">
                <a:tc>
                  <a:txBody>
                    <a:bodyPr/>
                    <a:lstStyle/>
                    <a:p>
                      <a:pPr algn="ctr" fontAlgn="b"/>
                      <a:r>
                        <a:rPr lang="en-US" sz="1600" u="none" strike="noStrike" dirty="0" smtClean="0"/>
                        <a:t>260990009</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81</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75</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600" u="none" strike="noStrike" dirty="0" smtClean="0"/>
                        <a:t>72</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92293">
                <a:tc>
                  <a:txBody>
                    <a:bodyPr/>
                    <a:lstStyle/>
                    <a:p>
                      <a:pPr algn="ctr" fontAlgn="b"/>
                      <a:r>
                        <a:rPr lang="en-US" sz="1600" u="none" strike="noStrike" dirty="0" smtClean="0"/>
                        <a:t>261630019</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82</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74</a:t>
                      </a:r>
                      <a:endParaRPr lang="en-US" sz="1600" b="0" i="0" u="none" strike="noStrike" dirty="0">
                        <a:solidFill>
                          <a:srgbClr val="000000"/>
                        </a:solidFill>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u="none" strike="noStrike" dirty="0" smtClean="0"/>
                        <a:t>71</a:t>
                      </a:r>
                      <a:endParaRPr lang="en-US" sz="1600" b="0" i="0" u="none" strike="noStrike" dirty="0">
                        <a:solidFill>
                          <a:srgbClr val="000000"/>
                        </a:solidFill>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25" name="TextBox 24"/>
          <p:cNvSpPr txBox="1"/>
          <p:nvPr/>
        </p:nvSpPr>
        <p:spPr>
          <a:xfrm>
            <a:off x="990600" y="5983069"/>
            <a:ext cx="6477000" cy="646331"/>
          </a:xfrm>
          <a:prstGeom prst="rect">
            <a:avLst/>
          </a:prstGeom>
          <a:noFill/>
        </p:spPr>
        <p:txBody>
          <a:bodyPr wrap="square" rtlCol="0">
            <a:spAutoFit/>
          </a:bodyPr>
          <a:lstStyle/>
          <a:p>
            <a:r>
              <a:rPr lang="en-US" dirty="0" smtClean="0"/>
              <a:t>DVs at most sites are more responsive to  NOx reductions, but DV at one site is more responsive to VOC reductions</a:t>
            </a:r>
            <a:endParaRPr lang="en-US" dirty="0"/>
          </a:p>
        </p:txBody>
      </p:sp>
      <p:sp>
        <p:nvSpPr>
          <p:cNvPr id="29" name="TextBox 28"/>
          <p:cNvSpPr txBox="1"/>
          <p:nvPr/>
        </p:nvSpPr>
        <p:spPr>
          <a:xfrm>
            <a:off x="7696200" y="4916269"/>
            <a:ext cx="1295400" cy="646331"/>
          </a:xfrm>
          <a:prstGeom prst="rect">
            <a:avLst/>
          </a:prstGeom>
          <a:solidFill>
            <a:srgbClr val="FFC000"/>
          </a:solidFill>
          <a:ln>
            <a:solidFill>
              <a:schemeClr val="bg1">
                <a:lumMod val="50000"/>
              </a:schemeClr>
            </a:solidFill>
          </a:ln>
        </p:spPr>
        <p:txBody>
          <a:bodyPr wrap="square" rtlCol="0">
            <a:spAutoFit/>
          </a:bodyPr>
          <a:lstStyle/>
          <a:p>
            <a:pPr algn="ctr"/>
            <a:r>
              <a:rPr lang="en-US" dirty="0" smtClean="0"/>
              <a:t>Urban sites</a:t>
            </a:r>
            <a:endParaRPr lang="en-US" dirty="0"/>
          </a:p>
        </p:txBody>
      </p:sp>
      <p:sp>
        <p:nvSpPr>
          <p:cNvPr id="30" name="TextBox 29"/>
          <p:cNvSpPr txBox="1"/>
          <p:nvPr/>
        </p:nvSpPr>
        <p:spPr>
          <a:xfrm>
            <a:off x="7696200" y="5525869"/>
            <a:ext cx="1295400" cy="646331"/>
          </a:xfrm>
          <a:prstGeom prst="rect">
            <a:avLst/>
          </a:prstGeom>
          <a:solidFill>
            <a:srgbClr val="00B0F0"/>
          </a:solidFill>
          <a:ln>
            <a:solidFill>
              <a:schemeClr val="bg1">
                <a:lumMod val="50000"/>
              </a:schemeClr>
            </a:solidFill>
          </a:ln>
        </p:spPr>
        <p:txBody>
          <a:bodyPr wrap="square" rtlCol="0">
            <a:spAutoFit/>
          </a:bodyPr>
          <a:lstStyle/>
          <a:p>
            <a:pPr algn="ctr"/>
            <a:r>
              <a:rPr lang="en-US" dirty="0" smtClean="0"/>
              <a:t>Downwind sites</a:t>
            </a:r>
            <a:endParaRPr lang="en-US" dirty="0"/>
          </a:p>
        </p:txBody>
      </p:sp>
      <p:sp>
        <p:nvSpPr>
          <p:cNvPr id="34" name="TextBox 33"/>
          <p:cNvSpPr txBox="1"/>
          <p:nvPr/>
        </p:nvSpPr>
        <p:spPr>
          <a:xfrm>
            <a:off x="7696200" y="6135469"/>
            <a:ext cx="1295400" cy="646331"/>
          </a:xfrm>
          <a:prstGeom prst="rect">
            <a:avLst/>
          </a:prstGeom>
          <a:solidFill>
            <a:schemeClr val="bg1"/>
          </a:solidFill>
          <a:ln>
            <a:solidFill>
              <a:schemeClr val="bg1">
                <a:lumMod val="50000"/>
              </a:schemeClr>
            </a:solidFill>
          </a:ln>
        </p:spPr>
        <p:txBody>
          <a:bodyPr wrap="square" rtlCol="0">
            <a:spAutoFit/>
          </a:bodyPr>
          <a:lstStyle/>
          <a:p>
            <a:pPr algn="ctr"/>
            <a:r>
              <a:rPr lang="en-US" dirty="0" smtClean="0"/>
              <a:t>Upwind sites</a:t>
            </a:r>
            <a:endParaRPr lang="en-US" dirty="0"/>
          </a:p>
        </p:txBody>
      </p:sp>
    </p:spTree>
  </p:cSld>
  <p:clrMapOvr>
    <a:masterClrMapping/>
  </p:clrMapOvr>
  <p:transition advTm="4453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simon02\Heather's documents\ozone NAAQS\DDM_testcase1\detroitrollback\twostep_median_newcutpoint_6to5_highnight\boxplot260990009_rolledbackozone_nox.png"/>
          <p:cNvPicPr>
            <a:picLocks noChangeAspect="1" noChangeArrowheads="1"/>
          </p:cNvPicPr>
          <p:nvPr/>
        </p:nvPicPr>
        <p:blipFill>
          <a:blip r:embed="rId2" cstate="print"/>
          <a:srcRect/>
          <a:stretch>
            <a:fillRect/>
          </a:stretch>
        </p:blipFill>
        <p:spPr bwMode="auto">
          <a:xfrm>
            <a:off x="4572000" y="1524000"/>
            <a:ext cx="4572000" cy="4572000"/>
          </a:xfrm>
          <a:prstGeom prst="rect">
            <a:avLst/>
          </a:prstGeom>
          <a:noFill/>
        </p:spPr>
      </p:pic>
      <p:pic>
        <p:nvPicPr>
          <p:cNvPr id="1029" name="Picture 5" descr="C:\Documents and Settings\hsimon02\Heather's documents\ozone NAAQS\DDM_testcase1\detroitrollback\twostep_median_newcutpoint_6to5_highnight\boxplot260991003_rolledbackozone_nox.png"/>
          <p:cNvPicPr>
            <a:picLocks noChangeAspect="1" noChangeArrowheads="1"/>
          </p:cNvPicPr>
          <p:nvPr/>
        </p:nvPicPr>
        <p:blipFill>
          <a:blip r:embed="rId3" cstate="print"/>
          <a:srcRect/>
          <a:stretch>
            <a:fillRect/>
          </a:stretch>
        </p:blipFill>
        <p:spPr bwMode="auto">
          <a:xfrm>
            <a:off x="0" y="1514475"/>
            <a:ext cx="4572001" cy="4572000"/>
          </a:xfrm>
          <a:prstGeom prst="rect">
            <a:avLst/>
          </a:prstGeom>
          <a:noFill/>
        </p:spPr>
      </p:pic>
      <p:sp>
        <p:nvSpPr>
          <p:cNvPr id="2" name="Title 1"/>
          <p:cNvSpPr>
            <a:spLocks noGrp="1"/>
          </p:cNvSpPr>
          <p:nvPr>
            <p:ph type="title"/>
          </p:nvPr>
        </p:nvSpPr>
        <p:spPr>
          <a:xfrm>
            <a:off x="2438400" y="76200"/>
            <a:ext cx="6705600" cy="1143000"/>
          </a:xfrm>
        </p:spPr>
        <p:txBody>
          <a:bodyPr>
            <a:noAutofit/>
          </a:bodyPr>
          <a:lstStyle/>
          <a:p>
            <a:r>
              <a:rPr lang="en-US" sz="3000" dirty="0" smtClean="0"/>
              <a:t>Change in Ozone Distribution with DDM Adjustment (NOx) at an Urban and a Downwind Detroit Site</a:t>
            </a:r>
            <a:endParaRPr lang="en-US" sz="3000" dirty="0"/>
          </a:p>
        </p:txBody>
      </p:sp>
      <p:sp>
        <p:nvSpPr>
          <p:cNvPr id="11" name="Slide Number Placeholder 10"/>
          <p:cNvSpPr>
            <a:spLocks noGrp="1"/>
          </p:cNvSpPr>
          <p:nvPr>
            <p:ph type="sldNum" sz="quarter" idx="10"/>
          </p:nvPr>
        </p:nvSpPr>
        <p:spPr>
          <a:xfrm>
            <a:off x="6858000" y="6492875"/>
            <a:ext cx="2133600" cy="365125"/>
          </a:xfrm>
        </p:spPr>
        <p:txBody>
          <a:bodyPr/>
          <a:lstStyle/>
          <a:p>
            <a:fld id="{D4CCC5E3-84A2-4849-ACB1-092C32F61986}" type="slidenum">
              <a:rPr lang="en-US" smtClean="0"/>
              <a:pPr/>
              <a:t>15</a:t>
            </a:fld>
            <a:endParaRPr lang="en-US" dirty="0"/>
          </a:p>
        </p:txBody>
      </p:sp>
      <p:sp>
        <p:nvSpPr>
          <p:cNvPr id="7" name="TextBox 6"/>
          <p:cNvSpPr txBox="1"/>
          <p:nvPr/>
        </p:nvSpPr>
        <p:spPr>
          <a:xfrm>
            <a:off x="4648200" y="6090047"/>
            <a:ext cx="4267200" cy="615553"/>
          </a:xfrm>
          <a:prstGeom prst="rect">
            <a:avLst/>
          </a:prstGeom>
          <a:noFill/>
        </p:spPr>
        <p:txBody>
          <a:bodyPr wrap="square" rtlCol="0">
            <a:spAutoFit/>
          </a:bodyPr>
          <a:lstStyle/>
          <a:p>
            <a:pPr algn="ctr"/>
            <a:r>
              <a:rPr lang="en-US" sz="1700" dirty="0" smtClean="0"/>
              <a:t>Ozone decreases throughout the day with small </a:t>
            </a:r>
            <a:r>
              <a:rPr lang="en-US" sz="1700" dirty="0" err="1" smtClean="0"/>
              <a:t>disbenefits</a:t>
            </a:r>
            <a:r>
              <a:rPr lang="en-US" sz="1700" dirty="0" smtClean="0"/>
              <a:t> during morning rush hour</a:t>
            </a:r>
            <a:endParaRPr lang="en-US" sz="1700" dirty="0"/>
          </a:p>
        </p:txBody>
      </p:sp>
      <p:sp>
        <p:nvSpPr>
          <p:cNvPr id="8" name="TextBox 7"/>
          <p:cNvSpPr txBox="1"/>
          <p:nvPr/>
        </p:nvSpPr>
        <p:spPr>
          <a:xfrm>
            <a:off x="0" y="5943600"/>
            <a:ext cx="4648200" cy="877163"/>
          </a:xfrm>
          <a:prstGeom prst="rect">
            <a:avLst/>
          </a:prstGeom>
          <a:solidFill>
            <a:schemeClr val="bg1"/>
          </a:solidFill>
        </p:spPr>
        <p:txBody>
          <a:bodyPr wrap="square" rtlCol="0">
            <a:spAutoFit/>
          </a:bodyPr>
          <a:lstStyle/>
          <a:p>
            <a:pPr algn="ctr"/>
            <a:r>
              <a:rPr lang="en-US" sz="1700" dirty="0" smtClean="0"/>
              <a:t>NOx reductions lead to ozone increases at all hours for midrange ozone, but substantial decreases for highest daytime values</a:t>
            </a:r>
            <a:endParaRPr lang="en-US" sz="1700" dirty="0"/>
          </a:p>
        </p:txBody>
      </p:sp>
      <p:sp>
        <p:nvSpPr>
          <p:cNvPr id="9" name="TextBox 8"/>
          <p:cNvSpPr txBox="1"/>
          <p:nvPr/>
        </p:nvSpPr>
        <p:spPr>
          <a:xfrm>
            <a:off x="1803788" y="1295400"/>
            <a:ext cx="1168012" cy="369332"/>
          </a:xfrm>
          <a:prstGeom prst="rect">
            <a:avLst/>
          </a:prstGeom>
          <a:noFill/>
        </p:spPr>
        <p:txBody>
          <a:bodyPr wrap="none" rtlCol="0">
            <a:spAutoFit/>
          </a:bodyPr>
          <a:lstStyle/>
          <a:p>
            <a:r>
              <a:rPr lang="en-US" dirty="0" smtClean="0"/>
              <a:t>Urban Site</a:t>
            </a:r>
            <a:endParaRPr lang="en-US" dirty="0"/>
          </a:p>
        </p:txBody>
      </p:sp>
      <p:sp>
        <p:nvSpPr>
          <p:cNvPr id="10" name="TextBox 9"/>
          <p:cNvSpPr txBox="1"/>
          <p:nvPr/>
        </p:nvSpPr>
        <p:spPr>
          <a:xfrm>
            <a:off x="6096000" y="1295400"/>
            <a:ext cx="1596719" cy="369332"/>
          </a:xfrm>
          <a:prstGeom prst="rect">
            <a:avLst/>
          </a:prstGeom>
          <a:noFill/>
        </p:spPr>
        <p:txBody>
          <a:bodyPr wrap="none" rtlCol="0">
            <a:spAutoFit/>
          </a:bodyPr>
          <a:lstStyle/>
          <a:p>
            <a:r>
              <a:rPr lang="en-US" dirty="0" smtClean="0"/>
              <a:t>Downwind Site</a:t>
            </a:r>
            <a:endParaRPr lang="en-US" dirty="0"/>
          </a:p>
        </p:txBody>
      </p:sp>
    </p:spTree>
  </p:cSld>
  <p:clrMapOvr>
    <a:masterClrMapping/>
  </p:clrMapOvr>
  <p:transition advTm="1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simon02\Heather's documents\ozone NAAQS\DDM_testcase1\detroitrollback\twostep_median_newcutpoint_6to5_highnight\boxplot260990009_rolledbackozone_voc.png"/>
          <p:cNvPicPr>
            <a:picLocks noChangeAspect="1" noChangeArrowheads="1"/>
          </p:cNvPicPr>
          <p:nvPr/>
        </p:nvPicPr>
        <p:blipFill>
          <a:blip r:embed="rId2" cstate="print"/>
          <a:srcRect/>
          <a:stretch>
            <a:fillRect/>
          </a:stretch>
        </p:blipFill>
        <p:spPr bwMode="auto">
          <a:xfrm>
            <a:off x="4648200" y="1524000"/>
            <a:ext cx="4572000" cy="4572000"/>
          </a:xfrm>
          <a:prstGeom prst="rect">
            <a:avLst/>
          </a:prstGeom>
          <a:noFill/>
        </p:spPr>
      </p:pic>
      <p:pic>
        <p:nvPicPr>
          <p:cNvPr id="2051" name="Picture 3" descr="C:\Documents and Settings\hsimon02\Heather's documents\ozone NAAQS\DDM_testcase1\detroitrollback\twostep_median_newcutpoint_6to5_highnight\boxplot260991003_rolledbackozone_voc.png"/>
          <p:cNvPicPr>
            <a:picLocks noChangeAspect="1" noChangeArrowheads="1"/>
          </p:cNvPicPr>
          <p:nvPr/>
        </p:nvPicPr>
        <p:blipFill>
          <a:blip r:embed="rId3" cstate="print"/>
          <a:srcRect/>
          <a:stretch>
            <a:fillRect/>
          </a:stretch>
        </p:blipFill>
        <p:spPr bwMode="auto">
          <a:xfrm>
            <a:off x="228600" y="1524000"/>
            <a:ext cx="4572000" cy="4572000"/>
          </a:xfrm>
          <a:prstGeom prst="rect">
            <a:avLst/>
          </a:prstGeom>
          <a:noFill/>
        </p:spPr>
      </p:pic>
      <p:sp>
        <p:nvSpPr>
          <p:cNvPr id="7" name="TextBox 6"/>
          <p:cNvSpPr txBox="1"/>
          <p:nvPr/>
        </p:nvSpPr>
        <p:spPr>
          <a:xfrm>
            <a:off x="2032388" y="1307068"/>
            <a:ext cx="1168012" cy="369332"/>
          </a:xfrm>
          <a:prstGeom prst="rect">
            <a:avLst/>
          </a:prstGeom>
          <a:noFill/>
        </p:spPr>
        <p:txBody>
          <a:bodyPr wrap="none" rtlCol="0">
            <a:spAutoFit/>
          </a:bodyPr>
          <a:lstStyle/>
          <a:p>
            <a:r>
              <a:rPr lang="en-US" dirty="0" smtClean="0"/>
              <a:t>Urban Site</a:t>
            </a:r>
            <a:endParaRPr lang="en-US" dirty="0"/>
          </a:p>
        </p:txBody>
      </p:sp>
      <p:sp>
        <p:nvSpPr>
          <p:cNvPr id="8" name="TextBox 7"/>
          <p:cNvSpPr txBox="1"/>
          <p:nvPr/>
        </p:nvSpPr>
        <p:spPr>
          <a:xfrm>
            <a:off x="6324600" y="1295400"/>
            <a:ext cx="1596719" cy="369332"/>
          </a:xfrm>
          <a:prstGeom prst="rect">
            <a:avLst/>
          </a:prstGeom>
          <a:noFill/>
        </p:spPr>
        <p:txBody>
          <a:bodyPr wrap="none" rtlCol="0">
            <a:spAutoFit/>
          </a:bodyPr>
          <a:lstStyle/>
          <a:p>
            <a:r>
              <a:rPr lang="en-US" dirty="0" smtClean="0"/>
              <a:t>Downwind Site</a:t>
            </a:r>
            <a:endParaRPr lang="en-US" dirty="0"/>
          </a:p>
        </p:txBody>
      </p:sp>
      <p:sp>
        <p:nvSpPr>
          <p:cNvPr id="2" name="Title 1"/>
          <p:cNvSpPr>
            <a:spLocks noGrp="1"/>
          </p:cNvSpPr>
          <p:nvPr>
            <p:ph type="title"/>
          </p:nvPr>
        </p:nvSpPr>
        <p:spPr>
          <a:xfrm>
            <a:off x="2362200" y="76200"/>
            <a:ext cx="6781800" cy="1143000"/>
          </a:xfrm>
        </p:spPr>
        <p:txBody>
          <a:bodyPr>
            <a:noAutofit/>
          </a:bodyPr>
          <a:lstStyle/>
          <a:p>
            <a:r>
              <a:rPr lang="en-US" sz="3000" dirty="0" smtClean="0"/>
              <a:t>Change in Ozone Distribution with DDM Adjustment (VOC) at an Urban and a Downwind Detroit Site</a:t>
            </a:r>
            <a:endParaRPr lang="en-US" sz="3000" dirty="0"/>
          </a:p>
        </p:txBody>
      </p:sp>
      <p:sp>
        <p:nvSpPr>
          <p:cNvPr id="9" name="Slide Number Placeholder 8"/>
          <p:cNvSpPr>
            <a:spLocks noGrp="1"/>
          </p:cNvSpPr>
          <p:nvPr>
            <p:ph type="sldNum" sz="quarter" idx="10"/>
          </p:nvPr>
        </p:nvSpPr>
        <p:spPr/>
        <p:txBody>
          <a:bodyPr/>
          <a:lstStyle/>
          <a:p>
            <a:fld id="{D4CCC5E3-84A2-4849-ACB1-092C32F61986}" type="slidenum">
              <a:rPr lang="en-US" smtClean="0"/>
              <a:pPr/>
              <a:t>16</a:t>
            </a:fld>
            <a:endParaRPr lang="en-US"/>
          </a:p>
        </p:txBody>
      </p:sp>
      <p:sp>
        <p:nvSpPr>
          <p:cNvPr id="6" name="TextBox 5"/>
          <p:cNvSpPr txBox="1"/>
          <p:nvPr/>
        </p:nvSpPr>
        <p:spPr>
          <a:xfrm>
            <a:off x="762000" y="5943600"/>
            <a:ext cx="8153400" cy="923330"/>
          </a:xfrm>
          <a:prstGeom prst="rect">
            <a:avLst/>
          </a:prstGeom>
          <a:noFill/>
        </p:spPr>
        <p:txBody>
          <a:bodyPr wrap="square" rtlCol="0">
            <a:spAutoFit/>
          </a:bodyPr>
          <a:lstStyle/>
          <a:p>
            <a:pPr algn="ctr"/>
            <a:r>
              <a:rPr lang="en-US" dirty="0" smtClean="0"/>
              <a:t>Ozone response is moderate, but ozone decreases at all times of day over the entire range of ozone.  Ozone at downwind site does not decrease as much as in NOx control scenario</a:t>
            </a:r>
            <a:endParaRPr lang="en-US" dirty="0"/>
          </a:p>
        </p:txBody>
      </p:sp>
    </p:spTree>
  </p:cSld>
  <p:clrMapOvr>
    <a:masterClrMapping/>
  </p:clrMapOvr>
  <p:transition advTm="2721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6705600" cy="304800"/>
          </a:xfrm>
        </p:spPr>
        <p:txBody>
          <a:bodyPr/>
          <a:lstStyle/>
          <a:p>
            <a:r>
              <a:rPr lang="en-US" dirty="0" smtClean="0"/>
              <a:t>Conclusions</a:t>
            </a:r>
            <a:endParaRPr lang="en-US" dirty="0"/>
          </a:p>
        </p:txBody>
      </p:sp>
      <p:sp>
        <p:nvSpPr>
          <p:cNvPr id="3" name="Content Placeholder 2"/>
          <p:cNvSpPr>
            <a:spLocks noGrp="1"/>
          </p:cNvSpPr>
          <p:nvPr>
            <p:ph idx="1"/>
          </p:nvPr>
        </p:nvSpPr>
        <p:spPr>
          <a:xfrm>
            <a:off x="685800" y="1524000"/>
            <a:ext cx="8458200" cy="5105400"/>
          </a:xfrm>
        </p:spPr>
        <p:txBody>
          <a:bodyPr>
            <a:normAutofit fontScale="70000" lnSpcReduction="20000"/>
          </a:bodyPr>
          <a:lstStyle/>
          <a:p>
            <a:r>
              <a:rPr lang="en-US" dirty="0" smtClean="0"/>
              <a:t>HDDM adjustment methodology provides a new approach for estimating the distribution of ozone concentrations in an urban area for various levels of the NAAQS</a:t>
            </a:r>
          </a:p>
          <a:p>
            <a:pPr lvl="1"/>
            <a:r>
              <a:rPr lang="en-US" dirty="0" smtClean="0"/>
              <a:t>Captures differences in ozone response at urban versus non-urban sites</a:t>
            </a:r>
          </a:p>
          <a:p>
            <a:pPr lvl="1"/>
            <a:r>
              <a:rPr lang="en-US" dirty="0" smtClean="0"/>
              <a:t>Captures differences in ozone response on high versus low ozone days </a:t>
            </a:r>
          </a:p>
          <a:p>
            <a:pPr lvl="1"/>
            <a:r>
              <a:rPr lang="en-US" dirty="0" smtClean="0"/>
              <a:t>Captures ozone </a:t>
            </a:r>
            <a:r>
              <a:rPr lang="en-US" dirty="0" err="1" smtClean="0"/>
              <a:t>disbenefits</a:t>
            </a:r>
            <a:r>
              <a:rPr lang="en-US" dirty="0" smtClean="0"/>
              <a:t> under NOx-saturated conditions</a:t>
            </a:r>
          </a:p>
          <a:p>
            <a:pPr lvl="1"/>
            <a:r>
              <a:rPr lang="en-US" dirty="0" smtClean="0"/>
              <a:t>Allows evaluation of NOx versus VOC control implications</a:t>
            </a:r>
          </a:p>
          <a:p>
            <a:pPr>
              <a:buNone/>
            </a:pPr>
            <a:endParaRPr lang="en-US" dirty="0" smtClean="0"/>
          </a:p>
          <a:p>
            <a:r>
              <a:rPr lang="en-US" dirty="0" smtClean="0"/>
              <a:t>Next steps:</a:t>
            </a:r>
          </a:p>
          <a:p>
            <a:pPr lvl="1"/>
            <a:r>
              <a:rPr lang="en-US" dirty="0" smtClean="0"/>
              <a:t>Address comments from the Clean Air Science Advisory Committee and the public</a:t>
            </a:r>
          </a:p>
          <a:p>
            <a:pPr lvl="1"/>
            <a:r>
              <a:rPr lang="en-US" dirty="0" smtClean="0"/>
              <a:t>Update to 2007 platform</a:t>
            </a:r>
          </a:p>
          <a:p>
            <a:pPr lvl="1"/>
            <a:r>
              <a:rPr lang="en-US" dirty="0" smtClean="0"/>
              <a:t>Explore different binning techniques</a:t>
            </a:r>
          </a:p>
          <a:p>
            <a:pPr lvl="1"/>
            <a:r>
              <a:rPr lang="en-US" dirty="0" smtClean="0"/>
              <a:t>Expand to 16 cities and 2008-2010 DV period</a:t>
            </a:r>
          </a:p>
          <a:p>
            <a:pPr lvl="1"/>
            <a:r>
              <a:rPr lang="en-US" dirty="0" smtClean="0"/>
              <a:t>Feed results into exposure and risk calculations</a:t>
            </a:r>
          </a:p>
          <a:p>
            <a:pPr lvl="1"/>
            <a:r>
              <a:rPr lang="en-US" dirty="0" smtClean="0"/>
              <a:t>Second draft analysis will be published and reviewed in the spring</a:t>
            </a:r>
          </a:p>
          <a:p>
            <a:endParaRPr lang="en-US" dirty="0" smtClean="0"/>
          </a:p>
          <a:p>
            <a:r>
              <a:rPr lang="en-US" dirty="0" smtClean="0"/>
              <a:t>More information available online: </a:t>
            </a:r>
            <a:r>
              <a:rPr lang="en-US" u="sng" dirty="0" smtClean="0">
                <a:hlinkClick r:id="rId2"/>
              </a:rPr>
              <a:t>http://www.epa.gov/ttn/naaqs/standards/ozone/s_o3_2008_td.html</a:t>
            </a:r>
            <a:endParaRPr lang="en-US" dirty="0" smtClean="0"/>
          </a:p>
          <a:p>
            <a:pPr lvl="1"/>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4CCC5E3-84A2-4849-ACB1-092C32F61986}" type="slidenum">
              <a:rPr lang="en-US" smtClean="0"/>
              <a:pPr/>
              <a:t>17</a:t>
            </a:fld>
            <a:endParaRPr lang="en-US"/>
          </a:p>
        </p:txBody>
      </p:sp>
    </p:spTree>
  </p:cSld>
  <p:clrMapOvr>
    <a:masterClrMapping/>
  </p:clrMapOvr>
  <p:transition advTm="4584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33400"/>
            <a:ext cx="4419600" cy="304800"/>
          </a:xfrm>
        </p:spPr>
        <p:txBody>
          <a:bodyPr/>
          <a:lstStyle/>
          <a:p>
            <a:r>
              <a:rPr lang="en-US" sz="4800" dirty="0" smtClean="0"/>
              <a:t>Questions?</a:t>
            </a:r>
            <a:endParaRPr lang="en-US" sz="4800"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048000"/>
            <a:ext cx="2824162" cy="304800"/>
          </a:xfrm>
        </p:spPr>
        <p:txBody>
          <a:bodyPr/>
          <a:lstStyle/>
          <a:p>
            <a:r>
              <a:rPr lang="en-US" dirty="0" smtClean="0"/>
              <a:t>Appendix</a:t>
            </a:r>
            <a:endParaRPr lang="en-US"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6781800" cy="304800"/>
          </a:xfrm>
        </p:spPr>
        <p:txBody>
          <a:bodyPr/>
          <a:lstStyle/>
          <a:p>
            <a:r>
              <a:rPr lang="en-US" sz="3000" dirty="0" smtClean="0"/>
              <a:t>Ozone Risk and Exposure Assessment</a:t>
            </a:r>
            <a:endParaRPr lang="en-US" sz="3000" dirty="0"/>
          </a:p>
        </p:txBody>
      </p:sp>
      <p:sp>
        <p:nvSpPr>
          <p:cNvPr id="3" name="Content Placeholder 2"/>
          <p:cNvSpPr>
            <a:spLocks noGrp="1"/>
          </p:cNvSpPr>
          <p:nvPr>
            <p:ph idx="1"/>
          </p:nvPr>
        </p:nvSpPr>
        <p:spPr>
          <a:xfrm>
            <a:off x="838200" y="1371600"/>
            <a:ext cx="8229600" cy="5105400"/>
          </a:xfrm>
        </p:spPr>
        <p:txBody>
          <a:bodyPr>
            <a:normAutofit fontScale="85000" lnSpcReduction="20000"/>
          </a:bodyPr>
          <a:lstStyle/>
          <a:p>
            <a:r>
              <a:rPr lang="en-US" sz="1900" dirty="0" smtClean="0"/>
              <a:t>Part of the NAAQS review process</a:t>
            </a:r>
          </a:p>
          <a:p>
            <a:endParaRPr lang="en-US" sz="1900" dirty="0"/>
          </a:p>
          <a:p>
            <a:r>
              <a:rPr lang="en-US" sz="1900" dirty="0" smtClean="0"/>
              <a:t>“develop[s] quantitative characterizations of exposures and associated risks to human health or the environment associated with recent air quality conditions and with air quality estimated to just meet the current or alternative standard(s) under consideration”</a:t>
            </a:r>
          </a:p>
          <a:p>
            <a:endParaRPr lang="en-US" sz="1900" dirty="0" smtClean="0"/>
          </a:p>
          <a:p>
            <a:r>
              <a:rPr lang="en-US" sz="1900" dirty="0" smtClean="0"/>
              <a:t>Exposure assessment:</a:t>
            </a:r>
          </a:p>
          <a:p>
            <a:pPr lvl="1"/>
            <a:r>
              <a:rPr lang="en-US" sz="1900" dirty="0" smtClean="0"/>
              <a:t>Based on controlled human exposure studies</a:t>
            </a:r>
          </a:p>
          <a:p>
            <a:pPr lvl="1"/>
            <a:r>
              <a:rPr lang="en-US" sz="1900" dirty="0" smtClean="0"/>
              <a:t>Performed for past observed ozone levels and levels representing just meeting the current and alternate proposed standards</a:t>
            </a:r>
          </a:p>
          <a:p>
            <a:pPr lvl="1"/>
            <a:r>
              <a:rPr lang="en-US" sz="1900" dirty="0" smtClean="0"/>
              <a:t>Will be performed for 16 cities in the current O</a:t>
            </a:r>
            <a:r>
              <a:rPr lang="en-US" sz="1900" baseline="-25000" dirty="0" smtClean="0"/>
              <a:t>3</a:t>
            </a:r>
            <a:r>
              <a:rPr lang="en-US" sz="1900" dirty="0" smtClean="0"/>
              <a:t> NAAQS review</a:t>
            </a:r>
          </a:p>
          <a:p>
            <a:pPr lvl="1">
              <a:buNone/>
            </a:pPr>
            <a:endParaRPr lang="en-US" sz="1900" dirty="0" smtClean="0"/>
          </a:p>
          <a:p>
            <a:r>
              <a:rPr lang="en-US" sz="1900" dirty="0" smtClean="0"/>
              <a:t>Risk assessment</a:t>
            </a:r>
          </a:p>
          <a:p>
            <a:pPr lvl="1"/>
            <a:r>
              <a:rPr lang="en-US" sz="1900" dirty="0" smtClean="0"/>
              <a:t>Based on epidemiology health impact functions: </a:t>
            </a:r>
          </a:p>
          <a:p>
            <a:pPr lvl="1"/>
            <a:endParaRPr lang="en-US" sz="1900" dirty="0" smtClean="0"/>
          </a:p>
          <a:p>
            <a:pPr lvl="1">
              <a:buNone/>
            </a:pPr>
            <a:endParaRPr lang="en-US" sz="1900" dirty="0" smtClean="0"/>
          </a:p>
          <a:p>
            <a:pPr lvl="1"/>
            <a:r>
              <a:rPr lang="en-US" sz="1900" dirty="0" smtClean="0"/>
              <a:t>Performed for past observed ozone levels, levels representing just meeting the current and alternate proposed standards</a:t>
            </a:r>
          </a:p>
          <a:p>
            <a:pPr lvl="1"/>
            <a:r>
              <a:rPr lang="en-US" sz="1900" dirty="0" smtClean="0"/>
              <a:t>Will be performed for 12 cities in the current O</a:t>
            </a:r>
            <a:r>
              <a:rPr lang="en-US" sz="1900" baseline="-25000" dirty="0" smtClean="0"/>
              <a:t>3</a:t>
            </a:r>
            <a:r>
              <a:rPr lang="en-US" sz="1900" dirty="0" smtClean="0"/>
              <a:t> NAAQS review</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2</a:t>
            </a:fld>
            <a:endParaRPr lang="en-US"/>
          </a:p>
        </p:txBody>
      </p:sp>
      <p:sp>
        <p:nvSpPr>
          <p:cNvPr id="5" name="Text Box 8"/>
          <p:cNvSpPr txBox="1">
            <a:spLocks noChangeArrowheads="1"/>
          </p:cNvSpPr>
          <p:nvPr/>
        </p:nvSpPr>
        <p:spPr bwMode="auto">
          <a:xfrm>
            <a:off x="2133600" y="4854732"/>
            <a:ext cx="2816054" cy="400091"/>
          </a:xfrm>
          <a:prstGeom prst="rect">
            <a:avLst/>
          </a:prstGeom>
          <a:solidFill>
            <a:srgbClr val="ABFE72"/>
          </a:solidFill>
          <a:ln w="25400">
            <a:solidFill>
              <a:srgbClr val="00B050"/>
            </a:solidFill>
            <a:miter lim="800000"/>
            <a:headEnd/>
            <a:tailEnd/>
          </a:ln>
        </p:spPr>
        <p:txBody>
          <a:bodyPr wrap="square" lIns="91421" tIns="45711" rIns="91421" bIns="45711">
            <a:spAutoFit/>
          </a:bodyPr>
          <a:lstStyle/>
          <a:p>
            <a:pPr eaLnBrk="0" hangingPunct="0"/>
            <a:r>
              <a:rPr lang="en-US" sz="2000" dirty="0">
                <a:latin typeface="Gill Sans MT" pitchFamily="34" charset="0"/>
              </a:rPr>
              <a:t>∆ Y = </a:t>
            </a:r>
            <a:r>
              <a:rPr lang="en-US" sz="2000" dirty="0" err="1">
                <a:latin typeface="Gill Sans MT" pitchFamily="34" charset="0"/>
              </a:rPr>
              <a:t>Y</a:t>
            </a:r>
            <a:r>
              <a:rPr lang="en-US" sz="2000" baseline="-25000" dirty="0" err="1">
                <a:latin typeface="Gill Sans MT" pitchFamily="34" charset="0"/>
              </a:rPr>
              <a:t>o</a:t>
            </a:r>
            <a:r>
              <a:rPr lang="en-US" sz="2000" dirty="0">
                <a:latin typeface="Gill Sans MT" pitchFamily="34" charset="0"/>
              </a:rPr>
              <a:t> (1-e </a:t>
            </a:r>
            <a:r>
              <a:rPr lang="en-US" sz="2000" baseline="30000" dirty="0">
                <a:latin typeface="Gill Sans MT" pitchFamily="34" charset="0"/>
              </a:rPr>
              <a:t>-</a:t>
            </a:r>
            <a:r>
              <a:rPr lang="en-US" sz="2000" b="1" baseline="30000" dirty="0">
                <a:latin typeface="Gill Sans MT" pitchFamily="34" charset="0"/>
              </a:rPr>
              <a:t>ß</a:t>
            </a:r>
            <a:r>
              <a:rPr lang="en-US" sz="2000" baseline="30000" dirty="0">
                <a:latin typeface="Gill Sans MT" pitchFamily="34" charset="0"/>
              </a:rPr>
              <a:t>∆ </a:t>
            </a:r>
            <a:r>
              <a:rPr lang="en-US" sz="2000" baseline="30000" dirty="0" smtClean="0">
                <a:latin typeface="Gill Sans MT" pitchFamily="34" charset="0"/>
              </a:rPr>
              <a:t>O3</a:t>
            </a:r>
            <a:r>
              <a:rPr lang="en-US" sz="2000" dirty="0" smtClean="0">
                <a:latin typeface="Gill Sans MT" pitchFamily="34" charset="0"/>
              </a:rPr>
              <a:t>) </a:t>
            </a:r>
            <a:r>
              <a:rPr lang="en-US" sz="2000" dirty="0">
                <a:latin typeface="Gill Sans MT" pitchFamily="34" charset="0"/>
              </a:rPr>
              <a:t>* </a:t>
            </a:r>
            <a:r>
              <a:rPr lang="en-US" sz="2000" dirty="0" smtClean="0">
                <a:latin typeface="Gill Sans MT" pitchFamily="34" charset="0"/>
              </a:rPr>
              <a:t>Pop</a:t>
            </a:r>
            <a:endParaRPr lang="en-US" sz="2000" dirty="0">
              <a:latin typeface="Gill Sans MT" pitchFamily="34" charset="0"/>
            </a:endParaRPr>
          </a:p>
        </p:txBody>
      </p:sp>
    </p:spTree>
  </p:cSld>
  <p:clrMapOvr>
    <a:masterClrMapping/>
  </p:clrMapOvr>
  <p:transition advTm="1915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858000" cy="304800"/>
          </a:xfrm>
        </p:spPr>
        <p:txBody>
          <a:bodyPr>
            <a:noAutofit/>
          </a:bodyPr>
          <a:lstStyle/>
          <a:p>
            <a:r>
              <a:rPr lang="en-US" sz="3000" dirty="0" smtClean="0"/>
              <a:t>Previous Reviews Have Used Various “Rollback” Techniques</a:t>
            </a:r>
            <a:endParaRPr lang="en-US" sz="3000" dirty="0"/>
          </a:p>
        </p:txBody>
      </p:sp>
      <p:sp>
        <p:nvSpPr>
          <p:cNvPr id="3" name="Content Placeholder 2"/>
          <p:cNvSpPr>
            <a:spLocks noGrp="1"/>
          </p:cNvSpPr>
          <p:nvPr>
            <p:ph idx="1"/>
          </p:nvPr>
        </p:nvSpPr>
        <p:spPr>
          <a:xfrm>
            <a:off x="1295400" y="2165350"/>
            <a:ext cx="7772400" cy="3778250"/>
          </a:xfrm>
        </p:spPr>
        <p:txBody>
          <a:bodyPr>
            <a:normAutofit fontScale="92500" lnSpcReduction="20000"/>
          </a:bodyPr>
          <a:lstStyle/>
          <a:p>
            <a:r>
              <a:rPr lang="en-US" dirty="0" smtClean="0"/>
              <a:t>Techniques attempt to characterized distribution of ozone concentrations under a theoretical emissions control scenario that results in meeting the standard</a:t>
            </a:r>
          </a:p>
          <a:p>
            <a:pPr lvl="1"/>
            <a:r>
              <a:rPr lang="en-US" b="1" dirty="0" smtClean="0"/>
              <a:t>Peak Shaving</a:t>
            </a:r>
          </a:p>
          <a:p>
            <a:pPr lvl="1"/>
            <a:r>
              <a:rPr lang="en-US" b="1" dirty="0" smtClean="0"/>
              <a:t>Proportional Rollback: </a:t>
            </a:r>
            <a:r>
              <a:rPr lang="en-US" dirty="0" smtClean="0"/>
              <a:t>all hourly concentrations are adjusted by the same percentage</a:t>
            </a:r>
          </a:p>
          <a:p>
            <a:pPr lvl="1"/>
            <a:r>
              <a:rPr lang="en-US" b="1" dirty="0" smtClean="0"/>
              <a:t>Quadratic Rollback: </a:t>
            </a:r>
            <a:r>
              <a:rPr lang="en-US" dirty="0" smtClean="0"/>
              <a:t>quadratic parameters are fit to data from the highest violating monitor.  This method  reduces higher concentrations at a greater rate than lower concentrations.</a:t>
            </a:r>
          </a:p>
          <a:p>
            <a:endParaRPr lang="en-US" dirty="0" smtClean="0"/>
          </a:p>
          <a:p>
            <a:r>
              <a:rPr lang="en-US" dirty="0" smtClean="0"/>
              <a:t>All are based solely on monitor data</a:t>
            </a:r>
          </a:p>
        </p:txBody>
      </p:sp>
      <p:sp>
        <p:nvSpPr>
          <p:cNvPr id="4" name="Slide Number Placeholder 3"/>
          <p:cNvSpPr>
            <a:spLocks noGrp="1"/>
          </p:cNvSpPr>
          <p:nvPr>
            <p:ph type="sldNum" sz="quarter" idx="10"/>
          </p:nvPr>
        </p:nvSpPr>
        <p:spPr/>
        <p:txBody>
          <a:bodyPr/>
          <a:lstStyle/>
          <a:p>
            <a:fld id="{D4CCC5E3-84A2-4849-ACB1-092C32F61986}" type="slidenum">
              <a:rPr lang="en-US" smtClean="0"/>
              <a:pPr/>
              <a:t>20</a:t>
            </a:fld>
            <a:endParaRPr lang="en-US"/>
          </a:p>
        </p:txBody>
      </p:sp>
    </p:spTree>
  </p:cSld>
  <p:clrMapOvr>
    <a:masterClrMapping/>
  </p:clrMapOvr>
  <p:transition advTm="12826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858000" cy="304800"/>
          </a:xfrm>
        </p:spPr>
        <p:txBody>
          <a:bodyPr>
            <a:noAutofit/>
          </a:bodyPr>
          <a:lstStyle/>
          <a:p>
            <a:r>
              <a:rPr lang="en-US" sz="3000" dirty="0" smtClean="0"/>
              <a:t>Weaknesses of Statistical Rollback Techniques</a:t>
            </a:r>
            <a:endParaRPr lang="en-US" sz="3000" dirty="0"/>
          </a:p>
        </p:txBody>
      </p:sp>
      <p:sp>
        <p:nvSpPr>
          <p:cNvPr id="3" name="Content Placeholder 2"/>
          <p:cNvSpPr>
            <a:spLocks noGrp="1"/>
          </p:cNvSpPr>
          <p:nvPr>
            <p:ph idx="1"/>
          </p:nvPr>
        </p:nvSpPr>
        <p:spPr>
          <a:xfrm>
            <a:off x="762000" y="1600200"/>
            <a:ext cx="8229600" cy="5029200"/>
          </a:xfrm>
        </p:spPr>
        <p:txBody>
          <a:bodyPr>
            <a:normAutofit fontScale="92500" lnSpcReduction="10000"/>
          </a:bodyPr>
          <a:lstStyle/>
          <a:p>
            <a:r>
              <a:rPr lang="en-US" dirty="0" smtClean="0"/>
              <a:t>Reductions at all monitors in the area are determined based on ozone at the controlling monitor</a:t>
            </a:r>
          </a:p>
          <a:p>
            <a:pPr lvl="1"/>
            <a:r>
              <a:rPr lang="en-US" dirty="0" smtClean="0"/>
              <a:t>No spatial variability in ozone response</a:t>
            </a:r>
          </a:p>
          <a:p>
            <a:r>
              <a:rPr lang="en-US" dirty="0" smtClean="0"/>
              <a:t>Reductions at all hours are treated the same</a:t>
            </a:r>
          </a:p>
          <a:p>
            <a:pPr lvl="1"/>
            <a:r>
              <a:rPr lang="en-US" dirty="0" smtClean="0"/>
              <a:t>No diurnal variability in ozone response</a:t>
            </a:r>
          </a:p>
          <a:p>
            <a:r>
              <a:rPr lang="en-US" dirty="0" smtClean="0"/>
              <a:t>Rollback does not allow for ozone increases as a result of emissions reductions</a:t>
            </a:r>
          </a:p>
          <a:p>
            <a:r>
              <a:rPr lang="en-US" dirty="0" smtClean="0"/>
              <a:t>Requires a “floor” or backstop value so that ozone is not reduced below “background”</a:t>
            </a:r>
          </a:p>
          <a:p>
            <a:pPr lvl="1"/>
            <a:r>
              <a:rPr lang="en-US" dirty="0" smtClean="0"/>
              <a:t>Background is characterized on a monthly average for each city based on zero-out global modeling runs</a:t>
            </a:r>
          </a:p>
          <a:p>
            <a:endParaRPr lang="en-US" dirty="0" smtClean="0"/>
          </a:p>
          <a:p>
            <a:r>
              <a:rPr lang="en-US" dirty="0" smtClean="0"/>
              <a:t>Photochemical modeling can explicitly deal with each of these weaknesses</a:t>
            </a:r>
          </a:p>
        </p:txBody>
      </p:sp>
      <p:sp>
        <p:nvSpPr>
          <p:cNvPr id="4" name="Slide Number Placeholder 3"/>
          <p:cNvSpPr>
            <a:spLocks noGrp="1"/>
          </p:cNvSpPr>
          <p:nvPr>
            <p:ph type="sldNum" sz="quarter" idx="10"/>
          </p:nvPr>
        </p:nvSpPr>
        <p:spPr/>
        <p:txBody>
          <a:bodyPr/>
          <a:lstStyle/>
          <a:p>
            <a:fld id="{D4CCC5E3-84A2-4849-ACB1-092C32F61986}" type="slidenum">
              <a:rPr lang="en-US" smtClean="0"/>
              <a:pPr/>
              <a:t>21</a:t>
            </a:fld>
            <a:endParaRPr lang="en-US"/>
          </a:p>
        </p:txBody>
      </p:sp>
    </p:spTree>
  </p:cSld>
  <p:clrMapOvr>
    <a:masterClrMapping/>
  </p:clrMapOvr>
  <p:transition advTm="17018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type="title"/>
          </p:nvPr>
        </p:nvSpPr>
        <p:spPr>
          <a:xfrm>
            <a:off x="2514600" y="0"/>
            <a:ext cx="6629400" cy="1143000"/>
          </a:xfrm>
        </p:spPr>
        <p:txBody>
          <a:bodyPr/>
          <a:lstStyle/>
          <a:p>
            <a:r>
              <a:rPr lang="en-US" sz="3000" dirty="0" smtClean="0"/>
              <a:t>Decoupled Direct Method (DDM)</a:t>
            </a:r>
            <a:endParaRPr lang="en-US" sz="3000" dirty="0"/>
          </a:p>
        </p:txBody>
      </p:sp>
      <p:sp>
        <p:nvSpPr>
          <p:cNvPr id="39" name="Text Placeholder 38"/>
          <p:cNvSpPr>
            <a:spLocks noGrp="1"/>
          </p:cNvSpPr>
          <p:nvPr>
            <p:ph type="body" idx="1"/>
          </p:nvPr>
        </p:nvSpPr>
        <p:spPr>
          <a:xfrm>
            <a:off x="4953000" y="1676400"/>
            <a:ext cx="4041775" cy="639762"/>
          </a:xfrm>
        </p:spPr>
        <p:txBody>
          <a:bodyPr/>
          <a:lstStyle/>
          <a:p>
            <a:r>
              <a:rPr lang="en-US" dirty="0" smtClean="0">
                <a:solidFill>
                  <a:srgbClr val="00FF00"/>
                </a:solidFill>
              </a:rPr>
              <a:t>DDM</a:t>
            </a:r>
            <a:r>
              <a:rPr lang="en-US" dirty="0" smtClean="0"/>
              <a:t> compared to </a:t>
            </a:r>
            <a:r>
              <a:rPr lang="en-US" dirty="0" smtClean="0">
                <a:solidFill>
                  <a:srgbClr val="FF3300"/>
                </a:solidFill>
              </a:rPr>
              <a:t>Brute Force</a:t>
            </a:r>
            <a:endParaRPr lang="en-US" dirty="0"/>
          </a:p>
        </p:txBody>
      </p:sp>
      <p:grpSp>
        <p:nvGrpSpPr>
          <p:cNvPr id="36" name="Group 35"/>
          <p:cNvGrpSpPr/>
          <p:nvPr/>
        </p:nvGrpSpPr>
        <p:grpSpPr>
          <a:xfrm>
            <a:off x="4999037" y="2590800"/>
            <a:ext cx="4144963" cy="3962400"/>
            <a:chOff x="1371600" y="1554163"/>
            <a:chExt cx="6354763" cy="5989637"/>
          </a:xfrm>
        </p:grpSpPr>
        <p:sp>
          <p:nvSpPr>
            <p:cNvPr id="235528" name="Arc 8"/>
            <p:cNvSpPr>
              <a:spLocks/>
            </p:cNvSpPr>
            <p:nvPr/>
          </p:nvSpPr>
          <p:spPr bwMode="auto">
            <a:xfrm rot="11405039" flipV="1">
              <a:off x="2057400" y="1919288"/>
              <a:ext cx="5578475" cy="5624512"/>
            </a:xfrm>
            <a:custGeom>
              <a:avLst/>
              <a:gdLst>
                <a:gd name="G0" fmla="+- 0 0 0"/>
                <a:gd name="G1" fmla="+- 20727 0 0"/>
                <a:gd name="G2" fmla="+- 21600 0 0"/>
                <a:gd name="T0" fmla="*/ 6079 w 19947"/>
                <a:gd name="T1" fmla="*/ 0 h 20727"/>
                <a:gd name="T2" fmla="*/ 19947 w 19947"/>
                <a:gd name="T3" fmla="*/ 12441 h 20727"/>
                <a:gd name="T4" fmla="*/ 0 w 19947"/>
                <a:gd name="T5" fmla="*/ 20727 h 20727"/>
              </a:gdLst>
              <a:ahLst/>
              <a:cxnLst>
                <a:cxn ang="0">
                  <a:pos x="T0" y="T1"/>
                </a:cxn>
                <a:cxn ang="0">
                  <a:pos x="T2" y="T3"/>
                </a:cxn>
                <a:cxn ang="0">
                  <a:pos x="T4" y="T5"/>
                </a:cxn>
              </a:cxnLst>
              <a:rect l="0" t="0" r="r" b="b"/>
              <a:pathLst>
                <a:path w="19947" h="20727" fill="none" extrusionOk="0">
                  <a:moveTo>
                    <a:pt x="6078" y="0"/>
                  </a:moveTo>
                  <a:cubicBezTo>
                    <a:pt x="12344" y="1837"/>
                    <a:pt x="17442" y="6410"/>
                    <a:pt x="19947" y="12440"/>
                  </a:cubicBezTo>
                </a:path>
                <a:path w="19947" h="20727" stroke="0" extrusionOk="0">
                  <a:moveTo>
                    <a:pt x="6078" y="0"/>
                  </a:moveTo>
                  <a:cubicBezTo>
                    <a:pt x="12344" y="1837"/>
                    <a:pt x="17442" y="6410"/>
                    <a:pt x="19947" y="12440"/>
                  </a:cubicBezTo>
                  <a:lnTo>
                    <a:pt x="0" y="20727"/>
                  </a:lnTo>
                  <a:close/>
                </a:path>
              </a:pathLst>
            </a:custGeom>
            <a:noFill/>
            <a:ln w="50800">
              <a:solidFill>
                <a:schemeClr val="tx1"/>
              </a:solidFill>
              <a:round/>
              <a:headEnd/>
              <a:tailEnd/>
            </a:ln>
            <a:effectLst/>
          </p:spPr>
          <p:txBody>
            <a:bodyPr wrap="none" anchor="ctr"/>
            <a:lstStyle/>
            <a:p>
              <a:endParaRPr lang="en-US"/>
            </a:p>
          </p:txBody>
        </p:sp>
        <p:grpSp>
          <p:nvGrpSpPr>
            <p:cNvPr id="35" name="Group 34"/>
            <p:cNvGrpSpPr/>
            <p:nvPr/>
          </p:nvGrpSpPr>
          <p:grpSpPr>
            <a:xfrm>
              <a:off x="1371600" y="1554163"/>
              <a:ext cx="6354763" cy="5045769"/>
              <a:chOff x="1371600" y="1554163"/>
              <a:chExt cx="6354763" cy="5045769"/>
            </a:xfrm>
          </p:grpSpPr>
          <p:sp>
            <p:nvSpPr>
              <p:cNvPr id="235526" name="Line 6"/>
              <p:cNvSpPr>
                <a:spLocks noChangeShapeType="1"/>
              </p:cNvSpPr>
              <p:nvPr/>
            </p:nvSpPr>
            <p:spPr bwMode="auto">
              <a:xfrm>
                <a:off x="2011363" y="1554163"/>
                <a:ext cx="0" cy="3978275"/>
              </a:xfrm>
              <a:prstGeom prst="line">
                <a:avLst/>
              </a:prstGeom>
              <a:noFill/>
              <a:ln w="50800">
                <a:solidFill>
                  <a:schemeClr val="tx1"/>
                </a:solidFill>
                <a:round/>
                <a:headEnd type="triangle" w="med" len="med"/>
                <a:tailEnd/>
              </a:ln>
              <a:effectLst/>
            </p:spPr>
            <p:txBody>
              <a:bodyPr/>
              <a:lstStyle/>
              <a:p>
                <a:endParaRPr lang="en-US"/>
              </a:p>
            </p:txBody>
          </p:sp>
          <p:sp>
            <p:nvSpPr>
              <p:cNvPr id="235527" name="Line 7"/>
              <p:cNvSpPr>
                <a:spLocks noChangeShapeType="1"/>
              </p:cNvSpPr>
              <p:nvPr/>
            </p:nvSpPr>
            <p:spPr bwMode="auto">
              <a:xfrm>
                <a:off x="2011363" y="5532438"/>
                <a:ext cx="5486400" cy="0"/>
              </a:xfrm>
              <a:prstGeom prst="line">
                <a:avLst/>
              </a:prstGeom>
              <a:noFill/>
              <a:ln w="50800">
                <a:solidFill>
                  <a:schemeClr val="tx1"/>
                </a:solidFill>
                <a:round/>
                <a:headEnd/>
                <a:tailEnd type="triangle" w="med" len="med"/>
              </a:ln>
              <a:effectLst/>
            </p:spPr>
            <p:txBody>
              <a:bodyPr/>
              <a:lstStyle/>
              <a:p>
                <a:endParaRPr lang="en-US"/>
              </a:p>
            </p:txBody>
          </p:sp>
          <p:sp>
            <p:nvSpPr>
              <p:cNvPr id="235529" name="Text Box 9"/>
              <p:cNvSpPr txBox="1">
                <a:spLocks noChangeArrowheads="1"/>
              </p:cNvSpPr>
              <p:nvPr/>
            </p:nvSpPr>
            <p:spPr bwMode="auto">
              <a:xfrm>
                <a:off x="5440363" y="5622926"/>
                <a:ext cx="2286000" cy="977006"/>
              </a:xfrm>
              <a:prstGeom prst="rect">
                <a:avLst/>
              </a:prstGeom>
              <a:noFill/>
              <a:ln w="9525">
                <a:noFill/>
                <a:miter lim="800000"/>
                <a:headEnd/>
                <a:tailEnd/>
              </a:ln>
              <a:effectLst/>
            </p:spPr>
            <p:txBody>
              <a:bodyPr>
                <a:spAutoFit/>
              </a:bodyPr>
              <a:lstStyle/>
              <a:p>
                <a:pPr>
                  <a:spcBef>
                    <a:spcPct val="50000"/>
                  </a:spcBef>
                </a:pPr>
                <a:r>
                  <a:rPr lang="en-US" dirty="0"/>
                  <a:t>Emissions of </a:t>
                </a:r>
                <a:r>
                  <a:rPr lang="en-US" dirty="0" smtClean="0"/>
                  <a:t>NO</a:t>
                </a:r>
                <a:r>
                  <a:rPr lang="en-US" baseline="-25000" dirty="0" smtClean="0"/>
                  <a:t>x</a:t>
                </a:r>
                <a:endParaRPr lang="en-US" dirty="0"/>
              </a:p>
            </p:txBody>
          </p:sp>
          <p:sp>
            <p:nvSpPr>
              <p:cNvPr id="235530" name="Text Box 10"/>
              <p:cNvSpPr txBox="1">
                <a:spLocks noChangeArrowheads="1"/>
              </p:cNvSpPr>
              <p:nvPr/>
            </p:nvSpPr>
            <p:spPr bwMode="auto">
              <a:xfrm rot="16200000">
                <a:off x="1234282" y="4380957"/>
                <a:ext cx="914401" cy="566234"/>
              </a:xfrm>
              <a:prstGeom prst="rect">
                <a:avLst/>
              </a:prstGeom>
              <a:noFill/>
              <a:ln w="9525">
                <a:noFill/>
                <a:miter lim="800000"/>
                <a:headEnd/>
                <a:tailEnd/>
              </a:ln>
              <a:effectLst/>
            </p:spPr>
            <p:txBody>
              <a:bodyPr>
                <a:spAutoFit/>
              </a:bodyPr>
              <a:lstStyle/>
              <a:p>
                <a:pPr>
                  <a:spcBef>
                    <a:spcPct val="50000"/>
                  </a:spcBef>
                </a:pPr>
                <a:r>
                  <a:rPr lang="en-US" dirty="0" smtClean="0"/>
                  <a:t>O</a:t>
                </a:r>
                <a:r>
                  <a:rPr lang="en-US" baseline="-25000" dirty="0" smtClean="0"/>
                  <a:t>3</a:t>
                </a:r>
                <a:endParaRPr lang="en-US" dirty="0"/>
              </a:p>
            </p:txBody>
          </p:sp>
          <p:grpSp>
            <p:nvGrpSpPr>
              <p:cNvPr id="2" name="Group 11"/>
              <p:cNvGrpSpPr>
                <a:grpSpLocks/>
              </p:cNvGrpSpPr>
              <p:nvPr/>
            </p:nvGrpSpPr>
            <p:grpSpPr bwMode="auto">
              <a:xfrm>
                <a:off x="2789238" y="1782763"/>
                <a:ext cx="3794125" cy="1189037"/>
                <a:chOff x="1757" y="1123"/>
                <a:chExt cx="2390" cy="749"/>
              </a:xfrm>
            </p:grpSpPr>
            <p:sp>
              <p:nvSpPr>
                <p:cNvPr id="235532" name="Line 12"/>
                <p:cNvSpPr>
                  <a:spLocks noChangeShapeType="1"/>
                </p:cNvSpPr>
                <p:nvPr/>
              </p:nvSpPr>
              <p:spPr bwMode="auto">
                <a:xfrm flipV="1">
                  <a:off x="2275" y="1181"/>
                  <a:ext cx="1872" cy="691"/>
                </a:xfrm>
                <a:prstGeom prst="line">
                  <a:avLst/>
                </a:prstGeom>
                <a:noFill/>
                <a:ln w="31750">
                  <a:solidFill>
                    <a:srgbClr val="00FF00"/>
                  </a:solidFill>
                  <a:round/>
                  <a:headEnd/>
                  <a:tailEnd/>
                </a:ln>
                <a:effectLst/>
              </p:spPr>
              <p:txBody>
                <a:bodyPr/>
                <a:lstStyle/>
                <a:p>
                  <a:endParaRPr lang="en-US"/>
                </a:p>
              </p:txBody>
            </p:sp>
            <p:graphicFrame>
              <p:nvGraphicFramePr>
                <p:cNvPr id="235533" name="Object 13"/>
                <p:cNvGraphicFramePr>
                  <a:graphicFrameLocks noChangeAspect="1"/>
                </p:cNvGraphicFramePr>
                <p:nvPr/>
              </p:nvGraphicFramePr>
              <p:xfrm>
                <a:off x="1757" y="1123"/>
                <a:ext cx="772" cy="575"/>
              </p:xfrm>
              <a:graphic>
                <a:graphicData uri="http://schemas.openxmlformats.org/presentationml/2006/ole">
                  <p:oleObj spid="_x0000_s17413" name="Equation" r:id="rId5" imgW="596880" imgH="444240" progId="Equation.3">
                    <p:embed/>
                  </p:oleObj>
                </a:graphicData>
              </a:graphic>
            </p:graphicFrame>
          </p:grpSp>
          <p:grpSp>
            <p:nvGrpSpPr>
              <p:cNvPr id="3" name="Group 14"/>
              <p:cNvGrpSpPr>
                <a:grpSpLocks/>
              </p:cNvGrpSpPr>
              <p:nvPr/>
            </p:nvGrpSpPr>
            <p:grpSpPr bwMode="auto">
              <a:xfrm>
                <a:off x="1371600" y="2239963"/>
                <a:ext cx="4114800" cy="3749675"/>
                <a:chOff x="864" y="1411"/>
                <a:chExt cx="2592" cy="2362"/>
              </a:xfrm>
            </p:grpSpPr>
            <p:sp>
              <p:nvSpPr>
                <p:cNvPr id="235535" name="Line 15"/>
                <p:cNvSpPr>
                  <a:spLocks noChangeShapeType="1"/>
                </p:cNvSpPr>
                <p:nvPr/>
              </p:nvSpPr>
              <p:spPr bwMode="auto">
                <a:xfrm>
                  <a:off x="1786" y="2304"/>
                  <a:ext cx="0" cy="173"/>
                </a:xfrm>
                <a:prstGeom prst="line">
                  <a:avLst/>
                </a:prstGeom>
                <a:noFill/>
                <a:ln w="38100">
                  <a:solidFill>
                    <a:schemeClr val="tx1"/>
                  </a:solidFill>
                  <a:round/>
                  <a:headEnd/>
                  <a:tailEnd/>
                </a:ln>
                <a:effectLst/>
              </p:spPr>
              <p:txBody>
                <a:bodyPr/>
                <a:lstStyle/>
                <a:p>
                  <a:endParaRPr lang="en-US"/>
                </a:p>
              </p:txBody>
            </p:sp>
            <p:sp>
              <p:nvSpPr>
                <p:cNvPr id="235536" name="Line 16"/>
                <p:cNvSpPr>
                  <a:spLocks noChangeShapeType="1"/>
                </p:cNvSpPr>
                <p:nvPr/>
              </p:nvSpPr>
              <p:spPr bwMode="auto">
                <a:xfrm>
                  <a:off x="3226" y="1440"/>
                  <a:ext cx="0" cy="173"/>
                </a:xfrm>
                <a:prstGeom prst="line">
                  <a:avLst/>
                </a:prstGeom>
                <a:noFill/>
                <a:ln w="38100">
                  <a:solidFill>
                    <a:schemeClr val="tx1"/>
                  </a:solidFill>
                  <a:round/>
                  <a:headEnd/>
                  <a:tailEnd/>
                </a:ln>
                <a:effectLst/>
              </p:spPr>
              <p:txBody>
                <a:bodyPr/>
                <a:lstStyle/>
                <a:p>
                  <a:endParaRPr lang="en-US"/>
                </a:p>
              </p:txBody>
            </p:sp>
            <p:sp>
              <p:nvSpPr>
                <p:cNvPr id="235537" name="Line 17"/>
                <p:cNvSpPr>
                  <a:spLocks noChangeShapeType="1"/>
                </p:cNvSpPr>
                <p:nvPr/>
              </p:nvSpPr>
              <p:spPr bwMode="auto">
                <a:xfrm flipH="1">
                  <a:off x="3139" y="1527"/>
                  <a:ext cx="172" cy="1"/>
                </a:xfrm>
                <a:prstGeom prst="line">
                  <a:avLst/>
                </a:prstGeom>
                <a:noFill/>
                <a:ln w="38100">
                  <a:solidFill>
                    <a:schemeClr val="tx1"/>
                  </a:solidFill>
                  <a:round/>
                  <a:headEnd/>
                  <a:tailEnd/>
                </a:ln>
                <a:effectLst/>
              </p:spPr>
              <p:txBody>
                <a:bodyPr/>
                <a:lstStyle/>
                <a:p>
                  <a:endParaRPr lang="en-US"/>
                </a:p>
              </p:txBody>
            </p:sp>
            <p:sp>
              <p:nvSpPr>
                <p:cNvPr id="235538" name="Line 18"/>
                <p:cNvSpPr>
                  <a:spLocks noChangeShapeType="1"/>
                </p:cNvSpPr>
                <p:nvPr/>
              </p:nvSpPr>
              <p:spPr bwMode="auto">
                <a:xfrm flipH="1">
                  <a:off x="1699" y="2389"/>
                  <a:ext cx="172" cy="1"/>
                </a:xfrm>
                <a:prstGeom prst="line">
                  <a:avLst/>
                </a:prstGeom>
                <a:noFill/>
                <a:ln w="38100">
                  <a:solidFill>
                    <a:schemeClr val="tx1"/>
                  </a:solidFill>
                  <a:round/>
                  <a:headEnd/>
                  <a:tailEnd/>
                </a:ln>
                <a:effectLst/>
              </p:spPr>
              <p:txBody>
                <a:bodyPr/>
                <a:lstStyle/>
                <a:p>
                  <a:endParaRPr lang="en-US"/>
                </a:p>
              </p:txBody>
            </p:sp>
            <p:sp>
              <p:nvSpPr>
                <p:cNvPr id="235539" name="Line 19"/>
                <p:cNvSpPr>
                  <a:spLocks noChangeShapeType="1"/>
                </p:cNvSpPr>
                <p:nvPr/>
              </p:nvSpPr>
              <p:spPr bwMode="auto">
                <a:xfrm>
                  <a:off x="1786" y="3398"/>
                  <a:ext cx="0" cy="173"/>
                </a:xfrm>
                <a:prstGeom prst="line">
                  <a:avLst/>
                </a:prstGeom>
                <a:noFill/>
                <a:ln w="38100">
                  <a:solidFill>
                    <a:schemeClr val="tx1"/>
                  </a:solidFill>
                  <a:round/>
                  <a:headEnd/>
                  <a:tailEnd/>
                </a:ln>
                <a:effectLst/>
              </p:spPr>
              <p:txBody>
                <a:bodyPr/>
                <a:lstStyle/>
                <a:p>
                  <a:endParaRPr lang="en-US"/>
                </a:p>
              </p:txBody>
            </p:sp>
            <p:sp>
              <p:nvSpPr>
                <p:cNvPr id="235540" name="Line 20"/>
                <p:cNvSpPr>
                  <a:spLocks noChangeShapeType="1"/>
                </p:cNvSpPr>
                <p:nvPr/>
              </p:nvSpPr>
              <p:spPr bwMode="auto">
                <a:xfrm>
                  <a:off x="3226" y="3398"/>
                  <a:ext cx="0" cy="173"/>
                </a:xfrm>
                <a:prstGeom prst="line">
                  <a:avLst/>
                </a:prstGeom>
                <a:noFill/>
                <a:ln w="38100">
                  <a:solidFill>
                    <a:schemeClr val="tx1"/>
                  </a:solidFill>
                  <a:round/>
                  <a:headEnd/>
                  <a:tailEnd/>
                </a:ln>
                <a:effectLst/>
              </p:spPr>
              <p:txBody>
                <a:bodyPr/>
                <a:lstStyle/>
                <a:p>
                  <a:endParaRPr lang="en-US"/>
                </a:p>
              </p:txBody>
            </p:sp>
            <p:sp>
              <p:nvSpPr>
                <p:cNvPr id="235541" name="Line 21"/>
                <p:cNvSpPr>
                  <a:spLocks noChangeShapeType="1"/>
                </p:cNvSpPr>
                <p:nvPr/>
              </p:nvSpPr>
              <p:spPr bwMode="auto">
                <a:xfrm flipH="1">
                  <a:off x="1182" y="2389"/>
                  <a:ext cx="172" cy="1"/>
                </a:xfrm>
                <a:prstGeom prst="line">
                  <a:avLst/>
                </a:prstGeom>
                <a:noFill/>
                <a:ln w="38100">
                  <a:solidFill>
                    <a:schemeClr val="tx1"/>
                  </a:solidFill>
                  <a:round/>
                  <a:headEnd/>
                  <a:tailEnd/>
                </a:ln>
                <a:effectLst/>
              </p:spPr>
              <p:txBody>
                <a:bodyPr/>
                <a:lstStyle/>
                <a:p>
                  <a:endParaRPr lang="en-US"/>
                </a:p>
              </p:txBody>
            </p:sp>
            <p:sp>
              <p:nvSpPr>
                <p:cNvPr id="235542" name="Line 22"/>
                <p:cNvSpPr>
                  <a:spLocks noChangeShapeType="1"/>
                </p:cNvSpPr>
                <p:nvPr/>
              </p:nvSpPr>
              <p:spPr bwMode="auto">
                <a:xfrm flipH="1">
                  <a:off x="1182" y="1526"/>
                  <a:ext cx="172" cy="1"/>
                </a:xfrm>
                <a:prstGeom prst="line">
                  <a:avLst/>
                </a:prstGeom>
                <a:noFill/>
                <a:ln w="38100">
                  <a:solidFill>
                    <a:schemeClr val="tx1"/>
                  </a:solidFill>
                  <a:round/>
                  <a:headEnd/>
                  <a:tailEnd/>
                </a:ln>
                <a:effectLst/>
              </p:spPr>
              <p:txBody>
                <a:bodyPr/>
                <a:lstStyle/>
                <a:p>
                  <a:endParaRPr lang="en-US"/>
                </a:p>
              </p:txBody>
            </p:sp>
            <p:sp>
              <p:nvSpPr>
                <p:cNvPr id="235543" name="Text Box 23"/>
                <p:cNvSpPr txBox="1">
                  <a:spLocks noChangeArrowheads="1"/>
                </p:cNvSpPr>
                <p:nvPr/>
              </p:nvSpPr>
              <p:spPr bwMode="auto">
                <a:xfrm>
                  <a:off x="1642" y="3542"/>
                  <a:ext cx="374" cy="231"/>
                </a:xfrm>
                <a:prstGeom prst="rect">
                  <a:avLst/>
                </a:prstGeom>
                <a:noFill/>
                <a:ln w="9525">
                  <a:noFill/>
                  <a:miter lim="800000"/>
                  <a:headEnd/>
                  <a:tailEnd/>
                </a:ln>
                <a:effectLst/>
              </p:spPr>
              <p:txBody>
                <a:bodyPr>
                  <a:spAutoFit/>
                </a:bodyPr>
                <a:lstStyle/>
                <a:p>
                  <a:pPr>
                    <a:spcBef>
                      <a:spcPct val="50000"/>
                    </a:spcBef>
                  </a:pPr>
                  <a:r>
                    <a:rPr lang="en-US"/>
                    <a:t>E</a:t>
                  </a:r>
                  <a:r>
                    <a:rPr lang="en-US" baseline="-25000"/>
                    <a:t>B</a:t>
                  </a:r>
                </a:p>
              </p:txBody>
            </p:sp>
            <p:sp>
              <p:nvSpPr>
                <p:cNvPr id="235544" name="Text Box 24"/>
                <p:cNvSpPr txBox="1">
                  <a:spLocks noChangeArrowheads="1"/>
                </p:cNvSpPr>
                <p:nvPr/>
              </p:nvSpPr>
              <p:spPr bwMode="auto">
                <a:xfrm>
                  <a:off x="3082" y="3542"/>
                  <a:ext cx="374" cy="231"/>
                </a:xfrm>
                <a:prstGeom prst="rect">
                  <a:avLst/>
                </a:prstGeom>
                <a:noFill/>
                <a:ln w="9525">
                  <a:noFill/>
                  <a:miter lim="800000"/>
                  <a:headEnd/>
                  <a:tailEnd/>
                </a:ln>
                <a:effectLst/>
              </p:spPr>
              <p:txBody>
                <a:bodyPr>
                  <a:spAutoFit/>
                </a:bodyPr>
                <a:lstStyle/>
                <a:p>
                  <a:pPr>
                    <a:spcBef>
                      <a:spcPct val="50000"/>
                    </a:spcBef>
                  </a:pPr>
                  <a:r>
                    <a:rPr lang="en-US"/>
                    <a:t>E</a:t>
                  </a:r>
                  <a:r>
                    <a:rPr lang="en-US" baseline="-25000"/>
                    <a:t>A</a:t>
                  </a:r>
                </a:p>
              </p:txBody>
            </p:sp>
            <p:sp>
              <p:nvSpPr>
                <p:cNvPr id="235545" name="Text Box 25"/>
                <p:cNvSpPr txBox="1">
                  <a:spLocks noChangeArrowheads="1"/>
                </p:cNvSpPr>
                <p:nvPr/>
              </p:nvSpPr>
              <p:spPr bwMode="auto">
                <a:xfrm>
                  <a:off x="864" y="2275"/>
                  <a:ext cx="374" cy="231"/>
                </a:xfrm>
                <a:prstGeom prst="rect">
                  <a:avLst/>
                </a:prstGeom>
                <a:noFill/>
                <a:ln w="9525">
                  <a:noFill/>
                  <a:miter lim="800000"/>
                  <a:headEnd/>
                  <a:tailEnd/>
                </a:ln>
                <a:effectLst/>
              </p:spPr>
              <p:txBody>
                <a:bodyPr>
                  <a:spAutoFit/>
                </a:bodyPr>
                <a:lstStyle/>
                <a:p>
                  <a:pPr>
                    <a:spcBef>
                      <a:spcPct val="50000"/>
                    </a:spcBef>
                  </a:pPr>
                  <a:r>
                    <a:rPr lang="en-US"/>
                    <a:t>C</a:t>
                  </a:r>
                  <a:r>
                    <a:rPr lang="en-US" baseline="-25000"/>
                    <a:t>B</a:t>
                  </a:r>
                </a:p>
              </p:txBody>
            </p:sp>
            <p:sp>
              <p:nvSpPr>
                <p:cNvPr id="235546" name="Text Box 26"/>
                <p:cNvSpPr txBox="1">
                  <a:spLocks noChangeArrowheads="1"/>
                </p:cNvSpPr>
                <p:nvPr/>
              </p:nvSpPr>
              <p:spPr bwMode="auto">
                <a:xfrm>
                  <a:off x="864" y="1411"/>
                  <a:ext cx="374" cy="231"/>
                </a:xfrm>
                <a:prstGeom prst="rect">
                  <a:avLst/>
                </a:prstGeom>
                <a:noFill/>
                <a:ln w="9525">
                  <a:noFill/>
                  <a:miter lim="800000"/>
                  <a:headEnd/>
                  <a:tailEnd/>
                </a:ln>
                <a:effectLst/>
              </p:spPr>
              <p:txBody>
                <a:bodyPr>
                  <a:spAutoFit/>
                </a:bodyPr>
                <a:lstStyle/>
                <a:p>
                  <a:pPr>
                    <a:spcBef>
                      <a:spcPct val="50000"/>
                    </a:spcBef>
                  </a:pPr>
                  <a:r>
                    <a:rPr lang="en-US"/>
                    <a:t>C</a:t>
                  </a:r>
                  <a:r>
                    <a:rPr lang="en-US" baseline="-25000"/>
                    <a:t>A</a:t>
                  </a:r>
                </a:p>
              </p:txBody>
            </p:sp>
          </p:grpSp>
          <p:grpSp>
            <p:nvGrpSpPr>
              <p:cNvPr id="4" name="Group 27"/>
              <p:cNvGrpSpPr>
                <a:grpSpLocks/>
              </p:cNvGrpSpPr>
              <p:nvPr/>
            </p:nvGrpSpPr>
            <p:grpSpPr bwMode="auto">
              <a:xfrm>
                <a:off x="2835275" y="2422525"/>
                <a:ext cx="4343400" cy="2971800"/>
                <a:chOff x="1786" y="1526"/>
                <a:chExt cx="2736" cy="1872"/>
              </a:xfrm>
            </p:grpSpPr>
            <p:sp>
              <p:nvSpPr>
                <p:cNvPr id="235548" name="Line 28"/>
                <p:cNvSpPr>
                  <a:spLocks noChangeShapeType="1"/>
                </p:cNvSpPr>
                <p:nvPr/>
              </p:nvSpPr>
              <p:spPr bwMode="auto">
                <a:xfrm>
                  <a:off x="1786" y="2477"/>
                  <a:ext cx="0" cy="921"/>
                </a:xfrm>
                <a:prstGeom prst="line">
                  <a:avLst/>
                </a:prstGeom>
                <a:noFill/>
                <a:ln w="31750">
                  <a:solidFill>
                    <a:srgbClr val="FF0000"/>
                  </a:solidFill>
                  <a:round/>
                  <a:headEnd/>
                  <a:tailEnd/>
                </a:ln>
                <a:effectLst/>
              </p:spPr>
              <p:txBody>
                <a:bodyPr/>
                <a:lstStyle/>
                <a:p>
                  <a:endParaRPr lang="en-US"/>
                </a:p>
              </p:txBody>
            </p:sp>
            <p:sp>
              <p:nvSpPr>
                <p:cNvPr id="235549" name="Line 29"/>
                <p:cNvSpPr>
                  <a:spLocks noChangeShapeType="1"/>
                </p:cNvSpPr>
                <p:nvPr/>
              </p:nvSpPr>
              <p:spPr bwMode="auto">
                <a:xfrm>
                  <a:off x="3226" y="1613"/>
                  <a:ext cx="0" cy="1785"/>
                </a:xfrm>
                <a:prstGeom prst="line">
                  <a:avLst/>
                </a:prstGeom>
                <a:noFill/>
                <a:ln w="31750">
                  <a:solidFill>
                    <a:srgbClr val="FF0000"/>
                  </a:solidFill>
                  <a:round/>
                  <a:headEnd/>
                  <a:tailEnd/>
                </a:ln>
                <a:effectLst/>
              </p:spPr>
              <p:txBody>
                <a:bodyPr/>
                <a:lstStyle/>
                <a:p>
                  <a:endParaRPr lang="en-US"/>
                </a:p>
              </p:txBody>
            </p:sp>
            <p:sp>
              <p:nvSpPr>
                <p:cNvPr id="235550" name="Line 30"/>
                <p:cNvSpPr>
                  <a:spLocks noChangeShapeType="1"/>
                </p:cNvSpPr>
                <p:nvPr/>
              </p:nvSpPr>
              <p:spPr bwMode="auto">
                <a:xfrm flipV="1">
                  <a:off x="1843" y="1555"/>
                  <a:ext cx="1354" cy="806"/>
                </a:xfrm>
                <a:prstGeom prst="line">
                  <a:avLst/>
                </a:prstGeom>
                <a:noFill/>
                <a:ln w="31750">
                  <a:solidFill>
                    <a:srgbClr val="FF0000"/>
                  </a:solidFill>
                  <a:round/>
                  <a:headEnd/>
                  <a:tailEnd/>
                </a:ln>
                <a:effectLst/>
              </p:spPr>
              <p:txBody>
                <a:bodyPr/>
                <a:lstStyle/>
                <a:p>
                  <a:endParaRPr lang="en-US"/>
                </a:p>
              </p:txBody>
            </p:sp>
            <p:sp>
              <p:nvSpPr>
                <p:cNvPr id="235551" name="Line 31"/>
                <p:cNvSpPr>
                  <a:spLocks noChangeShapeType="1"/>
                </p:cNvSpPr>
                <p:nvPr/>
              </p:nvSpPr>
              <p:spPr bwMode="auto">
                <a:xfrm>
                  <a:off x="1871" y="2390"/>
                  <a:ext cx="1355" cy="0"/>
                </a:xfrm>
                <a:prstGeom prst="line">
                  <a:avLst/>
                </a:prstGeom>
                <a:noFill/>
                <a:ln w="31750">
                  <a:solidFill>
                    <a:srgbClr val="FF0000"/>
                  </a:solidFill>
                  <a:round/>
                  <a:headEnd/>
                  <a:tailEnd/>
                </a:ln>
                <a:effectLst/>
              </p:spPr>
              <p:txBody>
                <a:bodyPr/>
                <a:lstStyle/>
                <a:p>
                  <a:endParaRPr lang="en-US"/>
                </a:p>
              </p:txBody>
            </p:sp>
            <p:graphicFrame>
              <p:nvGraphicFramePr>
                <p:cNvPr id="235552" name="Object 32"/>
                <p:cNvGraphicFramePr>
                  <a:graphicFrameLocks noChangeAspect="1"/>
                </p:cNvGraphicFramePr>
                <p:nvPr/>
              </p:nvGraphicFramePr>
              <p:xfrm>
                <a:off x="3370" y="2477"/>
                <a:ext cx="1152" cy="576"/>
              </p:xfrm>
              <a:graphic>
                <a:graphicData uri="http://schemas.openxmlformats.org/presentationml/2006/ole">
                  <p:oleObj spid="_x0000_s17410" name="Equation" r:id="rId6" imgW="863280" imgH="431640" progId="Equation.3">
                    <p:embed/>
                  </p:oleObj>
                </a:graphicData>
              </a:graphic>
            </p:graphicFrame>
            <p:sp>
              <p:nvSpPr>
                <p:cNvPr id="235553" name="AutoShape 33"/>
                <p:cNvSpPr>
                  <a:spLocks/>
                </p:cNvSpPr>
                <p:nvPr/>
              </p:nvSpPr>
              <p:spPr bwMode="auto">
                <a:xfrm>
                  <a:off x="3370" y="1526"/>
                  <a:ext cx="201" cy="864"/>
                </a:xfrm>
                <a:prstGeom prst="rightBrace">
                  <a:avLst>
                    <a:gd name="adj1" fmla="val 35821"/>
                    <a:gd name="adj2" fmla="val 50000"/>
                  </a:avLst>
                </a:prstGeom>
                <a:noFill/>
                <a:ln w="12700">
                  <a:solidFill>
                    <a:srgbClr val="FF0000"/>
                  </a:solidFill>
                  <a:round/>
                  <a:headEnd/>
                  <a:tailEnd/>
                </a:ln>
                <a:effectLst/>
              </p:spPr>
              <p:txBody>
                <a:bodyPr wrap="none" anchor="ctr"/>
                <a:lstStyle/>
                <a:p>
                  <a:endParaRPr lang="en-US"/>
                </a:p>
              </p:txBody>
            </p:sp>
            <p:graphicFrame>
              <p:nvGraphicFramePr>
                <p:cNvPr id="235554" name="Object 34"/>
                <p:cNvGraphicFramePr>
                  <a:graphicFrameLocks noChangeAspect="1"/>
                </p:cNvGraphicFramePr>
                <p:nvPr/>
              </p:nvGraphicFramePr>
              <p:xfrm>
                <a:off x="3629" y="1901"/>
                <a:ext cx="248" cy="174"/>
              </p:xfrm>
              <a:graphic>
                <a:graphicData uri="http://schemas.openxmlformats.org/presentationml/2006/ole">
                  <p:oleObj spid="_x0000_s17411" name="Equation" r:id="rId7" imgW="253800" imgH="177480" progId="Equation.3">
                    <p:embed/>
                  </p:oleObj>
                </a:graphicData>
              </a:graphic>
            </p:graphicFrame>
            <p:graphicFrame>
              <p:nvGraphicFramePr>
                <p:cNvPr id="235555" name="Object 35"/>
                <p:cNvGraphicFramePr>
                  <a:graphicFrameLocks noChangeAspect="1"/>
                </p:cNvGraphicFramePr>
                <p:nvPr/>
              </p:nvGraphicFramePr>
              <p:xfrm>
                <a:off x="2368" y="2880"/>
                <a:ext cx="253" cy="173"/>
              </p:xfrm>
              <a:graphic>
                <a:graphicData uri="http://schemas.openxmlformats.org/presentationml/2006/ole">
                  <p:oleObj spid="_x0000_s17412" name="Equation" r:id="rId8" imgW="241200" imgH="164880" progId="Equation.3">
                    <p:embed/>
                  </p:oleObj>
                </a:graphicData>
              </a:graphic>
            </p:graphicFrame>
            <p:sp>
              <p:nvSpPr>
                <p:cNvPr id="235556" name="Line 36"/>
                <p:cNvSpPr>
                  <a:spLocks noChangeShapeType="1"/>
                </p:cNvSpPr>
                <p:nvPr/>
              </p:nvSpPr>
              <p:spPr bwMode="auto">
                <a:xfrm>
                  <a:off x="1786" y="2966"/>
                  <a:ext cx="547" cy="0"/>
                </a:xfrm>
                <a:prstGeom prst="line">
                  <a:avLst/>
                </a:prstGeom>
                <a:noFill/>
                <a:ln w="12700">
                  <a:solidFill>
                    <a:srgbClr val="FF0000"/>
                  </a:solidFill>
                  <a:prstDash val="sysDot"/>
                  <a:round/>
                  <a:headEnd type="triangle" w="med" len="med"/>
                  <a:tailEnd/>
                </a:ln>
                <a:effectLst/>
              </p:spPr>
              <p:txBody>
                <a:bodyPr/>
                <a:lstStyle/>
                <a:p>
                  <a:endParaRPr lang="en-US"/>
                </a:p>
              </p:txBody>
            </p:sp>
            <p:sp>
              <p:nvSpPr>
                <p:cNvPr id="235557" name="Line 37"/>
                <p:cNvSpPr>
                  <a:spLocks noChangeShapeType="1"/>
                </p:cNvSpPr>
                <p:nvPr/>
              </p:nvSpPr>
              <p:spPr bwMode="auto">
                <a:xfrm>
                  <a:off x="2679" y="2966"/>
                  <a:ext cx="547" cy="0"/>
                </a:xfrm>
                <a:prstGeom prst="line">
                  <a:avLst/>
                </a:prstGeom>
                <a:noFill/>
                <a:ln w="12700">
                  <a:solidFill>
                    <a:srgbClr val="FF0000"/>
                  </a:solidFill>
                  <a:prstDash val="sysDot"/>
                  <a:round/>
                  <a:headEnd/>
                  <a:tailEnd type="triangle" w="med" len="med"/>
                </a:ln>
                <a:effectLst/>
              </p:spPr>
              <p:txBody>
                <a:bodyPr/>
                <a:lstStyle/>
                <a:p>
                  <a:endParaRPr lang="en-US"/>
                </a:p>
              </p:txBody>
            </p:sp>
          </p:grpSp>
        </p:grpSp>
      </p:grpSp>
      <p:sp>
        <p:nvSpPr>
          <p:cNvPr id="174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 name="TextBox 48"/>
          <p:cNvSpPr txBox="1"/>
          <p:nvPr/>
        </p:nvSpPr>
        <p:spPr>
          <a:xfrm>
            <a:off x="1220787" y="1905000"/>
            <a:ext cx="3124200" cy="338554"/>
          </a:xfrm>
          <a:prstGeom prst="rect">
            <a:avLst/>
          </a:prstGeom>
          <a:noFill/>
        </p:spPr>
        <p:txBody>
          <a:bodyPr wrap="square" rtlCol="0">
            <a:spAutoFit/>
          </a:bodyPr>
          <a:lstStyle/>
          <a:p>
            <a:pPr algn="ctr"/>
            <a:r>
              <a:rPr lang="en-US" sz="1600" u="sng" dirty="0" smtClean="0"/>
              <a:t>Atmospheric diffusion equation</a:t>
            </a:r>
            <a:endParaRPr lang="en-US" sz="1600" u="sng" dirty="0"/>
          </a:p>
        </p:txBody>
      </p:sp>
      <p:sp>
        <p:nvSpPr>
          <p:cNvPr id="50" name="TextBox 49"/>
          <p:cNvSpPr txBox="1"/>
          <p:nvPr/>
        </p:nvSpPr>
        <p:spPr>
          <a:xfrm>
            <a:off x="1143000" y="3581400"/>
            <a:ext cx="3124200" cy="338554"/>
          </a:xfrm>
          <a:prstGeom prst="rect">
            <a:avLst/>
          </a:prstGeom>
          <a:noFill/>
        </p:spPr>
        <p:txBody>
          <a:bodyPr wrap="square" rtlCol="0">
            <a:spAutoFit/>
          </a:bodyPr>
          <a:lstStyle/>
          <a:p>
            <a:pPr algn="ctr"/>
            <a:r>
              <a:rPr lang="en-US" sz="1600" u="sng" dirty="0" smtClean="0"/>
              <a:t>Sensitivity calculation</a:t>
            </a:r>
            <a:endParaRPr lang="en-US" sz="1600" u="sng" dirty="0"/>
          </a:p>
        </p:txBody>
      </p:sp>
      <p:sp>
        <p:nvSpPr>
          <p:cNvPr id="51" name="TextBox 50"/>
          <p:cNvSpPr txBox="1"/>
          <p:nvPr/>
        </p:nvSpPr>
        <p:spPr>
          <a:xfrm>
            <a:off x="1143000" y="5486400"/>
            <a:ext cx="3124200" cy="338554"/>
          </a:xfrm>
          <a:prstGeom prst="rect">
            <a:avLst/>
          </a:prstGeom>
          <a:noFill/>
        </p:spPr>
        <p:txBody>
          <a:bodyPr wrap="square" rtlCol="0">
            <a:spAutoFit/>
          </a:bodyPr>
          <a:lstStyle/>
          <a:p>
            <a:pPr algn="ctr"/>
            <a:r>
              <a:rPr lang="en-US" sz="1600" u="sng" dirty="0" smtClean="0"/>
              <a:t>Taylor series expansion</a:t>
            </a:r>
            <a:endParaRPr lang="en-US" sz="1600" u="sng" dirty="0"/>
          </a:p>
        </p:txBody>
      </p:sp>
      <p:graphicFrame>
        <p:nvGraphicFramePr>
          <p:cNvPr id="52" name="Object 51"/>
          <p:cNvGraphicFramePr>
            <a:graphicFrameLocks noChangeAspect="1"/>
          </p:cNvGraphicFramePr>
          <p:nvPr/>
        </p:nvGraphicFramePr>
        <p:xfrm>
          <a:off x="992187" y="2286000"/>
          <a:ext cx="3579813" cy="590550"/>
        </p:xfrm>
        <a:graphic>
          <a:graphicData uri="http://schemas.openxmlformats.org/presentationml/2006/ole">
            <p:oleObj spid="_x0000_s17420" name="Equation" r:id="rId9" imgW="2387520" imgH="393480" progId="Equation.3">
              <p:embed/>
            </p:oleObj>
          </a:graphicData>
        </a:graphic>
      </p:graphicFrame>
      <p:graphicFrame>
        <p:nvGraphicFramePr>
          <p:cNvPr id="53" name="Object 13"/>
          <p:cNvGraphicFramePr>
            <a:graphicFrameLocks noChangeAspect="1"/>
          </p:cNvGraphicFramePr>
          <p:nvPr/>
        </p:nvGraphicFramePr>
        <p:xfrm>
          <a:off x="1524000" y="3990975"/>
          <a:ext cx="887413" cy="669925"/>
        </p:xfrm>
        <a:graphic>
          <a:graphicData uri="http://schemas.openxmlformats.org/presentationml/2006/ole">
            <p:oleObj spid="_x0000_s17421" name="Equation" r:id="rId10" imgW="596880" imgH="444240" progId="Equation.3">
              <p:embed/>
            </p:oleObj>
          </a:graphicData>
        </a:graphic>
      </p:graphicFrame>
      <p:graphicFrame>
        <p:nvGraphicFramePr>
          <p:cNvPr id="17422" name="Object 14"/>
          <p:cNvGraphicFramePr>
            <a:graphicFrameLocks noChangeAspect="1"/>
          </p:cNvGraphicFramePr>
          <p:nvPr/>
        </p:nvGraphicFramePr>
        <p:xfrm>
          <a:off x="152400" y="5867400"/>
          <a:ext cx="5332412" cy="628650"/>
        </p:xfrm>
        <a:graphic>
          <a:graphicData uri="http://schemas.openxmlformats.org/presentationml/2006/ole">
            <p:oleObj spid="_x0000_s17422" name="Equation" r:id="rId11" imgW="3555720" imgH="419040" progId="Equation.3">
              <p:embed/>
            </p:oleObj>
          </a:graphicData>
        </a:graphic>
      </p:graphicFrame>
      <p:graphicFrame>
        <p:nvGraphicFramePr>
          <p:cNvPr id="17423" name="Object 15"/>
          <p:cNvGraphicFramePr>
            <a:graphicFrameLocks noChangeAspect="1"/>
          </p:cNvGraphicFramePr>
          <p:nvPr/>
        </p:nvGraphicFramePr>
        <p:xfrm>
          <a:off x="2889250" y="3962400"/>
          <a:ext cx="1055688" cy="727075"/>
        </p:xfrm>
        <a:graphic>
          <a:graphicData uri="http://schemas.openxmlformats.org/presentationml/2006/ole">
            <p:oleObj spid="_x0000_s17423" name="Equation" r:id="rId12" imgW="711000" imgH="482400" progId="Equation.3">
              <p:embed/>
            </p:oleObj>
          </a:graphicData>
        </a:graphic>
      </p:graphicFrame>
      <p:sp>
        <p:nvSpPr>
          <p:cNvPr id="57" name="TextBox 56"/>
          <p:cNvSpPr txBox="1"/>
          <p:nvPr/>
        </p:nvSpPr>
        <p:spPr>
          <a:xfrm>
            <a:off x="7391400" y="5867400"/>
            <a:ext cx="1752600" cy="215444"/>
          </a:xfrm>
          <a:prstGeom prst="rect">
            <a:avLst/>
          </a:prstGeom>
          <a:noFill/>
        </p:spPr>
        <p:txBody>
          <a:bodyPr wrap="square" rtlCol="0">
            <a:spAutoFit/>
          </a:bodyPr>
          <a:lstStyle/>
          <a:p>
            <a:r>
              <a:rPr lang="en-US" sz="800" dirty="0" smtClean="0"/>
              <a:t>Figure courtesy of: Sergey </a:t>
            </a:r>
            <a:r>
              <a:rPr lang="en-US" sz="800" dirty="0" err="1" smtClean="0"/>
              <a:t>Napelenok</a:t>
            </a:r>
            <a:endParaRPr lang="en-US" sz="800" dirty="0"/>
          </a:p>
        </p:txBody>
      </p:sp>
      <p:sp>
        <p:nvSpPr>
          <p:cNvPr id="60" name="Rectangle 59"/>
          <p:cNvSpPr/>
          <p:nvPr/>
        </p:nvSpPr>
        <p:spPr>
          <a:xfrm>
            <a:off x="76200" y="5791200"/>
            <a:ext cx="33528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7315200" y="2971800"/>
            <a:ext cx="304800" cy="3048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cSld>
  <p:clrMapOvr>
    <a:masterClrMapping/>
  </p:clrMapOvr>
  <p:transition advTm="2258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362200" y="609600"/>
            <a:ext cx="6781800" cy="304800"/>
          </a:xfrm>
        </p:spPr>
        <p:txBody>
          <a:bodyPr/>
          <a:lstStyle/>
          <a:p>
            <a:r>
              <a:rPr lang="en-US" sz="3200" dirty="0"/>
              <a:t>Components of 2005 </a:t>
            </a:r>
            <a:r>
              <a:rPr lang="en-US" sz="3200" dirty="0" smtClean="0"/>
              <a:t>Modeling </a:t>
            </a:r>
            <a:r>
              <a:rPr lang="en-US" sz="3200" dirty="0"/>
              <a:t>Platform</a:t>
            </a:r>
          </a:p>
        </p:txBody>
      </p:sp>
      <p:sp>
        <p:nvSpPr>
          <p:cNvPr id="288771" name="Rectangle 3"/>
          <p:cNvSpPr>
            <a:spLocks noGrp="1" noChangeArrowheads="1"/>
          </p:cNvSpPr>
          <p:nvPr>
            <p:ph sz="half" idx="1"/>
          </p:nvPr>
        </p:nvSpPr>
        <p:spPr/>
        <p:txBody>
          <a:bodyPr>
            <a:normAutofit fontScale="85000" lnSpcReduction="10000"/>
          </a:bodyPr>
          <a:lstStyle/>
          <a:p>
            <a:pPr>
              <a:lnSpc>
                <a:spcPct val="80000"/>
              </a:lnSpc>
            </a:pPr>
            <a:r>
              <a:rPr lang="en-US" sz="1600" dirty="0"/>
              <a:t>2005 National Emissions Inventory (NEI) v4</a:t>
            </a:r>
          </a:p>
          <a:p>
            <a:pPr lvl="1">
              <a:lnSpc>
                <a:spcPct val="80000"/>
              </a:lnSpc>
            </a:pPr>
            <a:r>
              <a:rPr lang="en-US" sz="1400" dirty="0"/>
              <a:t>Criteria </a:t>
            </a:r>
            <a:r>
              <a:rPr lang="en-US" sz="1400" dirty="0" smtClean="0"/>
              <a:t>pollutants (CAPs)</a:t>
            </a:r>
            <a:endParaRPr lang="en-US" sz="1400" dirty="0"/>
          </a:p>
          <a:p>
            <a:pPr lvl="1">
              <a:lnSpc>
                <a:spcPct val="80000"/>
              </a:lnSpc>
            </a:pPr>
            <a:endParaRPr lang="en-US" sz="400" dirty="0"/>
          </a:p>
          <a:p>
            <a:pPr>
              <a:lnSpc>
                <a:spcPct val="80000"/>
              </a:lnSpc>
            </a:pPr>
            <a:r>
              <a:rPr lang="en-US" sz="1600" dirty="0"/>
              <a:t>2005 Meteorological Data</a:t>
            </a:r>
          </a:p>
          <a:p>
            <a:pPr lvl="1">
              <a:lnSpc>
                <a:spcPct val="80000"/>
              </a:lnSpc>
            </a:pPr>
            <a:r>
              <a:rPr lang="en-US" sz="1400" dirty="0"/>
              <a:t>MM-5 v3.7.4 and MCIP v3.4</a:t>
            </a:r>
          </a:p>
          <a:p>
            <a:pPr lvl="1">
              <a:lnSpc>
                <a:spcPct val="80000"/>
              </a:lnSpc>
            </a:pPr>
            <a:r>
              <a:rPr lang="en-US" sz="1400" dirty="0"/>
              <a:t>36km US, 12 km EUS, 12km WUS</a:t>
            </a:r>
          </a:p>
          <a:p>
            <a:pPr lvl="1">
              <a:lnSpc>
                <a:spcPct val="80000"/>
              </a:lnSpc>
            </a:pPr>
            <a:endParaRPr lang="en-US" sz="400" dirty="0"/>
          </a:p>
          <a:p>
            <a:pPr>
              <a:lnSpc>
                <a:spcPct val="80000"/>
              </a:lnSpc>
            </a:pPr>
            <a:r>
              <a:rPr lang="en-US" sz="1600" dirty="0"/>
              <a:t>Emissions Models, Tools and Ancillary Data</a:t>
            </a:r>
          </a:p>
          <a:p>
            <a:pPr lvl="1">
              <a:lnSpc>
                <a:spcPct val="80000"/>
              </a:lnSpc>
            </a:pPr>
            <a:r>
              <a:rPr lang="en-US" sz="1400" dirty="0"/>
              <a:t>Emissions Modeling Framework (EMF)</a:t>
            </a:r>
          </a:p>
          <a:p>
            <a:pPr lvl="1">
              <a:lnSpc>
                <a:spcPct val="80000"/>
              </a:lnSpc>
            </a:pPr>
            <a:r>
              <a:rPr lang="en-US" sz="1400" dirty="0"/>
              <a:t>Emissions processing:  SMOKE version 2.3.2 </a:t>
            </a:r>
          </a:p>
          <a:p>
            <a:pPr lvl="1">
              <a:lnSpc>
                <a:spcPct val="80000"/>
              </a:lnSpc>
            </a:pPr>
            <a:r>
              <a:rPr lang="en-US" sz="1400" dirty="0" err="1"/>
              <a:t>Biogenics</a:t>
            </a:r>
            <a:r>
              <a:rPr lang="en-US" sz="1400" dirty="0"/>
              <a:t>:  BEIS 3.14</a:t>
            </a:r>
          </a:p>
          <a:p>
            <a:pPr lvl="1">
              <a:lnSpc>
                <a:spcPct val="80000"/>
              </a:lnSpc>
            </a:pPr>
            <a:r>
              <a:rPr lang="en-US" sz="1400" dirty="0"/>
              <a:t>Onroad/nonroad emissions:  NMIM (w/ draft MOVES &amp; NONROAD2005)</a:t>
            </a:r>
          </a:p>
          <a:p>
            <a:pPr lvl="1">
              <a:lnSpc>
                <a:spcPct val="80000"/>
              </a:lnSpc>
            </a:pPr>
            <a:r>
              <a:rPr lang="en-US" sz="1400" dirty="0"/>
              <a:t>EGU projections:  IPM 3.0</a:t>
            </a:r>
          </a:p>
          <a:p>
            <a:pPr lvl="1">
              <a:lnSpc>
                <a:spcPct val="80000"/>
              </a:lnSpc>
            </a:pPr>
            <a:r>
              <a:rPr lang="en-US" sz="1400" dirty="0"/>
              <a:t>Ancillary data:  speciation, temporal, spatial allocation</a:t>
            </a:r>
          </a:p>
          <a:p>
            <a:pPr lvl="1">
              <a:lnSpc>
                <a:spcPct val="80000"/>
              </a:lnSpc>
            </a:pPr>
            <a:endParaRPr lang="en-US" sz="400" dirty="0"/>
          </a:p>
          <a:p>
            <a:pPr>
              <a:lnSpc>
                <a:spcPct val="80000"/>
              </a:lnSpc>
            </a:pPr>
            <a:r>
              <a:rPr lang="en-US" sz="1600" dirty="0"/>
              <a:t>Boundary Condition Concentrations</a:t>
            </a:r>
          </a:p>
          <a:p>
            <a:pPr lvl="1">
              <a:lnSpc>
                <a:spcPct val="80000"/>
              </a:lnSpc>
            </a:pPr>
            <a:r>
              <a:rPr lang="en-US" sz="1400" dirty="0"/>
              <a:t>2005 simulations of GEOS-Chem: 2</a:t>
            </a:r>
            <a:r>
              <a:rPr lang="en-US" sz="1400" dirty="0">
                <a:cs typeface="Arial" charset="0"/>
              </a:rPr>
              <a:t>° x 2° grids &amp; 30 layers up to stratosphere</a:t>
            </a:r>
          </a:p>
          <a:p>
            <a:pPr lvl="1">
              <a:lnSpc>
                <a:spcPct val="80000"/>
              </a:lnSpc>
            </a:pPr>
            <a:endParaRPr lang="en-US" sz="400" dirty="0" smtClean="0"/>
          </a:p>
          <a:p>
            <a:pPr>
              <a:lnSpc>
                <a:spcPct val="80000"/>
              </a:lnSpc>
            </a:pPr>
            <a:r>
              <a:rPr lang="en-US" sz="1600" dirty="0" smtClean="0"/>
              <a:t>Air </a:t>
            </a:r>
            <a:r>
              <a:rPr lang="en-US" sz="1600" dirty="0"/>
              <a:t>Quality Model</a:t>
            </a:r>
          </a:p>
          <a:p>
            <a:pPr lvl="1">
              <a:lnSpc>
                <a:spcPct val="80000"/>
              </a:lnSpc>
            </a:pPr>
            <a:r>
              <a:rPr lang="en-US" sz="1400" dirty="0"/>
              <a:t>CMAQ </a:t>
            </a:r>
            <a:r>
              <a:rPr lang="en-US" sz="1400" dirty="0" smtClean="0"/>
              <a:t>v4.7.1 - </a:t>
            </a:r>
            <a:r>
              <a:rPr lang="en-US" sz="1300" dirty="0"/>
              <a:t>(</a:t>
            </a:r>
            <a:r>
              <a:rPr lang="en-GB" sz="1300" dirty="0">
                <a:hlinkClick r:id="rId3"/>
              </a:rPr>
              <a:t>http://www.cmascenter.org</a:t>
            </a:r>
            <a:r>
              <a:rPr lang="en-US" sz="1300" dirty="0">
                <a:hlinkClick r:id="rId3"/>
              </a:rPr>
              <a:t>)</a:t>
            </a:r>
            <a:r>
              <a:rPr lang="en-US" sz="1300" dirty="0"/>
              <a:t> </a:t>
            </a:r>
            <a:endParaRPr lang="en-US" sz="1400" dirty="0"/>
          </a:p>
          <a:p>
            <a:pPr lvl="1">
              <a:lnSpc>
                <a:spcPct val="80000"/>
              </a:lnSpc>
            </a:pPr>
            <a:r>
              <a:rPr lang="en-US" sz="1400" dirty="0"/>
              <a:t>CB-05 chemical mechanism with mercury and chlorine </a:t>
            </a:r>
            <a:r>
              <a:rPr lang="en-US" sz="1400" dirty="0" smtClean="0"/>
              <a:t>chemistry</a:t>
            </a:r>
            <a:endParaRPr lang="en-US" sz="1400" dirty="0"/>
          </a:p>
        </p:txBody>
      </p:sp>
      <p:pic>
        <p:nvPicPr>
          <p:cNvPr id="7" name="Content Placeholder 6" descr="Picture1.png"/>
          <p:cNvPicPr>
            <a:picLocks noGrp="1" noChangeAspect="1"/>
          </p:cNvPicPr>
          <p:nvPr>
            <p:ph sz="half" idx="2"/>
          </p:nvPr>
        </p:nvPicPr>
        <p:blipFill>
          <a:blip r:embed="rId4" cstate="print"/>
          <a:stretch>
            <a:fillRect/>
          </a:stretch>
        </p:blipFill>
        <p:spPr>
          <a:xfrm>
            <a:off x="4719638" y="2602206"/>
            <a:ext cx="3810000" cy="2904537"/>
          </a:xfrm>
        </p:spPr>
      </p:pic>
      <p:sp>
        <p:nvSpPr>
          <p:cNvPr id="6" name="Slide Number Placeholder 5"/>
          <p:cNvSpPr>
            <a:spLocks noGrp="1"/>
          </p:cNvSpPr>
          <p:nvPr>
            <p:ph type="sldNum" sz="quarter" idx="10"/>
          </p:nvPr>
        </p:nvSpPr>
        <p:spPr/>
        <p:txBody>
          <a:bodyPr/>
          <a:lstStyle/>
          <a:p>
            <a:fld id="{BA517EA4-D7BF-419B-9812-992D6F433944}"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8229600" cy="1143000"/>
          </a:xfrm>
        </p:spPr>
        <p:txBody>
          <a:bodyPr/>
          <a:lstStyle/>
          <a:p>
            <a:r>
              <a:rPr lang="en-US" dirty="0" smtClean="0"/>
              <a:t>Detroit Monitoring Sites</a:t>
            </a:r>
            <a:endParaRPr lang="en-US"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24</a:t>
            </a:fld>
            <a:endParaRPr lang="en-US"/>
          </a:p>
        </p:txBody>
      </p:sp>
      <p:pic>
        <p:nvPicPr>
          <p:cNvPr id="20482" name="Picture 2" descr="C:\Documents and Settings\hsimon02\Heather's documents\ozone NAAQS\DDM_testcase1\DetroitMonitoringSites.png"/>
          <p:cNvPicPr>
            <a:picLocks noChangeAspect="1" noChangeArrowheads="1"/>
          </p:cNvPicPr>
          <p:nvPr/>
        </p:nvPicPr>
        <p:blipFill>
          <a:blip r:embed="rId2" cstate="print"/>
          <a:srcRect/>
          <a:stretch>
            <a:fillRect/>
          </a:stretch>
        </p:blipFill>
        <p:spPr bwMode="auto">
          <a:xfrm>
            <a:off x="2057400" y="838200"/>
            <a:ext cx="7000876" cy="58578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8229600" cy="1143000"/>
          </a:xfrm>
        </p:spPr>
        <p:txBody>
          <a:bodyPr/>
          <a:lstStyle/>
          <a:p>
            <a:r>
              <a:rPr lang="en-US" dirty="0" smtClean="0"/>
              <a:t>Atlanta Monitoring Sites</a:t>
            </a:r>
            <a:endParaRPr lang="en-US" dirty="0"/>
          </a:p>
        </p:txBody>
      </p:sp>
      <p:sp>
        <p:nvSpPr>
          <p:cNvPr id="4" name="Slide Number Placeholder 3"/>
          <p:cNvSpPr>
            <a:spLocks noGrp="1"/>
          </p:cNvSpPr>
          <p:nvPr>
            <p:ph type="sldNum" sz="quarter" idx="10"/>
          </p:nvPr>
        </p:nvSpPr>
        <p:spPr>
          <a:xfrm>
            <a:off x="6705600" y="6324600"/>
            <a:ext cx="2133600" cy="365125"/>
          </a:xfrm>
        </p:spPr>
        <p:txBody>
          <a:bodyPr/>
          <a:lstStyle/>
          <a:p>
            <a:fld id="{D4CCC5E3-84A2-4849-ACB1-092C32F61986}" type="slidenum">
              <a:rPr lang="en-US" smtClean="0"/>
              <a:pPr/>
              <a:t>25</a:t>
            </a:fld>
            <a:endParaRPr lang="en-US" dirty="0"/>
          </a:p>
        </p:txBody>
      </p:sp>
      <p:pic>
        <p:nvPicPr>
          <p:cNvPr id="21506" name="Picture 2" descr="C:\Documents and Settings\hsimon02\Heather's documents\ozone NAAQS\DDM_testcase1\AtlantaMonitoringSites.png"/>
          <p:cNvPicPr>
            <a:picLocks noChangeAspect="1" noChangeArrowheads="1"/>
          </p:cNvPicPr>
          <p:nvPr/>
        </p:nvPicPr>
        <p:blipFill>
          <a:blip r:embed="rId2" cstate="print"/>
          <a:srcRect/>
          <a:stretch>
            <a:fillRect/>
          </a:stretch>
        </p:blipFill>
        <p:spPr bwMode="auto">
          <a:xfrm>
            <a:off x="1752600" y="914400"/>
            <a:ext cx="7414837" cy="574556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4CCC5E3-84A2-4849-ACB1-092C32F61986}" type="slidenum">
              <a:rPr lang="en-US" smtClean="0"/>
              <a:pPr/>
              <a:t>26</a:t>
            </a:fld>
            <a:endParaRPr lang="en-US" dirty="0"/>
          </a:p>
        </p:txBody>
      </p:sp>
      <p:sp>
        <p:nvSpPr>
          <p:cNvPr id="3" name="Title 2"/>
          <p:cNvSpPr>
            <a:spLocks noGrp="1"/>
          </p:cNvSpPr>
          <p:nvPr>
            <p:ph type="title" idx="4294967295"/>
          </p:nvPr>
        </p:nvSpPr>
        <p:spPr>
          <a:xfrm>
            <a:off x="0" y="2667000"/>
            <a:ext cx="2133600" cy="1143000"/>
          </a:xfrm>
        </p:spPr>
        <p:txBody>
          <a:bodyPr>
            <a:noAutofit/>
          </a:bodyPr>
          <a:lstStyle/>
          <a:p>
            <a:r>
              <a:rPr lang="en-US" sz="2400" dirty="0" smtClean="0"/>
              <a:t>Comparison of 1 step and 3 step DDM versus BF performance: 75% NOx cut</a:t>
            </a:r>
            <a:endParaRPr lang="en-US" sz="2400" dirty="0"/>
          </a:p>
        </p:txBody>
      </p:sp>
      <p:pic>
        <p:nvPicPr>
          <p:cNvPr id="40962" name="Picture 2" descr="C:\Documents and Settings\hsimon02\Heather's documents\ozone NAAQS\DDM_testcase1\compare.ddm.bf\ddm.vs.bf_75percNOx_atlantasites_hourlyO3.png"/>
          <p:cNvPicPr>
            <a:picLocks noChangeAspect="1" noChangeArrowheads="1"/>
          </p:cNvPicPr>
          <p:nvPr/>
        </p:nvPicPr>
        <p:blipFill>
          <a:blip r:embed="rId3" cstate="print"/>
          <a:srcRect/>
          <a:stretch>
            <a:fillRect/>
          </a:stretch>
        </p:blipFill>
        <p:spPr bwMode="auto">
          <a:xfrm>
            <a:off x="2209800" y="0"/>
            <a:ext cx="3429000" cy="3429000"/>
          </a:xfrm>
          <a:prstGeom prst="rect">
            <a:avLst/>
          </a:prstGeom>
          <a:noFill/>
        </p:spPr>
      </p:pic>
      <p:pic>
        <p:nvPicPr>
          <p:cNvPr id="40963" name="Picture 3" descr="C:\Documents and Settings\hsimon02\Heather's documents\ozone NAAQS\DDM_testcase1\compare.ddm.bf\ddm.vs.bf_75percNOx_detroitsites_hourlyO3.png"/>
          <p:cNvPicPr>
            <a:picLocks noChangeAspect="1" noChangeArrowheads="1"/>
          </p:cNvPicPr>
          <p:nvPr/>
        </p:nvPicPr>
        <p:blipFill>
          <a:blip r:embed="rId4" cstate="print"/>
          <a:srcRect/>
          <a:stretch>
            <a:fillRect/>
          </a:stretch>
        </p:blipFill>
        <p:spPr bwMode="auto">
          <a:xfrm>
            <a:off x="2209800" y="3429000"/>
            <a:ext cx="3429000" cy="3429000"/>
          </a:xfrm>
          <a:prstGeom prst="rect">
            <a:avLst/>
          </a:prstGeom>
          <a:noFill/>
        </p:spPr>
      </p:pic>
      <p:pic>
        <p:nvPicPr>
          <p:cNvPr id="40966" name="Picture 6" descr="C:\Documents and Settings\hsimon02\Heather's documents\ozone NAAQS\DDM_testcase1\compare.ddm.bf\ddm3step.vs.bf_75percNOx_atlantasites_hourlyO3_newcutoff.png"/>
          <p:cNvPicPr>
            <a:picLocks noChangeAspect="1" noChangeArrowheads="1"/>
          </p:cNvPicPr>
          <p:nvPr/>
        </p:nvPicPr>
        <p:blipFill>
          <a:blip r:embed="rId5" cstate="print"/>
          <a:srcRect/>
          <a:stretch>
            <a:fillRect/>
          </a:stretch>
        </p:blipFill>
        <p:spPr bwMode="auto">
          <a:xfrm>
            <a:off x="5562600" y="0"/>
            <a:ext cx="3429000" cy="3429000"/>
          </a:xfrm>
          <a:prstGeom prst="rect">
            <a:avLst/>
          </a:prstGeom>
          <a:noFill/>
        </p:spPr>
      </p:pic>
      <p:pic>
        <p:nvPicPr>
          <p:cNvPr id="40967" name="Picture 7" descr="C:\Documents and Settings\hsimon02\Heather's documents\ozone NAAQS\DDM_testcase1\compare.ddm.bf\ddm3step.vs.bf_75percNOx_detroitsites_hourlyO3_newcutoff.png"/>
          <p:cNvPicPr>
            <a:picLocks noChangeAspect="1" noChangeArrowheads="1"/>
          </p:cNvPicPr>
          <p:nvPr/>
        </p:nvPicPr>
        <p:blipFill>
          <a:blip r:embed="rId6" cstate="print"/>
          <a:srcRect/>
          <a:stretch>
            <a:fillRect/>
          </a:stretch>
        </p:blipFill>
        <p:spPr bwMode="auto">
          <a:xfrm>
            <a:off x="5562600" y="3429000"/>
            <a:ext cx="3429000" cy="3429000"/>
          </a:xfrm>
          <a:prstGeom prst="rect">
            <a:avLst/>
          </a:prstGeom>
          <a:noFill/>
        </p:spPr>
      </p:pic>
      <p:cxnSp>
        <p:nvCxnSpPr>
          <p:cNvPr id="8" name="Straight Arrow Connector 7"/>
          <p:cNvCxnSpPr/>
          <p:nvPr/>
        </p:nvCxnSpPr>
        <p:spPr>
          <a:xfrm>
            <a:off x="5029200" y="228600"/>
            <a:ext cx="838200"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29200" y="3657600"/>
            <a:ext cx="838200"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D4CCC5E3-84A2-4849-ACB1-092C32F61986}" type="slidenum">
              <a:rPr lang="en-US" smtClean="0"/>
              <a:pPr/>
              <a:t>27</a:t>
            </a:fld>
            <a:endParaRPr lang="en-US" dirty="0"/>
          </a:p>
        </p:txBody>
      </p:sp>
      <p:sp>
        <p:nvSpPr>
          <p:cNvPr id="2" name="Title 1"/>
          <p:cNvSpPr>
            <a:spLocks noGrp="1"/>
          </p:cNvSpPr>
          <p:nvPr>
            <p:ph type="title" idx="4294967295"/>
          </p:nvPr>
        </p:nvSpPr>
        <p:spPr>
          <a:xfrm>
            <a:off x="1828800" y="-76200"/>
            <a:ext cx="7315200" cy="1143000"/>
          </a:xfrm>
        </p:spPr>
        <p:txBody>
          <a:bodyPr>
            <a:normAutofit/>
          </a:bodyPr>
          <a:lstStyle/>
          <a:p>
            <a:r>
              <a:rPr lang="en-US" sz="3000" dirty="0" smtClean="0"/>
              <a:t>Application of 3-step DDM to Binned Profiles: Daytime Examples</a:t>
            </a:r>
            <a:endParaRPr lang="en-US" sz="3000" dirty="0"/>
          </a:p>
        </p:txBody>
      </p:sp>
      <p:sp>
        <p:nvSpPr>
          <p:cNvPr id="7" name="TextBox 6"/>
          <p:cNvSpPr txBox="1"/>
          <p:nvPr/>
        </p:nvSpPr>
        <p:spPr>
          <a:xfrm>
            <a:off x="838200" y="4876800"/>
            <a:ext cx="8305800" cy="2031325"/>
          </a:xfrm>
          <a:prstGeom prst="rect">
            <a:avLst/>
          </a:prstGeom>
          <a:noFill/>
        </p:spPr>
        <p:txBody>
          <a:bodyPr wrap="square" rtlCol="0">
            <a:spAutoFit/>
          </a:bodyPr>
          <a:lstStyle/>
          <a:p>
            <a:pPr>
              <a:buFont typeface="Arial" pitchFamily="34" charset="0"/>
              <a:buChar char="•"/>
            </a:pPr>
            <a:r>
              <a:rPr lang="en-US" sz="1400" b="1" dirty="0" smtClean="0"/>
              <a:t>Each plot shows ozone response to NOx cuts for one site, one hour, and one bin</a:t>
            </a:r>
          </a:p>
          <a:p>
            <a:endParaRPr lang="en-US" sz="1400" b="1" dirty="0" smtClean="0"/>
          </a:p>
          <a:p>
            <a:pPr>
              <a:buFont typeface="Arial" pitchFamily="34" charset="0"/>
              <a:buChar char="•"/>
            </a:pPr>
            <a:r>
              <a:rPr lang="en-US" sz="1400" b="1" dirty="0" smtClean="0"/>
              <a:t>Solid lines show actual profile used</a:t>
            </a:r>
          </a:p>
          <a:p>
            <a:endParaRPr lang="en-US" sz="1400" b="1" dirty="0" smtClean="0"/>
          </a:p>
          <a:p>
            <a:pPr>
              <a:buFont typeface="Arial" pitchFamily="34" charset="0"/>
              <a:buChar char="•"/>
            </a:pPr>
            <a:r>
              <a:rPr lang="en-US" sz="1400" b="1" dirty="0" smtClean="0"/>
              <a:t>Dotted lines show predicted change in ozone if base/50% NOX sensitivities were used down to 100% NOx cut</a:t>
            </a:r>
          </a:p>
          <a:p>
            <a:endParaRPr lang="en-US" sz="1400" b="1" dirty="0" smtClean="0"/>
          </a:p>
          <a:p>
            <a:pPr>
              <a:buFont typeface="Arial" pitchFamily="34" charset="0"/>
              <a:buChar char="•"/>
            </a:pPr>
            <a:r>
              <a:rPr lang="en-US" sz="1400" b="1" dirty="0" smtClean="0"/>
              <a:t>Dots show changes in ozone from brute force runs on the days that went into the bin being graphed</a:t>
            </a:r>
            <a:endParaRPr lang="en-US" sz="1400" b="1" dirty="0"/>
          </a:p>
        </p:txBody>
      </p:sp>
      <p:pic>
        <p:nvPicPr>
          <p:cNvPr id="39937" name="Picture 1" descr="C:\Documents and Settings\hsimon02\Heather's documents\ozone NAAQS\DDM_testcase1\delta_ozone_byNOXcut\onescale\deltaozone_by_NOXcut_site261250001_hour_14_bin_0_45_onescale.png"/>
          <p:cNvPicPr>
            <a:picLocks noChangeAspect="1" noChangeArrowheads="1"/>
          </p:cNvPicPr>
          <p:nvPr/>
        </p:nvPicPr>
        <p:blipFill>
          <a:blip r:embed="rId3" cstate="print"/>
          <a:srcRect/>
          <a:stretch>
            <a:fillRect/>
          </a:stretch>
        </p:blipFill>
        <p:spPr bwMode="auto">
          <a:xfrm>
            <a:off x="304800" y="914400"/>
            <a:ext cx="3886200" cy="3886200"/>
          </a:xfrm>
          <a:prstGeom prst="rect">
            <a:avLst/>
          </a:prstGeom>
          <a:noFill/>
        </p:spPr>
      </p:pic>
      <p:pic>
        <p:nvPicPr>
          <p:cNvPr id="39938" name="Picture 2" descr="C:\Documents and Settings\hsimon02\Heather's documents\ozone NAAQS\DDM_testcase1\delta_ozone_byNOXcut\onescale\deltaozone_by_NOXcut_site261250001_hour_14_bin_75_200_onescale.png"/>
          <p:cNvPicPr>
            <a:picLocks noChangeAspect="1" noChangeArrowheads="1"/>
          </p:cNvPicPr>
          <p:nvPr/>
        </p:nvPicPr>
        <p:blipFill>
          <a:blip r:embed="rId4" cstate="print"/>
          <a:srcRect/>
          <a:stretch>
            <a:fillRect/>
          </a:stretch>
        </p:blipFill>
        <p:spPr bwMode="auto">
          <a:xfrm>
            <a:off x="4572000" y="914400"/>
            <a:ext cx="3886200" cy="3886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858000" cy="1143000"/>
          </a:xfrm>
        </p:spPr>
        <p:txBody>
          <a:bodyPr>
            <a:noAutofit/>
          </a:bodyPr>
          <a:lstStyle/>
          <a:p>
            <a:r>
              <a:rPr lang="en-US" sz="3000" dirty="0" smtClean="0"/>
              <a:t>Ozone Distribution with DDM Adjustment versus Quadratic Rollback - Atlanta</a:t>
            </a:r>
            <a:endParaRPr lang="en-US" sz="3000" dirty="0"/>
          </a:p>
        </p:txBody>
      </p:sp>
      <p:sp>
        <p:nvSpPr>
          <p:cNvPr id="6" name="Slide Number Placeholder 5"/>
          <p:cNvSpPr>
            <a:spLocks noGrp="1"/>
          </p:cNvSpPr>
          <p:nvPr>
            <p:ph type="sldNum" sz="quarter" idx="10"/>
          </p:nvPr>
        </p:nvSpPr>
        <p:spPr/>
        <p:txBody>
          <a:bodyPr/>
          <a:lstStyle/>
          <a:p>
            <a:fld id="{D4CCC5E3-84A2-4849-ACB1-092C32F61986}" type="slidenum">
              <a:rPr lang="en-US" smtClean="0"/>
              <a:pPr/>
              <a:t>28</a:t>
            </a:fld>
            <a:endParaRPr lang="en-US"/>
          </a:p>
        </p:txBody>
      </p:sp>
      <p:sp>
        <p:nvSpPr>
          <p:cNvPr id="5" name="TextBox 4"/>
          <p:cNvSpPr txBox="1"/>
          <p:nvPr/>
        </p:nvSpPr>
        <p:spPr>
          <a:xfrm>
            <a:off x="914400" y="5456872"/>
            <a:ext cx="7772400" cy="1477328"/>
          </a:xfrm>
          <a:prstGeom prst="rect">
            <a:avLst/>
          </a:prstGeom>
          <a:noFill/>
        </p:spPr>
        <p:txBody>
          <a:bodyPr wrap="square" rtlCol="0">
            <a:spAutoFit/>
          </a:bodyPr>
          <a:lstStyle/>
          <a:p>
            <a:r>
              <a:rPr lang="en-US" dirty="0" smtClean="0"/>
              <a:t>DDM adjustment shifts 25</a:t>
            </a:r>
            <a:r>
              <a:rPr lang="en-US" baseline="30000" dirty="0" smtClean="0"/>
              <a:t>th</a:t>
            </a:r>
            <a:r>
              <a:rPr lang="en-US" dirty="0" smtClean="0"/>
              <a:t>, 50</a:t>
            </a:r>
            <a:r>
              <a:rPr lang="en-US" baseline="30000" dirty="0" smtClean="0"/>
              <a:t>th</a:t>
            </a:r>
            <a:r>
              <a:rPr lang="en-US" dirty="0" smtClean="0"/>
              <a:t>, 75</a:t>
            </a:r>
            <a:r>
              <a:rPr lang="en-US" baseline="30000" dirty="0" smtClean="0"/>
              <a:t>th</a:t>
            </a:r>
            <a:r>
              <a:rPr lang="en-US" dirty="0" smtClean="0"/>
              <a:t>, and 95</a:t>
            </a:r>
            <a:r>
              <a:rPr lang="en-US" baseline="30000" dirty="0" smtClean="0"/>
              <a:t>th</a:t>
            </a:r>
            <a:r>
              <a:rPr lang="en-US" dirty="0" smtClean="0"/>
              <a:t> percentile ozone values lower than quadratic rollback</a:t>
            </a:r>
          </a:p>
          <a:p>
            <a:endParaRPr lang="en-US" dirty="0" smtClean="0"/>
          </a:p>
          <a:p>
            <a:r>
              <a:rPr lang="en-US" dirty="0" smtClean="0"/>
              <a:t>Quadratic rollback shifts highest outlier values lower than DDM adjustment</a:t>
            </a:r>
          </a:p>
          <a:p>
            <a:endParaRPr lang="en-US" dirty="0" smtClean="0"/>
          </a:p>
        </p:txBody>
      </p:sp>
      <p:pic>
        <p:nvPicPr>
          <p:cNvPr id="7" name="Picture 6" descr="C:\Documents and Settings\hsimon02\Heather's documents\ozone NAAQS\DDM_testcase1\atlantarollback\twostep_median_newcutpoint_6to5_highnight\atlanta_o3_distribution_ddm_quad_fromNOxcut.boxplot.2panes.png"/>
          <p:cNvPicPr/>
          <p:nvPr/>
        </p:nvPicPr>
        <p:blipFill>
          <a:blip r:embed="rId3" cstate="print"/>
          <a:srcRect/>
          <a:stretch>
            <a:fillRect/>
          </a:stretch>
        </p:blipFill>
        <p:spPr bwMode="auto">
          <a:xfrm>
            <a:off x="685800" y="1342072"/>
            <a:ext cx="8001000" cy="3886200"/>
          </a:xfrm>
          <a:prstGeom prst="rect">
            <a:avLst/>
          </a:prstGeom>
          <a:noFill/>
          <a:ln w="9525">
            <a:noFill/>
            <a:miter lim="800000"/>
            <a:headEnd/>
            <a:tailEnd/>
          </a:ln>
        </p:spPr>
      </p:pic>
    </p:spTree>
  </p:cSld>
  <p:clrMapOvr>
    <a:masterClrMapping/>
  </p:clrMapOvr>
  <p:transition advTm="5987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D4CCC5E3-84A2-4849-ACB1-092C32F61986}" type="slidenum">
              <a:rPr lang="en-US" smtClean="0"/>
              <a:pPr/>
              <a:t>29</a:t>
            </a:fld>
            <a:endParaRPr lang="en-US" dirty="0"/>
          </a:p>
        </p:txBody>
      </p:sp>
      <p:sp>
        <p:nvSpPr>
          <p:cNvPr id="2" name="Title 1"/>
          <p:cNvSpPr>
            <a:spLocks noGrp="1"/>
          </p:cNvSpPr>
          <p:nvPr>
            <p:ph type="title" idx="4294967295"/>
          </p:nvPr>
        </p:nvSpPr>
        <p:spPr>
          <a:xfrm>
            <a:off x="2286000" y="76200"/>
            <a:ext cx="6858000" cy="1143000"/>
          </a:xfrm>
        </p:spPr>
        <p:txBody>
          <a:bodyPr>
            <a:noAutofit/>
          </a:bodyPr>
          <a:lstStyle/>
          <a:p>
            <a:r>
              <a:rPr lang="en-US" sz="3000" dirty="0" smtClean="0"/>
              <a:t>Ozone Distribution with DDM Adjustment versus Quadratic Rollback- Detroit</a:t>
            </a:r>
            <a:endParaRPr lang="en-US" sz="3000" dirty="0"/>
          </a:p>
        </p:txBody>
      </p:sp>
      <p:sp>
        <p:nvSpPr>
          <p:cNvPr id="5" name="TextBox 4"/>
          <p:cNvSpPr txBox="1"/>
          <p:nvPr/>
        </p:nvSpPr>
        <p:spPr>
          <a:xfrm>
            <a:off x="685800" y="5332274"/>
            <a:ext cx="8458200" cy="1569660"/>
          </a:xfrm>
          <a:prstGeom prst="rect">
            <a:avLst/>
          </a:prstGeom>
          <a:noFill/>
        </p:spPr>
        <p:txBody>
          <a:bodyPr wrap="square" rtlCol="0">
            <a:spAutoFit/>
          </a:bodyPr>
          <a:lstStyle/>
          <a:p>
            <a:r>
              <a:rPr lang="en-US" sz="1600" dirty="0" smtClean="0"/>
              <a:t>Ozone distributions for quadratic rollback and DDM adjustment (VOC) control scenario look similar</a:t>
            </a:r>
          </a:p>
          <a:p>
            <a:endParaRPr lang="en-US" sz="1600" dirty="0" smtClean="0"/>
          </a:p>
          <a:p>
            <a:r>
              <a:rPr lang="en-US" sz="1600" dirty="0" smtClean="0"/>
              <a:t>DDM adjustment NOx control scenario shifts 95</a:t>
            </a:r>
            <a:r>
              <a:rPr lang="en-US" sz="1600" baseline="30000" dirty="0" smtClean="0"/>
              <a:t>th</a:t>
            </a:r>
            <a:r>
              <a:rPr lang="en-US" sz="1600" dirty="0" smtClean="0"/>
              <a:t> percentile ozone values lower, but 25</a:t>
            </a:r>
            <a:r>
              <a:rPr lang="en-US" sz="1600" baseline="30000" dirty="0" smtClean="0"/>
              <a:t>th</a:t>
            </a:r>
            <a:r>
              <a:rPr lang="en-US" sz="1600" dirty="0" smtClean="0"/>
              <a:t> and 50</a:t>
            </a:r>
            <a:r>
              <a:rPr lang="en-US" sz="1600" baseline="30000" dirty="0" smtClean="0"/>
              <a:t>th</a:t>
            </a:r>
            <a:r>
              <a:rPr lang="en-US" sz="1600" dirty="0" smtClean="0"/>
              <a:t> percentile ozone values  slightly higher than for the DDM adjustment VOC control scenario</a:t>
            </a:r>
            <a:endParaRPr lang="en-US" sz="1600" dirty="0"/>
          </a:p>
        </p:txBody>
      </p:sp>
      <p:pic>
        <p:nvPicPr>
          <p:cNvPr id="7" name="Picture 6" descr="C:\Documents and Settings\hsimon02\Heather's documents\ozone NAAQS\DDM_testcase1\detroitrollback\twostep_median_newcutpoint_6to5_highnight\detroit_o3_distribution_ddm_quad_NOxandVOC.boxplot.2panes.png"/>
          <p:cNvPicPr/>
          <p:nvPr/>
        </p:nvPicPr>
        <p:blipFill>
          <a:blip r:embed="rId3" cstate="print"/>
          <a:srcRect/>
          <a:stretch>
            <a:fillRect/>
          </a:stretch>
        </p:blipFill>
        <p:spPr bwMode="auto">
          <a:xfrm>
            <a:off x="0" y="1369874"/>
            <a:ext cx="8763000" cy="3886200"/>
          </a:xfrm>
          <a:prstGeom prst="rect">
            <a:avLst/>
          </a:prstGeom>
          <a:noFill/>
          <a:ln w="9525">
            <a:noFill/>
            <a:miter lim="800000"/>
            <a:headEnd/>
            <a:tailEnd/>
          </a:ln>
        </p:spPr>
      </p:pic>
      <p:sp>
        <p:nvSpPr>
          <p:cNvPr id="8" name="Oval 7"/>
          <p:cNvSpPr/>
          <p:nvPr/>
        </p:nvSpPr>
        <p:spPr>
          <a:xfrm>
            <a:off x="6629400" y="1371600"/>
            <a:ext cx="2057400" cy="32004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30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6705600" cy="1143000"/>
          </a:xfrm>
        </p:spPr>
        <p:txBody>
          <a:bodyPr>
            <a:noAutofit/>
          </a:bodyPr>
          <a:lstStyle/>
          <a:p>
            <a:r>
              <a:rPr lang="en-US" sz="3000" dirty="0" smtClean="0"/>
              <a:t>City-Specific Analyses Quantify Exposure and Risk at Current and Alternate Levels of the Standard</a:t>
            </a:r>
            <a:endParaRPr lang="en-US" sz="3000" dirty="0"/>
          </a:p>
        </p:txBody>
      </p:sp>
      <p:sp>
        <p:nvSpPr>
          <p:cNvPr id="3" name="Content Placeholder 2"/>
          <p:cNvSpPr>
            <a:spLocks noGrp="1"/>
          </p:cNvSpPr>
          <p:nvPr>
            <p:ph idx="1"/>
          </p:nvPr>
        </p:nvSpPr>
        <p:spPr>
          <a:xfrm>
            <a:off x="838200" y="1600200"/>
            <a:ext cx="8229600" cy="5257800"/>
          </a:xfrm>
        </p:spPr>
        <p:txBody>
          <a:bodyPr>
            <a:normAutofit fontScale="70000" lnSpcReduction="20000"/>
          </a:bodyPr>
          <a:lstStyle/>
          <a:p>
            <a:r>
              <a:rPr lang="en-US" dirty="0" smtClean="0"/>
              <a:t>The ozone NAAQS standard is based on the design value (DV): the 3-year average of the fourth highest 8-hr daily maximum ozone concentration</a:t>
            </a:r>
          </a:p>
          <a:p>
            <a:pPr>
              <a:buNone/>
            </a:pPr>
            <a:endParaRPr lang="en-US" dirty="0" smtClean="0"/>
          </a:p>
          <a:p>
            <a:r>
              <a:rPr lang="en-US" dirty="0" smtClean="0"/>
              <a:t>Epidemiological relationships are based on a variety of metrics/averaging periods</a:t>
            </a:r>
          </a:p>
          <a:p>
            <a:pPr lvl="1"/>
            <a:r>
              <a:rPr lang="en-US" sz="2200" dirty="0" smtClean="0"/>
              <a:t>1-hr daily maximum ozone</a:t>
            </a:r>
          </a:p>
          <a:p>
            <a:pPr lvl="1"/>
            <a:r>
              <a:rPr lang="en-US" sz="2200" dirty="0" smtClean="0"/>
              <a:t>24-hr daily average concentration</a:t>
            </a:r>
          </a:p>
          <a:p>
            <a:pPr lvl="1"/>
            <a:r>
              <a:rPr lang="en-US" sz="2200" dirty="0" smtClean="0"/>
              <a:t>8-hr daily maximum</a:t>
            </a:r>
          </a:p>
          <a:p>
            <a:pPr lvl="1"/>
            <a:r>
              <a:rPr lang="en-US" sz="2200" dirty="0" smtClean="0"/>
              <a:t>8-hr average (10am-6pm)</a:t>
            </a:r>
          </a:p>
          <a:p>
            <a:pPr lvl="1"/>
            <a:r>
              <a:rPr lang="en-US" sz="2200" dirty="0" smtClean="0"/>
              <a:t>5-hr daily average concentrations</a:t>
            </a:r>
          </a:p>
          <a:p>
            <a:pPr lvl="1">
              <a:buNone/>
            </a:pPr>
            <a:endParaRPr lang="en-US" dirty="0" smtClean="0"/>
          </a:p>
          <a:p>
            <a:r>
              <a:rPr lang="en-US" dirty="0" smtClean="0"/>
              <a:t>Clinical exposure analysis requires hourly ozone concentration inputs</a:t>
            </a:r>
          </a:p>
          <a:p>
            <a:endParaRPr lang="en-US" dirty="0" smtClean="0"/>
          </a:p>
          <a:p>
            <a:r>
              <a:rPr lang="en-US" dirty="0" smtClean="0"/>
              <a:t>In order to analyze the risk at various levels of the standard, the design value must be translated into these various metrics</a:t>
            </a:r>
          </a:p>
          <a:p>
            <a:pPr lvl="1"/>
            <a:r>
              <a:rPr lang="en-US" dirty="0" smtClean="0"/>
              <a:t>How would meeting the standard affect ozone concentrations on low ozone days or during non-peak hours?</a:t>
            </a:r>
          </a:p>
          <a:p>
            <a:pPr lvl="1"/>
            <a:r>
              <a:rPr lang="en-US" dirty="0" smtClean="0"/>
              <a:t>How would meeting the standard affect ozone concentrations throughout an urban area?</a:t>
            </a:r>
          </a:p>
          <a:p>
            <a:endParaRPr lang="en-US" dirty="0" smtClean="0"/>
          </a:p>
          <a:p>
            <a:r>
              <a:rPr lang="en-US" dirty="0" smtClean="0"/>
              <a:t>We present a modeling methodology using CMAQ/HDDM to address these questions</a:t>
            </a:r>
            <a:endParaRPr lang="en-US"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3</a:t>
            </a:fld>
            <a:endParaRPr lang="en-US"/>
          </a:p>
        </p:txBody>
      </p:sp>
    </p:spTree>
    <p:custDataLst>
      <p:tags r:id="rId1"/>
    </p:custDataLst>
  </p:cSld>
  <p:clrMapOvr>
    <a:masterClrMapping/>
  </p:clrMapOvr>
  <p:transition advTm="1444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p:cBhvr override="childStyle">
                                        <p:cTn id="6" dur="500" fill="hold"/>
                                        <p:tgtEl>
                                          <p:spTgt spid="3">
                                            <p:txEl>
                                              <p:pRg st="12" end="12"/>
                                            </p:txEl>
                                          </p:spTgt>
                                        </p:tgtEl>
                                        <p:attrNameLst>
                                          <p:attrName>style.color</p:attrName>
                                        </p:attrNameLst>
                                      </p:cBhvr>
                                      <p:to>
                                        <a:schemeClr val="hlink"/>
                                      </p:to>
                                    </p:animClr>
                                  </p:childTnLst>
                                </p:cTn>
                              </p:par>
                              <p:par>
                                <p:cTn id="7" presetID="5" presetClass="emph" presetSubtype="1" nodeType="withEffect">
                                  <p:stCondLst>
                                    <p:cond delay="0"/>
                                  </p:stCondLst>
                                  <p:iterate type="lt">
                                    <p:tmAbs val="0"/>
                                  </p:iterate>
                                  <p:childTnLst>
                                    <p:set>
                                      <p:cBhvr override="childStyle">
                                        <p:cTn id="8" dur="indefinite"/>
                                        <p:tgtEl>
                                          <p:spTgt spid="3">
                                            <p:txEl>
                                              <p:pRg st="12" end="12"/>
                                            </p:txEl>
                                          </p:spTgt>
                                        </p:tgtEl>
                                        <p:attrNameLst>
                                          <p:attrName>style.fontStyle</p:attrName>
                                        </p:attrNameLst>
                                      </p:cBhvr>
                                      <p:to>
                                        <p:strVal val="normal"/>
                                      </p:to>
                                    </p:set>
                                    <p:set>
                                      <p:cBhvr override="childStyle">
                                        <p:cTn id="9" dur="indefinite"/>
                                        <p:tgtEl>
                                          <p:spTgt spid="3">
                                            <p:txEl>
                                              <p:pRg st="12" end="12"/>
                                            </p:txEl>
                                          </p:spTgt>
                                        </p:tgtEl>
                                        <p:attrNameLst>
                                          <p:attrName>style.fontWeight</p:attrName>
                                        </p:attrNameLst>
                                      </p:cBhvr>
                                      <p:to>
                                        <p:strVal val="bold"/>
                                      </p:to>
                                    </p:set>
                                    <p:set>
                                      <p:cBhvr override="childStyle">
                                        <p:cTn id="10" dur="indefinite"/>
                                        <p:tgtEl>
                                          <p:spTgt spid="3">
                                            <p:txEl>
                                              <p:pRg st="12" end="12"/>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500" fill="hold"/>
                                        <p:tgtEl>
                                          <p:spTgt spid="3">
                                            <p:txEl>
                                              <p:pRg st="13" end="13"/>
                                            </p:txEl>
                                          </p:spTgt>
                                        </p:tgtEl>
                                        <p:attrNameLst>
                                          <p:attrName>style.color</p:attrName>
                                        </p:attrNameLst>
                                      </p:cBhvr>
                                      <p:to>
                                        <a:schemeClr val="hlink"/>
                                      </p:to>
                                    </p:animClr>
                                  </p:childTnLst>
                                </p:cTn>
                              </p:par>
                              <p:par>
                                <p:cTn id="15" presetID="5" presetClass="emph" presetSubtype="1" nodeType="withEffect">
                                  <p:stCondLst>
                                    <p:cond delay="0"/>
                                  </p:stCondLst>
                                  <p:childTnLst>
                                    <p:set>
                                      <p:cBhvr override="childStyle">
                                        <p:cTn id="16" dur="indefinite"/>
                                        <p:tgtEl>
                                          <p:spTgt spid="3">
                                            <p:txEl>
                                              <p:pRg st="13" end="13"/>
                                            </p:txEl>
                                          </p:spTgt>
                                        </p:tgtEl>
                                        <p:attrNameLst>
                                          <p:attrName>style.fontStyle</p:attrName>
                                        </p:attrNameLst>
                                      </p:cBhvr>
                                      <p:to>
                                        <p:strVal val="normal"/>
                                      </p:to>
                                    </p:set>
                                    <p:set>
                                      <p:cBhvr override="childStyle">
                                        <p:cTn id="17" dur="indefinite"/>
                                        <p:tgtEl>
                                          <p:spTgt spid="3">
                                            <p:txEl>
                                              <p:pRg st="13" end="13"/>
                                            </p:txEl>
                                          </p:spTgt>
                                        </p:tgtEl>
                                        <p:attrNameLst>
                                          <p:attrName>style.fontWeight</p:attrName>
                                        </p:attrNameLst>
                                      </p:cBhvr>
                                      <p:to>
                                        <p:strVal val="bold"/>
                                      </p:to>
                                    </p:set>
                                    <p:set>
                                      <p:cBhvr override="childStyle">
                                        <p:cTn id="18" dur="indefinite"/>
                                        <p:tgtEl>
                                          <p:spTgt spid="3">
                                            <p:txEl>
                                              <p:pRg st="13" end="1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6781800" cy="304800"/>
          </a:xfrm>
        </p:spPr>
        <p:txBody>
          <a:bodyPr>
            <a:noAutofit/>
          </a:bodyPr>
          <a:lstStyle/>
          <a:p>
            <a:r>
              <a:rPr lang="en-US" sz="3000" dirty="0" smtClean="0"/>
              <a:t>Higher Order Decoupled Direct Method (HDDM)</a:t>
            </a:r>
            <a:endParaRPr lang="en-US" sz="3000" dirty="0"/>
          </a:p>
        </p:txBody>
      </p:sp>
      <p:sp>
        <p:nvSpPr>
          <p:cNvPr id="3" name="Content Placeholder 2"/>
          <p:cNvSpPr>
            <a:spLocks noGrp="1"/>
          </p:cNvSpPr>
          <p:nvPr>
            <p:ph idx="1"/>
          </p:nvPr>
        </p:nvSpPr>
        <p:spPr>
          <a:xfrm>
            <a:off x="838200" y="1600200"/>
            <a:ext cx="8229600" cy="4876800"/>
          </a:xfrm>
        </p:spPr>
        <p:txBody>
          <a:bodyPr>
            <a:normAutofit fontScale="85000" lnSpcReduction="20000"/>
          </a:bodyPr>
          <a:lstStyle/>
          <a:p>
            <a:pPr lvl="0"/>
            <a:r>
              <a:rPr lang="en-US" dirty="0"/>
              <a:t>Provides gridded hourly sensitivities of ozone concentrations to VOC or NOX </a:t>
            </a:r>
            <a:r>
              <a:rPr lang="en-US" dirty="0" smtClean="0"/>
              <a:t>emissions</a:t>
            </a:r>
          </a:p>
          <a:p>
            <a:pPr lvl="1"/>
            <a:r>
              <a:rPr lang="en-US" dirty="0" smtClean="0"/>
              <a:t>“Ozone sensitivity”: response in ozone concentrations to changes in emissions levels</a:t>
            </a:r>
          </a:p>
          <a:p>
            <a:pPr lvl="1"/>
            <a:r>
              <a:rPr lang="en-US" dirty="0" smtClean="0"/>
              <a:t>First and second order sensitivities capture nonlinear response of ozone to emissions </a:t>
            </a:r>
            <a:r>
              <a:rPr lang="en-US" dirty="0" smtClean="0"/>
              <a:t>changes</a:t>
            </a:r>
          </a:p>
          <a:p>
            <a:pPr lvl="1"/>
            <a:endParaRPr lang="en-US" dirty="0" smtClean="0"/>
          </a:p>
          <a:p>
            <a:r>
              <a:rPr lang="en-US" dirty="0" smtClean="0"/>
              <a:t>HDDM allows </a:t>
            </a:r>
            <a:r>
              <a:rPr lang="en-US" dirty="0" smtClean="0"/>
              <a:t>modelers to estimate ozone at multiple emissions levels without rerunning the model simulation</a:t>
            </a:r>
          </a:p>
          <a:p>
            <a:pPr lvl="1">
              <a:buNone/>
            </a:pPr>
            <a:endParaRPr lang="en-US" dirty="0"/>
          </a:p>
          <a:p>
            <a:pPr lvl="0"/>
            <a:r>
              <a:rPr lang="en-US" dirty="0" smtClean="0"/>
              <a:t>Higher </a:t>
            </a:r>
            <a:r>
              <a:rPr lang="en-US" dirty="0"/>
              <a:t>order DDM currently implemented for </a:t>
            </a:r>
            <a:r>
              <a:rPr lang="en-US" dirty="0" smtClean="0"/>
              <a:t>ozone in a recent version of CMAQ (CMAQv4.7.1).</a:t>
            </a:r>
          </a:p>
          <a:p>
            <a:pPr lvl="0"/>
            <a:endParaRPr lang="en-US" dirty="0" smtClean="0"/>
          </a:p>
          <a:p>
            <a:r>
              <a:rPr lang="en-US" dirty="0" smtClean="0"/>
              <a:t>We apply HDDM to estimate how ozone will change in response to emissions perturbations using average “sensitivities” based on monitor location, hour of day, and ozone concentration range.</a:t>
            </a:r>
          </a:p>
          <a:p>
            <a:pPr lvl="0"/>
            <a:endParaRPr lang="en-US" dirty="0"/>
          </a:p>
        </p:txBody>
      </p:sp>
      <p:sp>
        <p:nvSpPr>
          <p:cNvPr id="11" name="Slide Number Placeholder 10"/>
          <p:cNvSpPr>
            <a:spLocks noGrp="1"/>
          </p:cNvSpPr>
          <p:nvPr>
            <p:ph type="sldNum" sz="quarter" idx="10"/>
          </p:nvPr>
        </p:nvSpPr>
        <p:spPr/>
        <p:txBody>
          <a:bodyPr/>
          <a:lstStyle/>
          <a:p>
            <a:fld id="{01EDC700-3BD1-4B4B-9FA1-CB26D9B7FE80}" type="slidenum">
              <a:rPr lang="en-US" smtClean="0"/>
              <a:pPr/>
              <a:t>4</a:t>
            </a:fld>
            <a:endParaRPr lang="en-US"/>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advTm="10178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705600" cy="1143000"/>
          </a:xfrm>
        </p:spPr>
        <p:txBody>
          <a:bodyPr>
            <a:normAutofit fontScale="90000"/>
          </a:bodyPr>
          <a:lstStyle/>
          <a:p>
            <a:r>
              <a:rPr lang="en-US" sz="3000" dirty="0" smtClean="0"/>
              <a:t>Test Case: Applying HDDM to Estimate Ozone Distributions Consistent with Meeting the NAAQS in an Urban Area</a:t>
            </a:r>
            <a:endParaRPr lang="en-US" sz="3000" dirty="0"/>
          </a:p>
        </p:txBody>
      </p:sp>
      <p:sp>
        <p:nvSpPr>
          <p:cNvPr id="7" name="Text Placeholder 6"/>
          <p:cNvSpPr>
            <a:spLocks noGrp="1"/>
          </p:cNvSpPr>
          <p:nvPr>
            <p:ph type="body" idx="1"/>
          </p:nvPr>
        </p:nvSpPr>
        <p:spPr>
          <a:xfrm>
            <a:off x="762000" y="1066800"/>
            <a:ext cx="4040188" cy="639762"/>
          </a:xfrm>
        </p:spPr>
        <p:txBody>
          <a:bodyPr/>
          <a:lstStyle/>
          <a:p>
            <a:r>
              <a:rPr lang="en-US" dirty="0" smtClean="0"/>
              <a:t>Ambient data</a:t>
            </a:r>
          </a:p>
        </p:txBody>
      </p:sp>
      <p:sp>
        <p:nvSpPr>
          <p:cNvPr id="3" name="Content Placeholder 2"/>
          <p:cNvSpPr>
            <a:spLocks noGrp="1"/>
          </p:cNvSpPr>
          <p:nvPr>
            <p:ph sz="half" idx="2"/>
          </p:nvPr>
        </p:nvSpPr>
        <p:spPr>
          <a:xfrm>
            <a:off x="762000" y="1706562"/>
            <a:ext cx="4040188" cy="2549525"/>
          </a:xfrm>
        </p:spPr>
        <p:txBody>
          <a:bodyPr>
            <a:normAutofit/>
          </a:bodyPr>
          <a:lstStyle/>
          <a:p>
            <a:r>
              <a:rPr lang="en-US" sz="2000" dirty="0" smtClean="0"/>
              <a:t>Atlanta: 2006-2008</a:t>
            </a:r>
          </a:p>
          <a:p>
            <a:pPr lvl="1"/>
            <a:r>
              <a:rPr lang="en-US" dirty="0" smtClean="0"/>
              <a:t>2 downtown sites</a:t>
            </a:r>
          </a:p>
          <a:p>
            <a:pPr lvl="1"/>
            <a:r>
              <a:rPr lang="en-US" dirty="0" smtClean="0"/>
              <a:t>8 suburban/rural sites</a:t>
            </a:r>
          </a:p>
          <a:p>
            <a:r>
              <a:rPr lang="en-US" sz="2000" dirty="0" smtClean="0"/>
              <a:t>Detroit: 2006-2008</a:t>
            </a:r>
          </a:p>
          <a:p>
            <a:pPr lvl="1"/>
            <a:r>
              <a:rPr lang="en-US" dirty="0" smtClean="0"/>
              <a:t>3-4 urban sites</a:t>
            </a:r>
          </a:p>
          <a:p>
            <a:pPr lvl="1"/>
            <a:r>
              <a:rPr lang="en-US" dirty="0" smtClean="0"/>
              <a:t>4-5 suburban/rural sites</a:t>
            </a:r>
          </a:p>
        </p:txBody>
      </p:sp>
      <p:sp>
        <p:nvSpPr>
          <p:cNvPr id="8" name="Text Placeholder 7"/>
          <p:cNvSpPr>
            <a:spLocks noGrp="1"/>
          </p:cNvSpPr>
          <p:nvPr>
            <p:ph type="body" sz="quarter" idx="3"/>
          </p:nvPr>
        </p:nvSpPr>
        <p:spPr>
          <a:xfrm>
            <a:off x="4949825" y="1066800"/>
            <a:ext cx="4041775" cy="639762"/>
          </a:xfrm>
        </p:spPr>
        <p:txBody>
          <a:bodyPr/>
          <a:lstStyle/>
          <a:p>
            <a:r>
              <a:rPr lang="en-US" dirty="0" smtClean="0"/>
              <a:t>Modeled episode</a:t>
            </a:r>
          </a:p>
        </p:txBody>
      </p:sp>
      <p:sp>
        <p:nvSpPr>
          <p:cNvPr id="9" name="Content Placeholder 8"/>
          <p:cNvSpPr>
            <a:spLocks noGrp="1"/>
          </p:cNvSpPr>
          <p:nvPr>
            <p:ph sz="quarter" idx="4"/>
          </p:nvPr>
        </p:nvSpPr>
        <p:spPr>
          <a:xfrm>
            <a:off x="4949825" y="1706562"/>
            <a:ext cx="4041775" cy="2320925"/>
          </a:xfrm>
        </p:spPr>
        <p:txBody>
          <a:bodyPr>
            <a:normAutofit fontScale="85000" lnSpcReduction="20000"/>
          </a:bodyPr>
          <a:lstStyle/>
          <a:p>
            <a:r>
              <a:rPr lang="en-US" dirty="0" smtClean="0"/>
              <a:t>July-August 2005</a:t>
            </a:r>
          </a:p>
          <a:p>
            <a:r>
              <a:rPr lang="en-US" dirty="0" smtClean="0"/>
              <a:t>Eastern US</a:t>
            </a:r>
          </a:p>
          <a:p>
            <a:r>
              <a:rPr lang="en-US" dirty="0" smtClean="0"/>
              <a:t>12km resolution</a:t>
            </a:r>
          </a:p>
          <a:p>
            <a:r>
              <a:rPr lang="en-US" dirty="0" smtClean="0"/>
              <a:t>CMAQv4.7.1 using HDDM</a:t>
            </a:r>
          </a:p>
          <a:p>
            <a:r>
              <a:rPr lang="en-US" dirty="0" smtClean="0"/>
              <a:t>Tracked first and second order sensitivities to:</a:t>
            </a:r>
          </a:p>
          <a:p>
            <a:pPr lvl="1"/>
            <a:r>
              <a:rPr lang="en-US" dirty="0" smtClean="0"/>
              <a:t>US anthropogenic NOx emissions</a:t>
            </a:r>
          </a:p>
          <a:p>
            <a:pPr lvl="1"/>
            <a:r>
              <a:rPr lang="en-US" dirty="0" smtClean="0"/>
              <a:t>US anthropogenic VOC emissions</a:t>
            </a:r>
          </a:p>
          <a:p>
            <a:pPr lvl="1">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5</a:t>
            </a:fld>
            <a:endParaRPr lang="en-US"/>
          </a:p>
        </p:txBody>
      </p:sp>
      <p:sp>
        <p:nvSpPr>
          <p:cNvPr id="10" name="TextBox 9"/>
          <p:cNvSpPr txBox="1"/>
          <p:nvPr/>
        </p:nvSpPr>
        <p:spPr>
          <a:xfrm>
            <a:off x="381000" y="4038600"/>
            <a:ext cx="8686800" cy="2539157"/>
          </a:xfrm>
          <a:prstGeom prst="rect">
            <a:avLst/>
          </a:prstGeom>
          <a:noFill/>
        </p:spPr>
        <p:txBody>
          <a:bodyPr wrap="square" rtlCol="0">
            <a:spAutoFit/>
          </a:bodyPr>
          <a:lstStyle/>
          <a:p>
            <a:r>
              <a:rPr lang="en-US" sz="2400" b="1" dirty="0" smtClean="0"/>
              <a:t>Cannot directly apply modeled sensitivities on a location and day-specific basis</a:t>
            </a:r>
          </a:p>
          <a:p>
            <a:pPr lvl="1">
              <a:buFont typeface="Arial" pitchFamily="34" charset="0"/>
              <a:buChar char="•"/>
            </a:pPr>
            <a:r>
              <a:rPr lang="en-US" sz="2000" dirty="0" smtClean="0"/>
              <a:t>No overlap between modeled episode and ambient data range</a:t>
            </a:r>
          </a:p>
          <a:p>
            <a:pPr lvl="2">
              <a:buFont typeface="Arial" pitchFamily="34" charset="0"/>
              <a:buChar char="•"/>
            </a:pPr>
            <a:r>
              <a:rPr lang="en-US" sz="1700" dirty="0" smtClean="0"/>
              <a:t>DVs depend on 3 years of data</a:t>
            </a:r>
          </a:p>
          <a:p>
            <a:pPr lvl="2">
              <a:buFont typeface="Arial" pitchFamily="34" charset="0"/>
              <a:buChar char="•"/>
            </a:pPr>
            <a:r>
              <a:rPr lang="en-US" sz="1700" dirty="0" smtClean="0"/>
              <a:t>Not practical to model 3 years (constraints on available emissions inputs and computing resources)</a:t>
            </a:r>
          </a:p>
          <a:p>
            <a:pPr lvl="1">
              <a:buFont typeface="Arial" pitchFamily="34" charset="0"/>
              <a:buChar char="•"/>
            </a:pPr>
            <a:r>
              <a:rPr lang="en-US" sz="2000" dirty="0" smtClean="0"/>
              <a:t>Model doesn’t always capture exact timing of ozone episodes but does a reasonable job of capturing typical behavior on high and low days</a:t>
            </a:r>
          </a:p>
        </p:txBody>
      </p:sp>
    </p:spTree>
  </p:cSld>
  <p:clrMapOvr>
    <a:masterClrMapping/>
  </p:clrMapOvr>
  <p:transition advTm="11848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6629400" cy="1143000"/>
          </a:xfrm>
        </p:spPr>
        <p:txBody>
          <a:bodyPr>
            <a:noAutofit/>
          </a:bodyPr>
          <a:lstStyle/>
          <a:p>
            <a:r>
              <a:rPr lang="en-US" sz="3000" dirty="0" smtClean="0"/>
              <a:t>Model-based Ozone Adjustment Approach</a:t>
            </a:r>
            <a:endParaRPr lang="en-US" sz="3000" dirty="0"/>
          </a:p>
        </p:txBody>
      </p:sp>
      <p:sp>
        <p:nvSpPr>
          <p:cNvPr id="3" name="Content Placeholder 2"/>
          <p:cNvSpPr>
            <a:spLocks noGrp="1"/>
          </p:cNvSpPr>
          <p:nvPr>
            <p:ph idx="1"/>
          </p:nvPr>
        </p:nvSpPr>
        <p:spPr>
          <a:xfrm>
            <a:off x="609600" y="1524000"/>
            <a:ext cx="8382000" cy="5105400"/>
          </a:xfrm>
        </p:spPr>
        <p:txBody>
          <a:bodyPr>
            <a:normAutofit fontScale="77500" lnSpcReduction="20000"/>
          </a:bodyPr>
          <a:lstStyle/>
          <a:p>
            <a:pPr lvl="0"/>
            <a:r>
              <a:rPr lang="en-US" sz="3100" b="1" dirty="0" smtClean="0"/>
              <a:t>Step 1:  </a:t>
            </a:r>
            <a:r>
              <a:rPr lang="en-US" sz="3100" dirty="0" smtClean="0"/>
              <a:t>Run CMAQ simulation with HDDM to determine hourly ozone sensitivities to NO</a:t>
            </a:r>
            <a:r>
              <a:rPr lang="en-US" sz="3100" baseline="-25000" dirty="0" smtClean="0"/>
              <a:t>x</a:t>
            </a:r>
            <a:r>
              <a:rPr lang="en-US" sz="3100" dirty="0" smtClean="0"/>
              <a:t> emissions and VOC emissions for the grid cells containing monitoring sites in an urban area. </a:t>
            </a:r>
          </a:p>
          <a:p>
            <a:pPr lvl="1"/>
            <a:r>
              <a:rPr lang="en-US" sz="2600" dirty="0" smtClean="0"/>
              <a:t>Inputs: emissions and meteorology data</a:t>
            </a:r>
          </a:p>
          <a:p>
            <a:pPr lvl="1"/>
            <a:r>
              <a:rPr lang="en-US" sz="2600" dirty="0" smtClean="0"/>
              <a:t>Outputs: </a:t>
            </a:r>
            <a:r>
              <a:rPr lang="en-US" sz="2600" b="1" dirty="0" smtClean="0">
                <a:solidFill>
                  <a:srgbClr val="C00000"/>
                </a:solidFill>
              </a:rPr>
              <a:t>ozone concentrations and sensitivities at locations of monitoring sites for each hour in July/Aug 2005</a:t>
            </a:r>
          </a:p>
          <a:p>
            <a:pPr lvl="0">
              <a:buNone/>
            </a:pPr>
            <a:endParaRPr lang="en-US" dirty="0" smtClean="0"/>
          </a:p>
          <a:p>
            <a:pPr lvl="0"/>
            <a:r>
              <a:rPr lang="en-US" sz="3100" b="1" dirty="0" smtClean="0"/>
              <a:t>Step 2:</a:t>
            </a:r>
            <a:r>
              <a:rPr lang="en-US" sz="3100" dirty="0" smtClean="0"/>
              <a:t> For each monitoring site, group days by predicted daily 8-hr max ozone and nighttime ozone conc.  Calculate average (median) diurnal profiles for sensitivities in each group.</a:t>
            </a:r>
          </a:p>
          <a:p>
            <a:pPr lvl="1"/>
            <a:r>
              <a:rPr lang="en-US" sz="2600" dirty="0" smtClean="0"/>
              <a:t>Inputs: </a:t>
            </a:r>
            <a:r>
              <a:rPr lang="en-US" sz="2600" b="1" dirty="0" smtClean="0">
                <a:solidFill>
                  <a:srgbClr val="C00000"/>
                </a:solidFill>
              </a:rPr>
              <a:t>step 1 outputs</a:t>
            </a:r>
          </a:p>
          <a:p>
            <a:pPr lvl="1"/>
            <a:r>
              <a:rPr lang="en-US" sz="2600" dirty="0" smtClean="0"/>
              <a:t>Outputs: </a:t>
            </a:r>
            <a:r>
              <a:rPr lang="en-US" sz="2600" b="1" dirty="0" smtClean="0">
                <a:solidFill>
                  <a:srgbClr val="3399FF"/>
                </a:solidFill>
              </a:rPr>
              <a:t>average sensitivities based on monitor location, ozone concentration range, and hour of day</a:t>
            </a:r>
          </a:p>
          <a:p>
            <a:pPr lvl="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6</a:t>
            </a:fld>
            <a:endParaRPr lang="en-US"/>
          </a:p>
        </p:txBody>
      </p:sp>
    </p:spTree>
  </p:cSld>
  <p:clrMapOvr>
    <a:masterClrMapping/>
  </p:clrMapOvr>
  <p:transition advTm="30556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400800" cy="1143000"/>
          </a:xfrm>
        </p:spPr>
        <p:txBody>
          <a:bodyPr>
            <a:normAutofit/>
          </a:bodyPr>
          <a:lstStyle/>
          <a:p>
            <a:r>
              <a:rPr lang="en-US" sz="3000" dirty="0" smtClean="0"/>
              <a:t>NOx Sensitivity Profiles for Two Atlanta Sites</a:t>
            </a:r>
            <a:endParaRPr lang="en-US" sz="3000" dirty="0"/>
          </a:p>
        </p:txBody>
      </p:sp>
      <p:sp>
        <p:nvSpPr>
          <p:cNvPr id="9" name="Slide Number Placeholder 8"/>
          <p:cNvSpPr>
            <a:spLocks noGrp="1"/>
          </p:cNvSpPr>
          <p:nvPr>
            <p:ph type="sldNum" sz="quarter" idx="10"/>
          </p:nvPr>
        </p:nvSpPr>
        <p:spPr>
          <a:xfrm>
            <a:off x="6705600" y="6356350"/>
            <a:ext cx="2133600" cy="365125"/>
          </a:xfrm>
        </p:spPr>
        <p:txBody>
          <a:bodyPr/>
          <a:lstStyle/>
          <a:p>
            <a:fld id="{D4CCC5E3-84A2-4849-ACB1-092C32F61986}" type="slidenum">
              <a:rPr lang="en-US" smtClean="0"/>
              <a:pPr/>
              <a:t>7</a:t>
            </a:fld>
            <a:endParaRPr lang="en-US" dirty="0"/>
          </a:p>
        </p:txBody>
      </p:sp>
      <p:pic>
        <p:nvPicPr>
          <p:cNvPr id="10" name="Picture 9" descr="C:\Documents and Settings\hsimon02\Heather's documents\ozone NAAQS\DDM_testcase1\R plots\atlantaprofileplots\twostep_median_newcutpoint_6to5_highnight\NOXprofile_highlowghts.2pane_site_131210055_vmay22_2012.png"/>
          <p:cNvPicPr/>
          <p:nvPr/>
        </p:nvPicPr>
        <p:blipFill>
          <a:blip r:embed="rId2" cstate="print"/>
          <a:srcRect/>
          <a:stretch>
            <a:fillRect/>
          </a:stretch>
        </p:blipFill>
        <p:spPr bwMode="auto">
          <a:xfrm>
            <a:off x="0" y="1828800"/>
            <a:ext cx="9144000" cy="4572000"/>
          </a:xfrm>
          <a:prstGeom prst="rect">
            <a:avLst/>
          </a:prstGeom>
          <a:noFill/>
          <a:ln w="9525">
            <a:noFill/>
            <a:miter lim="800000"/>
            <a:headEnd/>
            <a:tailEnd/>
          </a:ln>
        </p:spPr>
      </p:pic>
      <p:pic>
        <p:nvPicPr>
          <p:cNvPr id="5" name="Picture 2" descr="C:\Documents and Settings\hsimon02\Heather's documents\ozone NAAQS\DDM_testcase1\R plots\atlantaprofileplots\twostep_median_newcutpoint_6to5_highnight\NOXprofile_highnights_site_130670003_vmay22_2012.png"/>
          <p:cNvPicPr>
            <a:picLocks noChangeAspect="1" noChangeArrowheads="1"/>
          </p:cNvPicPr>
          <p:nvPr/>
        </p:nvPicPr>
        <p:blipFill>
          <a:blip r:embed="rId3" cstate="print"/>
          <a:srcRect/>
          <a:stretch>
            <a:fillRect/>
          </a:stretch>
        </p:blipFill>
        <p:spPr bwMode="auto">
          <a:xfrm>
            <a:off x="4572000" y="1905000"/>
            <a:ext cx="4572000" cy="4572000"/>
          </a:xfrm>
          <a:prstGeom prst="rect">
            <a:avLst/>
          </a:prstGeom>
          <a:noFill/>
        </p:spPr>
      </p:pic>
      <p:sp>
        <p:nvSpPr>
          <p:cNvPr id="6" name="TextBox 5"/>
          <p:cNvSpPr txBox="1"/>
          <p:nvPr/>
        </p:nvSpPr>
        <p:spPr>
          <a:xfrm>
            <a:off x="1143000" y="1600200"/>
            <a:ext cx="2590800" cy="400110"/>
          </a:xfrm>
          <a:prstGeom prst="rect">
            <a:avLst/>
          </a:prstGeom>
          <a:noFill/>
        </p:spPr>
        <p:txBody>
          <a:bodyPr wrap="square" rtlCol="0">
            <a:spAutoFit/>
          </a:bodyPr>
          <a:lstStyle/>
          <a:p>
            <a:pPr algn="ctr"/>
            <a:r>
              <a:rPr lang="en-US" sz="2000" b="1" dirty="0" smtClean="0"/>
              <a:t>Downtown Site</a:t>
            </a:r>
            <a:endParaRPr lang="en-US" sz="2000" b="1" dirty="0"/>
          </a:p>
        </p:txBody>
      </p:sp>
      <p:sp>
        <p:nvSpPr>
          <p:cNvPr id="7" name="TextBox 6"/>
          <p:cNvSpPr txBox="1"/>
          <p:nvPr/>
        </p:nvSpPr>
        <p:spPr>
          <a:xfrm>
            <a:off x="5562600" y="1600200"/>
            <a:ext cx="2590800" cy="400110"/>
          </a:xfrm>
          <a:prstGeom prst="rect">
            <a:avLst/>
          </a:prstGeom>
          <a:noFill/>
        </p:spPr>
        <p:txBody>
          <a:bodyPr wrap="square" rtlCol="0">
            <a:spAutoFit/>
          </a:bodyPr>
          <a:lstStyle/>
          <a:p>
            <a:pPr algn="ctr"/>
            <a:r>
              <a:rPr lang="en-US" sz="2000" b="1" dirty="0" smtClean="0"/>
              <a:t>Rural Site</a:t>
            </a:r>
            <a:endParaRPr lang="en-US" sz="2000" b="1" dirty="0"/>
          </a:p>
        </p:txBody>
      </p:sp>
    </p:spTree>
  </p:cSld>
  <p:clrMapOvr>
    <a:masterClrMapping/>
  </p:clrMapOvr>
  <p:transition advTm="5651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6629400" cy="1143000"/>
          </a:xfrm>
        </p:spPr>
        <p:txBody>
          <a:bodyPr>
            <a:noAutofit/>
          </a:bodyPr>
          <a:lstStyle/>
          <a:p>
            <a:r>
              <a:rPr lang="en-US" sz="3000" dirty="0" smtClean="0"/>
              <a:t>Model-based Ozone Adjustment Approach</a:t>
            </a:r>
            <a:endParaRPr lang="en-US" sz="3000" dirty="0"/>
          </a:p>
        </p:txBody>
      </p:sp>
      <p:sp>
        <p:nvSpPr>
          <p:cNvPr id="3" name="Content Placeholder 2"/>
          <p:cNvSpPr>
            <a:spLocks noGrp="1"/>
          </p:cNvSpPr>
          <p:nvPr>
            <p:ph idx="1"/>
          </p:nvPr>
        </p:nvSpPr>
        <p:spPr>
          <a:xfrm>
            <a:off x="609600" y="1219200"/>
            <a:ext cx="8382000" cy="5867400"/>
          </a:xfrm>
        </p:spPr>
        <p:txBody>
          <a:bodyPr>
            <a:normAutofit fontScale="70000" lnSpcReduction="20000"/>
          </a:bodyPr>
          <a:lstStyle/>
          <a:p>
            <a:pPr lvl="0">
              <a:buNone/>
            </a:pPr>
            <a:endParaRPr lang="en-US" dirty="0" smtClean="0"/>
          </a:p>
          <a:p>
            <a:pPr lvl="0"/>
            <a:r>
              <a:rPr lang="en-US" sz="3400" b="1" dirty="0" smtClean="0"/>
              <a:t>Step 3:</a:t>
            </a:r>
            <a:r>
              <a:rPr lang="en-US" sz="3400" dirty="0" smtClean="0"/>
              <a:t> For each monitoring site, assign one of the diurnal sensitivity profiles calculated in Step 2 to each day in the period 2006 through 2008 based on measured 8-hr max ozone and measured nighttime ozone.</a:t>
            </a:r>
          </a:p>
          <a:p>
            <a:pPr lvl="1"/>
            <a:r>
              <a:rPr lang="en-US" sz="2900" dirty="0" smtClean="0"/>
              <a:t>Inputs: hourly ozone monitor data for 2006-2008 and </a:t>
            </a:r>
            <a:r>
              <a:rPr lang="en-US" sz="2900" b="1" dirty="0" smtClean="0">
                <a:solidFill>
                  <a:srgbClr val="00B0F0"/>
                </a:solidFill>
              </a:rPr>
              <a:t>step 2 outputs</a:t>
            </a:r>
          </a:p>
          <a:p>
            <a:pPr lvl="1"/>
            <a:r>
              <a:rPr lang="en-US" sz="2900" dirty="0" smtClean="0"/>
              <a:t>Outputs: </a:t>
            </a:r>
            <a:r>
              <a:rPr lang="en-US" sz="2900" b="1" dirty="0" smtClean="0">
                <a:solidFill>
                  <a:srgbClr val="00B050"/>
                </a:solidFill>
              </a:rPr>
              <a:t>hourly ozone observations paired with average modeled sensitivities for 2006-2008 at all monitor locations</a:t>
            </a:r>
          </a:p>
          <a:p>
            <a:pPr lvl="0">
              <a:buNone/>
            </a:pPr>
            <a:endParaRPr lang="en-US" dirty="0" smtClean="0"/>
          </a:p>
          <a:p>
            <a:pPr lvl="0"/>
            <a:r>
              <a:rPr lang="en-US" sz="3400" b="1" dirty="0" smtClean="0"/>
              <a:t>Step 4:</a:t>
            </a:r>
            <a:r>
              <a:rPr lang="en-US" sz="3400" dirty="0" smtClean="0"/>
              <a:t> Adjust measured hourly ozone concentrations for incrementally increasing levels of emissions reductions using assigned sensitivities and then recalculate design values until all monitors in an urban area are in attainment of current and proposed alternative levels of the standard.</a:t>
            </a:r>
          </a:p>
          <a:p>
            <a:pPr lvl="1"/>
            <a:r>
              <a:rPr lang="en-US" sz="2900" dirty="0" smtClean="0"/>
              <a:t>Inputs: </a:t>
            </a:r>
            <a:r>
              <a:rPr lang="en-US" sz="2900" b="1" dirty="0" smtClean="0">
                <a:solidFill>
                  <a:srgbClr val="00B050"/>
                </a:solidFill>
              </a:rPr>
              <a:t>step 3 outputs</a:t>
            </a:r>
          </a:p>
          <a:p>
            <a:pPr lvl="1"/>
            <a:r>
              <a:rPr lang="en-US" sz="2900" dirty="0" smtClean="0"/>
              <a:t>Outputs: adjusted hourly ozone values for 2006-2008 at monitor locations to show attainment </a:t>
            </a:r>
          </a:p>
          <a:p>
            <a:endParaRPr lang="en-US" dirty="0"/>
          </a:p>
        </p:txBody>
      </p:sp>
      <p:sp>
        <p:nvSpPr>
          <p:cNvPr id="4" name="Slide Number Placeholder 3"/>
          <p:cNvSpPr>
            <a:spLocks noGrp="1"/>
          </p:cNvSpPr>
          <p:nvPr>
            <p:ph type="sldNum" sz="quarter" idx="10"/>
          </p:nvPr>
        </p:nvSpPr>
        <p:spPr/>
        <p:txBody>
          <a:bodyPr/>
          <a:lstStyle/>
          <a:p>
            <a:fld id="{D4CCC5E3-84A2-4849-ACB1-092C32F61986}" type="slidenum">
              <a:rPr lang="en-US" smtClean="0"/>
              <a:pPr/>
              <a:t>8</a:t>
            </a:fld>
            <a:endParaRPr lang="en-US"/>
          </a:p>
        </p:txBody>
      </p:sp>
    </p:spTree>
  </p:cSld>
  <p:clrMapOvr>
    <a:masterClrMapping/>
  </p:clrMapOvr>
  <p:transition advTm="30556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781800" cy="1143000"/>
          </a:xfrm>
        </p:spPr>
        <p:txBody>
          <a:bodyPr>
            <a:noAutofit/>
          </a:bodyPr>
          <a:lstStyle/>
          <a:p>
            <a:r>
              <a:rPr lang="en-US" sz="3000" dirty="0" smtClean="0"/>
              <a:t>Over What Range of Emissions Perturbations can HDDM Accurately Replicate Brute Force Estimates?</a:t>
            </a:r>
            <a:endParaRPr lang="en-US" sz="3000" dirty="0"/>
          </a:p>
        </p:txBody>
      </p:sp>
      <p:sp>
        <p:nvSpPr>
          <p:cNvPr id="5" name="Slide Number Placeholder 4"/>
          <p:cNvSpPr>
            <a:spLocks noGrp="1"/>
          </p:cNvSpPr>
          <p:nvPr>
            <p:ph type="sldNum" sz="quarter" idx="10"/>
          </p:nvPr>
        </p:nvSpPr>
        <p:spPr/>
        <p:txBody>
          <a:bodyPr/>
          <a:lstStyle/>
          <a:p>
            <a:fld id="{D4CCC5E3-84A2-4849-ACB1-092C32F61986}" type="slidenum">
              <a:rPr lang="en-US" smtClean="0"/>
              <a:pPr/>
              <a:t>9</a:t>
            </a:fld>
            <a:endParaRPr lang="en-US"/>
          </a:p>
        </p:txBody>
      </p:sp>
      <p:pic>
        <p:nvPicPr>
          <p:cNvPr id="29699" name="Picture 3" descr="C:\Documents and Settings\hsimon02\Heather's documents\ozone NAAQS\DDM_testcase1\compare.ddm.bf\ddm.vs.bf_100percNOx_atlantasites_hourlyO3.png"/>
          <p:cNvPicPr>
            <a:picLocks noChangeAspect="1" noChangeArrowheads="1"/>
          </p:cNvPicPr>
          <p:nvPr/>
        </p:nvPicPr>
        <p:blipFill>
          <a:blip r:embed="rId3" cstate="print"/>
          <a:srcRect/>
          <a:stretch>
            <a:fillRect/>
          </a:stretch>
        </p:blipFill>
        <p:spPr bwMode="auto">
          <a:xfrm>
            <a:off x="76200" y="1600200"/>
            <a:ext cx="4572000" cy="4572000"/>
          </a:xfrm>
          <a:prstGeom prst="rect">
            <a:avLst/>
          </a:prstGeom>
          <a:noFill/>
        </p:spPr>
      </p:pic>
      <p:pic>
        <p:nvPicPr>
          <p:cNvPr id="29700" name="Picture 4" descr="C:\Documents and Settings\hsimon02\Heather's documents\ozone NAAQS\DDM_testcase1\compare.ddm.bf\ddm.vs.bf_100percVOC_atlantasites_hourlyO3.png"/>
          <p:cNvPicPr>
            <a:picLocks noChangeAspect="1" noChangeArrowheads="1"/>
          </p:cNvPicPr>
          <p:nvPr/>
        </p:nvPicPr>
        <p:blipFill>
          <a:blip r:embed="rId4" cstate="print"/>
          <a:srcRect/>
          <a:stretch>
            <a:fillRect/>
          </a:stretch>
        </p:blipFill>
        <p:spPr bwMode="auto">
          <a:xfrm>
            <a:off x="4648200" y="1600200"/>
            <a:ext cx="4572000" cy="4572000"/>
          </a:xfrm>
          <a:prstGeom prst="rect">
            <a:avLst/>
          </a:prstGeom>
          <a:noFill/>
        </p:spPr>
      </p:pic>
      <p:sp>
        <p:nvSpPr>
          <p:cNvPr id="6" name="TextBox 5"/>
          <p:cNvSpPr txBox="1"/>
          <p:nvPr/>
        </p:nvSpPr>
        <p:spPr>
          <a:xfrm>
            <a:off x="762000" y="6096000"/>
            <a:ext cx="6781800" cy="646331"/>
          </a:xfrm>
          <a:prstGeom prst="rect">
            <a:avLst/>
          </a:prstGeom>
          <a:noFill/>
        </p:spPr>
        <p:txBody>
          <a:bodyPr wrap="square" rtlCol="0">
            <a:spAutoFit/>
          </a:bodyPr>
          <a:lstStyle/>
          <a:p>
            <a:r>
              <a:rPr lang="en-US" dirty="0" smtClean="0"/>
              <a:t>we get poor replication of brute force runs for the most extreme case of 100% NOx cut scenario (VOC results look good)</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9.8|17.9"/>
</p:tagLst>
</file>

<file path=ppt/tags/tag2.xml><?xml version="1.0" encoding="utf-8"?>
<p:tagLst xmlns:a="http://schemas.openxmlformats.org/drawingml/2006/main" xmlns:r="http://schemas.openxmlformats.org/officeDocument/2006/relationships" xmlns:p="http://schemas.openxmlformats.org/presentationml/2006/main">
  <p:tag name="TIMING" val="|110.6"/>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2343</TotalTime>
  <Words>2031</Words>
  <Application>Microsoft Office PowerPoint</Application>
  <PresentationFormat>On-screen Show (4:3)</PresentationFormat>
  <Paragraphs>344</Paragraphs>
  <Slides>29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Blank Presentation</vt:lpstr>
      <vt:lpstr>Equation</vt:lpstr>
      <vt:lpstr>Application of DDM for Predicting Ozone Responses within Two Urban Areas</vt:lpstr>
      <vt:lpstr>Ozone Risk and Exposure Assessment</vt:lpstr>
      <vt:lpstr>City-Specific Analyses Quantify Exposure and Risk at Current and Alternate Levels of the Standard</vt:lpstr>
      <vt:lpstr>Higher Order Decoupled Direct Method (HDDM)</vt:lpstr>
      <vt:lpstr>Test Case: Applying HDDM to Estimate Ozone Distributions Consistent with Meeting the NAAQS in an Urban Area</vt:lpstr>
      <vt:lpstr>Model-based Ozone Adjustment Approach</vt:lpstr>
      <vt:lpstr>NOx Sensitivity Profiles for Two Atlanta Sites</vt:lpstr>
      <vt:lpstr>Model-based Ozone Adjustment Approach</vt:lpstr>
      <vt:lpstr>Over What Range of Emissions Perturbations can HDDM Accurately Replicate Brute Force Estimates?</vt:lpstr>
      <vt:lpstr>3 step HDDM Adjustment Methodology</vt:lpstr>
      <vt:lpstr>Comparison of 1 step and 3 step DDM versus BF performance: 100% NOx cut</vt:lpstr>
      <vt:lpstr>DDM Adjustment results for Atlanta to Reach the 75 ppb Standard: NOx Reductions Only</vt:lpstr>
      <vt:lpstr>Change in Ozone Distribution with DDM Adjustment Approach at an Urban and a Downwind Atlanta Area Site</vt:lpstr>
      <vt:lpstr>DDM Adjustment Results for Detroit to Reach the 75 ppb standard: NOx and VOC Reductions</vt:lpstr>
      <vt:lpstr>Change in Ozone Distribution with DDM Adjustment (NOx) at an Urban and a Downwind Detroit Site</vt:lpstr>
      <vt:lpstr>Change in Ozone Distribution with DDM Adjustment (VOC) at an Urban and a Downwind Detroit Site</vt:lpstr>
      <vt:lpstr>Conclusions</vt:lpstr>
      <vt:lpstr>Questions?</vt:lpstr>
      <vt:lpstr>Appendix</vt:lpstr>
      <vt:lpstr>Previous Reviews Have Used Various “Rollback” Techniques</vt:lpstr>
      <vt:lpstr>Weaknesses of Statistical Rollback Techniques</vt:lpstr>
      <vt:lpstr>Decoupled Direct Method (DDM)</vt:lpstr>
      <vt:lpstr>Components of 2005 Modeling Platform</vt:lpstr>
      <vt:lpstr>Detroit Monitoring Sites</vt:lpstr>
      <vt:lpstr>Atlanta Monitoring Sites</vt:lpstr>
      <vt:lpstr>Comparison of 1 step and 3 step DDM versus BF performance: 75% NOx cut</vt:lpstr>
      <vt:lpstr>Application of 3-step DDM to Binned Profiles: Daytime Examples</vt:lpstr>
      <vt:lpstr>Ozone Distribution with DDM Adjustment versus Quadratic Rollback - Atlanta</vt:lpstr>
      <vt:lpstr>Ozone Distribution with DDM Adjustment versus Quadratic Rollback- Detroit</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DDM rollback update</dc:title>
  <dc:creator>hsimon02</dc:creator>
  <cp:lastModifiedBy>hsimon02</cp:lastModifiedBy>
  <cp:revision>267</cp:revision>
  <dcterms:created xsi:type="dcterms:W3CDTF">2012-05-23T17:38:39Z</dcterms:created>
  <dcterms:modified xsi:type="dcterms:W3CDTF">2012-10-09T15:14:11Z</dcterms:modified>
</cp:coreProperties>
</file>