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7" r:id="rId2"/>
    <p:sldId id="261" r:id="rId3"/>
    <p:sldId id="258" r:id="rId4"/>
    <p:sldId id="283" r:id="rId5"/>
    <p:sldId id="284" r:id="rId6"/>
    <p:sldId id="266" r:id="rId7"/>
    <p:sldId id="285" r:id="rId8"/>
    <p:sldId id="292" r:id="rId9"/>
    <p:sldId id="300" r:id="rId10"/>
    <p:sldId id="301" r:id="rId11"/>
    <p:sldId id="302" r:id="rId12"/>
    <p:sldId id="256" r:id="rId13"/>
    <p:sldId id="268" r:id="rId14"/>
    <p:sldId id="288" r:id="rId15"/>
    <p:sldId id="289" r:id="rId16"/>
    <p:sldId id="290" r:id="rId17"/>
    <p:sldId id="291" r:id="rId18"/>
    <p:sldId id="304" r:id="rId19"/>
    <p:sldId id="303" r:id="rId20"/>
    <p:sldId id="305" r:id="rId21"/>
    <p:sldId id="269"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5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ea typeface="+mn-ea"/>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F710D79D-7E19-44D6-B516-0CC8A6CB8F83}" type="datetime1">
              <a:rPr lang="en-US"/>
              <a:pPr>
                <a:defRPr/>
              </a:pPr>
              <a:t>10/16/12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ea typeface="+mn-ea"/>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7ED330E1-62AE-4AF6-B3C9-F8CDA674527D}" type="slidenum">
              <a:rPr lang="en-US"/>
              <a:pPr>
                <a:defRPr/>
              </a:pPr>
              <a:t>‹#›</a:t>
            </a:fld>
            <a:endParaRPr lang="en-US" dirty="0"/>
          </a:p>
        </p:txBody>
      </p:sp>
    </p:spTree>
    <p:extLst>
      <p:ext uri="{BB962C8B-B14F-4D97-AF65-F5344CB8AC3E}">
        <p14:creationId xmlns:p14="http://schemas.microsoft.com/office/powerpoint/2010/main" val="1566938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128"/>
        <a:cs typeface="+mn-cs"/>
      </a:defRPr>
    </a:lvl1pPr>
    <a:lvl2pPr marL="457200" algn="l"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FA36ECD1-B7D1-4F4E-BE5F-6A72206B1412}" type="slidenum">
              <a:rPr lang="en-US" smtClean="0">
                <a:ea typeface="ＭＳ Ｐゴシック" pitchFamily="34" charset="-128"/>
              </a:rPr>
              <a:pPr eaLnBrk="1" hangingPunct="1"/>
              <a:t>2</a:t>
            </a:fld>
            <a:endParaRPr lang="en-US" dirty="0" smtClean="0">
              <a:ea typeface="ＭＳ Ｐゴシック" pitchFamily="34" charset="-128"/>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latin typeface="Arial" charset="0"/>
                <a:ea typeface="ＭＳ Ｐゴシック" pitchFamily="34" charset="-128"/>
              </a:rPr>
              <a:t>Air quality models play an important role in the decision of emission controls and air quality standards. To make sure these models are reliable we need to use observations </a:t>
            </a:r>
            <a:r>
              <a:rPr lang="en-US" baseline="0" dirty="0" smtClean="0">
                <a:latin typeface="Arial" charset="0"/>
                <a:ea typeface="ＭＳ Ｐゴシック" pitchFamily="34" charset="-128"/>
              </a:rPr>
              <a:t>such as land monitors, remotely sensed data and vertical profiles </a:t>
            </a:r>
            <a:r>
              <a:rPr lang="en-US" baseline="0" dirty="0" smtClean="0">
                <a:latin typeface="Arial" charset="0"/>
                <a:ea typeface="ＭＳ Ｐゴシック" pitchFamily="34" charset="-128"/>
              </a:rPr>
              <a:t>for </a:t>
            </a:r>
            <a:r>
              <a:rPr lang="en-US" baseline="0" dirty="0" smtClean="0">
                <a:latin typeface="Arial" charset="0"/>
                <a:ea typeface="ＭＳ Ｐゴシック" pitchFamily="34" charset="-128"/>
              </a:rPr>
              <a:t>model development and improvement. Out of these </a:t>
            </a:r>
            <a:r>
              <a:rPr lang="en-US" baseline="0" dirty="0" smtClean="0">
                <a:latin typeface="Arial" charset="0"/>
                <a:ea typeface="ＭＳ Ｐゴシック" pitchFamily="34" charset="-128"/>
              </a:rPr>
              <a:t>three vertical </a:t>
            </a:r>
            <a:r>
              <a:rPr lang="en-US" baseline="0" dirty="0" smtClean="0">
                <a:latin typeface="Arial" charset="0"/>
                <a:ea typeface="ＭＳ Ｐゴシック" pitchFamily="34" charset="-128"/>
              </a:rPr>
              <a:t>profiles are currently the scarcest piece of information available and possibly the most critical. These profiles can help asses vertical mixing, hemispheric transport, lightening </a:t>
            </a:r>
            <a:r>
              <a:rPr lang="en-US" baseline="0" dirty="0" err="1" smtClean="0">
                <a:latin typeface="Arial" charset="0"/>
                <a:ea typeface="ＭＳ Ｐゴシック" pitchFamily="34" charset="-128"/>
              </a:rPr>
              <a:t>NOx</a:t>
            </a:r>
            <a:r>
              <a:rPr lang="en-US" baseline="0" dirty="0" smtClean="0">
                <a:latin typeface="Arial" charset="0"/>
                <a:ea typeface="ＭＳ Ｐゴシック" pitchFamily="34" charset="-128"/>
              </a:rPr>
              <a:t>, and stratospheric intrusions. Because vertical profiles are such an important component we want to take advantage of existing datasets for model evaluation. One of these datasets is…</a:t>
            </a:r>
            <a:endParaRPr lang="en-US" dirty="0" smtClean="0">
              <a:latin typeface="Arial" charset="0"/>
              <a:ea typeface="ＭＳ Ｐゴシック" pitchFamily="34" charset="-128"/>
            </a:endParaRPr>
          </a:p>
        </p:txBody>
      </p:sp>
      <p:sp>
        <p:nvSpPr>
          <p:cNvPr id="23557"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CMAQ data we used was the AQMEII base</a:t>
            </a:r>
            <a:r>
              <a:rPr lang="en-US" baseline="0" dirty="0" smtClean="0"/>
              <a:t> run which was run by the EPA. It used CMAQ v4.7.1 with CBO5 and AERO5. Had a 12 km grid with 34 vertical layers. Used the 2005 US national emissions inventory and GEMS chemical boundary conditions. The MOZAIC observations were </a:t>
            </a:r>
            <a:r>
              <a:rPr lang="en-US" baseline="0" dirty="0" err="1" smtClean="0"/>
              <a:t>regridded</a:t>
            </a:r>
            <a:r>
              <a:rPr lang="en-US" baseline="0" dirty="0" smtClean="0"/>
              <a:t> to the CMAQ layers. A tool for doing this has been implemented into the EPA’s remote sensing information gateway (RSIG). </a:t>
            </a:r>
            <a:endParaRPr lang="en-US" dirty="0"/>
          </a:p>
        </p:txBody>
      </p:sp>
      <p:sp>
        <p:nvSpPr>
          <p:cNvPr id="4" name="Slide Number Placeholder 3"/>
          <p:cNvSpPr>
            <a:spLocks noGrp="1"/>
          </p:cNvSpPr>
          <p:nvPr>
            <p:ph type="sldNum" sz="quarter" idx="10"/>
          </p:nvPr>
        </p:nvSpPr>
        <p:spPr/>
        <p:txBody>
          <a:bodyPr/>
          <a:lstStyle/>
          <a:p>
            <a:pPr>
              <a:defRPr/>
            </a:pPr>
            <a:fld id="{7ED330E1-62AE-4AF6-B3C9-F8CDA674527D}" type="slidenum">
              <a:rPr lang="en-US" smtClean="0"/>
              <a:pPr>
                <a:defRPr/>
              </a:pPr>
              <a:t>12</a:t>
            </a:fld>
            <a:endParaRPr lang="en-US" dirty="0"/>
          </a:p>
        </p:txBody>
      </p:sp>
    </p:spTree>
    <p:extLst>
      <p:ext uri="{BB962C8B-B14F-4D97-AF65-F5344CB8AC3E}">
        <p14:creationId xmlns:p14="http://schemas.microsoft.com/office/powerpoint/2010/main" val="2767775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again we have box and whisker plots using the 10</a:t>
            </a:r>
            <a:r>
              <a:rPr lang="en-US" baseline="30000" dirty="0" smtClean="0"/>
              <a:t>th</a:t>
            </a:r>
            <a:r>
              <a:rPr lang="en-US" dirty="0" smtClean="0"/>
              <a:t> and 90</a:t>
            </a:r>
            <a:r>
              <a:rPr lang="en-US" baseline="30000" dirty="0" smtClean="0"/>
              <a:t>th</a:t>
            </a:r>
            <a:r>
              <a:rPr lang="en-US" dirty="0" smtClean="0"/>
              <a:t> percentiles with MOZAIC in red and CMAQ in black. These figures show afternoon</a:t>
            </a:r>
            <a:r>
              <a:rPr lang="en-US" baseline="0" dirty="0" smtClean="0"/>
              <a:t> inbound flights into Philadelphia airport during June, July, and Aug of 2006. I’m showing these on a log scale so that we can accentuate the fine scale resolution within the boundary layer. CMAQ O3 distributions are low compared to MOZAIC from about 3-5km and shift higher than MOZAIC as you go lower in altitude. Within the lowest 100m or so CMAQ and MOZAIC agree well. CO on the other hand is higher and has much larger variability in the boundary layer in CMAQ than MOZAIC. This my indicate there are stronger sources or a mixing issue present within the model. </a:t>
            </a:r>
            <a:endParaRPr lang="en-US" dirty="0"/>
          </a:p>
        </p:txBody>
      </p:sp>
      <p:sp>
        <p:nvSpPr>
          <p:cNvPr id="4" name="Slide Number Placeholder 3"/>
          <p:cNvSpPr>
            <a:spLocks noGrp="1"/>
          </p:cNvSpPr>
          <p:nvPr>
            <p:ph type="sldNum" sz="quarter" idx="10"/>
          </p:nvPr>
        </p:nvSpPr>
        <p:spPr/>
        <p:txBody>
          <a:bodyPr/>
          <a:lstStyle/>
          <a:p>
            <a:pPr>
              <a:defRPr/>
            </a:pPr>
            <a:fld id="{7ED330E1-62AE-4AF6-B3C9-F8CDA674527D}" type="slidenum">
              <a:rPr lang="en-US" smtClean="0"/>
              <a:pPr>
                <a:defRPr/>
              </a:pPr>
              <a:t>13</a:t>
            </a:fld>
            <a:endParaRPr lang="en-US" dirty="0"/>
          </a:p>
        </p:txBody>
      </p:sp>
    </p:spTree>
    <p:extLst>
      <p:ext uri="{BB962C8B-B14F-4D97-AF65-F5344CB8AC3E}">
        <p14:creationId xmlns:p14="http://schemas.microsoft.com/office/powerpoint/2010/main" val="4735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I’m showing outbound</a:t>
            </a:r>
            <a:r>
              <a:rPr lang="en-US" baseline="0" dirty="0" smtClean="0"/>
              <a:t> </a:t>
            </a:r>
            <a:r>
              <a:rPr lang="en-US" dirty="0" smtClean="0"/>
              <a:t>flights from Philadelphia </a:t>
            </a:r>
            <a:r>
              <a:rPr lang="en-US" baseline="0" dirty="0" smtClean="0"/>
              <a:t>in the evening</a:t>
            </a:r>
            <a:r>
              <a:rPr lang="en-US" dirty="0" smtClean="0"/>
              <a:t>.</a:t>
            </a:r>
            <a:r>
              <a:rPr lang="en-US" baseline="0" dirty="0" smtClean="0"/>
              <a:t> Again CMAQ O3 distributions are low from 3-5km compared to MOZAIC. O3 distributions in the lowest 2km agree well but are a bit high right near the surface. The CMAQ CO distributions align better with the variability seen in MOZAIC than the inbound flights, but we still see high values in the lowest 100m. </a:t>
            </a:r>
            <a:endParaRPr lang="en-US" dirty="0"/>
          </a:p>
        </p:txBody>
      </p:sp>
      <p:sp>
        <p:nvSpPr>
          <p:cNvPr id="4" name="Slide Number Placeholder 3"/>
          <p:cNvSpPr>
            <a:spLocks noGrp="1"/>
          </p:cNvSpPr>
          <p:nvPr>
            <p:ph type="sldNum" sz="quarter" idx="10"/>
          </p:nvPr>
        </p:nvSpPr>
        <p:spPr/>
        <p:txBody>
          <a:bodyPr/>
          <a:lstStyle/>
          <a:p>
            <a:pPr>
              <a:defRPr/>
            </a:pPr>
            <a:fld id="{7ED330E1-62AE-4AF6-B3C9-F8CDA674527D}" type="slidenum">
              <a:rPr lang="en-US" smtClean="0"/>
              <a:pPr>
                <a:defRPr/>
              </a:pPr>
              <a:t>14</a:t>
            </a:fld>
            <a:endParaRPr lang="en-US" dirty="0"/>
          </a:p>
        </p:txBody>
      </p:sp>
    </p:spTree>
    <p:extLst>
      <p:ext uri="{BB962C8B-B14F-4D97-AF65-F5344CB8AC3E}">
        <p14:creationId xmlns:p14="http://schemas.microsoft.com/office/powerpoint/2010/main" val="3658936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here we</a:t>
            </a:r>
            <a:r>
              <a:rPr lang="en-US" baseline="0" dirty="0" smtClean="0"/>
              <a:t> have afternoon inbound flights into Atlanta international airport. Above 2km CMAQ and MOZAIC are in pretty good agreement for both O3 and CO. Below 2km it</a:t>
            </a:r>
            <a:r>
              <a:rPr lang="fr-FR" baseline="0" dirty="0" smtClean="0"/>
              <a:t>’</a:t>
            </a:r>
            <a:r>
              <a:rPr lang="en-US" baseline="0" dirty="0" smtClean="0"/>
              <a:t>s a whole other story. CMAQ is significantly higher than MOZAIC in both species. CMAQ exhibits much more variability in CO than we see in observations. </a:t>
            </a:r>
            <a:endParaRPr lang="en-US" dirty="0"/>
          </a:p>
        </p:txBody>
      </p:sp>
      <p:sp>
        <p:nvSpPr>
          <p:cNvPr id="4" name="Slide Number Placeholder 3"/>
          <p:cNvSpPr>
            <a:spLocks noGrp="1"/>
          </p:cNvSpPr>
          <p:nvPr>
            <p:ph type="sldNum" sz="quarter" idx="10"/>
          </p:nvPr>
        </p:nvSpPr>
        <p:spPr/>
        <p:txBody>
          <a:bodyPr/>
          <a:lstStyle/>
          <a:p>
            <a:pPr>
              <a:defRPr/>
            </a:pPr>
            <a:fld id="{7ED330E1-62AE-4AF6-B3C9-F8CDA674527D}" type="slidenum">
              <a:rPr lang="en-US" smtClean="0"/>
              <a:pPr>
                <a:defRPr/>
              </a:pPr>
              <a:t>15</a:t>
            </a:fld>
            <a:endParaRPr lang="en-US" dirty="0"/>
          </a:p>
        </p:txBody>
      </p:sp>
    </p:spTree>
    <p:extLst>
      <p:ext uri="{BB962C8B-B14F-4D97-AF65-F5344CB8AC3E}">
        <p14:creationId xmlns:p14="http://schemas.microsoft.com/office/powerpoint/2010/main" val="1705873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lastly</a:t>
            </a:r>
            <a:r>
              <a:rPr lang="en-US" baseline="0" dirty="0" smtClean="0"/>
              <a:t> </a:t>
            </a:r>
            <a:r>
              <a:rPr lang="en-US" dirty="0" smtClean="0"/>
              <a:t>here are the outbound</a:t>
            </a:r>
            <a:r>
              <a:rPr lang="en-US" baseline="0" dirty="0" smtClean="0"/>
              <a:t> evening flights from Atlanta. CMAQ O3 distributions trend low above 2km but again tend to shift higher below 2km with large differences in the lowest levels. CO is in much better agreement especially below 2km than in the descending flights. So from these we see that the CMAQ seems to agree better in Philadelphia than Atlanta and in the evening </a:t>
            </a:r>
            <a:r>
              <a:rPr lang="en-US" baseline="0" dirty="0" err="1" smtClean="0"/>
              <a:t>vs</a:t>
            </a:r>
            <a:r>
              <a:rPr lang="en-US" baseline="0" dirty="0" smtClean="0"/>
              <a:t> afternoon.</a:t>
            </a:r>
            <a:endParaRPr lang="en-US" dirty="0"/>
          </a:p>
        </p:txBody>
      </p:sp>
      <p:sp>
        <p:nvSpPr>
          <p:cNvPr id="4" name="Slide Number Placeholder 3"/>
          <p:cNvSpPr>
            <a:spLocks noGrp="1"/>
          </p:cNvSpPr>
          <p:nvPr>
            <p:ph type="sldNum" sz="quarter" idx="10"/>
          </p:nvPr>
        </p:nvSpPr>
        <p:spPr/>
        <p:txBody>
          <a:bodyPr/>
          <a:lstStyle/>
          <a:p>
            <a:pPr>
              <a:defRPr/>
            </a:pPr>
            <a:fld id="{7ED330E1-62AE-4AF6-B3C9-F8CDA674527D}" type="slidenum">
              <a:rPr lang="en-US" smtClean="0"/>
              <a:pPr>
                <a:defRPr/>
              </a:pPr>
              <a:t>16</a:t>
            </a:fld>
            <a:endParaRPr lang="en-US" dirty="0"/>
          </a:p>
        </p:txBody>
      </p:sp>
    </p:spTree>
    <p:extLst>
      <p:ext uri="{BB962C8B-B14F-4D97-AF65-F5344CB8AC3E}">
        <p14:creationId xmlns:p14="http://schemas.microsoft.com/office/powerpoint/2010/main" val="3013126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summary,</a:t>
            </a:r>
            <a:r>
              <a:rPr lang="en-US" baseline="0" dirty="0" smtClean="0"/>
              <a:t> MOZAIC trace gas profiles provide a high quality data set for use in regional model evaluation given the agreement between MOZAIC, NEAQS-ITCT, and DISCOVER-AQ. They can provide valuable insight into model performance. Extreme values should be screened out or examined on a case by case basis and flight times should be accounted for. In the future we would like to investigate both AMDAR and ACARS data sets to characterize boundary layer changes better. </a:t>
            </a:r>
            <a:endParaRPr lang="en-US" dirty="0"/>
          </a:p>
        </p:txBody>
      </p:sp>
      <p:sp>
        <p:nvSpPr>
          <p:cNvPr id="4" name="Slide Number Placeholder 3"/>
          <p:cNvSpPr>
            <a:spLocks noGrp="1"/>
          </p:cNvSpPr>
          <p:nvPr>
            <p:ph type="sldNum" sz="quarter" idx="10"/>
          </p:nvPr>
        </p:nvSpPr>
        <p:spPr/>
        <p:txBody>
          <a:bodyPr/>
          <a:lstStyle/>
          <a:p>
            <a:pPr>
              <a:defRPr/>
            </a:pPr>
            <a:fld id="{7ED330E1-62AE-4AF6-B3C9-F8CDA674527D}" type="slidenum">
              <a:rPr lang="en-US" smtClean="0"/>
              <a:pPr>
                <a:defRPr/>
              </a:pPr>
              <a:t>17</a:t>
            </a:fld>
            <a:endParaRPr lang="en-US" dirty="0"/>
          </a:p>
        </p:txBody>
      </p:sp>
    </p:spTree>
    <p:extLst>
      <p:ext uri="{BB962C8B-B14F-4D97-AF65-F5344CB8AC3E}">
        <p14:creationId xmlns:p14="http://schemas.microsoft.com/office/powerpoint/2010/main" val="822586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t>The Measurement of ozone, water vapor, carbon monoxide and nitrogen oxides by airbus in service aircraft program or MOZAIC. MOZAIC began in 1994 and has since taken measurements of meteorology and trace gases on commercial aircraft. It is now part of the in-service aircraft for the global observing system (IAGOS) program which over the next decade will install a new set of monitoring equipment on aircraft around the world. The figure here just shows some of the US airports that have MOZAIC profiles.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57066" indent="-291179" eaLnBrk="0" hangingPunct="0">
              <a:defRPr>
                <a:solidFill>
                  <a:schemeClr val="tx1"/>
                </a:solidFill>
                <a:latin typeface="Arial" charset="0"/>
                <a:cs typeface="Arial" charset="0"/>
              </a:defRPr>
            </a:lvl2pPr>
            <a:lvl3pPr marL="1164717" indent="-232943" eaLnBrk="0" hangingPunct="0">
              <a:defRPr>
                <a:solidFill>
                  <a:schemeClr val="tx1"/>
                </a:solidFill>
                <a:latin typeface="Arial" charset="0"/>
                <a:cs typeface="Arial" charset="0"/>
              </a:defRPr>
            </a:lvl3pPr>
            <a:lvl4pPr marL="1630604" indent="-232943" eaLnBrk="0" hangingPunct="0">
              <a:defRPr>
                <a:solidFill>
                  <a:schemeClr val="tx1"/>
                </a:solidFill>
                <a:latin typeface="Arial" charset="0"/>
                <a:cs typeface="Arial" charset="0"/>
              </a:defRPr>
            </a:lvl4pPr>
            <a:lvl5pPr marL="2096491" indent="-232943" eaLnBrk="0" hangingPunct="0">
              <a:defRPr>
                <a:solidFill>
                  <a:schemeClr val="tx1"/>
                </a:solidFill>
                <a:latin typeface="Arial" charset="0"/>
                <a:cs typeface="Arial" charset="0"/>
              </a:defRPr>
            </a:lvl5pPr>
            <a:lvl6pPr marL="2562377" indent="-232943" eaLnBrk="0" fontAlgn="base" hangingPunct="0">
              <a:spcBef>
                <a:spcPct val="0"/>
              </a:spcBef>
              <a:spcAft>
                <a:spcPct val="0"/>
              </a:spcAft>
              <a:defRPr>
                <a:solidFill>
                  <a:schemeClr val="tx1"/>
                </a:solidFill>
                <a:latin typeface="Arial" charset="0"/>
                <a:cs typeface="Arial" charset="0"/>
              </a:defRPr>
            </a:lvl6pPr>
            <a:lvl7pPr marL="3028264" indent="-232943" eaLnBrk="0" fontAlgn="base" hangingPunct="0">
              <a:spcBef>
                <a:spcPct val="0"/>
              </a:spcBef>
              <a:spcAft>
                <a:spcPct val="0"/>
              </a:spcAft>
              <a:defRPr>
                <a:solidFill>
                  <a:schemeClr val="tx1"/>
                </a:solidFill>
                <a:latin typeface="Arial" charset="0"/>
                <a:cs typeface="Arial" charset="0"/>
              </a:defRPr>
            </a:lvl7pPr>
            <a:lvl8pPr marL="3494151" indent="-232943" eaLnBrk="0" fontAlgn="base" hangingPunct="0">
              <a:spcBef>
                <a:spcPct val="0"/>
              </a:spcBef>
              <a:spcAft>
                <a:spcPct val="0"/>
              </a:spcAft>
              <a:defRPr>
                <a:solidFill>
                  <a:schemeClr val="tx1"/>
                </a:solidFill>
                <a:latin typeface="Arial" charset="0"/>
                <a:cs typeface="Arial" charset="0"/>
              </a:defRPr>
            </a:lvl8pPr>
            <a:lvl9pPr marL="3960038" indent="-232943" eaLnBrk="0" fontAlgn="base" hangingPunct="0">
              <a:spcBef>
                <a:spcPct val="0"/>
              </a:spcBef>
              <a:spcAft>
                <a:spcPct val="0"/>
              </a:spcAft>
              <a:defRPr>
                <a:solidFill>
                  <a:schemeClr val="tx1"/>
                </a:solidFill>
                <a:latin typeface="Arial" charset="0"/>
                <a:cs typeface="Arial" charset="0"/>
              </a:defRPr>
            </a:lvl9pPr>
          </a:lstStyle>
          <a:p>
            <a:pPr eaLnBrk="1" hangingPunct="1"/>
            <a:fld id="{8562EA07-A6D2-45C4-98BA-532E92774841}" type="slidenum">
              <a:rPr lang="en-US" smtClean="0"/>
              <a:pPr eaLnBrk="1" hangingPunct="1"/>
              <a:t>3</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literature MOZAIC profiles have been used</a:t>
            </a:r>
            <a:r>
              <a:rPr lang="en-US" baseline="0" dirty="0" smtClean="0"/>
              <a:t> predominantly</a:t>
            </a:r>
            <a:r>
              <a:rPr lang="en-US" dirty="0" smtClean="0"/>
              <a:t> in studies of the upper troposphere</a:t>
            </a:r>
            <a:r>
              <a:rPr lang="en-US" baseline="0" dirty="0" smtClean="0"/>
              <a:t> and lower stratosphere but very limited work has been done regarding the lower troposphere where we have an interest for regional model evaluation. The EPA has begun using this dataset as part of AQMEII but some concerns about the representativeness of ascents and descents at airports has come into question. </a:t>
            </a:r>
            <a:endParaRPr lang="en-US" dirty="0"/>
          </a:p>
        </p:txBody>
      </p:sp>
      <p:sp>
        <p:nvSpPr>
          <p:cNvPr id="4" name="Slide Number Placeholder 3"/>
          <p:cNvSpPr>
            <a:spLocks noGrp="1"/>
          </p:cNvSpPr>
          <p:nvPr>
            <p:ph type="sldNum" sz="quarter" idx="10"/>
          </p:nvPr>
        </p:nvSpPr>
        <p:spPr/>
        <p:txBody>
          <a:bodyPr/>
          <a:lstStyle/>
          <a:p>
            <a:pPr>
              <a:defRPr/>
            </a:pPr>
            <a:fld id="{7ED330E1-62AE-4AF6-B3C9-F8CDA674527D}" type="slidenum">
              <a:rPr lang="en-US" smtClean="0"/>
              <a:pPr>
                <a:defRPr/>
              </a:pPr>
              <a:t>4</a:t>
            </a:fld>
            <a:endParaRPr lang="en-US" dirty="0"/>
          </a:p>
        </p:txBody>
      </p:sp>
    </p:spTree>
    <p:extLst>
      <p:ext uri="{BB962C8B-B14F-4D97-AF65-F5344CB8AC3E}">
        <p14:creationId xmlns:p14="http://schemas.microsoft.com/office/powerpoint/2010/main" val="2591061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decided to look</a:t>
            </a:r>
            <a:r>
              <a:rPr lang="en-US" baseline="0" dirty="0" smtClean="0"/>
              <a:t> at MOZAIC profiles below 6 km to try and assess their representativeness in urban corridors. The majority of MOZAIC profiles over the US only measure O3 and CO but between 2002-2005 there are a limited number of </a:t>
            </a:r>
            <a:r>
              <a:rPr lang="en-US" baseline="0" dirty="0" err="1" smtClean="0"/>
              <a:t>NOy</a:t>
            </a:r>
            <a:r>
              <a:rPr lang="en-US" baseline="0" dirty="0" smtClean="0"/>
              <a:t> measurements. This gives us the opportunity to assess possible aircraft influences. We were able to compare the MOZAIC profiles to NOAA NEAQS-ITCT (2004) and NASA DISCOVER-AQ (2011) missions.  </a:t>
            </a:r>
            <a:endParaRPr lang="en-US" dirty="0"/>
          </a:p>
        </p:txBody>
      </p:sp>
      <p:sp>
        <p:nvSpPr>
          <p:cNvPr id="4" name="Slide Number Placeholder 3"/>
          <p:cNvSpPr>
            <a:spLocks noGrp="1"/>
          </p:cNvSpPr>
          <p:nvPr>
            <p:ph type="sldNum" sz="quarter" idx="10"/>
          </p:nvPr>
        </p:nvSpPr>
        <p:spPr/>
        <p:txBody>
          <a:bodyPr/>
          <a:lstStyle/>
          <a:p>
            <a:pPr>
              <a:defRPr/>
            </a:pPr>
            <a:fld id="{7ED330E1-62AE-4AF6-B3C9-F8CDA674527D}" type="slidenum">
              <a:rPr lang="en-US" smtClean="0"/>
              <a:pPr>
                <a:defRPr/>
              </a:pPr>
              <a:t>5</a:t>
            </a:fld>
            <a:endParaRPr lang="en-US" dirty="0"/>
          </a:p>
        </p:txBody>
      </p:sp>
    </p:spTree>
    <p:extLst>
      <p:ext uri="{BB962C8B-B14F-4D97-AF65-F5344CB8AC3E}">
        <p14:creationId xmlns:p14="http://schemas.microsoft.com/office/powerpoint/2010/main" val="2482065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NOAA NEAQS-ITCT </a:t>
            </a:r>
            <a:r>
              <a:rPr lang="en-US" baseline="0" dirty="0" smtClean="0"/>
              <a:t>program gives us a concurrent dataset from July/August 2004. We focused on the data shown in the black box here along the major northeast corridor. Trace gas measurements were taken on the NOAA P-3 aircraft. The NASA DISCOVER</a:t>
            </a:r>
            <a:r>
              <a:rPr lang="en-US" b="0" i="0" baseline="0" dirty="0" smtClean="0"/>
              <a:t>-AQ </a:t>
            </a:r>
            <a:r>
              <a:rPr lang="en-US" baseline="0" dirty="0" smtClean="0"/>
              <a:t>occurred in 2011 over the DC-Baltimore metro area. This area is much more refined and would be a tiny dot right in the bottom left corner of the black box. In this case trace gas measurements were taken on the NASA P-3. DAQ conducted spirals over 6 ground monitoring sites. Now we’re going to start looking at the distributions of descending MOZAIC flights. </a:t>
            </a:r>
            <a:endParaRPr lang="en-US" dirty="0"/>
          </a:p>
        </p:txBody>
      </p:sp>
      <p:sp>
        <p:nvSpPr>
          <p:cNvPr id="4" name="Slide Number Placeholder 3"/>
          <p:cNvSpPr>
            <a:spLocks noGrp="1"/>
          </p:cNvSpPr>
          <p:nvPr>
            <p:ph type="sldNum" sz="quarter" idx="10"/>
          </p:nvPr>
        </p:nvSpPr>
        <p:spPr/>
        <p:txBody>
          <a:bodyPr/>
          <a:lstStyle/>
          <a:p>
            <a:pPr>
              <a:defRPr/>
            </a:pPr>
            <a:fld id="{7ED330E1-62AE-4AF6-B3C9-F8CDA674527D}" type="slidenum">
              <a:rPr lang="en-US" smtClean="0"/>
              <a:pPr>
                <a:defRPr/>
              </a:pPr>
              <a:t>7</a:t>
            </a:fld>
            <a:endParaRPr lang="en-US" dirty="0"/>
          </a:p>
        </p:txBody>
      </p:sp>
    </p:spTree>
    <p:extLst>
      <p:ext uri="{BB962C8B-B14F-4D97-AF65-F5344CB8AC3E}">
        <p14:creationId xmlns:p14="http://schemas.microsoft.com/office/powerpoint/2010/main" val="331911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several slides are going to look similar. I’m showing </a:t>
            </a:r>
            <a:r>
              <a:rPr lang="en-US" baseline="0" dirty="0" smtClean="0"/>
              <a:t>descending flights from June to Sept 2003-2004 into Atlanta (blue), Boston (green), and Newark, JFK, Philadelphia and Dulles combined into red. The top left panel is O3, top right is </a:t>
            </a:r>
            <a:r>
              <a:rPr lang="en-US" baseline="0" dirty="0" err="1" smtClean="0"/>
              <a:t>NOy</a:t>
            </a:r>
            <a:r>
              <a:rPr lang="en-US" baseline="0" dirty="0" smtClean="0"/>
              <a:t>, and bottom is CO. We whiskers represent the 10</a:t>
            </a:r>
            <a:r>
              <a:rPr lang="en-US" baseline="30000" dirty="0" smtClean="0"/>
              <a:t>th</a:t>
            </a:r>
            <a:r>
              <a:rPr lang="en-US" baseline="0" dirty="0" smtClean="0"/>
              <a:t> and 90</a:t>
            </a:r>
            <a:r>
              <a:rPr lang="en-US" baseline="30000" dirty="0" smtClean="0"/>
              <a:t>th</a:t>
            </a:r>
            <a:r>
              <a:rPr lang="en-US" baseline="0" dirty="0" smtClean="0"/>
              <a:t> percentiles to remove extreme values. We see a lot of consistency between the 25</a:t>
            </a:r>
            <a:r>
              <a:rPr lang="en-US" baseline="30000" dirty="0" smtClean="0"/>
              <a:t>th</a:t>
            </a:r>
            <a:r>
              <a:rPr lang="en-US" baseline="0" dirty="0" smtClean="0"/>
              <a:t>-75</a:t>
            </a:r>
            <a:r>
              <a:rPr lang="en-US" baseline="30000" dirty="0" smtClean="0"/>
              <a:t>th</a:t>
            </a:r>
            <a:r>
              <a:rPr lang="en-US" baseline="0" dirty="0" smtClean="0"/>
              <a:t> % all species with the exception of Atlanta </a:t>
            </a:r>
            <a:r>
              <a:rPr lang="en-US" baseline="0" dirty="0" err="1" smtClean="0"/>
              <a:t>NOy</a:t>
            </a:r>
            <a:r>
              <a:rPr lang="en-US" baseline="0" dirty="0" smtClean="0"/>
              <a:t>. This consistency gives us the sense that precise co-location isn’t necessary. So the ITCT will be a useful comparison. </a:t>
            </a:r>
            <a:endParaRPr lang="en-US" dirty="0"/>
          </a:p>
        </p:txBody>
      </p:sp>
      <p:sp>
        <p:nvSpPr>
          <p:cNvPr id="4" name="Slide Number Placeholder 3"/>
          <p:cNvSpPr>
            <a:spLocks noGrp="1"/>
          </p:cNvSpPr>
          <p:nvPr>
            <p:ph type="sldNum" sz="quarter" idx="10"/>
          </p:nvPr>
        </p:nvSpPr>
        <p:spPr/>
        <p:txBody>
          <a:bodyPr/>
          <a:lstStyle/>
          <a:p>
            <a:pPr>
              <a:defRPr/>
            </a:pPr>
            <a:fld id="{7ED330E1-62AE-4AF6-B3C9-F8CDA674527D}" type="slidenum">
              <a:rPr lang="en-US" smtClean="0"/>
              <a:pPr>
                <a:defRPr/>
              </a:pPr>
              <a:t>8</a:t>
            </a:fld>
            <a:endParaRPr lang="en-US" dirty="0"/>
          </a:p>
        </p:txBody>
      </p:sp>
    </p:spTree>
    <p:extLst>
      <p:ext uri="{BB962C8B-B14F-4D97-AF65-F5344CB8AC3E}">
        <p14:creationId xmlns:p14="http://schemas.microsoft.com/office/powerpoint/2010/main" val="3237655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again the graphs are set up the same way now with the ITCT data added</a:t>
            </a:r>
            <a:r>
              <a:rPr lang="en-US" baseline="0" dirty="0" smtClean="0"/>
              <a:t> in gray. </a:t>
            </a:r>
            <a:r>
              <a:rPr lang="en-US" dirty="0" smtClean="0"/>
              <a:t>As I mentioned before</a:t>
            </a:r>
            <a:r>
              <a:rPr lang="en-US" baseline="0" dirty="0" smtClean="0"/>
              <a:t> we </a:t>
            </a:r>
            <a:r>
              <a:rPr lang="en-US" dirty="0" smtClean="0"/>
              <a:t>limited the ITCT data to a domain from Boston to DC.</a:t>
            </a:r>
            <a:r>
              <a:rPr lang="en-US" baseline="0" dirty="0" smtClean="0"/>
              <a:t> We see higher O3 distributions in the ITCT data than MOZAIC. This is most likely due to ITCT occurring during typical peak O3 months, July and August, while MOZAIC includes data from June and Sep. </a:t>
            </a:r>
            <a:r>
              <a:rPr lang="en-US" baseline="0" dirty="0" err="1" smtClean="0"/>
              <a:t>NOy</a:t>
            </a:r>
            <a:r>
              <a:rPr lang="en-US" baseline="0" dirty="0" smtClean="0"/>
              <a:t> distribution median values differ by 2ppb. We don’t feel that these levels are sufficiently different and that MOZAIC is likely not being influenced. CO compares reasonably well. The extreme values seen are most likely smoke from </a:t>
            </a:r>
            <a:r>
              <a:rPr lang="en-US" baseline="0" dirty="0" err="1" smtClean="0"/>
              <a:t>canadian</a:t>
            </a:r>
            <a:r>
              <a:rPr lang="en-US" baseline="0" dirty="0" smtClean="0"/>
              <a:t> fires. The goal of this was to tell ourselves that MOZAIC is suitable for model evaluation and not to explain all the differences. Now that we’ve compared to a concurrent data set we want to see how the data does against DAQ from 7 years later in a more refined area. </a:t>
            </a:r>
            <a:endParaRPr lang="en-US" dirty="0"/>
          </a:p>
        </p:txBody>
      </p:sp>
      <p:sp>
        <p:nvSpPr>
          <p:cNvPr id="4" name="Slide Number Placeholder 3"/>
          <p:cNvSpPr>
            <a:spLocks noGrp="1"/>
          </p:cNvSpPr>
          <p:nvPr>
            <p:ph type="sldNum" sz="quarter" idx="10"/>
          </p:nvPr>
        </p:nvSpPr>
        <p:spPr/>
        <p:txBody>
          <a:bodyPr/>
          <a:lstStyle/>
          <a:p>
            <a:pPr>
              <a:defRPr/>
            </a:pPr>
            <a:fld id="{7ED330E1-62AE-4AF6-B3C9-F8CDA674527D}" type="slidenum">
              <a:rPr lang="en-US" smtClean="0"/>
              <a:pPr>
                <a:defRPr/>
              </a:pPr>
              <a:t>9</a:t>
            </a:fld>
            <a:endParaRPr lang="en-US" dirty="0"/>
          </a:p>
        </p:txBody>
      </p:sp>
    </p:spTree>
    <p:extLst>
      <p:ext uri="{BB962C8B-B14F-4D97-AF65-F5344CB8AC3E}">
        <p14:creationId xmlns:p14="http://schemas.microsoft.com/office/powerpoint/2010/main" val="166827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DAQ is shown</a:t>
            </a:r>
            <a:r>
              <a:rPr lang="en-US" baseline="0" dirty="0" smtClean="0"/>
              <a:t> here in black. We know that 2004 was a very clean O3 year which would explain why both MOZAIC and ITCT have lower than DAQ values. Since 2004 there has also been a reduction in point source emissions and mobile sources lowering </a:t>
            </a:r>
            <a:r>
              <a:rPr lang="en-US" baseline="0" dirty="0" err="1" smtClean="0"/>
              <a:t>NOx</a:t>
            </a:r>
            <a:r>
              <a:rPr lang="en-US" baseline="0" dirty="0" smtClean="0"/>
              <a:t> levels by 30-40%. CO values are very consistent though reiterating that MOZAIC is a suitable dataset for model evaluation and representative of the urban environment. </a:t>
            </a:r>
            <a:endParaRPr lang="en-US" dirty="0"/>
          </a:p>
        </p:txBody>
      </p:sp>
      <p:sp>
        <p:nvSpPr>
          <p:cNvPr id="4" name="Slide Number Placeholder 3"/>
          <p:cNvSpPr>
            <a:spLocks noGrp="1"/>
          </p:cNvSpPr>
          <p:nvPr>
            <p:ph type="sldNum" sz="quarter" idx="10"/>
          </p:nvPr>
        </p:nvSpPr>
        <p:spPr/>
        <p:txBody>
          <a:bodyPr/>
          <a:lstStyle/>
          <a:p>
            <a:pPr>
              <a:defRPr/>
            </a:pPr>
            <a:fld id="{7ED330E1-62AE-4AF6-B3C9-F8CDA674527D}" type="slidenum">
              <a:rPr lang="en-US" smtClean="0"/>
              <a:pPr>
                <a:defRPr/>
              </a:pPr>
              <a:t>10</a:t>
            </a:fld>
            <a:endParaRPr lang="en-US" dirty="0"/>
          </a:p>
        </p:txBody>
      </p:sp>
    </p:spTree>
    <p:extLst>
      <p:ext uri="{BB962C8B-B14F-4D97-AF65-F5344CB8AC3E}">
        <p14:creationId xmlns:p14="http://schemas.microsoft.com/office/powerpoint/2010/main" val="4187431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DAQ there was one descent into the Baltimore</a:t>
            </a:r>
            <a:r>
              <a:rPr lang="en-US" baseline="0" dirty="0" smtClean="0"/>
              <a:t> Washington international airport. We’ve added this to the graphs in light blue with NO2 levels shown in orange. The BWI approach shows coincident increases and </a:t>
            </a:r>
            <a:r>
              <a:rPr lang="en-US" baseline="0" dirty="0" err="1" smtClean="0"/>
              <a:t>NOy</a:t>
            </a:r>
            <a:r>
              <a:rPr lang="en-US" baseline="0" dirty="0" smtClean="0"/>
              <a:t> and CO concentrations below 1km. Approximately 1/3 of the </a:t>
            </a:r>
            <a:r>
              <a:rPr lang="en-US" baseline="0" dirty="0" err="1" smtClean="0"/>
              <a:t>NOy</a:t>
            </a:r>
            <a:r>
              <a:rPr lang="en-US" baseline="0" dirty="0" smtClean="0"/>
              <a:t> is NO2 giving an upper bound on possible titration impacts at the surface. Now that we’ve gained confidence that the MOZAIC data has no undue influence from the airport we can evaluate CMAQ using MOZAIC. </a:t>
            </a:r>
            <a:endParaRPr lang="en-US" dirty="0"/>
          </a:p>
        </p:txBody>
      </p:sp>
      <p:sp>
        <p:nvSpPr>
          <p:cNvPr id="4" name="Slide Number Placeholder 3"/>
          <p:cNvSpPr>
            <a:spLocks noGrp="1"/>
          </p:cNvSpPr>
          <p:nvPr>
            <p:ph type="sldNum" sz="quarter" idx="10"/>
          </p:nvPr>
        </p:nvSpPr>
        <p:spPr/>
        <p:txBody>
          <a:bodyPr/>
          <a:lstStyle/>
          <a:p>
            <a:pPr>
              <a:defRPr/>
            </a:pPr>
            <a:fld id="{7ED330E1-62AE-4AF6-B3C9-F8CDA674527D}" type="slidenum">
              <a:rPr lang="en-US" smtClean="0"/>
              <a:pPr>
                <a:defRPr/>
              </a:pPr>
              <a:t>11</a:t>
            </a:fld>
            <a:endParaRPr lang="en-US" dirty="0"/>
          </a:p>
        </p:txBody>
      </p:sp>
    </p:spTree>
    <p:extLst>
      <p:ext uri="{BB962C8B-B14F-4D97-AF65-F5344CB8AC3E}">
        <p14:creationId xmlns:p14="http://schemas.microsoft.com/office/powerpoint/2010/main" val="2851511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A89E871-6D9B-4B6E-BD52-9072B53D9B33}" type="datetime1">
              <a:rPr lang="en-US"/>
              <a:pPr>
                <a:defRPr/>
              </a:pPr>
              <a:t>10/16/12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9E14E8D-81B0-4D07-92DA-C3DC7FCE5EE7}" type="slidenum">
              <a:rPr lang="en-US"/>
              <a:pPr>
                <a:defRPr/>
              </a:pPr>
              <a:t>‹#›</a:t>
            </a:fld>
            <a:endParaRPr lang="en-US" dirty="0"/>
          </a:p>
        </p:txBody>
      </p:sp>
    </p:spTree>
    <p:extLst>
      <p:ext uri="{BB962C8B-B14F-4D97-AF65-F5344CB8AC3E}">
        <p14:creationId xmlns:p14="http://schemas.microsoft.com/office/powerpoint/2010/main" val="3917447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E669C1-A523-4A21-9131-C98A0AED5C47}" type="datetime1">
              <a:rPr lang="en-US"/>
              <a:pPr>
                <a:defRPr/>
              </a:pPr>
              <a:t>10/16/12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40BCAF5-F932-4D5E-A685-82D31CB2EF47}" type="slidenum">
              <a:rPr lang="en-US"/>
              <a:pPr>
                <a:defRPr/>
              </a:pPr>
              <a:t>‹#›</a:t>
            </a:fld>
            <a:endParaRPr lang="en-US" dirty="0"/>
          </a:p>
        </p:txBody>
      </p:sp>
    </p:spTree>
    <p:extLst>
      <p:ext uri="{BB962C8B-B14F-4D97-AF65-F5344CB8AC3E}">
        <p14:creationId xmlns:p14="http://schemas.microsoft.com/office/powerpoint/2010/main" val="122189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22D08A-0F74-4235-8A47-3E29833A578B}" type="datetime1">
              <a:rPr lang="en-US"/>
              <a:pPr>
                <a:defRPr/>
              </a:pPr>
              <a:t>10/16/12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D57555C-4727-493B-90ED-149C7966016A}" type="slidenum">
              <a:rPr lang="en-US"/>
              <a:pPr>
                <a:defRPr/>
              </a:pPr>
              <a:t>‹#›</a:t>
            </a:fld>
            <a:endParaRPr lang="en-US" dirty="0"/>
          </a:p>
        </p:txBody>
      </p:sp>
    </p:spTree>
    <p:extLst>
      <p:ext uri="{BB962C8B-B14F-4D97-AF65-F5344CB8AC3E}">
        <p14:creationId xmlns:p14="http://schemas.microsoft.com/office/powerpoint/2010/main" val="162421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110E7B-35F3-4B38-93B8-759C727DE1BC}" type="datetime1">
              <a:rPr lang="en-US"/>
              <a:pPr>
                <a:defRPr/>
              </a:pPr>
              <a:t>10/16/12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E5167C-DF44-4C18-87A9-6E68A347BBF7}" type="slidenum">
              <a:rPr lang="en-US"/>
              <a:pPr>
                <a:defRPr/>
              </a:pPr>
              <a:t>‹#›</a:t>
            </a:fld>
            <a:endParaRPr lang="en-US" dirty="0"/>
          </a:p>
        </p:txBody>
      </p:sp>
    </p:spTree>
    <p:extLst>
      <p:ext uri="{BB962C8B-B14F-4D97-AF65-F5344CB8AC3E}">
        <p14:creationId xmlns:p14="http://schemas.microsoft.com/office/powerpoint/2010/main" val="619850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508BB5-23DD-4AC5-AD04-06E5B8E35C02}" type="datetime1">
              <a:rPr lang="en-US"/>
              <a:pPr>
                <a:defRPr/>
              </a:pPr>
              <a:t>10/16/12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D7FBC3B-36FF-4EF6-9DE0-6C8958A1007A}" type="slidenum">
              <a:rPr lang="en-US"/>
              <a:pPr>
                <a:defRPr/>
              </a:pPr>
              <a:t>‹#›</a:t>
            </a:fld>
            <a:endParaRPr lang="en-US" dirty="0"/>
          </a:p>
        </p:txBody>
      </p:sp>
    </p:spTree>
    <p:extLst>
      <p:ext uri="{BB962C8B-B14F-4D97-AF65-F5344CB8AC3E}">
        <p14:creationId xmlns:p14="http://schemas.microsoft.com/office/powerpoint/2010/main" val="149570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8268106-AE54-4044-B939-A45A6E432BF2}" type="datetime1">
              <a:rPr lang="en-US"/>
              <a:pPr>
                <a:defRPr/>
              </a:pPr>
              <a:t>10/16/12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85BD164-FB1F-4C60-9C0F-CAE9689672B8}" type="slidenum">
              <a:rPr lang="en-US"/>
              <a:pPr>
                <a:defRPr/>
              </a:pPr>
              <a:t>‹#›</a:t>
            </a:fld>
            <a:endParaRPr lang="en-US" dirty="0"/>
          </a:p>
        </p:txBody>
      </p:sp>
    </p:spTree>
    <p:extLst>
      <p:ext uri="{BB962C8B-B14F-4D97-AF65-F5344CB8AC3E}">
        <p14:creationId xmlns:p14="http://schemas.microsoft.com/office/powerpoint/2010/main" val="90201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7FFCDF6-32DD-4104-925F-D3B809D76DD3}" type="datetime1">
              <a:rPr lang="en-US"/>
              <a:pPr>
                <a:defRPr/>
              </a:pPr>
              <a:t>10/16/12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5C43BD7-418F-4380-BBE6-6D8C00C91E9D}" type="slidenum">
              <a:rPr lang="en-US"/>
              <a:pPr>
                <a:defRPr/>
              </a:pPr>
              <a:t>‹#›</a:t>
            </a:fld>
            <a:endParaRPr lang="en-US" dirty="0"/>
          </a:p>
        </p:txBody>
      </p:sp>
    </p:spTree>
    <p:extLst>
      <p:ext uri="{BB962C8B-B14F-4D97-AF65-F5344CB8AC3E}">
        <p14:creationId xmlns:p14="http://schemas.microsoft.com/office/powerpoint/2010/main" val="2547184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C2953AA-6625-4AD4-B6F2-D6B3A6CE80EA}" type="datetime1">
              <a:rPr lang="en-US"/>
              <a:pPr>
                <a:defRPr/>
              </a:pPr>
              <a:t>10/16/12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1BF4A7B-6219-469E-B04C-251B8206B960}" type="slidenum">
              <a:rPr lang="en-US"/>
              <a:pPr>
                <a:defRPr/>
              </a:pPr>
              <a:t>‹#›</a:t>
            </a:fld>
            <a:endParaRPr lang="en-US" dirty="0"/>
          </a:p>
        </p:txBody>
      </p:sp>
    </p:spTree>
    <p:extLst>
      <p:ext uri="{BB962C8B-B14F-4D97-AF65-F5344CB8AC3E}">
        <p14:creationId xmlns:p14="http://schemas.microsoft.com/office/powerpoint/2010/main" val="177026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0664ED-B292-4239-8AD1-928908F3573D}" type="datetime1">
              <a:rPr lang="en-US"/>
              <a:pPr>
                <a:defRPr/>
              </a:pPr>
              <a:t>10/16/12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E06E44B-367D-45C9-87AD-753EDB6C5B3E}" type="slidenum">
              <a:rPr lang="en-US"/>
              <a:pPr>
                <a:defRPr/>
              </a:pPr>
              <a:t>‹#›</a:t>
            </a:fld>
            <a:endParaRPr lang="en-US" dirty="0"/>
          </a:p>
        </p:txBody>
      </p:sp>
    </p:spTree>
    <p:extLst>
      <p:ext uri="{BB962C8B-B14F-4D97-AF65-F5344CB8AC3E}">
        <p14:creationId xmlns:p14="http://schemas.microsoft.com/office/powerpoint/2010/main" val="133119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F9B594-1BE6-4A6F-AFAD-CE91AB7FA23E}" type="datetime1">
              <a:rPr lang="en-US"/>
              <a:pPr>
                <a:defRPr/>
              </a:pPr>
              <a:t>10/16/12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05037B1-ED3F-4A5B-A47D-5094192C3A98}" type="slidenum">
              <a:rPr lang="en-US"/>
              <a:pPr>
                <a:defRPr/>
              </a:pPr>
              <a:t>‹#›</a:t>
            </a:fld>
            <a:endParaRPr lang="en-US" dirty="0"/>
          </a:p>
        </p:txBody>
      </p:sp>
    </p:spTree>
    <p:extLst>
      <p:ext uri="{BB962C8B-B14F-4D97-AF65-F5344CB8AC3E}">
        <p14:creationId xmlns:p14="http://schemas.microsoft.com/office/powerpoint/2010/main" val="2156168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164E9B-8D1D-4F0F-8E96-79F305080393}" type="datetime1">
              <a:rPr lang="en-US"/>
              <a:pPr>
                <a:defRPr/>
              </a:pPr>
              <a:t>10/16/12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8F927CF-E33E-4EAF-A936-D125F905CBF8}" type="slidenum">
              <a:rPr lang="en-US"/>
              <a:pPr>
                <a:defRPr/>
              </a:pPr>
              <a:t>‹#›</a:t>
            </a:fld>
            <a:endParaRPr lang="en-US" dirty="0"/>
          </a:p>
        </p:txBody>
      </p:sp>
    </p:spTree>
    <p:extLst>
      <p:ext uri="{BB962C8B-B14F-4D97-AF65-F5344CB8AC3E}">
        <p14:creationId xmlns:p14="http://schemas.microsoft.com/office/powerpoint/2010/main" val="22641201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89DE89F-6CBA-4384-90C7-3065D7773652}" type="datetime1">
              <a:rPr lang="en-US"/>
              <a:pPr>
                <a:defRPr/>
              </a:pPr>
              <a:t>10/16/12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A09AFE42-B038-4259-9A6C-EC480C96AC1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ヒラギノ角ゴ Pro W3" charset="-128"/>
          <a:cs typeface="+mj-cs"/>
        </a:defRPr>
      </a:lvl1pPr>
      <a:lvl2pPr algn="ctr" rtl="0" eaLnBrk="0" fontAlgn="base" hangingPunct="0">
        <a:spcBef>
          <a:spcPct val="0"/>
        </a:spcBef>
        <a:spcAft>
          <a:spcPct val="0"/>
        </a:spcAft>
        <a:defRPr sz="4400">
          <a:solidFill>
            <a:schemeClr val="tx1"/>
          </a:solidFill>
          <a:latin typeface="Calibri" pitchFamily="34" charset="0"/>
          <a:ea typeface="ヒラギノ角ゴ Pro W3" charset="-128"/>
        </a:defRPr>
      </a:lvl2pPr>
      <a:lvl3pPr algn="ctr" rtl="0" eaLnBrk="0" fontAlgn="base" hangingPunct="0">
        <a:spcBef>
          <a:spcPct val="0"/>
        </a:spcBef>
        <a:spcAft>
          <a:spcPct val="0"/>
        </a:spcAft>
        <a:defRPr sz="4400">
          <a:solidFill>
            <a:schemeClr val="tx1"/>
          </a:solidFill>
          <a:latin typeface="Calibri" pitchFamily="34" charset="0"/>
          <a:ea typeface="ヒラギノ角ゴ Pro W3" charset="-128"/>
        </a:defRPr>
      </a:lvl3pPr>
      <a:lvl4pPr algn="ctr" rtl="0" eaLnBrk="0" fontAlgn="base" hangingPunct="0">
        <a:spcBef>
          <a:spcPct val="0"/>
        </a:spcBef>
        <a:spcAft>
          <a:spcPct val="0"/>
        </a:spcAft>
        <a:defRPr sz="4400">
          <a:solidFill>
            <a:schemeClr val="tx1"/>
          </a:solidFill>
          <a:latin typeface="Calibri" pitchFamily="34" charset="0"/>
          <a:ea typeface="ヒラギノ角ゴ Pro W3" charset="-128"/>
        </a:defRPr>
      </a:lvl4pPr>
      <a:lvl5pPr algn="ctr" rtl="0" eaLnBrk="0" fontAlgn="base" hangingPunct="0">
        <a:spcBef>
          <a:spcPct val="0"/>
        </a:spcBef>
        <a:spcAft>
          <a:spcPct val="0"/>
        </a:spcAft>
        <a:defRPr sz="4400">
          <a:solidFill>
            <a:schemeClr val="tx1"/>
          </a:solidFill>
          <a:latin typeface="Calibri" pitchFamily="34" charset="0"/>
          <a:ea typeface="ヒラギノ角ゴ Pro W3"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5" Type="http://schemas.openxmlformats.org/officeDocument/2006/relationships/image" Target="../media/image16.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052"/>
          <a:stretch/>
        </p:blipFill>
        <p:spPr>
          <a:xfrm>
            <a:off x="0" y="304800"/>
            <a:ext cx="9144000" cy="6172199"/>
          </a:xfrm>
          <a:prstGeom prst="rect">
            <a:avLst/>
          </a:prstGeom>
          <a:effectLst>
            <a:reflection stA="0" endPos="65000" dist="50800" dir="5400000" sy="-100000" algn="bl" rotWithShape="0"/>
          </a:effectLst>
        </p:spPr>
      </p:pic>
      <p:sp>
        <p:nvSpPr>
          <p:cNvPr id="5" name="Rectangle 4"/>
          <p:cNvSpPr/>
          <p:nvPr/>
        </p:nvSpPr>
        <p:spPr>
          <a:xfrm>
            <a:off x="990600" y="1514832"/>
            <a:ext cx="6553200" cy="2523768"/>
          </a:xfrm>
          <a:prstGeom prst="rect">
            <a:avLst/>
          </a:prstGeom>
        </p:spPr>
        <p:txBody>
          <a:bodyPr wrap="square">
            <a:spAutoFit/>
          </a:bodyPr>
          <a:lstStyle/>
          <a:p>
            <a:pPr algn="ctr"/>
            <a:r>
              <a:rPr lang="en-US" b="1" dirty="0">
                <a:latin typeface="+mn-lt"/>
              </a:rPr>
              <a:t> </a:t>
            </a:r>
            <a:r>
              <a:rPr lang="en-US" sz="1400" b="1" dirty="0" smtClean="0">
                <a:latin typeface="+mn-lt"/>
              </a:rPr>
              <a:t>Morgan </a:t>
            </a:r>
            <a:r>
              <a:rPr lang="en-US" sz="1400" b="1" dirty="0">
                <a:latin typeface="+mn-lt"/>
              </a:rPr>
              <a:t>L. </a:t>
            </a:r>
            <a:r>
              <a:rPr lang="en-US" sz="1400" b="1" dirty="0" smtClean="0">
                <a:latin typeface="+mn-lt"/>
              </a:rPr>
              <a:t>Silverman</a:t>
            </a:r>
            <a:r>
              <a:rPr lang="en-US" sz="1400" b="1" baseline="30000" dirty="0" smtClean="0">
                <a:latin typeface="+mn-lt"/>
              </a:rPr>
              <a:t>1,3</a:t>
            </a:r>
            <a:r>
              <a:rPr lang="en-US" sz="1400" b="1" dirty="0" smtClean="0">
                <a:latin typeface="+mn-lt"/>
              </a:rPr>
              <a:t>, </a:t>
            </a:r>
            <a:r>
              <a:rPr lang="en-US" sz="1400" b="1" dirty="0">
                <a:latin typeface="+mn-lt"/>
              </a:rPr>
              <a:t>James </a:t>
            </a:r>
            <a:r>
              <a:rPr lang="en-US" sz="1400" b="1" dirty="0" smtClean="0">
                <a:latin typeface="+mn-lt"/>
              </a:rPr>
              <a:t>Szykman</a:t>
            </a:r>
            <a:r>
              <a:rPr lang="en-US" sz="1400" b="1" baseline="30000" dirty="0" smtClean="0">
                <a:latin typeface="+mn-lt"/>
              </a:rPr>
              <a:t>2</a:t>
            </a:r>
            <a:r>
              <a:rPr lang="en-US" sz="1400" b="1" dirty="0" smtClean="0">
                <a:latin typeface="+mn-lt"/>
              </a:rPr>
              <a:t>, James </a:t>
            </a:r>
            <a:r>
              <a:rPr lang="en-US" sz="1400" b="1" dirty="0">
                <a:latin typeface="+mn-lt"/>
              </a:rPr>
              <a:t>H. </a:t>
            </a:r>
            <a:r>
              <a:rPr lang="en-US" sz="1400" b="1" dirty="0" smtClean="0">
                <a:latin typeface="+mn-lt"/>
              </a:rPr>
              <a:t>Crawford</a:t>
            </a:r>
            <a:r>
              <a:rPr lang="en-US" sz="1400" b="1" baseline="30000" dirty="0" smtClean="0"/>
              <a:t>3</a:t>
            </a:r>
            <a:r>
              <a:rPr lang="en-US" sz="1400" b="1" dirty="0" smtClean="0">
                <a:latin typeface="+mn-lt"/>
              </a:rPr>
              <a:t>, </a:t>
            </a:r>
            <a:r>
              <a:rPr lang="en-US" sz="1400" b="1" dirty="0">
                <a:latin typeface="+mn-lt"/>
              </a:rPr>
              <a:t>Christian </a:t>
            </a:r>
            <a:r>
              <a:rPr lang="en-US" sz="1400" b="1" dirty="0" smtClean="0">
                <a:latin typeface="+mn-lt"/>
              </a:rPr>
              <a:t>Hogrefe</a:t>
            </a:r>
            <a:r>
              <a:rPr lang="en-US" sz="1400" b="1" baseline="30000" dirty="0"/>
              <a:t>2</a:t>
            </a:r>
            <a:r>
              <a:rPr lang="en-US" sz="1400" b="1" dirty="0" smtClean="0">
                <a:latin typeface="+mn-lt"/>
              </a:rPr>
              <a:t>, </a:t>
            </a:r>
            <a:r>
              <a:rPr lang="en-US" sz="1400" b="1" dirty="0">
                <a:latin typeface="+mn-lt"/>
              </a:rPr>
              <a:t>Brian </a:t>
            </a:r>
            <a:r>
              <a:rPr lang="en-US" sz="1400" b="1" dirty="0" smtClean="0">
                <a:latin typeface="+mn-lt"/>
              </a:rPr>
              <a:t>Eder</a:t>
            </a:r>
            <a:r>
              <a:rPr lang="en-US" sz="1400" b="1" baseline="30000" dirty="0"/>
              <a:t>2</a:t>
            </a:r>
            <a:r>
              <a:rPr lang="en-US" sz="1400" b="1" dirty="0" smtClean="0">
                <a:latin typeface="+mn-lt"/>
              </a:rPr>
              <a:t>, Thomas Pierce</a:t>
            </a:r>
            <a:r>
              <a:rPr lang="en-US" sz="1400" b="1" baseline="30000" dirty="0"/>
              <a:t>2</a:t>
            </a:r>
            <a:r>
              <a:rPr lang="en-US" sz="1400" b="1" dirty="0" smtClean="0">
                <a:latin typeface="+mn-lt"/>
              </a:rPr>
              <a:t>, </a:t>
            </a:r>
            <a:r>
              <a:rPr lang="en-US" sz="1400" b="1" dirty="0">
                <a:latin typeface="+mn-lt"/>
              </a:rPr>
              <a:t>S.T. </a:t>
            </a:r>
            <a:r>
              <a:rPr lang="en-US" sz="1400" b="1" dirty="0" smtClean="0">
                <a:latin typeface="+mn-lt"/>
              </a:rPr>
              <a:t>Rao</a:t>
            </a:r>
            <a:r>
              <a:rPr lang="en-US" sz="1400" b="1" baseline="30000" dirty="0" smtClean="0"/>
              <a:t>4</a:t>
            </a:r>
            <a:r>
              <a:rPr lang="en-US" sz="1400" b="1" dirty="0" smtClean="0">
                <a:latin typeface="+mn-lt"/>
              </a:rPr>
              <a:t>, Todd Plessel</a:t>
            </a:r>
            <a:r>
              <a:rPr lang="en-US" sz="1400" b="1" baseline="30000" dirty="0" smtClean="0"/>
              <a:t>5</a:t>
            </a:r>
            <a:r>
              <a:rPr lang="en-US" sz="1400" b="1" dirty="0" smtClean="0">
                <a:latin typeface="+mn-lt"/>
              </a:rPr>
              <a:t>, </a:t>
            </a:r>
            <a:r>
              <a:rPr lang="en-US" sz="1400" b="1" dirty="0">
                <a:latin typeface="+mn-lt"/>
              </a:rPr>
              <a:t>Matt </a:t>
            </a:r>
            <a:r>
              <a:rPr lang="en-US" sz="1400" b="1" dirty="0" smtClean="0">
                <a:latin typeface="+mn-lt"/>
              </a:rPr>
              <a:t>Freeman</a:t>
            </a:r>
            <a:r>
              <a:rPr lang="en-US" sz="1400" b="1" baseline="30000" dirty="0" smtClean="0"/>
              <a:t>5</a:t>
            </a:r>
            <a:r>
              <a:rPr lang="en-US" sz="1400" b="1" dirty="0" smtClean="0">
                <a:latin typeface="+mn-lt"/>
              </a:rPr>
              <a:t>, Jean </a:t>
            </a:r>
            <a:r>
              <a:rPr lang="en-US" sz="1400" b="1" dirty="0">
                <a:latin typeface="+mn-lt"/>
              </a:rPr>
              <a:t>Pierre </a:t>
            </a:r>
            <a:r>
              <a:rPr lang="en-US" sz="1400" b="1" dirty="0" smtClean="0">
                <a:latin typeface="+mn-lt"/>
              </a:rPr>
              <a:t>Cammas</a:t>
            </a:r>
            <a:r>
              <a:rPr lang="en-US" sz="1400" b="1" baseline="30000" dirty="0" smtClean="0"/>
              <a:t>6</a:t>
            </a:r>
            <a:r>
              <a:rPr lang="en-US" sz="1400" b="1" dirty="0" smtClean="0">
                <a:latin typeface="+mn-lt"/>
              </a:rPr>
              <a:t>, and Andreas Volz-Thomas</a:t>
            </a:r>
            <a:r>
              <a:rPr lang="en-US" sz="1400" b="1" baseline="30000" dirty="0" smtClean="0"/>
              <a:t>7</a:t>
            </a:r>
            <a:endParaRPr lang="en-US" sz="1400" b="1" dirty="0">
              <a:latin typeface="+mn-lt"/>
            </a:endParaRPr>
          </a:p>
          <a:p>
            <a:pPr algn="ctr"/>
            <a:endParaRPr lang="en-US" sz="1400" b="1" dirty="0">
              <a:latin typeface="+mn-lt"/>
            </a:endParaRPr>
          </a:p>
          <a:p>
            <a:pPr algn="ctr"/>
            <a:r>
              <a:rPr lang="en-US" sz="1400" b="1" baseline="30000" dirty="0" smtClean="0">
                <a:latin typeface="+mn-lt"/>
              </a:rPr>
              <a:t>1</a:t>
            </a:r>
            <a:r>
              <a:rPr lang="en-US" sz="1400" b="1" dirty="0" smtClean="0">
                <a:latin typeface="+mn-lt"/>
              </a:rPr>
              <a:t>Science Systems and Applications, Inc.</a:t>
            </a:r>
            <a:endParaRPr lang="en-US" sz="1400" b="1" dirty="0">
              <a:latin typeface="+mn-lt"/>
            </a:endParaRPr>
          </a:p>
          <a:p>
            <a:pPr algn="ctr"/>
            <a:r>
              <a:rPr lang="en-US" sz="1400" b="1" baseline="30000" dirty="0" smtClean="0"/>
              <a:t>2</a:t>
            </a:r>
            <a:r>
              <a:rPr lang="en-US" sz="1400" b="1" dirty="0" smtClean="0">
                <a:latin typeface="+mn-lt"/>
              </a:rPr>
              <a:t>National </a:t>
            </a:r>
            <a:r>
              <a:rPr lang="en-US" sz="1400" b="1" dirty="0" smtClean="0">
                <a:latin typeface="+mn-lt"/>
              </a:rPr>
              <a:t>Exposure Research Laboratory, U.S</a:t>
            </a:r>
            <a:r>
              <a:rPr lang="en-US" sz="1400" b="1" dirty="0">
                <a:latin typeface="+mn-lt"/>
              </a:rPr>
              <a:t>. </a:t>
            </a:r>
            <a:r>
              <a:rPr lang="en-US" sz="1400" b="1" dirty="0" smtClean="0">
                <a:latin typeface="+mn-lt"/>
              </a:rPr>
              <a:t>EPA, ORD</a:t>
            </a:r>
          </a:p>
          <a:p>
            <a:pPr algn="ctr"/>
            <a:r>
              <a:rPr lang="en-US" sz="1400" b="1" baseline="30000" dirty="0" smtClean="0"/>
              <a:t>3</a:t>
            </a:r>
            <a:r>
              <a:rPr lang="en-US" sz="1400" b="1" dirty="0" smtClean="0">
                <a:latin typeface="+mn-lt"/>
              </a:rPr>
              <a:t>NASA </a:t>
            </a:r>
            <a:r>
              <a:rPr lang="en-US" sz="1400" b="1" dirty="0">
                <a:latin typeface="+mn-lt"/>
              </a:rPr>
              <a:t>Langley Research </a:t>
            </a:r>
            <a:r>
              <a:rPr lang="en-US" sz="1400" b="1" dirty="0" smtClean="0">
                <a:latin typeface="+mn-lt"/>
              </a:rPr>
              <a:t>Center</a:t>
            </a:r>
            <a:endParaRPr lang="en-US" sz="1400" b="1" dirty="0">
              <a:latin typeface="+mn-lt"/>
            </a:endParaRPr>
          </a:p>
          <a:p>
            <a:pPr algn="ctr"/>
            <a:r>
              <a:rPr lang="en-US" sz="1400" b="1" baseline="30000" dirty="0" smtClean="0"/>
              <a:t>4</a:t>
            </a:r>
            <a:r>
              <a:rPr lang="en-US" sz="1400" b="1" dirty="0" smtClean="0">
                <a:latin typeface="+mn-lt"/>
              </a:rPr>
              <a:t>North Carolina State University</a:t>
            </a:r>
          </a:p>
          <a:p>
            <a:pPr algn="ctr"/>
            <a:r>
              <a:rPr lang="en-US" sz="1400" b="1" baseline="30000" dirty="0" smtClean="0"/>
              <a:t>5</a:t>
            </a:r>
            <a:r>
              <a:rPr lang="en-US" sz="1400" b="1" dirty="0" smtClean="0">
                <a:latin typeface="+mn-lt"/>
              </a:rPr>
              <a:t>Lockheed-Martin, U.S. EPA</a:t>
            </a:r>
            <a:endParaRPr lang="en-US" sz="1400" b="1" dirty="0">
              <a:latin typeface="+mn-lt"/>
            </a:endParaRPr>
          </a:p>
          <a:p>
            <a:pPr algn="ctr" hangingPunct="0"/>
            <a:r>
              <a:rPr lang="en-US" sz="1400" b="1" baseline="30000" dirty="0" smtClean="0"/>
              <a:t>6</a:t>
            </a:r>
            <a:r>
              <a:rPr lang="en-US" sz="1400" b="1" dirty="0" smtClean="0">
                <a:latin typeface="+mn-lt"/>
              </a:rPr>
              <a:t>Université </a:t>
            </a:r>
            <a:r>
              <a:rPr lang="en-US" sz="1400" b="1" dirty="0">
                <a:latin typeface="+mn-lt"/>
              </a:rPr>
              <a:t>de Toulouse and Centre National de la Recherche Scientifique</a:t>
            </a:r>
          </a:p>
          <a:p>
            <a:pPr algn="ctr"/>
            <a:r>
              <a:rPr lang="en-US" sz="1400" b="1" baseline="30000" dirty="0" smtClean="0"/>
              <a:t>7</a:t>
            </a:r>
            <a:r>
              <a:rPr lang="en-US" sz="1400" b="1" dirty="0">
                <a:latin typeface="Calibri" pitchFamily="34" charset="0"/>
              </a:rPr>
              <a:t>IEK-8,</a:t>
            </a:r>
            <a:r>
              <a:rPr lang="en-US" sz="1400" b="1" dirty="0"/>
              <a:t> </a:t>
            </a:r>
            <a:r>
              <a:rPr lang="en-US" sz="1400" b="1" dirty="0" err="1" smtClean="0">
                <a:latin typeface="+mn-lt"/>
              </a:rPr>
              <a:t>Forschungszentrum</a:t>
            </a:r>
            <a:r>
              <a:rPr lang="en-US" sz="1400" b="1" dirty="0" smtClean="0">
                <a:latin typeface="+mn-lt"/>
              </a:rPr>
              <a:t> </a:t>
            </a:r>
            <a:r>
              <a:rPr lang="en-US" sz="1400" b="1" dirty="0">
                <a:latin typeface="+mn-lt"/>
              </a:rPr>
              <a:t>Jülich</a:t>
            </a:r>
          </a:p>
        </p:txBody>
      </p:sp>
      <p:sp>
        <p:nvSpPr>
          <p:cNvPr id="6" name="Title 5"/>
          <p:cNvSpPr>
            <a:spLocks noGrp="1"/>
          </p:cNvSpPr>
          <p:nvPr>
            <p:ph type="ctrTitle"/>
          </p:nvPr>
        </p:nvSpPr>
        <p:spPr>
          <a:xfrm>
            <a:off x="685800" y="228600"/>
            <a:ext cx="7772400" cy="1219200"/>
          </a:xfrm>
        </p:spPr>
        <p:txBody>
          <a:bodyPr/>
          <a:lstStyle/>
          <a:p>
            <a:r>
              <a:rPr lang="en-US" sz="2800" b="1" dirty="0">
                <a:latin typeface="+mn-lt"/>
              </a:rPr>
              <a:t>A Comparative Analysis of MOZAIC In-Service Aircraft Profiles and use for CMAQ </a:t>
            </a:r>
            <a:r>
              <a:rPr lang="en-US" sz="2800" b="1" dirty="0" smtClean="0">
                <a:latin typeface="+mn-lt"/>
              </a:rPr>
              <a:t>Evaluation</a:t>
            </a:r>
            <a:endParaRPr lang="en-US" sz="2000" dirty="0">
              <a:latin typeface="+mn-lt"/>
              <a:cs typeface="Arial" pitchFamily="34" charset="0"/>
            </a:endParaRPr>
          </a:p>
        </p:txBody>
      </p:sp>
      <p:sp>
        <p:nvSpPr>
          <p:cNvPr id="2" name="TextBox 1"/>
          <p:cNvSpPr txBox="1"/>
          <p:nvPr/>
        </p:nvSpPr>
        <p:spPr>
          <a:xfrm>
            <a:off x="6248400" y="4343400"/>
            <a:ext cx="2667000" cy="738664"/>
          </a:xfrm>
          <a:prstGeom prst="rect">
            <a:avLst/>
          </a:prstGeom>
          <a:noFill/>
        </p:spPr>
        <p:txBody>
          <a:bodyPr wrap="square" rtlCol="0">
            <a:spAutoFit/>
          </a:bodyPr>
          <a:lstStyle/>
          <a:p>
            <a:r>
              <a:rPr lang="en-US" sz="1400" b="1" dirty="0">
                <a:latin typeface="+mn-lt"/>
              </a:rPr>
              <a:t>11th Annual CMAS Conference </a:t>
            </a:r>
            <a:r>
              <a:rPr lang="en-US" sz="1400" b="1" dirty="0" smtClean="0">
                <a:latin typeface="+mn-lt"/>
              </a:rPr>
              <a:t>October </a:t>
            </a:r>
            <a:r>
              <a:rPr lang="en-US" sz="1400" b="1" dirty="0">
                <a:latin typeface="+mn-lt"/>
              </a:rPr>
              <a:t>15-17, </a:t>
            </a:r>
            <a:r>
              <a:rPr lang="en-US" sz="1400" b="1" dirty="0" smtClean="0">
                <a:latin typeface="+mn-lt"/>
              </a:rPr>
              <a:t>2012</a:t>
            </a:r>
          </a:p>
          <a:p>
            <a:r>
              <a:rPr lang="en-US" sz="1400" b="1" dirty="0" smtClean="0">
                <a:latin typeface="+mn-lt"/>
              </a:rPr>
              <a:t>Chapel Hill, NC</a:t>
            </a:r>
            <a:endParaRPr lang="en-US" sz="1400" dirty="0">
              <a:latin typeface="+mn-lt"/>
            </a:endParaRPr>
          </a:p>
        </p:txBody>
      </p:sp>
    </p:spTree>
    <p:extLst>
      <p:ext uri="{BB962C8B-B14F-4D97-AF65-F5344CB8AC3E}">
        <p14:creationId xmlns:p14="http://schemas.microsoft.com/office/powerpoint/2010/main" val="9794322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2423"/>
            <a:ext cx="8229600" cy="1143000"/>
          </a:xfrm>
        </p:spPr>
        <p:txBody>
          <a:bodyPr/>
          <a:lstStyle/>
          <a:p>
            <a:pPr eaLnBrk="1" hangingPunct="1"/>
            <a:r>
              <a:rPr lang="en-US" sz="2000" b="1" dirty="0"/>
              <a:t>MOZAIC Profiles, NEAQS-ITCT, and </a:t>
            </a:r>
            <a:r>
              <a:rPr lang="en-US" sz="2000" b="1" u="sng" dirty="0"/>
              <a:t>DISCOVER-AQ</a:t>
            </a:r>
            <a:r>
              <a:rPr lang="en-US" sz="2000" b="1" dirty="0"/>
              <a:t> O</a:t>
            </a:r>
            <a:r>
              <a:rPr lang="en-US" sz="2000" b="1" baseline="-25000" dirty="0"/>
              <a:t>3 </a:t>
            </a:r>
            <a:r>
              <a:rPr lang="en-US" sz="2000" b="1" dirty="0"/>
              <a:t>(left), NO</a:t>
            </a:r>
            <a:r>
              <a:rPr lang="en-US" sz="2000" b="1" baseline="-25000" dirty="0"/>
              <a:t>y</a:t>
            </a:r>
            <a:r>
              <a:rPr lang="en-US" sz="2000" b="1" dirty="0"/>
              <a:t> (right), and CO (bottom) NASA P-3B spirals (Baltimore 2011)</a:t>
            </a:r>
            <a:endParaRPr lang="en-US" sz="2000" b="1" dirty="0" smtClean="0"/>
          </a:p>
        </p:txBody>
      </p:sp>
      <p:sp>
        <p:nvSpPr>
          <p:cNvPr id="3" name="TextBox 2"/>
          <p:cNvSpPr txBox="1"/>
          <p:nvPr/>
        </p:nvSpPr>
        <p:spPr>
          <a:xfrm>
            <a:off x="4495800" y="4038600"/>
            <a:ext cx="4038600" cy="2831544"/>
          </a:xfrm>
          <a:prstGeom prst="rect">
            <a:avLst/>
          </a:prstGeom>
          <a:noFill/>
        </p:spPr>
        <p:txBody>
          <a:bodyPr wrap="square" rtlCol="0">
            <a:spAutoFit/>
          </a:bodyPr>
          <a:lstStyle/>
          <a:p>
            <a:pPr marL="285750" indent="-285750">
              <a:buFont typeface="Arial" pitchFamily="34" charset="0"/>
              <a:buChar char="•"/>
            </a:pPr>
            <a:r>
              <a:rPr lang="en-US" sz="1600" dirty="0"/>
              <a:t>Difference between MOZAIC </a:t>
            </a:r>
            <a:r>
              <a:rPr lang="en-US" sz="1600" dirty="0" smtClean="0"/>
              <a:t>and NEAQS-ITCT and </a:t>
            </a:r>
            <a:r>
              <a:rPr lang="en-US" sz="1600" dirty="0"/>
              <a:t>DISCOVER-AQ NO</a:t>
            </a:r>
            <a:r>
              <a:rPr lang="en-US" sz="1600" baseline="-25000" dirty="0"/>
              <a:t>y</a:t>
            </a:r>
            <a:r>
              <a:rPr lang="en-US" sz="1600" dirty="0"/>
              <a:t> distributions appear reasonable given 30-40% percent decrease in NO</a:t>
            </a:r>
            <a:r>
              <a:rPr lang="en-US" sz="1600" baseline="-25000" dirty="0"/>
              <a:t>x</a:t>
            </a:r>
            <a:r>
              <a:rPr lang="en-US" sz="1600" dirty="0"/>
              <a:t> point source emissions (NOx SIP Call and CAIR) and mobile source over the past decade (Gilliland et al., 2008 and </a:t>
            </a:r>
            <a:r>
              <a:rPr lang="en-US" sz="1600" dirty="0" smtClean="0"/>
              <a:t>Russell et </a:t>
            </a:r>
            <a:r>
              <a:rPr lang="en-US" sz="1600" dirty="0"/>
              <a:t>at., </a:t>
            </a:r>
            <a:r>
              <a:rPr lang="en-US" sz="1600" dirty="0" smtClean="0"/>
              <a:t>2012 ACPD)</a:t>
            </a:r>
            <a:r>
              <a:rPr lang="en-US" sz="1600" dirty="0"/>
              <a:t>.</a:t>
            </a:r>
          </a:p>
          <a:p>
            <a:pPr marL="285750" indent="-285750">
              <a:buFont typeface="Arial" pitchFamily="34" charset="0"/>
              <a:buChar char="•"/>
            </a:pPr>
            <a:endParaRPr lang="en-US" sz="1600" dirty="0"/>
          </a:p>
          <a:p>
            <a:pPr marL="285750" indent="-285750">
              <a:buFont typeface="Arial" pitchFamily="34" charset="0"/>
              <a:buChar char="•"/>
            </a:pPr>
            <a:endParaRPr lang="en-US" sz="1600" dirty="0" smtClean="0"/>
          </a:p>
          <a:p>
            <a:pPr marL="285750" indent="-285750">
              <a:buFont typeface="Arial" pitchFamily="34" charset="0"/>
              <a:buChar char="•"/>
            </a:pP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6001"/>
          <a:stretch/>
        </p:blipFill>
        <p:spPr>
          <a:xfrm>
            <a:off x="842043" y="935845"/>
            <a:ext cx="3501357" cy="2965593"/>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5521"/>
          <a:stretch/>
        </p:blipFill>
        <p:spPr>
          <a:xfrm>
            <a:off x="4648200" y="935846"/>
            <a:ext cx="3494310" cy="2974737"/>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5378"/>
          <a:stretch/>
        </p:blipFill>
        <p:spPr>
          <a:xfrm>
            <a:off x="863192" y="3885433"/>
            <a:ext cx="3480208" cy="2967245"/>
          </a:xfrm>
          <a:prstGeom prst="rect">
            <a:avLst/>
          </a:prstGeom>
        </p:spPr>
      </p:pic>
    </p:spTree>
    <p:extLst>
      <p:ext uri="{BB962C8B-B14F-4D97-AF65-F5344CB8AC3E}">
        <p14:creationId xmlns:p14="http://schemas.microsoft.com/office/powerpoint/2010/main" val="16909060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2423"/>
            <a:ext cx="8229600" cy="1143000"/>
          </a:xfrm>
        </p:spPr>
        <p:txBody>
          <a:bodyPr/>
          <a:lstStyle/>
          <a:p>
            <a:pPr eaLnBrk="1" hangingPunct="1"/>
            <a:r>
              <a:rPr lang="en-US" sz="2000" b="1" dirty="0"/>
              <a:t>MOZAIC Profiles and DISCOVER-AQ O</a:t>
            </a:r>
            <a:r>
              <a:rPr lang="en-US" sz="2000" b="1" baseline="-25000" dirty="0"/>
              <a:t>3 </a:t>
            </a:r>
            <a:r>
              <a:rPr lang="en-US" sz="2000" b="1" dirty="0"/>
              <a:t>(left), NO</a:t>
            </a:r>
            <a:r>
              <a:rPr lang="en-US" sz="2000" b="1" baseline="-25000" dirty="0"/>
              <a:t>y</a:t>
            </a:r>
            <a:r>
              <a:rPr lang="en-US" sz="2000" b="1" dirty="0"/>
              <a:t> (right), and CO (bottom) NASA P-3B spirals (Baltimore 2011)</a:t>
            </a:r>
            <a:endParaRPr lang="en-US" sz="2000" b="1" dirty="0" smtClean="0"/>
          </a:p>
        </p:txBody>
      </p:sp>
      <p:sp>
        <p:nvSpPr>
          <p:cNvPr id="3" name="TextBox 2"/>
          <p:cNvSpPr txBox="1"/>
          <p:nvPr/>
        </p:nvSpPr>
        <p:spPr>
          <a:xfrm>
            <a:off x="4495800" y="4419600"/>
            <a:ext cx="4038600" cy="1815882"/>
          </a:xfrm>
          <a:prstGeom prst="rect">
            <a:avLst/>
          </a:prstGeom>
          <a:noFill/>
        </p:spPr>
        <p:txBody>
          <a:bodyPr wrap="square" rtlCol="0">
            <a:spAutoFit/>
          </a:bodyPr>
          <a:lstStyle/>
          <a:p>
            <a:pPr marL="285750" indent="-285750">
              <a:buFont typeface="Arial" pitchFamily="34" charset="0"/>
              <a:buChar char="•"/>
            </a:pPr>
            <a:r>
              <a:rPr lang="en-US" sz="1600" dirty="0"/>
              <a:t>Here we show a profile from the NASA P-3B descent into BWI Airport.</a:t>
            </a:r>
          </a:p>
          <a:p>
            <a:pPr marL="285750" indent="-285750">
              <a:buFont typeface="Arial" pitchFamily="34" charset="0"/>
              <a:buChar char="•"/>
            </a:pPr>
            <a:endParaRPr lang="en-US" sz="1600" dirty="0"/>
          </a:p>
          <a:p>
            <a:pPr marL="285750" indent="-285750">
              <a:buFont typeface="Arial" pitchFamily="34" charset="0"/>
              <a:buChar char="•"/>
            </a:pPr>
            <a:r>
              <a:rPr lang="en-US" sz="1600" dirty="0"/>
              <a:t>Coincident increases in NO</a:t>
            </a:r>
            <a:r>
              <a:rPr lang="en-US" sz="1600" baseline="-25000" dirty="0"/>
              <a:t>y</a:t>
            </a:r>
            <a:r>
              <a:rPr lang="en-US" sz="1600" dirty="0"/>
              <a:t> and CO concentrations below 1 km.  NO</a:t>
            </a:r>
            <a:r>
              <a:rPr lang="en-US" sz="1600" baseline="-25000" dirty="0"/>
              <a:t>2 </a:t>
            </a:r>
            <a:r>
              <a:rPr lang="en-US" sz="1600" dirty="0"/>
              <a:t>provides upper bound on possible O</a:t>
            </a:r>
            <a:r>
              <a:rPr lang="en-US" sz="1600" baseline="-25000" dirty="0"/>
              <a:t>3</a:t>
            </a:r>
            <a:r>
              <a:rPr lang="en-US" sz="1600" dirty="0"/>
              <a:t> titration by NO</a:t>
            </a:r>
            <a:r>
              <a:rPr lang="en-US" sz="1600" dirty="0" smtClean="0"/>
              <a:t>.</a:t>
            </a:r>
            <a:endParaRPr lang="en-US" sz="1600"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t="6001"/>
          <a:stretch/>
        </p:blipFill>
        <p:spPr>
          <a:xfrm>
            <a:off x="842043" y="935845"/>
            <a:ext cx="3501357" cy="2965593"/>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5521"/>
          <a:stretch/>
        </p:blipFill>
        <p:spPr>
          <a:xfrm>
            <a:off x="4648200" y="935846"/>
            <a:ext cx="3494310" cy="2974737"/>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t="5378"/>
          <a:stretch/>
        </p:blipFill>
        <p:spPr>
          <a:xfrm>
            <a:off x="863192" y="3885433"/>
            <a:ext cx="3480208" cy="2967245"/>
          </a:xfrm>
          <a:prstGeom prst="rect">
            <a:avLst/>
          </a:prstGeom>
        </p:spPr>
      </p:pic>
    </p:spTree>
    <p:extLst>
      <p:ext uri="{BB962C8B-B14F-4D97-AF65-F5344CB8AC3E}">
        <p14:creationId xmlns:p14="http://schemas.microsoft.com/office/powerpoint/2010/main" val="16357860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457200" y="0"/>
            <a:ext cx="8229600" cy="1143000"/>
          </a:xfrm>
        </p:spPr>
        <p:txBody>
          <a:bodyPr/>
          <a:lstStyle/>
          <a:p>
            <a:pPr eaLnBrk="1" hangingPunct="1"/>
            <a:r>
              <a:rPr lang="en-US" sz="3200" b="1" dirty="0" smtClean="0"/>
              <a:t>CMAQ Model Configuration</a:t>
            </a:r>
            <a:br>
              <a:rPr lang="en-US" sz="3200" b="1" dirty="0" smtClean="0"/>
            </a:br>
            <a:r>
              <a:rPr lang="en-US" sz="3200" b="1" dirty="0" smtClean="0"/>
              <a:t>Used for AQMEII Base Run (US1-2006)</a:t>
            </a:r>
          </a:p>
        </p:txBody>
      </p:sp>
      <p:sp>
        <p:nvSpPr>
          <p:cNvPr id="11268" name="TextBox 4"/>
          <p:cNvSpPr txBox="1">
            <a:spLocks noChangeArrowheads="1"/>
          </p:cNvSpPr>
          <p:nvPr/>
        </p:nvSpPr>
        <p:spPr bwMode="auto">
          <a:xfrm>
            <a:off x="228600" y="1143000"/>
            <a:ext cx="38862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None/>
            </a:pPr>
            <a:r>
              <a:rPr lang="en-US" dirty="0">
                <a:latin typeface="+mn-lt"/>
              </a:rPr>
              <a:t>Weather Research and Forecasting (WRF) Meteorology</a:t>
            </a:r>
          </a:p>
          <a:p>
            <a:pPr eaLnBrk="1" hangingPunct="1">
              <a:buFont typeface="Arial" charset="0"/>
              <a:buNone/>
            </a:pPr>
            <a:endParaRPr lang="en-US" dirty="0">
              <a:latin typeface="+mn-lt"/>
            </a:endParaRPr>
          </a:p>
          <a:p>
            <a:pPr eaLnBrk="1" hangingPunct="1">
              <a:buFont typeface="Arial" charset="0"/>
              <a:buNone/>
            </a:pPr>
            <a:r>
              <a:rPr lang="en-US" dirty="0">
                <a:latin typeface="+mn-lt"/>
              </a:rPr>
              <a:t>CMAQv4.7.1 w/ CB05 &amp; AERO5</a:t>
            </a:r>
          </a:p>
          <a:p>
            <a:pPr eaLnBrk="1" hangingPunct="1">
              <a:buFont typeface="Arial" charset="0"/>
              <a:buNone/>
            </a:pPr>
            <a:endParaRPr lang="en-US" dirty="0">
              <a:latin typeface="+mn-lt"/>
            </a:endParaRPr>
          </a:p>
          <a:p>
            <a:pPr eaLnBrk="1" hangingPunct="1">
              <a:buFont typeface="Arial" charset="0"/>
              <a:buNone/>
            </a:pPr>
            <a:r>
              <a:rPr lang="en-US" dirty="0">
                <a:latin typeface="+mn-lt"/>
              </a:rPr>
              <a:t>Modeling domain</a:t>
            </a:r>
          </a:p>
          <a:p>
            <a:pPr eaLnBrk="1" hangingPunct="1">
              <a:buFont typeface="Arial" charset="0"/>
              <a:buNone/>
            </a:pPr>
            <a:r>
              <a:rPr lang="en-US" dirty="0">
                <a:latin typeface="+mn-lt"/>
              </a:rPr>
              <a:t>12 km grid resolution</a:t>
            </a:r>
          </a:p>
          <a:p>
            <a:pPr eaLnBrk="1" hangingPunct="1">
              <a:buFont typeface="Arial" charset="0"/>
              <a:buNone/>
            </a:pPr>
            <a:r>
              <a:rPr lang="en-US" dirty="0">
                <a:latin typeface="+mn-lt"/>
              </a:rPr>
              <a:t>34-vertical layers up to 50 hPa</a:t>
            </a:r>
          </a:p>
          <a:p>
            <a:pPr eaLnBrk="1" hangingPunct="1">
              <a:buFont typeface="Arial" charset="0"/>
              <a:buNone/>
            </a:pPr>
            <a:endParaRPr lang="en-US" dirty="0">
              <a:latin typeface="+mn-lt"/>
            </a:endParaRPr>
          </a:p>
          <a:p>
            <a:pPr eaLnBrk="1" hangingPunct="1">
              <a:buFont typeface="Arial" charset="0"/>
              <a:buNone/>
            </a:pPr>
            <a:r>
              <a:rPr lang="en-US" dirty="0">
                <a:latin typeface="+mn-lt"/>
              </a:rPr>
              <a:t>2005 U.S. National Emissions Inventory</a:t>
            </a:r>
          </a:p>
          <a:p>
            <a:pPr eaLnBrk="1" hangingPunct="1">
              <a:buFont typeface="Arial" charset="0"/>
              <a:buNone/>
            </a:pPr>
            <a:r>
              <a:rPr lang="en-US" dirty="0">
                <a:latin typeface="+mn-lt"/>
              </a:rPr>
              <a:t>Emissions: year-specific updates to EGU, mobile and fire (SmartFIRE)</a:t>
            </a:r>
          </a:p>
          <a:p>
            <a:pPr eaLnBrk="1" hangingPunct="1">
              <a:buFont typeface="Arial" charset="0"/>
              <a:buNone/>
            </a:pPr>
            <a:endParaRPr lang="en-US" dirty="0">
              <a:latin typeface="+mn-lt"/>
            </a:endParaRPr>
          </a:p>
          <a:p>
            <a:pPr eaLnBrk="1" hangingPunct="1">
              <a:buFont typeface="Arial" charset="0"/>
              <a:buNone/>
            </a:pPr>
            <a:r>
              <a:rPr lang="en-US" dirty="0">
                <a:latin typeface="+mn-lt"/>
              </a:rPr>
              <a:t>Chemical boundary conditions specified by the Global and regional Earth-system Monitoring using Satellite and in-situ data (GEMS)</a:t>
            </a: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702" r="17253" b="4188"/>
          <a:stretch/>
        </p:blipFill>
        <p:spPr bwMode="auto">
          <a:xfrm>
            <a:off x="4507029" y="1676400"/>
            <a:ext cx="4103571" cy="337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48200" y="5257800"/>
            <a:ext cx="4191000" cy="1200329"/>
          </a:xfrm>
          <a:prstGeom prst="rect">
            <a:avLst/>
          </a:prstGeom>
          <a:noFill/>
        </p:spPr>
        <p:txBody>
          <a:bodyPr wrap="square" rtlCol="0">
            <a:spAutoFit/>
          </a:bodyPr>
          <a:lstStyle/>
          <a:p>
            <a:r>
              <a:rPr lang="en-US" dirty="0" smtClean="0">
                <a:latin typeface="+mn-lt"/>
              </a:rPr>
              <a:t>MOZAIC observations </a:t>
            </a:r>
            <a:r>
              <a:rPr lang="en-US" dirty="0" err="1" smtClean="0">
                <a:latin typeface="+mn-lt"/>
              </a:rPr>
              <a:t>regridded</a:t>
            </a:r>
            <a:r>
              <a:rPr lang="en-US" dirty="0" smtClean="0">
                <a:latin typeface="+mn-lt"/>
              </a:rPr>
              <a:t> to CMAQ layers – </a:t>
            </a:r>
            <a:r>
              <a:rPr lang="en-US" dirty="0">
                <a:latin typeface="+mn-lt"/>
              </a:rPr>
              <a:t>I</a:t>
            </a:r>
            <a:r>
              <a:rPr lang="en-US" dirty="0" smtClean="0">
                <a:latin typeface="+mn-lt"/>
              </a:rPr>
              <a:t>mplemented </a:t>
            </a:r>
            <a:r>
              <a:rPr lang="en-US" dirty="0">
                <a:latin typeface="+mn-lt"/>
              </a:rPr>
              <a:t>within the EPA Remote Sensing Information Gateway for continued use with MOZAIC data</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0622"/>
            <a:ext cx="8229600" cy="1143000"/>
          </a:xfrm>
        </p:spPr>
        <p:txBody>
          <a:bodyPr/>
          <a:lstStyle/>
          <a:p>
            <a:pPr eaLnBrk="1" hangingPunct="1"/>
            <a:r>
              <a:rPr lang="en-US" sz="2000" b="1" dirty="0" smtClean="0">
                <a:solidFill>
                  <a:srgbClr val="FF0000"/>
                </a:solidFill>
              </a:rPr>
              <a:t>MOZAIC</a:t>
            </a:r>
            <a:r>
              <a:rPr lang="en-US" sz="2000" b="1" dirty="0" smtClean="0"/>
              <a:t> and CMAQ O</a:t>
            </a:r>
            <a:r>
              <a:rPr lang="en-US" sz="2000" b="1" baseline="-25000" dirty="0" smtClean="0"/>
              <a:t>3</a:t>
            </a:r>
            <a:r>
              <a:rPr lang="en-US" sz="2000" b="1" dirty="0" smtClean="0"/>
              <a:t> (51) and CO (55) Profiles </a:t>
            </a:r>
            <a:br>
              <a:rPr lang="en-US" sz="2000" b="1" dirty="0" smtClean="0"/>
            </a:br>
            <a:r>
              <a:rPr lang="en-US" sz="2000" b="1" dirty="0" smtClean="0"/>
              <a:t>Summer 2006 (J,J,A)  Descending Flights Philadelphia Airport (PHL)</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889"/>
          <a:stretch/>
        </p:blipFill>
        <p:spPr>
          <a:xfrm>
            <a:off x="4495800" y="1295400"/>
            <a:ext cx="4726611" cy="400812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5889"/>
          <a:stretch/>
        </p:blipFill>
        <p:spPr>
          <a:xfrm>
            <a:off x="0" y="1295400"/>
            <a:ext cx="4726611" cy="4008120"/>
          </a:xfrm>
          <a:prstGeom prst="rect">
            <a:avLst/>
          </a:prstGeom>
        </p:spPr>
      </p:pic>
      <p:sp>
        <p:nvSpPr>
          <p:cNvPr id="6" name="TextBox 5"/>
          <p:cNvSpPr txBox="1"/>
          <p:nvPr/>
        </p:nvSpPr>
        <p:spPr>
          <a:xfrm>
            <a:off x="533400" y="5446693"/>
            <a:ext cx="8305800" cy="954107"/>
          </a:xfrm>
          <a:prstGeom prst="rect">
            <a:avLst/>
          </a:prstGeom>
          <a:noFill/>
        </p:spPr>
        <p:txBody>
          <a:bodyPr wrap="square" rtlCol="0">
            <a:spAutoFit/>
          </a:bodyPr>
          <a:lstStyle/>
          <a:p>
            <a:pPr marL="285750" indent="-285750">
              <a:buFont typeface="Arial" pitchFamily="34" charset="0"/>
              <a:buChar char="•"/>
            </a:pPr>
            <a:r>
              <a:rPr lang="en-US" sz="1400" dirty="0"/>
              <a:t>CMAQ [O</a:t>
            </a:r>
            <a:r>
              <a:rPr lang="en-US" sz="1400" baseline="-25000" dirty="0"/>
              <a:t>3</a:t>
            </a:r>
            <a:r>
              <a:rPr lang="en-US" sz="1400" dirty="0"/>
              <a:t>] distributions are low ~3-5 km as compared to MOZAIC and become higher than MOZAIC as the [CO] concentrations increase below 2 km.</a:t>
            </a:r>
          </a:p>
          <a:p>
            <a:pPr marL="285750" indent="-285750">
              <a:buFont typeface="Arial" pitchFamily="34" charset="0"/>
              <a:buChar char="•"/>
            </a:pPr>
            <a:r>
              <a:rPr lang="en-US" sz="1400" dirty="0"/>
              <a:t>CMAQ and MOZAIC [O</a:t>
            </a:r>
            <a:r>
              <a:rPr lang="en-US" sz="1400" baseline="-25000" dirty="0"/>
              <a:t>3</a:t>
            </a:r>
            <a:r>
              <a:rPr lang="en-US" sz="1400" dirty="0"/>
              <a:t>] distributions in the lowest few 100 meters agree well.</a:t>
            </a:r>
          </a:p>
          <a:p>
            <a:pPr marL="285750" indent="-285750">
              <a:buFont typeface="Arial" pitchFamily="34" charset="0"/>
              <a:buChar char="•"/>
            </a:pPr>
            <a:r>
              <a:rPr lang="en-US" sz="1400" dirty="0"/>
              <a:t>[CO] overestimated in CMAQ and greater variability in the BL versus MOZAIC [CO]</a:t>
            </a:r>
            <a:r>
              <a:rPr lang="en-US" sz="1400" dirty="0" smtClean="0"/>
              <a:t>.</a:t>
            </a:r>
            <a:endParaRPr lang="en-US" sz="1400" dirty="0"/>
          </a:p>
        </p:txBody>
      </p:sp>
      <p:sp>
        <p:nvSpPr>
          <p:cNvPr id="2" name="TextBox 1"/>
          <p:cNvSpPr txBox="1"/>
          <p:nvPr/>
        </p:nvSpPr>
        <p:spPr>
          <a:xfrm>
            <a:off x="3733800" y="849868"/>
            <a:ext cx="2362200" cy="369332"/>
          </a:xfrm>
          <a:prstGeom prst="rect">
            <a:avLst/>
          </a:prstGeom>
          <a:noFill/>
        </p:spPr>
        <p:txBody>
          <a:bodyPr wrap="square" rtlCol="0">
            <a:spAutoFit/>
          </a:bodyPr>
          <a:lstStyle/>
          <a:p>
            <a:r>
              <a:rPr lang="en-US" dirty="0" smtClean="0"/>
              <a:t>35% 3pm, 53% 4pm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5334000"/>
            <a:ext cx="8305800" cy="1169551"/>
          </a:xfrm>
          <a:prstGeom prst="rect">
            <a:avLst/>
          </a:prstGeom>
          <a:noFill/>
        </p:spPr>
        <p:txBody>
          <a:bodyPr wrap="square" rtlCol="0">
            <a:spAutoFit/>
          </a:bodyPr>
          <a:lstStyle/>
          <a:p>
            <a:pPr marL="285750" indent="-285750">
              <a:buFont typeface="Arial" pitchFamily="34" charset="0"/>
              <a:buChar char="•"/>
            </a:pPr>
            <a:r>
              <a:rPr lang="en-US" sz="1400" dirty="0"/>
              <a:t>CMAQ [O</a:t>
            </a:r>
            <a:r>
              <a:rPr lang="en-US" sz="1400" baseline="-25000" dirty="0"/>
              <a:t>3</a:t>
            </a:r>
            <a:r>
              <a:rPr lang="en-US" sz="1400" dirty="0"/>
              <a:t>] distributions low ~3-5 km compared to MOZAIC, but to a lesser degree than descending flights.</a:t>
            </a:r>
          </a:p>
          <a:p>
            <a:pPr marL="285750" indent="-285750">
              <a:buFont typeface="Arial" pitchFamily="34" charset="0"/>
              <a:buChar char="•"/>
            </a:pPr>
            <a:r>
              <a:rPr lang="en-US" sz="1400" dirty="0"/>
              <a:t>CMAQ and MOZAIC [O</a:t>
            </a:r>
            <a:r>
              <a:rPr lang="en-US" sz="1400" baseline="-25000" dirty="0"/>
              <a:t>3</a:t>
            </a:r>
            <a:r>
              <a:rPr lang="en-US" sz="1400" dirty="0"/>
              <a:t>] distributions in the lowest 2 km agree well but a bit high closer to the surface.</a:t>
            </a:r>
          </a:p>
          <a:p>
            <a:pPr marL="285750" indent="-285750">
              <a:buFont typeface="Arial" pitchFamily="34" charset="0"/>
              <a:buChar char="•"/>
            </a:pPr>
            <a:r>
              <a:rPr lang="en-US" sz="1400" dirty="0"/>
              <a:t>CMAQ [CO] distributions better aligned with variability seen in MOZAIC [CO].  </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5889"/>
          <a:stretch/>
        </p:blipFill>
        <p:spPr>
          <a:xfrm>
            <a:off x="4370" y="1300981"/>
            <a:ext cx="4720030" cy="4002539"/>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5889"/>
          <a:stretch/>
        </p:blipFill>
        <p:spPr>
          <a:xfrm>
            <a:off x="4493589" y="1295400"/>
            <a:ext cx="4726611" cy="4008120"/>
          </a:xfrm>
          <a:prstGeom prst="rect">
            <a:avLst/>
          </a:prstGeom>
        </p:spPr>
      </p:pic>
      <p:sp>
        <p:nvSpPr>
          <p:cNvPr id="9" name="Title 1"/>
          <p:cNvSpPr>
            <a:spLocks noGrp="1"/>
          </p:cNvSpPr>
          <p:nvPr>
            <p:ph type="title"/>
          </p:nvPr>
        </p:nvSpPr>
        <p:spPr>
          <a:xfrm>
            <a:off x="457200" y="10622"/>
            <a:ext cx="8229600" cy="1143000"/>
          </a:xfrm>
        </p:spPr>
        <p:txBody>
          <a:bodyPr/>
          <a:lstStyle/>
          <a:p>
            <a:pPr eaLnBrk="1" hangingPunct="1"/>
            <a:r>
              <a:rPr lang="en-US" sz="2000" b="1" dirty="0" smtClean="0">
                <a:solidFill>
                  <a:srgbClr val="FF0000"/>
                </a:solidFill>
              </a:rPr>
              <a:t>MOZAIC</a:t>
            </a:r>
            <a:r>
              <a:rPr lang="en-US" sz="2000" b="1" dirty="0" smtClean="0"/>
              <a:t> </a:t>
            </a:r>
            <a:r>
              <a:rPr lang="en-US" sz="2000" b="1" dirty="0"/>
              <a:t>and CMAQ O</a:t>
            </a:r>
            <a:r>
              <a:rPr lang="en-US" sz="2000" b="1" baseline="-25000" dirty="0"/>
              <a:t>3</a:t>
            </a:r>
            <a:r>
              <a:rPr lang="en-US" sz="2000" b="1" dirty="0"/>
              <a:t> (52) and CO (50) Profiles </a:t>
            </a:r>
            <a:br>
              <a:rPr lang="en-US" sz="2000" b="1" dirty="0"/>
            </a:br>
            <a:r>
              <a:rPr lang="en-US" sz="2000" b="1" dirty="0"/>
              <a:t>Summer 2006 (J,J,A)  Ascending Flights Philadelphia Airport (PHL)</a:t>
            </a:r>
            <a:endParaRPr lang="en-US" sz="2000" b="1" dirty="0" smtClean="0"/>
          </a:p>
        </p:txBody>
      </p:sp>
      <p:sp>
        <p:nvSpPr>
          <p:cNvPr id="10" name="TextBox 9"/>
          <p:cNvSpPr txBox="1"/>
          <p:nvPr/>
        </p:nvSpPr>
        <p:spPr>
          <a:xfrm>
            <a:off x="3733800" y="849868"/>
            <a:ext cx="2362200" cy="369332"/>
          </a:xfrm>
          <a:prstGeom prst="rect">
            <a:avLst/>
          </a:prstGeom>
          <a:noFill/>
        </p:spPr>
        <p:txBody>
          <a:bodyPr wrap="square" rtlCol="0">
            <a:spAutoFit/>
          </a:bodyPr>
          <a:lstStyle/>
          <a:p>
            <a:r>
              <a:rPr lang="en-US" dirty="0" smtClean="0"/>
              <a:t>38% </a:t>
            </a:r>
            <a:r>
              <a:rPr lang="en-US" dirty="0"/>
              <a:t>6</a:t>
            </a:r>
            <a:r>
              <a:rPr lang="en-US" dirty="0" smtClean="0"/>
              <a:t>pm, 43% 7pm</a:t>
            </a:r>
            <a:endParaRPr lang="en-US" dirty="0"/>
          </a:p>
        </p:txBody>
      </p:sp>
      <p:sp>
        <p:nvSpPr>
          <p:cNvPr id="3" name="Rectangle 2"/>
          <p:cNvSpPr/>
          <p:nvPr/>
        </p:nvSpPr>
        <p:spPr>
          <a:xfrm>
            <a:off x="1905000" y="3886200"/>
            <a:ext cx="3048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45835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145"/>
            <a:ext cx="8229600" cy="1143000"/>
          </a:xfrm>
        </p:spPr>
        <p:txBody>
          <a:bodyPr/>
          <a:lstStyle/>
          <a:p>
            <a:pPr eaLnBrk="1" hangingPunct="1"/>
            <a:r>
              <a:rPr lang="en-US" sz="2000" b="1" dirty="0" smtClean="0">
                <a:solidFill>
                  <a:srgbClr val="FF0000"/>
                </a:solidFill>
              </a:rPr>
              <a:t>MOZAIC</a:t>
            </a:r>
            <a:r>
              <a:rPr lang="en-US" sz="2000" b="1" dirty="0" smtClean="0"/>
              <a:t> and CMAQ O</a:t>
            </a:r>
            <a:r>
              <a:rPr lang="en-US" sz="2000" b="1" baseline="-25000" dirty="0" smtClean="0"/>
              <a:t>3</a:t>
            </a:r>
            <a:r>
              <a:rPr lang="en-US" sz="2000" b="1" dirty="0" smtClean="0"/>
              <a:t> (63) and CO (71) Profiles </a:t>
            </a:r>
            <a:br>
              <a:rPr lang="en-US" sz="2000" b="1" dirty="0" smtClean="0"/>
            </a:br>
            <a:r>
              <a:rPr lang="en-US" sz="2000" b="1" dirty="0" smtClean="0"/>
              <a:t>Summer 2006 (J,J,A)  Descending Flights </a:t>
            </a:r>
            <a:r>
              <a:rPr lang="en-US" sz="2000" b="1" dirty="0"/>
              <a:t>Hartsfield-Jackson Atlanta International Airport </a:t>
            </a:r>
            <a:r>
              <a:rPr lang="en-US" sz="2000" b="1" dirty="0" smtClean="0"/>
              <a:t>(ATL)</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889"/>
          <a:stretch/>
        </p:blipFill>
        <p:spPr>
          <a:xfrm>
            <a:off x="-152400" y="1300981"/>
            <a:ext cx="4720030" cy="4002539"/>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5889"/>
          <a:stretch/>
        </p:blipFill>
        <p:spPr>
          <a:xfrm>
            <a:off x="4493589" y="1295400"/>
            <a:ext cx="4726611" cy="4008120"/>
          </a:xfrm>
          <a:prstGeom prst="rect">
            <a:avLst/>
          </a:prstGeom>
        </p:spPr>
      </p:pic>
      <p:sp>
        <p:nvSpPr>
          <p:cNvPr id="7" name="TextBox 6"/>
          <p:cNvSpPr txBox="1"/>
          <p:nvPr/>
        </p:nvSpPr>
        <p:spPr>
          <a:xfrm>
            <a:off x="533400" y="5334000"/>
            <a:ext cx="8305800" cy="954107"/>
          </a:xfrm>
          <a:prstGeom prst="rect">
            <a:avLst/>
          </a:prstGeom>
          <a:noFill/>
        </p:spPr>
        <p:txBody>
          <a:bodyPr wrap="square" rtlCol="0">
            <a:spAutoFit/>
          </a:bodyPr>
          <a:lstStyle/>
          <a:p>
            <a:pPr marL="285750" indent="-285750">
              <a:buFont typeface="Arial" pitchFamily="34" charset="0"/>
              <a:buChar char="•"/>
            </a:pPr>
            <a:r>
              <a:rPr lang="en-US" sz="1400" dirty="0" smtClean="0"/>
              <a:t>CMAQ [O</a:t>
            </a:r>
            <a:r>
              <a:rPr lang="en-US" sz="1400" baseline="-25000" dirty="0" smtClean="0"/>
              <a:t>3</a:t>
            </a:r>
            <a:r>
              <a:rPr lang="en-US" sz="1400" dirty="0" smtClean="0"/>
              <a:t>] distributions are in agreement above 2 km as compared to MOZAIC but become significantly higher below this altitude. </a:t>
            </a:r>
          </a:p>
          <a:p>
            <a:pPr marL="285750" indent="-285750">
              <a:buFont typeface="Arial" pitchFamily="34" charset="0"/>
              <a:buChar char="•"/>
            </a:pPr>
            <a:r>
              <a:rPr lang="en-US" sz="1400" dirty="0" smtClean="0"/>
              <a:t>CMAQ [CO] distributions follow the same pattern with higher variability in the model.</a:t>
            </a:r>
          </a:p>
          <a:p>
            <a:endParaRPr lang="en-US" sz="1400" dirty="0"/>
          </a:p>
        </p:txBody>
      </p:sp>
      <p:sp>
        <p:nvSpPr>
          <p:cNvPr id="8" name="TextBox 7"/>
          <p:cNvSpPr txBox="1"/>
          <p:nvPr/>
        </p:nvSpPr>
        <p:spPr>
          <a:xfrm>
            <a:off x="4191000" y="926068"/>
            <a:ext cx="1447800" cy="369332"/>
          </a:xfrm>
          <a:prstGeom prst="rect">
            <a:avLst/>
          </a:prstGeom>
          <a:noFill/>
        </p:spPr>
        <p:txBody>
          <a:bodyPr wrap="square" rtlCol="0">
            <a:spAutoFit/>
          </a:bodyPr>
          <a:lstStyle/>
          <a:p>
            <a:r>
              <a:rPr lang="en-US" dirty="0" smtClean="0"/>
              <a:t>77% 2pm</a:t>
            </a:r>
            <a:endParaRPr lang="en-US" dirty="0"/>
          </a:p>
        </p:txBody>
      </p:sp>
      <p:sp>
        <p:nvSpPr>
          <p:cNvPr id="3" name="Rectangle 2"/>
          <p:cNvSpPr/>
          <p:nvPr/>
        </p:nvSpPr>
        <p:spPr>
          <a:xfrm>
            <a:off x="3276600" y="4191000"/>
            <a:ext cx="228600" cy="1524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51766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0"/>
            <a:ext cx="8229600" cy="1143000"/>
          </a:xfrm>
        </p:spPr>
        <p:txBody>
          <a:bodyPr/>
          <a:lstStyle/>
          <a:p>
            <a:pPr eaLnBrk="1" hangingPunct="1"/>
            <a:r>
              <a:rPr lang="en-US" sz="2000" b="1" dirty="0" smtClean="0">
                <a:solidFill>
                  <a:srgbClr val="FF0000"/>
                </a:solidFill>
              </a:rPr>
              <a:t>MOZAIC</a:t>
            </a:r>
            <a:r>
              <a:rPr lang="en-US" sz="2000" b="1" dirty="0" smtClean="0"/>
              <a:t> and CMAQ O</a:t>
            </a:r>
            <a:r>
              <a:rPr lang="en-US" sz="2000" b="1" baseline="-25000" dirty="0" smtClean="0"/>
              <a:t>3</a:t>
            </a:r>
            <a:r>
              <a:rPr lang="en-US" sz="2000" b="1" dirty="0" smtClean="0"/>
              <a:t> (63) and CO (67) Profiles </a:t>
            </a:r>
            <a:br>
              <a:rPr lang="en-US" sz="2000" b="1" dirty="0" smtClean="0"/>
            </a:br>
            <a:r>
              <a:rPr lang="en-US" sz="2000" b="1" dirty="0" smtClean="0"/>
              <a:t>Summer 2006 (J,J,A)  Ascending Flights </a:t>
            </a:r>
            <a:r>
              <a:rPr lang="en-US" sz="2000" b="1" dirty="0"/>
              <a:t>Hartsfield-Jackson Atlanta International Airport </a:t>
            </a:r>
            <a:r>
              <a:rPr lang="en-US" sz="2000" b="1" dirty="0" smtClean="0"/>
              <a:t>(ATL)</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5889"/>
          <a:stretch/>
        </p:blipFill>
        <p:spPr>
          <a:xfrm>
            <a:off x="-152400" y="1300981"/>
            <a:ext cx="4720030" cy="4002539"/>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5889"/>
          <a:stretch/>
        </p:blipFill>
        <p:spPr>
          <a:xfrm>
            <a:off x="4493589" y="1295400"/>
            <a:ext cx="4726611" cy="4008120"/>
          </a:xfrm>
          <a:prstGeom prst="rect">
            <a:avLst/>
          </a:prstGeom>
        </p:spPr>
      </p:pic>
      <p:sp>
        <p:nvSpPr>
          <p:cNvPr id="6" name="TextBox 5"/>
          <p:cNvSpPr txBox="1"/>
          <p:nvPr/>
        </p:nvSpPr>
        <p:spPr>
          <a:xfrm>
            <a:off x="533400" y="5433536"/>
            <a:ext cx="8305800" cy="738664"/>
          </a:xfrm>
          <a:prstGeom prst="rect">
            <a:avLst/>
          </a:prstGeom>
          <a:noFill/>
        </p:spPr>
        <p:txBody>
          <a:bodyPr wrap="square" rtlCol="0">
            <a:spAutoFit/>
          </a:bodyPr>
          <a:lstStyle/>
          <a:p>
            <a:pPr marL="285750" indent="-285750">
              <a:buFont typeface="Arial" pitchFamily="34" charset="0"/>
              <a:buChar char="•"/>
            </a:pPr>
            <a:r>
              <a:rPr lang="en-US" sz="1400" dirty="0" smtClean="0"/>
              <a:t>CMAQ [O</a:t>
            </a:r>
            <a:r>
              <a:rPr lang="en-US" sz="1400" baseline="-25000" dirty="0" smtClean="0"/>
              <a:t>3</a:t>
            </a:r>
            <a:r>
              <a:rPr lang="en-US" sz="1400" dirty="0" smtClean="0"/>
              <a:t>] distributions are low ~2-5 km as compared to MOZAIC and become higher than MOZAIC below 2 km with large differences below 1km.</a:t>
            </a:r>
          </a:p>
          <a:p>
            <a:pPr marL="285750" indent="-285750">
              <a:buFont typeface="Arial" pitchFamily="34" charset="0"/>
              <a:buChar char="•"/>
            </a:pPr>
            <a:r>
              <a:rPr lang="en-US" sz="1400" dirty="0" smtClean="0"/>
              <a:t>CMAQ [CO] distributions are low ~2-5km and become higher lower in elevation.</a:t>
            </a:r>
          </a:p>
        </p:txBody>
      </p:sp>
      <p:sp>
        <p:nvSpPr>
          <p:cNvPr id="7" name="TextBox 6"/>
          <p:cNvSpPr txBox="1"/>
          <p:nvPr/>
        </p:nvSpPr>
        <p:spPr>
          <a:xfrm>
            <a:off x="4191000" y="926068"/>
            <a:ext cx="1447800" cy="369332"/>
          </a:xfrm>
          <a:prstGeom prst="rect">
            <a:avLst/>
          </a:prstGeom>
          <a:noFill/>
        </p:spPr>
        <p:txBody>
          <a:bodyPr wrap="square" rtlCol="0">
            <a:spAutoFit/>
          </a:bodyPr>
          <a:lstStyle/>
          <a:p>
            <a:r>
              <a:rPr lang="en-US" dirty="0" smtClean="0"/>
              <a:t>71% </a:t>
            </a:r>
            <a:r>
              <a:rPr lang="en-US" dirty="0"/>
              <a:t>5</a:t>
            </a:r>
            <a:r>
              <a:rPr lang="en-US" dirty="0" smtClean="0"/>
              <a:t>pm</a:t>
            </a:r>
            <a:endParaRPr lang="en-US" dirty="0"/>
          </a:p>
        </p:txBody>
      </p:sp>
      <p:sp>
        <p:nvSpPr>
          <p:cNvPr id="2" name="Rectangle 1"/>
          <p:cNvSpPr/>
          <p:nvPr/>
        </p:nvSpPr>
        <p:spPr>
          <a:xfrm>
            <a:off x="1295400" y="4114800"/>
            <a:ext cx="762000" cy="14630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324600" y="4191000"/>
            <a:ext cx="381000" cy="2286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91597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Summary and Next Steps</a:t>
            </a:r>
            <a:endParaRPr lang="en-US" sz="3200" b="1" dirty="0"/>
          </a:p>
        </p:txBody>
      </p:sp>
      <p:sp>
        <p:nvSpPr>
          <p:cNvPr id="3" name="Content Placeholder 2"/>
          <p:cNvSpPr>
            <a:spLocks noGrp="1"/>
          </p:cNvSpPr>
          <p:nvPr>
            <p:ph idx="1"/>
          </p:nvPr>
        </p:nvSpPr>
        <p:spPr/>
        <p:txBody>
          <a:bodyPr/>
          <a:lstStyle/>
          <a:p>
            <a:r>
              <a:rPr lang="en-US" sz="1800" dirty="0"/>
              <a:t>MOZAIC/IAGOS In-Service Trace Gas profiles provide a high quality data set for use in regional CTM evaluation such as CMAQ.</a:t>
            </a:r>
          </a:p>
          <a:p>
            <a:endParaRPr lang="en-US" sz="1800" dirty="0" smtClean="0"/>
          </a:p>
          <a:p>
            <a:r>
              <a:rPr lang="en-US" sz="1800" dirty="0"/>
              <a:t>MOZAIC profiles appear to provide valuable insight into the model performance given the agreement in distributions between MOZAIC, NEASQ-ITCT, and DISCOVER-AQ aircraft data. </a:t>
            </a:r>
          </a:p>
          <a:p>
            <a:endParaRPr lang="en-US" sz="1800" dirty="0"/>
          </a:p>
          <a:p>
            <a:r>
              <a:rPr lang="en-US" sz="1800" dirty="0"/>
              <a:t>Extreme values should be screened out and flight times (descent and ascent) should be accounted for in analysis.  Extreme values are useful for event case studies.</a:t>
            </a:r>
          </a:p>
          <a:p>
            <a:pPr marL="0" indent="0">
              <a:buNone/>
            </a:pPr>
            <a:endParaRPr lang="en-US" sz="1800" dirty="0"/>
          </a:p>
          <a:p>
            <a:r>
              <a:rPr lang="en-US" sz="1800" dirty="0"/>
              <a:t>Investigate use of </a:t>
            </a:r>
            <a:r>
              <a:rPr lang="en-US" sz="1800" dirty="0" smtClean="0"/>
              <a:t>the </a:t>
            </a:r>
            <a:r>
              <a:rPr lang="en-US" sz="1800" dirty="0">
                <a:ea typeface="ヒラギノ角ゴ Pro W3"/>
              </a:rPr>
              <a:t>Aircraft Communications Addressing and Reporting System (ACARS</a:t>
            </a:r>
            <a:r>
              <a:rPr lang="en-US" sz="1800" dirty="0" smtClean="0">
                <a:ea typeface="ヒラギノ角ゴ Pro W3"/>
              </a:rPr>
              <a:t>) and the </a:t>
            </a:r>
            <a:r>
              <a:rPr lang="en-US" sz="1800" dirty="0" smtClean="0"/>
              <a:t>Aircraft Meteorological Data Relay (AMDAR) data </a:t>
            </a:r>
            <a:r>
              <a:rPr lang="en-US" sz="1800" dirty="0"/>
              <a:t>set to characterize boundary layer changes in conjunction with MOZAIC descents and ascents.</a:t>
            </a:r>
          </a:p>
        </p:txBody>
      </p:sp>
    </p:spTree>
    <p:extLst>
      <p:ext uri="{BB962C8B-B14F-4D97-AF65-F5344CB8AC3E}">
        <p14:creationId xmlns:p14="http://schemas.microsoft.com/office/powerpoint/2010/main" val="31846365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752600"/>
            <a:ext cx="6553200" cy="1938992"/>
          </a:xfrm>
          <a:prstGeom prst="rect">
            <a:avLst/>
          </a:prstGeom>
        </p:spPr>
        <p:txBody>
          <a:bodyPr wrap="square">
            <a:spAutoFit/>
          </a:bodyPr>
          <a:lstStyle/>
          <a:p>
            <a:pPr algn="ctr">
              <a:defRPr/>
            </a:pPr>
            <a:r>
              <a:rPr lang="en-US" sz="2400" dirty="0" smtClean="0">
                <a:latin typeface="+mn-lt"/>
              </a:rPr>
              <a:t>Disclaimer:</a:t>
            </a:r>
            <a:endParaRPr lang="en-US" sz="2400" dirty="0">
              <a:latin typeface="+mn-lt"/>
            </a:endParaRPr>
          </a:p>
          <a:p>
            <a:pPr algn="ctr">
              <a:defRPr/>
            </a:pPr>
            <a:endParaRPr lang="en-US" sz="2400" dirty="0">
              <a:latin typeface="+mn-lt"/>
            </a:endParaRPr>
          </a:p>
          <a:p>
            <a:pPr algn="ctr">
              <a:defRPr/>
            </a:pPr>
            <a:r>
              <a:rPr lang="en-US" sz="2400" dirty="0">
                <a:latin typeface="+mn-lt"/>
              </a:rPr>
              <a:t>Although this work was reviewed by EPA and approved for </a:t>
            </a:r>
            <a:r>
              <a:rPr lang="en-US" sz="2400" dirty="0" smtClean="0">
                <a:latin typeface="+mn-lt"/>
              </a:rPr>
              <a:t>presentation, </a:t>
            </a:r>
            <a:r>
              <a:rPr lang="en-US" sz="2400" dirty="0">
                <a:latin typeface="+mn-lt"/>
              </a:rPr>
              <a:t>it may not necessarily reflect official Agency policy. </a:t>
            </a:r>
          </a:p>
        </p:txBody>
      </p:sp>
    </p:spTree>
    <p:extLst>
      <p:ext uri="{BB962C8B-B14F-4D97-AF65-F5344CB8AC3E}">
        <p14:creationId xmlns:p14="http://schemas.microsoft.com/office/powerpoint/2010/main" val="9353981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pPr eaLnBrk="1" hangingPunct="1"/>
            <a:r>
              <a:rPr lang="en-US" sz="3200" b="1" dirty="0" smtClean="0"/>
              <a:t>Additional Materials</a:t>
            </a:r>
          </a:p>
        </p:txBody>
      </p:sp>
      <p:pic>
        <p:nvPicPr>
          <p:cNvPr id="6" name="Picture 5" descr="NYDCMetroJJAS_BoxWhiskerNOy_IntexNE.eps"/>
          <p:cNvPicPr>
            <a:picLocks noChangeAspect="1"/>
          </p:cNvPicPr>
          <p:nvPr/>
        </p:nvPicPr>
        <p:blipFill rotWithShape="1">
          <a:blip r:embed="rId2">
            <a:extLst>
              <a:ext uri="{28A0092B-C50C-407E-A947-70E740481C1C}">
                <a14:useLocalDpi xmlns:a14="http://schemas.microsoft.com/office/drawing/2010/main" val="0"/>
              </a:ext>
            </a:extLst>
          </a:blip>
          <a:srcRect l="5902" t="3979" r="1381" b="3089"/>
          <a:stretch/>
        </p:blipFill>
        <p:spPr>
          <a:xfrm>
            <a:off x="1371600" y="1037746"/>
            <a:ext cx="6444416" cy="5820254"/>
          </a:xfrm>
          <a:prstGeom prst="rect">
            <a:avLst/>
          </a:prstGeom>
        </p:spPr>
      </p:pic>
    </p:spTree>
    <p:extLst>
      <p:ext uri="{BB962C8B-B14F-4D97-AF65-F5344CB8AC3E}">
        <p14:creationId xmlns:p14="http://schemas.microsoft.com/office/powerpoint/2010/main" val="33185925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228600"/>
            <a:ext cx="8610600" cy="1219200"/>
          </a:xfrm>
        </p:spPr>
        <p:txBody>
          <a:bodyPr anchor="t"/>
          <a:lstStyle/>
          <a:p>
            <a:pPr eaLnBrk="1" hangingPunct="1"/>
            <a:r>
              <a:rPr lang="en-US" sz="3600" b="1" dirty="0" smtClean="0">
                <a:ea typeface="ＭＳ Ｐゴシック" pitchFamily="34" charset="-128"/>
              </a:rPr>
              <a:t> </a:t>
            </a:r>
            <a:r>
              <a:rPr lang="en-US" sz="3200" b="1" dirty="0" smtClean="0">
                <a:ea typeface="ＭＳ Ｐゴシック" pitchFamily="34" charset="-128"/>
              </a:rPr>
              <a:t>Observational Needs for Four-Dimensional Air Quality Characterization</a:t>
            </a:r>
          </a:p>
        </p:txBody>
      </p:sp>
      <p:sp>
        <p:nvSpPr>
          <p:cNvPr id="3075" name="Rectangle 16"/>
          <p:cNvSpPr>
            <a:spLocks noChangeArrowheads="1"/>
          </p:cNvSpPr>
          <p:nvPr/>
        </p:nvSpPr>
        <p:spPr bwMode="auto">
          <a:xfrm>
            <a:off x="228600" y="1752600"/>
            <a:ext cx="3886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nSpc>
                <a:spcPct val="80000"/>
              </a:lnSpc>
              <a:buFont typeface="Arial" charset="0"/>
              <a:buChar char="•"/>
            </a:pPr>
            <a:r>
              <a:rPr lang="en-US" sz="2000" dirty="0" smtClean="0">
                <a:latin typeface="Arial"/>
                <a:cs typeface="Arial"/>
              </a:rPr>
              <a:t>Air quality models play an important role in the decision-making process for emission controls and definition of air quality standards.</a:t>
            </a:r>
          </a:p>
          <a:p>
            <a:pPr marL="231775" indent="-231775">
              <a:lnSpc>
                <a:spcPct val="80000"/>
              </a:lnSpc>
              <a:buFont typeface="Arial" charset="0"/>
              <a:buChar char="•"/>
            </a:pPr>
            <a:endParaRPr lang="en-US" sz="2000" dirty="0">
              <a:latin typeface="Arial"/>
              <a:cs typeface="Arial"/>
            </a:endParaRPr>
          </a:p>
          <a:p>
            <a:pPr marL="231775" indent="-231775">
              <a:lnSpc>
                <a:spcPct val="80000"/>
              </a:lnSpc>
              <a:buFont typeface="Arial" charset="0"/>
              <a:buChar char="•"/>
            </a:pPr>
            <a:r>
              <a:rPr lang="en-US" sz="2000" dirty="0" smtClean="0">
                <a:latin typeface="Arial"/>
                <a:cs typeface="Arial"/>
              </a:rPr>
              <a:t>Model </a:t>
            </a:r>
            <a:r>
              <a:rPr lang="en-US" sz="2000" dirty="0">
                <a:latin typeface="Arial"/>
                <a:cs typeface="Arial"/>
              </a:rPr>
              <a:t>evaluation is essential for model development and improvement.</a:t>
            </a:r>
          </a:p>
          <a:p>
            <a:pPr marL="231775" indent="-231775">
              <a:lnSpc>
                <a:spcPct val="80000"/>
              </a:lnSpc>
            </a:pPr>
            <a:endParaRPr lang="en-US" sz="2000" i="1" dirty="0">
              <a:latin typeface="Arial"/>
              <a:cs typeface="Arial"/>
            </a:endParaRPr>
          </a:p>
          <a:p>
            <a:pPr marL="231775" indent="-231775">
              <a:lnSpc>
                <a:spcPct val="80000"/>
              </a:lnSpc>
              <a:buFont typeface="Arial" charset="0"/>
              <a:buChar char="•"/>
            </a:pPr>
            <a:r>
              <a:rPr lang="en-US" sz="2000" dirty="0" smtClean="0">
                <a:latin typeface="Arial"/>
                <a:cs typeface="Arial"/>
              </a:rPr>
              <a:t>Routine </a:t>
            </a:r>
            <a:r>
              <a:rPr lang="en-US" sz="2000" dirty="0">
                <a:latin typeface="Arial"/>
                <a:cs typeface="Arial"/>
              </a:rPr>
              <a:t>vertical profile data </a:t>
            </a:r>
            <a:r>
              <a:rPr lang="en-US" sz="2000" dirty="0" smtClean="0">
                <a:latin typeface="Arial"/>
                <a:cs typeface="Arial"/>
              </a:rPr>
              <a:t>are </a:t>
            </a:r>
            <a:r>
              <a:rPr lang="en-US" sz="2000" dirty="0">
                <a:latin typeface="Arial"/>
                <a:cs typeface="Arial"/>
              </a:rPr>
              <a:t>needed to assess:</a:t>
            </a:r>
          </a:p>
          <a:p>
            <a:pPr>
              <a:lnSpc>
                <a:spcPct val="80000"/>
              </a:lnSpc>
            </a:pPr>
            <a:endParaRPr lang="en-US" sz="1200" i="1" dirty="0">
              <a:latin typeface="Verdana"/>
              <a:cs typeface="Verdana"/>
            </a:endParaRPr>
          </a:p>
          <a:p>
            <a:pPr marL="566738" lvl="1" indent="-109538">
              <a:lnSpc>
                <a:spcPct val="80000"/>
              </a:lnSpc>
            </a:pPr>
            <a:r>
              <a:rPr lang="en-US" sz="2000" dirty="0">
                <a:latin typeface="Verdana"/>
                <a:cs typeface="Verdana"/>
              </a:rPr>
              <a:t>-</a:t>
            </a:r>
            <a:r>
              <a:rPr lang="en-US" dirty="0">
                <a:latin typeface="Arial"/>
                <a:cs typeface="Arial"/>
              </a:rPr>
              <a:t>Vertical mixing (Boundary Layer-Free Troposphere)</a:t>
            </a:r>
          </a:p>
          <a:p>
            <a:pPr marL="688975" lvl="1" indent="-231775">
              <a:lnSpc>
                <a:spcPct val="80000"/>
              </a:lnSpc>
            </a:pPr>
            <a:endParaRPr lang="en-US" sz="1200" dirty="0">
              <a:latin typeface="Arial"/>
              <a:cs typeface="Arial"/>
            </a:endParaRPr>
          </a:p>
          <a:p>
            <a:pPr marL="688975" lvl="1" indent="-231775">
              <a:lnSpc>
                <a:spcPct val="80000"/>
              </a:lnSpc>
            </a:pPr>
            <a:r>
              <a:rPr lang="en-US" dirty="0">
                <a:latin typeface="Arial"/>
                <a:cs typeface="Arial"/>
              </a:rPr>
              <a:t>-Hemispheric transport</a:t>
            </a:r>
          </a:p>
          <a:p>
            <a:pPr marL="688975" lvl="1" indent="-231775">
              <a:lnSpc>
                <a:spcPct val="80000"/>
              </a:lnSpc>
            </a:pPr>
            <a:endParaRPr lang="en-US" sz="1200" dirty="0">
              <a:latin typeface="Arial"/>
              <a:cs typeface="Arial"/>
            </a:endParaRPr>
          </a:p>
          <a:p>
            <a:pPr marL="688975" lvl="1" indent="-231775">
              <a:lnSpc>
                <a:spcPct val="80000"/>
              </a:lnSpc>
            </a:pPr>
            <a:r>
              <a:rPr lang="en-US" dirty="0">
                <a:latin typeface="Arial"/>
                <a:cs typeface="Arial"/>
              </a:rPr>
              <a:t>-Lightning generated NOx</a:t>
            </a:r>
          </a:p>
          <a:p>
            <a:pPr marL="688975" lvl="1" indent="-231775">
              <a:lnSpc>
                <a:spcPct val="80000"/>
              </a:lnSpc>
            </a:pPr>
            <a:endParaRPr lang="en-US" sz="1200" dirty="0">
              <a:latin typeface="Arial"/>
              <a:cs typeface="Arial"/>
            </a:endParaRPr>
          </a:p>
          <a:p>
            <a:pPr marL="688975" lvl="1" indent="-231775">
              <a:lnSpc>
                <a:spcPct val="80000"/>
              </a:lnSpc>
            </a:pPr>
            <a:r>
              <a:rPr lang="en-US" dirty="0">
                <a:latin typeface="Arial"/>
                <a:cs typeface="Arial"/>
              </a:rPr>
              <a:t>-Stratospheric Intrusion  </a:t>
            </a:r>
          </a:p>
        </p:txBody>
      </p:sp>
      <p:pic>
        <p:nvPicPr>
          <p:cNvPr id="307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7493" y="2057400"/>
            <a:ext cx="510284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p:cNvSpPr>
            <a:spLocks noChangeArrowheads="1"/>
          </p:cNvSpPr>
          <p:nvPr/>
        </p:nvSpPr>
        <p:spPr bwMode="auto">
          <a:xfrm>
            <a:off x="5410200" y="5638800"/>
            <a:ext cx="35814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en-US" sz="1400" b="1" dirty="0">
                <a:solidFill>
                  <a:srgbClr val="000000"/>
                </a:solidFill>
                <a:latin typeface="Calibri" pitchFamily="34" charset="0"/>
                <a:cs typeface="Times" charset="0"/>
              </a:rPr>
              <a:t>(Scheffe et al., 2009)</a:t>
            </a:r>
            <a:endParaRPr lang="en-US" sz="1400" b="1" dirty="0">
              <a:solidFill>
                <a:srgbClr val="000000"/>
              </a:solidFill>
              <a:cs typeface="Time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pPr eaLnBrk="1" hangingPunct="1"/>
            <a:r>
              <a:rPr lang="en-US" sz="3200" b="1" dirty="0" smtClean="0"/>
              <a:t>Additional Materials</a:t>
            </a:r>
          </a:p>
        </p:txBody>
      </p:sp>
      <p:pic>
        <p:nvPicPr>
          <p:cNvPr id="2" name="Picture 1" descr="BOS_NY_PHL_FlightTracksA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9056077" cy="6858000"/>
          </a:xfrm>
          <a:prstGeom prst="rect">
            <a:avLst/>
          </a:prstGeom>
        </p:spPr>
      </p:pic>
    </p:spTree>
    <p:extLst>
      <p:ext uri="{BB962C8B-B14F-4D97-AF65-F5344CB8AC3E}">
        <p14:creationId xmlns:p14="http://schemas.microsoft.com/office/powerpoint/2010/main" val="32162732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1143000"/>
          </a:xfrm>
        </p:spPr>
        <p:txBody>
          <a:bodyPr/>
          <a:lstStyle/>
          <a:p>
            <a:pPr eaLnBrk="1" hangingPunct="1"/>
            <a:r>
              <a:rPr lang="en-US" sz="3200" b="1" dirty="0" smtClean="0"/>
              <a:t>Evaluation protocol: Remapping MOZAIC observations to CMAQ cell value</a:t>
            </a:r>
          </a:p>
        </p:txBody>
      </p:sp>
      <p:sp>
        <p:nvSpPr>
          <p:cNvPr id="12291" name="Subtitle 2"/>
          <p:cNvSpPr>
            <a:spLocks noGrp="1"/>
          </p:cNvSpPr>
          <p:nvPr>
            <p:ph idx="1"/>
          </p:nvPr>
        </p:nvSpPr>
        <p:spPr>
          <a:xfrm>
            <a:off x="152400" y="4160838"/>
            <a:ext cx="5943600" cy="2316162"/>
          </a:xfrm>
        </p:spPr>
        <p:txBody>
          <a:bodyPr/>
          <a:lstStyle/>
          <a:p>
            <a:pPr eaLnBrk="1" hangingPunct="1">
              <a:buFont typeface="Arial" charset="0"/>
              <a:buNone/>
            </a:pPr>
            <a:r>
              <a:rPr lang="en-US" sz="1600" dirty="0" smtClean="0"/>
              <a:t>CMAQ  cell value = ( Mozaic value1 x 1/r1</a:t>
            </a:r>
            <a:r>
              <a:rPr lang="en-US" sz="1600" baseline="30000" dirty="0" smtClean="0"/>
              <a:t>2</a:t>
            </a:r>
            <a:r>
              <a:rPr lang="en-US" sz="1600" dirty="0" smtClean="0"/>
              <a:t> ) + ( Mozaic value2 x 1/r2</a:t>
            </a:r>
            <a:r>
              <a:rPr lang="en-US" sz="1600" baseline="30000" dirty="0" smtClean="0"/>
              <a:t>2 </a:t>
            </a:r>
            <a:r>
              <a:rPr lang="en-US" sz="1600" dirty="0" smtClean="0"/>
              <a:t>) + ... ( Mozaic valueN x 1/rN</a:t>
            </a:r>
            <a:r>
              <a:rPr lang="en-US" sz="1600" baseline="30000" dirty="0" smtClean="0"/>
              <a:t>2</a:t>
            </a:r>
            <a:r>
              <a:rPr lang="en-US" sz="1600" dirty="0" smtClean="0"/>
              <a:t> ) / W</a:t>
            </a:r>
          </a:p>
          <a:p>
            <a:pPr eaLnBrk="1" hangingPunct="1">
              <a:buFont typeface="Arial" charset="0"/>
              <a:buNone/>
            </a:pPr>
            <a:endParaRPr lang="en-US" sz="1600" dirty="0" smtClean="0"/>
          </a:p>
          <a:p>
            <a:pPr eaLnBrk="1" hangingPunct="1">
              <a:buFont typeface="Arial" charset="0"/>
              <a:buNone/>
            </a:pPr>
            <a:r>
              <a:rPr lang="en-US" sz="1600" dirty="0" smtClean="0"/>
              <a:t>where W = ( 1/r1</a:t>
            </a:r>
            <a:r>
              <a:rPr lang="en-US" sz="1600" baseline="30000" dirty="0" smtClean="0"/>
              <a:t>2</a:t>
            </a:r>
            <a:r>
              <a:rPr lang="en-US" sz="1600" dirty="0" smtClean="0"/>
              <a:t> + 1/r2</a:t>
            </a:r>
            <a:r>
              <a:rPr lang="en-US" sz="1600" baseline="30000" dirty="0" smtClean="0"/>
              <a:t>2</a:t>
            </a:r>
            <a:r>
              <a:rPr lang="en-US" sz="1600" dirty="0" smtClean="0"/>
              <a:t> + ... + 1/rN</a:t>
            </a:r>
            <a:r>
              <a:rPr lang="en-US" sz="1600" baseline="30000" dirty="0" smtClean="0"/>
              <a:t>2</a:t>
            </a:r>
            <a:r>
              <a:rPr lang="en-US" sz="1600" dirty="0" smtClean="0"/>
              <a:t> )</a:t>
            </a:r>
          </a:p>
          <a:p>
            <a:pPr eaLnBrk="1" hangingPunct="1">
              <a:buFont typeface="Arial" charset="0"/>
              <a:buNone/>
            </a:pPr>
            <a:endParaRPr lang="en-US" sz="1600" dirty="0" smtClean="0"/>
          </a:p>
          <a:p>
            <a:pPr eaLnBrk="1" hangingPunct="1">
              <a:buFont typeface="Arial" charset="0"/>
              <a:buNone/>
            </a:pPr>
            <a:r>
              <a:rPr lang="en-US" sz="1600" dirty="0" smtClean="0"/>
              <a:t>Mozaic valuei = value of the ith projected data point that lies in the given CMAQ cell</a:t>
            </a:r>
          </a:p>
          <a:p>
            <a:pPr eaLnBrk="1" hangingPunct="1">
              <a:buFont typeface="Arial" charset="0"/>
              <a:buNone/>
            </a:pPr>
            <a:endParaRPr lang="en-US" sz="1600" dirty="0" smtClean="0"/>
          </a:p>
          <a:p>
            <a:pPr eaLnBrk="1" hangingPunct="1">
              <a:buFont typeface="Arial" charset="0"/>
              <a:buNone/>
            </a:pPr>
            <a:r>
              <a:rPr lang="en-US" sz="1600" dirty="0" smtClean="0"/>
              <a:t>ri = distance between Mozaic point and CMAQ grid cell center</a:t>
            </a:r>
          </a:p>
          <a:p>
            <a:pPr eaLnBrk="1" hangingPunct="1"/>
            <a:endParaRPr lang="en-US" sz="1600" dirty="0" smtClean="0"/>
          </a:p>
          <a:p>
            <a:pPr eaLnBrk="1" hangingPunct="1"/>
            <a:endParaRPr lang="en-US" sz="1600" dirty="0" smtClean="0"/>
          </a:p>
          <a:p>
            <a:pPr eaLnBrk="1" hangingPunct="1"/>
            <a:endParaRPr lang="en-US" sz="1600" dirty="0" smtClean="0"/>
          </a:p>
          <a:p>
            <a:pPr eaLnBrk="1" hangingPunct="1"/>
            <a:endParaRPr lang="en-US" sz="1600" dirty="0" smtClean="0"/>
          </a:p>
          <a:p>
            <a:pPr eaLnBrk="1" hangingPunct="1"/>
            <a:endParaRPr lang="en-US" sz="1600" dirty="0" smtClean="0"/>
          </a:p>
          <a:p>
            <a:pPr eaLnBrk="1" hangingPunct="1"/>
            <a:endParaRPr lang="en-US" sz="1600" dirty="0" smtClean="0"/>
          </a:p>
          <a:p>
            <a:pPr eaLnBrk="1" hangingPunct="1"/>
            <a:endParaRPr lang="en-US" sz="1600" dirty="0" smtClean="0"/>
          </a:p>
          <a:p>
            <a:pPr eaLnBrk="1" hangingPunct="1"/>
            <a:endParaRPr lang="en-US" sz="1600" dirty="0" smtClean="0"/>
          </a:p>
          <a:p>
            <a:pPr eaLnBrk="1" hangingPunct="1"/>
            <a:endParaRPr lang="en-US" sz="1600" dirty="0" smtClean="0"/>
          </a:p>
          <a:p>
            <a:pPr lvl="1" eaLnBrk="1" hangingPunct="1">
              <a:buFont typeface="Wingdings" charset="2"/>
              <a:buChar char="§"/>
            </a:pPr>
            <a:endParaRPr lang="en-US" sz="1600" dirty="0" smtClean="0"/>
          </a:p>
          <a:p>
            <a:pPr eaLnBrk="1" hangingPunct="1"/>
            <a:endParaRPr lang="en-US" sz="1600" dirty="0" smtClean="0"/>
          </a:p>
          <a:p>
            <a:pPr eaLnBrk="1" hangingPunct="1"/>
            <a:endParaRPr lang="en-US" sz="1600" dirty="0" smtClean="0"/>
          </a:p>
          <a:p>
            <a:pPr eaLnBrk="1" hangingPunct="1"/>
            <a:endParaRPr lang="en-US" sz="1600" dirty="0" smtClean="0"/>
          </a:p>
          <a:p>
            <a:pPr eaLnBrk="1" hangingPunct="1"/>
            <a:endParaRPr lang="en-US" sz="1600" dirty="0" smtClean="0"/>
          </a:p>
          <a:p>
            <a:pPr eaLnBrk="1" hangingPunct="1"/>
            <a:r>
              <a:rPr lang="en-US" sz="1600" dirty="0" smtClean="0"/>
              <a:t> </a:t>
            </a:r>
          </a:p>
          <a:p>
            <a:pPr eaLnBrk="1" hangingPunct="1"/>
            <a:endParaRPr lang="en-US" sz="1600" dirty="0" smtClean="0"/>
          </a:p>
        </p:txBody>
      </p:sp>
      <p:sp>
        <p:nvSpPr>
          <p:cNvPr id="4" name="Cube 3"/>
          <p:cNvSpPr/>
          <p:nvPr/>
        </p:nvSpPr>
        <p:spPr>
          <a:xfrm>
            <a:off x="6172200" y="4419600"/>
            <a:ext cx="685800" cy="609600"/>
          </a:xfrm>
          <a:prstGeom prst="cub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Cube 4"/>
          <p:cNvSpPr/>
          <p:nvPr/>
        </p:nvSpPr>
        <p:spPr>
          <a:xfrm>
            <a:off x="6705600" y="4419600"/>
            <a:ext cx="685800" cy="609600"/>
          </a:xfrm>
          <a:prstGeom prst="cub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Cube 5"/>
          <p:cNvSpPr/>
          <p:nvPr/>
        </p:nvSpPr>
        <p:spPr>
          <a:xfrm>
            <a:off x="6705600" y="4876800"/>
            <a:ext cx="685800" cy="609600"/>
          </a:xfrm>
          <a:prstGeom prst="cub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Cube 6"/>
          <p:cNvSpPr/>
          <p:nvPr/>
        </p:nvSpPr>
        <p:spPr>
          <a:xfrm>
            <a:off x="7239000" y="4419600"/>
            <a:ext cx="685800" cy="609600"/>
          </a:xfrm>
          <a:prstGeom prst="cub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Cube 7"/>
          <p:cNvSpPr/>
          <p:nvPr/>
        </p:nvSpPr>
        <p:spPr>
          <a:xfrm>
            <a:off x="7239000" y="4876800"/>
            <a:ext cx="685800" cy="609600"/>
          </a:xfrm>
          <a:prstGeom prst="cub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Cube 8"/>
          <p:cNvSpPr/>
          <p:nvPr/>
        </p:nvSpPr>
        <p:spPr>
          <a:xfrm>
            <a:off x="6172200" y="4876800"/>
            <a:ext cx="685800" cy="609600"/>
          </a:xfrm>
          <a:prstGeom prst="cub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Freeform 9"/>
          <p:cNvSpPr/>
          <p:nvPr/>
        </p:nvSpPr>
        <p:spPr>
          <a:xfrm>
            <a:off x="6248400" y="4648200"/>
            <a:ext cx="1616075" cy="809625"/>
          </a:xfrm>
          <a:custGeom>
            <a:avLst/>
            <a:gdLst>
              <a:gd name="connsiteX0" fmla="*/ 0 w 1692998"/>
              <a:gd name="connsiteY0" fmla="*/ 0 h 733331"/>
              <a:gd name="connsiteX1" fmla="*/ 353086 w 1692998"/>
              <a:gd name="connsiteY1" fmla="*/ 9053 h 733331"/>
              <a:gd name="connsiteX2" fmla="*/ 660903 w 1692998"/>
              <a:gd name="connsiteY2" fmla="*/ 99588 h 733331"/>
              <a:gd name="connsiteX3" fmla="*/ 814812 w 1692998"/>
              <a:gd name="connsiteY3" fmla="*/ 181069 h 733331"/>
              <a:gd name="connsiteX4" fmla="*/ 977775 w 1692998"/>
              <a:gd name="connsiteY4" fmla="*/ 316871 h 733331"/>
              <a:gd name="connsiteX5" fmla="*/ 1321806 w 1692998"/>
              <a:gd name="connsiteY5" fmla="*/ 506994 h 733331"/>
              <a:gd name="connsiteX6" fmla="*/ 1448555 w 1692998"/>
              <a:gd name="connsiteY6" fmla="*/ 579422 h 733331"/>
              <a:gd name="connsiteX7" fmla="*/ 1511929 w 1692998"/>
              <a:gd name="connsiteY7" fmla="*/ 606582 h 733331"/>
              <a:gd name="connsiteX8" fmla="*/ 1647731 w 1692998"/>
              <a:gd name="connsiteY8" fmla="*/ 706170 h 733331"/>
              <a:gd name="connsiteX9" fmla="*/ 1692998 w 1692998"/>
              <a:gd name="connsiteY9" fmla="*/ 733331 h 733331"/>
              <a:gd name="connsiteX10" fmla="*/ 1692998 w 1692998"/>
              <a:gd name="connsiteY10" fmla="*/ 733331 h 733331"/>
              <a:gd name="connsiteX11" fmla="*/ 1683945 w 1692998"/>
              <a:gd name="connsiteY11" fmla="*/ 733331 h 733331"/>
              <a:gd name="connsiteX12" fmla="*/ 1692998 w 1692998"/>
              <a:gd name="connsiteY12" fmla="*/ 733331 h 73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2998" h="733331">
                <a:moveTo>
                  <a:pt x="0" y="0"/>
                </a:moveTo>
                <a:lnTo>
                  <a:pt x="353086" y="9053"/>
                </a:lnTo>
                <a:cubicBezTo>
                  <a:pt x="463236" y="25651"/>
                  <a:pt x="583949" y="70919"/>
                  <a:pt x="660903" y="99588"/>
                </a:cubicBezTo>
                <a:cubicBezTo>
                  <a:pt x="737857" y="128257"/>
                  <a:pt x="762000" y="144855"/>
                  <a:pt x="814812" y="181069"/>
                </a:cubicBezTo>
                <a:cubicBezTo>
                  <a:pt x="867624" y="217283"/>
                  <a:pt x="893276" y="262550"/>
                  <a:pt x="977775" y="316871"/>
                </a:cubicBezTo>
                <a:cubicBezTo>
                  <a:pt x="1062274" y="371192"/>
                  <a:pt x="1243343" y="463236"/>
                  <a:pt x="1321806" y="506994"/>
                </a:cubicBezTo>
                <a:cubicBezTo>
                  <a:pt x="1400269" y="550752"/>
                  <a:pt x="1416868" y="562824"/>
                  <a:pt x="1448555" y="579422"/>
                </a:cubicBezTo>
                <a:cubicBezTo>
                  <a:pt x="1480242" y="596020"/>
                  <a:pt x="1478733" y="585457"/>
                  <a:pt x="1511929" y="606582"/>
                </a:cubicBezTo>
                <a:cubicBezTo>
                  <a:pt x="1545125" y="627707"/>
                  <a:pt x="1617553" y="685045"/>
                  <a:pt x="1647731" y="706170"/>
                </a:cubicBezTo>
                <a:cubicBezTo>
                  <a:pt x="1677909" y="727295"/>
                  <a:pt x="1692998" y="733331"/>
                  <a:pt x="1692998" y="733331"/>
                </a:cubicBezTo>
                <a:lnTo>
                  <a:pt x="1692998" y="733331"/>
                </a:lnTo>
                <a:lnTo>
                  <a:pt x="1683945" y="733331"/>
                </a:lnTo>
                <a:lnTo>
                  <a:pt x="1692998" y="733331"/>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 name="Heptagon 10"/>
          <p:cNvSpPr/>
          <p:nvPr/>
        </p:nvSpPr>
        <p:spPr>
          <a:xfrm>
            <a:off x="6172200" y="4572000"/>
            <a:ext cx="152400" cy="152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a:t>
            </a:r>
          </a:p>
        </p:txBody>
      </p:sp>
      <p:sp>
        <p:nvSpPr>
          <p:cNvPr id="12300" name="TextBox 15"/>
          <p:cNvSpPr txBox="1">
            <a:spLocks noChangeArrowheads="1"/>
          </p:cNvSpPr>
          <p:nvPr/>
        </p:nvSpPr>
        <p:spPr bwMode="auto">
          <a:xfrm>
            <a:off x="7924800" y="4572000"/>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Layer 14</a:t>
            </a:r>
          </a:p>
        </p:txBody>
      </p:sp>
      <p:sp>
        <p:nvSpPr>
          <p:cNvPr id="12301" name="TextBox 16"/>
          <p:cNvSpPr txBox="1">
            <a:spLocks noChangeArrowheads="1"/>
          </p:cNvSpPr>
          <p:nvPr/>
        </p:nvSpPr>
        <p:spPr bwMode="auto">
          <a:xfrm>
            <a:off x="7924800" y="5029200"/>
            <a:ext cx="914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Layer 13</a:t>
            </a:r>
          </a:p>
        </p:txBody>
      </p:sp>
      <p:sp>
        <p:nvSpPr>
          <p:cNvPr id="19" name="Heptagon 18"/>
          <p:cNvSpPr/>
          <p:nvPr/>
        </p:nvSpPr>
        <p:spPr>
          <a:xfrm>
            <a:off x="6477000" y="4572000"/>
            <a:ext cx="152400" cy="152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2</a:t>
            </a:r>
          </a:p>
        </p:txBody>
      </p:sp>
      <p:sp>
        <p:nvSpPr>
          <p:cNvPr id="20" name="Heptagon 19"/>
          <p:cNvSpPr/>
          <p:nvPr/>
        </p:nvSpPr>
        <p:spPr>
          <a:xfrm>
            <a:off x="6705600" y="4648200"/>
            <a:ext cx="152400" cy="152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a:t>
            </a:r>
          </a:p>
        </p:txBody>
      </p:sp>
      <p:sp>
        <p:nvSpPr>
          <p:cNvPr id="21" name="Heptagon 20"/>
          <p:cNvSpPr/>
          <p:nvPr/>
        </p:nvSpPr>
        <p:spPr>
          <a:xfrm>
            <a:off x="7391400" y="5105400"/>
            <a:ext cx="152400" cy="152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1</a:t>
            </a:r>
          </a:p>
        </p:txBody>
      </p:sp>
      <p:sp>
        <p:nvSpPr>
          <p:cNvPr id="22" name="Heptagon 21"/>
          <p:cNvSpPr/>
          <p:nvPr/>
        </p:nvSpPr>
        <p:spPr>
          <a:xfrm>
            <a:off x="7086600" y="4876800"/>
            <a:ext cx="152400" cy="152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3</a:t>
            </a:r>
          </a:p>
        </p:txBody>
      </p:sp>
      <p:sp>
        <p:nvSpPr>
          <p:cNvPr id="23" name="Heptagon 22"/>
          <p:cNvSpPr/>
          <p:nvPr/>
        </p:nvSpPr>
        <p:spPr>
          <a:xfrm>
            <a:off x="6934200" y="4724400"/>
            <a:ext cx="152400" cy="1524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t>2</a:t>
            </a:r>
          </a:p>
        </p:txBody>
      </p:sp>
      <p:sp>
        <p:nvSpPr>
          <p:cNvPr id="12307" name="TextBox 23"/>
          <p:cNvSpPr txBox="1">
            <a:spLocks noChangeArrowheads="1"/>
          </p:cNvSpPr>
          <p:nvPr/>
        </p:nvSpPr>
        <p:spPr bwMode="auto">
          <a:xfrm>
            <a:off x="533400" y="1371600"/>
            <a:ext cx="75438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dirty="0"/>
              <a:t>MOZAIC observation </a:t>
            </a:r>
            <a:r>
              <a:rPr lang="en-US" dirty="0" smtClean="0"/>
              <a:t>were </a:t>
            </a:r>
            <a:r>
              <a:rPr lang="en-US" dirty="0"/>
              <a:t>regridded to CMAQ layers using CMAQ vertical grid description parameters NLAYS, VGTOP, VGLVLS (sigma pressures), etc. to compute the CMAQ levels in meters.</a:t>
            </a:r>
          </a:p>
          <a:p>
            <a:pPr eaLnBrk="1" hangingPunct="1">
              <a:buFont typeface="Arial" charset="0"/>
              <a:buChar char="•"/>
            </a:pPr>
            <a:endParaRPr lang="en-US" dirty="0"/>
          </a:p>
          <a:p>
            <a:pPr eaLnBrk="1" hangingPunct="1">
              <a:buFont typeface="Arial" charset="0"/>
              <a:buChar char="•"/>
            </a:pPr>
            <a:r>
              <a:rPr lang="en-US" dirty="0"/>
              <a:t>An inverse distance-weighted scheme is used for aggregating multiple MOZAIC observations within a single CMAQ grid cell.</a:t>
            </a:r>
          </a:p>
          <a:p>
            <a:pPr eaLnBrk="1" hangingPunct="1">
              <a:buFont typeface="Arial" charset="0"/>
              <a:buChar char="•"/>
            </a:pPr>
            <a:endParaRPr lang="en-US" dirty="0"/>
          </a:p>
          <a:p>
            <a:pPr eaLnBrk="1" hangingPunct="1">
              <a:buFont typeface="Arial" charset="0"/>
              <a:buChar char="•"/>
            </a:pPr>
            <a:r>
              <a:rPr lang="en-US" dirty="0"/>
              <a:t>Method </a:t>
            </a:r>
            <a:r>
              <a:rPr lang="en-US" dirty="0" smtClean="0"/>
              <a:t>implemented within the EPA Remote Sensing Information Gateway for continued use with MOZAIC data.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descr="MOZAIC_NA.jpg"/>
          <p:cNvPicPr>
            <a:picLocks noChangeAspect="1"/>
          </p:cNvPicPr>
          <p:nvPr/>
        </p:nvPicPr>
        <p:blipFill>
          <a:blip r:embed="rId3" cstate="print">
            <a:extLst>
              <a:ext uri="{28A0092B-C50C-407E-A947-70E740481C1C}">
                <a14:useLocalDpi xmlns:a14="http://schemas.microsoft.com/office/drawing/2010/main" val="0"/>
              </a:ext>
            </a:extLst>
          </a:blip>
          <a:srcRect l="232" r="-697"/>
          <a:stretch>
            <a:fillRect/>
          </a:stretch>
        </p:blipFill>
        <p:spPr bwMode="auto">
          <a:xfrm>
            <a:off x="95250" y="2668588"/>
            <a:ext cx="5238750" cy="312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ChangeArrowheads="1"/>
          </p:cNvSpPr>
          <p:nvPr/>
        </p:nvSpPr>
        <p:spPr bwMode="auto">
          <a:xfrm>
            <a:off x="0" y="1828800"/>
            <a:ext cx="525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dirty="0">
                <a:latin typeface="Calibri" pitchFamily="34" charset="0"/>
              </a:rPr>
              <a:t>North American Airports with available MOZAIC vertical  profiles of trace </a:t>
            </a:r>
            <a:r>
              <a:rPr lang="en-US" b="1" dirty="0" smtClean="0">
                <a:latin typeface="Calibri" pitchFamily="34" charset="0"/>
              </a:rPr>
              <a:t>gases</a:t>
            </a:r>
            <a:endParaRPr lang="en-US" b="1" dirty="0">
              <a:latin typeface="Calibri" pitchFamily="34" charset="0"/>
            </a:endParaRPr>
          </a:p>
        </p:txBody>
      </p:sp>
      <p:pic>
        <p:nvPicPr>
          <p:cNvPr id="4101" name="Picture 4" descr="hea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Content Placeholder 7"/>
          <p:cNvSpPr>
            <a:spLocks noGrp="1"/>
          </p:cNvSpPr>
          <p:nvPr>
            <p:ph sz="half" idx="2"/>
          </p:nvPr>
        </p:nvSpPr>
        <p:spPr>
          <a:xfrm>
            <a:off x="5486400" y="1295400"/>
            <a:ext cx="3733800" cy="5562600"/>
          </a:xfrm>
        </p:spPr>
        <p:txBody>
          <a:bodyPr/>
          <a:lstStyle/>
          <a:p>
            <a:pPr marL="0" eaLnBrk="1" hangingPunct="1">
              <a:spcBef>
                <a:spcPct val="0"/>
              </a:spcBef>
            </a:pPr>
            <a:r>
              <a:rPr lang="en-US" sz="1600" dirty="0" smtClean="0"/>
              <a:t>MOZAIC, a European partnership between scientists, Airbus and commercial airlines began measuring ozone and water vapor from commercial aircraft in 1994.</a:t>
            </a:r>
          </a:p>
          <a:p>
            <a:pPr marL="0" eaLnBrk="1" hangingPunct="1">
              <a:spcBef>
                <a:spcPct val="0"/>
              </a:spcBef>
              <a:buFont typeface="Arial" charset="0"/>
              <a:buNone/>
            </a:pPr>
            <a:endParaRPr lang="en-US" sz="800" dirty="0" smtClean="0"/>
          </a:p>
          <a:p>
            <a:pPr marL="0" eaLnBrk="1" hangingPunct="1">
              <a:spcBef>
                <a:spcPct val="0"/>
              </a:spcBef>
            </a:pPr>
            <a:r>
              <a:rPr lang="en-US" sz="1600" dirty="0" smtClean="0"/>
              <a:t>The MOZAIC program flew 5 long-haul aircraft with trace gas and meteorological measurements of O</a:t>
            </a:r>
            <a:r>
              <a:rPr lang="en-US" sz="1600" baseline="-25000" dirty="0" smtClean="0"/>
              <a:t>3</a:t>
            </a:r>
            <a:r>
              <a:rPr lang="en-US" sz="1600" dirty="0" smtClean="0"/>
              <a:t>, CO,  NO</a:t>
            </a:r>
            <a:r>
              <a:rPr lang="en-US" sz="1600" baseline="-25000" dirty="0" smtClean="0"/>
              <a:t>y</a:t>
            </a:r>
            <a:r>
              <a:rPr lang="en-US" sz="1600" dirty="0" smtClean="0"/>
              <a:t>, T, P, </a:t>
            </a:r>
            <a:r>
              <a:rPr lang="en-US" sz="1600" dirty="0"/>
              <a:t>R</a:t>
            </a:r>
            <a:r>
              <a:rPr lang="en-US" sz="1600" dirty="0" smtClean="0"/>
              <a:t>H, wind speed and direction.</a:t>
            </a:r>
            <a:r>
              <a:rPr lang="en-US" sz="1600" dirty="0" smtClean="0">
                <a:solidFill>
                  <a:srgbClr val="FFFF66"/>
                </a:solidFill>
              </a:rPr>
              <a:t> </a:t>
            </a:r>
          </a:p>
          <a:p>
            <a:pPr marL="0" eaLnBrk="1" hangingPunct="1">
              <a:spcBef>
                <a:spcPct val="0"/>
              </a:spcBef>
            </a:pPr>
            <a:endParaRPr lang="en-US" sz="800" dirty="0" smtClean="0">
              <a:solidFill>
                <a:srgbClr val="FFFF66"/>
              </a:solidFill>
            </a:endParaRPr>
          </a:p>
          <a:p>
            <a:pPr marL="0" eaLnBrk="1" hangingPunct="1">
              <a:spcBef>
                <a:spcPct val="0"/>
              </a:spcBef>
            </a:pPr>
            <a:r>
              <a:rPr lang="en-US" sz="1600" dirty="0" smtClean="0"/>
              <a:t>MOZAIC is now part of IAGOS (In-Service Aircraft for the Global Observing System), a new European initiative to measure tropospheric and lower stratospheric air quality and greenhouse gases with instruments based on commercial aircraft.</a:t>
            </a:r>
          </a:p>
          <a:p>
            <a:pPr marL="0" eaLnBrk="1" hangingPunct="1">
              <a:spcBef>
                <a:spcPct val="0"/>
              </a:spcBef>
              <a:buFont typeface="Arial" charset="0"/>
              <a:buNone/>
            </a:pPr>
            <a:endParaRPr lang="en-US" sz="800" dirty="0" smtClean="0"/>
          </a:p>
          <a:p>
            <a:pPr marL="0" eaLnBrk="1" hangingPunct="1">
              <a:spcBef>
                <a:spcPct val="0"/>
              </a:spcBef>
            </a:pPr>
            <a:r>
              <a:rPr lang="en-US" sz="1600" dirty="0" smtClean="0"/>
              <a:t>Goal of IAGOS: Over the next decade install monitoring equipment on 10-20 commercial aircraft, based around the world.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143000"/>
          </a:xfrm>
        </p:spPr>
        <p:txBody>
          <a:bodyPr/>
          <a:lstStyle/>
          <a:p>
            <a:r>
              <a:rPr lang="en-US" sz="3200" b="1" dirty="0" smtClean="0"/>
              <a:t>Motivation</a:t>
            </a:r>
          </a:p>
        </p:txBody>
      </p:sp>
      <p:sp>
        <p:nvSpPr>
          <p:cNvPr id="6147" name="Content Placeholder 2"/>
          <p:cNvSpPr>
            <a:spLocks noGrp="1"/>
          </p:cNvSpPr>
          <p:nvPr>
            <p:ph idx="1"/>
          </p:nvPr>
        </p:nvSpPr>
        <p:spPr>
          <a:xfrm>
            <a:off x="381000" y="1143000"/>
            <a:ext cx="8229600" cy="5562600"/>
          </a:xfrm>
        </p:spPr>
        <p:txBody>
          <a:bodyPr/>
          <a:lstStyle/>
          <a:p>
            <a:r>
              <a:rPr lang="en-US" sz="2400" dirty="0" smtClean="0"/>
              <a:t>The existing literature contains an extensive use of MOZAIC in-service aircraft profiles for UT/LS model evaluation and trends, but a limited use for regional model evaluation in the lower troposphere.</a:t>
            </a:r>
          </a:p>
          <a:p>
            <a:endParaRPr lang="en-US" sz="2400" dirty="0" smtClean="0"/>
          </a:p>
          <a:p>
            <a:r>
              <a:rPr lang="en-US" sz="2400" dirty="0" smtClean="0"/>
              <a:t>The success of the MOZAIC/IAGOS program provides a data set which fills a critical data gap for routine profile data (O</a:t>
            </a:r>
            <a:r>
              <a:rPr lang="en-US" sz="2400" baseline="-25000" dirty="0" smtClean="0"/>
              <a:t>3</a:t>
            </a:r>
            <a:r>
              <a:rPr lang="en-US" sz="2400" dirty="0" smtClean="0"/>
              <a:t>,  CO, </a:t>
            </a:r>
            <a:r>
              <a:rPr lang="en-US" sz="2400" dirty="0" err="1" smtClean="0"/>
              <a:t>NO</a:t>
            </a:r>
            <a:r>
              <a:rPr lang="en-US" sz="2400" baseline="-25000" dirty="0" err="1" smtClean="0"/>
              <a:t>y</a:t>
            </a:r>
            <a:r>
              <a:rPr lang="en-US" sz="2400" dirty="0" smtClean="0"/>
              <a:t>, RH, T, P, wind speed and direction).  EPA is using the data under the AQMEII project and internally for regional model evaluation. </a:t>
            </a:r>
          </a:p>
          <a:p>
            <a:endParaRPr lang="en-US" sz="2400" dirty="0" smtClean="0"/>
          </a:p>
          <a:p>
            <a:r>
              <a:rPr lang="en-US" sz="2400" dirty="0" smtClean="0"/>
              <a:t>Concerns have been raised about the representativeness of in-service aircraft trace gas profiles for background conditions Fischer et al., (2006).   </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1143000"/>
          </a:xfrm>
        </p:spPr>
        <p:txBody>
          <a:bodyPr/>
          <a:lstStyle/>
          <a:p>
            <a:r>
              <a:rPr lang="en-US" sz="3200" b="1" dirty="0" smtClean="0"/>
              <a:t>Approach</a:t>
            </a:r>
          </a:p>
        </p:txBody>
      </p:sp>
      <p:sp>
        <p:nvSpPr>
          <p:cNvPr id="7171" name="Content Placeholder 2"/>
          <p:cNvSpPr>
            <a:spLocks noGrp="1"/>
          </p:cNvSpPr>
          <p:nvPr>
            <p:ph idx="1"/>
          </p:nvPr>
        </p:nvSpPr>
        <p:spPr>
          <a:xfrm>
            <a:off x="381000" y="1143000"/>
            <a:ext cx="8229600" cy="4525963"/>
          </a:xfrm>
        </p:spPr>
        <p:txBody>
          <a:bodyPr/>
          <a:lstStyle/>
          <a:p>
            <a:r>
              <a:rPr lang="en-US" sz="2400" dirty="0" smtClean="0"/>
              <a:t>Find a way to help characterize the representativeness of the MOZAIC in-service aircraft lower tropospheric profiles (&lt; 6 km) in the urban corridors.</a:t>
            </a:r>
          </a:p>
          <a:p>
            <a:endParaRPr lang="en-US" sz="2400" dirty="0" smtClean="0"/>
          </a:p>
          <a:p>
            <a:r>
              <a:rPr lang="en-US" sz="2400" dirty="0" smtClean="0"/>
              <a:t>Most MOZAIC trace gas profiles (1994-2010) over the US only measure O</a:t>
            </a:r>
            <a:r>
              <a:rPr lang="en-US" sz="2400" baseline="-25000" dirty="0" smtClean="0"/>
              <a:t>3</a:t>
            </a:r>
            <a:r>
              <a:rPr lang="en-US" sz="2400" dirty="0" smtClean="0"/>
              <a:t>.  MOZAIC added CO and </a:t>
            </a:r>
            <a:r>
              <a:rPr lang="en-US" sz="2400" dirty="0" err="1" smtClean="0"/>
              <a:t>NO</a:t>
            </a:r>
            <a:r>
              <a:rPr lang="en-US" sz="2400" baseline="-25000" dirty="0" err="1" smtClean="0"/>
              <a:t>y</a:t>
            </a:r>
            <a:r>
              <a:rPr lang="en-US" sz="2400" dirty="0" smtClean="0"/>
              <a:t> measurements in 2002; providing a set of O</a:t>
            </a:r>
            <a:r>
              <a:rPr lang="en-US" sz="2400" baseline="-25000" dirty="0" smtClean="0"/>
              <a:t>3</a:t>
            </a:r>
            <a:r>
              <a:rPr lang="en-US" sz="2400" dirty="0" smtClean="0"/>
              <a:t>, CO and NO</a:t>
            </a:r>
            <a:r>
              <a:rPr lang="en-US" sz="2400" baseline="-25000" dirty="0" smtClean="0"/>
              <a:t>y</a:t>
            </a:r>
            <a:r>
              <a:rPr lang="en-US" sz="2400" dirty="0" smtClean="0"/>
              <a:t> profiles which span from 2002-2005.</a:t>
            </a:r>
          </a:p>
          <a:p>
            <a:endParaRPr lang="en-US" sz="2400" dirty="0" smtClean="0"/>
          </a:p>
          <a:p>
            <a:r>
              <a:rPr lang="en-US" sz="2400" dirty="0" smtClean="0"/>
              <a:t>Use data from NOAA NEAQS-ITCT (2004) and NASA DISCOVER-AQ (2011) to compare with MOZAIC profiles. </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9"/>
          <p:cNvPicPr>
            <a:picLocks noChangeAspect="1" noChangeArrowheads="1"/>
          </p:cNvPicPr>
          <p:nvPr/>
        </p:nvPicPr>
        <p:blipFill>
          <a:blip r:embed="rId2">
            <a:extLst>
              <a:ext uri="{28A0092B-C50C-407E-A947-70E740481C1C}">
                <a14:useLocalDpi xmlns:a14="http://schemas.microsoft.com/office/drawing/2010/main" val="0"/>
              </a:ext>
            </a:extLst>
          </a:blip>
          <a:srcRect t="13257" r="1263"/>
          <a:stretch>
            <a:fillRect/>
          </a:stretch>
        </p:blipFill>
        <p:spPr bwMode="auto">
          <a:xfrm>
            <a:off x="0" y="0"/>
            <a:ext cx="91440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10"/>
          <p:cNvSpPr txBox="1">
            <a:spLocks noChangeArrowheads="1"/>
          </p:cNvSpPr>
          <p:nvPr/>
        </p:nvSpPr>
        <p:spPr bwMode="auto">
          <a:xfrm>
            <a:off x="4419600" y="3429000"/>
            <a:ext cx="472440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dirty="0"/>
              <a:t>IAGOS aircraft measurements:</a:t>
            </a:r>
          </a:p>
          <a:p>
            <a:pPr eaLnBrk="1" hangingPunct="1">
              <a:spcBef>
                <a:spcPct val="50000"/>
              </a:spcBef>
            </a:pPr>
            <a:r>
              <a:rPr lang="en-US" b="1" dirty="0"/>
              <a:t>- Package I, on all aircraft, measures ozone, carbon monoxide, temperature, water vapor, cloud droplets</a:t>
            </a:r>
          </a:p>
          <a:p>
            <a:pPr eaLnBrk="1" hangingPunct="1">
              <a:spcBef>
                <a:spcPct val="50000"/>
              </a:spcBef>
            </a:pPr>
            <a:r>
              <a:rPr lang="en-US" b="1" dirty="0"/>
              <a:t>- Package II, optional, measures one of the following:</a:t>
            </a:r>
          </a:p>
          <a:p>
            <a:pPr eaLnBrk="1" hangingPunct="1">
              <a:spcBef>
                <a:spcPct val="50000"/>
              </a:spcBef>
            </a:pPr>
            <a:r>
              <a:rPr lang="en-US" b="1" dirty="0"/>
              <a:t>     NO</a:t>
            </a:r>
            <a:r>
              <a:rPr lang="en-US" b="1" baseline="-25000" dirty="0"/>
              <a:t>x</a:t>
            </a:r>
            <a:r>
              <a:rPr lang="en-US" b="1" dirty="0"/>
              <a:t> or </a:t>
            </a:r>
            <a:r>
              <a:rPr lang="en-US" b="1" dirty="0" smtClean="0"/>
              <a:t>NO</a:t>
            </a:r>
            <a:r>
              <a:rPr lang="en-US" b="1" baseline="-25000" dirty="0" smtClean="0"/>
              <a:t>y</a:t>
            </a:r>
            <a:r>
              <a:rPr lang="en-US" b="1" dirty="0" smtClean="0"/>
              <a:t> </a:t>
            </a:r>
            <a:r>
              <a:rPr lang="en-US" b="1" dirty="0"/>
              <a:t>or CO</a:t>
            </a:r>
            <a:r>
              <a:rPr lang="en-US" b="1" baseline="-25000" dirty="0"/>
              <a:t>2</a:t>
            </a:r>
            <a:r>
              <a:rPr lang="en-US" b="1" dirty="0"/>
              <a:t>/CH</a:t>
            </a:r>
            <a:r>
              <a:rPr lang="en-US" b="1" baseline="-25000" dirty="0"/>
              <a:t>4</a:t>
            </a:r>
            <a:r>
              <a:rPr lang="en-US" b="1" dirty="0"/>
              <a:t> or aerosols</a:t>
            </a:r>
          </a:p>
          <a:p>
            <a:pPr eaLnBrk="1" hangingPunct="1">
              <a:spcBef>
                <a:spcPct val="50000"/>
              </a:spcBef>
            </a:pPr>
            <a:r>
              <a:rPr lang="en-US" b="1" dirty="0"/>
              <a:t>- Data will be available in near real-time for use in air quality forecast models.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28600"/>
            <a:ext cx="8229600" cy="1143000"/>
          </a:xfrm>
        </p:spPr>
        <p:txBody>
          <a:bodyPr/>
          <a:lstStyle/>
          <a:p>
            <a:r>
              <a:rPr lang="en-US" sz="3200" b="1" dirty="0" smtClean="0"/>
              <a:t>Data Used for Comparative Analysis</a:t>
            </a:r>
          </a:p>
        </p:txBody>
      </p:sp>
      <p:sp>
        <p:nvSpPr>
          <p:cNvPr id="5" name="TextBox 4"/>
          <p:cNvSpPr txBox="1"/>
          <p:nvPr/>
        </p:nvSpPr>
        <p:spPr>
          <a:xfrm>
            <a:off x="3810000" y="733245"/>
            <a:ext cx="5181600" cy="6370976"/>
          </a:xfrm>
          <a:prstGeom prst="rect">
            <a:avLst/>
          </a:prstGeom>
          <a:noFill/>
        </p:spPr>
        <p:txBody>
          <a:bodyPr wrap="square" rtlCol="0">
            <a:spAutoFit/>
          </a:bodyPr>
          <a:lstStyle/>
          <a:p>
            <a:pPr marL="285750" indent="-285750">
              <a:buFont typeface="Arial"/>
              <a:buChar char="•"/>
              <a:defRPr/>
            </a:pPr>
            <a:r>
              <a:rPr lang="en-US" dirty="0"/>
              <a:t>The NOAA </a:t>
            </a:r>
            <a:r>
              <a:rPr lang="en-US" b="1" dirty="0"/>
              <a:t>N</a:t>
            </a:r>
            <a:r>
              <a:rPr lang="en-US" dirty="0"/>
              <a:t>ew </a:t>
            </a:r>
            <a:r>
              <a:rPr lang="en-US" b="1" dirty="0"/>
              <a:t>E</a:t>
            </a:r>
            <a:r>
              <a:rPr lang="en-US" dirty="0"/>
              <a:t>ngland </a:t>
            </a:r>
            <a:r>
              <a:rPr lang="en-US" b="1" dirty="0"/>
              <a:t>A</a:t>
            </a:r>
            <a:r>
              <a:rPr lang="en-US" dirty="0"/>
              <a:t>ir </a:t>
            </a:r>
            <a:r>
              <a:rPr lang="en-US" b="1" dirty="0"/>
              <a:t>Q</a:t>
            </a:r>
            <a:r>
              <a:rPr lang="en-US" dirty="0"/>
              <a:t>uality </a:t>
            </a:r>
            <a:r>
              <a:rPr lang="en-US" b="1" dirty="0"/>
              <a:t>S</a:t>
            </a:r>
            <a:r>
              <a:rPr lang="en-US" dirty="0"/>
              <a:t>tudy </a:t>
            </a:r>
            <a:r>
              <a:rPr lang="en-US" b="1" dirty="0"/>
              <a:t>I</a:t>
            </a:r>
            <a:r>
              <a:rPr lang="en-US" dirty="0"/>
              <a:t>ntercontinental </a:t>
            </a:r>
            <a:r>
              <a:rPr lang="en-US" b="1" dirty="0"/>
              <a:t>T</a:t>
            </a:r>
            <a:r>
              <a:rPr lang="en-US" dirty="0"/>
              <a:t>ransport and </a:t>
            </a:r>
            <a:r>
              <a:rPr lang="en-US" b="1" dirty="0"/>
              <a:t>C</a:t>
            </a:r>
            <a:r>
              <a:rPr lang="en-US" dirty="0"/>
              <a:t>hemical </a:t>
            </a:r>
            <a:r>
              <a:rPr lang="en-US" b="1" dirty="0"/>
              <a:t>T</a:t>
            </a:r>
            <a:r>
              <a:rPr lang="en-US" dirty="0"/>
              <a:t>ransformation program (NEAQS-ITCT 2004) conducted as part of the larger trans-Atlantic ICARTT </a:t>
            </a:r>
            <a:r>
              <a:rPr lang="en-US" dirty="0" smtClean="0"/>
              <a:t>study</a:t>
            </a:r>
          </a:p>
          <a:p>
            <a:pPr marL="742950" lvl="1" indent="-285750">
              <a:buFont typeface="Arial"/>
              <a:buChar char="•"/>
              <a:defRPr/>
            </a:pPr>
            <a:r>
              <a:rPr lang="en-US" sz="1600" dirty="0" smtClean="0"/>
              <a:t>July</a:t>
            </a:r>
            <a:r>
              <a:rPr lang="en-US" sz="1600" dirty="0"/>
              <a:t>/August </a:t>
            </a:r>
            <a:r>
              <a:rPr lang="en-US" sz="1600" dirty="0" smtClean="0"/>
              <a:t>2004</a:t>
            </a:r>
          </a:p>
          <a:p>
            <a:pPr marL="742950" lvl="1" indent="-285750">
              <a:buFont typeface="Arial"/>
              <a:buChar char="•"/>
              <a:defRPr/>
            </a:pPr>
            <a:r>
              <a:rPr lang="en-US" sz="1600" dirty="0" smtClean="0"/>
              <a:t>O</a:t>
            </a:r>
            <a:r>
              <a:rPr lang="en-US" sz="1600" baseline="-25000" dirty="0" smtClean="0"/>
              <a:t>3</a:t>
            </a:r>
            <a:r>
              <a:rPr lang="en-US" sz="1600" dirty="0"/>
              <a:t>, NO</a:t>
            </a:r>
            <a:r>
              <a:rPr lang="en-US" sz="1600" baseline="-25000" dirty="0"/>
              <a:t>y</a:t>
            </a:r>
            <a:r>
              <a:rPr lang="en-US" sz="1600" dirty="0"/>
              <a:t> (Ryerson) and CO (Holloway) measurements collected with the NOAA WP-</a:t>
            </a:r>
            <a:r>
              <a:rPr lang="en-US" sz="1600" dirty="0" smtClean="0"/>
              <a:t>3D</a:t>
            </a:r>
          </a:p>
          <a:p>
            <a:pPr marL="742950" lvl="1" indent="-285750">
              <a:buFont typeface="Arial"/>
              <a:buChar char="•"/>
              <a:defRPr/>
            </a:pPr>
            <a:endParaRPr lang="en-US" dirty="0" smtClean="0"/>
          </a:p>
          <a:p>
            <a:pPr lvl="1">
              <a:defRPr/>
            </a:pPr>
            <a:endParaRPr lang="en-US" dirty="0" smtClean="0"/>
          </a:p>
          <a:p>
            <a:pPr marL="285750" indent="-285750">
              <a:buFont typeface="Arial"/>
              <a:buChar char="•"/>
              <a:defRPr/>
            </a:pPr>
            <a:r>
              <a:rPr lang="en-US" dirty="0">
                <a:latin typeface="Arial"/>
                <a:cs typeface="Arial"/>
              </a:rPr>
              <a:t>The NASA </a:t>
            </a:r>
            <a:r>
              <a:rPr lang="en-US" b="1" dirty="0">
                <a:latin typeface="Arial"/>
                <a:cs typeface="Arial"/>
              </a:rPr>
              <a:t>D</a:t>
            </a:r>
            <a:r>
              <a:rPr lang="en-US" dirty="0">
                <a:latin typeface="Arial"/>
                <a:cs typeface="Arial"/>
              </a:rPr>
              <a:t>eriving Information on Surface conditions from </a:t>
            </a:r>
            <a:r>
              <a:rPr lang="en-US" b="1" dirty="0">
                <a:latin typeface="Arial"/>
                <a:cs typeface="Arial"/>
              </a:rPr>
              <a:t>CO</a:t>
            </a:r>
            <a:r>
              <a:rPr lang="en-US" dirty="0">
                <a:latin typeface="Arial"/>
                <a:cs typeface="Arial"/>
              </a:rPr>
              <a:t>lumn and </a:t>
            </a:r>
            <a:r>
              <a:rPr lang="en-US" b="1" dirty="0">
                <a:latin typeface="Arial"/>
                <a:cs typeface="Arial"/>
              </a:rPr>
              <a:t>VER</a:t>
            </a:r>
            <a:r>
              <a:rPr lang="en-US" dirty="0">
                <a:latin typeface="Arial"/>
                <a:cs typeface="Arial"/>
              </a:rPr>
              <a:t>tically resolved observations relevant to </a:t>
            </a:r>
            <a:r>
              <a:rPr lang="en-US" b="1" dirty="0">
                <a:latin typeface="Arial"/>
                <a:cs typeface="Arial"/>
              </a:rPr>
              <a:t>A</a:t>
            </a:r>
            <a:r>
              <a:rPr lang="en-US" dirty="0">
                <a:latin typeface="Arial"/>
                <a:cs typeface="Arial"/>
              </a:rPr>
              <a:t>ir </a:t>
            </a:r>
            <a:r>
              <a:rPr lang="en-US" b="1" dirty="0">
                <a:latin typeface="Arial"/>
                <a:cs typeface="Arial"/>
              </a:rPr>
              <a:t>Q</a:t>
            </a:r>
            <a:r>
              <a:rPr lang="en-US" dirty="0">
                <a:latin typeface="Arial"/>
                <a:cs typeface="Arial"/>
              </a:rPr>
              <a:t>uality (DISCOVER-AQ) </a:t>
            </a:r>
            <a:endParaRPr lang="en-US" dirty="0" smtClean="0">
              <a:latin typeface="Arial"/>
              <a:cs typeface="Arial"/>
            </a:endParaRPr>
          </a:p>
          <a:p>
            <a:pPr marL="742950" lvl="1" indent="-285750">
              <a:buFont typeface="Arial"/>
              <a:buChar char="•"/>
              <a:defRPr/>
            </a:pPr>
            <a:r>
              <a:rPr lang="en-US" sz="1600" dirty="0" smtClean="0">
                <a:latin typeface="Arial"/>
                <a:cs typeface="Arial"/>
              </a:rPr>
              <a:t>July 2011</a:t>
            </a:r>
            <a:r>
              <a:rPr lang="en-US" sz="1600" dirty="0">
                <a:latin typeface="Arial"/>
                <a:cs typeface="Arial"/>
              </a:rPr>
              <a:t> </a:t>
            </a:r>
            <a:r>
              <a:rPr lang="en-US" sz="1600" dirty="0" smtClean="0">
                <a:latin typeface="Arial"/>
                <a:cs typeface="Arial"/>
              </a:rPr>
              <a:t>Baltimore-DC Metro Area </a:t>
            </a:r>
          </a:p>
          <a:p>
            <a:pPr marL="742950" lvl="1" indent="-285750">
              <a:buFont typeface="Arial"/>
              <a:buChar char="•"/>
              <a:defRPr/>
            </a:pPr>
            <a:r>
              <a:rPr lang="en-US" sz="1600" dirty="0">
                <a:latin typeface="Arial"/>
                <a:cs typeface="Arial"/>
              </a:rPr>
              <a:t>F</a:t>
            </a:r>
            <a:r>
              <a:rPr lang="en-US" sz="1600" dirty="0" smtClean="0">
                <a:latin typeface="Arial"/>
                <a:cs typeface="Arial"/>
              </a:rPr>
              <a:t>ocused </a:t>
            </a:r>
            <a:r>
              <a:rPr lang="en-US" sz="1600" dirty="0">
                <a:latin typeface="Arial"/>
                <a:cs typeface="Arial"/>
              </a:rPr>
              <a:t>on understanding the relationship between column observation and surface </a:t>
            </a:r>
            <a:r>
              <a:rPr lang="en-US" sz="1600" dirty="0" smtClean="0">
                <a:latin typeface="Arial"/>
                <a:cs typeface="Arial"/>
              </a:rPr>
              <a:t>pollution.</a:t>
            </a:r>
          </a:p>
          <a:p>
            <a:pPr marL="742950" lvl="1" indent="-285750">
              <a:buFont typeface="Arial"/>
              <a:buChar char="•"/>
              <a:defRPr/>
            </a:pPr>
            <a:r>
              <a:rPr lang="en-US" sz="1600" dirty="0" smtClean="0">
                <a:latin typeface="Arial"/>
                <a:cs typeface="Arial"/>
              </a:rPr>
              <a:t>O</a:t>
            </a:r>
            <a:r>
              <a:rPr lang="en-US" sz="1600" baseline="-25000" dirty="0" smtClean="0">
                <a:latin typeface="Arial"/>
                <a:cs typeface="Arial"/>
              </a:rPr>
              <a:t>3</a:t>
            </a:r>
            <a:r>
              <a:rPr lang="en-US" sz="1600" dirty="0">
                <a:latin typeface="Arial"/>
                <a:cs typeface="Arial"/>
              </a:rPr>
              <a:t>, NO</a:t>
            </a:r>
            <a:r>
              <a:rPr lang="en-US" sz="1600" baseline="-25000" dirty="0">
                <a:latin typeface="Arial"/>
                <a:cs typeface="Arial"/>
              </a:rPr>
              <a:t>y</a:t>
            </a:r>
            <a:r>
              <a:rPr lang="en-US" sz="1600" dirty="0">
                <a:latin typeface="Arial"/>
                <a:cs typeface="Arial"/>
              </a:rPr>
              <a:t> (Weinheimer) and CO (Diskin) spirals collected with the NASA P-3B over </a:t>
            </a:r>
            <a:r>
              <a:rPr lang="en-US" sz="1600" dirty="0" smtClean="0">
                <a:latin typeface="Arial"/>
                <a:cs typeface="Arial"/>
              </a:rPr>
              <a:t>6 </a:t>
            </a:r>
            <a:r>
              <a:rPr lang="en-US" sz="1600" dirty="0">
                <a:latin typeface="Arial"/>
                <a:cs typeface="Arial"/>
              </a:rPr>
              <a:t>Maryland Department of the Environment Monitoring </a:t>
            </a:r>
            <a:r>
              <a:rPr lang="en-US" sz="1600" dirty="0" smtClean="0">
                <a:latin typeface="Arial"/>
                <a:cs typeface="Arial"/>
              </a:rPr>
              <a:t>Sites.</a:t>
            </a:r>
            <a:endParaRPr lang="en-US" sz="1600" dirty="0">
              <a:latin typeface="Arial"/>
              <a:cs typeface="Arial"/>
            </a:endParaRPr>
          </a:p>
          <a:p>
            <a:pPr marL="285750" indent="-285750">
              <a:buFont typeface="Arial"/>
              <a:buChar char="•"/>
              <a:defRPr/>
            </a:pPr>
            <a:endParaRPr lang="en-US" sz="1600" dirty="0"/>
          </a:p>
        </p:txBody>
      </p:sp>
      <p:grpSp>
        <p:nvGrpSpPr>
          <p:cNvPr id="13" name="Group 12"/>
          <p:cNvGrpSpPr/>
          <p:nvPr/>
        </p:nvGrpSpPr>
        <p:grpSpPr>
          <a:xfrm>
            <a:off x="381000" y="762000"/>
            <a:ext cx="3200400" cy="2895600"/>
            <a:chOff x="1168400" y="0"/>
            <a:chExt cx="6794500" cy="6845300"/>
          </a:xfrm>
        </p:grpSpPr>
        <p:pic>
          <p:nvPicPr>
            <p:cNvPr id="14" name="Picture 13" descr="NEAQS-ITCT_FlightTrack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400" y="0"/>
              <a:ext cx="6794500" cy="6845300"/>
            </a:xfrm>
            <a:prstGeom prst="rect">
              <a:avLst/>
            </a:prstGeom>
          </p:spPr>
        </p:pic>
        <p:grpSp>
          <p:nvGrpSpPr>
            <p:cNvPr id="15" name="Group 14"/>
            <p:cNvGrpSpPr/>
            <p:nvPr/>
          </p:nvGrpSpPr>
          <p:grpSpPr>
            <a:xfrm>
              <a:off x="3552738" y="2186540"/>
              <a:ext cx="1932746" cy="1670193"/>
              <a:chOff x="3552738" y="2186540"/>
              <a:chExt cx="1932746" cy="1670193"/>
            </a:xfrm>
          </p:grpSpPr>
          <p:cxnSp>
            <p:nvCxnSpPr>
              <p:cNvPr id="16" name="Straight Connector 15"/>
              <p:cNvCxnSpPr/>
              <p:nvPr/>
            </p:nvCxnSpPr>
            <p:spPr>
              <a:xfrm>
                <a:off x="3552738" y="2186540"/>
                <a:ext cx="0" cy="1670193"/>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5485484" y="2186540"/>
                <a:ext cx="0" cy="1670193"/>
              </a:xfrm>
              <a:prstGeom prst="line">
                <a:avLst/>
              </a:prstGeom>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3552738" y="3856733"/>
                <a:ext cx="1932746" cy="0"/>
              </a:xfrm>
              <a:prstGeom prst="line">
                <a:avLst/>
              </a:prstGeom>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3552738" y="2186540"/>
                <a:ext cx="1932746" cy="0"/>
              </a:xfrm>
              <a:prstGeom prst="line">
                <a:avLst/>
              </a:prstGeom>
              <a:ln/>
            </p:spPr>
            <p:style>
              <a:lnRef idx="3">
                <a:schemeClr val="dk1"/>
              </a:lnRef>
              <a:fillRef idx="0">
                <a:schemeClr val="dk1"/>
              </a:fillRef>
              <a:effectRef idx="2">
                <a:schemeClr val="dk1"/>
              </a:effectRef>
              <a:fontRef idx="minor">
                <a:schemeClr val="tx1"/>
              </a:fontRef>
            </p:style>
          </p:cxnSp>
        </p:grpSp>
      </p:grpSp>
      <p:pic>
        <p:nvPicPr>
          <p:cNvPr id="7" name="Picture 6" descr="DISCOVER-AQ_SpiralLoop.jpg"/>
          <p:cNvPicPr>
            <a:picLocks noChangeAspect="1"/>
          </p:cNvPicPr>
          <p:nvPr/>
        </p:nvPicPr>
        <p:blipFill rotWithShape="1">
          <a:blip r:embed="rId4" cstate="print">
            <a:extLst>
              <a:ext uri="{28A0092B-C50C-407E-A947-70E740481C1C}">
                <a14:useLocalDpi xmlns:a14="http://schemas.microsoft.com/office/drawing/2010/main" val="0"/>
              </a:ext>
            </a:extLst>
          </a:blip>
          <a:srcRect r="14921"/>
          <a:stretch/>
        </p:blipFill>
        <p:spPr>
          <a:xfrm>
            <a:off x="533400" y="3886200"/>
            <a:ext cx="3025424" cy="2667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415"/>
            <a:ext cx="8229600" cy="1143000"/>
          </a:xfrm>
        </p:spPr>
        <p:txBody>
          <a:bodyPr/>
          <a:lstStyle/>
          <a:p>
            <a:pPr eaLnBrk="1" hangingPunct="1"/>
            <a:r>
              <a:rPr lang="en-US" sz="2000" b="1" dirty="0" smtClean="0"/>
              <a:t>MOZAIC O</a:t>
            </a:r>
            <a:r>
              <a:rPr lang="en-US" sz="2000" b="1" baseline="-25000" dirty="0" smtClean="0"/>
              <a:t>3 </a:t>
            </a:r>
            <a:r>
              <a:rPr lang="en-US" sz="2000" b="1" dirty="0" smtClean="0"/>
              <a:t>(left), NO</a:t>
            </a:r>
            <a:r>
              <a:rPr lang="en-US" sz="2000" b="1" baseline="-25000" dirty="0" smtClean="0"/>
              <a:t>y</a:t>
            </a:r>
            <a:r>
              <a:rPr lang="en-US" sz="2000" b="1" dirty="0" smtClean="0"/>
              <a:t> (right), and CO (bottom) Profiles Descending Flights for Eastern U.S. Airports (2003-2004 June-Sep)</a:t>
            </a:r>
          </a:p>
        </p:txBody>
      </p:sp>
      <p:sp>
        <p:nvSpPr>
          <p:cNvPr id="3" name="TextBox 2"/>
          <p:cNvSpPr txBox="1"/>
          <p:nvPr/>
        </p:nvSpPr>
        <p:spPr>
          <a:xfrm>
            <a:off x="4495800" y="4038600"/>
            <a:ext cx="4038600" cy="3077766"/>
          </a:xfrm>
          <a:prstGeom prst="rect">
            <a:avLst/>
          </a:prstGeom>
          <a:noFill/>
        </p:spPr>
        <p:txBody>
          <a:bodyPr wrap="square" rtlCol="0">
            <a:spAutoFit/>
          </a:bodyPr>
          <a:lstStyle/>
          <a:p>
            <a:pPr marL="285750" indent="-285750">
              <a:buFont typeface="Arial" pitchFamily="34" charset="0"/>
              <a:buChar char="•"/>
            </a:pPr>
            <a:r>
              <a:rPr lang="en-US" sz="1600" dirty="0" smtClean="0"/>
              <a:t>Profiles from Newark JFK, Dulles, and Philadelphia combined. </a:t>
            </a:r>
          </a:p>
          <a:p>
            <a:pPr marL="285750" indent="-285750">
              <a:buFont typeface="Arial" pitchFamily="34" charset="0"/>
              <a:buChar char="•"/>
            </a:pPr>
            <a:endParaRPr lang="en-US" sz="1600" dirty="0" smtClean="0"/>
          </a:p>
          <a:p>
            <a:pPr marL="285750" indent="-285750">
              <a:buFont typeface="Arial" pitchFamily="34" charset="0"/>
              <a:buChar char="•"/>
            </a:pPr>
            <a:r>
              <a:rPr lang="en-US" sz="1600" dirty="0" smtClean="0"/>
              <a:t>Box-Whisker bars are 10th and 90th percentiles to remove extreme values.</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In general, small variation between 25-to-75 percentiles, with the exception of ATL NO</a:t>
            </a:r>
            <a:r>
              <a:rPr lang="en-US" sz="1600" baseline="-25000" dirty="0" smtClean="0"/>
              <a:t>y</a:t>
            </a:r>
            <a:r>
              <a:rPr lang="en-US" sz="1600" dirty="0" smtClean="0"/>
              <a:t> profiles.  </a:t>
            </a:r>
          </a:p>
          <a:p>
            <a:pPr marL="285750" indent="-285750">
              <a:buFont typeface="Arial" pitchFamily="34" charset="0"/>
              <a:buChar char="•"/>
            </a:pPr>
            <a:endParaRPr lang="en-US" sz="1600" dirty="0"/>
          </a:p>
          <a:p>
            <a:pPr marL="285750" indent="-285750">
              <a:buFont typeface="Arial" pitchFamily="34" charset="0"/>
              <a:buChar char="•"/>
            </a:pPr>
            <a:endParaRPr lang="en-US" sz="1600" dirty="0" smtClean="0"/>
          </a:p>
          <a:p>
            <a:pPr marL="285750" indent="-285750">
              <a:buFont typeface="Arial" pitchFamily="34" charset="0"/>
              <a:buChar char="•"/>
            </a:pP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001"/>
          <a:stretch/>
        </p:blipFill>
        <p:spPr>
          <a:xfrm>
            <a:off x="842043" y="935846"/>
            <a:ext cx="3501357" cy="296559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5521"/>
          <a:stretch/>
        </p:blipFill>
        <p:spPr>
          <a:xfrm>
            <a:off x="4648200" y="935846"/>
            <a:ext cx="3494310" cy="2974738"/>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5378"/>
          <a:stretch/>
        </p:blipFill>
        <p:spPr>
          <a:xfrm>
            <a:off x="863192" y="3885434"/>
            <a:ext cx="3480208" cy="2967246"/>
          </a:xfrm>
          <a:prstGeom prst="rect">
            <a:avLst/>
          </a:prstGeom>
        </p:spPr>
      </p:pic>
    </p:spTree>
    <p:extLst>
      <p:ext uri="{BB962C8B-B14F-4D97-AF65-F5344CB8AC3E}">
        <p14:creationId xmlns:p14="http://schemas.microsoft.com/office/powerpoint/2010/main" val="1623150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415"/>
            <a:ext cx="8229600" cy="1143000"/>
          </a:xfrm>
        </p:spPr>
        <p:txBody>
          <a:bodyPr/>
          <a:lstStyle/>
          <a:p>
            <a:pPr eaLnBrk="1" hangingPunct="1"/>
            <a:r>
              <a:rPr lang="en-US" sz="2000" b="1" dirty="0"/>
              <a:t>MOZAIC Profiles and </a:t>
            </a:r>
            <a:r>
              <a:rPr lang="en-US" sz="2000" b="1" u="sng" dirty="0"/>
              <a:t>NOAA WP-3D </a:t>
            </a:r>
            <a:r>
              <a:rPr lang="en-US" sz="2000" b="1" dirty="0"/>
              <a:t>O</a:t>
            </a:r>
            <a:r>
              <a:rPr lang="en-US" sz="2000" b="1" baseline="-25000" dirty="0"/>
              <a:t>3 </a:t>
            </a:r>
            <a:r>
              <a:rPr lang="en-US" sz="2000" b="1" dirty="0"/>
              <a:t>(left), NO</a:t>
            </a:r>
            <a:r>
              <a:rPr lang="en-US" sz="2000" b="1" baseline="-25000" dirty="0"/>
              <a:t>y </a:t>
            </a:r>
            <a:r>
              <a:rPr lang="en-US" sz="2000" b="1" dirty="0"/>
              <a:t>(right), and CO (bottom) aircraft measurements</a:t>
            </a:r>
            <a:endParaRPr lang="en-US" sz="2000" b="1" dirty="0" smtClean="0"/>
          </a:p>
        </p:txBody>
      </p:sp>
      <p:sp>
        <p:nvSpPr>
          <p:cNvPr id="3" name="TextBox 2"/>
          <p:cNvSpPr txBox="1"/>
          <p:nvPr/>
        </p:nvSpPr>
        <p:spPr>
          <a:xfrm>
            <a:off x="4495800" y="3962400"/>
            <a:ext cx="4495800" cy="3570208"/>
          </a:xfrm>
          <a:prstGeom prst="rect">
            <a:avLst/>
          </a:prstGeom>
          <a:noFill/>
        </p:spPr>
        <p:txBody>
          <a:bodyPr wrap="square" rtlCol="0">
            <a:spAutoFit/>
          </a:bodyPr>
          <a:lstStyle/>
          <a:p>
            <a:pPr marL="285750" indent="-285750">
              <a:buFont typeface="Arial" pitchFamily="34" charset="0"/>
              <a:buChar char="•"/>
            </a:pPr>
            <a:r>
              <a:rPr lang="en-US" sz="1600" dirty="0"/>
              <a:t>NOAA WP-3D measurements plotted  are limited to the flight paths within a geographic domain from Boston to Washington DC.</a:t>
            </a:r>
          </a:p>
          <a:p>
            <a:pPr marL="285750" indent="-285750">
              <a:buFont typeface="Arial" pitchFamily="34" charset="0"/>
              <a:buChar char="•"/>
            </a:pPr>
            <a:endParaRPr lang="en-US" sz="1600" dirty="0"/>
          </a:p>
          <a:p>
            <a:pPr marL="285750" indent="-285750">
              <a:buFont typeface="Arial" pitchFamily="34" charset="0"/>
              <a:buChar char="•"/>
            </a:pPr>
            <a:r>
              <a:rPr lang="en-US" sz="1600" dirty="0"/>
              <a:t>WP-3D [O</a:t>
            </a:r>
            <a:r>
              <a:rPr lang="en-US" sz="1600" baseline="-25000" dirty="0"/>
              <a:t>3</a:t>
            </a:r>
            <a:r>
              <a:rPr lang="en-US" sz="1600" dirty="0"/>
              <a:t>] distributions higher than MOZAIC, best agreement with MOAZIAC mid-Atlantic Airports.</a:t>
            </a:r>
          </a:p>
          <a:p>
            <a:pPr marL="285750" indent="-285750">
              <a:buFont typeface="Arial" pitchFamily="34" charset="0"/>
              <a:buChar char="•"/>
            </a:pPr>
            <a:endParaRPr lang="en-US" sz="1600" dirty="0"/>
          </a:p>
          <a:p>
            <a:pPr marL="285750" indent="-285750">
              <a:buFont typeface="Arial" pitchFamily="34" charset="0"/>
              <a:buChar char="•"/>
            </a:pPr>
            <a:r>
              <a:rPr lang="en-US" sz="1600" dirty="0" smtClean="0"/>
              <a:t>Median [</a:t>
            </a:r>
            <a:r>
              <a:rPr lang="en-US" sz="1600" dirty="0"/>
              <a:t>NO</a:t>
            </a:r>
            <a:r>
              <a:rPr lang="en-US" sz="1600" baseline="-25000" dirty="0"/>
              <a:t>y</a:t>
            </a:r>
            <a:r>
              <a:rPr lang="en-US" sz="1600" dirty="0"/>
              <a:t>] distributions for WP-3D and EWR-JFK-IAD-PHL MOZAIC Flights </a:t>
            </a:r>
            <a:r>
              <a:rPr lang="en-US" sz="1600" dirty="0" smtClean="0"/>
              <a:t>differ </a:t>
            </a:r>
            <a:r>
              <a:rPr lang="en-US" sz="1600" dirty="0"/>
              <a:t>by 2 ppb.   </a:t>
            </a:r>
          </a:p>
          <a:p>
            <a:pPr marL="285750" indent="-285750">
              <a:buFont typeface="Arial" pitchFamily="34" charset="0"/>
              <a:buChar char="•"/>
            </a:pPr>
            <a:endParaRPr lang="en-US" sz="1600" dirty="0"/>
          </a:p>
          <a:p>
            <a:pPr marL="285750" indent="-285750">
              <a:buFont typeface="Arial" pitchFamily="34" charset="0"/>
              <a:buChar char="•"/>
            </a:pPr>
            <a:endParaRPr lang="en-US" sz="1600" dirty="0" smtClean="0"/>
          </a:p>
          <a:p>
            <a:pPr marL="285750" indent="-285750">
              <a:buFont typeface="Arial" pitchFamily="34" charset="0"/>
              <a:buChar char="•"/>
            </a:pP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6001"/>
          <a:stretch/>
        </p:blipFill>
        <p:spPr>
          <a:xfrm>
            <a:off x="842043" y="935845"/>
            <a:ext cx="3501357" cy="2965593"/>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5521"/>
          <a:stretch/>
        </p:blipFill>
        <p:spPr>
          <a:xfrm>
            <a:off x="4648200" y="935846"/>
            <a:ext cx="3494310" cy="2974737"/>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t="5378"/>
          <a:stretch/>
        </p:blipFill>
        <p:spPr>
          <a:xfrm>
            <a:off x="863192" y="3885433"/>
            <a:ext cx="3480208" cy="2967245"/>
          </a:xfrm>
          <a:prstGeom prst="rect">
            <a:avLst/>
          </a:prstGeom>
        </p:spPr>
      </p:pic>
    </p:spTree>
    <p:extLst>
      <p:ext uri="{BB962C8B-B14F-4D97-AF65-F5344CB8AC3E}">
        <p14:creationId xmlns:p14="http://schemas.microsoft.com/office/powerpoint/2010/main" val="16909060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6145</TotalTime>
  <Words>3141</Words>
  <Application>Microsoft Macintosh PowerPoint</Application>
  <PresentationFormat>On-screen Show (4:3)</PresentationFormat>
  <Paragraphs>194</Paragraphs>
  <Slides>21</Slides>
  <Notes>15</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 Comparative Analysis of MOZAIC In-Service Aircraft Profiles and use for CMAQ Evaluation</vt:lpstr>
      <vt:lpstr> Observational Needs for Four-Dimensional Air Quality Characterization</vt:lpstr>
      <vt:lpstr>PowerPoint Presentation</vt:lpstr>
      <vt:lpstr>Motivation</vt:lpstr>
      <vt:lpstr>Approach</vt:lpstr>
      <vt:lpstr>PowerPoint Presentation</vt:lpstr>
      <vt:lpstr>Data Used for Comparative Analysis</vt:lpstr>
      <vt:lpstr>MOZAIC O3 (left), NOy (right), and CO (bottom) Profiles Descending Flights for Eastern U.S. Airports (2003-2004 June-Sep)</vt:lpstr>
      <vt:lpstr>MOZAIC Profiles and NOAA WP-3D O3 (left), NOy (right), and CO (bottom) aircraft measurements</vt:lpstr>
      <vt:lpstr>MOZAIC Profiles, NEAQS-ITCT, and DISCOVER-AQ O3 (left), NOy (right), and CO (bottom) NASA P-3B spirals (Baltimore 2011)</vt:lpstr>
      <vt:lpstr>MOZAIC Profiles and DISCOVER-AQ O3 (left), NOy (right), and CO (bottom) NASA P-3B spirals (Baltimore 2011)</vt:lpstr>
      <vt:lpstr>CMAQ Model Configuration Used for AQMEII Base Run (US1-2006)</vt:lpstr>
      <vt:lpstr>MOZAIC and CMAQ O3 (51) and CO (55) Profiles  Summer 2006 (J,J,A)  Descending Flights Philadelphia Airport (PHL)</vt:lpstr>
      <vt:lpstr>MOZAIC and CMAQ O3 (52) and CO (50) Profiles  Summer 2006 (J,J,A)  Ascending Flights Philadelphia Airport (PHL)</vt:lpstr>
      <vt:lpstr>MOZAIC and CMAQ O3 (63) and CO (71) Profiles  Summer 2006 (J,J,A)  Descending Flights Hartsfield-Jackson Atlanta International Airport (ATL)</vt:lpstr>
      <vt:lpstr>MOZAIC and CMAQ O3 (63) and CO (67) Profiles  Summer 2006 (J,J,A)  Ascending Flights Hartsfield-Jackson Atlanta International Airport (ATL)</vt:lpstr>
      <vt:lpstr>Summary and Next Steps</vt:lpstr>
      <vt:lpstr>PowerPoint Presentation</vt:lpstr>
      <vt:lpstr>Additional Materials</vt:lpstr>
      <vt:lpstr>Additional Materials</vt:lpstr>
      <vt:lpstr>Evaluation protocol: Remapping MOZAIC observations to CMAQ cell value</vt:lpstr>
    </vt:vector>
  </TitlesOfParts>
  <Company>ODIN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Configuration</dc:title>
  <dc:creator>jszykman</dc:creator>
  <cp:lastModifiedBy>Morgan  Silverman</cp:lastModifiedBy>
  <cp:revision>195</cp:revision>
  <cp:lastPrinted>2012-10-12T13:31:21Z</cp:lastPrinted>
  <dcterms:created xsi:type="dcterms:W3CDTF">2011-10-17T19:05:17Z</dcterms:created>
  <dcterms:modified xsi:type="dcterms:W3CDTF">2012-10-16T11:47:07Z</dcterms:modified>
</cp:coreProperties>
</file>