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2"/>
  </p:notesMasterIdLst>
  <p:sldIdLst>
    <p:sldId id="258" r:id="rId2"/>
    <p:sldId id="275" r:id="rId3"/>
    <p:sldId id="260" r:id="rId4"/>
    <p:sldId id="276" r:id="rId5"/>
    <p:sldId id="261" r:id="rId6"/>
    <p:sldId id="281" r:id="rId7"/>
    <p:sldId id="262" r:id="rId8"/>
    <p:sldId id="283" r:id="rId9"/>
    <p:sldId id="263" r:id="rId10"/>
    <p:sldId id="277" r:id="rId11"/>
    <p:sldId id="279" r:id="rId12"/>
    <p:sldId id="274" r:id="rId13"/>
    <p:sldId id="264" r:id="rId14"/>
    <p:sldId id="265" r:id="rId15"/>
    <p:sldId id="268" r:id="rId16"/>
    <p:sldId id="267" r:id="rId17"/>
    <p:sldId id="280" r:id="rId18"/>
    <p:sldId id="259" r:id="rId19"/>
    <p:sldId id="282" r:id="rId20"/>
    <p:sldId id="271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777"/>
    <a:srgbClr val="003F69"/>
    <a:srgbClr val="0070B9"/>
    <a:srgbClr val="0B5A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81291" autoAdjust="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E-J\gpouliot\Net%20MyDocuments\evans_road_detai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E-J\gpouliot\Net%20MyDocuments\evans_road_detai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Organic</a:t>
            </a:r>
            <a:r>
              <a:rPr lang="en-US" baseline="0" dirty="0"/>
              <a:t> Carbon Estimates from Evans Rd </a:t>
            </a:r>
            <a:r>
              <a:rPr lang="en-US" baseline="0" dirty="0" smtClean="0"/>
              <a:t>Fire</a:t>
            </a:r>
          </a:p>
          <a:p>
            <a:pPr>
              <a:defRPr/>
            </a:pPr>
            <a:r>
              <a:rPr lang="en-US" baseline="0" dirty="0" smtClean="0"/>
              <a:t>2008 NEI</a:t>
            </a:r>
            <a:endParaRPr lang="en-US" baseline="0" dirty="0"/>
          </a:p>
        </c:rich>
      </c:tx>
      <c:layout>
        <c:manualLayout>
          <c:xMode val="edge"/>
          <c:yMode val="edge"/>
          <c:x val="0.20985632006231167"/>
          <c:y val="0"/>
        </c:manualLayout>
      </c:layout>
    </c:title>
    <c:plotArea>
      <c:layout/>
      <c:lineChart>
        <c:grouping val="standard"/>
        <c:ser>
          <c:idx val="1"/>
          <c:order val="0"/>
          <c:tx>
            <c:strRef>
              <c:f>'Carbon Calculation'!$E$11</c:f>
              <c:strCache>
                <c:ptCount val="1"/>
                <c:pt idx="0">
                  <c:v>nei oc</c:v>
                </c:pt>
              </c:strCache>
            </c:strRef>
          </c:tx>
          <c:marker>
            <c:symbol val="none"/>
          </c:marker>
          <c:cat>
            <c:numRef>
              <c:f>'Carbon Calculation'!$F$2:$CS$2</c:f>
              <c:numCache>
                <c:formatCode>m/d/yyyy</c:formatCode>
                <c:ptCount val="92"/>
                <c:pt idx="0">
                  <c:v>39600</c:v>
                </c:pt>
                <c:pt idx="1">
                  <c:v>39601</c:v>
                </c:pt>
                <c:pt idx="2">
                  <c:v>39602</c:v>
                </c:pt>
                <c:pt idx="3">
                  <c:v>39603</c:v>
                </c:pt>
                <c:pt idx="4">
                  <c:v>39604</c:v>
                </c:pt>
                <c:pt idx="5">
                  <c:v>39605</c:v>
                </c:pt>
                <c:pt idx="6">
                  <c:v>39606</c:v>
                </c:pt>
                <c:pt idx="7">
                  <c:v>39607</c:v>
                </c:pt>
                <c:pt idx="8">
                  <c:v>39608</c:v>
                </c:pt>
                <c:pt idx="9">
                  <c:v>39609</c:v>
                </c:pt>
                <c:pt idx="10">
                  <c:v>39610</c:v>
                </c:pt>
                <c:pt idx="11">
                  <c:v>39611</c:v>
                </c:pt>
                <c:pt idx="12">
                  <c:v>39612</c:v>
                </c:pt>
                <c:pt idx="13">
                  <c:v>39613</c:v>
                </c:pt>
                <c:pt idx="14">
                  <c:v>39614</c:v>
                </c:pt>
                <c:pt idx="15">
                  <c:v>39615</c:v>
                </c:pt>
                <c:pt idx="16">
                  <c:v>39616</c:v>
                </c:pt>
                <c:pt idx="17">
                  <c:v>39617</c:v>
                </c:pt>
                <c:pt idx="18">
                  <c:v>39618</c:v>
                </c:pt>
                <c:pt idx="19">
                  <c:v>39619</c:v>
                </c:pt>
                <c:pt idx="20">
                  <c:v>39620</c:v>
                </c:pt>
                <c:pt idx="21">
                  <c:v>39621</c:v>
                </c:pt>
                <c:pt idx="22">
                  <c:v>39622</c:v>
                </c:pt>
                <c:pt idx="23">
                  <c:v>39623</c:v>
                </c:pt>
                <c:pt idx="24">
                  <c:v>39624</c:v>
                </c:pt>
                <c:pt idx="25">
                  <c:v>39625</c:v>
                </c:pt>
                <c:pt idx="26">
                  <c:v>39626</c:v>
                </c:pt>
                <c:pt idx="27">
                  <c:v>39627</c:v>
                </c:pt>
                <c:pt idx="28">
                  <c:v>39628</c:v>
                </c:pt>
                <c:pt idx="29">
                  <c:v>39629</c:v>
                </c:pt>
                <c:pt idx="30">
                  <c:v>39630</c:v>
                </c:pt>
                <c:pt idx="31">
                  <c:v>39631</c:v>
                </c:pt>
                <c:pt idx="32">
                  <c:v>39632</c:v>
                </c:pt>
                <c:pt idx="33">
                  <c:v>39633</c:v>
                </c:pt>
                <c:pt idx="34">
                  <c:v>39634</c:v>
                </c:pt>
                <c:pt idx="35">
                  <c:v>39635</c:v>
                </c:pt>
                <c:pt idx="36">
                  <c:v>39636</c:v>
                </c:pt>
                <c:pt idx="37">
                  <c:v>39637</c:v>
                </c:pt>
                <c:pt idx="38">
                  <c:v>39638</c:v>
                </c:pt>
                <c:pt idx="39">
                  <c:v>39639</c:v>
                </c:pt>
                <c:pt idx="40">
                  <c:v>39640</c:v>
                </c:pt>
                <c:pt idx="41">
                  <c:v>39641</c:v>
                </c:pt>
                <c:pt idx="42">
                  <c:v>39642</c:v>
                </c:pt>
                <c:pt idx="43">
                  <c:v>39643</c:v>
                </c:pt>
                <c:pt idx="44">
                  <c:v>39644</c:v>
                </c:pt>
                <c:pt idx="45">
                  <c:v>39645</c:v>
                </c:pt>
                <c:pt idx="46">
                  <c:v>39646</c:v>
                </c:pt>
                <c:pt idx="47">
                  <c:v>39647</c:v>
                </c:pt>
                <c:pt idx="48">
                  <c:v>39648</c:v>
                </c:pt>
                <c:pt idx="49">
                  <c:v>39649</c:v>
                </c:pt>
                <c:pt idx="50">
                  <c:v>39650</c:v>
                </c:pt>
                <c:pt idx="51">
                  <c:v>39651</c:v>
                </c:pt>
                <c:pt idx="52">
                  <c:v>39652</c:v>
                </c:pt>
                <c:pt idx="53">
                  <c:v>39653</c:v>
                </c:pt>
                <c:pt idx="54">
                  <c:v>39654</c:v>
                </c:pt>
                <c:pt idx="55">
                  <c:v>39655</c:v>
                </c:pt>
                <c:pt idx="56">
                  <c:v>39656</c:v>
                </c:pt>
                <c:pt idx="57">
                  <c:v>39657</c:v>
                </c:pt>
                <c:pt idx="58">
                  <c:v>39658</c:v>
                </c:pt>
                <c:pt idx="59">
                  <c:v>39659</c:v>
                </c:pt>
                <c:pt idx="60">
                  <c:v>39660</c:v>
                </c:pt>
                <c:pt idx="61">
                  <c:v>39661</c:v>
                </c:pt>
                <c:pt idx="62">
                  <c:v>39662</c:v>
                </c:pt>
                <c:pt idx="63">
                  <c:v>39663</c:v>
                </c:pt>
                <c:pt idx="64">
                  <c:v>39664</c:v>
                </c:pt>
                <c:pt idx="65">
                  <c:v>39665</c:v>
                </c:pt>
                <c:pt idx="66">
                  <c:v>39666</c:v>
                </c:pt>
                <c:pt idx="67">
                  <c:v>39667</c:v>
                </c:pt>
                <c:pt idx="68">
                  <c:v>39668</c:v>
                </c:pt>
                <c:pt idx="69">
                  <c:v>39669</c:v>
                </c:pt>
                <c:pt idx="70">
                  <c:v>39670</c:v>
                </c:pt>
                <c:pt idx="71">
                  <c:v>39671</c:v>
                </c:pt>
                <c:pt idx="72">
                  <c:v>39672</c:v>
                </c:pt>
                <c:pt idx="73">
                  <c:v>39673</c:v>
                </c:pt>
                <c:pt idx="74">
                  <c:v>39674</c:v>
                </c:pt>
                <c:pt idx="75">
                  <c:v>39675</c:v>
                </c:pt>
                <c:pt idx="76">
                  <c:v>39676</c:v>
                </c:pt>
                <c:pt idx="77">
                  <c:v>39677</c:v>
                </c:pt>
                <c:pt idx="78">
                  <c:v>39678</c:v>
                </c:pt>
                <c:pt idx="79">
                  <c:v>39679</c:v>
                </c:pt>
                <c:pt idx="80">
                  <c:v>39680</c:v>
                </c:pt>
                <c:pt idx="81">
                  <c:v>39681</c:v>
                </c:pt>
                <c:pt idx="82">
                  <c:v>39682</c:v>
                </c:pt>
                <c:pt idx="83">
                  <c:v>39683</c:v>
                </c:pt>
                <c:pt idx="84">
                  <c:v>39684</c:v>
                </c:pt>
                <c:pt idx="85">
                  <c:v>39685</c:v>
                </c:pt>
                <c:pt idx="86">
                  <c:v>39686</c:v>
                </c:pt>
                <c:pt idx="87">
                  <c:v>39687</c:v>
                </c:pt>
                <c:pt idx="88">
                  <c:v>39688</c:v>
                </c:pt>
                <c:pt idx="89">
                  <c:v>39689</c:v>
                </c:pt>
                <c:pt idx="90">
                  <c:v>39690</c:v>
                </c:pt>
                <c:pt idx="91">
                  <c:v>39691</c:v>
                </c:pt>
              </c:numCache>
            </c:numRef>
          </c:cat>
          <c:val>
            <c:numRef>
              <c:f>'Carbon Calculation'!$F$11:$CS$11</c:f>
              <c:numCache>
                <c:formatCode>General</c:formatCode>
                <c:ptCount val="92"/>
                <c:pt idx="0">
                  <c:v>0</c:v>
                </c:pt>
                <c:pt idx="1">
                  <c:v>4.8172258109975896</c:v>
                </c:pt>
                <c:pt idx="2">
                  <c:v>4.4623953946571984</c:v>
                </c:pt>
                <c:pt idx="3">
                  <c:v>20.983641496217402</c:v>
                </c:pt>
                <c:pt idx="4">
                  <c:v>138.99237832099649</c:v>
                </c:pt>
                <c:pt idx="5">
                  <c:v>59.907301352698639</c:v>
                </c:pt>
                <c:pt idx="6">
                  <c:v>59.907301352698639</c:v>
                </c:pt>
                <c:pt idx="7">
                  <c:v>106.37856212042988</c:v>
                </c:pt>
                <c:pt idx="8">
                  <c:v>12.321104851855759</c:v>
                </c:pt>
                <c:pt idx="9">
                  <c:v>180.20422505445362</c:v>
                </c:pt>
                <c:pt idx="10">
                  <c:v>19.158014469593958</c:v>
                </c:pt>
                <c:pt idx="11">
                  <c:v>40.952237684958554</c:v>
                </c:pt>
                <c:pt idx="12">
                  <c:v>20.940043747622912</c:v>
                </c:pt>
                <c:pt idx="13">
                  <c:v>46.328009963835555</c:v>
                </c:pt>
                <c:pt idx="14">
                  <c:v>4.0762571291442029</c:v>
                </c:pt>
                <c:pt idx="15">
                  <c:v>20.264395137386352</c:v>
                </c:pt>
                <c:pt idx="16">
                  <c:v>23.399399801177342</c:v>
                </c:pt>
                <c:pt idx="17">
                  <c:v>11.191488592283998</c:v>
                </c:pt>
                <c:pt idx="18">
                  <c:v>12.458932528442411</c:v>
                </c:pt>
                <c:pt idx="19">
                  <c:v>3.5338157604749982</c:v>
                </c:pt>
                <c:pt idx="20">
                  <c:v>5.306232416885396</c:v>
                </c:pt>
                <c:pt idx="21">
                  <c:v>0</c:v>
                </c:pt>
                <c:pt idx="22">
                  <c:v>0</c:v>
                </c:pt>
                <c:pt idx="23">
                  <c:v>1.0682972854553998</c:v>
                </c:pt>
                <c:pt idx="24">
                  <c:v>1.0610198723123998</c:v>
                </c:pt>
                <c:pt idx="25">
                  <c:v>2.011804549754995</c:v>
                </c:pt>
                <c:pt idx="26">
                  <c:v>22.555463560429789</c:v>
                </c:pt>
                <c:pt idx="27">
                  <c:v>4.8059513339838009</c:v>
                </c:pt>
                <c:pt idx="28">
                  <c:v>1.7077379757437925</c:v>
                </c:pt>
                <c:pt idx="29">
                  <c:v>0</c:v>
                </c:pt>
                <c:pt idx="30">
                  <c:v>106.13205403749348</c:v>
                </c:pt>
                <c:pt idx="31">
                  <c:v>88.456301782308017</c:v>
                </c:pt>
                <c:pt idx="32">
                  <c:v>140.94405104913918</c:v>
                </c:pt>
                <c:pt idx="33">
                  <c:v>88.041656609257601</c:v>
                </c:pt>
                <c:pt idx="34">
                  <c:v>269.93411518627994</c:v>
                </c:pt>
                <c:pt idx="35">
                  <c:v>269.93411518627994</c:v>
                </c:pt>
                <c:pt idx="36">
                  <c:v>19.145684950897706</c:v>
                </c:pt>
                <c:pt idx="37">
                  <c:v>0</c:v>
                </c:pt>
                <c:pt idx="38">
                  <c:v>19.14568478451049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0.39460154541005432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0.43844627078650011</c:v>
                </c:pt>
                <c:pt idx="48">
                  <c:v>19.145684950897706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0.17174230273200003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</c:numCache>
            </c:numRef>
          </c:val>
        </c:ser>
        <c:marker val="1"/>
        <c:axId val="86167552"/>
        <c:axId val="86169088"/>
      </c:lineChart>
      <c:dateAx>
        <c:axId val="86167552"/>
        <c:scaling>
          <c:orientation val="minMax"/>
        </c:scaling>
        <c:axPos val="b"/>
        <c:numFmt formatCode="m/d/yyyy" sourceLinked="1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86169088"/>
        <c:crosses val="autoZero"/>
        <c:auto val="1"/>
        <c:lblOffset val="100"/>
      </c:dateAx>
      <c:valAx>
        <c:axId val="861690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Short</a:t>
                </a:r>
                <a:r>
                  <a:rPr lang="en-US" sz="2000" baseline="0"/>
                  <a:t> Tons Per Day</a:t>
                </a:r>
                <a:endParaRPr lang="en-US" sz="20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616755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Daily</a:t>
            </a:r>
            <a:r>
              <a:rPr lang="en-US" baseline="0" dirty="0"/>
              <a:t> Estimate of Carbon </a:t>
            </a:r>
            <a:r>
              <a:rPr lang="en-US" baseline="0" dirty="0" smtClean="0"/>
              <a:t>Consumption for </a:t>
            </a:r>
            <a:r>
              <a:rPr lang="en-US" baseline="0" dirty="0"/>
              <a:t>Evans Road Fire</a:t>
            </a:r>
            <a:endParaRPr lang="en-US" dirty="0"/>
          </a:p>
        </c:rich>
      </c:tx>
      <c:layout>
        <c:manualLayout>
          <c:xMode val="edge"/>
          <c:yMode val="edge"/>
          <c:x val="0.12223906591115367"/>
          <c:y val="1.5625E-2"/>
        </c:manualLayout>
      </c:layout>
    </c:title>
    <c:plotArea>
      <c:layout/>
      <c:lineChart>
        <c:grouping val="standard"/>
        <c:ser>
          <c:idx val="1"/>
          <c:order val="0"/>
          <c:tx>
            <c:strRef>
              <c:f>'Carbon Temporal Allocation'!$H$2</c:f>
              <c:strCache>
                <c:ptCount val="1"/>
                <c:pt idx="0">
                  <c:v>t C (AS)</c:v>
                </c:pt>
              </c:strCache>
            </c:strRef>
          </c:tx>
          <c:marker>
            <c:symbol val="none"/>
          </c:marker>
          <c:cat>
            <c:numRef>
              <c:f>'Carbon Temporal Allocation'!$A$3:$A$123</c:f>
              <c:numCache>
                <c:formatCode>m/d/yyyy</c:formatCode>
                <c:ptCount val="121"/>
                <c:pt idx="0">
                  <c:v>39600</c:v>
                </c:pt>
                <c:pt idx="1">
                  <c:v>39601</c:v>
                </c:pt>
                <c:pt idx="2">
                  <c:v>39602</c:v>
                </c:pt>
                <c:pt idx="3">
                  <c:v>39603</c:v>
                </c:pt>
                <c:pt idx="4">
                  <c:v>39604</c:v>
                </c:pt>
                <c:pt idx="5">
                  <c:v>39605</c:v>
                </c:pt>
                <c:pt idx="6">
                  <c:v>39606</c:v>
                </c:pt>
                <c:pt idx="7">
                  <c:v>39607</c:v>
                </c:pt>
                <c:pt idx="8">
                  <c:v>39608</c:v>
                </c:pt>
                <c:pt idx="9">
                  <c:v>39609</c:v>
                </c:pt>
                <c:pt idx="10">
                  <c:v>39610</c:v>
                </c:pt>
                <c:pt idx="11">
                  <c:v>39611</c:v>
                </c:pt>
                <c:pt idx="12">
                  <c:v>39612</c:v>
                </c:pt>
                <c:pt idx="13">
                  <c:v>39613</c:v>
                </c:pt>
                <c:pt idx="14">
                  <c:v>39614</c:v>
                </c:pt>
                <c:pt idx="15">
                  <c:v>39615</c:v>
                </c:pt>
                <c:pt idx="16">
                  <c:v>39616</c:v>
                </c:pt>
                <c:pt idx="17">
                  <c:v>39617</c:v>
                </c:pt>
                <c:pt idx="18">
                  <c:v>39618</c:v>
                </c:pt>
                <c:pt idx="19">
                  <c:v>39619</c:v>
                </c:pt>
                <c:pt idx="20">
                  <c:v>39620</c:v>
                </c:pt>
                <c:pt idx="21">
                  <c:v>39621</c:v>
                </c:pt>
                <c:pt idx="22">
                  <c:v>39622</c:v>
                </c:pt>
                <c:pt idx="23">
                  <c:v>39623</c:v>
                </c:pt>
                <c:pt idx="24">
                  <c:v>39624</c:v>
                </c:pt>
                <c:pt idx="25">
                  <c:v>39625</c:v>
                </c:pt>
                <c:pt idx="26">
                  <c:v>39626</c:v>
                </c:pt>
                <c:pt idx="27">
                  <c:v>39627</c:v>
                </c:pt>
                <c:pt idx="28">
                  <c:v>39628</c:v>
                </c:pt>
                <c:pt idx="29">
                  <c:v>39629</c:v>
                </c:pt>
                <c:pt idx="30">
                  <c:v>39630</c:v>
                </c:pt>
                <c:pt idx="31">
                  <c:v>39631</c:v>
                </c:pt>
                <c:pt idx="32">
                  <c:v>39632</c:v>
                </c:pt>
                <c:pt idx="33">
                  <c:v>39633</c:v>
                </c:pt>
                <c:pt idx="34">
                  <c:v>39634</c:v>
                </c:pt>
                <c:pt idx="35">
                  <c:v>39635</c:v>
                </c:pt>
                <c:pt idx="36">
                  <c:v>39636</c:v>
                </c:pt>
                <c:pt idx="37">
                  <c:v>39637</c:v>
                </c:pt>
                <c:pt idx="38">
                  <c:v>39638</c:v>
                </c:pt>
                <c:pt idx="39">
                  <c:v>39639</c:v>
                </c:pt>
                <c:pt idx="40">
                  <c:v>39640</c:v>
                </c:pt>
                <c:pt idx="41">
                  <c:v>39641</c:v>
                </c:pt>
                <c:pt idx="42">
                  <c:v>39642</c:v>
                </c:pt>
                <c:pt idx="43">
                  <c:v>39643</c:v>
                </c:pt>
                <c:pt idx="44">
                  <c:v>39644</c:v>
                </c:pt>
                <c:pt idx="45">
                  <c:v>39645</c:v>
                </c:pt>
                <c:pt idx="46">
                  <c:v>39646</c:v>
                </c:pt>
                <c:pt idx="47">
                  <c:v>39647</c:v>
                </c:pt>
                <c:pt idx="48">
                  <c:v>39648</c:v>
                </c:pt>
                <c:pt idx="49">
                  <c:v>39649</c:v>
                </c:pt>
                <c:pt idx="50">
                  <c:v>39650</c:v>
                </c:pt>
                <c:pt idx="51">
                  <c:v>39651</c:v>
                </c:pt>
                <c:pt idx="52">
                  <c:v>39652</c:v>
                </c:pt>
                <c:pt idx="53">
                  <c:v>39653</c:v>
                </c:pt>
                <c:pt idx="54">
                  <c:v>39654</c:v>
                </c:pt>
                <c:pt idx="55">
                  <c:v>39655</c:v>
                </c:pt>
                <c:pt idx="56">
                  <c:v>39656</c:v>
                </c:pt>
                <c:pt idx="57">
                  <c:v>39657</c:v>
                </c:pt>
                <c:pt idx="58">
                  <c:v>39658</c:v>
                </c:pt>
                <c:pt idx="59">
                  <c:v>39659</c:v>
                </c:pt>
                <c:pt idx="60">
                  <c:v>39660</c:v>
                </c:pt>
                <c:pt idx="61">
                  <c:v>39661</c:v>
                </c:pt>
                <c:pt idx="62">
                  <c:v>39662</c:v>
                </c:pt>
                <c:pt idx="63">
                  <c:v>39663</c:v>
                </c:pt>
                <c:pt idx="64">
                  <c:v>39664</c:v>
                </c:pt>
                <c:pt idx="65">
                  <c:v>39665</c:v>
                </c:pt>
                <c:pt idx="66">
                  <c:v>39666</c:v>
                </c:pt>
                <c:pt idx="67">
                  <c:v>39667</c:v>
                </c:pt>
                <c:pt idx="68">
                  <c:v>39668</c:v>
                </c:pt>
                <c:pt idx="69">
                  <c:v>39669</c:v>
                </c:pt>
                <c:pt idx="70">
                  <c:v>39670</c:v>
                </c:pt>
                <c:pt idx="71">
                  <c:v>39671</c:v>
                </c:pt>
                <c:pt idx="72">
                  <c:v>39672</c:v>
                </c:pt>
                <c:pt idx="73">
                  <c:v>39673</c:v>
                </c:pt>
                <c:pt idx="74">
                  <c:v>39674</c:v>
                </c:pt>
                <c:pt idx="75">
                  <c:v>39675</c:v>
                </c:pt>
                <c:pt idx="76">
                  <c:v>39676</c:v>
                </c:pt>
                <c:pt idx="77">
                  <c:v>39677</c:v>
                </c:pt>
                <c:pt idx="78">
                  <c:v>39678</c:v>
                </c:pt>
                <c:pt idx="79">
                  <c:v>39679</c:v>
                </c:pt>
                <c:pt idx="80">
                  <c:v>39680</c:v>
                </c:pt>
                <c:pt idx="81">
                  <c:v>39681</c:v>
                </c:pt>
                <c:pt idx="82">
                  <c:v>39682</c:v>
                </c:pt>
                <c:pt idx="83">
                  <c:v>39683</c:v>
                </c:pt>
                <c:pt idx="84">
                  <c:v>39684</c:v>
                </c:pt>
                <c:pt idx="85">
                  <c:v>39685</c:v>
                </c:pt>
                <c:pt idx="86">
                  <c:v>39686</c:v>
                </c:pt>
                <c:pt idx="87">
                  <c:v>39687</c:v>
                </c:pt>
                <c:pt idx="88">
                  <c:v>39688</c:v>
                </c:pt>
                <c:pt idx="89">
                  <c:v>39689</c:v>
                </c:pt>
                <c:pt idx="90">
                  <c:v>39690</c:v>
                </c:pt>
                <c:pt idx="91">
                  <c:v>39691</c:v>
                </c:pt>
                <c:pt idx="92">
                  <c:v>39692</c:v>
                </c:pt>
                <c:pt idx="93">
                  <c:v>39693</c:v>
                </c:pt>
                <c:pt idx="94">
                  <c:v>39694</c:v>
                </c:pt>
                <c:pt idx="95">
                  <c:v>39695</c:v>
                </c:pt>
                <c:pt idx="96">
                  <c:v>39696</c:v>
                </c:pt>
                <c:pt idx="97">
                  <c:v>39697</c:v>
                </c:pt>
                <c:pt idx="98">
                  <c:v>39698</c:v>
                </c:pt>
                <c:pt idx="99">
                  <c:v>39699</c:v>
                </c:pt>
                <c:pt idx="100">
                  <c:v>39700</c:v>
                </c:pt>
                <c:pt idx="101">
                  <c:v>39701</c:v>
                </c:pt>
                <c:pt idx="102">
                  <c:v>39702</c:v>
                </c:pt>
                <c:pt idx="103">
                  <c:v>39703</c:v>
                </c:pt>
                <c:pt idx="104">
                  <c:v>39704</c:v>
                </c:pt>
                <c:pt idx="105">
                  <c:v>39705</c:v>
                </c:pt>
                <c:pt idx="106">
                  <c:v>39706</c:v>
                </c:pt>
                <c:pt idx="107">
                  <c:v>39707</c:v>
                </c:pt>
                <c:pt idx="108">
                  <c:v>39708</c:v>
                </c:pt>
                <c:pt idx="109">
                  <c:v>39709</c:v>
                </c:pt>
                <c:pt idx="110">
                  <c:v>39710</c:v>
                </c:pt>
                <c:pt idx="111">
                  <c:v>39711</c:v>
                </c:pt>
                <c:pt idx="112">
                  <c:v>39712</c:v>
                </c:pt>
                <c:pt idx="113">
                  <c:v>39713</c:v>
                </c:pt>
                <c:pt idx="114">
                  <c:v>39714</c:v>
                </c:pt>
                <c:pt idx="115">
                  <c:v>39715</c:v>
                </c:pt>
                <c:pt idx="116">
                  <c:v>39716</c:v>
                </c:pt>
                <c:pt idx="117">
                  <c:v>39717</c:v>
                </c:pt>
                <c:pt idx="118">
                  <c:v>39718</c:v>
                </c:pt>
                <c:pt idx="119">
                  <c:v>39719</c:v>
                </c:pt>
                <c:pt idx="120">
                  <c:v>39720</c:v>
                </c:pt>
              </c:numCache>
            </c:numRef>
          </c:cat>
          <c:val>
            <c:numRef>
              <c:f>'Carbon Temporal Allocation'!$I$3:$I$123</c:f>
              <c:numCache>
                <c:formatCode>#,##0</c:formatCode>
                <c:ptCount val="121"/>
                <c:pt idx="0">
                  <c:v>14170.040485829964</c:v>
                </c:pt>
                <c:pt idx="1">
                  <c:v>32388.663967611323</c:v>
                </c:pt>
                <c:pt idx="2">
                  <c:v>349736.84210526315</c:v>
                </c:pt>
                <c:pt idx="3">
                  <c:v>444089.06882591068</c:v>
                </c:pt>
                <c:pt idx="4">
                  <c:v>584882.59109311749</c:v>
                </c:pt>
                <c:pt idx="5">
                  <c:v>627506.0728744939</c:v>
                </c:pt>
                <c:pt idx="6">
                  <c:v>362753.03643724695</c:v>
                </c:pt>
                <c:pt idx="7">
                  <c:v>365757.08502024284</c:v>
                </c:pt>
                <c:pt idx="8">
                  <c:v>348753.03643724695</c:v>
                </c:pt>
                <c:pt idx="9">
                  <c:v>347732.79352226737</c:v>
                </c:pt>
                <c:pt idx="10">
                  <c:v>320421.05263157887</c:v>
                </c:pt>
                <c:pt idx="11">
                  <c:v>263157.8947368419</c:v>
                </c:pt>
                <c:pt idx="12">
                  <c:v>204048.58299595138</c:v>
                </c:pt>
                <c:pt idx="13">
                  <c:v>181744.93927125511</c:v>
                </c:pt>
                <c:pt idx="14">
                  <c:v>148785.42510121455</c:v>
                </c:pt>
                <c:pt idx="15">
                  <c:v>141700.4048582995</c:v>
                </c:pt>
                <c:pt idx="16">
                  <c:v>141700.4048582995</c:v>
                </c:pt>
                <c:pt idx="17">
                  <c:v>141700.4048582995</c:v>
                </c:pt>
                <c:pt idx="18">
                  <c:v>161943.31983805666</c:v>
                </c:pt>
                <c:pt idx="19">
                  <c:v>161943.31983805666</c:v>
                </c:pt>
                <c:pt idx="20">
                  <c:v>161943.31983805666</c:v>
                </c:pt>
                <c:pt idx="21">
                  <c:v>141700.4048582995</c:v>
                </c:pt>
                <c:pt idx="22">
                  <c:v>141700.4048582995</c:v>
                </c:pt>
                <c:pt idx="23">
                  <c:v>141700.4048582995</c:v>
                </c:pt>
                <c:pt idx="24">
                  <c:v>141700.4048582995</c:v>
                </c:pt>
                <c:pt idx="25">
                  <c:v>141700.4048582995</c:v>
                </c:pt>
                <c:pt idx="26">
                  <c:v>141700.4048582995</c:v>
                </c:pt>
                <c:pt idx="27">
                  <c:v>236842.10526315789</c:v>
                </c:pt>
                <c:pt idx="28">
                  <c:v>236842.10526315789</c:v>
                </c:pt>
                <c:pt idx="29">
                  <c:v>127530.36437246959</c:v>
                </c:pt>
                <c:pt idx="30">
                  <c:v>127530.36437246959</c:v>
                </c:pt>
                <c:pt idx="31">
                  <c:v>120060.7287449393</c:v>
                </c:pt>
                <c:pt idx="32">
                  <c:v>127530.36437246959</c:v>
                </c:pt>
                <c:pt idx="33">
                  <c:v>127530.36437246959</c:v>
                </c:pt>
                <c:pt idx="34">
                  <c:v>115834.00809716598</c:v>
                </c:pt>
                <c:pt idx="35">
                  <c:v>50607.287449392708</c:v>
                </c:pt>
                <c:pt idx="36">
                  <c:v>50607.287449392708</c:v>
                </c:pt>
                <c:pt idx="37">
                  <c:v>50607.287449392708</c:v>
                </c:pt>
                <c:pt idx="38">
                  <c:v>50607.287449392708</c:v>
                </c:pt>
                <c:pt idx="39">
                  <c:v>50607.287449392708</c:v>
                </c:pt>
                <c:pt idx="40">
                  <c:v>42813.765182186187</c:v>
                </c:pt>
                <c:pt idx="41">
                  <c:v>42813.765182186187</c:v>
                </c:pt>
                <c:pt idx="42">
                  <c:v>42813.765182186187</c:v>
                </c:pt>
                <c:pt idx="43">
                  <c:v>42813.765182186187</c:v>
                </c:pt>
                <c:pt idx="44">
                  <c:v>42813.765182186187</c:v>
                </c:pt>
                <c:pt idx="45">
                  <c:v>42813.765182186187</c:v>
                </c:pt>
                <c:pt idx="46">
                  <c:v>42813.765182186187</c:v>
                </c:pt>
                <c:pt idx="47">
                  <c:v>42813.765182186187</c:v>
                </c:pt>
                <c:pt idx="48">
                  <c:v>42813.765182186187</c:v>
                </c:pt>
                <c:pt idx="49">
                  <c:v>42813.765182186187</c:v>
                </c:pt>
                <c:pt idx="50">
                  <c:v>42813.765182186187</c:v>
                </c:pt>
                <c:pt idx="51">
                  <c:v>47570.850202429196</c:v>
                </c:pt>
                <c:pt idx="52">
                  <c:v>47570.850202429196</c:v>
                </c:pt>
                <c:pt idx="53">
                  <c:v>32793.522267206492</c:v>
                </c:pt>
                <c:pt idx="54">
                  <c:v>32793.522267206492</c:v>
                </c:pt>
                <c:pt idx="55">
                  <c:v>32793.522267206492</c:v>
                </c:pt>
                <c:pt idx="56">
                  <c:v>32793.522267206492</c:v>
                </c:pt>
                <c:pt idx="57">
                  <c:v>32793.522267206492</c:v>
                </c:pt>
                <c:pt idx="58">
                  <c:v>32793.522267206492</c:v>
                </c:pt>
                <c:pt idx="59">
                  <c:v>32793.522267206492</c:v>
                </c:pt>
                <c:pt idx="60">
                  <c:v>24797.570850202428</c:v>
                </c:pt>
                <c:pt idx="61">
                  <c:v>24797.570850202428</c:v>
                </c:pt>
                <c:pt idx="62">
                  <c:v>24797.570850202428</c:v>
                </c:pt>
                <c:pt idx="63">
                  <c:v>24797.570850202428</c:v>
                </c:pt>
                <c:pt idx="64">
                  <c:v>24797.570850202428</c:v>
                </c:pt>
                <c:pt idx="65">
                  <c:v>18218.623481781375</c:v>
                </c:pt>
                <c:pt idx="66">
                  <c:v>18218.623481781375</c:v>
                </c:pt>
                <c:pt idx="67">
                  <c:v>18218.623481781375</c:v>
                </c:pt>
                <c:pt idx="68">
                  <c:v>18218.623481781375</c:v>
                </c:pt>
                <c:pt idx="69">
                  <c:v>12145.748987854256</c:v>
                </c:pt>
                <c:pt idx="70">
                  <c:v>12145.748987854256</c:v>
                </c:pt>
                <c:pt idx="71">
                  <c:v>12145.748987854256</c:v>
                </c:pt>
                <c:pt idx="72">
                  <c:v>12145.748987854256</c:v>
                </c:pt>
                <c:pt idx="73">
                  <c:v>12145.748987854256</c:v>
                </c:pt>
                <c:pt idx="74">
                  <c:v>12145.748987854256</c:v>
                </c:pt>
                <c:pt idx="75">
                  <c:v>12145.748987854256</c:v>
                </c:pt>
                <c:pt idx="76">
                  <c:v>12145.748987854256</c:v>
                </c:pt>
                <c:pt idx="77">
                  <c:v>12145.748987854256</c:v>
                </c:pt>
                <c:pt idx="78">
                  <c:v>12145.748987854256</c:v>
                </c:pt>
                <c:pt idx="79">
                  <c:v>12145.748987854256</c:v>
                </c:pt>
                <c:pt idx="80">
                  <c:v>12145.748987854256</c:v>
                </c:pt>
                <c:pt idx="81">
                  <c:v>12145.748987854256</c:v>
                </c:pt>
                <c:pt idx="82">
                  <c:v>12145.748987854256</c:v>
                </c:pt>
                <c:pt idx="83">
                  <c:v>12145.748987854256</c:v>
                </c:pt>
                <c:pt idx="84">
                  <c:v>12145.748987854256</c:v>
                </c:pt>
                <c:pt idx="85">
                  <c:v>12145.748987854256</c:v>
                </c:pt>
                <c:pt idx="86">
                  <c:v>12145.748987854256</c:v>
                </c:pt>
                <c:pt idx="87">
                  <c:v>12145.748987854256</c:v>
                </c:pt>
                <c:pt idx="88">
                  <c:v>12145.748987854256</c:v>
                </c:pt>
                <c:pt idx="89">
                  <c:v>12145.748987854256</c:v>
                </c:pt>
                <c:pt idx="90">
                  <c:v>12145.748987854256</c:v>
                </c:pt>
                <c:pt idx="91">
                  <c:v>12145.748987854256</c:v>
                </c:pt>
                <c:pt idx="92">
                  <c:v>9716.5991902833885</c:v>
                </c:pt>
                <c:pt idx="93">
                  <c:v>9716.5991902833885</c:v>
                </c:pt>
                <c:pt idx="94">
                  <c:v>9716.5991902833885</c:v>
                </c:pt>
                <c:pt idx="95">
                  <c:v>9716.5991902833885</c:v>
                </c:pt>
                <c:pt idx="96">
                  <c:v>9716.5991902833885</c:v>
                </c:pt>
                <c:pt idx="97">
                  <c:v>9716.5991902833885</c:v>
                </c:pt>
                <c:pt idx="98">
                  <c:v>9716.5991902833885</c:v>
                </c:pt>
                <c:pt idx="99">
                  <c:v>6072.8744939271246</c:v>
                </c:pt>
                <c:pt idx="100">
                  <c:v>6072.8744939271246</c:v>
                </c:pt>
                <c:pt idx="101">
                  <c:v>6072.8744939271246</c:v>
                </c:pt>
                <c:pt idx="102">
                  <c:v>6072.8744939271246</c:v>
                </c:pt>
                <c:pt idx="103">
                  <c:v>6072.8744939271246</c:v>
                </c:pt>
                <c:pt idx="104">
                  <c:v>6072.8744939271246</c:v>
                </c:pt>
                <c:pt idx="105">
                  <c:v>6072.8744939271246</c:v>
                </c:pt>
                <c:pt idx="106">
                  <c:v>6072.8744939271246</c:v>
                </c:pt>
                <c:pt idx="107">
                  <c:v>6072.8744939271246</c:v>
                </c:pt>
                <c:pt idx="108">
                  <c:v>6072.8744939271246</c:v>
                </c:pt>
                <c:pt idx="109">
                  <c:v>6072.8744939271246</c:v>
                </c:pt>
                <c:pt idx="110">
                  <c:v>6072.8744939271246</c:v>
                </c:pt>
                <c:pt idx="111">
                  <c:v>6072.8744939271246</c:v>
                </c:pt>
                <c:pt idx="112">
                  <c:v>6072.8744939271246</c:v>
                </c:pt>
                <c:pt idx="113">
                  <c:v>6072.8744939271246</c:v>
                </c:pt>
                <c:pt idx="114">
                  <c:v>6072.8744939271246</c:v>
                </c:pt>
                <c:pt idx="115">
                  <c:v>6072.8744939271246</c:v>
                </c:pt>
                <c:pt idx="116">
                  <c:v>6072.8744939271246</c:v>
                </c:pt>
                <c:pt idx="117">
                  <c:v>6072.8744939271246</c:v>
                </c:pt>
                <c:pt idx="118">
                  <c:v>6072.8744939271246</c:v>
                </c:pt>
                <c:pt idx="119">
                  <c:v>6072.8744939271246</c:v>
                </c:pt>
                <c:pt idx="120">
                  <c:v>6072.8744939271246</c:v>
                </c:pt>
              </c:numCache>
            </c:numRef>
          </c:val>
        </c:ser>
        <c:marker val="1"/>
        <c:axId val="69036288"/>
        <c:axId val="69042176"/>
      </c:lineChart>
      <c:dateAx>
        <c:axId val="69036288"/>
        <c:scaling>
          <c:orientation val="minMax"/>
        </c:scaling>
        <c:axPos val="b"/>
        <c:numFmt formatCode="m/d/yyyy" sourceLinked="1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69042176"/>
        <c:crosses val="autoZero"/>
        <c:auto val="1"/>
        <c:lblOffset val="100"/>
      </c:dateAx>
      <c:valAx>
        <c:axId val="69042176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2000"/>
                </a:pPr>
                <a:r>
                  <a:rPr lang="en-US" sz="2000"/>
                  <a:t>Tons of Carbon</a:t>
                </a:r>
              </a:p>
            </c:rich>
          </c:tx>
          <c:layout/>
        </c:title>
        <c:numFmt formatCode="#,##0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9036288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F195448-0BBF-4394-93CC-723477CC9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767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96CE6-909A-4CAA-AE51-B45690FF17B1}" type="slidenum">
              <a:rPr lang="en-US"/>
              <a:pPr/>
              <a:t>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25E2A-1A66-405E-B764-13923E0802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25E2A-1A66-405E-B764-13923E0802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25E2A-1A66-405E-B764-13923E0802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25E2A-1A66-405E-B764-13923E0802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15ft value</a:t>
            </a:r>
            <a:r>
              <a:rPr lang="en-US" baseline="0" dirty="0" smtClean="0"/>
              <a:t> came from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25E2A-1A66-405E-B764-13923E0802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NCDENR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25E2A-1A66-405E-B764-13923E0802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25E2A-1A66-405E-B764-13923E0802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25E2A-1A66-405E-B764-13923E0802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25E2A-1A66-405E-B764-13923E0802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613" y="-87313"/>
            <a:ext cx="9331326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97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76400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C5F283-8774-49F4-84D1-2CCA387CA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E0EDAC-61D3-4986-80C1-85E3B8650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2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2165350"/>
            <a:ext cx="7772400" cy="3778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8E6D85-3EB2-44A9-B4DC-6EE28012D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B544D-27CB-421D-857D-21D8A33B1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27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7BD84-1B59-4CD3-BBFE-9B8928763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53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1F6C8-05D9-420A-A8D9-7300BD0F6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66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6FCE6-6A19-4063-B007-650567C37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6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D4DF23-7E53-4D36-89F4-0E94F9B13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3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1BADB-0226-4665-A1CF-C5FD75EC2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59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586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106BCF-92D8-4AAF-BEDC-6FD6D8CD2C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36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355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781B3BE-A21F-444E-AE2B-939028EF3E6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1" name="Picture 17" descr="EPA Logo 2955 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" y="457200"/>
            <a:ext cx="170497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dis.gsfc.nasa.gov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ra.nasa.gov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591550" cy="685800"/>
          </a:xfrm>
        </p:spPr>
        <p:txBody>
          <a:bodyPr/>
          <a:lstStyle/>
          <a:p>
            <a:r>
              <a:rPr lang="en-US" sz="2800" dirty="0" smtClean="0"/>
              <a:t>George Pouliot, Ana </a:t>
            </a:r>
            <a:r>
              <a:rPr lang="en-US" sz="2800" dirty="0" err="1" smtClean="0"/>
              <a:t>Rappold</a:t>
            </a:r>
            <a:r>
              <a:rPr lang="en-US" sz="2800" dirty="0" smtClean="0"/>
              <a:t>, Amber </a:t>
            </a:r>
            <a:r>
              <a:rPr lang="en-US" sz="2800" dirty="0" err="1" smtClean="0"/>
              <a:t>Soja</a:t>
            </a:r>
            <a:r>
              <a:rPr lang="en-US" sz="2800" dirty="0" smtClean="0"/>
              <a:t>, Wayne </a:t>
            </a:r>
            <a:r>
              <a:rPr lang="en-US" sz="2800" dirty="0" err="1" smtClean="0"/>
              <a:t>Cascio</a:t>
            </a:r>
            <a:endParaRPr lang="en-US" sz="2800" dirty="0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067050" y="2514600"/>
            <a:ext cx="5713413" cy="1447800"/>
          </a:xfrm>
        </p:spPr>
        <p:txBody>
          <a:bodyPr/>
          <a:lstStyle/>
          <a:p>
            <a:r>
              <a:rPr lang="en-US" dirty="0" smtClean="0"/>
              <a:t>Estimating Emissions for the 2008 Evans Road Fire in North Carolina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Office of Research and </a:t>
            </a:r>
            <a:r>
              <a:rPr lang="en-US" sz="900" b="1" dirty="0" smtClean="0">
                <a:solidFill>
                  <a:schemeClr val="bg1"/>
                </a:solidFill>
              </a:rPr>
              <a:t>Development</a:t>
            </a:r>
          </a:p>
          <a:p>
            <a:pPr>
              <a:lnSpc>
                <a:spcPct val="90000"/>
              </a:lnSpc>
            </a:pPr>
            <a:r>
              <a:rPr lang="en-US" sz="900" b="1" dirty="0" smtClean="0">
                <a:solidFill>
                  <a:schemeClr val="bg1"/>
                </a:solidFill>
              </a:rPr>
              <a:t>National Exposure Research Laboratory &amp; National Health and Environmental Effects Research Laboratory</a:t>
            </a:r>
            <a:endParaRPr lang="en-US" sz="900" b="1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629400" y="6224588"/>
            <a:ext cx="19050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October 16,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4724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Annual CMAS Conference, Chapel Hill 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National Emissions Inventory</a:t>
            </a:r>
            <a:br>
              <a:rPr lang="en-US" dirty="0" smtClean="0"/>
            </a:br>
            <a:r>
              <a:rPr lang="en-US" dirty="0" smtClean="0"/>
              <a:t>Emission Estimate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548562" cy="2101850"/>
          </a:xfrm>
        </p:spPr>
        <p:txBody>
          <a:bodyPr/>
          <a:lstStyle/>
          <a:p>
            <a:r>
              <a:rPr lang="en-US" dirty="0" smtClean="0"/>
              <a:t>Based on Satellite detections from NOAA Hazard Mapping System</a:t>
            </a:r>
          </a:p>
          <a:p>
            <a:r>
              <a:rPr lang="en-US" dirty="0" smtClean="0"/>
              <a:t>Fuel model (FCCS) and Consumption Model (CONSUME)</a:t>
            </a:r>
          </a:p>
          <a:p>
            <a:r>
              <a:rPr lang="en-US" dirty="0" smtClean="0"/>
              <a:t>Total PM2.5 of 26,490 tons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38200" y="3657600"/>
          <a:ext cx="8305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781800" cy="914400"/>
          </a:xfrm>
        </p:spPr>
        <p:txBody>
          <a:bodyPr/>
          <a:lstStyle/>
          <a:p>
            <a:r>
              <a:rPr lang="en-US" dirty="0" smtClean="0"/>
              <a:t>Plan of </a:t>
            </a:r>
            <a:r>
              <a:rPr lang="en-US" dirty="0" smtClean="0">
                <a:solidFill>
                  <a:srgbClr val="002060"/>
                </a:solidFill>
              </a:rPr>
              <a:t>Modeling Effort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631950"/>
            <a:ext cx="7772400" cy="4768850"/>
          </a:xfrm>
        </p:spPr>
        <p:txBody>
          <a:bodyPr/>
          <a:lstStyle/>
          <a:p>
            <a:r>
              <a:rPr lang="en-US" dirty="0" smtClean="0"/>
              <a:t>2008 NEI estimates do not characterize the smoldering component of fire very well since the fire burned below ground for most of its duration.</a:t>
            </a:r>
          </a:p>
          <a:p>
            <a:r>
              <a:rPr lang="en-US" dirty="0" smtClean="0"/>
              <a:t>Use additional studies and estimates to determine the temporal, spatial, and chemical characteristics of Evans Road fire and to better characterize the organic portion of carbon emissions from smoldering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239000" cy="1828800"/>
          </a:xfrm>
        </p:spPr>
        <p:txBody>
          <a:bodyPr/>
          <a:lstStyle/>
          <a:p>
            <a:r>
              <a:rPr lang="en-US" dirty="0" smtClean="0"/>
              <a:t>Ways to </a:t>
            </a:r>
            <a:r>
              <a:rPr lang="en-US" dirty="0" smtClean="0">
                <a:solidFill>
                  <a:srgbClr val="002060"/>
                </a:solidFill>
              </a:rPr>
              <a:t>Better C</a:t>
            </a:r>
            <a:r>
              <a:rPr lang="en-US" dirty="0" smtClean="0"/>
              <a:t>haracterize Emissions from Evans Road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7772400" cy="2482850"/>
          </a:xfrm>
        </p:spPr>
        <p:txBody>
          <a:bodyPr/>
          <a:lstStyle/>
          <a:p>
            <a:r>
              <a:rPr lang="en-US" dirty="0" smtClean="0"/>
              <a:t>Total Carbon Estimate (place an upper limit on emissions)</a:t>
            </a:r>
          </a:p>
          <a:p>
            <a:r>
              <a:rPr lang="en-US" dirty="0" smtClean="0"/>
              <a:t>Emission  Factors and Speciation</a:t>
            </a:r>
          </a:p>
          <a:p>
            <a:r>
              <a:rPr lang="en-US" dirty="0" smtClean="0"/>
              <a:t>Temporal Allocation</a:t>
            </a:r>
          </a:p>
          <a:p>
            <a:r>
              <a:rPr lang="en-US" dirty="0" smtClean="0"/>
              <a:t>Spatial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781800" cy="1524000"/>
          </a:xfrm>
        </p:spPr>
        <p:txBody>
          <a:bodyPr/>
          <a:lstStyle/>
          <a:p>
            <a:r>
              <a:rPr lang="en-US" dirty="0" smtClean="0"/>
              <a:t>Total Carbon Estimate:</a:t>
            </a:r>
            <a:br>
              <a:rPr lang="en-US" dirty="0" smtClean="0"/>
            </a:br>
            <a:r>
              <a:rPr lang="en-US" dirty="0" smtClean="0"/>
              <a:t>Provides an upper bound on the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4235450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Mickler, Robert: Carbon Fluxes and Greenhouse Gas Emissions from Wildland Fires in the 2013 Supplement to the 2006 IPCC Guidelines for National Greenhouse Gas Inventories, 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International Emission Inventory Conference, August 15, 2012</a:t>
            </a:r>
          </a:p>
          <a:p>
            <a:r>
              <a:rPr lang="en-US" sz="1800" dirty="0" smtClean="0"/>
              <a:t>Using differenced Normalized Burn Ratio (</a:t>
            </a:r>
            <a:r>
              <a:rPr lang="en-US" sz="1800" dirty="0" err="1" smtClean="0"/>
              <a:t>dNBR</a:t>
            </a:r>
            <a:r>
              <a:rPr lang="en-US" sz="1800" dirty="0" smtClean="0"/>
              <a:t>) data </a:t>
            </a:r>
            <a:r>
              <a:rPr lang="en-US" sz="1800" dirty="0" smtClean="0">
                <a:solidFill>
                  <a:srgbClr val="002060"/>
                </a:solidFill>
              </a:rPr>
              <a:t>associated</a:t>
            </a:r>
            <a:r>
              <a:rPr lang="en-US" sz="1800" dirty="0" smtClean="0"/>
              <a:t> with Carbon Consumption measurements in the Fire region, carbon consumption estimates were made for the Evans Road Fire </a:t>
            </a:r>
          </a:p>
          <a:p>
            <a:pPr lvl="1"/>
            <a:r>
              <a:rPr lang="en-US" sz="1800" dirty="0" smtClean="0"/>
              <a:t>Estimate of 9.1Tg Carbon below ground and 0.3 </a:t>
            </a:r>
            <a:r>
              <a:rPr lang="en-US" sz="1800" dirty="0" err="1" smtClean="0"/>
              <a:t>Tg</a:t>
            </a:r>
            <a:r>
              <a:rPr lang="en-US" sz="1800" dirty="0" smtClean="0"/>
              <a:t> C above ground</a:t>
            </a:r>
          </a:p>
          <a:p>
            <a:pPr lvl="1"/>
            <a:r>
              <a:rPr lang="en-US" sz="1800" dirty="0" smtClean="0"/>
              <a:t>97% of Carbon Emissions were below ground and 3% were above 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543800" cy="914400"/>
          </a:xfrm>
        </p:spPr>
        <p:txBody>
          <a:bodyPr/>
          <a:lstStyle/>
          <a:p>
            <a:r>
              <a:rPr lang="en-US" dirty="0" smtClean="0"/>
              <a:t>Emission Factors and 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235450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 err="1" smtClean="0"/>
              <a:t>Akagi</a:t>
            </a:r>
            <a:r>
              <a:rPr lang="en-US" sz="1800" dirty="0" smtClean="0"/>
              <a:t>, S. K., </a:t>
            </a:r>
            <a:r>
              <a:rPr lang="en-US" sz="1800" dirty="0" err="1" smtClean="0"/>
              <a:t>Yokelson</a:t>
            </a:r>
            <a:r>
              <a:rPr lang="en-US" sz="1800" dirty="0" smtClean="0"/>
              <a:t>, R. J., </a:t>
            </a:r>
            <a:r>
              <a:rPr lang="en-US" sz="1800" dirty="0" err="1" smtClean="0"/>
              <a:t>Wiedinmyer</a:t>
            </a:r>
            <a:r>
              <a:rPr lang="en-US" sz="1800" dirty="0" smtClean="0"/>
              <a:t>, C., Alvarado, M. J., Reid, J. S., Karl, T., </a:t>
            </a:r>
            <a:r>
              <a:rPr lang="en-US" sz="1800" dirty="0" err="1" smtClean="0"/>
              <a:t>Crounse</a:t>
            </a:r>
            <a:r>
              <a:rPr lang="en-US" sz="1800" dirty="0" smtClean="0"/>
              <a:t>, J. D., and </a:t>
            </a:r>
            <a:r>
              <a:rPr lang="en-US" sz="1800" dirty="0" err="1" smtClean="0"/>
              <a:t>Wennberg</a:t>
            </a:r>
            <a:r>
              <a:rPr lang="en-US" sz="1800" dirty="0" smtClean="0"/>
              <a:t>, P. O.: Emission factors for open and domestic biomass burning for use in atmospheric models, Atmos. Chem. Phys., 11, 4039-4072, doi:10.5194/acp-11-4039-2011, 2011.</a:t>
            </a:r>
          </a:p>
          <a:p>
            <a:endParaRPr lang="en-US" sz="1800" dirty="0" smtClean="0"/>
          </a:p>
          <a:p>
            <a:r>
              <a:rPr lang="en-US" sz="1800" dirty="0" smtClean="0"/>
              <a:t>Use the Supplemental tables S5 with average Emission Factors for Peat and average Tropical Evergreen Deforestation combined (97% and 3%) to get a custom emission factor for Evans Road Fire</a:t>
            </a:r>
          </a:p>
          <a:p>
            <a:endParaRPr lang="en-US" sz="1800" dirty="0" smtClean="0"/>
          </a:p>
          <a:p>
            <a:r>
              <a:rPr lang="en-US" sz="1800" dirty="0" smtClean="0"/>
              <a:t>Recommended way to get emission factors for peatland in the footnotes of Table S5 by </a:t>
            </a:r>
            <a:r>
              <a:rPr lang="en-US" sz="1800" dirty="0" err="1" smtClean="0"/>
              <a:t>Akagi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6019800" cy="1295400"/>
          </a:xfrm>
        </p:spPr>
        <p:txBody>
          <a:bodyPr/>
          <a:lstStyle/>
          <a:p>
            <a:r>
              <a:rPr lang="en-US" dirty="0" smtClean="0"/>
              <a:t>Emission Factors for Evans Road Fire (g/kg)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6400" y="1371600"/>
          <a:ext cx="5867400" cy="5181600"/>
        </p:xfrm>
        <a:graphic>
          <a:graphicData uri="http://schemas.openxmlformats.org/drawingml/2006/table">
            <a:tbl>
              <a:tblPr/>
              <a:tblGrid>
                <a:gridCol w="2828015"/>
                <a:gridCol w="3039385"/>
              </a:tblGrid>
              <a:tr h="411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Carbon Dioxide (CO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1550.56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8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Carbon Monoxide (CO)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206.54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Methane (CH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Nitric Oxide (NO)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Ethylene (C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8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Acetic Acid (CH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COOH)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8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Formaldehyde (HCHO)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Methanol (CH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OH)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8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Hydrogen Cyanide (HCN)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Ammonia (NH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4876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Derived from table S5 in  </a:t>
            </a:r>
            <a:r>
              <a:rPr lang="en-US" dirty="0" err="1" smtClean="0"/>
              <a:t>Akagi</a:t>
            </a:r>
            <a:r>
              <a:rPr lang="en-US" dirty="0" smtClean="0"/>
              <a:t> et.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254" y="1280474"/>
            <a:ext cx="7772400" cy="914400"/>
          </a:xfrm>
        </p:spPr>
        <p:txBody>
          <a:bodyPr/>
          <a:lstStyle/>
          <a:p>
            <a:r>
              <a:rPr lang="en-US" dirty="0" smtClean="0"/>
              <a:t>Temporal Allocation for 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772400" cy="3016250"/>
          </a:xfrm>
        </p:spPr>
        <p:txBody>
          <a:bodyPr/>
          <a:lstStyle/>
          <a:p>
            <a:r>
              <a:rPr lang="en-US" dirty="0" smtClean="0"/>
              <a:t>Maintained mass balance of carbon consumption from Mickler and weighted the daily smoldering area burned emissions using ICS209 reports, fire fighter comments, daily GIS data, and changes in area burned</a:t>
            </a:r>
          </a:p>
          <a:p>
            <a:r>
              <a:rPr lang="en-US" dirty="0" smtClean="0"/>
              <a:t>Estimated 140 tons of carbon/ha during early stages of fire: 6/3/08 to 6/10/08 and decreasing to 15-35 tons </a:t>
            </a:r>
            <a:r>
              <a:rPr lang="en-US" dirty="0" smtClean="0">
                <a:solidFill>
                  <a:srgbClr val="002060"/>
                </a:solidFill>
              </a:rPr>
              <a:t>ca</a:t>
            </a:r>
            <a:r>
              <a:rPr lang="en-US" dirty="0" smtClean="0"/>
              <a:t>rbon/ha after 8/1/08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934200" cy="1568450"/>
          </a:xfrm>
        </p:spPr>
        <p:txBody>
          <a:bodyPr/>
          <a:lstStyle/>
          <a:p>
            <a:r>
              <a:rPr lang="en-US" dirty="0" smtClean="0"/>
              <a:t>Daily area burned of both flaming and smoldering based on a set of 4 hierarchical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676400"/>
            <a:ext cx="861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sz="1400" dirty="0" smtClean="0">
                <a:latin typeface="Arial" pitchFamily="34" charset="0"/>
                <a:cs typeface="Arial" pitchFamily="34" charset="0"/>
              </a:rPr>
              <a:t>1) Daily GIS perimeter maps are used to estimate area burned and if these are not available, then ICS-209 reports are used.  </a:t>
            </a:r>
            <a:endParaRPr lang="en-US" sz="1400" dirty="0" smtClean="0">
              <a:latin typeface="Arial" pitchFamily="34" charset="0"/>
            </a:endParaRPr>
          </a:p>
          <a:p>
            <a:pPr lvl="0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(2) On the 4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day of burning, after area burned had reached &gt;5336 ha (13,180 acres) and ground fires had been reported (“Ground Fire and Smoldering in Deep Organic Soils”) for 3 days, a smoldering area is included of 1215 ha (3000 acres).  This number increased in accordance with rule #3 to 2024 ha (5000 acres) and decreased as the fire was controlled and ground reports changed.</a:t>
            </a:r>
            <a:endParaRPr lang="en-US" sz="1400" dirty="0" smtClean="0">
              <a:latin typeface="Arial" pitchFamily="34" charset="0"/>
            </a:endParaRPr>
          </a:p>
          <a:p>
            <a:pPr lvl="0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400" dirty="0" smtClean="0">
                <a:latin typeface="Arial" pitchFamily="34" charset="0"/>
                <a:cs typeface="Arial" pitchFamily="34" charset="0"/>
              </a:rPr>
              <a:t>(3) MODIS data are used to provide guidance in the minimal activity of the fire. If a day contained greater than 25 fire detections (FD), it is assumed 1417 ha (3500 acres) is the minimal area consumed (by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flaming and smoldering areas; if &gt; 50 FD, then 1619 ha (4000 acres) is consumed; if &gt; 100 FD, then 2024 ha (5000 acres) is consumed; and if &gt; 150 FD, then 2429 ha (6000 acres) is consumed.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(4)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After June 14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there is no appreciable burned area reported, however the fire was still substantially active (40% contained June 15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  In June, with only the guidance of the ground-based daily fire reports, between 1417 and 1822 ha (3500–4500 acres) of area is assumed to burn, primarily in smoldering peat. With only the guidance of the ground-based daily fire reports, area burned in early July is assumed to be 1417 ha and deceases to 709 ha (1750 acres); in early August 709 ha is assumed and decreases to 486 ha (1200 acres); and lastly, in early September, 486 ha is assumed burned and decreases to 405 ha (1000 acres) for most of that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B544D-27CB-421D-857D-21D8A33B11E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5600" y="0"/>
            <a:ext cx="533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Temporal Allocation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09600" y="1295400"/>
          <a:ext cx="815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804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B544D-27CB-421D-857D-21D8A33B11E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E30_easternNC_12US1rev.png"/>
          <p:cNvPicPr>
            <a:picLocks noChangeAspect="1"/>
          </p:cNvPicPr>
          <p:nvPr/>
        </p:nvPicPr>
        <p:blipFill>
          <a:blip r:embed="rId2" cstate="print"/>
          <a:srcRect l="52009" b="31678"/>
          <a:stretch>
            <a:fillRect/>
          </a:stretch>
        </p:blipFill>
        <p:spPr>
          <a:xfrm>
            <a:off x="685800" y="1752600"/>
            <a:ext cx="2109354" cy="3886200"/>
          </a:xfrm>
          <a:prstGeom prst="rect">
            <a:avLst/>
          </a:prstGeom>
        </p:spPr>
      </p:pic>
      <p:pic>
        <p:nvPicPr>
          <p:cNvPr id="5" name="Picture 4" descr="Evans_Road_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371600"/>
            <a:ext cx="5522258" cy="4267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67000" y="228600"/>
            <a:ext cx="533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Spatial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35577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Allocation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35577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B544D-27CB-421D-857D-21D8A33B11E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 descr="06_09_2008-WildfireLeadPic.jpg"/>
          <p:cNvPicPr>
            <a:picLocks noChangeAspect="1"/>
          </p:cNvPicPr>
          <p:nvPr/>
        </p:nvPicPr>
        <p:blipFill>
          <a:blip r:embed="rId2" cstate="print"/>
          <a:srcRect b="15186"/>
          <a:stretch>
            <a:fillRect/>
          </a:stretch>
        </p:blipFill>
        <p:spPr>
          <a:xfrm>
            <a:off x="0" y="1143000"/>
            <a:ext cx="7239000" cy="4115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381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SMOKE produced by Evans </a:t>
            </a:r>
            <a:r>
              <a:rPr lang="en-US" dirty="0" smtClean="0">
                <a:solidFill>
                  <a:srgbClr val="002060"/>
                </a:solidFill>
              </a:rPr>
              <a:t>Road Fire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 descr="About_PCM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5410200"/>
            <a:ext cx="3413356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94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Health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781800" cy="9144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631950"/>
            <a:ext cx="7772400" cy="4235450"/>
          </a:xfrm>
        </p:spPr>
        <p:txBody>
          <a:bodyPr/>
          <a:lstStyle/>
          <a:p>
            <a:r>
              <a:rPr lang="en-US" dirty="0" smtClean="0"/>
              <a:t>Relate carbon consumption estimates to criteria pollutants (e.g. CO emissions from carbon consumption)</a:t>
            </a:r>
          </a:p>
          <a:p>
            <a:r>
              <a:rPr lang="en-US" dirty="0" smtClean="0"/>
              <a:t>C</a:t>
            </a:r>
            <a:r>
              <a:rPr lang="en-US" smtClean="0"/>
              <a:t>reate </a:t>
            </a:r>
            <a:r>
              <a:rPr lang="en-US" dirty="0" smtClean="0"/>
              <a:t>&amp; process emissions for CMAQ 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imulation</a:t>
            </a:r>
          </a:p>
          <a:p>
            <a:r>
              <a:rPr lang="en-US" dirty="0" smtClean="0"/>
              <a:t>Run CMAQ for 3 scenarios</a:t>
            </a:r>
          </a:p>
          <a:p>
            <a:pPr lvl="1"/>
            <a:r>
              <a:rPr lang="en-US" dirty="0" smtClean="0"/>
              <a:t>(1) Evans fire removed</a:t>
            </a:r>
          </a:p>
          <a:p>
            <a:pPr lvl="1"/>
            <a:r>
              <a:rPr lang="en-US" dirty="0" smtClean="0"/>
              <a:t>(2) 2008 NEI emission estimate</a:t>
            </a:r>
          </a:p>
          <a:p>
            <a:pPr lvl="1"/>
            <a:r>
              <a:rPr lang="en-US" dirty="0" smtClean="0"/>
              <a:t>(3) Revised estimate based on this work</a:t>
            </a:r>
          </a:p>
          <a:p>
            <a:r>
              <a:rPr lang="en-US" dirty="0" smtClean="0"/>
              <a:t>Evaluate CMAQ model performance for three cases</a:t>
            </a:r>
          </a:p>
          <a:p>
            <a:r>
              <a:rPr lang="en-US" dirty="0" smtClean="0"/>
              <a:t>Use PM2.5 Concentrations Estimates for Health Study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781800" cy="304800"/>
          </a:xfrm>
        </p:spPr>
        <p:txBody>
          <a:bodyPr/>
          <a:lstStyle/>
          <a:p>
            <a:r>
              <a:rPr lang="en-US" dirty="0" smtClean="0"/>
              <a:t>Motivation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631950"/>
            <a:ext cx="7772400" cy="4464050"/>
          </a:xfrm>
        </p:spPr>
        <p:txBody>
          <a:bodyPr/>
          <a:lstStyle/>
          <a:p>
            <a:r>
              <a:rPr lang="en-US" dirty="0" smtClean="0"/>
              <a:t>Evans road fire in North Carolina</a:t>
            </a:r>
          </a:p>
          <a:p>
            <a:pPr lvl="1"/>
            <a:r>
              <a:rPr lang="en-US" dirty="0" smtClean="0"/>
              <a:t>Largest fire in NC in 22 years</a:t>
            </a:r>
          </a:p>
          <a:p>
            <a:pPr lvl="1"/>
            <a:r>
              <a:rPr lang="en-US" dirty="0" smtClean="0"/>
              <a:t>Rich deposits of peat and poor oxygen produced extremely high levels of PM2.5</a:t>
            </a:r>
          </a:p>
          <a:p>
            <a:r>
              <a:rPr lang="en-US" dirty="0" smtClean="0"/>
              <a:t>Health and wildfire </a:t>
            </a:r>
            <a:r>
              <a:rPr lang="en-US" dirty="0" smtClean="0"/>
              <a:t>study: </a:t>
            </a:r>
            <a:r>
              <a:rPr lang="en-US" dirty="0" smtClean="0"/>
              <a:t>characterize the impacts of wildfire on community health and economy</a:t>
            </a:r>
          </a:p>
          <a:p>
            <a:pPr lvl="1"/>
            <a:r>
              <a:rPr lang="en-US" dirty="0" smtClean="0"/>
              <a:t>Linking health and economic outcomes with the exposure</a:t>
            </a:r>
          </a:p>
          <a:p>
            <a:r>
              <a:rPr lang="en-US" dirty="0" smtClean="0"/>
              <a:t>Accurate estimates of emissions especially </a:t>
            </a:r>
            <a:r>
              <a:rPr lang="en-US" dirty="0" smtClean="0"/>
              <a:t>PM2.5, </a:t>
            </a:r>
            <a:r>
              <a:rPr lang="en-US" dirty="0" smtClean="0"/>
              <a:t>critical for </a:t>
            </a:r>
            <a:r>
              <a:rPr lang="en-US" dirty="0" smtClean="0"/>
              <a:t>this study as </a:t>
            </a:r>
            <a:r>
              <a:rPr lang="en-US" dirty="0" smtClean="0"/>
              <a:t>input into </a:t>
            </a:r>
            <a:r>
              <a:rPr lang="en-US" dirty="0" smtClean="0"/>
              <a:t>the chemical </a:t>
            </a:r>
            <a:r>
              <a:rPr lang="en-US" dirty="0" smtClean="0"/>
              <a:t>transport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B544D-27CB-421D-857D-21D8A33B11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NC_fire_TMO_2008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6858000" cy="424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96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natural-color image from the Moderate Resolution Imaging Spectroradiometer </a:t>
            </a:r>
            <a:r>
              <a:rPr lang="en-US" sz="1200" dirty="0" smtClean="0">
                <a:hlinkClick r:id="rId3"/>
              </a:rPr>
              <a:t>(MODIS)</a:t>
            </a:r>
            <a:r>
              <a:rPr lang="en-US" sz="1200" dirty="0" smtClean="0"/>
              <a:t> on NASA’s </a:t>
            </a:r>
            <a:r>
              <a:rPr lang="en-US" sz="1200" dirty="0" smtClean="0">
                <a:hlinkClick r:id="rId4"/>
              </a:rPr>
              <a:t>Terra</a:t>
            </a:r>
            <a:r>
              <a:rPr lang="en-US" sz="1200" dirty="0" smtClean="0"/>
              <a:t> satellite on June 11, 2008, shows the fire (active locations outlined in red) and smoke over the region. Photo Credit: NASA MODIS Rapid Response Team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781800" cy="914400"/>
          </a:xfrm>
        </p:spPr>
        <p:txBody>
          <a:bodyPr/>
          <a:lstStyle/>
          <a:p>
            <a:r>
              <a:rPr lang="en-US" dirty="0" smtClean="0"/>
              <a:t>Evans Road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631950"/>
            <a:ext cx="7772400" cy="4235450"/>
          </a:xfrm>
        </p:spPr>
        <p:txBody>
          <a:bodyPr/>
          <a:lstStyle/>
          <a:p>
            <a:r>
              <a:rPr lang="en-US" dirty="0" smtClean="0"/>
              <a:t>Started </a:t>
            </a:r>
            <a:r>
              <a:rPr lang="en-US" dirty="0" smtClean="0"/>
              <a:t>June </a:t>
            </a:r>
            <a:r>
              <a:rPr lang="en-US" dirty="0" smtClean="0"/>
              <a:t>1, 2008 by lightning in eastern NC during a prolonged drought</a:t>
            </a:r>
          </a:p>
          <a:p>
            <a:r>
              <a:rPr lang="en-US" dirty="0" smtClean="0"/>
              <a:t>On June 3</a:t>
            </a:r>
            <a:r>
              <a:rPr lang="en-US" baseline="30000" dirty="0" smtClean="0"/>
              <a:t>rd</a:t>
            </a:r>
            <a:r>
              <a:rPr lang="en-US" dirty="0" smtClean="0">
                <a:solidFill>
                  <a:srgbClr val="002060"/>
                </a:solidFill>
              </a:rPr>
              <a:t> , </a:t>
            </a:r>
            <a:r>
              <a:rPr lang="en-US" dirty="0" smtClean="0"/>
              <a:t>the fire broke containment into the Pocosin Lakes National Wildlife Refuge</a:t>
            </a:r>
          </a:p>
          <a:p>
            <a:r>
              <a:rPr lang="en-US" dirty="0" smtClean="0"/>
              <a:t>40,704 acres (165 km</a:t>
            </a:r>
            <a:r>
              <a:rPr lang="en-US" baseline="30000" dirty="0" smtClean="0"/>
              <a:t>2</a:t>
            </a:r>
            <a:r>
              <a:rPr lang="en-US" dirty="0" smtClean="0"/>
              <a:t>) of Pocosin Fuel in peatlands</a:t>
            </a:r>
          </a:p>
          <a:p>
            <a:r>
              <a:rPr lang="en-US" dirty="0" smtClean="0"/>
              <a:t>Fire contained by August 7, 2008 but continued to smolder until Jan 9, 2009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at_Depth_pict-20080701-220455-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6629400" cy="49773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4" descr="Peat_Depth_pict-20080701-220455-0.jpeg"/>
          <p:cNvPicPr>
            <a:picLocks noChangeAspect="1"/>
          </p:cNvPicPr>
          <p:nvPr/>
        </p:nvPicPr>
        <p:blipFill>
          <a:blip r:embed="rId3" cstate="print"/>
          <a:srcRect l="63370" t="79730" r="2714"/>
          <a:stretch>
            <a:fillRect/>
          </a:stretch>
        </p:blipFill>
        <p:spPr>
          <a:xfrm>
            <a:off x="3200400" y="4191000"/>
            <a:ext cx="59436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3048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Peat Depth Map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781800" cy="914400"/>
          </a:xfrm>
        </p:spPr>
        <p:txBody>
          <a:bodyPr/>
          <a:lstStyle/>
          <a:p>
            <a:r>
              <a:rPr lang="en-US" dirty="0" smtClean="0"/>
              <a:t>Evans Road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631950"/>
            <a:ext cx="7772400" cy="4235450"/>
          </a:xfrm>
        </p:spPr>
        <p:txBody>
          <a:bodyPr/>
          <a:lstStyle/>
          <a:p>
            <a:r>
              <a:rPr lang="en-US" dirty="0" smtClean="0"/>
              <a:t>Burned up to depths of 15ft (4.5 m)</a:t>
            </a:r>
          </a:p>
          <a:p>
            <a:r>
              <a:rPr lang="en-US" dirty="0" smtClean="0"/>
              <a:t>Large amounts of Carbon in peat soil</a:t>
            </a:r>
          </a:p>
          <a:p>
            <a:pPr>
              <a:buNone/>
            </a:pPr>
            <a:r>
              <a:rPr lang="en-US" dirty="0" smtClean="0"/>
              <a:t> released into atmosphere over several months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ERF-stilted_tree%20USFWS%20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429000"/>
            <a:ext cx="2971800" cy="2224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Credits: USFWS</a:t>
            </a:r>
            <a:endParaRPr lang="en-US" dirty="0"/>
          </a:p>
        </p:txBody>
      </p:sp>
      <p:pic>
        <p:nvPicPr>
          <p:cNvPr id="7" name="Picture 6" descr="undergroundfi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2004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57200"/>
            <a:ext cx="5486400" cy="1219200"/>
          </a:xfrm>
        </p:spPr>
        <p:txBody>
          <a:bodyPr/>
          <a:lstStyle/>
          <a:p>
            <a:r>
              <a:rPr lang="en-US" dirty="0" smtClean="0"/>
              <a:t>PM2.5 Exceedances from Evans Road Fire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9200" y="1600200"/>
          <a:ext cx="7429532" cy="5105400"/>
        </p:xfrm>
        <a:graphic>
          <a:graphicData uri="http://schemas.openxmlformats.org/presentationml/2006/ole">
            <p:oleObj spid="_x0000_s1026" name="Acrobat Document" r:id="rId4" imgW="5829076" imgH="754375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781800" cy="914400"/>
          </a:xfrm>
        </p:spPr>
        <p:txBody>
          <a:bodyPr/>
          <a:lstStyle/>
          <a:p>
            <a:r>
              <a:rPr lang="en-US" dirty="0" smtClean="0"/>
              <a:t>Goal of this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1631950"/>
            <a:ext cx="7772400" cy="47688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Estimate realistic emissions of PM2.5 on an hourly basis for a 12km grid cell for a 3 month simulation of CMAQ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well does the 2008 NEI capture this fire?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6D85-3EB2-44A9-B4DC-6EE28012DD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TitleSlide_OptionD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PPTTitleSlide_OptionD_Template</Template>
  <TotalTime>1491</TotalTime>
  <Words>833</Words>
  <Application>Microsoft Office PowerPoint</Application>
  <PresentationFormat>On-screen Show (4:3)</PresentationFormat>
  <Paragraphs>141</Paragraphs>
  <Slides>20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PPTTitleSlide_OptionD_Template</vt:lpstr>
      <vt:lpstr>Adobe Acrobat Document</vt:lpstr>
      <vt:lpstr>Estimating Emissions for the 2008 Evans Road Fire in North Carolina </vt:lpstr>
      <vt:lpstr>Slide 1</vt:lpstr>
      <vt:lpstr>Motivation and Purpose</vt:lpstr>
      <vt:lpstr>Slide 3</vt:lpstr>
      <vt:lpstr>Evans Road Fire</vt:lpstr>
      <vt:lpstr>Slide 5</vt:lpstr>
      <vt:lpstr>Evans Road Fire</vt:lpstr>
      <vt:lpstr>PM2.5 Exceedances from Evans Road Fire</vt:lpstr>
      <vt:lpstr>Goal of this work</vt:lpstr>
      <vt:lpstr>National Emissions Inventory Emission Estimate </vt:lpstr>
      <vt:lpstr>Plan of Modeling Effort</vt:lpstr>
      <vt:lpstr>Ways to Better Characterize Emissions from Evans Road Fire</vt:lpstr>
      <vt:lpstr>Total Carbon Estimate: Provides an upper bound on the emissions</vt:lpstr>
      <vt:lpstr>Emission Factors and Speciation</vt:lpstr>
      <vt:lpstr>Emission Factors for Evans Road Fire (g/kg)</vt:lpstr>
      <vt:lpstr>Temporal Allocation for this study</vt:lpstr>
      <vt:lpstr>Daily area burned of both flaming and smoldering based on a set of 4 hierarchical rules</vt:lpstr>
      <vt:lpstr>Slide 17</vt:lpstr>
      <vt:lpstr>Slide 18</vt:lpstr>
      <vt:lpstr>Future Work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Emissions for the 2008 Evans Road Fire in North Carolina </dc:title>
  <dc:creator>George Pouliot</dc:creator>
  <cp:lastModifiedBy>George Pouliot</cp:lastModifiedBy>
  <cp:revision>20</cp:revision>
  <cp:lastPrinted>2006-09-22T17:41:18Z</cp:lastPrinted>
  <dcterms:created xsi:type="dcterms:W3CDTF">2012-10-05T14:54:05Z</dcterms:created>
  <dcterms:modified xsi:type="dcterms:W3CDTF">2012-10-11T20:28:44Z</dcterms:modified>
</cp:coreProperties>
</file>