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</p:sldMasterIdLst>
  <p:notesMasterIdLst>
    <p:notesMasterId r:id="rId33"/>
  </p:notesMasterIdLst>
  <p:sldIdLst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78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506A-CC5C-4B13-A667-3A9FB721E84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1A37C-E4A6-4FC7-AF59-CF134610A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DISCOVER-AQ  is a 5-year, $30M airborne field study funded under NASA’s Earth Venture 1 program.  The goals of the program are intended to shed light on challenges in observing air quality from space.  Results are expected to be of direct benefit to GEO-CAPE planning and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9B656-6E35-4D12-94CE-C7720669A8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density and simultaneity of observations from different perspectives is a key aspect of DISCOVER-AQ in creating a dataset useful for linking remote sensing and in situ observations of air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BE286-4BF8-425A-BE95-1375904155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initial deployment was completed over the Baltimore-DC area in July 2011.  The sampling statistics describe a dataset with unprecedented temporal and vertical detail for understanding how emissions, chemistry, and transport impact daily changes in air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0F417-517A-4EC1-A082-5FFEC9AA0CC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447F-7DAB-4584-92E8-C3AB94449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OVER-AQ">
    <p:bg>
      <p:bgPr>
        <a:gradFill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FC88-FF8D-4515-A091-DBBC7BB80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0D1C-F8B6-44C9-B866-96C53DB74D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FC72-A81F-4ABD-8B07-DDB517EE28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0D1C-F8B6-44C9-B866-96C53DB74D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FC72-A81F-4ABD-8B07-DDB517EE28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F5C4-EA21-4C9E-A0ED-EF03C2FEBA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BCB-0A46-414A-B76D-26A47F514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DB29F-1101-4570-BDE5-78D42631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BBB5B-14E3-4306-B53E-842E6BD8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0D1C-F8B6-44C9-B866-96C53DB74D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FC72-A81F-4ABD-8B07-DDB517EE28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0D1C-F8B6-44C9-B866-96C53DB74D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FC72-A81F-4ABD-8B07-DDB517EE28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8311-9CC9-4139-B5B5-57C5C7410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7F1F-D50A-448D-BE8C-83FC0F0E7E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F5C4-EA21-4C9E-A0ED-EF03C2FEBA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0BCB-0A46-414A-B76D-26A47F5149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nneth.E.Pickering@nas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iscover-aq.larc.nasa.gov/" TargetMode="External"/><Relationship Id="rId4" Type="http://schemas.openxmlformats.org/officeDocument/2006/relationships/hyperlink" Target="mailto:James.H.Crawford@nas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C56C4B-19FE-43F4-8737-F62CFCFD4D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6323" name="Picture 6" descr="DISCOVER-AQ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1"/>
          <p:cNvSpPr>
            <a:spLocks noChangeArrowheads="1"/>
          </p:cNvSpPr>
          <p:nvPr/>
        </p:nvSpPr>
        <p:spPr bwMode="auto">
          <a:xfrm>
            <a:off x="4419600" y="5103674"/>
            <a:ext cx="403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</a:rPr>
              <a:t>Ken Pickering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</a:rPr>
              <a:t>Project Scientist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</a:rPr>
              <a:t>NASA GSFC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  <a:hlinkClick r:id="rId3"/>
              </a:rPr>
              <a:t>Kenneth.E.Pickering@nasa.gov</a:t>
            </a:r>
            <a:endParaRPr lang="en-US" b="1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0" y="182880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5A9E"/>
                </a:solidFill>
                <a:latin typeface="Arial" charset="0"/>
                <a:cs typeface="Arial" charset="0"/>
              </a:rPr>
              <a:t>Evaluation of CMAQ and WRF-</a:t>
            </a:r>
            <a:r>
              <a:rPr lang="en-US" sz="2800" b="1" i="1" dirty="0" err="1" smtClean="0">
                <a:solidFill>
                  <a:srgbClr val="005A9E"/>
                </a:solidFill>
                <a:latin typeface="Arial" charset="0"/>
                <a:cs typeface="Arial" charset="0"/>
              </a:rPr>
              <a:t>Chem</a:t>
            </a:r>
            <a:r>
              <a:rPr lang="en-US" sz="2800" b="1" i="1" dirty="0" smtClean="0">
                <a:solidFill>
                  <a:srgbClr val="005A9E"/>
                </a:solidFill>
                <a:latin typeface="Arial" charset="0"/>
                <a:cs typeface="Arial" charset="0"/>
              </a:rPr>
              <a:t> Simulations of Air Quality over the Baltimore-Washington Region During the July 2011 DISCOVER-AQ Field Campaign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005A9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5A9E"/>
                </a:solidFill>
                <a:latin typeface="Arial" charset="0"/>
                <a:cs typeface="Arial" charset="0"/>
              </a:rPr>
              <a:t>Kenneth Pickering, NASA GSFC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5A9E"/>
                </a:solidFill>
                <a:latin typeface="Arial" charset="0"/>
                <a:cs typeface="Arial" charset="0"/>
              </a:rPr>
              <a:t>Melanie Follette-Cook, GESTAR, GSFC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5A9E"/>
                </a:solidFill>
                <a:latin typeface="Arial" charset="0"/>
                <a:cs typeface="Arial" charset="0"/>
              </a:rPr>
              <a:t>Christopher Loughner, ESSIC, GSFC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5A9E"/>
                </a:solidFill>
                <a:latin typeface="Arial" charset="0"/>
                <a:cs typeface="Arial" charset="0"/>
              </a:rPr>
              <a:t>James Crawford, NASA LaRC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5A9E"/>
                </a:solidFill>
                <a:latin typeface="Arial" charset="0"/>
                <a:cs typeface="Arial" charset="0"/>
              </a:rPr>
              <a:t>and the DISCOVER-AQ Observation Team</a:t>
            </a:r>
            <a:endParaRPr lang="en-US" sz="2000" b="1" i="1" dirty="0">
              <a:solidFill>
                <a:srgbClr val="005A9E"/>
              </a:solidFill>
              <a:latin typeface="Arial" charset="0"/>
              <a:cs typeface="Arial" charset="0"/>
            </a:endParaRPr>
          </a:p>
        </p:txBody>
      </p:sp>
      <p:sp>
        <p:nvSpPr>
          <p:cNvPr id="56326" name="Rectangle 1"/>
          <p:cNvSpPr>
            <a:spLocks noChangeArrowheads="1"/>
          </p:cNvSpPr>
          <p:nvPr/>
        </p:nvSpPr>
        <p:spPr bwMode="auto">
          <a:xfrm>
            <a:off x="533400" y="5105400"/>
            <a:ext cx="502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</a:rPr>
              <a:t>Jim Crawford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</a:rPr>
              <a:t>Principal Investigator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</a:rPr>
              <a:t>NASA LaRC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63300"/>
                </a:solidFill>
                <a:latin typeface="Arial" charset="0"/>
                <a:cs typeface="Arial" charset="0"/>
                <a:hlinkClick r:id="rId4"/>
              </a:rPr>
              <a:t>James.H.Crawford@nasa.gov</a:t>
            </a:r>
            <a:endParaRPr lang="en-US" b="1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1981200" y="6335713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663300"/>
                </a:solidFill>
                <a:latin typeface="Arial" charset="0"/>
                <a:cs typeface="Arial" charset="0"/>
              </a:rPr>
              <a:t>Webpage: </a:t>
            </a:r>
            <a:r>
              <a:rPr lang="en-US" b="1">
                <a:solidFill>
                  <a:srgbClr val="663300"/>
                </a:solidFill>
                <a:latin typeface="Arial" charset="0"/>
                <a:cs typeface="Arial" charset="0"/>
                <a:hlinkClick r:id="rId5"/>
              </a:rPr>
              <a:t>http://discover-aq.larc.nasa.gov/</a:t>
            </a:r>
            <a:endParaRPr lang="en-US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tains_gases_Page_1.jpg"/>
          <p:cNvPicPr>
            <a:picLocks noChangeAspect="1"/>
          </p:cNvPicPr>
          <p:nvPr/>
        </p:nvPicPr>
        <p:blipFill>
          <a:blip r:embed="rId2" cstate="print"/>
          <a:srcRect t="8820"/>
          <a:stretch>
            <a:fillRect/>
          </a:stretch>
        </p:blipFill>
        <p:spPr>
          <a:xfrm>
            <a:off x="0" y="1620367"/>
            <a:ext cx="9144000" cy="5237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WRF/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5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curtain and Weinheimer in-situ O</a:t>
            </a:r>
            <a:r>
              <a:rPr lang="en-US" sz="25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the P3-B</a:t>
            </a:r>
          </a:p>
          <a:p>
            <a:pPr algn="ctr"/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Flight #2     	 Saturday      7/2/2011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69313"/>
            <a:ext cx="86106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On several occasions, WRF/</a:t>
            </a:r>
            <a:r>
              <a:rPr lang="en-US" sz="2200" dirty="0" err="1" smtClean="0">
                <a:solidFill>
                  <a:prstClr val="black"/>
                </a:solidFill>
              </a:rPr>
              <a:t>Chem</a:t>
            </a:r>
            <a:r>
              <a:rPr lang="en-US" sz="2200" dirty="0" smtClean="0">
                <a:solidFill>
                  <a:prstClr val="black"/>
                </a:solidFill>
              </a:rPr>
              <a:t> underestimated O</a:t>
            </a:r>
            <a:r>
              <a:rPr lang="en-US" sz="2200" baseline="-25000" dirty="0" smtClean="0">
                <a:solidFill>
                  <a:prstClr val="black"/>
                </a:solidFill>
              </a:rPr>
              <a:t>3</a:t>
            </a:r>
            <a:r>
              <a:rPr lang="en-US" sz="2200" dirty="0" smtClean="0">
                <a:solidFill>
                  <a:prstClr val="black"/>
                </a:solidFill>
              </a:rPr>
              <a:t> above the PBL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304799" y="2133600"/>
            <a:ext cx="1600200" cy="533400"/>
          </a:xfrm>
          <a:prstGeom prst="bentUpArrow">
            <a:avLst>
              <a:gd name="adj1" fmla="val 14882"/>
              <a:gd name="adj2" fmla="val 23945"/>
              <a:gd name="adj3" fmla="val 43870"/>
            </a:avLst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447800" y="1828800"/>
            <a:ext cx="457200" cy="2209800"/>
          </a:xfrm>
          <a:prstGeom prst="leftBracket">
            <a:avLst/>
          </a:prstGeom>
          <a:noFill/>
          <a:ln w="57150"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accent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5562600" cy="338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76651"/>
            <a:ext cx="5362576" cy="32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63147" y="914400"/>
            <a:ext cx="2180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PBL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4.5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7.9 </a:t>
            </a:r>
            <a:r>
              <a:rPr lang="en-US" b="1" dirty="0" err="1" smtClean="0"/>
              <a:t>ppbv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63147" y="4495800"/>
            <a:ext cx="2180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3.0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</a:t>
            </a:r>
            <a:r>
              <a:rPr lang="en-US" b="1" dirty="0" smtClean="0"/>
              <a:t>1.7 </a:t>
            </a:r>
            <a:r>
              <a:rPr lang="en-US" b="1" dirty="0" err="1" smtClean="0"/>
              <a:t>ppbv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tains_gases_no2_20110716.jpg"/>
          <p:cNvPicPr>
            <a:picLocks noChangeAspect="1"/>
          </p:cNvPicPr>
          <p:nvPr/>
        </p:nvPicPr>
        <p:blipFill>
          <a:blip r:embed="rId2" cstate="print"/>
          <a:srcRect t="8844"/>
          <a:stretch>
            <a:fillRect/>
          </a:stretch>
        </p:blipFill>
        <p:spPr>
          <a:xfrm>
            <a:off x="152400" y="1752600"/>
            <a:ext cx="89154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WRF/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4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curtain and Weinheimer in-situ NO</a:t>
            </a:r>
            <a:r>
              <a:rPr lang="en-US" sz="24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the P3-B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Flight #7     	 Saturday      7/16/2011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321713"/>
            <a:ext cx="59436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High bias in NO</a:t>
            </a:r>
            <a:r>
              <a:rPr lang="en-US" sz="2200" baseline="-25000" dirty="0" smtClean="0">
                <a:solidFill>
                  <a:prstClr val="black"/>
                </a:solidFill>
              </a:rPr>
              <a:t>2</a:t>
            </a:r>
            <a:r>
              <a:rPr lang="en-US" sz="2200" dirty="0" smtClean="0">
                <a:solidFill>
                  <a:prstClr val="black"/>
                </a:solidFill>
              </a:rPr>
              <a:t> was evident in the PBL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-685801" y="3124200"/>
            <a:ext cx="3581400" cy="533400"/>
          </a:xfrm>
          <a:prstGeom prst="bentUpArrow">
            <a:avLst>
              <a:gd name="adj1" fmla="val 14882"/>
              <a:gd name="adj2" fmla="val 23945"/>
              <a:gd name="adj3" fmla="val 43870"/>
            </a:avLst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447800" y="4191000"/>
            <a:ext cx="457200" cy="1295400"/>
          </a:xfrm>
          <a:prstGeom prst="leftBracket">
            <a:avLst>
              <a:gd name="adj" fmla="val 11722"/>
            </a:avLst>
          </a:prstGeom>
          <a:noFill/>
          <a:ln w="76200">
            <a:solidFill>
              <a:schemeClr val="bg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38100" prstMaterial="matte">
            <a:bevelT w="0" h="0"/>
            <a:contourClr>
              <a:schemeClr val="tx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587" y="136220"/>
            <a:ext cx="5280613" cy="320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3352800"/>
            <a:ext cx="5333999" cy="32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0" y="1219200"/>
            <a:ext cx="2297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PBL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0.81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0.19 </a:t>
            </a:r>
            <a:r>
              <a:rPr lang="en-US" b="1" dirty="0" err="1" smtClean="0"/>
              <a:t>ppbv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28494" y="4572000"/>
            <a:ext cx="2315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-0.13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-0.03 </a:t>
            </a:r>
            <a:r>
              <a:rPr lang="en-US" b="1" dirty="0" err="1" smtClean="0"/>
              <a:t>ppbv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89034" cy="54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5867400" cy="35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5715000" cy="347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46127" y="990600"/>
            <a:ext cx="2297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PBL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0.53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1.38 </a:t>
            </a:r>
            <a:r>
              <a:rPr lang="en-US" b="1" dirty="0" err="1" smtClean="0"/>
              <a:t>ppbv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99026" y="4724400"/>
            <a:ext cx="2244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FT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0.12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0.35 </a:t>
            </a:r>
            <a:r>
              <a:rPr lang="en-US" b="1" dirty="0" err="1" smtClean="0"/>
              <a:t>ppbv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5928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199"/>
            <a:ext cx="5486400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1143000"/>
            <a:ext cx="2297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PBL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0.98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0.80 </a:t>
            </a:r>
            <a:r>
              <a:rPr lang="en-US" b="1" dirty="0" err="1" smtClean="0"/>
              <a:t>ppbv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99026" y="4495800"/>
            <a:ext cx="2297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0.32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0.24 </a:t>
            </a:r>
            <a:r>
              <a:rPr lang="en-US" b="1" dirty="0" err="1" smtClean="0"/>
              <a:t>ppbv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8" y="852487"/>
            <a:ext cx="8927512" cy="55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62454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15323"/>
            <a:ext cx="5486401" cy="334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75595" y="990600"/>
            <a:ext cx="2368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PBL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-0.85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-1.11 </a:t>
            </a:r>
            <a:r>
              <a:rPr lang="en-US" b="1" dirty="0" err="1" smtClean="0"/>
              <a:t>ppbv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75595" y="4267200"/>
            <a:ext cx="2368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 -0.46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-0.40 </a:t>
            </a:r>
            <a:r>
              <a:rPr lang="en-US" b="1" dirty="0" err="1" smtClean="0"/>
              <a:t>ppbv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5600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95675"/>
            <a:ext cx="5543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28494" y="1066800"/>
            <a:ext cx="2315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PBL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-0.06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-0.29 </a:t>
            </a:r>
            <a:r>
              <a:rPr lang="en-US" b="1" dirty="0" err="1" smtClean="0"/>
              <a:t>ppbv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28494" y="4572000"/>
            <a:ext cx="2315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FT mean biases:</a:t>
            </a:r>
          </a:p>
          <a:p>
            <a:r>
              <a:rPr lang="en-US" b="1" dirty="0" smtClean="0"/>
              <a:t>WRF-</a:t>
            </a:r>
            <a:r>
              <a:rPr lang="en-US" b="1" dirty="0" err="1" smtClean="0"/>
              <a:t>Chem</a:t>
            </a:r>
            <a:r>
              <a:rPr lang="en-US" b="1" dirty="0" smtClean="0"/>
              <a:t> -0.04 </a:t>
            </a:r>
            <a:r>
              <a:rPr lang="en-US" b="1" dirty="0" err="1" smtClean="0"/>
              <a:t>ppbv</a:t>
            </a:r>
            <a:endParaRPr lang="en-US" b="1" dirty="0" smtClean="0"/>
          </a:p>
          <a:p>
            <a:r>
              <a:rPr lang="en-US" b="1" dirty="0" smtClean="0"/>
              <a:t>CMAQ    -0.05 </a:t>
            </a:r>
            <a:r>
              <a:rPr lang="en-US" b="1" dirty="0" err="1" smtClean="0"/>
              <a:t>ppbv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28600" y="990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D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eriving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nformation on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S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urface Conditions from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Co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lumn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 and </a:t>
            </a:r>
            <a:r>
              <a:rPr lang="en-US" sz="2000" b="1" i="1" u="sng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VER</a:t>
            </a:r>
            <a:r>
              <a:rPr lang="en-US" sz="20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tically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 Resolved Observations Relevant to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A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ir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Q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uality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1371600" y="1765300"/>
            <a:ext cx="624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336600"/>
                </a:solidFill>
                <a:latin typeface="Arial" charset="0"/>
                <a:cs typeface="Arial" charset="0"/>
              </a:rPr>
              <a:t>A NASA Earth Venture campaign intended to improve the interpretation of satellite observations to diagnose near-surface conditions relating to air quality</a:t>
            </a:r>
          </a:p>
        </p:txBody>
      </p:sp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152400" y="2667000"/>
            <a:ext cx="6248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u="sng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Objectives: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1. Relate column observations to surface conditions for aerosols and key trace gases O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NO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and CH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2. Characterize differences in diurnal variation of surface and column observations for key trace gases and aerosols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3. Examine horizontal scales of variability affecting satellites and model calculations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8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716713" y="2952750"/>
            <a:ext cx="2274887" cy="3752850"/>
            <a:chOff x="6751890" y="2971800"/>
            <a:chExt cx="2274173" cy="375285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751890" y="2971800"/>
              <a:ext cx="2239710" cy="2671405"/>
              <a:chOff x="6634584" y="3657600"/>
              <a:chExt cx="2239710" cy="2671405"/>
            </a:xfrm>
          </p:grpSpPr>
          <p:pic>
            <p:nvPicPr>
              <p:cNvPr id="58382" name="Picture 24" descr="B200 99L024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210" r="403"/>
              <a:stretch>
                <a:fillRect/>
              </a:stretch>
            </p:blipFill>
            <p:spPr bwMode="auto">
              <a:xfrm>
                <a:off x="6637346" y="4374515"/>
                <a:ext cx="2233974" cy="1069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3" name="Picture 26" descr="NASA's P-3B on TRACE-P missi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3"/>
              <a:stretch>
                <a:fillRect/>
              </a:stretch>
            </p:blipFill>
            <p:spPr bwMode="auto">
              <a:xfrm>
                <a:off x="6638858" y="5410200"/>
                <a:ext cx="2232312" cy="91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4" name="Picture 30" descr="112931main_a-tra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34584" y="3657600"/>
                <a:ext cx="2239710" cy="877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78" name="Picture 10" descr="Native Trailer"/>
            <p:cNvPicPr>
              <a:picLocks noChangeAspect="1" noChangeArrowheads="1"/>
            </p:cNvPicPr>
            <p:nvPr/>
          </p:nvPicPr>
          <p:blipFill>
            <a:blip r:embed="rId6" cstate="print"/>
            <a:srcRect l="2333" t="35556"/>
            <a:stretch>
              <a:fillRect/>
            </a:stretch>
          </p:blipFill>
          <p:spPr bwMode="auto">
            <a:xfrm>
              <a:off x="6758940" y="5619743"/>
              <a:ext cx="2232660" cy="110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9" name="Text Box 36"/>
            <p:cNvSpPr txBox="1">
              <a:spLocks noChangeArrowheads="1"/>
            </p:cNvSpPr>
            <p:nvPr/>
          </p:nvSpPr>
          <p:spPr bwMode="auto">
            <a:xfrm>
              <a:off x="7772400" y="4724400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NASA P-3B</a:t>
              </a:r>
            </a:p>
          </p:txBody>
        </p:sp>
        <p:sp>
          <p:nvSpPr>
            <p:cNvPr id="58380" name="Text Box 37"/>
            <p:cNvSpPr txBox="1">
              <a:spLocks noChangeArrowheads="1"/>
            </p:cNvSpPr>
            <p:nvPr/>
          </p:nvSpPr>
          <p:spPr bwMode="auto">
            <a:xfrm>
              <a:off x="7770812" y="3886200"/>
              <a:ext cx="12552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NASA UC-12</a:t>
              </a:r>
            </a:p>
          </p:txBody>
        </p:sp>
        <p:sp>
          <p:nvSpPr>
            <p:cNvPr id="58381" name="Text Box 36"/>
            <p:cNvSpPr txBox="1">
              <a:spLocks noChangeArrowheads="1"/>
            </p:cNvSpPr>
            <p:nvPr/>
          </p:nvSpPr>
          <p:spPr bwMode="auto">
            <a:xfrm>
              <a:off x="6812280" y="5638800"/>
              <a:ext cx="2209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NATIVE, EPA AQS, and associated Ground sites</a:t>
              </a:r>
            </a:p>
          </p:txBody>
        </p:sp>
      </p:grpSp>
      <p:sp>
        <p:nvSpPr>
          <p:cNvPr id="58374" name="TextBox 1"/>
          <p:cNvSpPr txBox="1">
            <a:spLocks noChangeArrowheads="1"/>
          </p:cNvSpPr>
          <p:nvPr/>
        </p:nvSpPr>
        <p:spPr bwMode="auto">
          <a:xfrm>
            <a:off x="2438400" y="161925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5A9E"/>
                </a:solidFill>
                <a:latin typeface="Arial" charset="0"/>
                <a:cs typeface="Arial" charset="0"/>
              </a:rPr>
              <a:t>Investigation Overview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76200" y="5380355"/>
            <a:ext cx="6629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Deployments and key collaborators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Maryland, July 2011 (EPA, MDE, </a:t>
            </a:r>
            <a:r>
              <a:rPr lang="en-US" b="1" i="1" dirty="0" err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UMd</a:t>
            </a: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and Howard U.)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SJV, California</a:t>
            </a: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January/February 2013 (EPA and CARB)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Texas, </a:t>
            </a: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September 2013 (EPA, TCEQ, and U. of Houston)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TBD, Summer 2014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C404E-61CE-491B-8ACD-E0A45741CAD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Summary of Mean Biases:  </a:t>
            </a:r>
            <a:r>
              <a:rPr lang="en-US" sz="2800" b="1" dirty="0" smtClean="0">
                <a:solidFill>
                  <a:srgbClr val="006600"/>
                </a:solidFill>
              </a:rPr>
              <a:t>Green &lt; ±10%  </a:t>
            </a:r>
            <a:r>
              <a:rPr lang="en-US" sz="2800" b="1" dirty="0" smtClean="0">
                <a:solidFill>
                  <a:srgbClr val="FF0000"/>
                </a:solidFill>
              </a:rPr>
              <a:t>Red &gt; ±10%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/>
              <a:t>Species</a:t>
            </a:r>
            <a:r>
              <a:rPr lang="en-US" sz="2400" b="1" dirty="0" smtClean="0"/>
              <a:t>		</a:t>
            </a:r>
            <a:r>
              <a:rPr lang="en-US" sz="2400" b="1" u="sng" dirty="0" smtClean="0"/>
              <a:t>WRF-</a:t>
            </a:r>
            <a:r>
              <a:rPr lang="en-US" sz="2400" b="1" u="sng" dirty="0" err="1" smtClean="0"/>
              <a:t>Chem</a:t>
            </a:r>
            <a:r>
              <a:rPr lang="en-US" sz="2400" b="1" dirty="0" smtClean="0"/>
              <a:t>		</a:t>
            </a:r>
            <a:r>
              <a:rPr lang="en-US" sz="2400" b="1" u="sng" dirty="0" smtClean="0"/>
              <a:t>CMAQ</a:t>
            </a:r>
          </a:p>
          <a:p>
            <a:pPr>
              <a:buNone/>
            </a:pPr>
            <a:r>
              <a:rPr lang="en-US" sz="2400" b="1" dirty="0" smtClean="0"/>
              <a:t>			</a:t>
            </a:r>
            <a:r>
              <a:rPr lang="en-US" sz="2400" b="1" u="sng" dirty="0" smtClean="0"/>
              <a:t>BL</a:t>
            </a:r>
            <a:r>
              <a:rPr lang="en-US" sz="2400" b="1" dirty="0" smtClean="0"/>
              <a:t>	</a:t>
            </a:r>
            <a:r>
              <a:rPr lang="en-US" sz="2400" b="1" u="sng" dirty="0" smtClean="0"/>
              <a:t>FT</a:t>
            </a:r>
            <a:r>
              <a:rPr lang="en-US" sz="2400" b="1" dirty="0" smtClean="0"/>
              <a:t>		</a:t>
            </a:r>
            <a:r>
              <a:rPr lang="en-US" sz="2400" b="1" u="sng" dirty="0" smtClean="0"/>
              <a:t>BL</a:t>
            </a:r>
            <a:r>
              <a:rPr lang="en-US" sz="2400" b="1" dirty="0" smtClean="0"/>
              <a:t>	</a:t>
            </a:r>
            <a:r>
              <a:rPr lang="en-US" sz="2400" b="1" u="sng" dirty="0" smtClean="0"/>
              <a:t>FT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			</a:t>
            </a:r>
            <a:r>
              <a:rPr lang="en-US" sz="2400" b="1" dirty="0" smtClean="0">
                <a:solidFill>
                  <a:srgbClr val="0066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006600"/>
                </a:solidFill>
              </a:rPr>
              <a:t>High</a:t>
            </a:r>
            <a:r>
              <a:rPr lang="en-US" sz="2400" b="1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006600"/>
                </a:solidFill>
              </a:rPr>
              <a:t>High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 	</a:t>
            </a:r>
            <a:r>
              <a:rPr lang="en-US" sz="2400" b="1" dirty="0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006600"/>
                </a:solidFill>
              </a:rPr>
              <a:t>High</a:t>
            </a:r>
            <a:r>
              <a:rPr lang="en-US" sz="2400" b="1" dirty="0" smtClean="0"/>
              <a:t> 	</a:t>
            </a:r>
            <a:r>
              <a:rPr lang="en-US" sz="2400" b="1" dirty="0" smtClean="0">
                <a:solidFill>
                  <a:srgbClr val="006600"/>
                </a:solidFill>
              </a:rPr>
              <a:t>Low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1800" b="1" dirty="0" smtClean="0"/>
              <a:t>NO2 emissions too large?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PNs		</a:t>
            </a: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/>
              <a:t>Conversion to PAN too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/>
              <a:t>                                                                                                  </a:t>
            </a:r>
            <a:r>
              <a:rPr lang="en-US" sz="1800" b="1" dirty="0" smtClean="0"/>
              <a:t>rapid?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ANs		</a:t>
            </a: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High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/>
              <a:t>Lifetime too long?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HCHO		</a:t>
            </a:r>
            <a:r>
              <a:rPr lang="en-US" sz="2400" b="1" dirty="0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/>
              <a:t>VOC emissions too small?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/>
              <a:t>                                                                                                 </a:t>
            </a:r>
            <a:r>
              <a:rPr lang="en-US" sz="1800" b="1" dirty="0" smtClean="0"/>
              <a:t>HCHO primary emissions?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r>
              <a:rPr lang="en-US" sz="2400" b="1" dirty="0" smtClean="0"/>
              <a:t>Isoprene	</a:t>
            </a:r>
            <a:r>
              <a:rPr lang="en-US" sz="2400" b="1" dirty="0" smtClean="0">
                <a:solidFill>
                  <a:srgbClr val="006600"/>
                </a:solidFill>
              </a:rPr>
              <a:t>Low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Low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/>
              <a:t>Isoprene emissions in both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/>
              <a:t>                                                                                                 </a:t>
            </a:r>
            <a:r>
              <a:rPr lang="en-US" sz="1800" b="1" dirty="0" smtClean="0"/>
              <a:t>BEIS3 and MEGAN low?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CO			</a:t>
            </a:r>
            <a:r>
              <a:rPr lang="en-US" sz="2400" b="1" dirty="0" smtClean="0">
                <a:solidFill>
                  <a:srgbClr val="0066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6600"/>
                </a:solidFill>
              </a:rPr>
              <a:t>Low</a:t>
            </a: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006600"/>
                </a:solidFill>
              </a:rPr>
              <a:t>High</a:t>
            </a:r>
            <a:r>
              <a:rPr lang="en-US" sz="2400" b="1" dirty="0" smtClean="0"/>
              <a:t>	</a:t>
            </a:r>
            <a:r>
              <a:rPr lang="en-US" sz="2400" b="1" dirty="0" err="1" smtClean="0">
                <a:solidFill>
                  <a:srgbClr val="006600"/>
                </a:solidFill>
              </a:rPr>
              <a:t>High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407273" cy="598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073"/>
                <a:gridCol w="1066800"/>
                <a:gridCol w="1143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CMAQ</a:t>
                      </a:r>
                    </a:p>
                    <a:p>
                      <a:pPr algn="l" fontAlgn="b"/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1.33 km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CMAQ</a:t>
                      </a:r>
                    </a:p>
                    <a:p>
                      <a:pPr algn="l" fontAlgn="b"/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km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WRF-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km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Fair Hill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Aldino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-1.9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Padonia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Edgewood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Furley E. S. Recreation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Essex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Beltsville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Davidsonville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Prince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George’s County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Equestrian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Calvert County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Southern Maryland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Millington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Sites 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ppbv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1-hour ozone biases at MDE sites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The DISCOVER-AQ Maryland mission provided over 250 atmospheric</a:t>
            </a:r>
            <a:r>
              <a:rPr lang="en-US" sz="2400" b="1" dirty="0"/>
              <a:t> </a:t>
            </a:r>
            <a:r>
              <a:rPr lang="en-US" sz="2400" b="1" dirty="0" smtClean="0"/>
              <a:t>profiles of trace gases and aerosols mostly in the 0.3 to 3 km layer</a:t>
            </a:r>
          </a:p>
          <a:p>
            <a:r>
              <a:rPr lang="en-US" sz="2400" b="1" dirty="0" smtClean="0"/>
              <a:t>CMAQ had slightly lower mean bias at surface sites compared with WRF-</a:t>
            </a:r>
            <a:r>
              <a:rPr lang="en-US" sz="2400" b="1" dirty="0" err="1" smtClean="0"/>
              <a:t>Chem</a:t>
            </a:r>
            <a:endParaRPr lang="en-US" sz="2400" b="1" dirty="0" smtClean="0"/>
          </a:p>
          <a:p>
            <a:r>
              <a:rPr lang="en-US" sz="2400" b="1" dirty="0" smtClean="0"/>
              <a:t>Compared with P-3B aircraft observations, mean biases over all 14 flights were &lt; ±10% for WRF-</a:t>
            </a:r>
            <a:r>
              <a:rPr lang="en-US" sz="2400" b="1" dirty="0" err="1" smtClean="0"/>
              <a:t>Chem</a:t>
            </a:r>
            <a:r>
              <a:rPr lang="en-US" sz="2400" b="1" dirty="0" smtClean="0"/>
              <a:t> 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, </a:t>
            </a:r>
            <a:r>
              <a:rPr lang="en-US" sz="2400" b="1" dirty="0" smtClean="0"/>
              <a:t>CMAQ FT 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, CMAQ </a:t>
            </a:r>
            <a:r>
              <a:rPr lang="en-US" sz="2400" b="1" dirty="0" smtClean="0"/>
              <a:t>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CO from both models, and WRF-</a:t>
            </a:r>
            <a:r>
              <a:rPr lang="en-US" sz="2400" b="1" dirty="0" err="1" smtClean="0"/>
              <a:t>Chem</a:t>
            </a:r>
            <a:r>
              <a:rPr lang="en-US" sz="2400" b="1" dirty="0" smtClean="0"/>
              <a:t> PBL isoprene</a:t>
            </a:r>
          </a:p>
          <a:p>
            <a:r>
              <a:rPr lang="en-US" sz="2400" b="1" dirty="0" smtClean="0"/>
              <a:t>Problem species in both models:  </a:t>
            </a:r>
            <a:r>
              <a:rPr lang="en-US" sz="2400" b="1" dirty="0" err="1" smtClean="0"/>
              <a:t>peroxy</a:t>
            </a:r>
            <a:r>
              <a:rPr lang="en-US" sz="2400" b="1" dirty="0" smtClean="0"/>
              <a:t> nitrates, alkyl nitrates, </a:t>
            </a:r>
            <a:r>
              <a:rPr lang="en-US" sz="2400" b="1" dirty="0" smtClean="0"/>
              <a:t>HCHO, and isoprene</a:t>
            </a:r>
            <a:endParaRPr lang="en-US" sz="2400" b="1" dirty="0" smtClean="0"/>
          </a:p>
          <a:p>
            <a:r>
              <a:rPr lang="en-US" sz="2400" b="1" dirty="0" smtClean="0"/>
              <a:t>Recycling more PNs and ANs back to </a:t>
            </a:r>
            <a:r>
              <a:rPr lang="en-US" sz="2400" b="1" dirty="0" err="1" smtClean="0"/>
              <a:t>NO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/>
              <a:t> will increase the existing high biases for O</a:t>
            </a:r>
            <a:r>
              <a:rPr lang="en-US" sz="2400" b="1" baseline="-25000" dirty="0" smtClean="0"/>
              <a:t>3</a:t>
            </a:r>
            <a:endParaRPr lang="en-US" sz="2400" b="1" dirty="0" smtClean="0"/>
          </a:p>
          <a:p>
            <a:r>
              <a:rPr lang="en-US" sz="2400" b="1" dirty="0" smtClean="0"/>
              <a:t>Model evaluation using OMI </a:t>
            </a:r>
            <a:r>
              <a:rPr lang="en-US" sz="2400" b="1" dirty="0" err="1" smtClean="0"/>
              <a:t>tropospheric</a:t>
            </a:r>
            <a:r>
              <a:rPr lang="en-US" sz="2400" b="1" dirty="0" smtClean="0"/>
              <a:t> NO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data underway</a:t>
            </a:r>
          </a:p>
          <a:p>
            <a:r>
              <a:rPr lang="en-US" sz="2400" b="1" dirty="0" smtClean="0"/>
              <a:t>Data from Maryland campaign publicly available; next mission in Jan/Feb 2013 in San Joaquin Valley, California. </a:t>
            </a: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791200" cy="341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74562"/>
            <a:ext cx="5738813" cy="33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1400" y="1371600"/>
            <a:ext cx="170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Typically BC </a:t>
            </a:r>
            <a:r>
              <a:rPr lang="en-US" b="1" dirty="0" err="1" smtClean="0"/>
              <a:t>obs</a:t>
            </a:r>
            <a:endParaRPr lang="en-US" b="1" dirty="0" smtClean="0"/>
          </a:p>
          <a:p>
            <a:r>
              <a:rPr lang="en-US" b="1" dirty="0" smtClean="0"/>
              <a:t>600-800 </a:t>
            </a:r>
            <a:r>
              <a:rPr lang="en-US" b="1" dirty="0" err="1" smtClean="0"/>
              <a:t>ng</a:t>
            </a:r>
            <a:r>
              <a:rPr lang="en-US" b="1" dirty="0" smtClean="0"/>
              <a:t>/m3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4724400"/>
            <a:ext cx="1704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Typically BC </a:t>
            </a:r>
            <a:r>
              <a:rPr lang="en-US" b="1" dirty="0" err="1" smtClean="0"/>
              <a:t>obs</a:t>
            </a:r>
            <a:endParaRPr lang="en-US" b="1" dirty="0" smtClean="0"/>
          </a:p>
          <a:p>
            <a:r>
              <a:rPr lang="en-US" b="1" dirty="0" smtClean="0"/>
              <a:t>~50 </a:t>
            </a:r>
            <a:r>
              <a:rPr lang="en-US" b="1" dirty="0" err="1" smtClean="0"/>
              <a:t>ng</a:t>
            </a:r>
            <a:r>
              <a:rPr lang="en-US" b="1" dirty="0" smtClean="0"/>
              <a:t>/m3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E:\A-Train graphic-all with Parasol, March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6019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41847" y="3788229"/>
            <a:ext cx="1279531" cy="605642"/>
          </a:xfrm>
          <a:prstGeom prst="rect">
            <a:avLst/>
          </a:prstGeom>
          <a:blipFill dpi="0" rotWithShape="1">
            <a:blip r:embed="rId5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2100000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461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488" y="5424488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2288" y="3592513"/>
            <a:ext cx="8048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657600" y="5638800"/>
            <a:ext cx="838200" cy="762000"/>
          </a:xfrm>
          <a:prstGeom prst="rect">
            <a:avLst/>
          </a:prstGeom>
          <a:blipFill dpi="0" rotWithShape="1">
            <a:blip r:embed="rId7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148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4591099" lon="2410164" rev="3120000"/>
            </a:camera>
            <a:lightRig rig="threePt" dir="t"/>
          </a:scene3d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218238" y="3200400"/>
            <a:ext cx="228600" cy="914400"/>
            <a:chOff x="3505200" y="76200"/>
            <a:chExt cx="304800" cy="1066800"/>
          </a:xfrm>
        </p:grpSpPr>
        <p:sp>
          <p:nvSpPr>
            <p:cNvPr id="46" name="16-Point Star 45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686800" y="3048000"/>
            <a:ext cx="228600" cy="914400"/>
            <a:chOff x="3505200" y="76200"/>
            <a:chExt cx="304800" cy="1066800"/>
          </a:xfrm>
        </p:grpSpPr>
        <p:sp>
          <p:nvSpPr>
            <p:cNvPr id="49" name="16-Point Star 48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305800" y="4114800"/>
            <a:ext cx="838200" cy="762000"/>
          </a:xfrm>
          <a:prstGeom prst="rect">
            <a:avLst/>
          </a:prstGeom>
          <a:blipFill dpi="0" rotWithShape="1">
            <a:blip r:embed="rId9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2" name="Picture 4" descr="C:\Documents and Settings\jhcrawfo\Local Settings\Temporary Internet Files\Content.IE5\A62G3EUS\MC90032927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6500" y="2514600"/>
            <a:ext cx="3175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191000" y="3810000"/>
            <a:ext cx="4572000" cy="2438400"/>
            <a:chOff x="4191000" y="3810000"/>
            <a:chExt cx="4572000" cy="2438400"/>
          </a:xfrm>
        </p:grpSpPr>
        <p:sp>
          <p:nvSpPr>
            <p:cNvPr id="54" name="Rectangle 53"/>
            <p:cNvSpPr/>
            <p:nvPr/>
          </p:nvSpPr>
          <p:spPr>
            <a:xfrm>
              <a:off x="5638800" y="5410200"/>
              <a:ext cx="1981200" cy="762000"/>
            </a:xfrm>
            <a:prstGeom prst="rect">
              <a:avLst/>
            </a:prstGeom>
            <a:blipFill dpi="0" rotWithShape="1">
              <a:blip r:embed="rId11" cstate="print">
                <a:alphaModFix amt="77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rot="10800000" flipV="1">
              <a:off x="4191000" y="5791200"/>
              <a:ext cx="1447800" cy="457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4648200" y="4648200"/>
              <a:ext cx="1219200" cy="762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676901" y="4762500"/>
              <a:ext cx="1295400" cy="31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0"/>
            </p:cNvCxnSpPr>
            <p:nvPr/>
          </p:nvCxnSpPr>
          <p:spPr>
            <a:xfrm rot="5400000" flipH="1" flipV="1">
              <a:off x="6019800" y="4419600"/>
              <a:ext cx="1600200" cy="381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6705600" y="4343400"/>
              <a:ext cx="1295400" cy="838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7391400" y="4038600"/>
              <a:ext cx="1371600" cy="13716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406" name="TextBox 1"/>
          <p:cNvSpPr txBox="1">
            <a:spLocks noChangeArrowheads="1"/>
          </p:cNvSpPr>
          <p:nvPr/>
        </p:nvSpPr>
        <p:spPr bwMode="auto">
          <a:xfrm>
            <a:off x="2438400" y="161925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5A9E"/>
                </a:solidFill>
                <a:latin typeface="Arial" charset="0"/>
                <a:cs typeface="Arial" charset="0"/>
              </a:rPr>
              <a:t>Deployment  Strategy</a:t>
            </a:r>
          </a:p>
        </p:txBody>
      </p:sp>
      <p:sp>
        <p:nvSpPr>
          <p:cNvPr id="59407" name="TextBox 81"/>
          <p:cNvSpPr txBox="1">
            <a:spLocks noChangeArrowheads="1"/>
          </p:cNvSpPr>
          <p:nvPr/>
        </p:nvSpPr>
        <p:spPr bwMode="auto">
          <a:xfrm>
            <a:off x="228600" y="798513"/>
            <a:ext cx="88392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>
                <a:solidFill>
                  <a:srgbClr val="663300"/>
                </a:solidFill>
                <a:latin typeface="Arial" charset="0"/>
                <a:cs typeface="Arial" charset="0"/>
              </a:rPr>
              <a:t>Systematic and concurrent observation of column-integrated, surface, and vertically-resolved distributions of aerosols and trace gases relevant to air quality as they evolve throughout the day.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EE085-1D38-46C1-890C-B15557188AB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200" y="26670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>
                <a:solidFill>
                  <a:srgbClr val="663300"/>
                </a:solidFill>
                <a:latin typeface="Arial" charset="0"/>
                <a:cs typeface="Arial" charset="0"/>
              </a:rPr>
              <a:t>NASA UC-12 (Remote sensing)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Continuous mapping of aerosols with HSRL and trace gas columns with ACAM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200" y="38862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>
                <a:solidFill>
                  <a:srgbClr val="663300"/>
                </a:solidFill>
                <a:latin typeface="Arial" charset="0"/>
                <a:cs typeface="Arial" charset="0"/>
              </a:rPr>
              <a:t>NASA P-3B (in situ meas.)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In situ profiling of aerosols and trace gases over surface measurement sites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6200" y="5092700"/>
            <a:ext cx="2971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>
                <a:solidFill>
                  <a:srgbClr val="663300"/>
                </a:solidFill>
                <a:latin typeface="Arial" charset="0"/>
                <a:cs typeface="Arial" charset="0"/>
              </a:rPr>
              <a:t>Ground sites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In situ trace gases and aerosols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Remote sensing of trace gas and aerosol columns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Ozonesondes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Aerosol lidar observations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6200" y="1898650"/>
            <a:ext cx="3048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>
                <a:solidFill>
                  <a:srgbClr val="663300"/>
                </a:solidFill>
                <a:latin typeface="Arial" charset="0"/>
                <a:cs typeface="Arial" charset="0"/>
              </a:rPr>
              <a:t>Three major observational components: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2" grpId="0" animBg="1"/>
      <p:bldP spid="39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124200" y="161925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5A9E"/>
                </a:solidFill>
                <a:latin typeface="Arial" charset="0"/>
                <a:cs typeface="Arial" charset="0"/>
              </a:rPr>
              <a:t>Science Flights July 2011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4B6B1-45B9-4CD4-B24F-C7FCF91CA7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838200"/>
          <a:ext cx="8000999" cy="298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956046"/>
                <a:gridCol w="1320553"/>
              </a:tblGrid>
              <a:tr h="360218">
                <a:tc>
                  <a:txBody>
                    <a:bodyPr/>
                    <a:lstStyle/>
                    <a:p>
                      <a:r>
                        <a:rPr lang="en-US" dirty="0" smtClean="0"/>
                        <a:t>Flight Statistics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WFF  P-3B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LaRC  UC-12</a:t>
                      </a:r>
                      <a:endParaRPr lang="en-US" dirty="0"/>
                    </a:p>
                  </a:txBody>
                  <a:tcPr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dirty="0" smtClean="0"/>
                        <a:t>Sorties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</a:tr>
              <a:tr h="472786">
                <a:tc>
                  <a:txBody>
                    <a:bodyPr/>
                    <a:lstStyle/>
                    <a:p>
                      <a:r>
                        <a:rPr lang="en-US" dirty="0" smtClean="0"/>
                        <a:t>In situ soundings</a:t>
                      </a:r>
                      <a:r>
                        <a:rPr lang="en-US" baseline="0" dirty="0" smtClean="0"/>
                        <a:t> over ground sites and 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  (~40</a:t>
                      </a:r>
                      <a:r>
                        <a:rPr lang="en-US" baseline="0" dirty="0" smtClean="0"/>
                        <a:t> per site)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2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Remote sensing passes</a:t>
                      </a:r>
                      <a:r>
                        <a:rPr lang="en-US" baseline="0" dirty="0" smtClean="0"/>
                        <a:t> over each ground site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50+</a:t>
                      </a:r>
                      <a:endParaRPr lang="en-US" dirty="0"/>
                    </a:p>
                  </a:txBody>
                  <a:tcPr/>
                </a:tc>
              </a:tr>
              <a:tr h="472786">
                <a:tc>
                  <a:txBody>
                    <a:bodyPr/>
                    <a:lstStyle/>
                    <a:p>
                      <a:r>
                        <a:rPr lang="en-US" dirty="0" smtClean="0"/>
                        <a:t>Low altitude transects over I-95/BW Pkwy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2786">
                <a:tc>
                  <a:txBody>
                    <a:bodyPr/>
                    <a:lstStyle/>
                    <a:p>
                      <a:r>
                        <a:rPr lang="en-US" dirty="0" smtClean="0"/>
                        <a:t>Remote sensing passes</a:t>
                      </a:r>
                      <a:r>
                        <a:rPr lang="en-US" baseline="0" dirty="0" smtClean="0"/>
                        <a:t> over the Chesapeake 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62000" y="3810000"/>
          <a:ext cx="7696200" cy="251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2667000"/>
              </a:tblGrid>
              <a:tr h="686435">
                <a:tc>
                  <a:txBody>
                    <a:bodyPr/>
                    <a:lstStyle/>
                    <a:p>
                      <a:r>
                        <a:rPr lang="en-US" dirty="0" smtClean="0"/>
                        <a:t>Flight</a:t>
                      </a:r>
                      <a:r>
                        <a:rPr lang="en-US" baseline="0" dirty="0" smtClean="0"/>
                        <a:t>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Flight</a:t>
                      </a:r>
                      <a:r>
                        <a:rPr lang="en-US" baseline="0" dirty="0" smtClean="0"/>
                        <a:t> Days</a:t>
                      </a:r>
                      <a:endParaRPr lang="en-US" dirty="0"/>
                    </a:p>
                  </a:txBody>
                  <a:tcPr/>
                </a:tc>
              </a:tr>
              <a:tr h="313937">
                <a:tc>
                  <a:txBody>
                    <a:bodyPr/>
                    <a:lstStyle/>
                    <a:p>
                      <a:r>
                        <a:rPr lang="en-US" dirty="0" smtClean="0"/>
                        <a:t>AM/PM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3/11</a:t>
                      </a:r>
                      <a:endParaRPr lang="en-US" dirty="0"/>
                    </a:p>
                  </a:txBody>
                  <a:tcPr/>
                </a:tc>
              </a:tr>
              <a:tr h="313937">
                <a:tc>
                  <a:txBody>
                    <a:bodyPr/>
                    <a:lstStyle/>
                    <a:p>
                      <a:r>
                        <a:rPr lang="en-US" dirty="0" smtClean="0"/>
                        <a:t>Weekday/Weekend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11/3</a:t>
                      </a:r>
                      <a:endParaRPr lang="en-US" dirty="0"/>
                    </a:p>
                  </a:txBody>
                  <a:tcPr/>
                </a:tc>
              </a:tr>
              <a:tr h="346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Clean/Moderate/Polluted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5/4/5</a:t>
                      </a:r>
                      <a:endParaRPr lang="en-US" dirty="0"/>
                    </a:p>
                  </a:txBody>
                  <a:tcPr/>
                </a:tc>
              </a:tr>
              <a:tr h="346463">
                <a:tc>
                  <a:txBody>
                    <a:bodyPr/>
                    <a:lstStyle/>
                    <a:p>
                      <a:r>
                        <a:rPr lang="en-US" dirty="0" smtClean="0"/>
                        <a:t>TES</a:t>
                      </a:r>
                      <a:r>
                        <a:rPr lang="en-US" baseline="0" dirty="0" smtClean="0"/>
                        <a:t> Special Observations/MISR overpass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r>
                        <a:rPr lang="en-US" dirty="0" smtClean="0"/>
                        <a:t>NOAA</a:t>
                      </a:r>
                      <a:r>
                        <a:rPr lang="en-US" baseline="0" dirty="0" smtClean="0"/>
                        <a:t> ship in Chesapeake 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324600"/>
            <a:ext cx="877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DISCOVER-AQ data allow extensive evaluation of regional air quality models.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888"/>
            <a:ext cx="912495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EE44A-C50B-4070-980E-F95EB97F7B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10" descr="F:\Group Photos\P-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457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F:\Group Photos\misc\DSC_0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3810000"/>
            <a:ext cx="4552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:\Group Photos\misc\IMAG1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429000"/>
            <a:ext cx="43434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:\Group Photos\misc\DISCOVER-AQ.BELTSVILLE 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85800"/>
            <a:ext cx="30480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Box 1"/>
          <p:cNvSpPr txBox="1">
            <a:spLocks noChangeArrowheads="1"/>
          </p:cNvSpPr>
          <p:nvPr/>
        </p:nvSpPr>
        <p:spPr bwMode="auto">
          <a:xfrm>
            <a:off x="3048000" y="762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5A9E"/>
                </a:solidFill>
                <a:latin typeface="Arial" charset="0"/>
                <a:cs typeface="Arial" charset="0"/>
              </a:rPr>
              <a:t>P-3B flights spiral over MDE sites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5A9E"/>
                </a:solidFill>
                <a:latin typeface="Arial" charset="0"/>
                <a:cs typeface="Arial" charset="0"/>
              </a:rPr>
              <a:t>(typically 3 times per day, 2 hours apart)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295400"/>
          <a:ext cx="9144000" cy="3276600"/>
        </p:xfrm>
        <a:graphic>
          <a:graphicData uri="http://schemas.openxmlformats.org/drawingml/2006/table">
            <a:tbl>
              <a:tblPr/>
              <a:tblGrid>
                <a:gridCol w="3282462"/>
                <a:gridCol w="5861538"/>
              </a:tblGrid>
              <a:tr h="40957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P-3B In Situ Airborne Measurements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Bruce Anderson, NASA LaRC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aerosol optical, microphysical, and chemical properties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Andrew Weinheimer, NCAR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, NO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, NO, </a:t>
                      </a:r>
                      <a:r>
                        <a:rPr lang="en-US" sz="1900" b="1" dirty="0" err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900" b="1" baseline="-25000" dirty="0" err="1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Ronald Cohen, UC Berkeley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, ANs, PNs, HNO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Alan Fried, NCAR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HCHO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Glenn Diskin, NASA LaRC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O, CO, CH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Stephanie Vay, NASA LaRC 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9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Armin Wisthaler, Innsbruck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Non-methane hydrocarbons</a:t>
                      </a: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8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WRF and CMAQ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276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Time period: 24 May – 5 August</a:t>
            </a:r>
          </a:p>
          <a:p>
            <a:r>
              <a:rPr lang="en-US" dirty="0" smtClean="0"/>
              <a:t>Re-initialize WRF every 3 days except for soil temperature and soil moisture</a:t>
            </a:r>
          </a:p>
          <a:p>
            <a:r>
              <a:rPr lang="en-US" dirty="0" smtClean="0"/>
              <a:t>Length of each WRF run: 3.5 days (first 12 hours of each run is discarded)</a:t>
            </a:r>
          </a:p>
          <a:p>
            <a:r>
              <a:rPr lang="en-US" dirty="0" smtClean="0"/>
              <a:t>Initial and Boundary Conditions: North American Regional Reanalysis and MOZART Chemical Transport Model</a:t>
            </a:r>
          </a:p>
          <a:p>
            <a:r>
              <a:rPr lang="en-US" dirty="0" smtClean="0"/>
              <a:t>CMAQ run offline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799" y="1295400"/>
            <a:ext cx="52555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1524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36 km horizontal resolution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2362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 km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86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 km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86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1.33 km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1200" y="3886200"/>
            <a:ext cx="1981200" cy="2057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39000" y="3657600"/>
            <a:ext cx="838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8"/>
          <p:cNvGraphicFramePr>
            <a:graphicFrameLocks noGrp="1"/>
          </p:cNvGraphicFramePr>
          <p:nvPr>
            <p:ph idx="1"/>
          </p:nvPr>
        </p:nvGraphicFramePr>
        <p:xfrm>
          <a:off x="0" y="76200"/>
          <a:ext cx="8839200" cy="6678530"/>
        </p:xfrm>
        <a:graphic>
          <a:graphicData uri="http://schemas.openxmlformats.org/drawingml/2006/table">
            <a:tbl>
              <a:tblPr/>
              <a:tblGrid>
                <a:gridCol w="3521393"/>
                <a:gridCol w="5317807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Weather Research and Forecasting (WRF) Version 3.3 Model Options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LW: RRTM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SW: Goddard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Surface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Pleim-Xiu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Land Surface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Pleim-Xiu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Boundary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Kain-Fritsch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(none for 1.3 km domain)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WSM-6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Nudging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Observational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nalysis nudging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8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Damping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Vertical velocity and gravity wave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 damped at top of modeling 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CMAQ Version 5.0 Model Options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Mechanism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CB05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Aerosols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AER05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initial and boundary conditions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MOZART CTM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Biogenic emissions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Lightning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BEIS on-line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Allen et al. (2012,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deposition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M3DRY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WRF/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simulation - Options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0" y="1219200"/>
          <a:ext cx="4572000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721"/>
                <a:gridCol w="26232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Chemistry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mechanism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CBMZ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Aerosol module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MOSIAC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(8 - bin)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Initial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Boundary conditions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MOZART4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Emissions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SMOKE </a:t>
                      </a:r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(NEI05 projected to 2012)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Biogenic Emissions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MEGAN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Fire Emissions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Fire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INventory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(FINN)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19200"/>
          <a:ext cx="45720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598"/>
                <a:gridCol w="2115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Meteorology &amp; Physics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Initial &amp; Boundary conditions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NARR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PBL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YSU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Micro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physics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Convection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New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Grell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Scheme (G3)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Longwave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Radiation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RRTM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Shortwave Radiation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Old Goddard scheme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Land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surface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Unified NOAH LSM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Grid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nudging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Coarse domain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Observational nudging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Coarse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domain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562600"/>
            <a:ext cx="6658041" cy="83099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 Simulation length:   6/27/2011 12Z – 8/2/2011 0Z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 Meteorology was initialized every three days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tains_gases_o3_20110705.jpg"/>
          <p:cNvPicPr>
            <a:picLocks noChangeAspect="1"/>
          </p:cNvPicPr>
          <p:nvPr/>
        </p:nvPicPr>
        <p:blipFill>
          <a:blip r:embed="rId2" cstate="print"/>
          <a:srcRect l="833" t="8699"/>
          <a:stretch>
            <a:fillRect/>
          </a:stretch>
        </p:blipFill>
        <p:spPr>
          <a:xfrm>
            <a:off x="0" y="1600200"/>
            <a:ext cx="8763000" cy="5068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WRF/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5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curtain and Weinheimer in-situ O</a:t>
            </a:r>
            <a:r>
              <a:rPr lang="en-US" sz="2500" b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the P3-B</a:t>
            </a:r>
          </a:p>
          <a:p>
            <a:pPr algn="ctr"/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Flight #2     	 Tuesday      7/5/2011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Overall, WRF/</a:t>
            </a:r>
            <a:r>
              <a:rPr lang="en-US" sz="2200" dirty="0" err="1" smtClean="0">
                <a:solidFill>
                  <a:prstClr val="black"/>
                </a:solidFill>
              </a:rPr>
              <a:t>Chem</a:t>
            </a:r>
            <a:r>
              <a:rPr lang="en-US" sz="2200" dirty="0" smtClean="0">
                <a:solidFill>
                  <a:prstClr val="black"/>
                </a:solidFill>
              </a:rPr>
              <a:t> reproduced the O</a:t>
            </a:r>
            <a:r>
              <a:rPr lang="en-US" sz="2200" baseline="-25000" dirty="0" smtClean="0">
                <a:solidFill>
                  <a:prstClr val="black"/>
                </a:solidFill>
              </a:rPr>
              <a:t>3 </a:t>
            </a:r>
            <a:r>
              <a:rPr lang="en-US" sz="2200" dirty="0" smtClean="0">
                <a:solidFill>
                  <a:prstClr val="black"/>
                </a:solidFill>
              </a:rPr>
              <a:t>observed during the campaign well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 flipH="1">
            <a:off x="7543800" y="1600200"/>
            <a:ext cx="228600" cy="3733800"/>
          </a:xfrm>
          <a:prstGeom prst="leftBracket">
            <a:avLst/>
          </a:prstGeom>
          <a:noFill/>
          <a:ln w="57150"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accent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1447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Model  output profile following the flight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05600" y="2971800"/>
            <a:ext cx="1371600" cy="76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24800" y="2667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Data from P3-B</a:t>
            </a:r>
          </a:p>
          <a:p>
            <a:pPr algn="r"/>
            <a:r>
              <a:rPr lang="en-US" b="1" dirty="0" smtClean="0">
                <a:solidFill>
                  <a:srgbClr val="F79646">
                    <a:lumMod val="75000"/>
                  </a:srgbClr>
                </a:solidFill>
              </a:rPr>
              <a:t>(60 sec average shown)</a:t>
            </a:r>
            <a:endParaRPr lang="en-US" b="1" dirty="0">
              <a:solidFill>
                <a:srgbClr val="F79646">
                  <a:lumMod val="75000"/>
                </a:srgb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86600" y="4343400"/>
            <a:ext cx="9144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24800" y="4343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Model  PBL height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1341</Words>
  <Application>Microsoft Office PowerPoint</Application>
  <PresentationFormat>On-screen Show (4:3)</PresentationFormat>
  <Paragraphs>320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2_Office Theme</vt:lpstr>
      <vt:lpstr>4_Office Theme</vt:lpstr>
      <vt:lpstr>Office Theme</vt:lpstr>
      <vt:lpstr>1_Office Theme</vt:lpstr>
      <vt:lpstr>3_Office Theme</vt:lpstr>
      <vt:lpstr>5_Office Theme</vt:lpstr>
      <vt:lpstr>6_Office Theme</vt:lpstr>
      <vt:lpstr>7_Office Theme</vt:lpstr>
      <vt:lpstr>8_Office Theme</vt:lpstr>
      <vt:lpstr>Slide 1</vt:lpstr>
      <vt:lpstr>Slide 2</vt:lpstr>
      <vt:lpstr>Slide 3</vt:lpstr>
      <vt:lpstr>Slide 4</vt:lpstr>
      <vt:lpstr>Slide 5</vt:lpstr>
      <vt:lpstr>WRF and CMAQ Simulations</vt:lpstr>
      <vt:lpstr>Slide 7</vt:lpstr>
      <vt:lpstr>WRF/Chem simulation - Options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Summary of Mean Biases:  Green &lt; ±10%  Red &gt; ±10%</vt:lpstr>
      <vt:lpstr>Slide 21</vt:lpstr>
      <vt:lpstr>Summary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 pickering</dc:creator>
  <cp:lastModifiedBy>k pickering</cp:lastModifiedBy>
  <cp:revision>49</cp:revision>
  <dcterms:created xsi:type="dcterms:W3CDTF">2012-10-11T01:58:39Z</dcterms:created>
  <dcterms:modified xsi:type="dcterms:W3CDTF">2012-10-17T15:25:56Z</dcterms:modified>
</cp:coreProperties>
</file>