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441" r:id="rId4"/>
    <p:sldId id="460" r:id="rId5"/>
    <p:sldId id="476" r:id="rId6"/>
    <p:sldId id="443" r:id="rId7"/>
    <p:sldId id="442" r:id="rId8"/>
    <p:sldId id="444" r:id="rId9"/>
    <p:sldId id="488" r:id="rId10"/>
    <p:sldId id="449" r:id="rId11"/>
    <p:sldId id="493" r:id="rId12"/>
    <p:sldId id="492" r:id="rId13"/>
    <p:sldId id="491" r:id="rId14"/>
    <p:sldId id="452" r:id="rId15"/>
    <p:sldId id="454" r:id="rId16"/>
    <p:sldId id="415" r:id="rId17"/>
    <p:sldId id="482" r:id="rId18"/>
    <p:sldId id="462" r:id="rId19"/>
    <p:sldId id="480" r:id="rId20"/>
    <p:sldId id="486" r:id="rId21"/>
    <p:sldId id="259" r:id="rId22"/>
    <p:sldId id="474" r:id="rId23"/>
    <p:sldId id="464" r:id="rId24"/>
    <p:sldId id="470" r:id="rId25"/>
    <p:sldId id="477" r:id="rId26"/>
    <p:sldId id="473" r:id="rId27"/>
    <p:sldId id="440" r:id="rId28"/>
    <p:sldId id="425" r:id="rId29"/>
    <p:sldId id="494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85035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0BC984E-9302-47C8-B4DE-19A9C74EFAC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1C3FE2C-1908-4BDD-943B-B69723F9E2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model configuration for all</a:t>
            </a:r>
            <a:r>
              <a:rPr lang="en-US" baseline="0" dirty="0" smtClean="0"/>
              <a:t> incremental model sensitivities using CMAQ v5.0.1 for the development of the 2007 regulatory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871">
              <a:defRPr/>
            </a:pPr>
            <a:r>
              <a:rPr lang="en-US" dirty="0" smtClean="0"/>
              <a:t>Change in Absolute Value Bias –</a:t>
            </a:r>
            <a:r>
              <a:rPr lang="en-US" baseline="0" dirty="0" smtClean="0"/>
              <a:t> warm colors mean degradation in MB; cool colors mean improvement in MB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871">
              <a:defRPr/>
            </a:pPr>
            <a:r>
              <a:rPr lang="en-US" dirty="0" smtClean="0"/>
              <a:t>Change in Absolute Bias –</a:t>
            </a:r>
            <a:r>
              <a:rPr lang="en-US" baseline="0" dirty="0" smtClean="0"/>
              <a:t> warm colors mean degradation in MB; cool colors mean improvement in MB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871">
              <a:defRPr/>
            </a:pPr>
            <a:r>
              <a:rPr lang="en-US" dirty="0" smtClean="0"/>
              <a:t>Change in Absolute Value Bias –</a:t>
            </a:r>
            <a:r>
              <a:rPr lang="en-US" baseline="0" dirty="0" smtClean="0"/>
              <a:t> warm colors mean degradation in MB; cool colors mean improvement in MB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871">
              <a:defRPr/>
            </a:pPr>
            <a:r>
              <a:rPr lang="en-US" dirty="0" smtClean="0"/>
              <a:t>Change in Absolute Value Bias –</a:t>
            </a:r>
            <a:r>
              <a:rPr lang="en-US" baseline="0" dirty="0" smtClean="0"/>
              <a:t> warm colors mean degradation in MB; cool colors mean improvement in MB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871">
              <a:defRPr/>
            </a:pPr>
            <a:r>
              <a:rPr lang="en-US" dirty="0" smtClean="0"/>
              <a:t>Change in Absolute Bias –</a:t>
            </a:r>
            <a:r>
              <a:rPr lang="en-US" baseline="0" dirty="0" smtClean="0"/>
              <a:t> warm colors mean degradation in MB; cool colors mean improvement in MB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871">
              <a:defRPr/>
            </a:pPr>
            <a:r>
              <a:rPr lang="en-US" dirty="0" smtClean="0"/>
              <a:t>Change in Absolute Bias –</a:t>
            </a:r>
            <a:r>
              <a:rPr lang="en-US" baseline="0" dirty="0" smtClean="0"/>
              <a:t> warm colors mean degradation in MB; cool colors mean improvement in MB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IC/BCs</a:t>
            </a:r>
            <a:r>
              <a:rPr lang="en-US" baseline="0" dirty="0" smtClean="0"/>
              <a:t> created using v8-03-02 and GEOS2CMAQ tool is equivalent to IC/BCs used by ORD for testing and implementing CMAQ v5.0.1. (</a:t>
            </a:r>
            <a:r>
              <a:rPr lang="en-US" baseline="0" dirty="0" err="1" smtClean="0"/>
              <a:t>Farhan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Aktar</a:t>
            </a:r>
            <a:r>
              <a:rPr lang="en-US" baseline="0" dirty="0" smtClean="0"/>
              <a:t> poster)</a:t>
            </a:r>
          </a:p>
          <a:p>
            <a:pPr>
              <a:buFontTx/>
              <a:buChar char="-"/>
            </a:pPr>
            <a:r>
              <a:rPr lang="en-US" baseline="0" dirty="0" smtClean="0"/>
              <a:t> Inline emissions calculation informed by lightning detection network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this lightning NO is not at ground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this</a:t>
            </a:r>
            <a:r>
              <a:rPr lang="en-US" baseline="0" dirty="0" smtClean="0"/>
              <a:t> model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 is on 8 hr max daily ozone versus the previous slide which showed July Monthly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ozone </a:t>
            </a:r>
            <a:endParaRPr lang="en-US" dirty="0" smtClean="0"/>
          </a:p>
          <a:p>
            <a:r>
              <a:rPr lang="en-US" dirty="0" smtClean="0"/>
              <a:t>Change in Absolute Bias –</a:t>
            </a:r>
            <a:r>
              <a:rPr lang="en-US" baseline="0" dirty="0" smtClean="0"/>
              <a:t> warm colors mean degradation in MB; cool colors mean improvement in 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Improvements in hourly ozone predictions in 3 CMAQ v5.0.1 runs due to mixing at</a:t>
            </a:r>
            <a:r>
              <a:rPr lang="en-US" baseline="0" dirty="0" smtClean="0"/>
              <a:t> nighttime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3FE2C-1908-4BDD-943B-B69723F9E2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F099-816E-4315-ACFB-EC2208DAFAE6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BBC9-4841-48BC-BDB9-FB248F31DEA3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6E3-C46F-4544-87A9-BF0906B66C77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2A4-DB55-4EF5-B682-9B18C0F683BD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5D08-90B1-45AB-A550-ABF1309D3820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AE90-9DF4-4212-85F8-2671C3D55C19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31B6-127E-4333-9D74-AFA9DC7ED74E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E45-A499-4BF7-8B45-8ADC20C276F8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340-A0B0-4F6F-9028-BAFFC272080D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BB0-CD6C-4BAA-A273-41F23FD1A12B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BAE-57BA-4C3B-B0AE-1F089A16ED7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5171-F749-430B-BB8C-8F2A5459C161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2703-0EFE-4532-A051-3C943F259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of a 2007-Based Air Quality Modeling Platform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8229600" cy="2438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US EPA / Air Quality Modeling Group</a:t>
            </a:r>
          </a:p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Sharon Phillips, Heather Simon, Norm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Possiel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6" descr="Trans EPA 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495800"/>
            <a:ext cx="13620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2007 Sensitivity Runs\O3 spatial bias error diffs\2007ee_ltngNO_24L_v5_07c_c501_V5g_minus_ORDBC_12US2_O3_8hrmax_spatialplot_Bias_Diff_Ju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800610" cy="3710948"/>
          </a:xfrm>
          <a:prstGeom prst="rect">
            <a:avLst/>
          </a:prstGeom>
          <a:noFill/>
        </p:spPr>
      </p:pic>
      <p:pic>
        <p:nvPicPr>
          <p:cNvPr id="2051" name="Picture 3" descr="G:\2007 Sensitivity Runs\O3 spatial bias error diffs\2007ee_v5_07c_cmaq501_V5g_minus_v471_12US2_O3_8hrmax_spatialplot_Bias_Diff_J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0" y="609600"/>
            <a:ext cx="4800610" cy="3710948"/>
          </a:xfrm>
          <a:prstGeom prst="rect">
            <a:avLst/>
          </a:prstGeom>
          <a:noFill/>
        </p:spPr>
      </p:pic>
      <p:pic>
        <p:nvPicPr>
          <p:cNvPr id="8" name="Picture 2" descr="G:\2007 Sensitivity Runs\2007ee_07c_CMAQ471 Bias Error Plots and Stats\8hrmax O3\2007ee_v5_07c_12US2_8hrmaxO3_statsplot_MB_Jul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4800610" cy="371094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Mean Bias </a:t>
            </a:r>
            <a:r>
              <a:rPr lang="en-US" dirty="0" smtClean="0"/>
              <a:t>2007 Benchmark v4.7.1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143000"/>
            <a:ext cx="441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v5.0.1 - v4.7.1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July </a:t>
            </a:r>
            <a:r>
              <a:rPr lang="en-US" sz="3200" dirty="0" smtClean="0"/>
              <a:t>8-hr max </a:t>
            </a:r>
            <a:r>
              <a:rPr lang="en-US" sz="3200" dirty="0" smtClean="0"/>
              <a:t>Daily Ozone</a:t>
            </a:r>
          </a:p>
          <a:p>
            <a:pPr algn="ctr"/>
            <a:r>
              <a:rPr lang="en-US" sz="3200" dirty="0" smtClean="0"/>
              <a:t>∆ Absolute Bias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4038600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LTNG NO - New IC/BC</a:t>
            </a:r>
            <a:endParaRPr lang="en-US" dirty="0"/>
          </a:p>
        </p:txBody>
      </p:sp>
      <p:pic>
        <p:nvPicPr>
          <p:cNvPr id="2052" name="Picture 4" descr="G:\2007 Sensitivity Runs\O3 spatial bias error diffs\2007ee_ORDBC_v5_07c_cmaq501_V5g_minus_v501_12US2_O3_8hrmax_spatialplot_Bias_Diff_Jul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800610" cy="37109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038600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-  v5.0.1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G:\2007 shakeout evaluation\CMAQ v501 vs v471\CMAS2012_verdi_plots\O3_Jul12_17UTC_v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9083" y="1066800"/>
            <a:ext cx="6527483" cy="4164806"/>
          </a:xfrm>
          <a:prstGeom prst="rect">
            <a:avLst/>
          </a:prstGeom>
          <a:noFill/>
        </p:spPr>
      </p:pic>
      <p:pic>
        <p:nvPicPr>
          <p:cNvPr id="15362" name="Picture 2" descr="G:\2007 shakeout evaluation\CMAQ v501 vs v471\CMAS2012_verdi_plots\O3_Jul19_21UTC_v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317" y="1066800"/>
            <a:ext cx="6527483" cy="4164806"/>
          </a:xfrm>
          <a:prstGeom prst="rect">
            <a:avLst/>
          </a:prstGeom>
          <a:noFill/>
        </p:spPr>
      </p:pic>
      <p:pic>
        <p:nvPicPr>
          <p:cNvPr id="15363" name="Picture 3" descr="G:\2007 shakeout evaluation\CMAQ v501 vs v471\CMAS2012_verdi_plots\O3diff_v5minusv471_Jul12_17UT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4038600"/>
            <a:ext cx="6480334" cy="4002405"/>
          </a:xfrm>
          <a:prstGeom prst="rect">
            <a:avLst/>
          </a:prstGeom>
          <a:noFill/>
        </p:spPr>
      </p:pic>
      <p:pic>
        <p:nvPicPr>
          <p:cNvPr id="15364" name="Picture 4" descr="G:\2007 shakeout evaluation\CMAQ v501 vs v471\CMAS2012_verdi_plots\O3diff_v5minusv471_Jul19_21UT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2466" y="4074795"/>
            <a:ext cx="6480334" cy="400240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3124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v5.0.1– July 12</a:t>
            </a:r>
            <a:r>
              <a:rPr lang="en-US" baseline="30000" dirty="0" smtClean="0"/>
              <a:t>th</a:t>
            </a:r>
            <a:r>
              <a:rPr lang="en-US" dirty="0" smtClean="0"/>
              <a:t> 17 UTC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06680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 – July 19</a:t>
            </a:r>
            <a:r>
              <a:rPr lang="en-US" baseline="30000" dirty="0" smtClean="0"/>
              <a:t>th</a:t>
            </a:r>
            <a:r>
              <a:rPr lang="en-US" dirty="0" smtClean="0"/>
              <a:t>  21 UTC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July Monthly </a:t>
            </a:r>
            <a:r>
              <a:rPr lang="en-US" sz="3200" dirty="0" err="1" smtClean="0"/>
              <a:t>Avg</a:t>
            </a:r>
            <a:r>
              <a:rPr lang="en-US" sz="3200" dirty="0" smtClean="0"/>
              <a:t> Ozone </a:t>
            </a:r>
            <a:r>
              <a:rPr lang="en-US" sz="2800" dirty="0" smtClean="0"/>
              <a:t>(2 specific day/hours)</a:t>
            </a:r>
          </a:p>
          <a:p>
            <a:pPr algn="ctr"/>
            <a:r>
              <a:rPr lang="en-US" sz="3200" dirty="0" smtClean="0"/>
              <a:t>Effect of  CMAQ v5.0.1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3997656"/>
            <a:ext cx="434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(v5.0.1 – v4.7.1) – July 19</a:t>
            </a:r>
            <a:r>
              <a:rPr lang="en-US" baseline="30000" dirty="0" smtClean="0"/>
              <a:t>th</a:t>
            </a:r>
            <a:r>
              <a:rPr lang="en-US" dirty="0" smtClean="0"/>
              <a:t> 21 UTC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3974068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(v5.0.1 – v4.7.1) – July 12</a:t>
            </a:r>
            <a:r>
              <a:rPr lang="en-US" baseline="30000" dirty="0" smtClean="0"/>
              <a:t>th</a:t>
            </a:r>
            <a:r>
              <a:rPr lang="en-US" dirty="0" smtClean="0"/>
              <a:t> 17 UTC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4800" y="52578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5105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8600" y="5105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G:\2007 shakeout evaluation\CMAQ v501 vs v471\CMAS2012_verdi_plots\O3_Jul2_0UTC_ORD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734" y="1143000"/>
            <a:ext cx="6480334" cy="4002405"/>
          </a:xfrm>
          <a:prstGeom prst="rect">
            <a:avLst/>
          </a:prstGeom>
          <a:noFill/>
        </p:spPr>
      </p:pic>
      <p:pic>
        <p:nvPicPr>
          <p:cNvPr id="14338" name="Picture 2" descr="G:\2007 shakeout evaluation\CMAQ v501 vs v471\CMAS2012_verdi_plots\O3_Jul22_20UTC_ORDB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466" y="1143000"/>
            <a:ext cx="6480334" cy="4002405"/>
          </a:xfrm>
          <a:prstGeom prst="rect">
            <a:avLst/>
          </a:prstGeom>
          <a:noFill/>
        </p:spPr>
      </p:pic>
      <p:pic>
        <p:nvPicPr>
          <p:cNvPr id="14339" name="Picture 3" descr="G:\2007 shakeout evaluation\CMAQ v501 vs v471\CMAS2012_verdi_plots\O3diff_ORDBCminusv5_Jul2_0UT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5734" y="4052248"/>
            <a:ext cx="6480334" cy="4002405"/>
          </a:xfrm>
          <a:prstGeom prst="rect">
            <a:avLst/>
          </a:prstGeom>
          <a:noFill/>
        </p:spPr>
      </p:pic>
      <p:pic>
        <p:nvPicPr>
          <p:cNvPr id="14340" name="Picture 4" descr="G:\2007 shakeout evaluation\CMAQ v501 vs v471\CMAS2012_verdi_plots\O3diff_ORDBCminusv5_Jul22_20UT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2466" y="4087504"/>
            <a:ext cx="6480334" cy="400240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3124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– July 2</a:t>
            </a:r>
            <a:r>
              <a:rPr lang="en-US" baseline="30000" dirty="0" smtClean="0"/>
              <a:t>nd</a:t>
            </a:r>
            <a:r>
              <a:rPr lang="en-US" dirty="0" smtClean="0"/>
              <a:t>  0 UTC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06680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– July 22</a:t>
            </a:r>
            <a:r>
              <a:rPr lang="en-US" baseline="30000" dirty="0" smtClean="0"/>
              <a:t>nd</a:t>
            </a:r>
            <a:r>
              <a:rPr lang="en-US" dirty="0" smtClean="0"/>
              <a:t>  20 UTC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July Monthly </a:t>
            </a:r>
            <a:r>
              <a:rPr lang="en-US" sz="3200" dirty="0" err="1" smtClean="0"/>
              <a:t>Avg</a:t>
            </a:r>
            <a:r>
              <a:rPr lang="en-US" sz="3200" dirty="0" smtClean="0"/>
              <a:t> Ozone </a:t>
            </a:r>
            <a:r>
              <a:rPr lang="en-US" sz="2800" dirty="0" smtClean="0"/>
              <a:t>(2 specific days/hours)</a:t>
            </a:r>
          </a:p>
          <a:p>
            <a:pPr algn="ctr"/>
            <a:r>
              <a:rPr lang="en-US" sz="3200" dirty="0" smtClean="0"/>
              <a:t>Effect of  new IC/BC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3997656"/>
            <a:ext cx="434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(New IC/BC – v5.0.1) – July 22</a:t>
            </a:r>
            <a:r>
              <a:rPr lang="en-US" baseline="30000" dirty="0" smtClean="0"/>
              <a:t>nd</a:t>
            </a:r>
            <a:r>
              <a:rPr lang="en-US" dirty="0" smtClean="0"/>
              <a:t> 20 UTC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3974068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(New IC/BC – v5.0.1) – July 2</a:t>
            </a:r>
            <a:r>
              <a:rPr lang="en-US" baseline="30000" dirty="0" smtClean="0"/>
              <a:t>nd</a:t>
            </a:r>
            <a:r>
              <a:rPr lang="en-US" dirty="0" smtClean="0"/>
              <a:t>  0 UTC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2007 shakeout evaluation\CMAQ v501 vs v471\CMAS2012_verdi_plots\O3_Jul1_19UTC_LTG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143000"/>
            <a:ext cx="6480334" cy="4002405"/>
          </a:xfrm>
          <a:prstGeom prst="rect">
            <a:avLst/>
          </a:prstGeom>
          <a:noFill/>
        </p:spPr>
      </p:pic>
      <p:pic>
        <p:nvPicPr>
          <p:cNvPr id="13" name="Picture 2" descr="G:\2007 shakeout evaluation\CMAQ v501 vs v471\CMAS2012_verdi_plots\O3_Jul24_19UTC_LTG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7874" y="1143000"/>
            <a:ext cx="6480334" cy="4002405"/>
          </a:xfrm>
          <a:prstGeom prst="rect">
            <a:avLst/>
          </a:prstGeom>
          <a:noFill/>
        </p:spPr>
      </p:pic>
      <p:pic>
        <p:nvPicPr>
          <p:cNvPr id="13315" name="Picture 3" descr="G:\2007 shakeout evaluation\CMAQ v501 vs v471\CMAS2012_verdi_plots\O3diff_LTNGNOminusORDBC_Jul1_19UT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5734" y="3998595"/>
            <a:ext cx="6480334" cy="4002405"/>
          </a:xfrm>
          <a:prstGeom prst="rect">
            <a:avLst/>
          </a:prstGeom>
          <a:noFill/>
        </p:spPr>
      </p:pic>
      <p:pic>
        <p:nvPicPr>
          <p:cNvPr id="13316" name="Picture 4" descr="G:\2007 shakeout evaluation\CMAQ v501 vs v471\CMAS2012_verdi_plots\O3diff_LTNGNOminusORDBC_Jul24_19UT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2466" y="4074795"/>
            <a:ext cx="6480334" cy="400240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3124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LTNG NO – July 1</a:t>
            </a:r>
            <a:r>
              <a:rPr lang="en-US" baseline="30000" dirty="0" smtClean="0"/>
              <a:t>st</a:t>
            </a:r>
            <a:r>
              <a:rPr lang="en-US" dirty="0" smtClean="0"/>
              <a:t> 19 UTC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053152"/>
            <a:ext cx="3048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LTNG NO – July 24</a:t>
            </a:r>
            <a:r>
              <a:rPr lang="en-US" baseline="30000" dirty="0" smtClean="0"/>
              <a:t>th</a:t>
            </a:r>
            <a:r>
              <a:rPr lang="en-US" dirty="0" smtClean="0"/>
              <a:t> 19 UTC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July Monthly </a:t>
            </a:r>
            <a:r>
              <a:rPr lang="en-US" sz="3200" dirty="0" err="1" smtClean="0"/>
              <a:t>Avg</a:t>
            </a:r>
            <a:r>
              <a:rPr lang="en-US" sz="3200" dirty="0" smtClean="0"/>
              <a:t> Ozone </a:t>
            </a:r>
            <a:r>
              <a:rPr lang="en-US" sz="2800" dirty="0" smtClean="0"/>
              <a:t>(2 specific days/hours)</a:t>
            </a:r>
          </a:p>
          <a:p>
            <a:pPr algn="ctr"/>
            <a:r>
              <a:rPr lang="en-US" sz="3200" dirty="0" smtClean="0"/>
              <a:t>Effect of Lightning NO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3997656"/>
            <a:ext cx="396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(LGTN NO – new BC) – July 24</a:t>
            </a:r>
            <a:r>
              <a:rPr lang="en-US" baseline="30000" dirty="0" smtClean="0"/>
              <a:t>th</a:t>
            </a:r>
            <a:r>
              <a:rPr lang="en-US" dirty="0" smtClean="0"/>
              <a:t> 19 UTC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3974068"/>
            <a:ext cx="396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(LGTN NO – new BC) – July 1</a:t>
            </a:r>
            <a:r>
              <a:rPr lang="en-US" baseline="30000" dirty="0" smtClean="0"/>
              <a:t>st</a:t>
            </a:r>
            <a:r>
              <a:rPr lang="en-US" dirty="0" smtClean="0"/>
              <a:t> 19 UTC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2007 Sensitivity Runs\O3 spatial bias error diffs\2007ee_v5_07c_12US2_471_vs_501_vs_ORDBC_vs_LTGNO_O3hourly_Atlanta_timeseries_July14_21png.png"/>
          <p:cNvPicPr>
            <a:picLocks noChangeAspect="1" noChangeArrowheads="1"/>
          </p:cNvPicPr>
          <p:nvPr/>
        </p:nvPicPr>
        <p:blipFill>
          <a:blip r:embed="rId2" cstate="print"/>
          <a:srcRect b="51198"/>
          <a:stretch>
            <a:fillRect/>
          </a:stretch>
        </p:blipFill>
        <p:spPr bwMode="auto">
          <a:xfrm>
            <a:off x="90487" y="4114800"/>
            <a:ext cx="7072313" cy="2667000"/>
          </a:xfrm>
          <a:prstGeom prst="rect">
            <a:avLst/>
          </a:prstGeom>
          <a:noFill/>
        </p:spPr>
      </p:pic>
      <p:pic>
        <p:nvPicPr>
          <p:cNvPr id="4099" name="Picture 3" descr="G:\2007 Sensitivity Runs\O3 spatial bias error diffs\2007ee_v5_07c_12US2_471_vs_501_vs_ORDBC_vs_LTGNO_O3hourly_Atlanta_timeseries_July1_9.png"/>
          <p:cNvPicPr>
            <a:picLocks noChangeAspect="1" noChangeArrowheads="1"/>
          </p:cNvPicPr>
          <p:nvPr/>
        </p:nvPicPr>
        <p:blipFill>
          <a:blip r:embed="rId3" cstate="print"/>
          <a:srcRect b="51590"/>
          <a:stretch>
            <a:fillRect/>
          </a:stretch>
        </p:blipFill>
        <p:spPr bwMode="auto">
          <a:xfrm>
            <a:off x="90487" y="1393031"/>
            <a:ext cx="7072313" cy="264556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952-C8CE-4C46-B0FE-D10FDADB2F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Atlanta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2007 July Hourly Ozone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v4.7.1 </a:t>
            </a:r>
            <a:r>
              <a:rPr lang="en-US" sz="2800" dirty="0" err="1" smtClean="0"/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v5.0.1 </a:t>
            </a:r>
            <a:r>
              <a:rPr lang="en-US" sz="2800" dirty="0" err="1" smtClean="0"/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new IC/BC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LTNG 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76290"/>
            <a:ext cx="51054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July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– 9th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019490"/>
            <a:ext cx="533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July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1905000"/>
            <a:ext cx="2209800" cy="4031873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Model performance for hourly ozone is similar for the three CMAQ v5.0.1 sensitivity runs.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Nighttime differences between v5.0.1 and v4.7.1 runs reflect changes in the mixing in v5.0.1. 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Daytime differences are much smaller between all the model runs.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5029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30104" y="54864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7432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2007 Sensitivity Runs\O3 spatial bias error diffs\2007ee_v5_07c_v471_vs_501_vs_ORDBC_vs_ltnNO_12US2_O3_8hrmax_scatterplot_bins_July.png"/>
          <p:cNvPicPr>
            <a:picLocks noChangeAspect="1" noChangeArrowheads="1"/>
          </p:cNvPicPr>
          <p:nvPr/>
        </p:nvPicPr>
        <p:blipFill>
          <a:blip r:embed="rId3" cstate="print"/>
          <a:srcRect r="49784"/>
          <a:stretch>
            <a:fillRect/>
          </a:stretch>
        </p:blipFill>
        <p:spPr bwMode="auto">
          <a:xfrm>
            <a:off x="4648200" y="1371600"/>
            <a:ext cx="4419600" cy="4800600"/>
          </a:xfrm>
          <a:prstGeom prst="rect">
            <a:avLst/>
          </a:prstGeom>
          <a:noFill/>
        </p:spPr>
      </p:pic>
      <p:pic>
        <p:nvPicPr>
          <p:cNvPr id="6146" name="Picture 2" descr="G:\2007 Sensitivity Runs\O3 spatial bias error diffs\2007ee_v5_07c_v471_vs_501_vs_ORDBC_vs_ltnNO_12US2_O3hourly_scatterplot_bins_July.png"/>
          <p:cNvPicPr>
            <a:picLocks noChangeAspect="1" noChangeArrowheads="1"/>
          </p:cNvPicPr>
          <p:nvPr/>
        </p:nvPicPr>
        <p:blipFill>
          <a:blip r:embed="rId4" cstate="print"/>
          <a:srcRect r="49899"/>
          <a:stretch>
            <a:fillRect/>
          </a:stretch>
        </p:blipFill>
        <p:spPr bwMode="auto">
          <a:xfrm>
            <a:off x="86361" y="1371600"/>
            <a:ext cx="4409439" cy="48006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952-C8CE-4C46-B0FE-D10FDADB2F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/>
              <a:t>2007 July Ozone </a:t>
            </a:r>
            <a:r>
              <a:rPr lang="en-US" sz="3600" dirty="0" smtClean="0"/>
              <a:t>– Mean Bias (ppb)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v4.7.1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vs</a:t>
            </a: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v5.0.1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new IC/BC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LTNG NO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219200"/>
            <a:ext cx="441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8-hr max daily Ozone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441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Hourly Ozone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457200" y="2209800"/>
            <a:ext cx="12954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elemental Carbon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2007 shakeout evaluation\CMAQ v501 vs v471\CMAS2012_verdi_plots\EC_monthlyavg_CMAQv471_jul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976" y="119389"/>
            <a:ext cx="7658576" cy="4730115"/>
          </a:xfrm>
          <a:prstGeom prst="rect">
            <a:avLst/>
          </a:prstGeom>
          <a:noFill/>
        </p:spPr>
      </p:pic>
      <p:pic>
        <p:nvPicPr>
          <p:cNvPr id="7170" name="Picture 2" descr="G:\2007 shakeout evaluation\CMAQ v501 vs v471\CMAS2012_verdi_plots\ECdiff_v5minusv471_monthlyavg_CMAQv471_jul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76600"/>
            <a:ext cx="7714298" cy="49220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914400"/>
            <a:ext cx="299312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2007 July Monthly </a:t>
            </a:r>
            <a:r>
              <a:rPr lang="en-US" sz="2400" dirty="0" err="1" smtClean="0"/>
              <a:t>Avg</a:t>
            </a:r>
            <a:endParaRPr lang="en-US" sz="2400" dirty="0" smtClean="0"/>
          </a:p>
          <a:p>
            <a:pPr algn="ctr"/>
            <a:r>
              <a:rPr lang="en-US" sz="2400" dirty="0" smtClean="0"/>
              <a:t>Elemental Carbon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3288268"/>
            <a:ext cx="533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v5.0.1 –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8984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G:\2007 Sensitivity Runs\EC spatial bias error diffs\2007ee_ltngNO_24L_v5_07c_c501_minus_ORDBC_V5g_12US2_EC_spatialplot_Bias_Diff_Ju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28052"/>
            <a:ext cx="4800610" cy="3710948"/>
          </a:xfrm>
          <a:prstGeom prst="rect">
            <a:avLst/>
          </a:prstGeom>
          <a:noFill/>
        </p:spPr>
      </p:pic>
      <p:pic>
        <p:nvPicPr>
          <p:cNvPr id="11268" name="Picture 4" descr="G:\2007 Sensitivity Runs\EC spatial bias error diffs\2007ee_ORDBC_v5_07c_cmaq501_V5g_minus_v50112US2_EC_spatialplot_Bias_Diff_Jul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8848"/>
            <a:ext cx="4800610" cy="3710948"/>
          </a:xfrm>
          <a:prstGeom prst="rect">
            <a:avLst/>
          </a:prstGeom>
          <a:noFill/>
        </p:spPr>
      </p:pic>
      <p:pic>
        <p:nvPicPr>
          <p:cNvPr id="11267" name="Picture 3" descr="G:\2007 Sensitivity Runs\EC spatial bias error diffs\2007ee_v5_07c_cmaq501_V5g_minus_v471_12US2_EC_spatialplot_Bias_Diff_Jul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0" y="636896"/>
            <a:ext cx="4800610" cy="3710948"/>
          </a:xfrm>
          <a:prstGeom prst="rect">
            <a:avLst/>
          </a:prstGeom>
          <a:noFill/>
        </p:spPr>
      </p:pic>
      <p:pic>
        <p:nvPicPr>
          <p:cNvPr id="11266" name="Picture 2" descr="G:\2007 Sensitivity Runs\2007ee_07c_CMAQ471 Bias Error Plots and Stats\EC\2007ee_v5_07c_12US2_EC_statsplot_MB_Jul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2452"/>
            <a:ext cx="4800610" cy="371094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189924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Mean Bias </a:t>
            </a:r>
            <a:r>
              <a:rPr lang="en-US" dirty="0" smtClean="0"/>
              <a:t>2007 Benchmark v4.7.1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143000"/>
            <a:ext cx="441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v5.0.1 - v4.7.1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July Elemental Carbon</a:t>
            </a:r>
          </a:p>
          <a:p>
            <a:pPr algn="ctr"/>
            <a:r>
              <a:rPr lang="en-US" sz="3200" dirty="0" smtClean="0"/>
              <a:t>∆ Absolute Bias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4038600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LTNG NO - New IC/BC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038600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-  v5.0.1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629400" y="1752600"/>
            <a:ext cx="16764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2007 shakeout evaluation\CMAQ v501 vs v471\CMAS2012_verdi_plots\EC_monthlyavg_CMAQv471_jan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976" y="119389"/>
            <a:ext cx="7658576" cy="4730115"/>
          </a:xfrm>
          <a:prstGeom prst="rect">
            <a:avLst/>
          </a:prstGeom>
          <a:noFill/>
        </p:spPr>
      </p:pic>
      <p:pic>
        <p:nvPicPr>
          <p:cNvPr id="6147" name="Picture 3" descr="G:\2007 shakeout evaluation\CMAQ v501 vs v471\CMAS2012_verdi_plots\ECdiff_v5minusv471_monthlyavg_CMAQv471_jan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429000"/>
            <a:ext cx="7658576" cy="47301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914400"/>
            <a:ext cx="348832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2007 January Monthly </a:t>
            </a:r>
            <a:r>
              <a:rPr lang="en-US" sz="2400" dirty="0" err="1" smtClean="0"/>
              <a:t>Avg</a:t>
            </a:r>
            <a:endParaRPr lang="en-US" sz="2400" dirty="0" smtClean="0"/>
          </a:p>
          <a:p>
            <a:pPr algn="ctr"/>
            <a:r>
              <a:rPr lang="en-US" sz="2400" dirty="0" smtClean="0"/>
              <a:t>Elemental Carbon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3399724"/>
            <a:ext cx="533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v5.0.1 –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8984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41148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12 </a:t>
            </a:r>
            <a:r>
              <a:rPr lang="en-US" sz="2400" dirty="0"/>
              <a:t>km “national” </a:t>
            </a:r>
            <a:r>
              <a:rPr lang="en-US" sz="2400" dirty="0" smtClean="0"/>
              <a:t>US2 Domain</a:t>
            </a:r>
            <a:endParaRPr lang="en-US" sz="2400" dirty="0"/>
          </a:p>
          <a:p>
            <a:r>
              <a:rPr lang="en-US" sz="2400" dirty="0" smtClean="0"/>
              <a:t>24 </a:t>
            </a:r>
            <a:r>
              <a:rPr lang="en-US" sz="2400" dirty="0"/>
              <a:t>Vertical Layers</a:t>
            </a:r>
          </a:p>
          <a:p>
            <a:r>
              <a:rPr lang="en-US" sz="2400" dirty="0" smtClean="0"/>
              <a:t>January and July monthly runs</a:t>
            </a:r>
          </a:p>
          <a:p>
            <a:pPr lvl="1"/>
            <a:r>
              <a:rPr lang="en-US" sz="2400" dirty="0" smtClean="0"/>
              <a:t>10 </a:t>
            </a:r>
            <a:r>
              <a:rPr lang="en-US" sz="2400" dirty="0"/>
              <a:t>ramp-up </a:t>
            </a:r>
            <a:r>
              <a:rPr lang="en-US" sz="2400" dirty="0" smtClean="0"/>
              <a:t>days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F:\SPHILLIP\Domains\12US2_dom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19400"/>
            <a:ext cx="4734112" cy="3657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371600"/>
            <a:ext cx="89154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Emissions built off 2008 NEI v2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al., 9:30am Dogwood Room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2007 Meteorology </a:t>
            </a:r>
            <a:r>
              <a:rPr lang="en-US" sz="2400" dirty="0" smtClean="0"/>
              <a:t>WRF v3.1 with MCIP v3.6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err="1" smtClean="0"/>
              <a:t>Misenis</a:t>
            </a:r>
            <a:r>
              <a:rPr lang="en-US" sz="2000" dirty="0" smtClean="0"/>
              <a:t> et al, poster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G:\2007 Sensitivity Runs\EC spatial bias error diffs\2007ee_ORDBC_v5_07c_cmaq501_V5g_minus_v50112US2_EC_spatialplot_Bias_Diff_J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69920"/>
            <a:ext cx="5040873" cy="3897403"/>
          </a:xfrm>
          <a:prstGeom prst="rect">
            <a:avLst/>
          </a:prstGeom>
          <a:noFill/>
        </p:spPr>
      </p:pic>
      <p:pic>
        <p:nvPicPr>
          <p:cNvPr id="15" name="Picture 3" descr="G:\2007 Sensitivity Runs\EC spatial bias error diffs\2007ee_v5_07c_cmaq501_V5g_minus_v471_12US2_EC_spatialplot_Bias_Diff_J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169920"/>
            <a:ext cx="5040873" cy="3897403"/>
          </a:xfrm>
          <a:prstGeom prst="rect">
            <a:avLst/>
          </a:prstGeom>
          <a:noFill/>
        </p:spPr>
      </p:pic>
      <p:pic>
        <p:nvPicPr>
          <p:cNvPr id="14" name="Picture 2" descr="G:\2007 Sensitivity Runs\2007ee_07c_CMAQ471 Bias Error Plots and Stats\EC\2007ee_v5_07c_12US2_EC_statsplot_MB_J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327" y="-166048"/>
            <a:ext cx="5040873" cy="389740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89848"/>
            <a:ext cx="36576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Mean Bias </a:t>
            </a:r>
          </a:p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33800"/>
            <a:ext cx="4876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v5.0.1 -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22208" y="3747448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-  v5.0.1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30360" y="1381780"/>
            <a:ext cx="277544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2007 January </a:t>
            </a:r>
          </a:p>
          <a:p>
            <a:r>
              <a:rPr lang="en-US" sz="2800" dirty="0" smtClean="0"/>
              <a:t>Elemental Carbon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9404" y="3429000"/>
            <a:ext cx="21755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∆ Absolute Bias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4267200"/>
            <a:ext cx="19050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Sulfate PM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07 shakeout evaluation\CMAQ v501 vs v471\CMAS2012_verdi_plots\SO4_monthlyavg_CMAQv471_jul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" y="129540"/>
            <a:ext cx="7069455" cy="4366260"/>
          </a:xfrm>
          <a:prstGeom prst="rect">
            <a:avLst/>
          </a:prstGeom>
          <a:noFill/>
        </p:spPr>
      </p:pic>
      <p:pic>
        <p:nvPicPr>
          <p:cNvPr id="2051" name="Picture 3" descr="G:\2007 shakeout evaluation\CMAQ v501 vs v471\CMAS2012_verdi_plots\SO4diff_v5minusv471_monthlyavg_CMAQv471_jul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3775" y="3661410"/>
            <a:ext cx="7069455" cy="4263390"/>
          </a:xfrm>
          <a:prstGeom prst="rect">
            <a:avLst/>
          </a:prstGeom>
          <a:noFill/>
        </p:spPr>
      </p:pic>
      <p:pic>
        <p:nvPicPr>
          <p:cNvPr id="2052" name="Picture 4" descr="G:\2007 shakeout evaluation\CMAQ v501 vs v471\CMAS2012_verdi_plots\SO4diff_ORDBCminusv5_monthlyavg_CMAQv471_jul20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629052"/>
            <a:ext cx="7069455" cy="43662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17473" y="914400"/>
            <a:ext cx="299312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2007 July Monthly </a:t>
            </a:r>
            <a:r>
              <a:rPr lang="en-US" sz="2400" dirty="0" err="1" smtClean="0"/>
              <a:t>Avg</a:t>
            </a:r>
            <a:endParaRPr lang="en-US" sz="2400" dirty="0" smtClean="0"/>
          </a:p>
          <a:p>
            <a:pPr algn="ctr"/>
            <a:r>
              <a:rPr lang="en-US" sz="2400" dirty="0" smtClean="0"/>
              <a:t>Sulfate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4800" y="3608696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v5.0.1 –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8786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3579420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-  v5.0.1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9098891">
            <a:off x="2704982" y="4777906"/>
            <a:ext cx="914400" cy="463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G:\2007 Sensitivity Runs\SO4 spatial bias error diffs\2007ee_ltngNO_24L_v5_07c_c501_V5g_minus_ORDBC_12US2_SO4_spatialplot_Bias_Diff_Jul-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28052"/>
            <a:ext cx="4800610" cy="3710948"/>
          </a:xfrm>
          <a:prstGeom prst="rect">
            <a:avLst/>
          </a:prstGeom>
          <a:noFill/>
        </p:spPr>
      </p:pic>
      <p:pic>
        <p:nvPicPr>
          <p:cNvPr id="13316" name="Picture 4" descr="G:\2007 Sensitivity Runs\SO4 spatial bias error diffs\2007ee_ORDBC_v5_07c_cmaq501_V5g_minus_501_12US2_SO4_spatialplot_Bias_Diff_J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8848"/>
            <a:ext cx="4800610" cy="3710948"/>
          </a:xfrm>
          <a:prstGeom prst="rect">
            <a:avLst/>
          </a:prstGeom>
          <a:noFill/>
        </p:spPr>
      </p:pic>
      <p:pic>
        <p:nvPicPr>
          <p:cNvPr id="13315" name="Picture 3" descr="G:\2007 Sensitivity Runs\SO4 spatial bias error diffs\2007ee_v5_07c_cmaq501_V5g_minus_471_12US2_SO4_spatialplot_Bias_Diff_J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50544"/>
            <a:ext cx="4800610" cy="3710948"/>
          </a:xfrm>
          <a:prstGeom prst="rect">
            <a:avLst/>
          </a:prstGeom>
          <a:noFill/>
        </p:spPr>
      </p:pic>
      <p:pic>
        <p:nvPicPr>
          <p:cNvPr id="13314" name="Picture 2" descr="G:\2007 Sensitivity Runs\2007ee_07c_CMAQ471 Bias Error Plots and Stats\SO4\2007ee_v5_07c_12US2_SO4_statsplot_MB_Jul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" y="632452"/>
            <a:ext cx="4800610" cy="371094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Mean Bias </a:t>
            </a:r>
            <a:r>
              <a:rPr lang="en-US" dirty="0" smtClean="0"/>
              <a:t>2007 Benchmark v4.7.1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143000"/>
            <a:ext cx="441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v5.0.1 - v4.7.1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July Sulfate PM</a:t>
            </a:r>
          </a:p>
          <a:p>
            <a:pPr algn="ctr"/>
            <a:r>
              <a:rPr lang="en-US" sz="3200" dirty="0" smtClean="0"/>
              <a:t>∆ Absolute Bias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4038600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LTNG NO - New IC/BC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038600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-  v5.0.1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Nitrate PM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2007 shakeout evaluation\CMAQ v501 vs v471\CMAS2012_verdi_plots\NO3_monthlyavg_CMAQv471_jan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"/>
            <a:ext cx="7069455" cy="4366260"/>
          </a:xfrm>
          <a:prstGeom prst="rect">
            <a:avLst/>
          </a:prstGeom>
          <a:noFill/>
        </p:spPr>
      </p:pic>
      <p:pic>
        <p:nvPicPr>
          <p:cNvPr id="3074" name="Picture 2" descr="G:\2007 shakeout evaluation\CMAQ v501 vs v471\CMAS2012_verdi_plots\NO3diff_v5minusv471_monthlyavg_CMAQv471_jan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408" y="3593456"/>
            <a:ext cx="7069455" cy="4366260"/>
          </a:xfrm>
          <a:prstGeom prst="rect">
            <a:avLst/>
          </a:prstGeom>
          <a:noFill/>
        </p:spPr>
      </p:pic>
      <p:pic>
        <p:nvPicPr>
          <p:cNvPr id="3075" name="Picture 3" descr="G:\2007 shakeout evaluation\CMAQ v501 vs v471\CMAS2012_verdi_plots\NO3diff_ORDBCminusv5_monthlyavg_CMAQv471_jan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5" y="3619500"/>
            <a:ext cx="7069455" cy="43662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914400"/>
            <a:ext cx="348832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2007 January Monthly </a:t>
            </a:r>
            <a:r>
              <a:rPr lang="en-US" sz="2400" dirty="0" err="1" smtClean="0"/>
              <a:t>Avg</a:t>
            </a:r>
            <a:endParaRPr lang="en-US" sz="2400" dirty="0" smtClean="0"/>
          </a:p>
          <a:p>
            <a:pPr algn="ctr"/>
            <a:r>
              <a:rPr lang="en-US" sz="2400" dirty="0" smtClean="0"/>
              <a:t>Nitrate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32096" y="3546144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v5.0.1 –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8786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579420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– v 5.0.1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4800" y="4495800"/>
            <a:ext cx="457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2007 Sensitivity Runs\2007ee_07c_CMAQ471 Bias Error Plots and Stats\NO3\2007ee_v5_07c_12US2_NO3_statsplot_MB_J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228600"/>
            <a:ext cx="5280914" cy="4082993"/>
          </a:xfrm>
          <a:prstGeom prst="rect">
            <a:avLst/>
          </a:prstGeom>
          <a:noFill/>
        </p:spPr>
      </p:pic>
      <p:pic>
        <p:nvPicPr>
          <p:cNvPr id="14339" name="Picture 3" descr="G:\2007 Sensitivity Runs\NO3 spatial bias error diffs\2007ee_v5_07c_cmaq501_V5g_minus_v471_12US2_NO3_spatialplot_Bias_Diff_J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124200"/>
            <a:ext cx="5280914" cy="4082993"/>
          </a:xfrm>
          <a:prstGeom prst="rect">
            <a:avLst/>
          </a:prstGeom>
          <a:noFill/>
        </p:spPr>
      </p:pic>
      <p:pic>
        <p:nvPicPr>
          <p:cNvPr id="14340" name="Picture 4" descr="G:\2007 Sensitivity Runs\NO3 spatial bias error diffs\2007ee_ORDBC_v5_07c_cmaq501_V5g_minus_v501_12US2_NO3_spatialplot_Bias_Diff_J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124200"/>
            <a:ext cx="5280914" cy="408299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76200"/>
            <a:ext cx="31242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Mean Bias </a:t>
            </a:r>
          </a:p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33800"/>
            <a:ext cx="4876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v5.0.1 -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22208" y="3747448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-  v5.0.1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22374" y="1381780"/>
            <a:ext cx="379302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2007 January Nitrate 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3348335"/>
            <a:ext cx="21755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∆ Absolute Bias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Summary of Findings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Updates to mixing in v5.0.1 produced large effects in model predictions</a:t>
            </a:r>
          </a:p>
          <a:p>
            <a:pPr lvl="1"/>
            <a:r>
              <a:rPr lang="en-US" dirty="0" smtClean="0"/>
              <a:t>Mostly at nighttime</a:t>
            </a:r>
            <a:endParaRPr lang="en-US" dirty="0"/>
          </a:p>
          <a:p>
            <a:r>
              <a:rPr lang="en-US" dirty="0" smtClean="0"/>
              <a:t>Overall, new BCs and Lightning NO emissions produced small changes in model predictions</a:t>
            </a:r>
          </a:p>
          <a:p>
            <a:pPr lvl="1"/>
            <a:r>
              <a:rPr lang="en-US" dirty="0" smtClean="0"/>
              <a:t>substantial changes at isolated locations and times (sporadic)</a:t>
            </a:r>
          </a:p>
          <a:p>
            <a:r>
              <a:rPr lang="en-US" dirty="0" smtClean="0"/>
              <a:t>Future work will evaluate</a:t>
            </a:r>
          </a:p>
          <a:p>
            <a:pPr lvl="1"/>
            <a:r>
              <a:rPr lang="en-US" dirty="0" smtClean="0"/>
              <a:t>WRF v3.3 meteorology</a:t>
            </a:r>
          </a:p>
          <a:p>
            <a:pPr lvl="1"/>
            <a:r>
              <a:rPr lang="en-US" dirty="0" smtClean="0"/>
              <a:t>20 meter 1</a:t>
            </a:r>
            <a:r>
              <a:rPr lang="en-US" baseline="30000" dirty="0" smtClean="0"/>
              <a:t>st</a:t>
            </a:r>
            <a:r>
              <a:rPr lang="en-US" dirty="0" smtClean="0"/>
              <a:t> layer thickness</a:t>
            </a:r>
          </a:p>
          <a:p>
            <a:pPr lvl="1"/>
            <a:r>
              <a:rPr lang="en-US" dirty="0" smtClean="0"/>
              <a:t>Bi-directional flux for fertilizer NH</a:t>
            </a:r>
            <a:r>
              <a:rPr lang="en-US" sz="2000" dirty="0" smtClean="0"/>
              <a:t>3 </a:t>
            </a:r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Wind-blown dust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952-C8CE-4C46-B0FE-D10FDADB2F1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96" y="304800"/>
            <a:ext cx="8915400" cy="533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Characterization of new BCs for 2007 platform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450068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Old BCs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438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BCs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38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Compare old and new 24 layer BCs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July Monthly Maximum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Documents and Settings\hsimon02\Heather's documents\Model Applications Team\2007platform\curtainplots\plots\O3Jul2007_BCcurtain_US1_oldBCs_m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95600"/>
            <a:ext cx="4800600" cy="3600450"/>
          </a:xfrm>
          <a:prstGeom prst="rect">
            <a:avLst/>
          </a:prstGeom>
          <a:noFill/>
        </p:spPr>
      </p:pic>
      <p:pic>
        <p:nvPicPr>
          <p:cNvPr id="9" name="Picture 3" descr="C:\Documents and Settings\hsimon02\Heather's documents\Model Applications Team\2007platform\curtainplots\plots\O3Jul2007_BCcurtain_US2_GEOS2CMAQ_ma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Description of Current Model Sensitivities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Incremental simulations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952-C8CE-4C46-B0FE-D10FDADB2F1D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71600"/>
          <a:ext cx="8686800" cy="5070534"/>
        </p:xfrm>
        <a:graphic>
          <a:graphicData uri="http://schemas.openxmlformats.org/drawingml/2006/table">
            <a:tbl>
              <a:tblPr/>
              <a:tblGrid>
                <a:gridCol w="1260431"/>
                <a:gridCol w="1860638"/>
                <a:gridCol w="1860638"/>
                <a:gridCol w="1876293"/>
                <a:gridCol w="1828800"/>
              </a:tblGrid>
              <a:tr h="346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Meteorology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Emissions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IC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/BC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68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2007 Benchmark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CMAQ v4.7.1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 fontAlgn="b">
                        <a:buFont typeface="Arial" pitchFamily="34" charset="0"/>
                        <a:buNone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-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CAPs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- AERO5</a:t>
                      </a: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- j-tables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 2007 WRF v3.1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 MCIP v3.6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 38 meter 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baseline="0" dirty="0" smtClean="0"/>
                        <a:t> layer thickness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2007 Emissions built off 2008 NEI v2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2007 24-layer GEOS-Chem v8-02-03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Upper layer O3 adjusted downward based on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ozonesonde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Sensitivity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CMAQ v5.0.1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-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CAPs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- AERO6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- inline photolysis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Sensitivity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Same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as above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2007 24-layer GEOS-Chem v8-03-02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using GEOS2CMAQ tool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1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Sensitivity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Same as above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 2007 Emissions built</a:t>
                      </a:r>
                      <a:r>
                        <a:rPr lang="en-US" sz="1400" baseline="0" dirty="0" smtClean="0"/>
                        <a:t> off 2008 NEI v2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 Lightning NO </a:t>
                      </a:r>
                      <a:r>
                        <a:rPr lang="en-US" sz="1400" dirty="0" err="1" smtClean="0"/>
                        <a:t>emis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2007 shakeout evaluation\CMAQ v501 vs v471\CMAS2012_verdi_plots\O3_monthlyavg_CMAQv471_jan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" y="151148"/>
            <a:ext cx="7069455" cy="4366260"/>
          </a:xfrm>
          <a:prstGeom prst="rect">
            <a:avLst/>
          </a:prstGeom>
          <a:noFill/>
        </p:spPr>
      </p:pic>
      <p:pic>
        <p:nvPicPr>
          <p:cNvPr id="10244" name="Picture 4" descr="G:\2007 shakeout evaluation\CMAQ v501 vs v471\CMAS2012_verdi_plots\O3diff_v5minusv471_monthlyavg_CMAQv471_jan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751" y="3603008"/>
            <a:ext cx="7069455" cy="4366260"/>
          </a:xfrm>
          <a:prstGeom prst="rect">
            <a:avLst/>
          </a:prstGeom>
          <a:noFill/>
        </p:spPr>
      </p:pic>
      <p:pic>
        <p:nvPicPr>
          <p:cNvPr id="10245" name="Picture 5" descr="G:\2007 shakeout evaluation\CMAQ v501 vs v471\CMAS2012_verdi_plots\O3diff_ORDBCminusv5_monthlyavg_CMAQv471_jan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673" y="3635992"/>
            <a:ext cx="7069455" cy="43662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32096" y="3546144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v5.0.1 –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8984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579420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– v 5.0.1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1179493"/>
            <a:ext cx="33528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2007 January Monthly </a:t>
            </a:r>
            <a:r>
              <a:rPr lang="en-US" sz="2800" dirty="0" err="1" smtClean="0"/>
              <a:t>Avg</a:t>
            </a:r>
            <a:r>
              <a:rPr lang="en-US" sz="2800" dirty="0" smtClean="0"/>
              <a:t> Ozone (all hours)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2007 Sensitivity Runs\O3 spatial bias error diffs\2007ee_v5_07c_cmaq501_V5g_minus_v471_12US2_O3_8hrmax_spatialplot_Bias_Diff_J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6752"/>
            <a:ext cx="5040873" cy="3897403"/>
          </a:xfrm>
          <a:prstGeom prst="rect">
            <a:avLst/>
          </a:prstGeom>
          <a:noFill/>
        </p:spPr>
      </p:pic>
      <p:pic>
        <p:nvPicPr>
          <p:cNvPr id="19" name="Picture 3" descr="G:\2007 Sensitivity Runs\O3 spatial bias error diffs\2007ee_ORDBC_v5_07c_cmaq501_V5g_minus_v501_12US2_O3_8hrmax_spatialplot_Bias_Diff_Jan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00400"/>
            <a:ext cx="5040873" cy="3897403"/>
          </a:xfrm>
          <a:prstGeom prst="rect">
            <a:avLst/>
          </a:prstGeom>
          <a:noFill/>
        </p:spPr>
      </p:pic>
      <p:pic>
        <p:nvPicPr>
          <p:cNvPr id="13" name="Picture 2" descr="G:\2007 Sensitivity Runs\2007ee_07c_CMAQ471 Bias Error Plots and Stats\8hrmax O3\2007ee_v5_07c_12US2_8hrmaxO3_statsplot_MB_J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-187656"/>
            <a:ext cx="5040873" cy="389740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89848"/>
            <a:ext cx="36576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Mean Bias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47448"/>
            <a:ext cx="4876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v5.0.1 -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99376" y="3788392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-  v5.0.1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1748" y="1331893"/>
            <a:ext cx="358463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2007 January 8-hr max </a:t>
            </a:r>
          </a:p>
          <a:p>
            <a:pPr algn="ctr"/>
            <a:r>
              <a:rPr lang="en-US" sz="2800" dirty="0" smtClean="0"/>
              <a:t>Daily Ozone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7372" y="3424535"/>
            <a:ext cx="22312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∆ Absolute Bias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2007 Sensitivity Runs\O3 spatial bias error diffs\2007ee_v5_07c_12US2_471_vs_501_vs_ORDBC_vs_LTGNO_O3hourly_Detroit_timeseries_July22_31png.png"/>
          <p:cNvPicPr>
            <a:picLocks noChangeAspect="1" noChangeArrowheads="1"/>
          </p:cNvPicPr>
          <p:nvPr/>
        </p:nvPicPr>
        <p:blipFill>
          <a:blip r:embed="rId2" cstate="print"/>
          <a:srcRect b="51199"/>
          <a:stretch>
            <a:fillRect/>
          </a:stretch>
        </p:blipFill>
        <p:spPr bwMode="auto">
          <a:xfrm>
            <a:off x="395287" y="4114800"/>
            <a:ext cx="7072313" cy="2667000"/>
          </a:xfrm>
          <a:prstGeom prst="rect">
            <a:avLst/>
          </a:prstGeom>
          <a:noFill/>
        </p:spPr>
      </p:pic>
      <p:pic>
        <p:nvPicPr>
          <p:cNvPr id="8194" name="Picture 2" descr="G:\2007 Sensitivity Runs\O3 spatial bias error diffs\2007ee_v5_07c_12US2_471_vs_501_vs_ORDBC_vs_LTGNO_O3hourly_Detroit_timeseries_July1_9.png"/>
          <p:cNvPicPr>
            <a:picLocks noChangeAspect="1" noChangeArrowheads="1"/>
          </p:cNvPicPr>
          <p:nvPr/>
        </p:nvPicPr>
        <p:blipFill>
          <a:blip r:embed="rId3" cstate="print"/>
          <a:srcRect b="51198"/>
          <a:stretch>
            <a:fillRect/>
          </a:stretch>
        </p:blipFill>
        <p:spPr bwMode="auto">
          <a:xfrm>
            <a:off x="381000" y="1371600"/>
            <a:ext cx="7072313" cy="2667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952-C8CE-4C46-B0FE-D10FDADB2F1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Detroit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2007 July Hourly Ozone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v4.7.1 </a:t>
            </a:r>
            <a:r>
              <a:rPr lang="en-US" sz="2800" dirty="0" err="1" smtClean="0">
                <a:solidFill>
                  <a:srgbClr val="0070C0"/>
                </a:solidFill>
              </a:rPr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v5.0.1 </a:t>
            </a:r>
            <a:r>
              <a:rPr lang="en-US" sz="2800" dirty="0" err="1" smtClean="0">
                <a:solidFill>
                  <a:srgbClr val="0070C0"/>
                </a:solidFill>
              </a:rPr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new IC/BC </a:t>
            </a:r>
            <a:r>
              <a:rPr lang="en-US" sz="2800" dirty="0" err="1" smtClean="0">
                <a:solidFill>
                  <a:srgbClr val="0070C0"/>
                </a:solidFill>
              </a:rPr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LTNG 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76290"/>
            <a:ext cx="51054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July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– 9th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019490"/>
            <a:ext cx="533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July 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–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2007 Sensitivity Runs\O3 spatial bias error diffs\2007ee_v5_07c_12US2_471_vs_501_vs_ORDBC_vs_LTGNO_O3hourly_LA_timeseries_July24_31.png"/>
          <p:cNvPicPr>
            <a:picLocks noChangeAspect="1" noChangeArrowheads="1"/>
          </p:cNvPicPr>
          <p:nvPr/>
        </p:nvPicPr>
        <p:blipFill>
          <a:blip r:embed="rId2" cstate="print"/>
          <a:srcRect b="52593"/>
          <a:stretch>
            <a:fillRect/>
          </a:stretch>
        </p:blipFill>
        <p:spPr bwMode="auto">
          <a:xfrm>
            <a:off x="381000" y="4114800"/>
            <a:ext cx="7072313" cy="2590800"/>
          </a:xfrm>
          <a:prstGeom prst="rect">
            <a:avLst/>
          </a:prstGeom>
          <a:noFill/>
        </p:spPr>
      </p:pic>
      <p:pic>
        <p:nvPicPr>
          <p:cNvPr id="9218" name="Picture 2" descr="G:\2007 Sensitivity Runs\O3 spatial bias error diffs\2007ee_v5_07c_12US2_471_vs_501_vs_ORDBC_vs_LTGNO_O3hourly_LA_timeseries_July1_9.png"/>
          <p:cNvPicPr>
            <a:picLocks noChangeAspect="1" noChangeArrowheads="1"/>
          </p:cNvPicPr>
          <p:nvPr/>
        </p:nvPicPr>
        <p:blipFill>
          <a:blip r:embed="rId3" cstate="print"/>
          <a:srcRect b="49804"/>
          <a:stretch>
            <a:fillRect/>
          </a:stretch>
        </p:blipFill>
        <p:spPr bwMode="auto">
          <a:xfrm>
            <a:off x="395287" y="1371600"/>
            <a:ext cx="7072313" cy="2743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952-C8CE-4C46-B0FE-D10FDADB2F1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 Angeles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2007 July Hourly Ozone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v4.7.1 </a:t>
            </a:r>
            <a:r>
              <a:rPr lang="en-US" sz="2800" dirty="0" err="1" smtClean="0">
                <a:solidFill>
                  <a:srgbClr val="0070C0"/>
                </a:solidFill>
              </a:rPr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v5.0.1 </a:t>
            </a:r>
            <a:r>
              <a:rPr lang="en-US" sz="2800" dirty="0" err="1" smtClean="0">
                <a:solidFill>
                  <a:srgbClr val="0070C0"/>
                </a:solidFill>
              </a:rPr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new IC/BC </a:t>
            </a:r>
            <a:r>
              <a:rPr lang="en-US" sz="2800" dirty="0" err="1" smtClean="0">
                <a:solidFill>
                  <a:srgbClr val="0070C0"/>
                </a:solidFill>
              </a:rPr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LTNG 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76290"/>
            <a:ext cx="51054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July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– 9th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019490"/>
            <a:ext cx="533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July 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2007 Sensitivity Runs\O3 spatial bias error diffs\2007ee_v5_07c_12US2_471_vs_501_vs_ORDBC_vs_LTGNO_O3hourly_Denver_timeseries_July22_31.png"/>
          <p:cNvPicPr>
            <a:picLocks noChangeAspect="1" noChangeArrowheads="1"/>
          </p:cNvPicPr>
          <p:nvPr/>
        </p:nvPicPr>
        <p:blipFill>
          <a:blip r:embed="rId2" cstate="print"/>
          <a:srcRect b="51591"/>
          <a:stretch>
            <a:fillRect/>
          </a:stretch>
        </p:blipFill>
        <p:spPr bwMode="auto">
          <a:xfrm>
            <a:off x="533400" y="4114800"/>
            <a:ext cx="7072313" cy="2645569"/>
          </a:xfrm>
          <a:prstGeom prst="rect">
            <a:avLst/>
          </a:prstGeom>
          <a:noFill/>
        </p:spPr>
      </p:pic>
      <p:pic>
        <p:nvPicPr>
          <p:cNvPr id="10242" name="Picture 2" descr="G:\2007 Sensitivity Runs\O3 spatial bias error diffs\2007ee_v5_07c_12US2_471_vs_501_vs_ORDBC_vs_LTGNO_O3hourly_Denver_timeseries_July1_9.png"/>
          <p:cNvPicPr>
            <a:picLocks noChangeAspect="1" noChangeArrowheads="1"/>
          </p:cNvPicPr>
          <p:nvPr/>
        </p:nvPicPr>
        <p:blipFill>
          <a:blip r:embed="rId3" cstate="print"/>
          <a:srcRect b="49804"/>
          <a:stretch>
            <a:fillRect/>
          </a:stretch>
        </p:blipFill>
        <p:spPr bwMode="auto">
          <a:xfrm>
            <a:off x="533400" y="1371600"/>
            <a:ext cx="7072313" cy="2743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952-C8CE-4C46-B0FE-D10FDADB2F1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Denver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2007 July Hourly Ozone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v4.7.1 </a:t>
            </a:r>
            <a:r>
              <a:rPr lang="en-US" sz="2800" dirty="0" err="1" smtClean="0">
                <a:solidFill>
                  <a:srgbClr val="0070C0"/>
                </a:solidFill>
              </a:rPr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v5.0.1 </a:t>
            </a:r>
            <a:r>
              <a:rPr lang="en-US" sz="2800" dirty="0" err="1" smtClean="0">
                <a:solidFill>
                  <a:srgbClr val="0070C0"/>
                </a:solidFill>
              </a:rPr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new IC/BC </a:t>
            </a:r>
            <a:r>
              <a:rPr lang="en-US" sz="2800" dirty="0" err="1" smtClean="0">
                <a:solidFill>
                  <a:srgbClr val="0070C0"/>
                </a:solidFill>
              </a:rPr>
              <a:t>vs</a:t>
            </a:r>
            <a:r>
              <a:rPr lang="en-US" sz="2800" dirty="0" smtClean="0">
                <a:solidFill>
                  <a:srgbClr val="0070C0"/>
                </a:solidFill>
              </a:rPr>
              <a:t> LTNG 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76290"/>
            <a:ext cx="51054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July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– 9th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019490"/>
            <a:ext cx="533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July 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–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952-C8CE-4C46-B0FE-D10FDADB2F1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/>
              <a:t>2007 July Hourly Ozone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v4.7.1 </a:t>
            </a:r>
            <a:r>
              <a:rPr lang="en-US" sz="28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v5.0.1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new IC/BC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G:\2007 Sensitivity Runs\O3 spatial bias error diffs\2007ee_v5_07c_v471_vs_v501_vs_ORDBC_12US2_O3hourly_hourlyboxplot_Ju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007 shakeout evaluation\CMAQ v501 vs v471\CMAS2012_verdi_plots\SO4_monthlyavg_CMAQv471_jan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7069455" cy="4263390"/>
          </a:xfrm>
          <a:prstGeom prst="rect">
            <a:avLst/>
          </a:prstGeom>
          <a:noFill/>
        </p:spPr>
      </p:pic>
      <p:pic>
        <p:nvPicPr>
          <p:cNvPr id="1028" name="Picture 4" descr="G:\2007 shakeout evaluation\CMAQ v501 vs v471\CMAS2012_verdi_plots\SO4diff_v5minusv471_monthlyavg_CMAQv471_jan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585210"/>
            <a:ext cx="7069455" cy="4263390"/>
          </a:xfrm>
          <a:prstGeom prst="rect">
            <a:avLst/>
          </a:prstGeom>
          <a:noFill/>
        </p:spPr>
      </p:pic>
      <p:pic>
        <p:nvPicPr>
          <p:cNvPr id="1027" name="Picture 3" descr="G:\2007 shakeout evaluation\CMAQ v501 vs v471\CMAS2012_verdi_plots\SO4diff_ORDBCminusv5_monthlyavg_CMAQv471_jan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634740"/>
            <a:ext cx="7069455" cy="43662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914400"/>
            <a:ext cx="348832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2007 January Monthly </a:t>
            </a:r>
            <a:r>
              <a:rPr lang="en-US" sz="2400" dirty="0" err="1" smtClean="0"/>
              <a:t>Avg</a:t>
            </a:r>
            <a:endParaRPr lang="en-US" sz="2400" dirty="0" smtClean="0"/>
          </a:p>
          <a:p>
            <a:pPr algn="ctr"/>
            <a:r>
              <a:rPr lang="en-US" sz="2400" dirty="0" smtClean="0"/>
              <a:t>Sulfate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4800" y="3532496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v5.0.1 –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8786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3579420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-  v5.0.1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2007 Sensitivity Runs\2007ee_07c_CMAQ471 Bias Error Plots and Stats\SO4\2007ee_v5_07c_12US2_SO4_statsplot_MB_wi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5280671" cy="4082042"/>
          </a:xfrm>
          <a:prstGeom prst="rect">
            <a:avLst/>
          </a:prstGeom>
          <a:noFill/>
        </p:spPr>
      </p:pic>
      <p:pic>
        <p:nvPicPr>
          <p:cNvPr id="13" name="Picture 12" descr="G:\2007 Sensitivity Runs\SO4 spatial bias error diffs\2007ee_v5_07c_cmaq501_V5g_minus_v471_12US2_SO4_spatialplot_Bias_Diff_J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" y="3129662"/>
            <a:ext cx="5280671" cy="4082042"/>
          </a:xfrm>
          <a:prstGeom prst="rect">
            <a:avLst/>
          </a:prstGeom>
          <a:noFill/>
        </p:spPr>
      </p:pic>
      <p:pic>
        <p:nvPicPr>
          <p:cNvPr id="9218" name="Picture 2" descr="G:\2007 Sensitivity Runs\SO4 spatial bias error diffs\2007ee_ORDBC_v5_07c_cmaq501_V5g_minus_v501_12US2_SO4_spatialplot_Bias_Diff_J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129662"/>
            <a:ext cx="5280671" cy="408204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89848"/>
            <a:ext cx="36576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Mean Bias </a:t>
            </a:r>
          </a:p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33800"/>
            <a:ext cx="4876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v5.0.1 -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22208" y="3747448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-  v5.0.1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22374" y="1381780"/>
            <a:ext cx="377898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2007 January Sulfate 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3348335"/>
            <a:ext cx="21755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∆ Absolute Bias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007 shakeout evaluation\CMAQ v501 vs v471\CMAS2012_verdi_plots\NO3_monthlyavg_CMAQv471_jul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45" y="201304"/>
            <a:ext cx="7069455" cy="4366260"/>
          </a:xfrm>
          <a:prstGeom prst="rect">
            <a:avLst/>
          </a:prstGeom>
          <a:noFill/>
        </p:spPr>
      </p:pic>
      <p:pic>
        <p:nvPicPr>
          <p:cNvPr id="4099" name="Picture 3" descr="G:\2007 shakeout evaluation\CMAQ v501 vs v471\CMAS2012_verdi_plots\NO3diff_v5minusv471_monthlyavg_CMAQv471_jul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657600"/>
            <a:ext cx="7069455" cy="4366260"/>
          </a:xfrm>
          <a:prstGeom prst="rect">
            <a:avLst/>
          </a:prstGeom>
          <a:noFill/>
        </p:spPr>
      </p:pic>
      <p:pic>
        <p:nvPicPr>
          <p:cNvPr id="4100" name="Picture 4" descr="G:\2007 shakeout evaluation\CMAQ v501 vs v471\CMAS2012_verdi_plots\NO3diff_ORDBCminusv5_monthlyavg_CMAQv471_jul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745" y="3629052"/>
            <a:ext cx="7069455" cy="43662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04800" y="3608696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 – v4.7.1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6406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35930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– v 5.0.1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914400"/>
            <a:ext cx="347030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2007 July Monthly </a:t>
            </a:r>
            <a:r>
              <a:rPr lang="en-US" sz="2800" dirty="0" err="1" smtClean="0"/>
              <a:t>Avg</a:t>
            </a:r>
            <a:endParaRPr lang="en-US" sz="2800" dirty="0" smtClean="0"/>
          </a:p>
          <a:p>
            <a:pPr algn="ctr"/>
            <a:r>
              <a:rPr lang="en-US" sz="2800" dirty="0" smtClean="0"/>
              <a:t>Nitrate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007 shakeout evaluation\CMAQ v501 vs v471\CMAS2012_verdi_plots\NO3_monthlyavg_CMAQv471_jul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304"/>
            <a:ext cx="7069455" cy="4366260"/>
          </a:xfrm>
          <a:prstGeom prst="rect">
            <a:avLst/>
          </a:prstGeom>
          <a:noFill/>
        </p:spPr>
      </p:pic>
      <p:pic>
        <p:nvPicPr>
          <p:cNvPr id="5122" name="Picture 2" descr="G:\2007 shakeout evaluation\CMAQ v501 vs v471\CMAS2012_verdi_plots\NO3diff_LTNGNOminusORDBC_monthlyavg_CMAQv471_jul2007altsca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79183"/>
            <a:ext cx="7120890" cy="45434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16406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Benchmark v4.7.1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3429000"/>
            <a:ext cx="556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LTNG NO – New IC/BC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914400"/>
            <a:ext cx="347030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2007 July Monthly </a:t>
            </a:r>
            <a:r>
              <a:rPr lang="en-US" sz="2800" dirty="0" err="1" smtClean="0"/>
              <a:t>Avg</a:t>
            </a:r>
            <a:endParaRPr lang="en-US" sz="2800" dirty="0" smtClean="0"/>
          </a:p>
          <a:p>
            <a:pPr algn="ctr"/>
            <a:r>
              <a:rPr lang="en-US" sz="2800" dirty="0" smtClean="0"/>
              <a:t>Nitrate 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990600"/>
            <a:ext cx="347030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2007 July Monthly </a:t>
            </a:r>
            <a:r>
              <a:rPr lang="en-US" sz="2800" dirty="0" err="1" smtClean="0"/>
              <a:t>Avg</a:t>
            </a:r>
            <a:endParaRPr lang="en-US" sz="2800" dirty="0" smtClean="0"/>
          </a:p>
          <a:p>
            <a:pPr algn="ctr"/>
            <a:r>
              <a:rPr lang="en-US" sz="2800" dirty="0" smtClean="0"/>
              <a:t>Nitrate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hsimon02\Heather's documents\Model Applications Team\2007platform\curtainplots\plots\O3Jul2007_BCcurtain_US1_oldBCs_a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4800600" cy="3600450"/>
          </a:xfrm>
          <a:prstGeom prst="rect">
            <a:avLst/>
          </a:prstGeom>
          <a:noFill/>
        </p:spPr>
      </p:pic>
      <p:pic>
        <p:nvPicPr>
          <p:cNvPr id="3" name="Picture 2" descr="C:\Documents and Settings\hsimon02\Heather's documents\Model Applications Team\2007platform\curtainplots\plots\O3Jul2007_BCcurtain_US2_GEOS2CMAQ_a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11806"/>
            <a:ext cx="4800600" cy="3600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96" y="304800"/>
            <a:ext cx="8915400" cy="533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Characterization of new BCs for 2007 platform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450068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Old BCs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438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BCs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38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Compare old and new 24 layer BCs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July Monthly Average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</a:t>
            </a:r>
            <a:r>
              <a:rPr lang="en-US" dirty="0" err="1" smtClean="0"/>
              <a:t>Aktar</a:t>
            </a:r>
            <a:r>
              <a:rPr lang="en-US" dirty="0" smtClean="0"/>
              <a:t> et al., Poster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G:\2007 shakeout evaluation\CMAQ v501 vs v471\CMAS2012_verdi_plots\LTGNO_EMIS_TONSperMONTH.ju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2209800"/>
            <a:ext cx="6553200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2007 July Total emissions </a:t>
            </a:r>
            <a:r>
              <a:rPr lang="en-US" sz="4000" dirty="0" smtClean="0"/>
              <a:t>(tons)</a:t>
            </a:r>
            <a:endParaRPr lang="en-US" sz="4000" dirty="0"/>
          </a:p>
        </p:txBody>
      </p:sp>
      <p:pic>
        <p:nvPicPr>
          <p:cNvPr id="5" name="Picture 2" descr="G:\2007 shakeout evaluation\CMAQ v501 vs v471\CMAS2012_verdi_plots\onroad_nox_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133600"/>
            <a:ext cx="44196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205740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Lightning NO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06758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Onroad</a:t>
            </a:r>
            <a:r>
              <a:rPr lang="en-US" sz="2800" dirty="0" smtClean="0"/>
              <a:t> </a:t>
            </a:r>
            <a:r>
              <a:rPr lang="en-US" sz="2800" dirty="0" err="1" smtClean="0"/>
              <a:t>NOx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069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2x larger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724400" y="2438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586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July total lightning NO emissions domain wide is 471,493 tons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Description of Future Model Sensitivities</a:t>
            </a:r>
          </a:p>
          <a:p>
            <a:pPr lvl="0" algn="ctr"/>
            <a:r>
              <a:rPr lang="en-US" sz="3200" dirty="0" smtClean="0">
                <a:solidFill>
                  <a:srgbClr val="0070C0"/>
                </a:solidFill>
              </a:rPr>
              <a:t>Incremental simulations</a:t>
            </a:r>
          </a:p>
          <a:p>
            <a:pPr algn="ctr"/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952-C8CE-4C46-B0FE-D10FDADB2F1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9" y="1524000"/>
          <a:ext cx="8763001" cy="4384734"/>
        </p:xfrm>
        <a:graphic>
          <a:graphicData uri="http://schemas.openxmlformats.org/drawingml/2006/table">
            <a:tbl>
              <a:tblPr/>
              <a:tblGrid>
                <a:gridCol w="1260431"/>
                <a:gridCol w="1860638"/>
                <a:gridCol w="1860638"/>
                <a:gridCol w="1988119"/>
                <a:gridCol w="1793175"/>
              </a:tblGrid>
              <a:tr h="361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Meteorology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Emissions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IC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/BC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68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Sensitivity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CMAQ v5.0.1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-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CAPs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- AERO6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- inline photolysis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 2007 WRF v3.3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MCIP v3.6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 20 meter </a:t>
                      </a:r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baseline="0" dirty="0" smtClean="0"/>
                        <a:t> layer thickness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2007 Emissions built</a:t>
                      </a:r>
                      <a:r>
                        <a:rPr lang="en-US" sz="1400" baseline="0" dirty="0" smtClean="0"/>
                        <a:t> off 2008 NEI v2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 Lightning NO </a:t>
                      </a:r>
                      <a:r>
                        <a:rPr lang="en-US" sz="1400" dirty="0" err="1" smtClean="0"/>
                        <a:t>emis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2007 24-layer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GEOSChem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v8-03-02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using GEOS2CMAQ tool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Sensitivity 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Same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Same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2007 Emissions built off 2008 NEI v2</a:t>
                      </a: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Lightning NO </a:t>
                      </a:r>
                      <a:r>
                        <a:rPr lang="en-US" sz="1400" dirty="0" err="1" smtClean="0"/>
                        <a:t>emis</a:t>
                      </a:r>
                      <a:endParaRPr lang="en-US" sz="1400" dirty="0" smtClean="0"/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bi-directional</a:t>
                      </a:r>
                      <a:r>
                        <a:rPr lang="en-US" sz="1400" baseline="0" dirty="0" smtClean="0"/>
                        <a:t> flux for fertilizer NH3 </a:t>
                      </a:r>
                      <a:r>
                        <a:rPr lang="en-US" sz="1400" baseline="0" dirty="0" err="1" smtClean="0"/>
                        <a:t>emis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Same as above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Sensitivity 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Same as above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Same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2007 Emissions built off 2008 NEI v2</a:t>
                      </a: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Lightning NO </a:t>
                      </a:r>
                      <a:r>
                        <a:rPr lang="en-US" sz="1400" dirty="0" err="1" smtClean="0"/>
                        <a:t>emis</a:t>
                      </a:r>
                      <a:endParaRPr lang="en-US" sz="1400" dirty="0" smtClean="0"/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bi-directional</a:t>
                      </a:r>
                      <a:r>
                        <a:rPr lang="en-US" sz="1400" baseline="0" dirty="0" smtClean="0"/>
                        <a:t> flux for fertilizer NH3 </a:t>
                      </a:r>
                      <a:r>
                        <a:rPr lang="en-US" sz="1400" baseline="0" dirty="0" err="1" smtClean="0"/>
                        <a:t>emis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smtClean="0"/>
                        <a:t>wind blown dust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Same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as above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Performance Metrics</a:t>
            </a:r>
            <a:br>
              <a:rPr lang="en-US" dirty="0" smtClean="0"/>
            </a:b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Inter-comparison of Sensitivity Runs</a:t>
            </a: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01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Focus on January and July </a:t>
            </a:r>
            <a:r>
              <a:rPr lang="en-US" dirty="0" smtClean="0"/>
              <a:t>monthly average</a:t>
            </a:r>
            <a:endParaRPr lang="en-US" dirty="0" smtClean="0"/>
          </a:p>
          <a:p>
            <a:r>
              <a:rPr lang="en-US" dirty="0" smtClean="0"/>
              <a:t>Focus on 4 specific model species</a:t>
            </a:r>
          </a:p>
          <a:p>
            <a:pPr lvl="1"/>
            <a:r>
              <a:rPr lang="en-US" dirty="0" smtClean="0"/>
              <a:t>Ozone</a:t>
            </a:r>
          </a:p>
          <a:p>
            <a:pPr lvl="1"/>
            <a:r>
              <a:rPr lang="en-US" dirty="0" smtClean="0"/>
              <a:t>Elemental Carbon</a:t>
            </a:r>
          </a:p>
          <a:p>
            <a:pPr lvl="1"/>
            <a:r>
              <a:rPr lang="en-US" dirty="0" smtClean="0"/>
              <a:t>Sulfate PM</a:t>
            </a:r>
          </a:p>
          <a:p>
            <a:pPr lvl="1"/>
            <a:r>
              <a:rPr lang="en-US" dirty="0" smtClean="0"/>
              <a:t>Nitrate PM</a:t>
            </a:r>
          </a:p>
          <a:p>
            <a:r>
              <a:rPr lang="en-US" dirty="0" smtClean="0"/>
              <a:t>Spatial concentration difference plots</a:t>
            </a:r>
          </a:p>
          <a:p>
            <a:r>
              <a:rPr lang="en-US" dirty="0" smtClean="0"/>
              <a:t>Spatial bias plots</a:t>
            </a:r>
          </a:p>
          <a:p>
            <a:pPr lvl="1"/>
            <a:r>
              <a:rPr lang="en-US" dirty="0" smtClean="0"/>
              <a:t>Mean Bias</a:t>
            </a:r>
          </a:p>
          <a:p>
            <a:pPr lvl="1"/>
            <a:r>
              <a:rPr lang="en-US" dirty="0" smtClean="0"/>
              <a:t>∆ Absolute Bias </a:t>
            </a:r>
          </a:p>
          <a:p>
            <a:r>
              <a:rPr lang="en-US" dirty="0" smtClean="0"/>
              <a:t>Diurnal hourly </a:t>
            </a:r>
            <a:r>
              <a:rPr lang="en-US" dirty="0" smtClean="0"/>
              <a:t>ozone </a:t>
            </a:r>
            <a:r>
              <a:rPr lang="en-US" dirty="0" smtClean="0"/>
              <a:t>time-series </a:t>
            </a:r>
            <a:r>
              <a:rPr lang="en-US" dirty="0" smtClean="0"/>
              <a:t>plots</a:t>
            </a:r>
            <a:endParaRPr lang="en-US" dirty="0" smtClean="0"/>
          </a:p>
          <a:p>
            <a:r>
              <a:rPr lang="en-US" dirty="0" smtClean="0"/>
              <a:t>Mean Bias of </a:t>
            </a:r>
            <a:r>
              <a:rPr lang="en-US" dirty="0" smtClean="0"/>
              <a:t>b</a:t>
            </a:r>
            <a:r>
              <a:rPr lang="en-US" dirty="0" smtClean="0"/>
              <a:t>inned ozone </a:t>
            </a:r>
            <a:r>
              <a:rPr lang="en-US" dirty="0" smtClean="0"/>
              <a:t>concentration ranges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952-C8CE-4C46-B0FE-D10FDADB2F1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2007 shakeout evaluation\CMAQ v501 vs v471\CMAS2012_verdi_plots\O3_monthlyavg_CMAQv471_jul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179195"/>
            <a:ext cx="6480334" cy="4002405"/>
          </a:xfrm>
          <a:prstGeom prst="rect">
            <a:avLst/>
          </a:prstGeom>
          <a:noFill/>
        </p:spPr>
      </p:pic>
      <p:pic>
        <p:nvPicPr>
          <p:cNvPr id="11267" name="Picture 3" descr="G:\2007 shakeout evaluation\CMAQ v501 vs v471\CMAS2012_verdi_plots\O3diff_v5minusv471_monthlyavg_CMAQv471_jul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6266" y="1233787"/>
            <a:ext cx="6480334" cy="4002405"/>
          </a:xfrm>
          <a:prstGeom prst="rect">
            <a:avLst/>
          </a:prstGeom>
          <a:noFill/>
        </p:spPr>
      </p:pic>
      <p:pic>
        <p:nvPicPr>
          <p:cNvPr id="11266" name="Picture 2" descr="G:\2007 shakeout evaluation\CMAQ v501 vs v471\CMAS2012_verdi_plots\O3diff_ORDBCminusv5_monthlyavg_CMAQv471_jul20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4114514"/>
            <a:ext cx="6480334" cy="4002405"/>
          </a:xfrm>
          <a:prstGeom prst="rect">
            <a:avLst/>
          </a:prstGeom>
          <a:noFill/>
        </p:spPr>
      </p:pic>
      <p:pic>
        <p:nvPicPr>
          <p:cNvPr id="11268" name="Picture 4" descr="G:\2007 shakeout evaluation\CMAQ v501 vs v471\CMAS2012_verdi_plots\O3diff_LTNGNOminusORDBC_monthlyavg_CMAQv471_jul20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114800"/>
            <a:ext cx="6480334" cy="400240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2703-0EFE-4532-A051-3C943F259B7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1088408"/>
            <a:ext cx="2971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2007 Benchmark v4.7.1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143000"/>
            <a:ext cx="472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v5.0.1 - v4.7.1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28600"/>
            <a:ext cx="6781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July Monthly </a:t>
            </a:r>
            <a:r>
              <a:rPr lang="en-US" sz="3200" dirty="0" err="1" smtClean="0"/>
              <a:t>Avg</a:t>
            </a:r>
            <a:r>
              <a:rPr lang="en-US" sz="3200" dirty="0" smtClean="0"/>
              <a:t> Ozone (all hours)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4065896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LTNG NO - New IC/BC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52400" y="4038600"/>
            <a:ext cx="487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IC/BC -  v5.0.1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14922</TotalTime>
  <Words>1352</Words>
  <Application>Microsoft Office PowerPoint</Application>
  <PresentationFormat>On-screen Show (4:3)</PresentationFormat>
  <Paragraphs>316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Development of a 2007-Based Air Quality Modeling Platform</vt:lpstr>
      <vt:lpstr>Model Configuration</vt:lpstr>
      <vt:lpstr>Slide 3</vt:lpstr>
      <vt:lpstr>Characterization of new BCs for 2007 platform</vt:lpstr>
      <vt:lpstr>2007 July Total emissions (tons)</vt:lpstr>
      <vt:lpstr>Slide 6</vt:lpstr>
      <vt:lpstr>Model Performance Metrics Inter-comparison of Sensitivity Runs</vt:lpstr>
      <vt:lpstr>ozone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elemental Carbon</vt:lpstr>
      <vt:lpstr>Slide 17</vt:lpstr>
      <vt:lpstr>Slide 18</vt:lpstr>
      <vt:lpstr>Slide 19</vt:lpstr>
      <vt:lpstr>Slide 20</vt:lpstr>
      <vt:lpstr>Sulfate PM</vt:lpstr>
      <vt:lpstr>Slide 22</vt:lpstr>
      <vt:lpstr>Slide 23</vt:lpstr>
      <vt:lpstr>Nitrate PM</vt:lpstr>
      <vt:lpstr>Slide 25</vt:lpstr>
      <vt:lpstr>Slide 26</vt:lpstr>
      <vt:lpstr>Summary of Findings</vt:lpstr>
      <vt:lpstr>APPENDIX</vt:lpstr>
      <vt:lpstr>Characterization of new BCs for 2007 platform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CMAQ 2007aq_07c Model Performance</dc:title>
  <dc:creator>EPA</dc:creator>
  <cp:lastModifiedBy>phillips</cp:lastModifiedBy>
  <cp:revision>373</cp:revision>
  <dcterms:created xsi:type="dcterms:W3CDTF">2011-07-13T15:06:19Z</dcterms:created>
  <dcterms:modified xsi:type="dcterms:W3CDTF">2012-10-16T03:47:22Z</dcterms:modified>
</cp:coreProperties>
</file>