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90" r:id="rId2"/>
    <p:sldId id="606" r:id="rId3"/>
    <p:sldId id="607" r:id="rId4"/>
    <p:sldId id="608" r:id="rId5"/>
    <p:sldId id="609" r:id="rId6"/>
    <p:sldId id="523" r:id="rId7"/>
    <p:sldId id="519" r:id="rId8"/>
    <p:sldId id="480" r:id="rId9"/>
    <p:sldId id="623" r:id="rId10"/>
    <p:sldId id="501" r:id="rId11"/>
    <p:sldId id="518" r:id="rId12"/>
    <p:sldId id="611" r:id="rId13"/>
    <p:sldId id="572" r:id="rId14"/>
    <p:sldId id="612" r:id="rId15"/>
    <p:sldId id="580" r:id="rId16"/>
    <p:sldId id="617" r:id="rId17"/>
    <p:sldId id="604" r:id="rId18"/>
    <p:sldId id="605" r:id="rId19"/>
    <p:sldId id="620" r:id="rId20"/>
    <p:sldId id="622" r:id="rId21"/>
    <p:sldId id="610" r:id="rId22"/>
    <p:sldId id="581" r:id="rId23"/>
    <p:sldId id="574" r:id="rId24"/>
    <p:sldId id="624" r:id="rId25"/>
  </p:sldIdLst>
  <p:sldSz cx="9144000" cy="6858000" type="screen4x3"/>
  <p:notesSz cx="7019925" cy="93059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0B9"/>
    <a:srgbClr val="333333"/>
    <a:srgbClr val="000000"/>
    <a:srgbClr val="336699"/>
    <a:srgbClr val="009900"/>
    <a:srgbClr val="EAEAEA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4630" autoAdjust="0"/>
  </p:normalViewPr>
  <p:slideViewPr>
    <p:cSldViewPr snapToGrid="0">
      <p:cViewPr varScale="1">
        <p:scale>
          <a:sx n="83" d="100"/>
          <a:sy n="83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l" defTabSz="9328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733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l" defTabSz="9328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C0D43DB-AE9B-44C9-B826-D0711630F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l" defTabSz="9328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733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29" y="4420950"/>
            <a:ext cx="5614668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l" defTabSz="9328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8B6A537-8018-4331-8D85-54855E0A2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6BA34-C78F-4D09-BEF6-76D8EB37BBF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know from previous work that the climate signal is much smaller than that due</a:t>
            </a:r>
            <a:r>
              <a:rPr lang="en-US" baseline="0" dirty="0" smtClean="0"/>
              <a:t> to emissions trends.  </a:t>
            </a:r>
            <a:r>
              <a:rPr lang="en-US" dirty="0" smtClean="0"/>
              <a:t>Seek to understand</a:t>
            </a:r>
            <a:r>
              <a:rPr lang="en-US" baseline="0" dirty="0" smtClean="0"/>
              <a:t> how climate change affects air quality to understand the climate penalty, and how to simultaneously mitigate climate change (or rate of CC) while maintaining and improving AQ.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6A537-8018-4331-8D85-54855E0A2A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6A537-8018-4331-8D85-54855E0A2A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PA_Master Template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  <a:defRPr/>
            </a:pPr>
            <a:r>
              <a:rPr lang="en-US" sz="900" b="1">
                <a:solidFill>
                  <a:schemeClr val="bg1"/>
                </a:solidFill>
              </a:rPr>
              <a:t>Office of Research and Development</a:t>
            </a:r>
            <a:endParaRPr lang="en-US" sz="900" b="1"/>
          </a:p>
          <a:p>
            <a:pPr algn="l">
              <a:lnSpc>
                <a:spcPct val="90000"/>
              </a:lnSpc>
              <a:defRPr/>
            </a:pPr>
            <a:r>
              <a:rPr lang="en-US" sz="900">
                <a:solidFill>
                  <a:schemeClr val="bg1"/>
                </a:solidFill>
              </a:rPr>
              <a:t>National Exposure Research Laboratory, Atmospheric Modeling and Analysis Division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95600" y="3581400"/>
            <a:ext cx="6248400" cy="16764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" name="Group 30"/>
          <p:cNvGrpSpPr>
            <a:grpSpLocks/>
          </p:cNvGrpSpPr>
          <p:nvPr userDrawn="1"/>
        </p:nvGrpSpPr>
        <p:grpSpPr bwMode="auto">
          <a:xfrm>
            <a:off x="3586163" y="3800475"/>
            <a:ext cx="5334000" cy="2852738"/>
            <a:chOff x="1233" y="1728"/>
            <a:chExt cx="5021" cy="2685"/>
          </a:xfrm>
        </p:grpSpPr>
        <p:grpSp>
          <p:nvGrpSpPr>
            <p:cNvPr id="9" name="Group 18"/>
            <p:cNvGrpSpPr>
              <a:grpSpLocks/>
            </p:cNvGrpSpPr>
            <p:nvPr userDrawn="1"/>
          </p:nvGrpSpPr>
          <p:grpSpPr bwMode="auto">
            <a:xfrm>
              <a:off x="1233" y="1728"/>
              <a:ext cx="2522" cy="2028"/>
              <a:chOff x="1437" y="0"/>
              <a:chExt cx="2522" cy="2028"/>
            </a:xfrm>
          </p:grpSpPr>
          <p:pic>
            <p:nvPicPr>
              <p:cNvPr id="15" name="Picture 19" descr="modele_on_glob_sample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37" y="0"/>
                <a:ext cx="2522" cy="2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Group 20"/>
              <p:cNvGrpSpPr>
                <a:grpSpLocks/>
              </p:cNvGrpSpPr>
              <p:nvPr userDrawn="1"/>
            </p:nvGrpSpPr>
            <p:grpSpPr bwMode="auto">
              <a:xfrm>
                <a:off x="2148" y="557"/>
                <a:ext cx="1222" cy="807"/>
                <a:chOff x="3420" y="557"/>
                <a:chExt cx="1222" cy="807"/>
              </a:xfrm>
            </p:grpSpPr>
            <p:sp>
              <p:nvSpPr>
                <p:cNvPr id="17" name="Freeform 21"/>
                <p:cNvSpPr>
                  <a:spLocks/>
                </p:cNvSpPr>
                <p:nvPr userDrawn="1"/>
              </p:nvSpPr>
              <p:spPr bwMode="auto">
                <a:xfrm>
                  <a:off x="3420" y="581"/>
                  <a:ext cx="63" cy="764"/>
                </a:xfrm>
                <a:custGeom>
                  <a:avLst/>
                  <a:gdLst/>
                  <a:ahLst/>
                  <a:cxnLst>
                    <a:cxn ang="0">
                      <a:pos x="60" y="765"/>
                    </a:cxn>
                    <a:cxn ang="0">
                      <a:pos x="12" y="528"/>
                    </a:cxn>
                    <a:cxn ang="0">
                      <a:pos x="9" y="252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63" h="765">
                      <a:moveTo>
                        <a:pt x="60" y="765"/>
                      </a:moveTo>
                      <a:cubicBezTo>
                        <a:pt x="40" y="689"/>
                        <a:pt x="20" y="613"/>
                        <a:pt x="12" y="528"/>
                      </a:cubicBezTo>
                      <a:cubicBezTo>
                        <a:pt x="4" y="443"/>
                        <a:pt x="0" y="340"/>
                        <a:pt x="9" y="252"/>
                      </a:cubicBezTo>
                      <a:cubicBezTo>
                        <a:pt x="18" y="164"/>
                        <a:pt x="40" y="82"/>
                        <a:pt x="63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Freeform 22"/>
                <p:cNvSpPr>
                  <a:spLocks/>
                </p:cNvSpPr>
                <p:nvPr userDrawn="1"/>
              </p:nvSpPr>
              <p:spPr bwMode="auto">
                <a:xfrm>
                  <a:off x="4578" y="602"/>
                  <a:ext cx="64" cy="740"/>
                </a:xfrm>
                <a:custGeom>
                  <a:avLst/>
                  <a:gdLst/>
                  <a:ahLst/>
                  <a:cxnLst>
                    <a:cxn ang="0">
                      <a:pos x="3" y="741"/>
                    </a:cxn>
                    <a:cxn ang="0">
                      <a:pos x="52" y="525"/>
                    </a:cxn>
                    <a:cxn ang="0">
                      <a:pos x="55" y="24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741">
                      <a:moveTo>
                        <a:pt x="3" y="741"/>
                      </a:moveTo>
                      <a:cubicBezTo>
                        <a:pt x="11" y="705"/>
                        <a:pt x="43" y="607"/>
                        <a:pt x="52" y="525"/>
                      </a:cubicBezTo>
                      <a:cubicBezTo>
                        <a:pt x="61" y="443"/>
                        <a:pt x="64" y="336"/>
                        <a:pt x="55" y="249"/>
                      </a:cubicBezTo>
                      <a:cubicBezTo>
                        <a:pt x="46" y="162"/>
                        <a:pt x="11" y="52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Freeform 23"/>
                <p:cNvSpPr>
                  <a:spLocks/>
                </p:cNvSpPr>
                <p:nvPr userDrawn="1"/>
              </p:nvSpPr>
              <p:spPr bwMode="auto">
                <a:xfrm>
                  <a:off x="3486" y="557"/>
                  <a:ext cx="1092" cy="4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07" y="6"/>
                    </a:cxn>
                    <a:cxn ang="0">
                      <a:pos x="435" y="0"/>
                    </a:cxn>
                    <a:cxn ang="0">
                      <a:pos x="657" y="3"/>
                    </a:cxn>
                    <a:cxn ang="0">
                      <a:pos x="873" y="15"/>
                    </a:cxn>
                    <a:cxn ang="0">
                      <a:pos x="1092" y="45"/>
                    </a:cxn>
                  </a:cxnLst>
                  <a:rect l="0" t="0" r="r" b="b"/>
                  <a:pathLst>
                    <a:path w="1092" h="45">
                      <a:moveTo>
                        <a:pt x="0" y="24"/>
                      </a:moveTo>
                      <a:cubicBezTo>
                        <a:pt x="67" y="17"/>
                        <a:pt x="135" y="10"/>
                        <a:pt x="207" y="6"/>
                      </a:cubicBezTo>
                      <a:cubicBezTo>
                        <a:pt x="279" y="2"/>
                        <a:pt x="360" y="0"/>
                        <a:pt x="435" y="0"/>
                      </a:cubicBezTo>
                      <a:cubicBezTo>
                        <a:pt x="510" y="0"/>
                        <a:pt x="584" y="0"/>
                        <a:pt x="657" y="3"/>
                      </a:cubicBezTo>
                      <a:cubicBezTo>
                        <a:pt x="730" y="6"/>
                        <a:pt x="801" y="8"/>
                        <a:pt x="873" y="15"/>
                      </a:cubicBezTo>
                      <a:cubicBezTo>
                        <a:pt x="945" y="22"/>
                        <a:pt x="1047" y="39"/>
                        <a:pt x="1092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Freeform 24"/>
                <p:cNvSpPr>
                  <a:spLocks/>
                </p:cNvSpPr>
                <p:nvPr userDrawn="1"/>
              </p:nvSpPr>
              <p:spPr bwMode="auto">
                <a:xfrm>
                  <a:off x="3479" y="1342"/>
                  <a:ext cx="1101" cy="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5" y="15"/>
                    </a:cxn>
                    <a:cxn ang="0">
                      <a:pos x="434" y="21"/>
                    </a:cxn>
                    <a:cxn ang="0">
                      <a:pos x="653" y="21"/>
                    </a:cxn>
                    <a:cxn ang="0">
                      <a:pos x="875" y="15"/>
                    </a:cxn>
                    <a:cxn ang="0">
                      <a:pos x="1100" y="2"/>
                    </a:cxn>
                  </a:cxnLst>
                  <a:rect l="0" t="0" r="r" b="b"/>
                  <a:pathLst>
                    <a:path w="1100" h="22">
                      <a:moveTo>
                        <a:pt x="0" y="0"/>
                      </a:moveTo>
                      <a:cubicBezTo>
                        <a:pt x="36" y="2"/>
                        <a:pt x="143" y="12"/>
                        <a:pt x="215" y="15"/>
                      </a:cubicBezTo>
                      <a:cubicBezTo>
                        <a:pt x="287" y="18"/>
                        <a:pt x="361" y="20"/>
                        <a:pt x="434" y="21"/>
                      </a:cubicBezTo>
                      <a:cubicBezTo>
                        <a:pt x="507" y="22"/>
                        <a:pt x="580" y="22"/>
                        <a:pt x="653" y="21"/>
                      </a:cubicBezTo>
                      <a:cubicBezTo>
                        <a:pt x="726" y="20"/>
                        <a:pt x="801" y="18"/>
                        <a:pt x="875" y="15"/>
                      </a:cubicBezTo>
                      <a:cubicBezTo>
                        <a:pt x="949" y="12"/>
                        <a:pt x="1053" y="5"/>
                        <a:pt x="1100" y="2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10" name="Picture 25" descr="wrf_on_its_grid_sample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6" y="2502"/>
              <a:ext cx="2948" cy="1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26"/>
            <p:cNvSpPr>
              <a:spLocks noChangeShapeType="1"/>
            </p:cNvSpPr>
            <p:nvPr userDrawn="1"/>
          </p:nvSpPr>
          <p:spPr bwMode="auto">
            <a:xfrm>
              <a:off x="2010" y="3073"/>
              <a:ext cx="1608" cy="1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27"/>
            <p:cNvSpPr>
              <a:spLocks noChangeShapeType="1"/>
            </p:cNvSpPr>
            <p:nvPr userDrawn="1"/>
          </p:nvSpPr>
          <p:spPr bwMode="auto">
            <a:xfrm>
              <a:off x="2004" y="2311"/>
              <a:ext cx="1608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28"/>
            <p:cNvSpPr>
              <a:spLocks noChangeShapeType="1"/>
            </p:cNvSpPr>
            <p:nvPr userDrawn="1"/>
          </p:nvSpPr>
          <p:spPr bwMode="auto">
            <a:xfrm>
              <a:off x="3099" y="2329"/>
              <a:ext cx="2838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29"/>
            <p:cNvSpPr>
              <a:spLocks noChangeShapeType="1"/>
            </p:cNvSpPr>
            <p:nvPr userDrawn="1"/>
          </p:nvSpPr>
          <p:spPr bwMode="auto">
            <a:xfrm>
              <a:off x="3099" y="3065"/>
              <a:ext cx="516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1988" y="990600"/>
            <a:ext cx="7966075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9288" y="2559050"/>
            <a:ext cx="7978775" cy="1579563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95DC-4683-4270-AEE8-58634869E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96838"/>
            <a:ext cx="2182812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" y="96838"/>
            <a:ext cx="6396038" cy="605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2F38-A2D7-401B-8D74-A8DD35002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775" y="96838"/>
            <a:ext cx="7943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" y="1490663"/>
            <a:ext cx="4289425" cy="466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90663"/>
            <a:ext cx="4289425" cy="466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2F1E-C7DC-42BB-9B03-B7DC02F97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227B-4E24-4462-A9C3-2CD9F15AC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1D40C-C4AD-4D54-AD0E-35853D5BD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" y="1490663"/>
            <a:ext cx="4289425" cy="466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0663"/>
            <a:ext cx="4289425" cy="466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A9132-22C5-467F-9EAE-4F1344652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6455F-B070-4602-9548-9CB56E852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6979-4A75-45D5-A6C3-CCED5556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84006-84F8-48C3-8FF1-101F0697F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1BDF-F2F7-4000-AA00-7AC9D022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11A97-3E89-45BA-8138-C03E0C1AF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375" y="1490663"/>
            <a:ext cx="87312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291FAF2A-7305-4169-9EB0-3D893EB00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93775" y="96838"/>
            <a:ext cx="794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6" descr="EPA_logo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563" y="55563"/>
            <a:ext cx="822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marL="539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+mj-lt"/>
          <a:ea typeface="+mj-ea"/>
          <a:cs typeface="+mj-cs"/>
        </a:defRPr>
      </a:lvl1pPr>
      <a:lvl2pPr marL="539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2pPr>
      <a:lvl3pPr marL="539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3pPr>
      <a:lvl4pPr marL="539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4pPr>
      <a:lvl5pPr marL="539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5pPr>
      <a:lvl6pPr marL="511175" algn="l" rtl="0" fontAlgn="base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6pPr>
      <a:lvl7pPr marL="968375" algn="l" rtl="0" fontAlgn="base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7pPr>
      <a:lvl8pPr marL="1425575" algn="l" rtl="0" fontAlgn="base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8pPr>
      <a:lvl9pPr marL="1882775" algn="l" rtl="0" fontAlgn="base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52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4838" y="1165225"/>
            <a:ext cx="826135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Influences of Regional Climate Change on Air Quality across the Continental U.S. Projected from Downscaling IPCC AR5 Simulations</a:t>
            </a:r>
            <a:endParaRPr lang="en-US" sz="17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22300" y="2546350"/>
            <a:ext cx="8193088" cy="1398588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1400" dirty="0" smtClean="0"/>
              <a:t>Christopher G. Nolte</a:t>
            </a:r>
            <a:r>
              <a:rPr lang="en-US" sz="1400" baseline="30000" dirty="0" smtClean="0"/>
              <a:t>1 </a:t>
            </a:r>
            <a:r>
              <a:rPr lang="en-US" sz="1400" dirty="0" smtClean="0"/>
              <a:t>,Tanya L. Otte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Robert W. Pinder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Jared H. Bowden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1400" dirty="0" smtClean="0"/>
              <a:t>Greg Faluvegi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and Drew T. Shindell</a:t>
            </a:r>
            <a:r>
              <a:rPr lang="en-US" sz="1400" baseline="30000" dirty="0" smtClean="0"/>
              <a:t>3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sz="900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900" baseline="30000" dirty="0" smtClean="0"/>
              <a:t>1</a:t>
            </a:r>
            <a:r>
              <a:rPr lang="en-US" sz="900" dirty="0" smtClean="0"/>
              <a:t> U.S. Environmental Protection Agency, Research Triangle Park, North Carolina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900" baseline="30000" dirty="0" smtClean="0"/>
              <a:t>2 </a:t>
            </a:r>
            <a:r>
              <a:rPr lang="en-US" sz="900" dirty="0" smtClean="0"/>
              <a:t>Institute for the Environment, University of North Carolina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900" baseline="30000" dirty="0" smtClean="0"/>
              <a:t>3</a:t>
            </a:r>
            <a:r>
              <a:rPr lang="en-US" sz="900" dirty="0" smtClean="0"/>
              <a:t> NASA Goddard Institute for Space Studies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sz="900" dirty="0" smtClean="0"/>
          </a:p>
          <a:p>
            <a:pPr eaLnBrk="1" hangingPunct="1">
              <a:lnSpc>
                <a:spcPct val="100000"/>
              </a:lnSpc>
              <a:spcAft>
                <a:spcPct val="25000"/>
              </a:spcAft>
            </a:pPr>
            <a:endParaRPr lang="en-US" sz="1400" dirty="0" smtClean="0"/>
          </a:p>
          <a:p>
            <a:pPr eaLnBrk="1" hangingPunct="1">
              <a:lnSpc>
                <a:spcPct val="100000"/>
              </a:lnSpc>
              <a:spcAft>
                <a:spcPct val="25000"/>
              </a:spcAft>
            </a:pPr>
            <a:r>
              <a:rPr lang="en-US" sz="1200" dirty="0" smtClean="0"/>
              <a:t>CMAS Users Conference</a:t>
            </a:r>
          </a:p>
          <a:p>
            <a:pPr eaLnBrk="1" hangingPunct="1">
              <a:lnSpc>
                <a:spcPct val="100000"/>
              </a:lnSpc>
              <a:spcAft>
                <a:spcPct val="25000"/>
              </a:spcAft>
            </a:pPr>
            <a:r>
              <a:rPr lang="en-US" sz="1200" dirty="0" smtClean="0"/>
              <a:t>17 October 2012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sz="1600" baseline="30000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sz="9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Quality Simulations Using Downscaled Meteorology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goal is NOT to predict air quality at some future time.  </a:t>
            </a:r>
          </a:p>
          <a:p>
            <a:pPr lvl="1" indent="-287338">
              <a:buNone/>
            </a:pPr>
            <a:r>
              <a:rPr lang="en-US" dirty="0" smtClean="0"/>
              <a:t>Rather, we seek to answer these questions: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How well does meteorology downscaled from GCM capture range of conditions important for regional air pollution meteorology?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How does the </a:t>
            </a:r>
            <a:r>
              <a:rPr lang="en-US" dirty="0" err="1" smtClean="0"/>
              <a:t>interannual</a:t>
            </a:r>
            <a:r>
              <a:rPr lang="en-US" dirty="0" smtClean="0"/>
              <a:t> meteorological variability translate into variability of air quality?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What are the changes in future air quality for this GCM scenario, and what are the principal drivers of those changes?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How robust are the above conclusions, when considering an ensemble of GCMs, RCPs, and future decades?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227B-4E24-4462-A9C3-2CD9F15AC8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Quality Model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5" y="1502093"/>
            <a:ext cx="8731250" cy="46609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u="sng" dirty="0" smtClean="0"/>
              <a:t>Constant</a:t>
            </a:r>
            <a:r>
              <a:rPr lang="en-US" dirty="0" smtClean="0"/>
              <a:t> (for each year) anthropogenic emissions. 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2006 inventory (same as AQMEII)</a:t>
            </a:r>
          </a:p>
          <a:p>
            <a:pPr lvl="1">
              <a:spcBef>
                <a:spcPts val="600"/>
              </a:spcBef>
            </a:pPr>
            <a:r>
              <a:rPr lang="en-US" dirty="0" err="1" smtClean="0"/>
              <a:t>Biogenics</a:t>
            </a:r>
            <a:r>
              <a:rPr lang="en-US" dirty="0" smtClean="0"/>
              <a:t> simulated online using downscaled meteorology</a:t>
            </a:r>
          </a:p>
          <a:p>
            <a:pPr>
              <a:spcBef>
                <a:spcPts val="1800"/>
              </a:spcBef>
            </a:pPr>
            <a:r>
              <a:rPr lang="en-US" u="sng" dirty="0" smtClean="0"/>
              <a:t>Constant</a:t>
            </a:r>
            <a:r>
              <a:rPr lang="en-US" dirty="0" smtClean="0"/>
              <a:t> (clean, default) chemical boundary </a:t>
            </a:r>
            <a:r>
              <a:rPr lang="en-US" dirty="0" smtClean="0"/>
              <a:t>conditions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CMAQ v5.0 (offline), </a:t>
            </a:r>
            <a:r>
              <a:rPr lang="en-US" dirty="0" smtClean="0">
                <a:solidFill>
                  <a:srgbClr val="FF0000"/>
                </a:solidFill>
              </a:rPr>
              <a:t>SAPRC07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Using online photolysis and lightning </a:t>
            </a:r>
            <a:r>
              <a:rPr lang="en-US" dirty="0" err="1" smtClean="0"/>
              <a:t>NOx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Wind-blown dust option turned off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36-km North American domain (153 x 100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WRF and CMAQ run for 11-year time slices centered on </a:t>
            </a:r>
          </a:p>
          <a:p>
            <a:pPr lvl="1" indent="-287338">
              <a:spcBef>
                <a:spcPts val="0"/>
              </a:spcBef>
              <a:buNone/>
            </a:pPr>
            <a:r>
              <a:rPr lang="en-US" dirty="0" smtClean="0"/>
              <a:t>2000 and 2030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227B-4E24-4462-A9C3-2CD9F15AC8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Multi-year </a:t>
            </a:r>
            <a:r>
              <a:rPr lang="en-US" dirty="0" smtClean="0"/>
              <a:t>Summer Mean MDA8 Ozone Under Curren</a:t>
            </a:r>
            <a:r>
              <a:rPr lang="en-US" dirty="0" smtClean="0"/>
              <a:t>t Climate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84006-84F8-48C3-8FF1-101F0697FE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max8-v6-ph1-curmean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00" y="1515784"/>
            <a:ext cx="2686050" cy="2686050"/>
          </a:xfrm>
          <a:prstGeom prst="rect">
            <a:avLst/>
          </a:prstGeom>
        </p:spPr>
      </p:pic>
      <p:pic>
        <p:nvPicPr>
          <p:cNvPr id="8" name="Picture 7" descr="max8-v6-retromean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8230" y="1515784"/>
            <a:ext cx="2686050" cy="2686050"/>
          </a:xfrm>
          <a:prstGeom prst="rect">
            <a:avLst/>
          </a:prstGeom>
        </p:spPr>
      </p:pic>
      <p:pic>
        <p:nvPicPr>
          <p:cNvPr id="11" name="Picture 10" descr="max8-v6-curmean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0720" y="1515784"/>
            <a:ext cx="2686050" cy="2686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060" y="1360170"/>
            <a:ext cx="24917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GISS 2</a:t>
            </a:r>
            <a:r>
              <a:rPr lang="en-US" dirty="0" smtClean="0">
                <a:latin typeface="Cambria Math"/>
                <a:ea typeface="Cambria Math"/>
              </a:rPr>
              <a:t>′</a:t>
            </a:r>
            <a:r>
              <a:rPr lang="en-US" dirty="0" smtClean="0"/>
              <a:t> – MM5 – CMAQ 4.5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1192530"/>
            <a:ext cx="24917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2002-2006 </a:t>
            </a:r>
          </a:p>
          <a:p>
            <a:r>
              <a:rPr lang="en-US" dirty="0" smtClean="0"/>
              <a:t>Retrospective CMAQ 4.7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10250" y="1181100"/>
            <a:ext cx="24917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GISS Model E2 – WRF – CMAQ 5.0.1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8710" y="4606290"/>
            <a:ext cx="7075170" cy="92333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Lots of differences between these runs impair ability to make direct comparisons … but preliminary analysis shows significant improvement over previous result.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Annual Frequency of Exceeding 75 ppb Threshold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84006-84F8-48C3-8FF1-101F0697FE6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" y="4713556"/>
            <a:ext cx="8343900" cy="7232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800" dirty="0" smtClean="0"/>
              <a:t>Spatial </a:t>
            </a:r>
            <a:r>
              <a:rPr lang="en-US" sz="1800" dirty="0" smtClean="0"/>
              <a:t>pattern </a:t>
            </a:r>
            <a:r>
              <a:rPr lang="en-US" sz="1800" dirty="0" smtClean="0"/>
              <a:t>of exceedances well reproduced </a:t>
            </a:r>
            <a:r>
              <a:rPr lang="en-US" sz="1800" dirty="0" smtClean="0"/>
              <a:t>by </a:t>
            </a:r>
            <a:r>
              <a:rPr lang="en-US" sz="1800" dirty="0" err="1" smtClean="0"/>
              <a:t>ModelE</a:t>
            </a:r>
            <a:r>
              <a:rPr lang="en-US" sz="1800" dirty="0" smtClean="0"/>
              <a:t>-WRF-CMAQ.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/>
              <a:t> Overall </a:t>
            </a:r>
            <a:r>
              <a:rPr lang="en-US" sz="1800" dirty="0" smtClean="0"/>
              <a:t>higher frequency consistent with </a:t>
            </a:r>
            <a:r>
              <a:rPr lang="en-US" sz="1800" dirty="0" smtClean="0"/>
              <a:t>small </a:t>
            </a:r>
            <a:r>
              <a:rPr lang="en-US" sz="1800" dirty="0" smtClean="0"/>
              <a:t>positive bias in MDA8 O3.</a:t>
            </a:r>
            <a:endParaRPr lang="en-US" sz="1800" dirty="0"/>
          </a:p>
        </p:txBody>
      </p:sp>
      <p:pic>
        <p:nvPicPr>
          <p:cNvPr id="11" name="Picture 10" descr="exc-v2-retro-2002-2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3710" y="1474470"/>
            <a:ext cx="2857500" cy="2857500"/>
          </a:xfrm>
          <a:prstGeom prst="rect">
            <a:avLst/>
          </a:prstGeom>
        </p:spPr>
      </p:pic>
      <p:pic>
        <p:nvPicPr>
          <p:cNvPr id="13" name="Picture 12" descr="exc-v2-1995-2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6950" y="1474470"/>
            <a:ext cx="2857500" cy="2857500"/>
          </a:xfrm>
          <a:prstGeom prst="rect">
            <a:avLst/>
          </a:prstGeom>
        </p:spPr>
      </p:pic>
      <p:pic>
        <p:nvPicPr>
          <p:cNvPr id="8" name="Picture 7" descr="exc-ph1-1999-20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50" y="1474470"/>
            <a:ext cx="285750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" y="1360170"/>
            <a:ext cx="24917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GISS 2</a:t>
            </a:r>
            <a:r>
              <a:rPr lang="en-US" dirty="0" smtClean="0">
                <a:latin typeface="Cambria Math"/>
                <a:ea typeface="Cambria Math"/>
              </a:rPr>
              <a:t>′</a:t>
            </a:r>
            <a:r>
              <a:rPr lang="en-US" dirty="0" smtClean="0"/>
              <a:t> – MM5 – CMAQ 4.5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192530"/>
            <a:ext cx="24917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2002-2006 </a:t>
            </a:r>
          </a:p>
          <a:p>
            <a:r>
              <a:rPr lang="en-US" dirty="0" smtClean="0"/>
              <a:t>Retrospective CMAQ 4.7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21730" y="1181100"/>
            <a:ext cx="24917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GISS Model E2 – WRF – CMAQ 5.0.1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Projected Change </a:t>
            </a:r>
            <a:r>
              <a:rPr lang="en-US" sz="1800" dirty="0" smtClean="0"/>
              <a:t>(2030 </a:t>
            </a:r>
            <a:r>
              <a:rPr lang="en-US" sz="1800" i="1" dirty="0" smtClean="0">
                <a:latin typeface="Arial"/>
                <a:cs typeface="Arial"/>
              </a:rPr>
              <a:t>−</a:t>
            </a:r>
            <a:r>
              <a:rPr lang="en-US" sz="1800" dirty="0" smtClean="0"/>
              <a:t> </a:t>
            </a:r>
            <a:r>
              <a:rPr lang="en-US" sz="1800" dirty="0" smtClean="0"/>
              <a:t>2000) in </a:t>
            </a:r>
            <a:r>
              <a:rPr lang="en-US" sz="1800" dirty="0" smtClean="0"/>
              <a:t>July </a:t>
            </a:r>
            <a:r>
              <a:rPr lang="en-US" sz="1800" dirty="0" smtClean="0"/>
              <a:t>2-m Temperatures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</p:spPr>
        <p:txBody>
          <a:bodyPr/>
          <a:lstStyle/>
          <a:p>
            <a:pPr>
              <a:defRPr/>
            </a:pPr>
            <a:fld id="{C46C6979-4A75-45D5-A6C3-CCED5556B21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4" name="Group 16"/>
          <p:cNvGrpSpPr/>
          <p:nvPr/>
        </p:nvGrpSpPr>
        <p:grpSpPr>
          <a:xfrm>
            <a:off x="8078273" y="1882142"/>
            <a:ext cx="819151" cy="3050977"/>
            <a:chOff x="32080200" y="13639800"/>
            <a:chExt cx="819151" cy="3050977"/>
          </a:xfrm>
        </p:grpSpPr>
        <p:grpSp>
          <p:nvGrpSpPr>
            <p:cNvPr id="5" name="Group 232"/>
            <p:cNvGrpSpPr/>
            <p:nvPr/>
          </p:nvGrpSpPr>
          <p:grpSpPr>
            <a:xfrm>
              <a:off x="32080200" y="13639800"/>
              <a:ext cx="514885" cy="3050977"/>
              <a:chOff x="32080200" y="13639800"/>
              <a:chExt cx="514885" cy="305097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2080200" y="16383000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-3.6</a:t>
                </a:r>
                <a:endParaRPr lang="en-US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139511" y="13639800"/>
                <a:ext cx="4555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3.6</a:t>
                </a:r>
                <a:endParaRPr lang="en-US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080200" y="16078200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-2.8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080200" y="15773400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-2.0</a:t>
                </a:r>
                <a:endParaRPr lang="en-US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080200" y="15468600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-1.2</a:t>
                </a:r>
                <a:endParaRPr lang="en-US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080200" y="15163800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-0.4</a:t>
                </a:r>
                <a:endParaRPr lang="en-US" sz="1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139511" y="14859000"/>
                <a:ext cx="4555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0.4</a:t>
                </a:r>
                <a:endParaRPr lang="en-US" sz="1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2139511" y="14554200"/>
                <a:ext cx="4555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1.2</a:t>
                </a:r>
                <a:endParaRPr lang="en-US" sz="1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2139511" y="14249400"/>
                <a:ext cx="4555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2.0</a:t>
                </a:r>
                <a:endParaRPr lang="en-US" sz="14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2139511" y="13944600"/>
                <a:ext cx="4555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2.8</a:t>
                </a:r>
                <a:endParaRPr lang="en-US" sz="1400" dirty="0"/>
              </a:p>
            </p:txBody>
          </p:sp>
        </p:grpSp>
        <p:pic>
          <p:nvPicPr>
            <p:cNvPr id="19" name="Picture 18" descr="color_scal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31351538" y="15022413"/>
              <a:ext cx="2809875" cy="285750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 bwMode="auto">
          <a:xfrm>
            <a:off x="1714500" y="993093"/>
            <a:ext cx="2217420" cy="3385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ModelE2 </a:t>
            </a:r>
            <a:r>
              <a:rPr lang="el-GR" sz="1600" dirty="0" smtClean="0">
                <a:latin typeface="Cambria Math"/>
                <a:ea typeface="Cambria Math"/>
              </a:rPr>
              <a:t>Δ</a:t>
            </a:r>
            <a:r>
              <a:rPr lang="en-US" sz="1600" dirty="0" smtClean="0"/>
              <a:t>T2MEAN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ＭＳ Ｐゴシック" pitchFamily="1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081971" y="3602897"/>
            <a:ext cx="3262393" cy="3385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WRF </a:t>
            </a:r>
            <a:r>
              <a:rPr lang="el-GR" sz="1600" dirty="0" smtClean="0">
                <a:latin typeface="Cambria Math"/>
                <a:ea typeface="Cambria Math"/>
              </a:rPr>
              <a:t>Δ</a:t>
            </a:r>
            <a:r>
              <a:rPr lang="en-US" sz="1600" dirty="0" smtClean="0"/>
              <a:t>T2MEAN</a:t>
            </a:r>
            <a:endParaRPr lang="en-US" sz="16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8612560" y="4928469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11188" y="6101297"/>
            <a:ext cx="7555572" cy="615553"/>
          </a:xfrm>
          <a:prstGeom prst="rect">
            <a:avLst/>
          </a:prstGeom>
          <a:noFill/>
          <a:ln w="19050">
            <a:solidFill>
              <a:srgbClr val="0070B9"/>
            </a:solidFill>
          </a:ln>
        </p:spPr>
        <p:txBody>
          <a:bodyPr wrap="square" lIns="0" rIns="0" rtlCol="0">
            <a:spAutoFit/>
          </a:bodyPr>
          <a:lstStyle/>
          <a:p>
            <a:pPr algn="l"/>
            <a:r>
              <a:rPr lang="en-US" sz="1800" dirty="0" smtClean="0"/>
              <a:t> </a:t>
            </a:r>
            <a:r>
              <a:rPr lang="en-US" sz="1600" dirty="0" smtClean="0"/>
              <a:t>ModelE2: </a:t>
            </a:r>
            <a:r>
              <a:rPr lang="en-US" sz="1600" dirty="0" smtClean="0"/>
              <a:t>Warming of up to 2 K in central US, slightly higher for daily max.</a:t>
            </a:r>
            <a:endParaRPr lang="en-US" sz="1600" dirty="0" smtClean="0"/>
          </a:p>
          <a:p>
            <a:pPr algn="l"/>
            <a:r>
              <a:rPr lang="en-US" sz="1600" dirty="0" smtClean="0"/>
              <a:t> WRF </a:t>
            </a:r>
            <a:r>
              <a:rPr lang="en-US" sz="1600" dirty="0" smtClean="0"/>
              <a:t>generally consistent </a:t>
            </a:r>
            <a:r>
              <a:rPr lang="en-US" sz="1600" dirty="0" smtClean="0"/>
              <a:t>with </a:t>
            </a:r>
            <a:r>
              <a:rPr lang="en-US" sz="1600" dirty="0" smtClean="0"/>
              <a:t>ModelE2, with somewhat greater variability.</a:t>
            </a:r>
            <a:endParaRPr lang="en-US" sz="1600" dirty="0" smtClean="0"/>
          </a:p>
        </p:txBody>
      </p:sp>
      <p:pic>
        <p:nvPicPr>
          <p:cNvPr id="37" name="Picture 36" descr="delta-gisse-t2mean-j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7020" y="1391655"/>
            <a:ext cx="3299936" cy="2117408"/>
          </a:xfrm>
          <a:prstGeom prst="rect">
            <a:avLst/>
          </a:prstGeom>
        </p:spPr>
      </p:pic>
      <p:pic>
        <p:nvPicPr>
          <p:cNvPr id="45" name="Picture 44" descr="delta-t2mean-j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7020" y="3940722"/>
            <a:ext cx="3194685" cy="2067878"/>
          </a:xfrm>
          <a:prstGeom prst="rect">
            <a:avLst/>
          </a:prstGeom>
        </p:spPr>
      </p:pic>
      <p:pic>
        <p:nvPicPr>
          <p:cNvPr id="40" name="Picture 39" descr="delta-gisse-t2maxdavg-ju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3404" y="1405258"/>
            <a:ext cx="3182303" cy="2043113"/>
          </a:xfrm>
          <a:prstGeom prst="rect">
            <a:avLst/>
          </a:prstGeom>
        </p:spPr>
      </p:pic>
      <p:pic>
        <p:nvPicPr>
          <p:cNvPr id="41" name="Picture 40" descr="delta-t2maxdavg-ju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3404" y="3932921"/>
            <a:ext cx="3207068" cy="205549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 bwMode="auto">
          <a:xfrm>
            <a:off x="4918710" y="1050243"/>
            <a:ext cx="2830830" cy="3385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ModelE2 </a:t>
            </a:r>
            <a:r>
              <a:rPr lang="el-GR" sz="1600" dirty="0" smtClean="0">
                <a:latin typeface="Cambria Math"/>
                <a:ea typeface="Cambria Math"/>
              </a:rPr>
              <a:t>Δ</a:t>
            </a:r>
            <a:r>
              <a:rPr lang="en-US" sz="1600" dirty="0" smtClean="0"/>
              <a:t>T2MAXDAVG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ＭＳ Ｐゴシック" pitchFamily="1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280591" y="3602897"/>
            <a:ext cx="2091759" cy="3385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WRF </a:t>
            </a:r>
            <a:r>
              <a:rPr lang="el-GR" sz="1600" dirty="0" smtClean="0">
                <a:latin typeface="Cambria Math"/>
                <a:ea typeface="Cambria Math"/>
              </a:rPr>
              <a:t>Δ</a:t>
            </a:r>
            <a:r>
              <a:rPr lang="en-US" sz="1600" dirty="0" smtClean="0"/>
              <a:t>T2MAXDAVG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Air Quality Under Future Climate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84006-84F8-48C3-8FF1-101F0697FE6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5" name="Picture 14" descr="max8-v6-curf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1045" y="1348740"/>
            <a:ext cx="3714750" cy="3714750"/>
          </a:xfrm>
          <a:prstGeom prst="rect">
            <a:avLst/>
          </a:prstGeom>
        </p:spPr>
      </p:pic>
      <p:pic>
        <p:nvPicPr>
          <p:cNvPr id="13" name="Picture 12" descr="delta-t2maxdavg-j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348740"/>
            <a:ext cx="3714750" cy="3714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600131" y="1263557"/>
            <a:ext cx="2091759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l-GR" sz="1600" dirty="0" smtClean="0">
                <a:latin typeface="Cambria Math"/>
                <a:ea typeface="Cambria Math"/>
              </a:rPr>
              <a:t>Δ</a:t>
            </a:r>
            <a:r>
              <a:rPr lang="en-US" sz="1600" dirty="0" smtClean="0"/>
              <a:t>T2MAXDAVG</a:t>
            </a:r>
            <a:endParaRPr lang="en-US" sz="1600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5307261" y="1252127"/>
            <a:ext cx="2091759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l-GR" sz="1600" dirty="0" smtClean="0">
                <a:latin typeface="Cambria Math"/>
                <a:ea typeface="Cambria Math"/>
              </a:rPr>
              <a:t>Δ</a:t>
            </a:r>
            <a:r>
              <a:rPr lang="en-US" sz="1600" dirty="0" smtClean="0">
                <a:latin typeface="Cambria Math"/>
                <a:ea typeface="Cambria Math"/>
              </a:rPr>
              <a:t> </a:t>
            </a:r>
            <a:r>
              <a:rPr lang="en-US" sz="1600" dirty="0" smtClean="0"/>
              <a:t>JJA MDA8 O3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54480" y="5189220"/>
            <a:ext cx="6137910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Increases of 0.5-2 ppb MDA8 O3, largely consistent with area of warming of 0.5-2 K in central/eastern US.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Frequency </a:t>
            </a:r>
            <a:r>
              <a:rPr lang="en-US" dirty="0" smtClean="0"/>
              <a:t>of Exceeding 75 ppb MDA8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84006-84F8-48C3-8FF1-101F0697FE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4411" y="4946553"/>
            <a:ext cx="6967024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Small (statistically insignificant, p=0.4) increase in </a:t>
            </a:r>
            <a:r>
              <a:rPr lang="en-US" sz="1800" dirty="0" smtClean="0"/>
              <a:t>frequency of exceeding 75 ppb </a:t>
            </a:r>
            <a:r>
              <a:rPr lang="en-US" sz="1800" dirty="0" smtClean="0"/>
              <a:t>threshold</a:t>
            </a:r>
            <a:endParaRPr lang="en-US" sz="1800" dirty="0"/>
          </a:p>
        </p:txBody>
      </p:sp>
      <p:pic>
        <p:nvPicPr>
          <p:cNvPr id="11" name="Picture 10" descr="exc-v2-1995-2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70" y="1303020"/>
            <a:ext cx="2857500" cy="2857500"/>
          </a:xfrm>
          <a:prstGeom prst="rect">
            <a:avLst/>
          </a:prstGeom>
        </p:spPr>
      </p:pic>
      <p:pic>
        <p:nvPicPr>
          <p:cNvPr id="12" name="Picture 11" descr="exc-v2-2025-20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1830" y="1303020"/>
            <a:ext cx="2857500" cy="2857500"/>
          </a:xfrm>
          <a:prstGeom prst="rect">
            <a:avLst/>
          </a:prstGeom>
        </p:spPr>
      </p:pic>
      <p:pic>
        <p:nvPicPr>
          <p:cNvPr id="13" name="Picture 12" descr="domtot-exc-b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3160" y="1607820"/>
            <a:ext cx="2743200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550" y="1200150"/>
            <a:ext cx="18630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1995-2005 average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78580" y="1215390"/>
            <a:ext cx="18630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2025-2035 average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Substantial progress in establishing credibility of regional climate fields downscaled from global model.</a:t>
            </a:r>
          </a:p>
          <a:p>
            <a:pPr lvl="1"/>
            <a:r>
              <a:rPr lang="en-US" sz="1600" dirty="0" smtClean="0"/>
              <a:t>Reanalysis-driven runs verify well against NARR (though not as well as retrospective modeling runs)</a:t>
            </a:r>
          </a:p>
          <a:p>
            <a:pPr lvl="1"/>
            <a:r>
              <a:rPr lang="en-US" sz="1600" dirty="0" smtClean="0"/>
              <a:t>Downscaled </a:t>
            </a:r>
            <a:r>
              <a:rPr lang="en-US" sz="1600" dirty="0" err="1" smtClean="0"/>
              <a:t>ModelE</a:t>
            </a:r>
            <a:r>
              <a:rPr lang="en-US" sz="1600" dirty="0" smtClean="0"/>
              <a:t> fields seem reasonably representative</a:t>
            </a:r>
            <a:endParaRPr lang="en-US" sz="1600" dirty="0" smtClean="0"/>
          </a:p>
          <a:p>
            <a:pPr lvl="1"/>
            <a:r>
              <a:rPr lang="en-US" sz="1600" dirty="0" smtClean="0"/>
              <a:t>MDA8 ozone positively biased, but greatly improved over previous efforts using linked global-to-regional modeling system.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800" dirty="0" smtClean="0"/>
              <a:t>GISS simulation of </a:t>
            </a:r>
            <a:r>
              <a:rPr lang="en-US" sz="1800" dirty="0" smtClean="0"/>
              <a:t>RCP 6.0 results in summertime warming of 0.5-2 K over central/eastern US around 2030 – consistent result between </a:t>
            </a:r>
            <a:r>
              <a:rPr lang="en-US" sz="1800" dirty="0" err="1" smtClean="0"/>
              <a:t>ModelE</a:t>
            </a:r>
            <a:r>
              <a:rPr lang="en-US" sz="1800" dirty="0" smtClean="0"/>
              <a:t> and WRF.</a:t>
            </a:r>
          </a:p>
          <a:p>
            <a:pPr lvl="1"/>
            <a:r>
              <a:rPr lang="en-US" sz="1600" dirty="0" smtClean="0"/>
              <a:t>How to demonstrate “added value” of downscaling?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1800" dirty="0" smtClean="0"/>
              <a:t>Relatively modest increases of 0.5-2 ppb MDA8 O3 due to this climate change scenario (holding anthropogenic emissions constant).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227B-4E24-4462-A9C3-2CD9F15AC8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</a:t>
            </a:r>
            <a:r>
              <a:rPr lang="en-US" dirty="0" smtClean="0"/>
              <a:t>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227B-4E24-4462-A9C3-2CD9F15AC8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4306" y="0"/>
            <a:ext cx="6116564" cy="879108"/>
          </a:xfrm>
        </p:spPr>
        <p:txBody>
          <a:bodyPr/>
          <a:lstStyle/>
          <a:p>
            <a:r>
              <a:rPr lang="en-US" sz="1600" dirty="0" smtClean="0"/>
              <a:t>CIRAQ Representation of Current July Temperature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84006-84F8-48C3-8FF1-101F0697FE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 descr="t2mean-narr-1995-2005-ju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0079" y="985997"/>
            <a:ext cx="3143250" cy="2357438"/>
          </a:xfrm>
          <a:prstGeom prst="rect">
            <a:avLst/>
          </a:prstGeom>
        </p:spPr>
      </p:pic>
      <p:pic>
        <p:nvPicPr>
          <p:cNvPr id="9" name="Picture 8" descr="t2max-narr-1995-2005-j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6206" y="3888722"/>
            <a:ext cx="3143250" cy="2357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515291"/>
            <a:ext cx="194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Multi-year mean </a:t>
            </a:r>
            <a:r>
              <a:rPr lang="en-US" dirty="0" smtClean="0"/>
              <a:t>July 2-m temperature</a:t>
            </a:r>
          </a:p>
          <a:p>
            <a:r>
              <a:rPr lang="en-US" dirty="0" smtClean="0"/>
              <a:t>(°F)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315096"/>
            <a:ext cx="194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Multi-year mean </a:t>
            </a:r>
            <a:r>
              <a:rPr lang="en-US" dirty="0" smtClean="0"/>
              <a:t>July daily max 2-m temperature </a:t>
            </a:r>
          </a:p>
          <a:p>
            <a:r>
              <a:rPr lang="en-US" dirty="0" smtClean="0"/>
              <a:t>(°F)</a:t>
            </a:r>
          </a:p>
        </p:txBody>
      </p:sp>
      <p:pic>
        <p:nvPicPr>
          <p:cNvPr id="15" name="Picture 14" descr="t2avg-ph1-v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2550" y="826275"/>
            <a:ext cx="2857500" cy="2857500"/>
          </a:xfrm>
          <a:prstGeom prst="rect">
            <a:avLst/>
          </a:prstGeom>
        </p:spPr>
      </p:pic>
      <p:pic>
        <p:nvPicPr>
          <p:cNvPr id="14" name="Picture 13" descr="t2max-ph1-v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3525" y="3709035"/>
            <a:ext cx="285750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7880" y="708660"/>
            <a:ext cx="16687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04510" y="3589020"/>
            <a:ext cx="22936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fjjam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313" y="1935163"/>
            <a:ext cx="31988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cfsome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63" y="1935163"/>
            <a:ext cx="3217862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cfjjaq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4313" y="4179888"/>
            <a:ext cx="3217862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cfsoq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9963" y="4179888"/>
            <a:ext cx="3217862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1868488" y="174625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030538">
              <a:spcBef>
                <a:spcPct val="50000"/>
              </a:spcBef>
            </a:pPr>
            <a:r>
              <a:rPr lang="el-GR" sz="1200" dirty="0">
                <a:cs typeface="Arial" charset="0"/>
              </a:rPr>
              <a:t>Δ</a:t>
            </a:r>
            <a:r>
              <a:rPr lang="en-US" sz="1200" dirty="0">
                <a:cs typeface="Arial" charset="0"/>
              </a:rPr>
              <a:t> </a:t>
            </a:r>
            <a:r>
              <a:rPr lang="en-US" sz="1200" dirty="0"/>
              <a:t>Mean MDA8 O</a:t>
            </a:r>
            <a:r>
              <a:rPr lang="en-US" sz="1200" baseline="-25000" dirty="0"/>
              <a:t>3</a:t>
            </a:r>
            <a:r>
              <a:rPr lang="en-US" sz="1200" dirty="0"/>
              <a:t>, 1 Jun – 31 Aug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5089525" y="174625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030538">
              <a:spcBef>
                <a:spcPct val="50000"/>
              </a:spcBef>
            </a:pPr>
            <a:r>
              <a:rPr lang="el-GR" sz="1200">
                <a:cs typeface="Arial" charset="0"/>
              </a:rPr>
              <a:t>Δ</a:t>
            </a:r>
            <a:r>
              <a:rPr lang="en-US" sz="1200">
                <a:cs typeface="Arial" charset="0"/>
              </a:rPr>
              <a:t> </a:t>
            </a:r>
            <a:r>
              <a:rPr lang="en-US" sz="1200"/>
              <a:t>Mean MDA8 O</a:t>
            </a:r>
            <a:r>
              <a:rPr lang="en-US" sz="1200" baseline="-25000"/>
              <a:t>3</a:t>
            </a:r>
            <a:r>
              <a:rPr lang="en-US" sz="1200"/>
              <a:t>, 1 Sep – 31 Oct</a:t>
            </a:r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639888" y="3983038"/>
            <a:ext cx="3314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defTabSz="3030538">
              <a:spcBef>
                <a:spcPct val="50000"/>
              </a:spcBef>
            </a:pPr>
            <a:r>
              <a:rPr lang="el-GR" sz="1200">
                <a:cs typeface="Arial" charset="0"/>
              </a:rPr>
              <a:t>Δ</a:t>
            </a:r>
            <a:r>
              <a:rPr lang="en-US" sz="1200">
                <a:cs typeface="Arial" charset="0"/>
              </a:rPr>
              <a:t> 95th percentile</a:t>
            </a:r>
            <a:r>
              <a:rPr lang="en-US" sz="1200"/>
              <a:t> MDA8 O</a:t>
            </a:r>
            <a:r>
              <a:rPr lang="en-US" sz="1200" baseline="-25000"/>
              <a:t>3</a:t>
            </a:r>
            <a:r>
              <a:rPr lang="en-US" sz="1200"/>
              <a:t>, 1 Jun – 31 Aug</a:t>
            </a: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4991100" y="3983038"/>
            <a:ext cx="3106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defTabSz="3030538">
              <a:spcBef>
                <a:spcPct val="50000"/>
              </a:spcBef>
            </a:pPr>
            <a:r>
              <a:rPr lang="el-GR" sz="1200">
                <a:cs typeface="Arial" charset="0"/>
              </a:rPr>
              <a:t>Δ</a:t>
            </a:r>
            <a:r>
              <a:rPr lang="en-US" sz="1200">
                <a:cs typeface="Arial" charset="0"/>
              </a:rPr>
              <a:t> 95th percentile</a:t>
            </a:r>
            <a:r>
              <a:rPr lang="en-US" sz="1200"/>
              <a:t> MDA8 O</a:t>
            </a:r>
            <a:r>
              <a:rPr lang="en-US" sz="1200" baseline="-25000"/>
              <a:t>3</a:t>
            </a:r>
            <a:r>
              <a:rPr lang="en-US" sz="1200"/>
              <a:t>, 1 Sep – 31 Oct</a:t>
            </a:r>
          </a:p>
        </p:txBody>
      </p:sp>
      <p:sp>
        <p:nvSpPr>
          <p:cNvPr id="8202" name="Text Box 16"/>
          <p:cNvSpPr txBox="1">
            <a:spLocks noChangeArrowheads="1"/>
          </p:cNvSpPr>
          <p:nvPr/>
        </p:nvSpPr>
        <p:spPr bwMode="auto">
          <a:xfrm>
            <a:off x="4692650" y="6391275"/>
            <a:ext cx="3906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/>
              <a:t>Nolte et al., J. </a:t>
            </a:r>
            <a:r>
              <a:rPr lang="en-US" sz="1600" i="1" dirty="0" err="1"/>
              <a:t>Geophys</a:t>
            </a:r>
            <a:r>
              <a:rPr lang="en-US" sz="1600" i="1" dirty="0"/>
              <a:t>. Res., 2008</a:t>
            </a:r>
          </a:p>
        </p:txBody>
      </p:sp>
      <p:sp>
        <p:nvSpPr>
          <p:cNvPr id="820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Previous Results – Change in Air Quality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Due </a:t>
            </a:r>
            <a:r>
              <a:rPr lang="en-US" sz="2400" dirty="0" smtClean="0"/>
              <a:t>to Future Climate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Nudging on </a:t>
            </a:r>
            <a:r>
              <a:rPr lang="en-US" dirty="0" smtClean="0">
                <a:solidFill>
                  <a:srgbClr val="FF0000"/>
                </a:solidFill>
              </a:rPr>
              <a:t>Means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Multi-Decadal Historical Period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C6979-4A75-45D5-A6C3-CCED5556B2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 descr="t2mean_diff_land.mon.Midw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19" y="1691135"/>
            <a:ext cx="7429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017888" y="5223597"/>
            <a:ext cx="2591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70B9"/>
                </a:solidFill>
              </a:rPr>
              <a:t>Otte</a:t>
            </a:r>
            <a:r>
              <a:rPr lang="en-US" dirty="0" smtClean="0">
                <a:solidFill>
                  <a:srgbClr val="0070B9"/>
                </a:solidFill>
              </a:rPr>
              <a:t> </a:t>
            </a:r>
            <a:r>
              <a:rPr lang="en-US" dirty="0">
                <a:solidFill>
                  <a:srgbClr val="0070B9"/>
                </a:solidFill>
              </a:rPr>
              <a:t>et al., </a:t>
            </a:r>
            <a:r>
              <a:rPr lang="en-US" i="1" dirty="0">
                <a:solidFill>
                  <a:srgbClr val="0070B9"/>
                </a:solidFill>
              </a:rPr>
              <a:t>J. </a:t>
            </a:r>
            <a:r>
              <a:rPr lang="en-US" i="1" dirty="0" smtClean="0">
                <a:solidFill>
                  <a:srgbClr val="0070B9"/>
                </a:solidFill>
              </a:rPr>
              <a:t>Climate </a:t>
            </a:r>
            <a:r>
              <a:rPr lang="en-US" dirty="0" smtClean="0">
                <a:solidFill>
                  <a:srgbClr val="0070B9"/>
                </a:solidFill>
              </a:rPr>
              <a:t>(2012)</a:t>
            </a:r>
            <a:endParaRPr lang="en-US" dirty="0">
              <a:solidFill>
                <a:srgbClr val="0070B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2534" y="1402595"/>
            <a:ext cx="663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Monthly Area-Average Differences in 2-m Temperature (K)</a:t>
            </a:r>
            <a:endParaRPr lang="en-US" sz="1800" i="1" dirty="0"/>
          </a:p>
        </p:txBody>
      </p:sp>
      <p:pic>
        <p:nvPicPr>
          <p:cNvPr id="9" name="Picture 7" descr="regions_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700" y="0"/>
            <a:ext cx="3035300" cy="1552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6200000">
            <a:off x="-953068" y="3348437"/>
            <a:ext cx="32435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6699"/>
                </a:solidFill>
              </a:rPr>
              <a:t>Compare to hourly, 0.31° CFSR</a:t>
            </a:r>
            <a:endParaRPr lang="en-US" i="1" dirty="0">
              <a:solidFill>
                <a:srgbClr val="3366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824" y="2277374"/>
            <a:ext cx="1897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6824" y="2826589"/>
            <a:ext cx="1897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6824" y="3358551"/>
            <a:ext cx="1897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836762" y="3933645"/>
            <a:ext cx="181155" cy="8022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ＭＳ Ｐゴシック" pitchFamily="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805" y="4422479"/>
            <a:ext cx="419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1805" y="3893395"/>
            <a:ext cx="419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68011" y="2216988"/>
            <a:ext cx="1620188" cy="30777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Winter too warm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4998" y="4370716"/>
            <a:ext cx="1665841" cy="30777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Summer too cold</a:t>
            </a:r>
            <a:endParaRPr lang="en-US" i="1" dirty="0">
              <a:solidFill>
                <a:srgbClr val="7030A0"/>
              </a:solidFill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1304925" y="4958452"/>
            <a:ext cx="6496050" cy="276999"/>
            <a:chOff x="1314450" y="4958452"/>
            <a:chExt cx="6496050" cy="276999"/>
          </a:xfrm>
        </p:grpSpPr>
        <p:sp>
          <p:nvSpPr>
            <p:cNvPr id="21" name="TextBox 20"/>
            <p:cNvSpPr txBox="1"/>
            <p:nvPr/>
          </p:nvSpPr>
          <p:spPr>
            <a:xfrm>
              <a:off x="1314450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88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53126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90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91802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92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30478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94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69154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96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07830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98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6506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00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85182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02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23858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04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62534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06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81875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07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43196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05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04520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03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65844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01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27168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99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88492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97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49816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95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11140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93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72464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91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33788" y="4958452"/>
              <a:ext cx="4286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89</a:t>
              </a:r>
              <a:endParaRPr lang="en-US" sz="1200" dirty="0"/>
            </a:p>
          </p:txBody>
        </p:sp>
      </p:grp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870857" y="5679808"/>
            <a:ext cx="7613434" cy="954107"/>
          </a:xfrm>
          <a:prstGeom prst="rect">
            <a:avLst/>
          </a:prstGeom>
          <a:noFill/>
          <a:ln w="9525">
            <a:solidFill>
              <a:srgbClr val="0070B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 Periodic intra-annual swings in bias in WRF without nudging.</a:t>
            </a:r>
            <a:endParaRPr lang="en-US" sz="1800" dirty="0">
              <a:solidFill>
                <a:srgbClr val="00000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Should not examine only annual </a:t>
            </a:r>
            <a:r>
              <a:rPr lang="en-US" sz="1800" dirty="0">
                <a:solidFill>
                  <a:srgbClr val="000000"/>
                </a:solidFill>
              </a:rPr>
              <a:t>or multi-decadal means!</a:t>
            </a:r>
          </a:p>
          <a:p>
            <a:pPr algn="l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 Systematic </a:t>
            </a:r>
            <a:r>
              <a:rPr lang="en-US" sz="1800" dirty="0" smtClean="0">
                <a:solidFill>
                  <a:srgbClr val="000000"/>
                </a:solidFill>
              </a:rPr>
              <a:t>error in seasonality? </a:t>
            </a:r>
            <a:r>
              <a:rPr lang="en-US" sz="1800" dirty="0">
                <a:solidFill>
                  <a:srgbClr val="000000"/>
                </a:solidFill>
              </a:rPr>
              <a:t>(Also in </a:t>
            </a:r>
            <a:r>
              <a:rPr lang="en-US" sz="1800" dirty="0" smtClean="0">
                <a:solidFill>
                  <a:srgbClr val="000000"/>
                </a:solidFill>
              </a:rPr>
              <a:t>GCM-driven WRF </a:t>
            </a:r>
            <a:r>
              <a:rPr lang="en-US" sz="1800" dirty="0">
                <a:solidFill>
                  <a:srgbClr val="000000"/>
                </a:solidFill>
              </a:rPr>
              <a:t>runs!)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da8-m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3125" y="114300"/>
            <a:ext cx="2857500" cy="2857500"/>
          </a:xfrm>
          <a:prstGeom prst="rect">
            <a:avLst/>
          </a:prstGeom>
        </p:spPr>
      </p:pic>
      <p:pic>
        <p:nvPicPr>
          <p:cNvPr id="5" name="Picture 4" descr="mda8-modobs-p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3048000"/>
            <a:ext cx="2857500" cy="2857500"/>
          </a:xfrm>
          <a:prstGeom prst="rect">
            <a:avLst/>
          </a:prstGeom>
        </p:spPr>
      </p:pic>
      <p:pic>
        <p:nvPicPr>
          <p:cNvPr id="6" name="Picture 5" descr="mda8-mod-ph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50" y="257175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1525" y="5734050"/>
            <a:ext cx="248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314450" algn="l"/>
              </a:tabLst>
            </a:pPr>
            <a:r>
              <a:rPr lang="en-US" dirty="0" smtClean="0"/>
              <a:t>mean obs: 	52.5 ppb</a:t>
            </a:r>
          </a:p>
          <a:p>
            <a:pPr algn="l">
              <a:tabLst>
                <a:tab pos="1314450" algn="l"/>
              </a:tabLst>
            </a:pPr>
            <a:r>
              <a:rPr lang="en-US" dirty="0" smtClean="0"/>
              <a:t>mean model: 	63.8 ppb</a:t>
            </a:r>
          </a:p>
          <a:p>
            <a:pPr algn="l">
              <a:tabLst>
                <a:tab pos="1314450" algn="l"/>
              </a:tabLst>
            </a:pPr>
            <a:endParaRPr lang="en-US" dirty="0" smtClean="0"/>
          </a:p>
          <a:p>
            <a:pPr algn="l">
              <a:tabLst>
                <a:tab pos="1314450" algn="l"/>
              </a:tabLst>
            </a:pPr>
            <a:r>
              <a:rPr lang="en-US" dirty="0" smtClean="0"/>
              <a:t>mean bias: 	11.3 ppb</a:t>
            </a:r>
            <a:endParaRPr lang="en-US" dirty="0"/>
          </a:p>
        </p:txBody>
      </p:sp>
      <p:pic>
        <p:nvPicPr>
          <p:cNvPr id="2" name="Picture 1" descr="mda8-obs-ph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1905000"/>
            <a:ext cx="2857500" cy="2857500"/>
          </a:xfrm>
          <a:prstGeom prst="rect">
            <a:avLst/>
          </a:prstGeom>
        </p:spPr>
      </p:pic>
      <p:pic>
        <p:nvPicPr>
          <p:cNvPr id="4" name="Picture 3" descr="mda8-modob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6925" y="3028950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4075" y="5753100"/>
            <a:ext cx="248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485900" algn="dec"/>
              </a:tabLst>
            </a:pPr>
            <a:r>
              <a:rPr lang="en-US" dirty="0" smtClean="0"/>
              <a:t>mean obs: 	52.5 ppb</a:t>
            </a:r>
          </a:p>
          <a:p>
            <a:pPr algn="l">
              <a:tabLst>
                <a:tab pos="1485900" algn="dec"/>
              </a:tabLst>
            </a:pPr>
            <a:r>
              <a:rPr lang="en-US" dirty="0" smtClean="0"/>
              <a:t>mean model: 	59.9 ppb</a:t>
            </a:r>
          </a:p>
          <a:p>
            <a:pPr algn="l">
              <a:tabLst>
                <a:tab pos="1485900" algn="dec"/>
              </a:tabLst>
            </a:pPr>
            <a:endParaRPr lang="en-US" dirty="0" smtClean="0"/>
          </a:p>
          <a:p>
            <a:pPr algn="l">
              <a:tabLst>
                <a:tab pos="1485900" algn="dec"/>
              </a:tabLst>
            </a:pPr>
            <a:r>
              <a:rPr lang="en-US" dirty="0" smtClean="0"/>
              <a:t>mean bias: 	7.5 ppb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00150" y="-149347"/>
            <a:ext cx="7943850" cy="1143000"/>
          </a:xfrm>
        </p:spPr>
        <p:txBody>
          <a:bodyPr/>
          <a:lstStyle/>
          <a:p>
            <a:r>
              <a:rPr lang="en-US" dirty="0" err="1" smtClean="0"/>
              <a:t>Interannual</a:t>
            </a:r>
            <a:r>
              <a:rPr lang="en-US" dirty="0" smtClean="0"/>
              <a:t> Variability – Exceedances of 75 ppb MDA8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84006-84F8-48C3-8FF1-101F0697FE6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" name="Picture 9" descr="exc-v2-retro-2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8920" y="3634740"/>
            <a:ext cx="2857500" cy="2857500"/>
          </a:xfrm>
          <a:prstGeom prst="rect">
            <a:avLst/>
          </a:prstGeom>
        </p:spPr>
      </p:pic>
      <p:pic>
        <p:nvPicPr>
          <p:cNvPr id="11" name="Picture 10" descr="exc-v2-retro-2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160" y="778650"/>
            <a:ext cx="2857500" cy="2857500"/>
          </a:xfrm>
          <a:prstGeom prst="rect">
            <a:avLst/>
          </a:prstGeom>
        </p:spPr>
      </p:pic>
      <p:pic>
        <p:nvPicPr>
          <p:cNvPr id="12" name="Picture 11" descr="exc-v2-retro-20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8920" y="778650"/>
            <a:ext cx="2857500" cy="2857500"/>
          </a:xfrm>
          <a:prstGeom prst="rect">
            <a:avLst/>
          </a:prstGeom>
        </p:spPr>
      </p:pic>
      <p:pic>
        <p:nvPicPr>
          <p:cNvPr id="13" name="Picture 12" descr="exc-v2-retro-20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3560" y="778650"/>
            <a:ext cx="2857500" cy="2857500"/>
          </a:xfrm>
          <a:prstGeom prst="rect">
            <a:avLst/>
          </a:prstGeom>
        </p:spPr>
      </p:pic>
      <p:pic>
        <p:nvPicPr>
          <p:cNvPr id="14" name="Picture 13" descr="exc-v2-retro-20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160" y="3634740"/>
            <a:ext cx="2857500" cy="2857500"/>
          </a:xfrm>
          <a:prstGeom prst="rect">
            <a:avLst/>
          </a:prstGeom>
        </p:spPr>
      </p:pic>
      <p:pic>
        <p:nvPicPr>
          <p:cNvPr id="15" name="Picture 14" descr="domtot-exc-bar-retr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0" y="385191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exc-v2-19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80" y="154230"/>
            <a:ext cx="2286000" cy="2286000"/>
          </a:xfrm>
          <a:prstGeom prst="rect">
            <a:avLst/>
          </a:prstGeom>
        </p:spPr>
      </p:pic>
      <p:pic>
        <p:nvPicPr>
          <p:cNvPr id="27" name="Picture 26" descr="exc-v2-19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3120" y="154230"/>
            <a:ext cx="2286000" cy="2286000"/>
          </a:xfrm>
          <a:prstGeom prst="rect">
            <a:avLst/>
          </a:prstGeom>
        </p:spPr>
      </p:pic>
      <p:pic>
        <p:nvPicPr>
          <p:cNvPr id="28" name="Picture 27" descr="exc-v2-199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7680" y="154230"/>
            <a:ext cx="2286000" cy="2286000"/>
          </a:xfrm>
          <a:prstGeom prst="rect">
            <a:avLst/>
          </a:prstGeom>
        </p:spPr>
      </p:pic>
      <p:pic>
        <p:nvPicPr>
          <p:cNvPr id="29" name="Picture 28" descr="exc-v2-199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154230"/>
            <a:ext cx="2286000" cy="2286000"/>
          </a:xfrm>
          <a:prstGeom prst="rect">
            <a:avLst/>
          </a:prstGeom>
        </p:spPr>
      </p:pic>
      <p:pic>
        <p:nvPicPr>
          <p:cNvPr id="30" name="Picture 29" descr="exc-v2-199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280" y="2338770"/>
            <a:ext cx="2286000" cy="2286000"/>
          </a:xfrm>
          <a:prstGeom prst="rect">
            <a:avLst/>
          </a:prstGeom>
        </p:spPr>
      </p:pic>
      <p:pic>
        <p:nvPicPr>
          <p:cNvPr id="31" name="Picture 30" descr="exc-v2-20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03120" y="2338770"/>
            <a:ext cx="2286000" cy="2286000"/>
          </a:xfrm>
          <a:prstGeom prst="rect">
            <a:avLst/>
          </a:prstGeom>
        </p:spPr>
      </p:pic>
      <p:pic>
        <p:nvPicPr>
          <p:cNvPr id="32" name="Picture 31" descr="exc-v2-20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47680" y="2338770"/>
            <a:ext cx="2286000" cy="2286000"/>
          </a:xfrm>
          <a:prstGeom prst="rect">
            <a:avLst/>
          </a:prstGeom>
        </p:spPr>
      </p:pic>
      <p:pic>
        <p:nvPicPr>
          <p:cNvPr id="33" name="Picture 32" descr="exc-v2-200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00" y="2338770"/>
            <a:ext cx="2286000" cy="2286000"/>
          </a:xfrm>
          <a:prstGeom prst="rect">
            <a:avLst/>
          </a:prstGeom>
        </p:spPr>
      </p:pic>
      <p:pic>
        <p:nvPicPr>
          <p:cNvPr id="34" name="Picture 33" descr="exc-v2-200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280" y="4491990"/>
            <a:ext cx="2286000" cy="2286000"/>
          </a:xfrm>
          <a:prstGeom prst="rect">
            <a:avLst/>
          </a:prstGeom>
        </p:spPr>
      </p:pic>
      <p:pic>
        <p:nvPicPr>
          <p:cNvPr id="35" name="Picture 34" descr="exc-v2-20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03120" y="4572000"/>
            <a:ext cx="2286000" cy="2286000"/>
          </a:xfrm>
          <a:prstGeom prst="rect">
            <a:avLst/>
          </a:prstGeom>
        </p:spPr>
      </p:pic>
      <p:pic>
        <p:nvPicPr>
          <p:cNvPr id="25" name="Picture 24" descr="exc-v2-200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47680" y="4572000"/>
            <a:ext cx="2286000" cy="2286000"/>
          </a:xfrm>
          <a:prstGeom prst="rect">
            <a:avLst/>
          </a:prstGeom>
        </p:spPr>
      </p:pic>
      <p:pic>
        <p:nvPicPr>
          <p:cNvPr id="37" name="Picture 36" descr="domtot-cur-exc-ba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8030" y="469773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xc-v2-20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0840" y="242850"/>
            <a:ext cx="2286000" cy="2286000"/>
          </a:xfrm>
          <a:prstGeom prst="rect">
            <a:avLst/>
          </a:prstGeom>
        </p:spPr>
      </p:pic>
      <p:pic>
        <p:nvPicPr>
          <p:cNvPr id="14" name="Picture 13" descr="exc-v2-19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80" y="242850"/>
            <a:ext cx="2286000" cy="2286000"/>
          </a:xfrm>
          <a:prstGeom prst="rect">
            <a:avLst/>
          </a:prstGeom>
        </p:spPr>
      </p:pic>
      <p:pic>
        <p:nvPicPr>
          <p:cNvPr id="15" name="Picture 14" descr="exc-v2-199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1690" y="242850"/>
            <a:ext cx="2286000" cy="2286000"/>
          </a:xfrm>
          <a:prstGeom prst="rect">
            <a:avLst/>
          </a:prstGeom>
        </p:spPr>
      </p:pic>
      <p:pic>
        <p:nvPicPr>
          <p:cNvPr id="16" name="Picture 15" descr="exc-v2-20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0500" y="242850"/>
            <a:ext cx="2286000" cy="2286000"/>
          </a:xfrm>
          <a:prstGeom prst="rect">
            <a:avLst/>
          </a:prstGeom>
        </p:spPr>
      </p:pic>
      <p:pic>
        <p:nvPicPr>
          <p:cNvPr id="17" name="Picture 16" descr="exc-reinit-202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0840" y="2527440"/>
            <a:ext cx="2286000" cy="2286000"/>
          </a:xfrm>
          <a:prstGeom prst="rect">
            <a:avLst/>
          </a:prstGeom>
        </p:spPr>
      </p:pic>
      <p:pic>
        <p:nvPicPr>
          <p:cNvPr id="18" name="Picture 17" descr="exc-reinit-199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280" y="2527440"/>
            <a:ext cx="2286000" cy="2286000"/>
          </a:xfrm>
          <a:prstGeom prst="rect">
            <a:avLst/>
          </a:prstGeom>
        </p:spPr>
      </p:pic>
      <p:pic>
        <p:nvPicPr>
          <p:cNvPr id="19" name="Picture 18" descr="exc-reinit-199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91690" y="2527440"/>
            <a:ext cx="2286000" cy="2286000"/>
          </a:xfrm>
          <a:prstGeom prst="rect">
            <a:avLst/>
          </a:prstGeom>
        </p:spPr>
      </p:pic>
      <p:pic>
        <p:nvPicPr>
          <p:cNvPr id="20" name="Picture 19" descr="exc-reinit-202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50500" y="2527440"/>
            <a:ext cx="2286000" cy="2286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54430" y="114300"/>
            <a:ext cx="241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Initialized in Dec 1994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35930" y="129540"/>
            <a:ext cx="241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Initialized in Dec 2024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23950" y="2392680"/>
            <a:ext cx="241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Initialized in Dec 1995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05450" y="2407920"/>
            <a:ext cx="241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Initialized in Dec 2025</a:t>
            </a:r>
            <a:endParaRPr lang="en-US" dirty="0"/>
          </a:p>
        </p:txBody>
      </p:sp>
      <p:pic>
        <p:nvPicPr>
          <p:cNvPr id="25" name="Picture 24" descr="domtot-reini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68980" y="45720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C6979-4A75-45D5-A6C3-CCED5556B2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Fig 1 from Weaver BA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208" y="403631"/>
            <a:ext cx="5696724" cy="6062484"/>
          </a:xfrm>
          <a:prstGeom prst="rect">
            <a:avLst/>
          </a:prstGeom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0" y="1567180"/>
            <a:ext cx="24717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“Climate Penalty</a:t>
            </a:r>
            <a:r>
              <a:rPr lang="en-US" sz="1800" dirty="0" smtClean="0"/>
              <a:t>”: increase in ozone due to climate change, or the additional level of control needed to meet a given attainment level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532120" y="4650378"/>
            <a:ext cx="2868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Weaver et al., BAMS (2009)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8-obs-p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925" y="171450"/>
            <a:ext cx="3429000" cy="3429000"/>
          </a:xfrm>
          <a:prstGeom prst="rect">
            <a:avLst/>
          </a:prstGeom>
        </p:spPr>
      </p:pic>
      <p:pic>
        <p:nvPicPr>
          <p:cNvPr id="6" name="Picture 5" descr="mda8-mod-p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0100" y="171450"/>
            <a:ext cx="3429000" cy="3429000"/>
          </a:xfrm>
          <a:prstGeom prst="rect">
            <a:avLst/>
          </a:prstGeom>
        </p:spPr>
      </p:pic>
      <p:pic>
        <p:nvPicPr>
          <p:cNvPr id="5" name="Picture 4" descr="mda8-modobs-ph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50" y="3476625"/>
            <a:ext cx="3429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4575" y="3981450"/>
            <a:ext cx="248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314450" algn="l"/>
              </a:tabLst>
            </a:pPr>
            <a:r>
              <a:rPr lang="en-US" dirty="0" smtClean="0"/>
              <a:t>mean obs: 	52.5 ppb</a:t>
            </a:r>
          </a:p>
          <a:p>
            <a:pPr algn="l">
              <a:tabLst>
                <a:tab pos="1314450" algn="l"/>
              </a:tabLst>
            </a:pPr>
            <a:r>
              <a:rPr lang="en-US" dirty="0" smtClean="0"/>
              <a:t>mean model: 	63.8 ppb</a:t>
            </a:r>
          </a:p>
          <a:p>
            <a:pPr algn="l">
              <a:tabLst>
                <a:tab pos="1314450" algn="l"/>
              </a:tabLst>
            </a:pPr>
            <a:endParaRPr lang="en-US" dirty="0" smtClean="0"/>
          </a:p>
          <a:p>
            <a:pPr algn="l">
              <a:tabLst>
                <a:tab pos="1314450" algn="l"/>
              </a:tabLst>
            </a:pPr>
            <a:r>
              <a:rPr lang="en-US" dirty="0" smtClean="0"/>
              <a:t>mean bias: 	11.3 ppb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84006-84F8-48C3-8FF1-101F0697FE6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5" name="Picture 14" descr="t2-ph1-v2-2003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460" y="2846070"/>
            <a:ext cx="2857500" cy="2857500"/>
          </a:xfrm>
          <a:prstGeom prst="rect">
            <a:avLst/>
          </a:prstGeom>
        </p:spPr>
      </p:pic>
      <p:pic>
        <p:nvPicPr>
          <p:cNvPr id="16" name="Picture 15" descr="t2-ph1-v2-2002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250" y="2846070"/>
            <a:ext cx="2857500" cy="2857500"/>
          </a:xfrm>
          <a:prstGeom prst="rect">
            <a:avLst/>
          </a:prstGeom>
        </p:spPr>
      </p:pic>
      <p:pic>
        <p:nvPicPr>
          <p:cNvPr id="17" name="Picture 16" descr="t2-ph1-v2-2001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6420" y="22860"/>
            <a:ext cx="2857500" cy="2857500"/>
          </a:xfrm>
          <a:prstGeom prst="rect">
            <a:avLst/>
          </a:prstGeom>
        </p:spPr>
      </p:pic>
      <p:pic>
        <p:nvPicPr>
          <p:cNvPr id="18" name="Picture 17" descr="t2-ph1-v2-2000-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460" y="22860"/>
            <a:ext cx="2857500" cy="2857500"/>
          </a:xfrm>
          <a:prstGeom prst="rect">
            <a:avLst/>
          </a:prstGeom>
        </p:spPr>
      </p:pic>
      <p:pic>
        <p:nvPicPr>
          <p:cNvPr id="19" name="Picture 18" descr="t2-ph1-v2-1999-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250" y="22860"/>
            <a:ext cx="2857500" cy="2857500"/>
          </a:xfrm>
          <a:prstGeom prst="rect">
            <a:avLst/>
          </a:prstGeom>
        </p:spPr>
      </p:pic>
      <p:pic>
        <p:nvPicPr>
          <p:cNvPr id="21" name="Picture 20" descr="t2max-narr-v2-1995-2005-ju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86450" y="3126105"/>
            <a:ext cx="3028950" cy="2271713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42949" y="5640705"/>
            <a:ext cx="8115301" cy="106870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/>
          <a:lstStyle/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B9"/>
              </a:buClr>
              <a:buSzPct val="90000"/>
              <a:buFont typeface="Times" pitchFamily="18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 summer temperatures in southern U.S. much too warm for current climate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B9"/>
              </a:buClr>
              <a:buSzPct val="90000"/>
              <a:buFont typeface="Times" pitchFamily="18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Larger biases than in GISS 2’ GCM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problematic downscaling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B9"/>
              </a:buClr>
              <a:buSzPct val="90000"/>
              <a:buFont typeface="Times" pitchFamily="18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Typical retrospective meteorological modeling does not have biases this large!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B9"/>
              </a:buClr>
              <a:buSzPct val="90000"/>
              <a:buFont typeface="Times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601E6A-C225-42E5-BB88-9F8A0C3B8A74}" type="slidenum">
              <a:rPr lang="en-US" smtClean="0">
                <a:ea typeface="ＭＳ Ｐゴシック" pitchFamily="1" charset="0"/>
                <a:cs typeface="ＭＳ Ｐゴシック" pitchFamily="1" charset="0"/>
              </a:rPr>
              <a:pPr/>
              <a:t>6</a:t>
            </a:fld>
            <a:endParaRPr lang="en-US" smtClean="0">
              <a:ea typeface="ＭＳ Ｐゴシック" pitchFamily="1" charset="0"/>
              <a:cs typeface="ＭＳ Ｐゴシック" pitchFamily="1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What is “dynamical downscaling”?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2388" y="1257300"/>
            <a:ext cx="4003675" cy="3219450"/>
            <a:chOff x="1437" y="0"/>
            <a:chExt cx="2522" cy="2028"/>
          </a:xfrm>
        </p:grpSpPr>
        <p:pic>
          <p:nvPicPr>
            <p:cNvPr id="7184" name="Picture 17" descr="modele_on_glob_samp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7" y="0"/>
              <a:ext cx="2522" cy="2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148" y="558"/>
              <a:ext cx="1222" cy="808"/>
              <a:chOff x="3420" y="558"/>
              <a:chExt cx="1222" cy="808"/>
            </a:xfrm>
          </p:grpSpPr>
          <p:sp>
            <p:nvSpPr>
              <p:cNvPr id="7186" name="Freeform 19"/>
              <p:cNvSpPr>
                <a:spLocks/>
              </p:cNvSpPr>
              <p:nvPr/>
            </p:nvSpPr>
            <p:spPr bwMode="auto">
              <a:xfrm>
                <a:off x="3420" y="582"/>
                <a:ext cx="63" cy="765"/>
              </a:xfrm>
              <a:custGeom>
                <a:avLst/>
                <a:gdLst>
                  <a:gd name="T0" fmla="*/ 60 w 63"/>
                  <a:gd name="T1" fmla="*/ 765 h 765"/>
                  <a:gd name="T2" fmla="*/ 12 w 63"/>
                  <a:gd name="T3" fmla="*/ 528 h 765"/>
                  <a:gd name="T4" fmla="*/ 9 w 63"/>
                  <a:gd name="T5" fmla="*/ 252 h 765"/>
                  <a:gd name="T6" fmla="*/ 63 w 63"/>
                  <a:gd name="T7" fmla="*/ 0 h 7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765"/>
                  <a:gd name="T14" fmla="*/ 63 w 63"/>
                  <a:gd name="T15" fmla="*/ 765 h 7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765">
                    <a:moveTo>
                      <a:pt x="60" y="765"/>
                    </a:moveTo>
                    <a:cubicBezTo>
                      <a:pt x="40" y="689"/>
                      <a:pt x="20" y="613"/>
                      <a:pt x="12" y="528"/>
                    </a:cubicBezTo>
                    <a:cubicBezTo>
                      <a:pt x="4" y="443"/>
                      <a:pt x="0" y="340"/>
                      <a:pt x="9" y="252"/>
                    </a:cubicBezTo>
                    <a:cubicBezTo>
                      <a:pt x="18" y="164"/>
                      <a:pt x="40" y="82"/>
                      <a:pt x="63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Freeform 20"/>
              <p:cNvSpPr>
                <a:spLocks/>
              </p:cNvSpPr>
              <p:nvPr/>
            </p:nvSpPr>
            <p:spPr bwMode="auto">
              <a:xfrm>
                <a:off x="4578" y="603"/>
                <a:ext cx="64" cy="741"/>
              </a:xfrm>
              <a:custGeom>
                <a:avLst/>
                <a:gdLst>
                  <a:gd name="T0" fmla="*/ 3 w 64"/>
                  <a:gd name="T1" fmla="*/ 741 h 741"/>
                  <a:gd name="T2" fmla="*/ 52 w 64"/>
                  <a:gd name="T3" fmla="*/ 525 h 741"/>
                  <a:gd name="T4" fmla="*/ 55 w 64"/>
                  <a:gd name="T5" fmla="*/ 249 h 741"/>
                  <a:gd name="T6" fmla="*/ 0 w 64"/>
                  <a:gd name="T7" fmla="*/ 0 h 7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741"/>
                  <a:gd name="T14" fmla="*/ 64 w 64"/>
                  <a:gd name="T15" fmla="*/ 741 h 7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741">
                    <a:moveTo>
                      <a:pt x="3" y="741"/>
                    </a:moveTo>
                    <a:cubicBezTo>
                      <a:pt x="11" y="705"/>
                      <a:pt x="43" y="607"/>
                      <a:pt x="52" y="525"/>
                    </a:cubicBezTo>
                    <a:cubicBezTo>
                      <a:pt x="61" y="443"/>
                      <a:pt x="64" y="336"/>
                      <a:pt x="55" y="249"/>
                    </a:cubicBezTo>
                    <a:cubicBezTo>
                      <a:pt x="46" y="162"/>
                      <a:pt x="11" y="52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Freeform 21"/>
              <p:cNvSpPr>
                <a:spLocks/>
              </p:cNvSpPr>
              <p:nvPr/>
            </p:nvSpPr>
            <p:spPr bwMode="auto">
              <a:xfrm>
                <a:off x="3486" y="558"/>
                <a:ext cx="1092" cy="45"/>
              </a:xfrm>
              <a:custGeom>
                <a:avLst/>
                <a:gdLst>
                  <a:gd name="T0" fmla="*/ 0 w 1092"/>
                  <a:gd name="T1" fmla="*/ 24 h 45"/>
                  <a:gd name="T2" fmla="*/ 207 w 1092"/>
                  <a:gd name="T3" fmla="*/ 6 h 45"/>
                  <a:gd name="T4" fmla="*/ 435 w 1092"/>
                  <a:gd name="T5" fmla="*/ 0 h 45"/>
                  <a:gd name="T6" fmla="*/ 657 w 1092"/>
                  <a:gd name="T7" fmla="*/ 3 h 45"/>
                  <a:gd name="T8" fmla="*/ 873 w 1092"/>
                  <a:gd name="T9" fmla="*/ 15 h 45"/>
                  <a:gd name="T10" fmla="*/ 1092 w 109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2"/>
                  <a:gd name="T19" fmla="*/ 0 h 45"/>
                  <a:gd name="T20" fmla="*/ 1092 w 109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2" h="45">
                    <a:moveTo>
                      <a:pt x="0" y="24"/>
                    </a:moveTo>
                    <a:cubicBezTo>
                      <a:pt x="67" y="17"/>
                      <a:pt x="135" y="10"/>
                      <a:pt x="207" y="6"/>
                    </a:cubicBezTo>
                    <a:cubicBezTo>
                      <a:pt x="279" y="2"/>
                      <a:pt x="360" y="0"/>
                      <a:pt x="435" y="0"/>
                    </a:cubicBezTo>
                    <a:cubicBezTo>
                      <a:pt x="510" y="0"/>
                      <a:pt x="584" y="0"/>
                      <a:pt x="657" y="3"/>
                    </a:cubicBezTo>
                    <a:cubicBezTo>
                      <a:pt x="730" y="6"/>
                      <a:pt x="801" y="8"/>
                      <a:pt x="873" y="15"/>
                    </a:cubicBezTo>
                    <a:cubicBezTo>
                      <a:pt x="945" y="22"/>
                      <a:pt x="1047" y="39"/>
                      <a:pt x="1092" y="4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Freeform 22"/>
              <p:cNvSpPr>
                <a:spLocks/>
              </p:cNvSpPr>
              <p:nvPr/>
            </p:nvSpPr>
            <p:spPr bwMode="auto">
              <a:xfrm>
                <a:off x="3478" y="1344"/>
                <a:ext cx="1100" cy="22"/>
              </a:xfrm>
              <a:custGeom>
                <a:avLst/>
                <a:gdLst>
                  <a:gd name="T0" fmla="*/ 0 w 1100"/>
                  <a:gd name="T1" fmla="*/ 0 h 22"/>
                  <a:gd name="T2" fmla="*/ 215 w 1100"/>
                  <a:gd name="T3" fmla="*/ 15 h 22"/>
                  <a:gd name="T4" fmla="*/ 434 w 1100"/>
                  <a:gd name="T5" fmla="*/ 21 h 22"/>
                  <a:gd name="T6" fmla="*/ 653 w 1100"/>
                  <a:gd name="T7" fmla="*/ 21 h 22"/>
                  <a:gd name="T8" fmla="*/ 875 w 1100"/>
                  <a:gd name="T9" fmla="*/ 15 h 22"/>
                  <a:gd name="T10" fmla="*/ 1100 w 1100"/>
                  <a:gd name="T11" fmla="*/ 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0"/>
                  <a:gd name="T19" fmla="*/ 0 h 22"/>
                  <a:gd name="T20" fmla="*/ 1100 w 110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0" h="22">
                    <a:moveTo>
                      <a:pt x="0" y="0"/>
                    </a:moveTo>
                    <a:cubicBezTo>
                      <a:pt x="36" y="2"/>
                      <a:pt x="143" y="12"/>
                      <a:pt x="215" y="15"/>
                    </a:cubicBezTo>
                    <a:cubicBezTo>
                      <a:pt x="287" y="18"/>
                      <a:pt x="361" y="20"/>
                      <a:pt x="434" y="21"/>
                    </a:cubicBezTo>
                    <a:cubicBezTo>
                      <a:pt x="507" y="22"/>
                      <a:pt x="580" y="22"/>
                      <a:pt x="653" y="21"/>
                    </a:cubicBezTo>
                    <a:cubicBezTo>
                      <a:pt x="726" y="20"/>
                      <a:pt x="801" y="18"/>
                      <a:pt x="875" y="15"/>
                    </a:cubicBezTo>
                    <a:cubicBezTo>
                      <a:pt x="949" y="12"/>
                      <a:pt x="1053" y="5"/>
                      <a:pt x="1100" y="2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73" name="Text Box 25"/>
          <p:cNvSpPr txBox="1">
            <a:spLocks noChangeArrowheads="1"/>
          </p:cNvSpPr>
          <p:nvPr/>
        </p:nvSpPr>
        <p:spPr bwMode="auto">
          <a:xfrm>
            <a:off x="3265488" y="1260475"/>
            <a:ext cx="36385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>
                <a:solidFill>
                  <a:srgbClr val="0066CC"/>
                </a:solidFill>
              </a:rPr>
              <a:t>Global climate model (</a:t>
            </a:r>
            <a:r>
              <a:rPr lang="en-US" i="1">
                <a:solidFill>
                  <a:srgbClr val="0070B9"/>
                </a:solidFill>
              </a:rPr>
              <a:t>GCM</a:t>
            </a:r>
            <a:r>
              <a:rPr lang="en-US" i="1">
                <a:solidFill>
                  <a:srgbClr val="0066CC"/>
                </a:solidFill>
              </a:rPr>
              <a:t>) creates coarse </a:t>
            </a:r>
            <a:r>
              <a:rPr lang="en-US" i="1" u="sng">
                <a:solidFill>
                  <a:srgbClr val="0066CC"/>
                </a:solidFill>
              </a:rPr>
              <a:t>gridded</a:t>
            </a:r>
            <a:r>
              <a:rPr lang="en-US" i="1">
                <a:solidFill>
                  <a:srgbClr val="0066CC"/>
                </a:solidFill>
              </a:rPr>
              <a:t> future climate with </a:t>
            </a:r>
            <a:r>
              <a:rPr lang="en-US" i="1" u="sng">
                <a:solidFill>
                  <a:srgbClr val="0066CC"/>
                </a:solidFill>
              </a:rPr>
              <a:t>world-wide</a:t>
            </a:r>
            <a:r>
              <a:rPr lang="en-US" i="1">
                <a:solidFill>
                  <a:srgbClr val="0066CC"/>
                </a:solidFill>
              </a:rPr>
              <a:t> coverage.</a:t>
            </a:r>
          </a:p>
        </p:txBody>
      </p:sp>
      <p:pic>
        <p:nvPicPr>
          <p:cNvPr id="7174" name="Picture 30" descr="wrf_on_its_grid_s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275" y="2486025"/>
            <a:ext cx="46799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31"/>
          <p:cNvSpPr txBox="1">
            <a:spLocks noChangeArrowheads="1"/>
          </p:cNvSpPr>
          <p:nvPr/>
        </p:nvSpPr>
        <p:spPr bwMode="auto">
          <a:xfrm>
            <a:off x="355600" y="5365750"/>
            <a:ext cx="3406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>
                <a:solidFill>
                  <a:srgbClr val="0066CC"/>
                </a:solidFill>
              </a:rPr>
              <a:t>Regional climate model (RCM) generates </a:t>
            </a:r>
            <a:r>
              <a:rPr lang="en-US" i="1" u="sng">
                <a:solidFill>
                  <a:srgbClr val="0066CC"/>
                </a:solidFill>
              </a:rPr>
              <a:t>gridded</a:t>
            </a:r>
            <a:r>
              <a:rPr lang="en-US" i="1">
                <a:solidFill>
                  <a:srgbClr val="0066CC"/>
                </a:solidFill>
              </a:rPr>
              <a:t> </a:t>
            </a:r>
            <a:r>
              <a:rPr lang="en-US" i="1" u="sng">
                <a:solidFill>
                  <a:srgbClr val="0066CC"/>
                </a:solidFill>
              </a:rPr>
              <a:t>higher-resolution</a:t>
            </a:r>
            <a:r>
              <a:rPr lang="en-US" i="1">
                <a:solidFill>
                  <a:srgbClr val="0066CC"/>
                </a:solidFill>
              </a:rPr>
              <a:t> climate predictions over </a:t>
            </a:r>
            <a:r>
              <a:rPr lang="en-US" i="1" u="sng">
                <a:solidFill>
                  <a:srgbClr val="0066CC"/>
                </a:solidFill>
              </a:rPr>
              <a:t>focal area</a:t>
            </a:r>
            <a:r>
              <a:rPr lang="en-US" i="1">
                <a:solidFill>
                  <a:srgbClr val="0066CC"/>
                </a:solidFill>
              </a:rPr>
              <a:t>.</a:t>
            </a:r>
          </a:p>
        </p:txBody>
      </p:sp>
      <p:sp>
        <p:nvSpPr>
          <p:cNvPr id="7176" name="Text Box 32"/>
          <p:cNvSpPr txBox="1">
            <a:spLocks noChangeArrowheads="1"/>
          </p:cNvSpPr>
          <p:nvPr/>
        </p:nvSpPr>
        <p:spPr bwMode="auto">
          <a:xfrm>
            <a:off x="4260850" y="5365750"/>
            <a:ext cx="3444875" cy="115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>
                <a:solidFill>
                  <a:srgbClr val="0066CC"/>
                </a:solidFill>
              </a:rPr>
              <a:t>More detail in local effects from:</a:t>
            </a:r>
          </a:p>
          <a:p>
            <a:pPr algn="l">
              <a:buFontTx/>
              <a:buChar char="-"/>
            </a:pPr>
            <a:r>
              <a:rPr lang="en-US" i="1">
                <a:solidFill>
                  <a:srgbClr val="0066CC"/>
                </a:solidFill>
              </a:rPr>
              <a:t> scale-appropriate physics</a:t>
            </a:r>
          </a:p>
          <a:p>
            <a:pPr algn="l">
              <a:buFontTx/>
              <a:buChar char="-"/>
            </a:pPr>
            <a:r>
              <a:rPr lang="en-US" i="1">
                <a:solidFill>
                  <a:srgbClr val="0066CC"/>
                </a:solidFill>
              </a:rPr>
              <a:t> topography &amp; land/water interfaces</a:t>
            </a:r>
          </a:p>
          <a:p>
            <a:pPr algn="l">
              <a:buFontTx/>
              <a:buChar char="-"/>
            </a:pPr>
            <a:r>
              <a:rPr lang="en-US" i="1">
                <a:solidFill>
                  <a:srgbClr val="0066CC"/>
                </a:solidFill>
              </a:rPr>
              <a:t> urban areas (population centers)</a:t>
            </a:r>
          </a:p>
          <a:p>
            <a:pPr algn="l">
              <a:buFontTx/>
              <a:buChar char="-"/>
            </a:pPr>
            <a:r>
              <a:rPr lang="en-US" i="1">
                <a:solidFill>
                  <a:srgbClr val="0066CC"/>
                </a:solidFill>
              </a:rPr>
              <a:t> precipitation patterns</a:t>
            </a:r>
          </a:p>
        </p:txBody>
      </p:sp>
      <p:sp>
        <p:nvSpPr>
          <p:cNvPr id="7177" name="Line 34"/>
          <p:cNvSpPr>
            <a:spLocks noChangeShapeType="1"/>
          </p:cNvSpPr>
          <p:nvPr/>
        </p:nvSpPr>
        <p:spPr bwMode="auto">
          <a:xfrm>
            <a:off x="1285875" y="3390900"/>
            <a:ext cx="255270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35"/>
          <p:cNvSpPr>
            <a:spLocks noChangeShapeType="1"/>
          </p:cNvSpPr>
          <p:nvPr/>
        </p:nvSpPr>
        <p:spPr bwMode="auto">
          <a:xfrm>
            <a:off x="1276350" y="2181225"/>
            <a:ext cx="2552700" cy="676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36"/>
          <p:cNvSpPr>
            <a:spLocks noChangeShapeType="1"/>
          </p:cNvSpPr>
          <p:nvPr/>
        </p:nvSpPr>
        <p:spPr bwMode="auto">
          <a:xfrm>
            <a:off x="3014663" y="2209800"/>
            <a:ext cx="4505325" cy="642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39"/>
          <p:cNvSpPr>
            <a:spLocks noChangeShapeType="1"/>
          </p:cNvSpPr>
          <p:nvPr/>
        </p:nvSpPr>
        <p:spPr bwMode="auto">
          <a:xfrm>
            <a:off x="3014663" y="3381375"/>
            <a:ext cx="819150" cy="319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AutoShape 40"/>
          <p:cNvSpPr>
            <a:spLocks noChangeArrowheads="1"/>
          </p:cNvSpPr>
          <p:nvPr/>
        </p:nvSpPr>
        <p:spPr bwMode="auto">
          <a:xfrm>
            <a:off x="3724275" y="5389563"/>
            <a:ext cx="393700" cy="304800"/>
          </a:xfrm>
          <a:prstGeom prst="rightArrow">
            <a:avLst>
              <a:gd name="adj1" fmla="val 50000"/>
              <a:gd name="adj2" fmla="val 32292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41"/>
          <p:cNvSpPr txBox="1">
            <a:spLocks noChangeArrowheads="1"/>
          </p:cNvSpPr>
          <p:nvPr/>
        </p:nvSpPr>
        <p:spPr bwMode="auto">
          <a:xfrm>
            <a:off x="1231900" y="3638550"/>
            <a:ext cx="604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GCM</a:t>
            </a:r>
          </a:p>
        </p:txBody>
      </p:sp>
      <p:sp>
        <p:nvSpPr>
          <p:cNvPr id="7183" name="Text Box 42"/>
          <p:cNvSpPr txBox="1">
            <a:spLocks noChangeArrowheads="1"/>
          </p:cNvSpPr>
          <p:nvPr/>
        </p:nvSpPr>
        <p:spPr bwMode="auto">
          <a:xfrm>
            <a:off x="3898900" y="4762500"/>
            <a:ext cx="592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RCM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Developing Downscaling Methodology </a:t>
            </a:r>
            <a:br>
              <a:rPr lang="en-US" dirty="0" smtClean="0"/>
            </a:br>
            <a:r>
              <a:rPr lang="en-US" dirty="0" smtClean="0"/>
              <a:t>for Air Quality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reanalysis data as verifiable surrogate for GCM, to develop and test downscaling methodology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20-year runs with historical data at 2.5° grid size (comparable to GCM)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Evaluate 36-km RCM results against higher-resolution </a:t>
            </a:r>
            <a:r>
              <a:rPr lang="en-US" dirty="0" err="1" smtClean="0"/>
              <a:t>reanalyses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Demonstrated that FDDA (nudging) is </a:t>
            </a:r>
            <a:r>
              <a:rPr lang="en-US" dirty="0" smtClean="0">
                <a:solidFill>
                  <a:srgbClr val="FF0000"/>
                </a:solidFill>
              </a:rPr>
              <a:t>necessary</a:t>
            </a:r>
            <a:r>
              <a:rPr lang="en-US" dirty="0" smtClean="0"/>
              <a:t>  </a:t>
            </a:r>
          </a:p>
          <a:p>
            <a:pPr marL="571500" lvl="2" indent="0">
              <a:spcBef>
                <a:spcPts val="1200"/>
              </a:spcBef>
              <a:buNone/>
            </a:pPr>
            <a:r>
              <a:rPr lang="en-US" i="1" dirty="0" smtClean="0"/>
              <a:t>For further details see Bowden et al. (J. </a:t>
            </a:r>
            <a:r>
              <a:rPr lang="en-US" i="1" dirty="0" err="1" smtClean="0"/>
              <a:t>Clim</a:t>
            </a:r>
            <a:r>
              <a:rPr lang="en-US" i="1" dirty="0" smtClean="0"/>
              <a:t>. 2012), 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i="1" dirty="0" err="1" smtClean="0"/>
              <a:t>Otte</a:t>
            </a:r>
            <a:r>
              <a:rPr lang="en-US" i="1" dirty="0" smtClean="0"/>
              <a:t> et al. (J. </a:t>
            </a:r>
            <a:r>
              <a:rPr lang="en-US" i="1" dirty="0" err="1" smtClean="0"/>
              <a:t>Clim</a:t>
            </a:r>
            <a:r>
              <a:rPr lang="en-US" i="1" dirty="0" smtClean="0"/>
              <a:t> 2012), and Bowden et al. (</a:t>
            </a:r>
            <a:r>
              <a:rPr lang="en-US" i="1" dirty="0" err="1" smtClean="0"/>
              <a:t>Clim</a:t>
            </a:r>
            <a:r>
              <a:rPr lang="en-US" i="1" dirty="0" smtClean="0"/>
              <a:t>. </a:t>
            </a:r>
            <a:r>
              <a:rPr lang="en-US" i="1" dirty="0" err="1" smtClean="0"/>
              <a:t>Dyn</a:t>
            </a:r>
            <a:r>
              <a:rPr lang="en-US" i="1" dirty="0" smtClean="0"/>
              <a:t>., in press).</a:t>
            </a:r>
          </a:p>
          <a:p>
            <a:pPr eaLnBrk="1" hangingPunct="1">
              <a:spcBef>
                <a:spcPts val="2400"/>
              </a:spcBef>
              <a:spcAft>
                <a:spcPts val="0"/>
              </a:spcAft>
            </a:pPr>
            <a:r>
              <a:rPr lang="en-US" dirty="0" smtClean="0"/>
              <a:t>Develop </a:t>
            </a:r>
            <a:r>
              <a:rPr lang="en-US" dirty="0" smtClean="0"/>
              <a:t>downscaled fields using GCM simulations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u="sng" dirty="0" smtClean="0"/>
              <a:t>AR5 Ensemble</a:t>
            </a:r>
            <a:r>
              <a:rPr lang="en-US" dirty="0" smtClean="0"/>
              <a:t>: time slices, RCPs, other GCMs</a:t>
            </a:r>
          </a:p>
          <a:p>
            <a:pPr lvl="2"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NASA GISS </a:t>
            </a:r>
            <a:r>
              <a:rPr lang="en-US" dirty="0" smtClean="0">
                <a:solidFill>
                  <a:srgbClr val="FF0000"/>
                </a:solidFill>
              </a:rPr>
              <a:t>ModelE2</a:t>
            </a:r>
            <a:r>
              <a:rPr lang="en-US" dirty="0" smtClean="0"/>
              <a:t>, </a:t>
            </a:r>
            <a:r>
              <a:rPr lang="en-US" dirty="0" smtClean="0">
                <a:sym typeface="Wingdings" pitchFamily="2" charset="2"/>
              </a:rPr>
              <a:t>NCAR CESM 1.0, NOAA </a:t>
            </a:r>
            <a:r>
              <a:rPr lang="en-US" dirty="0" smtClean="0">
                <a:sym typeface="Wingdings" pitchFamily="2" charset="2"/>
              </a:rPr>
              <a:t>GFDL CM3, </a:t>
            </a:r>
            <a:r>
              <a:rPr lang="en-US" dirty="0" smtClean="0">
                <a:sym typeface="Wingdings" pitchFamily="2" charset="2"/>
              </a:rPr>
              <a:t>…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spcBef>
                <a:spcPts val="2400"/>
              </a:spcBef>
              <a:spcAft>
                <a:spcPts val="0"/>
              </a:spcAft>
            </a:pPr>
            <a:r>
              <a:rPr lang="en-US" dirty="0" smtClean="0">
                <a:sym typeface="Wingdings" pitchFamily="2" charset="2"/>
              </a:rPr>
              <a:t>Examine implications for future air quality</a:t>
            </a:r>
          </a:p>
          <a:p>
            <a:pPr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227B-4E24-4462-A9C3-2CD9F15AC8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Downscaling NASA/GISS ModelE2 using WRF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375" y="1360037"/>
            <a:ext cx="8182882" cy="46609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ModelE2:  AR5 runs at 2° x 2.5°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40 hybrid layers up to 0.1 hPa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ca. 2000 (“1995–2005”) and RCP 6.0 ca. 2030 (“2025–2035”)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Meteorological input </a:t>
            </a:r>
            <a:r>
              <a:rPr lang="en-US" dirty="0" smtClean="0"/>
              <a:t>data used at 6-h </a:t>
            </a:r>
            <a:r>
              <a:rPr lang="en-US" dirty="0" smtClean="0"/>
              <a:t>intervals 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WRFv3.2.1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WRF Preprocessing System adapted to ingest raw </a:t>
            </a:r>
            <a:r>
              <a:rPr lang="en-US" dirty="0" err="1" smtClean="0"/>
              <a:t>ModelE</a:t>
            </a:r>
            <a:r>
              <a:rPr lang="en-US" dirty="0" smtClean="0"/>
              <a:t> fields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108-36-km, two-way-nested, domains (81x51 and 199x127)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34 layers up to 50 hPa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Continuous 11-year runs (no </a:t>
            </a:r>
            <a:r>
              <a:rPr lang="en-US" dirty="0" err="1" smtClean="0"/>
              <a:t>reinitialization</a:t>
            </a:r>
            <a:r>
              <a:rPr lang="en-US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Spectral nudging of wavelengths &gt;1500 km</a:t>
            </a:r>
          </a:p>
          <a:p>
            <a:pPr lvl="2">
              <a:spcBef>
                <a:spcPts val="480"/>
              </a:spcBef>
            </a:pPr>
            <a:r>
              <a:rPr lang="en-US" dirty="0" smtClean="0"/>
              <a:t>Analysis nudging qualitatively similar (not presented here)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C6979-4A75-45D5-A6C3-CCED5556B2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4306" y="0"/>
            <a:ext cx="7248134" cy="685800"/>
          </a:xfrm>
        </p:spPr>
        <p:txBody>
          <a:bodyPr/>
          <a:lstStyle/>
          <a:p>
            <a:r>
              <a:rPr lang="en-US" dirty="0" smtClean="0"/>
              <a:t>Representation </a:t>
            </a:r>
            <a:r>
              <a:rPr lang="en-US" dirty="0" smtClean="0"/>
              <a:t>of </a:t>
            </a:r>
            <a:r>
              <a:rPr lang="en-US" dirty="0" smtClean="0"/>
              <a:t>Current Climate July </a:t>
            </a:r>
            <a:r>
              <a:rPr lang="en-US" dirty="0" smtClean="0"/>
              <a:t>Temperatures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84006-84F8-48C3-8FF1-101F0697FE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t2mean-1995-2005-ju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4610" y="559772"/>
            <a:ext cx="3143250" cy="3143250"/>
          </a:xfrm>
          <a:prstGeom prst="rect">
            <a:avLst/>
          </a:prstGeom>
        </p:spPr>
      </p:pic>
      <p:pic>
        <p:nvPicPr>
          <p:cNvPr id="8" name="Picture 7" descr="t2mean-narr-1995-2005-j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4859" y="985997"/>
            <a:ext cx="3143250" cy="2357438"/>
          </a:xfrm>
          <a:prstGeom prst="rect">
            <a:avLst/>
          </a:prstGeom>
        </p:spPr>
      </p:pic>
      <p:pic>
        <p:nvPicPr>
          <p:cNvPr id="9" name="Picture 8" descr="t2max-narr-1995-2005-j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0986" y="4079222"/>
            <a:ext cx="3143250" cy="2357438"/>
          </a:xfrm>
          <a:prstGeom prst="rect">
            <a:avLst/>
          </a:prstGeom>
        </p:spPr>
      </p:pic>
      <p:pic>
        <p:nvPicPr>
          <p:cNvPr id="10" name="Picture 9" descr="t2maxdavg-1995-2005-ju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4610" y="3543422"/>
            <a:ext cx="3143250" cy="3143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590" y="1515291"/>
            <a:ext cx="213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Decadal mean July 2-m temperature</a:t>
            </a:r>
          </a:p>
          <a:p>
            <a:r>
              <a:rPr lang="en-US" sz="1600" dirty="0" smtClean="0"/>
              <a:t>(°F)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94310" y="4315096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Decadal mean July daily max 2-m temperature </a:t>
            </a:r>
          </a:p>
          <a:p>
            <a:r>
              <a:rPr lang="en-US" sz="1600" dirty="0" smtClean="0"/>
              <a:t>(°F)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Rounded MT Bold"/>
        <a:ea typeface="ＭＳ Ｐゴシック"/>
        <a:cs typeface=""/>
      </a:majorFont>
      <a:minorFont>
        <a:latin typeface="Arial Rounded MT Bol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19445</TotalTime>
  <Words>1264</Words>
  <Application>Microsoft Office PowerPoint</Application>
  <PresentationFormat>On-screen Show (4:3)</PresentationFormat>
  <Paragraphs>210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Influences of Regional Climate Change on Air Quality across the Continental U.S. Projected from Downscaling IPCC AR5 Simulations</vt:lpstr>
      <vt:lpstr>Previous Results – Change in Air Quality  Due to Future Climate Change</vt:lpstr>
      <vt:lpstr>Slide 3</vt:lpstr>
      <vt:lpstr>Slide 4</vt:lpstr>
      <vt:lpstr>Slide 5</vt:lpstr>
      <vt:lpstr>What is “dynamical downscaling”?</vt:lpstr>
      <vt:lpstr>Approach to Developing Downscaling Methodology  for Air Quality Simulation</vt:lpstr>
      <vt:lpstr>Downscaling NASA/GISS ModelE2 using WRF</vt:lpstr>
      <vt:lpstr>Representation of Current Climate July Temperatures</vt:lpstr>
      <vt:lpstr>Air Quality Simulations Using Downscaled Meteorology</vt:lpstr>
      <vt:lpstr>Air Quality Model Configuration</vt:lpstr>
      <vt:lpstr>Multi-year Summer Mean MDA8 Ozone Under Current Climate</vt:lpstr>
      <vt:lpstr>Average Annual Frequency of Exceeding 75 ppb Threshold</vt:lpstr>
      <vt:lpstr>Projected Change (2030 − 2000) in July 2-m Temperatures </vt:lpstr>
      <vt:lpstr>Changes in Air Quality Under Future Climate</vt:lpstr>
      <vt:lpstr>Annual Frequency of Exceeding 75 ppb MDA8</vt:lpstr>
      <vt:lpstr>Conclusions</vt:lpstr>
      <vt:lpstr>Backup slides</vt:lpstr>
      <vt:lpstr>CIRAQ Representation of Current July Temperature</vt:lpstr>
      <vt:lpstr>Effects of Nudging on Means:   Multi-Decadal Historical Period</vt:lpstr>
      <vt:lpstr>Slide 21</vt:lpstr>
      <vt:lpstr>Interannual Variability – Exceedances of 75 ppb MDA8</vt:lpstr>
      <vt:lpstr>Slide 23</vt:lpstr>
      <vt:lpstr>Slide 24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Alice Gilliland</dc:creator>
  <cp:lastModifiedBy>Chris Nolte</cp:lastModifiedBy>
  <cp:revision>804</cp:revision>
  <dcterms:created xsi:type="dcterms:W3CDTF">2008-09-29T20:29:27Z</dcterms:created>
  <dcterms:modified xsi:type="dcterms:W3CDTF">2012-10-17T05:17:37Z</dcterms:modified>
</cp:coreProperties>
</file>