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Microsoft_Equation1.bin" ContentType="application/vnd.openxmlformats-officedocument.oleObject"/>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21"/>
  </p:notesMasterIdLst>
  <p:sldIdLst>
    <p:sldId id="256" r:id="rId2"/>
    <p:sldId id="298" r:id="rId3"/>
    <p:sldId id="276" r:id="rId4"/>
    <p:sldId id="287" r:id="rId5"/>
    <p:sldId id="277" r:id="rId6"/>
    <p:sldId id="290" r:id="rId7"/>
    <p:sldId id="266" r:id="rId8"/>
    <p:sldId id="267" r:id="rId9"/>
    <p:sldId id="293" r:id="rId10"/>
    <p:sldId id="274" r:id="rId11"/>
    <p:sldId id="280" r:id="rId12"/>
    <p:sldId id="288" r:id="rId13"/>
    <p:sldId id="289" r:id="rId14"/>
    <p:sldId id="268" r:id="rId15"/>
    <p:sldId id="269" r:id="rId16"/>
    <p:sldId id="270" r:id="rId17"/>
    <p:sldId id="272" r:id="rId18"/>
    <p:sldId id="294" r:id="rId19"/>
    <p:sldId id="29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2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81" autoAdjust="0"/>
  </p:normalViewPr>
  <p:slideViewPr>
    <p:cSldViewPr snapToGrid="0" snapToObjects="1">
      <p:cViewPr varScale="1">
        <p:scale>
          <a:sx n="106" d="100"/>
          <a:sy n="106" d="100"/>
        </p:scale>
        <p:origin x="-6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c:f>
              <c:strCache>
                <c:ptCount val="1"/>
                <c:pt idx="0">
                  <c:v>Series 1</c:v>
                </c:pt>
              </c:strCache>
            </c:strRef>
          </c:tx>
          <c:invertIfNegative val="0"/>
          <c:dPt>
            <c:idx val="3"/>
            <c:invertIfNegative val="0"/>
            <c:bubble3D val="0"/>
            <c:spPr>
              <a:solidFill>
                <a:srgbClr val="FF322F"/>
              </a:solidFill>
            </c:spPr>
          </c:dPt>
          <c:dPt>
            <c:idx val="4"/>
            <c:invertIfNegative val="0"/>
            <c:bubble3D val="0"/>
            <c:spPr>
              <a:solidFill>
                <a:srgbClr val="FF322F"/>
              </a:solidFill>
            </c:spPr>
          </c:dPt>
          <c:dLbls>
            <c:dLbl>
              <c:idx val="0"/>
              <c:layout>
                <c:manualLayout>
                  <c:x val="0.0123454359871682"/>
                  <c:y val="-0.00800491976906332"/>
                </c:manualLayout>
              </c:layout>
              <c:tx>
                <c:rich>
                  <a:bodyPr/>
                  <a:lstStyle/>
                  <a:p>
                    <a:r>
                      <a:rPr lang="en-US" smtClean="0"/>
                      <a:t>4.3%</a:t>
                    </a:r>
                    <a:endParaRPr lang="en-US"/>
                  </a:p>
                </c:rich>
              </c:tx>
              <c:showLegendKey val="0"/>
              <c:showVal val="1"/>
              <c:showCatName val="0"/>
              <c:showSerName val="0"/>
              <c:showPercent val="0"/>
              <c:showBubbleSize val="0"/>
            </c:dLbl>
            <c:dLbl>
              <c:idx val="1"/>
              <c:layout>
                <c:manualLayout>
                  <c:x val="0.00925925925925926"/>
                  <c:y val="-0.0106732263587512"/>
                </c:manualLayout>
              </c:layout>
              <c:tx>
                <c:rich>
                  <a:bodyPr/>
                  <a:lstStyle/>
                  <a:p>
                    <a:r>
                      <a:rPr lang="en-US" smtClean="0"/>
                      <a:t>4%</a:t>
                    </a:r>
                    <a:endParaRPr lang="en-US"/>
                  </a:p>
                </c:rich>
              </c:tx>
              <c:showLegendKey val="0"/>
              <c:showVal val="1"/>
              <c:showCatName val="0"/>
              <c:showSerName val="0"/>
              <c:showPercent val="0"/>
              <c:showBubbleSize val="0"/>
            </c:dLbl>
            <c:dLbl>
              <c:idx val="2"/>
              <c:layout>
                <c:manualLayout>
                  <c:x val="0.00925925925925926"/>
                  <c:y val="-0.0160098395381266"/>
                </c:manualLayout>
              </c:layout>
              <c:tx>
                <c:rich>
                  <a:bodyPr/>
                  <a:lstStyle/>
                  <a:p>
                    <a:r>
                      <a:rPr lang="en-US" smtClean="0"/>
                      <a:t>16%</a:t>
                    </a:r>
                    <a:endParaRPr lang="en-US"/>
                  </a:p>
                </c:rich>
              </c:tx>
              <c:showLegendKey val="0"/>
              <c:showVal val="1"/>
              <c:showCatName val="0"/>
              <c:showSerName val="0"/>
              <c:showPercent val="0"/>
              <c:showBubbleSize val="0"/>
            </c:dLbl>
            <c:dLbl>
              <c:idx val="3"/>
              <c:layout>
                <c:manualLayout>
                  <c:x val="0.00771604938271605"/>
                  <c:y val="-0.0213464527175022"/>
                </c:manualLayout>
              </c:layout>
              <c:tx>
                <c:rich>
                  <a:bodyPr/>
                  <a:lstStyle/>
                  <a:p>
                    <a:r>
                      <a:rPr lang="en-US" dirty="0" smtClean="0">
                        <a:solidFill>
                          <a:schemeClr val="tx1"/>
                        </a:solidFill>
                      </a:rPr>
                      <a:t>&gt; 50%</a:t>
                    </a:r>
                    <a:endParaRPr lang="en-US" dirty="0">
                      <a:solidFill>
                        <a:schemeClr val="tx1"/>
                      </a:solidFill>
                    </a:endParaRPr>
                  </a:p>
                </c:rich>
              </c:tx>
              <c:showLegendKey val="0"/>
              <c:showVal val="1"/>
              <c:showCatName val="0"/>
              <c:showSerName val="0"/>
              <c:showPercent val="0"/>
              <c:showBubbleSize val="0"/>
            </c:dLbl>
            <c:dLbl>
              <c:idx val="4"/>
              <c:layout>
                <c:manualLayout>
                  <c:x val="0.00771604938271605"/>
                  <c:y val="-0.0213466628203833"/>
                </c:manualLayout>
              </c:layout>
              <c:tx>
                <c:rich>
                  <a:bodyPr/>
                  <a:lstStyle/>
                  <a:p>
                    <a:r>
                      <a:rPr lang="en-US" dirty="0" smtClean="0"/>
                      <a:t>&gt; 50%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Sheet1!$B$2:$B$6</c:f>
              <c:strCache>
                <c:ptCount val="5"/>
                <c:pt idx="0">
                  <c:v>Global</c:v>
                </c:pt>
                <c:pt idx="1">
                  <c:v>Country</c:v>
                </c:pt>
                <c:pt idx="2">
                  <c:v>State</c:v>
                </c:pt>
                <c:pt idx="3">
                  <c:v>County</c:v>
                </c:pt>
                <c:pt idx="4">
                  <c:v>1 - 10km</c:v>
                </c:pt>
              </c:strCache>
            </c:strRef>
          </c:cat>
          <c:val>
            <c:numRef>
              <c:f>Sheet1!$C$2:$C$6</c:f>
              <c:numCache>
                <c:formatCode>General</c:formatCode>
                <c:ptCount val="5"/>
                <c:pt idx="0">
                  <c:v>4.3</c:v>
                </c:pt>
                <c:pt idx="1">
                  <c:v>4.0</c:v>
                </c:pt>
                <c:pt idx="2">
                  <c:v>16.0</c:v>
                </c:pt>
                <c:pt idx="3">
                  <c:v>50.0</c:v>
                </c:pt>
                <c:pt idx="4">
                  <c:v>60.0</c:v>
                </c:pt>
              </c:numCache>
            </c:numRef>
          </c:val>
        </c:ser>
        <c:dLbls>
          <c:showLegendKey val="0"/>
          <c:showVal val="0"/>
          <c:showCatName val="0"/>
          <c:showSerName val="0"/>
          <c:showPercent val="0"/>
          <c:showBubbleSize val="0"/>
        </c:dLbls>
        <c:gapWidth val="150"/>
        <c:shape val="cylinder"/>
        <c:axId val="2136049704"/>
        <c:axId val="2136964440"/>
        <c:axId val="0"/>
      </c:bar3DChart>
      <c:catAx>
        <c:axId val="2136049704"/>
        <c:scaling>
          <c:orientation val="minMax"/>
        </c:scaling>
        <c:delete val="0"/>
        <c:axPos val="b"/>
        <c:majorTickMark val="out"/>
        <c:minorTickMark val="none"/>
        <c:tickLblPos val="nextTo"/>
        <c:crossAx val="2136964440"/>
        <c:crosses val="autoZero"/>
        <c:auto val="1"/>
        <c:lblAlgn val="ctr"/>
        <c:lblOffset val="100"/>
        <c:noMultiLvlLbl val="0"/>
      </c:catAx>
      <c:valAx>
        <c:axId val="2136964440"/>
        <c:scaling>
          <c:orientation val="minMax"/>
          <c:max val="50.0"/>
        </c:scaling>
        <c:delete val="0"/>
        <c:axPos val="l"/>
        <c:majorGridlines>
          <c:spPr>
            <a:ln>
              <a:solidFill>
                <a:schemeClr val="bg1">
                  <a:lumMod val="85000"/>
                </a:schemeClr>
              </a:solidFill>
            </a:ln>
          </c:spPr>
        </c:majorGridlines>
        <c:title>
          <c:tx>
            <c:rich>
              <a:bodyPr rot="-5400000" vert="horz"/>
              <a:lstStyle/>
              <a:p>
                <a:pPr>
                  <a:defRPr/>
                </a:pPr>
                <a:r>
                  <a:rPr lang="en-US"/>
                  <a:t>Percentage</a:t>
                </a:r>
              </a:p>
            </c:rich>
          </c:tx>
          <c:layout>
            <c:manualLayout>
              <c:xMode val="edge"/>
              <c:yMode val="edge"/>
              <c:x val="0.0138060173033926"/>
              <c:y val="0.36038186790303"/>
            </c:manualLayout>
          </c:layout>
          <c:overlay val="0"/>
        </c:title>
        <c:numFmt formatCode="General" sourceLinked="1"/>
        <c:majorTickMark val="out"/>
        <c:minorTickMark val="none"/>
        <c:tickLblPos val="nextTo"/>
        <c:crossAx val="2136049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953EA-C38D-C941-AC6E-3CDAC8E093C6}" type="datetimeFigureOut">
              <a:rPr lang="en-US" smtClean="0"/>
              <a:t>10/14/12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E82EF-EE06-D240-90CA-33B2CD454F1E}" type="slidenum">
              <a:rPr lang="en-US" smtClean="0"/>
              <a:t>‹#›</a:t>
            </a:fld>
            <a:endParaRPr lang="en-US"/>
          </a:p>
        </p:txBody>
      </p:sp>
    </p:spTree>
    <p:extLst>
      <p:ext uri="{BB962C8B-B14F-4D97-AF65-F5344CB8AC3E}">
        <p14:creationId xmlns:p14="http://schemas.microsoft.com/office/powerpoint/2010/main" val="2896216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talk</a:t>
            </a:r>
            <a:r>
              <a:rPr lang="en-US" baseline="0" dirty="0" smtClean="0"/>
              <a:t> about our recent work developing CO2 simulations with CMAQ. </a:t>
            </a:r>
            <a:endParaRPr lang="en-US" dirty="0"/>
          </a:p>
        </p:txBody>
      </p:sp>
      <p:sp>
        <p:nvSpPr>
          <p:cNvPr id="4" name="Slide Number Placeholder 3"/>
          <p:cNvSpPr>
            <a:spLocks noGrp="1"/>
          </p:cNvSpPr>
          <p:nvPr>
            <p:ph type="sldNum" sz="quarter" idx="10"/>
          </p:nvPr>
        </p:nvSpPr>
        <p:spPr/>
        <p:txBody>
          <a:bodyPr/>
          <a:lstStyle/>
          <a:p>
            <a:fld id="{9CCE82EF-EE06-D240-90CA-33B2CD454F1E}" type="slidenum">
              <a:rPr lang="en-US" smtClean="0"/>
              <a:t>1</a:t>
            </a:fld>
            <a:endParaRPr lang="en-US"/>
          </a:p>
        </p:txBody>
      </p:sp>
    </p:spTree>
    <p:extLst>
      <p:ext uri="{BB962C8B-B14F-4D97-AF65-F5344CB8AC3E}">
        <p14:creationId xmlns:p14="http://schemas.microsoft.com/office/powerpoint/2010/main" val="119468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this is a comparison</a:t>
            </a:r>
            <a:r>
              <a:rPr lang="en-US" baseline="0" dirty="0" smtClean="0"/>
              <a:t> between CMAQ CO2 and some observational data.</a:t>
            </a:r>
          </a:p>
          <a:p>
            <a:endParaRPr lang="en-US" baseline="0" dirty="0" smtClean="0"/>
          </a:p>
          <a:p>
            <a:r>
              <a:rPr lang="en-US" baseline="0" dirty="0" smtClean="0"/>
              <a:t>The observation is from a tall tower downwind of Denver. As this site was influenced by urban emission, </a:t>
            </a:r>
            <a:r>
              <a:rPr lang="en-US" baseline="0" dirty="0" err="1" smtClean="0"/>
              <a:t>Carbontracker</a:t>
            </a:r>
            <a:r>
              <a:rPr lang="en-US" baseline="0" dirty="0" smtClean="0"/>
              <a:t> filtered a lot of data from this site before assimilation because they want natural CO2 signal. But it is a good site for us because urban emissions are what we want to study.</a:t>
            </a:r>
          </a:p>
          <a:p>
            <a:endParaRPr lang="en-US" baseline="0" dirty="0" smtClean="0"/>
          </a:p>
          <a:p>
            <a:r>
              <a:rPr lang="en-US" baseline="0" dirty="0" smtClean="0"/>
              <a:t>From this figure we see that CT is the background. With higher resolution in CMAQ but the same fluxes, you see some up and down, but on average, it is still at the bottom.</a:t>
            </a:r>
          </a:p>
          <a:p>
            <a:endParaRPr lang="en-US" baseline="0" dirty="0" smtClean="0"/>
          </a:p>
          <a:p>
            <a:r>
              <a:rPr lang="en-US" baseline="0" dirty="0" smtClean="0"/>
              <a:t>Finally if we use VULCAN, , we get bigger diurnal variation, and we get a similar shape in terms of diurnal average.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CE82EF-EE06-D240-90CA-33B2CD454F1E}" type="slidenum">
              <a:rPr lang="en-US" smtClean="0"/>
              <a:t>10</a:t>
            </a:fld>
            <a:endParaRPr lang="en-US"/>
          </a:p>
        </p:txBody>
      </p:sp>
    </p:spTree>
    <p:extLst>
      <p:ext uri="{BB962C8B-B14F-4D97-AF65-F5344CB8AC3E}">
        <p14:creationId xmlns:p14="http://schemas.microsoft.com/office/powerpoint/2010/main" val="3904316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E82EF-EE06-D240-90CA-33B2CD454F1E}" type="slidenum">
              <a:rPr lang="en-US" smtClean="0"/>
              <a:t>11</a:t>
            </a:fld>
            <a:endParaRPr lang="en-US"/>
          </a:p>
        </p:txBody>
      </p:sp>
    </p:spTree>
    <p:extLst>
      <p:ext uri="{BB962C8B-B14F-4D97-AF65-F5344CB8AC3E}">
        <p14:creationId xmlns:p14="http://schemas.microsoft.com/office/powerpoint/2010/main" val="3206368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E82EF-EE06-D240-90CA-33B2CD454F1E}" type="slidenum">
              <a:rPr lang="en-US" smtClean="0"/>
              <a:t>19</a:t>
            </a:fld>
            <a:endParaRPr lang="en-US"/>
          </a:p>
        </p:txBody>
      </p:sp>
    </p:spTree>
    <p:extLst>
      <p:ext uri="{BB962C8B-B14F-4D97-AF65-F5344CB8AC3E}">
        <p14:creationId xmlns:p14="http://schemas.microsoft.com/office/powerpoint/2010/main" val="235309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Carbon Cycle and </a:t>
            </a:r>
            <a:r>
              <a:rPr lang="en-US" baseline="0" dirty="0" smtClean="0"/>
              <a:t>is a chapter of atmospheric chemistry; </a:t>
            </a:r>
            <a:r>
              <a:rPr lang="en-US" baseline="0" dirty="0" err="1" smtClean="0"/>
              <a:t>thE</a:t>
            </a:r>
            <a:r>
              <a:rPr lang="en-US" baseline="0" dirty="0" smtClean="0"/>
              <a:t> increasing trend of CO2 observed at Mauna Loa Hawaii since 1950s draw great interests and attention of atmospheric chemists and ecologists because of the climate effect of CO2. </a:t>
            </a:r>
          </a:p>
          <a:p>
            <a:endParaRPr lang="en-US" baseline="0" dirty="0" smtClean="0"/>
          </a:p>
          <a:p>
            <a:r>
              <a:rPr lang="en-US" baseline="0" dirty="0" smtClean="0"/>
              <a:t>Based on mass balance and global fuel consumption statistics data, we are almost certain that the increase is mostly driven by fossil fuel combustion emissions. </a:t>
            </a:r>
          </a:p>
          <a:p>
            <a:endParaRPr lang="en-US" baseline="0" dirty="0" smtClean="0"/>
          </a:p>
          <a:p>
            <a:r>
              <a:rPr lang="en-US" baseline="0" dirty="0" smtClean="0"/>
              <a:t>However, our knowledge so far is not good enough for us to predict future trend of CO2. You can see from the figure on the right that the large uncertainties associated with these sources and sinks. Reducing these uncertainties and close the co2 budget is the goal of carbon cycle science.</a:t>
            </a:r>
            <a:endParaRPr lang="en-US" baseline="0" dirty="0" smtClean="0"/>
          </a:p>
          <a:p>
            <a:endParaRPr lang="en-US" baseline="0" dirty="0" smtClean="0"/>
          </a:p>
          <a:p>
            <a:endParaRPr lang="en-US" baseline="0" dirty="0" smtClean="0"/>
          </a:p>
          <a:p>
            <a:endParaRPr lang="en-US" baseline="0" dirty="0" smtClean="0"/>
          </a:p>
          <a:p>
            <a:r>
              <a:rPr lang="en-US" baseline="0" dirty="0" smtClean="0"/>
              <a:t>However, The uncertainties at regional scale would be much larger.</a:t>
            </a:r>
          </a:p>
          <a:p>
            <a:endParaRPr lang="en-US" baseline="0" dirty="0" smtClean="0"/>
          </a:p>
        </p:txBody>
      </p:sp>
      <p:sp>
        <p:nvSpPr>
          <p:cNvPr id="4" name="Slide Number Placeholder 3"/>
          <p:cNvSpPr>
            <a:spLocks noGrp="1"/>
          </p:cNvSpPr>
          <p:nvPr>
            <p:ph type="sldNum" sz="quarter" idx="10"/>
          </p:nvPr>
        </p:nvSpPr>
        <p:spPr/>
        <p:txBody>
          <a:bodyPr/>
          <a:lstStyle/>
          <a:p>
            <a:fld id="{9CCE82EF-EE06-D240-90CA-33B2CD454F1E}" type="slidenum">
              <a:rPr lang="en-US" smtClean="0"/>
              <a:t>2</a:t>
            </a:fld>
            <a:endParaRPr lang="en-US"/>
          </a:p>
        </p:txBody>
      </p:sp>
    </p:spTree>
    <p:extLst>
      <p:ext uri="{BB962C8B-B14F-4D97-AF65-F5344CB8AC3E}">
        <p14:creationId xmlns:p14="http://schemas.microsoft.com/office/powerpoint/2010/main" val="288153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smtClean="0"/>
              <a:t>Let’s next take</a:t>
            </a:r>
            <a:r>
              <a:rPr lang="en-US" sz="1500" baseline="0" dirty="0" smtClean="0"/>
              <a:t> a look at the uncertainties of fossil fuel emissions. On an annual average basis, the uncertainty of CO2 emissions increase from a few percent on a global and country scale. </a:t>
            </a:r>
            <a:r>
              <a:rPr lang="en-US" sz="1500" dirty="0" smtClean="0"/>
              <a:t>The uncertainty</a:t>
            </a:r>
            <a:r>
              <a:rPr lang="en-US" sz="1500" baseline="0" dirty="0" smtClean="0"/>
              <a:t> quickly increase </a:t>
            </a:r>
            <a:r>
              <a:rPr lang="en-US" sz="1500" baseline="0" dirty="0" smtClean="0"/>
              <a:t>with spatial </a:t>
            </a:r>
            <a:r>
              <a:rPr lang="en-US" sz="1500" baseline="0" dirty="0" smtClean="0"/>
              <a:t>resolution</a:t>
            </a:r>
            <a:r>
              <a:rPr lang="en-US" sz="1500" baseline="0" dirty="0" smtClean="0"/>
              <a:t>. </a:t>
            </a:r>
            <a:r>
              <a:rPr lang="en-US" sz="1500" baseline="0" dirty="0" smtClean="0"/>
              <a:t>to </a:t>
            </a:r>
            <a:r>
              <a:rPr lang="en-US" sz="1500" baseline="0" dirty="0" smtClean="0"/>
              <a:t>16% on state scale, and when we go further to county level the uncertainty will be much larger more than 50%. </a:t>
            </a:r>
            <a:r>
              <a:rPr lang="en-US" sz="1500" baseline="0" dirty="0" smtClean="0"/>
              <a:t>If we look at monthly and daily emissions, the uncertainty could be even larger. </a:t>
            </a:r>
          </a:p>
          <a:p>
            <a:endParaRPr lang="en-US" sz="1500" baseline="0" dirty="0" smtClean="0"/>
          </a:p>
          <a:p>
            <a:r>
              <a:rPr lang="en-US" sz="1500" baseline="0" dirty="0" smtClean="0"/>
              <a:t>The reason for this is very easy to understand because we have a pretty good idea of the total amount of fuel we burn, but we don’t know for sure where and when the fuel is burned. These uncertainties need to be reduced because we need to predict the future trend of co2 and we need to come up with co2 emission control measures. </a:t>
            </a:r>
          </a:p>
          <a:p>
            <a:endParaRPr lang="en-US" sz="1500" baseline="0" dirty="0" smtClean="0"/>
          </a:p>
          <a:p>
            <a:r>
              <a:rPr lang="en-US" sz="1500" baseline="0" dirty="0" smtClean="0"/>
              <a:t>That is why verifying CO2 emissions is …</a:t>
            </a:r>
          </a:p>
        </p:txBody>
      </p:sp>
      <p:sp>
        <p:nvSpPr>
          <p:cNvPr id="4" name="Slide Number Placeholder 3"/>
          <p:cNvSpPr>
            <a:spLocks noGrp="1"/>
          </p:cNvSpPr>
          <p:nvPr>
            <p:ph type="sldNum" sz="quarter" idx="10"/>
          </p:nvPr>
        </p:nvSpPr>
        <p:spPr/>
        <p:txBody>
          <a:bodyPr/>
          <a:lstStyle/>
          <a:p>
            <a:fld id="{9CCE82EF-EE06-D240-90CA-33B2CD454F1E}" type="slidenum">
              <a:rPr lang="en-US" smtClean="0"/>
              <a:t>3</a:t>
            </a:fld>
            <a:endParaRPr lang="en-US"/>
          </a:p>
        </p:txBody>
      </p:sp>
    </p:spTree>
    <p:extLst>
      <p:ext uri="{BB962C8B-B14F-4D97-AF65-F5344CB8AC3E}">
        <p14:creationId xmlns:p14="http://schemas.microsoft.com/office/powerpoint/2010/main" val="281313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biggest challenge we face when we try to know CO2 emissions is the a signal-to-noise problem, as we have a huge background of CO2, which makes it hard to pinpoint fossil fuel emissions, even over urban areas. </a:t>
            </a:r>
          </a:p>
          <a:p>
            <a:endParaRPr lang="en-US" baseline="0" dirty="0" smtClean="0"/>
          </a:p>
          <a:p>
            <a:r>
              <a:rPr lang="en-US" baseline="0" dirty="0" smtClean="0"/>
              <a:t>So the question that those people doing observations need to answer is that can we really see the signal. The answer is it is difficult but it is possible. For example in this study, aircraft observed up to 10 ppm enhancement of CO2 in the downwind of </a:t>
            </a:r>
            <a:r>
              <a:rPr lang="en-US" baseline="0" dirty="0" err="1" smtClean="0"/>
              <a:t>Indianpolis</a:t>
            </a:r>
            <a:r>
              <a:rPr lang="en-US" baseline="0" dirty="0" smtClean="0"/>
              <a:t>. And this one is showing that the GOSAT satellite </a:t>
            </a:r>
            <a:r>
              <a:rPr lang="en-US" baseline="0" dirty="0" err="1" smtClean="0"/>
              <a:t>lauched</a:t>
            </a:r>
            <a:r>
              <a:rPr lang="en-US" baseline="0" dirty="0" smtClean="0"/>
              <a:t> in 2009 was capable of observing 3ppm of enhancement over LA basin. </a:t>
            </a:r>
          </a:p>
          <a:p>
            <a:endParaRPr lang="en-US" baseline="0" dirty="0" smtClean="0"/>
          </a:p>
          <a:p>
            <a:r>
              <a:rPr lang="en-US" baseline="0" dirty="0" smtClean="0"/>
              <a:t>As a modeler, my suggestion is that we need a model, to compare with and interpret these observations, and to link emissions to these observations. And as in these observations, the question I have to ask and answer is can we use a state-of-the-art CTM to solve the signal-to-noise problem and thus help verify the fossil fuel CO2 emissions. </a:t>
            </a:r>
          </a:p>
          <a:p>
            <a:endParaRPr lang="en-US" baseline="0" dirty="0" smtClean="0"/>
          </a:p>
          <a:p>
            <a:r>
              <a:rPr lang="en-US" baseline="0" dirty="0" smtClean="0"/>
              <a:t>And that question is the main motivation of this work, to develop the capability of CMAQ to simulate CO2. </a:t>
            </a:r>
            <a:endParaRPr lang="en-US" dirty="0"/>
          </a:p>
        </p:txBody>
      </p:sp>
      <p:sp>
        <p:nvSpPr>
          <p:cNvPr id="4" name="Slide Number Placeholder 3"/>
          <p:cNvSpPr>
            <a:spLocks noGrp="1"/>
          </p:cNvSpPr>
          <p:nvPr>
            <p:ph type="sldNum" sz="quarter" idx="10"/>
          </p:nvPr>
        </p:nvSpPr>
        <p:spPr/>
        <p:txBody>
          <a:bodyPr/>
          <a:lstStyle/>
          <a:p>
            <a:fld id="{9CCE82EF-EE06-D240-90CA-33B2CD454F1E}" type="slidenum">
              <a:rPr lang="en-US" smtClean="0"/>
              <a:t>4</a:t>
            </a:fld>
            <a:endParaRPr lang="en-US"/>
          </a:p>
        </p:txBody>
      </p:sp>
    </p:spTree>
    <p:extLst>
      <p:ext uri="{BB962C8B-B14F-4D97-AF65-F5344CB8AC3E}">
        <p14:creationId xmlns:p14="http://schemas.microsoft.com/office/powerpoint/2010/main" val="286049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E82EF-EE06-D240-90CA-33B2CD454F1E}" type="slidenum">
              <a:rPr lang="en-US" smtClean="0"/>
              <a:t>5</a:t>
            </a:fld>
            <a:endParaRPr lang="en-US"/>
          </a:p>
        </p:txBody>
      </p:sp>
    </p:spTree>
    <p:extLst>
      <p:ext uri="{BB962C8B-B14F-4D97-AF65-F5344CB8AC3E}">
        <p14:creationId xmlns:p14="http://schemas.microsoft.com/office/powerpoint/2010/main" val="2850296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E82EF-EE06-D240-90CA-33B2CD454F1E}" type="slidenum">
              <a:rPr lang="en-US" smtClean="0"/>
              <a:t>6</a:t>
            </a:fld>
            <a:endParaRPr lang="en-US"/>
          </a:p>
        </p:txBody>
      </p:sp>
    </p:spTree>
    <p:extLst>
      <p:ext uri="{BB962C8B-B14F-4D97-AF65-F5344CB8AC3E}">
        <p14:creationId xmlns:p14="http://schemas.microsoft.com/office/powerpoint/2010/main" val="241884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preliminary results for the benchmark simulation.</a:t>
            </a:r>
            <a:r>
              <a:rPr lang="en-US" baseline="0" dirty="0"/>
              <a:t> </a:t>
            </a:r>
            <a:endParaRPr lang="en-US" baseline="0" dirty="0" smtClean="0"/>
          </a:p>
          <a:p>
            <a:endParaRPr lang="en-US" baseline="0" dirty="0" smtClean="0"/>
          </a:p>
          <a:p>
            <a:r>
              <a:rPr lang="en-US" baseline="0" dirty="0" smtClean="0"/>
              <a:t>In the first simulation we use exactly the same fluxes as in Carbon Tracker. From the comparison between CMAQ and </a:t>
            </a:r>
            <a:r>
              <a:rPr lang="en-US" baseline="0" dirty="0" err="1" smtClean="0"/>
              <a:t>CarbonTracker</a:t>
            </a:r>
            <a:r>
              <a:rPr lang="en-US" baseline="0" dirty="0" smtClean="0"/>
              <a:t>, we will able to tell how much difference is introduced due to different model transport meteorology and model resolution.</a:t>
            </a:r>
          </a:p>
          <a:p>
            <a:endParaRPr lang="en-US" baseline="0" dirty="0" smtClean="0"/>
          </a:p>
          <a:p>
            <a:r>
              <a:rPr lang="en-US" baseline="0" dirty="0" smtClean="0"/>
              <a:t>You see on these two maps, both model give a higher flux in the east than the west because of the </a:t>
            </a:r>
            <a:endParaRPr lang="en-US" dirty="0" smtClean="0"/>
          </a:p>
        </p:txBody>
      </p:sp>
      <p:sp>
        <p:nvSpPr>
          <p:cNvPr id="4" name="Slide Number Placeholder 3"/>
          <p:cNvSpPr>
            <a:spLocks noGrp="1"/>
          </p:cNvSpPr>
          <p:nvPr>
            <p:ph type="sldNum" sz="quarter" idx="10"/>
          </p:nvPr>
        </p:nvSpPr>
        <p:spPr/>
        <p:txBody>
          <a:bodyPr/>
          <a:lstStyle/>
          <a:p>
            <a:fld id="{9CCE82EF-EE06-D240-90CA-33B2CD454F1E}" type="slidenum">
              <a:rPr lang="en-US" smtClean="0"/>
              <a:t>7</a:t>
            </a:fld>
            <a:endParaRPr lang="en-US"/>
          </a:p>
        </p:txBody>
      </p:sp>
    </p:spTree>
    <p:extLst>
      <p:ext uri="{BB962C8B-B14F-4D97-AF65-F5344CB8AC3E}">
        <p14:creationId xmlns:p14="http://schemas.microsoft.com/office/powerpoint/2010/main" val="342186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second simulation, we replace</a:t>
            </a:r>
            <a:r>
              <a:rPr lang="en-US" baseline="0" dirty="0" smtClean="0"/>
              <a:t> the CADIAC emission with VULCAN with has 10 times higher resolution and hourly time resolution. This time you see we start to see cities in CMAQ.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CE82EF-EE06-D240-90CA-33B2CD454F1E}" type="slidenum">
              <a:rPr lang="en-US" smtClean="0"/>
              <a:t>8</a:t>
            </a:fld>
            <a:endParaRPr lang="en-US"/>
          </a:p>
        </p:txBody>
      </p:sp>
    </p:spTree>
    <p:extLst>
      <p:ext uri="{BB962C8B-B14F-4D97-AF65-F5344CB8AC3E}">
        <p14:creationId xmlns:p14="http://schemas.microsoft.com/office/powerpoint/2010/main" val="103051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interesting thing to look at is the average</a:t>
            </a:r>
            <a:r>
              <a:rPr lang="en-US" baseline="0" dirty="0" smtClean="0"/>
              <a:t> concentration over a column, which is usually the quantity a satellite would be able to measure and also a quantity that would not be affected by PBL expansion. </a:t>
            </a:r>
          </a:p>
          <a:p>
            <a:endParaRPr lang="en-US" baseline="0" dirty="0" smtClean="0"/>
          </a:p>
          <a:p>
            <a:r>
              <a:rPr lang="en-US" baseline="0" dirty="0" smtClean="0"/>
              <a:t>We see that first these two models also agree very well, and even on the left in the CMAQ simulated CO2, we can see some of the hotspots. This means that our model is able to discern some of the anthropogenic signals. As In those observational studies, this means it is promising for us to use </a:t>
            </a:r>
            <a:r>
              <a:rPr lang="en-US" baseline="0" dirty="0" err="1" smtClean="0"/>
              <a:t>cmaq</a:t>
            </a:r>
            <a:r>
              <a:rPr lang="en-US" baseline="0" dirty="0" smtClean="0"/>
              <a:t> to pinpoint fossil fuel signals.</a:t>
            </a:r>
            <a:endParaRPr lang="en-US" dirty="0"/>
          </a:p>
        </p:txBody>
      </p:sp>
      <p:sp>
        <p:nvSpPr>
          <p:cNvPr id="4" name="Slide Number Placeholder 3"/>
          <p:cNvSpPr>
            <a:spLocks noGrp="1"/>
          </p:cNvSpPr>
          <p:nvPr>
            <p:ph type="sldNum" sz="quarter" idx="10"/>
          </p:nvPr>
        </p:nvSpPr>
        <p:spPr/>
        <p:txBody>
          <a:bodyPr/>
          <a:lstStyle/>
          <a:p>
            <a:fld id="{9CCE82EF-EE06-D240-90CA-33B2CD454F1E}" type="slidenum">
              <a:rPr lang="en-US" smtClean="0"/>
              <a:t>9</a:t>
            </a:fld>
            <a:endParaRPr lang="en-US"/>
          </a:p>
        </p:txBody>
      </p:sp>
    </p:spTree>
    <p:extLst>
      <p:ext uri="{BB962C8B-B14F-4D97-AF65-F5344CB8AC3E}">
        <p14:creationId xmlns:p14="http://schemas.microsoft.com/office/powerpoint/2010/main" val="21903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8ACE95-96DE-C447-953F-DD9FC2315BDB}" type="datetimeFigureOut">
              <a:rPr lang="en-US" smtClean="0"/>
              <a:t>10/14/12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22111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ACE95-96DE-C447-953F-DD9FC2315BDB}" type="datetimeFigureOut">
              <a:rPr lang="en-US" smtClean="0"/>
              <a:t>10/14/12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E444-AF04-AD43-A4DA-16980537A53A}" type="slidenum">
              <a:rPr lang="en-US" smtClean="0"/>
              <a:t>‹#›</a:t>
            </a:fld>
            <a:endParaRPr lang="en-US"/>
          </a:p>
        </p:txBody>
      </p:sp>
    </p:spTree>
    <p:extLst>
      <p:ext uri="{BB962C8B-B14F-4D97-AF65-F5344CB8AC3E}">
        <p14:creationId xmlns:p14="http://schemas.microsoft.com/office/powerpoint/2010/main" val="350410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ACE95-96DE-C447-953F-DD9FC2315BDB}" type="datetimeFigureOut">
              <a:rPr lang="en-US" smtClean="0"/>
              <a:t>10/14/12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E444-AF04-AD43-A4DA-16980537A53A}" type="slidenum">
              <a:rPr lang="en-US" smtClean="0"/>
              <a:t>‹#›</a:t>
            </a:fld>
            <a:endParaRPr lang="en-US"/>
          </a:p>
        </p:txBody>
      </p:sp>
    </p:spTree>
    <p:extLst>
      <p:ext uri="{BB962C8B-B14F-4D97-AF65-F5344CB8AC3E}">
        <p14:creationId xmlns:p14="http://schemas.microsoft.com/office/powerpoint/2010/main" val="148315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ACE95-96DE-C447-953F-DD9FC2315BDB}" type="datetimeFigureOut">
              <a:rPr lang="en-US" smtClean="0"/>
              <a:t>10/14/12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E444-AF04-AD43-A4DA-16980537A53A}" type="slidenum">
              <a:rPr lang="en-US" smtClean="0"/>
              <a:t>‹#›</a:t>
            </a:fld>
            <a:endParaRPr lang="en-US"/>
          </a:p>
        </p:txBody>
      </p:sp>
    </p:spTree>
    <p:extLst>
      <p:ext uri="{BB962C8B-B14F-4D97-AF65-F5344CB8AC3E}">
        <p14:creationId xmlns:p14="http://schemas.microsoft.com/office/powerpoint/2010/main" val="312969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8ACE95-96DE-C447-953F-DD9FC2315BDB}" type="datetimeFigureOut">
              <a:rPr lang="en-US" smtClean="0"/>
              <a:t>10/14/12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E444-AF04-AD43-A4DA-16980537A53A}" type="slidenum">
              <a:rPr lang="en-US" smtClean="0"/>
              <a:t>‹#›</a:t>
            </a:fld>
            <a:endParaRPr lang="en-US"/>
          </a:p>
        </p:txBody>
      </p:sp>
    </p:spTree>
    <p:extLst>
      <p:ext uri="{BB962C8B-B14F-4D97-AF65-F5344CB8AC3E}">
        <p14:creationId xmlns:p14="http://schemas.microsoft.com/office/powerpoint/2010/main" val="111055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8ACE95-96DE-C447-953F-DD9FC2315BDB}" type="datetimeFigureOut">
              <a:rPr lang="en-US" smtClean="0"/>
              <a:t>10/14/12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AE444-AF04-AD43-A4DA-16980537A53A}" type="slidenum">
              <a:rPr lang="en-US" smtClean="0"/>
              <a:t>‹#›</a:t>
            </a:fld>
            <a:endParaRPr lang="en-US"/>
          </a:p>
        </p:txBody>
      </p:sp>
    </p:spTree>
    <p:extLst>
      <p:ext uri="{BB962C8B-B14F-4D97-AF65-F5344CB8AC3E}">
        <p14:creationId xmlns:p14="http://schemas.microsoft.com/office/powerpoint/2010/main" val="237117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8ACE95-96DE-C447-953F-DD9FC2315BDB}" type="datetimeFigureOut">
              <a:rPr lang="en-US" smtClean="0"/>
              <a:t>10/14/12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AE444-AF04-AD43-A4DA-16980537A53A}" type="slidenum">
              <a:rPr lang="en-US" smtClean="0"/>
              <a:t>‹#›</a:t>
            </a:fld>
            <a:endParaRPr lang="en-US"/>
          </a:p>
        </p:txBody>
      </p:sp>
    </p:spTree>
    <p:extLst>
      <p:ext uri="{BB962C8B-B14F-4D97-AF65-F5344CB8AC3E}">
        <p14:creationId xmlns:p14="http://schemas.microsoft.com/office/powerpoint/2010/main" val="68031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8ACE95-96DE-C447-953F-DD9FC2315BDB}" type="datetimeFigureOut">
              <a:rPr lang="en-US" smtClean="0"/>
              <a:t>10/14/12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AE444-AF04-AD43-A4DA-16980537A53A}" type="slidenum">
              <a:rPr lang="en-US" smtClean="0"/>
              <a:t>‹#›</a:t>
            </a:fld>
            <a:endParaRPr lang="en-US"/>
          </a:p>
        </p:txBody>
      </p:sp>
    </p:spTree>
    <p:extLst>
      <p:ext uri="{BB962C8B-B14F-4D97-AF65-F5344CB8AC3E}">
        <p14:creationId xmlns:p14="http://schemas.microsoft.com/office/powerpoint/2010/main" val="152982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ACE95-96DE-C447-953F-DD9FC2315BDB}" type="datetimeFigureOut">
              <a:rPr lang="en-US" smtClean="0"/>
              <a:t>10/14/12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AE444-AF04-AD43-A4DA-16980537A53A}" type="slidenum">
              <a:rPr lang="en-US" smtClean="0"/>
              <a:t>‹#›</a:t>
            </a:fld>
            <a:endParaRPr lang="en-US"/>
          </a:p>
        </p:txBody>
      </p:sp>
    </p:spTree>
    <p:extLst>
      <p:ext uri="{BB962C8B-B14F-4D97-AF65-F5344CB8AC3E}">
        <p14:creationId xmlns:p14="http://schemas.microsoft.com/office/powerpoint/2010/main" val="78657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8ACE95-96DE-C447-953F-DD9FC2315BDB}" type="datetimeFigureOut">
              <a:rPr lang="en-US" smtClean="0"/>
              <a:t>10/14/12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84684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8ACE95-96DE-C447-953F-DD9FC2315BDB}" type="datetimeFigureOut">
              <a:rPr lang="en-US" smtClean="0"/>
              <a:t>10/14/12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AE444-AF04-AD43-A4DA-16980537A53A}" type="slidenum">
              <a:rPr lang="en-US" smtClean="0"/>
              <a:t>‹#›</a:t>
            </a:fld>
            <a:endParaRPr lang="en-US"/>
          </a:p>
        </p:txBody>
      </p:sp>
    </p:spTree>
    <p:extLst>
      <p:ext uri="{BB962C8B-B14F-4D97-AF65-F5344CB8AC3E}">
        <p14:creationId xmlns:p14="http://schemas.microsoft.com/office/powerpoint/2010/main" val="24885068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ACE95-96DE-C447-953F-DD9FC2315BDB}" type="datetimeFigureOut">
              <a:rPr lang="en-US" smtClean="0"/>
              <a:t>10/14/12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AE444-AF04-AD43-A4DA-16980537A53A}" type="slidenum">
              <a:rPr lang="en-US" smtClean="0"/>
              <a:t>‹#›</a:t>
            </a:fld>
            <a:endParaRPr lang="en-US"/>
          </a:p>
        </p:txBody>
      </p:sp>
    </p:spTree>
    <p:extLst>
      <p:ext uri="{BB962C8B-B14F-4D97-AF65-F5344CB8AC3E}">
        <p14:creationId xmlns:p14="http://schemas.microsoft.com/office/powerpoint/2010/main" val="220719682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quation1.bin"/><Relationship Id="rId5" Type="http://schemas.openxmlformats.org/officeDocument/2006/relationships/image" Target="../media/image2.emf"/><Relationship Id="rId6" Type="http://schemas.openxmlformats.org/officeDocument/2006/relationships/image" Target="../media/image3.png"/><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9047"/>
            <a:ext cx="9144000" cy="1470025"/>
          </a:xfrm>
        </p:spPr>
        <p:txBody>
          <a:bodyPr>
            <a:noAutofit/>
          </a:bodyPr>
          <a:lstStyle/>
          <a:p>
            <a:r>
              <a:rPr lang="en-US" sz="4000" b="1" dirty="0" smtClean="0">
                <a:ln w="1905"/>
                <a:solidFill>
                  <a:schemeClr val="accent6">
                    <a:lumMod val="75000"/>
                  </a:schemeClr>
                </a:solidFill>
                <a:effectLst>
                  <a:innerShdw blurRad="69850" dist="43180" dir="5400000">
                    <a:srgbClr val="000000">
                      <a:alpha val="65000"/>
                    </a:srgbClr>
                  </a:innerShdw>
                </a:effectLst>
                <a:latin typeface="Calibri"/>
                <a:cs typeface="Calibri"/>
              </a:rPr>
              <a:t>Verifying fossil fuel CO</a:t>
            </a:r>
            <a:r>
              <a:rPr lang="en-US" sz="4000" b="1" baseline="-25000" dirty="0" smtClean="0">
                <a:ln w="1905"/>
                <a:solidFill>
                  <a:schemeClr val="accent6">
                    <a:lumMod val="75000"/>
                  </a:schemeClr>
                </a:solidFill>
                <a:effectLst>
                  <a:innerShdw blurRad="69850" dist="43180" dir="5400000">
                    <a:srgbClr val="000000">
                      <a:alpha val="65000"/>
                    </a:srgbClr>
                  </a:innerShdw>
                </a:effectLst>
                <a:latin typeface="Calibri"/>
                <a:cs typeface="Calibri"/>
              </a:rPr>
              <a:t>2</a:t>
            </a:r>
            <a:r>
              <a:rPr lang="en-US" sz="4000" b="1" dirty="0" smtClean="0">
                <a:ln w="1905"/>
                <a:solidFill>
                  <a:schemeClr val="accent6">
                    <a:lumMod val="75000"/>
                  </a:schemeClr>
                </a:solidFill>
                <a:effectLst>
                  <a:innerShdw blurRad="69850" dist="43180" dir="5400000">
                    <a:srgbClr val="000000">
                      <a:alpha val="65000"/>
                    </a:srgbClr>
                  </a:innerShdw>
                </a:effectLst>
                <a:latin typeface="Calibri"/>
                <a:cs typeface="Calibri"/>
              </a:rPr>
              <a:t> emissions </a:t>
            </a:r>
            <a:br>
              <a:rPr lang="en-US" sz="4000" b="1" dirty="0" smtClean="0">
                <a:ln w="1905"/>
                <a:solidFill>
                  <a:schemeClr val="accent6">
                    <a:lumMod val="75000"/>
                  </a:schemeClr>
                </a:solidFill>
                <a:effectLst>
                  <a:innerShdw blurRad="69850" dist="43180" dir="5400000">
                    <a:srgbClr val="000000">
                      <a:alpha val="65000"/>
                    </a:srgbClr>
                  </a:innerShdw>
                </a:effectLst>
                <a:latin typeface="Calibri"/>
                <a:cs typeface="Calibri"/>
              </a:rPr>
            </a:br>
            <a:r>
              <a:rPr lang="en-US" sz="4000" b="1" dirty="0" smtClean="0">
                <a:ln w="1905"/>
                <a:solidFill>
                  <a:schemeClr val="accent6">
                    <a:lumMod val="75000"/>
                  </a:schemeClr>
                </a:solidFill>
                <a:effectLst>
                  <a:innerShdw blurRad="69850" dist="43180" dir="5400000">
                    <a:srgbClr val="000000">
                      <a:alpha val="65000"/>
                    </a:srgbClr>
                  </a:innerShdw>
                </a:effectLst>
                <a:latin typeface="Calibri"/>
                <a:cs typeface="Calibri"/>
              </a:rPr>
              <a:t>with CMAQ</a:t>
            </a:r>
            <a:endParaRPr lang="en-US" sz="4000" baseline="-25000" dirty="0">
              <a:ln w="17780" cmpd="sng">
                <a:solidFill>
                  <a:srgbClr val="FFFFFF"/>
                </a:solidFill>
                <a:prstDash val="solid"/>
                <a:miter lim="800000"/>
              </a:ln>
              <a:solidFill>
                <a:schemeClr val="accent6">
                  <a:lumMod val="75000"/>
                </a:schemeClr>
              </a:solidFill>
              <a:latin typeface="Calibri"/>
              <a:cs typeface="Calibri"/>
            </a:endParaRPr>
          </a:p>
        </p:txBody>
      </p:sp>
      <p:sp>
        <p:nvSpPr>
          <p:cNvPr id="5" name="Rectangle 4"/>
          <p:cNvSpPr/>
          <p:nvPr/>
        </p:nvSpPr>
        <p:spPr>
          <a:xfrm>
            <a:off x="135748" y="3148378"/>
            <a:ext cx="8930098" cy="3072636"/>
          </a:xfrm>
          <a:prstGeom prst="rect">
            <a:avLst/>
          </a:prstGeom>
        </p:spPr>
        <p:txBody>
          <a:bodyPr wrap="square">
            <a:spAutoFit/>
          </a:bodyPr>
          <a:lstStyle/>
          <a:p>
            <a:pPr algn="ctr"/>
            <a:r>
              <a:rPr lang="en-US" sz="2000" u="sng" dirty="0">
                <a:latin typeface="Calibri"/>
                <a:cs typeface="Calibri"/>
              </a:rPr>
              <a:t>Zhen </a:t>
            </a:r>
            <a:r>
              <a:rPr lang="en-US" sz="2000" u="sng" dirty="0" smtClean="0">
                <a:latin typeface="Calibri"/>
                <a:cs typeface="Calibri"/>
              </a:rPr>
              <a:t>Liu</a:t>
            </a:r>
            <a:r>
              <a:rPr lang="en-US" sz="2000" dirty="0" smtClean="0">
                <a:solidFill>
                  <a:srgbClr val="000000"/>
                </a:solidFill>
                <a:latin typeface="Calibri"/>
                <a:cs typeface="Calibri"/>
              </a:rPr>
              <a:t>, </a:t>
            </a:r>
            <a:r>
              <a:rPr lang="en-US" sz="2000" dirty="0" err="1">
                <a:solidFill>
                  <a:srgbClr val="000000"/>
                </a:solidFill>
                <a:latin typeface="Calibri"/>
                <a:cs typeface="Calibri"/>
              </a:rPr>
              <a:t>Cosmin</a:t>
            </a:r>
            <a:r>
              <a:rPr lang="en-US" sz="2000" dirty="0">
                <a:solidFill>
                  <a:srgbClr val="000000"/>
                </a:solidFill>
                <a:latin typeface="Calibri"/>
                <a:cs typeface="Calibri"/>
              </a:rPr>
              <a:t> </a:t>
            </a:r>
            <a:r>
              <a:rPr lang="en-US" sz="2000" dirty="0" err="1" smtClean="0">
                <a:solidFill>
                  <a:srgbClr val="000000"/>
                </a:solidFill>
                <a:latin typeface="Calibri"/>
                <a:cs typeface="Calibri"/>
              </a:rPr>
              <a:t>Safta</a:t>
            </a:r>
            <a:r>
              <a:rPr lang="en-US" sz="2000" dirty="0" smtClean="0">
                <a:solidFill>
                  <a:srgbClr val="000000"/>
                </a:solidFill>
                <a:latin typeface="Calibri"/>
                <a:cs typeface="Calibri"/>
              </a:rPr>
              <a:t>, </a:t>
            </a:r>
            <a:r>
              <a:rPr lang="en-US" sz="2000" dirty="0" err="1">
                <a:solidFill>
                  <a:srgbClr val="000000"/>
                </a:solidFill>
                <a:latin typeface="Calibri"/>
                <a:cs typeface="Calibri"/>
              </a:rPr>
              <a:t>Khachik</a:t>
            </a:r>
            <a:r>
              <a:rPr lang="en-US" sz="2000" dirty="0">
                <a:solidFill>
                  <a:srgbClr val="000000"/>
                </a:solidFill>
                <a:latin typeface="Calibri"/>
                <a:cs typeface="Calibri"/>
              </a:rPr>
              <a:t> </a:t>
            </a:r>
            <a:r>
              <a:rPr lang="en-US" sz="2000" dirty="0" err="1" smtClean="0">
                <a:solidFill>
                  <a:srgbClr val="000000"/>
                </a:solidFill>
                <a:latin typeface="Calibri"/>
                <a:cs typeface="Calibri"/>
              </a:rPr>
              <a:t>Sargsyan</a:t>
            </a:r>
            <a:r>
              <a:rPr lang="en-US" sz="2000" dirty="0" smtClean="0">
                <a:solidFill>
                  <a:srgbClr val="000000"/>
                </a:solidFill>
                <a:latin typeface="Calibri"/>
                <a:cs typeface="Calibri"/>
              </a:rPr>
              <a:t>, </a:t>
            </a:r>
            <a:r>
              <a:rPr lang="en-US" sz="2000" dirty="0">
                <a:solidFill>
                  <a:srgbClr val="000000"/>
                </a:solidFill>
                <a:latin typeface="Calibri"/>
                <a:cs typeface="Calibri"/>
              </a:rPr>
              <a:t>Bart G. </a:t>
            </a:r>
            <a:r>
              <a:rPr lang="en-US" sz="2000" dirty="0" smtClean="0">
                <a:solidFill>
                  <a:srgbClr val="000000"/>
                </a:solidFill>
                <a:latin typeface="Calibri"/>
                <a:cs typeface="Calibri"/>
              </a:rPr>
              <a:t>van </a:t>
            </a:r>
            <a:r>
              <a:rPr lang="en-US" sz="2000" dirty="0" err="1" smtClean="0">
                <a:solidFill>
                  <a:srgbClr val="000000"/>
                </a:solidFill>
                <a:latin typeface="Calibri"/>
                <a:cs typeface="Calibri"/>
              </a:rPr>
              <a:t>Bloemen</a:t>
            </a:r>
            <a:r>
              <a:rPr lang="en-US" sz="2000" dirty="0" smtClean="0">
                <a:solidFill>
                  <a:srgbClr val="000000"/>
                </a:solidFill>
                <a:latin typeface="Calibri"/>
                <a:cs typeface="Calibri"/>
              </a:rPr>
              <a:t> </a:t>
            </a:r>
            <a:r>
              <a:rPr lang="en-US" sz="2000" dirty="0" err="1" smtClean="0">
                <a:solidFill>
                  <a:srgbClr val="000000"/>
                </a:solidFill>
                <a:latin typeface="Calibri"/>
                <a:cs typeface="Calibri"/>
              </a:rPr>
              <a:t>Waanders</a:t>
            </a:r>
            <a:r>
              <a:rPr lang="en-US" sz="2000" dirty="0" smtClean="0">
                <a:solidFill>
                  <a:srgbClr val="000000"/>
                </a:solidFill>
                <a:latin typeface="Calibri"/>
                <a:cs typeface="Calibri"/>
              </a:rPr>
              <a:t>, </a:t>
            </a:r>
          </a:p>
          <a:p>
            <a:pPr algn="ctr"/>
            <a:r>
              <a:rPr lang="en-US" sz="2000" dirty="0" smtClean="0">
                <a:solidFill>
                  <a:srgbClr val="000000"/>
                </a:solidFill>
                <a:latin typeface="Calibri"/>
                <a:cs typeface="Calibri"/>
              </a:rPr>
              <a:t>Ray </a:t>
            </a:r>
            <a:r>
              <a:rPr lang="en-US" sz="2000" dirty="0" smtClean="0">
                <a:solidFill>
                  <a:srgbClr val="000000"/>
                </a:solidFill>
                <a:latin typeface="Calibri"/>
                <a:cs typeface="Calibri"/>
              </a:rPr>
              <a:t>P. </a:t>
            </a:r>
            <a:r>
              <a:rPr lang="en-US" sz="2000" dirty="0" err="1" smtClean="0">
                <a:solidFill>
                  <a:srgbClr val="000000"/>
                </a:solidFill>
                <a:latin typeface="Calibri"/>
                <a:cs typeface="Calibri"/>
              </a:rPr>
              <a:t>Bambha</a:t>
            </a:r>
            <a:r>
              <a:rPr lang="en-US" sz="2000" dirty="0" smtClean="0">
                <a:solidFill>
                  <a:srgbClr val="000000"/>
                </a:solidFill>
                <a:latin typeface="Calibri"/>
                <a:cs typeface="Calibri"/>
              </a:rPr>
              <a:t>, Hope A. </a:t>
            </a:r>
            <a:r>
              <a:rPr lang="en-US" sz="2000" dirty="0" err="1" smtClean="0">
                <a:solidFill>
                  <a:srgbClr val="000000"/>
                </a:solidFill>
                <a:latin typeface="Calibri"/>
                <a:cs typeface="Calibri"/>
              </a:rPr>
              <a:t>Michelsen</a:t>
            </a:r>
            <a:endParaRPr lang="en-US" sz="2000" b="1" dirty="0">
              <a:solidFill>
                <a:srgbClr val="000000"/>
              </a:solidFill>
              <a:latin typeface="Calibri"/>
              <a:cs typeface="Calibri"/>
            </a:endParaRPr>
          </a:p>
          <a:p>
            <a:pPr algn="ctr">
              <a:lnSpc>
                <a:spcPct val="130000"/>
              </a:lnSpc>
            </a:pPr>
            <a:r>
              <a:rPr lang="en-US" sz="2000" b="1" dirty="0" smtClean="0">
                <a:solidFill>
                  <a:srgbClr val="000000"/>
                </a:solidFill>
                <a:latin typeface="Calibri"/>
                <a:cs typeface="Calibri"/>
              </a:rPr>
              <a:t>Sandia National Laboratories, CA/NM</a:t>
            </a:r>
            <a:endParaRPr lang="en-US" sz="2000" dirty="0" smtClean="0">
              <a:solidFill>
                <a:srgbClr val="000000"/>
              </a:solidFill>
              <a:latin typeface="Calibri"/>
              <a:cs typeface="Calibri"/>
            </a:endParaRPr>
          </a:p>
          <a:p>
            <a:pPr algn="ctr"/>
            <a:endParaRPr lang="en-US" sz="2000" dirty="0" smtClean="0">
              <a:solidFill>
                <a:srgbClr val="000000"/>
              </a:solidFill>
              <a:latin typeface="Calibri"/>
              <a:cs typeface="Calibri"/>
            </a:endParaRPr>
          </a:p>
          <a:p>
            <a:pPr algn="ctr"/>
            <a:r>
              <a:rPr lang="en-US" sz="2000" dirty="0" smtClean="0">
                <a:solidFill>
                  <a:srgbClr val="000000"/>
                </a:solidFill>
                <a:latin typeface="Calibri"/>
                <a:cs typeface="Calibri"/>
              </a:rPr>
              <a:t>Tao </a:t>
            </a:r>
            <a:r>
              <a:rPr lang="en-US" sz="2000" dirty="0" err="1" smtClean="0">
                <a:solidFill>
                  <a:srgbClr val="000000"/>
                </a:solidFill>
                <a:latin typeface="Calibri"/>
                <a:cs typeface="Calibri"/>
              </a:rPr>
              <a:t>Zeng</a:t>
            </a:r>
            <a:endParaRPr lang="en-US" sz="2000" dirty="0" smtClean="0">
              <a:solidFill>
                <a:srgbClr val="000000"/>
              </a:solidFill>
              <a:latin typeface="Calibri"/>
              <a:cs typeface="Calibri"/>
            </a:endParaRPr>
          </a:p>
          <a:p>
            <a:pPr algn="ctr">
              <a:lnSpc>
                <a:spcPct val="110000"/>
              </a:lnSpc>
            </a:pPr>
            <a:r>
              <a:rPr lang="en-US" sz="2000" b="1" dirty="0">
                <a:latin typeface="Calibri"/>
                <a:cs typeface="Calibri"/>
              </a:rPr>
              <a:t>Georgia Department of Natural </a:t>
            </a:r>
            <a:r>
              <a:rPr lang="en-US" sz="2000" b="1" dirty="0" smtClean="0">
                <a:latin typeface="Calibri"/>
                <a:cs typeface="Calibri"/>
              </a:rPr>
              <a:t>Resources, GA</a:t>
            </a:r>
            <a:endParaRPr lang="en-US" sz="2000" b="1" dirty="0" smtClean="0">
              <a:solidFill>
                <a:srgbClr val="000000"/>
              </a:solidFill>
              <a:latin typeface="Calibri"/>
              <a:cs typeface="Calibri"/>
            </a:endParaRPr>
          </a:p>
          <a:p>
            <a:pPr algn="ctr">
              <a:lnSpc>
                <a:spcPct val="110000"/>
              </a:lnSpc>
            </a:pPr>
            <a:endParaRPr lang="en-US" sz="2000" dirty="0">
              <a:solidFill>
                <a:srgbClr val="000000"/>
              </a:solidFill>
              <a:latin typeface="Calibri"/>
              <a:cs typeface="Calibri"/>
            </a:endParaRPr>
          </a:p>
          <a:p>
            <a:pPr algn="ctr">
              <a:lnSpc>
                <a:spcPct val="110000"/>
              </a:lnSpc>
            </a:pPr>
            <a:r>
              <a:rPr lang="en-US" sz="2000" dirty="0" smtClean="0">
                <a:solidFill>
                  <a:srgbClr val="008000"/>
                </a:solidFill>
                <a:latin typeface="Calibri"/>
                <a:cs typeface="Calibri"/>
              </a:rPr>
              <a:t>CMAS </a:t>
            </a:r>
            <a:r>
              <a:rPr lang="en-US" sz="2000" dirty="0" smtClean="0">
                <a:solidFill>
                  <a:srgbClr val="008000"/>
                </a:solidFill>
                <a:latin typeface="Calibri"/>
                <a:cs typeface="Calibri"/>
              </a:rPr>
              <a:t>2012 </a:t>
            </a:r>
            <a:endParaRPr lang="en-US" sz="2000" dirty="0" smtClean="0">
              <a:solidFill>
                <a:srgbClr val="008000"/>
              </a:solidFill>
              <a:latin typeface="Calibri"/>
              <a:cs typeface="Calibri"/>
            </a:endParaRPr>
          </a:p>
          <a:p>
            <a:pPr algn="ctr">
              <a:lnSpc>
                <a:spcPct val="110000"/>
              </a:lnSpc>
            </a:pPr>
            <a:r>
              <a:rPr lang="en-US" sz="2000" dirty="0" smtClean="0">
                <a:solidFill>
                  <a:srgbClr val="008000"/>
                </a:solidFill>
                <a:latin typeface="Calibri"/>
                <a:cs typeface="Calibri"/>
              </a:rPr>
              <a:t>15 October 2012</a:t>
            </a:r>
          </a:p>
        </p:txBody>
      </p:sp>
      <p:pic>
        <p:nvPicPr>
          <p:cNvPr id="9" name="Picture 8" descr="sandia-national-laboratori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48" y="274214"/>
            <a:ext cx="1900621" cy="732795"/>
          </a:xfrm>
          <a:prstGeom prst="rect">
            <a:avLst/>
          </a:prstGeom>
        </p:spPr>
      </p:pic>
    </p:spTree>
    <p:extLst>
      <p:ext uri="{BB962C8B-B14F-4D97-AF65-F5344CB8AC3E}">
        <p14:creationId xmlns:p14="http://schemas.microsoft.com/office/powerpoint/2010/main" val="20250294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2_BAO_cm_ct_300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20" y="753160"/>
            <a:ext cx="8658606" cy="5738876"/>
          </a:xfrm>
          <a:prstGeom prst="rect">
            <a:avLst/>
          </a:prstGeom>
        </p:spPr>
      </p:pic>
      <p:sp>
        <p:nvSpPr>
          <p:cNvPr id="2" name="Title 1"/>
          <p:cNvSpPr>
            <a:spLocks noGrp="1"/>
          </p:cNvSpPr>
          <p:nvPr>
            <p:ph type="title"/>
          </p:nvPr>
        </p:nvSpPr>
        <p:spPr>
          <a:xfrm>
            <a:off x="0" y="108562"/>
            <a:ext cx="9143999" cy="537872"/>
          </a:xfrm>
        </p:spPr>
        <p:txBody>
          <a:bodyPr>
            <a:noAutofit/>
          </a:bodyPr>
          <a:lstStyle/>
          <a:p>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Model Evaluation: </a:t>
            </a:r>
            <a:r>
              <a:rPr lang="en-US" sz="3000" b="1" dirty="0" smtClean="0">
                <a:ln w="1905"/>
                <a:solidFill>
                  <a:schemeClr val="accent6">
                    <a:lumMod val="75000"/>
                  </a:schemeClr>
                </a:solidFill>
                <a:effectLst>
                  <a:innerShdw blurRad="69850" dist="43180" dir="5400000">
                    <a:srgbClr val="000000">
                      <a:alpha val="65000"/>
                    </a:srgbClr>
                  </a:innerShdw>
                </a:effectLst>
              </a:rPr>
              <a:t>Boulder Atmospheric Observatory</a:t>
            </a:r>
            <a:endParaRPr lang="en-US" sz="3000" b="1" dirty="0">
              <a:ln w="1905"/>
              <a:solidFill>
                <a:schemeClr val="accent6">
                  <a:lumMod val="75000"/>
                </a:schemeClr>
              </a:solidFill>
              <a:effectLst>
                <a:innerShdw blurRad="69850" dist="43180" dir="5400000">
                  <a:srgbClr val="000000">
                    <a:alpha val="65000"/>
                  </a:srgbClr>
                </a:innerShdw>
              </a:effectLst>
            </a:endParaRPr>
          </a:p>
        </p:txBody>
      </p:sp>
      <p:pic>
        <p:nvPicPr>
          <p:cNvPr id="7" name="Picture 6" descr="bao_view_from_top_apr2007.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449" y="3876176"/>
            <a:ext cx="2364181" cy="1773136"/>
          </a:xfrm>
          <a:prstGeom prst="rect">
            <a:avLst/>
          </a:prstGeom>
        </p:spPr>
      </p:pic>
      <p:sp>
        <p:nvSpPr>
          <p:cNvPr id="8" name="Rectangle 7"/>
          <p:cNvSpPr/>
          <p:nvPr/>
        </p:nvSpPr>
        <p:spPr>
          <a:xfrm>
            <a:off x="3932193" y="1021809"/>
            <a:ext cx="4983437" cy="323165"/>
          </a:xfrm>
          <a:prstGeom prst="rect">
            <a:avLst/>
          </a:prstGeom>
        </p:spPr>
        <p:txBody>
          <a:bodyPr wrap="none">
            <a:spAutoFit/>
          </a:bodyPr>
          <a:lstStyle/>
          <a:p>
            <a:r>
              <a:rPr lang="en-US" sz="1500" dirty="0" smtClean="0"/>
              <a:t>40mile </a:t>
            </a:r>
            <a:r>
              <a:rPr lang="en-US" sz="1500" dirty="0"/>
              <a:t>north of </a:t>
            </a:r>
            <a:r>
              <a:rPr lang="en-US" sz="1500" dirty="0" smtClean="0"/>
              <a:t>Denver; elev. 1584 </a:t>
            </a:r>
            <a:r>
              <a:rPr lang="en-US" sz="1500" dirty="0" err="1" smtClean="0"/>
              <a:t>masl</a:t>
            </a:r>
            <a:r>
              <a:rPr lang="en-US" sz="1500" dirty="0" smtClean="0"/>
              <a:t>; 300m above ground</a:t>
            </a:r>
            <a:endParaRPr lang="en-US" sz="1500" dirty="0"/>
          </a:p>
        </p:txBody>
      </p:sp>
      <p:sp>
        <p:nvSpPr>
          <p:cNvPr id="10" name="Rectangle 9"/>
          <p:cNvSpPr/>
          <p:nvPr/>
        </p:nvSpPr>
        <p:spPr>
          <a:xfrm>
            <a:off x="6463861" y="5649312"/>
            <a:ext cx="3442138" cy="230832"/>
          </a:xfrm>
          <a:prstGeom prst="rect">
            <a:avLst/>
          </a:prstGeom>
        </p:spPr>
        <p:txBody>
          <a:bodyPr wrap="square">
            <a:spAutoFit/>
          </a:bodyPr>
          <a:lstStyle/>
          <a:p>
            <a:r>
              <a:rPr lang="en-US" sz="900" dirty="0"/>
              <a:t>http://</a:t>
            </a:r>
            <a:r>
              <a:rPr lang="en-US" sz="900" dirty="0" err="1"/>
              <a:t>www.esrl.noaa.gov</a:t>
            </a:r>
            <a:r>
              <a:rPr lang="en-US" sz="900" dirty="0"/>
              <a:t>/</a:t>
            </a:r>
            <a:r>
              <a:rPr lang="en-US" sz="900" dirty="0" err="1"/>
              <a:t>gmd</a:t>
            </a:r>
            <a:r>
              <a:rPr lang="en-US" sz="900" dirty="0"/>
              <a:t>/</a:t>
            </a:r>
            <a:r>
              <a:rPr lang="en-US" sz="900" dirty="0" err="1"/>
              <a:t>ccgg</a:t>
            </a:r>
            <a:r>
              <a:rPr lang="en-US" sz="900" dirty="0"/>
              <a:t>/towers/#</a:t>
            </a:r>
            <a:r>
              <a:rPr lang="en-US" sz="900" dirty="0" err="1"/>
              <a:t>bao</a:t>
            </a:r>
            <a:endParaRPr lang="en-US" sz="900" dirty="0"/>
          </a:p>
        </p:txBody>
      </p:sp>
    </p:spTree>
    <p:extLst>
      <p:ext uri="{BB962C8B-B14F-4D97-AF65-F5344CB8AC3E}">
        <p14:creationId xmlns:p14="http://schemas.microsoft.com/office/powerpoint/2010/main" val="8814153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Summary and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uture Plan</a:t>
            </a:r>
            <a:endParaRPr lang="en-US" b="1" dirty="0">
              <a:solidFill>
                <a:schemeClr val="accent6">
                  <a:lumMod val="75000"/>
                </a:schemeClr>
              </a:solidFill>
            </a:endParaRPr>
          </a:p>
        </p:txBody>
      </p:sp>
      <p:sp>
        <p:nvSpPr>
          <p:cNvPr id="3" name="Content Placeholder 2"/>
          <p:cNvSpPr>
            <a:spLocks noGrp="1"/>
          </p:cNvSpPr>
          <p:nvPr>
            <p:ph idx="1"/>
          </p:nvPr>
        </p:nvSpPr>
        <p:spPr>
          <a:xfrm>
            <a:off x="457200" y="1043143"/>
            <a:ext cx="6770414" cy="648380"/>
          </a:xfrm>
        </p:spPr>
        <p:txBody>
          <a:bodyPr>
            <a:normAutofit/>
          </a:bodyPr>
          <a:lstStyle/>
          <a:p>
            <a:pPr>
              <a:buFont typeface="Wingdings" charset="2"/>
              <a:buChar char="q"/>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Findings</a:t>
            </a:r>
          </a:p>
          <a:p>
            <a:pPr marL="0" indent="0">
              <a:spcAft>
                <a:spcPts val="600"/>
              </a:spcAft>
              <a:buNone/>
            </a:pPr>
            <a:endParaRPr lang="en-US" dirty="0" smtClean="0"/>
          </a:p>
          <a:p>
            <a:pPr marL="0" indent="0">
              <a:buNone/>
            </a:pPr>
            <a:endParaRPr lang="en-US" dirty="0" smtClean="0"/>
          </a:p>
          <a:p>
            <a:pPr marL="0" indent="0">
              <a:buNone/>
            </a:pPr>
            <a:endParaRPr lang="en-US" sz="3700" dirty="0" smtClean="0">
              <a:ln w="1905"/>
              <a:effectLst>
                <a:innerShdw blurRad="69850" dist="43180" dir="5400000">
                  <a:srgbClr val="000000">
                    <a:alpha val="65000"/>
                  </a:srgbClr>
                </a:innerShdw>
              </a:effectLst>
            </a:endParaRPr>
          </a:p>
        </p:txBody>
      </p:sp>
      <p:sp>
        <p:nvSpPr>
          <p:cNvPr id="4" name="Rectangle 3"/>
          <p:cNvSpPr/>
          <p:nvPr/>
        </p:nvSpPr>
        <p:spPr>
          <a:xfrm>
            <a:off x="874117" y="1606859"/>
            <a:ext cx="7961586" cy="2563779"/>
          </a:xfrm>
          <a:prstGeom prst="rect">
            <a:avLst/>
          </a:prstGeom>
        </p:spPr>
        <p:txBody>
          <a:bodyPr wrap="square">
            <a:spAutoFit/>
          </a:bodyPr>
          <a:lstStyle/>
          <a:p>
            <a:pPr marL="285750" indent="-285750">
              <a:lnSpc>
                <a:spcPct val="120000"/>
              </a:lnSpc>
              <a:spcAft>
                <a:spcPts val="600"/>
              </a:spcAft>
              <a:buFont typeface="Wingdings" charset="2"/>
              <a:buChar char="ü"/>
            </a:pPr>
            <a:r>
              <a:rPr lang="en-US" dirty="0" smtClean="0"/>
              <a:t>Transport </a:t>
            </a:r>
            <a:r>
              <a:rPr lang="en-US" dirty="0"/>
              <a:t>difference between CMAQ (36km) and TM5 (1°</a:t>
            </a:r>
            <a:r>
              <a:rPr lang="en-US" dirty="0" smtClean="0"/>
              <a:t>× 1</a:t>
            </a:r>
            <a:r>
              <a:rPr lang="en-US" dirty="0"/>
              <a:t>°) </a:t>
            </a:r>
            <a:r>
              <a:rPr lang="en-US" dirty="0" smtClean="0"/>
              <a:t>only leads </a:t>
            </a:r>
            <a:r>
              <a:rPr lang="en-US" dirty="0"/>
              <a:t>to </a:t>
            </a:r>
            <a:r>
              <a:rPr lang="en-US" dirty="0" smtClean="0"/>
              <a:t>0.47 ppm </a:t>
            </a:r>
            <a:r>
              <a:rPr lang="en-US" dirty="0"/>
              <a:t>Root Mean Square Deviation (RMSD) near the surface in terms of monthly mean CO</a:t>
            </a:r>
            <a:r>
              <a:rPr lang="en-US" baseline="-25000" dirty="0"/>
              <a:t>2</a:t>
            </a:r>
            <a:r>
              <a:rPr lang="en-US" dirty="0"/>
              <a:t> distribution</a:t>
            </a:r>
            <a:r>
              <a:rPr lang="en-US" dirty="0" smtClean="0"/>
              <a:t>.</a:t>
            </a:r>
            <a:endParaRPr lang="en-US" dirty="0"/>
          </a:p>
          <a:p>
            <a:pPr marL="285750" indent="-285750">
              <a:lnSpc>
                <a:spcPct val="120000"/>
              </a:lnSpc>
              <a:spcAft>
                <a:spcPts val="600"/>
              </a:spcAft>
              <a:buFont typeface="Wingdings" charset="2"/>
              <a:buChar char="ü"/>
            </a:pPr>
            <a:r>
              <a:rPr lang="en-US" dirty="0" smtClean="0"/>
              <a:t>36km </a:t>
            </a:r>
            <a:r>
              <a:rPr lang="en-US" dirty="0"/>
              <a:t>CMAQ with </a:t>
            </a:r>
            <a:r>
              <a:rPr lang="en-US" dirty="0" smtClean="0"/>
              <a:t>hourly VULCAN </a:t>
            </a:r>
            <a:r>
              <a:rPr lang="en-US" dirty="0"/>
              <a:t>(10km) emission </a:t>
            </a:r>
            <a:r>
              <a:rPr lang="en-US" dirty="0" smtClean="0"/>
              <a:t>inventory is </a:t>
            </a:r>
            <a:r>
              <a:rPr lang="en-US" dirty="0"/>
              <a:t>capable of capturing urban CO</a:t>
            </a:r>
            <a:r>
              <a:rPr lang="en-US" baseline="-25000" dirty="0"/>
              <a:t>2</a:t>
            </a:r>
            <a:r>
              <a:rPr lang="en-US" dirty="0"/>
              <a:t> hotspots in the contiguous U.S. and diurnal pattern of CO</a:t>
            </a:r>
            <a:r>
              <a:rPr lang="en-US" baseline="-25000" dirty="0"/>
              <a:t>2</a:t>
            </a:r>
            <a:r>
              <a:rPr lang="en-US" dirty="0"/>
              <a:t> downwind of urban Denver. </a:t>
            </a:r>
            <a:endParaRPr lang="en-US" dirty="0" smtClean="0"/>
          </a:p>
          <a:p>
            <a:pPr marL="285750" indent="-285750">
              <a:lnSpc>
                <a:spcPct val="120000"/>
              </a:lnSpc>
              <a:spcAft>
                <a:spcPts val="600"/>
              </a:spcAft>
              <a:buFont typeface="Wingdings" charset="2"/>
              <a:buChar char="ü"/>
            </a:pPr>
            <a:r>
              <a:rPr lang="en-US" dirty="0" smtClean="0"/>
              <a:t>Some hotspots might be observed using the PBL column average metric.</a:t>
            </a:r>
            <a:endParaRPr lang="en-US" dirty="0"/>
          </a:p>
        </p:txBody>
      </p:sp>
      <p:sp>
        <p:nvSpPr>
          <p:cNvPr id="5" name="Rectangle 4"/>
          <p:cNvSpPr/>
          <p:nvPr/>
        </p:nvSpPr>
        <p:spPr>
          <a:xfrm>
            <a:off x="457200" y="4447759"/>
            <a:ext cx="4572000" cy="584776"/>
          </a:xfrm>
          <a:prstGeom prst="rect">
            <a:avLst/>
          </a:prstGeom>
        </p:spPr>
        <p:txBody>
          <a:bodyPr>
            <a:spAutoFit/>
          </a:bodyPr>
          <a:lstStyle/>
          <a:p>
            <a:pPr>
              <a:spcAft>
                <a:spcPts val="600"/>
              </a:spcAft>
              <a:buFont typeface="Wingdings" charset="2"/>
              <a:buChar char="q"/>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To</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917912" y="5034904"/>
            <a:ext cx="7770648" cy="1234184"/>
          </a:xfrm>
          <a:prstGeom prst="rect">
            <a:avLst/>
          </a:prstGeom>
        </p:spPr>
        <p:txBody>
          <a:bodyPr wrap="square">
            <a:spAutoFit/>
          </a:bodyPr>
          <a:lstStyle/>
          <a:p>
            <a:pPr marL="285750" indent="-285750">
              <a:lnSpc>
                <a:spcPct val="120000"/>
              </a:lnSpc>
              <a:spcAft>
                <a:spcPts val="600"/>
              </a:spcAft>
              <a:buFont typeface="Wingdings" charset="2"/>
              <a:buChar char="v"/>
            </a:pPr>
            <a:r>
              <a:rPr lang="en-US" dirty="0"/>
              <a:t>Implementing finer resolution biosphere module (VPRM) and transport;</a:t>
            </a:r>
          </a:p>
          <a:p>
            <a:pPr marL="285750" indent="-285750">
              <a:lnSpc>
                <a:spcPct val="120000"/>
              </a:lnSpc>
              <a:spcAft>
                <a:spcPts val="600"/>
              </a:spcAft>
              <a:buFont typeface="Wingdings" charset="2"/>
              <a:buChar char="v"/>
            </a:pPr>
            <a:r>
              <a:rPr lang="en-US" dirty="0"/>
              <a:t>Adding secondary CO</a:t>
            </a:r>
            <a:r>
              <a:rPr lang="en-US" baseline="-25000" dirty="0"/>
              <a:t>2</a:t>
            </a:r>
            <a:r>
              <a:rPr lang="en-US" dirty="0"/>
              <a:t> source (oxidation of CO and VOCs) in CMAQ;</a:t>
            </a:r>
          </a:p>
          <a:p>
            <a:pPr marL="285750" indent="-285750">
              <a:lnSpc>
                <a:spcPct val="120000"/>
              </a:lnSpc>
              <a:spcAft>
                <a:spcPts val="600"/>
              </a:spcAft>
              <a:buFont typeface="Wingdings" charset="2"/>
              <a:buChar char="v"/>
            </a:pPr>
            <a:r>
              <a:rPr lang="en-US" dirty="0"/>
              <a:t>Comprehensive model evaluation with tower and aircraft data.</a:t>
            </a:r>
          </a:p>
        </p:txBody>
      </p:sp>
    </p:spTree>
    <p:extLst>
      <p:ext uri="{BB962C8B-B14F-4D97-AF65-F5344CB8AC3E}">
        <p14:creationId xmlns:p14="http://schemas.microsoft.com/office/powerpoint/2010/main" val="6861932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Acknowledgement</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341593" y="1600200"/>
            <a:ext cx="8494109" cy="4828628"/>
          </a:xfrm>
        </p:spPr>
        <p:txBody>
          <a:bodyPr>
            <a:normAutofit/>
          </a:bodyPr>
          <a:lstStyle/>
          <a:p>
            <a:pPr marL="347472">
              <a:spcAft>
                <a:spcPts val="1200"/>
              </a:spcAft>
              <a:buFont typeface="Wingdings" charset="2"/>
              <a:buChar char="q"/>
            </a:pPr>
            <a:r>
              <a:rPr lang="en-US" sz="2700" dirty="0" smtClean="0"/>
              <a:t>CarbonTracker</a:t>
            </a:r>
            <a:r>
              <a:rPr lang="en-US" sz="2700" dirty="0"/>
              <a:t>-</a:t>
            </a:r>
            <a:r>
              <a:rPr lang="en-US" sz="2700" dirty="0" smtClean="0"/>
              <a:t>2011 results are provided by NOAA ESRL (http</a:t>
            </a:r>
            <a:r>
              <a:rPr lang="en-US" sz="2700" dirty="0"/>
              <a:t>://</a:t>
            </a:r>
            <a:r>
              <a:rPr lang="en-US" sz="2700" dirty="0" smtClean="0"/>
              <a:t>carbontracker.noaa.gov).</a:t>
            </a:r>
          </a:p>
          <a:p>
            <a:pPr marL="365760">
              <a:spcAft>
                <a:spcPts val="1200"/>
              </a:spcAft>
              <a:buFont typeface="Wingdings" charset="2"/>
              <a:buChar char="q"/>
            </a:pPr>
            <a:r>
              <a:rPr lang="en-US" sz="2700" dirty="0" smtClean="0"/>
              <a:t>Tower CO</a:t>
            </a:r>
            <a:r>
              <a:rPr lang="en-US" sz="2700" baseline="-25000" dirty="0" smtClean="0"/>
              <a:t>2</a:t>
            </a:r>
            <a:r>
              <a:rPr lang="en-US" sz="2700" dirty="0" smtClean="0"/>
              <a:t> data are provided by NOAA GMD.</a:t>
            </a:r>
          </a:p>
          <a:p>
            <a:pPr marL="365760">
              <a:spcAft>
                <a:spcPts val="1200"/>
              </a:spcAft>
              <a:buFont typeface="Wingdings" charset="2"/>
              <a:buChar char="q"/>
            </a:pPr>
            <a:r>
              <a:rPr lang="en-US" sz="2700" dirty="0" smtClean="0"/>
              <a:t>WRF output and non-CO</a:t>
            </a:r>
            <a:r>
              <a:rPr lang="en-US" sz="2700" baseline="-25000" dirty="0" smtClean="0"/>
              <a:t>2</a:t>
            </a:r>
            <a:r>
              <a:rPr lang="en-US" sz="2700" dirty="0" smtClean="0"/>
              <a:t> emission data are shared by the </a:t>
            </a:r>
            <a:r>
              <a:rPr lang="en-US" sz="2700" dirty="0"/>
              <a:t>SESARM project </a:t>
            </a:r>
            <a:r>
              <a:rPr lang="en-US" sz="2700" dirty="0" smtClean="0"/>
              <a:t>(</a:t>
            </a:r>
            <a:r>
              <a:rPr lang="en-US" sz="2700" dirty="0"/>
              <a:t>http://www.metro4-</a:t>
            </a:r>
            <a:r>
              <a:rPr lang="en-US" sz="2700" dirty="0" smtClean="0"/>
              <a:t>sesarm.org).</a:t>
            </a:r>
          </a:p>
          <a:p>
            <a:pPr marL="365760">
              <a:spcAft>
                <a:spcPts val="1200"/>
              </a:spcAft>
              <a:buFont typeface="Wingdings" charset="2"/>
              <a:buChar char="q"/>
            </a:pPr>
            <a:r>
              <a:rPr lang="en-US" sz="2800" dirty="0"/>
              <a:t>Funding for this work was provided by Sandia National Laboratories, Laboratory Directed Research And Development Program. </a:t>
            </a:r>
            <a:endParaRPr lang="en-US" dirty="0" smtClean="0"/>
          </a:p>
        </p:txBody>
      </p:sp>
    </p:spTree>
    <p:extLst>
      <p:ext uri="{BB962C8B-B14F-4D97-AF65-F5344CB8AC3E}">
        <p14:creationId xmlns:p14="http://schemas.microsoft.com/office/powerpoint/2010/main" val="37415888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31" y="2692858"/>
            <a:ext cx="8229600" cy="1143000"/>
          </a:xfrm>
        </p:spPr>
        <p:txBody>
          <a:bodyPr>
            <a:normAutofit fontScale="90000"/>
          </a:bodyPr>
          <a:lstStyle/>
          <a:p>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Thanks!</a:t>
            </a:r>
            <a:b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2200"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7625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7872"/>
          </a:xfrm>
        </p:spPr>
        <p:txBody>
          <a:bodyPr>
            <a:normAutofit fontScale="90000"/>
          </a:bodyPr>
          <a:lstStyle/>
          <a:p>
            <a:r>
              <a:rPr lang="en-US" dirty="0" smtClean="0"/>
              <a:t>AMT</a:t>
            </a:r>
            <a:endParaRPr lang="en-US" dirty="0"/>
          </a:p>
        </p:txBody>
      </p:sp>
      <p:pic>
        <p:nvPicPr>
          <p:cNvPr id="4" name="Picture 3" descr="CO2_AMT_cm_ct_107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510"/>
            <a:ext cx="9144000" cy="6060592"/>
          </a:xfrm>
          <a:prstGeom prst="rect">
            <a:avLst/>
          </a:prstGeom>
        </p:spPr>
      </p:pic>
    </p:spTree>
    <p:extLst>
      <p:ext uri="{BB962C8B-B14F-4D97-AF65-F5344CB8AC3E}">
        <p14:creationId xmlns:p14="http://schemas.microsoft.com/office/powerpoint/2010/main" val="1354617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7872"/>
          </a:xfrm>
        </p:spPr>
        <p:txBody>
          <a:bodyPr>
            <a:normAutofit fontScale="90000"/>
          </a:bodyPr>
          <a:lstStyle/>
          <a:p>
            <a:r>
              <a:rPr lang="en-US" dirty="0" smtClean="0"/>
              <a:t>LEF</a:t>
            </a:r>
            <a:endParaRPr lang="en-US" dirty="0"/>
          </a:p>
        </p:txBody>
      </p:sp>
      <p:pic>
        <p:nvPicPr>
          <p:cNvPr id="6" name="Picture 5" descr="CO2_LEF_cm_ct_122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510"/>
            <a:ext cx="9144000" cy="6060592"/>
          </a:xfrm>
          <a:prstGeom prst="rect">
            <a:avLst/>
          </a:prstGeom>
        </p:spPr>
      </p:pic>
    </p:spTree>
    <p:extLst>
      <p:ext uri="{BB962C8B-B14F-4D97-AF65-F5344CB8AC3E}">
        <p14:creationId xmlns:p14="http://schemas.microsoft.com/office/powerpoint/2010/main" val="38815754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4362"/>
          </a:xfrm>
        </p:spPr>
        <p:txBody>
          <a:bodyPr>
            <a:normAutofit fontScale="90000"/>
          </a:bodyPr>
          <a:lstStyle/>
          <a:p>
            <a:r>
              <a:rPr lang="en-US" dirty="0" smtClean="0"/>
              <a:t>WKT</a:t>
            </a:r>
            <a:endParaRPr lang="en-US" dirty="0"/>
          </a:p>
        </p:txBody>
      </p:sp>
      <p:pic>
        <p:nvPicPr>
          <p:cNvPr id="4" name="Picture 3" descr="CO2_WKT_cm_ct_457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9000"/>
            <a:ext cx="9144000" cy="6060592"/>
          </a:xfrm>
          <a:prstGeom prst="rect">
            <a:avLst/>
          </a:prstGeom>
        </p:spPr>
      </p:pic>
    </p:spTree>
    <p:extLst>
      <p:ext uri="{BB962C8B-B14F-4D97-AF65-F5344CB8AC3E}">
        <p14:creationId xmlns:p14="http://schemas.microsoft.com/office/powerpoint/2010/main" val="1012706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4362"/>
          </a:xfrm>
        </p:spPr>
        <p:txBody>
          <a:bodyPr>
            <a:normAutofit fontScale="90000"/>
          </a:bodyPr>
          <a:lstStyle/>
          <a:p>
            <a:r>
              <a:rPr lang="en-US" dirty="0" smtClean="0"/>
              <a:t>WBI</a:t>
            </a:r>
            <a:endParaRPr lang="en-US" dirty="0"/>
          </a:p>
        </p:txBody>
      </p:sp>
      <p:pic>
        <p:nvPicPr>
          <p:cNvPr id="3" name="Picture 2" descr="CO2_WBI_cm_ct_99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510"/>
            <a:ext cx="9144000" cy="6060592"/>
          </a:xfrm>
          <a:prstGeom prst="rect">
            <a:avLst/>
          </a:prstGeom>
        </p:spPr>
      </p:pic>
    </p:spTree>
    <p:extLst>
      <p:ext uri="{BB962C8B-B14F-4D97-AF65-F5344CB8AC3E}">
        <p14:creationId xmlns:p14="http://schemas.microsoft.com/office/powerpoint/2010/main" val="28860114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85" y="90702"/>
            <a:ext cx="8704385" cy="1143000"/>
          </a:xfrm>
        </p:spPr>
        <p:txBody>
          <a:bodyPr>
            <a:normAutofit fontScale="90000"/>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Benchmark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simulation results</a:t>
            </a:r>
            <a:r>
              <a:rPr lang="en-US" b="1" dirty="0"/>
              <a:t/>
            </a:r>
            <a:br>
              <a:rPr lang="en-US" b="1" dirty="0"/>
            </a:br>
            <a:r>
              <a:rPr lang="en-US" sz="2400" dirty="0" smtClean="0">
                <a:solidFill>
                  <a:schemeClr val="accent6">
                    <a:lumMod val="75000"/>
                  </a:schemeClr>
                </a:solidFill>
              </a:rPr>
              <a:t>with </a:t>
            </a:r>
            <a:r>
              <a:rPr lang="en-US" sz="2400" u="sng" dirty="0" smtClean="0">
                <a:solidFill>
                  <a:schemeClr val="accent6">
                    <a:lumMod val="75000"/>
                  </a:schemeClr>
                </a:solidFill>
              </a:rPr>
              <a:t>VULCAN</a:t>
            </a:r>
            <a:r>
              <a:rPr lang="en-US" sz="2400" dirty="0" smtClean="0">
                <a:solidFill>
                  <a:schemeClr val="accent6">
                    <a:lumMod val="75000"/>
                  </a:schemeClr>
                </a:solidFill>
              </a:rPr>
              <a:t> (</a:t>
            </a:r>
            <a:r>
              <a:rPr lang="en-US" sz="2400" dirty="0" smtClean="0">
                <a:solidFill>
                  <a:srgbClr val="E46C0A"/>
                </a:solidFill>
              </a:rPr>
              <a:t>0.</a:t>
            </a:r>
            <a:r>
              <a:rPr lang="en-US" sz="2400" dirty="0">
                <a:solidFill>
                  <a:srgbClr val="E46C0A"/>
                </a:solidFill>
              </a:rPr>
              <a:t>1</a:t>
            </a:r>
            <a:r>
              <a:rPr lang="en-US" sz="2400" dirty="0" smtClean="0">
                <a:solidFill>
                  <a:srgbClr val="E46C0A"/>
                </a:solidFill>
              </a:rPr>
              <a:t>°× 0.1°, hourly</a:t>
            </a:r>
            <a:r>
              <a:rPr lang="en-US" sz="2400" dirty="0" smtClean="0">
                <a:solidFill>
                  <a:schemeClr val="accent6">
                    <a:lumMod val="75000"/>
                  </a:schemeClr>
                </a:solidFill>
              </a:rPr>
              <a:t>) fossil fuel emission invent</a:t>
            </a:r>
            <a:r>
              <a:rPr lang="en-US" sz="2800" dirty="0" smtClean="0">
                <a:solidFill>
                  <a:schemeClr val="accent6">
                    <a:lumMod val="75000"/>
                  </a:schemeClr>
                </a:solidFill>
              </a:rPr>
              <a:t>ory</a:t>
            </a:r>
            <a:endParaRPr lang="en-US" sz="3300" dirty="0"/>
          </a:p>
        </p:txBody>
      </p:sp>
      <p:sp>
        <p:nvSpPr>
          <p:cNvPr id="6" name="TextBox 5"/>
          <p:cNvSpPr txBox="1"/>
          <p:nvPr/>
        </p:nvSpPr>
        <p:spPr>
          <a:xfrm>
            <a:off x="984671" y="1350322"/>
            <a:ext cx="2256516" cy="477054"/>
          </a:xfrm>
          <a:prstGeom prst="rect">
            <a:avLst/>
          </a:prstGeom>
          <a:noFill/>
        </p:spPr>
        <p:txBody>
          <a:bodyPr wrap="none" rtlCol="0">
            <a:spAutoFit/>
          </a:bodyPr>
          <a:lstStyle/>
          <a:p>
            <a:r>
              <a:rPr lang="en-US" sz="2500" b="1" dirty="0" smtClean="0">
                <a:solidFill>
                  <a:srgbClr val="000000"/>
                </a:solidFill>
              </a:rPr>
              <a:t>CMAQ-VULCAN</a:t>
            </a:r>
            <a:endParaRPr lang="en-US" sz="2500" b="1" dirty="0">
              <a:solidFill>
                <a:srgbClr val="000000"/>
              </a:solidFill>
            </a:endParaRPr>
          </a:p>
        </p:txBody>
      </p:sp>
      <p:sp>
        <p:nvSpPr>
          <p:cNvPr id="8" name="TextBox 7"/>
          <p:cNvSpPr txBox="1"/>
          <p:nvPr/>
        </p:nvSpPr>
        <p:spPr>
          <a:xfrm>
            <a:off x="5826885" y="1350322"/>
            <a:ext cx="2137387" cy="477054"/>
          </a:xfrm>
          <a:prstGeom prst="rect">
            <a:avLst/>
          </a:prstGeom>
          <a:noFill/>
        </p:spPr>
        <p:txBody>
          <a:bodyPr wrap="none" rtlCol="0">
            <a:spAutoFit/>
          </a:bodyPr>
          <a:lstStyle/>
          <a:p>
            <a:r>
              <a:rPr lang="en-US" sz="2500" b="1" dirty="0" err="1" smtClean="0"/>
              <a:t>CarbonTracker</a:t>
            </a:r>
            <a:endParaRPr lang="en-US" sz="2500" b="1" dirty="0"/>
          </a:p>
        </p:txBody>
      </p:sp>
      <p:pic>
        <p:nvPicPr>
          <p:cNvPr id="4" name="Picture 3" descr="CONC_500m_cm_US36CTVCO2_ct_avem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9413"/>
            <a:ext cx="9144000" cy="4077774"/>
          </a:xfrm>
          <a:prstGeom prst="rect">
            <a:avLst/>
          </a:prstGeom>
        </p:spPr>
      </p:pic>
      <p:sp>
        <p:nvSpPr>
          <p:cNvPr id="7" name="Rectangle 6"/>
          <p:cNvSpPr/>
          <p:nvPr/>
        </p:nvSpPr>
        <p:spPr>
          <a:xfrm>
            <a:off x="3501920" y="1426641"/>
            <a:ext cx="2246153" cy="369332"/>
          </a:xfrm>
          <a:prstGeom prst="rect">
            <a:avLst/>
          </a:prstGeom>
        </p:spPr>
        <p:txBody>
          <a:bodyPr wrap="none">
            <a:spAutoFit/>
          </a:bodyPr>
          <a:lstStyle/>
          <a:p>
            <a:r>
              <a:rPr lang="en-US" b="1" dirty="0" smtClean="0">
                <a:solidFill>
                  <a:srgbClr val="000000"/>
                </a:solidFill>
              </a:rPr>
              <a:t>(500m above </a:t>
            </a:r>
            <a:r>
              <a:rPr lang="en-US" b="1" dirty="0">
                <a:solidFill>
                  <a:srgbClr val="000000"/>
                </a:solidFill>
              </a:rPr>
              <a:t>ground)</a:t>
            </a:r>
          </a:p>
        </p:txBody>
      </p:sp>
    </p:spTree>
    <p:extLst>
      <p:ext uri="{BB962C8B-B14F-4D97-AF65-F5344CB8AC3E}">
        <p14:creationId xmlns:p14="http://schemas.microsoft.com/office/powerpoint/2010/main" val="26261562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4"/>
            <a:ext cx="8229600" cy="809747"/>
          </a:xfrm>
        </p:spPr>
        <p:txBody>
          <a:bodyPr>
            <a:normAutofit/>
          </a:bodyPr>
          <a:lstStyle/>
          <a:p>
            <a:r>
              <a:rPr lang="en-US" sz="35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CarbonTracker</a:t>
            </a:r>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(CT2011)</a:t>
            </a:r>
            <a:endParaRPr lang="en-US"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a:stretch>
            <a:fillRect/>
          </a:stretch>
        </p:blipFill>
        <p:spPr>
          <a:xfrm>
            <a:off x="457200" y="1014844"/>
            <a:ext cx="8280708" cy="3745784"/>
          </a:xfrm>
          <a:prstGeom prst="rect">
            <a:avLst/>
          </a:prstGeom>
        </p:spPr>
      </p:pic>
      <p:sp>
        <p:nvSpPr>
          <p:cNvPr id="12" name="TextBox 11"/>
          <p:cNvSpPr txBox="1"/>
          <p:nvPr/>
        </p:nvSpPr>
        <p:spPr>
          <a:xfrm>
            <a:off x="1638392" y="4870963"/>
            <a:ext cx="5998532" cy="2308324"/>
          </a:xfrm>
          <a:prstGeom prst="rect">
            <a:avLst/>
          </a:prstGeom>
          <a:noFill/>
        </p:spPr>
        <p:txBody>
          <a:bodyPr wrap="none" rtlCol="0">
            <a:spAutoFit/>
          </a:bodyPr>
          <a:lstStyle/>
          <a:p>
            <a:r>
              <a:rPr lang="en-US" b="1" dirty="0" smtClean="0"/>
              <a:t>Meteorology	</a:t>
            </a:r>
            <a:r>
              <a:rPr lang="en-US" dirty="0" smtClean="0"/>
              <a:t>:	ECMWF (1°× 1° nested over NA)</a:t>
            </a:r>
          </a:p>
          <a:p>
            <a:r>
              <a:rPr lang="en-US" b="1" dirty="0" smtClean="0"/>
              <a:t>Biosphere	</a:t>
            </a:r>
            <a:r>
              <a:rPr lang="en-US" dirty="0" smtClean="0"/>
              <a:t>:	Carnegie-Ames-Stanford-Approach (CASA)  </a:t>
            </a:r>
          </a:p>
          <a:p>
            <a:r>
              <a:rPr lang="en-US" b="1" dirty="0" smtClean="0"/>
              <a:t>Ocean		</a:t>
            </a:r>
            <a:r>
              <a:rPr lang="en-US" dirty="0" smtClean="0"/>
              <a:t>:</a:t>
            </a:r>
            <a:r>
              <a:rPr lang="en-US" b="1" dirty="0" smtClean="0"/>
              <a:t>	</a:t>
            </a:r>
            <a:r>
              <a:rPr lang="en-US" dirty="0" smtClean="0"/>
              <a:t>[Jacobson </a:t>
            </a:r>
            <a:r>
              <a:rPr lang="en-US" i="1" dirty="0" smtClean="0"/>
              <a:t>et al.</a:t>
            </a:r>
            <a:r>
              <a:rPr lang="en-US" dirty="0" smtClean="0"/>
              <a:t>, 2007]</a:t>
            </a:r>
            <a:endParaRPr lang="en-US" b="1" dirty="0" smtClean="0"/>
          </a:p>
          <a:p>
            <a:r>
              <a:rPr lang="en-US" b="1" dirty="0" smtClean="0"/>
              <a:t>Fossil fuel	</a:t>
            </a:r>
            <a:r>
              <a:rPr lang="en-US" dirty="0" smtClean="0"/>
              <a:t>:	CDIAC [</a:t>
            </a:r>
            <a:r>
              <a:rPr lang="en-US" dirty="0" err="1" smtClean="0"/>
              <a:t>Oda</a:t>
            </a:r>
            <a:r>
              <a:rPr lang="en-US" dirty="0" smtClean="0"/>
              <a:t> and </a:t>
            </a:r>
            <a:r>
              <a:rPr lang="en-US" dirty="0" err="1" smtClean="0"/>
              <a:t>Maksyutov</a:t>
            </a:r>
            <a:r>
              <a:rPr lang="en-US" dirty="0" smtClean="0"/>
              <a:t>, 2011]</a:t>
            </a:r>
          </a:p>
          <a:p>
            <a:r>
              <a:rPr lang="en-US" b="1" dirty="0" smtClean="0"/>
              <a:t>Fire			</a:t>
            </a:r>
            <a:r>
              <a:rPr lang="en-US" dirty="0" smtClean="0"/>
              <a:t>:	GFEDv3.1</a:t>
            </a:r>
          </a:p>
          <a:p>
            <a:r>
              <a:rPr lang="en-US" b="1" dirty="0" smtClean="0"/>
              <a:t>Observations	</a:t>
            </a:r>
            <a:r>
              <a:rPr lang="en-US" dirty="0" smtClean="0"/>
              <a:t>:	NOAA ESRL, CSIRO, IPEN-CQMA</a:t>
            </a:r>
          </a:p>
          <a:p>
            <a:endParaRPr lang="en-US" dirty="0" smtClean="0"/>
          </a:p>
          <a:p>
            <a:endParaRPr lang="en-US" dirty="0" smtClean="0"/>
          </a:p>
        </p:txBody>
      </p:sp>
      <p:sp>
        <p:nvSpPr>
          <p:cNvPr id="3" name="Rectangle 2"/>
          <p:cNvSpPr/>
          <p:nvPr/>
        </p:nvSpPr>
        <p:spPr>
          <a:xfrm>
            <a:off x="2324849" y="1014844"/>
            <a:ext cx="6361951" cy="323165"/>
          </a:xfrm>
          <a:prstGeom prst="rect">
            <a:avLst/>
          </a:prstGeom>
        </p:spPr>
        <p:txBody>
          <a:bodyPr wrap="square">
            <a:spAutoFit/>
          </a:bodyPr>
          <a:lstStyle/>
          <a:p>
            <a:r>
              <a:rPr lang="en-US" sz="1500" dirty="0"/>
              <a:t>http://www.esrl.noaa.gov/gmd/ccgg/carbontracker</a:t>
            </a:r>
            <a:r>
              <a:rPr lang="en-US" sz="1500" dirty="0" smtClean="0"/>
              <a:t>/ [Peters et al., 2007, </a:t>
            </a:r>
            <a:r>
              <a:rPr lang="en-US" sz="1500" i="1" dirty="0" smtClean="0"/>
              <a:t>PNAS</a:t>
            </a:r>
            <a:r>
              <a:rPr lang="en-US" sz="1500" dirty="0" smtClean="0"/>
              <a:t>]</a:t>
            </a:r>
            <a:endParaRPr lang="en-US" sz="1500" dirty="0"/>
          </a:p>
        </p:txBody>
      </p:sp>
    </p:spTree>
    <p:extLst>
      <p:ext uri="{BB962C8B-B14F-4D97-AF65-F5344CB8AC3E}">
        <p14:creationId xmlns:p14="http://schemas.microsoft.com/office/powerpoint/2010/main" val="3738655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52119346"/>
              </p:ext>
            </p:extLst>
          </p:nvPr>
        </p:nvGraphicFramePr>
        <p:xfrm>
          <a:off x="2850870" y="868064"/>
          <a:ext cx="3482559" cy="773902"/>
        </p:xfrm>
        <a:graphic>
          <a:graphicData uri="http://schemas.openxmlformats.org/presentationml/2006/ole">
            <mc:AlternateContent xmlns:mc="http://schemas.openxmlformats.org/markup-compatibility/2006">
              <mc:Choice xmlns:v="urn:schemas-microsoft-com:vml" Requires="v">
                <p:oleObj spid="_x0000_s2054" name="Equation" r:id="rId4" imgW="1828800" imgH="406400" progId="Equation.3">
                  <p:embed/>
                </p:oleObj>
              </mc:Choice>
              <mc:Fallback>
                <p:oleObj name="Equation" r:id="rId4" imgW="1828800" imgH="406400" progId="Equation.3">
                  <p:embed/>
                  <p:pic>
                    <p:nvPicPr>
                      <p:cNvPr id="0" name=""/>
                      <p:cNvPicPr/>
                      <p:nvPr/>
                    </p:nvPicPr>
                    <p:blipFill>
                      <a:blip r:embed="rId5"/>
                      <a:stretch>
                        <a:fillRect/>
                      </a:stretch>
                    </p:blipFill>
                    <p:spPr>
                      <a:xfrm>
                        <a:off x="2850870" y="868064"/>
                        <a:ext cx="3482559" cy="773902"/>
                      </a:xfrm>
                      <a:prstGeom prst="rect">
                        <a:avLst/>
                      </a:prstGeom>
                    </p:spPr>
                  </p:pic>
                </p:oleObj>
              </mc:Fallback>
            </mc:AlternateContent>
          </a:graphicData>
        </a:graphic>
      </p:graphicFrame>
      <p:sp>
        <p:nvSpPr>
          <p:cNvPr id="13" name="Rectangle 12"/>
          <p:cNvSpPr/>
          <p:nvPr/>
        </p:nvSpPr>
        <p:spPr>
          <a:xfrm>
            <a:off x="2850870" y="817618"/>
            <a:ext cx="3482559" cy="84248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4665638" y="1730997"/>
            <a:ext cx="4687256" cy="4414142"/>
            <a:chOff x="27854" y="1769871"/>
            <a:chExt cx="4687256" cy="4414142"/>
          </a:xfrm>
        </p:grpSpPr>
        <p:pic>
          <p:nvPicPr>
            <p:cNvPr id="4" name="Picture 3"/>
            <p:cNvPicPr>
              <a:picLocks noChangeAspect="1"/>
            </p:cNvPicPr>
            <p:nvPr/>
          </p:nvPicPr>
          <p:blipFill>
            <a:blip r:embed="rId6"/>
            <a:stretch>
              <a:fillRect/>
            </a:stretch>
          </p:blipFill>
          <p:spPr>
            <a:xfrm>
              <a:off x="27854" y="1769871"/>
              <a:ext cx="4542693" cy="4199083"/>
            </a:xfrm>
            <a:prstGeom prst="rect">
              <a:avLst/>
            </a:prstGeom>
          </p:spPr>
        </p:pic>
        <p:sp>
          <p:nvSpPr>
            <p:cNvPr id="5" name="Rectangle 4"/>
            <p:cNvSpPr/>
            <p:nvPr/>
          </p:nvSpPr>
          <p:spPr>
            <a:xfrm>
              <a:off x="172417" y="5783903"/>
              <a:ext cx="4542693" cy="400110"/>
            </a:xfrm>
            <a:prstGeom prst="rect">
              <a:avLst/>
            </a:prstGeom>
          </p:spPr>
          <p:txBody>
            <a:bodyPr wrap="square">
              <a:spAutoFit/>
            </a:bodyPr>
            <a:lstStyle/>
            <a:p>
              <a:r>
                <a:rPr lang="en-US" sz="1000" b="1" dirty="0" smtClean="0"/>
                <a:t>NRC, 2010</a:t>
              </a:r>
              <a:r>
                <a:rPr lang="en-US" sz="1000" dirty="0" smtClean="0"/>
                <a:t>: </a:t>
              </a:r>
              <a:r>
                <a:rPr lang="en-US" sz="1000" i="1" dirty="0" smtClean="0"/>
                <a:t>Verifying </a:t>
              </a:r>
              <a:r>
                <a:rPr lang="en-US" sz="1000" i="1" dirty="0"/>
                <a:t>Greenhouse Gas Emissions: </a:t>
              </a:r>
              <a:endParaRPr lang="en-US" sz="1000" i="1" dirty="0" smtClean="0"/>
            </a:p>
            <a:p>
              <a:r>
                <a:rPr lang="en-US" sz="1000" i="1" dirty="0" smtClean="0"/>
                <a:t>Methods </a:t>
              </a:r>
              <a:r>
                <a:rPr lang="en-US" sz="1000" i="1" dirty="0"/>
                <a:t>to Support International Climate </a:t>
              </a:r>
              <a:r>
                <a:rPr lang="en-US" sz="1000" i="1" dirty="0" smtClean="0"/>
                <a:t>Agreements, pp16, Fig. 1.3</a:t>
              </a:r>
              <a:endParaRPr lang="en-US" sz="1000" i="1" dirty="0"/>
            </a:p>
          </p:txBody>
        </p:sp>
      </p:grpSp>
      <p:sp>
        <p:nvSpPr>
          <p:cNvPr id="14" name="TextBox 13"/>
          <p:cNvSpPr txBox="1"/>
          <p:nvPr/>
        </p:nvSpPr>
        <p:spPr>
          <a:xfrm>
            <a:off x="13196" y="11798"/>
            <a:ext cx="9101494" cy="646331"/>
          </a:xfrm>
          <a:prstGeom prst="rect">
            <a:avLst/>
          </a:prstGeom>
          <a:noFill/>
        </p:spPr>
        <p:txBody>
          <a:bodyPr wrap="square" rtlCol="0">
            <a:spAutoFit/>
          </a:bodyPr>
          <a:lstStyle/>
          <a:p>
            <a:pPr algn="ctr"/>
            <a:r>
              <a:rPr lang="en-US" sz="3600" b="1" dirty="0" smtClean="0">
                <a:ln w="1905"/>
                <a:solidFill>
                  <a:schemeClr val="accent6">
                    <a:lumMod val="75000"/>
                  </a:schemeClr>
                </a:solidFill>
                <a:effectLst>
                  <a:innerShdw blurRad="69850" dist="43180" dir="5400000">
                    <a:srgbClr val="000000">
                      <a:alpha val="65000"/>
                    </a:srgbClr>
                  </a:innerShdw>
                </a:effectLst>
                <a:latin typeface="Calibri"/>
                <a:cs typeface="Calibri"/>
              </a:rPr>
              <a:t>Atmospheric CO</a:t>
            </a:r>
            <a:r>
              <a:rPr lang="en-US" sz="3600" b="1" baseline="-25000" dirty="0" smtClean="0">
                <a:ln w="1905"/>
                <a:solidFill>
                  <a:schemeClr val="accent6">
                    <a:lumMod val="75000"/>
                  </a:schemeClr>
                </a:solidFill>
                <a:effectLst>
                  <a:innerShdw blurRad="69850" dist="43180" dir="5400000">
                    <a:srgbClr val="000000">
                      <a:alpha val="65000"/>
                    </a:srgbClr>
                  </a:innerShdw>
                </a:effectLst>
                <a:latin typeface="Calibri"/>
                <a:cs typeface="Calibri"/>
              </a:rPr>
              <a:t>2</a:t>
            </a:r>
            <a:r>
              <a:rPr lang="en-US" sz="3600" b="1" dirty="0" smtClean="0">
                <a:ln w="1905"/>
                <a:solidFill>
                  <a:schemeClr val="accent6">
                    <a:lumMod val="75000"/>
                  </a:schemeClr>
                </a:solidFill>
                <a:effectLst>
                  <a:innerShdw blurRad="69850" dist="43180" dir="5400000">
                    <a:srgbClr val="000000">
                      <a:alpha val="65000"/>
                    </a:srgbClr>
                  </a:innerShdw>
                </a:effectLst>
                <a:latin typeface="Calibri"/>
                <a:cs typeface="Calibri"/>
              </a:rPr>
              <a:t> trend and carbon cycle</a:t>
            </a:r>
          </a:p>
        </p:txBody>
      </p:sp>
      <p:sp>
        <p:nvSpPr>
          <p:cNvPr id="16" name="TextBox 15"/>
          <p:cNvSpPr txBox="1"/>
          <p:nvPr/>
        </p:nvSpPr>
        <p:spPr>
          <a:xfrm>
            <a:off x="346477" y="6244428"/>
            <a:ext cx="3622732" cy="400110"/>
          </a:xfrm>
          <a:prstGeom prst="rect">
            <a:avLst/>
          </a:prstGeom>
          <a:noFill/>
        </p:spPr>
        <p:txBody>
          <a:bodyPr wrap="none" rtlCol="0">
            <a:spAutoFit/>
          </a:bodyPr>
          <a:lstStyle/>
          <a:p>
            <a:r>
              <a:rPr lang="en-US" sz="2000" b="1" dirty="0" smtClean="0"/>
              <a:t>Growing fossil fuel CO</a:t>
            </a:r>
            <a:r>
              <a:rPr lang="en-US" sz="2000" b="1" baseline="-25000" dirty="0" smtClean="0"/>
              <a:t>2</a:t>
            </a:r>
            <a:r>
              <a:rPr lang="en-US" sz="2000" b="1" dirty="0" smtClean="0"/>
              <a:t> emission</a:t>
            </a:r>
            <a:endParaRPr lang="en-US" sz="2000" b="1" dirty="0"/>
          </a:p>
        </p:txBody>
      </p:sp>
      <p:sp>
        <p:nvSpPr>
          <p:cNvPr id="17" name="TextBox 16"/>
          <p:cNvSpPr txBox="1"/>
          <p:nvPr/>
        </p:nvSpPr>
        <p:spPr>
          <a:xfrm>
            <a:off x="4757647" y="6244428"/>
            <a:ext cx="4314001" cy="400110"/>
          </a:xfrm>
          <a:prstGeom prst="rect">
            <a:avLst/>
          </a:prstGeom>
          <a:noFill/>
        </p:spPr>
        <p:txBody>
          <a:bodyPr wrap="none" rtlCol="0">
            <a:spAutoFit/>
          </a:bodyPr>
          <a:lstStyle/>
          <a:p>
            <a:r>
              <a:rPr lang="en-US" sz="2000" b="1" dirty="0" smtClean="0">
                <a:solidFill>
                  <a:srgbClr val="000000"/>
                </a:solidFill>
              </a:rPr>
              <a:t>Rising atmospheric CO</a:t>
            </a:r>
            <a:r>
              <a:rPr lang="en-US" sz="2000" b="1" baseline="-25000" dirty="0" smtClean="0">
                <a:solidFill>
                  <a:srgbClr val="000000"/>
                </a:solidFill>
              </a:rPr>
              <a:t>2</a:t>
            </a:r>
            <a:r>
              <a:rPr lang="en-US" sz="2000" b="1" dirty="0" smtClean="0">
                <a:solidFill>
                  <a:srgbClr val="000000"/>
                </a:solidFill>
              </a:rPr>
              <a:t> concentrations</a:t>
            </a:r>
            <a:endParaRPr lang="en-US" sz="2000" b="1" dirty="0">
              <a:solidFill>
                <a:srgbClr val="000000"/>
              </a:solidFill>
            </a:endParaRPr>
          </a:p>
        </p:txBody>
      </p:sp>
      <p:sp>
        <p:nvSpPr>
          <p:cNvPr id="18" name="Striped Right Arrow 17"/>
          <p:cNvSpPr/>
          <p:nvPr/>
        </p:nvSpPr>
        <p:spPr>
          <a:xfrm>
            <a:off x="4087421" y="6320684"/>
            <a:ext cx="501556" cy="323854"/>
          </a:xfrm>
          <a:prstGeom prst="striped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314901" y="1414750"/>
            <a:ext cx="5423583" cy="4625206"/>
            <a:chOff x="4240122" y="1460876"/>
            <a:chExt cx="5423583" cy="4625206"/>
          </a:xfrm>
        </p:grpSpPr>
        <p:pic>
          <p:nvPicPr>
            <p:cNvPr id="7" name="Picture 6" descr="co2_data_mlo.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0122" y="1460876"/>
              <a:ext cx="5423583" cy="4190950"/>
            </a:xfrm>
            <a:prstGeom prst="rect">
              <a:avLst/>
            </a:prstGeom>
          </p:spPr>
        </p:pic>
        <p:sp>
          <p:nvSpPr>
            <p:cNvPr id="19" name="Rectangle 18"/>
            <p:cNvSpPr/>
            <p:nvPr/>
          </p:nvSpPr>
          <p:spPr>
            <a:xfrm>
              <a:off x="6138049" y="5809083"/>
              <a:ext cx="3005951" cy="276999"/>
            </a:xfrm>
            <a:prstGeom prst="rect">
              <a:avLst/>
            </a:prstGeom>
          </p:spPr>
          <p:txBody>
            <a:bodyPr wrap="none">
              <a:spAutoFit/>
            </a:bodyPr>
            <a:lstStyle/>
            <a:p>
              <a:r>
                <a:rPr lang="en-US" sz="1200" dirty="0"/>
                <a:t>http://</a:t>
              </a:r>
              <a:r>
                <a:rPr lang="en-US" sz="1200" dirty="0" err="1"/>
                <a:t>www.esrl.noaa.gov</a:t>
              </a:r>
              <a:r>
                <a:rPr lang="en-US" sz="1200" dirty="0"/>
                <a:t>/</a:t>
              </a:r>
              <a:r>
                <a:rPr lang="en-US" sz="1200" dirty="0" err="1"/>
                <a:t>gmd</a:t>
              </a:r>
              <a:r>
                <a:rPr lang="en-US" sz="1200" dirty="0"/>
                <a:t>/</a:t>
              </a:r>
              <a:r>
                <a:rPr lang="en-US" sz="1200" dirty="0" err="1"/>
                <a:t>ccgg</a:t>
              </a:r>
              <a:r>
                <a:rPr lang="en-US" sz="1200" dirty="0"/>
                <a:t>/trends/</a:t>
              </a:r>
            </a:p>
          </p:txBody>
        </p:sp>
      </p:grpSp>
    </p:spTree>
    <p:extLst>
      <p:ext uri="{BB962C8B-B14F-4D97-AF65-F5344CB8AC3E}">
        <p14:creationId xmlns:p14="http://schemas.microsoft.com/office/powerpoint/2010/main" val="24330674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92" y="0"/>
            <a:ext cx="8452339" cy="799977"/>
          </a:xfrm>
        </p:spPr>
        <p:txBody>
          <a:bodyPr>
            <a:noAutofit/>
          </a:bodyPr>
          <a:lstStyle/>
          <a:p>
            <a:r>
              <a:rPr lang="en-US" sz="3500" b="1" dirty="0" smtClean="0">
                <a:ln w="1905"/>
                <a:solidFill>
                  <a:schemeClr val="accent6">
                    <a:lumMod val="75000"/>
                  </a:schemeClr>
                </a:solidFill>
                <a:effectLst>
                  <a:innerShdw blurRad="69850" dist="43180" dir="5400000">
                    <a:srgbClr val="000000">
                      <a:alpha val="65000"/>
                    </a:srgbClr>
                  </a:innerShdw>
                </a:effectLst>
              </a:rPr>
              <a:t>Uncertainty of Fossil Fuel CO</a:t>
            </a:r>
            <a:r>
              <a:rPr lang="en-US" sz="3500" b="1" baseline="-25000" dirty="0" smtClean="0">
                <a:ln w="1905"/>
                <a:solidFill>
                  <a:schemeClr val="accent6">
                    <a:lumMod val="75000"/>
                  </a:schemeClr>
                </a:solidFill>
                <a:effectLst>
                  <a:innerShdw blurRad="69850" dist="43180" dir="5400000">
                    <a:srgbClr val="000000">
                      <a:alpha val="65000"/>
                    </a:srgbClr>
                  </a:innerShdw>
                </a:effectLst>
              </a:rPr>
              <a:t>2</a:t>
            </a:r>
            <a:r>
              <a:rPr lang="en-US" sz="3500" b="1" dirty="0" smtClean="0">
                <a:ln w="1905"/>
                <a:solidFill>
                  <a:schemeClr val="accent6">
                    <a:lumMod val="75000"/>
                  </a:schemeClr>
                </a:solidFill>
                <a:effectLst>
                  <a:innerShdw blurRad="69850" dist="43180" dir="5400000">
                    <a:srgbClr val="000000">
                      <a:alpha val="65000"/>
                    </a:srgbClr>
                  </a:innerShdw>
                </a:effectLst>
              </a:rPr>
              <a:t> emissions</a:t>
            </a:r>
            <a:endParaRPr lang="en-US" sz="3500" b="1" dirty="0">
              <a:ln w="1905"/>
              <a:solidFill>
                <a:schemeClr val="accent6">
                  <a:lumMod val="75000"/>
                </a:schemeClr>
              </a:solidFill>
              <a:effectLst>
                <a:innerShdw blurRad="69850" dist="43180" dir="5400000">
                  <a:srgbClr val="000000">
                    <a:alpha val="65000"/>
                  </a:srgbClr>
                </a:inn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2364514"/>
              </p:ext>
            </p:extLst>
          </p:nvPr>
        </p:nvGraphicFramePr>
        <p:xfrm>
          <a:off x="701431" y="756562"/>
          <a:ext cx="7748953" cy="43375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17168" y="5094102"/>
            <a:ext cx="6008710" cy="276999"/>
          </a:xfrm>
          <a:prstGeom prst="rect">
            <a:avLst/>
          </a:prstGeom>
          <a:noFill/>
        </p:spPr>
        <p:txBody>
          <a:bodyPr wrap="square" rtlCol="0">
            <a:spAutoFit/>
          </a:bodyPr>
          <a:lstStyle/>
          <a:p>
            <a:r>
              <a:rPr lang="en-US" sz="1200" b="1" dirty="0" smtClean="0"/>
              <a:t>Global: </a:t>
            </a:r>
            <a:r>
              <a:rPr lang="en-US" sz="1200" dirty="0" smtClean="0"/>
              <a:t>NRC</a:t>
            </a:r>
            <a:r>
              <a:rPr lang="en-US" sz="1200" dirty="0"/>
              <a:t>, </a:t>
            </a:r>
            <a:r>
              <a:rPr lang="en-US" sz="1200" dirty="0" smtClean="0"/>
              <a:t>2010. </a:t>
            </a:r>
            <a:r>
              <a:rPr lang="en-US" sz="1200" b="1" dirty="0" smtClean="0"/>
              <a:t>Country</a:t>
            </a:r>
            <a:r>
              <a:rPr lang="en-US" sz="1200" dirty="0" smtClean="0"/>
              <a:t>: EPA, 2012. </a:t>
            </a:r>
            <a:r>
              <a:rPr lang="en-US" sz="1200" b="1" dirty="0" smtClean="0"/>
              <a:t>State, county and 1-10km</a:t>
            </a:r>
            <a:r>
              <a:rPr lang="en-US" sz="1200" dirty="0"/>
              <a:t>: </a:t>
            </a:r>
            <a:r>
              <a:rPr lang="en-US" sz="1200" dirty="0" smtClean="0"/>
              <a:t>Gurney et al., 2009, ES&amp;T</a:t>
            </a:r>
            <a:endParaRPr lang="en-US" sz="1200" dirty="0"/>
          </a:p>
        </p:txBody>
      </p:sp>
      <p:sp>
        <p:nvSpPr>
          <p:cNvPr id="8" name="TextBox 7"/>
          <p:cNvSpPr txBox="1"/>
          <p:nvPr/>
        </p:nvSpPr>
        <p:spPr>
          <a:xfrm>
            <a:off x="7107956" y="1224241"/>
            <a:ext cx="481785" cy="861774"/>
          </a:xfrm>
          <a:prstGeom prst="rect">
            <a:avLst/>
          </a:prstGeom>
          <a:noFill/>
        </p:spPr>
        <p:txBody>
          <a:bodyPr wrap="none" rtlCol="0">
            <a:spAutoFit/>
          </a:bodyPr>
          <a:lstStyle/>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 y="5373707"/>
            <a:ext cx="9192848" cy="938719"/>
          </a:xfrm>
          <a:prstGeom prst="rect">
            <a:avLst/>
          </a:prstGeom>
          <a:noFill/>
        </p:spPr>
        <p:txBody>
          <a:bodyPr wrap="square" rtlCol="0">
            <a:spAutoFit/>
          </a:bodyPr>
          <a:lstStyle/>
          <a:p>
            <a:r>
              <a:rPr lang="en-US" sz="2500" b="1" dirty="0" smtClean="0"/>
              <a:t>Verifying </a:t>
            </a:r>
            <a:r>
              <a:rPr lang="en-US" sz="2500" b="1" dirty="0" smtClean="0"/>
              <a:t>fossil CO</a:t>
            </a:r>
            <a:r>
              <a:rPr lang="en-US" sz="2500" b="1" baseline="-25000" dirty="0" smtClean="0"/>
              <a:t>2</a:t>
            </a:r>
            <a:r>
              <a:rPr lang="en-US" sz="2500" b="1" dirty="0" smtClean="0"/>
              <a:t> </a:t>
            </a:r>
            <a:r>
              <a:rPr lang="en-US" sz="2500" b="1" dirty="0" smtClean="0"/>
              <a:t>emissions is </a:t>
            </a:r>
          </a:p>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firmly on </a:t>
            </a:r>
            <a:r>
              <a:rPr lang="en-US" sz="3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agenda </a:t>
            </a:r>
            <a:r>
              <a:rPr lang="en-US" sz="3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science, politics, and business</a:t>
            </a:r>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3000" b="1" dirty="0">
              <a:solidFill>
                <a:schemeClr val="accent6">
                  <a:lumMod val="75000"/>
                </a:schemeClr>
              </a:solidFill>
            </a:endParaRPr>
          </a:p>
        </p:txBody>
      </p:sp>
      <p:sp>
        <p:nvSpPr>
          <p:cNvPr id="9" name="TextBox 8"/>
          <p:cNvSpPr txBox="1"/>
          <p:nvPr/>
        </p:nvSpPr>
        <p:spPr>
          <a:xfrm>
            <a:off x="5068757" y="6243917"/>
            <a:ext cx="3819319" cy="323165"/>
          </a:xfrm>
          <a:prstGeom prst="rect">
            <a:avLst/>
          </a:prstGeom>
          <a:noFill/>
        </p:spPr>
        <p:txBody>
          <a:bodyPr wrap="none" rtlCol="0">
            <a:spAutoFit/>
          </a:bodyPr>
          <a:lstStyle/>
          <a:p>
            <a:r>
              <a:rPr lang="en-US" sz="1500" dirty="0" smtClean="0"/>
              <a:t>               [</a:t>
            </a:r>
            <a:r>
              <a:rPr lang="en-US" sz="1500" dirty="0" err="1" smtClean="0"/>
              <a:t>Marland</a:t>
            </a:r>
            <a:r>
              <a:rPr lang="en-US" sz="1500" dirty="0" smtClean="0"/>
              <a:t>, 2008, </a:t>
            </a:r>
            <a:r>
              <a:rPr lang="en-US" sz="1500" i="1" dirty="0" smtClean="0"/>
              <a:t>J. Ind. Ecol.</a:t>
            </a:r>
            <a:r>
              <a:rPr lang="en-US" sz="1500" dirty="0" smtClean="0"/>
              <a:t>, 136–139]   </a:t>
            </a:r>
            <a:endParaRPr lang="en-US" sz="1500" dirty="0"/>
          </a:p>
        </p:txBody>
      </p:sp>
      <p:sp>
        <p:nvSpPr>
          <p:cNvPr id="11" name="TextBox 10"/>
          <p:cNvSpPr txBox="1"/>
          <p:nvPr/>
        </p:nvSpPr>
        <p:spPr>
          <a:xfrm>
            <a:off x="5894012" y="1252995"/>
            <a:ext cx="481785" cy="861774"/>
          </a:xfrm>
          <a:prstGeom prst="rect">
            <a:avLst/>
          </a:prstGeom>
          <a:noFill/>
        </p:spPr>
        <p:txBody>
          <a:bodyPr wrap="none" rtlCol="0">
            <a:spAutoFit/>
          </a:bodyPr>
          <a:lstStyle/>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2978546" y="930975"/>
            <a:ext cx="1685077" cy="369332"/>
          </a:xfrm>
          <a:prstGeom prst="rect">
            <a:avLst/>
          </a:prstGeom>
          <a:noFill/>
        </p:spPr>
        <p:txBody>
          <a:bodyPr wrap="none" rtlCol="0">
            <a:spAutoFit/>
          </a:bodyPr>
          <a:lstStyle/>
          <a:p>
            <a:r>
              <a:rPr lang="en-US" b="1" dirty="0" smtClean="0"/>
              <a:t>Annual average</a:t>
            </a:r>
            <a:endParaRPr lang="en-US" b="1" dirty="0"/>
          </a:p>
        </p:txBody>
      </p:sp>
      <p:sp>
        <p:nvSpPr>
          <p:cNvPr id="13" name="TextBox 12"/>
          <p:cNvSpPr txBox="1"/>
          <p:nvPr/>
        </p:nvSpPr>
        <p:spPr>
          <a:xfrm>
            <a:off x="2103811" y="1300307"/>
            <a:ext cx="3790201" cy="323165"/>
          </a:xfrm>
          <a:prstGeom prst="rect">
            <a:avLst/>
          </a:prstGeom>
          <a:noFill/>
        </p:spPr>
        <p:txBody>
          <a:bodyPr wrap="none" rtlCol="0">
            <a:spAutoFit/>
          </a:bodyPr>
          <a:lstStyle/>
          <a:p>
            <a:r>
              <a:rPr lang="en-US" sz="1500" dirty="0" smtClean="0"/>
              <a:t>(higher uncertainty after temporal allocation)</a:t>
            </a:r>
            <a:endParaRPr lang="en-US" sz="1500" dirty="0"/>
          </a:p>
        </p:txBody>
      </p:sp>
      <p:sp>
        <p:nvSpPr>
          <p:cNvPr id="14" name="TextBox 13"/>
          <p:cNvSpPr txBox="1"/>
          <p:nvPr/>
        </p:nvSpPr>
        <p:spPr>
          <a:xfrm>
            <a:off x="7553649" y="4648128"/>
            <a:ext cx="905454" cy="369332"/>
          </a:xfrm>
          <a:prstGeom prst="rect">
            <a:avLst/>
          </a:prstGeom>
          <a:noFill/>
        </p:spPr>
        <p:txBody>
          <a:bodyPr wrap="none" rtlCol="0">
            <a:spAutoFit/>
          </a:bodyPr>
          <a:lstStyle/>
          <a:p>
            <a:r>
              <a:rPr lang="en-US" dirty="0" smtClean="0"/>
              <a:t>gridded</a:t>
            </a:r>
            <a:endParaRPr lang="en-US" dirty="0"/>
          </a:p>
        </p:txBody>
      </p:sp>
    </p:spTree>
    <p:extLst>
      <p:ext uri="{BB962C8B-B14F-4D97-AF65-F5344CB8AC3E}">
        <p14:creationId xmlns:p14="http://schemas.microsoft.com/office/powerpoint/2010/main" val="5545044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37" y="0"/>
            <a:ext cx="8572040" cy="799977"/>
          </a:xfrm>
        </p:spPr>
        <p:txBody>
          <a:bodyPr>
            <a:noAutofit/>
          </a:bodyPr>
          <a:lstStyle/>
          <a:p>
            <a:r>
              <a:rPr lang="en-US" sz="3500" b="1" dirty="0" smtClean="0">
                <a:ln w="1905"/>
                <a:solidFill>
                  <a:schemeClr val="accent6">
                    <a:lumMod val="75000"/>
                  </a:schemeClr>
                </a:solidFill>
                <a:effectLst>
                  <a:innerShdw blurRad="69850" dist="43180" dir="5400000">
                    <a:srgbClr val="000000">
                      <a:alpha val="65000"/>
                    </a:srgbClr>
                  </a:innerShdw>
                </a:effectLst>
              </a:rPr>
              <a:t>Verifying Fossil Fuel CO</a:t>
            </a:r>
            <a:r>
              <a:rPr lang="en-US" sz="3500" b="1" baseline="-25000" dirty="0" smtClean="0">
                <a:ln w="1905"/>
                <a:solidFill>
                  <a:schemeClr val="accent6">
                    <a:lumMod val="75000"/>
                  </a:schemeClr>
                </a:solidFill>
                <a:effectLst>
                  <a:innerShdw blurRad="69850" dist="43180" dir="5400000">
                    <a:srgbClr val="000000">
                      <a:alpha val="65000"/>
                    </a:srgbClr>
                  </a:innerShdw>
                </a:effectLst>
              </a:rPr>
              <a:t>2</a:t>
            </a:r>
            <a:r>
              <a:rPr lang="en-US" sz="3500" b="1" dirty="0" smtClean="0">
                <a:ln w="1905"/>
                <a:solidFill>
                  <a:schemeClr val="accent6">
                    <a:lumMod val="75000"/>
                  </a:schemeClr>
                </a:solidFill>
                <a:effectLst>
                  <a:innerShdw blurRad="69850" dist="43180" dir="5400000">
                    <a:srgbClr val="000000">
                      <a:alpha val="65000"/>
                    </a:srgbClr>
                  </a:innerShdw>
                </a:effectLst>
              </a:rPr>
              <a:t> Emissions</a:t>
            </a:r>
            <a:endParaRPr lang="en-US" sz="3500" b="1" dirty="0">
              <a:ln w="1905"/>
              <a:solidFill>
                <a:schemeClr val="accent6">
                  <a:lumMod val="75000"/>
                </a:schemeClr>
              </a:solidFill>
              <a:effectLst>
                <a:innerShdw blurRad="69850" dist="43180" dir="5400000">
                  <a:srgbClr val="000000">
                    <a:alpha val="65000"/>
                  </a:srgbClr>
                </a:innerShdw>
              </a:effectLst>
            </a:endParaRPr>
          </a:p>
        </p:txBody>
      </p:sp>
      <p:pic>
        <p:nvPicPr>
          <p:cNvPr id="3" name="Picture 2"/>
          <p:cNvPicPr>
            <a:picLocks noChangeAspect="1"/>
          </p:cNvPicPr>
          <p:nvPr/>
        </p:nvPicPr>
        <p:blipFill>
          <a:blip r:embed="rId3"/>
          <a:stretch>
            <a:fillRect/>
          </a:stretch>
        </p:blipFill>
        <p:spPr>
          <a:xfrm>
            <a:off x="365452" y="1282253"/>
            <a:ext cx="3946807" cy="2625447"/>
          </a:xfrm>
          <a:prstGeom prst="rect">
            <a:avLst/>
          </a:prstGeom>
        </p:spPr>
      </p:pic>
      <p:pic>
        <p:nvPicPr>
          <p:cNvPr id="5" name="Picture 4"/>
          <p:cNvPicPr>
            <a:picLocks noChangeAspect="1"/>
          </p:cNvPicPr>
          <p:nvPr/>
        </p:nvPicPr>
        <p:blipFill rotWithShape="1">
          <a:blip r:embed="rId4"/>
          <a:srcRect t="46609"/>
          <a:stretch/>
        </p:blipFill>
        <p:spPr>
          <a:xfrm>
            <a:off x="4549208" y="1573759"/>
            <a:ext cx="4257253" cy="2331494"/>
          </a:xfrm>
          <a:prstGeom prst="rect">
            <a:avLst/>
          </a:prstGeom>
        </p:spPr>
      </p:pic>
      <p:sp>
        <p:nvSpPr>
          <p:cNvPr id="6" name="TextBox 5"/>
          <p:cNvSpPr txBox="1"/>
          <p:nvPr/>
        </p:nvSpPr>
        <p:spPr>
          <a:xfrm>
            <a:off x="1140675" y="1110816"/>
            <a:ext cx="882461" cy="369332"/>
          </a:xfrm>
          <a:prstGeom prst="rect">
            <a:avLst/>
          </a:prstGeom>
          <a:noFill/>
        </p:spPr>
        <p:txBody>
          <a:bodyPr wrap="none" rtlCol="0">
            <a:spAutoFit/>
          </a:bodyPr>
          <a:lstStyle/>
          <a:p>
            <a:r>
              <a:rPr lang="en-US" dirty="0" smtClean="0">
                <a:solidFill>
                  <a:srgbClr val="E46C0A"/>
                </a:solidFill>
              </a:rPr>
              <a:t>Aircraft</a:t>
            </a:r>
            <a:endParaRPr lang="en-US" dirty="0"/>
          </a:p>
        </p:txBody>
      </p:sp>
      <p:sp>
        <p:nvSpPr>
          <p:cNvPr id="7" name="TextBox 6"/>
          <p:cNvSpPr txBox="1"/>
          <p:nvPr/>
        </p:nvSpPr>
        <p:spPr>
          <a:xfrm>
            <a:off x="4780780" y="1102081"/>
            <a:ext cx="3856457" cy="369332"/>
          </a:xfrm>
          <a:prstGeom prst="rect">
            <a:avLst/>
          </a:prstGeom>
          <a:noFill/>
        </p:spPr>
        <p:txBody>
          <a:bodyPr wrap="none" rtlCol="0">
            <a:spAutoFit/>
          </a:bodyPr>
          <a:lstStyle/>
          <a:p>
            <a:r>
              <a:rPr lang="en-US" dirty="0" smtClean="0">
                <a:solidFill>
                  <a:srgbClr val="E46C0A"/>
                </a:solidFill>
              </a:rPr>
              <a:t>Satellite</a:t>
            </a:r>
            <a:r>
              <a:rPr lang="en-US" dirty="0" smtClean="0"/>
              <a:t> GOSAT (Los Angeles Basin, CA)</a:t>
            </a:r>
            <a:endParaRPr lang="en-US" dirty="0"/>
          </a:p>
        </p:txBody>
      </p:sp>
      <p:sp>
        <p:nvSpPr>
          <p:cNvPr id="9" name="TextBox 8"/>
          <p:cNvSpPr txBox="1"/>
          <p:nvPr/>
        </p:nvSpPr>
        <p:spPr>
          <a:xfrm>
            <a:off x="6422598" y="3877500"/>
            <a:ext cx="2303072" cy="369332"/>
          </a:xfrm>
          <a:prstGeom prst="rect">
            <a:avLst/>
          </a:prstGeom>
          <a:noFill/>
        </p:spPr>
        <p:txBody>
          <a:bodyPr wrap="none" rtlCol="0">
            <a:spAutoFit/>
          </a:bodyPr>
          <a:lstStyle/>
          <a:p>
            <a:r>
              <a:rPr lang="en-US" dirty="0" smtClean="0"/>
              <a:t>[</a:t>
            </a:r>
            <a:r>
              <a:rPr lang="en-US" dirty="0" err="1" smtClean="0"/>
              <a:t>Kort</a:t>
            </a:r>
            <a:r>
              <a:rPr lang="en-US" dirty="0" smtClean="0"/>
              <a:t> </a:t>
            </a:r>
            <a:r>
              <a:rPr lang="en-US" i="1" dirty="0" smtClean="0"/>
              <a:t>et al.</a:t>
            </a:r>
            <a:r>
              <a:rPr lang="en-US" dirty="0" smtClean="0"/>
              <a:t>, 2012, </a:t>
            </a:r>
            <a:r>
              <a:rPr lang="en-US" i="1" dirty="0" smtClean="0"/>
              <a:t>GRL</a:t>
            </a:r>
            <a:r>
              <a:rPr lang="en-US" dirty="0" smtClean="0"/>
              <a:t>]</a:t>
            </a:r>
            <a:endParaRPr lang="en-US" dirty="0"/>
          </a:p>
        </p:txBody>
      </p:sp>
      <p:cxnSp>
        <p:nvCxnSpPr>
          <p:cNvPr id="28" name="Straight Arrow Connector 27"/>
          <p:cNvCxnSpPr/>
          <p:nvPr/>
        </p:nvCxnSpPr>
        <p:spPr>
          <a:xfrm>
            <a:off x="5301156" y="2430742"/>
            <a:ext cx="9769" cy="533400"/>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531814" y="2583142"/>
            <a:ext cx="621323" cy="762000"/>
          </a:xfrm>
          <a:prstGeom prst="ellipse">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426488" y="2575271"/>
            <a:ext cx="1363286" cy="369332"/>
          </a:xfrm>
          <a:prstGeom prst="rect">
            <a:avLst/>
          </a:prstGeom>
        </p:spPr>
        <p:txBody>
          <a:bodyPr wrap="none">
            <a:spAutoFit/>
          </a:bodyPr>
          <a:lstStyle/>
          <a:p>
            <a:r>
              <a:rPr lang="en-US" dirty="0">
                <a:solidFill>
                  <a:srgbClr val="E46C0A"/>
                </a:solidFill>
              </a:rPr>
              <a:t>3.2±</a:t>
            </a:r>
            <a:r>
              <a:rPr lang="en-US" dirty="0" smtClean="0">
                <a:solidFill>
                  <a:srgbClr val="E46C0A"/>
                </a:solidFill>
              </a:rPr>
              <a:t>1.5 ppm</a:t>
            </a:r>
            <a:endParaRPr lang="en-US" dirty="0">
              <a:solidFill>
                <a:srgbClr val="E46C0A"/>
              </a:solidFill>
            </a:endParaRPr>
          </a:p>
        </p:txBody>
      </p:sp>
      <p:sp>
        <p:nvSpPr>
          <p:cNvPr id="34" name="TextBox 33"/>
          <p:cNvSpPr txBox="1"/>
          <p:nvPr/>
        </p:nvSpPr>
        <p:spPr>
          <a:xfrm>
            <a:off x="1333168" y="3877500"/>
            <a:ext cx="2523535" cy="369332"/>
          </a:xfrm>
          <a:prstGeom prst="rect">
            <a:avLst/>
          </a:prstGeom>
          <a:noFill/>
        </p:spPr>
        <p:txBody>
          <a:bodyPr wrap="none" rtlCol="0">
            <a:spAutoFit/>
          </a:bodyPr>
          <a:lstStyle/>
          <a:p>
            <a:r>
              <a:rPr lang="en-US" dirty="0" smtClean="0"/>
              <a:t>[Mays </a:t>
            </a:r>
            <a:r>
              <a:rPr lang="en-US" i="1" dirty="0" smtClean="0"/>
              <a:t>et al.</a:t>
            </a:r>
            <a:r>
              <a:rPr lang="en-US" dirty="0" smtClean="0"/>
              <a:t>, 2009, </a:t>
            </a:r>
            <a:r>
              <a:rPr lang="en-US" i="1" dirty="0" smtClean="0"/>
              <a:t>ES&amp;T</a:t>
            </a:r>
            <a:r>
              <a:rPr lang="en-US" dirty="0" smtClean="0"/>
              <a:t>]</a:t>
            </a:r>
            <a:endParaRPr lang="en-US" dirty="0"/>
          </a:p>
        </p:txBody>
      </p:sp>
      <p:sp>
        <p:nvSpPr>
          <p:cNvPr id="37" name="Rectangle 36"/>
          <p:cNvSpPr/>
          <p:nvPr/>
        </p:nvSpPr>
        <p:spPr>
          <a:xfrm>
            <a:off x="2023136" y="1110816"/>
            <a:ext cx="1776936" cy="369332"/>
          </a:xfrm>
          <a:prstGeom prst="rect">
            <a:avLst/>
          </a:prstGeom>
        </p:spPr>
        <p:txBody>
          <a:bodyPr wrap="none">
            <a:spAutoFit/>
          </a:bodyPr>
          <a:lstStyle/>
          <a:p>
            <a:r>
              <a:rPr lang="en-US" dirty="0" smtClean="0"/>
              <a:t>(Indianapolis, </a:t>
            </a:r>
            <a:r>
              <a:rPr lang="en-US" dirty="0"/>
              <a:t>IN)</a:t>
            </a:r>
          </a:p>
        </p:txBody>
      </p:sp>
      <p:sp>
        <p:nvSpPr>
          <p:cNvPr id="38" name="Rectangle 37"/>
          <p:cNvSpPr/>
          <p:nvPr/>
        </p:nvSpPr>
        <p:spPr>
          <a:xfrm>
            <a:off x="365453" y="4565620"/>
            <a:ext cx="3651222" cy="144523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t>Model?</a:t>
            </a:r>
            <a:endParaRPr lang="en-US" sz="2500" dirty="0"/>
          </a:p>
        </p:txBody>
      </p:sp>
      <p:sp>
        <p:nvSpPr>
          <p:cNvPr id="39" name="Rectangle 38"/>
          <p:cNvSpPr/>
          <p:nvPr/>
        </p:nvSpPr>
        <p:spPr>
          <a:xfrm>
            <a:off x="4780780" y="4565620"/>
            <a:ext cx="3992837" cy="144523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a:t>Model?</a:t>
            </a:r>
          </a:p>
        </p:txBody>
      </p:sp>
      <p:sp>
        <p:nvSpPr>
          <p:cNvPr id="40" name="TextBox 39"/>
          <p:cNvSpPr txBox="1"/>
          <p:nvPr/>
        </p:nvSpPr>
        <p:spPr>
          <a:xfrm>
            <a:off x="139700" y="6143354"/>
            <a:ext cx="9004300" cy="492443"/>
          </a:xfrm>
          <a:prstGeom prst="rect">
            <a:avLst/>
          </a:prstGeom>
          <a:noFill/>
        </p:spPr>
        <p:txBody>
          <a:bodyPr wrap="none" rtlCol="0">
            <a:spAutoFit/>
          </a:bodyPr>
          <a:lstStyle/>
          <a:p>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Can a state-of-the-art CTM help verify fossil fuel CO</a:t>
            </a:r>
            <a:r>
              <a:rPr lang="en-US" sz="26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emissions?</a:t>
            </a:r>
            <a:endPar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1" name="TextBox 40"/>
          <p:cNvSpPr txBox="1"/>
          <p:nvPr/>
        </p:nvSpPr>
        <p:spPr>
          <a:xfrm>
            <a:off x="2601602" y="660596"/>
            <a:ext cx="3895211" cy="477054"/>
          </a:xfrm>
          <a:prstGeom prst="rect">
            <a:avLst/>
          </a:prstGeom>
          <a:noFill/>
        </p:spPr>
        <p:txBody>
          <a:bodyPr wrap="none" rtlCol="0">
            <a:spAutoFit/>
          </a:bodyPr>
          <a:lstStyle/>
          <a:p>
            <a:r>
              <a:rPr lang="en-US" sz="2500" b="1" dirty="0" smtClean="0"/>
              <a:t>“A signal-to-noise problem”</a:t>
            </a:r>
            <a:endParaRPr lang="en-US" sz="2500" b="1" dirty="0"/>
          </a:p>
        </p:txBody>
      </p:sp>
    </p:spTree>
    <p:extLst>
      <p:ext uri="{BB962C8B-B14F-4D97-AF65-F5344CB8AC3E}">
        <p14:creationId xmlns:p14="http://schemas.microsoft.com/office/powerpoint/2010/main" val="814430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5" y="509497"/>
            <a:ext cx="8325339" cy="946516"/>
          </a:xfrm>
        </p:spPr>
        <p:txBody>
          <a:bodyPr>
            <a:normAutofit fontScale="90000"/>
          </a:bodyPr>
          <a:lstStyle/>
          <a:p>
            <a:r>
              <a:rPr lang="en-US" sz="3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3-D </a:t>
            </a:r>
            <a:r>
              <a:rPr lang="en-US" sz="39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Eulerian</a:t>
            </a:r>
            <a:r>
              <a:rPr lang="en-US" sz="3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Regional CO</a:t>
            </a:r>
            <a:r>
              <a:rPr lang="en-US" sz="39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Modeling</a:t>
            </a:r>
            <a:br>
              <a:rPr lang="en-US" sz="3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CMAQ</a:t>
            </a:r>
            <a:br>
              <a:rPr lang="en-US" sz="3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300" dirty="0">
              <a:ln w="1905"/>
              <a:solidFill>
                <a:srgbClr val="008000"/>
              </a:solidFill>
              <a:effectLst>
                <a:innerShdw blurRad="69850" dist="43180" dir="5400000">
                  <a:srgbClr val="000000">
                    <a:alpha val="65000"/>
                  </a:srgbClr>
                </a:innerShdw>
              </a:effectLst>
            </a:endParaRPr>
          </a:p>
        </p:txBody>
      </p:sp>
      <p:grpSp>
        <p:nvGrpSpPr>
          <p:cNvPr id="9" name="Group 8"/>
          <p:cNvGrpSpPr/>
          <p:nvPr/>
        </p:nvGrpSpPr>
        <p:grpSpPr>
          <a:xfrm>
            <a:off x="513384" y="3687811"/>
            <a:ext cx="8003865" cy="2283887"/>
            <a:chOff x="513384" y="4497113"/>
            <a:chExt cx="8003865" cy="2283887"/>
          </a:xfrm>
        </p:grpSpPr>
        <p:sp>
          <p:nvSpPr>
            <p:cNvPr id="5" name="TextBox 4"/>
            <p:cNvSpPr txBox="1"/>
            <p:nvPr/>
          </p:nvSpPr>
          <p:spPr>
            <a:xfrm>
              <a:off x="513384" y="4497113"/>
              <a:ext cx="1274708" cy="477054"/>
            </a:xfrm>
            <a:prstGeom prst="rect">
              <a:avLst/>
            </a:prstGeom>
            <a:noFill/>
          </p:spPr>
          <p:txBody>
            <a:bodyPr wrap="none" rtlCol="0">
              <a:spAutoFit/>
            </a:bodyPr>
            <a:lstStyle/>
            <a:p>
              <a:pPr marL="285750" indent="-285750">
                <a:spcAft>
                  <a:spcPts val="600"/>
                </a:spcAft>
                <a:buFont typeface="Wingdings" charset="2"/>
                <a:buChar char="q"/>
              </a:pPr>
              <a:r>
                <a:rPr lang="en-US" sz="2500" b="1" dirty="0" smtClean="0">
                  <a:solidFill>
                    <a:srgbClr val="008000"/>
                  </a:solidFill>
                </a:rPr>
                <a:t>Goals</a:t>
              </a:r>
              <a:r>
                <a:rPr lang="en-US" sz="2500" b="1" dirty="0" smtClean="0">
                  <a:solidFill>
                    <a:srgbClr val="008000"/>
                  </a:solidFill>
                </a:rPr>
                <a:t>:</a:t>
              </a:r>
            </a:p>
          </p:txBody>
        </p:sp>
        <p:sp>
          <p:nvSpPr>
            <p:cNvPr id="8" name="Rectangle 7"/>
            <p:cNvSpPr/>
            <p:nvPr/>
          </p:nvSpPr>
          <p:spPr>
            <a:xfrm>
              <a:off x="937172" y="4995896"/>
              <a:ext cx="7580077" cy="1785104"/>
            </a:xfrm>
            <a:prstGeom prst="rect">
              <a:avLst/>
            </a:prstGeom>
          </p:spPr>
          <p:txBody>
            <a:bodyPr wrap="square">
              <a:spAutoFit/>
            </a:bodyPr>
            <a:lstStyle/>
            <a:p>
              <a:pPr marL="285750" indent="-285750">
                <a:buFont typeface="Wingdings" charset="2"/>
                <a:buChar char="v"/>
              </a:pPr>
              <a:r>
                <a:rPr lang="en-US" sz="2200" dirty="0"/>
                <a:t>Quantitatively examine model skills/errors </a:t>
              </a:r>
              <a:r>
                <a:rPr lang="en-US" sz="2200" dirty="0" smtClean="0"/>
                <a:t>on </a:t>
              </a:r>
              <a:r>
                <a:rPr lang="en-US" sz="2200" dirty="0"/>
                <a:t>different time/spatial </a:t>
              </a:r>
              <a:r>
                <a:rPr lang="en-US" sz="2200" dirty="0" smtClean="0"/>
                <a:t>scales;</a:t>
              </a:r>
              <a:endParaRPr lang="en-US" sz="2200" dirty="0"/>
            </a:p>
            <a:p>
              <a:pPr marL="285750" indent="-285750">
                <a:buFont typeface="Wingdings" charset="2"/>
                <a:buChar char="v"/>
              </a:pPr>
              <a:r>
                <a:rPr lang="en-US" sz="2200" dirty="0" smtClean="0"/>
                <a:t>Develop model diagnostics and inverse modeling approach to </a:t>
              </a:r>
              <a:r>
                <a:rPr lang="en-US" sz="2200" dirty="0"/>
                <a:t>pinpoint </a:t>
              </a:r>
              <a:r>
                <a:rPr lang="en-US" sz="2200" dirty="0" smtClean="0"/>
                <a:t>fossil fuel emissions</a:t>
              </a:r>
              <a:r>
                <a:rPr lang="en-US" sz="2200" dirty="0"/>
                <a:t>;</a:t>
              </a:r>
            </a:p>
            <a:p>
              <a:pPr marL="285750" indent="-285750">
                <a:buFont typeface="Wingdings" charset="2"/>
                <a:buChar char="v"/>
              </a:pPr>
              <a:r>
                <a:rPr lang="en-US" sz="2200" dirty="0" smtClean="0"/>
                <a:t>Construct regional </a:t>
              </a:r>
              <a:r>
                <a:rPr lang="en-US" sz="2200" dirty="0"/>
                <a:t>CO</a:t>
              </a:r>
              <a:r>
                <a:rPr lang="en-US" sz="2200" baseline="-25000" dirty="0"/>
                <a:t>2</a:t>
              </a:r>
              <a:r>
                <a:rPr lang="en-US" sz="2200" dirty="0"/>
                <a:t> budget and quantify its uncertainties.</a:t>
              </a:r>
            </a:p>
          </p:txBody>
        </p:sp>
      </p:grpSp>
      <p:sp>
        <p:nvSpPr>
          <p:cNvPr id="11" name="TextBox 10"/>
          <p:cNvSpPr txBox="1"/>
          <p:nvPr/>
        </p:nvSpPr>
        <p:spPr>
          <a:xfrm>
            <a:off x="523790" y="1482375"/>
            <a:ext cx="4224233" cy="477054"/>
          </a:xfrm>
          <a:prstGeom prst="rect">
            <a:avLst/>
          </a:prstGeom>
          <a:noFill/>
        </p:spPr>
        <p:txBody>
          <a:bodyPr wrap="none" rtlCol="0">
            <a:spAutoFit/>
          </a:bodyPr>
          <a:lstStyle/>
          <a:p>
            <a:pPr marL="285750" indent="-285750">
              <a:spcAft>
                <a:spcPts val="600"/>
              </a:spcAft>
              <a:buFont typeface="Wingdings" charset="2"/>
              <a:buChar char="q"/>
            </a:pPr>
            <a:r>
              <a:rPr lang="en-US" sz="2500" b="1" dirty="0" smtClean="0">
                <a:solidFill>
                  <a:srgbClr val="008000"/>
                </a:solidFill>
              </a:rPr>
              <a:t> Add a CO</a:t>
            </a:r>
            <a:r>
              <a:rPr lang="en-US" sz="2500" b="1" baseline="-25000" dirty="0" smtClean="0">
                <a:solidFill>
                  <a:srgbClr val="008000"/>
                </a:solidFill>
              </a:rPr>
              <a:t>2</a:t>
            </a:r>
            <a:r>
              <a:rPr lang="en-US" sz="2500" b="1" dirty="0" smtClean="0">
                <a:solidFill>
                  <a:srgbClr val="008000"/>
                </a:solidFill>
              </a:rPr>
              <a:t> module in CMAQ</a:t>
            </a:r>
          </a:p>
        </p:txBody>
      </p:sp>
      <p:sp>
        <p:nvSpPr>
          <p:cNvPr id="12" name="Rectangle 11"/>
          <p:cNvSpPr/>
          <p:nvPr/>
        </p:nvSpPr>
        <p:spPr>
          <a:xfrm>
            <a:off x="947578" y="2008457"/>
            <a:ext cx="7817376" cy="1446550"/>
          </a:xfrm>
          <a:prstGeom prst="rect">
            <a:avLst/>
          </a:prstGeom>
        </p:spPr>
        <p:txBody>
          <a:bodyPr wrap="square">
            <a:spAutoFit/>
          </a:bodyPr>
          <a:lstStyle/>
          <a:p>
            <a:pPr marL="285750" indent="-285750">
              <a:buFont typeface="Wingdings" charset="2"/>
              <a:buChar char="v"/>
            </a:pPr>
            <a:r>
              <a:rPr lang="en-US" sz="2200" dirty="0" smtClean="0"/>
              <a:t>Widely used and </a:t>
            </a:r>
            <a:r>
              <a:rPr lang="en-US" sz="2200" dirty="0" smtClean="0"/>
              <a:t>well tested </a:t>
            </a:r>
            <a:r>
              <a:rPr lang="en-US" sz="2200" dirty="0" smtClean="0"/>
              <a:t>CTM, large user community;</a:t>
            </a:r>
          </a:p>
          <a:p>
            <a:pPr marL="285750" indent="-285750">
              <a:buFont typeface="Wingdings" charset="2"/>
              <a:buChar char="v"/>
            </a:pPr>
            <a:r>
              <a:rPr lang="en-US" sz="2200" dirty="0" smtClean="0"/>
              <a:t>Highly modularized codes makes adding species/processes easy;</a:t>
            </a:r>
          </a:p>
          <a:p>
            <a:pPr marL="285750" indent="-285750">
              <a:buFont typeface="Wingdings" charset="2"/>
              <a:buChar char="v"/>
            </a:pPr>
            <a:r>
              <a:rPr lang="en-US" sz="2200" dirty="0" smtClean="0"/>
              <a:t>Adaptable nested model domains enables high resolution modeling</a:t>
            </a:r>
            <a:r>
              <a:rPr lang="en-US" sz="2200" dirty="0" smtClean="0"/>
              <a:t>.</a:t>
            </a:r>
          </a:p>
        </p:txBody>
      </p:sp>
    </p:spTree>
    <p:extLst>
      <p:ext uri="{BB962C8B-B14F-4D97-AF65-F5344CB8AC3E}">
        <p14:creationId xmlns:p14="http://schemas.microsoft.com/office/powerpoint/2010/main" val="3498297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Configuration of the CMAQ CO</a:t>
            </a:r>
            <a:r>
              <a:rPr lang="en-US" sz="35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module </a:t>
            </a:r>
            <a:endParaRPr lang="en-US"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ontent Placeholder 3"/>
          <p:cNvSpPr>
            <a:spLocks noGrp="1"/>
          </p:cNvSpPr>
          <p:nvPr>
            <p:ph idx="1"/>
          </p:nvPr>
        </p:nvSpPr>
        <p:spPr>
          <a:xfrm>
            <a:off x="3075130" y="1209730"/>
            <a:ext cx="3011750" cy="698648"/>
          </a:xfrm>
        </p:spPr>
        <p:txBody>
          <a:bodyPr>
            <a:noAutofit/>
          </a:bodyPr>
          <a:lstStyle/>
          <a:p>
            <a:pPr marL="0" indent="0">
              <a:spcAft>
                <a:spcPts val="600"/>
              </a:spcAft>
              <a:buNone/>
            </a:pPr>
            <a:r>
              <a:rPr lang="en-US" sz="2000" dirty="0" smtClean="0">
                <a:solidFill>
                  <a:srgbClr val="008000"/>
                </a:solidFill>
              </a:rPr>
              <a:t>(</a:t>
            </a:r>
            <a:r>
              <a:rPr lang="en-US" sz="2000" dirty="0" smtClean="0"/>
              <a:t>done</a:t>
            </a:r>
            <a:r>
              <a:rPr lang="en-US" sz="2000" dirty="0" smtClean="0">
                <a:solidFill>
                  <a:srgbClr val="008000"/>
                </a:solidFill>
              </a:rPr>
              <a:t>/under development)</a:t>
            </a:r>
          </a:p>
        </p:txBody>
      </p:sp>
      <p:sp>
        <p:nvSpPr>
          <p:cNvPr id="5" name="Rectangle 4"/>
          <p:cNvSpPr/>
          <p:nvPr/>
        </p:nvSpPr>
        <p:spPr>
          <a:xfrm>
            <a:off x="678752" y="1716666"/>
            <a:ext cx="8465248" cy="4549963"/>
          </a:xfrm>
          <a:prstGeom prst="rect">
            <a:avLst/>
          </a:prstGeom>
        </p:spPr>
        <p:txBody>
          <a:bodyPr wrap="square">
            <a:spAutoFit/>
          </a:bodyPr>
          <a:lstStyle/>
          <a:p>
            <a:pPr marL="285750" indent="-285750">
              <a:lnSpc>
                <a:spcPct val="120000"/>
              </a:lnSpc>
              <a:buFont typeface="Wingdings" charset="2"/>
              <a:buChar char="v"/>
            </a:pPr>
            <a:r>
              <a:rPr lang="en-US" sz="2200" b="1" dirty="0" smtClean="0">
                <a:solidFill>
                  <a:schemeClr val="accent6">
                    <a:lumMod val="75000"/>
                  </a:schemeClr>
                </a:solidFill>
              </a:rPr>
              <a:t> CMAQ					</a:t>
            </a:r>
            <a:r>
              <a:rPr lang="en-US" sz="2200" dirty="0" smtClean="0">
                <a:solidFill>
                  <a:schemeClr val="accent6">
                    <a:lumMod val="75000"/>
                  </a:schemeClr>
                </a:solidFill>
              </a:rPr>
              <a:t>:</a:t>
            </a:r>
            <a:r>
              <a:rPr lang="en-US" sz="2200" b="1" dirty="0" smtClean="0">
                <a:solidFill>
                  <a:schemeClr val="accent6">
                    <a:lumMod val="75000"/>
                  </a:schemeClr>
                </a:solidFill>
              </a:rPr>
              <a:t> 	</a:t>
            </a:r>
            <a:r>
              <a:rPr lang="en-US" sz="2200" dirty="0" smtClean="0"/>
              <a:t>version 5.0 </a:t>
            </a:r>
          </a:p>
          <a:p>
            <a:pPr marL="285750" indent="-285750">
              <a:lnSpc>
                <a:spcPct val="120000"/>
              </a:lnSpc>
              <a:buFont typeface="Wingdings" charset="2"/>
              <a:buChar char="v"/>
            </a:pPr>
            <a:r>
              <a:rPr lang="en-US" sz="2200" b="1" dirty="0" smtClean="0">
                <a:solidFill>
                  <a:schemeClr val="accent6">
                    <a:lumMod val="75000"/>
                  </a:schemeClr>
                </a:solidFill>
              </a:rPr>
              <a:t> Meteorology</a:t>
            </a:r>
            <a:r>
              <a:rPr lang="en-US" sz="2200" b="1" dirty="0"/>
              <a:t>			</a:t>
            </a:r>
            <a:r>
              <a:rPr lang="en-US" sz="2200" dirty="0" smtClean="0">
                <a:solidFill>
                  <a:srgbClr val="E46C0A"/>
                </a:solidFill>
              </a:rPr>
              <a:t>:</a:t>
            </a:r>
            <a:r>
              <a:rPr lang="en-US" sz="2200" dirty="0" smtClean="0"/>
              <a:t>	WRF </a:t>
            </a:r>
          </a:p>
          <a:p>
            <a:pPr marL="285750" indent="-285750">
              <a:lnSpc>
                <a:spcPct val="120000"/>
              </a:lnSpc>
              <a:buFont typeface="Wingdings" charset="2"/>
              <a:buChar char="v"/>
            </a:pPr>
            <a:r>
              <a:rPr lang="en-US" sz="2200" b="1" dirty="0" smtClean="0">
                <a:solidFill>
                  <a:schemeClr val="accent6">
                    <a:lumMod val="75000"/>
                  </a:schemeClr>
                </a:solidFill>
              </a:rPr>
              <a:t> </a:t>
            </a:r>
            <a:r>
              <a:rPr lang="en-US" sz="2200" b="1" dirty="0" smtClean="0">
                <a:solidFill>
                  <a:schemeClr val="accent6">
                    <a:lumMod val="75000"/>
                  </a:schemeClr>
                </a:solidFill>
              </a:rPr>
              <a:t>BC</a:t>
            </a:r>
            <a:r>
              <a:rPr lang="en-US" sz="2200" b="1" dirty="0">
                <a:solidFill>
                  <a:schemeClr val="accent6">
                    <a:lumMod val="75000"/>
                  </a:schemeClr>
                </a:solidFill>
              </a:rPr>
              <a:t>/IC	</a:t>
            </a:r>
            <a:r>
              <a:rPr lang="en-US" sz="2200" b="1" dirty="0"/>
              <a:t>				</a:t>
            </a:r>
            <a:r>
              <a:rPr lang="en-US" sz="2200" dirty="0">
                <a:solidFill>
                  <a:srgbClr val="E46C0A"/>
                </a:solidFill>
              </a:rPr>
              <a:t>:</a:t>
            </a:r>
            <a:r>
              <a:rPr lang="en-US" sz="2200" b="1" dirty="0"/>
              <a:t>	</a:t>
            </a:r>
            <a:r>
              <a:rPr lang="en-US" sz="2200" dirty="0" err="1" smtClean="0"/>
              <a:t>CarbonTracker</a:t>
            </a:r>
            <a:r>
              <a:rPr lang="en-US" sz="2200" dirty="0" smtClean="0"/>
              <a:t> (CT) (3°</a:t>
            </a:r>
            <a:r>
              <a:rPr lang="en-US" sz="2200" dirty="0"/>
              <a:t>× </a:t>
            </a:r>
            <a:r>
              <a:rPr lang="en-US" sz="2200" dirty="0" smtClean="0"/>
              <a:t>2°; </a:t>
            </a:r>
            <a:r>
              <a:rPr lang="en-US" sz="2200" dirty="0"/>
              <a:t>3-hourly)</a:t>
            </a:r>
          </a:p>
          <a:p>
            <a:pPr marL="285750" indent="-285750">
              <a:lnSpc>
                <a:spcPct val="120000"/>
              </a:lnSpc>
              <a:buFont typeface="Wingdings" charset="2"/>
              <a:buChar char="v"/>
            </a:pPr>
            <a:r>
              <a:rPr lang="en-US" sz="2200" b="1" dirty="0" smtClean="0">
                <a:solidFill>
                  <a:schemeClr val="accent6">
                    <a:lumMod val="75000"/>
                  </a:schemeClr>
                </a:solidFill>
              </a:rPr>
              <a:t> Biosphere flux	</a:t>
            </a:r>
            <a:r>
              <a:rPr lang="en-US" sz="2200" b="1" dirty="0" smtClean="0"/>
              <a:t>		</a:t>
            </a:r>
            <a:r>
              <a:rPr lang="en-US" sz="2200" dirty="0" smtClean="0">
                <a:solidFill>
                  <a:srgbClr val="E46C0A"/>
                </a:solidFill>
              </a:rPr>
              <a:t>:</a:t>
            </a:r>
            <a:r>
              <a:rPr lang="en-US" sz="2200" dirty="0" smtClean="0"/>
              <a:t>	(1</a:t>
            </a:r>
            <a:r>
              <a:rPr lang="en-US" sz="2200" dirty="0"/>
              <a:t>) </a:t>
            </a:r>
            <a:r>
              <a:rPr lang="en-US" sz="2200" dirty="0" err="1" smtClean="0"/>
              <a:t>CarbonTracker</a:t>
            </a:r>
            <a:r>
              <a:rPr lang="en-US" sz="2200" dirty="0" smtClean="0"/>
              <a:t> (</a:t>
            </a:r>
            <a:r>
              <a:rPr lang="en-US" sz="2200" dirty="0" smtClean="0"/>
              <a:t>CASA) (1°× 1°</a:t>
            </a:r>
            <a:r>
              <a:rPr lang="en-US" sz="2200" dirty="0" smtClean="0"/>
              <a:t>) </a:t>
            </a:r>
            <a:r>
              <a:rPr lang="en-US" sz="2200" dirty="0" smtClean="0">
                <a:solidFill>
                  <a:srgbClr val="008000"/>
                </a:solidFill>
              </a:rPr>
              <a:t>								</a:t>
            </a:r>
            <a:r>
              <a:rPr lang="en-US" sz="2200" dirty="0" smtClean="0">
                <a:solidFill>
                  <a:srgbClr val="008000"/>
                </a:solidFill>
              </a:rPr>
              <a:t>(2) VPRM (3) Sib3</a:t>
            </a:r>
          </a:p>
          <a:p>
            <a:pPr marL="285750" indent="-285750">
              <a:lnSpc>
                <a:spcPct val="120000"/>
              </a:lnSpc>
              <a:buFont typeface="Wingdings" charset="2"/>
              <a:buChar char="v"/>
            </a:pPr>
            <a:r>
              <a:rPr lang="en-US" sz="2200" b="1" dirty="0" smtClean="0">
                <a:solidFill>
                  <a:schemeClr val="accent6">
                    <a:lumMod val="75000"/>
                  </a:schemeClr>
                </a:solidFill>
              </a:rPr>
              <a:t> </a:t>
            </a:r>
            <a:r>
              <a:rPr lang="en-US" sz="2200" b="1" dirty="0" smtClean="0">
                <a:solidFill>
                  <a:schemeClr val="accent6">
                    <a:lumMod val="75000"/>
                  </a:schemeClr>
                </a:solidFill>
              </a:rPr>
              <a:t>Fossil </a:t>
            </a:r>
            <a:r>
              <a:rPr lang="en-US" sz="2200" b="1" dirty="0">
                <a:solidFill>
                  <a:schemeClr val="accent6">
                    <a:lumMod val="75000"/>
                  </a:schemeClr>
                </a:solidFill>
              </a:rPr>
              <a:t>fuel emission	</a:t>
            </a:r>
            <a:r>
              <a:rPr lang="en-US" sz="2200" b="1" dirty="0"/>
              <a:t>	</a:t>
            </a:r>
            <a:r>
              <a:rPr lang="en-US" sz="2200" dirty="0">
                <a:solidFill>
                  <a:srgbClr val="E46C0A"/>
                </a:solidFill>
              </a:rPr>
              <a:t>:</a:t>
            </a:r>
            <a:r>
              <a:rPr lang="en-US" sz="2200" dirty="0"/>
              <a:t> 	</a:t>
            </a:r>
            <a:r>
              <a:rPr lang="en-US" sz="2200" dirty="0" smtClean="0"/>
              <a:t>(</a:t>
            </a:r>
            <a:r>
              <a:rPr lang="en-US" sz="2200" dirty="0"/>
              <a:t>1) </a:t>
            </a:r>
            <a:r>
              <a:rPr lang="en-US" sz="2200" dirty="0" smtClean="0"/>
              <a:t>CDIAC </a:t>
            </a:r>
            <a:r>
              <a:rPr lang="en-US" sz="2200" dirty="0"/>
              <a:t>(1°× 1°; </a:t>
            </a:r>
            <a:r>
              <a:rPr lang="en-US" sz="2200" dirty="0" smtClean="0"/>
              <a:t>monthly)</a:t>
            </a:r>
            <a:endParaRPr lang="en-US" sz="2200" dirty="0"/>
          </a:p>
          <a:p>
            <a:pPr>
              <a:lnSpc>
                <a:spcPct val="120000"/>
              </a:lnSpc>
            </a:pPr>
            <a:r>
              <a:rPr lang="en-US" sz="2200" dirty="0"/>
              <a:t>								(2) VULCAN (2002; 10km; hourly)</a:t>
            </a:r>
          </a:p>
          <a:p>
            <a:pPr marL="285750" indent="-285750">
              <a:lnSpc>
                <a:spcPct val="120000"/>
              </a:lnSpc>
              <a:buFont typeface="Wingdings" charset="2"/>
              <a:buChar char="v"/>
            </a:pPr>
            <a:r>
              <a:rPr lang="en-US" sz="2200" b="1" dirty="0" smtClean="0">
                <a:solidFill>
                  <a:schemeClr val="accent6">
                    <a:lumMod val="75000"/>
                  </a:schemeClr>
                </a:solidFill>
              </a:rPr>
              <a:t> Fire </a:t>
            </a:r>
            <a:r>
              <a:rPr lang="en-US" sz="2200" b="1" dirty="0">
                <a:solidFill>
                  <a:schemeClr val="accent6">
                    <a:lumMod val="75000"/>
                  </a:schemeClr>
                </a:solidFill>
              </a:rPr>
              <a:t>emission</a:t>
            </a:r>
            <a:r>
              <a:rPr lang="en-US" sz="2200" b="1" dirty="0"/>
              <a:t>			</a:t>
            </a:r>
            <a:r>
              <a:rPr lang="en-US" sz="2200" dirty="0">
                <a:solidFill>
                  <a:srgbClr val="E46C0A"/>
                </a:solidFill>
              </a:rPr>
              <a:t>:</a:t>
            </a:r>
            <a:r>
              <a:rPr lang="en-US" sz="2200" dirty="0"/>
              <a:t>	</a:t>
            </a:r>
            <a:r>
              <a:rPr lang="en-US" sz="2200" dirty="0" smtClean="0"/>
              <a:t>GFEDv3.1 </a:t>
            </a:r>
            <a:r>
              <a:rPr lang="en-US" sz="2200" dirty="0"/>
              <a:t>(0.5°× 0.5°; 3-hourly)</a:t>
            </a:r>
          </a:p>
          <a:p>
            <a:pPr marL="285750" indent="-285750">
              <a:lnSpc>
                <a:spcPct val="120000"/>
              </a:lnSpc>
              <a:buFont typeface="Wingdings" charset="2"/>
              <a:buChar char="v"/>
            </a:pPr>
            <a:r>
              <a:rPr lang="en-US" sz="2200" b="1" dirty="0" smtClean="0">
                <a:solidFill>
                  <a:schemeClr val="accent6">
                    <a:lumMod val="75000"/>
                  </a:schemeClr>
                </a:solidFill>
              </a:rPr>
              <a:t> </a:t>
            </a:r>
            <a:r>
              <a:rPr lang="en-US" sz="2200" b="1" dirty="0">
                <a:solidFill>
                  <a:schemeClr val="accent6">
                    <a:lumMod val="75000"/>
                  </a:schemeClr>
                </a:solidFill>
              </a:rPr>
              <a:t>Chemistry				</a:t>
            </a:r>
            <a:r>
              <a:rPr lang="en-US" sz="2200" dirty="0">
                <a:solidFill>
                  <a:schemeClr val="accent6">
                    <a:lumMod val="75000"/>
                  </a:schemeClr>
                </a:solidFill>
              </a:rPr>
              <a:t>:</a:t>
            </a:r>
            <a:r>
              <a:rPr lang="en-US" sz="2200" b="1" dirty="0">
                <a:solidFill>
                  <a:srgbClr val="008000"/>
                </a:solidFill>
              </a:rPr>
              <a:t>	</a:t>
            </a:r>
            <a:r>
              <a:rPr lang="en-US" sz="2200" dirty="0">
                <a:solidFill>
                  <a:srgbClr val="008000"/>
                </a:solidFill>
              </a:rPr>
              <a:t>CB-05 </a:t>
            </a:r>
            <a:r>
              <a:rPr lang="en-US" sz="2200" dirty="0">
                <a:solidFill>
                  <a:srgbClr val="008000"/>
                </a:solidFill>
                <a:sym typeface="Wingdings"/>
              </a:rPr>
              <a:t> </a:t>
            </a:r>
            <a:r>
              <a:rPr lang="en-US" sz="2200" dirty="0">
                <a:solidFill>
                  <a:srgbClr val="008000"/>
                </a:solidFill>
              </a:rPr>
              <a:t>CO</a:t>
            </a:r>
            <a:r>
              <a:rPr lang="en-US" sz="2200" baseline="-25000" dirty="0">
                <a:solidFill>
                  <a:srgbClr val="008000"/>
                </a:solidFill>
              </a:rPr>
              <a:t>2</a:t>
            </a:r>
          </a:p>
          <a:p>
            <a:pPr marL="285750" indent="-285750">
              <a:lnSpc>
                <a:spcPct val="120000"/>
              </a:lnSpc>
              <a:buFont typeface="Wingdings" charset="2"/>
              <a:buChar char="v"/>
            </a:pPr>
            <a:r>
              <a:rPr lang="en-US" sz="2200" b="1" dirty="0" smtClean="0">
                <a:solidFill>
                  <a:schemeClr val="accent6">
                    <a:lumMod val="75000"/>
                  </a:schemeClr>
                </a:solidFill>
              </a:rPr>
              <a:t> Oceans </a:t>
            </a:r>
            <a:r>
              <a:rPr lang="en-US" sz="2200" b="1" dirty="0">
                <a:solidFill>
                  <a:schemeClr val="accent6">
                    <a:lumMod val="75000"/>
                  </a:schemeClr>
                </a:solidFill>
              </a:rPr>
              <a:t>flux</a:t>
            </a:r>
            <a:r>
              <a:rPr lang="en-US" sz="2200" b="1" dirty="0"/>
              <a:t>				</a:t>
            </a:r>
            <a:r>
              <a:rPr lang="en-US" sz="2200" dirty="0">
                <a:solidFill>
                  <a:srgbClr val="E46C0A"/>
                </a:solidFill>
              </a:rPr>
              <a:t>:</a:t>
            </a:r>
            <a:r>
              <a:rPr lang="en-US" sz="2200" b="1" dirty="0"/>
              <a:t>	</a:t>
            </a:r>
            <a:r>
              <a:rPr lang="en-US" sz="2200" dirty="0" err="1" smtClean="0"/>
              <a:t>CarbonTracker</a:t>
            </a:r>
            <a:endParaRPr lang="en-US" sz="2200" b="1" dirty="0"/>
          </a:p>
          <a:p>
            <a:pPr marL="285750" indent="-285750">
              <a:lnSpc>
                <a:spcPct val="120000"/>
              </a:lnSpc>
              <a:buFont typeface="Wingdings" charset="2"/>
              <a:buChar char="v"/>
            </a:pPr>
            <a:r>
              <a:rPr lang="en-US" sz="2200" b="1" dirty="0" smtClean="0">
                <a:solidFill>
                  <a:schemeClr val="accent6">
                    <a:lumMod val="75000"/>
                  </a:schemeClr>
                </a:solidFill>
              </a:rPr>
              <a:t> Benchmark</a:t>
            </a:r>
            <a:r>
              <a:rPr lang="en-US" sz="2200" b="1" dirty="0"/>
              <a:t>			</a:t>
            </a:r>
            <a:r>
              <a:rPr lang="en-US" sz="2200" b="1" dirty="0" smtClean="0"/>
              <a:t>	</a:t>
            </a:r>
            <a:r>
              <a:rPr lang="en-US" sz="2200" dirty="0" smtClean="0">
                <a:solidFill>
                  <a:srgbClr val="E46C0A"/>
                </a:solidFill>
              </a:rPr>
              <a:t>: </a:t>
            </a:r>
            <a:r>
              <a:rPr lang="en-US" sz="2200" dirty="0"/>
              <a:t>	</a:t>
            </a:r>
            <a:r>
              <a:rPr lang="en-US" sz="2200" dirty="0" smtClean="0"/>
              <a:t>Oct</a:t>
            </a:r>
            <a:r>
              <a:rPr lang="en-US" sz="2200" dirty="0"/>
              <a:t>. 2007, U.S. </a:t>
            </a:r>
            <a:r>
              <a:rPr lang="en-US" sz="2200" dirty="0" smtClean="0"/>
              <a:t>36km, 22L</a:t>
            </a:r>
            <a:endParaRPr lang="en-US" sz="2200" dirty="0"/>
          </a:p>
        </p:txBody>
      </p:sp>
    </p:spTree>
    <p:extLst>
      <p:ext uri="{BB962C8B-B14F-4D97-AF65-F5344CB8AC3E}">
        <p14:creationId xmlns:p14="http://schemas.microsoft.com/office/powerpoint/2010/main" val="31488261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707"/>
            <a:ext cx="9144000" cy="1143000"/>
          </a:xfrm>
        </p:spPr>
        <p:txBody>
          <a:bodyPr>
            <a:normAutofit fontScale="90000"/>
          </a:bodyPr>
          <a:lstStyle/>
          <a:p>
            <a:r>
              <a:rPr lang="en-US" sz="3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Benchmark simulation results </a:t>
            </a:r>
            <a:r>
              <a:rPr lang="en-US" sz="3300" dirty="0" smtClean="0"/>
              <a:t>(</a:t>
            </a:r>
            <a:r>
              <a:rPr lang="en-US" sz="3300" dirty="0"/>
              <a:t>30m above ground) </a:t>
            </a:r>
            <a:r>
              <a:rPr lang="en-US" sz="3300" b="1" dirty="0" smtClean="0"/>
              <a:t/>
            </a:r>
            <a:br>
              <a:rPr lang="en-US" sz="3300" b="1" dirty="0" smtClean="0"/>
            </a:br>
            <a:r>
              <a:rPr lang="en-US" sz="2800" dirty="0" smtClean="0">
                <a:solidFill>
                  <a:schemeClr val="accent6">
                    <a:lumMod val="75000"/>
                  </a:schemeClr>
                </a:solidFill>
              </a:rPr>
              <a:t>with </a:t>
            </a:r>
            <a:r>
              <a:rPr lang="en-US" sz="2800" u="sng" dirty="0" smtClean="0">
                <a:solidFill>
                  <a:schemeClr val="accent6">
                    <a:lumMod val="75000"/>
                  </a:schemeClr>
                </a:solidFill>
              </a:rPr>
              <a:t>CDIAC</a:t>
            </a:r>
            <a:r>
              <a:rPr lang="en-US" sz="2800" dirty="0" smtClean="0">
                <a:solidFill>
                  <a:schemeClr val="accent6">
                    <a:lumMod val="75000"/>
                  </a:schemeClr>
                </a:solidFill>
              </a:rPr>
              <a:t> (</a:t>
            </a:r>
            <a:r>
              <a:rPr lang="en-US" sz="2400" dirty="0" smtClean="0">
                <a:solidFill>
                  <a:srgbClr val="E46C0A"/>
                </a:solidFill>
              </a:rPr>
              <a:t>1°× 1°, annual average</a:t>
            </a:r>
            <a:r>
              <a:rPr lang="en-US" sz="2800" dirty="0" smtClean="0">
                <a:solidFill>
                  <a:schemeClr val="accent6">
                    <a:lumMod val="75000"/>
                  </a:schemeClr>
                </a:solidFill>
              </a:rPr>
              <a:t>) fossil </a:t>
            </a:r>
            <a:r>
              <a:rPr lang="en-US" sz="2800" dirty="0">
                <a:solidFill>
                  <a:schemeClr val="accent6">
                    <a:lumMod val="75000"/>
                  </a:schemeClr>
                </a:solidFill>
              </a:rPr>
              <a:t>fuel emission </a:t>
            </a:r>
            <a:r>
              <a:rPr lang="en-US" sz="2800" dirty="0" smtClean="0">
                <a:solidFill>
                  <a:schemeClr val="accent6">
                    <a:lumMod val="75000"/>
                  </a:schemeClr>
                </a:solidFill>
              </a:rPr>
              <a:t>inventory</a:t>
            </a:r>
            <a:endParaRPr lang="en-US" sz="2200" dirty="0"/>
          </a:p>
        </p:txBody>
      </p:sp>
      <p:pic>
        <p:nvPicPr>
          <p:cNvPr id="6" name="Picture 5" descr="CONC_cm_US36CTCO2_ct_avem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5973"/>
            <a:ext cx="9144000" cy="4077774"/>
          </a:xfrm>
          <a:prstGeom prst="rect">
            <a:avLst/>
          </a:prstGeom>
        </p:spPr>
      </p:pic>
      <p:sp>
        <p:nvSpPr>
          <p:cNvPr id="7" name="TextBox 6"/>
          <p:cNvSpPr txBox="1"/>
          <p:nvPr/>
        </p:nvSpPr>
        <p:spPr>
          <a:xfrm>
            <a:off x="2259725" y="6095265"/>
            <a:ext cx="5019323" cy="369332"/>
          </a:xfrm>
          <a:prstGeom prst="rect">
            <a:avLst/>
          </a:prstGeom>
          <a:noFill/>
        </p:spPr>
        <p:txBody>
          <a:bodyPr wrap="none" rtlCol="0">
            <a:spAutoFit/>
          </a:bodyPr>
          <a:lstStyle/>
          <a:p>
            <a:pPr marL="285750" indent="-285750">
              <a:buFont typeface="Wingdings" charset="2"/>
              <a:buChar char="ü"/>
            </a:pPr>
            <a:r>
              <a:rPr lang="en-US" dirty="0" smtClean="0"/>
              <a:t>Root Mean Square Deviation (RMSD) = 0.47 ppm</a:t>
            </a:r>
            <a:endParaRPr lang="en-US" dirty="0"/>
          </a:p>
        </p:txBody>
      </p:sp>
      <p:sp>
        <p:nvSpPr>
          <p:cNvPr id="8" name="TextBox 7"/>
          <p:cNvSpPr txBox="1"/>
          <p:nvPr/>
        </p:nvSpPr>
        <p:spPr>
          <a:xfrm>
            <a:off x="1176279" y="1350322"/>
            <a:ext cx="1968163" cy="477054"/>
          </a:xfrm>
          <a:prstGeom prst="rect">
            <a:avLst/>
          </a:prstGeom>
          <a:noFill/>
        </p:spPr>
        <p:txBody>
          <a:bodyPr wrap="none" rtlCol="0">
            <a:spAutoFit/>
          </a:bodyPr>
          <a:lstStyle/>
          <a:p>
            <a:r>
              <a:rPr lang="en-US" sz="2500" b="1" dirty="0" smtClean="0">
                <a:solidFill>
                  <a:srgbClr val="000000"/>
                </a:solidFill>
              </a:rPr>
              <a:t>CMAQ-CDIAC</a:t>
            </a:r>
            <a:endParaRPr lang="en-US" sz="2500" b="1" dirty="0">
              <a:solidFill>
                <a:srgbClr val="000000"/>
              </a:solidFill>
            </a:endParaRPr>
          </a:p>
        </p:txBody>
      </p:sp>
      <p:sp>
        <p:nvSpPr>
          <p:cNvPr id="9" name="TextBox 8"/>
          <p:cNvSpPr txBox="1"/>
          <p:nvPr/>
        </p:nvSpPr>
        <p:spPr>
          <a:xfrm>
            <a:off x="5826885" y="1350322"/>
            <a:ext cx="2137387" cy="477054"/>
          </a:xfrm>
          <a:prstGeom prst="rect">
            <a:avLst/>
          </a:prstGeom>
          <a:noFill/>
        </p:spPr>
        <p:txBody>
          <a:bodyPr wrap="none" rtlCol="0">
            <a:spAutoFit/>
          </a:bodyPr>
          <a:lstStyle/>
          <a:p>
            <a:r>
              <a:rPr lang="en-US" sz="2500" b="1" dirty="0" err="1" smtClean="0"/>
              <a:t>CarbonTracker</a:t>
            </a:r>
            <a:endParaRPr lang="en-US" sz="2500" b="1" dirty="0"/>
          </a:p>
        </p:txBody>
      </p:sp>
    </p:spTree>
    <p:extLst>
      <p:ext uri="{BB962C8B-B14F-4D97-AF65-F5344CB8AC3E}">
        <p14:creationId xmlns:p14="http://schemas.microsoft.com/office/powerpoint/2010/main" val="21738012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702"/>
            <a:ext cx="9143999" cy="1143000"/>
          </a:xfrm>
        </p:spPr>
        <p:txBody>
          <a:bodyPr>
            <a:normAutofit fontScale="90000"/>
          </a:bodyPr>
          <a:lstStyle/>
          <a:p>
            <a:r>
              <a:rPr lang="en-US" sz="3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Benchmark simulation results </a:t>
            </a:r>
            <a:r>
              <a:rPr lang="en-US" sz="3300" dirty="0"/>
              <a:t>(30m above ground) </a:t>
            </a:r>
            <a:r>
              <a:rPr lang="en-US" b="1" dirty="0"/>
              <a:t/>
            </a:r>
            <a:br>
              <a:rPr lang="en-US" b="1" dirty="0"/>
            </a:br>
            <a:r>
              <a:rPr lang="en-US" sz="2400" dirty="0" smtClean="0">
                <a:solidFill>
                  <a:schemeClr val="accent6">
                    <a:lumMod val="75000"/>
                  </a:schemeClr>
                </a:solidFill>
              </a:rPr>
              <a:t>with </a:t>
            </a:r>
            <a:r>
              <a:rPr lang="en-US" sz="2400" u="sng" dirty="0" smtClean="0">
                <a:solidFill>
                  <a:schemeClr val="accent6">
                    <a:lumMod val="75000"/>
                  </a:schemeClr>
                </a:solidFill>
              </a:rPr>
              <a:t>VULCAN</a:t>
            </a:r>
            <a:r>
              <a:rPr lang="en-US" sz="2400" dirty="0" smtClean="0">
                <a:solidFill>
                  <a:schemeClr val="accent6">
                    <a:lumMod val="75000"/>
                  </a:schemeClr>
                </a:solidFill>
              </a:rPr>
              <a:t> </a:t>
            </a:r>
            <a:r>
              <a:rPr lang="en-US" sz="2400" dirty="0" smtClean="0">
                <a:solidFill>
                  <a:schemeClr val="accent6">
                    <a:lumMod val="75000"/>
                  </a:schemeClr>
                </a:solidFill>
              </a:rPr>
              <a:t>(</a:t>
            </a:r>
            <a:r>
              <a:rPr lang="en-US" sz="2400" dirty="0" smtClean="0">
                <a:solidFill>
                  <a:srgbClr val="E46C0A"/>
                </a:solidFill>
              </a:rPr>
              <a:t>10km, </a:t>
            </a:r>
            <a:r>
              <a:rPr lang="en-US" sz="2400" dirty="0" smtClean="0">
                <a:solidFill>
                  <a:srgbClr val="E46C0A"/>
                </a:solidFill>
              </a:rPr>
              <a:t>hourly</a:t>
            </a:r>
            <a:r>
              <a:rPr lang="en-US" sz="2400" dirty="0" smtClean="0">
                <a:solidFill>
                  <a:schemeClr val="accent6">
                    <a:lumMod val="75000"/>
                  </a:schemeClr>
                </a:solidFill>
              </a:rPr>
              <a:t>) fossil fuel emission invent</a:t>
            </a:r>
            <a:r>
              <a:rPr lang="en-US" sz="2800" dirty="0" smtClean="0">
                <a:solidFill>
                  <a:schemeClr val="accent6">
                    <a:lumMod val="75000"/>
                  </a:schemeClr>
                </a:solidFill>
              </a:rPr>
              <a:t>ory</a:t>
            </a:r>
            <a:endParaRPr lang="en-US" sz="3300" dirty="0"/>
          </a:p>
        </p:txBody>
      </p:sp>
      <p:pic>
        <p:nvPicPr>
          <p:cNvPr id="3" name="Picture 2" descr="CONC_cm_US36CTVCO2_ct_avem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5973"/>
            <a:ext cx="9144000" cy="4077774"/>
          </a:xfrm>
          <a:prstGeom prst="rect">
            <a:avLst/>
          </a:prstGeom>
        </p:spPr>
      </p:pic>
      <p:sp>
        <p:nvSpPr>
          <p:cNvPr id="6" name="TextBox 5"/>
          <p:cNvSpPr txBox="1"/>
          <p:nvPr/>
        </p:nvSpPr>
        <p:spPr>
          <a:xfrm>
            <a:off x="984671" y="1350322"/>
            <a:ext cx="2256516" cy="477054"/>
          </a:xfrm>
          <a:prstGeom prst="rect">
            <a:avLst/>
          </a:prstGeom>
          <a:noFill/>
        </p:spPr>
        <p:txBody>
          <a:bodyPr wrap="none" rtlCol="0">
            <a:spAutoFit/>
          </a:bodyPr>
          <a:lstStyle/>
          <a:p>
            <a:r>
              <a:rPr lang="en-US" sz="2500" b="1" dirty="0" smtClean="0">
                <a:solidFill>
                  <a:srgbClr val="000000"/>
                </a:solidFill>
              </a:rPr>
              <a:t>CMAQ-VULCAN</a:t>
            </a:r>
            <a:endParaRPr lang="en-US" sz="2500" b="1" dirty="0">
              <a:solidFill>
                <a:srgbClr val="000000"/>
              </a:solidFill>
            </a:endParaRPr>
          </a:p>
        </p:txBody>
      </p:sp>
      <p:sp>
        <p:nvSpPr>
          <p:cNvPr id="8" name="TextBox 7"/>
          <p:cNvSpPr txBox="1"/>
          <p:nvPr/>
        </p:nvSpPr>
        <p:spPr>
          <a:xfrm>
            <a:off x="5826885" y="1350322"/>
            <a:ext cx="2137387" cy="477054"/>
          </a:xfrm>
          <a:prstGeom prst="rect">
            <a:avLst/>
          </a:prstGeom>
          <a:noFill/>
        </p:spPr>
        <p:txBody>
          <a:bodyPr wrap="none" rtlCol="0">
            <a:spAutoFit/>
          </a:bodyPr>
          <a:lstStyle/>
          <a:p>
            <a:r>
              <a:rPr lang="en-US" sz="2500" b="1" dirty="0" err="1" smtClean="0"/>
              <a:t>CarbonTracker</a:t>
            </a:r>
            <a:endParaRPr lang="en-US" sz="2500" b="1" dirty="0"/>
          </a:p>
        </p:txBody>
      </p:sp>
      <p:sp>
        <p:nvSpPr>
          <p:cNvPr id="7" name="TextBox 6"/>
          <p:cNvSpPr txBox="1"/>
          <p:nvPr/>
        </p:nvSpPr>
        <p:spPr>
          <a:xfrm>
            <a:off x="2259725" y="6095265"/>
            <a:ext cx="5019323" cy="369332"/>
          </a:xfrm>
          <a:prstGeom prst="rect">
            <a:avLst/>
          </a:prstGeom>
          <a:noFill/>
        </p:spPr>
        <p:txBody>
          <a:bodyPr wrap="none" rtlCol="0">
            <a:spAutoFit/>
          </a:bodyPr>
          <a:lstStyle/>
          <a:p>
            <a:pPr marL="285750" indent="-285750">
              <a:buFont typeface="Wingdings" charset="2"/>
              <a:buChar char="ü"/>
            </a:pPr>
            <a:r>
              <a:rPr lang="en-US" dirty="0" smtClean="0"/>
              <a:t>Root Mean Square Deviation (RMSD) = </a:t>
            </a:r>
            <a:r>
              <a:rPr lang="en-US" dirty="0" smtClean="0"/>
              <a:t>0.48 ppm</a:t>
            </a:r>
          </a:p>
        </p:txBody>
      </p:sp>
    </p:spTree>
    <p:extLst>
      <p:ext uri="{BB962C8B-B14F-4D97-AF65-F5344CB8AC3E}">
        <p14:creationId xmlns:p14="http://schemas.microsoft.com/office/powerpoint/2010/main" val="37835715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702"/>
            <a:ext cx="9143999" cy="1143000"/>
          </a:xfrm>
        </p:spPr>
        <p:txBody>
          <a:bodyPr>
            <a:normAutofit fontScale="90000"/>
          </a:bodyPr>
          <a:lstStyle/>
          <a:p>
            <a:r>
              <a:rPr lang="en-US" sz="3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Benchmark simulation results </a:t>
            </a:r>
            <a:r>
              <a:rPr lang="en-US" sz="3300" b="1" dirty="0" smtClean="0"/>
              <a:t>(0-1500m average) </a:t>
            </a:r>
            <a:r>
              <a:rPr lang="en-US" b="1" dirty="0"/>
              <a:t/>
            </a:r>
            <a:br>
              <a:rPr lang="en-US" b="1" dirty="0"/>
            </a:br>
            <a:r>
              <a:rPr lang="en-US" sz="2400" dirty="0" smtClean="0">
                <a:solidFill>
                  <a:schemeClr val="accent6">
                    <a:lumMod val="75000"/>
                  </a:schemeClr>
                </a:solidFill>
              </a:rPr>
              <a:t>with </a:t>
            </a:r>
            <a:r>
              <a:rPr lang="en-US" sz="2400" u="sng" dirty="0" smtClean="0">
                <a:solidFill>
                  <a:schemeClr val="accent6">
                    <a:lumMod val="75000"/>
                  </a:schemeClr>
                </a:solidFill>
              </a:rPr>
              <a:t>VULCAN</a:t>
            </a:r>
            <a:r>
              <a:rPr lang="en-US" sz="2400" dirty="0" smtClean="0">
                <a:solidFill>
                  <a:schemeClr val="accent6">
                    <a:lumMod val="75000"/>
                  </a:schemeClr>
                </a:solidFill>
              </a:rPr>
              <a:t> (</a:t>
            </a:r>
            <a:r>
              <a:rPr lang="en-US" sz="2400" dirty="0" smtClean="0">
                <a:solidFill>
                  <a:srgbClr val="E46C0A"/>
                </a:solidFill>
              </a:rPr>
              <a:t>0.</a:t>
            </a:r>
            <a:r>
              <a:rPr lang="en-US" sz="2400" dirty="0">
                <a:solidFill>
                  <a:srgbClr val="E46C0A"/>
                </a:solidFill>
              </a:rPr>
              <a:t>1</a:t>
            </a:r>
            <a:r>
              <a:rPr lang="en-US" sz="2400" dirty="0" smtClean="0">
                <a:solidFill>
                  <a:srgbClr val="E46C0A"/>
                </a:solidFill>
              </a:rPr>
              <a:t>°× 0.1°, hourly</a:t>
            </a:r>
            <a:r>
              <a:rPr lang="en-US" sz="2400" dirty="0" smtClean="0">
                <a:solidFill>
                  <a:schemeClr val="accent6">
                    <a:lumMod val="75000"/>
                  </a:schemeClr>
                </a:solidFill>
              </a:rPr>
              <a:t>) fossil fuel emission invent</a:t>
            </a:r>
            <a:r>
              <a:rPr lang="en-US" sz="2800" dirty="0" smtClean="0">
                <a:solidFill>
                  <a:schemeClr val="accent6">
                    <a:lumMod val="75000"/>
                  </a:schemeClr>
                </a:solidFill>
              </a:rPr>
              <a:t>ory</a:t>
            </a:r>
            <a:endParaRPr lang="en-US" sz="3300" dirty="0"/>
          </a:p>
        </p:txBody>
      </p:sp>
      <p:sp>
        <p:nvSpPr>
          <p:cNvPr id="6" name="TextBox 5"/>
          <p:cNvSpPr txBox="1"/>
          <p:nvPr/>
        </p:nvSpPr>
        <p:spPr>
          <a:xfrm>
            <a:off x="984671" y="1350322"/>
            <a:ext cx="2256516" cy="477054"/>
          </a:xfrm>
          <a:prstGeom prst="rect">
            <a:avLst/>
          </a:prstGeom>
          <a:noFill/>
        </p:spPr>
        <p:txBody>
          <a:bodyPr wrap="none" rtlCol="0">
            <a:spAutoFit/>
          </a:bodyPr>
          <a:lstStyle/>
          <a:p>
            <a:r>
              <a:rPr lang="en-US" sz="2500" b="1" dirty="0" smtClean="0">
                <a:solidFill>
                  <a:srgbClr val="000000"/>
                </a:solidFill>
              </a:rPr>
              <a:t>CMAQ-VULCAN</a:t>
            </a:r>
            <a:endParaRPr lang="en-US" sz="2500" b="1" dirty="0">
              <a:solidFill>
                <a:srgbClr val="000000"/>
              </a:solidFill>
            </a:endParaRPr>
          </a:p>
        </p:txBody>
      </p:sp>
      <p:sp>
        <p:nvSpPr>
          <p:cNvPr id="8" name="TextBox 7"/>
          <p:cNvSpPr txBox="1"/>
          <p:nvPr/>
        </p:nvSpPr>
        <p:spPr>
          <a:xfrm>
            <a:off x="5826885" y="1350322"/>
            <a:ext cx="2137387" cy="477054"/>
          </a:xfrm>
          <a:prstGeom prst="rect">
            <a:avLst/>
          </a:prstGeom>
          <a:noFill/>
        </p:spPr>
        <p:txBody>
          <a:bodyPr wrap="none" rtlCol="0">
            <a:spAutoFit/>
          </a:bodyPr>
          <a:lstStyle/>
          <a:p>
            <a:r>
              <a:rPr lang="en-US" sz="2500" b="1" dirty="0" err="1" smtClean="0"/>
              <a:t>CarbonTracker</a:t>
            </a:r>
            <a:endParaRPr lang="en-US" sz="2500" b="1" dirty="0"/>
          </a:p>
        </p:txBody>
      </p:sp>
      <p:pic>
        <p:nvPicPr>
          <p:cNvPr id="3" name="Picture 2" descr="CCONC_1500m_cm_US36CTVCO2_ct_avem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0362"/>
            <a:ext cx="9144000" cy="4077774"/>
          </a:xfrm>
          <a:prstGeom prst="rect">
            <a:avLst/>
          </a:prstGeom>
        </p:spPr>
      </p:pic>
      <p:sp>
        <p:nvSpPr>
          <p:cNvPr id="5" name="TextBox 4"/>
          <p:cNvSpPr txBox="1"/>
          <p:nvPr/>
        </p:nvSpPr>
        <p:spPr>
          <a:xfrm>
            <a:off x="1902957" y="5878136"/>
            <a:ext cx="5840060" cy="369332"/>
          </a:xfrm>
          <a:prstGeom prst="rect">
            <a:avLst/>
          </a:prstGeom>
          <a:noFill/>
        </p:spPr>
        <p:txBody>
          <a:bodyPr wrap="none" rtlCol="0">
            <a:spAutoFit/>
          </a:bodyPr>
          <a:lstStyle/>
          <a:p>
            <a:pPr marL="285750" indent="-285750">
              <a:buFont typeface="Wingdings" charset="2"/>
              <a:buChar char="ü"/>
            </a:pPr>
            <a:r>
              <a:rPr lang="en-US" dirty="0" smtClean="0"/>
              <a:t>Some hotspots could still be seen (&gt; 4ppm enhancement)</a:t>
            </a:r>
            <a:endParaRPr lang="en-US" dirty="0"/>
          </a:p>
        </p:txBody>
      </p:sp>
      <p:sp>
        <p:nvSpPr>
          <p:cNvPr id="9" name="TextBox 8"/>
          <p:cNvSpPr txBox="1"/>
          <p:nvPr/>
        </p:nvSpPr>
        <p:spPr>
          <a:xfrm>
            <a:off x="1902957" y="6247468"/>
            <a:ext cx="5019323" cy="369332"/>
          </a:xfrm>
          <a:prstGeom prst="rect">
            <a:avLst/>
          </a:prstGeom>
          <a:noFill/>
        </p:spPr>
        <p:txBody>
          <a:bodyPr wrap="none" rtlCol="0">
            <a:spAutoFit/>
          </a:bodyPr>
          <a:lstStyle/>
          <a:p>
            <a:pPr marL="285750" indent="-285750">
              <a:buFont typeface="Wingdings" charset="2"/>
              <a:buChar char="ü"/>
            </a:pPr>
            <a:r>
              <a:rPr lang="en-US" dirty="0" smtClean="0"/>
              <a:t>Root Mean Square Deviation (RMSD) = </a:t>
            </a:r>
            <a:r>
              <a:rPr lang="en-US" dirty="0" smtClean="0"/>
              <a:t>0.43 </a:t>
            </a:r>
            <a:r>
              <a:rPr lang="en-US" dirty="0" smtClean="0"/>
              <a:t>ppm</a:t>
            </a:r>
            <a:endParaRPr lang="en-US" dirty="0"/>
          </a:p>
        </p:txBody>
      </p:sp>
    </p:spTree>
    <p:extLst>
      <p:ext uri="{BB962C8B-B14F-4D97-AF65-F5344CB8AC3E}">
        <p14:creationId xmlns:p14="http://schemas.microsoft.com/office/powerpoint/2010/main" val="5634337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10927</TotalTime>
  <Words>1608</Words>
  <Application>Microsoft Macintosh PowerPoint</Application>
  <PresentationFormat>On-screen Show (4:3)</PresentationFormat>
  <Paragraphs>162</Paragraphs>
  <Slides>19</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Microsoft Equation</vt:lpstr>
      <vt:lpstr>Verifying fossil fuel CO2 emissions  with CMAQ</vt:lpstr>
      <vt:lpstr>PowerPoint Presentation</vt:lpstr>
      <vt:lpstr>Uncertainty of Fossil Fuel CO2 emissions</vt:lpstr>
      <vt:lpstr>Verifying Fossil Fuel CO2 Emissions</vt:lpstr>
      <vt:lpstr>3-D Eulerian Regional CO2 Modeling using CMAQ </vt:lpstr>
      <vt:lpstr>Configuration of the CMAQ CO2 module </vt:lpstr>
      <vt:lpstr>Benchmark simulation results (30m above ground)  with CDIAC (1°× 1°, annual average) fossil fuel emission inventory</vt:lpstr>
      <vt:lpstr>Benchmark simulation results (30m above ground)  with VULCAN (10km, hourly) fossil fuel emission inventory</vt:lpstr>
      <vt:lpstr>Benchmark simulation results (0-1500m average)  with VULCAN (0.1°× 0.1°, hourly) fossil fuel emission inventory</vt:lpstr>
      <vt:lpstr>Model Evaluation: Boulder Atmospheric Observatory</vt:lpstr>
      <vt:lpstr>Summary and Future Plan</vt:lpstr>
      <vt:lpstr>Acknowledgement</vt:lpstr>
      <vt:lpstr>Thanks! </vt:lpstr>
      <vt:lpstr>AMT</vt:lpstr>
      <vt:lpstr>LEF</vt:lpstr>
      <vt:lpstr>WKT</vt:lpstr>
      <vt:lpstr>WBI</vt:lpstr>
      <vt:lpstr>Benchmark simulation results with VULCAN (0.1°× 0.1°, hourly) fossil fuel emission inventory</vt:lpstr>
      <vt:lpstr>CarbonTracker (CT2011)</vt:lpstr>
    </vt:vector>
  </TitlesOfParts>
  <Manager/>
  <Company>Sandia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CMAQ CO2</dc:title>
  <dc:subject/>
  <dc:creator>Zhen Liu</dc:creator>
  <cp:keywords/>
  <dc:description/>
  <cp:lastModifiedBy>Zhen Liu</cp:lastModifiedBy>
  <cp:revision>199</cp:revision>
  <dcterms:created xsi:type="dcterms:W3CDTF">2012-08-23T16:49:09Z</dcterms:created>
  <dcterms:modified xsi:type="dcterms:W3CDTF">2012-10-15T11:35:51Z</dcterms:modified>
  <cp:category/>
</cp:coreProperties>
</file>