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21"/>
  </p:notesMasterIdLst>
  <p:handoutMasterIdLst>
    <p:handoutMasterId r:id="rId22"/>
  </p:handoutMasterIdLst>
  <p:sldIdLst>
    <p:sldId id="320" r:id="rId2"/>
    <p:sldId id="336" r:id="rId3"/>
    <p:sldId id="295" r:id="rId4"/>
    <p:sldId id="338" r:id="rId5"/>
    <p:sldId id="349" r:id="rId6"/>
    <p:sldId id="298" r:id="rId7"/>
    <p:sldId id="299" r:id="rId8"/>
    <p:sldId id="335" r:id="rId9"/>
    <p:sldId id="302" r:id="rId10"/>
    <p:sldId id="315" r:id="rId11"/>
    <p:sldId id="305" r:id="rId12"/>
    <p:sldId id="317" r:id="rId13"/>
    <p:sldId id="350" r:id="rId14"/>
    <p:sldId id="340" r:id="rId15"/>
    <p:sldId id="329" r:id="rId16"/>
    <p:sldId id="341" r:id="rId17"/>
    <p:sldId id="347" r:id="rId18"/>
    <p:sldId id="310" r:id="rId19"/>
    <p:sldId id="311" r:id="rId2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8000"/>
    <a:srgbClr val="009900"/>
    <a:srgbClr val="3366FF"/>
    <a:srgbClr val="FF99CC"/>
    <a:srgbClr val="FF7C80"/>
    <a:srgbClr val="FFFF66"/>
    <a:srgbClr val="FF6600"/>
    <a:srgbClr val="FFCC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9" autoAdjust="0"/>
    <p:restoredTop sz="90506" autoAdjust="0"/>
  </p:normalViewPr>
  <p:slideViewPr>
    <p:cSldViewPr>
      <p:cViewPr varScale="1">
        <p:scale>
          <a:sx n="104" d="100"/>
          <a:sy n="104" d="100"/>
        </p:scale>
        <p:origin x="-1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defRPr sz="1200"/>
            </a:lvl1pPr>
          </a:lstStyle>
          <a:p>
            <a:endParaRPr lang="en-US"/>
          </a:p>
        </p:txBody>
      </p:sp>
      <p:sp>
        <p:nvSpPr>
          <p:cNvPr id="3" name="Date Placeholder 2"/>
          <p:cNvSpPr>
            <a:spLocks noGrp="1"/>
          </p:cNvSpPr>
          <p:nvPr>
            <p:ph type="dt" sz="quarter" idx="1"/>
          </p:nvPr>
        </p:nvSpPr>
        <p:spPr>
          <a:xfrm>
            <a:off x="3971292" y="0"/>
            <a:ext cx="3037523" cy="464662"/>
          </a:xfrm>
          <a:prstGeom prst="rect">
            <a:avLst/>
          </a:prstGeom>
        </p:spPr>
        <p:txBody>
          <a:bodyPr vert="horz" lIns="91330" tIns="45665" rIns="91330" bIns="45665" rtlCol="0"/>
          <a:lstStyle>
            <a:lvl1pPr algn="r">
              <a:defRPr sz="1200"/>
            </a:lvl1pPr>
          </a:lstStyle>
          <a:p>
            <a:fld id="{1CD16361-8C33-45D0-A5C3-D9C659309146}" type="datetimeFigureOut">
              <a:rPr lang="en-US" smtClean="0"/>
              <a:pPr/>
              <a:t>10/14/2012</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30" tIns="45665" rIns="91330" bIns="45665" rtlCol="0" anchor="b"/>
          <a:lstStyle>
            <a:lvl1pPr algn="l">
              <a:defRPr sz="1200"/>
            </a:lvl1pPr>
          </a:lstStyle>
          <a:p>
            <a:endParaRPr lang="en-US"/>
          </a:p>
        </p:txBody>
      </p:sp>
      <p:sp>
        <p:nvSpPr>
          <p:cNvPr id="5" name="Slide Number Placeholder 4"/>
          <p:cNvSpPr>
            <a:spLocks noGrp="1"/>
          </p:cNvSpPr>
          <p:nvPr>
            <p:ph type="sldNum" sz="quarter" idx="3"/>
          </p:nvPr>
        </p:nvSpPr>
        <p:spPr>
          <a:xfrm>
            <a:off x="3971292" y="8830153"/>
            <a:ext cx="3037523" cy="464662"/>
          </a:xfrm>
          <a:prstGeom prst="rect">
            <a:avLst/>
          </a:prstGeom>
        </p:spPr>
        <p:txBody>
          <a:bodyPr vert="horz" lIns="91330" tIns="45665" rIns="91330" bIns="45665" rtlCol="0" anchor="b"/>
          <a:lstStyle>
            <a:lvl1pPr algn="r">
              <a:defRPr sz="1200"/>
            </a:lvl1pPr>
          </a:lstStyle>
          <a:p>
            <a:fld id="{3E2876EA-2592-422D-8981-ECB1AED924E1}" type="slidenum">
              <a:rPr lang="en-US" smtClean="0"/>
              <a:pPr/>
              <a:t>‹#›</a:t>
            </a:fld>
            <a:endParaRPr lang="en-US"/>
          </a:p>
        </p:txBody>
      </p:sp>
    </p:spTree>
    <p:extLst>
      <p:ext uri="{BB962C8B-B14F-4D97-AF65-F5344CB8AC3E}">
        <p14:creationId xmlns:p14="http://schemas.microsoft.com/office/powerpoint/2010/main" val="2424384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5" tIns="46588" rIns="93175" bIns="46588"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97256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5" tIns="46588" rIns="93175" bIns="46588"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4720" y="4415790"/>
            <a:ext cx="5140960" cy="418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5" tIns="46588" rIns="93175" bIns="465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5" tIns="46588" rIns="93175" bIns="46588"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5" tIns="46588" rIns="93175" bIns="46588" numCol="1" anchor="b" anchorCtr="0" compatLnSpc="1">
            <a:prstTxWarp prst="textNoShape">
              <a:avLst/>
            </a:prstTxWarp>
          </a:bodyPr>
          <a:lstStyle>
            <a:lvl1pPr algn="r">
              <a:defRPr sz="1200"/>
            </a:lvl1pPr>
          </a:lstStyle>
          <a:p>
            <a:fld id="{AF195448-0BBF-4394-93CC-723477CC9346}" type="slidenum">
              <a:rPr lang="en-US"/>
              <a:pPr/>
              <a:t>‹#›</a:t>
            </a:fld>
            <a:endParaRPr lang="en-US"/>
          </a:p>
        </p:txBody>
      </p:sp>
    </p:spTree>
    <p:extLst>
      <p:ext uri="{BB962C8B-B14F-4D97-AF65-F5344CB8AC3E}">
        <p14:creationId xmlns:p14="http://schemas.microsoft.com/office/powerpoint/2010/main" val="32147671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96CE6-909A-4CAA-AE51-B45690FF17B1}" type="slidenum">
              <a:rPr lang="en-US"/>
              <a:pPr/>
              <a:t>0</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Layer 1 is the first/bottom</a:t>
            </a:r>
            <a:r>
              <a:rPr lang="en-US" baseline="0" dirty="0" smtClean="0"/>
              <a:t> layer in the model domain (i.e., the “surface” layer).  Both plots show general cooling of the surface in many areas, and as a land average, when including the subgrid cloudiness of the Modified case.  Increased cloudiness and cooler near-surface temperatures in the simulations can have a large impact on biogenic emissions (less ozone precursors omitted, slower reaction rates, less </a:t>
            </a:r>
            <a:r>
              <a:rPr lang="en-US" baseline="0" dirty="0" err="1" smtClean="0"/>
              <a:t>photosynthetically</a:t>
            </a:r>
            <a:r>
              <a:rPr lang="en-US" baseline="0" dirty="0" smtClean="0"/>
              <a:t> active radiation (PAR) to affect the ecosystem).</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Increased cloudiness in Modified case results in significantly</a:t>
            </a:r>
            <a:r>
              <a:rPr lang="en-US" baseline="0" dirty="0" smtClean="0"/>
              <a:t> </a:t>
            </a:r>
            <a:r>
              <a:rPr lang="en-US" dirty="0" smtClean="0"/>
              <a:t>lower PBL heights</a:t>
            </a:r>
            <a:r>
              <a:rPr lang="en-US" baseline="0" dirty="0" smtClean="0"/>
              <a:t> in some areas.  Second plot shows one-week time series for PBL height differences averaged over all land cells.</a:t>
            </a:r>
            <a:endParaRPr lang="en-US" dirty="0" smtClean="0"/>
          </a:p>
        </p:txBody>
      </p:sp>
      <p:sp>
        <p:nvSpPr>
          <p:cNvPr id="4" name="Slide Number Placeholder 3"/>
          <p:cNvSpPr>
            <a:spLocks noGrp="1"/>
          </p:cNvSpPr>
          <p:nvPr>
            <p:ph type="sldNum" sz="quarter" idx="10"/>
          </p:nvPr>
        </p:nvSpPr>
        <p:spPr/>
        <p:txBody>
          <a:bodyPr/>
          <a:lstStyle/>
          <a:p>
            <a:fld id="{AF195448-0BBF-4394-93CC-723477CC9346}" type="slidenum">
              <a:rPr lang="en-US" smtClean="0"/>
              <a:pPr/>
              <a:t>10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Warming near the </a:t>
            </a:r>
            <a:r>
              <a:rPr lang="en-US" dirty="0" err="1" smtClean="0"/>
              <a:t>tropopause</a:t>
            </a:r>
            <a:r>
              <a:rPr lang="en-US" dirty="0" smtClean="0"/>
              <a:t> due to 1) cloud top radiative cooling, 2) horizontal</a:t>
            </a:r>
            <a:r>
              <a:rPr lang="en-US" baseline="0" dirty="0" smtClean="0"/>
              <a:t> advection, and 3) differences in cloud formation (more in the Modified case).  The implications are to reduce the positive bias for cirrus cloud formation high in the model domain.</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Title page</a:t>
            </a:r>
            <a:r>
              <a:rPr lang="en-US" baseline="0" dirty="0" smtClean="0"/>
              <a:t> for RCM simulation section</a:t>
            </a:r>
            <a:endParaRPr lang="en-US" dirty="0" smtClean="0"/>
          </a:p>
        </p:txBody>
      </p:sp>
      <p:sp>
        <p:nvSpPr>
          <p:cNvPr id="4" name="Slide Number Placeholder 3"/>
          <p:cNvSpPr>
            <a:spLocks noGrp="1"/>
          </p:cNvSpPr>
          <p:nvPr>
            <p:ph type="sldNum" sz="quarter" idx="10"/>
          </p:nvPr>
        </p:nvSpPr>
        <p:spPr/>
        <p:txBody>
          <a:bodyPr/>
          <a:lstStyle/>
          <a:p>
            <a:fld id="{AF195448-0BBF-4394-93CC-723477CC9346}" type="slidenum">
              <a:rPr lang="en-US" smtClean="0"/>
              <a:pPr/>
              <a:t>12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6 traditional regions used in the statistical analyses of our RCM simulation results</a:t>
            </a:r>
            <a:r>
              <a:rPr lang="en-US" dirty="0" smtClean="0"/>
              <a:t>.</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13</a:t>
            </a:fld>
            <a:endParaRPr lang="en-US"/>
          </a:p>
        </p:txBody>
      </p:sp>
    </p:spTree>
    <p:extLst>
      <p:ext uri="{BB962C8B-B14F-4D97-AF65-F5344CB8AC3E}">
        <p14:creationId xmlns:p14="http://schemas.microsoft.com/office/powerpoint/2010/main" val="200258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Modified</a:t>
            </a:r>
            <a:r>
              <a:rPr lang="en-US" baseline="0" dirty="0" smtClean="0"/>
              <a:t> case really improves summer precipitation totals.  And, as expected, has little to no effect on the cool weather precipitation.</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14</a:t>
            </a:fld>
            <a:endParaRPr lang="en-US"/>
          </a:p>
        </p:txBody>
      </p:sp>
    </p:spTree>
    <p:extLst>
      <p:ext uri="{BB962C8B-B14F-4D97-AF65-F5344CB8AC3E}">
        <p14:creationId xmlns:p14="http://schemas.microsoft.com/office/powerpoint/2010/main" val="1853288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Cumulus convection is usually associated</a:t>
            </a:r>
            <a:r>
              <a:rPr lang="en-US" baseline="0" dirty="0" smtClean="0"/>
              <a:t> with heavier rainfall, therefore, little improvement is seen using the modified-KF for light-rain events, though there is still some improvement depending on the year.  More noticeable improvements are evident for the &gt; 0.5 inch threshold, but note different scale.</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15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temperatures</a:t>
            </a:r>
            <a:r>
              <a:rPr lang="en-US" baseline="0" dirty="0" smtClean="0"/>
              <a:t> are fairly well predicted (at least always with +/- 2 K from CFSR</a:t>
            </a:r>
            <a:r>
              <a:rPr lang="en-US" baseline="0" dirty="0" smtClean="0"/>
              <a:t>), and the </a:t>
            </a:r>
            <a:r>
              <a:rPr lang="en-US" baseline="0" dirty="0" err="1" smtClean="0"/>
              <a:t>Modified_KF</a:t>
            </a:r>
            <a:r>
              <a:rPr lang="en-US" baseline="0" dirty="0" smtClean="0"/>
              <a:t> case reduces the bias at times compared to the </a:t>
            </a:r>
            <a:r>
              <a:rPr lang="en-US" baseline="0" dirty="0" err="1" smtClean="0"/>
              <a:t>Base_KF</a:t>
            </a:r>
            <a:r>
              <a:rPr lang="en-US" baseline="0" dirty="0" smtClean="0"/>
              <a:t> case.  The additional cloudiness from accounting </a:t>
            </a:r>
            <a:r>
              <a:rPr lang="en-US" baseline="0" dirty="0" smtClean="0"/>
              <a:t>for the subgrid-scale </a:t>
            </a:r>
            <a:r>
              <a:rPr lang="en-US" baseline="0" dirty="0" smtClean="0"/>
              <a:t>cumulus clouds and </a:t>
            </a:r>
            <a:r>
              <a:rPr lang="en-US" baseline="0" dirty="0" smtClean="0"/>
              <a:t>their effects on the radiation schemes has not squelched the heat waves.</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16</a:t>
            </a:fld>
            <a:endParaRPr lang="en-US"/>
          </a:p>
        </p:txBody>
      </p:sp>
    </p:spTree>
    <p:extLst>
      <p:ext uri="{BB962C8B-B14F-4D97-AF65-F5344CB8AC3E}">
        <p14:creationId xmlns:p14="http://schemas.microsoft.com/office/powerpoint/2010/main" val="1989285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Due to brevity,</a:t>
            </a:r>
            <a:r>
              <a:rPr lang="en-US" baseline="0" dirty="0" smtClean="0"/>
              <a:t> p</a:t>
            </a:r>
            <a:r>
              <a:rPr lang="en-US" dirty="0" smtClean="0"/>
              <a:t>lots to support some of these</a:t>
            </a:r>
            <a:r>
              <a:rPr lang="en-US" baseline="0" dirty="0" smtClean="0"/>
              <a:t> findings have not been shown in this talk.</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17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195448-0BBF-4394-93CC-723477CC9346}"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this a problem? </a:t>
            </a:r>
            <a:r>
              <a:rPr lang="en-US" baseline="0" dirty="0" smtClean="0"/>
              <a:t>  The radiation scheme in WRF is not aware of the subgrid cumulus clouds, thereby allowing the sun to shine through what should be cloudy sky, and then shining on the wet surface causing more instability and convection in the moist air.</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1</a:t>
            </a:fld>
            <a:endParaRPr lang="en-US"/>
          </a:p>
        </p:txBody>
      </p:sp>
    </p:spTree>
    <p:extLst>
      <p:ext uri="{BB962C8B-B14F-4D97-AF65-F5344CB8AC3E}">
        <p14:creationId xmlns:p14="http://schemas.microsoft.com/office/powerpoint/2010/main" val="5246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mesoscale study,</a:t>
            </a:r>
            <a:r>
              <a:rPr lang="en-US" baseline="0" dirty="0" smtClean="0"/>
              <a:t> </a:t>
            </a:r>
            <a:r>
              <a:rPr lang="en-US" dirty="0" smtClean="0"/>
              <a:t>Kvamst</a:t>
            </a:r>
            <a:r>
              <a:rPr lang="en-US" sz="1200" b="0" dirty="0" smtClean="0">
                <a:sym typeface="Wingdings" pitchFamily="2" charset="2"/>
              </a:rPr>
              <a:t>ø</a:t>
            </a:r>
            <a:r>
              <a:rPr lang="en-US" dirty="0" smtClean="0"/>
              <a:t> (1993) documented </a:t>
            </a:r>
            <a:r>
              <a:rPr lang="en-US" dirty="0" smtClean="0"/>
              <a:t>that the Xu</a:t>
            </a:r>
            <a:r>
              <a:rPr lang="en-US" baseline="0" dirty="0" smtClean="0"/>
              <a:t> &amp; Krueger scheme is suitable for representing convective cloudiness and out-performs Sundqvist and RH-based schemes. To our knowledge, this is the ONLY mesoscale study that used the Xu &amp; Krueger formulation. </a:t>
            </a:r>
          </a:p>
          <a:p>
            <a:r>
              <a:rPr lang="en-US" baseline="0" dirty="0" smtClean="0"/>
              <a:t>CSRM = </a:t>
            </a:r>
            <a:r>
              <a:rPr lang="en-US" baseline="0" dirty="0" smtClean="0"/>
              <a:t>cloud </a:t>
            </a:r>
            <a:r>
              <a:rPr lang="en-US" baseline="0" dirty="0" smtClean="0"/>
              <a:t>system resolving </a:t>
            </a:r>
            <a:r>
              <a:rPr lang="en-US" baseline="0" dirty="0" smtClean="0"/>
              <a:t>model</a:t>
            </a:r>
          </a:p>
          <a:p>
            <a:r>
              <a:rPr lang="en-US" dirty="0" smtClean="0"/>
              <a:t>GCM = global climate model</a:t>
            </a:r>
          </a:p>
          <a:p>
            <a:r>
              <a:rPr lang="en-US" dirty="0" smtClean="0"/>
              <a:t>RRTMG = Rapid Radiative Transfer Model - Global</a:t>
            </a:r>
          </a:p>
          <a:p>
            <a:endParaRPr lang="en-US" baseline="0" dirty="0" smtClean="0"/>
          </a:p>
        </p:txBody>
      </p:sp>
      <p:sp>
        <p:nvSpPr>
          <p:cNvPr id="4" name="Slide Number Placeholder 3"/>
          <p:cNvSpPr>
            <a:spLocks noGrp="1"/>
          </p:cNvSpPr>
          <p:nvPr>
            <p:ph type="sldNum" sz="quarter" idx="10"/>
          </p:nvPr>
        </p:nvSpPr>
        <p:spPr/>
        <p:txBody>
          <a:bodyPr/>
          <a:lstStyle/>
          <a:p>
            <a:fld id="{AF195448-0BBF-4394-93CC-723477CC9346}" type="slidenum">
              <a:rPr lang="en-US" smtClean="0"/>
              <a:pPr/>
              <a:t>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F195448-0BBF-4394-93CC-723477CC9346}" type="slidenum">
              <a:rPr lang="en-US" smtClean="0"/>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 page</a:t>
            </a:r>
            <a:r>
              <a:rPr lang="en-US" baseline="0" dirty="0" smtClean="0"/>
              <a:t> for NWP simulation section</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snap shot of cloud</a:t>
            </a:r>
            <a:r>
              <a:rPr lang="en-US" baseline="0" dirty="0" smtClean="0"/>
              <a:t> fractions at about 500 hPa level (5 km altitude):  Base case cloud fraction is ALWAYS from saturation at the grid-scale.  Since convection is predominant during warmer months and the atmosphere is unsaturated, grid scale clouds are uncommon.  For this reason, the Base case predicts almost clear skies, though in reality convection existed at that time.  Note that sometimes, subgrid-scale convection can create grid scale saturation and for such conditions the Base case WRF predicts cloud cover.  As you can see, it does not happen everywhere (top panel figure) as most of the domain is cloud free.  So it can “rain cats &amp; dogs in a clear sky.”  In the Modified case, subgrid cloud cover is introduced and is a reflection on the nature of convection happening at that time.  Now, it rains cats &amp; dogs in a cloudy sky, just like in nature!</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Modified case offers some improvements in cloud cover over</a:t>
            </a:r>
            <a:r>
              <a:rPr lang="en-US" baseline="0" dirty="0" smtClean="0"/>
              <a:t> the Rockies, the Southeast, Mexican mountains, and the Atlantic</a:t>
            </a:r>
            <a:r>
              <a:rPr lang="en-US" dirty="0" smtClean="0"/>
              <a:t>.</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Condensate values of 0.6 g/kg maximum is</a:t>
            </a:r>
            <a:r>
              <a:rPr lang="en-US" baseline="0" dirty="0" smtClean="0"/>
              <a:t> not insignificant and is being passed to the grid scale, important with up to 60% deep cumulus cloud fractions.  Blue blobs high in cloud fraction difference slice indicate reduction of high cirrus decks (i.e., no </a:t>
            </a:r>
            <a:r>
              <a:rPr lang="en-US" baseline="0" dirty="0" err="1" smtClean="0"/>
              <a:t>Cb</a:t>
            </a:r>
            <a:r>
              <a:rPr lang="en-US" baseline="0" dirty="0" smtClean="0"/>
              <a:t> anvils).</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7</a:t>
            </a:fld>
            <a:endParaRPr lang="en-US"/>
          </a:p>
        </p:txBody>
      </p:sp>
    </p:spTree>
    <p:extLst>
      <p:ext uri="{BB962C8B-B14F-4D97-AF65-F5344CB8AC3E}">
        <p14:creationId xmlns:p14="http://schemas.microsoft.com/office/powerpoint/2010/main" val="363304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Modified case adds subgrid cloudiness that effects SW and LW radiation with</a:t>
            </a:r>
            <a:r>
              <a:rPr lang="en-US" baseline="0" dirty="0" smtClean="0"/>
              <a:t> appropriate magnitude.</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9"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13" y="-87313"/>
            <a:ext cx="9331326" cy="70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2914650" y="1447800"/>
            <a:ext cx="5713413"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914650" y="3016250"/>
            <a:ext cx="5713413"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smtClean="0"/>
              <a:t>Click to edit Master subtitle style</a:t>
            </a:r>
          </a:p>
        </p:txBody>
      </p:sp>
      <p:sp>
        <p:nvSpPr>
          <p:cNvPr id="3080" name="Rectangle 8"/>
          <p:cNvSpPr>
            <a:spLocks noChangeArrowheads="1"/>
          </p:cNvSpPr>
          <p:nvPr userDrawn="1"/>
        </p:nvSpPr>
        <p:spPr bwMode="auto">
          <a:xfrm>
            <a:off x="0" y="6224588"/>
            <a:ext cx="762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3097"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1676400" cy="661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7AC5F283-8774-49F4-84D1-2CCA387CA942}" type="slidenum">
              <a:rPr lang="en-US"/>
              <a:pPr/>
              <a:t>‹#›</a:t>
            </a:fld>
            <a:endParaRPr lang="en-US"/>
          </a:p>
        </p:txBody>
      </p:sp>
    </p:spTree>
    <p:extLst>
      <p:ext uri="{BB962C8B-B14F-4D97-AF65-F5344CB8AC3E}">
        <p14:creationId xmlns:p14="http://schemas.microsoft.com/office/powerpoint/2010/main" val="18355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08E0EDAC-61D3-4986-80C1-85E3B8650A18}" type="slidenum">
              <a:rPr lang="en-US"/>
              <a:pPr/>
              <a:t>‹#›</a:t>
            </a:fld>
            <a:endParaRPr lang="en-US"/>
          </a:p>
        </p:txBody>
      </p:sp>
    </p:spTree>
    <p:extLst>
      <p:ext uri="{BB962C8B-B14F-4D97-AF65-F5344CB8AC3E}">
        <p14:creationId xmlns:p14="http://schemas.microsoft.com/office/powerpoint/2010/main" val="221392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pPr/>
              <a:t>‹#›</a:t>
            </a:fld>
            <a:endParaRPr lang="en-US"/>
          </a:p>
        </p:txBody>
      </p:sp>
    </p:spTree>
    <p:extLst>
      <p:ext uri="{BB962C8B-B14F-4D97-AF65-F5344CB8AC3E}">
        <p14:creationId xmlns:p14="http://schemas.microsoft.com/office/powerpoint/2010/main" val="1743279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C17BD84-1B59-4CD3-BBFE-9B8928763ADD}" type="slidenum">
              <a:rPr lang="en-US"/>
              <a:pPr/>
              <a:t>‹#›</a:t>
            </a:fld>
            <a:endParaRPr lang="en-US"/>
          </a:p>
        </p:txBody>
      </p:sp>
    </p:spTree>
    <p:extLst>
      <p:ext uri="{BB962C8B-B14F-4D97-AF65-F5344CB8AC3E}">
        <p14:creationId xmlns:p14="http://schemas.microsoft.com/office/powerpoint/2010/main" val="3512536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CC61F6C8-05D9-420A-A8D9-7300BD0F6B64}" type="slidenum">
              <a:rPr lang="en-US"/>
              <a:pPr/>
              <a:t>‹#›</a:t>
            </a:fld>
            <a:endParaRPr lang="en-US"/>
          </a:p>
        </p:txBody>
      </p:sp>
    </p:spTree>
    <p:extLst>
      <p:ext uri="{BB962C8B-B14F-4D97-AF65-F5344CB8AC3E}">
        <p14:creationId xmlns:p14="http://schemas.microsoft.com/office/powerpoint/2010/main" val="56466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lvl1pPr>
              <a:defRPr/>
            </a:lvl1pPr>
          </a:lstStyle>
          <a:p>
            <a:fld id="{4376FCE6-6A19-4063-B007-650567C3776F}" type="slidenum">
              <a:rPr lang="en-US"/>
              <a:pPr/>
              <a:t>‹#›</a:t>
            </a:fld>
            <a:endParaRPr lang="en-US"/>
          </a:p>
        </p:txBody>
      </p:sp>
    </p:spTree>
    <p:extLst>
      <p:ext uri="{BB962C8B-B14F-4D97-AF65-F5344CB8AC3E}">
        <p14:creationId xmlns:p14="http://schemas.microsoft.com/office/powerpoint/2010/main" val="29326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7238" y="1708150"/>
            <a:ext cx="7772400" cy="3048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0D4DF23-7E53-4D36-89F4-0E94F9B13FF6}" type="slidenum">
              <a:rPr lang="en-US"/>
              <a:pPr/>
              <a:t>‹#›</a:t>
            </a:fld>
            <a:endParaRPr lang="en-US"/>
          </a:p>
        </p:txBody>
      </p:sp>
    </p:spTree>
    <p:extLst>
      <p:ext uri="{BB962C8B-B14F-4D97-AF65-F5344CB8AC3E}">
        <p14:creationId xmlns:p14="http://schemas.microsoft.com/office/powerpoint/2010/main" val="38173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DD1BADB-0226-4665-A1CF-C5FD75EC2A50}" type="slidenum">
              <a:rPr lang="en-US"/>
              <a:pPr/>
              <a:t>‹#›</a:t>
            </a:fld>
            <a:endParaRPr lang="en-US"/>
          </a:p>
        </p:txBody>
      </p:sp>
    </p:spTree>
    <p:extLst>
      <p:ext uri="{BB962C8B-B14F-4D97-AF65-F5344CB8AC3E}">
        <p14:creationId xmlns:p14="http://schemas.microsoft.com/office/powerpoint/2010/main" val="1249594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86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53106BCF-92D8-4AAF-BEDC-6FD6D8CD2C3C}" type="slidenum">
              <a:rPr lang="en-US"/>
              <a:pPr/>
              <a:t>‹#›</a:t>
            </a:fld>
            <a:endParaRPr lang="en-US"/>
          </a:p>
        </p:txBody>
      </p:sp>
    </p:spTree>
    <p:extLst>
      <p:ext uri="{BB962C8B-B14F-4D97-AF65-F5344CB8AC3E}">
        <p14:creationId xmlns:p14="http://schemas.microsoft.com/office/powerpoint/2010/main" val="253036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6224588"/>
            <a:ext cx="685800" cy="228600"/>
          </a:xfrm>
          <a:prstGeom prst="rect">
            <a:avLst/>
          </a:prstGeom>
          <a:solidFill>
            <a:srgbClr val="35577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30" name="Rectangle 6"/>
          <p:cNvSpPr>
            <a:spLocks noGrp="1" noChangeArrowheads="1"/>
          </p:cNvSpPr>
          <p:nvPr>
            <p:ph type="sldNum" sz="quarter" idx="4"/>
          </p:nvPr>
        </p:nvSpPr>
        <p:spPr bwMode="auto">
          <a:xfrm>
            <a:off x="0" y="6224588"/>
            <a:ext cx="609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a:solidFill>
                  <a:schemeClr val="bg1"/>
                </a:solidFill>
              </a:defRPr>
            </a:lvl1pPr>
          </a:lstStyle>
          <a:p>
            <a:fld id="{D781B3BE-A21F-444E-AE2B-939028EF3E67}" type="slidenum">
              <a:rPr lang="en-US"/>
              <a:pPr/>
              <a:t>‹#›</a:t>
            </a:fld>
            <a:endParaRPr lang="en-US"/>
          </a:p>
        </p:txBody>
      </p:sp>
      <p:pic>
        <p:nvPicPr>
          <p:cNvPr id="1041" name="Picture 17" descr="EPA Logo 2955 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4825" y="457200"/>
            <a:ext cx="1704975" cy="6715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381000" y="2895600"/>
            <a:ext cx="4953000" cy="1936750"/>
          </a:xfrm>
        </p:spPr>
        <p:txBody>
          <a:bodyPr/>
          <a:lstStyle/>
          <a:p>
            <a:pPr>
              <a:lnSpc>
                <a:spcPct val="80000"/>
              </a:lnSpc>
              <a:spcBef>
                <a:spcPts val="0"/>
              </a:spcBef>
            </a:pPr>
            <a:r>
              <a:rPr lang="en-US" dirty="0" smtClean="0">
                <a:latin typeface="Arial" pitchFamily="34" charset="0"/>
                <a:cs typeface="Arial" pitchFamily="34" charset="0"/>
              </a:rPr>
              <a:t>Jerold Herwehe</a:t>
            </a:r>
            <a:r>
              <a:rPr lang="en-US" baseline="30000" dirty="0" smtClean="0">
                <a:latin typeface="Arial" pitchFamily="34" charset="0"/>
                <a:cs typeface="Arial" pitchFamily="34" charset="0"/>
              </a:rPr>
              <a:t>1</a:t>
            </a:r>
            <a:r>
              <a:rPr lang="en-US" dirty="0" smtClean="0">
                <a:latin typeface="Arial" pitchFamily="34" charset="0"/>
                <a:cs typeface="Arial" pitchFamily="34" charset="0"/>
              </a:rPr>
              <a:t>, Kiran Alapaty</a:t>
            </a:r>
            <a:r>
              <a:rPr lang="en-US" baseline="30000" dirty="0" smtClean="0">
                <a:latin typeface="Arial" pitchFamily="34" charset="0"/>
                <a:cs typeface="Arial" pitchFamily="34" charset="0"/>
              </a:rPr>
              <a:t>1</a:t>
            </a:r>
            <a:r>
              <a:rPr lang="en-US" dirty="0" smtClean="0">
                <a:latin typeface="Arial" pitchFamily="34" charset="0"/>
                <a:cs typeface="Arial" pitchFamily="34" charset="0"/>
              </a:rPr>
              <a:t>, Chris Nolte</a:t>
            </a:r>
            <a:r>
              <a:rPr lang="en-US" baseline="30000" dirty="0" smtClean="0">
                <a:latin typeface="Arial" pitchFamily="34" charset="0"/>
                <a:cs typeface="Arial" pitchFamily="34" charset="0"/>
              </a:rPr>
              <a:t>1</a:t>
            </a:r>
            <a:r>
              <a:rPr lang="en-US" dirty="0" smtClean="0">
                <a:latin typeface="Arial" pitchFamily="34" charset="0"/>
                <a:cs typeface="Arial" pitchFamily="34" charset="0"/>
              </a:rPr>
              <a:t>, Russ Bullock</a:t>
            </a:r>
            <a:r>
              <a:rPr lang="en-US" baseline="30000" dirty="0" smtClean="0">
                <a:latin typeface="Arial" pitchFamily="34" charset="0"/>
                <a:cs typeface="Arial" pitchFamily="34" charset="0"/>
              </a:rPr>
              <a:t>1</a:t>
            </a:r>
            <a:r>
              <a:rPr lang="en-US" dirty="0" smtClean="0">
                <a:latin typeface="Arial" pitchFamily="34" charset="0"/>
                <a:cs typeface="Arial" pitchFamily="34" charset="0"/>
              </a:rPr>
              <a:t>,</a:t>
            </a:r>
          </a:p>
          <a:p>
            <a:pPr>
              <a:lnSpc>
                <a:spcPct val="80000"/>
              </a:lnSpc>
              <a:spcBef>
                <a:spcPts val="0"/>
              </a:spcBef>
            </a:pPr>
            <a:r>
              <a:rPr lang="en-US" dirty="0" smtClean="0">
                <a:latin typeface="Arial" pitchFamily="34" charset="0"/>
                <a:cs typeface="Arial" pitchFamily="34" charset="0"/>
              </a:rPr>
              <a:t>Tanya Otte</a:t>
            </a:r>
            <a:r>
              <a:rPr lang="en-US" baseline="30000" dirty="0" smtClean="0">
                <a:latin typeface="Arial" pitchFamily="34" charset="0"/>
                <a:cs typeface="Arial" pitchFamily="34" charset="0"/>
              </a:rPr>
              <a:t>1</a:t>
            </a:r>
            <a:r>
              <a:rPr lang="en-US" dirty="0" smtClean="0">
                <a:latin typeface="Arial" pitchFamily="34" charset="0"/>
                <a:cs typeface="Arial" pitchFamily="34" charset="0"/>
              </a:rPr>
              <a:t>, Megan Mallard</a:t>
            </a:r>
            <a:r>
              <a:rPr lang="en-US" baseline="30000" dirty="0" smtClean="0">
                <a:latin typeface="Arial" pitchFamily="34" charset="0"/>
                <a:cs typeface="Arial" pitchFamily="34" charset="0"/>
              </a:rPr>
              <a:t>1</a:t>
            </a:r>
            <a:r>
              <a:rPr lang="en-US" dirty="0" smtClean="0">
                <a:latin typeface="Arial" pitchFamily="34" charset="0"/>
                <a:cs typeface="Arial" pitchFamily="34" charset="0"/>
              </a:rPr>
              <a:t>,</a:t>
            </a:r>
          </a:p>
          <a:p>
            <a:pPr>
              <a:lnSpc>
                <a:spcPct val="80000"/>
              </a:lnSpc>
              <a:spcBef>
                <a:spcPts val="0"/>
              </a:spcBef>
            </a:pPr>
            <a:r>
              <a:rPr lang="en-US" dirty="0" smtClean="0">
                <a:latin typeface="Arial" pitchFamily="34" charset="0"/>
                <a:cs typeface="Arial" pitchFamily="34" charset="0"/>
              </a:rPr>
              <a:t>Jimy Dudhia</a:t>
            </a:r>
            <a:r>
              <a:rPr lang="en-US" baseline="30000" dirty="0" smtClean="0">
                <a:latin typeface="Arial" pitchFamily="34" charset="0"/>
                <a:cs typeface="Arial" pitchFamily="34" charset="0"/>
              </a:rPr>
              <a:t>2</a:t>
            </a:r>
            <a:r>
              <a:rPr lang="en-US" dirty="0" smtClean="0">
                <a:latin typeface="Arial" pitchFamily="34" charset="0"/>
                <a:cs typeface="Arial" pitchFamily="34" charset="0"/>
              </a:rPr>
              <a:t>, and Jack Kain</a:t>
            </a:r>
            <a:r>
              <a:rPr lang="en-US" baseline="30000" dirty="0" smtClean="0">
                <a:latin typeface="Arial" pitchFamily="34" charset="0"/>
                <a:cs typeface="Arial" pitchFamily="34" charset="0"/>
              </a:rPr>
              <a:t>3</a:t>
            </a:r>
          </a:p>
          <a:p>
            <a:pPr>
              <a:lnSpc>
                <a:spcPct val="80000"/>
              </a:lnSpc>
            </a:pPr>
            <a:r>
              <a:rPr lang="en-US" sz="1800" baseline="30000" dirty="0" smtClean="0">
                <a:latin typeface="Arial" pitchFamily="34" charset="0"/>
                <a:cs typeface="Arial" pitchFamily="34" charset="0"/>
              </a:rPr>
              <a:t>1</a:t>
            </a:r>
            <a:r>
              <a:rPr lang="en-US" sz="1800" dirty="0" smtClean="0">
                <a:latin typeface="Arial" pitchFamily="34" charset="0"/>
                <a:cs typeface="Arial" pitchFamily="34" charset="0"/>
              </a:rPr>
              <a:t>Atmospheric Modeling and Analysis Division U.S. Environmental Protection Agency</a:t>
            </a:r>
          </a:p>
          <a:p>
            <a:pPr>
              <a:lnSpc>
                <a:spcPct val="80000"/>
              </a:lnSpc>
              <a:spcBef>
                <a:spcPts val="0"/>
              </a:spcBef>
            </a:pPr>
            <a:r>
              <a:rPr lang="en-US" sz="1800" dirty="0" smtClean="0">
                <a:latin typeface="Arial" pitchFamily="34" charset="0"/>
                <a:cs typeface="Arial" pitchFamily="34" charset="0"/>
              </a:rPr>
              <a:t>Research Triangle Park, NC</a:t>
            </a:r>
          </a:p>
          <a:p>
            <a:pPr>
              <a:lnSpc>
                <a:spcPct val="80000"/>
              </a:lnSpc>
            </a:pPr>
            <a:r>
              <a:rPr lang="en-US" sz="1800" baseline="30000" dirty="0" smtClean="0">
                <a:latin typeface="Arial" pitchFamily="34" charset="0"/>
                <a:cs typeface="Arial" pitchFamily="34" charset="0"/>
              </a:rPr>
              <a:t>2</a:t>
            </a:r>
            <a:r>
              <a:rPr lang="en-US" sz="1800" dirty="0" smtClean="0">
                <a:latin typeface="Arial" pitchFamily="34" charset="0"/>
                <a:cs typeface="Arial" pitchFamily="34" charset="0"/>
              </a:rPr>
              <a:t>National Center for Atmospheric Research Boulder, CO</a:t>
            </a:r>
          </a:p>
          <a:p>
            <a:pPr>
              <a:lnSpc>
                <a:spcPct val="80000"/>
              </a:lnSpc>
            </a:pPr>
            <a:r>
              <a:rPr lang="en-US" sz="1800" baseline="30000" dirty="0" smtClean="0">
                <a:latin typeface="Arial" pitchFamily="34" charset="0"/>
                <a:cs typeface="Arial" pitchFamily="34" charset="0"/>
              </a:rPr>
              <a:t>3</a:t>
            </a:r>
            <a:r>
              <a:rPr lang="en-US" sz="1800" dirty="0" smtClean="0">
                <a:latin typeface="Arial" pitchFamily="34" charset="0"/>
                <a:cs typeface="Arial" pitchFamily="34" charset="0"/>
              </a:rPr>
              <a:t>National Severe Storms Laboratory</a:t>
            </a:r>
          </a:p>
          <a:p>
            <a:pPr>
              <a:lnSpc>
                <a:spcPct val="80000"/>
              </a:lnSpc>
              <a:spcBef>
                <a:spcPts val="0"/>
              </a:spcBef>
            </a:pPr>
            <a:r>
              <a:rPr lang="en-US" sz="1800" dirty="0" smtClean="0">
                <a:latin typeface="Arial" pitchFamily="34" charset="0"/>
                <a:cs typeface="Arial" pitchFamily="34" charset="0"/>
              </a:rPr>
              <a:t>National Oceanic &amp; Atmospheric Administration </a:t>
            </a:r>
          </a:p>
          <a:p>
            <a:pPr>
              <a:lnSpc>
                <a:spcPct val="80000"/>
              </a:lnSpc>
              <a:spcBef>
                <a:spcPts val="0"/>
              </a:spcBef>
            </a:pPr>
            <a:r>
              <a:rPr lang="en-US" sz="1800" dirty="0" smtClean="0">
                <a:latin typeface="Arial" pitchFamily="34" charset="0"/>
                <a:cs typeface="Arial" pitchFamily="34" charset="0"/>
              </a:rPr>
              <a:t>Norman, OK</a:t>
            </a:r>
            <a:endParaRPr lang="en-US" sz="1800" dirty="0">
              <a:latin typeface="Arial" pitchFamily="34" charset="0"/>
              <a:cs typeface="Arial" pitchFamily="34" charset="0"/>
            </a:endParaRPr>
          </a:p>
        </p:txBody>
      </p:sp>
      <p:sp>
        <p:nvSpPr>
          <p:cNvPr id="5" name="Rectangle 16"/>
          <p:cNvSpPr>
            <a:spLocks noChangeArrowheads="1"/>
          </p:cNvSpPr>
          <p:nvPr/>
        </p:nvSpPr>
        <p:spPr bwMode="auto">
          <a:xfrm>
            <a:off x="833438" y="6224588"/>
            <a:ext cx="5643562" cy="228600"/>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sz="900" b="1" dirty="0">
                <a:solidFill>
                  <a:schemeClr val="bg1"/>
                </a:solidFill>
              </a:rPr>
              <a:t>Office of Research and </a:t>
            </a:r>
            <a:r>
              <a:rPr lang="en-US" sz="900" b="1" dirty="0" smtClean="0">
                <a:solidFill>
                  <a:schemeClr val="bg1"/>
                </a:solidFill>
              </a:rPr>
              <a:t>Development</a:t>
            </a:r>
            <a:endParaRPr lang="en-US" sz="900" b="1" dirty="0" smtClean="0"/>
          </a:p>
          <a:p>
            <a:pPr>
              <a:lnSpc>
                <a:spcPct val="90000"/>
              </a:lnSpc>
            </a:pPr>
            <a:r>
              <a:rPr lang="en-US" sz="900" dirty="0" smtClean="0">
                <a:solidFill>
                  <a:schemeClr val="bg1"/>
                </a:solidFill>
              </a:rPr>
              <a:t>National Exposure Research Laboratory, Atmospheric Modeling and Analysis Division</a:t>
            </a:r>
            <a:endParaRPr lang="en-US" sz="900" dirty="0">
              <a:solidFill>
                <a:schemeClr val="bg1"/>
              </a:solidFill>
            </a:endParaRPr>
          </a:p>
        </p:txBody>
      </p:sp>
      <p:sp>
        <p:nvSpPr>
          <p:cNvPr id="6" name="Rectangle 4"/>
          <p:cNvSpPr txBox="1">
            <a:spLocks noChangeArrowheads="1"/>
          </p:cNvSpPr>
          <p:nvPr/>
        </p:nvSpPr>
        <p:spPr bwMode="auto">
          <a:xfrm>
            <a:off x="0" y="6248400"/>
            <a:ext cx="762000" cy="152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smtClean="0">
                <a:solidFill>
                  <a:schemeClr val="bg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a:defRPr/>
            </a:pPr>
            <a:r>
              <a:rPr lang="en-US" sz="800" dirty="0" smtClean="0">
                <a:solidFill>
                  <a:schemeClr val="tx1"/>
                </a:solidFill>
              </a:rPr>
              <a:t>Oct. 15, 2012</a:t>
            </a:r>
            <a:endParaRPr lang="en-US" sz="800" dirty="0">
              <a:solidFill>
                <a:schemeClr val="tx1"/>
              </a:solidFill>
            </a:endParaRPr>
          </a:p>
        </p:txBody>
      </p:sp>
      <p:pic>
        <p:nvPicPr>
          <p:cNvPr id="12" name="Picture 5"/>
          <p:cNvPicPr>
            <a:picLocks noChangeAspect="1" noChangeArrowheads="1"/>
          </p:cNvPicPr>
          <p:nvPr/>
        </p:nvPicPr>
        <p:blipFill>
          <a:blip r:embed="rId3" cstate="print"/>
          <a:srcRect l="11875" t="29000" r="68125" b="62000"/>
          <a:stretch>
            <a:fillRect/>
          </a:stretch>
        </p:blipFill>
        <p:spPr bwMode="auto">
          <a:xfrm>
            <a:off x="1752600" y="5791200"/>
            <a:ext cx="838200" cy="235744"/>
          </a:xfrm>
          <a:prstGeom prst="rect">
            <a:avLst/>
          </a:prstGeom>
          <a:noFill/>
          <a:ln w="9525">
            <a:noFill/>
            <a:miter lim="800000"/>
            <a:headEnd/>
            <a:tailEnd/>
          </a:ln>
        </p:spPr>
      </p:pic>
      <p:pic>
        <p:nvPicPr>
          <p:cNvPr id="14" name="Picture 5"/>
          <p:cNvPicPr>
            <a:picLocks noChangeAspect="1" noChangeArrowheads="1"/>
          </p:cNvPicPr>
          <p:nvPr/>
        </p:nvPicPr>
        <p:blipFill>
          <a:blip r:embed="rId4" cstate="print"/>
          <a:srcRect l="-768" t="1069" b="-3031"/>
          <a:stretch>
            <a:fillRect/>
          </a:stretch>
        </p:blipFill>
        <p:spPr bwMode="auto">
          <a:xfrm rot="-5400000">
            <a:off x="5513070" y="2716530"/>
            <a:ext cx="3733800" cy="3939540"/>
          </a:xfrm>
          <a:prstGeom prst="rect">
            <a:avLst/>
          </a:prstGeom>
          <a:noFill/>
          <a:ln w="9525">
            <a:noFill/>
            <a:miter lim="800000"/>
            <a:headEnd/>
            <a:tailEnd/>
          </a:ln>
        </p:spPr>
      </p:pic>
      <p:pic>
        <p:nvPicPr>
          <p:cNvPr id="16" name="Picture 2"/>
          <p:cNvPicPr>
            <a:picLocks noChangeAspect="1" noChangeArrowheads="1"/>
          </p:cNvPicPr>
          <p:nvPr/>
        </p:nvPicPr>
        <p:blipFill>
          <a:blip r:embed="rId5" cstate="print"/>
          <a:srcRect l="9750" t="22000" r="82500" b="70667"/>
          <a:stretch>
            <a:fillRect/>
          </a:stretch>
        </p:blipFill>
        <p:spPr bwMode="auto">
          <a:xfrm>
            <a:off x="1752600" y="5029200"/>
            <a:ext cx="858982" cy="304800"/>
          </a:xfrm>
          <a:prstGeom prst="rect">
            <a:avLst/>
          </a:prstGeom>
          <a:noFill/>
          <a:ln w="9525">
            <a:noFill/>
            <a:miter lim="800000"/>
            <a:headEnd/>
            <a:tailEnd/>
          </a:ln>
        </p:spPr>
      </p:pic>
      <p:sp>
        <p:nvSpPr>
          <p:cNvPr id="15" name="TextBox 13"/>
          <p:cNvSpPr txBox="1">
            <a:spLocks noChangeArrowheads="1"/>
          </p:cNvSpPr>
          <p:nvPr/>
        </p:nvSpPr>
        <p:spPr bwMode="auto">
          <a:xfrm>
            <a:off x="1447800" y="76200"/>
            <a:ext cx="7696200" cy="2600712"/>
          </a:xfrm>
          <a:prstGeom prst="rect">
            <a:avLst/>
          </a:prstGeom>
          <a:noFill/>
          <a:ln w="9525">
            <a:noFill/>
            <a:miter lim="800000"/>
            <a:headEnd/>
            <a:tailEnd/>
          </a:ln>
        </p:spPr>
        <p:txBody>
          <a:bodyPr wrap="square">
            <a:spAutoFit/>
          </a:bodyPr>
          <a:lstStyle/>
          <a:p>
            <a:endParaRPr lang="en-US" sz="300" b="1" i="1" dirty="0" smtClean="0">
              <a:solidFill>
                <a:srgbClr val="00B050"/>
              </a:solidFill>
            </a:endParaRPr>
          </a:p>
          <a:p>
            <a:pPr algn="ctr"/>
            <a:r>
              <a:rPr lang="en-US" sz="4000" b="1" dirty="0" smtClean="0">
                <a:solidFill>
                  <a:schemeClr val="bg1"/>
                </a:solidFill>
                <a:effectLst>
                  <a:outerShdw blurRad="50800" dist="50800" dir="2700000" algn="ctr" rotWithShape="0">
                    <a:srgbClr val="000000"/>
                  </a:outerShdw>
                </a:effectLst>
              </a:rPr>
              <a:t>Effects of Implementing</a:t>
            </a:r>
            <a:endParaRPr lang="en-US" sz="4000" b="1" dirty="0" smtClean="0">
              <a:solidFill>
                <a:schemeClr val="bg1"/>
              </a:solidFill>
            </a:endParaRPr>
          </a:p>
          <a:p>
            <a:pPr algn="ctr"/>
            <a:r>
              <a:rPr lang="en-US" sz="4000" b="1" dirty="0" smtClean="0">
                <a:solidFill>
                  <a:schemeClr val="bg1"/>
                </a:solidFill>
                <a:effectLst>
                  <a:outerShdw blurRad="50800" dist="50800" dir="2700000" algn="ctr" rotWithShape="0">
                    <a:srgbClr val="000000"/>
                  </a:outerShdw>
                </a:effectLst>
              </a:rPr>
              <a:t>Subgrid-Scale </a:t>
            </a:r>
          </a:p>
          <a:p>
            <a:pPr algn="ctr"/>
            <a:r>
              <a:rPr lang="en-US" sz="4000" b="1" dirty="0" smtClean="0">
                <a:solidFill>
                  <a:schemeClr val="bg1"/>
                </a:solidFill>
                <a:effectLst>
                  <a:outerShdw blurRad="50800" dist="50800" dir="2700000" algn="ctr" rotWithShape="0">
                    <a:srgbClr val="000000"/>
                  </a:outerShdw>
                </a:effectLst>
              </a:rPr>
              <a:t>Cloud-Radiation Interactions in WRF</a:t>
            </a:r>
          </a:p>
        </p:txBody>
      </p:sp>
      <p:sp>
        <p:nvSpPr>
          <p:cNvPr id="9" name="TextBox 8"/>
          <p:cNvSpPr txBox="1"/>
          <p:nvPr/>
        </p:nvSpPr>
        <p:spPr>
          <a:xfrm>
            <a:off x="381000" y="6477000"/>
            <a:ext cx="2973891" cy="246221"/>
          </a:xfrm>
          <a:prstGeom prst="rect">
            <a:avLst/>
          </a:prstGeom>
          <a:noFill/>
        </p:spPr>
        <p:txBody>
          <a:bodyPr wrap="none" rtlCol="0">
            <a:spAutoFit/>
          </a:bodyPr>
          <a:lstStyle/>
          <a:p>
            <a:r>
              <a:rPr lang="en-US" sz="1000" dirty="0" smtClean="0">
                <a:solidFill>
                  <a:schemeClr val="bg1"/>
                </a:solidFill>
              </a:rPr>
              <a:t>11</a:t>
            </a:r>
            <a:r>
              <a:rPr lang="en-US" sz="1000" baseline="30000" dirty="0" smtClean="0">
                <a:solidFill>
                  <a:schemeClr val="bg1"/>
                </a:solidFill>
              </a:rPr>
              <a:t>th</a:t>
            </a:r>
            <a:r>
              <a:rPr lang="en-US" sz="1000" dirty="0" smtClean="0">
                <a:solidFill>
                  <a:schemeClr val="bg1"/>
                </a:solidFill>
              </a:rPr>
              <a:t> Annual CMAS Conference in Chapel Hill, NC</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8872" y="396552"/>
            <a:ext cx="7120128" cy="2872602"/>
          </a:xfrm>
          <a:prstGeom prst="rect">
            <a:avLst/>
          </a:prstGeom>
          <a:noFill/>
          <a:ln w="9525">
            <a:noFill/>
            <a:miter lim="800000"/>
            <a:headEnd/>
            <a:tailEnd/>
          </a:ln>
        </p:spPr>
      </p:pic>
      <p:pic>
        <p:nvPicPr>
          <p:cNvPr id="358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01043" y="3505200"/>
            <a:ext cx="6019800" cy="2986376"/>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fld id="{B99B544D-27CB-421D-857D-21D8A33B11EC}" type="slidenum">
              <a:rPr lang="en-US" smtClean="0"/>
              <a:pPr/>
              <a:t>9</a:t>
            </a:fld>
            <a:endParaRPr lang="en-US"/>
          </a:p>
        </p:txBody>
      </p:sp>
      <p:sp>
        <p:nvSpPr>
          <p:cNvPr id="8" name="TextBox 7"/>
          <p:cNvSpPr txBox="1"/>
          <p:nvPr/>
        </p:nvSpPr>
        <p:spPr>
          <a:xfrm>
            <a:off x="7104071" y="617135"/>
            <a:ext cx="2027735" cy="2431435"/>
          </a:xfrm>
          <a:prstGeom prst="rect">
            <a:avLst/>
          </a:prstGeom>
          <a:noFill/>
        </p:spPr>
        <p:txBody>
          <a:bodyPr wrap="none" rtlCol="0">
            <a:spAutoFit/>
          </a:bodyPr>
          <a:lstStyle/>
          <a:p>
            <a:pPr algn="ctr"/>
            <a:r>
              <a:rPr lang="en-US" sz="2400" b="1" dirty="0" smtClean="0">
                <a:solidFill>
                  <a:srgbClr val="0070C0"/>
                </a:solidFill>
              </a:rPr>
              <a:t>Layer 1</a:t>
            </a:r>
          </a:p>
          <a:p>
            <a:pPr algn="ctr"/>
            <a:r>
              <a:rPr lang="en-US" b="1" dirty="0" smtClean="0">
                <a:solidFill>
                  <a:srgbClr val="0070C0"/>
                </a:solidFill>
              </a:rPr>
              <a:t>Temperature</a:t>
            </a:r>
            <a:endParaRPr lang="en-US" sz="2400" b="1" dirty="0" smtClean="0">
              <a:solidFill>
                <a:srgbClr val="0070C0"/>
              </a:solidFill>
            </a:endParaRPr>
          </a:p>
          <a:p>
            <a:pPr algn="ctr"/>
            <a:r>
              <a:rPr lang="en-US" sz="2400" b="1" dirty="0" smtClean="0">
                <a:solidFill>
                  <a:srgbClr val="0070C0"/>
                </a:solidFill>
              </a:rPr>
              <a:t>Differences</a:t>
            </a:r>
          </a:p>
          <a:p>
            <a:pPr algn="ctr"/>
            <a:r>
              <a:rPr lang="en-US" sz="2000" b="1" dirty="0">
                <a:solidFill>
                  <a:srgbClr val="0070C0"/>
                </a:solidFill>
                <a:sym typeface="Symbol"/>
              </a:rPr>
              <a:t></a:t>
            </a:r>
            <a:r>
              <a:rPr lang="en-US" sz="2000" b="1" dirty="0" smtClean="0">
                <a:solidFill>
                  <a:srgbClr val="00B050"/>
                </a:solidFill>
              </a:rPr>
              <a:t>(Modified</a:t>
            </a:r>
            <a:r>
              <a:rPr lang="en-US" sz="2000" dirty="0" smtClean="0">
                <a:solidFill>
                  <a:srgbClr val="00B050"/>
                </a:solidFill>
                <a:latin typeface="Symbol" pitchFamily="18" charset="2"/>
              </a:rPr>
              <a:t>-     </a:t>
            </a:r>
            <a:endParaRPr lang="en-US" sz="2000" dirty="0" smtClean="0">
              <a:solidFill>
                <a:srgbClr val="00B050"/>
              </a:solidFill>
              <a:latin typeface="Symbol" pitchFamily="18" charset="2"/>
            </a:endParaRPr>
          </a:p>
          <a:p>
            <a:pPr algn="ctr"/>
            <a:r>
              <a:rPr lang="en-US" sz="2000" b="1" dirty="0" smtClean="0">
                <a:solidFill>
                  <a:srgbClr val="00B050"/>
                </a:solidFill>
              </a:rPr>
              <a:t>Base)</a:t>
            </a:r>
            <a:endParaRPr lang="en-US" sz="2000" b="1" dirty="0" smtClean="0">
              <a:solidFill>
                <a:srgbClr val="00B0F0"/>
              </a:solidFill>
            </a:endParaRPr>
          </a:p>
          <a:p>
            <a:pPr algn="ctr"/>
            <a:r>
              <a:rPr lang="en-US" sz="2000" b="1" dirty="0" smtClean="0">
                <a:solidFill>
                  <a:srgbClr val="0070C0"/>
                </a:solidFill>
              </a:rPr>
              <a:t>6 p.m. EDT</a:t>
            </a:r>
          </a:p>
          <a:p>
            <a:pPr algn="ctr"/>
            <a:r>
              <a:rPr lang="en-US" sz="2000" b="1" dirty="0" smtClean="0">
                <a:solidFill>
                  <a:srgbClr val="0070C0"/>
                </a:solidFill>
              </a:rPr>
              <a:t>July 29, 2010</a:t>
            </a:r>
          </a:p>
        </p:txBody>
      </p:sp>
      <p:sp>
        <p:nvSpPr>
          <p:cNvPr id="9" name="TextBox 8"/>
          <p:cNvSpPr txBox="1"/>
          <p:nvPr/>
        </p:nvSpPr>
        <p:spPr>
          <a:xfrm>
            <a:off x="583966" y="3905781"/>
            <a:ext cx="2027735" cy="2185214"/>
          </a:xfrm>
          <a:prstGeom prst="rect">
            <a:avLst/>
          </a:prstGeom>
          <a:noFill/>
        </p:spPr>
        <p:txBody>
          <a:bodyPr wrap="none" rtlCol="0">
            <a:spAutoFit/>
          </a:bodyPr>
          <a:lstStyle/>
          <a:p>
            <a:pPr algn="ctr"/>
            <a:r>
              <a:rPr lang="en-US" sz="2400" b="1" dirty="0" smtClean="0">
                <a:solidFill>
                  <a:srgbClr val="0070C0"/>
                </a:solidFill>
              </a:rPr>
              <a:t>Time Series</a:t>
            </a:r>
          </a:p>
          <a:p>
            <a:pPr algn="ctr"/>
            <a:r>
              <a:rPr lang="en-US" b="1" dirty="0" smtClean="0">
                <a:solidFill>
                  <a:srgbClr val="0070C0"/>
                </a:solidFill>
              </a:rPr>
              <a:t>o</a:t>
            </a:r>
            <a:r>
              <a:rPr lang="en-US" sz="2400" b="1" dirty="0" smtClean="0">
                <a:solidFill>
                  <a:srgbClr val="0070C0"/>
                </a:solidFill>
              </a:rPr>
              <a:t>f Layer 1</a:t>
            </a:r>
          </a:p>
          <a:p>
            <a:pPr algn="ctr"/>
            <a:r>
              <a:rPr lang="en-US" sz="2400" b="1" dirty="0" smtClean="0">
                <a:solidFill>
                  <a:srgbClr val="0070C0"/>
                </a:solidFill>
              </a:rPr>
              <a:t>Temperature</a:t>
            </a:r>
          </a:p>
          <a:p>
            <a:pPr algn="ctr"/>
            <a:r>
              <a:rPr lang="en-US" sz="2400" b="1" dirty="0" smtClean="0">
                <a:solidFill>
                  <a:srgbClr val="0070C0"/>
                </a:solidFill>
              </a:rPr>
              <a:t>Differences</a:t>
            </a:r>
          </a:p>
          <a:p>
            <a:pPr algn="ctr"/>
            <a:r>
              <a:rPr lang="en-US" sz="2000" b="1" dirty="0" smtClean="0">
                <a:solidFill>
                  <a:srgbClr val="00B050"/>
                </a:solidFill>
              </a:rPr>
              <a:t>(Modified</a:t>
            </a:r>
            <a:r>
              <a:rPr lang="en-US" sz="2000" dirty="0" smtClean="0">
                <a:solidFill>
                  <a:srgbClr val="00B050"/>
                </a:solidFill>
                <a:latin typeface="Symbol" pitchFamily="18" charset="2"/>
              </a:rPr>
              <a:t>-</a:t>
            </a:r>
          </a:p>
          <a:p>
            <a:pPr algn="ctr"/>
            <a:r>
              <a:rPr lang="en-US" sz="2000" b="1" dirty="0" smtClean="0">
                <a:solidFill>
                  <a:srgbClr val="00B050"/>
                </a:solidFill>
              </a:rPr>
              <a:t>      Base)</a:t>
            </a:r>
            <a:r>
              <a:rPr lang="en-US" sz="2000" b="1" dirty="0" smtClean="0">
                <a:solidFill>
                  <a:srgbClr val="0070C0"/>
                </a:solidFill>
                <a:sym typeface="Symbol"/>
              </a:rPr>
              <a:t> </a:t>
            </a:r>
            <a:r>
              <a:rPr lang="en-US" sz="2000" b="1" dirty="0" smtClean="0">
                <a:solidFill>
                  <a:srgbClr val="0070C0"/>
                </a:solidFill>
                <a:sym typeface="Symbol"/>
              </a:rPr>
              <a:t></a:t>
            </a:r>
            <a:endParaRPr lang="en-US" sz="2000" b="1" dirty="0" smtClean="0">
              <a:solidFill>
                <a:srgbClr val="00B0F0"/>
              </a:solidFill>
            </a:endParaRPr>
          </a:p>
        </p:txBody>
      </p:sp>
      <p:sp>
        <p:nvSpPr>
          <p:cNvPr id="10" name="TextBox 9"/>
          <p:cNvSpPr txBox="1"/>
          <p:nvPr/>
        </p:nvSpPr>
        <p:spPr>
          <a:xfrm>
            <a:off x="118872" y="3197423"/>
            <a:ext cx="314510" cy="307777"/>
          </a:xfrm>
          <a:prstGeom prst="rect">
            <a:avLst/>
          </a:prstGeom>
          <a:noFill/>
        </p:spPr>
        <p:txBody>
          <a:bodyPr wrap="none" rtlCol="0">
            <a:spAutoFit/>
          </a:bodyPr>
          <a:lstStyle/>
          <a:p>
            <a:r>
              <a:rPr lang="en-US" sz="1400" b="1" dirty="0" smtClean="0"/>
              <a:t>K</a:t>
            </a:r>
            <a:endParaRPr lang="en-US" sz="1400" b="1" dirty="0"/>
          </a:p>
        </p:txBody>
      </p:sp>
      <p:sp>
        <p:nvSpPr>
          <p:cNvPr id="11" name="TextBox 10"/>
          <p:cNvSpPr txBox="1"/>
          <p:nvPr/>
        </p:nvSpPr>
        <p:spPr>
          <a:xfrm>
            <a:off x="2971800" y="4736778"/>
            <a:ext cx="380232" cy="261610"/>
          </a:xfrm>
          <a:prstGeom prst="rect">
            <a:avLst/>
          </a:prstGeom>
          <a:noFill/>
        </p:spPr>
        <p:txBody>
          <a:bodyPr wrap="none" rtlCol="0">
            <a:spAutoFit/>
          </a:bodyPr>
          <a:lstStyle/>
          <a:p>
            <a:r>
              <a:rPr lang="en-US" sz="1100" b="1" dirty="0" smtClean="0"/>
              <a:t>(K)</a:t>
            </a:r>
            <a:endParaRPr lang="en-US" sz="1100" b="1" dirty="0"/>
          </a:p>
        </p:txBody>
      </p:sp>
      <p:sp>
        <p:nvSpPr>
          <p:cNvPr id="12" name="TextBox 11"/>
          <p:cNvSpPr txBox="1"/>
          <p:nvPr/>
        </p:nvSpPr>
        <p:spPr>
          <a:xfrm>
            <a:off x="5132832" y="6481500"/>
            <a:ext cx="2424062" cy="261610"/>
          </a:xfrm>
          <a:prstGeom prst="rect">
            <a:avLst/>
          </a:prstGeom>
          <a:noFill/>
        </p:spPr>
        <p:txBody>
          <a:bodyPr wrap="none" rtlCol="0">
            <a:spAutoFit/>
          </a:bodyPr>
          <a:lstStyle/>
          <a:p>
            <a:r>
              <a:rPr lang="en-US" sz="1100" b="1" dirty="0" smtClean="0"/>
              <a:t>Simulation Hours 24-30 July 2010</a:t>
            </a:r>
            <a:endParaRPr lang="en-US" sz="1100" b="1" dirty="0"/>
          </a:p>
        </p:txBody>
      </p:sp>
      <p:sp>
        <p:nvSpPr>
          <p:cNvPr id="13" name="TextBox 12"/>
          <p:cNvSpPr txBox="1"/>
          <p:nvPr/>
        </p:nvSpPr>
        <p:spPr>
          <a:xfrm>
            <a:off x="5255462" y="3581400"/>
            <a:ext cx="2178802" cy="261610"/>
          </a:xfrm>
          <a:prstGeom prst="rect">
            <a:avLst/>
          </a:prstGeom>
          <a:noFill/>
        </p:spPr>
        <p:txBody>
          <a:bodyPr wrap="none" rtlCol="0">
            <a:spAutoFit/>
          </a:bodyPr>
          <a:lstStyle/>
          <a:p>
            <a:r>
              <a:rPr lang="en-US" sz="1100" b="1" dirty="0" smtClean="0"/>
              <a:t>(Avg. Diff. over All Land Area)</a:t>
            </a:r>
            <a:endParaRPr lang="en-US" sz="1100" b="1" dirty="0"/>
          </a:p>
        </p:txBody>
      </p:sp>
      <p:sp>
        <p:nvSpPr>
          <p:cNvPr id="14" name="Rectangle 4"/>
          <p:cNvSpPr txBox="1">
            <a:spLocks noChangeArrowheads="1"/>
          </p:cNvSpPr>
          <p:nvPr/>
        </p:nvSpPr>
        <p:spPr bwMode="auto">
          <a:xfrm>
            <a:off x="1676400" y="0"/>
            <a:ext cx="5791200" cy="436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53975" algn="l" rtl="0" eaLnBrk="0" fontAlgn="base" hangingPunct="0">
              <a:spcBef>
                <a:spcPct val="0"/>
              </a:spcBef>
              <a:spcAft>
                <a:spcPct val="0"/>
              </a:spcAft>
              <a:defRPr sz="2000" b="1">
                <a:solidFill>
                  <a:srgbClr val="0070B9"/>
                </a:solidFill>
                <a:latin typeface="+mj-lt"/>
                <a:ea typeface="+mj-ea"/>
                <a:cs typeface="+mj-cs"/>
              </a:defRPr>
            </a:lvl1pPr>
            <a:lvl2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2pPr>
            <a:lvl3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3pPr>
            <a:lvl4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4pPr>
            <a:lvl5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5pPr>
            <a:lvl6pPr marL="511175" algn="l" rtl="0" fontAlgn="base">
              <a:spcBef>
                <a:spcPct val="0"/>
              </a:spcBef>
              <a:spcAft>
                <a:spcPct val="0"/>
              </a:spcAft>
              <a:defRPr sz="2000" b="1">
                <a:solidFill>
                  <a:srgbClr val="0070B9"/>
                </a:solidFill>
                <a:latin typeface="Arial Rounded MT Bold" pitchFamily="34" charset="0"/>
                <a:ea typeface="ＭＳ Ｐゴシック" pitchFamily="1" charset="-128"/>
              </a:defRPr>
            </a:lvl6pPr>
            <a:lvl7pPr marL="968375" algn="l" rtl="0" fontAlgn="base">
              <a:spcBef>
                <a:spcPct val="0"/>
              </a:spcBef>
              <a:spcAft>
                <a:spcPct val="0"/>
              </a:spcAft>
              <a:defRPr sz="2000" b="1">
                <a:solidFill>
                  <a:srgbClr val="0070B9"/>
                </a:solidFill>
                <a:latin typeface="Arial Rounded MT Bold" pitchFamily="34" charset="0"/>
                <a:ea typeface="ＭＳ Ｐゴシック" pitchFamily="1" charset="-128"/>
              </a:defRPr>
            </a:lvl7pPr>
            <a:lvl8pPr marL="1425575" algn="l" rtl="0" fontAlgn="base">
              <a:spcBef>
                <a:spcPct val="0"/>
              </a:spcBef>
              <a:spcAft>
                <a:spcPct val="0"/>
              </a:spcAft>
              <a:defRPr sz="2000" b="1">
                <a:solidFill>
                  <a:srgbClr val="0070B9"/>
                </a:solidFill>
                <a:latin typeface="Arial Rounded MT Bold" pitchFamily="34" charset="0"/>
                <a:ea typeface="ＭＳ Ｐゴシック" pitchFamily="1" charset="-128"/>
              </a:defRPr>
            </a:lvl8pPr>
            <a:lvl9pPr marL="1882775" algn="l" rtl="0" fontAlgn="base">
              <a:spcBef>
                <a:spcPct val="0"/>
              </a:spcBef>
              <a:spcAft>
                <a:spcPct val="0"/>
              </a:spcAft>
              <a:defRPr sz="2000" b="1">
                <a:solidFill>
                  <a:srgbClr val="0070B9"/>
                </a:solidFill>
                <a:latin typeface="Arial Rounded MT Bold" pitchFamily="34" charset="0"/>
                <a:ea typeface="ＭＳ Ｐゴシック" pitchFamily="1" charset="-128"/>
              </a:defRPr>
            </a:lvl9pPr>
          </a:lstStyle>
          <a:p>
            <a:pPr marL="53975"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rPr>
              <a:t>Effects on Near-Surface Temperature</a:t>
            </a:r>
          </a:p>
        </p:txBody>
      </p:sp>
    </p:spTree>
    <p:extLst>
      <p:ext uri="{BB962C8B-B14F-4D97-AF65-F5344CB8AC3E}">
        <p14:creationId xmlns:p14="http://schemas.microsoft.com/office/powerpoint/2010/main" val="1480424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895600" y="3505200"/>
            <a:ext cx="6019799" cy="28956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8872" y="393192"/>
            <a:ext cx="7123176" cy="2862757"/>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fld id="{B99B544D-27CB-421D-857D-21D8A33B11EC}" type="slidenum">
              <a:rPr lang="en-US" smtClean="0"/>
              <a:pPr/>
              <a:t>10</a:t>
            </a:fld>
            <a:endParaRPr lang="en-US"/>
          </a:p>
        </p:txBody>
      </p:sp>
      <p:sp>
        <p:nvSpPr>
          <p:cNvPr id="8" name="TextBox 7"/>
          <p:cNvSpPr txBox="1"/>
          <p:nvPr/>
        </p:nvSpPr>
        <p:spPr>
          <a:xfrm>
            <a:off x="7186745" y="608852"/>
            <a:ext cx="1973617" cy="2431435"/>
          </a:xfrm>
          <a:prstGeom prst="rect">
            <a:avLst/>
          </a:prstGeom>
          <a:noFill/>
        </p:spPr>
        <p:txBody>
          <a:bodyPr wrap="none" rtlCol="0">
            <a:spAutoFit/>
          </a:bodyPr>
          <a:lstStyle/>
          <a:p>
            <a:pPr algn="ctr"/>
            <a:r>
              <a:rPr lang="en-US" sz="2400" b="1" dirty="0" smtClean="0">
                <a:solidFill>
                  <a:srgbClr val="0070C0"/>
                </a:solidFill>
              </a:rPr>
              <a:t>PBL </a:t>
            </a:r>
          </a:p>
          <a:p>
            <a:pPr algn="ctr"/>
            <a:r>
              <a:rPr lang="en-US" sz="2400" b="1" dirty="0" smtClean="0">
                <a:solidFill>
                  <a:srgbClr val="0070C0"/>
                </a:solidFill>
              </a:rPr>
              <a:t>Height</a:t>
            </a:r>
          </a:p>
          <a:p>
            <a:pPr algn="ctr"/>
            <a:r>
              <a:rPr lang="en-US" sz="2400" b="1" dirty="0" smtClean="0">
                <a:solidFill>
                  <a:srgbClr val="0070C0"/>
                </a:solidFill>
              </a:rPr>
              <a:t>Differences</a:t>
            </a:r>
          </a:p>
          <a:p>
            <a:pPr algn="ctr"/>
            <a:r>
              <a:rPr lang="en-US" sz="2000" b="1" dirty="0">
                <a:solidFill>
                  <a:srgbClr val="0070C0"/>
                </a:solidFill>
                <a:sym typeface="Symbol"/>
              </a:rPr>
              <a:t></a:t>
            </a:r>
            <a:r>
              <a:rPr lang="en-US" sz="2000" b="1" dirty="0" smtClean="0">
                <a:solidFill>
                  <a:srgbClr val="00B050"/>
                </a:solidFill>
              </a:rPr>
              <a:t>(Modified</a:t>
            </a:r>
            <a:r>
              <a:rPr lang="en-US" sz="2000" dirty="0" smtClean="0">
                <a:solidFill>
                  <a:srgbClr val="00B050"/>
                </a:solidFill>
                <a:latin typeface="Symbol" pitchFamily="18" charset="2"/>
              </a:rPr>
              <a:t>-   </a:t>
            </a:r>
            <a:endParaRPr lang="en-US" sz="2000" dirty="0" smtClean="0">
              <a:solidFill>
                <a:srgbClr val="00B050"/>
              </a:solidFill>
              <a:latin typeface="Symbol" pitchFamily="18" charset="2"/>
            </a:endParaRPr>
          </a:p>
          <a:p>
            <a:pPr algn="ctr"/>
            <a:r>
              <a:rPr lang="en-US" sz="2000" b="1" dirty="0" smtClean="0">
                <a:solidFill>
                  <a:srgbClr val="00B050"/>
                </a:solidFill>
              </a:rPr>
              <a:t>Base)</a:t>
            </a:r>
            <a:endParaRPr lang="en-US" sz="2000" b="1" dirty="0" smtClean="0">
              <a:solidFill>
                <a:srgbClr val="00B0F0"/>
              </a:solidFill>
            </a:endParaRPr>
          </a:p>
          <a:p>
            <a:pPr algn="ctr"/>
            <a:r>
              <a:rPr lang="en-US" sz="2000" b="1" dirty="0" smtClean="0">
                <a:solidFill>
                  <a:srgbClr val="0070C0"/>
                </a:solidFill>
              </a:rPr>
              <a:t>6 </a:t>
            </a:r>
            <a:r>
              <a:rPr lang="en-US" sz="2000" b="1" dirty="0">
                <a:solidFill>
                  <a:srgbClr val="0070C0"/>
                </a:solidFill>
              </a:rPr>
              <a:t>p.m. </a:t>
            </a:r>
            <a:r>
              <a:rPr lang="en-US" sz="2000" b="1" dirty="0" smtClean="0">
                <a:solidFill>
                  <a:srgbClr val="0070C0"/>
                </a:solidFill>
              </a:rPr>
              <a:t>EDT</a:t>
            </a:r>
            <a:endParaRPr lang="en-US" sz="2000" b="1" dirty="0">
              <a:solidFill>
                <a:srgbClr val="0070C0"/>
              </a:solidFill>
            </a:endParaRPr>
          </a:p>
          <a:p>
            <a:pPr algn="ctr"/>
            <a:r>
              <a:rPr lang="en-US" sz="2000" b="1" dirty="0">
                <a:solidFill>
                  <a:srgbClr val="0070C0"/>
                </a:solidFill>
              </a:rPr>
              <a:t>July 29, </a:t>
            </a:r>
            <a:r>
              <a:rPr lang="en-US" sz="2000" b="1" dirty="0" smtClean="0">
                <a:solidFill>
                  <a:srgbClr val="0070C0"/>
                </a:solidFill>
              </a:rPr>
              <a:t>2010</a:t>
            </a:r>
            <a:endParaRPr lang="en-US" sz="2000" b="1" dirty="0">
              <a:solidFill>
                <a:srgbClr val="0070C0"/>
              </a:solidFill>
            </a:endParaRPr>
          </a:p>
        </p:txBody>
      </p:sp>
      <p:sp>
        <p:nvSpPr>
          <p:cNvPr id="9" name="TextBox 8"/>
          <p:cNvSpPr txBox="1"/>
          <p:nvPr/>
        </p:nvSpPr>
        <p:spPr>
          <a:xfrm>
            <a:off x="491985" y="4083159"/>
            <a:ext cx="2211695" cy="1815882"/>
          </a:xfrm>
          <a:prstGeom prst="rect">
            <a:avLst/>
          </a:prstGeom>
          <a:noFill/>
        </p:spPr>
        <p:txBody>
          <a:bodyPr wrap="none" rtlCol="0">
            <a:spAutoFit/>
          </a:bodyPr>
          <a:lstStyle/>
          <a:p>
            <a:pPr algn="ctr"/>
            <a:r>
              <a:rPr lang="en-US" sz="2400" b="1" dirty="0" smtClean="0">
                <a:solidFill>
                  <a:srgbClr val="0070C0"/>
                </a:solidFill>
              </a:rPr>
              <a:t>Time Series</a:t>
            </a:r>
          </a:p>
          <a:p>
            <a:pPr algn="ctr"/>
            <a:r>
              <a:rPr lang="en-US" sz="2400" b="1" dirty="0" smtClean="0">
                <a:solidFill>
                  <a:srgbClr val="0070C0"/>
                </a:solidFill>
              </a:rPr>
              <a:t>of PBL Height</a:t>
            </a:r>
          </a:p>
          <a:p>
            <a:pPr algn="ctr"/>
            <a:r>
              <a:rPr lang="en-US" sz="2400" b="1" dirty="0" smtClean="0">
                <a:solidFill>
                  <a:srgbClr val="0070C0"/>
                </a:solidFill>
              </a:rPr>
              <a:t>Differences</a:t>
            </a:r>
          </a:p>
          <a:p>
            <a:pPr algn="ctr"/>
            <a:r>
              <a:rPr lang="en-US" sz="2000" b="1" dirty="0" smtClean="0">
                <a:solidFill>
                  <a:srgbClr val="00B050"/>
                </a:solidFill>
              </a:rPr>
              <a:t>(Modified</a:t>
            </a:r>
            <a:r>
              <a:rPr lang="en-US" sz="2000" dirty="0" smtClean="0">
                <a:solidFill>
                  <a:srgbClr val="00B050"/>
                </a:solidFill>
                <a:latin typeface="Symbol" pitchFamily="18" charset="2"/>
              </a:rPr>
              <a:t>-</a:t>
            </a:r>
          </a:p>
          <a:p>
            <a:pPr algn="ctr"/>
            <a:r>
              <a:rPr lang="en-US" sz="2000" b="1" dirty="0" smtClean="0">
                <a:solidFill>
                  <a:srgbClr val="00B050"/>
                </a:solidFill>
              </a:rPr>
              <a:t>       Base)</a:t>
            </a:r>
            <a:r>
              <a:rPr lang="en-US" sz="2000" b="1" dirty="0">
                <a:solidFill>
                  <a:srgbClr val="0070C0"/>
                </a:solidFill>
                <a:sym typeface="Symbol"/>
              </a:rPr>
              <a:t> </a:t>
            </a:r>
            <a:endParaRPr lang="en-US" sz="2000" b="1" dirty="0" smtClean="0">
              <a:solidFill>
                <a:srgbClr val="00B0F0"/>
              </a:solidFill>
            </a:endParaRPr>
          </a:p>
        </p:txBody>
      </p:sp>
      <p:sp>
        <p:nvSpPr>
          <p:cNvPr id="10" name="Rectangle 4"/>
          <p:cNvSpPr txBox="1">
            <a:spLocks noChangeArrowheads="1"/>
          </p:cNvSpPr>
          <p:nvPr/>
        </p:nvSpPr>
        <p:spPr bwMode="auto">
          <a:xfrm>
            <a:off x="1181100" y="0"/>
            <a:ext cx="6781800" cy="436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53975" algn="l" rtl="0" eaLnBrk="0" fontAlgn="base" hangingPunct="0">
              <a:spcBef>
                <a:spcPct val="0"/>
              </a:spcBef>
              <a:spcAft>
                <a:spcPct val="0"/>
              </a:spcAft>
              <a:defRPr sz="2000" b="1">
                <a:solidFill>
                  <a:srgbClr val="0070B9"/>
                </a:solidFill>
                <a:latin typeface="+mj-lt"/>
                <a:ea typeface="+mj-ea"/>
                <a:cs typeface="+mj-cs"/>
              </a:defRPr>
            </a:lvl1pPr>
            <a:lvl2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2pPr>
            <a:lvl3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3pPr>
            <a:lvl4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4pPr>
            <a:lvl5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5pPr>
            <a:lvl6pPr marL="511175" algn="l" rtl="0" fontAlgn="base">
              <a:spcBef>
                <a:spcPct val="0"/>
              </a:spcBef>
              <a:spcAft>
                <a:spcPct val="0"/>
              </a:spcAft>
              <a:defRPr sz="2000" b="1">
                <a:solidFill>
                  <a:srgbClr val="0070B9"/>
                </a:solidFill>
                <a:latin typeface="Arial Rounded MT Bold" pitchFamily="34" charset="0"/>
                <a:ea typeface="ＭＳ Ｐゴシック" pitchFamily="1" charset="-128"/>
              </a:defRPr>
            </a:lvl6pPr>
            <a:lvl7pPr marL="968375" algn="l" rtl="0" fontAlgn="base">
              <a:spcBef>
                <a:spcPct val="0"/>
              </a:spcBef>
              <a:spcAft>
                <a:spcPct val="0"/>
              </a:spcAft>
              <a:defRPr sz="2000" b="1">
                <a:solidFill>
                  <a:srgbClr val="0070B9"/>
                </a:solidFill>
                <a:latin typeface="Arial Rounded MT Bold" pitchFamily="34" charset="0"/>
                <a:ea typeface="ＭＳ Ｐゴシック" pitchFamily="1" charset="-128"/>
              </a:defRPr>
            </a:lvl7pPr>
            <a:lvl8pPr marL="1425575" algn="l" rtl="0" fontAlgn="base">
              <a:spcBef>
                <a:spcPct val="0"/>
              </a:spcBef>
              <a:spcAft>
                <a:spcPct val="0"/>
              </a:spcAft>
              <a:defRPr sz="2000" b="1">
                <a:solidFill>
                  <a:srgbClr val="0070B9"/>
                </a:solidFill>
                <a:latin typeface="Arial Rounded MT Bold" pitchFamily="34" charset="0"/>
                <a:ea typeface="ＭＳ Ｐゴシック" pitchFamily="1" charset="-128"/>
              </a:defRPr>
            </a:lvl8pPr>
            <a:lvl9pPr marL="1882775" algn="l" rtl="0" fontAlgn="base">
              <a:spcBef>
                <a:spcPct val="0"/>
              </a:spcBef>
              <a:spcAft>
                <a:spcPct val="0"/>
              </a:spcAft>
              <a:defRPr sz="2000" b="1">
                <a:solidFill>
                  <a:srgbClr val="0070B9"/>
                </a:solidFill>
                <a:latin typeface="Arial Rounded MT Bold" pitchFamily="34" charset="0"/>
                <a:ea typeface="ＭＳ Ｐゴシック" pitchFamily="1" charset="-128"/>
              </a:defRPr>
            </a:lvl9pPr>
          </a:lstStyle>
          <a:p>
            <a:pPr marL="53975"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rPr>
              <a:t>Effects on Planetary Boundary Layer Height</a:t>
            </a:r>
          </a:p>
        </p:txBody>
      </p:sp>
      <p:sp>
        <p:nvSpPr>
          <p:cNvPr id="11" name="TextBox 10"/>
          <p:cNvSpPr txBox="1"/>
          <p:nvPr/>
        </p:nvSpPr>
        <p:spPr>
          <a:xfrm>
            <a:off x="5288798" y="5768236"/>
            <a:ext cx="2178802" cy="261610"/>
          </a:xfrm>
          <a:prstGeom prst="rect">
            <a:avLst/>
          </a:prstGeom>
          <a:noFill/>
        </p:spPr>
        <p:txBody>
          <a:bodyPr wrap="none" rtlCol="0">
            <a:spAutoFit/>
          </a:bodyPr>
          <a:lstStyle/>
          <a:p>
            <a:r>
              <a:rPr lang="en-US" sz="1100" b="1" dirty="0" smtClean="0"/>
              <a:t>(Avg. Diff. over All Land Area)</a:t>
            </a:r>
            <a:endParaRPr lang="en-US" sz="1100" b="1" dirty="0"/>
          </a:p>
        </p:txBody>
      </p:sp>
      <p:sp>
        <p:nvSpPr>
          <p:cNvPr id="12" name="TextBox 11"/>
          <p:cNvSpPr txBox="1"/>
          <p:nvPr/>
        </p:nvSpPr>
        <p:spPr>
          <a:xfrm>
            <a:off x="5126736" y="6408348"/>
            <a:ext cx="2424062" cy="261610"/>
          </a:xfrm>
          <a:prstGeom prst="rect">
            <a:avLst/>
          </a:prstGeom>
          <a:noFill/>
        </p:spPr>
        <p:txBody>
          <a:bodyPr wrap="none" rtlCol="0">
            <a:spAutoFit/>
          </a:bodyPr>
          <a:lstStyle/>
          <a:p>
            <a:r>
              <a:rPr lang="en-US" sz="1100" b="1" dirty="0" smtClean="0"/>
              <a:t>Simulation Hours 24-30 July 2010</a:t>
            </a:r>
            <a:endParaRPr lang="en-US" sz="1100" b="1" dirty="0"/>
          </a:p>
        </p:txBody>
      </p:sp>
      <p:sp>
        <p:nvSpPr>
          <p:cNvPr id="13" name="TextBox 12"/>
          <p:cNvSpPr txBox="1"/>
          <p:nvPr/>
        </p:nvSpPr>
        <p:spPr>
          <a:xfrm>
            <a:off x="118872" y="3197423"/>
            <a:ext cx="344966" cy="307777"/>
          </a:xfrm>
          <a:prstGeom prst="rect">
            <a:avLst/>
          </a:prstGeom>
          <a:noFill/>
        </p:spPr>
        <p:txBody>
          <a:bodyPr wrap="none" rtlCol="0">
            <a:spAutoFit/>
          </a:bodyPr>
          <a:lstStyle/>
          <a:p>
            <a:r>
              <a:rPr lang="en-US" sz="1400" b="1" dirty="0" smtClean="0"/>
              <a:t>m</a:t>
            </a:r>
            <a:endParaRPr lang="en-US" sz="1400" b="1" dirty="0"/>
          </a:p>
        </p:txBody>
      </p:sp>
      <p:sp>
        <p:nvSpPr>
          <p:cNvPr id="14" name="TextBox 13"/>
          <p:cNvSpPr txBox="1"/>
          <p:nvPr/>
        </p:nvSpPr>
        <p:spPr>
          <a:xfrm>
            <a:off x="2971800" y="4736778"/>
            <a:ext cx="402674" cy="261610"/>
          </a:xfrm>
          <a:prstGeom prst="rect">
            <a:avLst/>
          </a:prstGeom>
          <a:noFill/>
        </p:spPr>
        <p:txBody>
          <a:bodyPr wrap="none" rtlCol="0">
            <a:spAutoFit/>
          </a:bodyPr>
          <a:lstStyle/>
          <a:p>
            <a:r>
              <a:rPr lang="en-US" sz="1100" b="1" dirty="0" smtClean="0"/>
              <a:t>(m)</a:t>
            </a:r>
            <a:endParaRPr lang="en-US" sz="1100" b="1" dirty="0"/>
          </a:p>
        </p:txBody>
      </p:sp>
    </p:spTree>
    <p:extLst>
      <p:ext uri="{BB962C8B-B14F-4D97-AF65-F5344CB8AC3E}">
        <p14:creationId xmlns:p14="http://schemas.microsoft.com/office/powerpoint/2010/main" val="1480424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01043" y="3560023"/>
            <a:ext cx="6019800" cy="2876729"/>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fld id="{B99B544D-27CB-421D-857D-21D8A33B11EC}" type="slidenum">
              <a:rPr lang="en-US" smtClean="0"/>
              <a:pPr/>
              <a:t>11</a:t>
            </a:fld>
            <a:endParaRPr lang="en-US"/>
          </a:p>
        </p:txBody>
      </p:sp>
      <p:sp>
        <p:nvSpPr>
          <p:cNvPr id="7" name="TextBox 6"/>
          <p:cNvSpPr txBox="1"/>
          <p:nvPr/>
        </p:nvSpPr>
        <p:spPr>
          <a:xfrm>
            <a:off x="7063174" y="393192"/>
            <a:ext cx="2080826" cy="2800767"/>
          </a:xfrm>
          <a:prstGeom prst="rect">
            <a:avLst/>
          </a:prstGeom>
          <a:noFill/>
        </p:spPr>
        <p:txBody>
          <a:bodyPr wrap="none" rtlCol="0">
            <a:spAutoFit/>
          </a:bodyPr>
          <a:lstStyle/>
          <a:p>
            <a:pPr algn="ctr"/>
            <a:r>
              <a:rPr lang="en-US" sz="2400" b="1" dirty="0" smtClean="0">
                <a:solidFill>
                  <a:srgbClr val="0070C0"/>
                </a:solidFill>
              </a:rPr>
              <a:t>Layer 33</a:t>
            </a:r>
          </a:p>
          <a:p>
            <a:pPr algn="ctr"/>
            <a:r>
              <a:rPr lang="en-US" b="1" dirty="0" smtClean="0">
                <a:solidFill>
                  <a:srgbClr val="0070C0"/>
                </a:solidFill>
              </a:rPr>
              <a:t>(~15km AGL)</a:t>
            </a:r>
            <a:endParaRPr lang="en-US" sz="2400" b="1" dirty="0" smtClean="0">
              <a:solidFill>
                <a:srgbClr val="0070C0"/>
              </a:solidFill>
            </a:endParaRPr>
          </a:p>
          <a:p>
            <a:pPr algn="ctr"/>
            <a:r>
              <a:rPr lang="en-US" b="1" dirty="0" smtClean="0">
                <a:solidFill>
                  <a:srgbClr val="0070C0"/>
                </a:solidFill>
              </a:rPr>
              <a:t>Temperature</a:t>
            </a:r>
          </a:p>
          <a:p>
            <a:pPr algn="ctr"/>
            <a:r>
              <a:rPr lang="en-US" sz="2400" b="1" dirty="0" smtClean="0">
                <a:solidFill>
                  <a:srgbClr val="0070C0"/>
                </a:solidFill>
              </a:rPr>
              <a:t> Differences</a:t>
            </a:r>
          </a:p>
          <a:p>
            <a:pPr algn="ctr"/>
            <a:r>
              <a:rPr lang="en-US" sz="2000" b="1" dirty="0">
                <a:solidFill>
                  <a:srgbClr val="0070C0"/>
                </a:solidFill>
                <a:sym typeface="Symbol"/>
              </a:rPr>
              <a:t></a:t>
            </a:r>
            <a:r>
              <a:rPr lang="en-US" sz="2000" b="1" dirty="0" smtClean="0">
                <a:solidFill>
                  <a:srgbClr val="00B050"/>
                </a:solidFill>
              </a:rPr>
              <a:t>(Modified</a:t>
            </a:r>
            <a:r>
              <a:rPr lang="en-US" sz="2000" dirty="0" smtClean="0">
                <a:solidFill>
                  <a:srgbClr val="00B050"/>
                </a:solidFill>
                <a:latin typeface="Symbol" pitchFamily="18" charset="2"/>
              </a:rPr>
              <a:t>-     </a:t>
            </a:r>
            <a:endParaRPr lang="en-US" sz="2000" dirty="0" smtClean="0">
              <a:solidFill>
                <a:srgbClr val="00B050"/>
              </a:solidFill>
              <a:latin typeface="Symbol" pitchFamily="18" charset="2"/>
            </a:endParaRPr>
          </a:p>
          <a:p>
            <a:pPr algn="ctr"/>
            <a:r>
              <a:rPr lang="en-US" sz="2000" b="1" dirty="0" smtClean="0">
                <a:solidFill>
                  <a:srgbClr val="00B050"/>
                </a:solidFill>
              </a:rPr>
              <a:t>Base)</a:t>
            </a:r>
            <a:endParaRPr lang="en-US" sz="2000" b="1" dirty="0" smtClean="0">
              <a:solidFill>
                <a:srgbClr val="00B0F0"/>
              </a:solidFill>
            </a:endParaRPr>
          </a:p>
          <a:p>
            <a:pPr algn="ctr"/>
            <a:r>
              <a:rPr lang="en-US" sz="2000" b="1" dirty="0" smtClean="0">
                <a:solidFill>
                  <a:srgbClr val="0070C0"/>
                </a:solidFill>
              </a:rPr>
              <a:t>6 p.m. EDT</a:t>
            </a:r>
          </a:p>
          <a:p>
            <a:pPr algn="ctr"/>
            <a:r>
              <a:rPr lang="en-US" sz="2000" b="1" dirty="0" smtClean="0">
                <a:solidFill>
                  <a:srgbClr val="0070C0"/>
                </a:solidFill>
              </a:rPr>
              <a:t> July 29, 2010</a:t>
            </a:r>
          </a:p>
        </p:txBody>
      </p:sp>
      <p:sp>
        <p:nvSpPr>
          <p:cNvPr id="8" name="TextBox 7"/>
          <p:cNvSpPr txBox="1"/>
          <p:nvPr/>
        </p:nvSpPr>
        <p:spPr>
          <a:xfrm>
            <a:off x="556700" y="3905781"/>
            <a:ext cx="2027736" cy="2185214"/>
          </a:xfrm>
          <a:prstGeom prst="rect">
            <a:avLst/>
          </a:prstGeom>
          <a:noFill/>
        </p:spPr>
        <p:txBody>
          <a:bodyPr wrap="none" rtlCol="0">
            <a:spAutoFit/>
          </a:bodyPr>
          <a:lstStyle/>
          <a:p>
            <a:pPr algn="ctr"/>
            <a:r>
              <a:rPr lang="en-US" sz="2400" b="1" dirty="0" smtClean="0">
                <a:solidFill>
                  <a:srgbClr val="0070C0"/>
                </a:solidFill>
              </a:rPr>
              <a:t>Time Series</a:t>
            </a:r>
          </a:p>
          <a:p>
            <a:pPr algn="ctr"/>
            <a:r>
              <a:rPr lang="en-US" b="1" dirty="0" smtClean="0">
                <a:solidFill>
                  <a:srgbClr val="0070C0"/>
                </a:solidFill>
              </a:rPr>
              <a:t>o</a:t>
            </a:r>
            <a:r>
              <a:rPr lang="en-US" sz="2400" b="1" dirty="0" smtClean="0">
                <a:solidFill>
                  <a:srgbClr val="0070C0"/>
                </a:solidFill>
              </a:rPr>
              <a:t>f Layer 33 </a:t>
            </a:r>
          </a:p>
          <a:p>
            <a:pPr algn="ctr"/>
            <a:r>
              <a:rPr lang="en-US" sz="2400" b="1" dirty="0" smtClean="0">
                <a:solidFill>
                  <a:srgbClr val="0070C0"/>
                </a:solidFill>
              </a:rPr>
              <a:t>Temperature</a:t>
            </a:r>
          </a:p>
          <a:p>
            <a:pPr algn="ctr"/>
            <a:r>
              <a:rPr lang="en-US" sz="2400" b="1" dirty="0" smtClean="0">
                <a:solidFill>
                  <a:srgbClr val="0070C0"/>
                </a:solidFill>
              </a:rPr>
              <a:t>Differences</a:t>
            </a:r>
          </a:p>
          <a:p>
            <a:pPr algn="ctr"/>
            <a:r>
              <a:rPr lang="en-US" sz="2000" b="1" dirty="0" smtClean="0">
                <a:solidFill>
                  <a:srgbClr val="00B050"/>
                </a:solidFill>
              </a:rPr>
              <a:t>(Modified</a:t>
            </a:r>
            <a:r>
              <a:rPr lang="en-US" sz="2000" dirty="0" smtClean="0">
                <a:solidFill>
                  <a:srgbClr val="00B050"/>
                </a:solidFill>
                <a:latin typeface="Symbol" pitchFamily="18" charset="2"/>
              </a:rPr>
              <a:t>-</a:t>
            </a:r>
          </a:p>
          <a:p>
            <a:pPr algn="ctr"/>
            <a:r>
              <a:rPr lang="en-US" sz="2000" b="1" dirty="0" smtClean="0">
                <a:solidFill>
                  <a:srgbClr val="00B050"/>
                </a:solidFill>
              </a:rPr>
              <a:t>      Base)</a:t>
            </a:r>
            <a:r>
              <a:rPr lang="en-US" sz="2000" b="1" dirty="0">
                <a:solidFill>
                  <a:srgbClr val="0070C0"/>
                </a:solidFill>
                <a:sym typeface="Symbol"/>
              </a:rPr>
              <a:t> </a:t>
            </a:r>
            <a:endParaRPr lang="en-US" sz="2000" b="1" dirty="0" smtClean="0">
              <a:solidFill>
                <a:srgbClr val="00B0F0"/>
              </a:solidFill>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5530" y="393192"/>
            <a:ext cx="7037270" cy="2862757"/>
          </a:xfrm>
          <a:prstGeom prst="rect">
            <a:avLst/>
          </a:prstGeom>
          <a:noFill/>
          <a:ln w="9525">
            <a:noFill/>
            <a:miter lim="800000"/>
            <a:headEnd/>
            <a:tailEnd/>
          </a:ln>
        </p:spPr>
      </p:pic>
      <p:sp>
        <p:nvSpPr>
          <p:cNvPr id="10" name="TextBox 9"/>
          <p:cNvSpPr txBox="1"/>
          <p:nvPr/>
        </p:nvSpPr>
        <p:spPr>
          <a:xfrm>
            <a:off x="2971800" y="4736778"/>
            <a:ext cx="380232" cy="261610"/>
          </a:xfrm>
          <a:prstGeom prst="rect">
            <a:avLst/>
          </a:prstGeom>
          <a:noFill/>
        </p:spPr>
        <p:txBody>
          <a:bodyPr wrap="none" rtlCol="0">
            <a:spAutoFit/>
          </a:bodyPr>
          <a:lstStyle/>
          <a:p>
            <a:r>
              <a:rPr lang="en-US" sz="1100" b="1" dirty="0" smtClean="0"/>
              <a:t>(K)</a:t>
            </a:r>
            <a:endParaRPr lang="en-US" sz="1100" b="1" dirty="0"/>
          </a:p>
        </p:txBody>
      </p:sp>
      <p:sp>
        <p:nvSpPr>
          <p:cNvPr id="11" name="TextBox 10"/>
          <p:cNvSpPr txBox="1"/>
          <p:nvPr/>
        </p:nvSpPr>
        <p:spPr>
          <a:xfrm>
            <a:off x="5132832" y="6436752"/>
            <a:ext cx="2424062" cy="261610"/>
          </a:xfrm>
          <a:prstGeom prst="rect">
            <a:avLst/>
          </a:prstGeom>
          <a:noFill/>
        </p:spPr>
        <p:txBody>
          <a:bodyPr wrap="none" rtlCol="0">
            <a:spAutoFit/>
          </a:bodyPr>
          <a:lstStyle/>
          <a:p>
            <a:r>
              <a:rPr lang="en-US" sz="1100" b="1" dirty="0" smtClean="0"/>
              <a:t>Simulation Hours 24-30 July 2010</a:t>
            </a:r>
            <a:endParaRPr lang="en-US" sz="1100" b="1" dirty="0"/>
          </a:p>
        </p:txBody>
      </p:sp>
      <p:sp>
        <p:nvSpPr>
          <p:cNvPr id="12" name="TextBox 11"/>
          <p:cNvSpPr txBox="1"/>
          <p:nvPr/>
        </p:nvSpPr>
        <p:spPr>
          <a:xfrm>
            <a:off x="5255462" y="3581400"/>
            <a:ext cx="2178802" cy="261610"/>
          </a:xfrm>
          <a:prstGeom prst="rect">
            <a:avLst/>
          </a:prstGeom>
          <a:noFill/>
        </p:spPr>
        <p:txBody>
          <a:bodyPr wrap="none" rtlCol="0">
            <a:spAutoFit/>
          </a:bodyPr>
          <a:lstStyle/>
          <a:p>
            <a:r>
              <a:rPr lang="en-US" sz="1100" b="1" dirty="0" smtClean="0"/>
              <a:t>(Avg. Diff. over All Land Area)</a:t>
            </a:r>
            <a:endParaRPr lang="en-US" sz="1100" b="1" dirty="0"/>
          </a:p>
        </p:txBody>
      </p:sp>
      <p:sp>
        <p:nvSpPr>
          <p:cNvPr id="14" name="Rectangle 4"/>
          <p:cNvSpPr txBox="1">
            <a:spLocks noChangeArrowheads="1"/>
          </p:cNvSpPr>
          <p:nvPr/>
        </p:nvSpPr>
        <p:spPr bwMode="auto">
          <a:xfrm>
            <a:off x="1676400" y="0"/>
            <a:ext cx="5791200" cy="436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53975" algn="l" rtl="0" eaLnBrk="0" fontAlgn="base" hangingPunct="0">
              <a:spcBef>
                <a:spcPct val="0"/>
              </a:spcBef>
              <a:spcAft>
                <a:spcPct val="0"/>
              </a:spcAft>
              <a:defRPr sz="2000" b="1">
                <a:solidFill>
                  <a:srgbClr val="0070B9"/>
                </a:solidFill>
                <a:latin typeface="+mj-lt"/>
                <a:ea typeface="+mj-ea"/>
                <a:cs typeface="+mj-cs"/>
              </a:defRPr>
            </a:lvl1pPr>
            <a:lvl2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2pPr>
            <a:lvl3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3pPr>
            <a:lvl4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4pPr>
            <a:lvl5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5pPr>
            <a:lvl6pPr marL="511175" algn="l" rtl="0" fontAlgn="base">
              <a:spcBef>
                <a:spcPct val="0"/>
              </a:spcBef>
              <a:spcAft>
                <a:spcPct val="0"/>
              </a:spcAft>
              <a:defRPr sz="2000" b="1">
                <a:solidFill>
                  <a:srgbClr val="0070B9"/>
                </a:solidFill>
                <a:latin typeface="Arial Rounded MT Bold" pitchFamily="34" charset="0"/>
                <a:ea typeface="ＭＳ Ｐゴシック" pitchFamily="1" charset="-128"/>
              </a:defRPr>
            </a:lvl6pPr>
            <a:lvl7pPr marL="968375" algn="l" rtl="0" fontAlgn="base">
              <a:spcBef>
                <a:spcPct val="0"/>
              </a:spcBef>
              <a:spcAft>
                <a:spcPct val="0"/>
              </a:spcAft>
              <a:defRPr sz="2000" b="1">
                <a:solidFill>
                  <a:srgbClr val="0070B9"/>
                </a:solidFill>
                <a:latin typeface="Arial Rounded MT Bold" pitchFamily="34" charset="0"/>
                <a:ea typeface="ＭＳ Ｐゴシック" pitchFamily="1" charset="-128"/>
              </a:defRPr>
            </a:lvl7pPr>
            <a:lvl8pPr marL="1425575" algn="l" rtl="0" fontAlgn="base">
              <a:spcBef>
                <a:spcPct val="0"/>
              </a:spcBef>
              <a:spcAft>
                <a:spcPct val="0"/>
              </a:spcAft>
              <a:defRPr sz="2000" b="1">
                <a:solidFill>
                  <a:srgbClr val="0070B9"/>
                </a:solidFill>
                <a:latin typeface="Arial Rounded MT Bold" pitchFamily="34" charset="0"/>
                <a:ea typeface="ＭＳ Ｐゴシック" pitchFamily="1" charset="-128"/>
              </a:defRPr>
            </a:lvl8pPr>
            <a:lvl9pPr marL="1882775" algn="l" rtl="0" fontAlgn="base">
              <a:spcBef>
                <a:spcPct val="0"/>
              </a:spcBef>
              <a:spcAft>
                <a:spcPct val="0"/>
              </a:spcAft>
              <a:defRPr sz="2000" b="1">
                <a:solidFill>
                  <a:srgbClr val="0070B9"/>
                </a:solidFill>
                <a:latin typeface="Arial Rounded MT Bold" pitchFamily="34" charset="0"/>
                <a:ea typeface="ＭＳ Ｐゴシック" pitchFamily="1" charset="-128"/>
              </a:defRPr>
            </a:lvl9pPr>
          </a:lstStyle>
          <a:p>
            <a:pPr marL="53975"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rPr>
              <a:t>Effects on Temperature Aloft</a:t>
            </a:r>
          </a:p>
        </p:txBody>
      </p:sp>
      <p:sp>
        <p:nvSpPr>
          <p:cNvPr id="15" name="TextBox 14"/>
          <p:cNvSpPr txBox="1"/>
          <p:nvPr/>
        </p:nvSpPr>
        <p:spPr>
          <a:xfrm>
            <a:off x="118872" y="3197423"/>
            <a:ext cx="314510" cy="307777"/>
          </a:xfrm>
          <a:prstGeom prst="rect">
            <a:avLst/>
          </a:prstGeom>
          <a:noFill/>
        </p:spPr>
        <p:txBody>
          <a:bodyPr wrap="none" rtlCol="0">
            <a:spAutoFit/>
          </a:bodyPr>
          <a:lstStyle/>
          <a:p>
            <a:r>
              <a:rPr lang="en-US" sz="1400" b="1" dirty="0" smtClean="0"/>
              <a:t>K</a:t>
            </a:r>
            <a:endParaRPr lang="en-US" sz="1400" b="1" dirty="0"/>
          </a:p>
        </p:txBody>
      </p:sp>
    </p:spTree>
    <p:extLst>
      <p:ext uri="{BB962C8B-B14F-4D97-AF65-F5344CB8AC3E}">
        <p14:creationId xmlns:p14="http://schemas.microsoft.com/office/powerpoint/2010/main" val="1480424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99B544D-27CB-421D-857D-21D8A33B11EC}" type="slidenum">
              <a:rPr lang="en-US" smtClean="0"/>
              <a:pPr/>
              <a:t>12</a:t>
            </a:fld>
            <a:endParaRPr lang="en-US"/>
          </a:p>
        </p:txBody>
      </p:sp>
      <p:sp>
        <p:nvSpPr>
          <p:cNvPr id="4" name="Rectangle 3"/>
          <p:cNvSpPr/>
          <p:nvPr/>
        </p:nvSpPr>
        <p:spPr>
          <a:xfrm>
            <a:off x="301752" y="1752600"/>
            <a:ext cx="8769096" cy="3754874"/>
          </a:xfrm>
          <a:prstGeom prst="rect">
            <a:avLst/>
          </a:prstGeom>
        </p:spPr>
        <p:txBody>
          <a:bodyPr wrap="square">
            <a:spAutoFit/>
          </a:bodyPr>
          <a:lstStyle/>
          <a:p>
            <a:pPr>
              <a:buFont typeface="Wingdings" pitchFamily="2" charset="2"/>
              <a:buChar char="Ø"/>
            </a:pPr>
            <a:r>
              <a:rPr lang="en-US" sz="2800" b="1" dirty="0" smtClean="0">
                <a:solidFill>
                  <a:srgbClr val="FF0000"/>
                </a:solidFill>
              </a:rPr>
              <a:t> </a:t>
            </a:r>
            <a:r>
              <a:rPr lang="en-US" b="1" dirty="0" smtClean="0"/>
              <a:t>RCM Multiyear Simulation Specifications:</a:t>
            </a:r>
          </a:p>
          <a:p>
            <a:pPr lvl="1">
              <a:buFont typeface="Wingdings" pitchFamily="2" charset="2"/>
              <a:buChar char="Ø"/>
            </a:pPr>
            <a:r>
              <a:rPr lang="en-US" sz="2000" b="1" dirty="0">
                <a:solidFill>
                  <a:srgbClr val="0070C0"/>
                </a:solidFill>
                <a:sym typeface="Wingdings" pitchFamily="2" charset="2"/>
              </a:rPr>
              <a:t> </a:t>
            </a:r>
            <a:r>
              <a:rPr lang="en-US" sz="2000" b="1" dirty="0" smtClean="0">
                <a:sym typeface="Wingdings" pitchFamily="2" charset="2"/>
              </a:rPr>
              <a:t>Three-year simulations:  1988-1990, with one-month spin-up</a:t>
            </a:r>
          </a:p>
          <a:p>
            <a:pPr lvl="1">
              <a:buFont typeface="Wingdings" pitchFamily="2" charset="2"/>
              <a:buChar char="Ø"/>
            </a:pPr>
            <a:r>
              <a:rPr lang="en-US" sz="2000" b="1" dirty="0" smtClean="0">
                <a:solidFill>
                  <a:srgbClr val="0070C0"/>
                </a:solidFill>
                <a:sym typeface="Wingdings" pitchFamily="2" charset="2"/>
              </a:rPr>
              <a:t> </a:t>
            </a:r>
            <a:r>
              <a:rPr lang="en-US" sz="2000" b="1" dirty="0" smtClean="0">
                <a:sym typeface="Wingdings" pitchFamily="2" charset="2"/>
              </a:rPr>
              <a:t>Larger domain covering CONUS with two-way nested 108 km </a:t>
            </a:r>
          </a:p>
          <a:p>
            <a:pPr lvl="1"/>
            <a:r>
              <a:rPr lang="en-US" sz="2000" b="1" dirty="0">
                <a:sym typeface="Wingdings" pitchFamily="2" charset="2"/>
              </a:rPr>
              <a:t> </a:t>
            </a:r>
            <a:r>
              <a:rPr lang="en-US" sz="2000" b="1" dirty="0" smtClean="0">
                <a:sym typeface="Wingdings" pitchFamily="2" charset="2"/>
              </a:rPr>
              <a:t>   and </a:t>
            </a:r>
            <a:r>
              <a:rPr lang="en-US" sz="2000" b="1" dirty="0">
                <a:sym typeface="Wingdings" pitchFamily="2" charset="2"/>
              </a:rPr>
              <a:t>36 km </a:t>
            </a:r>
            <a:r>
              <a:rPr lang="en-US" sz="2000" b="1" dirty="0" smtClean="0">
                <a:sym typeface="Wingdings" pitchFamily="2" charset="2"/>
              </a:rPr>
              <a:t>grids, with 34 layers (50 hPa top)</a:t>
            </a:r>
            <a:endParaRPr lang="en-US" sz="2000" b="1" dirty="0">
              <a:sym typeface="Wingdings" pitchFamily="2" charset="2"/>
            </a:endParaRPr>
          </a:p>
          <a:p>
            <a:pPr lvl="1">
              <a:buFont typeface="Wingdings" pitchFamily="2" charset="2"/>
              <a:buChar char="Ø"/>
            </a:pPr>
            <a:r>
              <a:rPr lang="en-US" sz="2000" b="1" dirty="0" smtClean="0">
                <a:solidFill>
                  <a:srgbClr val="0070C0"/>
                </a:solidFill>
                <a:sym typeface="Wingdings" pitchFamily="2" charset="2"/>
              </a:rPr>
              <a:t> </a:t>
            </a:r>
            <a:r>
              <a:rPr lang="en-US" sz="2000" b="1" dirty="0" smtClean="0">
                <a:sym typeface="Wingdings" pitchFamily="2" charset="2"/>
              </a:rPr>
              <a:t>Initial and boundary conditions from </a:t>
            </a:r>
            <a:r>
              <a:rPr lang="en-US" sz="2000" b="1" dirty="0">
                <a:sym typeface="Wingdings" pitchFamily="2" charset="2"/>
              </a:rPr>
              <a:t>downscaled </a:t>
            </a:r>
            <a:r>
              <a:rPr lang="en-US" sz="2000" b="1" dirty="0" smtClean="0">
                <a:sym typeface="Wingdings" pitchFamily="2" charset="2"/>
              </a:rPr>
              <a:t>2.5</a:t>
            </a:r>
            <a:r>
              <a:rPr lang="en-US" sz="2000" b="1" dirty="0" smtClean="0">
                <a:sym typeface="Symbol"/>
              </a:rPr>
              <a:t></a:t>
            </a:r>
            <a:r>
              <a:rPr lang="en-US" sz="2000" b="1" dirty="0" smtClean="0">
                <a:sym typeface="Wingdings" pitchFamily="2" charset="2"/>
              </a:rPr>
              <a:t>×2.5</a:t>
            </a:r>
            <a:r>
              <a:rPr lang="en-US" sz="2000" b="1" dirty="0" smtClean="0">
                <a:sym typeface="Symbol"/>
              </a:rPr>
              <a:t></a:t>
            </a:r>
            <a:r>
              <a:rPr lang="en-US" sz="2000" b="1" dirty="0" smtClean="0">
                <a:sym typeface="Wingdings" pitchFamily="2" charset="2"/>
              </a:rPr>
              <a:t> </a:t>
            </a:r>
          </a:p>
          <a:p>
            <a:pPr lvl="1"/>
            <a:r>
              <a:rPr lang="en-US" sz="2000" b="1" dirty="0">
                <a:sym typeface="Wingdings" pitchFamily="2" charset="2"/>
              </a:rPr>
              <a:t> </a:t>
            </a:r>
            <a:r>
              <a:rPr lang="en-US" sz="2000" b="1" dirty="0" smtClean="0">
                <a:sym typeface="Wingdings" pitchFamily="2" charset="2"/>
              </a:rPr>
              <a:t>   NCEP-NCAR Reanalysis II (R2) data</a:t>
            </a:r>
          </a:p>
          <a:p>
            <a:pPr lvl="1">
              <a:buFont typeface="Wingdings" pitchFamily="2" charset="2"/>
              <a:buChar char="Ø"/>
            </a:pPr>
            <a:r>
              <a:rPr lang="en-US" sz="2000" b="1" dirty="0">
                <a:solidFill>
                  <a:srgbClr val="0070C0"/>
                </a:solidFill>
                <a:sym typeface="Wingdings" pitchFamily="2" charset="2"/>
              </a:rPr>
              <a:t> </a:t>
            </a:r>
            <a:r>
              <a:rPr lang="en-US" sz="2000" b="1" dirty="0" smtClean="0">
                <a:sym typeface="Wingdings" pitchFamily="2" charset="2"/>
              </a:rPr>
              <a:t>FDDA (shown here with analysis nudging of winds, temperature, </a:t>
            </a:r>
          </a:p>
          <a:p>
            <a:pPr lvl="1"/>
            <a:r>
              <a:rPr lang="en-US" sz="2000" b="1" dirty="0">
                <a:sym typeface="Wingdings" pitchFamily="2" charset="2"/>
              </a:rPr>
              <a:t> </a:t>
            </a:r>
            <a:r>
              <a:rPr lang="en-US" sz="2000" b="1" dirty="0" smtClean="0">
                <a:sym typeface="Wingdings" pitchFamily="2" charset="2"/>
              </a:rPr>
              <a:t>   and moisture above the boundary layer)</a:t>
            </a:r>
            <a:endParaRPr lang="en-US" sz="2000" b="1" dirty="0">
              <a:sym typeface="Wingdings" pitchFamily="2" charset="2"/>
            </a:endParaRPr>
          </a:p>
          <a:p>
            <a:pPr lvl="1">
              <a:buFont typeface="Wingdings" pitchFamily="2" charset="2"/>
              <a:buChar char="Ø"/>
            </a:pPr>
            <a:r>
              <a:rPr lang="en-US" sz="2000" b="1" dirty="0">
                <a:solidFill>
                  <a:srgbClr val="0070C0"/>
                </a:solidFill>
                <a:sym typeface="Wingdings" pitchFamily="2" charset="2"/>
              </a:rPr>
              <a:t> </a:t>
            </a:r>
            <a:r>
              <a:rPr lang="en-US" sz="2000" b="1" dirty="0" smtClean="0">
                <a:sym typeface="Wingdings" pitchFamily="2" charset="2"/>
              </a:rPr>
              <a:t>Noah LSM,</a:t>
            </a:r>
            <a:r>
              <a:rPr lang="en-US" sz="2000" b="1" dirty="0" smtClean="0">
                <a:solidFill>
                  <a:srgbClr val="0070C0"/>
                </a:solidFill>
                <a:sym typeface="Wingdings" pitchFamily="2" charset="2"/>
              </a:rPr>
              <a:t> </a:t>
            </a:r>
            <a:r>
              <a:rPr lang="en-US" sz="2000" b="1" dirty="0" smtClean="0">
                <a:sym typeface="Wingdings" pitchFamily="2" charset="2"/>
              </a:rPr>
              <a:t>YSU PBL,</a:t>
            </a:r>
            <a:r>
              <a:rPr lang="en-US" sz="2000" b="1" dirty="0" smtClean="0">
                <a:solidFill>
                  <a:srgbClr val="0070C0"/>
                </a:solidFill>
                <a:sym typeface="Wingdings" pitchFamily="2" charset="2"/>
              </a:rPr>
              <a:t> </a:t>
            </a:r>
            <a:r>
              <a:rPr lang="en-US" sz="2000" b="1" dirty="0" smtClean="0">
                <a:sym typeface="Wingdings" pitchFamily="2" charset="2"/>
              </a:rPr>
              <a:t>WSM6, RRTMG SW &amp; LW</a:t>
            </a:r>
            <a:endParaRPr lang="en-US" sz="2000" b="1" dirty="0">
              <a:sym typeface="Wingdings" pitchFamily="2" charset="2"/>
            </a:endParaRPr>
          </a:p>
          <a:p>
            <a:pPr lvl="1">
              <a:spcBef>
                <a:spcPts val="1200"/>
              </a:spcBef>
              <a:buFont typeface="Wingdings" pitchFamily="2" charset="2"/>
              <a:buChar char="Ø"/>
            </a:pPr>
            <a:r>
              <a:rPr lang="en-US" sz="2000" b="1" dirty="0" smtClean="0">
                <a:solidFill>
                  <a:srgbClr val="0070C0"/>
                </a:solidFill>
                <a:sym typeface="Wingdings" pitchFamily="2" charset="2"/>
              </a:rPr>
              <a:t> </a:t>
            </a:r>
            <a:r>
              <a:rPr lang="en-US" sz="2000" b="1" dirty="0" smtClean="0">
                <a:sym typeface="Wingdings" pitchFamily="2" charset="2"/>
              </a:rPr>
              <a:t>Used three convection parameterizations:  </a:t>
            </a:r>
            <a:r>
              <a:rPr lang="en-US" sz="2000" b="1" dirty="0" smtClean="0">
                <a:solidFill>
                  <a:srgbClr val="FF0000"/>
                </a:solidFill>
                <a:sym typeface="Wingdings" pitchFamily="2" charset="2"/>
              </a:rPr>
              <a:t>Grell G3</a:t>
            </a:r>
            <a:r>
              <a:rPr lang="en-US" sz="2000" b="1" dirty="0" smtClean="0">
                <a:sym typeface="Wingdings" pitchFamily="2" charset="2"/>
              </a:rPr>
              <a:t>, </a:t>
            </a:r>
            <a:r>
              <a:rPr lang="en-US" sz="2000" b="1" dirty="0" smtClean="0">
                <a:solidFill>
                  <a:srgbClr val="FF0000"/>
                </a:solidFill>
                <a:sym typeface="Wingdings" pitchFamily="2" charset="2"/>
              </a:rPr>
              <a:t>original KF</a:t>
            </a:r>
            <a:r>
              <a:rPr lang="en-US" sz="2000" b="1" dirty="0" smtClean="0">
                <a:sym typeface="Wingdings" pitchFamily="2" charset="2"/>
              </a:rPr>
              <a:t>, </a:t>
            </a:r>
          </a:p>
          <a:p>
            <a:pPr lvl="1"/>
            <a:r>
              <a:rPr lang="en-US" sz="2000" b="1" dirty="0">
                <a:sym typeface="Wingdings" pitchFamily="2" charset="2"/>
              </a:rPr>
              <a:t> </a:t>
            </a:r>
            <a:r>
              <a:rPr lang="en-US" sz="2000" b="1" dirty="0" smtClean="0">
                <a:sym typeface="Wingdings" pitchFamily="2" charset="2"/>
              </a:rPr>
              <a:t>   and </a:t>
            </a:r>
            <a:r>
              <a:rPr lang="en-US" sz="2000" b="1" dirty="0" smtClean="0">
                <a:solidFill>
                  <a:srgbClr val="FF0000"/>
                </a:solidFill>
                <a:sym typeface="Wingdings" pitchFamily="2" charset="2"/>
              </a:rPr>
              <a:t>modified KF</a:t>
            </a:r>
            <a:r>
              <a:rPr lang="en-US" sz="2000" b="1" dirty="0" smtClean="0">
                <a:sym typeface="Wingdings" pitchFamily="2" charset="2"/>
              </a:rPr>
              <a:t> with feedback to RRTMG SW &amp; LW schemes</a:t>
            </a:r>
          </a:p>
        </p:txBody>
      </p:sp>
      <p:sp>
        <p:nvSpPr>
          <p:cNvPr id="5" name="Rectangle 4"/>
          <p:cNvSpPr txBox="1">
            <a:spLocks noChangeArrowheads="1"/>
          </p:cNvSpPr>
          <p:nvPr/>
        </p:nvSpPr>
        <p:spPr bwMode="auto">
          <a:xfrm>
            <a:off x="2438401" y="96838"/>
            <a:ext cx="64992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53975" algn="l" rtl="0" eaLnBrk="0" fontAlgn="base" hangingPunct="0">
              <a:spcBef>
                <a:spcPct val="0"/>
              </a:spcBef>
              <a:spcAft>
                <a:spcPct val="0"/>
              </a:spcAft>
              <a:defRPr sz="2000" b="1">
                <a:solidFill>
                  <a:srgbClr val="0070B9"/>
                </a:solidFill>
                <a:latin typeface="+mj-lt"/>
                <a:ea typeface="+mj-ea"/>
                <a:cs typeface="+mj-cs"/>
              </a:defRPr>
            </a:lvl1pPr>
            <a:lvl2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2pPr>
            <a:lvl3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3pPr>
            <a:lvl4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4pPr>
            <a:lvl5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5pPr>
            <a:lvl6pPr marL="511175" algn="l" rtl="0" fontAlgn="base">
              <a:spcBef>
                <a:spcPct val="0"/>
              </a:spcBef>
              <a:spcAft>
                <a:spcPct val="0"/>
              </a:spcAft>
              <a:defRPr sz="2000" b="1">
                <a:solidFill>
                  <a:srgbClr val="0070B9"/>
                </a:solidFill>
                <a:latin typeface="Arial Rounded MT Bold" pitchFamily="34" charset="0"/>
                <a:ea typeface="ＭＳ Ｐゴシック" pitchFamily="1" charset="-128"/>
              </a:defRPr>
            </a:lvl6pPr>
            <a:lvl7pPr marL="968375" algn="l" rtl="0" fontAlgn="base">
              <a:spcBef>
                <a:spcPct val="0"/>
              </a:spcBef>
              <a:spcAft>
                <a:spcPct val="0"/>
              </a:spcAft>
              <a:defRPr sz="2000" b="1">
                <a:solidFill>
                  <a:srgbClr val="0070B9"/>
                </a:solidFill>
                <a:latin typeface="Arial Rounded MT Bold" pitchFamily="34" charset="0"/>
                <a:ea typeface="ＭＳ Ｐゴシック" pitchFamily="1" charset="-128"/>
              </a:defRPr>
            </a:lvl7pPr>
            <a:lvl8pPr marL="1425575" algn="l" rtl="0" fontAlgn="base">
              <a:spcBef>
                <a:spcPct val="0"/>
              </a:spcBef>
              <a:spcAft>
                <a:spcPct val="0"/>
              </a:spcAft>
              <a:defRPr sz="2000" b="1">
                <a:solidFill>
                  <a:srgbClr val="0070B9"/>
                </a:solidFill>
                <a:latin typeface="Arial Rounded MT Bold" pitchFamily="34" charset="0"/>
                <a:ea typeface="ＭＳ Ｐゴシック" pitchFamily="1" charset="-128"/>
              </a:defRPr>
            </a:lvl8pPr>
            <a:lvl9pPr marL="1882775" algn="l" rtl="0" fontAlgn="base">
              <a:spcBef>
                <a:spcPct val="0"/>
              </a:spcBef>
              <a:spcAft>
                <a:spcPct val="0"/>
              </a:spcAft>
              <a:defRPr sz="2000" b="1">
                <a:solidFill>
                  <a:srgbClr val="0070B9"/>
                </a:solidFill>
                <a:latin typeface="Arial Rounded MT Bold" pitchFamily="34" charset="0"/>
                <a:ea typeface="ＭＳ Ｐゴシック" pitchFamily="1" charset="-128"/>
              </a:defRPr>
            </a:lvl9pPr>
          </a:lstStyle>
          <a:p>
            <a:pPr marL="53975" marR="0" lvl="0" indent="0"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rPr>
              <a:t>Initial Application to </a:t>
            </a:r>
          </a:p>
          <a:p>
            <a:pPr marL="53975" marR="0" lvl="0" indent="0"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rPr>
              <a:t>Regional Climate Modeling</a:t>
            </a:r>
            <a:endPar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endParaRPr>
          </a:p>
        </p:txBody>
      </p:sp>
    </p:spTree>
    <p:extLst>
      <p:ext uri="{BB962C8B-B14F-4D97-AF65-F5344CB8AC3E}">
        <p14:creationId xmlns:p14="http://schemas.microsoft.com/office/powerpoint/2010/main" val="3684875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28700" y="1143000"/>
            <a:ext cx="7086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 typeface="Wingdings" pitchFamily="2" charset="2"/>
              <a:buChar char="Ø"/>
              <a:tabLst/>
            </a:pPr>
            <a:r>
              <a:rPr lang="en-US" sz="2000" b="1" dirty="0" smtClean="0">
                <a:solidFill>
                  <a:srgbClr val="0070C0"/>
                </a:solidFill>
                <a:latin typeface="Arial" pitchFamily="34" charset="0"/>
              </a:rPr>
              <a:t> </a:t>
            </a:r>
            <a:r>
              <a:rPr lang="en-US" sz="2000" b="1" dirty="0" smtClean="0">
                <a:latin typeface="Arial" pitchFamily="34" charset="0"/>
              </a:rPr>
              <a:t>Simulation domain is divided into 6 regions for</a:t>
            </a:r>
          </a:p>
          <a:p>
            <a:pPr marL="0" marR="0" lvl="0" indent="0" defTabSz="914400" rtl="0" eaLnBrk="0" fontAlgn="base" latinLnBrk="0" hangingPunct="0">
              <a:lnSpc>
                <a:spcPct val="100000"/>
              </a:lnSpc>
              <a:spcBef>
                <a:spcPct val="0"/>
              </a:spcBef>
              <a:spcAft>
                <a:spcPct val="0"/>
              </a:spcAft>
              <a:buClrTx/>
              <a:buSzTx/>
              <a:tabLst/>
            </a:pPr>
            <a:r>
              <a:rPr lang="en-US" sz="2000" b="1" dirty="0" smtClean="0">
                <a:latin typeface="Arial" pitchFamily="34" charset="0"/>
              </a:rPr>
              <a:t>    analysis purposes, as shown below:</a:t>
            </a:r>
          </a:p>
        </p:txBody>
      </p:sp>
      <p:pic>
        <p:nvPicPr>
          <p:cNvPr id="5" name="Picture 7" descr="regions_cropped"/>
          <p:cNvPicPr>
            <a:picLocks noChangeAspect="1" noChangeArrowheads="1"/>
          </p:cNvPicPr>
          <p:nvPr/>
        </p:nvPicPr>
        <p:blipFill>
          <a:blip r:embed="rId3" cstate="print"/>
          <a:srcRect/>
          <a:stretch>
            <a:fillRect/>
          </a:stretch>
        </p:blipFill>
        <p:spPr bwMode="auto">
          <a:xfrm>
            <a:off x="1257300" y="1790621"/>
            <a:ext cx="6629400" cy="3390979"/>
          </a:xfrm>
          <a:prstGeom prst="rect">
            <a:avLst/>
          </a:prstGeom>
          <a:noFill/>
        </p:spPr>
      </p:pic>
      <p:sp>
        <p:nvSpPr>
          <p:cNvPr id="6" name="Slide Number Placeholder 5"/>
          <p:cNvSpPr>
            <a:spLocks noGrp="1"/>
          </p:cNvSpPr>
          <p:nvPr>
            <p:ph type="sldNum" sz="quarter" idx="10"/>
          </p:nvPr>
        </p:nvSpPr>
        <p:spPr/>
        <p:txBody>
          <a:bodyPr/>
          <a:lstStyle/>
          <a:p>
            <a:fld id="{B99B544D-27CB-421D-857D-21D8A33B11EC}" type="slidenum">
              <a:rPr lang="en-US" smtClean="0"/>
              <a:pPr/>
              <a:t>13</a:t>
            </a:fld>
            <a:endParaRPr lang="en-US"/>
          </a:p>
        </p:txBody>
      </p:sp>
      <p:sp>
        <p:nvSpPr>
          <p:cNvPr id="7" name="Rectangle 4"/>
          <p:cNvSpPr txBox="1">
            <a:spLocks noChangeArrowheads="1"/>
          </p:cNvSpPr>
          <p:nvPr/>
        </p:nvSpPr>
        <p:spPr bwMode="auto">
          <a:xfrm>
            <a:off x="2438401" y="96838"/>
            <a:ext cx="64992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53975" algn="l" rtl="0" eaLnBrk="0" fontAlgn="base" hangingPunct="0">
              <a:spcBef>
                <a:spcPct val="0"/>
              </a:spcBef>
              <a:spcAft>
                <a:spcPct val="0"/>
              </a:spcAft>
              <a:defRPr sz="2000" b="1">
                <a:solidFill>
                  <a:srgbClr val="0070B9"/>
                </a:solidFill>
                <a:latin typeface="+mj-lt"/>
                <a:ea typeface="+mj-ea"/>
                <a:cs typeface="+mj-cs"/>
              </a:defRPr>
            </a:lvl1pPr>
            <a:lvl2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2pPr>
            <a:lvl3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3pPr>
            <a:lvl4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4pPr>
            <a:lvl5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5pPr>
            <a:lvl6pPr marL="511175" algn="l" rtl="0" fontAlgn="base">
              <a:spcBef>
                <a:spcPct val="0"/>
              </a:spcBef>
              <a:spcAft>
                <a:spcPct val="0"/>
              </a:spcAft>
              <a:defRPr sz="2000" b="1">
                <a:solidFill>
                  <a:srgbClr val="0070B9"/>
                </a:solidFill>
                <a:latin typeface="Arial Rounded MT Bold" pitchFamily="34" charset="0"/>
                <a:ea typeface="ＭＳ Ｐゴシック" pitchFamily="1" charset="-128"/>
              </a:defRPr>
            </a:lvl6pPr>
            <a:lvl7pPr marL="968375" algn="l" rtl="0" fontAlgn="base">
              <a:spcBef>
                <a:spcPct val="0"/>
              </a:spcBef>
              <a:spcAft>
                <a:spcPct val="0"/>
              </a:spcAft>
              <a:defRPr sz="2000" b="1">
                <a:solidFill>
                  <a:srgbClr val="0070B9"/>
                </a:solidFill>
                <a:latin typeface="Arial Rounded MT Bold" pitchFamily="34" charset="0"/>
                <a:ea typeface="ＭＳ Ｐゴシック" pitchFamily="1" charset="-128"/>
              </a:defRPr>
            </a:lvl7pPr>
            <a:lvl8pPr marL="1425575" algn="l" rtl="0" fontAlgn="base">
              <a:spcBef>
                <a:spcPct val="0"/>
              </a:spcBef>
              <a:spcAft>
                <a:spcPct val="0"/>
              </a:spcAft>
              <a:defRPr sz="2000" b="1">
                <a:solidFill>
                  <a:srgbClr val="0070B9"/>
                </a:solidFill>
                <a:latin typeface="Arial Rounded MT Bold" pitchFamily="34" charset="0"/>
                <a:ea typeface="ＭＳ Ｐゴシック" pitchFamily="1" charset="-128"/>
              </a:defRPr>
            </a:lvl8pPr>
            <a:lvl9pPr marL="1882775" algn="l" rtl="0" fontAlgn="base">
              <a:spcBef>
                <a:spcPct val="0"/>
              </a:spcBef>
              <a:spcAft>
                <a:spcPct val="0"/>
              </a:spcAft>
              <a:defRPr sz="2000" b="1">
                <a:solidFill>
                  <a:srgbClr val="0070B9"/>
                </a:solidFill>
                <a:latin typeface="Arial Rounded MT Bold" pitchFamily="34" charset="0"/>
                <a:ea typeface="ＭＳ Ｐゴシック" pitchFamily="1" charset="-128"/>
              </a:defRPr>
            </a:lvl9pPr>
          </a:lstStyle>
          <a:p>
            <a:pPr marL="53975" marR="0" lvl="0" indent="0"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rPr>
              <a:t>Results by Region for 1988-1990</a:t>
            </a:r>
          </a:p>
        </p:txBody>
      </p:sp>
      <p:sp>
        <p:nvSpPr>
          <p:cNvPr id="8" name="Rectangle 1"/>
          <p:cNvSpPr>
            <a:spLocks noChangeArrowheads="1"/>
          </p:cNvSpPr>
          <p:nvPr/>
        </p:nvSpPr>
        <p:spPr bwMode="auto">
          <a:xfrm>
            <a:off x="1028699" y="5105400"/>
            <a:ext cx="7908925"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 typeface="Wingdings" pitchFamily="2" charset="2"/>
              <a:buChar char="Ø"/>
              <a:tabLst/>
            </a:pPr>
            <a:r>
              <a:rPr lang="en-US" sz="2000" b="1" dirty="0" smtClean="0">
                <a:solidFill>
                  <a:srgbClr val="0070C0"/>
                </a:solidFill>
                <a:latin typeface="Arial" pitchFamily="34" charset="0"/>
              </a:rPr>
              <a:t> </a:t>
            </a:r>
            <a:r>
              <a:rPr lang="en-US" sz="2000" b="1" dirty="0" smtClean="0">
                <a:latin typeface="Arial" pitchFamily="34" charset="0"/>
              </a:rPr>
              <a:t>Key for time series plots (land cells only) which follow:</a:t>
            </a:r>
            <a:r>
              <a:rPr lang="en-US" sz="1200" u="sng" dirty="0" smtClean="0">
                <a:latin typeface="Arial"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r>
              <a:rPr lang="en-US" sz="1600" b="1" dirty="0" smtClean="0">
                <a:latin typeface="Arial" pitchFamily="34" charset="0"/>
              </a:rPr>
              <a:t>NARR = “observations” for rainfall; CFSR = “observations” for temperature</a:t>
            </a:r>
          </a:p>
          <a:p>
            <a:pPr marL="0" marR="0" lvl="0" indent="0" defTabSz="914400" rtl="0" eaLnBrk="0" fontAlgn="base" latinLnBrk="0" hangingPunct="0">
              <a:lnSpc>
                <a:spcPct val="100000"/>
              </a:lnSpc>
              <a:spcBef>
                <a:spcPct val="0"/>
              </a:spcBef>
              <a:spcAft>
                <a:spcPct val="0"/>
              </a:spcAft>
              <a:buClrTx/>
              <a:buSzTx/>
              <a:buFontTx/>
              <a:buNone/>
              <a:tabLst/>
            </a:pPr>
            <a:r>
              <a:rPr lang="en-US" sz="1600" b="1" dirty="0" smtClean="0">
                <a:solidFill>
                  <a:srgbClr val="008000"/>
                </a:solidFill>
                <a:latin typeface="Arial" pitchFamily="34" charset="0"/>
              </a:rPr>
              <a:t>Base</a:t>
            </a:r>
            <a:r>
              <a:rPr lang="en-US" sz="1600" b="1" dirty="0" smtClean="0">
                <a:solidFill>
                  <a:srgbClr val="008000"/>
                </a:solidFill>
                <a:latin typeface="Arial" pitchFamily="34" charset="0"/>
              </a:rPr>
              <a:t>_G3 </a:t>
            </a:r>
            <a:r>
              <a:rPr lang="en-US" sz="1600" b="1" dirty="0" smtClean="0">
                <a:solidFill>
                  <a:srgbClr val="008000"/>
                </a:solidFill>
                <a:latin typeface="Arial" pitchFamily="34" charset="0"/>
              </a:rPr>
              <a:t>= Grell 3D scheme (dashed line)</a:t>
            </a:r>
          </a:p>
          <a:p>
            <a:pPr marL="0" marR="0" lvl="0" indent="0" defTabSz="914400" rtl="0" eaLnBrk="0" fontAlgn="base" latinLnBrk="0" hangingPunct="0">
              <a:lnSpc>
                <a:spcPct val="100000"/>
              </a:lnSpc>
              <a:spcBef>
                <a:spcPct val="0"/>
              </a:spcBef>
              <a:spcAft>
                <a:spcPct val="0"/>
              </a:spcAft>
              <a:buClrTx/>
              <a:buSzTx/>
              <a:buFontTx/>
              <a:buNone/>
              <a:tabLst/>
            </a:pPr>
            <a:r>
              <a:rPr lang="en-US" sz="1600" b="1" dirty="0" err="1" smtClean="0">
                <a:solidFill>
                  <a:srgbClr val="0099FF"/>
                </a:solidFill>
                <a:latin typeface="Arial" pitchFamily="34" charset="0"/>
              </a:rPr>
              <a:t>Base</a:t>
            </a:r>
            <a:r>
              <a:rPr lang="en-US" sz="1600" b="1" dirty="0" err="1" smtClean="0">
                <a:solidFill>
                  <a:srgbClr val="0099FF"/>
                </a:solidFill>
                <a:latin typeface="Arial" pitchFamily="34" charset="0"/>
              </a:rPr>
              <a:t>_KF</a:t>
            </a:r>
            <a:r>
              <a:rPr lang="en-US" sz="1600" b="1" dirty="0" smtClean="0">
                <a:solidFill>
                  <a:srgbClr val="0099FF"/>
                </a:solidFill>
                <a:latin typeface="Arial" pitchFamily="34" charset="0"/>
              </a:rPr>
              <a:t> </a:t>
            </a:r>
            <a:r>
              <a:rPr lang="en-US" sz="1600" b="1" dirty="0" smtClean="0">
                <a:solidFill>
                  <a:srgbClr val="0099FF"/>
                </a:solidFill>
                <a:latin typeface="Arial" pitchFamily="34" charset="0"/>
              </a:rPr>
              <a:t>= Standard (original) KF and RRTMG schemes</a:t>
            </a:r>
          </a:p>
          <a:p>
            <a:pPr marL="0" marR="0" lvl="0" indent="0" defTabSz="914400" rtl="0" eaLnBrk="0" fontAlgn="base" latinLnBrk="0" hangingPunct="0">
              <a:lnSpc>
                <a:spcPct val="100000"/>
              </a:lnSpc>
              <a:spcBef>
                <a:spcPct val="0"/>
              </a:spcBef>
              <a:spcAft>
                <a:spcPct val="0"/>
              </a:spcAft>
              <a:buClrTx/>
              <a:buSzTx/>
              <a:buFontTx/>
              <a:buNone/>
              <a:tabLst/>
            </a:pPr>
            <a:r>
              <a:rPr lang="en-US" sz="1600" b="1" dirty="0" err="1" smtClean="0">
                <a:solidFill>
                  <a:srgbClr val="FF0000"/>
                </a:solidFill>
                <a:latin typeface="Arial" pitchFamily="34" charset="0"/>
              </a:rPr>
              <a:t>Modified_KF</a:t>
            </a:r>
            <a:r>
              <a:rPr lang="en-US" sz="1600" b="1" dirty="0" smtClean="0">
                <a:solidFill>
                  <a:srgbClr val="FF0000"/>
                </a:solidFill>
                <a:latin typeface="Arial" pitchFamily="34" charset="0"/>
              </a:rPr>
              <a:t> </a:t>
            </a:r>
            <a:r>
              <a:rPr lang="en-US" sz="1600" b="1" dirty="0" smtClean="0">
                <a:solidFill>
                  <a:srgbClr val="FF0000"/>
                </a:solidFill>
                <a:latin typeface="Arial" pitchFamily="34" charset="0"/>
              </a:rPr>
              <a:t>= Modified-KF scheme with cumulus-radiation interactions</a:t>
            </a:r>
            <a:endParaRPr lang="en-US" sz="1600" b="1" dirty="0">
              <a:solidFill>
                <a:srgbClr val="FF0000"/>
              </a:solidFill>
              <a:latin typeface="Arial" pitchFamily="34" charset="0"/>
            </a:endParaRPr>
          </a:p>
        </p:txBody>
      </p:sp>
    </p:spTree>
    <p:extLst>
      <p:ext uri="{BB962C8B-B14F-4D97-AF65-F5344CB8AC3E}">
        <p14:creationId xmlns:p14="http://schemas.microsoft.com/office/powerpoint/2010/main" val="1480424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99B544D-27CB-421D-857D-21D8A33B11EC}" type="slidenum">
              <a:rPr lang="en-US" smtClean="0"/>
              <a:pPr/>
              <a:t>14</a:t>
            </a:fld>
            <a:endParaRPr lang="en-US"/>
          </a:p>
        </p:txBody>
      </p:sp>
      <p:sp>
        <p:nvSpPr>
          <p:cNvPr id="3" name="Rectangle 4"/>
          <p:cNvSpPr txBox="1">
            <a:spLocks noChangeArrowheads="1"/>
          </p:cNvSpPr>
          <p:nvPr/>
        </p:nvSpPr>
        <p:spPr bwMode="auto">
          <a:xfrm>
            <a:off x="2438401" y="96838"/>
            <a:ext cx="64992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53975" algn="l" rtl="0" eaLnBrk="0" fontAlgn="base" hangingPunct="0">
              <a:spcBef>
                <a:spcPct val="0"/>
              </a:spcBef>
              <a:spcAft>
                <a:spcPct val="0"/>
              </a:spcAft>
              <a:defRPr sz="2000" b="1">
                <a:solidFill>
                  <a:srgbClr val="0070B9"/>
                </a:solidFill>
                <a:latin typeface="+mj-lt"/>
                <a:ea typeface="+mj-ea"/>
                <a:cs typeface="+mj-cs"/>
              </a:defRPr>
            </a:lvl1pPr>
            <a:lvl2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2pPr>
            <a:lvl3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3pPr>
            <a:lvl4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4pPr>
            <a:lvl5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5pPr>
            <a:lvl6pPr marL="511175" algn="l" rtl="0" fontAlgn="base">
              <a:spcBef>
                <a:spcPct val="0"/>
              </a:spcBef>
              <a:spcAft>
                <a:spcPct val="0"/>
              </a:spcAft>
              <a:defRPr sz="2000" b="1">
                <a:solidFill>
                  <a:srgbClr val="0070B9"/>
                </a:solidFill>
                <a:latin typeface="Arial Rounded MT Bold" pitchFamily="34" charset="0"/>
                <a:ea typeface="ＭＳ Ｐゴシック" pitchFamily="1" charset="-128"/>
              </a:defRPr>
            </a:lvl6pPr>
            <a:lvl7pPr marL="968375" algn="l" rtl="0" fontAlgn="base">
              <a:spcBef>
                <a:spcPct val="0"/>
              </a:spcBef>
              <a:spcAft>
                <a:spcPct val="0"/>
              </a:spcAft>
              <a:defRPr sz="2000" b="1">
                <a:solidFill>
                  <a:srgbClr val="0070B9"/>
                </a:solidFill>
                <a:latin typeface="Arial Rounded MT Bold" pitchFamily="34" charset="0"/>
                <a:ea typeface="ＭＳ Ｐゴシック" pitchFamily="1" charset="-128"/>
              </a:defRPr>
            </a:lvl7pPr>
            <a:lvl8pPr marL="1425575" algn="l" rtl="0" fontAlgn="base">
              <a:spcBef>
                <a:spcPct val="0"/>
              </a:spcBef>
              <a:spcAft>
                <a:spcPct val="0"/>
              </a:spcAft>
              <a:defRPr sz="2000" b="1">
                <a:solidFill>
                  <a:srgbClr val="0070B9"/>
                </a:solidFill>
                <a:latin typeface="Arial Rounded MT Bold" pitchFamily="34" charset="0"/>
                <a:ea typeface="ＭＳ Ｐゴシック" pitchFamily="1" charset="-128"/>
              </a:defRPr>
            </a:lvl8pPr>
            <a:lvl9pPr marL="1882775" algn="l" rtl="0" fontAlgn="base">
              <a:spcBef>
                <a:spcPct val="0"/>
              </a:spcBef>
              <a:spcAft>
                <a:spcPct val="0"/>
              </a:spcAft>
              <a:defRPr sz="2000" b="1">
                <a:solidFill>
                  <a:srgbClr val="0070B9"/>
                </a:solidFill>
                <a:latin typeface="Arial Rounded MT Bold" pitchFamily="34" charset="0"/>
                <a:ea typeface="ＭＳ Ｐゴシック" pitchFamily="1" charset="-128"/>
              </a:defRPr>
            </a:lvl9pPr>
          </a:lstStyle>
          <a:p>
            <a:pPr marL="53975" marR="0" lvl="0" indent="0" defTabSz="914400" rtl="0" eaLnBrk="1" fontAlgn="base" latinLnBrk="0" hangingPunct="1">
              <a:lnSpc>
                <a:spcPct val="100000"/>
              </a:lnSpc>
              <a:spcBef>
                <a:spcPct val="0"/>
              </a:spcBef>
              <a:spcAft>
                <a:spcPct val="0"/>
              </a:spcAft>
              <a:buClrTx/>
              <a:buSzTx/>
              <a:buFontTx/>
              <a:buNone/>
              <a:tabLst/>
              <a:defRPr/>
            </a:pPr>
            <a:r>
              <a:rPr lang="en-US" sz="2400" kern="0" dirty="0" smtClean="0">
                <a:latin typeface="Arial" pitchFamily="34" charset="0"/>
                <a:ea typeface="ＭＳ Ｐゴシック"/>
                <a:cs typeface="Arial" pitchFamily="34" charset="0"/>
              </a:rPr>
              <a:t>Monthly-Averaged Surface </a:t>
            </a:r>
            <a:r>
              <a:rPr lang="en-US" sz="2400" kern="0" dirty="0" smtClean="0">
                <a:latin typeface="Arial" pitchFamily="34" charset="0"/>
                <a:ea typeface="ＭＳ Ｐゴシック"/>
                <a:cs typeface="Arial" pitchFamily="34" charset="0"/>
              </a:rPr>
              <a:t>Precipitation</a:t>
            </a:r>
            <a:endParaRPr lang="en-US" sz="2400" kern="0" dirty="0" smtClean="0">
              <a:latin typeface="Arial" pitchFamily="34" charset="0"/>
              <a:ea typeface="ＭＳ Ｐゴシック"/>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840480"/>
            <a:ext cx="6035040" cy="30175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143000"/>
            <a:ext cx="6035040" cy="3017520"/>
          </a:xfrm>
          <a:prstGeom prst="rect">
            <a:avLst/>
          </a:prstGeom>
        </p:spPr>
      </p:pic>
      <p:sp>
        <p:nvSpPr>
          <p:cNvPr id="6" name="TextBox 5"/>
          <p:cNvSpPr txBox="1"/>
          <p:nvPr/>
        </p:nvSpPr>
        <p:spPr>
          <a:xfrm>
            <a:off x="6172200" y="2133600"/>
            <a:ext cx="2130711" cy="1015663"/>
          </a:xfrm>
          <a:prstGeom prst="rect">
            <a:avLst/>
          </a:prstGeom>
          <a:noFill/>
        </p:spPr>
        <p:txBody>
          <a:bodyPr wrap="none" rtlCol="0">
            <a:spAutoFit/>
          </a:bodyPr>
          <a:lstStyle/>
          <a:p>
            <a:pPr algn="ctr"/>
            <a:r>
              <a:rPr lang="en-US" sz="2000" b="1" dirty="0" smtClean="0"/>
              <a:t>Surface </a:t>
            </a:r>
          </a:p>
          <a:p>
            <a:pPr algn="ctr"/>
            <a:r>
              <a:rPr lang="en-US" sz="2000" b="1" dirty="0" smtClean="0">
                <a:solidFill>
                  <a:srgbClr val="0070C0"/>
                </a:solidFill>
                <a:sym typeface="Symbol"/>
              </a:rPr>
              <a:t></a:t>
            </a:r>
            <a:r>
              <a:rPr lang="en-US" sz="2000" b="1" dirty="0" smtClean="0"/>
              <a:t> Precipitation </a:t>
            </a:r>
          </a:p>
          <a:p>
            <a:pPr algn="ctr"/>
            <a:r>
              <a:rPr lang="en-US" sz="2000" b="1" dirty="0" smtClean="0"/>
              <a:t>(mm)</a:t>
            </a:r>
            <a:endParaRPr lang="en-US" sz="2000" b="1" dirty="0"/>
          </a:p>
        </p:txBody>
      </p:sp>
      <p:sp>
        <p:nvSpPr>
          <p:cNvPr id="8" name="TextBox 7"/>
          <p:cNvSpPr txBox="1"/>
          <p:nvPr/>
        </p:nvSpPr>
        <p:spPr>
          <a:xfrm>
            <a:off x="653913" y="4267200"/>
            <a:ext cx="2257349" cy="2246769"/>
          </a:xfrm>
          <a:prstGeom prst="rect">
            <a:avLst/>
          </a:prstGeom>
          <a:noFill/>
        </p:spPr>
        <p:txBody>
          <a:bodyPr wrap="none" rtlCol="0">
            <a:spAutoFit/>
          </a:bodyPr>
          <a:lstStyle/>
          <a:p>
            <a:pPr algn="ctr"/>
            <a:r>
              <a:rPr lang="en-US" sz="2000" b="1" dirty="0" smtClean="0"/>
              <a:t>Surface </a:t>
            </a:r>
          </a:p>
          <a:p>
            <a:pPr algn="ctr"/>
            <a:r>
              <a:rPr lang="en-US" sz="2000" b="1" dirty="0" smtClean="0"/>
              <a:t>Precipitation</a:t>
            </a:r>
          </a:p>
          <a:p>
            <a:pPr algn="ctr"/>
            <a:r>
              <a:rPr lang="en-US" sz="2000" b="1" dirty="0" smtClean="0"/>
              <a:t>     Differences </a:t>
            </a:r>
            <a:r>
              <a:rPr lang="en-US" sz="2000" b="1" dirty="0" smtClean="0">
                <a:solidFill>
                  <a:srgbClr val="0070C0"/>
                </a:solidFill>
                <a:sym typeface="Symbol"/>
              </a:rPr>
              <a:t></a:t>
            </a:r>
            <a:endParaRPr lang="en-US" sz="2000" b="1" dirty="0" smtClean="0">
              <a:solidFill>
                <a:srgbClr val="0070C0"/>
              </a:solidFill>
            </a:endParaRPr>
          </a:p>
          <a:p>
            <a:pPr algn="ctr"/>
            <a:r>
              <a:rPr lang="en-US" sz="2000" b="1" dirty="0" smtClean="0"/>
              <a:t>from Obs.</a:t>
            </a:r>
          </a:p>
          <a:p>
            <a:pPr algn="ctr"/>
            <a:r>
              <a:rPr lang="en-US" sz="2000" b="1" dirty="0" smtClean="0">
                <a:solidFill>
                  <a:srgbClr val="00B050"/>
                </a:solidFill>
              </a:rPr>
              <a:t>(Model </a:t>
            </a:r>
            <a:r>
              <a:rPr lang="en-US" sz="2000" dirty="0" smtClean="0">
                <a:solidFill>
                  <a:srgbClr val="00B050"/>
                </a:solidFill>
                <a:latin typeface="Symbol" pitchFamily="18" charset="2"/>
              </a:rPr>
              <a:t>-</a:t>
            </a:r>
          </a:p>
          <a:p>
            <a:pPr algn="ctr"/>
            <a:r>
              <a:rPr lang="en-US" sz="2000" b="1" dirty="0" smtClean="0">
                <a:solidFill>
                  <a:srgbClr val="00B050"/>
                </a:solidFill>
              </a:rPr>
              <a:t>NARR)</a:t>
            </a:r>
            <a:endParaRPr lang="en-US" sz="2000" b="1" dirty="0" smtClean="0">
              <a:solidFill>
                <a:srgbClr val="00B0F0"/>
              </a:solidFill>
            </a:endParaRPr>
          </a:p>
          <a:p>
            <a:pPr algn="ctr"/>
            <a:r>
              <a:rPr lang="en-US" sz="2000" b="1" dirty="0" smtClean="0"/>
              <a:t>(mm)</a:t>
            </a:r>
            <a:endParaRPr lang="en-US" sz="2000" b="1" dirty="0"/>
          </a:p>
        </p:txBody>
      </p:sp>
      <p:cxnSp>
        <p:nvCxnSpPr>
          <p:cNvPr id="9" name="Straight Connector 8"/>
          <p:cNvCxnSpPr/>
          <p:nvPr/>
        </p:nvCxnSpPr>
        <p:spPr bwMode="auto">
          <a:xfrm>
            <a:off x="2587752" y="1591056"/>
            <a:ext cx="0" cy="20116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4288536" y="1591056"/>
            <a:ext cx="0" cy="20116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5175504" y="4279392"/>
            <a:ext cx="0" cy="20116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6876288" y="4279392"/>
            <a:ext cx="0" cy="20116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1447800" y="3351310"/>
            <a:ext cx="582211" cy="307777"/>
          </a:xfrm>
          <a:prstGeom prst="rect">
            <a:avLst/>
          </a:prstGeom>
          <a:noFill/>
        </p:spPr>
        <p:txBody>
          <a:bodyPr wrap="none" rtlCol="0">
            <a:spAutoFit/>
          </a:bodyPr>
          <a:lstStyle/>
          <a:p>
            <a:pPr algn="ctr"/>
            <a:r>
              <a:rPr lang="en-US" sz="1400" b="1" dirty="0" smtClean="0"/>
              <a:t>1988</a:t>
            </a:r>
            <a:endParaRPr lang="en-US" sz="1400" b="1" dirty="0"/>
          </a:p>
        </p:txBody>
      </p:sp>
      <p:sp>
        <p:nvSpPr>
          <p:cNvPr id="16" name="TextBox 15"/>
          <p:cNvSpPr txBox="1"/>
          <p:nvPr/>
        </p:nvSpPr>
        <p:spPr>
          <a:xfrm>
            <a:off x="3145536" y="3348034"/>
            <a:ext cx="582211" cy="307777"/>
          </a:xfrm>
          <a:prstGeom prst="rect">
            <a:avLst/>
          </a:prstGeom>
          <a:noFill/>
        </p:spPr>
        <p:txBody>
          <a:bodyPr wrap="none" rtlCol="0">
            <a:spAutoFit/>
          </a:bodyPr>
          <a:lstStyle/>
          <a:p>
            <a:pPr algn="ctr"/>
            <a:r>
              <a:rPr lang="en-US" sz="1400" b="1" dirty="0" smtClean="0"/>
              <a:t>1989</a:t>
            </a:r>
            <a:endParaRPr lang="en-US" sz="1400" b="1" dirty="0"/>
          </a:p>
        </p:txBody>
      </p:sp>
      <p:sp>
        <p:nvSpPr>
          <p:cNvPr id="17" name="TextBox 16"/>
          <p:cNvSpPr txBox="1"/>
          <p:nvPr/>
        </p:nvSpPr>
        <p:spPr>
          <a:xfrm>
            <a:off x="4846320" y="3348032"/>
            <a:ext cx="582211" cy="307777"/>
          </a:xfrm>
          <a:prstGeom prst="rect">
            <a:avLst/>
          </a:prstGeom>
          <a:noFill/>
        </p:spPr>
        <p:txBody>
          <a:bodyPr wrap="none" rtlCol="0">
            <a:spAutoFit/>
          </a:bodyPr>
          <a:lstStyle/>
          <a:p>
            <a:pPr algn="ctr"/>
            <a:r>
              <a:rPr lang="en-US" sz="1400" b="1" dirty="0" smtClean="0"/>
              <a:t>1990</a:t>
            </a:r>
            <a:endParaRPr lang="en-US" sz="1400" b="1" dirty="0"/>
          </a:p>
        </p:txBody>
      </p:sp>
      <p:sp>
        <p:nvSpPr>
          <p:cNvPr id="18" name="TextBox 17"/>
          <p:cNvSpPr txBox="1"/>
          <p:nvPr/>
        </p:nvSpPr>
        <p:spPr>
          <a:xfrm>
            <a:off x="4032504" y="6044184"/>
            <a:ext cx="582211" cy="307777"/>
          </a:xfrm>
          <a:prstGeom prst="rect">
            <a:avLst/>
          </a:prstGeom>
          <a:noFill/>
        </p:spPr>
        <p:txBody>
          <a:bodyPr wrap="none" rtlCol="0">
            <a:spAutoFit/>
          </a:bodyPr>
          <a:lstStyle/>
          <a:p>
            <a:pPr algn="ctr"/>
            <a:r>
              <a:rPr lang="en-US" sz="1400" b="1" dirty="0" smtClean="0"/>
              <a:t>1988</a:t>
            </a:r>
            <a:endParaRPr lang="en-US" sz="1400" b="1" dirty="0"/>
          </a:p>
        </p:txBody>
      </p:sp>
      <p:sp>
        <p:nvSpPr>
          <p:cNvPr id="19" name="TextBox 18"/>
          <p:cNvSpPr txBox="1"/>
          <p:nvPr/>
        </p:nvSpPr>
        <p:spPr>
          <a:xfrm>
            <a:off x="5733288" y="6044184"/>
            <a:ext cx="582211" cy="307777"/>
          </a:xfrm>
          <a:prstGeom prst="rect">
            <a:avLst/>
          </a:prstGeom>
          <a:noFill/>
        </p:spPr>
        <p:txBody>
          <a:bodyPr wrap="none" rtlCol="0">
            <a:spAutoFit/>
          </a:bodyPr>
          <a:lstStyle/>
          <a:p>
            <a:pPr algn="ctr"/>
            <a:r>
              <a:rPr lang="en-US" sz="1400" b="1" dirty="0" smtClean="0"/>
              <a:t>1989</a:t>
            </a:r>
            <a:endParaRPr lang="en-US" sz="1400" b="1" dirty="0"/>
          </a:p>
        </p:txBody>
      </p:sp>
      <p:sp>
        <p:nvSpPr>
          <p:cNvPr id="20" name="TextBox 19"/>
          <p:cNvSpPr txBox="1"/>
          <p:nvPr/>
        </p:nvSpPr>
        <p:spPr>
          <a:xfrm>
            <a:off x="7261366" y="6044184"/>
            <a:ext cx="582211" cy="307777"/>
          </a:xfrm>
          <a:prstGeom prst="rect">
            <a:avLst/>
          </a:prstGeom>
          <a:noFill/>
        </p:spPr>
        <p:txBody>
          <a:bodyPr wrap="none" rtlCol="0">
            <a:spAutoFit/>
          </a:bodyPr>
          <a:lstStyle/>
          <a:p>
            <a:pPr algn="ctr"/>
            <a:r>
              <a:rPr lang="en-US" sz="1400" b="1" dirty="0" smtClean="0"/>
              <a:t>1990</a:t>
            </a:r>
            <a:endParaRPr lang="en-US" sz="1400" b="1" dirty="0"/>
          </a:p>
        </p:txBody>
      </p:sp>
      <p:sp>
        <p:nvSpPr>
          <p:cNvPr id="21" name="TextBox 20"/>
          <p:cNvSpPr txBox="1"/>
          <p:nvPr/>
        </p:nvSpPr>
        <p:spPr>
          <a:xfrm>
            <a:off x="3004631" y="1281046"/>
            <a:ext cx="864019" cy="215444"/>
          </a:xfrm>
          <a:prstGeom prst="rect">
            <a:avLst/>
          </a:prstGeom>
          <a:solidFill>
            <a:schemeClr val="bg1"/>
          </a:solidFill>
        </p:spPr>
        <p:txBody>
          <a:bodyPr wrap="none" lIns="0" tIns="0" rIns="0" bIns="0" rtlCol="0">
            <a:spAutoFit/>
          </a:bodyPr>
          <a:lstStyle/>
          <a:p>
            <a:pPr algn="ctr"/>
            <a:r>
              <a:rPr lang="en-US" sz="1400" b="1" dirty="0" smtClean="0"/>
              <a:t>Southeast</a:t>
            </a:r>
            <a:endParaRPr lang="en-US" sz="1400" b="1" dirty="0"/>
          </a:p>
        </p:txBody>
      </p:sp>
      <p:sp>
        <p:nvSpPr>
          <p:cNvPr id="22" name="TextBox 21"/>
          <p:cNvSpPr txBox="1"/>
          <p:nvPr/>
        </p:nvSpPr>
        <p:spPr>
          <a:xfrm>
            <a:off x="5660136" y="4051756"/>
            <a:ext cx="864019" cy="215444"/>
          </a:xfrm>
          <a:prstGeom prst="rect">
            <a:avLst/>
          </a:prstGeom>
          <a:solidFill>
            <a:schemeClr val="bg1"/>
          </a:solidFill>
        </p:spPr>
        <p:txBody>
          <a:bodyPr wrap="none" lIns="0" tIns="0" rIns="0" bIns="0" rtlCol="0">
            <a:spAutoFit/>
          </a:bodyPr>
          <a:lstStyle/>
          <a:p>
            <a:pPr algn="ctr"/>
            <a:r>
              <a:rPr lang="en-US" sz="1400" b="1" dirty="0" smtClean="0"/>
              <a:t>Southeast</a:t>
            </a:r>
            <a:endParaRPr lang="en-US" sz="1400" b="1" dirty="0"/>
          </a:p>
        </p:txBody>
      </p:sp>
    </p:spTree>
    <p:extLst>
      <p:ext uri="{BB962C8B-B14F-4D97-AF65-F5344CB8AC3E}">
        <p14:creationId xmlns:p14="http://schemas.microsoft.com/office/powerpoint/2010/main" val="1480424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99B544D-27CB-421D-857D-21D8A33B11EC}" type="slidenum">
              <a:rPr lang="en-US" smtClean="0"/>
              <a:pPr/>
              <a:t>15</a:t>
            </a:fld>
            <a:endParaRPr lang="en-US"/>
          </a:p>
        </p:txBody>
      </p:sp>
      <p:sp>
        <p:nvSpPr>
          <p:cNvPr id="3" name="Rectangle 4"/>
          <p:cNvSpPr txBox="1">
            <a:spLocks noChangeArrowheads="1"/>
          </p:cNvSpPr>
          <p:nvPr/>
        </p:nvSpPr>
        <p:spPr bwMode="auto">
          <a:xfrm>
            <a:off x="2438401" y="96838"/>
            <a:ext cx="64992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53975" algn="l" rtl="0" eaLnBrk="0" fontAlgn="base" hangingPunct="0">
              <a:spcBef>
                <a:spcPct val="0"/>
              </a:spcBef>
              <a:spcAft>
                <a:spcPct val="0"/>
              </a:spcAft>
              <a:defRPr sz="2000" b="1">
                <a:solidFill>
                  <a:srgbClr val="0070B9"/>
                </a:solidFill>
                <a:latin typeface="+mj-lt"/>
                <a:ea typeface="+mj-ea"/>
                <a:cs typeface="+mj-cs"/>
              </a:defRPr>
            </a:lvl1pPr>
            <a:lvl2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2pPr>
            <a:lvl3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3pPr>
            <a:lvl4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4pPr>
            <a:lvl5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5pPr>
            <a:lvl6pPr marL="511175" algn="l" rtl="0" fontAlgn="base">
              <a:spcBef>
                <a:spcPct val="0"/>
              </a:spcBef>
              <a:spcAft>
                <a:spcPct val="0"/>
              </a:spcAft>
              <a:defRPr sz="2000" b="1">
                <a:solidFill>
                  <a:srgbClr val="0070B9"/>
                </a:solidFill>
                <a:latin typeface="Arial Rounded MT Bold" pitchFamily="34" charset="0"/>
                <a:ea typeface="ＭＳ Ｐゴシック" pitchFamily="1" charset="-128"/>
              </a:defRPr>
            </a:lvl6pPr>
            <a:lvl7pPr marL="968375" algn="l" rtl="0" fontAlgn="base">
              <a:spcBef>
                <a:spcPct val="0"/>
              </a:spcBef>
              <a:spcAft>
                <a:spcPct val="0"/>
              </a:spcAft>
              <a:defRPr sz="2000" b="1">
                <a:solidFill>
                  <a:srgbClr val="0070B9"/>
                </a:solidFill>
                <a:latin typeface="Arial Rounded MT Bold" pitchFamily="34" charset="0"/>
                <a:ea typeface="ＭＳ Ｐゴシック" pitchFamily="1" charset="-128"/>
              </a:defRPr>
            </a:lvl7pPr>
            <a:lvl8pPr marL="1425575" algn="l" rtl="0" fontAlgn="base">
              <a:spcBef>
                <a:spcPct val="0"/>
              </a:spcBef>
              <a:spcAft>
                <a:spcPct val="0"/>
              </a:spcAft>
              <a:defRPr sz="2000" b="1">
                <a:solidFill>
                  <a:srgbClr val="0070B9"/>
                </a:solidFill>
                <a:latin typeface="Arial Rounded MT Bold" pitchFamily="34" charset="0"/>
                <a:ea typeface="ＭＳ Ｐゴシック" pitchFamily="1" charset="-128"/>
              </a:defRPr>
            </a:lvl8pPr>
            <a:lvl9pPr marL="1882775" algn="l" rtl="0" fontAlgn="base">
              <a:spcBef>
                <a:spcPct val="0"/>
              </a:spcBef>
              <a:spcAft>
                <a:spcPct val="0"/>
              </a:spcAft>
              <a:defRPr sz="2000" b="1">
                <a:solidFill>
                  <a:srgbClr val="0070B9"/>
                </a:solidFill>
                <a:latin typeface="Arial Rounded MT Bold" pitchFamily="34" charset="0"/>
                <a:ea typeface="ＭＳ Ｐゴシック" pitchFamily="1" charset="-128"/>
              </a:defRPr>
            </a:lvl9pPr>
          </a:lstStyle>
          <a:p>
            <a:pPr marL="53975" marR="0" lvl="0" indent="0" defTabSz="914400" rtl="0" eaLnBrk="1" fontAlgn="base" latinLnBrk="0" hangingPunct="1">
              <a:lnSpc>
                <a:spcPct val="100000"/>
              </a:lnSpc>
              <a:spcBef>
                <a:spcPct val="0"/>
              </a:spcBef>
              <a:spcAft>
                <a:spcPct val="0"/>
              </a:spcAft>
              <a:buClrTx/>
              <a:buSzTx/>
              <a:buFontTx/>
              <a:buNone/>
              <a:tabLst/>
              <a:defRPr/>
            </a:pPr>
            <a:r>
              <a:rPr lang="en-US" sz="2400" kern="0" dirty="0" smtClean="0">
                <a:latin typeface="Arial" pitchFamily="34" charset="0"/>
                <a:ea typeface="ＭＳ Ｐゴシック"/>
                <a:cs typeface="Arial" pitchFamily="34" charset="0"/>
              </a:rPr>
              <a:t>Monthly-Averaged </a:t>
            </a:r>
            <a:r>
              <a:rPr lang="en-US" sz="2400" kern="0" dirty="0" smtClean="0">
                <a:latin typeface="Arial" pitchFamily="34" charset="0"/>
                <a:ea typeface="ＭＳ Ｐゴシック"/>
                <a:cs typeface="Arial" pitchFamily="34" charset="0"/>
              </a:rPr>
              <a:t>Surface </a:t>
            </a:r>
            <a:r>
              <a:rPr lang="en-US" sz="2400" kern="0" dirty="0" smtClean="0">
                <a:latin typeface="Arial" pitchFamily="34" charset="0"/>
                <a:ea typeface="ＭＳ Ｐゴシック"/>
                <a:cs typeface="Arial" pitchFamily="34" charset="0"/>
              </a:rPr>
              <a:t>Precipitation </a:t>
            </a:r>
            <a:r>
              <a:rPr lang="en-US" sz="2400" kern="0" dirty="0" smtClean="0">
                <a:latin typeface="Arial" pitchFamily="34" charset="0"/>
                <a:ea typeface="ＭＳ Ｐゴシック"/>
                <a:cs typeface="Arial" pitchFamily="34" charset="0"/>
              </a:rPr>
              <a:t>Days per Threshold</a:t>
            </a:r>
            <a:endPar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648" y="3840480"/>
            <a:ext cx="6035040" cy="30175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752" y="1143000"/>
            <a:ext cx="6035040" cy="3017520"/>
          </a:xfrm>
          <a:prstGeom prst="rect">
            <a:avLst/>
          </a:prstGeom>
        </p:spPr>
      </p:pic>
      <p:sp>
        <p:nvSpPr>
          <p:cNvPr id="6" name="TextBox 5"/>
          <p:cNvSpPr txBox="1"/>
          <p:nvPr/>
        </p:nvSpPr>
        <p:spPr>
          <a:xfrm>
            <a:off x="6248400" y="2133600"/>
            <a:ext cx="2271777" cy="1015663"/>
          </a:xfrm>
          <a:prstGeom prst="rect">
            <a:avLst/>
          </a:prstGeom>
          <a:noFill/>
        </p:spPr>
        <p:txBody>
          <a:bodyPr wrap="none" rtlCol="0">
            <a:spAutoFit/>
          </a:bodyPr>
          <a:lstStyle/>
          <a:p>
            <a:pPr algn="ctr"/>
            <a:r>
              <a:rPr lang="en-US" sz="2000" b="1" dirty="0" smtClean="0"/>
              <a:t>Avg. Days with</a:t>
            </a:r>
          </a:p>
          <a:p>
            <a:pPr algn="ctr"/>
            <a:r>
              <a:rPr lang="en-US" sz="2000" b="1" dirty="0" smtClean="0">
                <a:solidFill>
                  <a:srgbClr val="0070C0"/>
                </a:solidFill>
                <a:sym typeface="Symbol"/>
              </a:rPr>
              <a:t></a:t>
            </a:r>
            <a:r>
              <a:rPr lang="en-US" sz="2000" b="1" dirty="0" smtClean="0"/>
              <a:t> Precipitation   </a:t>
            </a:r>
          </a:p>
          <a:p>
            <a:pPr algn="ctr"/>
            <a:r>
              <a:rPr lang="en-US" sz="2000" b="1" dirty="0" smtClean="0"/>
              <a:t>&gt; 0.1 inch</a:t>
            </a:r>
            <a:endParaRPr lang="en-US" sz="2000" b="1" dirty="0"/>
          </a:p>
        </p:txBody>
      </p:sp>
      <p:sp>
        <p:nvSpPr>
          <p:cNvPr id="7" name="TextBox 6"/>
          <p:cNvSpPr txBox="1"/>
          <p:nvPr/>
        </p:nvSpPr>
        <p:spPr>
          <a:xfrm>
            <a:off x="304800" y="4800600"/>
            <a:ext cx="2553904" cy="1231106"/>
          </a:xfrm>
          <a:prstGeom prst="rect">
            <a:avLst/>
          </a:prstGeom>
          <a:noFill/>
        </p:spPr>
        <p:txBody>
          <a:bodyPr wrap="none" rtlCol="0">
            <a:spAutoFit/>
          </a:bodyPr>
          <a:lstStyle/>
          <a:p>
            <a:pPr algn="ctr"/>
            <a:r>
              <a:rPr lang="en-US" sz="2000" b="1" dirty="0" smtClean="0"/>
              <a:t>Avg. Days with</a:t>
            </a:r>
          </a:p>
          <a:p>
            <a:pPr algn="ctr"/>
            <a:r>
              <a:rPr lang="en-US" sz="2000" b="1" dirty="0" smtClean="0"/>
              <a:t>      Precipitation </a:t>
            </a:r>
            <a:r>
              <a:rPr lang="en-US" sz="2000" b="1" dirty="0" smtClean="0">
                <a:solidFill>
                  <a:srgbClr val="0070C0"/>
                </a:solidFill>
                <a:sym typeface="Symbol"/>
              </a:rPr>
              <a:t></a:t>
            </a:r>
            <a:r>
              <a:rPr lang="en-US" sz="2000" b="1" dirty="0" smtClean="0"/>
              <a:t> </a:t>
            </a:r>
          </a:p>
          <a:p>
            <a:pPr algn="ctr"/>
            <a:r>
              <a:rPr lang="en-US" sz="2000" b="1" dirty="0" smtClean="0"/>
              <a:t>&gt; 0.5 inch</a:t>
            </a:r>
          </a:p>
          <a:p>
            <a:pPr algn="ctr"/>
            <a:r>
              <a:rPr lang="en-US" sz="1400" b="1" dirty="0" smtClean="0"/>
              <a:t>(note different scale)</a:t>
            </a:r>
            <a:endParaRPr lang="en-US" sz="1400" b="1" dirty="0"/>
          </a:p>
        </p:txBody>
      </p:sp>
      <p:cxnSp>
        <p:nvCxnSpPr>
          <p:cNvPr id="8" name="Straight Connector 7"/>
          <p:cNvCxnSpPr/>
          <p:nvPr/>
        </p:nvCxnSpPr>
        <p:spPr bwMode="auto">
          <a:xfrm>
            <a:off x="2587752" y="1591056"/>
            <a:ext cx="0" cy="20116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4288536" y="1591056"/>
            <a:ext cx="0" cy="20116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5175504" y="4279392"/>
            <a:ext cx="0" cy="20116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6876288" y="4279392"/>
            <a:ext cx="0" cy="20116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1447800" y="3351310"/>
            <a:ext cx="582211" cy="307777"/>
          </a:xfrm>
          <a:prstGeom prst="rect">
            <a:avLst/>
          </a:prstGeom>
          <a:noFill/>
        </p:spPr>
        <p:txBody>
          <a:bodyPr wrap="none" rtlCol="0">
            <a:spAutoFit/>
          </a:bodyPr>
          <a:lstStyle/>
          <a:p>
            <a:pPr algn="ctr"/>
            <a:r>
              <a:rPr lang="en-US" sz="1400" b="1" dirty="0" smtClean="0"/>
              <a:t>1988</a:t>
            </a:r>
            <a:endParaRPr lang="en-US" sz="1400" b="1" dirty="0"/>
          </a:p>
        </p:txBody>
      </p:sp>
      <p:sp>
        <p:nvSpPr>
          <p:cNvPr id="13" name="TextBox 12"/>
          <p:cNvSpPr txBox="1"/>
          <p:nvPr/>
        </p:nvSpPr>
        <p:spPr>
          <a:xfrm>
            <a:off x="3145536" y="3348034"/>
            <a:ext cx="582211" cy="307777"/>
          </a:xfrm>
          <a:prstGeom prst="rect">
            <a:avLst/>
          </a:prstGeom>
          <a:noFill/>
        </p:spPr>
        <p:txBody>
          <a:bodyPr wrap="none" rtlCol="0">
            <a:spAutoFit/>
          </a:bodyPr>
          <a:lstStyle/>
          <a:p>
            <a:pPr algn="ctr"/>
            <a:r>
              <a:rPr lang="en-US" sz="1400" b="1" dirty="0" smtClean="0"/>
              <a:t>1989</a:t>
            </a:r>
            <a:endParaRPr lang="en-US" sz="1400" b="1" dirty="0"/>
          </a:p>
        </p:txBody>
      </p:sp>
      <p:sp>
        <p:nvSpPr>
          <p:cNvPr id="14" name="TextBox 13"/>
          <p:cNvSpPr txBox="1"/>
          <p:nvPr/>
        </p:nvSpPr>
        <p:spPr>
          <a:xfrm>
            <a:off x="4846320" y="3348032"/>
            <a:ext cx="582211" cy="307777"/>
          </a:xfrm>
          <a:prstGeom prst="rect">
            <a:avLst/>
          </a:prstGeom>
          <a:noFill/>
        </p:spPr>
        <p:txBody>
          <a:bodyPr wrap="none" rtlCol="0">
            <a:spAutoFit/>
          </a:bodyPr>
          <a:lstStyle/>
          <a:p>
            <a:pPr algn="ctr"/>
            <a:r>
              <a:rPr lang="en-US" sz="1400" b="1" dirty="0" smtClean="0"/>
              <a:t>1990</a:t>
            </a:r>
            <a:endParaRPr lang="en-US" sz="1400" b="1" dirty="0"/>
          </a:p>
        </p:txBody>
      </p:sp>
      <p:sp>
        <p:nvSpPr>
          <p:cNvPr id="15" name="TextBox 14"/>
          <p:cNvSpPr txBox="1"/>
          <p:nvPr/>
        </p:nvSpPr>
        <p:spPr>
          <a:xfrm>
            <a:off x="4032504" y="6044184"/>
            <a:ext cx="582211" cy="307777"/>
          </a:xfrm>
          <a:prstGeom prst="rect">
            <a:avLst/>
          </a:prstGeom>
          <a:noFill/>
        </p:spPr>
        <p:txBody>
          <a:bodyPr wrap="none" rtlCol="0">
            <a:spAutoFit/>
          </a:bodyPr>
          <a:lstStyle/>
          <a:p>
            <a:pPr algn="ctr"/>
            <a:r>
              <a:rPr lang="en-US" sz="1400" b="1" dirty="0" smtClean="0"/>
              <a:t>1988</a:t>
            </a:r>
            <a:endParaRPr lang="en-US" sz="1400" b="1" dirty="0"/>
          </a:p>
        </p:txBody>
      </p:sp>
      <p:sp>
        <p:nvSpPr>
          <p:cNvPr id="16" name="TextBox 15"/>
          <p:cNvSpPr txBox="1"/>
          <p:nvPr/>
        </p:nvSpPr>
        <p:spPr>
          <a:xfrm>
            <a:off x="5733288" y="6044184"/>
            <a:ext cx="582211" cy="307777"/>
          </a:xfrm>
          <a:prstGeom prst="rect">
            <a:avLst/>
          </a:prstGeom>
          <a:noFill/>
        </p:spPr>
        <p:txBody>
          <a:bodyPr wrap="none" rtlCol="0">
            <a:spAutoFit/>
          </a:bodyPr>
          <a:lstStyle/>
          <a:p>
            <a:pPr algn="ctr"/>
            <a:r>
              <a:rPr lang="en-US" sz="1400" b="1" dirty="0" smtClean="0"/>
              <a:t>1989</a:t>
            </a:r>
            <a:endParaRPr lang="en-US" sz="1400" b="1" dirty="0"/>
          </a:p>
        </p:txBody>
      </p:sp>
      <p:sp>
        <p:nvSpPr>
          <p:cNvPr id="17" name="TextBox 16"/>
          <p:cNvSpPr txBox="1"/>
          <p:nvPr/>
        </p:nvSpPr>
        <p:spPr>
          <a:xfrm>
            <a:off x="7434072" y="6044184"/>
            <a:ext cx="582211" cy="307777"/>
          </a:xfrm>
          <a:prstGeom prst="rect">
            <a:avLst/>
          </a:prstGeom>
          <a:noFill/>
        </p:spPr>
        <p:txBody>
          <a:bodyPr wrap="none" rtlCol="0">
            <a:spAutoFit/>
          </a:bodyPr>
          <a:lstStyle/>
          <a:p>
            <a:pPr algn="ctr"/>
            <a:r>
              <a:rPr lang="en-US" sz="1400" b="1" dirty="0" smtClean="0"/>
              <a:t>1990</a:t>
            </a:r>
            <a:endParaRPr lang="en-US" sz="1400" b="1" dirty="0"/>
          </a:p>
        </p:txBody>
      </p:sp>
      <p:sp>
        <p:nvSpPr>
          <p:cNvPr id="18" name="TextBox 17"/>
          <p:cNvSpPr txBox="1"/>
          <p:nvPr/>
        </p:nvSpPr>
        <p:spPr>
          <a:xfrm>
            <a:off x="3004631" y="1281046"/>
            <a:ext cx="864019" cy="215444"/>
          </a:xfrm>
          <a:prstGeom prst="rect">
            <a:avLst/>
          </a:prstGeom>
          <a:solidFill>
            <a:schemeClr val="bg1"/>
          </a:solidFill>
        </p:spPr>
        <p:txBody>
          <a:bodyPr wrap="none" lIns="0" tIns="0" rIns="0" bIns="0" rtlCol="0">
            <a:spAutoFit/>
          </a:bodyPr>
          <a:lstStyle/>
          <a:p>
            <a:pPr algn="ctr"/>
            <a:r>
              <a:rPr lang="en-US" sz="1400" b="1" dirty="0" smtClean="0"/>
              <a:t>Southeast</a:t>
            </a:r>
            <a:endParaRPr lang="en-US" sz="1400" b="1" dirty="0"/>
          </a:p>
        </p:txBody>
      </p:sp>
      <p:sp>
        <p:nvSpPr>
          <p:cNvPr id="19" name="TextBox 18"/>
          <p:cNvSpPr txBox="1"/>
          <p:nvPr/>
        </p:nvSpPr>
        <p:spPr>
          <a:xfrm>
            <a:off x="5657576" y="4052798"/>
            <a:ext cx="864019" cy="215444"/>
          </a:xfrm>
          <a:prstGeom prst="rect">
            <a:avLst/>
          </a:prstGeom>
          <a:solidFill>
            <a:schemeClr val="bg1"/>
          </a:solidFill>
        </p:spPr>
        <p:txBody>
          <a:bodyPr wrap="none" lIns="0" tIns="0" rIns="0" bIns="0" rtlCol="0">
            <a:spAutoFit/>
          </a:bodyPr>
          <a:lstStyle/>
          <a:p>
            <a:pPr algn="ctr"/>
            <a:r>
              <a:rPr lang="en-US" sz="1400" b="1" dirty="0" smtClean="0"/>
              <a:t>Southeast</a:t>
            </a:r>
            <a:endParaRPr lang="en-US" sz="1400" b="1" dirty="0"/>
          </a:p>
        </p:txBody>
      </p:sp>
    </p:spTree>
    <p:extLst>
      <p:ext uri="{BB962C8B-B14F-4D97-AF65-F5344CB8AC3E}">
        <p14:creationId xmlns:p14="http://schemas.microsoft.com/office/powerpoint/2010/main" val="1480424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99B544D-27CB-421D-857D-21D8A33B11EC}" type="slidenum">
              <a:rPr lang="en-US" smtClean="0"/>
              <a:pPr/>
              <a:t>16</a:t>
            </a:fld>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333" y="3566160"/>
            <a:ext cx="6583680" cy="329184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752" y="914400"/>
            <a:ext cx="6035040" cy="3017520"/>
          </a:xfrm>
          <a:prstGeom prst="rect">
            <a:avLst/>
          </a:prstGeom>
        </p:spPr>
      </p:pic>
      <p:sp>
        <p:nvSpPr>
          <p:cNvPr id="11" name="TextBox 10"/>
          <p:cNvSpPr txBox="1"/>
          <p:nvPr/>
        </p:nvSpPr>
        <p:spPr>
          <a:xfrm>
            <a:off x="6098983" y="1332178"/>
            <a:ext cx="2920992" cy="2246769"/>
          </a:xfrm>
          <a:prstGeom prst="rect">
            <a:avLst/>
          </a:prstGeom>
          <a:noFill/>
        </p:spPr>
        <p:txBody>
          <a:bodyPr wrap="none" rtlCol="0">
            <a:spAutoFit/>
          </a:bodyPr>
          <a:lstStyle/>
          <a:p>
            <a:pPr algn="ctr"/>
            <a:r>
              <a:rPr lang="en-US" sz="2000" b="1" dirty="0" smtClean="0"/>
              <a:t>2-m Temperature</a:t>
            </a:r>
          </a:p>
          <a:p>
            <a:pPr algn="ctr"/>
            <a:r>
              <a:rPr lang="en-US" sz="2000" b="1" dirty="0" smtClean="0"/>
              <a:t>          Differences         </a:t>
            </a:r>
            <a:endParaRPr lang="en-US" sz="2000" b="1" dirty="0" smtClean="0">
              <a:solidFill>
                <a:srgbClr val="0070C0"/>
              </a:solidFill>
            </a:endParaRPr>
          </a:p>
          <a:p>
            <a:pPr algn="ctr"/>
            <a:r>
              <a:rPr lang="en-US" sz="2000" b="1" dirty="0">
                <a:solidFill>
                  <a:srgbClr val="0070C0"/>
                </a:solidFill>
                <a:sym typeface="Symbol"/>
              </a:rPr>
              <a:t></a:t>
            </a:r>
            <a:r>
              <a:rPr lang="en-US" sz="2000" b="1" dirty="0"/>
              <a:t> from </a:t>
            </a:r>
            <a:r>
              <a:rPr lang="en-US" sz="2000" b="1" dirty="0" smtClean="0"/>
              <a:t>Observations</a:t>
            </a:r>
          </a:p>
          <a:p>
            <a:pPr algn="ctr"/>
            <a:r>
              <a:rPr lang="en-US" sz="2000" b="1" dirty="0" smtClean="0"/>
              <a:t>   for Southeast</a:t>
            </a:r>
          </a:p>
          <a:p>
            <a:pPr algn="ctr"/>
            <a:r>
              <a:rPr lang="en-US" sz="2000" b="1" dirty="0" smtClean="0">
                <a:solidFill>
                  <a:srgbClr val="00B050"/>
                </a:solidFill>
              </a:rPr>
              <a:t> (Model </a:t>
            </a:r>
            <a:r>
              <a:rPr lang="en-US" sz="2000" dirty="0" smtClean="0">
                <a:solidFill>
                  <a:srgbClr val="00B050"/>
                </a:solidFill>
                <a:latin typeface="Symbol" pitchFamily="18" charset="2"/>
              </a:rPr>
              <a:t>-</a:t>
            </a:r>
          </a:p>
          <a:p>
            <a:pPr algn="ctr"/>
            <a:r>
              <a:rPr lang="en-US" sz="2000" b="1" dirty="0" smtClean="0">
                <a:solidFill>
                  <a:srgbClr val="00B050"/>
                </a:solidFill>
              </a:rPr>
              <a:t>CFSR)</a:t>
            </a:r>
            <a:endParaRPr lang="en-US" sz="2000" b="1" dirty="0" smtClean="0">
              <a:solidFill>
                <a:srgbClr val="00B0F0"/>
              </a:solidFill>
            </a:endParaRPr>
          </a:p>
          <a:p>
            <a:pPr algn="ctr"/>
            <a:r>
              <a:rPr lang="en-US" sz="2000" b="1" dirty="0" smtClean="0"/>
              <a:t>(K)</a:t>
            </a:r>
            <a:endParaRPr lang="en-US" sz="2000" b="1" dirty="0"/>
          </a:p>
        </p:txBody>
      </p:sp>
      <p:sp>
        <p:nvSpPr>
          <p:cNvPr id="4" name="TextBox 3"/>
          <p:cNvSpPr txBox="1"/>
          <p:nvPr/>
        </p:nvSpPr>
        <p:spPr>
          <a:xfrm>
            <a:off x="2943075" y="778173"/>
            <a:ext cx="864339" cy="461665"/>
          </a:xfrm>
          <a:prstGeom prst="rect">
            <a:avLst/>
          </a:prstGeom>
          <a:solidFill>
            <a:schemeClr val="bg1"/>
          </a:solidFill>
        </p:spPr>
        <p:txBody>
          <a:bodyPr wrap="none" rtlCol="0">
            <a:spAutoFit/>
          </a:bodyPr>
          <a:lstStyle/>
          <a:p>
            <a:r>
              <a:rPr lang="en-US" dirty="0" smtClean="0"/>
              <a:t>        </a:t>
            </a:r>
            <a:endParaRPr lang="en-US" dirty="0"/>
          </a:p>
        </p:txBody>
      </p:sp>
      <p:sp>
        <p:nvSpPr>
          <p:cNvPr id="3" name="Rectangle 4"/>
          <p:cNvSpPr txBox="1">
            <a:spLocks noChangeArrowheads="1"/>
          </p:cNvSpPr>
          <p:nvPr/>
        </p:nvSpPr>
        <p:spPr bwMode="auto">
          <a:xfrm>
            <a:off x="2438401" y="96838"/>
            <a:ext cx="64992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53975" algn="l" rtl="0" eaLnBrk="0" fontAlgn="base" hangingPunct="0">
              <a:spcBef>
                <a:spcPct val="0"/>
              </a:spcBef>
              <a:spcAft>
                <a:spcPct val="0"/>
              </a:spcAft>
              <a:defRPr sz="2000" b="1">
                <a:solidFill>
                  <a:srgbClr val="0070B9"/>
                </a:solidFill>
                <a:latin typeface="+mj-lt"/>
                <a:ea typeface="+mj-ea"/>
                <a:cs typeface="+mj-cs"/>
              </a:defRPr>
            </a:lvl1pPr>
            <a:lvl2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2pPr>
            <a:lvl3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3pPr>
            <a:lvl4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4pPr>
            <a:lvl5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5pPr>
            <a:lvl6pPr marL="511175" algn="l" rtl="0" fontAlgn="base">
              <a:spcBef>
                <a:spcPct val="0"/>
              </a:spcBef>
              <a:spcAft>
                <a:spcPct val="0"/>
              </a:spcAft>
              <a:defRPr sz="2000" b="1">
                <a:solidFill>
                  <a:srgbClr val="0070B9"/>
                </a:solidFill>
                <a:latin typeface="Arial Rounded MT Bold" pitchFamily="34" charset="0"/>
                <a:ea typeface="ＭＳ Ｐゴシック" pitchFamily="1" charset="-128"/>
              </a:defRPr>
            </a:lvl6pPr>
            <a:lvl7pPr marL="968375" algn="l" rtl="0" fontAlgn="base">
              <a:spcBef>
                <a:spcPct val="0"/>
              </a:spcBef>
              <a:spcAft>
                <a:spcPct val="0"/>
              </a:spcAft>
              <a:defRPr sz="2000" b="1">
                <a:solidFill>
                  <a:srgbClr val="0070B9"/>
                </a:solidFill>
                <a:latin typeface="Arial Rounded MT Bold" pitchFamily="34" charset="0"/>
                <a:ea typeface="ＭＳ Ｐゴシック" pitchFamily="1" charset="-128"/>
              </a:defRPr>
            </a:lvl7pPr>
            <a:lvl8pPr marL="1425575" algn="l" rtl="0" fontAlgn="base">
              <a:spcBef>
                <a:spcPct val="0"/>
              </a:spcBef>
              <a:spcAft>
                <a:spcPct val="0"/>
              </a:spcAft>
              <a:defRPr sz="2000" b="1">
                <a:solidFill>
                  <a:srgbClr val="0070B9"/>
                </a:solidFill>
                <a:latin typeface="Arial Rounded MT Bold" pitchFamily="34" charset="0"/>
                <a:ea typeface="ＭＳ Ｐゴシック" pitchFamily="1" charset="-128"/>
              </a:defRPr>
            </a:lvl8pPr>
            <a:lvl9pPr marL="1882775" algn="l" rtl="0" fontAlgn="base">
              <a:spcBef>
                <a:spcPct val="0"/>
              </a:spcBef>
              <a:spcAft>
                <a:spcPct val="0"/>
              </a:spcAft>
              <a:defRPr sz="2000" b="1">
                <a:solidFill>
                  <a:srgbClr val="0070B9"/>
                </a:solidFill>
                <a:latin typeface="Arial Rounded MT Bold" pitchFamily="34" charset="0"/>
                <a:ea typeface="ＭＳ Ｐゴシック" pitchFamily="1" charset="-128"/>
              </a:defRPr>
            </a:lvl9pPr>
          </a:lstStyle>
          <a:p>
            <a:pPr marL="53975" marR="0" lvl="0" indent="0" defTabSz="914400" rtl="0" eaLnBrk="1" fontAlgn="base" latinLnBrk="0" hangingPunct="1">
              <a:lnSpc>
                <a:spcPct val="100000"/>
              </a:lnSpc>
              <a:spcBef>
                <a:spcPct val="0"/>
              </a:spcBef>
              <a:spcAft>
                <a:spcPct val="0"/>
              </a:spcAft>
              <a:buClrTx/>
              <a:buSzTx/>
              <a:buFontTx/>
              <a:buNone/>
              <a:tabLst/>
              <a:defRPr/>
            </a:pPr>
            <a:r>
              <a:rPr lang="en-US" sz="2400" kern="0" dirty="0" smtClean="0">
                <a:latin typeface="Arial" pitchFamily="34" charset="0"/>
                <a:ea typeface="ＭＳ Ｐゴシック"/>
                <a:cs typeface="Arial" pitchFamily="34" charset="0"/>
              </a:rPr>
              <a:t>Monthly-Averaged 2-meter Temperature</a:t>
            </a:r>
          </a:p>
          <a:p>
            <a:pPr marL="53975" marR="0" lvl="0" indent="0" defTabSz="914400" rtl="0" eaLnBrk="1" fontAlgn="base" latinLnBrk="0" hangingPunct="1">
              <a:lnSpc>
                <a:spcPct val="100000"/>
              </a:lnSpc>
              <a:spcBef>
                <a:spcPct val="0"/>
              </a:spcBef>
              <a:spcAft>
                <a:spcPct val="0"/>
              </a:spcAft>
              <a:buClrTx/>
              <a:buSzTx/>
              <a:buFontTx/>
              <a:buNone/>
              <a:tabLst/>
              <a:defRPr/>
            </a:pPr>
            <a:r>
              <a:rPr lang="en-US" sz="2400" kern="0" dirty="0" smtClean="0">
                <a:latin typeface="Arial" pitchFamily="34" charset="0"/>
                <a:ea typeface="ＭＳ Ｐゴシック"/>
                <a:cs typeface="Arial" pitchFamily="34" charset="0"/>
              </a:rPr>
              <a:t>Differences and Extreme Heat </a:t>
            </a:r>
            <a:r>
              <a:rPr lang="en-US" sz="2400" kern="0" dirty="0" smtClean="0">
                <a:latin typeface="Arial" pitchFamily="34" charset="0"/>
                <a:ea typeface="ＭＳ Ｐゴシック"/>
                <a:cs typeface="Arial" pitchFamily="34" charset="0"/>
              </a:rPr>
              <a:t>Days</a:t>
            </a:r>
            <a:endPar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endParaRPr>
          </a:p>
        </p:txBody>
      </p:sp>
      <p:sp>
        <p:nvSpPr>
          <p:cNvPr id="15" name="TextBox 14"/>
          <p:cNvSpPr txBox="1"/>
          <p:nvPr/>
        </p:nvSpPr>
        <p:spPr>
          <a:xfrm>
            <a:off x="137935" y="4572000"/>
            <a:ext cx="2324868" cy="1015663"/>
          </a:xfrm>
          <a:prstGeom prst="rect">
            <a:avLst/>
          </a:prstGeom>
          <a:noFill/>
        </p:spPr>
        <p:txBody>
          <a:bodyPr wrap="none" rtlCol="0">
            <a:spAutoFit/>
          </a:bodyPr>
          <a:lstStyle/>
          <a:p>
            <a:pPr algn="ctr"/>
            <a:r>
              <a:rPr lang="en-US" sz="2000" b="1" dirty="0" smtClean="0"/>
              <a:t>Avg. Days with</a:t>
            </a:r>
          </a:p>
          <a:p>
            <a:pPr algn="ctr"/>
            <a:r>
              <a:rPr lang="en-US" sz="2000" b="1" dirty="0" smtClean="0"/>
              <a:t>    </a:t>
            </a:r>
            <a:r>
              <a:rPr lang="en-US" sz="2000" b="1" dirty="0"/>
              <a:t>Temperature </a:t>
            </a:r>
            <a:r>
              <a:rPr lang="en-US" sz="2000" b="1" dirty="0">
                <a:solidFill>
                  <a:srgbClr val="0070C0"/>
                </a:solidFill>
                <a:sym typeface="Symbol"/>
              </a:rPr>
              <a:t></a:t>
            </a:r>
            <a:endParaRPr lang="en-US" sz="2000" b="1" dirty="0" smtClean="0"/>
          </a:p>
          <a:p>
            <a:pPr algn="ctr"/>
            <a:r>
              <a:rPr lang="en-US" sz="2000" b="1" dirty="0" smtClean="0"/>
              <a:t>&gt; 90</a:t>
            </a:r>
            <a:r>
              <a:rPr lang="en-US" sz="2000" b="1" dirty="0" smtClean="0">
                <a:sym typeface="Symbol"/>
              </a:rPr>
              <a:t></a:t>
            </a:r>
            <a:r>
              <a:rPr lang="en-US" sz="2000" b="1" dirty="0" smtClean="0"/>
              <a:t>F</a:t>
            </a:r>
            <a:endParaRPr lang="en-US" sz="2000" b="1" dirty="0"/>
          </a:p>
        </p:txBody>
      </p:sp>
      <p:cxnSp>
        <p:nvCxnSpPr>
          <p:cNvPr id="10" name="Straight Connector 9"/>
          <p:cNvCxnSpPr/>
          <p:nvPr/>
        </p:nvCxnSpPr>
        <p:spPr bwMode="auto">
          <a:xfrm>
            <a:off x="2578608" y="1362456"/>
            <a:ext cx="0" cy="20116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4279392" y="1362456"/>
            <a:ext cx="0" cy="20116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5020056" y="4059936"/>
            <a:ext cx="0" cy="219456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6876288" y="4059936"/>
            <a:ext cx="0" cy="219456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1645920" y="3127248"/>
            <a:ext cx="582211" cy="307777"/>
          </a:xfrm>
          <a:prstGeom prst="rect">
            <a:avLst/>
          </a:prstGeom>
          <a:noFill/>
        </p:spPr>
        <p:txBody>
          <a:bodyPr wrap="none" rtlCol="0">
            <a:spAutoFit/>
          </a:bodyPr>
          <a:lstStyle/>
          <a:p>
            <a:pPr algn="ctr"/>
            <a:r>
              <a:rPr lang="en-US" sz="1400" b="1" dirty="0" smtClean="0"/>
              <a:t>1988</a:t>
            </a:r>
            <a:endParaRPr lang="en-US" sz="1400" b="1" dirty="0"/>
          </a:p>
        </p:txBody>
      </p:sp>
      <p:sp>
        <p:nvSpPr>
          <p:cNvPr id="18" name="TextBox 17"/>
          <p:cNvSpPr txBox="1"/>
          <p:nvPr/>
        </p:nvSpPr>
        <p:spPr>
          <a:xfrm>
            <a:off x="3136392" y="3124200"/>
            <a:ext cx="582211" cy="307777"/>
          </a:xfrm>
          <a:prstGeom prst="rect">
            <a:avLst/>
          </a:prstGeom>
          <a:noFill/>
        </p:spPr>
        <p:txBody>
          <a:bodyPr wrap="none" rtlCol="0">
            <a:spAutoFit/>
          </a:bodyPr>
          <a:lstStyle/>
          <a:p>
            <a:pPr algn="ctr"/>
            <a:r>
              <a:rPr lang="en-US" sz="1400" b="1" dirty="0" smtClean="0"/>
              <a:t>1989</a:t>
            </a:r>
            <a:endParaRPr lang="en-US" sz="1400" b="1" dirty="0"/>
          </a:p>
        </p:txBody>
      </p:sp>
      <p:sp>
        <p:nvSpPr>
          <p:cNvPr id="19" name="TextBox 18"/>
          <p:cNvSpPr txBox="1"/>
          <p:nvPr/>
        </p:nvSpPr>
        <p:spPr>
          <a:xfrm>
            <a:off x="4846320" y="3127248"/>
            <a:ext cx="582211" cy="307777"/>
          </a:xfrm>
          <a:prstGeom prst="rect">
            <a:avLst/>
          </a:prstGeom>
          <a:noFill/>
        </p:spPr>
        <p:txBody>
          <a:bodyPr wrap="none" rtlCol="0">
            <a:spAutoFit/>
          </a:bodyPr>
          <a:lstStyle/>
          <a:p>
            <a:pPr algn="ctr"/>
            <a:r>
              <a:rPr lang="en-US" sz="1400" b="1" dirty="0" smtClean="0"/>
              <a:t>1990</a:t>
            </a:r>
            <a:endParaRPr lang="en-US" sz="1400" b="1" dirty="0"/>
          </a:p>
        </p:txBody>
      </p:sp>
      <p:sp>
        <p:nvSpPr>
          <p:cNvPr id="20" name="TextBox 19"/>
          <p:cNvSpPr txBox="1"/>
          <p:nvPr/>
        </p:nvSpPr>
        <p:spPr>
          <a:xfrm>
            <a:off x="3803904" y="5998464"/>
            <a:ext cx="582211" cy="307777"/>
          </a:xfrm>
          <a:prstGeom prst="rect">
            <a:avLst/>
          </a:prstGeom>
          <a:noFill/>
        </p:spPr>
        <p:txBody>
          <a:bodyPr wrap="none" rtlCol="0">
            <a:spAutoFit/>
          </a:bodyPr>
          <a:lstStyle/>
          <a:p>
            <a:pPr algn="ctr"/>
            <a:r>
              <a:rPr lang="en-US" sz="1400" b="1" dirty="0" smtClean="0"/>
              <a:t>1988</a:t>
            </a:r>
            <a:endParaRPr lang="en-US" sz="1400" b="1" dirty="0"/>
          </a:p>
        </p:txBody>
      </p:sp>
      <p:sp>
        <p:nvSpPr>
          <p:cNvPr id="21" name="TextBox 20"/>
          <p:cNvSpPr txBox="1"/>
          <p:nvPr/>
        </p:nvSpPr>
        <p:spPr>
          <a:xfrm>
            <a:off x="5650992" y="5994989"/>
            <a:ext cx="582211" cy="307777"/>
          </a:xfrm>
          <a:prstGeom prst="rect">
            <a:avLst/>
          </a:prstGeom>
          <a:noFill/>
        </p:spPr>
        <p:txBody>
          <a:bodyPr wrap="none" rtlCol="0">
            <a:spAutoFit/>
          </a:bodyPr>
          <a:lstStyle/>
          <a:p>
            <a:pPr algn="ctr"/>
            <a:r>
              <a:rPr lang="en-US" sz="1400" b="1" dirty="0" smtClean="0"/>
              <a:t>1989</a:t>
            </a:r>
            <a:endParaRPr lang="en-US" sz="1400" b="1" dirty="0"/>
          </a:p>
        </p:txBody>
      </p:sp>
      <p:sp>
        <p:nvSpPr>
          <p:cNvPr id="22" name="TextBox 21"/>
          <p:cNvSpPr txBox="1"/>
          <p:nvPr/>
        </p:nvSpPr>
        <p:spPr>
          <a:xfrm>
            <a:off x="7521379" y="5998464"/>
            <a:ext cx="582211" cy="307777"/>
          </a:xfrm>
          <a:prstGeom prst="rect">
            <a:avLst/>
          </a:prstGeom>
          <a:noFill/>
        </p:spPr>
        <p:txBody>
          <a:bodyPr wrap="none" rtlCol="0">
            <a:spAutoFit/>
          </a:bodyPr>
          <a:lstStyle/>
          <a:p>
            <a:pPr algn="ctr"/>
            <a:r>
              <a:rPr lang="en-US" sz="1400" b="1" dirty="0" smtClean="0"/>
              <a:t>1990</a:t>
            </a:r>
            <a:endParaRPr lang="en-US" sz="1400" b="1" dirty="0"/>
          </a:p>
        </p:txBody>
      </p:sp>
      <p:sp>
        <p:nvSpPr>
          <p:cNvPr id="23" name="TextBox 22"/>
          <p:cNvSpPr txBox="1"/>
          <p:nvPr/>
        </p:nvSpPr>
        <p:spPr>
          <a:xfrm>
            <a:off x="2995487" y="1116734"/>
            <a:ext cx="864019" cy="215444"/>
          </a:xfrm>
          <a:prstGeom prst="rect">
            <a:avLst/>
          </a:prstGeom>
          <a:solidFill>
            <a:schemeClr val="bg1"/>
          </a:solidFill>
        </p:spPr>
        <p:txBody>
          <a:bodyPr wrap="none" lIns="0" tIns="0" rIns="0" bIns="0" rtlCol="0">
            <a:spAutoFit/>
          </a:bodyPr>
          <a:lstStyle/>
          <a:p>
            <a:pPr algn="ctr"/>
            <a:r>
              <a:rPr lang="en-US" sz="1400" b="1" dirty="0" smtClean="0"/>
              <a:t>Southeast</a:t>
            </a:r>
            <a:endParaRPr lang="en-US" sz="1400" b="1" dirty="0"/>
          </a:p>
        </p:txBody>
      </p:sp>
      <p:sp>
        <p:nvSpPr>
          <p:cNvPr id="24" name="TextBox 23"/>
          <p:cNvSpPr txBox="1"/>
          <p:nvPr/>
        </p:nvSpPr>
        <p:spPr>
          <a:xfrm>
            <a:off x="5510087" y="3824198"/>
            <a:ext cx="864019" cy="215444"/>
          </a:xfrm>
          <a:prstGeom prst="rect">
            <a:avLst/>
          </a:prstGeom>
          <a:solidFill>
            <a:schemeClr val="bg1"/>
          </a:solidFill>
        </p:spPr>
        <p:txBody>
          <a:bodyPr wrap="none" lIns="0" tIns="0" rIns="0" bIns="0" rtlCol="0">
            <a:spAutoFit/>
          </a:bodyPr>
          <a:lstStyle/>
          <a:p>
            <a:pPr algn="ctr"/>
            <a:r>
              <a:rPr lang="en-US" sz="1400" b="1" dirty="0" smtClean="0"/>
              <a:t>Southeast</a:t>
            </a:r>
            <a:endParaRPr lang="en-US" sz="1400" b="1" dirty="0"/>
          </a:p>
        </p:txBody>
      </p:sp>
    </p:spTree>
    <p:extLst>
      <p:ext uri="{BB962C8B-B14F-4D97-AF65-F5344CB8AC3E}">
        <p14:creationId xmlns:p14="http://schemas.microsoft.com/office/powerpoint/2010/main" val="1480424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1820" y="1371600"/>
            <a:ext cx="8460360" cy="4708981"/>
          </a:xfrm>
          <a:prstGeom prst="rect">
            <a:avLst/>
          </a:prstGeom>
          <a:noFill/>
        </p:spPr>
        <p:txBody>
          <a:bodyPr wrap="square" rtlCol="0">
            <a:spAutoFit/>
          </a:bodyPr>
          <a:lstStyle/>
          <a:p>
            <a:pPr>
              <a:spcAft>
                <a:spcPts val="0"/>
              </a:spcAft>
              <a:buFont typeface="Wingdings" pitchFamily="2" charset="2"/>
              <a:buChar char="Ø"/>
            </a:pPr>
            <a:r>
              <a:rPr lang="en-US" sz="2000" b="1" dirty="0" smtClean="0">
                <a:solidFill>
                  <a:srgbClr val="00B050"/>
                </a:solidFill>
              </a:rPr>
              <a:t> </a:t>
            </a:r>
            <a:r>
              <a:rPr lang="en-US" sz="2000" b="1" dirty="0" smtClean="0"/>
              <a:t>Essentially no computational penalty for including subgrid-scale </a:t>
            </a:r>
          </a:p>
          <a:p>
            <a:pPr>
              <a:spcAft>
                <a:spcPts val="1200"/>
              </a:spcAft>
            </a:pPr>
            <a:r>
              <a:rPr lang="en-US" sz="2000" b="1" dirty="0" smtClean="0"/>
              <a:t>    cumulus cloud impacts on radiation in WRF</a:t>
            </a:r>
          </a:p>
          <a:p>
            <a:pPr>
              <a:spcAft>
                <a:spcPts val="0"/>
              </a:spcAft>
              <a:buFont typeface="Wingdings" pitchFamily="2" charset="2"/>
              <a:buChar char="Ø"/>
            </a:pPr>
            <a:r>
              <a:rPr lang="en-US" sz="2000" b="1" dirty="0" smtClean="0">
                <a:solidFill>
                  <a:srgbClr val="00B050"/>
                </a:solidFill>
              </a:rPr>
              <a:t> </a:t>
            </a:r>
            <a:r>
              <a:rPr lang="en-US" sz="2000" b="1" dirty="0" smtClean="0"/>
              <a:t>Alleviated overprediction of summer precipitation in Southeast, </a:t>
            </a:r>
          </a:p>
          <a:p>
            <a:pPr>
              <a:spcAft>
                <a:spcPts val="1200"/>
              </a:spcAft>
            </a:pPr>
            <a:r>
              <a:rPr lang="en-US" sz="2000" b="1" dirty="0" smtClean="0"/>
              <a:t>    while improving prediction of extreme rainfall events</a:t>
            </a:r>
          </a:p>
          <a:p>
            <a:pPr>
              <a:spcAft>
                <a:spcPts val="1200"/>
              </a:spcAft>
              <a:buFont typeface="Wingdings" pitchFamily="2" charset="2"/>
              <a:buChar char="Ø"/>
            </a:pPr>
            <a:r>
              <a:rPr lang="en-US" sz="2000" b="1" dirty="0" smtClean="0">
                <a:solidFill>
                  <a:srgbClr val="00B050"/>
                </a:solidFill>
              </a:rPr>
              <a:t> </a:t>
            </a:r>
            <a:r>
              <a:rPr lang="en-US" sz="2000" b="1" dirty="0" smtClean="0"/>
              <a:t>Improved prediction of heat waves in the Southeast</a:t>
            </a:r>
          </a:p>
          <a:p>
            <a:pPr>
              <a:spcAft>
                <a:spcPts val="1200"/>
              </a:spcAft>
              <a:buFont typeface="Wingdings" pitchFamily="2" charset="2"/>
              <a:buChar char="Ø"/>
            </a:pPr>
            <a:r>
              <a:rPr lang="en-US" sz="2000" b="1" dirty="0" smtClean="0">
                <a:solidFill>
                  <a:srgbClr val="00B050"/>
                </a:solidFill>
              </a:rPr>
              <a:t> </a:t>
            </a:r>
            <a:r>
              <a:rPr lang="en-US" sz="2000" b="1" dirty="0" smtClean="0"/>
              <a:t>Caused a shift in precipitation patterns due to different dynamics</a:t>
            </a:r>
          </a:p>
          <a:p>
            <a:pPr>
              <a:spcAft>
                <a:spcPts val="0"/>
              </a:spcAft>
              <a:buFont typeface="Wingdings" pitchFamily="2" charset="2"/>
              <a:buChar char="Ø"/>
            </a:pPr>
            <a:r>
              <a:rPr lang="en-US" sz="2000" b="1" dirty="0" smtClean="0">
                <a:solidFill>
                  <a:srgbClr val="00B050"/>
                </a:solidFill>
              </a:rPr>
              <a:t> </a:t>
            </a:r>
            <a:r>
              <a:rPr lang="en-US" sz="2000" b="1" dirty="0" smtClean="0"/>
              <a:t>Improved temperature and moisture at the local scale, which </a:t>
            </a:r>
          </a:p>
          <a:p>
            <a:pPr>
              <a:spcAft>
                <a:spcPts val="1200"/>
              </a:spcAft>
            </a:pPr>
            <a:r>
              <a:rPr lang="en-US" sz="2000" b="1" dirty="0" smtClean="0"/>
              <a:t>    could have implications for biogenic emissions and reactions</a:t>
            </a:r>
          </a:p>
          <a:p>
            <a:pPr>
              <a:spcAft>
                <a:spcPts val="0"/>
              </a:spcAft>
              <a:buFont typeface="Wingdings" pitchFamily="2" charset="2"/>
              <a:buChar char="Ø"/>
            </a:pPr>
            <a:r>
              <a:rPr lang="en-US" sz="2000" b="1" dirty="0" smtClean="0">
                <a:solidFill>
                  <a:srgbClr val="00B050"/>
                </a:solidFill>
              </a:rPr>
              <a:t> </a:t>
            </a:r>
            <a:r>
              <a:rPr lang="en-US" sz="2000" b="1" dirty="0" smtClean="0"/>
              <a:t>Boundary layer heights are affected, which should impact</a:t>
            </a:r>
          </a:p>
          <a:p>
            <a:pPr>
              <a:spcAft>
                <a:spcPts val="1200"/>
              </a:spcAft>
            </a:pPr>
            <a:r>
              <a:rPr lang="en-US" sz="2000" b="1" dirty="0" smtClean="0"/>
              <a:t>    pollutant dilution and regional air quality</a:t>
            </a:r>
          </a:p>
          <a:p>
            <a:pPr>
              <a:spcAft>
                <a:spcPts val="0"/>
              </a:spcAft>
              <a:buFont typeface="Wingdings" pitchFamily="2" charset="2"/>
              <a:buChar char="Ø"/>
            </a:pPr>
            <a:r>
              <a:rPr lang="en-US" sz="2000" b="1" dirty="0" smtClean="0">
                <a:solidFill>
                  <a:srgbClr val="00B050"/>
                </a:solidFill>
              </a:rPr>
              <a:t> </a:t>
            </a:r>
            <a:r>
              <a:rPr lang="en-US" sz="2000" b="1" dirty="0" smtClean="0"/>
              <a:t>Will facilitate consistent treatment of clouds in the WRF and</a:t>
            </a:r>
          </a:p>
          <a:p>
            <a:pPr>
              <a:spcAft>
                <a:spcPts val="1200"/>
              </a:spcAft>
            </a:pPr>
            <a:r>
              <a:rPr lang="en-US" sz="2000" b="1" dirty="0" smtClean="0">
                <a:solidFill>
                  <a:srgbClr val="00B050"/>
                </a:solidFill>
              </a:rPr>
              <a:t>    </a:t>
            </a:r>
            <a:r>
              <a:rPr lang="en-US" sz="2000" b="1" dirty="0" smtClean="0"/>
              <a:t>CMAQ models to improve photolysis and aqueous chemistry</a:t>
            </a:r>
          </a:p>
        </p:txBody>
      </p:sp>
      <p:sp>
        <p:nvSpPr>
          <p:cNvPr id="4" name="Slide Number Placeholder 3"/>
          <p:cNvSpPr>
            <a:spLocks noGrp="1"/>
          </p:cNvSpPr>
          <p:nvPr>
            <p:ph type="sldNum" sz="quarter" idx="10"/>
          </p:nvPr>
        </p:nvSpPr>
        <p:spPr/>
        <p:txBody>
          <a:bodyPr/>
          <a:lstStyle/>
          <a:p>
            <a:fld id="{B99B544D-27CB-421D-857D-21D8A33B11EC}" type="slidenum">
              <a:rPr lang="en-US" smtClean="0"/>
              <a:pPr/>
              <a:t>17</a:t>
            </a:fld>
            <a:endParaRPr lang="en-US"/>
          </a:p>
        </p:txBody>
      </p:sp>
      <p:sp>
        <p:nvSpPr>
          <p:cNvPr id="6" name="Rectangle 4"/>
          <p:cNvSpPr txBox="1">
            <a:spLocks noChangeArrowheads="1"/>
          </p:cNvSpPr>
          <p:nvPr/>
        </p:nvSpPr>
        <p:spPr bwMode="auto">
          <a:xfrm>
            <a:off x="2438401" y="96838"/>
            <a:ext cx="64992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53975" algn="l" rtl="0" eaLnBrk="0" fontAlgn="base" hangingPunct="0">
              <a:spcBef>
                <a:spcPct val="0"/>
              </a:spcBef>
              <a:spcAft>
                <a:spcPct val="0"/>
              </a:spcAft>
              <a:defRPr sz="2000" b="1">
                <a:solidFill>
                  <a:srgbClr val="0070B9"/>
                </a:solidFill>
                <a:latin typeface="+mj-lt"/>
                <a:ea typeface="+mj-ea"/>
                <a:cs typeface="+mj-cs"/>
              </a:defRPr>
            </a:lvl1pPr>
            <a:lvl2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2pPr>
            <a:lvl3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3pPr>
            <a:lvl4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4pPr>
            <a:lvl5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5pPr>
            <a:lvl6pPr marL="511175" algn="l" rtl="0" fontAlgn="base">
              <a:spcBef>
                <a:spcPct val="0"/>
              </a:spcBef>
              <a:spcAft>
                <a:spcPct val="0"/>
              </a:spcAft>
              <a:defRPr sz="2000" b="1">
                <a:solidFill>
                  <a:srgbClr val="0070B9"/>
                </a:solidFill>
                <a:latin typeface="Arial Rounded MT Bold" pitchFamily="34" charset="0"/>
                <a:ea typeface="ＭＳ Ｐゴシック" pitchFamily="1" charset="-128"/>
              </a:defRPr>
            </a:lvl6pPr>
            <a:lvl7pPr marL="968375" algn="l" rtl="0" fontAlgn="base">
              <a:spcBef>
                <a:spcPct val="0"/>
              </a:spcBef>
              <a:spcAft>
                <a:spcPct val="0"/>
              </a:spcAft>
              <a:defRPr sz="2000" b="1">
                <a:solidFill>
                  <a:srgbClr val="0070B9"/>
                </a:solidFill>
                <a:latin typeface="Arial Rounded MT Bold" pitchFamily="34" charset="0"/>
                <a:ea typeface="ＭＳ Ｐゴシック" pitchFamily="1" charset="-128"/>
              </a:defRPr>
            </a:lvl7pPr>
            <a:lvl8pPr marL="1425575" algn="l" rtl="0" fontAlgn="base">
              <a:spcBef>
                <a:spcPct val="0"/>
              </a:spcBef>
              <a:spcAft>
                <a:spcPct val="0"/>
              </a:spcAft>
              <a:defRPr sz="2000" b="1">
                <a:solidFill>
                  <a:srgbClr val="0070B9"/>
                </a:solidFill>
                <a:latin typeface="Arial Rounded MT Bold" pitchFamily="34" charset="0"/>
                <a:ea typeface="ＭＳ Ｐゴシック" pitchFamily="1" charset="-128"/>
              </a:defRPr>
            </a:lvl8pPr>
            <a:lvl9pPr marL="1882775" algn="l" rtl="0" fontAlgn="base">
              <a:spcBef>
                <a:spcPct val="0"/>
              </a:spcBef>
              <a:spcAft>
                <a:spcPct val="0"/>
              </a:spcAft>
              <a:defRPr sz="2000" b="1">
                <a:solidFill>
                  <a:srgbClr val="0070B9"/>
                </a:solidFill>
                <a:latin typeface="Arial Rounded MT Bold" pitchFamily="34" charset="0"/>
                <a:ea typeface="ＭＳ Ｐゴシック" pitchFamily="1" charset="-128"/>
              </a:defRPr>
            </a:lvl9pPr>
          </a:lstStyle>
          <a:p>
            <a:pPr marL="53975" marR="0" lvl="0" indent="0"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rPr>
              <a:t>Summary and Conclusions</a:t>
            </a:r>
          </a:p>
        </p:txBody>
      </p:sp>
    </p:spTree>
    <p:extLst>
      <p:ext uri="{BB962C8B-B14F-4D97-AF65-F5344CB8AC3E}">
        <p14:creationId xmlns:p14="http://schemas.microsoft.com/office/powerpoint/2010/main" val="1480424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99B544D-27CB-421D-857D-21D8A33B11EC}" type="slidenum">
              <a:rPr lang="en-US" smtClean="0"/>
              <a:pPr/>
              <a:t>18</a:t>
            </a:fld>
            <a:endParaRPr lang="en-US"/>
          </a:p>
        </p:txBody>
      </p:sp>
      <p:sp>
        <p:nvSpPr>
          <p:cNvPr id="4" name="Rectangle 3"/>
          <p:cNvSpPr/>
          <p:nvPr/>
        </p:nvSpPr>
        <p:spPr>
          <a:xfrm>
            <a:off x="609600" y="2209800"/>
            <a:ext cx="3276600" cy="2123658"/>
          </a:xfrm>
          <a:prstGeom prst="rect">
            <a:avLst/>
          </a:prstGeom>
        </p:spPr>
        <p:txBody>
          <a:bodyPr wrap="square">
            <a:spAutoFit/>
          </a:bodyPr>
          <a:lstStyle/>
          <a:p>
            <a:r>
              <a:rPr lang="en-US" sz="4400" b="1" dirty="0" smtClean="0"/>
              <a:t>Thank You</a:t>
            </a:r>
          </a:p>
          <a:p>
            <a:endParaRPr lang="en-US" sz="4400" b="1" dirty="0" smtClean="0"/>
          </a:p>
          <a:p>
            <a:r>
              <a:rPr lang="en-US" sz="4400" b="1" dirty="0" smtClean="0"/>
              <a:t>Questions?</a:t>
            </a:r>
            <a:endParaRPr lang="en-US" sz="4400" dirty="0"/>
          </a:p>
        </p:txBody>
      </p:sp>
      <p:grpSp>
        <p:nvGrpSpPr>
          <p:cNvPr id="3" name="Group 2"/>
          <p:cNvGrpSpPr/>
          <p:nvPr/>
        </p:nvGrpSpPr>
        <p:grpSpPr>
          <a:xfrm>
            <a:off x="3810000" y="685799"/>
            <a:ext cx="5114261" cy="4648201"/>
            <a:chOff x="3810000" y="685799"/>
            <a:chExt cx="5114261" cy="4648201"/>
          </a:xfrm>
        </p:grpSpPr>
        <p:pic>
          <p:nvPicPr>
            <p:cNvPr id="5" name="Picture 2"/>
            <p:cNvPicPr>
              <a:picLocks noChangeAspect="1" noChangeArrowheads="1"/>
            </p:cNvPicPr>
            <p:nvPr/>
          </p:nvPicPr>
          <p:blipFill>
            <a:blip r:embed="rId3" cstate="print"/>
            <a:srcRect t="6373" r="7500" b="9314"/>
            <a:stretch>
              <a:fillRect/>
            </a:stretch>
          </p:blipFill>
          <p:spPr bwMode="auto">
            <a:xfrm>
              <a:off x="3810000" y="1066800"/>
              <a:ext cx="5114261" cy="4267200"/>
            </a:xfrm>
            <a:prstGeom prst="rect">
              <a:avLst/>
            </a:prstGeom>
            <a:noFill/>
            <a:ln w="9525">
              <a:noFill/>
              <a:miter lim="800000"/>
              <a:headEnd/>
              <a:tailEnd/>
            </a:ln>
          </p:spPr>
        </p:pic>
        <p:sp>
          <p:nvSpPr>
            <p:cNvPr id="6" name="TextBox 5"/>
            <p:cNvSpPr txBox="1"/>
            <p:nvPr/>
          </p:nvSpPr>
          <p:spPr>
            <a:xfrm>
              <a:off x="4724400" y="685799"/>
              <a:ext cx="3576620" cy="461665"/>
            </a:xfrm>
            <a:prstGeom prst="rect">
              <a:avLst/>
            </a:prstGeom>
            <a:noFill/>
          </p:spPr>
          <p:txBody>
            <a:bodyPr wrap="none" rtlCol="0">
              <a:spAutoFit/>
            </a:bodyPr>
            <a:lstStyle/>
            <a:p>
              <a:r>
                <a:rPr lang="en-US" dirty="0" smtClean="0">
                  <a:solidFill>
                    <a:srgbClr val="0070C0"/>
                  </a:solidFill>
                </a:rPr>
                <a:t>Deep Convective Clouds</a:t>
              </a:r>
              <a:endParaRPr lang="en-US" dirty="0">
                <a:solidFill>
                  <a:srgbClr val="0070C0"/>
                </a:solidFill>
              </a:endParaRPr>
            </a:p>
          </p:txBody>
        </p:sp>
      </p:grpSp>
    </p:spTree>
    <p:extLst>
      <p:ext uri="{BB962C8B-B14F-4D97-AF65-F5344CB8AC3E}">
        <p14:creationId xmlns:p14="http://schemas.microsoft.com/office/powerpoint/2010/main" val="1480424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99B544D-27CB-421D-857D-21D8A33B11EC}" type="slidenum">
              <a:rPr lang="en-US" smtClean="0"/>
              <a:pPr/>
              <a:t>1</a:t>
            </a:fld>
            <a:endParaRPr lang="en-US"/>
          </a:p>
        </p:txBody>
      </p:sp>
      <p:sp>
        <p:nvSpPr>
          <p:cNvPr id="5" name="Rectangle 4"/>
          <p:cNvSpPr txBox="1">
            <a:spLocks noChangeArrowheads="1"/>
          </p:cNvSpPr>
          <p:nvPr/>
        </p:nvSpPr>
        <p:spPr bwMode="auto">
          <a:xfrm>
            <a:off x="2438401" y="96838"/>
            <a:ext cx="64992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53975" algn="l" rtl="0" eaLnBrk="0" fontAlgn="base" hangingPunct="0">
              <a:spcBef>
                <a:spcPct val="0"/>
              </a:spcBef>
              <a:spcAft>
                <a:spcPct val="0"/>
              </a:spcAft>
              <a:defRPr sz="2000" b="1">
                <a:solidFill>
                  <a:srgbClr val="0070B9"/>
                </a:solidFill>
                <a:latin typeface="+mj-lt"/>
                <a:ea typeface="+mj-ea"/>
                <a:cs typeface="+mj-cs"/>
              </a:defRPr>
            </a:lvl1pPr>
            <a:lvl2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2pPr>
            <a:lvl3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3pPr>
            <a:lvl4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4pPr>
            <a:lvl5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5pPr>
            <a:lvl6pPr marL="511175" algn="l" rtl="0" fontAlgn="base">
              <a:spcBef>
                <a:spcPct val="0"/>
              </a:spcBef>
              <a:spcAft>
                <a:spcPct val="0"/>
              </a:spcAft>
              <a:defRPr sz="2000" b="1">
                <a:solidFill>
                  <a:srgbClr val="0070B9"/>
                </a:solidFill>
                <a:latin typeface="Arial Rounded MT Bold" pitchFamily="34" charset="0"/>
                <a:ea typeface="ＭＳ Ｐゴシック" pitchFamily="1" charset="-128"/>
              </a:defRPr>
            </a:lvl6pPr>
            <a:lvl7pPr marL="968375" algn="l" rtl="0" fontAlgn="base">
              <a:spcBef>
                <a:spcPct val="0"/>
              </a:spcBef>
              <a:spcAft>
                <a:spcPct val="0"/>
              </a:spcAft>
              <a:defRPr sz="2000" b="1">
                <a:solidFill>
                  <a:srgbClr val="0070B9"/>
                </a:solidFill>
                <a:latin typeface="Arial Rounded MT Bold" pitchFamily="34" charset="0"/>
                <a:ea typeface="ＭＳ Ｐゴシック" pitchFamily="1" charset="-128"/>
              </a:defRPr>
            </a:lvl7pPr>
            <a:lvl8pPr marL="1425575" algn="l" rtl="0" fontAlgn="base">
              <a:spcBef>
                <a:spcPct val="0"/>
              </a:spcBef>
              <a:spcAft>
                <a:spcPct val="0"/>
              </a:spcAft>
              <a:defRPr sz="2000" b="1">
                <a:solidFill>
                  <a:srgbClr val="0070B9"/>
                </a:solidFill>
                <a:latin typeface="Arial Rounded MT Bold" pitchFamily="34" charset="0"/>
                <a:ea typeface="ＭＳ Ｐゴシック" pitchFamily="1" charset="-128"/>
              </a:defRPr>
            </a:lvl8pPr>
            <a:lvl9pPr marL="1882775" algn="l" rtl="0" fontAlgn="base">
              <a:spcBef>
                <a:spcPct val="0"/>
              </a:spcBef>
              <a:spcAft>
                <a:spcPct val="0"/>
              </a:spcAft>
              <a:defRPr sz="2000" b="1">
                <a:solidFill>
                  <a:srgbClr val="0070B9"/>
                </a:solidFill>
                <a:latin typeface="Arial Rounded MT Bold" pitchFamily="34" charset="0"/>
                <a:ea typeface="ＭＳ Ｐゴシック" pitchFamily="1" charset="-128"/>
              </a:defRPr>
            </a:lvl9pPr>
          </a:lstStyle>
          <a:p>
            <a:pPr marL="53975" marR="0" lvl="0" indent="0"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70B9"/>
                </a:solidFill>
                <a:effectLst/>
                <a:uLnTx/>
                <a:uFillTx/>
                <a:latin typeface="Arial" pitchFamily="34" charset="0"/>
                <a:ea typeface="ＭＳ Ｐゴシック"/>
                <a:cs typeface="Arial" pitchFamily="34" charset="0"/>
              </a:rPr>
              <a:t>Cumulus Cloud-Radiation </a:t>
            </a:r>
            <a:r>
              <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rPr>
              <a:t>Interactions and the </a:t>
            </a:r>
            <a:r>
              <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rPr>
              <a:t>WRF Model</a:t>
            </a:r>
            <a:endParaRPr kumimoji="0" lang="en-US" sz="2400" b="1" i="0" u="none" strike="noStrike" kern="0" cap="none" spc="0" normalizeH="0" baseline="0" noProof="0" dirty="0" smtClean="0">
              <a:ln>
                <a:noFill/>
              </a:ln>
              <a:solidFill>
                <a:srgbClr val="0070B9"/>
              </a:solidFill>
              <a:effectLst/>
              <a:uLnTx/>
              <a:uFillTx/>
              <a:latin typeface="Arial" pitchFamily="34" charset="0"/>
              <a:ea typeface="ＭＳ Ｐゴシック"/>
              <a:cs typeface="Arial" pitchFamily="34" charset="0"/>
            </a:endParaRPr>
          </a:p>
        </p:txBody>
      </p:sp>
      <p:sp>
        <p:nvSpPr>
          <p:cNvPr id="6" name="TextBox 13"/>
          <p:cNvSpPr txBox="1">
            <a:spLocks noChangeArrowheads="1"/>
          </p:cNvSpPr>
          <p:nvPr/>
        </p:nvSpPr>
        <p:spPr bwMode="auto">
          <a:xfrm>
            <a:off x="381000" y="1239838"/>
            <a:ext cx="8382000" cy="5016758"/>
          </a:xfrm>
          <a:prstGeom prst="rect">
            <a:avLst/>
          </a:prstGeom>
          <a:noFill/>
          <a:ln w="9525">
            <a:noFill/>
            <a:miter lim="800000"/>
            <a:headEnd/>
            <a:tailEnd/>
          </a:ln>
        </p:spPr>
        <p:txBody>
          <a:bodyPr wrap="square">
            <a:spAutoFit/>
          </a:bodyPr>
          <a:lstStyle/>
          <a:p>
            <a:pPr>
              <a:spcAft>
                <a:spcPts val="0"/>
              </a:spcAft>
              <a:buFont typeface="Wingdings" pitchFamily="2" charset="2"/>
              <a:buChar char="Ø"/>
            </a:pPr>
            <a:r>
              <a:rPr lang="en-US" sz="2000" b="1" dirty="0" smtClean="0">
                <a:solidFill>
                  <a:srgbClr val="FF0000"/>
                </a:solidFill>
                <a:sym typeface="Wingdings" pitchFamily="2" charset="2"/>
              </a:rPr>
              <a:t>Background:  </a:t>
            </a:r>
            <a:endParaRPr lang="en-US" sz="2000" b="1" dirty="0" smtClean="0">
              <a:solidFill>
                <a:srgbClr val="FF0000"/>
              </a:solidFill>
              <a:sym typeface="Wingdings" pitchFamily="2" charset="2"/>
            </a:endParaRPr>
          </a:p>
          <a:p>
            <a:pPr lvl="1">
              <a:spcAft>
                <a:spcPts val="0"/>
              </a:spcAft>
              <a:buFont typeface="Wingdings" pitchFamily="2" charset="2"/>
              <a:buChar char="Ø"/>
            </a:pPr>
            <a:r>
              <a:rPr lang="en-US" sz="2000" b="1" dirty="0">
                <a:solidFill>
                  <a:srgbClr val="0070C0"/>
                </a:solidFill>
                <a:sym typeface="Wingdings" pitchFamily="2" charset="2"/>
              </a:rPr>
              <a:t> </a:t>
            </a:r>
            <a:r>
              <a:rPr lang="en-US" sz="2000" b="1" dirty="0">
                <a:sym typeface="Wingdings" pitchFamily="2" charset="2"/>
              </a:rPr>
              <a:t>Cumulus parameterizations provide:</a:t>
            </a:r>
          </a:p>
          <a:p>
            <a:pPr lvl="1">
              <a:spcAft>
                <a:spcPts val="0"/>
              </a:spcAft>
            </a:pPr>
            <a:r>
              <a:rPr lang="en-US" sz="2000" b="1" dirty="0">
                <a:solidFill>
                  <a:srgbClr val="00B050"/>
                </a:solidFill>
                <a:sym typeface="Wingdings" pitchFamily="2" charset="2"/>
              </a:rPr>
              <a:t>    </a:t>
            </a:r>
            <a:r>
              <a:rPr lang="en-US" sz="2000" b="1" dirty="0">
                <a:solidFill>
                  <a:srgbClr val="0070C0"/>
                </a:solidFill>
                <a:sym typeface="Wingdings" pitchFamily="2" charset="2"/>
              </a:rPr>
              <a:t>• </a:t>
            </a:r>
            <a:r>
              <a:rPr lang="en-US" sz="2000" b="1" dirty="0">
                <a:sym typeface="Wingdings" pitchFamily="2" charset="2"/>
              </a:rPr>
              <a:t>Subgrid vertical exchange of heat and </a:t>
            </a:r>
          </a:p>
          <a:p>
            <a:pPr lvl="1">
              <a:spcAft>
                <a:spcPts val="0"/>
              </a:spcAft>
            </a:pPr>
            <a:r>
              <a:rPr lang="en-US" sz="2000" b="1" dirty="0">
                <a:sym typeface="Wingdings" pitchFamily="2" charset="2"/>
              </a:rPr>
              <a:t>      moisture </a:t>
            </a:r>
          </a:p>
          <a:p>
            <a:pPr lvl="1">
              <a:spcAft>
                <a:spcPts val="0"/>
              </a:spcAft>
            </a:pPr>
            <a:r>
              <a:rPr lang="en-US" sz="2000" b="1" dirty="0">
                <a:solidFill>
                  <a:srgbClr val="00B050"/>
                </a:solidFill>
                <a:sym typeface="Wingdings" pitchFamily="2" charset="2"/>
              </a:rPr>
              <a:t>    </a:t>
            </a:r>
            <a:r>
              <a:rPr lang="en-US" sz="2000" b="1" dirty="0">
                <a:solidFill>
                  <a:srgbClr val="0070C0"/>
                </a:solidFill>
                <a:sym typeface="Wingdings" pitchFamily="2" charset="2"/>
              </a:rPr>
              <a:t>•</a:t>
            </a:r>
            <a:r>
              <a:rPr lang="en-US" sz="2000" b="1" dirty="0">
                <a:solidFill>
                  <a:srgbClr val="00B050"/>
                </a:solidFill>
                <a:sym typeface="Wingdings" pitchFamily="2" charset="2"/>
              </a:rPr>
              <a:t> </a:t>
            </a:r>
            <a:r>
              <a:rPr lang="en-US" sz="2000" b="1" dirty="0">
                <a:sym typeface="Wingdings" pitchFamily="2" charset="2"/>
              </a:rPr>
              <a:t>Convective precipitation amounts</a:t>
            </a:r>
          </a:p>
          <a:p>
            <a:pPr lvl="1">
              <a:spcAft>
                <a:spcPts val="0"/>
              </a:spcAft>
              <a:buFont typeface="Wingdings" pitchFamily="2" charset="2"/>
              <a:buChar char="Ø"/>
            </a:pPr>
            <a:r>
              <a:rPr lang="en-US" sz="2000" b="1" dirty="0">
                <a:solidFill>
                  <a:srgbClr val="0070C0"/>
                </a:solidFill>
                <a:sym typeface="Wingdings" pitchFamily="2" charset="2"/>
              </a:rPr>
              <a:t> </a:t>
            </a:r>
            <a:r>
              <a:rPr lang="en-US" sz="2000" b="1" dirty="0" smtClean="0">
                <a:sym typeface="Wingdings" pitchFamily="2" charset="2"/>
              </a:rPr>
              <a:t>Climate variability and mid-latitude </a:t>
            </a:r>
          </a:p>
          <a:p>
            <a:pPr lvl="1">
              <a:spcAft>
                <a:spcPts val="0"/>
              </a:spcAft>
            </a:pPr>
            <a:r>
              <a:rPr lang="en-US" sz="2000" b="1" dirty="0">
                <a:sym typeface="Wingdings" pitchFamily="2" charset="2"/>
              </a:rPr>
              <a:t> </a:t>
            </a:r>
            <a:r>
              <a:rPr lang="en-US" sz="2000" b="1" dirty="0" smtClean="0">
                <a:sym typeface="Wingdings" pitchFamily="2" charset="2"/>
              </a:rPr>
              <a:t>   summer weather is dominated by </a:t>
            </a:r>
          </a:p>
          <a:p>
            <a:pPr lvl="1">
              <a:spcAft>
                <a:spcPts val="1200"/>
              </a:spcAft>
            </a:pPr>
            <a:r>
              <a:rPr lang="en-US" sz="2000" b="1" dirty="0">
                <a:sym typeface="Wingdings" pitchFamily="2" charset="2"/>
              </a:rPr>
              <a:t> </a:t>
            </a:r>
            <a:r>
              <a:rPr lang="en-US" sz="2000" b="1" dirty="0" smtClean="0">
                <a:sym typeface="Wingdings" pitchFamily="2" charset="2"/>
              </a:rPr>
              <a:t>   cumulus cloud-radiation interactions</a:t>
            </a:r>
            <a:endParaRPr lang="en-US" sz="2000" b="1" dirty="0">
              <a:sym typeface="Wingdings" pitchFamily="2" charset="2"/>
            </a:endParaRPr>
          </a:p>
          <a:p>
            <a:pPr>
              <a:spcAft>
                <a:spcPts val="0"/>
              </a:spcAft>
              <a:buFont typeface="Wingdings" pitchFamily="2" charset="2"/>
              <a:buChar char="Ø"/>
            </a:pPr>
            <a:r>
              <a:rPr lang="en-US" sz="2000" b="1" dirty="0" smtClean="0">
                <a:solidFill>
                  <a:srgbClr val="FF0000"/>
                </a:solidFill>
                <a:sym typeface="Wingdings" pitchFamily="2" charset="2"/>
              </a:rPr>
              <a:t>Problem</a:t>
            </a:r>
            <a:r>
              <a:rPr lang="en-US" sz="2000" b="1" dirty="0" smtClean="0">
                <a:solidFill>
                  <a:srgbClr val="FF0000"/>
                </a:solidFill>
                <a:sym typeface="Wingdings" pitchFamily="2" charset="2"/>
              </a:rPr>
              <a:t>:  </a:t>
            </a:r>
            <a:endParaRPr lang="en-US" sz="2000" b="1" dirty="0" smtClean="0">
              <a:solidFill>
                <a:srgbClr val="FF0000"/>
              </a:solidFill>
              <a:sym typeface="Wingdings" pitchFamily="2" charset="2"/>
            </a:endParaRPr>
          </a:p>
          <a:p>
            <a:pPr lvl="1">
              <a:spcAft>
                <a:spcPts val="0"/>
              </a:spcAft>
              <a:buFont typeface="Wingdings" pitchFamily="2" charset="2"/>
              <a:buChar char="Ø"/>
            </a:pPr>
            <a:r>
              <a:rPr lang="en-US" sz="2000" b="1" dirty="0" smtClean="0">
                <a:solidFill>
                  <a:srgbClr val="0070C0"/>
                </a:solidFill>
                <a:sym typeface="Wingdings" pitchFamily="2" charset="2"/>
              </a:rPr>
              <a:t> </a:t>
            </a:r>
            <a:r>
              <a:rPr lang="en-US" sz="2000" b="1" dirty="0" smtClean="0">
                <a:sym typeface="Wingdings" pitchFamily="2" charset="2"/>
              </a:rPr>
              <a:t>WRF </a:t>
            </a:r>
            <a:r>
              <a:rPr lang="en-US" sz="2000" b="1" dirty="0" smtClean="0">
                <a:sym typeface="Wingdings" pitchFamily="2" charset="2"/>
              </a:rPr>
              <a:t>is missing this </a:t>
            </a:r>
            <a:r>
              <a:rPr lang="en-US" sz="2000" b="1" dirty="0" smtClean="0">
                <a:sym typeface="Wingdings" pitchFamily="2" charset="2"/>
              </a:rPr>
              <a:t>cumulus cloud-radiation connection</a:t>
            </a:r>
          </a:p>
          <a:p>
            <a:pPr lvl="1">
              <a:spcAft>
                <a:spcPts val="0"/>
              </a:spcAft>
              <a:buFont typeface="Wingdings" pitchFamily="2" charset="2"/>
              <a:buChar char="Ø"/>
            </a:pPr>
            <a:r>
              <a:rPr lang="en-US" sz="2000" b="1" dirty="0" smtClean="0">
                <a:solidFill>
                  <a:srgbClr val="0070C0"/>
                </a:solidFill>
                <a:sym typeface="Wingdings" pitchFamily="2" charset="2"/>
              </a:rPr>
              <a:t> </a:t>
            </a:r>
            <a:r>
              <a:rPr lang="en-US" sz="2000" b="1" dirty="0" smtClean="0">
                <a:sym typeface="Wingdings" pitchFamily="2" charset="2"/>
              </a:rPr>
              <a:t>Causes overly </a:t>
            </a:r>
            <a:r>
              <a:rPr lang="en-US" sz="2000" b="1" dirty="0" smtClean="0">
                <a:sym typeface="Wingdings" pitchFamily="2" charset="2"/>
              </a:rPr>
              <a:t>energetic </a:t>
            </a:r>
            <a:r>
              <a:rPr lang="en-US" sz="2000" b="1" dirty="0" smtClean="0">
                <a:sym typeface="Wingdings" pitchFamily="2" charset="2"/>
              </a:rPr>
              <a:t>convection and </a:t>
            </a:r>
            <a:r>
              <a:rPr lang="en-US" sz="2000" b="1" dirty="0" smtClean="0">
                <a:sym typeface="Wingdings" pitchFamily="2" charset="2"/>
              </a:rPr>
              <a:t>excessive </a:t>
            </a:r>
            <a:r>
              <a:rPr lang="en-US" sz="2000" b="1" dirty="0" smtClean="0">
                <a:sym typeface="Wingdings" pitchFamily="2" charset="2"/>
              </a:rPr>
              <a:t>surface</a:t>
            </a:r>
          </a:p>
          <a:p>
            <a:pPr lvl="1">
              <a:spcAft>
                <a:spcPts val="1200"/>
              </a:spcAft>
            </a:pPr>
            <a:r>
              <a:rPr lang="en-US" sz="2000" b="1" dirty="0">
                <a:sym typeface="Wingdings" pitchFamily="2" charset="2"/>
              </a:rPr>
              <a:t> </a:t>
            </a:r>
            <a:r>
              <a:rPr lang="en-US" sz="2000" b="1" dirty="0" smtClean="0">
                <a:sym typeface="Wingdings" pitchFamily="2" charset="2"/>
              </a:rPr>
              <a:t>   </a:t>
            </a:r>
            <a:r>
              <a:rPr lang="en-US" sz="2000" b="1" dirty="0" smtClean="0">
                <a:sym typeface="Wingdings" pitchFamily="2" charset="2"/>
              </a:rPr>
              <a:t>precipitation</a:t>
            </a:r>
            <a:endParaRPr lang="en-US" sz="2000" b="1" dirty="0">
              <a:sym typeface="Wingdings" pitchFamily="2" charset="2"/>
            </a:endParaRPr>
          </a:p>
          <a:p>
            <a:pPr>
              <a:spcAft>
                <a:spcPts val="0"/>
              </a:spcAft>
              <a:buFont typeface="Wingdings" pitchFamily="2" charset="2"/>
              <a:buChar char="Ø"/>
            </a:pPr>
            <a:r>
              <a:rPr lang="en-US" sz="2000" b="1" dirty="0" smtClean="0">
                <a:solidFill>
                  <a:srgbClr val="FF0000"/>
                </a:solidFill>
                <a:sym typeface="Wingdings" pitchFamily="2" charset="2"/>
              </a:rPr>
              <a:t> Objective:</a:t>
            </a:r>
            <a:r>
              <a:rPr lang="en-US" sz="2000" b="1" dirty="0" smtClean="0">
                <a:sym typeface="Wingdings" pitchFamily="2" charset="2"/>
              </a:rPr>
              <a:t>  To implement subgrid-scale convective </a:t>
            </a:r>
            <a:r>
              <a:rPr lang="en-US" sz="2000" b="1" dirty="0" smtClean="0">
                <a:sym typeface="Wingdings" pitchFamily="2" charset="2"/>
              </a:rPr>
              <a:t>cloud</a:t>
            </a:r>
          </a:p>
          <a:p>
            <a:pPr>
              <a:spcAft>
                <a:spcPts val="0"/>
              </a:spcAft>
            </a:pPr>
            <a:r>
              <a:rPr lang="en-US" sz="2000" b="1" dirty="0">
                <a:sym typeface="Wingdings" pitchFamily="2" charset="2"/>
              </a:rPr>
              <a:t> </a:t>
            </a:r>
            <a:r>
              <a:rPr lang="en-US" sz="2000" b="1" dirty="0" smtClean="0">
                <a:sym typeface="Wingdings" pitchFamily="2" charset="2"/>
              </a:rPr>
              <a:t>                       </a:t>
            </a:r>
            <a:r>
              <a:rPr lang="en-US" sz="2000" b="1" dirty="0" smtClean="0">
                <a:sym typeface="Wingdings" pitchFamily="2" charset="2"/>
              </a:rPr>
              <a:t>feedbacks </a:t>
            </a:r>
            <a:r>
              <a:rPr lang="en-US" sz="2000" b="1" dirty="0" smtClean="0">
                <a:sym typeface="Wingdings" pitchFamily="2" charset="2"/>
              </a:rPr>
              <a:t>to the shortwave (SW) and longwave (</a:t>
            </a:r>
            <a:r>
              <a:rPr lang="en-US" sz="2000" b="1" dirty="0" smtClean="0">
                <a:sym typeface="Wingdings" pitchFamily="2" charset="2"/>
              </a:rPr>
              <a:t>LW)</a:t>
            </a:r>
          </a:p>
          <a:p>
            <a:pPr>
              <a:spcAft>
                <a:spcPts val="0"/>
              </a:spcAft>
            </a:pPr>
            <a:r>
              <a:rPr lang="en-US" sz="2000" b="1" dirty="0">
                <a:sym typeface="Wingdings" pitchFamily="2" charset="2"/>
              </a:rPr>
              <a:t> </a:t>
            </a:r>
            <a:r>
              <a:rPr lang="en-US" sz="2000" b="1" dirty="0" smtClean="0">
                <a:sym typeface="Wingdings" pitchFamily="2" charset="2"/>
              </a:rPr>
              <a:t>                       </a:t>
            </a:r>
            <a:r>
              <a:rPr lang="en-US" sz="2000" b="1" dirty="0" smtClean="0">
                <a:sym typeface="Wingdings" pitchFamily="2" charset="2"/>
              </a:rPr>
              <a:t>radiation </a:t>
            </a:r>
            <a:r>
              <a:rPr lang="en-US" sz="2000" b="1" dirty="0" smtClean="0">
                <a:sym typeface="Wingdings" pitchFamily="2" charset="2"/>
              </a:rPr>
              <a:t>schemes in WRF</a:t>
            </a:r>
            <a:r>
              <a:rPr lang="en-US" sz="2000" b="1" dirty="0" smtClean="0">
                <a:sym typeface="Wingdings" pitchFamily="2" charset="2"/>
              </a:rPr>
              <a:t>.</a:t>
            </a:r>
            <a:endParaRPr lang="en-US" sz="2000" b="1" dirty="0" smtClean="0">
              <a:sym typeface="Wingdings" pitchFamily="2" charset="2"/>
            </a:endParaRPr>
          </a:p>
        </p:txBody>
      </p:sp>
      <p:pic>
        <p:nvPicPr>
          <p:cNvPr id="8" name="Picture 2"/>
          <p:cNvPicPr>
            <a:picLocks noChangeAspect="1" noChangeArrowheads="1"/>
          </p:cNvPicPr>
          <p:nvPr/>
        </p:nvPicPr>
        <p:blipFill>
          <a:blip r:embed="rId3" cstate="print"/>
          <a:srcRect t="6373" r="7500" b="9314"/>
          <a:stretch>
            <a:fillRect/>
          </a:stretch>
        </p:blipFill>
        <p:spPr bwMode="auto">
          <a:xfrm>
            <a:off x="5956963" y="1249832"/>
            <a:ext cx="2980661" cy="2448394"/>
          </a:xfrm>
          <a:prstGeom prst="rect">
            <a:avLst/>
          </a:prstGeom>
          <a:noFill/>
          <a:ln w="9525">
            <a:noFill/>
            <a:miter lim="800000"/>
            <a:headEnd/>
            <a:tailEnd/>
          </a:ln>
        </p:spPr>
      </p:pic>
    </p:spTree>
    <p:extLst>
      <p:ext uri="{BB962C8B-B14F-4D97-AF65-F5344CB8AC3E}">
        <p14:creationId xmlns:p14="http://schemas.microsoft.com/office/powerpoint/2010/main" val="322952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99B544D-27CB-421D-857D-21D8A33B11EC}" type="slidenum">
              <a:rPr lang="en-US" smtClean="0"/>
              <a:pPr/>
              <a:t>2</a:t>
            </a:fld>
            <a:endParaRPr lang="en-US"/>
          </a:p>
        </p:txBody>
      </p:sp>
      <p:sp>
        <p:nvSpPr>
          <p:cNvPr id="5" name="Rectangle 4"/>
          <p:cNvSpPr txBox="1">
            <a:spLocks noChangeArrowheads="1"/>
          </p:cNvSpPr>
          <p:nvPr/>
        </p:nvSpPr>
        <p:spPr bwMode="auto">
          <a:xfrm>
            <a:off x="2438401" y="96838"/>
            <a:ext cx="64992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53975" algn="l" rtl="0" eaLnBrk="0" fontAlgn="base" hangingPunct="0">
              <a:spcBef>
                <a:spcPct val="0"/>
              </a:spcBef>
              <a:spcAft>
                <a:spcPct val="0"/>
              </a:spcAft>
              <a:defRPr sz="2000" b="1">
                <a:solidFill>
                  <a:srgbClr val="0070B9"/>
                </a:solidFill>
                <a:latin typeface="+mj-lt"/>
                <a:ea typeface="+mj-ea"/>
                <a:cs typeface="+mj-cs"/>
              </a:defRPr>
            </a:lvl1pPr>
            <a:lvl2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2pPr>
            <a:lvl3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3pPr>
            <a:lvl4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4pPr>
            <a:lvl5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5pPr>
            <a:lvl6pPr marL="511175" algn="l" rtl="0" fontAlgn="base">
              <a:spcBef>
                <a:spcPct val="0"/>
              </a:spcBef>
              <a:spcAft>
                <a:spcPct val="0"/>
              </a:spcAft>
              <a:defRPr sz="2000" b="1">
                <a:solidFill>
                  <a:srgbClr val="0070B9"/>
                </a:solidFill>
                <a:latin typeface="Arial Rounded MT Bold" pitchFamily="34" charset="0"/>
                <a:ea typeface="ＭＳ Ｐゴシック" pitchFamily="1" charset="-128"/>
              </a:defRPr>
            </a:lvl6pPr>
            <a:lvl7pPr marL="968375" algn="l" rtl="0" fontAlgn="base">
              <a:spcBef>
                <a:spcPct val="0"/>
              </a:spcBef>
              <a:spcAft>
                <a:spcPct val="0"/>
              </a:spcAft>
              <a:defRPr sz="2000" b="1">
                <a:solidFill>
                  <a:srgbClr val="0070B9"/>
                </a:solidFill>
                <a:latin typeface="Arial Rounded MT Bold" pitchFamily="34" charset="0"/>
                <a:ea typeface="ＭＳ Ｐゴシック" pitchFamily="1" charset="-128"/>
              </a:defRPr>
            </a:lvl7pPr>
            <a:lvl8pPr marL="1425575" algn="l" rtl="0" fontAlgn="base">
              <a:spcBef>
                <a:spcPct val="0"/>
              </a:spcBef>
              <a:spcAft>
                <a:spcPct val="0"/>
              </a:spcAft>
              <a:defRPr sz="2000" b="1">
                <a:solidFill>
                  <a:srgbClr val="0070B9"/>
                </a:solidFill>
                <a:latin typeface="Arial Rounded MT Bold" pitchFamily="34" charset="0"/>
                <a:ea typeface="ＭＳ Ｐゴシック" pitchFamily="1" charset="-128"/>
              </a:defRPr>
            </a:lvl8pPr>
            <a:lvl9pPr marL="1882775" algn="l" rtl="0" fontAlgn="base">
              <a:spcBef>
                <a:spcPct val="0"/>
              </a:spcBef>
              <a:spcAft>
                <a:spcPct val="0"/>
              </a:spcAft>
              <a:defRPr sz="2000" b="1">
                <a:solidFill>
                  <a:srgbClr val="0070B9"/>
                </a:solidFill>
                <a:latin typeface="Arial Rounded MT Bold" pitchFamily="34" charset="0"/>
                <a:ea typeface="ＭＳ Ｐゴシック" pitchFamily="1" charset="-128"/>
              </a:defRPr>
            </a:lvl9pPr>
          </a:lstStyle>
          <a:p>
            <a:pPr marL="53975" marR="0" lvl="0" indent="0"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rPr>
              <a:t>             Approach</a:t>
            </a:r>
            <a:endPar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endParaRPr>
          </a:p>
        </p:txBody>
      </p:sp>
      <p:sp>
        <p:nvSpPr>
          <p:cNvPr id="6" name="TextBox 13"/>
          <p:cNvSpPr txBox="1">
            <a:spLocks noChangeArrowheads="1"/>
          </p:cNvSpPr>
          <p:nvPr/>
        </p:nvSpPr>
        <p:spPr bwMode="auto">
          <a:xfrm>
            <a:off x="457200" y="1219200"/>
            <a:ext cx="8382000" cy="5324535"/>
          </a:xfrm>
          <a:prstGeom prst="rect">
            <a:avLst/>
          </a:prstGeom>
          <a:noFill/>
          <a:ln w="9525">
            <a:noFill/>
            <a:miter lim="800000"/>
            <a:headEnd/>
            <a:tailEnd/>
          </a:ln>
        </p:spPr>
        <p:txBody>
          <a:bodyPr wrap="square">
            <a:spAutoFit/>
          </a:bodyPr>
          <a:lstStyle/>
          <a:p>
            <a:pPr>
              <a:spcAft>
                <a:spcPts val="1200"/>
              </a:spcAft>
              <a:buFont typeface="Wingdings" pitchFamily="2" charset="2"/>
              <a:buChar char="Ø"/>
            </a:pPr>
            <a:r>
              <a:rPr lang="en-US" sz="2000" b="1" dirty="0" smtClean="0">
                <a:solidFill>
                  <a:srgbClr val="00B050"/>
                </a:solidFill>
                <a:sym typeface="Wingdings" pitchFamily="2" charset="2"/>
              </a:rPr>
              <a:t> </a:t>
            </a:r>
            <a:r>
              <a:rPr lang="en-US" sz="2000" b="1" dirty="0" smtClean="0">
                <a:sym typeface="Wingdings" pitchFamily="2" charset="2"/>
              </a:rPr>
              <a:t>Based </a:t>
            </a:r>
            <a:r>
              <a:rPr lang="en-US" sz="2000" b="1" dirty="0">
                <a:sym typeface="Wingdings" pitchFamily="2" charset="2"/>
              </a:rPr>
              <a:t>on Xu </a:t>
            </a:r>
            <a:r>
              <a:rPr lang="en-US" sz="2000" b="1" dirty="0" smtClean="0">
                <a:sym typeface="Wingdings" pitchFamily="2" charset="2"/>
              </a:rPr>
              <a:t>and </a:t>
            </a:r>
            <a:r>
              <a:rPr lang="en-US" sz="2000" b="1" dirty="0">
                <a:sym typeface="Wingdings" pitchFamily="2" charset="2"/>
              </a:rPr>
              <a:t>Krueger (1991) </a:t>
            </a:r>
            <a:r>
              <a:rPr lang="en-US" sz="2000" b="1" dirty="0" smtClean="0">
                <a:sym typeface="Wingdings" pitchFamily="2" charset="2"/>
              </a:rPr>
              <a:t>CSRM </a:t>
            </a:r>
            <a:r>
              <a:rPr lang="en-US" sz="2000" b="1" dirty="0" smtClean="0">
                <a:sym typeface="Wingdings" pitchFamily="2" charset="2"/>
              </a:rPr>
              <a:t>study</a:t>
            </a:r>
          </a:p>
          <a:p>
            <a:pPr marL="0" lvl="1">
              <a:spcAft>
                <a:spcPts val="1200"/>
              </a:spcAft>
              <a:buFont typeface="Wingdings" pitchFamily="2" charset="2"/>
              <a:buChar char="Ø"/>
            </a:pPr>
            <a:r>
              <a:rPr lang="en-US" sz="2000" b="1" dirty="0" smtClean="0">
                <a:solidFill>
                  <a:srgbClr val="00B050"/>
                </a:solidFill>
                <a:sym typeface="Wingdings" pitchFamily="2" charset="2"/>
              </a:rPr>
              <a:t> </a:t>
            </a:r>
            <a:r>
              <a:rPr lang="en-US" sz="2000" b="1" dirty="0" smtClean="0">
                <a:sym typeface="Wingdings" pitchFamily="2" charset="2"/>
              </a:rPr>
              <a:t>Tuned &amp; well-tested </a:t>
            </a:r>
            <a:r>
              <a:rPr lang="en-US" sz="2000" b="1" dirty="0">
                <a:sym typeface="Wingdings" pitchFamily="2" charset="2"/>
              </a:rPr>
              <a:t>in </a:t>
            </a:r>
            <a:r>
              <a:rPr lang="en-US" sz="2000" b="1" dirty="0" smtClean="0">
                <a:sym typeface="Wingdings" pitchFamily="2" charset="2"/>
              </a:rPr>
              <a:t>the Community Atmosphere Model (CAM</a:t>
            </a:r>
            <a:r>
              <a:rPr lang="en-US" sz="2000" b="1" dirty="0" smtClean="0">
                <a:sym typeface="Wingdings" pitchFamily="2" charset="2"/>
              </a:rPr>
              <a:t>)</a:t>
            </a:r>
            <a:endParaRPr lang="en-US" sz="2000" b="1" dirty="0" smtClean="0">
              <a:sym typeface="Wingdings" pitchFamily="2" charset="2"/>
            </a:endParaRPr>
          </a:p>
          <a:p>
            <a:pPr>
              <a:buFont typeface="Wingdings" pitchFamily="2" charset="2"/>
              <a:buChar char="Ø"/>
            </a:pPr>
            <a:r>
              <a:rPr lang="en-US" sz="2000" b="1" dirty="0" smtClean="0">
                <a:solidFill>
                  <a:srgbClr val="00B050"/>
                </a:solidFill>
              </a:rPr>
              <a:t> </a:t>
            </a:r>
            <a:r>
              <a:rPr lang="en-US" sz="2000" b="1" dirty="0" smtClean="0"/>
              <a:t>Use </a:t>
            </a:r>
            <a:r>
              <a:rPr lang="en-US" sz="2000" b="1" dirty="0"/>
              <a:t>in-cloud updraft mass </a:t>
            </a:r>
            <a:r>
              <a:rPr lang="en-US" sz="2000" b="1" dirty="0" smtClean="0"/>
              <a:t>fluxes </a:t>
            </a:r>
            <a:r>
              <a:rPr lang="en-US" sz="2000" b="1" dirty="0"/>
              <a:t>at each </a:t>
            </a:r>
            <a:r>
              <a:rPr lang="en-US" sz="2000" b="1" dirty="0"/>
              <a:t>level in </a:t>
            </a:r>
            <a:r>
              <a:rPr lang="en-US" sz="2000" b="1" dirty="0" smtClean="0"/>
              <a:t>Kain-Fritsch</a:t>
            </a:r>
          </a:p>
          <a:p>
            <a:pPr>
              <a:spcAft>
                <a:spcPts val="0"/>
              </a:spcAft>
            </a:pPr>
            <a:r>
              <a:rPr lang="en-US" sz="2000" b="1" dirty="0"/>
              <a:t> </a:t>
            </a:r>
            <a:r>
              <a:rPr lang="en-US" sz="2000" b="1" dirty="0" smtClean="0"/>
              <a:t>   (KF) parameterization </a:t>
            </a:r>
            <a:r>
              <a:rPr lang="en-US" sz="2000" b="1" dirty="0"/>
              <a:t>to estimate </a:t>
            </a:r>
            <a:r>
              <a:rPr lang="en-US" sz="2000" b="1" dirty="0" smtClean="0"/>
              <a:t>the </a:t>
            </a:r>
            <a:r>
              <a:rPr lang="en-US" sz="2000" b="1" dirty="0" smtClean="0"/>
              <a:t>convective </a:t>
            </a:r>
            <a:r>
              <a:rPr lang="en-US" sz="2000" b="1" dirty="0"/>
              <a:t>cloud </a:t>
            </a:r>
            <a:r>
              <a:rPr lang="en-US" sz="2000" b="1" dirty="0" smtClean="0"/>
              <a:t>fraction: </a:t>
            </a:r>
          </a:p>
          <a:p>
            <a:pPr>
              <a:spcAft>
                <a:spcPts val="1200"/>
              </a:spcAft>
            </a:pPr>
            <a:r>
              <a:rPr lang="en-US" sz="2000" b="1" dirty="0" smtClean="0"/>
              <a:t>    </a:t>
            </a:r>
            <a:r>
              <a:rPr lang="en-US" sz="2000" b="1" dirty="0">
                <a:solidFill>
                  <a:srgbClr val="00B050"/>
                </a:solidFill>
              </a:rPr>
              <a:t>•</a:t>
            </a:r>
            <a:r>
              <a:rPr lang="en-US" sz="2000" b="1" dirty="0"/>
              <a:t> deep cumulus ≤ 60% </a:t>
            </a:r>
            <a:r>
              <a:rPr lang="en-US" sz="2000" b="1" dirty="0" smtClean="0"/>
              <a:t> &amp; shallow </a:t>
            </a:r>
            <a:r>
              <a:rPr lang="en-US" sz="2000" b="1" dirty="0"/>
              <a:t>cumulus ≤ 20% of grid cell area</a:t>
            </a:r>
            <a:endParaRPr lang="en-US" sz="2000" b="1" dirty="0" smtClean="0"/>
          </a:p>
          <a:p>
            <a:pPr>
              <a:buFont typeface="Wingdings" pitchFamily="2" charset="2"/>
              <a:buChar char="Ø"/>
            </a:pPr>
            <a:r>
              <a:rPr lang="en-US" sz="2000" b="1" dirty="0" smtClean="0">
                <a:solidFill>
                  <a:srgbClr val="00B050"/>
                </a:solidFill>
              </a:rPr>
              <a:t> </a:t>
            </a:r>
            <a:r>
              <a:rPr lang="en-US" sz="2000" b="1" dirty="0" smtClean="0"/>
              <a:t>Adjust resolved </a:t>
            </a:r>
            <a:r>
              <a:rPr lang="en-US" sz="2000" b="1" dirty="0" smtClean="0"/>
              <a:t>cloud </a:t>
            </a:r>
            <a:r>
              <a:rPr lang="en-US" sz="2000" b="1" dirty="0" smtClean="0"/>
              <a:t>fraction and condensates with subgrid </a:t>
            </a:r>
          </a:p>
          <a:p>
            <a:r>
              <a:rPr lang="en-US" sz="2000" b="1" dirty="0"/>
              <a:t> </a:t>
            </a:r>
            <a:r>
              <a:rPr lang="en-US" sz="2000" b="1" dirty="0" smtClean="0"/>
              <a:t>   </a:t>
            </a:r>
            <a:r>
              <a:rPr lang="en-US" sz="2000" b="1" dirty="0" smtClean="0"/>
              <a:t>cloud information at each level:</a:t>
            </a:r>
          </a:p>
          <a:p>
            <a:pPr>
              <a:spcAft>
                <a:spcPts val="1200"/>
              </a:spcAft>
            </a:pPr>
            <a:r>
              <a:rPr lang="en-US" sz="2000" b="1" dirty="0" smtClean="0">
                <a:solidFill>
                  <a:srgbClr val="00B050"/>
                </a:solidFill>
              </a:rPr>
              <a:t>    •</a:t>
            </a:r>
            <a:r>
              <a:rPr lang="en-US" sz="2000" b="1" dirty="0" smtClean="0"/>
              <a:t> </a:t>
            </a:r>
            <a:r>
              <a:rPr lang="en-US" sz="2000" b="1" dirty="0" smtClean="0"/>
              <a:t>convective </a:t>
            </a:r>
            <a:r>
              <a:rPr lang="en-US" sz="2000" b="1" dirty="0" smtClean="0"/>
              <a:t>cloud </a:t>
            </a:r>
            <a:r>
              <a:rPr lang="en-US" sz="2000" b="1" dirty="0" smtClean="0"/>
              <a:t>displaces existing </a:t>
            </a:r>
            <a:r>
              <a:rPr lang="en-US" sz="2000" b="1" dirty="0" smtClean="0"/>
              <a:t>resolved cloud </a:t>
            </a:r>
            <a:r>
              <a:rPr lang="en-US" sz="2000" b="1" dirty="0" smtClean="0"/>
              <a:t>layers</a:t>
            </a:r>
            <a:endParaRPr lang="en-US" sz="2000" b="1" dirty="0" smtClean="0"/>
          </a:p>
          <a:p>
            <a:pPr>
              <a:buFont typeface="Wingdings" pitchFamily="2" charset="2"/>
              <a:buChar char="Ø"/>
            </a:pPr>
            <a:r>
              <a:rPr lang="en-US" sz="2000" b="1" dirty="0" smtClean="0">
                <a:solidFill>
                  <a:srgbClr val="00B050"/>
                </a:solidFill>
                <a:sym typeface="Wingdings" pitchFamily="2" charset="2"/>
              </a:rPr>
              <a:t> </a:t>
            </a:r>
            <a:r>
              <a:rPr lang="en-US" sz="2000" b="1" dirty="0" smtClean="0">
                <a:sym typeface="Wingdings" pitchFamily="2" charset="2"/>
              </a:rPr>
              <a:t>Pass updated total </a:t>
            </a:r>
            <a:r>
              <a:rPr lang="en-US" sz="2000" b="1" dirty="0" smtClean="0">
                <a:sym typeface="Wingdings" pitchFamily="2" charset="2"/>
              </a:rPr>
              <a:t>cloud </a:t>
            </a:r>
            <a:r>
              <a:rPr lang="en-US" sz="2000" b="1" dirty="0" smtClean="0">
                <a:sym typeface="Wingdings" pitchFamily="2" charset="2"/>
              </a:rPr>
              <a:t>fraction </a:t>
            </a:r>
            <a:r>
              <a:rPr lang="en-US" sz="2000" b="1" dirty="0" smtClean="0">
                <a:sym typeface="Wingdings" pitchFamily="2" charset="2"/>
              </a:rPr>
              <a:t>and </a:t>
            </a:r>
            <a:r>
              <a:rPr lang="en-US" sz="2000" b="1" dirty="0" smtClean="0">
                <a:sym typeface="Wingdings" pitchFamily="2" charset="2"/>
              </a:rPr>
              <a:t>condensate at each level </a:t>
            </a:r>
            <a:r>
              <a:rPr lang="en-US" sz="2000" b="1" dirty="0" smtClean="0">
                <a:sym typeface="Wingdings" pitchFamily="2" charset="2"/>
              </a:rPr>
              <a:t>to </a:t>
            </a:r>
            <a:endParaRPr lang="en-US" sz="2000" b="1" dirty="0" smtClean="0">
              <a:sym typeface="Wingdings" pitchFamily="2" charset="2"/>
            </a:endParaRPr>
          </a:p>
          <a:p>
            <a:pPr>
              <a:spcAft>
                <a:spcPts val="1200"/>
              </a:spcAft>
            </a:pPr>
            <a:r>
              <a:rPr lang="en-US" sz="2000" b="1" dirty="0">
                <a:sym typeface="Wingdings" pitchFamily="2" charset="2"/>
              </a:rPr>
              <a:t> </a:t>
            </a:r>
            <a:r>
              <a:rPr lang="en-US" sz="2000" b="1" dirty="0" smtClean="0">
                <a:sym typeface="Wingdings" pitchFamily="2" charset="2"/>
              </a:rPr>
              <a:t>   </a:t>
            </a:r>
            <a:r>
              <a:rPr lang="en-US" sz="2000" b="1" dirty="0" smtClean="0">
                <a:sym typeface="Wingdings" pitchFamily="2" charset="2"/>
              </a:rPr>
              <a:t>the RRTMG </a:t>
            </a:r>
            <a:r>
              <a:rPr lang="en-US" sz="2000" b="1" dirty="0" smtClean="0">
                <a:sym typeface="Wingdings" pitchFamily="2" charset="2"/>
              </a:rPr>
              <a:t>SW and LW radiation </a:t>
            </a:r>
            <a:r>
              <a:rPr lang="en-US" sz="2000" b="1" dirty="0" smtClean="0">
                <a:sym typeface="Wingdings" pitchFamily="2" charset="2"/>
              </a:rPr>
              <a:t>schemes</a:t>
            </a:r>
          </a:p>
          <a:p>
            <a:pPr>
              <a:spcAft>
                <a:spcPts val="1200"/>
              </a:spcAft>
            </a:pPr>
            <a:r>
              <a:rPr lang="en-US" sz="2000" b="1" dirty="0">
                <a:solidFill>
                  <a:srgbClr val="00B050"/>
                </a:solidFill>
                <a:sym typeface="Wingdings" pitchFamily="2" charset="2"/>
              </a:rPr>
              <a:t>The result?</a:t>
            </a:r>
            <a:r>
              <a:rPr lang="en-US" sz="2000" b="1" dirty="0">
                <a:sym typeface="Wingdings" pitchFamily="2" charset="2"/>
              </a:rPr>
              <a:t>  Interactions between the subgrid cumulus clouds and radiation have now been established in the WRF model.</a:t>
            </a:r>
          </a:p>
          <a:p>
            <a:pPr marL="274320">
              <a:spcAft>
                <a:spcPts val="1200"/>
              </a:spcAft>
            </a:pPr>
            <a:r>
              <a:rPr lang="en-US" sz="2000" b="1" dirty="0" smtClean="0">
                <a:sym typeface="Wingdings" pitchFamily="2" charset="2"/>
              </a:rPr>
              <a:t>This </a:t>
            </a:r>
            <a:r>
              <a:rPr lang="en-US" sz="2000" b="1" dirty="0">
                <a:sym typeface="Wingdings" pitchFamily="2" charset="2"/>
              </a:rPr>
              <a:t>application of the Xu &amp; Krueger formulation is the first of its kind in regional climate modeling</a:t>
            </a:r>
            <a:r>
              <a:rPr lang="en-US" sz="2000" b="1" dirty="0" smtClean="0">
                <a:sym typeface="Wingdings" pitchFamily="2" charset="2"/>
              </a:rPr>
              <a:t>.</a:t>
            </a:r>
            <a:endParaRPr lang="en-US" sz="2000" b="1" dirty="0">
              <a:sym typeface="Wingdings" pitchFamily="2" charset="2"/>
            </a:endParaRPr>
          </a:p>
        </p:txBody>
      </p:sp>
    </p:spTree>
    <p:extLst>
      <p:ext uri="{BB962C8B-B14F-4D97-AF65-F5344CB8AC3E}">
        <p14:creationId xmlns:p14="http://schemas.microsoft.com/office/powerpoint/2010/main" val="1480424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99B544D-27CB-421D-857D-21D8A33B11EC}" type="slidenum">
              <a:rPr lang="en-US" smtClean="0"/>
              <a:pPr/>
              <a:t>3</a:t>
            </a:fld>
            <a:endParaRPr lang="en-US"/>
          </a:p>
        </p:txBody>
      </p:sp>
      <p:sp>
        <p:nvSpPr>
          <p:cNvPr id="5" name="Rectangle 4"/>
          <p:cNvSpPr txBox="1">
            <a:spLocks noChangeArrowheads="1"/>
          </p:cNvSpPr>
          <p:nvPr/>
        </p:nvSpPr>
        <p:spPr bwMode="auto">
          <a:xfrm>
            <a:off x="2438401" y="96838"/>
            <a:ext cx="64992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53975" algn="l" rtl="0" eaLnBrk="0" fontAlgn="base" hangingPunct="0">
              <a:spcBef>
                <a:spcPct val="0"/>
              </a:spcBef>
              <a:spcAft>
                <a:spcPct val="0"/>
              </a:spcAft>
              <a:defRPr sz="2000" b="1">
                <a:solidFill>
                  <a:srgbClr val="0070B9"/>
                </a:solidFill>
                <a:latin typeface="+mj-lt"/>
                <a:ea typeface="+mj-ea"/>
                <a:cs typeface="+mj-cs"/>
              </a:defRPr>
            </a:lvl1pPr>
            <a:lvl2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2pPr>
            <a:lvl3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3pPr>
            <a:lvl4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4pPr>
            <a:lvl5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5pPr>
            <a:lvl6pPr marL="511175" algn="l" rtl="0" fontAlgn="base">
              <a:spcBef>
                <a:spcPct val="0"/>
              </a:spcBef>
              <a:spcAft>
                <a:spcPct val="0"/>
              </a:spcAft>
              <a:defRPr sz="2000" b="1">
                <a:solidFill>
                  <a:srgbClr val="0070B9"/>
                </a:solidFill>
                <a:latin typeface="Arial Rounded MT Bold" pitchFamily="34" charset="0"/>
                <a:ea typeface="ＭＳ Ｐゴシック" pitchFamily="1" charset="-128"/>
              </a:defRPr>
            </a:lvl6pPr>
            <a:lvl7pPr marL="968375" algn="l" rtl="0" fontAlgn="base">
              <a:spcBef>
                <a:spcPct val="0"/>
              </a:spcBef>
              <a:spcAft>
                <a:spcPct val="0"/>
              </a:spcAft>
              <a:defRPr sz="2000" b="1">
                <a:solidFill>
                  <a:srgbClr val="0070B9"/>
                </a:solidFill>
                <a:latin typeface="Arial Rounded MT Bold" pitchFamily="34" charset="0"/>
                <a:ea typeface="ＭＳ Ｐゴシック" pitchFamily="1" charset="-128"/>
              </a:defRPr>
            </a:lvl7pPr>
            <a:lvl8pPr marL="1425575" algn="l" rtl="0" fontAlgn="base">
              <a:spcBef>
                <a:spcPct val="0"/>
              </a:spcBef>
              <a:spcAft>
                <a:spcPct val="0"/>
              </a:spcAft>
              <a:defRPr sz="2000" b="1">
                <a:solidFill>
                  <a:srgbClr val="0070B9"/>
                </a:solidFill>
                <a:latin typeface="Arial Rounded MT Bold" pitchFamily="34" charset="0"/>
                <a:ea typeface="ＭＳ Ｐゴシック" pitchFamily="1" charset="-128"/>
              </a:defRPr>
            </a:lvl8pPr>
            <a:lvl9pPr marL="1882775" algn="l" rtl="0" fontAlgn="base">
              <a:spcBef>
                <a:spcPct val="0"/>
              </a:spcBef>
              <a:spcAft>
                <a:spcPct val="0"/>
              </a:spcAft>
              <a:defRPr sz="2000" b="1">
                <a:solidFill>
                  <a:srgbClr val="0070B9"/>
                </a:solidFill>
                <a:latin typeface="Arial Rounded MT Bold" pitchFamily="34" charset="0"/>
                <a:ea typeface="ＭＳ Ｐゴシック" pitchFamily="1" charset="-128"/>
              </a:defRPr>
            </a:lvl9pPr>
          </a:lstStyle>
          <a:p>
            <a:pPr marL="53975" marR="0" lvl="0" indent="0"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rPr>
              <a:t>Two Modes of Testing the Implementation</a:t>
            </a:r>
            <a:endPar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endParaRPr>
          </a:p>
        </p:txBody>
      </p:sp>
      <p:sp>
        <p:nvSpPr>
          <p:cNvPr id="6" name="TextBox 13"/>
          <p:cNvSpPr txBox="1">
            <a:spLocks noChangeArrowheads="1"/>
          </p:cNvSpPr>
          <p:nvPr/>
        </p:nvSpPr>
        <p:spPr bwMode="auto">
          <a:xfrm>
            <a:off x="341376" y="1676400"/>
            <a:ext cx="8382000" cy="1631216"/>
          </a:xfrm>
          <a:prstGeom prst="rect">
            <a:avLst/>
          </a:prstGeom>
          <a:noFill/>
          <a:ln w="9525">
            <a:noFill/>
            <a:miter lim="800000"/>
            <a:headEnd/>
            <a:tailEnd/>
          </a:ln>
        </p:spPr>
        <p:txBody>
          <a:bodyPr wrap="square">
            <a:spAutoFit/>
          </a:bodyPr>
          <a:lstStyle/>
          <a:p>
            <a:pPr lvl="0">
              <a:spcAft>
                <a:spcPts val="2400"/>
              </a:spcAft>
              <a:buFont typeface="Wingdings" pitchFamily="2" charset="2"/>
              <a:buChar char="Ø"/>
            </a:pPr>
            <a:r>
              <a:rPr lang="en-US" sz="2000" b="1" dirty="0">
                <a:solidFill>
                  <a:srgbClr val="00B050"/>
                </a:solidFill>
                <a:sym typeface="Wingdings" pitchFamily="2" charset="2"/>
              </a:rPr>
              <a:t> </a:t>
            </a:r>
            <a:r>
              <a:rPr lang="en-US" sz="2000" b="1" dirty="0">
                <a:sym typeface="Wingdings" pitchFamily="2" charset="2"/>
              </a:rPr>
              <a:t>Numerical Weather </a:t>
            </a:r>
            <a:r>
              <a:rPr lang="en-US" sz="2000" b="1" dirty="0" smtClean="0">
                <a:sym typeface="Wingdings" pitchFamily="2" charset="2"/>
              </a:rPr>
              <a:t>Prediction (NWP) tests</a:t>
            </a:r>
            <a:endParaRPr lang="en-US" sz="2000" b="1" dirty="0" smtClean="0">
              <a:solidFill>
                <a:srgbClr val="00B050"/>
              </a:solidFill>
              <a:sym typeface="Wingdings" pitchFamily="2" charset="2"/>
            </a:endParaRPr>
          </a:p>
          <a:p>
            <a:pPr lvl="0">
              <a:spcAft>
                <a:spcPts val="1200"/>
              </a:spcAft>
              <a:buFont typeface="Wingdings" pitchFamily="2" charset="2"/>
              <a:buChar char="Ø"/>
            </a:pPr>
            <a:r>
              <a:rPr lang="en-US" sz="2000" b="1" dirty="0" smtClean="0">
                <a:solidFill>
                  <a:srgbClr val="00B050"/>
                </a:solidFill>
                <a:sym typeface="Wingdings" pitchFamily="2" charset="2"/>
              </a:rPr>
              <a:t> </a:t>
            </a:r>
            <a:r>
              <a:rPr lang="en-US" sz="2000" b="1" dirty="0" smtClean="0">
                <a:solidFill>
                  <a:srgbClr val="000000"/>
                </a:solidFill>
                <a:sym typeface="Wingdings" pitchFamily="2" charset="2"/>
              </a:rPr>
              <a:t>Regional Climate Model (RCM) application</a:t>
            </a:r>
            <a:endParaRPr lang="en-US" sz="2000" b="1" dirty="0">
              <a:solidFill>
                <a:srgbClr val="000000"/>
              </a:solidFill>
              <a:sym typeface="Wingdings" pitchFamily="2" charset="2"/>
            </a:endParaRPr>
          </a:p>
          <a:p>
            <a:pPr>
              <a:spcBef>
                <a:spcPts val="1200"/>
              </a:spcBef>
              <a:spcAft>
                <a:spcPts val="1200"/>
              </a:spcAft>
            </a:pPr>
            <a:r>
              <a:rPr lang="en-US" sz="2000" b="1" dirty="0" smtClean="0">
                <a:solidFill>
                  <a:srgbClr val="0070C0"/>
                </a:solidFill>
                <a:sym typeface="Wingdings" pitchFamily="2" charset="2"/>
              </a:rPr>
              <a:t>Model </a:t>
            </a:r>
            <a:r>
              <a:rPr lang="en-US" sz="2000" b="1" dirty="0" smtClean="0">
                <a:solidFill>
                  <a:srgbClr val="0070C0"/>
                </a:solidFill>
                <a:sym typeface="Wingdings" pitchFamily="2" charset="2"/>
              </a:rPr>
              <a:t>Domains Used in this Study:</a:t>
            </a:r>
          </a:p>
        </p:txBody>
      </p:sp>
      <p:pic>
        <p:nvPicPr>
          <p:cNvPr id="7" name="Picture 6" descr="108-36km_domains_from_plotgrids.ncl.cropped.png"/>
          <p:cNvPicPr>
            <a:picLocks noChangeAspect="1"/>
          </p:cNvPicPr>
          <p:nvPr/>
        </p:nvPicPr>
        <p:blipFill>
          <a:blip r:embed="rId3" cstate="print"/>
          <a:stretch>
            <a:fillRect/>
          </a:stretch>
        </p:blipFill>
        <p:spPr>
          <a:xfrm>
            <a:off x="3733800" y="3505200"/>
            <a:ext cx="5063419" cy="3200400"/>
          </a:xfrm>
          <a:prstGeom prst="rect">
            <a:avLst/>
          </a:prstGeom>
        </p:spPr>
      </p:pic>
      <p:sp>
        <p:nvSpPr>
          <p:cNvPr id="8" name="TextBox 7"/>
          <p:cNvSpPr txBox="1"/>
          <p:nvPr/>
        </p:nvSpPr>
        <p:spPr>
          <a:xfrm>
            <a:off x="4050792" y="3392424"/>
            <a:ext cx="415498" cy="230832"/>
          </a:xfrm>
          <a:prstGeom prst="rect">
            <a:avLst/>
          </a:prstGeom>
          <a:noFill/>
        </p:spPr>
        <p:txBody>
          <a:bodyPr wrap="none" rtlCol="0">
            <a:spAutoFit/>
          </a:bodyPr>
          <a:lstStyle/>
          <a:p>
            <a:r>
              <a:rPr lang="en-US" sz="900" b="1" dirty="0" smtClean="0">
                <a:latin typeface="Arial Black" pitchFamily="34" charset="0"/>
              </a:rPr>
              <a:t>d01</a:t>
            </a:r>
            <a:endParaRPr lang="en-US" sz="900" b="1" dirty="0">
              <a:latin typeface="Arial Black" pitchFamily="34" charset="0"/>
            </a:endParaRPr>
          </a:p>
        </p:txBody>
      </p:sp>
      <p:sp>
        <p:nvSpPr>
          <p:cNvPr id="9" name="Rectangle 8"/>
          <p:cNvSpPr/>
          <p:nvPr/>
        </p:nvSpPr>
        <p:spPr>
          <a:xfrm>
            <a:off x="796123" y="3587496"/>
            <a:ext cx="2919389" cy="2862322"/>
          </a:xfrm>
          <a:prstGeom prst="rect">
            <a:avLst/>
          </a:prstGeom>
        </p:spPr>
        <p:txBody>
          <a:bodyPr wrap="none">
            <a:spAutoFit/>
          </a:bodyPr>
          <a:lstStyle/>
          <a:p>
            <a:r>
              <a:rPr lang="en-US" sz="2000" b="1" dirty="0" smtClean="0"/>
              <a:t>d01:  </a:t>
            </a:r>
            <a:r>
              <a:rPr lang="en-US" sz="2000" b="1" dirty="0"/>
              <a:t>(108 km)</a:t>
            </a:r>
            <a:r>
              <a:rPr lang="en-US" sz="2000" b="1" baseline="30000" dirty="0"/>
              <a:t>2</a:t>
            </a:r>
            <a:r>
              <a:rPr lang="en-US" sz="2000" b="1" dirty="0"/>
              <a:t> cells</a:t>
            </a:r>
          </a:p>
          <a:p>
            <a:r>
              <a:rPr lang="en-US" sz="2000" b="1" dirty="0"/>
              <a:t>d</a:t>
            </a:r>
            <a:r>
              <a:rPr lang="en-US" sz="2000" b="1" dirty="0" smtClean="0"/>
              <a:t>02:  (</a:t>
            </a:r>
            <a:r>
              <a:rPr lang="en-US" sz="2000" b="1" dirty="0"/>
              <a:t>36 km)</a:t>
            </a:r>
            <a:r>
              <a:rPr lang="en-US" sz="2000" b="1" baseline="30000" dirty="0"/>
              <a:t>2</a:t>
            </a:r>
            <a:r>
              <a:rPr lang="en-US" sz="2000" b="1" dirty="0"/>
              <a:t> cells</a:t>
            </a:r>
          </a:p>
          <a:p>
            <a:endParaRPr lang="en-US" sz="2000" b="1" dirty="0" smtClean="0"/>
          </a:p>
          <a:p>
            <a:r>
              <a:rPr lang="en-US" sz="2000" b="1" dirty="0" smtClean="0"/>
              <a:t>NWP </a:t>
            </a:r>
            <a:r>
              <a:rPr lang="en-US" sz="2000" b="1" dirty="0" smtClean="0"/>
              <a:t>simulations</a:t>
            </a:r>
          </a:p>
          <a:p>
            <a:r>
              <a:rPr lang="en-US" sz="2000" b="1" dirty="0" smtClean="0"/>
              <a:t>used domain </a:t>
            </a:r>
            <a:r>
              <a:rPr lang="en-US" sz="2000" b="1" dirty="0" smtClean="0"/>
              <a:t>d02 only</a:t>
            </a:r>
          </a:p>
          <a:p>
            <a:endParaRPr lang="en-US" sz="2000" b="1" dirty="0" smtClean="0"/>
          </a:p>
          <a:p>
            <a:r>
              <a:rPr lang="en-US" sz="2000" b="1" dirty="0" smtClean="0"/>
              <a:t>RCM simulations</a:t>
            </a:r>
          </a:p>
          <a:p>
            <a:r>
              <a:rPr lang="en-US" sz="2000" b="1" dirty="0" smtClean="0"/>
              <a:t>used two-way nesting</a:t>
            </a:r>
          </a:p>
          <a:p>
            <a:pPr>
              <a:spcAft>
                <a:spcPts val="600"/>
              </a:spcAft>
            </a:pPr>
            <a:r>
              <a:rPr lang="en-US" sz="2000" b="1" dirty="0" smtClean="0"/>
              <a:t>of domains d01 &amp; </a:t>
            </a:r>
            <a:r>
              <a:rPr lang="en-US" sz="2000" b="1" dirty="0" smtClean="0"/>
              <a:t>d02</a:t>
            </a:r>
            <a:endParaRPr lang="en-US" sz="2000" b="1" dirty="0" smtClean="0"/>
          </a:p>
        </p:txBody>
      </p:sp>
    </p:spTree>
    <p:extLst>
      <p:ext uri="{BB962C8B-B14F-4D97-AF65-F5344CB8AC3E}">
        <p14:creationId xmlns:p14="http://schemas.microsoft.com/office/powerpoint/2010/main" val="293179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99B544D-27CB-421D-857D-21D8A33B11EC}" type="slidenum">
              <a:rPr lang="en-US" smtClean="0"/>
              <a:pPr/>
              <a:t>4</a:t>
            </a:fld>
            <a:endParaRPr lang="en-US"/>
          </a:p>
        </p:txBody>
      </p:sp>
      <p:sp>
        <p:nvSpPr>
          <p:cNvPr id="4" name="Rectangle 3"/>
          <p:cNvSpPr/>
          <p:nvPr/>
        </p:nvSpPr>
        <p:spPr>
          <a:xfrm>
            <a:off x="301752" y="1676400"/>
            <a:ext cx="8769096" cy="4216539"/>
          </a:xfrm>
          <a:prstGeom prst="rect">
            <a:avLst/>
          </a:prstGeom>
        </p:spPr>
        <p:txBody>
          <a:bodyPr wrap="square">
            <a:spAutoFit/>
          </a:bodyPr>
          <a:lstStyle/>
          <a:p>
            <a:pPr>
              <a:buFont typeface="Wingdings" pitchFamily="2" charset="2"/>
              <a:buChar char="Ø"/>
            </a:pPr>
            <a:r>
              <a:rPr lang="en-US" sz="2800" b="1" dirty="0" smtClean="0">
                <a:solidFill>
                  <a:srgbClr val="FF0000"/>
                </a:solidFill>
              </a:rPr>
              <a:t> </a:t>
            </a:r>
            <a:r>
              <a:rPr lang="en-US" b="1" dirty="0" smtClean="0"/>
              <a:t>NWP Simulation Specifications:</a:t>
            </a:r>
          </a:p>
          <a:p>
            <a:pPr lvl="1">
              <a:buFont typeface="Wingdings" pitchFamily="2" charset="2"/>
              <a:buChar char="Ø"/>
            </a:pPr>
            <a:r>
              <a:rPr lang="en-US" sz="2000" b="1" dirty="0">
                <a:solidFill>
                  <a:srgbClr val="0070C0"/>
                </a:solidFill>
                <a:sym typeface="Wingdings" pitchFamily="2" charset="2"/>
              </a:rPr>
              <a:t> </a:t>
            </a:r>
            <a:r>
              <a:rPr lang="en-US" sz="2000" b="1" dirty="0">
                <a:sym typeface="Wingdings" pitchFamily="2" charset="2"/>
              </a:rPr>
              <a:t>One-week </a:t>
            </a:r>
            <a:r>
              <a:rPr lang="en-US" sz="2000" b="1" dirty="0" smtClean="0">
                <a:sym typeface="Wingdings" pitchFamily="2" charset="2"/>
              </a:rPr>
              <a:t>July </a:t>
            </a:r>
            <a:r>
              <a:rPr lang="en-US" sz="2000" b="1" dirty="0">
                <a:sym typeface="Wingdings" pitchFamily="2" charset="2"/>
              </a:rPr>
              <a:t>24-30, 2010 </a:t>
            </a:r>
            <a:r>
              <a:rPr lang="en-US" sz="2000" b="1" dirty="0" smtClean="0">
                <a:sym typeface="Wingdings" pitchFamily="2" charset="2"/>
              </a:rPr>
              <a:t>case study using WRF v3.3.1</a:t>
            </a:r>
          </a:p>
          <a:p>
            <a:pPr lvl="1">
              <a:buFont typeface="Wingdings" pitchFamily="2" charset="2"/>
              <a:buChar char="Ø"/>
            </a:pPr>
            <a:r>
              <a:rPr lang="en-US" sz="2000" b="1" dirty="0" smtClean="0">
                <a:solidFill>
                  <a:srgbClr val="0070C0"/>
                </a:solidFill>
                <a:sym typeface="Wingdings" pitchFamily="2" charset="2"/>
              </a:rPr>
              <a:t> </a:t>
            </a:r>
            <a:r>
              <a:rPr lang="en-US" sz="2000" b="1" dirty="0" smtClean="0">
                <a:sym typeface="Wingdings" pitchFamily="2" charset="2"/>
              </a:rPr>
              <a:t>CONUS </a:t>
            </a:r>
            <a:r>
              <a:rPr lang="en-US" sz="2000" b="1" dirty="0">
                <a:sym typeface="Wingdings" pitchFamily="2" charset="2"/>
              </a:rPr>
              <a:t>domain with 36 km grid </a:t>
            </a:r>
            <a:r>
              <a:rPr lang="en-US" sz="2000" b="1" dirty="0" smtClean="0">
                <a:sym typeface="Wingdings" pitchFamily="2" charset="2"/>
              </a:rPr>
              <a:t>and 34 layers (50 hPa top)</a:t>
            </a:r>
            <a:endParaRPr lang="en-US" sz="2000" b="1" dirty="0">
              <a:sym typeface="Wingdings" pitchFamily="2" charset="2"/>
            </a:endParaRPr>
          </a:p>
          <a:p>
            <a:pPr lvl="1">
              <a:buFont typeface="Wingdings" pitchFamily="2" charset="2"/>
              <a:buChar char="Ø"/>
            </a:pPr>
            <a:r>
              <a:rPr lang="en-US" sz="2000" b="1" dirty="0" smtClean="0">
                <a:solidFill>
                  <a:srgbClr val="0070C0"/>
                </a:solidFill>
                <a:sym typeface="Wingdings" pitchFamily="2" charset="2"/>
              </a:rPr>
              <a:t> </a:t>
            </a:r>
            <a:r>
              <a:rPr lang="en-US" sz="2000" b="1" dirty="0" smtClean="0">
                <a:sym typeface="Wingdings" pitchFamily="2" charset="2"/>
              </a:rPr>
              <a:t>Initial and boundary conditions from NWS/NCEP NAM data</a:t>
            </a:r>
          </a:p>
          <a:p>
            <a:pPr lvl="1">
              <a:buFont typeface="Wingdings" pitchFamily="2" charset="2"/>
              <a:buChar char="Ø"/>
            </a:pPr>
            <a:r>
              <a:rPr lang="en-US" sz="2000" b="1" dirty="0">
                <a:solidFill>
                  <a:srgbClr val="0070C0"/>
                </a:solidFill>
                <a:sym typeface="Wingdings" pitchFamily="2" charset="2"/>
              </a:rPr>
              <a:t> </a:t>
            </a:r>
            <a:r>
              <a:rPr lang="en-US" sz="2000" b="1" dirty="0">
                <a:sym typeface="Wingdings" pitchFamily="2" charset="2"/>
              </a:rPr>
              <a:t>No</a:t>
            </a:r>
            <a:r>
              <a:rPr lang="en-US" sz="2000" b="1" dirty="0"/>
              <a:t> </a:t>
            </a:r>
            <a:r>
              <a:rPr lang="en-US" sz="2000" b="1" dirty="0">
                <a:sym typeface="Wingdings" pitchFamily="2" charset="2"/>
              </a:rPr>
              <a:t>FDDA (i.e., no nudging)</a:t>
            </a:r>
          </a:p>
          <a:p>
            <a:pPr lvl="1">
              <a:buFont typeface="Wingdings" pitchFamily="2" charset="2"/>
              <a:buChar char="Ø"/>
            </a:pPr>
            <a:r>
              <a:rPr lang="en-US" sz="2000" b="1" dirty="0">
                <a:solidFill>
                  <a:srgbClr val="0070C0"/>
                </a:solidFill>
                <a:sym typeface="Wingdings" pitchFamily="2" charset="2"/>
              </a:rPr>
              <a:t> </a:t>
            </a:r>
            <a:r>
              <a:rPr lang="en-US" sz="2000" b="1" dirty="0" smtClean="0">
                <a:sym typeface="Wingdings" pitchFamily="2" charset="2"/>
              </a:rPr>
              <a:t>Noah land-surface model (LSM)</a:t>
            </a:r>
            <a:endParaRPr lang="en-US" sz="2000" b="1" dirty="0">
              <a:sym typeface="Wingdings" pitchFamily="2" charset="2"/>
            </a:endParaRPr>
          </a:p>
          <a:p>
            <a:pPr lvl="1">
              <a:buFont typeface="Wingdings" pitchFamily="2" charset="2"/>
              <a:buChar char="Ø"/>
            </a:pPr>
            <a:r>
              <a:rPr lang="en-US" sz="2000" b="1" dirty="0">
                <a:solidFill>
                  <a:srgbClr val="0070C0"/>
                </a:solidFill>
                <a:sym typeface="Wingdings" pitchFamily="2" charset="2"/>
              </a:rPr>
              <a:t> </a:t>
            </a:r>
            <a:r>
              <a:rPr lang="en-US" sz="2000" b="1" dirty="0" smtClean="0">
                <a:sym typeface="Wingdings" pitchFamily="2" charset="2"/>
              </a:rPr>
              <a:t>YSU planetary boundary layer (PBL) scheme</a:t>
            </a:r>
            <a:endParaRPr lang="en-US" sz="2000" b="1" dirty="0">
              <a:sym typeface="Wingdings" pitchFamily="2" charset="2"/>
            </a:endParaRPr>
          </a:p>
          <a:p>
            <a:pPr lvl="1">
              <a:buFont typeface="Wingdings" pitchFamily="2" charset="2"/>
              <a:buChar char="Ø"/>
            </a:pPr>
            <a:r>
              <a:rPr lang="en-US" sz="2000" b="1" dirty="0" smtClean="0">
                <a:solidFill>
                  <a:srgbClr val="0070C0"/>
                </a:solidFill>
                <a:sym typeface="Wingdings" pitchFamily="2" charset="2"/>
              </a:rPr>
              <a:t> </a:t>
            </a:r>
            <a:r>
              <a:rPr lang="en-US" sz="2000" b="1" dirty="0" smtClean="0">
                <a:sym typeface="Wingdings" pitchFamily="2" charset="2"/>
              </a:rPr>
              <a:t>WSM6 single-moment microphysics</a:t>
            </a:r>
            <a:endParaRPr lang="en-US" sz="2000" b="1" dirty="0">
              <a:sym typeface="Wingdings" pitchFamily="2" charset="2"/>
            </a:endParaRPr>
          </a:p>
          <a:p>
            <a:pPr lvl="1">
              <a:spcBef>
                <a:spcPts val="1200"/>
              </a:spcBef>
              <a:buFont typeface="Wingdings" pitchFamily="2" charset="2"/>
              <a:buChar char="Ø"/>
            </a:pPr>
            <a:r>
              <a:rPr lang="en-US" sz="2000" b="1" dirty="0">
                <a:solidFill>
                  <a:srgbClr val="0070C0"/>
                </a:solidFill>
                <a:sym typeface="Wingdings" pitchFamily="2" charset="2"/>
              </a:rPr>
              <a:t> </a:t>
            </a:r>
            <a:r>
              <a:rPr lang="en-US" sz="2000" b="1" dirty="0">
                <a:solidFill>
                  <a:srgbClr val="FF0000"/>
                </a:solidFill>
                <a:sym typeface="Wingdings" pitchFamily="2" charset="2"/>
              </a:rPr>
              <a:t>Base</a:t>
            </a:r>
            <a:r>
              <a:rPr lang="en-US" sz="2000" b="1" dirty="0">
                <a:sym typeface="Wingdings" pitchFamily="2" charset="2"/>
              </a:rPr>
              <a:t> case = standard KF convective parameterization and </a:t>
            </a:r>
          </a:p>
          <a:p>
            <a:pPr lvl="1"/>
            <a:r>
              <a:rPr lang="en-US" sz="2000" b="1" dirty="0">
                <a:sym typeface="Wingdings" pitchFamily="2" charset="2"/>
              </a:rPr>
              <a:t>    </a:t>
            </a:r>
            <a:r>
              <a:rPr lang="en-US" sz="2000" b="1" dirty="0" smtClean="0">
                <a:sym typeface="Wingdings" pitchFamily="2" charset="2"/>
              </a:rPr>
              <a:t>                      standard </a:t>
            </a:r>
            <a:r>
              <a:rPr lang="en-US" sz="2000" b="1" dirty="0">
                <a:sym typeface="Wingdings" pitchFamily="2" charset="2"/>
              </a:rPr>
              <a:t>RRTMG SW and LW radiation schemes</a:t>
            </a:r>
          </a:p>
          <a:p>
            <a:pPr lvl="1">
              <a:spcBef>
                <a:spcPts val="1200"/>
              </a:spcBef>
              <a:buFont typeface="Wingdings" pitchFamily="2" charset="2"/>
              <a:buChar char="Ø"/>
            </a:pPr>
            <a:r>
              <a:rPr lang="en-US" sz="2000" b="1" dirty="0" smtClean="0">
                <a:solidFill>
                  <a:srgbClr val="0070C0"/>
                </a:solidFill>
                <a:sym typeface="Wingdings" pitchFamily="2" charset="2"/>
              </a:rPr>
              <a:t> </a:t>
            </a:r>
            <a:r>
              <a:rPr lang="en-US" sz="2000" b="1" dirty="0" smtClean="0">
                <a:solidFill>
                  <a:srgbClr val="FF0000"/>
                </a:solidFill>
                <a:sym typeface="Wingdings" pitchFamily="2" charset="2"/>
              </a:rPr>
              <a:t>Modified</a:t>
            </a:r>
            <a:r>
              <a:rPr lang="en-US" sz="2000" b="1" dirty="0" smtClean="0">
                <a:sym typeface="Wingdings" pitchFamily="2" charset="2"/>
              </a:rPr>
              <a:t> case = feedbacks from KF convective parameterization</a:t>
            </a:r>
          </a:p>
          <a:p>
            <a:pPr lvl="1"/>
            <a:r>
              <a:rPr lang="en-US" sz="2000" b="1" dirty="0">
                <a:sym typeface="Wingdings" pitchFamily="2" charset="2"/>
              </a:rPr>
              <a:t> </a:t>
            </a:r>
            <a:r>
              <a:rPr lang="en-US" sz="2000" b="1" dirty="0" smtClean="0">
                <a:sym typeface="Wingdings" pitchFamily="2" charset="2"/>
              </a:rPr>
              <a:t>                               sent to affect RRTMG SW and LW radiation</a:t>
            </a:r>
          </a:p>
        </p:txBody>
      </p:sp>
      <p:sp>
        <p:nvSpPr>
          <p:cNvPr id="5" name="Rectangle 4"/>
          <p:cNvSpPr txBox="1">
            <a:spLocks noChangeArrowheads="1"/>
          </p:cNvSpPr>
          <p:nvPr/>
        </p:nvSpPr>
        <p:spPr bwMode="auto">
          <a:xfrm>
            <a:off x="2438401" y="96838"/>
            <a:ext cx="64992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53975" algn="l" rtl="0" eaLnBrk="0" fontAlgn="base" hangingPunct="0">
              <a:spcBef>
                <a:spcPct val="0"/>
              </a:spcBef>
              <a:spcAft>
                <a:spcPct val="0"/>
              </a:spcAft>
              <a:defRPr sz="2000" b="1">
                <a:solidFill>
                  <a:srgbClr val="0070B9"/>
                </a:solidFill>
                <a:latin typeface="+mj-lt"/>
                <a:ea typeface="+mj-ea"/>
                <a:cs typeface="+mj-cs"/>
              </a:defRPr>
            </a:lvl1pPr>
            <a:lvl2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2pPr>
            <a:lvl3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3pPr>
            <a:lvl4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4pPr>
            <a:lvl5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5pPr>
            <a:lvl6pPr marL="511175" algn="l" rtl="0" fontAlgn="base">
              <a:spcBef>
                <a:spcPct val="0"/>
              </a:spcBef>
              <a:spcAft>
                <a:spcPct val="0"/>
              </a:spcAft>
              <a:defRPr sz="2000" b="1">
                <a:solidFill>
                  <a:srgbClr val="0070B9"/>
                </a:solidFill>
                <a:latin typeface="Arial Rounded MT Bold" pitchFamily="34" charset="0"/>
                <a:ea typeface="ＭＳ Ｐゴシック" pitchFamily="1" charset="-128"/>
              </a:defRPr>
            </a:lvl6pPr>
            <a:lvl7pPr marL="968375" algn="l" rtl="0" fontAlgn="base">
              <a:spcBef>
                <a:spcPct val="0"/>
              </a:spcBef>
              <a:spcAft>
                <a:spcPct val="0"/>
              </a:spcAft>
              <a:defRPr sz="2000" b="1">
                <a:solidFill>
                  <a:srgbClr val="0070B9"/>
                </a:solidFill>
                <a:latin typeface="Arial Rounded MT Bold" pitchFamily="34" charset="0"/>
                <a:ea typeface="ＭＳ Ｐゴシック" pitchFamily="1" charset="-128"/>
              </a:defRPr>
            </a:lvl7pPr>
            <a:lvl8pPr marL="1425575" algn="l" rtl="0" fontAlgn="base">
              <a:spcBef>
                <a:spcPct val="0"/>
              </a:spcBef>
              <a:spcAft>
                <a:spcPct val="0"/>
              </a:spcAft>
              <a:defRPr sz="2000" b="1">
                <a:solidFill>
                  <a:srgbClr val="0070B9"/>
                </a:solidFill>
                <a:latin typeface="Arial Rounded MT Bold" pitchFamily="34" charset="0"/>
                <a:ea typeface="ＭＳ Ｐゴシック" pitchFamily="1" charset="-128"/>
              </a:defRPr>
            </a:lvl8pPr>
            <a:lvl9pPr marL="1882775" algn="l" rtl="0" fontAlgn="base">
              <a:spcBef>
                <a:spcPct val="0"/>
              </a:spcBef>
              <a:spcAft>
                <a:spcPct val="0"/>
              </a:spcAft>
              <a:defRPr sz="2000" b="1">
                <a:solidFill>
                  <a:srgbClr val="0070B9"/>
                </a:solidFill>
                <a:latin typeface="Arial Rounded MT Bold" pitchFamily="34" charset="0"/>
                <a:ea typeface="ＭＳ Ｐゴシック" pitchFamily="1" charset="-128"/>
              </a:defRPr>
            </a:lvl9pPr>
          </a:lstStyle>
          <a:p>
            <a:pPr marL="53975" marR="0" lvl="0" indent="0"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rPr>
              <a:t>Initial Testing in Numerical Weather Prediction Mode</a:t>
            </a:r>
            <a:endPar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endParaRPr>
          </a:p>
        </p:txBody>
      </p:sp>
    </p:spTree>
    <p:extLst>
      <p:ext uri="{BB962C8B-B14F-4D97-AF65-F5344CB8AC3E}">
        <p14:creationId xmlns:p14="http://schemas.microsoft.com/office/powerpoint/2010/main" val="568735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stretch>
            <a:fillRect/>
          </a:stretch>
        </p:blipFill>
        <p:spPr bwMode="auto">
          <a:xfrm>
            <a:off x="381000" y="228600"/>
            <a:ext cx="6858000" cy="2764610"/>
          </a:xfrm>
          <a:prstGeom prst="rect">
            <a:avLst/>
          </a:prstGeom>
          <a:noFill/>
          <a:ln w="9525">
            <a:noFill/>
            <a:miter lim="800000"/>
            <a:headEnd/>
            <a:tailEnd/>
          </a:ln>
        </p:spPr>
      </p:pic>
      <p:pic>
        <p:nvPicPr>
          <p:cNvPr id="8194" name="Picture 2"/>
          <p:cNvPicPr>
            <a:picLocks noChangeAspect="1" noChangeArrowheads="1"/>
          </p:cNvPicPr>
          <p:nvPr/>
        </p:nvPicPr>
        <p:blipFill>
          <a:blip r:embed="rId4" cstate="print"/>
          <a:stretch>
            <a:fillRect/>
          </a:stretch>
        </p:blipFill>
        <p:spPr bwMode="auto">
          <a:xfrm>
            <a:off x="381000" y="3200400"/>
            <a:ext cx="6858000" cy="2764609"/>
          </a:xfrm>
          <a:prstGeom prst="rect">
            <a:avLst/>
          </a:prstGeom>
          <a:noFill/>
          <a:ln w="9525">
            <a:noFill/>
            <a:miter lim="800000"/>
            <a:headEnd/>
            <a:tailEnd/>
          </a:ln>
        </p:spPr>
      </p:pic>
      <p:sp>
        <p:nvSpPr>
          <p:cNvPr id="9" name="Rectangle 8"/>
          <p:cNvSpPr/>
          <p:nvPr/>
        </p:nvSpPr>
        <p:spPr>
          <a:xfrm>
            <a:off x="7391400" y="2438400"/>
            <a:ext cx="968535" cy="400110"/>
          </a:xfrm>
          <a:prstGeom prst="rect">
            <a:avLst/>
          </a:prstGeom>
        </p:spPr>
        <p:txBody>
          <a:bodyPr wrap="none">
            <a:spAutoFit/>
          </a:bodyPr>
          <a:lstStyle/>
          <a:p>
            <a:r>
              <a:rPr lang="en-US" sz="2000" b="1" dirty="0" smtClean="0"/>
              <a:t>(Base)</a:t>
            </a:r>
          </a:p>
        </p:txBody>
      </p:sp>
      <p:sp>
        <p:nvSpPr>
          <p:cNvPr id="10" name="Rectangle 9"/>
          <p:cNvSpPr/>
          <p:nvPr/>
        </p:nvSpPr>
        <p:spPr>
          <a:xfrm>
            <a:off x="7315200" y="5410200"/>
            <a:ext cx="1407758" cy="400110"/>
          </a:xfrm>
          <a:prstGeom prst="rect">
            <a:avLst/>
          </a:prstGeom>
        </p:spPr>
        <p:txBody>
          <a:bodyPr wrap="none">
            <a:spAutoFit/>
          </a:bodyPr>
          <a:lstStyle/>
          <a:p>
            <a:r>
              <a:rPr lang="en-US" sz="2000" b="1" dirty="0" smtClean="0"/>
              <a:t>(Modified)</a:t>
            </a:r>
          </a:p>
        </p:txBody>
      </p:sp>
      <p:sp>
        <p:nvSpPr>
          <p:cNvPr id="11" name="Rectangle 10"/>
          <p:cNvSpPr/>
          <p:nvPr/>
        </p:nvSpPr>
        <p:spPr>
          <a:xfrm>
            <a:off x="7378773" y="76200"/>
            <a:ext cx="1765227" cy="2123658"/>
          </a:xfrm>
          <a:prstGeom prst="rect">
            <a:avLst/>
          </a:prstGeom>
        </p:spPr>
        <p:txBody>
          <a:bodyPr wrap="none">
            <a:spAutoFit/>
          </a:bodyPr>
          <a:lstStyle/>
          <a:p>
            <a:pPr algn="ctr"/>
            <a:r>
              <a:rPr lang="en-US" b="1" dirty="0" smtClean="0">
                <a:solidFill>
                  <a:srgbClr val="0070C0"/>
                </a:solidFill>
              </a:rPr>
              <a:t>Layer 25 </a:t>
            </a:r>
          </a:p>
          <a:p>
            <a:pPr algn="ctr"/>
            <a:r>
              <a:rPr lang="en-US" b="1" dirty="0" smtClean="0">
                <a:solidFill>
                  <a:srgbClr val="0070C0"/>
                </a:solidFill>
              </a:rPr>
              <a:t>Cloud</a:t>
            </a:r>
          </a:p>
          <a:p>
            <a:pPr algn="ctr"/>
            <a:r>
              <a:rPr lang="en-US" b="1" dirty="0" smtClean="0">
                <a:solidFill>
                  <a:srgbClr val="0070C0"/>
                </a:solidFill>
              </a:rPr>
              <a:t>Fraction</a:t>
            </a:r>
          </a:p>
          <a:p>
            <a:pPr algn="ctr"/>
            <a:r>
              <a:rPr lang="en-US" sz="2000" b="1" dirty="0" smtClean="0">
                <a:solidFill>
                  <a:srgbClr val="0070C0"/>
                </a:solidFill>
              </a:rPr>
              <a:t>(~5 km AGL)</a:t>
            </a:r>
          </a:p>
          <a:p>
            <a:pPr algn="ctr"/>
            <a:r>
              <a:rPr lang="en-US" sz="2000" b="1" dirty="0" smtClean="0">
                <a:solidFill>
                  <a:srgbClr val="0070C0"/>
                </a:solidFill>
              </a:rPr>
              <a:t>6 p.m. EDT</a:t>
            </a:r>
          </a:p>
          <a:p>
            <a:pPr algn="ctr"/>
            <a:r>
              <a:rPr lang="en-US" sz="2000" b="1" dirty="0" smtClean="0">
                <a:solidFill>
                  <a:srgbClr val="0070C0"/>
                </a:solidFill>
              </a:rPr>
              <a:t>July 29, 2010</a:t>
            </a:r>
          </a:p>
        </p:txBody>
      </p:sp>
      <p:sp>
        <p:nvSpPr>
          <p:cNvPr id="7" name="Slide Number Placeholder 6"/>
          <p:cNvSpPr>
            <a:spLocks noGrp="1"/>
          </p:cNvSpPr>
          <p:nvPr>
            <p:ph type="sldNum" sz="quarter" idx="10"/>
          </p:nvPr>
        </p:nvSpPr>
        <p:spPr/>
        <p:txBody>
          <a:bodyPr/>
          <a:lstStyle/>
          <a:p>
            <a:fld id="{B99B544D-27CB-421D-857D-21D8A33B11EC}" type="slidenum">
              <a:rPr lang="en-US" smtClean="0"/>
              <a:pPr/>
              <a:t>5</a:t>
            </a:fld>
            <a:endParaRPr lang="en-US"/>
          </a:p>
        </p:txBody>
      </p:sp>
      <p:sp>
        <p:nvSpPr>
          <p:cNvPr id="8" name="TextBox 7"/>
          <p:cNvSpPr txBox="1"/>
          <p:nvPr/>
        </p:nvSpPr>
        <p:spPr>
          <a:xfrm>
            <a:off x="838200" y="6096000"/>
            <a:ext cx="8077200" cy="584775"/>
          </a:xfrm>
          <a:prstGeom prst="rect">
            <a:avLst/>
          </a:prstGeom>
          <a:noFill/>
        </p:spPr>
        <p:txBody>
          <a:bodyPr wrap="square" rtlCol="0">
            <a:spAutoFit/>
          </a:bodyPr>
          <a:lstStyle/>
          <a:p>
            <a:r>
              <a:rPr lang="en-US" sz="1600" b="1" dirty="0" smtClean="0"/>
              <a:t>Note the additional cloudiness when subgrid convection and saturation are taken into account.</a:t>
            </a:r>
            <a:endParaRPr lang="en-US" sz="1600" b="1" dirty="0"/>
          </a:p>
        </p:txBody>
      </p:sp>
    </p:spTree>
    <p:extLst>
      <p:ext uri="{BB962C8B-B14F-4D97-AF65-F5344CB8AC3E}">
        <p14:creationId xmlns:p14="http://schemas.microsoft.com/office/powerpoint/2010/main" val="1480424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85853" y="228800"/>
            <a:ext cx="1842171" cy="1815882"/>
          </a:xfrm>
          <a:prstGeom prst="rect">
            <a:avLst/>
          </a:prstGeom>
          <a:noFill/>
        </p:spPr>
        <p:txBody>
          <a:bodyPr wrap="none" rtlCol="0">
            <a:spAutoFit/>
          </a:bodyPr>
          <a:lstStyle/>
          <a:p>
            <a:pPr algn="ctr"/>
            <a:r>
              <a:rPr lang="en-US" b="1" dirty="0" smtClean="0">
                <a:solidFill>
                  <a:srgbClr val="0070C0"/>
                </a:solidFill>
              </a:rPr>
              <a:t>Column</a:t>
            </a:r>
          </a:p>
          <a:p>
            <a:pPr algn="ctr"/>
            <a:r>
              <a:rPr lang="en-US" b="1" dirty="0" smtClean="0">
                <a:solidFill>
                  <a:srgbClr val="0070C0"/>
                </a:solidFill>
              </a:rPr>
              <a:t>Total</a:t>
            </a:r>
          </a:p>
          <a:p>
            <a:pPr algn="ctr"/>
            <a:r>
              <a:rPr lang="en-US" b="1" dirty="0" smtClean="0">
                <a:solidFill>
                  <a:srgbClr val="0070C0"/>
                </a:solidFill>
              </a:rPr>
              <a:t>Cloudiness</a:t>
            </a:r>
          </a:p>
          <a:p>
            <a:pPr algn="ctr"/>
            <a:r>
              <a:rPr lang="en-US" sz="2000" b="1" dirty="0">
                <a:solidFill>
                  <a:srgbClr val="0070C0"/>
                </a:solidFill>
              </a:rPr>
              <a:t>5</a:t>
            </a:r>
            <a:r>
              <a:rPr lang="en-US" sz="2000" b="1" dirty="0" smtClean="0">
                <a:solidFill>
                  <a:srgbClr val="0070C0"/>
                </a:solidFill>
              </a:rPr>
              <a:t> p.m. EDT</a:t>
            </a:r>
          </a:p>
          <a:p>
            <a:pPr algn="ctr"/>
            <a:r>
              <a:rPr lang="en-US" sz="2000" b="1" dirty="0" smtClean="0">
                <a:solidFill>
                  <a:srgbClr val="0070C0"/>
                </a:solidFill>
              </a:rPr>
              <a:t>July 29, 2010</a:t>
            </a:r>
          </a:p>
        </p:txBody>
      </p:sp>
      <p:sp>
        <p:nvSpPr>
          <p:cNvPr id="11" name="Rectangle 10"/>
          <p:cNvSpPr/>
          <p:nvPr/>
        </p:nvSpPr>
        <p:spPr>
          <a:xfrm>
            <a:off x="6248400" y="76200"/>
            <a:ext cx="968535" cy="400110"/>
          </a:xfrm>
          <a:prstGeom prst="rect">
            <a:avLst/>
          </a:prstGeom>
        </p:spPr>
        <p:txBody>
          <a:bodyPr wrap="none">
            <a:spAutoFit/>
          </a:bodyPr>
          <a:lstStyle/>
          <a:p>
            <a:r>
              <a:rPr lang="en-US" sz="2000" b="1" dirty="0" smtClean="0"/>
              <a:t>(Base)</a:t>
            </a:r>
          </a:p>
        </p:txBody>
      </p:sp>
      <p:sp>
        <p:nvSpPr>
          <p:cNvPr id="12" name="Rectangle 11"/>
          <p:cNvSpPr/>
          <p:nvPr/>
        </p:nvSpPr>
        <p:spPr>
          <a:xfrm>
            <a:off x="6028788" y="3026282"/>
            <a:ext cx="1407758" cy="400110"/>
          </a:xfrm>
          <a:prstGeom prst="rect">
            <a:avLst/>
          </a:prstGeom>
        </p:spPr>
        <p:txBody>
          <a:bodyPr wrap="none">
            <a:spAutoFit/>
          </a:bodyPr>
          <a:lstStyle/>
          <a:p>
            <a:r>
              <a:rPr lang="en-US" sz="2000" b="1" dirty="0" smtClean="0"/>
              <a:t>(Modified)</a:t>
            </a:r>
          </a:p>
        </p:txBody>
      </p:sp>
      <p:sp>
        <p:nvSpPr>
          <p:cNvPr id="14" name="Rectangle 13"/>
          <p:cNvSpPr/>
          <p:nvPr/>
        </p:nvSpPr>
        <p:spPr>
          <a:xfrm>
            <a:off x="609600" y="2724090"/>
            <a:ext cx="2517036" cy="400110"/>
          </a:xfrm>
          <a:prstGeom prst="rect">
            <a:avLst/>
          </a:prstGeom>
        </p:spPr>
        <p:txBody>
          <a:bodyPr wrap="none">
            <a:spAutoFit/>
          </a:bodyPr>
          <a:lstStyle/>
          <a:p>
            <a:r>
              <a:rPr lang="en-US" sz="2000" b="1" dirty="0" smtClean="0"/>
              <a:t>(GOES-13 Satellite)</a:t>
            </a:r>
          </a:p>
        </p:txBody>
      </p:sp>
      <p:sp>
        <p:nvSpPr>
          <p:cNvPr id="9" name="Slide Number Placeholder 8"/>
          <p:cNvSpPr>
            <a:spLocks noGrp="1"/>
          </p:cNvSpPr>
          <p:nvPr>
            <p:ph type="sldNum" sz="quarter" idx="10"/>
          </p:nvPr>
        </p:nvSpPr>
        <p:spPr/>
        <p:txBody>
          <a:bodyPr/>
          <a:lstStyle/>
          <a:p>
            <a:fld id="{B99B544D-27CB-421D-857D-21D8A33B11EC}" type="slidenum">
              <a:rPr lang="en-US" smtClean="0"/>
              <a:pPr/>
              <a:t>6</a:t>
            </a:fld>
            <a:endParaRPr lang="en-US"/>
          </a:p>
        </p:txBody>
      </p:sp>
      <p:pic>
        <p:nvPicPr>
          <p:cNvPr id="13" name="Picture 7"/>
          <p:cNvPicPr>
            <a:picLocks noChangeAspect="1" noChangeArrowheads="1"/>
          </p:cNvPicPr>
          <p:nvPr/>
        </p:nvPicPr>
        <p:blipFill>
          <a:blip r:embed="rId3" cstate="print"/>
          <a:srcRect t="27510" r="3580" b="7640"/>
          <a:stretch>
            <a:fillRect/>
          </a:stretch>
        </p:blipFill>
        <p:spPr bwMode="auto">
          <a:xfrm>
            <a:off x="3886200" y="381000"/>
            <a:ext cx="5257800" cy="2581275"/>
          </a:xfrm>
          <a:prstGeom prst="rect">
            <a:avLst/>
          </a:prstGeom>
          <a:noFill/>
        </p:spPr>
      </p:pic>
      <p:pic>
        <p:nvPicPr>
          <p:cNvPr id="15" name="Picture 2"/>
          <p:cNvPicPr>
            <a:picLocks noChangeAspect="1" noChangeArrowheads="1"/>
          </p:cNvPicPr>
          <p:nvPr/>
        </p:nvPicPr>
        <p:blipFill>
          <a:blip r:embed="rId4" cstate="print"/>
          <a:srcRect l="6875" t="22481" r="69075" b="45866"/>
          <a:stretch>
            <a:fillRect/>
          </a:stretch>
        </p:blipFill>
        <p:spPr bwMode="auto">
          <a:xfrm>
            <a:off x="-12192" y="3124200"/>
            <a:ext cx="3922939" cy="2657475"/>
          </a:xfrm>
          <a:prstGeom prst="rect">
            <a:avLst/>
          </a:prstGeom>
          <a:noFill/>
          <a:ln w="9525">
            <a:noFill/>
            <a:miter lim="800000"/>
            <a:headEnd/>
            <a:tailEnd/>
          </a:ln>
        </p:spPr>
      </p:pic>
      <p:pic>
        <p:nvPicPr>
          <p:cNvPr id="16" name="Picture 8"/>
          <p:cNvPicPr>
            <a:picLocks noChangeAspect="1" noChangeArrowheads="1"/>
          </p:cNvPicPr>
          <p:nvPr/>
        </p:nvPicPr>
        <p:blipFill>
          <a:blip r:embed="rId5" cstate="print"/>
          <a:srcRect t="27510" r="3580" b="8234"/>
          <a:stretch>
            <a:fillRect/>
          </a:stretch>
        </p:blipFill>
        <p:spPr bwMode="auto">
          <a:xfrm>
            <a:off x="3898808" y="3352800"/>
            <a:ext cx="5234970" cy="2562225"/>
          </a:xfrm>
          <a:prstGeom prst="rect">
            <a:avLst/>
          </a:prstGeom>
          <a:noFill/>
        </p:spPr>
      </p:pic>
      <p:sp>
        <p:nvSpPr>
          <p:cNvPr id="17" name="TextBox 16"/>
          <p:cNvSpPr txBox="1"/>
          <p:nvPr/>
        </p:nvSpPr>
        <p:spPr>
          <a:xfrm>
            <a:off x="838200" y="6096000"/>
            <a:ext cx="8077200" cy="584775"/>
          </a:xfrm>
          <a:prstGeom prst="rect">
            <a:avLst/>
          </a:prstGeom>
          <a:noFill/>
        </p:spPr>
        <p:txBody>
          <a:bodyPr wrap="square" rtlCol="0">
            <a:spAutoFit/>
          </a:bodyPr>
          <a:lstStyle/>
          <a:p>
            <a:r>
              <a:rPr lang="en-US" sz="1600" b="1" dirty="0"/>
              <a:t>(</a:t>
            </a:r>
            <a:r>
              <a:rPr lang="en-US" sz="1600" b="1" dirty="0" smtClean="0"/>
              <a:t>To qualitatively compare with satellite observations, column cloud fraction has been vertically integrated and normalized by the number of model layers.)</a:t>
            </a:r>
            <a:endParaRPr lang="en-US" sz="1600" b="1" dirty="0"/>
          </a:p>
        </p:txBody>
      </p:sp>
    </p:spTree>
    <p:extLst>
      <p:ext uri="{BB962C8B-B14F-4D97-AF65-F5344CB8AC3E}">
        <p14:creationId xmlns:p14="http://schemas.microsoft.com/office/powerpoint/2010/main" val="1480424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1705234"/>
            <a:ext cx="2441695" cy="461665"/>
          </a:xfrm>
          <a:prstGeom prst="rect">
            <a:avLst/>
          </a:prstGeom>
          <a:noFill/>
        </p:spPr>
        <p:txBody>
          <a:bodyPr wrap="none" rtlCol="0">
            <a:spAutoFit/>
          </a:bodyPr>
          <a:lstStyle/>
          <a:p>
            <a:pPr algn="ctr"/>
            <a:r>
              <a:rPr lang="en-US" b="1" dirty="0" smtClean="0">
                <a:solidFill>
                  <a:srgbClr val="0070C0"/>
                </a:solidFill>
              </a:rPr>
              <a:t>KF Condensate</a:t>
            </a:r>
            <a:endParaRPr lang="en-US" b="1" dirty="0">
              <a:solidFill>
                <a:srgbClr val="0070C0"/>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85750" y="2474675"/>
            <a:ext cx="4286250" cy="3289774"/>
          </a:xfrm>
          <a:prstGeom prst="rect">
            <a:avLst/>
          </a:prstGeom>
          <a:noFill/>
          <a:ln w="9525">
            <a:noFill/>
            <a:miter lim="800000"/>
            <a:headEnd/>
            <a:tailEnd/>
          </a:ln>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72000" y="2474675"/>
            <a:ext cx="4286250" cy="3289774"/>
          </a:xfrm>
          <a:prstGeom prst="rect">
            <a:avLst/>
          </a:prstGeom>
          <a:noFill/>
          <a:ln w="9525">
            <a:noFill/>
            <a:miter lim="800000"/>
            <a:headEnd/>
            <a:tailEnd/>
          </a:ln>
        </p:spPr>
      </p:pic>
      <p:sp>
        <p:nvSpPr>
          <p:cNvPr id="10" name="Slide Number Placeholder 9"/>
          <p:cNvSpPr>
            <a:spLocks noGrp="1"/>
          </p:cNvSpPr>
          <p:nvPr>
            <p:ph type="sldNum" sz="quarter" idx="10"/>
          </p:nvPr>
        </p:nvSpPr>
        <p:spPr/>
        <p:txBody>
          <a:bodyPr/>
          <a:lstStyle/>
          <a:p>
            <a:fld id="{B99B544D-27CB-421D-857D-21D8A33B11EC}" type="slidenum">
              <a:rPr lang="en-US" smtClean="0"/>
              <a:pPr/>
              <a:t>7</a:t>
            </a:fld>
            <a:endParaRPr lang="en-US"/>
          </a:p>
        </p:txBody>
      </p:sp>
      <p:sp>
        <p:nvSpPr>
          <p:cNvPr id="11" name="Rectangle 4"/>
          <p:cNvSpPr txBox="1">
            <a:spLocks noChangeArrowheads="1"/>
          </p:cNvSpPr>
          <p:nvPr/>
        </p:nvSpPr>
        <p:spPr bwMode="auto">
          <a:xfrm>
            <a:off x="2428875" y="152400"/>
            <a:ext cx="64992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53975" algn="l" rtl="0" eaLnBrk="0" fontAlgn="base" hangingPunct="0">
              <a:spcBef>
                <a:spcPct val="0"/>
              </a:spcBef>
              <a:spcAft>
                <a:spcPct val="0"/>
              </a:spcAft>
              <a:defRPr sz="2000" b="1">
                <a:solidFill>
                  <a:srgbClr val="0070B9"/>
                </a:solidFill>
                <a:latin typeface="+mj-lt"/>
                <a:ea typeface="+mj-ea"/>
                <a:cs typeface="+mj-cs"/>
              </a:defRPr>
            </a:lvl1pPr>
            <a:lvl2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2pPr>
            <a:lvl3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3pPr>
            <a:lvl4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4pPr>
            <a:lvl5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5pPr>
            <a:lvl6pPr marL="511175" algn="l" rtl="0" fontAlgn="base">
              <a:spcBef>
                <a:spcPct val="0"/>
              </a:spcBef>
              <a:spcAft>
                <a:spcPct val="0"/>
              </a:spcAft>
              <a:defRPr sz="2000" b="1">
                <a:solidFill>
                  <a:srgbClr val="0070B9"/>
                </a:solidFill>
                <a:latin typeface="Arial Rounded MT Bold" pitchFamily="34" charset="0"/>
                <a:ea typeface="ＭＳ Ｐゴシック" pitchFamily="1" charset="-128"/>
              </a:defRPr>
            </a:lvl6pPr>
            <a:lvl7pPr marL="968375" algn="l" rtl="0" fontAlgn="base">
              <a:spcBef>
                <a:spcPct val="0"/>
              </a:spcBef>
              <a:spcAft>
                <a:spcPct val="0"/>
              </a:spcAft>
              <a:defRPr sz="2000" b="1">
                <a:solidFill>
                  <a:srgbClr val="0070B9"/>
                </a:solidFill>
                <a:latin typeface="Arial Rounded MT Bold" pitchFamily="34" charset="0"/>
                <a:ea typeface="ＭＳ Ｐゴシック" pitchFamily="1" charset="-128"/>
              </a:defRPr>
            </a:lvl7pPr>
            <a:lvl8pPr marL="1425575" algn="l" rtl="0" fontAlgn="base">
              <a:spcBef>
                <a:spcPct val="0"/>
              </a:spcBef>
              <a:spcAft>
                <a:spcPct val="0"/>
              </a:spcAft>
              <a:defRPr sz="2000" b="1">
                <a:solidFill>
                  <a:srgbClr val="0070B9"/>
                </a:solidFill>
                <a:latin typeface="Arial Rounded MT Bold" pitchFamily="34" charset="0"/>
                <a:ea typeface="ＭＳ Ｐゴシック" pitchFamily="1" charset="-128"/>
              </a:defRPr>
            </a:lvl8pPr>
            <a:lvl9pPr marL="1882775" algn="l" rtl="0" fontAlgn="base">
              <a:spcBef>
                <a:spcPct val="0"/>
              </a:spcBef>
              <a:spcAft>
                <a:spcPct val="0"/>
              </a:spcAft>
              <a:defRPr sz="2000" b="1">
                <a:solidFill>
                  <a:srgbClr val="0070B9"/>
                </a:solidFill>
                <a:latin typeface="Arial Rounded MT Bold" pitchFamily="34" charset="0"/>
                <a:ea typeface="ＭＳ Ｐゴシック" pitchFamily="1" charset="-128"/>
              </a:defRPr>
            </a:lvl9pPr>
          </a:lstStyle>
          <a:p>
            <a:pPr marL="53975" marR="0" lvl="0" indent="0"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rPr>
              <a:t>Condensate from the KF Scheme and</a:t>
            </a:r>
          </a:p>
          <a:p>
            <a:pPr marL="53975" marR="0" lvl="0" indent="0" defTabSz="914400" rtl="0" eaLnBrk="1" fontAlgn="base" latinLnBrk="0" hangingPunct="1">
              <a:lnSpc>
                <a:spcPct val="100000"/>
              </a:lnSpc>
              <a:spcBef>
                <a:spcPct val="0"/>
              </a:spcBef>
              <a:spcAft>
                <a:spcPct val="0"/>
              </a:spcAft>
              <a:buClrTx/>
              <a:buSzTx/>
              <a:buFontTx/>
              <a:buNone/>
              <a:tabLst/>
              <a:defRPr/>
            </a:pPr>
            <a:r>
              <a:rPr lang="en-US" sz="2400" kern="0" dirty="0" smtClean="0">
                <a:latin typeface="Arial" pitchFamily="34" charset="0"/>
                <a:ea typeface="ＭＳ Ｐゴシック"/>
                <a:cs typeface="Arial" pitchFamily="34" charset="0"/>
              </a:rPr>
              <a:t>Cloud Fraction Differences</a:t>
            </a:r>
            <a:endPar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endParaRPr>
          </a:p>
        </p:txBody>
      </p:sp>
      <p:sp>
        <p:nvSpPr>
          <p:cNvPr id="7" name="TextBox 6"/>
          <p:cNvSpPr txBox="1"/>
          <p:nvPr/>
        </p:nvSpPr>
        <p:spPr>
          <a:xfrm>
            <a:off x="5562600" y="1705234"/>
            <a:ext cx="3207929" cy="769441"/>
          </a:xfrm>
          <a:prstGeom prst="rect">
            <a:avLst/>
          </a:prstGeom>
          <a:noFill/>
        </p:spPr>
        <p:txBody>
          <a:bodyPr wrap="none" rtlCol="0">
            <a:spAutoFit/>
          </a:bodyPr>
          <a:lstStyle/>
          <a:p>
            <a:pPr algn="ctr"/>
            <a:r>
              <a:rPr lang="en-US" b="1" dirty="0" smtClean="0">
                <a:solidFill>
                  <a:srgbClr val="0070C0"/>
                </a:solidFill>
              </a:rPr>
              <a:t>Cloud Fraction Diffs.</a:t>
            </a:r>
          </a:p>
          <a:p>
            <a:pPr algn="ctr"/>
            <a:r>
              <a:rPr lang="en-US" sz="2000" b="1" dirty="0" smtClean="0">
                <a:solidFill>
                  <a:srgbClr val="00B050"/>
                </a:solidFill>
              </a:rPr>
              <a:t>(Modified </a:t>
            </a:r>
            <a:r>
              <a:rPr lang="en-US" sz="2000" b="1" dirty="0" smtClean="0">
                <a:solidFill>
                  <a:srgbClr val="00B050"/>
                </a:solidFill>
                <a:sym typeface="Symbol"/>
              </a:rPr>
              <a:t></a:t>
            </a:r>
            <a:r>
              <a:rPr lang="en-US" sz="2000" b="1" dirty="0" smtClean="0">
                <a:solidFill>
                  <a:srgbClr val="00B050"/>
                </a:solidFill>
              </a:rPr>
              <a:t> Base)</a:t>
            </a:r>
            <a:endParaRPr lang="en-US" sz="2000" b="1" dirty="0">
              <a:solidFill>
                <a:srgbClr val="00B050"/>
              </a:solidFill>
            </a:endParaRPr>
          </a:p>
        </p:txBody>
      </p:sp>
      <p:sp>
        <p:nvSpPr>
          <p:cNvPr id="12" name="TextBox 11"/>
          <p:cNvSpPr txBox="1"/>
          <p:nvPr/>
        </p:nvSpPr>
        <p:spPr>
          <a:xfrm>
            <a:off x="2569334" y="6144035"/>
            <a:ext cx="4005327" cy="338554"/>
          </a:xfrm>
          <a:prstGeom prst="rect">
            <a:avLst/>
          </a:prstGeom>
          <a:noFill/>
        </p:spPr>
        <p:txBody>
          <a:bodyPr wrap="none" rtlCol="0">
            <a:spAutoFit/>
          </a:bodyPr>
          <a:lstStyle/>
          <a:p>
            <a:r>
              <a:rPr lang="en-US" sz="1600" b="1" dirty="0" smtClean="0"/>
              <a:t>(W-E vertical cross sections at Row 37)</a:t>
            </a:r>
            <a:endParaRPr lang="en-US" sz="1600" b="1" dirty="0"/>
          </a:p>
        </p:txBody>
      </p:sp>
      <p:sp>
        <p:nvSpPr>
          <p:cNvPr id="13" name="TextBox 12"/>
          <p:cNvSpPr txBox="1"/>
          <p:nvPr/>
        </p:nvSpPr>
        <p:spPr>
          <a:xfrm>
            <a:off x="285750" y="5715000"/>
            <a:ext cx="651140" cy="307777"/>
          </a:xfrm>
          <a:prstGeom prst="rect">
            <a:avLst/>
          </a:prstGeom>
          <a:noFill/>
        </p:spPr>
        <p:txBody>
          <a:bodyPr wrap="none" rtlCol="0">
            <a:spAutoFit/>
          </a:bodyPr>
          <a:lstStyle/>
          <a:p>
            <a:r>
              <a:rPr lang="en-US" sz="1400" b="1" dirty="0" smtClean="0"/>
              <a:t>kg/kg</a:t>
            </a:r>
            <a:endParaRPr lang="en-US" sz="1400" b="1" dirty="0"/>
          </a:p>
        </p:txBody>
      </p:sp>
    </p:spTree>
    <p:extLst>
      <p:ext uri="{BB962C8B-B14F-4D97-AF65-F5344CB8AC3E}">
        <p14:creationId xmlns:p14="http://schemas.microsoft.com/office/powerpoint/2010/main" val="1480424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alapaty\Desktop\plots_03.png"/>
          <p:cNvPicPr>
            <a:picLocks noChangeAspect="1" noChangeArrowheads="1"/>
          </p:cNvPicPr>
          <p:nvPr/>
        </p:nvPicPr>
        <p:blipFill>
          <a:blip r:embed="rId3" cstate="print"/>
          <a:stretch>
            <a:fillRect/>
          </a:stretch>
        </p:blipFill>
        <p:spPr bwMode="auto">
          <a:xfrm>
            <a:off x="182880" y="1828800"/>
            <a:ext cx="4389120" cy="3996375"/>
          </a:xfrm>
          <a:prstGeom prst="rect">
            <a:avLst/>
          </a:prstGeom>
          <a:noFill/>
        </p:spPr>
      </p:pic>
      <p:pic>
        <p:nvPicPr>
          <p:cNvPr id="1027" name="Picture 3" descr="C:\Documents and Settings\kalapaty\Desktop\plots_06.png"/>
          <p:cNvPicPr>
            <a:picLocks noChangeAspect="1" noChangeArrowheads="1"/>
          </p:cNvPicPr>
          <p:nvPr/>
        </p:nvPicPr>
        <p:blipFill>
          <a:blip r:embed="rId4" cstate="print"/>
          <a:stretch>
            <a:fillRect/>
          </a:stretch>
        </p:blipFill>
        <p:spPr bwMode="auto">
          <a:xfrm>
            <a:off x="4663440" y="1828800"/>
            <a:ext cx="4389120" cy="3996375"/>
          </a:xfrm>
          <a:prstGeom prst="rect">
            <a:avLst/>
          </a:prstGeom>
          <a:noFill/>
        </p:spPr>
      </p:pic>
      <p:sp>
        <p:nvSpPr>
          <p:cNvPr id="5" name="TextBox 4"/>
          <p:cNvSpPr txBox="1"/>
          <p:nvPr/>
        </p:nvSpPr>
        <p:spPr>
          <a:xfrm>
            <a:off x="827064" y="1280160"/>
            <a:ext cx="3744935" cy="584775"/>
          </a:xfrm>
          <a:prstGeom prst="rect">
            <a:avLst/>
          </a:prstGeom>
          <a:noFill/>
        </p:spPr>
        <p:txBody>
          <a:bodyPr wrap="none" rtlCol="0">
            <a:spAutoFit/>
          </a:bodyPr>
          <a:lstStyle/>
          <a:p>
            <a:pPr algn="ctr"/>
            <a:r>
              <a:rPr lang="en-US" sz="2000" b="1" dirty="0" smtClean="0">
                <a:solidFill>
                  <a:srgbClr val="0070C0"/>
                </a:solidFill>
              </a:rPr>
              <a:t>Sfc. Net Shortwave Radiation</a:t>
            </a:r>
          </a:p>
          <a:p>
            <a:pPr algn="ctr"/>
            <a:r>
              <a:rPr lang="en-US" sz="1200" b="1" dirty="0" smtClean="0">
                <a:solidFill>
                  <a:srgbClr val="0070C0"/>
                </a:solidFill>
              </a:rPr>
              <a:t>(down minus up)</a:t>
            </a:r>
          </a:p>
        </p:txBody>
      </p:sp>
      <p:sp>
        <p:nvSpPr>
          <p:cNvPr id="6" name="TextBox 5"/>
          <p:cNvSpPr txBox="1"/>
          <p:nvPr/>
        </p:nvSpPr>
        <p:spPr>
          <a:xfrm>
            <a:off x="5303520" y="1280160"/>
            <a:ext cx="3703257" cy="584775"/>
          </a:xfrm>
          <a:prstGeom prst="rect">
            <a:avLst/>
          </a:prstGeom>
          <a:noFill/>
        </p:spPr>
        <p:txBody>
          <a:bodyPr wrap="none" rtlCol="0">
            <a:spAutoFit/>
          </a:bodyPr>
          <a:lstStyle/>
          <a:p>
            <a:pPr algn="ctr"/>
            <a:r>
              <a:rPr lang="en-US" sz="2000" b="1" dirty="0" smtClean="0">
                <a:solidFill>
                  <a:srgbClr val="0070C0"/>
                </a:solidFill>
              </a:rPr>
              <a:t>Sfc. Net Longwave Radiation</a:t>
            </a:r>
          </a:p>
          <a:p>
            <a:pPr algn="ctr"/>
            <a:r>
              <a:rPr lang="en-US" sz="1200" b="1" dirty="0" smtClean="0">
                <a:solidFill>
                  <a:srgbClr val="0070C0"/>
                </a:solidFill>
              </a:rPr>
              <a:t>(down minus up)</a:t>
            </a:r>
            <a:endParaRPr lang="en-US" sz="1200" b="1" dirty="0">
              <a:solidFill>
                <a:srgbClr val="0070C0"/>
              </a:solidFill>
            </a:endParaRPr>
          </a:p>
        </p:txBody>
      </p:sp>
      <p:sp>
        <p:nvSpPr>
          <p:cNvPr id="8" name="Slide Number Placeholder 7"/>
          <p:cNvSpPr>
            <a:spLocks noGrp="1"/>
          </p:cNvSpPr>
          <p:nvPr>
            <p:ph type="sldNum" sz="quarter" idx="10"/>
          </p:nvPr>
        </p:nvSpPr>
        <p:spPr/>
        <p:txBody>
          <a:bodyPr/>
          <a:lstStyle/>
          <a:p>
            <a:fld id="{B99B544D-27CB-421D-857D-21D8A33B11EC}" type="slidenum">
              <a:rPr lang="en-US" smtClean="0"/>
              <a:pPr/>
              <a:t>8</a:t>
            </a:fld>
            <a:endParaRPr lang="en-US"/>
          </a:p>
        </p:txBody>
      </p:sp>
      <p:sp>
        <p:nvSpPr>
          <p:cNvPr id="9" name="Rectangle 4"/>
          <p:cNvSpPr txBox="1">
            <a:spLocks noChangeArrowheads="1"/>
          </p:cNvSpPr>
          <p:nvPr/>
        </p:nvSpPr>
        <p:spPr bwMode="auto">
          <a:xfrm>
            <a:off x="2286000" y="96838"/>
            <a:ext cx="665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53975" algn="l" rtl="0" eaLnBrk="0" fontAlgn="base" hangingPunct="0">
              <a:spcBef>
                <a:spcPct val="0"/>
              </a:spcBef>
              <a:spcAft>
                <a:spcPct val="0"/>
              </a:spcAft>
              <a:defRPr sz="2000" b="1">
                <a:solidFill>
                  <a:srgbClr val="0070B9"/>
                </a:solidFill>
                <a:latin typeface="+mj-lt"/>
                <a:ea typeface="+mj-ea"/>
                <a:cs typeface="+mj-cs"/>
              </a:defRPr>
            </a:lvl1pPr>
            <a:lvl2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2pPr>
            <a:lvl3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3pPr>
            <a:lvl4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4pPr>
            <a:lvl5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5pPr>
            <a:lvl6pPr marL="511175" algn="l" rtl="0" fontAlgn="base">
              <a:spcBef>
                <a:spcPct val="0"/>
              </a:spcBef>
              <a:spcAft>
                <a:spcPct val="0"/>
              </a:spcAft>
              <a:defRPr sz="2000" b="1">
                <a:solidFill>
                  <a:srgbClr val="0070B9"/>
                </a:solidFill>
                <a:latin typeface="Arial Rounded MT Bold" pitchFamily="34" charset="0"/>
                <a:ea typeface="ＭＳ Ｐゴシック" pitchFamily="1" charset="-128"/>
              </a:defRPr>
            </a:lvl6pPr>
            <a:lvl7pPr marL="968375" algn="l" rtl="0" fontAlgn="base">
              <a:spcBef>
                <a:spcPct val="0"/>
              </a:spcBef>
              <a:spcAft>
                <a:spcPct val="0"/>
              </a:spcAft>
              <a:defRPr sz="2000" b="1">
                <a:solidFill>
                  <a:srgbClr val="0070B9"/>
                </a:solidFill>
                <a:latin typeface="Arial Rounded MT Bold" pitchFamily="34" charset="0"/>
                <a:ea typeface="ＭＳ Ｐゴシック" pitchFamily="1" charset="-128"/>
              </a:defRPr>
            </a:lvl7pPr>
            <a:lvl8pPr marL="1425575" algn="l" rtl="0" fontAlgn="base">
              <a:spcBef>
                <a:spcPct val="0"/>
              </a:spcBef>
              <a:spcAft>
                <a:spcPct val="0"/>
              </a:spcAft>
              <a:defRPr sz="2000" b="1">
                <a:solidFill>
                  <a:srgbClr val="0070B9"/>
                </a:solidFill>
                <a:latin typeface="Arial Rounded MT Bold" pitchFamily="34" charset="0"/>
                <a:ea typeface="ＭＳ Ｐゴシック" pitchFamily="1" charset="-128"/>
              </a:defRPr>
            </a:lvl8pPr>
            <a:lvl9pPr marL="1882775" algn="l" rtl="0" fontAlgn="base">
              <a:spcBef>
                <a:spcPct val="0"/>
              </a:spcBef>
              <a:spcAft>
                <a:spcPct val="0"/>
              </a:spcAft>
              <a:defRPr sz="2000" b="1">
                <a:solidFill>
                  <a:srgbClr val="0070B9"/>
                </a:solidFill>
                <a:latin typeface="Arial Rounded MT Bold" pitchFamily="34" charset="0"/>
                <a:ea typeface="ＭＳ Ｐゴシック" pitchFamily="1" charset="-128"/>
              </a:defRPr>
            </a:lvl9pPr>
          </a:lstStyle>
          <a:p>
            <a:pPr marL="53975" marR="0" lvl="0" indent="0"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rPr>
              <a:t>Comparison with SURFRAD Measurements</a:t>
            </a:r>
          </a:p>
          <a:p>
            <a:pPr marL="53975" marR="0" lvl="0" indent="0" defTabSz="914400" rtl="0" eaLnBrk="1" fontAlgn="base" latinLnBrk="0" hangingPunct="1">
              <a:lnSpc>
                <a:spcPct val="100000"/>
              </a:lnSpc>
              <a:spcBef>
                <a:spcPct val="0"/>
              </a:spcBef>
              <a:spcAft>
                <a:spcPct val="0"/>
              </a:spcAft>
              <a:buClrTx/>
              <a:buSzTx/>
              <a:buFontTx/>
              <a:buNone/>
              <a:tabLst/>
              <a:defRPr/>
            </a:pPr>
            <a:r>
              <a:rPr lang="en-US" kern="0" dirty="0" smtClean="0">
                <a:latin typeface="Arial" pitchFamily="34" charset="0"/>
                <a:ea typeface="ＭＳ Ｐゴシック"/>
                <a:cs typeface="Arial" pitchFamily="34" charset="0"/>
              </a:rPr>
              <a:t>                at Bondville, Illinois, July 29, 2010</a:t>
            </a:r>
            <a:endParaRPr kumimoji="0" lang="en-US" b="1" i="0" u="none" strike="noStrike" kern="0" cap="none" spc="0" normalizeH="0" noProof="0" dirty="0" smtClean="0">
              <a:ln>
                <a:noFill/>
              </a:ln>
              <a:solidFill>
                <a:srgbClr val="0070B9"/>
              </a:solidFill>
              <a:effectLst/>
              <a:uLnTx/>
              <a:uFillTx/>
              <a:latin typeface="Arial" pitchFamily="34" charset="0"/>
              <a:ea typeface="ＭＳ Ｐゴシック"/>
              <a:cs typeface="Arial" pitchFamily="34" charset="0"/>
            </a:endParaRPr>
          </a:p>
        </p:txBody>
      </p:sp>
      <p:sp>
        <p:nvSpPr>
          <p:cNvPr id="13" name="TextBox 12"/>
          <p:cNvSpPr txBox="1"/>
          <p:nvPr/>
        </p:nvSpPr>
        <p:spPr>
          <a:xfrm>
            <a:off x="838200" y="5943600"/>
            <a:ext cx="8077200" cy="584775"/>
          </a:xfrm>
          <a:prstGeom prst="rect">
            <a:avLst/>
          </a:prstGeom>
          <a:noFill/>
        </p:spPr>
        <p:txBody>
          <a:bodyPr wrap="square" rtlCol="0">
            <a:spAutoFit/>
          </a:bodyPr>
          <a:lstStyle/>
          <a:p>
            <a:r>
              <a:rPr lang="en-US" sz="1600" b="1" dirty="0" smtClean="0"/>
              <a:t>New total cloudiness in the Modified case attenuates the surface radiation budget by an appropriate amount, while the Base case predicts mostly clear skies.</a:t>
            </a:r>
            <a:endParaRPr lang="en-US" sz="1600" b="1" dirty="0"/>
          </a:p>
        </p:txBody>
      </p:sp>
    </p:spTree>
    <p:extLst>
      <p:ext uri="{BB962C8B-B14F-4D97-AF65-F5344CB8AC3E}">
        <p14:creationId xmlns:p14="http://schemas.microsoft.com/office/powerpoint/2010/main" val="1480424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TitleSlide_OptionD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PPTTitleSlide_OptionD_Template</Template>
  <TotalTime>4366</TotalTime>
  <Words>2032</Words>
  <Application>Microsoft Office PowerPoint</Application>
  <PresentationFormat>On-screen Show (4:3)</PresentationFormat>
  <Paragraphs>309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PPTTitleSlide_OptionD_Template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Line 1 Presentation Title Line 2</dc:title>
  <dc:creator>Jerry Herwehe</dc:creator>
  <cp:lastModifiedBy>Jerry Herwehe</cp:lastModifiedBy>
  <cp:revision>389</cp:revision>
  <cp:lastPrinted>2006-09-22T17:41:18Z</cp:lastPrinted>
  <dcterms:created xsi:type="dcterms:W3CDTF">2011-11-22T20:53:19Z</dcterms:created>
  <dcterms:modified xsi:type="dcterms:W3CDTF">2012-10-15T06:17:18Z</dcterms:modified>
</cp:coreProperties>
</file>