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78" r:id="rId3"/>
    <p:sldId id="257" r:id="rId4"/>
    <p:sldId id="283" r:id="rId5"/>
    <p:sldId id="274" r:id="rId6"/>
    <p:sldId id="267" r:id="rId7"/>
    <p:sldId id="284" r:id="rId8"/>
    <p:sldId id="279" r:id="rId9"/>
    <p:sldId id="269" r:id="rId10"/>
    <p:sldId id="277" r:id="rId11"/>
    <p:sldId id="270" r:id="rId12"/>
    <p:sldId id="290" r:id="rId13"/>
    <p:sldId id="271" r:id="rId14"/>
    <p:sldId id="266" r:id="rId15"/>
    <p:sldId id="259" r:id="rId16"/>
    <p:sldId id="264" r:id="rId17"/>
    <p:sldId id="265" r:id="rId18"/>
    <p:sldId id="273" r:id="rId19"/>
    <p:sldId id="272" r:id="rId20"/>
    <p:sldId id="261" r:id="rId21"/>
    <p:sldId id="262"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002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5" autoAdjust="0"/>
    <p:restoredTop sz="94867" autoAdjust="0"/>
  </p:normalViewPr>
  <p:slideViewPr>
    <p:cSldViewPr snapToGrid="0">
      <p:cViewPr>
        <p:scale>
          <a:sx n="112" d="100"/>
          <a:sy n="112" d="100"/>
        </p:scale>
        <p:origin x="-416" y="56"/>
      </p:cViewPr>
      <p:guideLst>
        <p:guide orient="horz" pos="2160"/>
        <p:guide pos="2880"/>
      </p:guideLst>
    </p:cSldViewPr>
  </p:slideViewPr>
  <p:outlineViewPr>
    <p:cViewPr>
      <p:scale>
        <a:sx n="33" d="100"/>
        <a:sy n="33" d="100"/>
      </p:scale>
      <p:origin x="0" y="29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carlton\Desktop\Passport%20Backup\DAYZER%20PROJECT\NJ.elec.O3wPlo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arlton\Downloads\Daily+Generation+from+Jul-Aug+2006.csv"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carlton\Desktop\Passport%20Backup\DAYZER%20PROJECT\NJ.elec.O3wPlo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carlton\Desktop\Passport%20Backup\DAYZER%20PROJECT\NJ.elec.O3.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71732423963088"/>
          <c:y val="0.0213000109914267"/>
          <c:w val="0.897072780432359"/>
          <c:h val="0.915362633307972"/>
        </c:manualLayout>
      </c:layout>
      <c:scatterChart>
        <c:scatterStyle val="lineMarker"/>
        <c:varyColors val="0"/>
        <c:ser>
          <c:idx val="0"/>
          <c:order val="0"/>
          <c:tx>
            <c:strRef>
              <c:f>NJ.elec.O3!$G$1</c:f>
              <c:strCache>
                <c:ptCount val="1"/>
                <c:pt idx="0">
                  <c:v>1hr. max. ozone</c:v>
                </c:pt>
              </c:strCache>
            </c:strRef>
          </c:tx>
          <c:spPr>
            <a:ln w="28575">
              <a:noFill/>
            </a:ln>
          </c:spPr>
          <c:marker>
            <c:symbol val="circle"/>
            <c:size val="10"/>
            <c:spPr>
              <a:solidFill>
                <a:srgbClr val="3366FF"/>
              </a:solidFill>
            </c:spPr>
          </c:marker>
          <c:xVal>
            <c:numRef>
              <c:f>NJ.elec.O3!$F$2:$F$63</c:f>
              <c:numCache>
                <c:formatCode>0.0E+00</c:formatCode>
                <c:ptCount val="62"/>
                <c:pt idx="0">
                  <c:v>2.28503795E6</c:v>
                </c:pt>
                <c:pt idx="1">
                  <c:v>2.36643621E6</c:v>
                </c:pt>
                <c:pt idx="2">
                  <c:v>2.52111366E6</c:v>
                </c:pt>
                <c:pt idx="3">
                  <c:v>2.3654076E6</c:v>
                </c:pt>
                <c:pt idx="4">
                  <c:v>2.3896473E6</c:v>
                </c:pt>
                <c:pt idx="5">
                  <c:v>2.24383602E6</c:v>
                </c:pt>
                <c:pt idx="6">
                  <c:v>2.2218356E6</c:v>
                </c:pt>
                <c:pt idx="7">
                  <c:v>2.12801433E6</c:v>
                </c:pt>
                <c:pt idx="8">
                  <c:v>2.20942819E6</c:v>
                </c:pt>
                <c:pt idx="9">
                  <c:v>2.52774577E6</c:v>
                </c:pt>
                <c:pt idx="10">
                  <c:v>2.64692436E6</c:v>
                </c:pt>
                <c:pt idx="11">
                  <c:v>2.71018608E6</c:v>
                </c:pt>
                <c:pt idx="12">
                  <c:v>2.7082611E6</c:v>
                </c:pt>
                <c:pt idx="13">
                  <c:v>2.73283812E6</c:v>
                </c:pt>
                <c:pt idx="14">
                  <c:v>2.57264572E6</c:v>
                </c:pt>
                <c:pt idx="15">
                  <c:v>2.62417922E6</c:v>
                </c:pt>
                <c:pt idx="16">
                  <c:v>3.03021588E6</c:v>
                </c:pt>
                <c:pt idx="17">
                  <c:v>3.00433309E6</c:v>
                </c:pt>
                <c:pt idx="18">
                  <c:v>2.85743809E6</c:v>
                </c:pt>
                <c:pt idx="19">
                  <c:v>2.82344975E6</c:v>
                </c:pt>
                <c:pt idx="20">
                  <c:v>2.75664864E6</c:v>
                </c:pt>
                <c:pt idx="21">
                  <c:v>2.384686E6</c:v>
                </c:pt>
                <c:pt idx="22">
                  <c:v>2.19612369E6</c:v>
                </c:pt>
                <c:pt idx="23">
                  <c:v>2.57588557E6</c:v>
                </c:pt>
                <c:pt idx="24">
                  <c:v>2.70404792E6</c:v>
                </c:pt>
                <c:pt idx="25">
                  <c:v>2.79523946E6</c:v>
                </c:pt>
                <c:pt idx="26">
                  <c:v>2.85872646E6</c:v>
                </c:pt>
                <c:pt idx="27">
                  <c:v>2.83551712E6</c:v>
                </c:pt>
                <c:pt idx="28">
                  <c:v>2.71566362E6</c:v>
                </c:pt>
                <c:pt idx="29">
                  <c:v>2.7245168E6</c:v>
                </c:pt>
                <c:pt idx="30">
                  <c:v>3.0737488E6</c:v>
                </c:pt>
                <c:pt idx="31">
                  <c:v>3.2347624E6</c:v>
                </c:pt>
                <c:pt idx="32">
                  <c:v>3.28142962E6</c:v>
                </c:pt>
                <c:pt idx="33">
                  <c:v>3.13152915E6</c:v>
                </c:pt>
                <c:pt idx="34">
                  <c:v>2.87668437E6</c:v>
                </c:pt>
                <c:pt idx="35">
                  <c:v>2.4847062E6</c:v>
                </c:pt>
                <c:pt idx="36">
                  <c:v>2.42516454E6</c:v>
                </c:pt>
                <c:pt idx="37">
                  <c:v>2.8244844E6</c:v>
                </c:pt>
                <c:pt idx="38">
                  <c:v>2.69168147E6</c:v>
                </c:pt>
                <c:pt idx="39">
                  <c:v>2.54661457E6</c:v>
                </c:pt>
                <c:pt idx="40">
                  <c:v>2.5360272E6</c:v>
                </c:pt>
                <c:pt idx="41">
                  <c:v>2.39320872E6</c:v>
                </c:pt>
                <c:pt idx="42">
                  <c:v>2.07023354E6</c:v>
                </c:pt>
                <c:pt idx="43">
                  <c:v>2.05346825E6</c:v>
                </c:pt>
                <c:pt idx="44">
                  <c:v>2.4967155E6</c:v>
                </c:pt>
                <c:pt idx="45">
                  <c:v>2.59288152E6</c:v>
                </c:pt>
                <c:pt idx="46">
                  <c:v>2.53378212E6</c:v>
                </c:pt>
                <c:pt idx="47">
                  <c:v>2.52849764E6</c:v>
                </c:pt>
                <c:pt idx="48">
                  <c:v>2.5314635E6</c:v>
                </c:pt>
                <c:pt idx="49">
                  <c:v>2.39232E6</c:v>
                </c:pt>
                <c:pt idx="50">
                  <c:v>2.35759142E6</c:v>
                </c:pt>
                <c:pt idx="51">
                  <c:v>2.48149158E6</c:v>
                </c:pt>
                <c:pt idx="52">
                  <c:v>2.52691095E6</c:v>
                </c:pt>
                <c:pt idx="53">
                  <c:v>2.56200311E6</c:v>
                </c:pt>
                <c:pt idx="54">
                  <c:v>2.54247572E6</c:v>
                </c:pt>
                <c:pt idx="55">
                  <c:v>2.58204542E6</c:v>
                </c:pt>
                <c:pt idx="56">
                  <c:v>2.36148354E6</c:v>
                </c:pt>
                <c:pt idx="57">
                  <c:v>2.26521502E6</c:v>
                </c:pt>
                <c:pt idx="58">
                  <c:v>2.56271554E6</c:v>
                </c:pt>
                <c:pt idx="59">
                  <c:v>2.54455938E6</c:v>
                </c:pt>
                <c:pt idx="60">
                  <c:v>2.38036934E6</c:v>
                </c:pt>
                <c:pt idx="61">
                  <c:v>2.2164988E6</c:v>
                </c:pt>
              </c:numCache>
            </c:numRef>
          </c:xVal>
          <c:yVal>
            <c:numRef>
              <c:f>NJ.elec.O3!$G$2:$G$63</c:f>
              <c:numCache>
                <c:formatCode>General</c:formatCode>
                <c:ptCount val="62"/>
                <c:pt idx="0">
                  <c:v>90.0</c:v>
                </c:pt>
                <c:pt idx="1">
                  <c:v>99.0</c:v>
                </c:pt>
                <c:pt idx="2">
                  <c:v>104.0</c:v>
                </c:pt>
                <c:pt idx="3">
                  <c:v>90.0</c:v>
                </c:pt>
                <c:pt idx="4">
                  <c:v>58.0</c:v>
                </c:pt>
                <c:pt idx="5">
                  <c:v>58.0</c:v>
                </c:pt>
                <c:pt idx="6">
                  <c:v>61.0</c:v>
                </c:pt>
                <c:pt idx="7">
                  <c:v>72.0</c:v>
                </c:pt>
                <c:pt idx="8">
                  <c:v>89.0</c:v>
                </c:pt>
                <c:pt idx="9">
                  <c:v>92.0</c:v>
                </c:pt>
                <c:pt idx="10">
                  <c:v>106.0</c:v>
                </c:pt>
                <c:pt idx="11">
                  <c:v>94.0</c:v>
                </c:pt>
                <c:pt idx="12">
                  <c:v>66.0</c:v>
                </c:pt>
                <c:pt idx="13">
                  <c:v>83.0</c:v>
                </c:pt>
                <c:pt idx="14">
                  <c:v>80.0</c:v>
                </c:pt>
                <c:pt idx="15">
                  <c:v>85.0</c:v>
                </c:pt>
                <c:pt idx="16">
                  <c:v>135.0</c:v>
                </c:pt>
                <c:pt idx="17">
                  <c:v>124.0</c:v>
                </c:pt>
                <c:pt idx="18">
                  <c:v>103.0</c:v>
                </c:pt>
                <c:pt idx="19">
                  <c:v>61.0</c:v>
                </c:pt>
                <c:pt idx="20">
                  <c:v>93.0</c:v>
                </c:pt>
                <c:pt idx="21">
                  <c:v>59.0</c:v>
                </c:pt>
                <c:pt idx="22">
                  <c:v>73.0</c:v>
                </c:pt>
                <c:pt idx="23">
                  <c:v>85.0</c:v>
                </c:pt>
                <c:pt idx="24">
                  <c:v>83.0</c:v>
                </c:pt>
                <c:pt idx="25">
                  <c:v>111.0</c:v>
                </c:pt>
                <c:pt idx="26">
                  <c:v>107.0</c:v>
                </c:pt>
                <c:pt idx="27">
                  <c:v>77.0</c:v>
                </c:pt>
                <c:pt idx="28">
                  <c:v>74.0</c:v>
                </c:pt>
                <c:pt idx="29">
                  <c:v>84.0</c:v>
                </c:pt>
                <c:pt idx="30">
                  <c:v>108.0</c:v>
                </c:pt>
                <c:pt idx="31">
                  <c:v>107.0</c:v>
                </c:pt>
                <c:pt idx="32">
                  <c:v>103.0</c:v>
                </c:pt>
                <c:pt idx="33">
                  <c:v>95.0</c:v>
                </c:pt>
                <c:pt idx="34">
                  <c:v>72.0</c:v>
                </c:pt>
                <c:pt idx="35">
                  <c:v>99.0</c:v>
                </c:pt>
                <c:pt idx="36">
                  <c:v>82.0</c:v>
                </c:pt>
                <c:pt idx="37">
                  <c:v>90.0</c:v>
                </c:pt>
                <c:pt idx="38">
                  <c:v>71.0</c:v>
                </c:pt>
                <c:pt idx="39">
                  <c:v>82.0</c:v>
                </c:pt>
                <c:pt idx="40">
                  <c:v>84.0</c:v>
                </c:pt>
                <c:pt idx="41">
                  <c:v>69.0</c:v>
                </c:pt>
                <c:pt idx="42">
                  <c:v>69.0</c:v>
                </c:pt>
                <c:pt idx="43">
                  <c:v>63.0</c:v>
                </c:pt>
                <c:pt idx="44">
                  <c:v>82.0</c:v>
                </c:pt>
                <c:pt idx="45">
                  <c:v>84.0</c:v>
                </c:pt>
                <c:pt idx="46">
                  <c:v>85.0</c:v>
                </c:pt>
                <c:pt idx="47">
                  <c:v>85.0</c:v>
                </c:pt>
                <c:pt idx="48">
                  <c:v>95.0</c:v>
                </c:pt>
                <c:pt idx="49">
                  <c:v>86.0</c:v>
                </c:pt>
                <c:pt idx="50">
                  <c:v>78.0</c:v>
                </c:pt>
                <c:pt idx="51">
                  <c:v>76.0</c:v>
                </c:pt>
                <c:pt idx="52">
                  <c:v>96.0</c:v>
                </c:pt>
                <c:pt idx="53">
                  <c:v>96.0</c:v>
                </c:pt>
                <c:pt idx="54">
                  <c:v>90.0</c:v>
                </c:pt>
                <c:pt idx="55">
                  <c:v>92.0</c:v>
                </c:pt>
                <c:pt idx="56">
                  <c:v>60.0</c:v>
                </c:pt>
                <c:pt idx="57">
                  <c:v>50.0</c:v>
                </c:pt>
                <c:pt idx="58">
                  <c:v>56.0</c:v>
                </c:pt>
                <c:pt idx="59">
                  <c:v>47.0</c:v>
                </c:pt>
                <c:pt idx="60">
                  <c:v>35.0</c:v>
                </c:pt>
                <c:pt idx="61">
                  <c:v>44.0</c:v>
                </c:pt>
              </c:numCache>
            </c:numRef>
          </c:yVal>
          <c:smooth val="0"/>
        </c:ser>
        <c:dLbls>
          <c:showLegendKey val="0"/>
          <c:showVal val="0"/>
          <c:showCatName val="0"/>
          <c:showSerName val="0"/>
          <c:showPercent val="0"/>
          <c:showBubbleSize val="0"/>
        </c:dLbls>
        <c:axId val="2074122056"/>
        <c:axId val="-2073512856"/>
      </c:scatterChart>
      <c:scatterChart>
        <c:scatterStyle val="lineMarker"/>
        <c:varyColors val="0"/>
        <c:ser>
          <c:idx val="1"/>
          <c:order val="1"/>
          <c:tx>
            <c:strRef>
              <c:f>NJ.elec.O3!$P$1</c:f>
              <c:strCache>
                <c:ptCount val="1"/>
                <c:pt idx="0">
                  <c:v>PM25max</c:v>
                </c:pt>
              </c:strCache>
            </c:strRef>
          </c:tx>
          <c:spPr>
            <a:ln w="28575">
              <a:noFill/>
            </a:ln>
          </c:spPr>
          <c:marker>
            <c:symbol val="circle"/>
            <c:size val="10"/>
            <c:spPr>
              <a:solidFill>
                <a:srgbClr val="92D050"/>
              </a:solidFill>
              <a:ln>
                <a:noFill/>
              </a:ln>
            </c:spPr>
          </c:marker>
          <c:xVal>
            <c:numRef>
              <c:f>NJ.elec.O3!$F$2:$F$63</c:f>
              <c:numCache>
                <c:formatCode>0.0E+00</c:formatCode>
                <c:ptCount val="62"/>
                <c:pt idx="0">
                  <c:v>2.28503795E6</c:v>
                </c:pt>
                <c:pt idx="1">
                  <c:v>2.36643621E6</c:v>
                </c:pt>
                <c:pt idx="2">
                  <c:v>2.52111366E6</c:v>
                </c:pt>
                <c:pt idx="3">
                  <c:v>2.3654076E6</c:v>
                </c:pt>
                <c:pt idx="4">
                  <c:v>2.3896473E6</c:v>
                </c:pt>
                <c:pt idx="5">
                  <c:v>2.24383602E6</c:v>
                </c:pt>
                <c:pt idx="6">
                  <c:v>2.2218356E6</c:v>
                </c:pt>
                <c:pt idx="7">
                  <c:v>2.12801433E6</c:v>
                </c:pt>
                <c:pt idx="8">
                  <c:v>2.20942819E6</c:v>
                </c:pt>
                <c:pt idx="9">
                  <c:v>2.52774577E6</c:v>
                </c:pt>
                <c:pt idx="10">
                  <c:v>2.64692436E6</c:v>
                </c:pt>
                <c:pt idx="11">
                  <c:v>2.71018608E6</c:v>
                </c:pt>
                <c:pt idx="12">
                  <c:v>2.7082611E6</c:v>
                </c:pt>
                <c:pt idx="13">
                  <c:v>2.73283812E6</c:v>
                </c:pt>
                <c:pt idx="14">
                  <c:v>2.57264572E6</c:v>
                </c:pt>
                <c:pt idx="15">
                  <c:v>2.62417922E6</c:v>
                </c:pt>
                <c:pt idx="16">
                  <c:v>3.03021588E6</c:v>
                </c:pt>
                <c:pt idx="17">
                  <c:v>3.00433309E6</c:v>
                </c:pt>
                <c:pt idx="18">
                  <c:v>2.85743809E6</c:v>
                </c:pt>
                <c:pt idx="19">
                  <c:v>2.82344975E6</c:v>
                </c:pt>
                <c:pt idx="20">
                  <c:v>2.75664864E6</c:v>
                </c:pt>
                <c:pt idx="21">
                  <c:v>2.384686E6</c:v>
                </c:pt>
                <c:pt idx="22">
                  <c:v>2.19612369E6</c:v>
                </c:pt>
                <c:pt idx="23">
                  <c:v>2.57588557E6</c:v>
                </c:pt>
                <c:pt idx="24">
                  <c:v>2.70404792E6</c:v>
                </c:pt>
                <c:pt idx="25">
                  <c:v>2.79523946E6</c:v>
                </c:pt>
                <c:pt idx="26">
                  <c:v>2.85872646E6</c:v>
                </c:pt>
                <c:pt idx="27">
                  <c:v>2.83551712E6</c:v>
                </c:pt>
                <c:pt idx="28">
                  <c:v>2.71566362E6</c:v>
                </c:pt>
                <c:pt idx="29">
                  <c:v>2.7245168E6</c:v>
                </c:pt>
                <c:pt idx="30">
                  <c:v>3.0737488E6</c:v>
                </c:pt>
                <c:pt idx="31">
                  <c:v>3.2347624E6</c:v>
                </c:pt>
                <c:pt idx="32">
                  <c:v>3.28142962E6</c:v>
                </c:pt>
                <c:pt idx="33">
                  <c:v>3.13152915E6</c:v>
                </c:pt>
                <c:pt idx="34">
                  <c:v>2.87668437E6</c:v>
                </c:pt>
                <c:pt idx="35">
                  <c:v>2.4847062E6</c:v>
                </c:pt>
                <c:pt idx="36">
                  <c:v>2.42516454E6</c:v>
                </c:pt>
                <c:pt idx="37">
                  <c:v>2.8244844E6</c:v>
                </c:pt>
                <c:pt idx="38">
                  <c:v>2.69168147E6</c:v>
                </c:pt>
                <c:pt idx="39">
                  <c:v>2.54661457E6</c:v>
                </c:pt>
                <c:pt idx="40">
                  <c:v>2.5360272E6</c:v>
                </c:pt>
                <c:pt idx="41">
                  <c:v>2.39320872E6</c:v>
                </c:pt>
                <c:pt idx="42">
                  <c:v>2.07023354E6</c:v>
                </c:pt>
                <c:pt idx="43">
                  <c:v>2.05346825E6</c:v>
                </c:pt>
                <c:pt idx="44">
                  <c:v>2.4967155E6</c:v>
                </c:pt>
                <c:pt idx="45">
                  <c:v>2.59288152E6</c:v>
                </c:pt>
                <c:pt idx="46">
                  <c:v>2.53378212E6</c:v>
                </c:pt>
                <c:pt idx="47">
                  <c:v>2.52849764E6</c:v>
                </c:pt>
                <c:pt idx="48">
                  <c:v>2.5314635E6</c:v>
                </c:pt>
                <c:pt idx="49">
                  <c:v>2.39232E6</c:v>
                </c:pt>
                <c:pt idx="50">
                  <c:v>2.35759142E6</c:v>
                </c:pt>
                <c:pt idx="51">
                  <c:v>2.48149158E6</c:v>
                </c:pt>
                <c:pt idx="52">
                  <c:v>2.52691095E6</c:v>
                </c:pt>
                <c:pt idx="53">
                  <c:v>2.56200311E6</c:v>
                </c:pt>
                <c:pt idx="54">
                  <c:v>2.54247572E6</c:v>
                </c:pt>
                <c:pt idx="55">
                  <c:v>2.58204542E6</c:v>
                </c:pt>
                <c:pt idx="56">
                  <c:v>2.36148354E6</c:v>
                </c:pt>
                <c:pt idx="57">
                  <c:v>2.26521502E6</c:v>
                </c:pt>
                <c:pt idx="58">
                  <c:v>2.56271554E6</c:v>
                </c:pt>
                <c:pt idx="59">
                  <c:v>2.54455938E6</c:v>
                </c:pt>
                <c:pt idx="60">
                  <c:v>2.38036934E6</c:v>
                </c:pt>
                <c:pt idx="61">
                  <c:v>2.2164988E6</c:v>
                </c:pt>
              </c:numCache>
            </c:numRef>
          </c:xVal>
          <c:yVal>
            <c:numRef>
              <c:f>NJ.elec.O3!$P$2:$P$63</c:f>
              <c:numCache>
                <c:formatCode>General</c:formatCode>
                <c:ptCount val="62"/>
                <c:pt idx="0">
                  <c:v>24.7</c:v>
                </c:pt>
                <c:pt idx="1">
                  <c:v>26.2</c:v>
                </c:pt>
                <c:pt idx="2">
                  <c:v>27.1</c:v>
                </c:pt>
                <c:pt idx="3">
                  <c:v>38.5</c:v>
                </c:pt>
                <c:pt idx="4">
                  <c:v>24.1</c:v>
                </c:pt>
                <c:pt idx="5">
                  <c:v>9.8</c:v>
                </c:pt>
                <c:pt idx="6">
                  <c:v>10.5</c:v>
                </c:pt>
                <c:pt idx="7">
                  <c:v>15.7</c:v>
                </c:pt>
                <c:pt idx="8">
                  <c:v>17.9</c:v>
                </c:pt>
                <c:pt idx="9">
                  <c:v>34.7</c:v>
                </c:pt>
                <c:pt idx="10">
                  <c:v>40.2</c:v>
                </c:pt>
                <c:pt idx="11">
                  <c:v>49.0</c:v>
                </c:pt>
                <c:pt idx="12">
                  <c:v>23.9</c:v>
                </c:pt>
                <c:pt idx="13">
                  <c:v>13.7</c:v>
                </c:pt>
                <c:pt idx="14">
                  <c:v>15.9</c:v>
                </c:pt>
                <c:pt idx="15">
                  <c:v>19.0</c:v>
                </c:pt>
                <c:pt idx="16">
                  <c:v>20.7</c:v>
                </c:pt>
                <c:pt idx="17">
                  <c:v>36.1</c:v>
                </c:pt>
                <c:pt idx="18">
                  <c:v>20.1</c:v>
                </c:pt>
                <c:pt idx="19">
                  <c:v>13.6</c:v>
                </c:pt>
                <c:pt idx="20">
                  <c:v>27.6</c:v>
                </c:pt>
                <c:pt idx="21">
                  <c:v>23.6</c:v>
                </c:pt>
                <c:pt idx="24">
                  <c:v>23.2</c:v>
                </c:pt>
                <c:pt idx="25">
                  <c:v>21.3</c:v>
                </c:pt>
                <c:pt idx="26">
                  <c:v>30.1</c:v>
                </c:pt>
                <c:pt idx="27">
                  <c:v>22.6</c:v>
                </c:pt>
                <c:pt idx="28">
                  <c:v>21.7</c:v>
                </c:pt>
                <c:pt idx="29">
                  <c:v>17.6</c:v>
                </c:pt>
                <c:pt idx="30">
                  <c:v>24.7</c:v>
                </c:pt>
                <c:pt idx="31">
                  <c:v>37.5</c:v>
                </c:pt>
                <c:pt idx="32">
                  <c:v>45.8</c:v>
                </c:pt>
                <c:pt idx="33">
                  <c:v>45.1</c:v>
                </c:pt>
                <c:pt idx="34">
                  <c:v>12.2</c:v>
                </c:pt>
                <c:pt idx="35">
                  <c:v>7.8</c:v>
                </c:pt>
                <c:pt idx="36">
                  <c:v>13.6</c:v>
                </c:pt>
                <c:pt idx="37">
                  <c:v>30.2</c:v>
                </c:pt>
                <c:pt idx="38">
                  <c:v>11.2</c:v>
                </c:pt>
                <c:pt idx="39">
                  <c:v>9.700000000000001</c:v>
                </c:pt>
                <c:pt idx="40">
                  <c:v>21.3</c:v>
                </c:pt>
                <c:pt idx="41">
                  <c:v>6.8</c:v>
                </c:pt>
                <c:pt idx="42">
                  <c:v>6.2</c:v>
                </c:pt>
                <c:pt idx="43">
                  <c:v>4.7</c:v>
                </c:pt>
                <c:pt idx="44">
                  <c:v>24.9</c:v>
                </c:pt>
                <c:pt idx="45">
                  <c:v>22.5</c:v>
                </c:pt>
                <c:pt idx="46">
                  <c:v>10.0</c:v>
                </c:pt>
                <c:pt idx="47">
                  <c:v>12.0</c:v>
                </c:pt>
                <c:pt idx="48">
                  <c:v>15.0</c:v>
                </c:pt>
                <c:pt idx="49">
                  <c:v>11.3</c:v>
                </c:pt>
                <c:pt idx="50">
                  <c:v>18.2</c:v>
                </c:pt>
                <c:pt idx="51">
                  <c:v>9.700000000000001</c:v>
                </c:pt>
                <c:pt idx="52">
                  <c:v>10.8</c:v>
                </c:pt>
                <c:pt idx="53">
                  <c:v>11.3</c:v>
                </c:pt>
                <c:pt idx="54">
                  <c:v>20.5</c:v>
                </c:pt>
                <c:pt idx="55">
                  <c:v>20.7</c:v>
                </c:pt>
                <c:pt idx="56">
                  <c:v>9.3</c:v>
                </c:pt>
                <c:pt idx="57">
                  <c:v>13.0</c:v>
                </c:pt>
                <c:pt idx="58">
                  <c:v>17.0</c:v>
                </c:pt>
                <c:pt idx="59">
                  <c:v>10.0</c:v>
                </c:pt>
                <c:pt idx="60">
                  <c:v>9.8</c:v>
                </c:pt>
                <c:pt idx="61">
                  <c:v>8.700000000000001</c:v>
                </c:pt>
              </c:numCache>
            </c:numRef>
          </c:yVal>
          <c:smooth val="0"/>
        </c:ser>
        <c:dLbls>
          <c:showLegendKey val="0"/>
          <c:showVal val="0"/>
          <c:showCatName val="0"/>
          <c:showSerName val="0"/>
          <c:showPercent val="0"/>
          <c:showBubbleSize val="0"/>
        </c:dLbls>
        <c:axId val="2075089656"/>
        <c:axId val="-2073294216"/>
      </c:scatterChart>
      <c:valAx>
        <c:axId val="2074122056"/>
        <c:scaling>
          <c:orientation val="minMax"/>
          <c:min val="1.8E6"/>
        </c:scaling>
        <c:delete val="0"/>
        <c:axPos val="b"/>
        <c:numFmt formatCode="0.0E+00" sourceLinked="1"/>
        <c:majorTickMark val="out"/>
        <c:minorTickMark val="none"/>
        <c:tickLblPos val="nextTo"/>
        <c:txPr>
          <a:bodyPr/>
          <a:lstStyle/>
          <a:p>
            <a:pPr>
              <a:defRPr sz="1400" baseline="0">
                <a:latin typeface="Calibri" pitchFamily="34" charset="0"/>
              </a:defRPr>
            </a:pPr>
            <a:endParaRPr lang="en-US"/>
          </a:p>
        </c:txPr>
        <c:crossAx val="-2073512856"/>
        <c:crosses val="autoZero"/>
        <c:crossBetween val="midCat"/>
      </c:valAx>
      <c:valAx>
        <c:axId val="-2073512856"/>
        <c:scaling>
          <c:orientation val="minMax"/>
          <c:max val="150.0"/>
          <c:min val="0.0"/>
        </c:scaling>
        <c:delete val="0"/>
        <c:axPos val="l"/>
        <c:numFmt formatCode="General" sourceLinked="1"/>
        <c:majorTickMark val="out"/>
        <c:minorTickMark val="none"/>
        <c:tickLblPos val="nextTo"/>
        <c:txPr>
          <a:bodyPr/>
          <a:lstStyle/>
          <a:p>
            <a:pPr>
              <a:defRPr sz="1400" baseline="0">
                <a:latin typeface="Calibri" pitchFamily="34" charset="0"/>
              </a:defRPr>
            </a:pPr>
            <a:endParaRPr lang="en-US"/>
          </a:p>
        </c:txPr>
        <c:crossAx val="2074122056"/>
        <c:crosses val="autoZero"/>
        <c:crossBetween val="midCat"/>
      </c:valAx>
      <c:valAx>
        <c:axId val="-2073294216"/>
        <c:scaling>
          <c:orientation val="minMax"/>
          <c:max val="50.0"/>
          <c:min val="0.0"/>
        </c:scaling>
        <c:delete val="0"/>
        <c:axPos val="r"/>
        <c:numFmt formatCode="General" sourceLinked="1"/>
        <c:majorTickMark val="out"/>
        <c:minorTickMark val="none"/>
        <c:tickLblPos val="nextTo"/>
        <c:txPr>
          <a:bodyPr/>
          <a:lstStyle/>
          <a:p>
            <a:pPr>
              <a:defRPr sz="1400" baseline="0">
                <a:latin typeface="Calibri" pitchFamily="34" charset="0"/>
              </a:defRPr>
            </a:pPr>
            <a:endParaRPr lang="en-US"/>
          </a:p>
        </c:txPr>
        <c:crossAx val="2075089656"/>
        <c:crosses val="max"/>
        <c:crossBetween val="midCat"/>
        <c:majorUnit val="10.0"/>
      </c:valAx>
      <c:valAx>
        <c:axId val="2075089656"/>
        <c:scaling>
          <c:orientation val="minMax"/>
        </c:scaling>
        <c:delete val="1"/>
        <c:axPos val="b"/>
        <c:numFmt formatCode="0.0E+00" sourceLinked="1"/>
        <c:majorTickMark val="out"/>
        <c:minorTickMark val="none"/>
        <c:tickLblPos val="none"/>
        <c:crossAx val="-2073294216"/>
        <c:crosses val="autoZero"/>
        <c:crossBetween val="midCat"/>
      </c:valAx>
    </c:plotArea>
    <c:legend>
      <c:legendPos val="r"/>
      <c:layout>
        <c:manualLayout>
          <c:xMode val="edge"/>
          <c:yMode val="edge"/>
          <c:x val="0.733659576566158"/>
          <c:y val="0.844449525798449"/>
          <c:w val="0.220365098593445"/>
          <c:h val="0.0842996710218595"/>
        </c:manualLayout>
      </c:layout>
      <c:overlay val="0"/>
      <c:txPr>
        <a:bodyPr/>
        <a:lstStyle/>
        <a:p>
          <a:pPr>
            <a:defRPr sz="1400" baseline="0">
              <a:latin typeface="Calibri" pitchFamily="34" charset="0"/>
            </a:defRPr>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scatterChart>
        <c:scatterStyle val="lineMarker"/>
        <c:varyColors val="0"/>
        <c:ser>
          <c:idx val="0"/>
          <c:order val="0"/>
          <c:tx>
            <c:strRef>
              <c:f>'Daily+Generation+from+Jul-Aug+2'!$D$1</c:f>
              <c:strCache>
                <c:ptCount val="1"/>
                <c:pt idx="0">
                  <c:v>Total Generation (MWh)</c:v>
                </c:pt>
              </c:strCache>
            </c:strRef>
          </c:tx>
          <c:spPr>
            <a:ln w="28575">
              <a:noFill/>
            </a:ln>
          </c:spPr>
          <c:marker>
            <c:spPr>
              <a:solidFill>
                <a:schemeClr val="accent2"/>
              </a:solidFill>
              <a:ln>
                <a:noFill/>
              </a:ln>
            </c:spPr>
          </c:marker>
          <c:xVal>
            <c:numRef>
              <c:f>'Daily+Generation+from+Jul-Aug+2'!$A$2:$A$62</c:f>
              <c:numCache>
                <c:formatCode>m/d/yyyy</c:formatCode>
                <c:ptCount val="61"/>
                <c:pt idx="0">
                  <c:v>38899.0</c:v>
                </c:pt>
                <c:pt idx="1">
                  <c:v>38900.0</c:v>
                </c:pt>
                <c:pt idx="2">
                  <c:v>38901.0</c:v>
                </c:pt>
                <c:pt idx="3">
                  <c:v>38902.0</c:v>
                </c:pt>
                <c:pt idx="4">
                  <c:v>38903.0</c:v>
                </c:pt>
                <c:pt idx="5">
                  <c:v>38904.0</c:v>
                </c:pt>
                <c:pt idx="6">
                  <c:v>38905.0</c:v>
                </c:pt>
                <c:pt idx="7">
                  <c:v>38906.0</c:v>
                </c:pt>
                <c:pt idx="8">
                  <c:v>38907.0</c:v>
                </c:pt>
                <c:pt idx="9">
                  <c:v>38908.0</c:v>
                </c:pt>
                <c:pt idx="10">
                  <c:v>38909.0</c:v>
                </c:pt>
                <c:pt idx="11">
                  <c:v>38910.0</c:v>
                </c:pt>
                <c:pt idx="12">
                  <c:v>38911.0</c:v>
                </c:pt>
                <c:pt idx="13">
                  <c:v>38912.0</c:v>
                </c:pt>
                <c:pt idx="14">
                  <c:v>38913.0</c:v>
                </c:pt>
                <c:pt idx="15">
                  <c:v>38914.0</c:v>
                </c:pt>
                <c:pt idx="16">
                  <c:v>38915.0</c:v>
                </c:pt>
                <c:pt idx="17">
                  <c:v>38916.0</c:v>
                </c:pt>
                <c:pt idx="18">
                  <c:v>38917.0</c:v>
                </c:pt>
                <c:pt idx="19">
                  <c:v>38918.0</c:v>
                </c:pt>
                <c:pt idx="20">
                  <c:v>38919.0</c:v>
                </c:pt>
                <c:pt idx="21">
                  <c:v>38920.0</c:v>
                </c:pt>
                <c:pt idx="22">
                  <c:v>38921.0</c:v>
                </c:pt>
                <c:pt idx="23">
                  <c:v>38922.0</c:v>
                </c:pt>
                <c:pt idx="24">
                  <c:v>38923.0</c:v>
                </c:pt>
                <c:pt idx="25">
                  <c:v>38924.0</c:v>
                </c:pt>
                <c:pt idx="26">
                  <c:v>38925.0</c:v>
                </c:pt>
                <c:pt idx="27">
                  <c:v>38926.0</c:v>
                </c:pt>
                <c:pt idx="28">
                  <c:v>38927.0</c:v>
                </c:pt>
                <c:pt idx="29">
                  <c:v>38928.0</c:v>
                </c:pt>
                <c:pt idx="30">
                  <c:v>38929.0</c:v>
                </c:pt>
                <c:pt idx="31">
                  <c:v>38930.0</c:v>
                </c:pt>
                <c:pt idx="32">
                  <c:v>38931.0</c:v>
                </c:pt>
                <c:pt idx="33">
                  <c:v>38932.0</c:v>
                </c:pt>
                <c:pt idx="34">
                  <c:v>38933.0</c:v>
                </c:pt>
                <c:pt idx="35">
                  <c:v>38934.0</c:v>
                </c:pt>
                <c:pt idx="36">
                  <c:v>38935.0</c:v>
                </c:pt>
                <c:pt idx="37">
                  <c:v>38936.0</c:v>
                </c:pt>
                <c:pt idx="38">
                  <c:v>38937.0</c:v>
                </c:pt>
                <c:pt idx="39">
                  <c:v>38938.0</c:v>
                </c:pt>
                <c:pt idx="40">
                  <c:v>38939.0</c:v>
                </c:pt>
                <c:pt idx="41">
                  <c:v>38940.0</c:v>
                </c:pt>
                <c:pt idx="42">
                  <c:v>38941.0</c:v>
                </c:pt>
                <c:pt idx="43">
                  <c:v>38942.0</c:v>
                </c:pt>
                <c:pt idx="44">
                  <c:v>38943.0</c:v>
                </c:pt>
                <c:pt idx="45">
                  <c:v>38944.0</c:v>
                </c:pt>
                <c:pt idx="46">
                  <c:v>38945.0</c:v>
                </c:pt>
                <c:pt idx="47">
                  <c:v>38946.0</c:v>
                </c:pt>
                <c:pt idx="48">
                  <c:v>38948.0</c:v>
                </c:pt>
                <c:pt idx="49">
                  <c:v>38949.0</c:v>
                </c:pt>
                <c:pt idx="50">
                  <c:v>38950.0</c:v>
                </c:pt>
                <c:pt idx="51">
                  <c:v>38951.0</c:v>
                </c:pt>
                <c:pt idx="52">
                  <c:v>38952.0</c:v>
                </c:pt>
                <c:pt idx="53">
                  <c:v>38953.0</c:v>
                </c:pt>
                <c:pt idx="54">
                  <c:v>38954.0</c:v>
                </c:pt>
                <c:pt idx="55">
                  <c:v>38955.0</c:v>
                </c:pt>
                <c:pt idx="56">
                  <c:v>38956.0</c:v>
                </c:pt>
                <c:pt idx="57">
                  <c:v>38957.0</c:v>
                </c:pt>
                <c:pt idx="58">
                  <c:v>38958.0</c:v>
                </c:pt>
                <c:pt idx="59">
                  <c:v>38959.0</c:v>
                </c:pt>
                <c:pt idx="60">
                  <c:v>38960.0</c:v>
                </c:pt>
              </c:numCache>
            </c:numRef>
          </c:xVal>
          <c:yVal>
            <c:numRef>
              <c:f>'Daily+Generation+from+Jul-Aug+2'!$D$2:$D$62</c:f>
              <c:numCache>
                <c:formatCode>#,##0</c:formatCode>
                <c:ptCount val="61"/>
                <c:pt idx="0">
                  <c:v>2.285038E6</c:v>
                </c:pt>
                <c:pt idx="1">
                  <c:v>2.366436E6</c:v>
                </c:pt>
                <c:pt idx="2">
                  <c:v>2.521114E6</c:v>
                </c:pt>
                <c:pt idx="3">
                  <c:v>2.365408E6</c:v>
                </c:pt>
                <c:pt idx="4">
                  <c:v>2.389647E6</c:v>
                </c:pt>
                <c:pt idx="5">
                  <c:v>2.243836E6</c:v>
                </c:pt>
                <c:pt idx="6">
                  <c:v>2.221836E6</c:v>
                </c:pt>
                <c:pt idx="7">
                  <c:v>2.128014E6</c:v>
                </c:pt>
                <c:pt idx="8">
                  <c:v>2.209428E6</c:v>
                </c:pt>
                <c:pt idx="9">
                  <c:v>2.527746E6</c:v>
                </c:pt>
                <c:pt idx="10">
                  <c:v>2.646924E6</c:v>
                </c:pt>
                <c:pt idx="11">
                  <c:v>2.710186E6</c:v>
                </c:pt>
                <c:pt idx="12">
                  <c:v>2.708261E6</c:v>
                </c:pt>
                <c:pt idx="13">
                  <c:v>2.732838E6</c:v>
                </c:pt>
                <c:pt idx="14">
                  <c:v>2.572646E6</c:v>
                </c:pt>
                <c:pt idx="15">
                  <c:v>2.624179E6</c:v>
                </c:pt>
                <c:pt idx="16">
                  <c:v>3.030216E6</c:v>
                </c:pt>
                <c:pt idx="17">
                  <c:v>3.004333E6</c:v>
                </c:pt>
                <c:pt idx="18">
                  <c:v>2.857438E6</c:v>
                </c:pt>
                <c:pt idx="19">
                  <c:v>2.82345E6</c:v>
                </c:pt>
                <c:pt idx="20">
                  <c:v>2.756649E6</c:v>
                </c:pt>
                <c:pt idx="21">
                  <c:v>2.384686E6</c:v>
                </c:pt>
                <c:pt idx="22">
                  <c:v>2.196124E6</c:v>
                </c:pt>
                <c:pt idx="23">
                  <c:v>2.575886E6</c:v>
                </c:pt>
                <c:pt idx="24">
                  <c:v>2.704048E6</c:v>
                </c:pt>
                <c:pt idx="25">
                  <c:v>2.795239E6</c:v>
                </c:pt>
                <c:pt idx="26">
                  <c:v>2.858726E6</c:v>
                </c:pt>
                <c:pt idx="27">
                  <c:v>2.835517E6</c:v>
                </c:pt>
                <c:pt idx="28">
                  <c:v>2.715664E6</c:v>
                </c:pt>
                <c:pt idx="29">
                  <c:v>2.724517E6</c:v>
                </c:pt>
                <c:pt idx="30">
                  <c:v>3.073749E6</c:v>
                </c:pt>
                <c:pt idx="31">
                  <c:v>3.234762E6</c:v>
                </c:pt>
                <c:pt idx="32">
                  <c:v>3.28143E6</c:v>
                </c:pt>
                <c:pt idx="33">
                  <c:v>3.131529E6</c:v>
                </c:pt>
                <c:pt idx="34">
                  <c:v>2.876684E6</c:v>
                </c:pt>
                <c:pt idx="35">
                  <c:v>2.484706E6</c:v>
                </c:pt>
                <c:pt idx="36">
                  <c:v>2.425165E6</c:v>
                </c:pt>
                <c:pt idx="37">
                  <c:v>2.824484E6</c:v>
                </c:pt>
                <c:pt idx="38">
                  <c:v>2.691681E6</c:v>
                </c:pt>
                <c:pt idx="39">
                  <c:v>2.546615E6</c:v>
                </c:pt>
                <c:pt idx="40">
                  <c:v>2.536027E6</c:v>
                </c:pt>
                <c:pt idx="41">
                  <c:v>2.393209E6</c:v>
                </c:pt>
                <c:pt idx="42">
                  <c:v>2.070234E6</c:v>
                </c:pt>
                <c:pt idx="43">
                  <c:v>2.053468E6</c:v>
                </c:pt>
                <c:pt idx="44">
                  <c:v>2.496715E6</c:v>
                </c:pt>
                <c:pt idx="45">
                  <c:v>2.592882E6</c:v>
                </c:pt>
                <c:pt idx="46">
                  <c:v>2.533782E6</c:v>
                </c:pt>
                <c:pt idx="47">
                  <c:v>2.074469E6</c:v>
                </c:pt>
                <c:pt idx="48">
                  <c:v>2.39232E6</c:v>
                </c:pt>
                <c:pt idx="49">
                  <c:v>2.357591E6</c:v>
                </c:pt>
                <c:pt idx="50">
                  <c:v>2.481492E6</c:v>
                </c:pt>
                <c:pt idx="51">
                  <c:v>2.526911E6</c:v>
                </c:pt>
                <c:pt idx="52">
                  <c:v>2.562003E6</c:v>
                </c:pt>
                <c:pt idx="53">
                  <c:v>2.542476E6</c:v>
                </c:pt>
                <c:pt idx="54">
                  <c:v>2.582045E6</c:v>
                </c:pt>
                <c:pt idx="55">
                  <c:v>2.361484E6</c:v>
                </c:pt>
                <c:pt idx="56">
                  <c:v>2.265215E6</c:v>
                </c:pt>
                <c:pt idx="57">
                  <c:v>2.562716E6</c:v>
                </c:pt>
                <c:pt idx="58">
                  <c:v>2.544559E6</c:v>
                </c:pt>
                <c:pt idx="59">
                  <c:v>2.380369E6</c:v>
                </c:pt>
                <c:pt idx="60">
                  <c:v>2.216499E6</c:v>
                </c:pt>
              </c:numCache>
            </c:numRef>
          </c:yVal>
          <c:smooth val="0"/>
        </c:ser>
        <c:dLbls>
          <c:showLegendKey val="0"/>
          <c:showVal val="0"/>
          <c:showCatName val="0"/>
          <c:showSerName val="0"/>
          <c:showPercent val="0"/>
          <c:showBubbleSize val="0"/>
        </c:dLbls>
        <c:axId val="-2074079912"/>
        <c:axId val="-2073457832"/>
      </c:scatterChart>
      <c:valAx>
        <c:axId val="-2074079912"/>
        <c:scaling>
          <c:orientation val="minMax"/>
        </c:scaling>
        <c:delete val="0"/>
        <c:axPos val="b"/>
        <c:numFmt formatCode="m/d/yyyy" sourceLinked="1"/>
        <c:majorTickMark val="out"/>
        <c:minorTickMark val="none"/>
        <c:tickLblPos val="nextTo"/>
        <c:crossAx val="-2073457832"/>
        <c:crosses val="autoZero"/>
        <c:crossBetween val="midCat"/>
      </c:valAx>
      <c:valAx>
        <c:axId val="-2073457832"/>
        <c:scaling>
          <c:orientation val="minMax"/>
        </c:scaling>
        <c:delete val="0"/>
        <c:axPos val="l"/>
        <c:numFmt formatCode="#,##0" sourceLinked="1"/>
        <c:majorTickMark val="out"/>
        <c:minorTickMark val="none"/>
        <c:tickLblPos val="nextTo"/>
        <c:crossAx val="-2074079912"/>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21744211349222"/>
          <c:y val="0.0188786741489453"/>
          <c:w val="0.68839056837445"/>
          <c:h val="0.898322958740422"/>
        </c:manualLayout>
      </c:layout>
      <c:scatterChart>
        <c:scatterStyle val="lineMarker"/>
        <c:varyColors val="0"/>
        <c:ser>
          <c:idx val="1"/>
          <c:order val="0"/>
          <c:tx>
            <c:strRef>
              <c:f>NJ.elec.O3!$I$1</c:f>
              <c:strCache>
                <c:ptCount val="1"/>
                <c:pt idx="0">
                  <c:v>Total Generation</c:v>
                </c:pt>
              </c:strCache>
            </c:strRef>
          </c:tx>
          <c:spPr>
            <a:ln w="28575">
              <a:noFill/>
            </a:ln>
          </c:spPr>
          <c:marker>
            <c:symbol val="circle"/>
            <c:size val="10"/>
          </c:marker>
          <c:xVal>
            <c:numRef>
              <c:f>NJ.elec.O3!$C$2:$C$63</c:f>
              <c:numCache>
                <c:formatCode>m/d/yyyy</c:formatCode>
                <c:ptCount val="62"/>
                <c:pt idx="0">
                  <c:v>38899.0</c:v>
                </c:pt>
                <c:pt idx="1">
                  <c:v>38900.0</c:v>
                </c:pt>
                <c:pt idx="2">
                  <c:v>38901.0</c:v>
                </c:pt>
                <c:pt idx="3">
                  <c:v>38902.0</c:v>
                </c:pt>
                <c:pt idx="4">
                  <c:v>38903.0</c:v>
                </c:pt>
                <c:pt idx="5">
                  <c:v>38904.0</c:v>
                </c:pt>
                <c:pt idx="6">
                  <c:v>38905.0</c:v>
                </c:pt>
                <c:pt idx="7">
                  <c:v>38906.0</c:v>
                </c:pt>
                <c:pt idx="8">
                  <c:v>38907.0</c:v>
                </c:pt>
                <c:pt idx="9">
                  <c:v>38908.0</c:v>
                </c:pt>
                <c:pt idx="10">
                  <c:v>38909.0</c:v>
                </c:pt>
                <c:pt idx="11">
                  <c:v>38910.0</c:v>
                </c:pt>
                <c:pt idx="12">
                  <c:v>38911.0</c:v>
                </c:pt>
                <c:pt idx="13">
                  <c:v>38912.0</c:v>
                </c:pt>
                <c:pt idx="14">
                  <c:v>38913.0</c:v>
                </c:pt>
                <c:pt idx="15">
                  <c:v>38914.0</c:v>
                </c:pt>
                <c:pt idx="16">
                  <c:v>38915.0</c:v>
                </c:pt>
                <c:pt idx="17">
                  <c:v>38916.0</c:v>
                </c:pt>
                <c:pt idx="18">
                  <c:v>38917.0</c:v>
                </c:pt>
                <c:pt idx="19">
                  <c:v>38918.0</c:v>
                </c:pt>
                <c:pt idx="20">
                  <c:v>38919.0</c:v>
                </c:pt>
                <c:pt idx="21">
                  <c:v>38920.0</c:v>
                </c:pt>
                <c:pt idx="22">
                  <c:v>38921.0</c:v>
                </c:pt>
                <c:pt idx="23">
                  <c:v>38922.0</c:v>
                </c:pt>
                <c:pt idx="24">
                  <c:v>38923.0</c:v>
                </c:pt>
                <c:pt idx="25">
                  <c:v>38924.0</c:v>
                </c:pt>
                <c:pt idx="26">
                  <c:v>38925.0</c:v>
                </c:pt>
                <c:pt idx="27">
                  <c:v>38926.0</c:v>
                </c:pt>
                <c:pt idx="28">
                  <c:v>38927.0</c:v>
                </c:pt>
                <c:pt idx="29">
                  <c:v>38928.0</c:v>
                </c:pt>
                <c:pt idx="30">
                  <c:v>38929.0</c:v>
                </c:pt>
                <c:pt idx="31">
                  <c:v>38930.0</c:v>
                </c:pt>
                <c:pt idx="32">
                  <c:v>38931.0</c:v>
                </c:pt>
                <c:pt idx="33">
                  <c:v>38932.0</c:v>
                </c:pt>
                <c:pt idx="34">
                  <c:v>38933.0</c:v>
                </c:pt>
                <c:pt idx="35">
                  <c:v>38934.0</c:v>
                </c:pt>
                <c:pt idx="36">
                  <c:v>38935.0</c:v>
                </c:pt>
                <c:pt idx="37">
                  <c:v>38936.0</c:v>
                </c:pt>
                <c:pt idx="38">
                  <c:v>38937.0</c:v>
                </c:pt>
                <c:pt idx="39">
                  <c:v>38938.0</c:v>
                </c:pt>
                <c:pt idx="40">
                  <c:v>38939.0</c:v>
                </c:pt>
                <c:pt idx="41">
                  <c:v>38940.0</c:v>
                </c:pt>
                <c:pt idx="42">
                  <c:v>38941.0</c:v>
                </c:pt>
                <c:pt idx="43">
                  <c:v>38942.0</c:v>
                </c:pt>
                <c:pt idx="44">
                  <c:v>38943.0</c:v>
                </c:pt>
                <c:pt idx="45">
                  <c:v>38944.0</c:v>
                </c:pt>
                <c:pt idx="46">
                  <c:v>38945.0</c:v>
                </c:pt>
                <c:pt idx="47">
                  <c:v>38946.0</c:v>
                </c:pt>
                <c:pt idx="48">
                  <c:v>38947.0</c:v>
                </c:pt>
                <c:pt idx="49">
                  <c:v>38948.0</c:v>
                </c:pt>
                <c:pt idx="50">
                  <c:v>38949.0</c:v>
                </c:pt>
                <c:pt idx="51">
                  <c:v>38950.0</c:v>
                </c:pt>
                <c:pt idx="52">
                  <c:v>38951.0</c:v>
                </c:pt>
                <c:pt idx="53">
                  <c:v>38952.0</c:v>
                </c:pt>
                <c:pt idx="54">
                  <c:v>38953.0</c:v>
                </c:pt>
                <c:pt idx="55">
                  <c:v>38954.0</c:v>
                </c:pt>
                <c:pt idx="56">
                  <c:v>38955.0</c:v>
                </c:pt>
                <c:pt idx="57">
                  <c:v>38956.0</c:v>
                </c:pt>
                <c:pt idx="58">
                  <c:v>38957.0</c:v>
                </c:pt>
                <c:pt idx="59">
                  <c:v>38958.0</c:v>
                </c:pt>
                <c:pt idx="60">
                  <c:v>38959.0</c:v>
                </c:pt>
                <c:pt idx="61">
                  <c:v>38960.0</c:v>
                </c:pt>
              </c:numCache>
            </c:numRef>
          </c:xVal>
          <c:yVal>
            <c:numRef>
              <c:f>NJ.elec.O3!$I$2:$I$63</c:f>
              <c:numCache>
                <c:formatCode>0.0E+00</c:formatCode>
                <c:ptCount val="62"/>
                <c:pt idx="0">
                  <c:v>2.28503795E6</c:v>
                </c:pt>
                <c:pt idx="1">
                  <c:v>2.36643621E6</c:v>
                </c:pt>
                <c:pt idx="2">
                  <c:v>2.52111366E6</c:v>
                </c:pt>
                <c:pt idx="3">
                  <c:v>2.3654076E6</c:v>
                </c:pt>
                <c:pt idx="4">
                  <c:v>2.3896473E6</c:v>
                </c:pt>
                <c:pt idx="5">
                  <c:v>2.24383602E6</c:v>
                </c:pt>
                <c:pt idx="6">
                  <c:v>2.2218356E6</c:v>
                </c:pt>
                <c:pt idx="7">
                  <c:v>2.12801433E6</c:v>
                </c:pt>
                <c:pt idx="8">
                  <c:v>2.20942819E6</c:v>
                </c:pt>
                <c:pt idx="9">
                  <c:v>2.52774577E6</c:v>
                </c:pt>
                <c:pt idx="10">
                  <c:v>2.64692436E6</c:v>
                </c:pt>
                <c:pt idx="11">
                  <c:v>2.71018608E6</c:v>
                </c:pt>
                <c:pt idx="12">
                  <c:v>2.7082611E6</c:v>
                </c:pt>
                <c:pt idx="13">
                  <c:v>2.73283812E6</c:v>
                </c:pt>
                <c:pt idx="14">
                  <c:v>2.57264572E6</c:v>
                </c:pt>
                <c:pt idx="15">
                  <c:v>2.62417922E6</c:v>
                </c:pt>
                <c:pt idx="16">
                  <c:v>3.03021588E6</c:v>
                </c:pt>
                <c:pt idx="17">
                  <c:v>3.00433309E6</c:v>
                </c:pt>
                <c:pt idx="18">
                  <c:v>2.85743809E6</c:v>
                </c:pt>
                <c:pt idx="19">
                  <c:v>2.82344975E6</c:v>
                </c:pt>
                <c:pt idx="20">
                  <c:v>2.75664864E6</c:v>
                </c:pt>
                <c:pt idx="21">
                  <c:v>2.384686E6</c:v>
                </c:pt>
                <c:pt idx="22">
                  <c:v>2.19612369E6</c:v>
                </c:pt>
                <c:pt idx="23">
                  <c:v>2.57588557E6</c:v>
                </c:pt>
                <c:pt idx="24">
                  <c:v>2.70404792E6</c:v>
                </c:pt>
                <c:pt idx="25">
                  <c:v>2.79523946E6</c:v>
                </c:pt>
                <c:pt idx="26">
                  <c:v>2.85872646E6</c:v>
                </c:pt>
                <c:pt idx="27">
                  <c:v>2.83551712E6</c:v>
                </c:pt>
                <c:pt idx="28">
                  <c:v>2.71566362E6</c:v>
                </c:pt>
                <c:pt idx="29">
                  <c:v>2.7245168E6</c:v>
                </c:pt>
                <c:pt idx="30">
                  <c:v>3.0737488E6</c:v>
                </c:pt>
                <c:pt idx="31">
                  <c:v>3.2347624E6</c:v>
                </c:pt>
                <c:pt idx="32">
                  <c:v>3.28142962E6</c:v>
                </c:pt>
                <c:pt idx="33">
                  <c:v>3.13152915E6</c:v>
                </c:pt>
                <c:pt idx="34">
                  <c:v>2.87668437E6</c:v>
                </c:pt>
                <c:pt idx="35">
                  <c:v>2.4847062E6</c:v>
                </c:pt>
                <c:pt idx="36">
                  <c:v>2.42516454E6</c:v>
                </c:pt>
                <c:pt idx="37">
                  <c:v>2.8244844E6</c:v>
                </c:pt>
                <c:pt idx="38">
                  <c:v>2.69168147E6</c:v>
                </c:pt>
                <c:pt idx="39">
                  <c:v>2.54661457E6</c:v>
                </c:pt>
                <c:pt idx="40">
                  <c:v>2.5360272E6</c:v>
                </c:pt>
                <c:pt idx="41">
                  <c:v>2.39320872E6</c:v>
                </c:pt>
                <c:pt idx="42">
                  <c:v>2.07023354E6</c:v>
                </c:pt>
                <c:pt idx="43">
                  <c:v>2.05346825E6</c:v>
                </c:pt>
                <c:pt idx="44">
                  <c:v>2.4967155E6</c:v>
                </c:pt>
                <c:pt idx="45">
                  <c:v>2.59288152E6</c:v>
                </c:pt>
                <c:pt idx="46">
                  <c:v>2.53378212E6</c:v>
                </c:pt>
                <c:pt idx="47">
                  <c:v>2.52849764E6</c:v>
                </c:pt>
                <c:pt idx="48">
                  <c:v>2.5314635E6</c:v>
                </c:pt>
                <c:pt idx="49">
                  <c:v>2.39232E6</c:v>
                </c:pt>
                <c:pt idx="50">
                  <c:v>2.35759142E6</c:v>
                </c:pt>
                <c:pt idx="51">
                  <c:v>2.48149158E6</c:v>
                </c:pt>
                <c:pt idx="52">
                  <c:v>2.52691095E6</c:v>
                </c:pt>
                <c:pt idx="53">
                  <c:v>2.56200311E6</c:v>
                </c:pt>
                <c:pt idx="54">
                  <c:v>2.54247572E6</c:v>
                </c:pt>
                <c:pt idx="55">
                  <c:v>2.58204542E6</c:v>
                </c:pt>
                <c:pt idx="56">
                  <c:v>2.36148354E6</c:v>
                </c:pt>
                <c:pt idx="57">
                  <c:v>2.26521502E6</c:v>
                </c:pt>
                <c:pt idx="58">
                  <c:v>2.56271554E6</c:v>
                </c:pt>
                <c:pt idx="59">
                  <c:v>2.54455938E6</c:v>
                </c:pt>
                <c:pt idx="60">
                  <c:v>2.38036934E6</c:v>
                </c:pt>
                <c:pt idx="61">
                  <c:v>2.2164988E6</c:v>
                </c:pt>
              </c:numCache>
            </c:numRef>
          </c:yVal>
          <c:smooth val="0"/>
        </c:ser>
        <c:dLbls>
          <c:showLegendKey val="0"/>
          <c:showVal val="0"/>
          <c:showCatName val="0"/>
          <c:showSerName val="0"/>
          <c:showPercent val="0"/>
          <c:showBubbleSize val="0"/>
        </c:dLbls>
        <c:axId val="-2133369800"/>
        <c:axId val="-2060829368"/>
      </c:scatterChart>
      <c:scatterChart>
        <c:scatterStyle val="lineMarker"/>
        <c:varyColors val="0"/>
        <c:ser>
          <c:idx val="2"/>
          <c:order val="1"/>
          <c:tx>
            <c:strRef>
              <c:f>NJ.elec.O3!$P$1</c:f>
              <c:strCache>
                <c:ptCount val="1"/>
                <c:pt idx="0">
                  <c:v>PM25max</c:v>
                </c:pt>
              </c:strCache>
            </c:strRef>
          </c:tx>
          <c:spPr>
            <a:ln w="28575">
              <a:noFill/>
            </a:ln>
          </c:spPr>
          <c:marker>
            <c:symbol val="circle"/>
            <c:size val="10"/>
            <c:spPr>
              <a:solidFill>
                <a:srgbClr val="CE0026"/>
              </a:solidFill>
            </c:spPr>
          </c:marker>
          <c:xVal>
            <c:numRef>
              <c:f>NJ.elec.O3!$C$2:$C$63</c:f>
              <c:numCache>
                <c:formatCode>m/d/yyyy</c:formatCode>
                <c:ptCount val="62"/>
                <c:pt idx="0">
                  <c:v>38899.0</c:v>
                </c:pt>
                <c:pt idx="1">
                  <c:v>38900.0</c:v>
                </c:pt>
                <c:pt idx="2">
                  <c:v>38901.0</c:v>
                </c:pt>
                <c:pt idx="3">
                  <c:v>38902.0</c:v>
                </c:pt>
                <c:pt idx="4">
                  <c:v>38903.0</c:v>
                </c:pt>
                <c:pt idx="5">
                  <c:v>38904.0</c:v>
                </c:pt>
                <c:pt idx="6">
                  <c:v>38905.0</c:v>
                </c:pt>
                <c:pt idx="7">
                  <c:v>38906.0</c:v>
                </c:pt>
                <c:pt idx="8">
                  <c:v>38907.0</c:v>
                </c:pt>
                <c:pt idx="9">
                  <c:v>38908.0</c:v>
                </c:pt>
                <c:pt idx="10">
                  <c:v>38909.0</c:v>
                </c:pt>
                <c:pt idx="11">
                  <c:v>38910.0</c:v>
                </c:pt>
                <c:pt idx="12">
                  <c:v>38911.0</c:v>
                </c:pt>
                <c:pt idx="13">
                  <c:v>38912.0</c:v>
                </c:pt>
                <c:pt idx="14">
                  <c:v>38913.0</c:v>
                </c:pt>
                <c:pt idx="15">
                  <c:v>38914.0</c:v>
                </c:pt>
                <c:pt idx="16">
                  <c:v>38915.0</c:v>
                </c:pt>
                <c:pt idx="17">
                  <c:v>38916.0</c:v>
                </c:pt>
                <c:pt idx="18">
                  <c:v>38917.0</c:v>
                </c:pt>
                <c:pt idx="19">
                  <c:v>38918.0</c:v>
                </c:pt>
                <c:pt idx="20">
                  <c:v>38919.0</c:v>
                </c:pt>
                <c:pt idx="21">
                  <c:v>38920.0</c:v>
                </c:pt>
                <c:pt idx="22">
                  <c:v>38921.0</c:v>
                </c:pt>
                <c:pt idx="23">
                  <c:v>38922.0</c:v>
                </c:pt>
                <c:pt idx="24">
                  <c:v>38923.0</c:v>
                </c:pt>
                <c:pt idx="25">
                  <c:v>38924.0</c:v>
                </c:pt>
                <c:pt idx="26">
                  <c:v>38925.0</c:v>
                </c:pt>
                <c:pt idx="27">
                  <c:v>38926.0</c:v>
                </c:pt>
                <c:pt idx="28">
                  <c:v>38927.0</c:v>
                </c:pt>
                <c:pt idx="29">
                  <c:v>38928.0</c:v>
                </c:pt>
                <c:pt idx="30">
                  <c:v>38929.0</c:v>
                </c:pt>
                <c:pt idx="31">
                  <c:v>38930.0</c:v>
                </c:pt>
                <c:pt idx="32">
                  <c:v>38931.0</c:v>
                </c:pt>
                <c:pt idx="33">
                  <c:v>38932.0</c:v>
                </c:pt>
                <c:pt idx="34">
                  <c:v>38933.0</c:v>
                </c:pt>
                <c:pt idx="35">
                  <c:v>38934.0</c:v>
                </c:pt>
                <c:pt idx="36">
                  <c:v>38935.0</c:v>
                </c:pt>
                <c:pt idx="37">
                  <c:v>38936.0</c:v>
                </c:pt>
                <c:pt idx="38">
                  <c:v>38937.0</c:v>
                </c:pt>
                <c:pt idx="39">
                  <c:v>38938.0</c:v>
                </c:pt>
                <c:pt idx="40">
                  <c:v>38939.0</c:v>
                </c:pt>
                <c:pt idx="41">
                  <c:v>38940.0</c:v>
                </c:pt>
                <c:pt idx="42">
                  <c:v>38941.0</c:v>
                </c:pt>
                <c:pt idx="43">
                  <c:v>38942.0</c:v>
                </c:pt>
                <c:pt idx="44">
                  <c:v>38943.0</c:v>
                </c:pt>
                <c:pt idx="45">
                  <c:v>38944.0</c:v>
                </c:pt>
                <c:pt idx="46">
                  <c:v>38945.0</c:v>
                </c:pt>
                <c:pt idx="47">
                  <c:v>38946.0</c:v>
                </c:pt>
                <c:pt idx="48">
                  <c:v>38947.0</c:v>
                </c:pt>
                <c:pt idx="49">
                  <c:v>38948.0</c:v>
                </c:pt>
                <c:pt idx="50">
                  <c:v>38949.0</c:v>
                </c:pt>
                <c:pt idx="51">
                  <c:v>38950.0</c:v>
                </c:pt>
                <c:pt idx="52">
                  <c:v>38951.0</c:v>
                </c:pt>
                <c:pt idx="53">
                  <c:v>38952.0</c:v>
                </c:pt>
                <c:pt idx="54">
                  <c:v>38953.0</c:v>
                </c:pt>
                <c:pt idx="55">
                  <c:v>38954.0</c:v>
                </c:pt>
                <c:pt idx="56">
                  <c:v>38955.0</c:v>
                </c:pt>
                <c:pt idx="57">
                  <c:v>38956.0</c:v>
                </c:pt>
                <c:pt idx="58">
                  <c:v>38957.0</c:v>
                </c:pt>
                <c:pt idx="59">
                  <c:v>38958.0</c:v>
                </c:pt>
                <c:pt idx="60">
                  <c:v>38959.0</c:v>
                </c:pt>
                <c:pt idx="61">
                  <c:v>38960.0</c:v>
                </c:pt>
              </c:numCache>
            </c:numRef>
          </c:xVal>
          <c:yVal>
            <c:numRef>
              <c:f>NJ.elec.O3!$P$2:$P$63</c:f>
              <c:numCache>
                <c:formatCode>General</c:formatCode>
                <c:ptCount val="62"/>
                <c:pt idx="0">
                  <c:v>24.7</c:v>
                </c:pt>
                <c:pt idx="1">
                  <c:v>26.2</c:v>
                </c:pt>
                <c:pt idx="2">
                  <c:v>27.1</c:v>
                </c:pt>
                <c:pt idx="3">
                  <c:v>38.5</c:v>
                </c:pt>
                <c:pt idx="4">
                  <c:v>24.1</c:v>
                </c:pt>
                <c:pt idx="5">
                  <c:v>9.8</c:v>
                </c:pt>
                <c:pt idx="6">
                  <c:v>10.5</c:v>
                </c:pt>
                <c:pt idx="7">
                  <c:v>15.7</c:v>
                </c:pt>
                <c:pt idx="8">
                  <c:v>17.9</c:v>
                </c:pt>
                <c:pt idx="9">
                  <c:v>34.7</c:v>
                </c:pt>
                <c:pt idx="10">
                  <c:v>40.2</c:v>
                </c:pt>
                <c:pt idx="11">
                  <c:v>49.0</c:v>
                </c:pt>
                <c:pt idx="12">
                  <c:v>23.9</c:v>
                </c:pt>
                <c:pt idx="13">
                  <c:v>13.7</c:v>
                </c:pt>
                <c:pt idx="14">
                  <c:v>15.9</c:v>
                </c:pt>
                <c:pt idx="15">
                  <c:v>19.0</c:v>
                </c:pt>
                <c:pt idx="16">
                  <c:v>20.7</c:v>
                </c:pt>
                <c:pt idx="17">
                  <c:v>36.1</c:v>
                </c:pt>
                <c:pt idx="18">
                  <c:v>20.1</c:v>
                </c:pt>
                <c:pt idx="19">
                  <c:v>13.6</c:v>
                </c:pt>
                <c:pt idx="20">
                  <c:v>27.6</c:v>
                </c:pt>
                <c:pt idx="21">
                  <c:v>23.6</c:v>
                </c:pt>
                <c:pt idx="24">
                  <c:v>23.2</c:v>
                </c:pt>
                <c:pt idx="25">
                  <c:v>21.3</c:v>
                </c:pt>
                <c:pt idx="26">
                  <c:v>30.1</c:v>
                </c:pt>
                <c:pt idx="27">
                  <c:v>22.6</c:v>
                </c:pt>
                <c:pt idx="28">
                  <c:v>21.7</c:v>
                </c:pt>
                <c:pt idx="29">
                  <c:v>17.6</c:v>
                </c:pt>
                <c:pt idx="30">
                  <c:v>24.7</c:v>
                </c:pt>
                <c:pt idx="31">
                  <c:v>37.5</c:v>
                </c:pt>
                <c:pt idx="32">
                  <c:v>45.8</c:v>
                </c:pt>
                <c:pt idx="33">
                  <c:v>45.1</c:v>
                </c:pt>
                <c:pt idx="34">
                  <c:v>12.2</c:v>
                </c:pt>
                <c:pt idx="35">
                  <c:v>7.8</c:v>
                </c:pt>
                <c:pt idx="36">
                  <c:v>13.6</c:v>
                </c:pt>
                <c:pt idx="37">
                  <c:v>30.2</c:v>
                </c:pt>
                <c:pt idx="38">
                  <c:v>11.2</c:v>
                </c:pt>
                <c:pt idx="39">
                  <c:v>9.700000000000001</c:v>
                </c:pt>
                <c:pt idx="40">
                  <c:v>21.3</c:v>
                </c:pt>
                <c:pt idx="41">
                  <c:v>6.8</c:v>
                </c:pt>
                <c:pt idx="42">
                  <c:v>6.2</c:v>
                </c:pt>
                <c:pt idx="43">
                  <c:v>4.7</c:v>
                </c:pt>
                <c:pt idx="44">
                  <c:v>24.9</c:v>
                </c:pt>
                <c:pt idx="45">
                  <c:v>22.5</c:v>
                </c:pt>
                <c:pt idx="46">
                  <c:v>10.0</c:v>
                </c:pt>
                <c:pt idx="47">
                  <c:v>12.0</c:v>
                </c:pt>
                <c:pt idx="48">
                  <c:v>15.0</c:v>
                </c:pt>
                <c:pt idx="49">
                  <c:v>11.3</c:v>
                </c:pt>
                <c:pt idx="50">
                  <c:v>18.2</c:v>
                </c:pt>
                <c:pt idx="51">
                  <c:v>9.700000000000001</c:v>
                </c:pt>
                <c:pt idx="52">
                  <c:v>10.8</c:v>
                </c:pt>
                <c:pt idx="53">
                  <c:v>11.3</c:v>
                </c:pt>
                <c:pt idx="54">
                  <c:v>20.5</c:v>
                </c:pt>
                <c:pt idx="55">
                  <c:v>20.7</c:v>
                </c:pt>
                <c:pt idx="56">
                  <c:v>9.3</c:v>
                </c:pt>
                <c:pt idx="57">
                  <c:v>13.0</c:v>
                </c:pt>
                <c:pt idx="58">
                  <c:v>17.0</c:v>
                </c:pt>
                <c:pt idx="59">
                  <c:v>10.0</c:v>
                </c:pt>
                <c:pt idx="60">
                  <c:v>9.8</c:v>
                </c:pt>
                <c:pt idx="61">
                  <c:v>8.700000000000001</c:v>
                </c:pt>
              </c:numCache>
            </c:numRef>
          </c:yVal>
          <c:smooth val="0"/>
        </c:ser>
        <c:dLbls>
          <c:showLegendKey val="0"/>
          <c:showVal val="0"/>
          <c:showCatName val="0"/>
          <c:showSerName val="0"/>
          <c:showPercent val="0"/>
          <c:showBubbleSize val="0"/>
        </c:dLbls>
        <c:axId val="-2133636408"/>
        <c:axId val="-2061269576"/>
      </c:scatterChart>
      <c:valAx>
        <c:axId val="-2133369800"/>
        <c:scaling>
          <c:orientation val="minMax"/>
        </c:scaling>
        <c:delete val="0"/>
        <c:axPos val="b"/>
        <c:numFmt formatCode="m/d/yyyy" sourceLinked="1"/>
        <c:majorTickMark val="out"/>
        <c:minorTickMark val="none"/>
        <c:tickLblPos val="nextTo"/>
        <c:txPr>
          <a:bodyPr rot="-1680000"/>
          <a:lstStyle/>
          <a:p>
            <a:pPr>
              <a:defRPr/>
            </a:pPr>
            <a:endParaRPr lang="en-US"/>
          </a:p>
        </c:txPr>
        <c:crossAx val="-2060829368"/>
        <c:crosses val="autoZero"/>
        <c:crossBetween val="midCat"/>
      </c:valAx>
      <c:valAx>
        <c:axId val="-2060829368"/>
        <c:scaling>
          <c:orientation val="minMax"/>
        </c:scaling>
        <c:delete val="0"/>
        <c:axPos val="l"/>
        <c:numFmt formatCode="0.0E+00" sourceLinked="1"/>
        <c:majorTickMark val="out"/>
        <c:minorTickMark val="none"/>
        <c:tickLblPos val="nextTo"/>
        <c:crossAx val="-2133369800"/>
        <c:crosses val="autoZero"/>
        <c:crossBetween val="midCat"/>
      </c:valAx>
      <c:valAx>
        <c:axId val="-2061269576"/>
        <c:scaling>
          <c:orientation val="minMax"/>
          <c:max val="50.0"/>
        </c:scaling>
        <c:delete val="0"/>
        <c:axPos val="r"/>
        <c:numFmt formatCode="General" sourceLinked="1"/>
        <c:majorTickMark val="out"/>
        <c:minorTickMark val="none"/>
        <c:tickLblPos val="nextTo"/>
        <c:crossAx val="-2133636408"/>
        <c:crosses val="max"/>
        <c:crossBetween val="midCat"/>
        <c:majorUnit val="10.0"/>
        <c:minorUnit val="5.0"/>
      </c:valAx>
      <c:valAx>
        <c:axId val="-2133636408"/>
        <c:scaling>
          <c:orientation val="minMax"/>
        </c:scaling>
        <c:delete val="1"/>
        <c:axPos val="b"/>
        <c:numFmt formatCode="m/d/yyyy" sourceLinked="1"/>
        <c:majorTickMark val="out"/>
        <c:minorTickMark val="none"/>
        <c:tickLblPos val="none"/>
        <c:crossAx val="-2061269576"/>
        <c:crosses val="autoZero"/>
        <c:crossBetween val="midCat"/>
      </c:valAx>
    </c:plotArea>
    <c:legend>
      <c:legendPos val="r"/>
      <c:layout>
        <c:manualLayout>
          <c:xMode val="edge"/>
          <c:yMode val="edge"/>
          <c:x val="0.581341183424856"/>
          <c:y val="0.768345511978263"/>
          <c:w val="0.221577113505643"/>
          <c:h val="0.0921828969279229"/>
        </c:manualLayout>
      </c:layout>
      <c:overlay val="0"/>
    </c:legend>
    <c:plotVisOnly val="1"/>
    <c:dispBlanksAs val="gap"/>
    <c:showDLblsOverMax val="0"/>
  </c:chart>
  <c:txPr>
    <a:bodyPr/>
    <a:lstStyle/>
    <a:p>
      <a:pPr>
        <a:defRPr sz="1400" baseline="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39360092183601"/>
          <c:y val="0.0199357476699896"/>
          <c:w val="0.725096831188787"/>
          <c:h val="0.892629756603153"/>
        </c:manualLayout>
      </c:layout>
      <c:scatterChart>
        <c:scatterStyle val="lineMarker"/>
        <c:varyColors val="0"/>
        <c:ser>
          <c:idx val="1"/>
          <c:order val="1"/>
          <c:tx>
            <c:strRef>
              <c:f>NJ.elec.O3!$I$1</c:f>
              <c:strCache>
                <c:ptCount val="1"/>
                <c:pt idx="0">
                  <c:v>Total Generation</c:v>
                </c:pt>
              </c:strCache>
            </c:strRef>
          </c:tx>
          <c:spPr>
            <a:ln w="28575">
              <a:noFill/>
            </a:ln>
          </c:spPr>
          <c:marker>
            <c:symbol val="circle"/>
            <c:size val="10"/>
          </c:marker>
          <c:xVal>
            <c:numRef>
              <c:f>NJ.elec.O3!$C$2:$C$63</c:f>
              <c:numCache>
                <c:formatCode>m/d/yyyy</c:formatCode>
                <c:ptCount val="62"/>
                <c:pt idx="0">
                  <c:v>38899.0</c:v>
                </c:pt>
                <c:pt idx="1">
                  <c:v>38900.0</c:v>
                </c:pt>
                <c:pt idx="2">
                  <c:v>38901.0</c:v>
                </c:pt>
                <c:pt idx="3">
                  <c:v>38902.0</c:v>
                </c:pt>
                <c:pt idx="4">
                  <c:v>38903.0</c:v>
                </c:pt>
                <c:pt idx="5">
                  <c:v>38904.0</c:v>
                </c:pt>
                <c:pt idx="6">
                  <c:v>38905.0</c:v>
                </c:pt>
                <c:pt idx="7">
                  <c:v>38906.0</c:v>
                </c:pt>
                <c:pt idx="8">
                  <c:v>38907.0</c:v>
                </c:pt>
                <c:pt idx="9">
                  <c:v>38908.0</c:v>
                </c:pt>
                <c:pt idx="10">
                  <c:v>38909.0</c:v>
                </c:pt>
                <c:pt idx="11">
                  <c:v>38910.0</c:v>
                </c:pt>
                <c:pt idx="12">
                  <c:v>38911.0</c:v>
                </c:pt>
                <c:pt idx="13">
                  <c:v>38912.0</c:v>
                </c:pt>
                <c:pt idx="14">
                  <c:v>38913.0</c:v>
                </c:pt>
                <c:pt idx="15">
                  <c:v>38914.0</c:v>
                </c:pt>
                <c:pt idx="16">
                  <c:v>38915.0</c:v>
                </c:pt>
                <c:pt idx="17">
                  <c:v>38916.0</c:v>
                </c:pt>
                <c:pt idx="18">
                  <c:v>38917.0</c:v>
                </c:pt>
                <c:pt idx="19">
                  <c:v>38918.0</c:v>
                </c:pt>
                <c:pt idx="20">
                  <c:v>38919.0</c:v>
                </c:pt>
                <c:pt idx="21">
                  <c:v>38920.0</c:v>
                </c:pt>
                <c:pt idx="22">
                  <c:v>38921.0</c:v>
                </c:pt>
                <c:pt idx="23">
                  <c:v>38922.0</c:v>
                </c:pt>
                <c:pt idx="24">
                  <c:v>38923.0</c:v>
                </c:pt>
                <c:pt idx="25">
                  <c:v>38924.0</c:v>
                </c:pt>
                <c:pt idx="26">
                  <c:v>38925.0</c:v>
                </c:pt>
                <c:pt idx="27">
                  <c:v>38926.0</c:v>
                </c:pt>
                <c:pt idx="28">
                  <c:v>38927.0</c:v>
                </c:pt>
                <c:pt idx="29">
                  <c:v>38928.0</c:v>
                </c:pt>
                <c:pt idx="30">
                  <c:v>38929.0</c:v>
                </c:pt>
                <c:pt idx="31">
                  <c:v>38930.0</c:v>
                </c:pt>
                <c:pt idx="32">
                  <c:v>38931.0</c:v>
                </c:pt>
                <c:pt idx="33">
                  <c:v>38932.0</c:v>
                </c:pt>
                <c:pt idx="34">
                  <c:v>38933.0</c:v>
                </c:pt>
                <c:pt idx="35">
                  <c:v>38934.0</c:v>
                </c:pt>
                <c:pt idx="36">
                  <c:v>38935.0</c:v>
                </c:pt>
                <c:pt idx="37">
                  <c:v>38936.0</c:v>
                </c:pt>
                <c:pt idx="38">
                  <c:v>38937.0</c:v>
                </c:pt>
                <c:pt idx="39">
                  <c:v>38938.0</c:v>
                </c:pt>
                <c:pt idx="40">
                  <c:v>38939.0</c:v>
                </c:pt>
                <c:pt idx="41">
                  <c:v>38940.0</c:v>
                </c:pt>
                <c:pt idx="42">
                  <c:v>38941.0</c:v>
                </c:pt>
                <c:pt idx="43">
                  <c:v>38942.0</c:v>
                </c:pt>
                <c:pt idx="44">
                  <c:v>38943.0</c:v>
                </c:pt>
                <c:pt idx="45">
                  <c:v>38944.0</c:v>
                </c:pt>
                <c:pt idx="46">
                  <c:v>38945.0</c:v>
                </c:pt>
                <c:pt idx="47">
                  <c:v>38946.0</c:v>
                </c:pt>
                <c:pt idx="48">
                  <c:v>38947.0</c:v>
                </c:pt>
                <c:pt idx="49">
                  <c:v>38948.0</c:v>
                </c:pt>
                <c:pt idx="50">
                  <c:v>38949.0</c:v>
                </c:pt>
                <c:pt idx="51">
                  <c:v>38950.0</c:v>
                </c:pt>
                <c:pt idx="52">
                  <c:v>38951.0</c:v>
                </c:pt>
                <c:pt idx="53">
                  <c:v>38952.0</c:v>
                </c:pt>
                <c:pt idx="54">
                  <c:v>38953.0</c:v>
                </c:pt>
                <c:pt idx="55">
                  <c:v>38954.0</c:v>
                </c:pt>
                <c:pt idx="56">
                  <c:v>38955.0</c:v>
                </c:pt>
                <c:pt idx="57">
                  <c:v>38956.0</c:v>
                </c:pt>
                <c:pt idx="58">
                  <c:v>38957.0</c:v>
                </c:pt>
                <c:pt idx="59">
                  <c:v>38958.0</c:v>
                </c:pt>
                <c:pt idx="60">
                  <c:v>38959.0</c:v>
                </c:pt>
                <c:pt idx="61">
                  <c:v>38960.0</c:v>
                </c:pt>
              </c:numCache>
            </c:numRef>
          </c:xVal>
          <c:yVal>
            <c:numRef>
              <c:f>NJ.elec.O3!$I$2:$I$63</c:f>
              <c:numCache>
                <c:formatCode>0.0E+00</c:formatCode>
                <c:ptCount val="62"/>
                <c:pt idx="0">
                  <c:v>2.28503795E6</c:v>
                </c:pt>
                <c:pt idx="1">
                  <c:v>2.36643621E6</c:v>
                </c:pt>
                <c:pt idx="2">
                  <c:v>2.52111366E6</c:v>
                </c:pt>
                <c:pt idx="3">
                  <c:v>2.3654076E6</c:v>
                </c:pt>
                <c:pt idx="4">
                  <c:v>2.3896473E6</c:v>
                </c:pt>
                <c:pt idx="5">
                  <c:v>2.24383602E6</c:v>
                </c:pt>
                <c:pt idx="6">
                  <c:v>2.2218356E6</c:v>
                </c:pt>
                <c:pt idx="7">
                  <c:v>2.12801433E6</c:v>
                </c:pt>
                <c:pt idx="8">
                  <c:v>2.20942819E6</c:v>
                </c:pt>
                <c:pt idx="9">
                  <c:v>2.52774577E6</c:v>
                </c:pt>
                <c:pt idx="10">
                  <c:v>2.64692436E6</c:v>
                </c:pt>
                <c:pt idx="11">
                  <c:v>2.71018608E6</c:v>
                </c:pt>
                <c:pt idx="12">
                  <c:v>2.7082611E6</c:v>
                </c:pt>
                <c:pt idx="13">
                  <c:v>2.73283812E6</c:v>
                </c:pt>
                <c:pt idx="14">
                  <c:v>2.57264572E6</c:v>
                </c:pt>
                <c:pt idx="15">
                  <c:v>2.62417922E6</c:v>
                </c:pt>
                <c:pt idx="16">
                  <c:v>3.03021588E6</c:v>
                </c:pt>
                <c:pt idx="17">
                  <c:v>3.00433309E6</c:v>
                </c:pt>
                <c:pt idx="18">
                  <c:v>2.85743809E6</c:v>
                </c:pt>
                <c:pt idx="19">
                  <c:v>2.82344975E6</c:v>
                </c:pt>
                <c:pt idx="20">
                  <c:v>2.75664864E6</c:v>
                </c:pt>
                <c:pt idx="21">
                  <c:v>2.384686E6</c:v>
                </c:pt>
                <c:pt idx="22">
                  <c:v>2.19612369E6</c:v>
                </c:pt>
                <c:pt idx="23">
                  <c:v>2.57588557E6</c:v>
                </c:pt>
                <c:pt idx="24">
                  <c:v>2.70404792E6</c:v>
                </c:pt>
                <c:pt idx="25">
                  <c:v>2.79523946E6</c:v>
                </c:pt>
                <c:pt idx="26">
                  <c:v>2.85872646E6</c:v>
                </c:pt>
                <c:pt idx="27">
                  <c:v>2.83551712E6</c:v>
                </c:pt>
                <c:pt idx="28">
                  <c:v>2.71566362E6</c:v>
                </c:pt>
                <c:pt idx="29">
                  <c:v>2.7245168E6</c:v>
                </c:pt>
                <c:pt idx="30">
                  <c:v>3.0737488E6</c:v>
                </c:pt>
                <c:pt idx="31">
                  <c:v>3.2347624E6</c:v>
                </c:pt>
                <c:pt idx="32">
                  <c:v>3.28142962E6</c:v>
                </c:pt>
                <c:pt idx="33">
                  <c:v>3.13152915E6</c:v>
                </c:pt>
                <c:pt idx="34">
                  <c:v>2.87668437E6</c:v>
                </c:pt>
                <c:pt idx="35">
                  <c:v>2.4847062E6</c:v>
                </c:pt>
                <c:pt idx="36">
                  <c:v>2.42516454E6</c:v>
                </c:pt>
                <c:pt idx="37">
                  <c:v>2.8244844E6</c:v>
                </c:pt>
                <c:pt idx="38">
                  <c:v>2.69168147E6</c:v>
                </c:pt>
                <c:pt idx="39">
                  <c:v>2.54661457E6</c:v>
                </c:pt>
                <c:pt idx="40">
                  <c:v>2.5360272E6</c:v>
                </c:pt>
                <c:pt idx="41">
                  <c:v>2.39320872E6</c:v>
                </c:pt>
                <c:pt idx="42">
                  <c:v>2.07023354E6</c:v>
                </c:pt>
                <c:pt idx="43">
                  <c:v>2.05346825E6</c:v>
                </c:pt>
                <c:pt idx="44">
                  <c:v>2.4967155E6</c:v>
                </c:pt>
                <c:pt idx="45">
                  <c:v>2.59288152E6</c:v>
                </c:pt>
                <c:pt idx="46">
                  <c:v>2.53378212E6</c:v>
                </c:pt>
                <c:pt idx="47">
                  <c:v>2.52849764E6</c:v>
                </c:pt>
                <c:pt idx="48">
                  <c:v>2.5314635E6</c:v>
                </c:pt>
                <c:pt idx="49">
                  <c:v>2.39232E6</c:v>
                </c:pt>
                <c:pt idx="50">
                  <c:v>2.35759142E6</c:v>
                </c:pt>
                <c:pt idx="51">
                  <c:v>2.48149158E6</c:v>
                </c:pt>
                <c:pt idx="52">
                  <c:v>2.52691095E6</c:v>
                </c:pt>
                <c:pt idx="53">
                  <c:v>2.56200311E6</c:v>
                </c:pt>
                <c:pt idx="54">
                  <c:v>2.54247572E6</c:v>
                </c:pt>
                <c:pt idx="55">
                  <c:v>2.58204542E6</c:v>
                </c:pt>
                <c:pt idx="56">
                  <c:v>2.36148354E6</c:v>
                </c:pt>
                <c:pt idx="57">
                  <c:v>2.26521502E6</c:v>
                </c:pt>
                <c:pt idx="58">
                  <c:v>2.56271554E6</c:v>
                </c:pt>
                <c:pt idx="59">
                  <c:v>2.54455938E6</c:v>
                </c:pt>
                <c:pt idx="60">
                  <c:v>2.38036934E6</c:v>
                </c:pt>
                <c:pt idx="61">
                  <c:v>2.2164988E6</c:v>
                </c:pt>
              </c:numCache>
            </c:numRef>
          </c:yVal>
          <c:smooth val="0"/>
        </c:ser>
        <c:dLbls>
          <c:showLegendKey val="0"/>
          <c:showVal val="0"/>
          <c:showCatName val="0"/>
          <c:showSerName val="0"/>
          <c:showPercent val="0"/>
          <c:showBubbleSize val="0"/>
        </c:dLbls>
        <c:axId val="-2073147976"/>
        <c:axId val="-2133807544"/>
      </c:scatterChart>
      <c:scatterChart>
        <c:scatterStyle val="lineMarker"/>
        <c:varyColors val="0"/>
        <c:ser>
          <c:idx val="0"/>
          <c:order val="0"/>
          <c:tx>
            <c:strRef>
              <c:f>NJ.elec.O3!$G$1</c:f>
              <c:strCache>
                <c:ptCount val="1"/>
                <c:pt idx="0">
                  <c:v>1hr. max. ozone</c:v>
                </c:pt>
              </c:strCache>
            </c:strRef>
          </c:tx>
          <c:spPr>
            <a:ln w="28575">
              <a:noFill/>
            </a:ln>
          </c:spPr>
          <c:marker>
            <c:symbol val="circle"/>
            <c:size val="9"/>
          </c:marker>
          <c:xVal>
            <c:numRef>
              <c:f>NJ.elec.O3!$C$2:$C$63</c:f>
              <c:numCache>
                <c:formatCode>m/d/yyyy</c:formatCode>
                <c:ptCount val="62"/>
                <c:pt idx="0">
                  <c:v>38899.0</c:v>
                </c:pt>
                <c:pt idx="1">
                  <c:v>38900.0</c:v>
                </c:pt>
                <c:pt idx="2">
                  <c:v>38901.0</c:v>
                </c:pt>
                <c:pt idx="3">
                  <c:v>38902.0</c:v>
                </c:pt>
                <c:pt idx="4">
                  <c:v>38903.0</c:v>
                </c:pt>
                <c:pt idx="5">
                  <c:v>38904.0</c:v>
                </c:pt>
                <c:pt idx="6">
                  <c:v>38905.0</c:v>
                </c:pt>
                <c:pt idx="7">
                  <c:v>38906.0</c:v>
                </c:pt>
                <c:pt idx="8">
                  <c:v>38907.0</c:v>
                </c:pt>
                <c:pt idx="9">
                  <c:v>38908.0</c:v>
                </c:pt>
                <c:pt idx="10">
                  <c:v>38909.0</c:v>
                </c:pt>
                <c:pt idx="11">
                  <c:v>38910.0</c:v>
                </c:pt>
                <c:pt idx="12">
                  <c:v>38911.0</c:v>
                </c:pt>
                <c:pt idx="13">
                  <c:v>38912.0</c:v>
                </c:pt>
                <c:pt idx="14">
                  <c:v>38913.0</c:v>
                </c:pt>
                <c:pt idx="15">
                  <c:v>38914.0</c:v>
                </c:pt>
                <c:pt idx="16">
                  <c:v>38915.0</c:v>
                </c:pt>
                <c:pt idx="17">
                  <c:v>38916.0</c:v>
                </c:pt>
                <c:pt idx="18">
                  <c:v>38917.0</c:v>
                </c:pt>
                <c:pt idx="19">
                  <c:v>38918.0</c:v>
                </c:pt>
                <c:pt idx="20">
                  <c:v>38919.0</c:v>
                </c:pt>
                <c:pt idx="21">
                  <c:v>38920.0</c:v>
                </c:pt>
                <c:pt idx="22">
                  <c:v>38921.0</c:v>
                </c:pt>
                <c:pt idx="23">
                  <c:v>38922.0</c:v>
                </c:pt>
                <c:pt idx="24">
                  <c:v>38923.0</c:v>
                </c:pt>
                <c:pt idx="25">
                  <c:v>38924.0</c:v>
                </c:pt>
                <c:pt idx="26">
                  <c:v>38925.0</c:v>
                </c:pt>
                <c:pt idx="27">
                  <c:v>38926.0</c:v>
                </c:pt>
                <c:pt idx="28">
                  <c:v>38927.0</c:v>
                </c:pt>
                <c:pt idx="29">
                  <c:v>38928.0</c:v>
                </c:pt>
                <c:pt idx="30">
                  <c:v>38929.0</c:v>
                </c:pt>
                <c:pt idx="31">
                  <c:v>38930.0</c:v>
                </c:pt>
                <c:pt idx="32">
                  <c:v>38931.0</c:v>
                </c:pt>
                <c:pt idx="33">
                  <c:v>38932.0</c:v>
                </c:pt>
                <c:pt idx="34">
                  <c:v>38933.0</c:v>
                </c:pt>
                <c:pt idx="35">
                  <c:v>38934.0</c:v>
                </c:pt>
                <c:pt idx="36">
                  <c:v>38935.0</c:v>
                </c:pt>
                <c:pt idx="37">
                  <c:v>38936.0</c:v>
                </c:pt>
                <c:pt idx="38">
                  <c:v>38937.0</c:v>
                </c:pt>
                <c:pt idx="39">
                  <c:v>38938.0</c:v>
                </c:pt>
                <c:pt idx="40">
                  <c:v>38939.0</c:v>
                </c:pt>
                <c:pt idx="41">
                  <c:v>38940.0</c:v>
                </c:pt>
                <c:pt idx="42">
                  <c:v>38941.0</c:v>
                </c:pt>
                <c:pt idx="43">
                  <c:v>38942.0</c:v>
                </c:pt>
                <c:pt idx="44">
                  <c:v>38943.0</c:v>
                </c:pt>
                <c:pt idx="45">
                  <c:v>38944.0</c:v>
                </c:pt>
                <c:pt idx="46">
                  <c:v>38945.0</c:v>
                </c:pt>
                <c:pt idx="47">
                  <c:v>38946.0</c:v>
                </c:pt>
                <c:pt idx="48">
                  <c:v>38947.0</c:v>
                </c:pt>
                <c:pt idx="49">
                  <c:v>38948.0</c:v>
                </c:pt>
                <c:pt idx="50">
                  <c:v>38949.0</c:v>
                </c:pt>
                <c:pt idx="51">
                  <c:v>38950.0</c:v>
                </c:pt>
                <c:pt idx="52">
                  <c:v>38951.0</c:v>
                </c:pt>
                <c:pt idx="53">
                  <c:v>38952.0</c:v>
                </c:pt>
                <c:pt idx="54">
                  <c:v>38953.0</c:v>
                </c:pt>
                <c:pt idx="55">
                  <c:v>38954.0</c:v>
                </c:pt>
                <c:pt idx="56">
                  <c:v>38955.0</c:v>
                </c:pt>
                <c:pt idx="57">
                  <c:v>38956.0</c:v>
                </c:pt>
                <c:pt idx="58">
                  <c:v>38957.0</c:v>
                </c:pt>
                <c:pt idx="59">
                  <c:v>38958.0</c:v>
                </c:pt>
                <c:pt idx="60">
                  <c:v>38959.0</c:v>
                </c:pt>
                <c:pt idx="61">
                  <c:v>38960.0</c:v>
                </c:pt>
              </c:numCache>
            </c:numRef>
          </c:xVal>
          <c:yVal>
            <c:numRef>
              <c:f>NJ.elec.O3!$G$2:$G$63</c:f>
              <c:numCache>
                <c:formatCode>General</c:formatCode>
                <c:ptCount val="62"/>
                <c:pt idx="0">
                  <c:v>90.0</c:v>
                </c:pt>
                <c:pt idx="1">
                  <c:v>99.0</c:v>
                </c:pt>
                <c:pt idx="2">
                  <c:v>104.0</c:v>
                </c:pt>
                <c:pt idx="3">
                  <c:v>90.0</c:v>
                </c:pt>
                <c:pt idx="4">
                  <c:v>58.0</c:v>
                </c:pt>
                <c:pt idx="5">
                  <c:v>58.0</c:v>
                </c:pt>
                <c:pt idx="6">
                  <c:v>61.0</c:v>
                </c:pt>
                <c:pt idx="7">
                  <c:v>72.0</c:v>
                </c:pt>
                <c:pt idx="8">
                  <c:v>89.0</c:v>
                </c:pt>
                <c:pt idx="9">
                  <c:v>92.0</c:v>
                </c:pt>
                <c:pt idx="10">
                  <c:v>106.0</c:v>
                </c:pt>
                <c:pt idx="11">
                  <c:v>94.0</c:v>
                </c:pt>
                <c:pt idx="12">
                  <c:v>66.0</c:v>
                </c:pt>
                <c:pt idx="13">
                  <c:v>83.0</c:v>
                </c:pt>
                <c:pt idx="14">
                  <c:v>80.0</c:v>
                </c:pt>
                <c:pt idx="15">
                  <c:v>85.0</c:v>
                </c:pt>
                <c:pt idx="16">
                  <c:v>135.0</c:v>
                </c:pt>
                <c:pt idx="17">
                  <c:v>124.0</c:v>
                </c:pt>
                <c:pt idx="18">
                  <c:v>103.0</c:v>
                </c:pt>
                <c:pt idx="19">
                  <c:v>61.0</c:v>
                </c:pt>
                <c:pt idx="20">
                  <c:v>93.0</c:v>
                </c:pt>
                <c:pt idx="21">
                  <c:v>59.0</c:v>
                </c:pt>
                <c:pt idx="22">
                  <c:v>73.0</c:v>
                </c:pt>
                <c:pt idx="23">
                  <c:v>85.0</c:v>
                </c:pt>
                <c:pt idx="24">
                  <c:v>83.0</c:v>
                </c:pt>
                <c:pt idx="25">
                  <c:v>111.0</c:v>
                </c:pt>
                <c:pt idx="26">
                  <c:v>107.0</c:v>
                </c:pt>
                <c:pt idx="27">
                  <c:v>77.0</c:v>
                </c:pt>
                <c:pt idx="28">
                  <c:v>74.0</c:v>
                </c:pt>
                <c:pt idx="29">
                  <c:v>84.0</c:v>
                </c:pt>
                <c:pt idx="30">
                  <c:v>108.0</c:v>
                </c:pt>
                <c:pt idx="31">
                  <c:v>107.0</c:v>
                </c:pt>
                <c:pt idx="32">
                  <c:v>103.0</c:v>
                </c:pt>
                <c:pt idx="33">
                  <c:v>95.0</c:v>
                </c:pt>
                <c:pt idx="34">
                  <c:v>72.0</c:v>
                </c:pt>
                <c:pt idx="35">
                  <c:v>99.0</c:v>
                </c:pt>
                <c:pt idx="36">
                  <c:v>82.0</c:v>
                </c:pt>
                <c:pt idx="37">
                  <c:v>90.0</c:v>
                </c:pt>
                <c:pt idx="38">
                  <c:v>71.0</c:v>
                </c:pt>
                <c:pt idx="39">
                  <c:v>82.0</c:v>
                </c:pt>
                <c:pt idx="40">
                  <c:v>84.0</c:v>
                </c:pt>
                <c:pt idx="41">
                  <c:v>69.0</c:v>
                </c:pt>
                <c:pt idx="42">
                  <c:v>69.0</c:v>
                </c:pt>
                <c:pt idx="43">
                  <c:v>63.0</c:v>
                </c:pt>
                <c:pt idx="44">
                  <c:v>82.0</c:v>
                </c:pt>
                <c:pt idx="45">
                  <c:v>84.0</c:v>
                </c:pt>
                <c:pt idx="46">
                  <c:v>85.0</c:v>
                </c:pt>
                <c:pt idx="47">
                  <c:v>85.0</c:v>
                </c:pt>
                <c:pt idx="48">
                  <c:v>95.0</c:v>
                </c:pt>
                <c:pt idx="49">
                  <c:v>86.0</c:v>
                </c:pt>
                <c:pt idx="50">
                  <c:v>78.0</c:v>
                </c:pt>
                <c:pt idx="51">
                  <c:v>76.0</c:v>
                </c:pt>
                <c:pt idx="52">
                  <c:v>96.0</c:v>
                </c:pt>
                <c:pt idx="53">
                  <c:v>96.0</c:v>
                </c:pt>
                <c:pt idx="54">
                  <c:v>90.0</c:v>
                </c:pt>
                <c:pt idx="55">
                  <c:v>92.0</c:v>
                </c:pt>
                <c:pt idx="56">
                  <c:v>60.0</c:v>
                </c:pt>
                <c:pt idx="57">
                  <c:v>50.0</c:v>
                </c:pt>
                <c:pt idx="58">
                  <c:v>56.0</c:v>
                </c:pt>
                <c:pt idx="59">
                  <c:v>47.0</c:v>
                </c:pt>
                <c:pt idx="60">
                  <c:v>35.0</c:v>
                </c:pt>
                <c:pt idx="61">
                  <c:v>44.0</c:v>
                </c:pt>
              </c:numCache>
            </c:numRef>
          </c:yVal>
          <c:smooth val="0"/>
        </c:ser>
        <c:dLbls>
          <c:showLegendKey val="0"/>
          <c:showVal val="0"/>
          <c:showCatName val="0"/>
          <c:showSerName val="0"/>
          <c:showPercent val="0"/>
          <c:showBubbleSize val="0"/>
        </c:dLbls>
        <c:axId val="-2062471640"/>
        <c:axId val="-2133081416"/>
      </c:scatterChart>
      <c:valAx>
        <c:axId val="-2073147976"/>
        <c:scaling>
          <c:orientation val="minMax"/>
        </c:scaling>
        <c:delete val="0"/>
        <c:axPos val="b"/>
        <c:numFmt formatCode="m/d/yyyy" sourceLinked="1"/>
        <c:majorTickMark val="out"/>
        <c:minorTickMark val="none"/>
        <c:tickLblPos val="nextTo"/>
        <c:txPr>
          <a:bodyPr rot="-1680000"/>
          <a:lstStyle/>
          <a:p>
            <a:pPr>
              <a:defRPr/>
            </a:pPr>
            <a:endParaRPr lang="en-US"/>
          </a:p>
        </c:txPr>
        <c:crossAx val="-2133807544"/>
        <c:crosses val="autoZero"/>
        <c:crossBetween val="midCat"/>
      </c:valAx>
      <c:valAx>
        <c:axId val="-2133807544"/>
        <c:scaling>
          <c:orientation val="minMax"/>
        </c:scaling>
        <c:delete val="0"/>
        <c:axPos val="l"/>
        <c:numFmt formatCode="0.0E+00" sourceLinked="1"/>
        <c:majorTickMark val="out"/>
        <c:minorTickMark val="none"/>
        <c:tickLblPos val="nextTo"/>
        <c:crossAx val="-2073147976"/>
        <c:crosses val="autoZero"/>
        <c:crossBetween val="midCat"/>
      </c:valAx>
      <c:valAx>
        <c:axId val="-2133081416"/>
        <c:scaling>
          <c:orientation val="minMax"/>
        </c:scaling>
        <c:delete val="0"/>
        <c:axPos val="r"/>
        <c:numFmt formatCode="General" sourceLinked="1"/>
        <c:majorTickMark val="out"/>
        <c:minorTickMark val="none"/>
        <c:tickLblPos val="nextTo"/>
        <c:crossAx val="-2062471640"/>
        <c:crosses val="max"/>
        <c:crossBetween val="midCat"/>
      </c:valAx>
      <c:valAx>
        <c:axId val="-2062471640"/>
        <c:scaling>
          <c:orientation val="minMax"/>
        </c:scaling>
        <c:delete val="1"/>
        <c:axPos val="b"/>
        <c:numFmt formatCode="m/d/yyyy" sourceLinked="1"/>
        <c:majorTickMark val="out"/>
        <c:minorTickMark val="none"/>
        <c:tickLblPos val="none"/>
        <c:crossAx val="-2133081416"/>
        <c:crosses val="autoZero"/>
        <c:crossBetween val="midCat"/>
      </c:valAx>
    </c:plotArea>
    <c:legend>
      <c:legendPos val="r"/>
      <c:layout>
        <c:manualLayout>
          <c:xMode val="edge"/>
          <c:yMode val="edge"/>
          <c:x val="0.568095714973881"/>
          <c:y val="0.760667184197485"/>
          <c:w val="0.252838819537803"/>
          <c:h val="0.092182882330651"/>
        </c:manualLayout>
      </c:layout>
      <c:overlay val="0"/>
    </c:legend>
    <c:plotVisOnly val="1"/>
    <c:dispBlanksAs val="gap"/>
    <c:showDLblsOverMax val="0"/>
  </c:chart>
  <c:spPr>
    <a:ln>
      <a:noFill/>
    </a:ln>
  </c:spPr>
  <c:txPr>
    <a:bodyPr/>
    <a:lstStyle/>
    <a:p>
      <a:pPr>
        <a:defRPr sz="1400" baseline="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3EAB70-AF24-4A4A-9C8D-78ABF961F231}" type="datetimeFigureOut">
              <a:rPr lang="en-US" smtClean="0"/>
              <a:t>10/15/12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0CF876-92C2-994E-9567-C1F981AD7DBF}" type="slidenum">
              <a:rPr lang="en-US" smtClean="0"/>
              <a:t>‹#›</a:t>
            </a:fld>
            <a:endParaRPr lang="en-US"/>
          </a:p>
        </p:txBody>
      </p:sp>
    </p:spTree>
    <p:extLst>
      <p:ext uri="{BB962C8B-B14F-4D97-AF65-F5344CB8AC3E}">
        <p14:creationId xmlns:p14="http://schemas.microsoft.com/office/powerpoint/2010/main" val="3379228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6441B-42AA-6F43-B590-FE46E758C2CB}" type="datetimeFigureOut">
              <a:rPr lang="en-US" smtClean="0"/>
              <a:pPr/>
              <a:t>10/15/12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75105B-DBD0-124A-A56F-7BFC8DBE635B}" type="slidenum">
              <a:rPr lang="en-US" smtClean="0"/>
              <a:pPr/>
              <a:t>‹#›</a:t>
            </a:fld>
            <a:endParaRPr lang="en-US"/>
          </a:p>
        </p:txBody>
      </p:sp>
    </p:spTree>
    <p:extLst>
      <p:ext uri="{BB962C8B-B14F-4D97-AF65-F5344CB8AC3E}">
        <p14:creationId xmlns:p14="http://schemas.microsoft.com/office/powerpoint/2010/main" val="4489970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working on coupling</a:t>
            </a:r>
            <a:r>
              <a:rPr lang="en-US" baseline="0" dirty="0" smtClean="0"/>
              <a:t> the DAYZER model, which is an energy market trading model, with the CMAQ air quality model. Our hypothesis is that by including more accurate day-to-day emissions, we can more accurately model air quality episodes</a:t>
            </a:r>
            <a:endParaRPr lang="en-US" dirty="0"/>
          </a:p>
        </p:txBody>
      </p:sp>
      <p:sp>
        <p:nvSpPr>
          <p:cNvPr id="4" name="Slide Number Placeholder 3"/>
          <p:cNvSpPr>
            <a:spLocks noGrp="1"/>
          </p:cNvSpPr>
          <p:nvPr>
            <p:ph type="sldNum" sz="quarter" idx="10"/>
          </p:nvPr>
        </p:nvSpPr>
        <p:spPr/>
        <p:txBody>
          <a:bodyPr/>
          <a:lstStyle/>
          <a:p>
            <a:fld id="{9C75105B-DBD0-124A-A56F-7BFC8DBE635B}" type="slidenum">
              <a:rPr lang="en-US" smtClean="0"/>
              <a:pPr/>
              <a:t>1</a:t>
            </a:fld>
            <a:endParaRPr lang="en-US"/>
          </a:p>
        </p:txBody>
      </p:sp>
    </p:spTree>
    <p:extLst>
      <p:ext uri="{BB962C8B-B14F-4D97-AF65-F5344CB8AC3E}">
        <p14:creationId xmlns:p14="http://schemas.microsoft.com/office/powerpoint/2010/main" val="2870734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34 layers</a:t>
            </a:r>
            <a:r>
              <a:rPr lang="en-US" baseline="0" dirty="0" smtClean="0"/>
              <a:t> to WHAT pressure?</a:t>
            </a:r>
          </a:p>
          <a:p>
            <a:r>
              <a:rPr lang="en-US" baseline="0" dirty="0" smtClean="0"/>
              <a:t>Fix versions</a:t>
            </a:r>
            <a:endParaRPr lang="en-US" dirty="0"/>
          </a:p>
        </p:txBody>
      </p:sp>
      <p:sp>
        <p:nvSpPr>
          <p:cNvPr id="4" name="Slide Number Placeholder 3"/>
          <p:cNvSpPr>
            <a:spLocks noGrp="1"/>
          </p:cNvSpPr>
          <p:nvPr>
            <p:ph type="sldNum" sz="quarter" idx="10"/>
          </p:nvPr>
        </p:nvSpPr>
        <p:spPr/>
        <p:txBody>
          <a:bodyPr/>
          <a:lstStyle/>
          <a:p>
            <a:fld id="{9C75105B-DBD0-124A-A56F-7BFC8DBE635B}" type="slidenum">
              <a:rPr lang="en-US" smtClean="0"/>
              <a:pPr/>
              <a:t>13</a:t>
            </a:fld>
            <a:endParaRPr lang="en-US"/>
          </a:p>
        </p:txBody>
      </p:sp>
    </p:spTree>
    <p:extLst>
      <p:ext uri="{BB962C8B-B14F-4D97-AF65-F5344CB8AC3E}">
        <p14:creationId xmlns:p14="http://schemas.microsoft.com/office/powerpoint/2010/main" val="3131545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results from the DAYZER model, just simply showing total power generation in PJM sector for the time period I discussed. The heat wave is clear and shows a distinct increase in generation.</a:t>
            </a:r>
            <a:endParaRPr lang="en-US" dirty="0"/>
          </a:p>
        </p:txBody>
      </p:sp>
      <p:sp>
        <p:nvSpPr>
          <p:cNvPr id="4" name="Slide Number Placeholder 3"/>
          <p:cNvSpPr>
            <a:spLocks noGrp="1"/>
          </p:cNvSpPr>
          <p:nvPr>
            <p:ph type="sldNum" sz="quarter" idx="10"/>
          </p:nvPr>
        </p:nvSpPr>
        <p:spPr/>
        <p:txBody>
          <a:bodyPr/>
          <a:lstStyle/>
          <a:p>
            <a:fld id="{9C75105B-DBD0-124A-A56F-7BFC8DBE635B}" type="slidenum">
              <a:rPr lang="en-US" smtClean="0"/>
              <a:pPr/>
              <a:t>14</a:t>
            </a:fld>
            <a:endParaRPr lang="en-US"/>
          </a:p>
        </p:txBody>
      </p:sp>
    </p:spTree>
    <p:extLst>
      <p:ext uri="{BB962C8B-B14F-4D97-AF65-F5344CB8AC3E}">
        <p14:creationId xmlns:p14="http://schemas.microsoft.com/office/powerpoint/2010/main" val="290291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NO2 reacts</a:t>
            </a:r>
            <a:r>
              <a:rPr lang="en-US" baseline="0" dirty="0" smtClean="0"/>
              <a:t> with sunlight through photolysis and this breaks it apart, making NO and an single oxygen. This single oxygen then binds with O2 to make ozone.</a:t>
            </a:r>
          </a:p>
          <a:p>
            <a:endParaRPr lang="en-US" baseline="0" dirty="0" smtClean="0"/>
          </a:p>
          <a:p>
            <a:r>
              <a:rPr lang="en-US" baseline="0" dirty="0" smtClean="0">
                <a:solidFill>
                  <a:srgbClr val="FF0000"/>
                </a:solidFill>
              </a:rPr>
              <a:t>*****During the practice talk at </a:t>
            </a:r>
            <a:r>
              <a:rPr lang="en-US" baseline="0" dirty="0" err="1" smtClean="0">
                <a:solidFill>
                  <a:srgbClr val="FF0000"/>
                </a:solidFill>
              </a:rPr>
              <a:t>Bloustein</a:t>
            </a:r>
            <a:r>
              <a:rPr lang="en-US" baseline="0" dirty="0" smtClean="0">
                <a:solidFill>
                  <a:srgbClr val="FF0000"/>
                </a:solidFill>
              </a:rPr>
              <a:t>, this Figure was hard to read.  Don’t you like my figure?  We can add PM formation to it.****</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C75105B-DBD0-124A-A56F-7BFC8DBE635B}" type="slidenum">
              <a:rPr lang="en-US" smtClean="0"/>
              <a:pPr/>
              <a:t>2</a:t>
            </a:fld>
            <a:endParaRPr lang="en-US"/>
          </a:p>
        </p:txBody>
      </p:sp>
    </p:spTree>
    <p:extLst>
      <p:ext uri="{BB962C8B-B14F-4D97-AF65-F5344CB8AC3E}">
        <p14:creationId xmlns:p14="http://schemas.microsoft.com/office/powerpoint/2010/main" val="560272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cs typeface="Calibri" pitchFamily="34" charset="0"/>
              </a:rPr>
              <a:t>(there are local differences … have to have this straight for presentation … know the rule/law(s)</a:t>
            </a:r>
            <a:endParaRPr lang="en-US" sz="2400" dirty="0" smtClean="0">
              <a:latin typeface="Calibri" pitchFamily="34" charset="0"/>
              <a:cs typeface="Calibri" pitchFamily="34" charset="0"/>
            </a:endParaRPr>
          </a:p>
          <a:p>
            <a:endParaRPr lang="en-US" dirty="0" smtClean="0"/>
          </a:p>
          <a:p>
            <a:r>
              <a:rPr lang="en-US" dirty="0" smtClean="0"/>
              <a:t>It is known that Electric Generating Units</a:t>
            </a:r>
            <a:r>
              <a:rPr lang="en-US" baseline="0" dirty="0" smtClean="0"/>
              <a:t> (EGUs) contribute to </a:t>
            </a:r>
            <a:r>
              <a:rPr lang="en-US" baseline="0" dirty="0" err="1" smtClean="0"/>
              <a:t>Nox</a:t>
            </a:r>
            <a:r>
              <a:rPr lang="en-US" baseline="0" dirty="0" smtClean="0"/>
              <a:t> emissions. That is why we have regulations in place that require EGUs that emit more than 26 </a:t>
            </a:r>
            <a:r>
              <a:rPr lang="en-US" baseline="0" dirty="0" err="1" smtClean="0"/>
              <a:t>MWh</a:t>
            </a:r>
            <a:r>
              <a:rPr lang="en-US" baseline="0" dirty="0" smtClean="0"/>
              <a:t> of electricity to report their emissions.</a:t>
            </a:r>
          </a:p>
          <a:p>
            <a:endParaRPr lang="en-US" baseline="0" dirty="0" smtClean="0"/>
          </a:p>
          <a:p>
            <a:r>
              <a:rPr lang="en-US" baseline="0" dirty="0" smtClean="0"/>
              <a:t>But what happens when a generating unit produces less than 26MWh? Most of these plants are known as Peaking Units, and they turn on during HEDD days, which are days when the forecasted electricity load is above a certain threshold. For the area that we are looking at, this sector is known as PJM – show map – and the threshold is…</a:t>
            </a:r>
            <a:endParaRPr lang="en-US" dirty="0"/>
          </a:p>
        </p:txBody>
      </p:sp>
      <p:sp>
        <p:nvSpPr>
          <p:cNvPr id="4" name="Slide Number Placeholder 3"/>
          <p:cNvSpPr>
            <a:spLocks noGrp="1"/>
          </p:cNvSpPr>
          <p:nvPr>
            <p:ph type="sldNum" sz="quarter" idx="10"/>
          </p:nvPr>
        </p:nvSpPr>
        <p:spPr/>
        <p:txBody>
          <a:bodyPr/>
          <a:lstStyle/>
          <a:p>
            <a:fld id="{9C75105B-DBD0-124A-A56F-7BFC8DBE635B}" type="slidenum">
              <a:rPr lang="en-US" smtClean="0"/>
              <a:pPr/>
              <a:t>3</a:t>
            </a:fld>
            <a:endParaRPr lang="en-US"/>
          </a:p>
        </p:txBody>
      </p:sp>
    </p:spTree>
    <p:extLst>
      <p:ext uri="{BB962C8B-B14F-4D97-AF65-F5344CB8AC3E}">
        <p14:creationId xmlns:p14="http://schemas.microsoft.com/office/powerpoint/2010/main" val="526630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said, EGUs effect </a:t>
            </a:r>
            <a:r>
              <a:rPr lang="en-US" dirty="0" err="1" smtClean="0"/>
              <a:t>Nox</a:t>
            </a:r>
            <a:r>
              <a:rPr lang="en-US" dirty="0" smtClean="0"/>
              <a:t> emissions, which affect</a:t>
            </a:r>
            <a:r>
              <a:rPr lang="en-US" baseline="0" dirty="0" smtClean="0"/>
              <a:t>s ozone formation. In this graph showing Power generation in NJ correlated with Measured O3, we can see that there are several points above the NAAQS (national ambient air quality standard). We aren’t the only one’s noticing this problem.</a:t>
            </a:r>
            <a:endParaRPr lang="en-US" dirty="0"/>
          </a:p>
        </p:txBody>
      </p:sp>
      <p:sp>
        <p:nvSpPr>
          <p:cNvPr id="4" name="Slide Number Placeholder 3"/>
          <p:cNvSpPr>
            <a:spLocks noGrp="1"/>
          </p:cNvSpPr>
          <p:nvPr>
            <p:ph type="sldNum" sz="quarter" idx="10"/>
          </p:nvPr>
        </p:nvSpPr>
        <p:spPr/>
        <p:txBody>
          <a:bodyPr/>
          <a:lstStyle/>
          <a:p>
            <a:fld id="{9C75105B-DBD0-124A-A56F-7BFC8DBE635B}" type="slidenum">
              <a:rPr lang="en-US" smtClean="0"/>
              <a:pPr/>
              <a:t>5</a:t>
            </a:fld>
            <a:endParaRPr lang="en-US"/>
          </a:p>
        </p:txBody>
      </p:sp>
    </p:spTree>
    <p:extLst>
      <p:ext uri="{BB962C8B-B14F-4D97-AF65-F5344CB8AC3E}">
        <p14:creationId xmlns:p14="http://schemas.microsoft.com/office/powerpoint/2010/main" val="209733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Electricity</a:t>
            </a:r>
            <a:r>
              <a:rPr lang="en-US" baseline="0" dirty="0" smtClean="0"/>
              <a:t> demand versus </a:t>
            </a:r>
            <a:r>
              <a:rPr lang="en-US" baseline="0" dirty="0" err="1" smtClean="0"/>
              <a:t>Nox</a:t>
            </a:r>
            <a:r>
              <a:rPr lang="en-US" baseline="0" dirty="0" smtClean="0"/>
              <a:t> emissions from EGUs for region 1 of EPA, which is New England (Boston, Connecticut, Rhode Island, and stretches down to some of NYC and NJ). The Blue here are the non-ozone days and the red are the ozone days. And – show red box – we can see that there is a fairly strong correlation between high electricity demand and ozone days.</a:t>
            </a:r>
            <a:endParaRPr lang="en-US" dirty="0"/>
          </a:p>
        </p:txBody>
      </p:sp>
      <p:sp>
        <p:nvSpPr>
          <p:cNvPr id="4" name="Slide Number Placeholder 3"/>
          <p:cNvSpPr>
            <a:spLocks noGrp="1"/>
          </p:cNvSpPr>
          <p:nvPr>
            <p:ph type="sldNum" sz="quarter" idx="10"/>
          </p:nvPr>
        </p:nvSpPr>
        <p:spPr/>
        <p:txBody>
          <a:bodyPr/>
          <a:lstStyle/>
          <a:p>
            <a:fld id="{9C75105B-DBD0-124A-A56F-7BFC8DBE635B}" type="slidenum">
              <a:rPr lang="en-US" smtClean="0"/>
              <a:pPr/>
              <a:t>6</a:t>
            </a:fld>
            <a:endParaRPr lang="en-US"/>
          </a:p>
        </p:txBody>
      </p:sp>
    </p:spTree>
    <p:extLst>
      <p:ext uri="{BB962C8B-B14F-4D97-AF65-F5344CB8AC3E}">
        <p14:creationId xmlns:p14="http://schemas.microsoft.com/office/powerpoint/2010/main" val="428313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nearly the same graph as</a:t>
            </a:r>
            <a:r>
              <a:rPr lang="en-US" baseline="0" dirty="0" smtClean="0"/>
              <a:t> the previous one, but this shows the PM2.5 that is **primarily** due to SO4, which we see is the majority of the PM2.5 we saw in the total graph.</a:t>
            </a:r>
            <a:endParaRPr lang="en-US" dirty="0"/>
          </a:p>
        </p:txBody>
      </p:sp>
      <p:sp>
        <p:nvSpPr>
          <p:cNvPr id="4" name="Slide Number Placeholder 3"/>
          <p:cNvSpPr>
            <a:spLocks noGrp="1"/>
          </p:cNvSpPr>
          <p:nvPr>
            <p:ph type="sldNum" sz="quarter" idx="10"/>
          </p:nvPr>
        </p:nvSpPr>
        <p:spPr/>
        <p:txBody>
          <a:bodyPr/>
          <a:lstStyle/>
          <a:p>
            <a:fld id="{9C75105B-DBD0-124A-A56F-7BFC8DBE635B}" type="slidenum">
              <a:rPr lang="en-US" smtClean="0"/>
              <a:pPr/>
              <a:t>8</a:t>
            </a:fld>
            <a:endParaRPr lang="en-US"/>
          </a:p>
        </p:txBody>
      </p:sp>
    </p:spTree>
    <p:extLst>
      <p:ext uri="{BB962C8B-B14F-4D97-AF65-F5344CB8AC3E}">
        <p14:creationId xmlns:p14="http://schemas.microsoft.com/office/powerpoint/2010/main" val="3402059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using</a:t>
            </a:r>
            <a:r>
              <a:rPr lang="en-US" baseline="0" dirty="0" smtClean="0"/>
              <a:t> several different models for this project. The first is the DAYZER model- next slide. (COME BACK) – with the DAYZER emissions, plus the emissions from other sectors (area, mobile, </a:t>
            </a:r>
            <a:r>
              <a:rPr lang="en-US" baseline="0" dirty="0" err="1" smtClean="0"/>
              <a:t>etc</a:t>
            </a:r>
            <a:r>
              <a:rPr lang="en-US" baseline="0" dirty="0" smtClean="0"/>
              <a:t>) and the </a:t>
            </a:r>
            <a:r>
              <a:rPr lang="en-US" baseline="0" dirty="0" err="1" smtClean="0"/>
              <a:t>meteorlogy</a:t>
            </a:r>
            <a:r>
              <a:rPr lang="en-US" baseline="0" dirty="0" smtClean="0"/>
              <a:t>, we can use a model known as SMOKE to get CMAQ model-ready data. Once we have the data, we can run CMAQ for our chosen time period and compare the output with NAMS/SLAMS observations. We plan to do this and compare the actual emissions from DAYZER and the peaking units with a “what-if” case of removing the dirty emissions from peaking units and replacing them with a clean energy source, like windmills. Using these simulations we can compare their societal costs using </a:t>
            </a:r>
            <a:r>
              <a:rPr lang="en-US" baseline="0" dirty="0" err="1" smtClean="0"/>
              <a:t>BenMAP</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C75105B-DBD0-124A-A56F-7BFC8DBE635B}" type="slidenum">
              <a:rPr lang="en-US" smtClean="0"/>
              <a:pPr/>
              <a:t>9</a:t>
            </a:fld>
            <a:endParaRPr lang="en-US"/>
          </a:p>
        </p:txBody>
      </p:sp>
    </p:spTree>
    <p:extLst>
      <p:ext uri="{BB962C8B-B14F-4D97-AF65-F5344CB8AC3E}">
        <p14:creationId xmlns:p14="http://schemas.microsoft.com/office/powerpoint/2010/main" val="2054758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DAYZER</a:t>
            </a:r>
            <a:r>
              <a:rPr lang="en-US" baseline="0" dirty="0" smtClean="0"/>
              <a:t> gives us the emissions on a day-to-day basis at the boiler level – back a slide</a:t>
            </a:r>
            <a:endParaRPr lang="en-US" dirty="0"/>
          </a:p>
        </p:txBody>
      </p:sp>
      <p:sp>
        <p:nvSpPr>
          <p:cNvPr id="4" name="Slide Number Placeholder 3"/>
          <p:cNvSpPr>
            <a:spLocks noGrp="1"/>
          </p:cNvSpPr>
          <p:nvPr>
            <p:ph type="sldNum" sz="quarter" idx="10"/>
          </p:nvPr>
        </p:nvSpPr>
        <p:spPr/>
        <p:txBody>
          <a:bodyPr/>
          <a:lstStyle/>
          <a:p>
            <a:fld id="{9C75105B-DBD0-124A-A56F-7BFC8DBE635B}" type="slidenum">
              <a:rPr lang="en-US" smtClean="0"/>
              <a:pPr/>
              <a:t>10</a:t>
            </a:fld>
            <a:endParaRPr lang="en-US"/>
          </a:p>
        </p:txBody>
      </p:sp>
    </p:spTree>
    <p:extLst>
      <p:ext uri="{BB962C8B-B14F-4D97-AF65-F5344CB8AC3E}">
        <p14:creationId xmlns:p14="http://schemas.microsoft.com/office/powerpoint/2010/main" val="352610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chose the time period of July 12-August 7, 2006</a:t>
            </a:r>
            <a:r>
              <a:rPr lang="en-US" baseline="0" dirty="0" smtClean="0"/>
              <a:t> for our model simulation, because this was one of the hottest heat waves on record in the US. It was such a big event, it even has its own wiki page, so it must be worth taking a look at right? The heat wave was mainly correlated with a continuous period of a line of high pressure systems that traversed the country, keeping temperatures at record highs both during the day and at night. This resulted in over 200 heat-related deaths during this time period. Since the temperatures were at record highs, we knew that nearly everyone would be running their Air conditions, and so this would be a good time to look at emissions.</a:t>
            </a:r>
            <a:endParaRPr lang="en-US" dirty="0"/>
          </a:p>
        </p:txBody>
      </p:sp>
      <p:sp>
        <p:nvSpPr>
          <p:cNvPr id="4" name="Slide Number Placeholder 3"/>
          <p:cNvSpPr>
            <a:spLocks noGrp="1"/>
          </p:cNvSpPr>
          <p:nvPr>
            <p:ph type="sldNum" sz="quarter" idx="10"/>
          </p:nvPr>
        </p:nvSpPr>
        <p:spPr/>
        <p:txBody>
          <a:bodyPr/>
          <a:lstStyle/>
          <a:p>
            <a:fld id="{9C75105B-DBD0-124A-A56F-7BFC8DBE635B}" type="slidenum">
              <a:rPr lang="en-US" smtClean="0"/>
              <a:pPr/>
              <a:t>11</a:t>
            </a:fld>
            <a:endParaRPr lang="en-US"/>
          </a:p>
        </p:txBody>
      </p:sp>
    </p:spTree>
    <p:extLst>
      <p:ext uri="{BB962C8B-B14F-4D97-AF65-F5344CB8AC3E}">
        <p14:creationId xmlns:p14="http://schemas.microsoft.com/office/powerpoint/2010/main" val="1805422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04" name="Picture 8" descr="PPT_intropage_prin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bg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D0C2FDD-7BF1-4A01-A150-013E41320D7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7273BDD-81B5-468E-9969-D0D16A6DF64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07323" y="1532313"/>
            <a:ext cx="8229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25D413D-D6A2-4D7E-A1D9-14A192C0849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E86D780-6F12-4E7F-9EB5-F617282DD1F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D95DD70-4957-456C-AA1E-B334C0A489D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A64CE14-F0F5-440F-A0C9-940BCA55163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31A46-ADC2-4160-BF06-8FF44D08337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9896718-CBCA-4FC1-9996-86B74181D67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5B417C3-97C7-4A2F-881D-1419248056D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629590C-2B0B-472C-9317-4041C2A275F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808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5240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7" descr="RU_units-banner_red2"/>
          <p:cNvPicPr>
            <a:picLocks noChangeAspect="1" noChangeArrowheads="1"/>
          </p:cNvPicPr>
          <p:nvPr/>
        </p:nvPicPr>
        <p:blipFill>
          <a:blip r:embed="rId13" cstate="print"/>
          <a:srcRect/>
          <a:stretch>
            <a:fillRect/>
          </a:stretch>
        </p:blipFill>
        <p:spPr bwMode="auto">
          <a:xfrm>
            <a:off x="0" y="0"/>
            <a:ext cx="9172575" cy="619125"/>
          </a:xfrm>
          <a:prstGeom prst="rect">
            <a:avLst/>
          </a:prstGeom>
          <a:noFill/>
        </p:spPr>
      </p:pic>
      <p:sp>
        <p:nvSpPr>
          <p:cNvPr id="1030" name="Rectangle 6"/>
          <p:cNvSpPr>
            <a:spLocks noGrp="1" noChangeArrowheads="1"/>
          </p:cNvSpPr>
          <p:nvPr>
            <p:ph type="sldNum" sz="quarter" idx="4"/>
          </p:nvPr>
        </p:nvSpPr>
        <p:spPr bwMode="auto">
          <a:xfrm>
            <a:off x="78266" y="6426666"/>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5F5F5F"/>
                </a:solidFill>
                <a:latin typeface="FormataBQ-Regular" pitchFamily="50" charset="0"/>
              </a:defRPr>
            </a:lvl1pPr>
          </a:lstStyle>
          <a:p>
            <a:fld id="{18009094-553B-4993-80F4-559A40A89B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Formata BQ Regular" pitchFamily="50" charset="0"/>
        </a:defRPr>
      </a:lvl2pPr>
      <a:lvl3pPr algn="l" rtl="0" eaLnBrk="1" fontAlgn="base" hangingPunct="1">
        <a:spcBef>
          <a:spcPct val="0"/>
        </a:spcBef>
        <a:spcAft>
          <a:spcPct val="0"/>
        </a:spcAft>
        <a:defRPr sz="3000">
          <a:solidFill>
            <a:schemeClr val="tx2"/>
          </a:solidFill>
          <a:latin typeface="Formata BQ Regular" pitchFamily="50" charset="0"/>
        </a:defRPr>
      </a:lvl3pPr>
      <a:lvl4pPr algn="l" rtl="0" eaLnBrk="1" fontAlgn="base" hangingPunct="1">
        <a:spcBef>
          <a:spcPct val="0"/>
        </a:spcBef>
        <a:spcAft>
          <a:spcPct val="0"/>
        </a:spcAft>
        <a:defRPr sz="3000">
          <a:solidFill>
            <a:schemeClr val="tx2"/>
          </a:solidFill>
          <a:latin typeface="Formata BQ Regular" pitchFamily="50" charset="0"/>
        </a:defRPr>
      </a:lvl4pPr>
      <a:lvl5pPr algn="l" rtl="0" eaLnBrk="1" fontAlgn="base" hangingPunct="1">
        <a:spcBef>
          <a:spcPct val="0"/>
        </a:spcBef>
        <a:spcAft>
          <a:spcPct val="0"/>
        </a:spcAft>
        <a:defRPr sz="3000">
          <a:solidFill>
            <a:schemeClr val="tx2"/>
          </a:solidFill>
          <a:latin typeface="Formata BQ Regular" pitchFamily="50" charset="0"/>
        </a:defRPr>
      </a:lvl5pPr>
      <a:lvl6pPr marL="457200" algn="l" rtl="0" eaLnBrk="1" fontAlgn="base" hangingPunct="1">
        <a:spcBef>
          <a:spcPct val="0"/>
        </a:spcBef>
        <a:spcAft>
          <a:spcPct val="0"/>
        </a:spcAft>
        <a:defRPr sz="3000">
          <a:solidFill>
            <a:schemeClr val="tx2"/>
          </a:solidFill>
          <a:latin typeface="Formata BQ Regular" pitchFamily="50" charset="0"/>
        </a:defRPr>
      </a:lvl6pPr>
      <a:lvl7pPr marL="914400" algn="l" rtl="0" eaLnBrk="1" fontAlgn="base" hangingPunct="1">
        <a:spcBef>
          <a:spcPct val="0"/>
        </a:spcBef>
        <a:spcAft>
          <a:spcPct val="0"/>
        </a:spcAft>
        <a:defRPr sz="3000">
          <a:solidFill>
            <a:schemeClr val="tx2"/>
          </a:solidFill>
          <a:latin typeface="Formata BQ Regular" pitchFamily="50" charset="0"/>
        </a:defRPr>
      </a:lvl7pPr>
      <a:lvl8pPr marL="1371600" algn="l" rtl="0" eaLnBrk="1" fontAlgn="base" hangingPunct="1">
        <a:spcBef>
          <a:spcPct val="0"/>
        </a:spcBef>
        <a:spcAft>
          <a:spcPct val="0"/>
        </a:spcAft>
        <a:defRPr sz="3000">
          <a:solidFill>
            <a:schemeClr val="tx2"/>
          </a:solidFill>
          <a:latin typeface="Formata BQ Regular" pitchFamily="50" charset="0"/>
        </a:defRPr>
      </a:lvl8pPr>
      <a:lvl9pPr marL="1828800" algn="l" rtl="0" eaLnBrk="1" fontAlgn="base" hangingPunct="1">
        <a:spcBef>
          <a:spcPct val="0"/>
        </a:spcBef>
        <a:spcAft>
          <a:spcPct val="0"/>
        </a:spcAft>
        <a:defRPr sz="3000">
          <a:solidFill>
            <a:schemeClr val="tx2"/>
          </a:solidFill>
          <a:latin typeface="Formata BQ Regular" pitchFamily="50"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b="1" dirty="0" smtClean="0"/>
              <a:t>Coupled Energy Market Trading and Air Quality models for improved simulation of peak AQ episodes</a:t>
            </a:r>
            <a:endParaRPr lang="en-US" dirty="0"/>
          </a:p>
        </p:txBody>
      </p:sp>
      <p:sp>
        <p:nvSpPr>
          <p:cNvPr id="2051" name="Rectangle 3"/>
          <p:cNvSpPr>
            <a:spLocks noGrp="1" noChangeArrowheads="1"/>
          </p:cNvSpPr>
          <p:nvPr>
            <p:ph type="subTitle" idx="1"/>
          </p:nvPr>
        </p:nvSpPr>
        <p:spPr>
          <a:xfrm>
            <a:off x="1379912" y="4202083"/>
            <a:ext cx="6834697" cy="1752600"/>
          </a:xfrm>
        </p:spPr>
        <p:txBody>
          <a:bodyPr/>
          <a:lstStyle/>
          <a:p>
            <a:r>
              <a:rPr lang="en-US" sz="2800" dirty="0" smtClean="0"/>
              <a:t>Caroline M. </a:t>
            </a:r>
            <a:r>
              <a:rPr lang="en-US" sz="2800" dirty="0" err="1" smtClean="0"/>
              <a:t>Farkas</a:t>
            </a:r>
            <a:r>
              <a:rPr lang="en-US" sz="2800" dirty="0" smtClean="0"/>
              <a:t>, </a:t>
            </a:r>
            <a:r>
              <a:rPr lang="en-US" dirty="0" smtClean="0"/>
              <a:t> </a:t>
            </a:r>
          </a:p>
          <a:p>
            <a:r>
              <a:rPr lang="en-US" dirty="0" err="1" smtClean="0"/>
              <a:t>Annmarie</a:t>
            </a:r>
            <a:r>
              <a:rPr lang="en-US" dirty="0" smtClean="0"/>
              <a:t> G. Carlton, Frank A. Felder, </a:t>
            </a:r>
          </a:p>
          <a:p>
            <a:r>
              <a:rPr lang="en-US" dirty="0"/>
              <a:t>Kirk </a:t>
            </a:r>
            <a:r>
              <a:rPr lang="en-US" dirty="0" smtClean="0"/>
              <a:t>Baker, Mark Rogers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DAYZER - Day </a:t>
            </a:r>
            <a:r>
              <a:rPr lang="en-US" dirty="0"/>
              <a:t>Ahead Market </a:t>
            </a:r>
            <a:r>
              <a:rPr lang="en-US" dirty="0" smtClean="0"/>
              <a:t>Analyzer</a:t>
            </a:r>
            <a:endParaRPr lang="en-US" dirty="0"/>
          </a:p>
        </p:txBody>
      </p:sp>
      <p:sp>
        <p:nvSpPr>
          <p:cNvPr id="3" name="Content Placeholder 2"/>
          <p:cNvSpPr>
            <a:spLocks noGrp="1"/>
          </p:cNvSpPr>
          <p:nvPr>
            <p:ph idx="1"/>
          </p:nvPr>
        </p:nvSpPr>
        <p:spPr>
          <a:xfrm>
            <a:off x="407323" y="1281445"/>
            <a:ext cx="8229600" cy="4784768"/>
          </a:xfrm>
        </p:spPr>
        <p:txBody>
          <a:bodyPr/>
          <a:lstStyle/>
          <a:p>
            <a:pPr marL="0" indent="0">
              <a:buNone/>
            </a:pPr>
            <a:r>
              <a:rPr lang="en-US" dirty="0"/>
              <a:t>	</a:t>
            </a:r>
            <a:r>
              <a:rPr lang="en-US" dirty="0" smtClean="0"/>
              <a:t>Simulates </a:t>
            </a:r>
            <a:r>
              <a:rPr lang="en-US" dirty="0" smtClean="0"/>
              <a:t>the day-to-day activity of the energy </a:t>
            </a:r>
            <a:r>
              <a:rPr lang="en-US" dirty="0" smtClean="0"/>
              <a:t>market</a:t>
            </a:r>
            <a:endParaRPr lang="en-US" dirty="0" smtClean="0"/>
          </a:p>
        </p:txBody>
      </p:sp>
      <p:sp>
        <p:nvSpPr>
          <p:cNvPr id="4" name="Text Box 10"/>
          <p:cNvSpPr txBox="1">
            <a:spLocks noChangeArrowheads="1"/>
          </p:cNvSpPr>
          <p:nvPr/>
        </p:nvSpPr>
        <p:spPr bwMode="auto">
          <a:xfrm>
            <a:off x="4901739" y="26635"/>
            <a:ext cx="4191000" cy="584775"/>
          </a:xfrm>
          <a:prstGeom prst="rect">
            <a:avLst/>
          </a:prstGeom>
          <a:noFill/>
          <a:ln w="9525">
            <a:noFill/>
            <a:miter lim="800000"/>
            <a:headEnd/>
            <a:tailEnd/>
          </a:ln>
          <a:effectLst/>
        </p:spPr>
        <p:txBody>
          <a:bodyPr>
            <a:spAutoFit/>
          </a:bodyPr>
          <a:lstStyle/>
          <a:p>
            <a:pPr lvl="1" algn="r">
              <a:spcBef>
                <a:spcPct val="50000"/>
              </a:spcBef>
            </a:pPr>
            <a:r>
              <a:rPr lang="en-US" sz="3200" dirty="0" smtClean="0">
                <a:solidFill>
                  <a:schemeClr val="bg1"/>
                </a:solidFill>
                <a:latin typeface="Calibri" pitchFamily="34" charset="0"/>
                <a:cs typeface="Calibri" pitchFamily="34" charset="0"/>
              </a:rPr>
              <a:t>DAYZER MODEL</a:t>
            </a:r>
            <a:endParaRPr lang="en-US" sz="3200" dirty="0">
              <a:solidFill>
                <a:schemeClr val="bg1"/>
              </a:solidFill>
              <a:latin typeface="Calibri" pitchFamily="34" charset="0"/>
              <a:cs typeface="Calibri" pitchFamily="34" charset="0"/>
            </a:endParaRPr>
          </a:p>
        </p:txBody>
      </p:sp>
      <p:grpSp>
        <p:nvGrpSpPr>
          <p:cNvPr id="40" name="Group 39"/>
          <p:cNvGrpSpPr/>
          <p:nvPr/>
        </p:nvGrpSpPr>
        <p:grpSpPr>
          <a:xfrm>
            <a:off x="374208" y="2177160"/>
            <a:ext cx="7396768" cy="4100284"/>
            <a:chOff x="56688" y="1905000"/>
            <a:chExt cx="7396768" cy="4100284"/>
          </a:xfrm>
        </p:grpSpPr>
        <p:grpSp>
          <p:nvGrpSpPr>
            <p:cNvPr id="41" name="Group 40"/>
            <p:cNvGrpSpPr/>
            <p:nvPr/>
          </p:nvGrpSpPr>
          <p:grpSpPr>
            <a:xfrm>
              <a:off x="1524000" y="1905000"/>
              <a:ext cx="5929456" cy="4100284"/>
              <a:chOff x="1524000" y="1905000"/>
              <a:chExt cx="5929456" cy="4100284"/>
            </a:xfrm>
          </p:grpSpPr>
          <p:grpSp>
            <p:nvGrpSpPr>
              <p:cNvPr id="44" name="Group 43"/>
              <p:cNvGrpSpPr/>
              <p:nvPr/>
            </p:nvGrpSpPr>
            <p:grpSpPr>
              <a:xfrm>
                <a:off x="2948296" y="3276600"/>
                <a:ext cx="3223905" cy="1398693"/>
                <a:chOff x="4102488" y="2743200"/>
                <a:chExt cx="1688712" cy="1398693"/>
              </a:xfrm>
            </p:grpSpPr>
            <p:sp>
              <p:nvSpPr>
                <p:cNvPr id="73" name="Rounded Rectangle 72"/>
                <p:cNvSpPr/>
                <p:nvPr/>
              </p:nvSpPr>
              <p:spPr>
                <a:xfrm>
                  <a:off x="4114800" y="2743200"/>
                  <a:ext cx="1676400" cy="139869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TextBox 73"/>
                <p:cNvSpPr txBox="1"/>
                <p:nvPr/>
              </p:nvSpPr>
              <p:spPr>
                <a:xfrm>
                  <a:off x="4102488" y="3009781"/>
                  <a:ext cx="1686906" cy="800219"/>
                </a:xfrm>
                <a:prstGeom prst="rect">
                  <a:avLst/>
                </a:prstGeom>
                <a:noFill/>
              </p:spPr>
              <p:txBody>
                <a:bodyPr wrap="square" rtlCol="0">
                  <a:spAutoFit/>
                </a:bodyPr>
                <a:lstStyle/>
                <a:p>
                  <a:pPr algn="ctr"/>
                  <a:r>
                    <a:rPr lang="en-US" sz="2800" dirty="0" smtClean="0"/>
                    <a:t>DAYZER</a:t>
                  </a:r>
                </a:p>
                <a:p>
                  <a:pPr algn="ctr"/>
                  <a:r>
                    <a:rPr lang="en-US" dirty="0" smtClean="0"/>
                    <a:t>(Day-Ahead Market Analyzer) </a:t>
                  </a:r>
                  <a:endParaRPr lang="en-US" dirty="0"/>
                </a:p>
              </p:txBody>
            </p:sp>
          </p:grpSp>
          <p:grpSp>
            <p:nvGrpSpPr>
              <p:cNvPr id="45" name="Group 44"/>
              <p:cNvGrpSpPr/>
              <p:nvPr/>
            </p:nvGrpSpPr>
            <p:grpSpPr>
              <a:xfrm>
                <a:off x="3769996" y="1905000"/>
                <a:ext cx="1564004" cy="814754"/>
                <a:chOff x="0" y="3909646"/>
                <a:chExt cx="1564004" cy="814754"/>
              </a:xfrm>
            </p:grpSpPr>
            <p:sp>
              <p:nvSpPr>
                <p:cNvPr id="71" name="Rounded Rectangle 70"/>
                <p:cNvSpPr/>
                <p:nvPr/>
              </p:nvSpPr>
              <p:spPr>
                <a:xfrm>
                  <a:off x="0" y="3909646"/>
                  <a:ext cx="1524000" cy="814754"/>
                </a:xfrm>
                <a:prstGeom prst="roundRect">
                  <a:avLst/>
                </a:prstGeom>
                <a:no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2" name="TextBox 71"/>
                <p:cNvSpPr txBox="1"/>
                <p:nvPr/>
              </p:nvSpPr>
              <p:spPr>
                <a:xfrm>
                  <a:off x="3808" y="3985846"/>
                  <a:ext cx="1560196" cy="584776"/>
                </a:xfrm>
                <a:prstGeom prst="rect">
                  <a:avLst/>
                </a:prstGeom>
                <a:noFill/>
              </p:spPr>
              <p:txBody>
                <a:bodyPr wrap="square" rtlCol="0">
                  <a:spAutoFit/>
                </a:bodyPr>
                <a:lstStyle/>
                <a:p>
                  <a:pPr algn="ctr"/>
                  <a:r>
                    <a:rPr lang="en-US" sz="1600" dirty="0" smtClean="0"/>
                    <a:t>Generation Characteristics</a:t>
                  </a:r>
                  <a:endParaRPr lang="en-US" sz="1600" dirty="0"/>
                </a:p>
              </p:txBody>
            </p:sp>
          </p:grpSp>
          <p:sp>
            <p:nvSpPr>
              <p:cNvPr id="70" name="TextBox 69"/>
              <p:cNvSpPr txBox="1"/>
              <p:nvPr/>
            </p:nvSpPr>
            <p:spPr>
              <a:xfrm>
                <a:off x="1524000" y="1997223"/>
                <a:ext cx="1560196" cy="584776"/>
              </a:xfrm>
              <a:prstGeom prst="rect">
                <a:avLst/>
              </a:prstGeom>
              <a:noFill/>
            </p:spPr>
            <p:txBody>
              <a:bodyPr wrap="square" rtlCol="0">
                <a:spAutoFit/>
              </a:bodyPr>
              <a:lstStyle/>
              <a:p>
                <a:pPr algn="ctr"/>
                <a:r>
                  <a:rPr lang="en-US" sz="1600" dirty="0" smtClean="0"/>
                  <a:t>Fuel</a:t>
                </a:r>
              </a:p>
              <a:p>
                <a:pPr algn="ctr"/>
                <a:r>
                  <a:rPr lang="en-US" sz="1600" dirty="0" smtClean="0"/>
                  <a:t> Prices</a:t>
                </a:r>
                <a:endParaRPr lang="en-US" sz="1600" dirty="0"/>
              </a:p>
            </p:txBody>
          </p:sp>
          <p:grpSp>
            <p:nvGrpSpPr>
              <p:cNvPr id="47" name="Group 46"/>
              <p:cNvGrpSpPr/>
              <p:nvPr/>
            </p:nvGrpSpPr>
            <p:grpSpPr>
              <a:xfrm>
                <a:off x="5791200" y="1905000"/>
                <a:ext cx="1560196" cy="814754"/>
                <a:chOff x="-36196" y="3909646"/>
                <a:chExt cx="1560196" cy="814754"/>
              </a:xfrm>
            </p:grpSpPr>
            <p:sp>
              <p:nvSpPr>
                <p:cNvPr id="67" name="Rounded Rectangle 66"/>
                <p:cNvSpPr/>
                <p:nvPr/>
              </p:nvSpPr>
              <p:spPr>
                <a:xfrm>
                  <a:off x="0" y="3909646"/>
                  <a:ext cx="1524000" cy="814754"/>
                </a:xfrm>
                <a:prstGeom prst="roundRect">
                  <a:avLst/>
                </a:prstGeom>
                <a:no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TextBox 67"/>
                <p:cNvSpPr txBox="1"/>
                <p:nvPr/>
              </p:nvSpPr>
              <p:spPr>
                <a:xfrm>
                  <a:off x="-36196" y="4042546"/>
                  <a:ext cx="1560196" cy="584776"/>
                </a:xfrm>
                <a:prstGeom prst="rect">
                  <a:avLst/>
                </a:prstGeom>
                <a:noFill/>
              </p:spPr>
              <p:txBody>
                <a:bodyPr wrap="square" rtlCol="0">
                  <a:spAutoFit/>
                </a:bodyPr>
                <a:lstStyle/>
                <a:p>
                  <a:pPr algn="ctr"/>
                  <a:r>
                    <a:rPr lang="en-US" sz="1600" dirty="0" smtClean="0"/>
                    <a:t>Electricity Load Forecasts</a:t>
                  </a:r>
                  <a:endParaRPr lang="en-US" sz="1600" dirty="0"/>
                </a:p>
              </p:txBody>
            </p:sp>
          </p:grpSp>
          <p:grpSp>
            <p:nvGrpSpPr>
              <p:cNvPr id="48" name="Group 47"/>
              <p:cNvGrpSpPr/>
              <p:nvPr/>
            </p:nvGrpSpPr>
            <p:grpSpPr>
              <a:xfrm>
                <a:off x="3733800" y="5150760"/>
                <a:ext cx="1560196" cy="854524"/>
                <a:chOff x="-36196" y="3869876"/>
                <a:chExt cx="1560196" cy="854524"/>
              </a:xfrm>
            </p:grpSpPr>
            <p:sp>
              <p:nvSpPr>
                <p:cNvPr id="65" name="Rounded Rectangle 64"/>
                <p:cNvSpPr/>
                <p:nvPr/>
              </p:nvSpPr>
              <p:spPr>
                <a:xfrm>
                  <a:off x="0" y="3909646"/>
                  <a:ext cx="1524000" cy="814754"/>
                </a:xfrm>
                <a:prstGeom prst="roundRect">
                  <a:avLst/>
                </a:prstGeom>
                <a:no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6" name="TextBox 65"/>
                <p:cNvSpPr txBox="1"/>
                <p:nvPr/>
              </p:nvSpPr>
              <p:spPr>
                <a:xfrm>
                  <a:off x="-36196" y="3869876"/>
                  <a:ext cx="1560196" cy="830997"/>
                </a:xfrm>
                <a:prstGeom prst="rect">
                  <a:avLst/>
                </a:prstGeom>
                <a:noFill/>
              </p:spPr>
              <p:txBody>
                <a:bodyPr wrap="square" rtlCol="0">
                  <a:spAutoFit/>
                </a:bodyPr>
                <a:lstStyle/>
                <a:p>
                  <a:pPr algn="ctr"/>
                  <a:r>
                    <a:rPr lang="en-US" sz="1600" dirty="0" smtClean="0"/>
                    <a:t>Hourly Electricity Dispatch</a:t>
                  </a:r>
                  <a:endParaRPr lang="en-US" sz="1600" dirty="0" smtClean="0"/>
                </a:p>
              </p:txBody>
            </p:sp>
          </p:grpSp>
          <p:grpSp>
            <p:nvGrpSpPr>
              <p:cNvPr id="49" name="Group 48"/>
              <p:cNvGrpSpPr/>
              <p:nvPr/>
            </p:nvGrpSpPr>
            <p:grpSpPr>
              <a:xfrm>
                <a:off x="1524000" y="5181600"/>
                <a:ext cx="1560196" cy="814754"/>
                <a:chOff x="-36196" y="3909646"/>
                <a:chExt cx="1560196" cy="814754"/>
              </a:xfrm>
            </p:grpSpPr>
            <p:sp>
              <p:nvSpPr>
                <p:cNvPr id="63" name="Rounded Rectangle 62"/>
                <p:cNvSpPr/>
                <p:nvPr/>
              </p:nvSpPr>
              <p:spPr>
                <a:xfrm>
                  <a:off x="0" y="3909646"/>
                  <a:ext cx="1524000" cy="814754"/>
                </a:xfrm>
                <a:prstGeom prst="roundRect">
                  <a:avLst/>
                </a:prstGeom>
                <a:no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4" name="TextBox 63"/>
                <p:cNvSpPr txBox="1"/>
                <p:nvPr/>
              </p:nvSpPr>
              <p:spPr>
                <a:xfrm>
                  <a:off x="-36196" y="4001869"/>
                  <a:ext cx="1560196" cy="584776"/>
                </a:xfrm>
                <a:prstGeom prst="rect">
                  <a:avLst/>
                </a:prstGeom>
                <a:noFill/>
              </p:spPr>
              <p:txBody>
                <a:bodyPr wrap="square" rtlCol="0">
                  <a:spAutoFit/>
                </a:bodyPr>
                <a:lstStyle/>
                <a:p>
                  <a:pPr algn="ctr"/>
                  <a:r>
                    <a:rPr lang="en-US" sz="1600" dirty="0" smtClean="0"/>
                    <a:t>Total</a:t>
                  </a:r>
                </a:p>
                <a:p>
                  <a:pPr algn="ctr"/>
                  <a:r>
                    <a:rPr lang="en-US" sz="1600" dirty="0" smtClean="0"/>
                    <a:t>Cost</a:t>
                  </a:r>
                  <a:endParaRPr lang="en-US" sz="1600" dirty="0"/>
                </a:p>
              </p:txBody>
            </p:sp>
          </p:grpSp>
          <p:grpSp>
            <p:nvGrpSpPr>
              <p:cNvPr id="50" name="Group 49"/>
              <p:cNvGrpSpPr/>
              <p:nvPr/>
            </p:nvGrpSpPr>
            <p:grpSpPr>
              <a:xfrm>
                <a:off x="5827396" y="5181600"/>
                <a:ext cx="1626060" cy="814754"/>
                <a:chOff x="0" y="3909646"/>
                <a:chExt cx="1626060" cy="814754"/>
              </a:xfrm>
            </p:grpSpPr>
            <p:sp>
              <p:nvSpPr>
                <p:cNvPr id="61" name="Rounded Rectangle 60"/>
                <p:cNvSpPr/>
                <p:nvPr/>
              </p:nvSpPr>
              <p:spPr>
                <a:xfrm>
                  <a:off x="0" y="3909646"/>
                  <a:ext cx="1524000" cy="814754"/>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2" name="TextBox 61"/>
                <p:cNvSpPr txBox="1"/>
                <p:nvPr/>
              </p:nvSpPr>
              <p:spPr>
                <a:xfrm>
                  <a:off x="65864" y="4010936"/>
                  <a:ext cx="1560196" cy="584776"/>
                </a:xfrm>
                <a:prstGeom prst="rect">
                  <a:avLst/>
                </a:prstGeom>
                <a:noFill/>
              </p:spPr>
              <p:txBody>
                <a:bodyPr wrap="square" rtlCol="0">
                  <a:spAutoFit/>
                </a:bodyPr>
                <a:lstStyle/>
                <a:p>
                  <a:pPr algn="ctr"/>
                  <a:r>
                    <a:rPr lang="en-US" sz="1600" dirty="0" smtClean="0"/>
                    <a:t>Hourly Emissions</a:t>
                  </a:r>
                  <a:endParaRPr lang="en-US" sz="1600" dirty="0" smtClean="0"/>
                </a:p>
              </p:txBody>
            </p:sp>
          </p:grpSp>
          <p:cxnSp>
            <p:nvCxnSpPr>
              <p:cNvPr id="51" name="Straight Connector 50"/>
              <p:cNvCxnSpPr/>
              <p:nvPr/>
            </p:nvCxnSpPr>
            <p:spPr>
              <a:xfrm>
                <a:off x="2286000" y="2971800"/>
                <a:ext cx="4343400"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286000" y="2743200"/>
                <a:ext cx="0" cy="22860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495800" y="2743200"/>
                <a:ext cx="0" cy="22860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6629400" y="2743200"/>
                <a:ext cx="0" cy="22860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495800" y="2971800"/>
                <a:ext cx="0" cy="304800"/>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4495800" y="4648200"/>
                <a:ext cx="0" cy="304800"/>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2286000" y="4953000"/>
                <a:ext cx="4343400"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286000" y="4953000"/>
                <a:ext cx="0" cy="22860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495800" y="4953000"/>
                <a:ext cx="0" cy="22860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629400" y="4953000"/>
                <a:ext cx="0" cy="22860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2" name="TextBox 41"/>
            <p:cNvSpPr txBox="1"/>
            <p:nvPr/>
          </p:nvSpPr>
          <p:spPr>
            <a:xfrm>
              <a:off x="56688" y="2114490"/>
              <a:ext cx="1238712" cy="369332"/>
            </a:xfrm>
            <a:prstGeom prst="rect">
              <a:avLst/>
            </a:prstGeom>
            <a:noFill/>
          </p:spPr>
          <p:txBody>
            <a:bodyPr wrap="square" rtlCol="0">
              <a:spAutoFit/>
            </a:bodyPr>
            <a:lstStyle/>
            <a:p>
              <a:r>
                <a:rPr lang="en-US" b="1" dirty="0" smtClean="0"/>
                <a:t>INPUTS:</a:t>
              </a:r>
              <a:endParaRPr lang="en-US" b="1" dirty="0"/>
            </a:p>
          </p:txBody>
        </p:sp>
        <p:sp>
          <p:nvSpPr>
            <p:cNvPr id="43" name="TextBox 42"/>
            <p:cNvSpPr txBox="1"/>
            <p:nvPr/>
          </p:nvSpPr>
          <p:spPr>
            <a:xfrm>
              <a:off x="102047" y="5410200"/>
              <a:ext cx="1345753" cy="369332"/>
            </a:xfrm>
            <a:prstGeom prst="rect">
              <a:avLst/>
            </a:prstGeom>
            <a:noFill/>
          </p:spPr>
          <p:txBody>
            <a:bodyPr wrap="square" rtlCol="0">
              <a:spAutoFit/>
            </a:bodyPr>
            <a:lstStyle/>
            <a:p>
              <a:r>
                <a:rPr lang="en-US" b="1" dirty="0" smtClean="0"/>
                <a:t>OUTPUTS:</a:t>
              </a:r>
              <a:endParaRPr lang="en-US" b="1" dirty="0"/>
            </a:p>
          </p:txBody>
        </p:sp>
      </p:grpSp>
      <p:sp>
        <p:nvSpPr>
          <p:cNvPr id="75" name="Rounded Rectangle 74"/>
          <p:cNvSpPr/>
          <p:nvPr/>
        </p:nvSpPr>
        <p:spPr>
          <a:xfrm>
            <a:off x="6235693" y="5456327"/>
            <a:ext cx="1524000" cy="814754"/>
          </a:xfrm>
          <a:prstGeom prst="roundRect">
            <a:avLst/>
          </a:prstGeom>
          <a:no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6" name="Rounded Rectangle 75"/>
          <p:cNvSpPr/>
          <p:nvPr/>
        </p:nvSpPr>
        <p:spPr>
          <a:xfrm>
            <a:off x="1847252" y="2182137"/>
            <a:ext cx="1524000" cy="814754"/>
          </a:xfrm>
          <a:prstGeom prst="roundRect">
            <a:avLst/>
          </a:prstGeom>
          <a:no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8" name="Slide Number Placeholder 77"/>
          <p:cNvSpPr>
            <a:spLocks noGrp="1"/>
          </p:cNvSpPr>
          <p:nvPr>
            <p:ph type="sldNum" sz="quarter" idx="10"/>
          </p:nvPr>
        </p:nvSpPr>
        <p:spPr/>
        <p:txBody>
          <a:bodyPr/>
          <a:lstStyle/>
          <a:p>
            <a:fld id="{C25D413D-D6A2-4D7E-A1D9-14A192C08491}" type="slidenum">
              <a:rPr lang="en-US" smtClean="0"/>
              <a:pPr/>
              <a:t>10</a:t>
            </a:fld>
            <a:endParaRPr lang="en-US"/>
          </a:p>
        </p:txBody>
      </p:sp>
    </p:spTree>
    <p:extLst>
      <p:ext uri="{BB962C8B-B14F-4D97-AF65-F5344CB8AC3E}">
        <p14:creationId xmlns:p14="http://schemas.microsoft.com/office/powerpoint/2010/main" val="11742942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July 12, 2006 – </a:t>
            </a:r>
            <a:r>
              <a:rPr lang="en-US" dirty="0" smtClean="0"/>
              <a:t>July</a:t>
            </a:r>
            <a:r>
              <a:rPr lang="en-US" dirty="0" smtClean="0"/>
              <a:t> </a:t>
            </a:r>
            <a:r>
              <a:rPr lang="en-US" dirty="0" smtClean="0"/>
              <a:t>25</a:t>
            </a:r>
            <a:r>
              <a:rPr lang="en-US" dirty="0" smtClean="0"/>
              <a:t>, </a:t>
            </a:r>
            <a:r>
              <a:rPr lang="en-US" dirty="0" smtClean="0"/>
              <a:t>2006</a:t>
            </a:r>
            <a:endParaRPr lang="en-US" dirty="0"/>
          </a:p>
        </p:txBody>
      </p:sp>
      <p:sp>
        <p:nvSpPr>
          <p:cNvPr id="4" name="Text Box 10"/>
          <p:cNvSpPr txBox="1">
            <a:spLocks noChangeArrowheads="1"/>
          </p:cNvSpPr>
          <p:nvPr/>
        </p:nvSpPr>
        <p:spPr bwMode="auto">
          <a:xfrm>
            <a:off x="4467817" y="15295"/>
            <a:ext cx="4624922" cy="584776"/>
          </a:xfrm>
          <a:prstGeom prst="rect">
            <a:avLst/>
          </a:prstGeom>
          <a:noFill/>
          <a:ln w="9525">
            <a:noFill/>
            <a:miter lim="800000"/>
            <a:headEnd/>
            <a:tailEnd/>
          </a:ln>
          <a:effectLst/>
        </p:spPr>
        <p:txBody>
          <a:bodyPr wrap="square">
            <a:spAutoFit/>
          </a:bodyPr>
          <a:lstStyle/>
          <a:p>
            <a:pPr lvl="1" algn="r">
              <a:spcBef>
                <a:spcPct val="50000"/>
              </a:spcBef>
            </a:pPr>
            <a:r>
              <a:rPr lang="en-US" sz="3200" dirty="0" smtClean="0">
                <a:solidFill>
                  <a:schemeClr val="bg1"/>
                </a:solidFill>
                <a:latin typeface="Calibri" pitchFamily="34" charset="0"/>
                <a:cs typeface="Calibri" pitchFamily="34" charset="0"/>
              </a:rPr>
              <a:t>MODELED TIME PERIOD</a:t>
            </a:r>
            <a:endParaRPr lang="en-US" sz="3200" dirty="0">
              <a:solidFill>
                <a:schemeClr val="bg1"/>
              </a:solidFill>
              <a:latin typeface="Calibri" pitchFamily="34" charset="0"/>
              <a:cs typeface="Calibri" pitchFamily="34" charset="0"/>
            </a:endParaRPr>
          </a:p>
        </p:txBody>
      </p:sp>
      <p:pic>
        <p:nvPicPr>
          <p:cNvPr id="5" name="Picture 4" descr="temps-07-12-25-2006.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707" y="2222684"/>
            <a:ext cx="7102724" cy="4474716"/>
          </a:xfrm>
          <a:prstGeom prst="rect">
            <a:avLst/>
          </a:prstGeom>
        </p:spPr>
      </p:pic>
      <p:sp>
        <p:nvSpPr>
          <p:cNvPr id="7" name="Rectangle 6"/>
          <p:cNvSpPr/>
          <p:nvPr/>
        </p:nvSpPr>
        <p:spPr>
          <a:xfrm>
            <a:off x="929849" y="6026636"/>
            <a:ext cx="7291386" cy="7030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07323" y="1532313"/>
            <a:ext cx="8229600" cy="1461506"/>
          </a:xfrm>
          <a:solidFill>
            <a:srgbClr val="FFFFFF"/>
          </a:solidFill>
        </p:spPr>
        <p:txBody>
          <a:bodyPr/>
          <a:lstStyle/>
          <a:p>
            <a:r>
              <a:rPr lang="en-US" dirty="0" smtClean="0"/>
              <a:t>Major heat wave over entire continental US</a:t>
            </a:r>
          </a:p>
          <a:p>
            <a:pPr lvl="1"/>
            <a:r>
              <a:rPr lang="en-US" dirty="0" smtClean="0"/>
              <a:t>Record </a:t>
            </a:r>
            <a:r>
              <a:rPr lang="en-US" dirty="0" smtClean="0"/>
              <a:t>temperatures (high and low)</a:t>
            </a:r>
            <a:endParaRPr lang="en-US" dirty="0"/>
          </a:p>
        </p:txBody>
      </p:sp>
      <p:sp>
        <p:nvSpPr>
          <p:cNvPr id="8" name="Slide Number Placeholder 7"/>
          <p:cNvSpPr>
            <a:spLocks noGrp="1"/>
          </p:cNvSpPr>
          <p:nvPr>
            <p:ph type="sldNum" sz="quarter" idx="10"/>
          </p:nvPr>
        </p:nvSpPr>
        <p:spPr/>
        <p:txBody>
          <a:bodyPr/>
          <a:lstStyle/>
          <a:p>
            <a:fld id="{C25D413D-D6A2-4D7E-A1D9-14A192C08491}" type="slidenum">
              <a:rPr lang="en-US" smtClean="0"/>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mmary.dayzer.extrapoi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714" y="669077"/>
            <a:ext cx="8474965" cy="6188921"/>
          </a:xfrm>
          <a:prstGeom prst="rect">
            <a:avLst/>
          </a:prstGeom>
        </p:spPr>
      </p:pic>
      <p:sp>
        <p:nvSpPr>
          <p:cNvPr id="5" name="TextBox 4"/>
          <p:cNvSpPr txBox="1"/>
          <p:nvPr/>
        </p:nvSpPr>
        <p:spPr>
          <a:xfrm>
            <a:off x="4505666" y="6114821"/>
            <a:ext cx="4369405" cy="461665"/>
          </a:xfrm>
          <a:prstGeom prst="rect">
            <a:avLst/>
          </a:prstGeom>
          <a:solidFill>
            <a:schemeClr val="bg1">
              <a:lumMod val="75000"/>
            </a:schemeClr>
          </a:solidFill>
        </p:spPr>
        <p:txBody>
          <a:bodyPr wrap="none" rtlCol="0">
            <a:spAutoFit/>
          </a:bodyPr>
          <a:lstStyle/>
          <a:p>
            <a:r>
              <a:rPr lang="en-US" sz="2400" b="1" dirty="0" smtClean="0">
                <a:latin typeface="Calibri" pitchFamily="34" charset="0"/>
                <a:cs typeface="Calibri" pitchFamily="34" charset="0"/>
              </a:rPr>
              <a:t>Units associated with </a:t>
            </a:r>
            <a:r>
              <a:rPr lang="en-US" sz="2400" b="1" dirty="0" smtClean="0">
                <a:latin typeface="Calibri" pitchFamily="34" charset="0"/>
                <a:cs typeface="Calibri" pitchFamily="34" charset="0"/>
              </a:rPr>
              <a:t>≤25MW</a:t>
            </a:r>
            <a:r>
              <a:rPr lang="en-US" sz="2400" b="1" dirty="0" smtClean="0">
                <a:latin typeface="Calibri" pitchFamily="34" charset="0"/>
                <a:cs typeface="Calibri" pitchFamily="34" charset="0"/>
              </a:rPr>
              <a:t>-hr</a:t>
            </a:r>
            <a:endParaRPr lang="en-US" sz="2400" b="1" dirty="0">
              <a:latin typeface="Calibri" pitchFamily="34" charset="0"/>
              <a:cs typeface="Calibri" pitchFamily="34" charset="0"/>
            </a:endParaRPr>
          </a:p>
        </p:txBody>
      </p:sp>
      <p:sp>
        <p:nvSpPr>
          <p:cNvPr id="6" name="Text Box 10"/>
          <p:cNvSpPr txBox="1">
            <a:spLocks noChangeArrowheads="1"/>
          </p:cNvSpPr>
          <p:nvPr/>
        </p:nvSpPr>
        <p:spPr bwMode="auto">
          <a:xfrm>
            <a:off x="3447250" y="15295"/>
            <a:ext cx="5645489" cy="584776"/>
          </a:xfrm>
          <a:prstGeom prst="rect">
            <a:avLst/>
          </a:prstGeom>
          <a:noFill/>
          <a:ln w="9525">
            <a:noFill/>
            <a:miter lim="800000"/>
            <a:headEnd/>
            <a:tailEnd/>
          </a:ln>
          <a:effectLst/>
        </p:spPr>
        <p:txBody>
          <a:bodyPr wrap="square">
            <a:spAutoFit/>
          </a:bodyPr>
          <a:lstStyle/>
          <a:p>
            <a:pPr lvl="1" algn="r">
              <a:spcBef>
                <a:spcPct val="50000"/>
              </a:spcBef>
            </a:pPr>
            <a:r>
              <a:rPr lang="en-US" sz="3200" dirty="0" smtClean="0">
                <a:solidFill>
                  <a:schemeClr val="bg1"/>
                </a:solidFill>
                <a:latin typeface="Calibri" pitchFamily="34" charset="0"/>
                <a:cs typeface="Calibri" pitchFamily="34" charset="0"/>
              </a:rPr>
              <a:t>PJM - Peaking </a:t>
            </a:r>
            <a:r>
              <a:rPr lang="en-US" sz="3200" dirty="0" smtClean="0">
                <a:solidFill>
                  <a:schemeClr val="bg1"/>
                </a:solidFill>
                <a:latin typeface="Calibri" pitchFamily="34" charset="0"/>
                <a:cs typeface="Calibri" pitchFamily="34" charset="0"/>
              </a:rPr>
              <a:t>Unit Locations</a:t>
            </a:r>
            <a:endParaRPr lang="en-US" sz="3200" dirty="0">
              <a:solidFill>
                <a:schemeClr val="bg1"/>
              </a:solidFill>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C25D413D-D6A2-4D7E-A1D9-14A192C08491}" type="slidenum">
              <a:rPr lang="en-US" smtClean="0"/>
              <a:pPr/>
              <a:t>12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srcRect l="-2398" r="-923"/>
          <a:stretch>
            <a:fillRect/>
          </a:stretch>
        </p:blipFill>
        <p:spPr>
          <a:xfrm>
            <a:off x="2595283" y="1342640"/>
            <a:ext cx="6293223" cy="4533900"/>
          </a:xfrm>
        </p:spPr>
      </p:pic>
      <p:sp>
        <p:nvSpPr>
          <p:cNvPr id="4" name="Text Box 10"/>
          <p:cNvSpPr txBox="1">
            <a:spLocks noChangeArrowheads="1"/>
          </p:cNvSpPr>
          <p:nvPr/>
        </p:nvSpPr>
        <p:spPr bwMode="auto">
          <a:xfrm>
            <a:off x="4467817" y="15295"/>
            <a:ext cx="4624922" cy="584776"/>
          </a:xfrm>
          <a:prstGeom prst="rect">
            <a:avLst/>
          </a:prstGeom>
          <a:noFill/>
          <a:ln w="9525">
            <a:noFill/>
            <a:miter lim="800000"/>
            <a:headEnd/>
            <a:tailEnd/>
          </a:ln>
          <a:effectLst/>
        </p:spPr>
        <p:txBody>
          <a:bodyPr wrap="square">
            <a:spAutoFit/>
          </a:bodyPr>
          <a:lstStyle/>
          <a:p>
            <a:pPr lvl="1" algn="r">
              <a:spcBef>
                <a:spcPct val="50000"/>
              </a:spcBef>
            </a:pPr>
            <a:r>
              <a:rPr lang="en-US" sz="3200" dirty="0" smtClean="0">
                <a:solidFill>
                  <a:schemeClr val="bg1"/>
                </a:solidFill>
                <a:latin typeface="Calibri" pitchFamily="34" charset="0"/>
                <a:cs typeface="Calibri" pitchFamily="34" charset="0"/>
              </a:rPr>
              <a:t>CMAQ Model</a:t>
            </a:r>
            <a:endParaRPr lang="en-US" sz="3200" dirty="0">
              <a:solidFill>
                <a:schemeClr val="bg1"/>
              </a:solidFill>
              <a:latin typeface="Calibri" pitchFamily="34" charset="0"/>
              <a:cs typeface="Calibri" pitchFamily="34" charset="0"/>
            </a:endParaRPr>
          </a:p>
        </p:txBody>
      </p:sp>
      <p:sp>
        <p:nvSpPr>
          <p:cNvPr id="6" name="TextBox 5"/>
          <p:cNvSpPr txBox="1"/>
          <p:nvPr/>
        </p:nvSpPr>
        <p:spPr>
          <a:xfrm>
            <a:off x="161365" y="1304365"/>
            <a:ext cx="2581835" cy="3785652"/>
          </a:xfrm>
          <a:prstGeom prst="rect">
            <a:avLst/>
          </a:prstGeom>
          <a:noFill/>
        </p:spPr>
        <p:txBody>
          <a:bodyPr wrap="square" rtlCol="0">
            <a:spAutoFit/>
          </a:bodyPr>
          <a:lstStyle/>
          <a:p>
            <a:pPr marL="342900" indent="-342900">
              <a:buFont typeface="Wingdings" charset="2"/>
              <a:buChar char="§"/>
            </a:pPr>
            <a:r>
              <a:rPr lang="en-US" sz="2000" dirty="0" smtClean="0">
                <a:latin typeface="Calibri" pitchFamily="34" charset="0"/>
                <a:cs typeface="Calibri" pitchFamily="34" charset="0"/>
              </a:rPr>
              <a:t>CMAQv4.7</a:t>
            </a:r>
          </a:p>
          <a:p>
            <a:pPr marL="342900" indent="-342900">
              <a:buFont typeface="Wingdings" charset="2"/>
              <a:buChar char="§"/>
            </a:pPr>
            <a:r>
              <a:rPr lang="en-US" sz="2000" dirty="0" smtClean="0">
                <a:latin typeface="Calibri" pitchFamily="34" charset="0"/>
                <a:cs typeface="Calibri" pitchFamily="34" charset="0"/>
              </a:rPr>
              <a:t>CB05-TU</a:t>
            </a:r>
          </a:p>
          <a:p>
            <a:pPr marL="342900" indent="-342900">
              <a:buFont typeface="Wingdings" charset="2"/>
              <a:buChar char="§"/>
            </a:pPr>
            <a:r>
              <a:rPr lang="en-US" sz="2000" dirty="0" smtClean="0">
                <a:latin typeface="Calibri" pitchFamily="34" charset="0"/>
                <a:cs typeface="Calibri" pitchFamily="34" charset="0"/>
              </a:rPr>
              <a:t>BEISv3.14</a:t>
            </a:r>
            <a:endParaRPr lang="en-US" sz="2000" dirty="0" smtClean="0">
              <a:latin typeface="Calibri" pitchFamily="34" charset="0"/>
              <a:cs typeface="Calibri" pitchFamily="34" charset="0"/>
            </a:endParaRPr>
          </a:p>
          <a:p>
            <a:pPr marL="342900" indent="-342900">
              <a:buFont typeface="Wingdings" charset="2"/>
              <a:buChar char="§"/>
            </a:pPr>
            <a:r>
              <a:rPr lang="en-US" sz="2000" dirty="0" smtClean="0">
                <a:latin typeface="Calibri" pitchFamily="34" charset="0"/>
                <a:cs typeface="Calibri" pitchFamily="34" charset="0"/>
              </a:rPr>
              <a:t>WRFv3</a:t>
            </a:r>
            <a:endParaRPr lang="en-US" sz="2000" dirty="0" smtClean="0">
              <a:latin typeface="Calibri" pitchFamily="34" charset="0"/>
              <a:cs typeface="Calibri" pitchFamily="34" charset="0"/>
            </a:endParaRPr>
          </a:p>
          <a:p>
            <a:pPr marL="342900" indent="-342900">
              <a:buFont typeface="Wingdings" charset="2"/>
              <a:buChar char="§"/>
            </a:pPr>
            <a:r>
              <a:rPr lang="en-US" sz="2000" dirty="0" smtClean="0">
                <a:latin typeface="Calibri" pitchFamily="34" charset="0"/>
                <a:cs typeface="Calibri" pitchFamily="34" charset="0"/>
              </a:rPr>
              <a:t>12km x 12km</a:t>
            </a:r>
          </a:p>
          <a:p>
            <a:pPr marL="342900" indent="-342900">
              <a:buFont typeface="Wingdings" charset="2"/>
              <a:buChar char="§"/>
            </a:pPr>
            <a:r>
              <a:rPr lang="en-US" sz="2000" dirty="0">
                <a:latin typeface="Calibri" pitchFamily="34" charset="0"/>
                <a:cs typeface="Calibri" pitchFamily="34" charset="0"/>
              </a:rPr>
              <a:t>3</a:t>
            </a:r>
            <a:r>
              <a:rPr lang="en-US" sz="2000" dirty="0" smtClean="0">
                <a:latin typeface="Calibri" pitchFamily="34" charset="0"/>
                <a:cs typeface="Calibri" pitchFamily="34" charset="0"/>
              </a:rPr>
              <a:t>4 layers </a:t>
            </a:r>
            <a:r>
              <a:rPr lang="en-US" sz="2000" dirty="0" smtClean="0">
                <a:latin typeface="Calibri" pitchFamily="34" charset="0"/>
                <a:cs typeface="Calibri" pitchFamily="34" charset="0"/>
              </a:rPr>
              <a:t>to 50mb</a:t>
            </a:r>
            <a:endParaRPr lang="en-US" sz="2000" dirty="0" smtClean="0">
              <a:latin typeface="Calibri" pitchFamily="34" charset="0"/>
              <a:cs typeface="Calibri" pitchFamily="34" charset="0"/>
            </a:endParaRPr>
          </a:p>
          <a:p>
            <a:pPr marL="342900" indent="-342900">
              <a:buFont typeface="Wingdings" charset="2"/>
              <a:buChar char="§"/>
            </a:pPr>
            <a:r>
              <a:rPr lang="en-US" sz="2000" dirty="0" smtClean="0">
                <a:latin typeface="Calibri" pitchFamily="34" charset="0"/>
                <a:cs typeface="Calibri" pitchFamily="34" charset="0"/>
              </a:rPr>
              <a:t>2005 </a:t>
            </a:r>
            <a:r>
              <a:rPr lang="en-US" sz="2000" dirty="0" smtClean="0">
                <a:latin typeface="Calibri" pitchFamily="34" charset="0"/>
                <a:cs typeface="Calibri" pitchFamily="34" charset="0"/>
              </a:rPr>
              <a:t>NEIv4.2</a:t>
            </a:r>
            <a:endParaRPr lang="en-US" sz="2000" dirty="0">
              <a:latin typeface="Calibri" pitchFamily="34" charset="0"/>
              <a:cs typeface="Calibri" pitchFamily="34" charset="0"/>
            </a:endParaRPr>
          </a:p>
          <a:p>
            <a:r>
              <a:rPr lang="en-US" sz="2000" dirty="0" smtClean="0">
                <a:latin typeface="Calibri" pitchFamily="34" charset="0"/>
                <a:cs typeface="Calibri" pitchFamily="34" charset="0"/>
              </a:rPr>
              <a:t>      - all EGU sector  </a:t>
            </a:r>
          </a:p>
          <a:p>
            <a:r>
              <a:rPr lang="en-US" sz="2000" dirty="0">
                <a:latin typeface="Calibri" pitchFamily="34" charset="0"/>
                <a:cs typeface="Calibri" pitchFamily="34" charset="0"/>
              </a:rPr>
              <a:t> </a:t>
            </a:r>
            <a:r>
              <a:rPr lang="en-US" sz="2000" dirty="0" smtClean="0">
                <a:latin typeface="Calibri" pitchFamily="34" charset="0"/>
                <a:cs typeface="Calibri" pitchFamily="34" charset="0"/>
              </a:rPr>
              <a:t>       emissions in inline </a:t>
            </a:r>
          </a:p>
          <a:p>
            <a:r>
              <a:rPr lang="en-US" sz="2000" dirty="0">
                <a:latin typeface="Calibri" pitchFamily="34" charset="0"/>
                <a:cs typeface="Calibri" pitchFamily="34" charset="0"/>
              </a:rPr>
              <a:t> </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ptipm</a:t>
            </a:r>
            <a:r>
              <a:rPr lang="en-US" sz="2000" dirty="0" smtClean="0">
                <a:latin typeface="Calibri" pitchFamily="34" charset="0"/>
                <a:cs typeface="Calibri" pitchFamily="34" charset="0"/>
              </a:rPr>
              <a:t> through</a:t>
            </a:r>
          </a:p>
          <a:p>
            <a:r>
              <a:rPr lang="en-US" sz="2000" dirty="0">
                <a:latin typeface="Calibri" pitchFamily="34" charset="0"/>
                <a:cs typeface="Calibri" pitchFamily="34" charset="0"/>
              </a:rPr>
              <a:t> </a:t>
            </a:r>
            <a:r>
              <a:rPr lang="en-US" sz="2000" dirty="0" smtClean="0">
                <a:latin typeface="Calibri" pitchFamily="34" charset="0"/>
                <a:cs typeface="Calibri" pitchFamily="34" charset="0"/>
              </a:rPr>
              <a:t>       SMOKEv2.7</a:t>
            </a:r>
          </a:p>
          <a:p>
            <a:endParaRPr lang="en-US" sz="2000" dirty="0" smtClean="0">
              <a:latin typeface="Calibri" pitchFamily="34" charset="0"/>
              <a:cs typeface="Calibri" pitchFamily="34" charset="0"/>
            </a:endParaRPr>
          </a:p>
        </p:txBody>
      </p:sp>
      <p:sp>
        <p:nvSpPr>
          <p:cNvPr id="3" name="Slide Number Placeholder 2"/>
          <p:cNvSpPr>
            <a:spLocks noGrp="1"/>
          </p:cNvSpPr>
          <p:nvPr>
            <p:ph type="sldNum" sz="quarter" idx="10"/>
          </p:nvPr>
        </p:nvSpPr>
        <p:spPr/>
        <p:txBody>
          <a:bodyPr/>
          <a:lstStyle/>
          <a:p>
            <a:fld id="{C25D413D-D6A2-4D7E-A1D9-14A192C08491}" type="slidenum">
              <a:rPr lang="en-US" smtClean="0"/>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DAYZER - Power generation </a:t>
            </a:r>
            <a:endParaRPr lang="en-US" dirty="0"/>
          </a:p>
        </p:txBody>
      </p:sp>
      <p:graphicFrame>
        <p:nvGraphicFramePr>
          <p:cNvPr id="4" name="Chart 3"/>
          <p:cNvGraphicFramePr/>
          <p:nvPr>
            <p:extLst>
              <p:ext uri="{D42A27DB-BD31-4B8C-83A1-F6EECF244321}">
                <p14:modId xmlns:p14="http://schemas.microsoft.com/office/powerpoint/2010/main" val="2321758095"/>
              </p:ext>
            </p:extLst>
          </p:nvPr>
        </p:nvGraphicFramePr>
        <p:xfrm>
          <a:off x="365154" y="1506818"/>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3146976" y="2008619"/>
            <a:ext cx="2463051" cy="1893195"/>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5511008" y="2246364"/>
            <a:ext cx="9144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676" y="1881695"/>
            <a:ext cx="1169359" cy="369332"/>
          </a:xfrm>
          <a:prstGeom prst="rect">
            <a:avLst/>
          </a:prstGeom>
          <a:noFill/>
        </p:spPr>
        <p:txBody>
          <a:bodyPr wrap="none" rtlCol="0">
            <a:spAutoFit/>
          </a:bodyPr>
          <a:lstStyle/>
          <a:p>
            <a:r>
              <a:rPr lang="en-US" dirty="0" smtClean="0"/>
              <a:t>Heat wave</a:t>
            </a:r>
            <a:endParaRPr lang="en-US" dirty="0"/>
          </a:p>
        </p:txBody>
      </p:sp>
      <p:sp>
        <p:nvSpPr>
          <p:cNvPr id="9" name="Text Box 10"/>
          <p:cNvSpPr txBox="1">
            <a:spLocks noChangeArrowheads="1"/>
          </p:cNvSpPr>
          <p:nvPr/>
        </p:nvSpPr>
        <p:spPr bwMode="auto">
          <a:xfrm>
            <a:off x="4901739" y="15295"/>
            <a:ext cx="4191000" cy="584775"/>
          </a:xfrm>
          <a:prstGeom prst="rect">
            <a:avLst/>
          </a:prstGeom>
          <a:noFill/>
          <a:ln w="9525">
            <a:noFill/>
            <a:miter lim="800000"/>
            <a:headEnd/>
            <a:tailEnd/>
          </a:ln>
          <a:effectLst/>
        </p:spPr>
        <p:txBody>
          <a:bodyPr>
            <a:spAutoFit/>
          </a:bodyPr>
          <a:lstStyle/>
          <a:p>
            <a:pPr lvl="1" algn="r">
              <a:spcBef>
                <a:spcPct val="50000"/>
              </a:spcBef>
            </a:pPr>
            <a:r>
              <a:rPr lang="en-US" sz="3200" dirty="0" smtClean="0">
                <a:solidFill>
                  <a:schemeClr val="bg1"/>
                </a:solidFill>
                <a:latin typeface="Calibri" pitchFamily="34" charset="0"/>
                <a:cs typeface="Calibri" pitchFamily="34" charset="0"/>
              </a:rPr>
              <a:t>RESULTS - DAYZER</a:t>
            </a:r>
            <a:endParaRPr lang="en-US" sz="3200" dirty="0">
              <a:solidFill>
                <a:schemeClr val="bg1"/>
              </a:solidFill>
              <a:latin typeface="Calibri" pitchFamily="34" charset="0"/>
              <a:cs typeface="Calibri" pitchFamily="34" charset="0"/>
            </a:endParaRPr>
          </a:p>
        </p:txBody>
      </p:sp>
      <p:sp>
        <p:nvSpPr>
          <p:cNvPr id="10" name="TextBox 9"/>
          <p:cNvSpPr txBox="1"/>
          <p:nvPr/>
        </p:nvSpPr>
        <p:spPr>
          <a:xfrm>
            <a:off x="1143000" y="6396335"/>
            <a:ext cx="7086600" cy="461665"/>
          </a:xfrm>
          <a:prstGeom prst="rect">
            <a:avLst/>
          </a:prstGeom>
          <a:noFill/>
        </p:spPr>
        <p:txBody>
          <a:bodyPr wrap="square" rtlCol="0">
            <a:spAutoFit/>
          </a:bodyPr>
          <a:lstStyle/>
          <a:p>
            <a:pPr algn="ctr"/>
            <a:r>
              <a:rPr lang="en-US" sz="2400" b="1" dirty="0" smtClean="0"/>
              <a:t>Date</a:t>
            </a:r>
            <a:endParaRPr lang="en-US" sz="2400" b="1" dirty="0"/>
          </a:p>
        </p:txBody>
      </p:sp>
      <p:sp>
        <p:nvSpPr>
          <p:cNvPr id="6" name="Slide Number Placeholder 5"/>
          <p:cNvSpPr>
            <a:spLocks noGrp="1"/>
          </p:cNvSpPr>
          <p:nvPr>
            <p:ph type="sldNum" sz="quarter" idx="10"/>
          </p:nvPr>
        </p:nvSpPr>
        <p:spPr/>
        <p:txBody>
          <a:bodyPr/>
          <a:lstStyle/>
          <a:p>
            <a:fld id="{C25D413D-D6A2-4D7E-A1D9-14A192C08491}" type="slidenum">
              <a:rPr lang="en-US" smtClean="0"/>
              <a:pPr/>
              <a:t>14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73" y="609600"/>
            <a:ext cx="8482687" cy="808038"/>
          </a:xfrm>
        </p:spPr>
        <p:txBody>
          <a:bodyPr/>
          <a:lstStyle/>
          <a:p>
            <a:r>
              <a:rPr lang="en-US" sz="2300" dirty="0" err="1" smtClean="0"/>
              <a:t>NOx</a:t>
            </a:r>
            <a:r>
              <a:rPr lang="en-US" sz="2300" dirty="0" smtClean="0"/>
              <a:t> Emissions from Peaking Units during height of Heat Wave</a:t>
            </a:r>
            <a:endParaRPr lang="en-US" sz="2300" dirty="0"/>
          </a:p>
        </p:txBody>
      </p:sp>
      <p:sp>
        <p:nvSpPr>
          <p:cNvPr id="4" name="Text Box 10"/>
          <p:cNvSpPr txBox="1">
            <a:spLocks noChangeArrowheads="1"/>
          </p:cNvSpPr>
          <p:nvPr/>
        </p:nvSpPr>
        <p:spPr bwMode="auto">
          <a:xfrm>
            <a:off x="4901739" y="15295"/>
            <a:ext cx="4191000" cy="584775"/>
          </a:xfrm>
          <a:prstGeom prst="rect">
            <a:avLst/>
          </a:prstGeom>
          <a:noFill/>
          <a:ln w="9525">
            <a:noFill/>
            <a:miter lim="800000"/>
            <a:headEnd/>
            <a:tailEnd/>
          </a:ln>
          <a:effectLst/>
        </p:spPr>
        <p:txBody>
          <a:bodyPr>
            <a:spAutoFit/>
          </a:bodyPr>
          <a:lstStyle/>
          <a:p>
            <a:pPr lvl="1" algn="r">
              <a:spcBef>
                <a:spcPct val="50000"/>
              </a:spcBef>
            </a:pPr>
            <a:r>
              <a:rPr lang="en-US" sz="3200" dirty="0" smtClean="0">
                <a:solidFill>
                  <a:schemeClr val="bg1"/>
                </a:solidFill>
                <a:latin typeface="Calibri" pitchFamily="34" charset="0"/>
                <a:cs typeface="Calibri" pitchFamily="34" charset="0"/>
              </a:rPr>
              <a:t>RESULTS</a:t>
            </a:r>
            <a:endParaRPr lang="en-US" sz="3200" dirty="0">
              <a:solidFill>
                <a:schemeClr val="bg1"/>
              </a:solidFill>
              <a:latin typeface="Calibri" pitchFamily="34" charset="0"/>
              <a:cs typeface="Calibri" pitchFamily="34" charset="0"/>
            </a:endParaRPr>
          </a:p>
        </p:txBody>
      </p:sp>
      <p:sp>
        <p:nvSpPr>
          <p:cNvPr id="6" name="Slide Number Placeholder 5"/>
          <p:cNvSpPr>
            <a:spLocks noGrp="1"/>
          </p:cNvSpPr>
          <p:nvPr>
            <p:ph type="sldNum" sz="quarter" idx="10"/>
          </p:nvPr>
        </p:nvSpPr>
        <p:spPr/>
        <p:txBody>
          <a:bodyPr/>
          <a:lstStyle/>
          <a:p>
            <a:fld id="{C25D413D-D6A2-4D7E-A1D9-14A192C08491}" type="slidenum">
              <a:rPr lang="en-US" smtClean="0"/>
              <a:pPr/>
              <a:t>15</a:t>
            </a:fld>
            <a:endParaRPr lang="en-US"/>
          </a:p>
        </p:txBody>
      </p:sp>
      <p:pic>
        <p:nvPicPr>
          <p:cNvPr id="7" name="Picture 6" descr="NOx Movie 4 rea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97" y="1237279"/>
            <a:ext cx="10738636" cy="6043558"/>
          </a:xfrm>
          <a:prstGeom prst="rect">
            <a:avLst/>
          </a:prstGeom>
        </p:spPr>
      </p:pic>
      <p:sp>
        <p:nvSpPr>
          <p:cNvPr id="9" name="Rectangle 8"/>
          <p:cNvSpPr/>
          <p:nvPr/>
        </p:nvSpPr>
        <p:spPr>
          <a:xfrm>
            <a:off x="1462805" y="1315469"/>
            <a:ext cx="5114178" cy="487624"/>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4901739" y="15295"/>
            <a:ext cx="4191000" cy="584775"/>
          </a:xfrm>
          <a:prstGeom prst="rect">
            <a:avLst/>
          </a:prstGeom>
          <a:noFill/>
          <a:ln w="9525">
            <a:noFill/>
            <a:miter lim="800000"/>
            <a:headEnd/>
            <a:tailEnd/>
          </a:ln>
          <a:effectLst/>
        </p:spPr>
        <p:txBody>
          <a:bodyPr>
            <a:spAutoFit/>
          </a:bodyPr>
          <a:lstStyle/>
          <a:p>
            <a:pPr lvl="1" algn="r">
              <a:spcBef>
                <a:spcPct val="50000"/>
              </a:spcBef>
            </a:pPr>
            <a:r>
              <a:rPr lang="en-US" sz="3200" dirty="0" smtClean="0">
                <a:solidFill>
                  <a:schemeClr val="bg1"/>
                </a:solidFill>
                <a:latin typeface="Calibri" pitchFamily="34" charset="0"/>
                <a:cs typeface="Calibri" pitchFamily="34" charset="0"/>
              </a:rPr>
              <a:t>RESULTS</a:t>
            </a:r>
            <a:endParaRPr lang="en-US" sz="3200" dirty="0">
              <a:solidFill>
                <a:schemeClr val="bg1"/>
              </a:solidFill>
              <a:latin typeface="Calibri" pitchFamily="34" charset="0"/>
              <a:cs typeface="Calibri" pitchFamily="34" charset="0"/>
            </a:endParaRPr>
          </a:p>
        </p:txBody>
      </p:sp>
      <p:sp>
        <p:nvSpPr>
          <p:cNvPr id="6" name="Slide Number Placeholder 5"/>
          <p:cNvSpPr>
            <a:spLocks noGrp="1"/>
          </p:cNvSpPr>
          <p:nvPr>
            <p:ph type="sldNum" sz="quarter" idx="10"/>
          </p:nvPr>
        </p:nvSpPr>
        <p:spPr/>
        <p:txBody>
          <a:bodyPr/>
          <a:lstStyle/>
          <a:p>
            <a:fld id="{C25D413D-D6A2-4D7E-A1D9-14A192C08491}" type="slidenum">
              <a:rPr lang="en-US" smtClean="0"/>
              <a:pPr/>
              <a:t>16</a:t>
            </a:fld>
            <a:endParaRPr lang="en-US"/>
          </a:p>
        </p:txBody>
      </p:sp>
      <p:pic>
        <p:nvPicPr>
          <p:cNvPr id="8" name="Picture 7" descr="SO2 Movie 4 rea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19" y="1225912"/>
            <a:ext cx="10798391" cy="6077188"/>
          </a:xfrm>
          <a:prstGeom prst="rect">
            <a:avLst/>
          </a:prstGeom>
        </p:spPr>
      </p:pic>
      <p:sp>
        <p:nvSpPr>
          <p:cNvPr id="9" name="Rectangle 8"/>
          <p:cNvSpPr/>
          <p:nvPr/>
        </p:nvSpPr>
        <p:spPr>
          <a:xfrm>
            <a:off x="1553525" y="1292789"/>
            <a:ext cx="5114178" cy="487624"/>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62873" y="609600"/>
            <a:ext cx="8482687" cy="808038"/>
          </a:xfrm>
        </p:spPr>
        <p:txBody>
          <a:bodyPr/>
          <a:lstStyle/>
          <a:p>
            <a:r>
              <a:rPr lang="en-US" sz="2300" dirty="0" smtClean="0"/>
              <a:t>SO</a:t>
            </a:r>
            <a:r>
              <a:rPr lang="en-US" sz="2300" baseline="-25000" dirty="0" smtClean="0"/>
              <a:t>2</a:t>
            </a:r>
            <a:r>
              <a:rPr lang="en-US" sz="2300" dirty="0" smtClean="0"/>
              <a:t> Emissions from Peaking Units during height of Heat Wave</a:t>
            </a:r>
            <a:endParaRPr lang="en-US" sz="23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Increase in Sulfate </a:t>
            </a:r>
            <a:r>
              <a:rPr lang="en-US" dirty="0"/>
              <a:t>D</a:t>
            </a:r>
            <a:r>
              <a:rPr lang="en-US" dirty="0" smtClean="0"/>
              <a:t>ue to Peaking </a:t>
            </a:r>
            <a:r>
              <a:rPr lang="en-US" dirty="0"/>
              <a:t>U</a:t>
            </a:r>
            <a:r>
              <a:rPr lang="en-US" dirty="0" smtClean="0"/>
              <a:t>nits</a:t>
            </a:r>
            <a:endParaRPr lang="en-US" dirty="0"/>
          </a:p>
        </p:txBody>
      </p:sp>
      <p:sp>
        <p:nvSpPr>
          <p:cNvPr id="4" name="Text Box 10"/>
          <p:cNvSpPr txBox="1">
            <a:spLocks noChangeArrowheads="1"/>
          </p:cNvSpPr>
          <p:nvPr/>
        </p:nvSpPr>
        <p:spPr bwMode="auto">
          <a:xfrm>
            <a:off x="4901739" y="15295"/>
            <a:ext cx="4191000" cy="584775"/>
          </a:xfrm>
          <a:prstGeom prst="rect">
            <a:avLst/>
          </a:prstGeom>
          <a:noFill/>
          <a:ln w="9525">
            <a:noFill/>
            <a:miter lim="800000"/>
            <a:headEnd/>
            <a:tailEnd/>
          </a:ln>
          <a:effectLst/>
        </p:spPr>
        <p:txBody>
          <a:bodyPr>
            <a:spAutoFit/>
          </a:bodyPr>
          <a:lstStyle/>
          <a:p>
            <a:pPr lvl="1" algn="r">
              <a:spcBef>
                <a:spcPct val="50000"/>
              </a:spcBef>
            </a:pPr>
            <a:r>
              <a:rPr lang="en-US" sz="3200" dirty="0" smtClean="0">
                <a:solidFill>
                  <a:schemeClr val="bg1"/>
                </a:solidFill>
                <a:latin typeface="Calibri" pitchFamily="34" charset="0"/>
                <a:cs typeface="Calibri" pitchFamily="34" charset="0"/>
              </a:rPr>
              <a:t>RESULTS</a:t>
            </a:r>
            <a:endParaRPr lang="en-US" sz="3200" dirty="0">
              <a:solidFill>
                <a:schemeClr val="bg1"/>
              </a:solidFill>
              <a:latin typeface="Calibri" pitchFamily="34" charset="0"/>
              <a:cs typeface="Calibri" pitchFamily="34" charset="0"/>
            </a:endParaRPr>
          </a:p>
        </p:txBody>
      </p:sp>
      <p:sp>
        <p:nvSpPr>
          <p:cNvPr id="6" name="Slide Number Placeholder 5"/>
          <p:cNvSpPr>
            <a:spLocks noGrp="1"/>
          </p:cNvSpPr>
          <p:nvPr>
            <p:ph type="sldNum" sz="quarter" idx="10"/>
          </p:nvPr>
        </p:nvSpPr>
        <p:spPr/>
        <p:txBody>
          <a:bodyPr/>
          <a:lstStyle/>
          <a:p>
            <a:fld id="{C25D413D-D6A2-4D7E-A1D9-14A192C08491}" type="slidenum">
              <a:rPr lang="en-US" smtClean="0"/>
              <a:pPr/>
              <a:t>17</a:t>
            </a:fld>
            <a:endParaRPr lang="en-US"/>
          </a:p>
        </p:txBody>
      </p:sp>
      <p:pic>
        <p:nvPicPr>
          <p:cNvPr id="7" name="Picture 6" descr="time series for ASO4J.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8665"/>
            <a:ext cx="9144000" cy="5120975"/>
          </a:xfrm>
          <a:prstGeom prst="rect">
            <a:avLst/>
          </a:prstGeom>
        </p:spPr>
      </p:pic>
      <p:sp>
        <p:nvSpPr>
          <p:cNvPr id="8" name="Rectangle 7"/>
          <p:cNvSpPr/>
          <p:nvPr/>
        </p:nvSpPr>
        <p:spPr>
          <a:xfrm>
            <a:off x="1406115" y="1338149"/>
            <a:ext cx="6191442" cy="41959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556841563"/>
              </p:ext>
            </p:extLst>
          </p:nvPr>
        </p:nvGraphicFramePr>
        <p:xfrm>
          <a:off x="1113329" y="1567681"/>
          <a:ext cx="8404488" cy="4945542"/>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3219420" y="1537244"/>
            <a:ext cx="2201776" cy="3124200"/>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5232584" y="1693165"/>
            <a:ext cx="529997" cy="398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49227" y="1457133"/>
            <a:ext cx="1169359" cy="369332"/>
          </a:xfrm>
          <a:prstGeom prst="rect">
            <a:avLst/>
          </a:prstGeom>
          <a:noFill/>
        </p:spPr>
        <p:txBody>
          <a:bodyPr wrap="none" rtlCol="0">
            <a:spAutoFit/>
          </a:bodyPr>
          <a:lstStyle/>
          <a:p>
            <a:r>
              <a:rPr lang="en-US" dirty="0" smtClean="0"/>
              <a:t>Heat wave</a:t>
            </a:r>
            <a:endParaRPr lang="en-US" dirty="0"/>
          </a:p>
        </p:txBody>
      </p:sp>
      <p:sp>
        <p:nvSpPr>
          <p:cNvPr id="8" name="TextBox 7"/>
          <p:cNvSpPr txBox="1"/>
          <p:nvPr/>
        </p:nvSpPr>
        <p:spPr>
          <a:xfrm rot="5400000">
            <a:off x="7469832" y="3502968"/>
            <a:ext cx="2438400" cy="461665"/>
          </a:xfrm>
          <a:prstGeom prst="rect">
            <a:avLst/>
          </a:prstGeom>
          <a:noFill/>
        </p:spPr>
        <p:txBody>
          <a:bodyPr wrap="square" rtlCol="0">
            <a:spAutoFit/>
          </a:bodyPr>
          <a:lstStyle/>
          <a:p>
            <a:r>
              <a:rPr lang="en-US" sz="2400" b="1" dirty="0" smtClean="0"/>
              <a:t>PM</a:t>
            </a:r>
            <a:r>
              <a:rPr lang="en-US" sz="2400" b="1" baseline="-25000" dirty="0" smtClean="0"/>
              <a:t>2.5</a:t>
            </a:r>
            <a:r>
              <a:rPr lang="en-US" sz="2400" b="1" dirty="0" smtClean="0"/>
              <a:t> (</a:t>
            </a:r>
            <a:r>
              <a:rPr lang="en-US" sz="2400" b="1" dirty="0" err="1" smtClean="0"/>
              <a:t>ug</a:t>
            </a:r>
            <a:r>
              <a:rPr lang="en-US" sz="2400" b="1" dirty="0" smtClean="0"/>
              <a:t> m</a:t>
            </a:r>
            <a:r>
              <a:rPr lang="en-US" sz="2400" b="1" baseline="30000" dirty="0" smtClean="0"/>
              <a:t>-3</a:t>
            </a:r>
            <a:r>
              <a:rPr lang="en-US" sz="2400" b="1" dirty="0" smtClean="0"/>
              <a:t>)</a:t>
            </a:r>
            <a:endParaRPr lang="en-US" sz="2400" b="1" dirty="0"/>
          </a:p>
        </p:txBody>
      </p:sp>
      <p:sp>
        <p:nvSpPr>
          <p:cNvPr id="9" name="TextBox 8"/>
          <p:cNvSpPr txBox="1"/>
          <p:nvPr/>
        </p:nvSpPr>
        <p:spPr>
          <a:xfrm rot="16200000">
            <a:off x="-1990436" y="3119642"/>
            <a:ext cx="5029202" cy="830997"/>
          </a:xfrm>
          <a:prstGeom prst="rect">
            <a:avLst/>
          </a:prstGeom>
          <a:noFill/>
        </p:spPr>
        <p:txBody>
          <a:bodyPr wrap="square" rtlCol="0">
            <a:spAutoFit/>
          </a:bodyPr>
          <a:lstStyle/>
          <a:p>
            <a:pPr algn="ctr"/>
            <a:r>
              <a:rPr lang="en-US" sz="2400" b="1" dirty="0" smtClean="0"/>
              <a:t>Total PJM Power Generation</a:t>
            </a:r>
          </a:p>
          <a:p>
            <a:pPr algn="ctr"/>
            <a:r>
              <a:rPr lang="en-US" sz="2400" b="1" dirty="0" smtClean="0"/>
              <a:t> (Mw Hr)</a:t>
            </a:r>
            <a:endParaRPr lang="en-US" sz="2400" b="1" dirty="0"/>
          </a:p>
        </p:txBody>
      </p:sp>
      <p:cxnSp>
        <p:nvCxnSpPr>
          <p:cNvPr id="10" name="Straight Connector 9"/>
          <p:cNvCxnSpPr/>
          <p:nvPr/>
        </p:nvCxnSpPr>
        <p:spPr>
          <a:xfrm>
            <a:off x="1574316" y="4580298"/>
            <a:ext cx="655320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27395" y="5475324"/>
            <a:ext cx="2499787" cy="369332"/>
          </a:xfrm>
          <a:prstGeom prst="rect">
            <a:avLst/>
          </a:prstGeom>
          <a:noFill/>
        </p:spPr>
        <p:txBody>
          <a:bodyPr wrap="none" rtlCol="0">
            <a:spAutoFit/>
          </a:bodyPr>
          <a:lstStyle/>
          <a:p>
            <a:r>
              <a:rPr lang="en-US" b="1" dirty="0" smtClean="0">
                <a:solidFill>
                  <a:srgbClr val="FF0000"/>
                </a:solidFill>
              </a:rPr>
              <a:t>15 </a:t>
            </a:r>
            <a:r>
              <a:rPr lang="en-US" b="1" dirty="0" err="1" smtClean="0">
                <a:solidFill>
                  <a:srgbClr val="FF0000"/>
                </a:solidFill>
              </a:rPr>
              <a:t>ug</a:t>
            </a:r>
            <a:r>
              <a:rPr lang="en-US" b="1" dirty="0" smtClean="0">
                <a:solidFill>
                  <a:srgbClr val="FF0000"/>
                </a:solidFill>
              </a:rPr>
              <a:t>/m3 (24hr) NAAQS</a:t>
            </a:r>
            <a:endParaRPr lang="en-US" b="1" dirty="0">
              <a:solidFill>
                <a:srgbClr val="FF0000"/>
              </a:solidFill>
            </a:endParaRPr>
          </a:p>
        </p:txBody>
      </p:sp>
      <p:sp>
        <p:nvSpPr>
          <p:cNvPr id="12" name="TextBox 11"/>
          <p:cNvSpPr txBox="1"/>
          <p:nvPr/>
        </p:nvSpPr>
        <p:spPr>
          <a:xfrm>
            <a:off x="1143000" y="6396335"/>
            <a:ext cx="7086600" cy="461665"/>
          </a:xfrm>
          <a:prstGeom prst="rect">
            <a:avLst/>
          </a:prstGeom>
          <a:noFill/>
        </p:spPr>
        <p:txBody>
          <a:bodyPr wrap="square" rtlCol="0">
            <a:spAutoFit/>
          </a:bodyPr>
          <a:lstStyle/>
          <a:p>
            <a:pPr algn="ctr"/>
            <a:r>
              <a:rPr lang="en-US" sz="2400" b="1" dirty="0" smtClean="0"/>
              <a:t>Date</a:t>
            </a:r>
            <a:endParaRPr lang="en-US" sz="2400" b="1" dirty="0"/>
          </a:p>
        </p:txBody>
      </p:sp>
      <p:sp>
        <p:nvSpPr>
          <p:cNvPr id="14" name="TextBox 13"/>
          <p:cNvSpPr txBox="1"/>
          <p:nvPr/>
        </p:nvSpPr>
        <p:spPr>
          <a:xfrm>
            <a:off x="349546" y="512128"/>
            <a:ext cx="8680829" cy="830997"/>
          </a:xfrm>
          <a:prstGeom prst="rect">
            <a:avLst/>
          </a:prstGeom>
          <a:noFill/>
        </p:spPr>
        <p:txBody>
          <a:bodyPr wrap="square" rtlCol="0">
            <a:spAutoFit/>
          </a:bodyPr>
          <a:lstStyle/>
          <a:p>
            <a:pPr algn="ctr"/>
            <a:r>
              <a:rPr lang="en-US" sz="2400" b="1" dirty="0" smtClean="0"/>
              <a:t>Summer time series:</a:t>
            </a:r>
          </a:p>
          <a:p>
            <a:pPr algn="ctr"/>
            <a:r>
              <a:rPr lang="en-US" sz="2400" b="1" dirty="0" smtClean="0"/>
              <a:t>Total PJM Power Generation and Measured PM</a:t>
            </a:r>
            <a:r>
              <a:rPr lang="en-US" sz="2400" b="1" baseline="-25000" dirty="0" smtClean="0"/>
              <a:t>2.5</a:t>
            </a:r>
            <a:r>
              <a:rPr lang="en-US" sz="2400" b="1" dirty="0" smtClean="0"/>
              <a:t> in NJ</a:t>
            </a:r>
            <a:endParaRPr lang="en-US" sz="2400" b="1" dirty="0"/>
          </a:p>
        </p:txBody>
      </p:sp>
      <p:sp>
        <p:nvSpPr>
          <p:cNvPr id="3" name="Slide Number Placeholder 2"/>
          <p:cNvSpPr>
            <a:spLocks noGrp="1"/>
          </p:cNvSpPr>
          <p:nvPr>
            <p:ph type="sldNum" sz="quarter" idx="10"/>
          </p:nvPr>
        </p:nvSpPr>
        <p:spPr/>
        <p:txBody>
          <a:bodyPr/>
          <a:lstStyle/>
          <a:p>
            <a:fld id="{C25D413D-D6A2-4D7E-A1D9-14A192C08491}" type="slidenum">
              <a:rPr lang="en-US" smtClean="0"/>
              <a:pPr/>
              <a:t>18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772198922"/>
              </p:ext>
            </p:extLst>
          </p:nvPr>
        </p:nvGraphicFramePr>
        <p:xfrm>
          <a:off x="1120595" y="1649617"/>
          <a:ext cx="8023405" cy="4645134"/>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3301715" y="1569074"/>
            <a:ext cx="2474523" cy="2991547"/>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5863833" y="1633411"/>
            <a:ext cx="442356" cy="3116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78879" y="1448745"/>
            <a:ext cx="1169359" cy="369332"/>
          </a:xfrm>
          <a:prstGeom prst="rect">
            <a:avLst/>
          </a:prstGeom>
          <a:noFill/>
        </p:spPr>
        <p:txBody>
          <a:bodyPr wrap="none" rtlCol="0">
            <a:spAutoFit/>
          </a:bodyPr>
          <a:lstStyle/>
          <a:p>
            <a:r>
              <a:rPr lang="en-US" dirty="0" smtClean="0"/>
              <a:t>Heat wave</a:t>
            </a:r>
            <a:endParaRPr lang="en-US" dirty="0"/>
          </a:p>
        </p:txBody>
      </p:sp>
      <p:sp>
        <p:nvSpPr>
          <p:cNvPr id="8" name="TextBox 7"/>
          <p:cNvSpPr txBox="1"/>
          <p:nvPr/>
        </p:nvSpPr>
        <p:spPr>
          <a:xfrm rot="5400000">
            <a:off x="7966050" y="3372353"/>
            <a:ext cx="1543884" cy="461665"/>
          </a:xfrm>
          <a:prstGeom prst="rect">
            <a:avLst/>
          </a:prstGeom>
          <a:noFill/>
        </p:spPr>
        <p:txBody>
          <a:bodyPr wrap="square" rtlCol="0">
            <a:spAutoFit/>
          </a:bodyPr>
          <a:lstStyle/>
          <a:p>
            <a:r>
              <a:rPr lang="en-US" sz="2400" b="1" dirty="0" smtClean="0"/>
              <a:t>O</a:t>
            </a:r>
            <a:r>
              <a:rPr lang="en-US" sz="2400" b="1" baseline="-25000" dirty="0" smtClean="0"/>
              <a:t>3</a:t>
            </a:r>
            <a:r>
              <a:rPr lang="en-US" sz="2400" b="1" dirty="0" smtClean="0"/>
              <a:t> (</a:t>
            </a:r>
            <a:r>
              <a:rPr lang="en-US" sz="2400" b="1" dirty="0" err="1" smtClean="0"/>
              <a:t>ppb</a:t>
            </a:r>
            <a:r>
              <a:rPr lang="en-US" sz="2400" b="1" baseline="-25000" dirty="0" err="1" smtClean="0"/>
              <a:t>v</a:t>
            </a:r>
            <a:r>
              <a:rPr lang="en-US" sz="2400" b="1" dirty="0" smtClean="0"/>
              <a:t>)</a:t>
            </a:r>
            <a:endParaRPr lang="en-US" sz="2400" b="1" dirty="0"/>
          </a:p>
        </p:txBody>
      </p:sp>
      <p:sp>
        <p:nvSpPr>
          <p:cNvPr id="12" name="TextBox 11"/>
          <p:cNvSpPr txBox="1"/>
          <p:nvPr/>
        </p:nvSpPr>
        <p:spPr>
          <a:xfrm rot="16200000">
            <a:off x="-2193083" y="3121032"/>
            <a:ext cx="5516442" cy="830997"/>
          </a:xfrm>
          <a:prstGeom prst="rect">
            <a:avLst/>
          </a:prstGeom>
          <a:noFill/>
        </p:spPr>
        <p:txBody>
          <a:bodyPr wrap="square" rtlCol="0">
            <a:spAutoFit/>
          </a:bodyPr>
          <a:lstStyle/>
          <a:p>
            <a:pPr algn="ctr"/>
            <a:r>
              <a:rPr lang="en-US" sz="2400" b="1" dirty="0" smtClean="0"/>
              <a:t>Total PJM Power Generation </a:t>
            </a:r>
          </a:p>
          <a:p>
            <a:pPr algn="ctr"/>
            <a:r>
              <a:rPr lang="en-US" sz="2400" b="1" dirty="0" smtClean="0"/>
              <a:t>(Mw Hr)</a:t>
            </a:r>
            <a:endParaRPr lang="en-US" sz="2400" b="1" dirty="0"/>
          </a:p>
        </p:txBody>
      </p:sp>
      <p:cxnSp>
        <p:nvCxnSpPr>
          <p:cNvPr id="14" name="Straight Connector 13"/>
          <p:cNvCxnSpPr/>
          <p:nvPr/>
        </p:nvCxnSpPr>
        <p:spPr>
          <a:xfrm>
            <a:off x="1317780" y="3820442"/>
            <a:ext cx="708660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31349" y="5219503"/>
            <a:ext cx="2109937" cy="369332"/>
          </a:xfrm>
          <a:prstGeom prst="rect">
            <a:avLst/>
          </a:prstGeom>
          <a:noFill/>
        </p:spPr>
        <p:txBody>
          <a:bodyPr wrap="none" rtlCol="0">
            <a:spAutoFit/>
          </a:bodyPr>
          <a:lstStyle/>
          <a:p>
            <a:r>
              <a:rPr lang="en-US" b="1" dirty="0" smtClean="0">
                <a:solidFill>
                  <a:srgbClr val="FF0000"/>
                </a:solidFill>
              </a:rPr>
              <a:t>75 ppb (8hr) NAAQS</a:t>
            </a:r>
            <a:endParaRPr lang="en-US" b="1" dirty="0">
              <a:solidFill>
                <a:srgbClr val="FF0000"/>
              </a:solidFill>
            </a:endParaRPr>
          </a:p>
        </p:txBody>
      </p:sp>
      <p:sp>
        <p:nvSpPr>
          <p:cNvPr id="18" name="TextBox 17"/>
          <p:cNvSpPr txBox="1"/>
          <p:nvPr/>
        </p:nvSpPr>
        <p:spPr>
          <a:xfrm>
            <a:off x="0" y="512132"/>
            <a:ext cx="9144000" cy="830997"/>
          </a:xfrm>
          <a:prstGeom prst="rect">
            <a:avLst/>
          </a:prstGeom>
          <a:noFill/>
        </p:spPr>
        <p:txBody>
          <a:bodyPr wrap="square" rtlCol="0">
            <a:spAutoFit/>
          </a:bodyPr>
          <a:lstStyle/>
          <a:p>
            <a:pPr algn="ctr"/>
            <a:r>
              <a:rPr lang="en-US" sz="2400" b="1" dirty="0" smtClean="0"/>
              <a:t>Summer time series:</a:t>
            </a:r>
          </a:p>
          <a:p>
            <a:pPr algn="ctr"/>
            <a:r>
              <a:rPr lang="en-US" sz="2400" b="1" dirty="0" smtClean="0"/>
              <a:t>Total PJM Power Generation and Measured O</a:t>
            </a:r>
            <a:r>
              <a:rPr lang="en-US" sz="2400" b="1" baseline="-25000" dirty="0" smtClean="0"/>
              <a:t>3</a:t>
            </a:r>
            <a:r>
              <a:rPr lang="en-US" sz="2400" b="1" dirty="0" smtClean="0"/>
              <a:t> in NJ</a:t>
            </a:r>
            <a:endParaRPr lang="en-US" sz="2400" b="1" dirty="0"/>
          </a:p>
        </p:txBody>
      </p:sp>
      <p:sp>
        <p:nvSpPr>
          <p:cNvPr id="19" name="TextBox 18"/>
          <p:cNvSpPr txBox="1"/>
          <p:nvPr/>
        </p:nvSpPr>
        <p:spPr>
          <a:xfrm>
            <a:off x="1143000" y="6396335"/>
            <a:ext cx="7086600" cy="461665"/>
          </a:xfrm>
          <a:prstGeom prst="rect">
            <a:avLst/>
          </a:prstGeom>
          <a:noFill/>
        </p:spPr>
        <p:txBody>
          <a:bodyPr wrap="square" rtlCol="0">
            <a:spAutoFit/>
          </a:bodyPr>
          <a:lstStyle/>
          <a:p>
            <a:pPr algn="ctr"/>
            <a:r>
              <a:rPr lang="en-US" sz="2400" b="1" dirty="0" smtClean="0"/>
              <a:t>Date</a:t>
            </a:r>
            <a:endParaRPr lang="en-US" sz="2400" b="1" dirty="0"/>
          </a:p>
        </p:txBody>
      </p:sp>
      <p:sp>
        <p:nvSpPr>
          <p:cNvPr id="3" name="Slide Number Placeholder 2"/>
          <p:cNvSpPr>
            <a:spLocks noGrp="1"/>
          </p:cNvSpPr>
          <p:nvPr>
            <p:ph type="sldNum" sz="quarter" idx="10"/>
          </p:nvPr>
        </p:nvSpPr>
        <p:spPr/>
        <p:txBody>
          <a:bodyPr/>
          <a:lstStyle/>
          <a:p>
            <a:fld id="{C25D413D-D6A2-4D7E-A1D9-14A192C08491}" type="slidenum">
              <a:rPr lang="en-US" smtClean="0"/>
              <a:pPr/>
              <a:t>19</a:t>
            </a:fld>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40" y="609600"/>
            <a:ext cx="8229600" cy="808038"/>
          </a:xfrm>
        </p:spPr>
        <p:txBody>
          <a:bodyPr/>
          <a:lstStyle/>
          <a:p>
            <a:r>
              <a:rPr lang="en-US" dirty="0" smtClean="0"/>
              <a:t>EGU emissions affect air quality</a:t>
            </a:r>
            <a:endParaRPr lang="en-US" dirty="0"/>
          </a:p>
        </p:txBody>
      </p:sp>
      <p:sp>
        <p:nvSpPr>
          <p:cNvPr id="3" name="Content Placeholder 2"/>
          <p:cNvSpPr>
            <a:spLocks noGrp="1"/>
          </p:cNvSpPr>
          <p:nvPr>
            <p:ph idx="1"/>
          </p:nvPr>
        </p:nvSpPr>
        <p:spPr>
          <a:xfrm>
            <a:off x="242433" y="1828148"/>
            <a:ext cx="4239628" cy="4533900"/>
          </a:xfrm>
        </p:spPr>
        <p:txBody>
          <a:bodyPr/>
          <a:lstStyle/>
          <a:p>
            <a:pPr>
              <a:buNone/>
            </a:pPr>
            <a:r>
              <a:rPr lang="en-US" sz="2600" dirty="0" err="1" smtClean="0">
                <a:latin typeface="Calibri" pitchFamily="34" charset="0"/>
                <a:cs typeface="Calibri" pitchFamily="34" charset="0"/>
              </a:rPr>
              <a:t>NO</a:t>
            </a:r>
            <a:r>
              <a:rPr lang="en-US" sz="2600" baseline="-25000" dirty="0" err="1" smtClean="0">
                <a:latin typeface="Calibri" pitchFamily="34" charset="0"/>
                <a:cs typeface="Calibri" pitchFamily="34" charset="0"/>
              </a:rPr>
              <a:t>x</a:t>
            </a:r>
            <a:r>
              <a:rPr lang="en-US" sz="2600" dirty="0" smtClean="0">
                <a:latin typeface="Calibri" pitchFamily="34" charset="0"/>
                <a:cs typeface="Calibri" pitchFamily="34" charset="0"/>
              </a:rPr>
              <a:t> emissions: O</a:t>
            </a:r>
            <a:r>
              <a:rPr lang="en-US" sz="2600" baseline="-25000" dirty="0" smtClean="0">
                <a:latin typeface="Calibri" pitchFamily="34" charset="0"/>
                <a:cs typeface="Calibri" pitchFamily="34" charset="0"/>
              </a:rPr>
              <a:t>3</a:t>
            </a:r>
            <a:r>
              <a:rPr lang="en-US" sz="2600" dirty="0" smtClean="0">
                <a:latin typeface="Calibri" pitchFamily="34" charset="0"/>
                <a:cs typeface="Calibri" pitchFamily="34" charset="0"/>
              </a:rPr>
              <a:t> formation</a:t>
            </a:r>
          </a:p>
          <a:p>
            <a:pPr>
              <a:buNone/>
            </a:pPr>
            <a:endParaRPr lang="en-US" sz="2600" dirty="0" smtClean="0">
              <a:latin typeface="Calibri" pitchFamily="34" charset="0"/>
              <a:cs typeface="Calibri" pitchFamily="34" charset="0"/>
            </a:endParaRPr>
          </a:p>
          <a:p>
            <a:pPr>
              <a:buNone/>
            </a:pPr>
            <a:r>
              <a:rPr lang="en-US" sz="2600" dirty="0" smtClean="0">
                <a:latin typeface="Calibri" pitchFamily="34" charset="0"/>
                <a:cs typeface="Calibri" pitchFamily="34" charset="0"/>
              </a:rPr>
              <a:t>SO</a:t>
            </a:r>
            <a:r>
              <a:rPr lang="en-US" sz="2600" baseline="-25000" dirty="0" smtClean="0">
                <a:latin typeface="Calibri" pitchFamily="34" charset="0"/>
                <a:cs typeface="Calibri" pitchFamily="34" charset="0"/>
              </a:rPr>
              <a:t>2</a:t>
            </a:r>
            <a:r>
              <a:rPr lang="en-US" sz="2600" dirty="0" smtClean="0">
                <a:latin typeface="Calibri" pitchFamily="34" charset="0"/>
                <a:cs typeface="Calibri" pitchFamily="34" charset="0"/>
              </a:rPr>
              <a:t> emissions: SO</a:t>
            </a:r>
            <a:r>
              <a:rPr lang="en-US" sz="2600" baseline="-25000" dirty="0" smtClean="0">
                <a:latin typeface="Calibri" pitchFamily="34" charset="0"/>
                <a:cs typeface="Calibri" pitchFamily="34" charset="0"/>
              </a:rPr>
              <a:t>4</a:t>
            </a:r>
            <a:r>
              <a:rPr lang="en-US" sz="2600" dirty="0" smtClean="0">
                <a:latin typeface="Calibri" pitchFamily="34" charset="0"/>
                <a:cs typeface="Calibri" pitchFamily="34" charset="0"/>
              </a:rPr>
              <a:t>-PM and acid deposition</a:t>
            </a:r>
          </a:p>
          <a:p>
            <a:pPr lvl="1">
              <a:buNone/>
            </a:pPr>
            <a:endParaRPr lang="en-US" sz="2600" dirty="0" smtClean="0">
              <a:latin typeface="Calibri" pitchFamily="34" charset="0"/>
              <a:cs typeface="Calibri" pitchFamily="34" charset="0"/>
            </a:endParaRPr>
          </a:p>
          <a:p>
            <a:pPr>
              <a:buNone/>
            </a:pPr>
            <a:r>
              <a:rPr lang="en-US" sz="2600" dirty="0" smtClean="0">
                <a:latin typeface="Calibri" pitchFamily="34" charset="0"/>
                <a:cs typeface="Calibri" pitchFamily="34" charset="0"/>
              </a:rPr>
              <a:t>Primary PM emissions, Hg, toxics, VOCs</a:t>
            </a:r>
          </a:p>
        </p:txBody>
      </p:sp>
      <p:grpSp>
        <p:nvGrpSpPr>
          <p:cNvPr id="6" name="Group 5"/>
          <p:cNvGrpSpPr/>
          <p:nvPr/>
        </p:nvGrpSpPr>
        <p:grpSpPr>
          <a:xfrm>
            <a:off x="4811843" y="1091325"/>
            <a:ext cx="4332157" cy="5800696"/>
            <a:chOff x="2366681" y="884025"/>
            <a:chExt cx="4566039" cy="4598326"/>
          </a:xfrm>
        </p:grpSpPr>
        <p:grpSp>
          <p:nvGrpSpPr>
            <p:cNvPr id="7" name="Group 3"/>
            <p:cNvGrpSpPr/>
            <p:nvPr/>
          </p:nvGrpSpPr>
          <p:grpSpPr>
            <a:xfrm>
              <a:off x="2366681" y="1657387"/>
              <a:ext cx="4041775" cy="3824964"/>
              <a:chOff x="194981" y="1439563"/>
              <a:chExt cx="4041775" cy="3824964"/>
            </a:xfrm>
          </p:grpSpPr>
          <p:sp>
            <p:nvSpPr>
              <p:cNvPr id="12" name="Text Box 8"/>
              <p:cNvSpPr txBox="1">
                <a:spLocks noChangeArrowheads="1"/>
              </p:cNvSpPr>
              <p:nvPr/>
            </p:nvSpPr>
            <p:spPr bwMode="auto">
              <a:xfrm>
                <a:off x="728381" y="1668163"/>
                <a:ext cx="754062" cy="457200"/>
              </a:xfrm>
              <a:prstGeom prst="rect">
                <a:avLst/>
              </a:prstGeom>
              <a:noFill/>
              <a:ln w="9525">
                <a:noFill/>
                <a:miter lim="800000"/>
                <a:headEnd/>
                <a:tailEnd/>
              </a:ln>
            </p:spPr>
            <p:txBody>
              <a:bodyPr wrap="none">
                <a:spAutoFit/>
              </a:bodyPr>
              <a:lstStyle/>
              <a:p>
                <a:r>
                  <a:rPr lang="en-US" sz="2400" b="1" dirty="0">
                    <a:solidFill>
                      <a:schemeClr val="accent2"/>
                    </a:solidFill>
                  </a:rPr>
                  <a:t>NO</a:t>
                </a:r>
                <a:r>
                  <a:rPr lang="en-US" sz="2400" b="1" baseline="-25000" dirty="0">
                    <a:solidFill>
                      <a:schemeClr val="accent2"/>
                    </a:solidFill>
                  </a:rPr>
                  <a:t>2</a:t>
                </a:r>
              </a:p>
            </p:txBody>
          </p:sp>
          <p:sp>
            <p:nvSpPr>
              <p:cNvPr id="13" name="Text Box 9"/>
              <p:cNvSpPr txBox="1">
                <a:spLocks noChangeArrowheads="1"/>
              </p:cNvSpPr>
              <p:nvPr/>
            </p:nvSpPr>
            <p:spPr bwMode="auto">
              <a:xfrm>
                <a:off x="980793" y="2265063"/>
                <a:ext cx="641350" cy="457200"/>
              </a:xfrm>
              <a:prstGeom prst="rect">
                <a:avLst/>
              </a:prstGeom>
              <a:noFill/>
              <a:ln w="9525">
                <a:noFill/>
                <a:miter lim="800000"/>
                <a:headEnd/>
                <a:tailEnd/>
              </a:ln>
            </p:spPr>
            <p:txBody>
              <a:bodyPr wrap="none">
                <a:spAutoFit/>
              </a:bodyPr>
              <a:lstStyle/>
              <a:p>
                <a:r>
                  <a:rPr lang="en-US" sz="2400" b="1" dirty="0">
                    <a:solidFill>
                      <a:schemeClr val="accent2"/>
                    </a:solidFill>
                  </a:rPr>
                  <a:t>NO</a:t>
                </a:r>
                <a:endParaRPr lang="en-US" sz="2400" b="1" baseline="-25000" dirty="0">
                  <a:solidFill>
                    <a:schemeClr val="accent2"/>
                  </a:solidFill>
                </a:endParaRPr>
              </a:p>
            </p:txBody>
          </p:sp>
          <p:sp>
            <p:nvSpPr>
              <p:cNvPr id="14" name="Text Box 10"/>
              <p:cNvSpPr txBox="1">
                <a:spLocks noChangeArrowheads="1"/>
              </p:cNvSpPr>
              <p:nvPr/>
            </p:nvSpPr>
            <p:spPr bwMode="auto">
              <a:xfrm>
                <a:off x="1490381" y="3344563"/>
                <a:ext cx="533400" cy="457200"/>
              </a:xfrm>
              <a:prstGeom prst="rect">
                <a:avLst/>
              </a:prstGeom>
              <a:noFill/>
              <a:ln w="9525">
                <a:noFill/>
                <a:miter lim="800000"/>
                <a:headEnd/>
                <a:tailEnd/>
              </a:ln>
            </p:spPr>
            <p:txBody>
              <a:bodyPr wrap="none">
                <a:spAutoFit/>
              </a:bodyPr>
              <a:lstStyle/>
              <a:p>
                <a:r>
                  <a:rPr lang="en-US" sz="2400" b="1" dirty="0">
                    <a:solidFill>
                      <a:schemeClr val="accent2"/>
                    </a:solidFill>
                  </a:rPr>
                  <a:t>O</a:t>
                </a:r>
                <a:r>
                  <a:rPr lang="en-US" sz="2400" b="1" baseline="-25000" dirty="0">
                    <a:solidFill>
                      <a:schemeClr val="accent2"/>
                    </a:solidFill>
                  </a:rPr>
                  <a:t>3</a:t>
                </a:r>
              </a:p>
            </p:txBody>
          </p:sp>
          <p:sp>
            <p:nvSpPr>
              <p:cNvPr id="15" name="Text Box 11"/>
              <p:cNvSpPr txBox="1">
                <a:spLocks noChangeArrowheads="1"/>
              </p:cNvSpPr>
              <p:nvPr/>
            </p:nvSpPr>
            <p:spPr bwMode="auto">
              <a:xfrm>
                <a:off x="2709581" y="2741943"/>
                <a:ext cx="630301" cy="307777"/>
              </a:xfrm>
              <a:prstGeom prst="rect">
                <a:avLst/>
              </a:prstGeom>
              <a:noFill/>
              <a:ln w="9525">
                <a:noFill/>
                <a:miter lim="800000"/>
                <a:headEnd/>
                <a:tailEnd/>
              </a:ln>
            </p:spPr>
            <p:txBody>
              <a:bodyPr wrap="none">
                <a:spAutoFit/>
              </a:bodyPr>
              <a:lstStyle/>
              <a:p>
                <a:r>
                  <a:rPr lang="en-US" sz="1400" dirty="0"/>
                  <a:t>O(</a:t>
                </a:r>
                <a:r>
                  <a:rPr lang="en-US" sz="1400" baseline="30000" dirty="0"/>
                  <a:t>3</a:t>
                </a:r>
                <a:r>
                  <a:rPr lang="en-US" sz="1400" dirty="0"/>
                  <a:t>P)</a:t>
                </a:r>
                <a:endParaRPr lang="en-US" sz="1400" baseline="-25000" dirty="0"/>
              </a:p>
            </p:txBody>
          </p:sp>
          <p:sp>
            <p:nvSpPr>
              <p:cNvPr id="16" name="Text Box 12"/>
              <p:cNvSpPr txBox="1">
                <a:spLocks noChangeArrowheads="1"/>
              </p:cNvSpPr>
              <p:nvPr/>
            </p:nvSpPr>
            <p:spPr bwMode="auto">
              <a:xfrm>
                <a:off x="1718981" y="1515763"/>
                <a:ext cx="430212" cy="366713"/>
              </a:xfrm>
              <a:prstGeom prst="rect">
                <a:avLst/>
              </a:prstGeom>
              <a:noFill/>
              <a:ln w="9525">
                <a:noFill/>
                <a:miter lim="800000"/>
                <a:headEnd/>
                <a:tailEnd/>
              </a:ln>
            </p:spPr>
            <p:txBody>
              <a:bodyPr wrap="none">
                <a:spAutoFit/>
              </a:bodyPr>
              <a:lstStyle/>
              <a:p>
                <a:r>
                  <a:rPr lang="en-US"/>
                  <a:t>h</a:t>
                </a:r>
                <a:r>
                  <a:rPr lang="en-US">
                    <a:latin typeface="Symbol" pitchFamily="18" charset="2"/>
                  </a:rPr>
                  <a:t>n</a:t>
                </a:r>
                <a:endParaRPr lang="en-US" baseline="-25000"/>
              </a:p>
            </p:txBody>
          </p:sp>
          <p:sp>
            <p:nvSpPr>
              <p:cNvPr id="17" name="Text Box 13"/>
              <p:cNvSpPr txBox="1">
                <a:spLocks noChangeArrowheads="1"/>
              </p:cNvSpPr>
              <p:nvPr/>
            </p:nvSpPr>
            <p:spPr bwMode="auto">
              <a:xfrm>
                <a:off x="1414181" y="1591963"/>
                <a:ext cx="317500" cy="366713"/>
              </a:xfrm>
              <a:prstGeom prst="rect">
                <a:avLst/>
              </a:prstGeom>
              <a:noFill/>
              <a:ln w="9525">
                <a:noFill/>
                <a:miter lim="800000"/>
                <a:headEnd/>
                <a:tailEnd/>
              </a:ln>
            </p:spPr>
            <p:txBody>
              <a:bodyPr wrap="none">
                <a:spAutoFit/>
              </a:bodyPr>
              <a:lstStyle/>
              <a:p>
                <a:r>
                  <a:rPr lang="en-US" dirty="0"/>
                  <a:t>+</a:t>
                </a:r>
                <a:endParaRPr lang="en-US" baseline="-25000" dirty="0"/>
              </a:p>
            </p:txBody>
          </p:sp>
          <p:sp>
            <p:nvSpPr>
              <p:cNvPr id="18" name="Text Box 14"/>
              <p:cNvSpPr txBox="1">
                <a:spLocks noChangeArrowheads="1"/>
              </p:cNvSpPr>
              <p:nvPr/>
            </p:nvSpPr>
            <p:spPr bwMode="auto">
              <a:xfrm>
                <a:off x="2480981" y="3420763"/>
                <a:ext cx="420308" cy="338554"/>
              </a:xfrm>
              <a:prstGeom prst="rect">
                <a:avLst/>
              </a:prstGeom>
              <a:noFill/>
              <a:ln w="9525">
                <a:noFill/>
                <a:miter lim="800000"/>
                <a:headEnd/>
                <a:tailEnd/>
              </a:ln>
            </p:spPr>
            <p:txBody>
              <a:bodyPr wrap="none">
                <a:spAutoFit/>
              </a:bodyPr>
              <a:lstStyle/>
              <a:p>
                <a:r>
                  <a:rPr lang="en-US" sz="1600" dirty="0"/>
                  <a:t>O</a:t>
                </a:r>
                <a:r>
                  <a:rPr lang="en-US" sz="1600" baseline="-25000" dirty="0"/>
                  <a:t>2</a:t>
                </a:r>
              </a:p>
            </p:txBody>
          </p:sp>
          <p:sp>
            <p:nvSpPr>
              <p:cNvPr id="19" name="Text Box 15"/>
              <p:cNvSpPr txBox="1">
                <a:spLocks noChangeArrowheads="1"/>
              </p:cNvSpPr>
              <p:nvPr/>
            </p:nvSpPr>
            <p:spPr bwMode="auto">
              <a:xfrm>
                <a:off x="1490381" y="2658763"/>
                <a:ext cx="663964" cy="400110"/>
              </a:xfrm>
              <a:prstGeom prst="rect">
                <a:avLst/>
              </a:prstGeom>
              <a:noFill/>
              <a:ln w="9525">
                <a:noFill/>
                <a:miter lim="800000"/>
                <a:headEnd/>
                <a:tailEnd/>
              </a:ln>
            </p:spPr>
            <p:txBody>
              <a:bodyPr wrap="none">
                <a:spAutoFit/>
              </a:bodyPr>
              <a:lstStyle/>
              <a:p>
                <a:r>
                  <a:rPr lang="en-US" sz="2000" dirty="0"/>
                  <a:t>RO</a:t>
                </a:r>
                <a:r>
                  <a:rPr lang="en-US" sz="2000" baseline="-25000" dirty="0"/>
                  <a:t>2</a:t>
                </a:r>
              </a:p>
            </p:txBody>
          </p:sp>
          <p:sp>
            <p:nvSpPr>
              <p:cNvPr id="20" name="Text Box 16"/>
              <p:cNvSpPr txBox="1">
                <a:spLocks noChangeArrowheads="1"/>
              </p:cNvSpPr>
              <p:nvPr/>
            </p:nvSpPr>
            <p:spPr bwMode="auto">
              <a:xfrm>
                <a:off x="2099981" y="2125363"/>
                <a:ext cx="897487" cy="365971"/>
              </a:xfrm>
              <a:prstGeom prst="rect">
                <a:avLst/>
              </a:prstGeom>
              <a:noFill/>
              <a:ln w="9525">
                <a:noFill/>
                <a:miter lim="800000"/>
                <a:headEnd/>
                <a:tailEnd/>
              </a:ln>
            </p:spPr>
            <p:txBody>
              <a:bodyPr wrap="none">
                <a:spAutoFit/>
              </a:bodyPr>
              <a:lstStyle/>
              <a:p>
                <a:r>
                  <a:rPr lang="en-US" sz="2400" b="1" dirty="0" smtClean="0">
                    <a:solidFill>
                      <a:schemeClr val="accent2"/>
                    </a:solidFill>
                  </a:rPr>
                  <a:t>VOC</a:t>
                </a:r>
                <a:endParaRPr lang="en-US" sz="2400" b="1" baseline="-25000" dirty="0">
                  <a:solidFill>
                    <a:schemeClr val="accent2"/>
                  </a:solidFill>
                </a:endParaRPr>
              </a:p>
            </p:txBody>
          </p:sp>
          <p:sp>
            <p:nvSpPr>
              <p:cNvPr id="21" name="Arc 17"/>
              <p:cNvSpPr>
                <a:spLocks/>
              </p:cNvSpPr>
              <p:nvPr/>
            </p:nvSpPr>
            <p:spPr bwMode="auto">
              <a:xfrm rot="-2376140">
                <a:off x="1185581" y="2811163"/>
                <a:ext cx="1733550" cy="409575"/>
              </a:xfrm>
              <a:custGeom>
                <a:avLst/>
                <a:gdLst>
                  <a:gd name="T0" fmla="*/ 50642 w 21600"/>
                  <a:gd name="T1" fmla="*/ 0 h 20467"/>
                  <a:gd name="T2" fmla="*/ 86838 w 21600"/>
                  <a:gd name="T3" fmla="*/ 5163 h 20467"/>
                  <a:gd name="T4" fmla="*/ 0 w 21600"/>
                  <a:gd name="T5" fmla="*/ 4443 h 20467"/>
                  <a:gd name="T6" fmla="*/ 0 60000 65536"/>
                  <a:gd name="T7" fmla="*/ 0 60000 65536"/>
                  <a:gd name="T8" fmla="*/ 0 60000 65536"/>
                  <a:gd name="T9" fmla="*/ 0 w 21600"/>
                  <a:gd name="T10" fmla="*/ 0 h 20467"/>
                  <a:gd name="T11" fmla="*/ 21600 w 21600"/>
                  <a:gd name="T12" fmla="*/ 20467 h 20467"/>
                </a:gdLst>
                <a:ahLst/>
                <a:cxnLst>
                  <a:cxn ang="T6">
                    <a:pos x="T0" y="T1"/>
                  </a:cxn>
                  <a:cxn ang="T7">
                    <a:pos x="T2" y="T3"/>
                  </a:cxn>
                  <a:cxn ang="T8">
                    <a:pos x="T4" y="T5"/>
                  </a:cxn>
                </a:cxnLst>
                <a:rect l="T9" t="T10" r="T11" b="T12"/>
                <a:pathLst>
                  <a:path w="21600" h="20467" fill="none" extrusionOk="0">
                    <a:moveTo>
                      <a:pt x="12486" y="-1"/>
                    </a:moveTo>
                    <a:cubicBezTo>
                      <a:pt x="18202" y="4049"/>
                      <a:pt x="21600" y="10619"/>
                      <a:pt x="21600" y="17625"/>
                    </a:cubicBezTo>
                    <a:cubicBezTo>
                      <a:pt x="21600" y="18575"/>
                      <a:pt x="21537" y="19524"/>
                      <a:pt x="21412" y="20467"/>
                    </a:cubicBezTo>
                  </a:path>
                  <a:path w="21600" h="20467" stroke="0" extrusionOk="0">
                    <a:moveTo>
                      <a:pt x="12486" y="-1"/>
                    </a:moveTo>
                    <a:cubicBezTo>
                      <a:pt x="18202" y="4049"/>
                      <a:pt x="21600" y="10619"/>
                      <a:pt x="21600" y="17625"/>
                    </a:cubicBezTo>
                    <a:cubicBezTo>
                      <a:pt x="21600" y="18575"/>
                      <a:pt x="21537" y="19524"/>
                      <a:pt x="21412" y="20467"/>
                    </a:cubicBezTo>
                    <a:lnTo>
                      <a:pt x="0" y="17625"/>
                    </a:lnTo>
                    <a:close/>
                  </a:path>
                </a:pathLst>
              </a:custGeom>
              <a:noFill/>
              <a:ln w="9525">
                <a:solidFill>
                  <a:schemeClr val="tx1"/>
                </a:solidFill>
                <a:round/>
                <a:headEnd type="triangle" w="med" len="med"/>
                <a:tailEnd/>
              </a:ln>
            </p:spPr>
            <p:txBody>
              <a:bodyPr wrap="none" anchor="ctr"/>
              <a:lstStyle/>
              <a:p>
                <a:endParaRPr lang="en-US"/>
              </a:p>
            </p:txBody>
          </p:sp>
          <p:sp>
            <p:nvSpPr>
              <p:cNvPr id="22" name="Arc 18"/>
              <p:cNvSpPr>
                <a:spLocks/>
              </p:cNvSpPr>
              <p:nvPr/>
            </p:nvSpPr>
            <p:spPr bwMode="auto">
              <a:xfrm rot="-5008741">
                <a:off x="1412594" y="2812750"/>
                <a:ext cx="1143000" cy="225425"/>
              </a:xfrm>
              <a:custGeom>
                <a:avLst/>
                <a:gdLst>
                  <a:gd name="T0" fmla="*/ 25717 w 21600"/>
                  <a:gd name="T1" fmla="*/ 0 h 15934"/>
                  <a:gd name="T2" fmla="*/ 38100 w 21600"/>
                  <a:gd name="T3" fmla="*/ 2009 h 15934"/>
                  <a:gd name="T4" fmla="*/ 0 w 21600"/>
                  <a:gd name="T5" fmla="*/ 2009 h 15934"/>
                  <a:gd name="T6" fmla="*/ 0 60000 65536"/>
                  <a:gd name="T7" fmla="*/ 0 60000 65536"/>
                  <a:gd name="T8" fmla="*/ 0 60000 65536"/>
                  <a:gd name="T9" fmla="*/ 0 w 21600"/>
                  <a:gd name="T10" fmla="*/ 0 h 15934"/>
                  <a:gd name="T11" fmla="*/ 21600 w 21600"/>
                  <a:gd name="T12" fmla="*/ 15934 h 15934"/>
                </a:gdLst>
                <a:ahLst/>
                <a:cxnLst>
                  <a:cxn ang="T6">
                    <a:pos x="T0" y="T1"/>
                  </a:cxn>
                  <a:cxn ang="T7">
                    <a:pos x="T2" y="T3"/>
                  </a:cxn>
                  <a:cxn ang="T8">
                    <a:pos x="T4" y="T5"/>
                  </a:cxn>
                </a:cxnLst>
                <a:rect l="T9" t="T10" r="T11" b="T12"/>
                <a:pathLst>
                  <a:path w="21600" h="15934" fill="none" extrusionOk="0">
                    <a:moveTo>
                      <a:pt x="14583" y="-1"/>
                    </a:moveTo>
                    <a:cubicBezTo>
                      <a:pt x="19053" y="4091"/>
                      <a:pt x="21600" y="9873"/>
                      <a:pt x="21600" y="15934"/>
                    </a:cubicBezTo>
                  </a:path>
                  <a:path w="21600" h="15934" stroke="0" extrusionOk="0">
                    <a:moveTo>
                      <a:pt x="14583" y="-1"/>
                    </a:moveTo>
                    <a:cubicBezTo>
                      <a:pt x="19053" y="4091"/>
                      <a:pt x="21600" y="9873"/>
                      <a:pt x="21600" y="15934"/>
                    </a:cubicBezTo>
                    <a:lnTo>
                      <a:pt x="0" y="15934"/>
                    </a:lnTo>
                    <a:close/>
                  </a:path>
                </a:pathLst>
              </a:custGeom>
              <a:noFill/>
              <a:ln w="9525">
                <a:solidFill>
                  <a:schemeClr val="tx1"/>
                </a:solidFill>
                <a:round/>
                <a:headEnd type="triangle" w="med" len="med"/>
                <a:tailEnd/>
              </a:ln>
            </p:spPr>
            <p:txBody>
              <a:bodyPr wrap="none" anchor="ctr"/>
              <a:lstStyle/>
              <a:p>
                <a:endParaRPr lang="en-US"/>
              </a:p>
            </p:txBody>
          </p:sp>
          <p:sp>
            <p:nvSpPr>
              <p:cNvPr id="23" name="Arc 19"/>
              <p:cNvSpPr>
                <a:spLocks/>
              </p:cNvSpPr>
              <p:nvPr/>
            </p:nvSpPr>
            <p:spPr bwMode="auto">
              <a:xfrm flipH="1" flipV="1">
                <a:off x="271181" y="2580976"/>
                <a:ext cx="1524000" cy="298450"/>
              </a:xfrm>
              <a:custGeom>
                <a:avLst/>
                <a:gdLst>
                  <a:gd name="T0" fmla="*/ 14887 w 21600"/>
                  <a:gd name="T1" fmla="*/ 0 h 21192"/>
                  <a:gd name="T2" fmla="*/ 67733 w 21600"/>
                  <a:gd name="T3" fmla="*/ 2648 h 21192"/>
                  <a:gd name="T4" fmla="*/ 0 w 21600"/>
                  <a:gd name="T5" fmla="*/ 2634 h 21192"/>
                  <a:gd name="T6" fmla="*/ 0 60000 65536"/>
                  <a:gd name="T7" fmla="*/ 0 60000 65536"/>
                  <a:gd name="T8" fmla="*/ 0 60000 65536"/>
                  <a:gd name="T9" fmla="*/ 0 w 21600"/>
                  <a:gd name="T10" fmla="*/ 0 h 21192"/>
                  <a:gd name="T11" fmla="*/ 21600 w 21600"/>
                  <a:gd name="T12" fmla="*/ 21192 h 21192"/>
                </a:gdLst>
                <a:ahLst/>
                <a:cxnLst>
                  <a:cxn ang="T6">
                    <a:pos x="T0" y="T1"/>
                  </a:cxn>
                  <a:cxn ang="T7">
                    <a:pos x="T2" y="T3"/>
                  </a:cxn>
                  <a:cxn ang="T8">
                    <a:pos x="T4" y="T5"/>
                  </a:cxn>
                </a:cxnLst>
                <a:rect l="T9" t="T10" r="T11" b="T12"/>
                <a:pathLst>
                  <a:path w="21600" h="21192" fill="none" extrusionOk="0">
                    <a:moveTo>
                      <a:pt x="4741" y="-1"/>
                    </a:moveTo>
                    <a:cubicBezTo>
                      <a:pt x="14597" y="2217"/>
                      <a:pt x="21600" y="10970"/>
                      <a:pt x="21600" y="21073"/>
                    </a:cubicBezTo>
                    <a:cubicBezTo>
                      <a:pt x="21600" y="21112"/>
                      <a:pt x="21599" y="21152"/>
                      <a:pt x="21599" y="21191"/>
                    </a:cubicBezTo>
                  </a:path>
                  <a:path w="21600" h="21192" stroke="0" extrusionOk="0">
                    <a:moveTo>
                      <a:pt x="4741" y="-1"/>
                    </a:moveTo>
                    <a:cubicBezTo>
                      <a:pt x="14597" y="2217"/>
                      <a:pt x="21600" y="10970"/>
                      <a:pt x="21600" y="21073"/>
                    </a:cubicBezTo>
                    <a:cubicBezTo>
                      <a:pt x="21600" y="21112"/>
                      <a:pt x="21599" y="21152"/>
                      <a:pt x="21599" y="21191"/>
                    </a:cubicBezTo>
                    <a:lnTo>
                      <a:pt x="0" y="21073"/>
                    </a:lnTo>
                    <a:close/>
                  </a:path>
                </a:pathLst>
              </a:custGeom>
              <a:noFill/>
              <a:ln w="9525">
                <a:solidFill>
                  <a:schemeClr val="tx1"/>
                </a:solidFill>
                <a:round/>
                <a:headEnd/>
                <a:tailEnd type="triangle" w="med" len="med"/>
              </a:ln>
            </p:spPr>
            <p:txBody>
              <a:bodyPr wrap="none" anchor="ctr"/>
              <a:lstStyle/>
              <a:p>
                <a:endParaRPr lang="en-US"/>
              </a:p>
            </p:txBody>
          </p:sp>
          <p:sp>
            <p:nvSpPr>
              <p:cNvPr id="24" name="Arc 20"/>
              <p:cNvSpPr>
                <a:spLocks/>
              </p:cNvSpPr>
              <p:nvPr/>
            </p:nvSpPr>
            <p:spPr bwMode="auto">
              <a:xfrm flipH="1" flipV="1">
                <a:off x="585506" y="1439563"/>
                <a:ext cx="447675" cy="1066800"/>
              </a:xfrm>
              <a:custGeom>
                <a:avLst/>
                <a:gdLst>
                  <a:gd name="T0" fmla="*/ 0 w 17266"/>
                  <a:gd name="T1" fmla="*/ 0 h 21600"/>
                  <a:gd name="T2" fmla="*/ 7312 w 17266"/>
                  <a:gd name="T3" fmla="*/ 13236 h 21600"/>
                  <a:gd name="T4" fmla="*/ 0 w 17266"/>
                  <a:gd name="T5" fmla="*/ 33189 h 21600"/>
                  <a:gd name="T6" fmla="*/ 0 60000 65536"/>
                  <a:gd name="T7" fmla="*/ 0 60000 65536"/>
                  <a:gd name="T8" fmla="*/ 0 60000 65536"/>
                  <a:gd name="T9" fmla="*/ 0 w 17266"/>
                  <a:gd name="T10" fmla="*/ 0 h 21600"/>
                  <a:gd name="T11" fmla="*/ 17266 w 17266"/>
                  <a:gd name="T12" fmla="*/ 21600 h 21600"/>
                </a:gdLst>
                <a:ahLst/>
                <a:cxnLst>
                  <a:cxn ang="T6">
                    <a:pos x="T0" y="T1"/>
                  </a:cxn>
                  <a:cxn ang="T7">
                    <a:pos x="T2" y="T3"/>
                  </a:cxn>
                  <a:cxn ang="T8">
                    <a:pos x="T4" y="T5"/>
                  </a:cxn>
                </a:cxnLst>
                <a:rect l="T9" t="T10" r="T11" b="T12"/>
                <a:pathLst>
                  <a:path w="17266" h="21600" fill="none" extrusionOk="0">
                    <a:moveTo>
                      <a:pt x="-1" y="0"/>
                    </a:moveTo>
                    <a:cubicBezTo>
                      <a:pt x="6790" y="0"/>
                      <a:pt x="13185" y="3193"/>
                      <a:pt x="17265" y="8621"/>
                    </a:cubicBezTo>
                  </a:path>
                  <a:path w="17266" h="21600" stroke="0" extrusionOk="0">
                    <a:moveTo>
                      <a:pt x="-1" y="0"/>
                    </a:moveTo>
                    <a:cubicBezTo>
                      <a:pt x="6790" y="0"/>
                      <a:pt x="13185" y="3193"/>
                      <a:pt x="17265" y="8621"/>
                    </a:cubicBezTo>
                    <a:lnTo>
                      <a:pt x="0" y="21600"/>
                    </a:lnTo>
                    <a:close/>
                  </a:path>
                </a:pathLst>
              </a:custGeom>
              <a:noFill/>
              <a:ln w="9525">
                <a:solidFill>
                  <a:schemeClr val="tx1"/>
                </a:solidFill>
                <a:round/>
                <a:headEnd/>
                <a:tailEnd type="triangle" w="med" len="med"/>
              </a:ln>
            </p:spPr>
            <p:txBody>
              <a:bodyPr wrap="none" anchor="ctr"/>
              <a:lstStyle/>
              <a:p>
                <a:endParaRPr lang="en-US"/>
              </a:p>
            </p:txBody>
          </p:sp>
          <p:sp>
            <p:nvSpPr>
              <p:cNvPr id="25" name="Arc 21"/>
              <p:cNvSpPr>
                <a:spLocks/>
              </p:cNvSpPr>
              <p:nvPr/>
            </p:nvSpPr>
            <p:spPr bwMode="auto">
              <a:xfrm rot="8393318">
                <a:off x="1976156" y="3546176"/>
                <a:ext cx="792162" cy="534987"/>
              </a:xfrm>
              <a:custGeom>
                <a:avLst/>
                <a:gdLst>
                  <a:gd name="T0" fmla="*/ 12543 w 21600"/>
                  <a:gd name="T1" fmla="*/ 0 h 15732"/>
                  <a:gd name="T2" fmla="*/ 18300 w 21600"/>
                  <a:gd name="T3" fmla="*/ 11460 h 15732"/>
                  <a:gd name="T4" fmla="*/ 0 w 21600"/>
                  <a:gd name="T5" fmla="*/ 11460 h 15732"/>
                  <a:gd name="T6" fmla="*/ 0 60000 65536"/>
                  <a:gd name="T7" fmla="*/ 0 60000 65536"/>
                  <a:gd name="T8" fmla="*/ 0 60000 65536"/>
                  <a:gd name="T9" fmla="*/ 0 w 21600"/>
                  <a:gd name="T10" fmla="*/ 0 h 15732"/>
                  <a:gd name="T11" fmla="*/ 21600 w 21600"/>
                  <a:gd name="T12" fmla="*/ 15732 h 15732"/>
                </a:gdLst>
                <a:ahLst/>
                <a:cxnLst>
                  <a:cxn ang="T6">
                    <a:pos x="T0" y="T1"/>
                  </a:cxn>
                  <a:cxn ang="T7">
                    <a:pos x="T2" y="T3"/>
                  </a:cxn>
                  <a:cxn ang="T8">
                    <a:pos x="T4" y="T5"/>
                  </a:cxn>
                </a:cxnLst>
                <a:rect l="T9" t="T10" r="T11" b="T12"/>
                <a:pathLst>
                  <a:path w="21600" h="15732" fill="none" extrusionOk="0">
                    <a:moveTo>
                      <a:pt x="14800" y="0"/>
                    </a:moveTo>
                    <a:cubicBezTo>
                      <a:pt x="19139" y="4082"/>
                      <a:pt x="21600" y="9774"/>
                      <a:pt x="21600" y="15732"/>
                    </a:cubicBezTo>
                  </a:path>
                  <a:path w="21600" h="15732" stroke="0" extrusionOk="0">
                    <a:moveTo>
                      <a:pt x="14800" y="0"/>
                    </a:moveTo>
                    <a:cubicBezTo>
                      <a:pt x="19139" y="4082"/>
                      <a:pt x="21600" y="9774"/>
                      <a:pt x="21600" y="15732"/>
                    </a:cubicBezTo>
                    <a:lnTo>
                      <a:pt x="0" y="15732"/>
                    </a:lnTo>
                    <a:close/>
                  </a:path>
                </a:pathLst>
              </a:custGeom>
              <a:noFill/>
              <a:ln w="9525">
                <a:solidFill>
                  <a:schemeClr val="tx1"/>
                </a:solidFill>
                <a:round/>
                <a:headEnd type="triangle" w="med" len="med"/>
                <a:tailEnd/>
              </a:ln>
            </p:spPr>
            <p:txBody>
              <a:bodyPr wrap="none" anchor="ctr"/>
              <a:lstStyle/>
              <a:p>
                <a:endParaRPr lang="en-US"/>
              </a:p>
            </p:txBody>
          </p:sp>
          <p:sp>
            <p:nvSpPr>
              <p:cNvPr id="26" name="Text Box 22"/>
              <p:cNvSpPr txBox="1">
                <a:spLocks noChangeArrowheads="1"/>
              </p:cNvSpPr>
              <p:nvPr/>
            </p:nvSpPr>
            <p:spPr bwMode="auto">
              <a:xfrm>
                <a:off x="2474631" y="3852563"/>
                <a:ext cx="596900" cy="366713"/>
              </a:xfrm>
              <a:prstGeom prst="rect">
                <a:avLst/>
              </a:prstGeom>
              <a:noFill/>
              <a:ln w="9525">
                <a:noFill/>
                <a:miter lim="800000"/>
                <a:headEnd/>
                <a:tailEnd/>
              </a:ln>
            </p:spPr>
            <p:txBody>
              <a:bodyPr wrap="none">
                <a:spAutoFit/>
              </a:bodyPr>
              <a:lstStyle/>
              <a:p>
                <a:r>
                  <a:rPr lang="en-US"/>
                  <a:t>O</a:t>
                </a:r>
                <a:r>
                  <a:rPr lang="en-US" sz="1000"/>
                  <a:t>(</a:t>
                </a:r>
                <a:r>
                  <a:rPr lang="en-US" sz="1000" baseline="30000"/>
                  <a:t>1</a:t>
                </a:r>
                <a:r>
                  <a:rPr lang="en-US" sz="1000"/>
                  <a:t>D</a:t>
                </a:r>
                <a:r>
                  <a:rPr lang="en-US" sz="1200"/>
                  <a:t>)</a:t>
                </a:r>
                <a:endParaRPr lang="en-US" sz="1200" baseline="-25000"/>
              </a:p>
            </p:txBody>
          </p:sp>
          <p:sp>
            <p:nvSpPr>
              <p:cNvPr id="27" name="Text Box 23"/>
              <p:cNvSpPr txBox="1">
                <a:spLocks noChangeArrowheads="1"/>
              </p:cNvSpPr>
              <p:nvPr/>
            </p:nvSpPr>
            <p:spPr bwMode="auto">
              <a:xfrm>
                <a:off x="2023781" y="4028776"/>
                <a:ext cx="377026" cy="307777"/>
              </a:xfrm>
              <a:prstGeom prst="rect">
                <a:avLst/>
              </a:prstGeom>
              <a:noFill/>
              <a:ln w="9525">
                <a:noFill/>
                <a:miter lim="800000"/>
                <a:headEnd/>
                <a:tailEnd/>
              </a:ln>
            </p:spPr>
            <p:txBody>
              <a:bodyPr wrap="none">
                <a:spAutoFit/>
              </a:bodyPr>
              <a:lstStyle/>
              <a:p>
                <a:r>
                  <a:rPr lang="en-US" sz="1400" dirty="0" err="1"/>
                  <a:t>h</a:t>
                </a:r>
                <a:r>
                  <a:rPr lang="en-US" sz="1400" dirty="0" err="1">
                    <a:latin typeface="Symbol" pitchFamily="18" charset="2"/>
                  </a:rPr>
                  <a:t>n</a:t>
                </a:r>
                <a:endParaRPr lang="en-US" sz="1400" baseline="-25000" dirty="0"/>
              </a:p>
            </p:txBody>
          </p:sp>
          <p:sp>
            <p:nvSpPr>
              <p:cNvPr id="28" name="Text Box 24"/>
              <p:cNvSpPr txBox="1">
                <a:spLocks noChangeArrowheads="1"/>
              </p:cNvSpPr>
              <p:nvPr/>
            </p:nvSpPr>
            <p:spPr bwMode="auto">
              <a:xfrm rot="5400000">
                <a:off x="2882895" y="3356733"/>
                <a:ext cx="876300" cy="307777"/>
              </a:xfrm>
              <a:prstGeom prst="rect">
                <a:avLst/>
              </a:prstGeom>
              <a:noFill/>
              <a:ln w="9525">
                <a:noFill/>
                <a:miter lim="800000"/>
                <a:headEnd/>
                <a:tailEnd/>
              </a:ln>
            </p:spPr>
            <p:txBody>
              <a:bodyPr wrap="square">
                <a:spAutoFit/>
              </a:bodyPr>
              <a:lstStyle/>
              <a:p>
                <a:r>
                  <a:rPr lang="en-US" sz="1400" dirty="0"/>
                  <a:t>NO</a:t>
                </a:r>
                <a:r>
                  <a:rPr lang="en-US" sz="1400" baseline="-25000" dirty="0"/>
                  <a:t>2</a:t>
                </a:r>
                <a:r>
                  <a:rPr lang="en-US" sz="1400" dirty="0"/>
                  <a:t>; O</a:t>
                </a:r>
                <a:r>
                  <a:rPr lang="en-US" sz="1400" baseline="-25000" dirty="0"/>
                  <a:t>2</a:t>
                </a:r>
              </a:p>
            </p:txBody>
          </p:sp>
          <p:sp>
            <p:nvSpPr>
              <p:cNvPr id="29" name="Text Box 25"/>
              <p:cNvSpPr txBox="1">
                <a:spLocks noChangeArrowheads="1"/>
              </p:cNvSpPr>
              <p:nvPr/>
            </p:nvSpPr>
            <p:spPr bwMode="auto">
              <a:xfrm>
                <a:off x="2861981" y="4370812"/>
                <a:ext cx="527050" cy="366713"/>
              </a:xfrm>
              <a:prstGeom prst="rect">
                <a:avLst/>
              </a:prstGeom>
              <a:noFill/>
              <a:ln w="9525">
                <a:noFill/>
                <a:miter lim="800000"/>
                <a:headEnd/>
                <a:tailEnd/>
              </a:ln>
            </p:spPr>
            <p:txBody>
              <a:bodyPr wrap="none">
                <a:spAutoFit/>
              </a:bodyPr>
              <a:lstStyle/>
              <a:p>
                <a:r>
                  <a:rPr lang="en-US" dirty="0"/>
                  <a:t>OH</a:t>
                </a:r>
                <a:endParaRPr lang="en-US" baseline="-25000" dirty="0"/>
              </a:p>
            </p:txBody>
          </p:sp>
          <p:sp>
            <p:nvSpPr>
              <p:cNvPr id="30" name="AutoShape 26"/>
              <p:cNvSpPr>
                <a:spLocks noChangeArrowheads="1"/>
              </p:cNvSpPr>
              <p:nvPr/>
            </p:nvSpPr>
            <p:spPr bwMode="auto">
              <a:xfrm rot="3102590">
                <a:off x="2615919" y="4230388"/>
                <a:ext cx="381000" cy="174625"/>
              </a:xfrm>
              <a:prstGeom prst="rightArrow">
                <a:avLst>
                  <a:gd name="adj1" fmla="val 50000"/>
                  <a:gd name="adj2" fmla="val 54545"/>
                </a:avLst>
              </a:prstGeom>
              <a:noFill/>
              <a:ln w="12700">
                <a:solidFill>
                  <a:schemeClr val="tx1"/>
                </a:solidFill>
                <a:miter lim="800000"/>
                <a:headEnd/>
                <a:tailEnd/>
              </a:ln>
            </p:spPr>
            <p:txBody>
              <a:bodyPr wrap="none" anchor="ctr"/>
              <a:lstStyle/>
              <a:p>
                <a:endParaRPr lang="en-US"/>
              </a:p>
            </p:txBody>
          </p:sp>
          <p:sp>
            <p:nvSpPr>
              <p:cNvPr id="31" name="Text Box 27"/>
              <p:cNvSpPr txBox="1">
                <a:spLocks noChangeArrowheads="1"/>
              </p:cNvSpPr>
              <p:nvPr/>
            </p:nvSpPr>
            <p:spPr bwMode="auto">
              <a:xfrm>
                <a:off x="3563580" y="4165977"/>
                <a:ext cx="611187" cy="366713"/>
              </a:xfrm>
              <a:prstGeom prst="rect">
                <a:avLst/>
              </a:prstGeom>
              <a:noFill/>
              <a:ln w="9525">
                <a:noFill/>
                <a:miter lim="800000"/>
                <a:headEnd/>
                <a:tailEnd/>
              </a:ln>
            </p:spPr>
            <p:txBody>
              <a:bodyPr wrap="none">
                <a:spAutoFit/>
              </a:bodyPr>
              <a:lstStyle/>
              <a:p>
                <a:r>
                  <a:rPr lang="en-US" dirty="0"/>
                  <a:t>HO</a:t>
                </a:r>
                <a:r>
                  <a:rPr lang="en-US" baseline="-25000" dirty="0"/>
                  <a:t>2</a:t>
                </a:r>
              </a:p>
            </p:txBody>
          </p:sp>
          <p:sp>
            <p:nvSpPr>
              <p:cNvPr id="32" name="AutoShape 28"/>
              <p:cNvSpPr>
                <a:spLocks noChangeArrowheads="1"/>
              </p:cNvSpPr>
              <p:nvPr/>
            </p:nvSpPr>
            <p:spPr bwMode="auto">
              <a:xfrm rot="-6558605">
                <a:off x="3400144" y="4178000"/>
                <a:ext cx="450850" cy="1222375"/>
              </a:xfrm>
              <a:prstGeom prst="curvedRightArrow">
                <a:avLst>
                  <a:gd name="adj1" fmla="val 54225"/>
                  <a:gd name="adj2" fmla="val 108451"/>
                  <a:gd name="adj3" fmla="val 33333"/>
                </a:avLst>
              </a:prstGeom>
              <a:noFill/>
              <a:ln w="12700">
                <a:solidFill>
                  <a:schemeClr val="tx1"/>
                </a:solidFill>
                <a:miter lim="800000"/>
                <a:headEnd/>
                <a:tailEnd/>
              </a:ln>
            </p:spPr>
            <p:txBody>
              <a:bodyPr wrap="none" anchor="ctr"/>
              <a:lstStyle/>
              <a:p>
                <a:endParaRPr lang="en-US"/>
              </a:p>
            </p:txBody>
          </p:sp>
          <p:sp>
            <p:nvSpPr>
              <p:cNvPr id="33" name="AutoShape 29"/>
              <p:cNvSpPr>
                <a:spLocks noChangeArrowheads="1"/>
              </p:cNvSpPr>
              <p:nvPr/>
            </p:nvSpPr>
            <p:spPr bwMode="auto">
              <a:xfrm rot="4321952">
                <a:off x="3281081" y="3535063"/>
                <a:ext cx="381000" cy="1066800"/>
              </a:xfrm>
              <a:prstGeom prst="curvedRightArrow">
                <a:avLst>
                  <a:gd name="adj1" fmla="val 56000"/>
                  <a:gd name="adj2" fmla="val 112000"/>
                  <a:gd name="adj3" fmla="val 33333"/>
                </a:avLst>
              </a:prstGeom>
              <a:noFill/>
              <a:ln w="12700">
                <a:solidFill>
                  <a:schemeClr val="tx1"/>
                </a:solidFill>
                <a:miter lim="800000"/>
                <a:headEnd/>
                <a:tailEnd/>
              </a:ln>
            </p:spPr>
            <p:txBody>
              <a:bodyPr wrap="none" anchor="ctr"/>
              <a:lstStyle/>
              <a:p>
                <a:endParaRPr lang="en-US"/>
              </a:p>
            </p:txBody>
          </p:sp>
          <p:sp>
            <p:nvSpPr>
              <p:cNvPr id="34" name="Arc 30"/>
              <p:cNvSpPr>
                <a:spLocks/>
              </p:cNvSpPr>
              <p:nvPr/>
            </p:nvSpPr>
            <p:spPr bwMode="auto">
              <a:xfrm rot="-6210728">
                <a:off x="-121726" y="2289670"/>
                <a:ext cx="1808163" cy="1174750"/>
              </a:xfrm>
              <a:custGeom>
                <a:avLst/>
                <a:gdLst>
                  <a:gd name="T0" fmla="*/ 0 w 41246"/>
                  <a:gd name="T1" fmla="*/ 36276 h 21600"/>
                  <a:gd name="T2" fmla="*/ 49932 w 41246"/>
                  <a:gd name="T3" fmla="*/ 23930 h 21600"/>
                  <a:gd name="T4" fmla="*/ 26040 w 41246"/>
                  <a:gd name="T5" fmla="*/ 40246 h 21600"/>
                  <a:gd name="T6" fmla="*/ 0 60000 65536"/>
                  <a:gd name="T7" fmla="*/ 0 60000 65536"/>
                  <a:gd name="T8" fmla="*/ 0 60000 65536"/>
                  <a:gd name="T9" fmla="*/ 0 w 41246"/>
                  <a:gd name="T10" fmla="*/ 0 h 21600"/>
                  <a:gd name="T11" fmla="*/ 41246 w 41246"/>
                  <a:gd name="T12" fmla="*/ 21600 h 21600"/>
                </a:gdLst>
                <a:ahLst/>
                <a:cxnLst>
                  <a:cxn ang="T6">
                    <a:pos x="T0" y="T1"/>
                  </a:cxn>
                  <a:cxn ang="T7">
                    <a:pos x="T2" y="T3"/>
                  </a:cxn>
                  <a:cxn ang="T8">
                    <a:pos x="T4" y="T5"/>
                  </a:cxn>
                </a:cxnLst>
                <a:rect l="T9" t="T10" r="T11" b="T12"/>
                <a:pathLst>
                  <a:path w="41246" h="21600" fill="none" extrusionOk="0">
                    <a:moveTo>
                      <a:pt x="-1" y="19472"/>
                    </a:moveTo>
                    <a:cubicBezTo>
                      <a:pt x="1093" y="8421"/>
                      <a:pt x="10389" y="-1"/>
                      <a:pt x="21495" y="0"/>
                    </a:cubicBezTo>
                    <a:cubicBezTo>
                      <a:pt x="30042" y="0"/>
                      <a:pt x="37785" y="5040"/>
                      <a:pt x="41246" y="12855"/>
                    </a:cubicBezTo>
                  </a:path>
                  <a:path w="41246" h="21600" stroke="0" extrusionOk="0">
                    <a:moveTo>
                      <a:pt x="-1" y="19472"/>
                    </a:moveTo>
                    <a:cubicBezTo>
                      <a:pt x="1093" y="8421"/>
                      <a:pt x="10389" y="-1"/>
                      <a:pt x="21495" y="0"/>
                    </a:cubicBezTo>
                    <a:cubicBezTo>
                      <a:pt x="30042" y="0"/>
                      <a:pt x="37785" y="5040"/>
                      <a:pt x="41246" y="12855"/>
                    </a:cubicBezTo>
                    <a:lnTo>
                      <a:pt x="21495" y="21600"/>
                    </a:lnTo>
                    <a:close/>
                  </a:path>
                </a:pathLst>
              </a:custGeom>
              <a:noFill/>
              <a:ln w="9525">
                <a:solidFill>
                  <a:schemeClr val="tx1"/>
                </a:solidFill>
                <a:round/>
                <a:headEnd/>
                <a:tailEnd type="triangle" w="med" len="med"/>
              </a:ln>
            </p:spPr>
            <p:txBody>
              <a:bodyPr wrap="none" anchor="ctr"/>
              <a:lstStyle/>
              <a:p>
                <a:endParaRPr lang="en-US"/>
              </a:p>
            </p:txBody>
          </p:sp>
          <p:sp>
            <p:nvSpPr>
              <p:cNvPr id="35" name="Arc 31"/>
              <p:cNvSpPr>
                <a:spLocks/>
              </p:cNvSpPr>
              <p:nvPr/>
            </p:nvSpPr>
            <p:spPr bwMode="auto">
              <a:xfrm rot="4239565">
                <a:off x="2225393" y="1630064"/>
                <a:ext cx="1266825" cy="914400"/>
              </a:xfrm>
              <a:custGeom>
                <a:avLst/>
                <a:gdLst>
                  <a:gd name="T0" fmla="*/ 0 w 41246"/>
                  <a:gd name="T1" fmla="*/ 21971 h 21600"/>
                  <a:gd name="T2" fmla="*/ 24510 w 41246"/>
                  <a:gd name="T3" fmla="*/ 14520 h 21600"/>
                  <a:gd name="T4" fmla="*/ 12777 w 41246"/>
                  <a:gd name="T5" fmla="*/ 24384 h 21600"/>
                  <a:gd name="T6" fmla="*/ 0 60000 65536"/>
                  <a:gd name="T7" fmla="*/ 0 60000 65536"/>
                  <a:gd name="T8" fmla="*/ 0 60000 65536"/>
                  <a:gd name="T9" fmla="*/ 0 w 41246"/>
                  <a:gd name="T10" fmla="*/ 0 h 21600"/>
                  <a:gd name="T11" fmla="*/ 41246 w 41246"/>
                  <a:gd name="T12" fmla="*/ 21600 h 21600"/>
                </a:gdLst>
                <a:ahLst/>
                <a:cxnLst>
                  <a:cxn ang="T6">
                    <a:pos x="T0" y="T1"/>
                  </a:cxn>
                  <a:cxn ang="T7">
                    <a:pos x="T2" y="T3"/>
                  </a:cxn>
                  <a:cxn ang="T8">
                    <a:pos x="T4" y="T5"/>
                  </a:cxn>
                </a:cxnLst>
                <a:rect l="T9" t="T10" r="T11" b="T12"/>
                <a:pathLst>
                  <a:path w="41246" h="21600" fill="none" extrusionOk="0">
                    <a:moveTo>
                      <a:pt x="-1" y="19472"/>
                    </a:moveTo>
                    <a:cubicBezTo>
                      <a:pt x="1093" y="8421"/>
                      <a:pt x="10389" y="-1"/>
                      <a:pt x="21495" y="0"/>
                    </a:cubicBezTo>
                    <a:cubicBezTo>
                      <a:pt x="30042" y="0"/>
                      <a:pt x="37785" y="5040"/>
                      <a:pt x="41246" y="12855"/>
                    </a:cubicBezTo>
                  </a:path>
                  <a:path w="41246" h="21600" stroke="0" extrusionOk="0">
                    <a:moveTo>
                      <a:pt x="-1" y="19472"/>
                    </a:moveTo>
                    <a:cubicBezTo>
                      <a:pt x="1093" y="8421"/>
                      <a:pt x="10389" y="-1"/>
                      <a:pt x="21495" y="0"/>
                    </a:cubicBezTo>
                    <a:cubicBezTo>
                      <a:pt x="30042" y="0"/>
                      <a:pt x="37785" y="5040"/>
                      <a:pt x="41246" y="12855"/>
                    </a:cubicBezTo>
                    <a:lnTo>
                      <a:pt x="21495" y="21600"/>
                    </a:lnTo>
                    <a:close/>
                  </a:path>
                </a:pathLst>
              </a:custGeom>
              <a:noFill/>
              <a:ln w="9525">
                <a:solidFill>
                  <a:schemeClr val="tx1"/>
                </a:solidFill>
                <a:round/>
                <a:headEnd/>
                <a:tailEnd type="triangle" w="med" len="med"/>
              </a:ln>
            </p:spPr>
            <p:txBody>
              <a:bodyPr wrap="none" anchor="ctr"/>
              <a:lstStyle/>
              <a:p>
                <a:endParaRPr lang="en-US"/>
              </a:p>
            </p:txBody>
          </p:sp>
          <p:sp>
            <p:nvSpPr>
              <p:cNvPr id="36" name="Arc 32"/>
              <p:cNvSpPr>
                <a:spLocks/>
              </p:cNvSpPr>
              <p:nvPr/>
            </p:nvSpPr>
            <p:spPr bwMode="auto">
              <a:xfrm rot="8730561">
                <a:off x="1845981" y="3223913"/>
                <a:ext cx="1377950" cy="633413"/>
              </a:xfrm>
              <a:custGeom>
                <a:avLst/>
                <a:gdLst>
                  <a:gd name="T0" fmla="*/ 0 w 42340"/>
                  <a:gd name="T1" fmla="*/ 10557 h 21600"/>
                  <a:gd name="T2" fmla="*/ 28249 w 42340"/>
                  <a:gd name="T3" fmla="*/ 8621 h 21600"/>
                  <a:gd name="T4" fmla="*/ 14352 w 42340"/>
                  <a:gd name="T5" fmla="*/ 11701 h 21600"/>
                  <a:gd name="T6" fmla="*/ 0 60000 65536"/>
                  <a:gd name="T7" fmla="*/ 0 60000 65536"/>
                  <a:gd name="T8" fmla="*/ 0 60000 65536"/>
                  <a:gd name="T9" fmla="*/ 0 w 42340"/>
                  <a:gd name="T10" fmla="*/ 0 h 21600"/>
                  <a:gd name="T11" fmla="*/ 42340 w 42340"/>
                  <a:gd name="T12" fmla="*/ 21600 h 21600"/>
                </a:gdLst>
                <a:ahLst/>
                <a:cxnLst>
                  <a:cxn ang="T6">
                    <a:pos x="T0" y="T1"/>
                  </a:cxn>
                  <a:cxn ang="T7">
                    <a:pos x="T2" y="T3"/>
                  </a:cxn>
                  <a:cxn ang="T8">
                    <a:pos x="T4" y="T5"/>
                  </a:cxn>
                </a:cxnLst>
                <a:rect l="T9" t="T10" r="T11" b="T12"/>
                <a:pathLst>
                  <a:path w="42340" h="21600" fill="none" extrusionOk="0">
                    <a:moveTo>
                      <a:pt x="-1" y="19472"/>
                    </a:moveTo>
                    <a:cubicBezTo>
                      <a:pt x="1093" y="8421"/>
                      <a:pt x="10389" y="-1"/>
                      <a:pt x="21495" y="0"/>
                    </a:cubicBezTo>
                    <a:cubicBezTo>
                      <a:pt x="31244" y="0"/>
                      <a:pt x="39784" y="6530"/>
                      <a:pt x="42339" y="15939"/>
                    </a:cubicBezTo>
                  </a:path>
                  <a:path w="42340" h="21600" stroke="0" extrusionOk="0">
                    <a:moveTo>
                      <a:pt x="-1" y="19472"/>
                    </a:moveTo>
                    <a:cubicBezTo>
                      <a:pt x="1093" y="8421"/>
                      <a:pt x="10389" y="-1"/>
                      <a:pt x="21495" y="0"/>
                    </a:cubicBezTo>
                    <a:cubicBezTo>
                      <a:pt x="31244" y="0"/>
                      <a:pt x="39784" y="6530"/>
                      <a:pt x="42339" y="15939"/>
                    </a:cubicBezTo>
                    <a:lnTo>
                      <a:pt x="21495" y="21600"/>
                    </a:lnTo>
                    <a:close/>
                  </a:path>
                </a:pathLst>
              </a:custGeom>
              <a:noFill/>
              <a:ln w="9525">
                <a:solidFill>
                  <a:schemeClr val="tx1"/>
                </a:solidFill>
                <a:round/>
                <a:headEnd/>
                <a:tailEnd type="triangle" w="med" len="med"/>
              </a:ln>
            </p:spPr>
            <p:txBody>
              <a:bodyPr wrap="none" anchor="ctr"/>
              <a:lstStyle/>
              <a:p>
                <a:endParaRPr lang="en-US"/>
              </a:p>
            </p:txBody>
          </p:sp>
          <p:sp>
            <p:nvSpPr>
              <p:cNvPr id="37" name="Text Box 33"/>
              <p:cNvSpPr txBox="1">
                <a:spLocks noChangeArrowheads="1"/>
              </p:cNvSpPr>
              <p:nvPr/>
            </p:nvSpPr>
            <p:spPr bwMode="auto">
              <a:xfrm rot="20357458">
                <a:off x="3315743" y="4956750"/>
                <a:ext cx="880369" cy="307777"/>
              </a:xfrm>
              <a:prstGeom prst="rect">
                <a:avLst/>
              </a:prstGeom>
              <a:noFill/>
              <a:ln w="9525">
                <a:noFill/>
                <a:miter lim="800000"/>
                <a:headEnd/>
                <a:tailEnd/>
              </a:ln>
            </p:spPr>
            <p:txBody>
              <a:bodyPr wrap="none">
                <a:spAutoFit/>
              </a:bodyPr>
              <a:lstStyle/>
              <a:p>
                <a:r>
                  <a:rPr lang="en-US" sz="1400" dirty="0"/>
                  <a:t>CO; CH</a:t>
                </a:r>
                <a:r>
                  <a:rPr lang="en-US" sz="1400" baseline="-25000" dirty="0"/>
                  <a:t>4</a:t>
                </a:r>
              </a:p>
            </p:txBody>
          </p:sp>
          <p:sp>
            <p:nvSpPr>
              <p:cNvPr id="38" name="Text Box 34"/>
              <p:cNvSpPr txBox="1">
                <a:spLocks noChangeArrowheads="1"/>
              </p:cNvSpPr>
              <p:nvPr/>
            </p:nvSpPr>
            <p:spPr bwMode="auto">
              <a:xfrm rot="-1242542">
                <a:off x="3019143" y="3681113"/>
                <a:ext cx="674688" cy="274638"/>
              </a:xfrm>
              <a:prstGeom prst="rect">
                <a:avLst/>
              </a:prstGeom>
              <a:noFill/>
              <a:ln w="9525">
                <a:noFill/>
                <a:miter lim="800000"/>
                <a:headEnd/>
                <a:tailEnd/>
              </a:ln>
            </p:spPr>
            <p:txBody>
              <a:bodyPr wrap="none">
                <a:spAutoFit/>
              </a:bodyPr>
              <a:lstStyle/>
              <a:p>
                <a:r>
                  <a:rPr lang="en-US" sz="1200"/>
                  <a:t>NO; O</a:t>
                </a:r>
                <a:r>
                  <a:rPr lang="en-US" sz="1200" baseline="-25000"/>
                  <a:t>3</a:t>
                </a:r>
              </a:p>
            </p:txBody>
          </p:sp>
          <p:sp>
            <p:nvSpPr>
              <p:cNvPr id="39" name="Arc 35"/>
              <p:cNvSpPr>
                <a:spLocks/>
              </p:cNvSpPr>
              <p:nvPr/>
            </p:nvSpPr>
            <p:spPr bwMode="auto">
              <a:xfrm rot="3584988">
                <a:off x="2516700" y="3023094"/>
                <a:ext cx="792162" cy="733425"/>
              </a:xfrm>
              <a:custGeom>
                <a:avLst/>
                <a:gdLst>
                  <a:gd name="T0" fmla="*/ 1174 w 21600"/>
                  <a:gd name="T1" fmla="*/ 0 h 21556"/>
                  <a:gd name="T2" fmla="*/ 18300 w 21600"/>
                  <a:gd name="T3" fmla="*/ 15719 h 21556"/>
                  <a:gd name="T4" fmla="*/ 0 w 21600"/>
                  <a:gd name="T5" fmla="*/ 15719 h 21556"/>
                  <a:gd name="T6" fmla="*/ 0 60000 65536"/>
                  <a:gd name="T7" fmla="*/ 0 60000 65536"/>
                  <a:gd name="T8" fmla="*/ 0 60000 65536"/>
                  <a:gd name="T9" fmla="*/ 0 w 21600"/>
                  <a:gd name="T10" fmla="*/ 0 h 21556"/>
                  <a:gd name="T11" fmla="*/ 21600 w 21600"/>
                  <a:gd name="T12" fmla="*/ 21556 h 21556"/>
                </a:gdLst>
                <a:ahLst/>
                <a:cxnLst>
                  <a:cxn ang="T6">
                    <a:pos x="T0" y="T1"/>
                  </a:cxn>
                  <a:cxn ang="T7">
                    <a:pos x="T2" y="T3"/>
                  </a:cxn>
                  <a:cxn ang="T8">
                    <a:pos x="T4" y="T5"/>
                  </a:cxn>
                </a:cxnLst>
                <a:rect l="T9" t="T10" r="T11" b="T12"/>
                <a:pathLst>
                  <a:path w="21600" h="21556" fill="none" extrusionOk="0">
                    <a:moveTo>
                      <a:pt x="1370" y="-1"/>
                    </a:moveTo>
                    <a:cubicBezTo>
                      <a:pt x="12744" y="722"/>
                      <a:pt x="21600" y="10158"/>
                      <a:pt x="21600" y="21556"/>
                    </a:cubicBezTo>
                  </a:path>
                  <a:path w="21600" h="21556" stroke="0" extrusionOk="0">
                    <a:moveTo>
                      <a:pt x="1370" y="-1"/>
                    </a:moveTo>
                    <a:cubicBezTo>
                      <a:pt x="12744" y="722"/>
                      <a:pt x="21600" y="10158"/>
                      <a:pt x="21600" y="21556"/>
                    </a:cubicBezTo>
                    <a:lnTo>
                      <a:pt x="0" y="21556"/>
                    </a:lnTo>
                    <a:close/>
                  </a:path>
                </a:pathLst>
              </a:custGeom>
              <a:noFill/>
              <a:ln w="9525">
                <a:solidFill>
                  <a:schemeClr val="tx1"/>
                </a:solidFill>
                <a:round/>
                <a:headEnd type="triangle" w="med" len="med"/>
                <a:tailEnd/>
              </a:ln>
            </p:spPr>
            <p:txBody>
              <a:bodyPr wrap="none" anchor="ctr"/>
              <a:lstStyle/>
              <a:p>
                <a:endParaRPr lang="en-US"/>
              </a:p>
            </p:txBody>
          </p:sp>
        </p:grpSp>
        <p:sp>
          <p:nvSpPr>
            <p:cNvPr id="8" name="Arc 20"/>
            <p:cNvSpPr>
              <a:spLocks/>
            </p:cNvSpPr>
            <p:nvPr/>
          </p:nvSpPr>
          <p:spPr bwMode="auto">
            <a:xfrm rot="3000620" flipH="1" flipV="1">
              <a:off x="2976460" y="1244661"/>
              <a:ext cx="157528" cy="1066800"/>
            </a:xfrm>
            <a:custGeom>
              <a:avLst/>
              <a:gdLst>
                <a:gd name="T0" fmla="*/ 0 w 17266"/>
                <a:gd name="T1" fmla="*/ 0 h 21600"/>
                <a:gd name="T2" fmla="*/ 7312 w 17266"/>
                <a:gd name="T3" fmla="*/ 13236 h 21600"/>
                <a:gd name="T4" fmla="*/ 0 w 17266"/>
                <a:gd name="T5" fmla="*/ 33189 h 21600"/>
                <a:gd name="T6" fmla="*/ 0 60000 65536"/>
                <a:gd name="T7" fmla="*/ 0 60000 65536"/>
                <a:gd name="T8" fmla="*/ 0 60000 65536"/>
                <a:gd name="T9" fmla="*/ 0 w 17266"/>
                <a:gd name="T10" fmla="*/ 0 h 21600"/>
                <a:gd name="T11" fmla="*/ 17266 w 17266"/>
                <a:gd name="T12" fmla="*/ 21600 h 21600"/>
              </a:gdLst>
              <a:ahLst/>
              <a:cxnLst>
                <a:cxn ang="T6">
                  <a:pos x="T0" y="T1"/>
                </a:cxn>
                <a:cxn ang="T7">
                  <a:pos x="T2" y="T3"/>
                </a:cxn>
                <a:cxn ang="T8">
                  <a:pos x="T4" y="T5"/>
                </a:cxn>
              </a:cxnLst>
              <a:rect l="T9" t="T10" r="T11" b="T12"/>
              <a:pathLst>
                <a:path w="17266" h="21600" fill="none" extrusionOk="0">
                  <a:moveTo>
                    <a:pt x="-1" y="0"/>
                  </a:moveTo>
                  <a:cubicBezTo>
                    <a:pt x="6790" y="0"/>
                    <a:pt x="13185" y="3193"/>
                    <a:pt x="17265" y="8621"/>
                  </a:cubicBezTo>
                </a:path>
                <a:path w="17266" h="21600" stroke="0" extrusionOk="0">
                  <a:moveTo>
                    <a:pt x="-1" y="0"/>
                  </a:moveTo>
                  <a:cubicBezTo>
                    <a:pt x="6790" y="0"/>
                    <a:pt x="13185" y="3193"/>
                    <a:pt x="17265" y="8621"/>
                  </a:cubicBezTo>
                  <a:lnTo>
                    <a:pt x="0" y="21600"/>
                  </a:lnTo>
                  <a:close/>
                </a:path>
              </a:pathLst>
            </a:custGeom>
            <a:noFill/>
            <a:ln w="9525">
              <a:solidFill>
                <a:schemeClr val="tx1"/>
              </a:solidFill>
              <a:round/>
              <a:headEnd/>
              <a:tailEnd type="triangle" w="med" len="med"/>
            </a:ln>
          </p:spPr>
          <p:txBody>
            <a:bodyPr wrap="none" anchor="ctr"/>
            <a:lstStyle/>
            <a:p>
              <a:endParaRPr lang="en-US"/>
            </a:p>
          </p:txBody>
        </p:sp>
        <p:sp>
          <p:nvSpPr>
            <p:cNvPr id="9" name="Text Box 15"/>
            <p:cNvSpPr txBox="1">
              <a:spLocks noChangeArrowheads="1"/>
            </p:cNvSpPr>
            <p:nvPr/>
          </p:nvSpPr>
          <p:spPr bwMode="auto">
            <a:xfrm>
              <a:off x="2842747" y="1474270"/>
              <a:ext cx="569387" cy="400110"/>
            </a:xfrm>
            <a:prstGeom prst="rect">
              <a:avLst/>
            </a:prstGeom>
            <a:noFill/>
            <a:ln w="9525">
              <a:noFill/>
              <a:miter lim="800000"/>
              <a:headEnd/>
              <a:tailEnd/>
            </a:ln>
          </p:spPr>
          <p:txBody>
            <a:bodyPr wrap="none">
              <a:spAutoFit/>
            </a:bodyPr>
            <a:lstStyle/>
            <a:p>
              <a:r>
                <a:rPr lang="en-US" sz="2000" dirty="0" smtClean="0"/>
                <a:t>RO</a:t>
              </a:r>
              <a:endParaRPr lang="en-US" sz="2000" baseline="-25000" dirty="0"/>
            </a:p>
          </p:txBody>
        </p:sp>
        <p:sp>
          <p:nvSpPr>
            <p:cNvPr id="10" name="Arc 20"/>
            <p:cNvSpPr>
              <a:spLocks/>
            </p:cNvSpPr>
            <p:nvPr/>
          </p:nvSpPr>
          <p:spPr bwMode="auto">
            <a:xfrm rot="6309340" flipH="1" flipV="1">
              <a:off x="3687891" y="1036907"/>
              <a:ext cx="248617" cy="940959"/>
            </a:xfrm>
            <a:custGeom>
              <a:avLst/>
              <a:gdLst>
                <a:gd name="T0" fmla="*/ 0 w 17266"/>
                <a:gd name="T1" fmla="*/ 0 h 21600"/>
                <a:gd name="T2" fmla="*/ 7312 w 17266"/>
                <a:gd name="T3" fmla="*/ 13236 h 21600"/>
                <a:gd name="T4" fmla="*/ 0 w 17266"/>
                <a:gd name="T5" fmla="*/ 33189 h 21600"/>
                <a:gd name="T6" fmla="*/ 0 60000 65536"/>
                <a:gd name="T7" fmla="*/ 0 60000 65536"/>
                <a:gd name="T8" fmla="*/ 0 60000 65536"/>
                <a:gd name="T9" fmla="*/ 0 w 17266"/>
                <a:gd name="T10" fmla="*/ 0 h 21600"/>
                <a:gd name="T11" fmla="*/ 17266 w 17266"/>
                <a:gd name="T12" fmla="*/ 21600 h 21600"/>
              </a:gdLst>
              <a:ahLst/>
              <a:cxnLst>
                <a:cxn ang="T6">
                  <a:pos x="T0" y="T1"/>
                </a:cxn>
                <a:cxn ang="T7">
                  <a:pos x="T2" y="T3"/>
                </a:cxn>
                <a:cxn ang="T8">
                  <a:pos x="T4" y="T5"/>
                </a:cxn>
              </a:cxnLst>
              <a:rect l="T9" t="T10" r="T11" b="T12"/>
              <a:pathLst>
                <a:path w="17266" h="21600" fill="none" extrusionOk="0">
                  <a:moveTo>
                    <a:pt x="-1" y="0"/>
                  </a:moveTo>
                  <a:cubicBezTo>
                    <a:pt x="6790" y="0"/>
                    <a:pt x="13185" y="3193"/>
                    <a:pt x="17265" y="8621"/>
                  </a:cubicBezTo>
                </a:path>
                <a:path w="17266" h="21600" stroke="0" extrusionOk="0">
                  <a:moveTo>
                    <a:pt x="-1" y="0"/>
                  </a:moveTo>
                  <a:cubicBezTo>
                    <a:pt x="6790" y="0"/>
                    <a:pt x="13185" y="3193"/>
                    <a:pt x="17265" y="8621"/>
                  </a:cubicBezTo>
                  <a:lnTo>
                    <a:pt x="0" y="21600"/>
                  </a:lnTo>
                  <a:close/>
                </a:path>
              </a:pathLst>
            </a:custGeom>
            <a:noFill/>
            <a:ln w="9525">
              <a:solidFill>
                <a:schemeClr val="tx1"/>
              </a:solidFill>
              <a:round/>
              <a:headEnd/>
              <a:tailEnd type="triangle" w="med" len="med"/>
            </a:ln>
          </p:spPr>
          <p:txBody>
            <a:bodyPr wrap="none" anchor="ctr"/>
            <a:lstStyle/>
            <a:p>
              <a:endParaRPr lang="en-US"/>
            </a:p>
          </p:txBody>
        </p:sp>
        <p:sp>
          <p:nvSpPr>
            <p:cNvPr id="11" name="TextBox 10"/>
            <p:cNvSpPr txBox="1"/>
            <p:nvPr/>
          </p:nvSpPr>
          <p:spPr>
            <a:xfrm>
              <a:off x="3686400" y="884025"/>
              <a:ext cx="3246320" cy="512359"/>
            </a:xfrm>
            <a:prstGeom prst="rect">
              <a:avLst/>
            </a:prstGeom>
            <a:noFill/>
          </p:spPr>
          <p:txBody>
            <a:bodyPr wrap="square" rtlCol="0">
              <a:spAutoFit/>
            </a:bodyPr>
            <a:lstStyle/>
            <a:p>
              <a:r>
                <a:rPr lang="en-US" dirty="0" smtClean="0">
                  <a:solidFill>
                    <a:schemeClr val="accent2"/>
                  </a:solidFill>
                </a:rPr>
                <a:t>products can enter condensed phase</a:t>
              </a:r>
              <a:endParaRPr lang="en-US" dirty="0">
                <a:solidFill>
                  <a:schemeClr val="accent2"/>
                </a:solidFill>
              </a:endParaRPr>
            </a:p>
          </p:txBody>
        </p:sp>
      </p:grpSp>
      <p:sp>
        <p:nvSpPr>
          <p:cNvPr id="40" name="Text Box 8"/>
          <p:cNvSpPr txBox="1">
            <a:spLocks noChangeArrowheads="1"/>
          </p:cNvSpPr>
          <p:nvPr/>
        </p:nvSpPr>
        <p:spPr bwMode="auto">
          <a:xfrm>
            <a:off x="6594583" y="6030368"/>
            <a:ext cx="742511" cy="461665"/>
          </a:xfrm>
          <a:prstGeom prst="rect">
            <a:avLst/>
          </a:prstGeom>
          <a:noFill/>
          <a:ln w="9525">
            <a:noFill/>
            <a:miter lim="800000"/>
            <a:headEnd/>
            <a:tailEnd/>
          </a:ln>
        </p:spPr>
        <p:txBody>
          <a:bodyPr wrap="none">
            <a:spAutoFit/>
          </a:bodyPr>
          <a:lstStyle/>
          <a:p>
            <a:r>
              <a:rPr lang="en-US" sz="2400" b="1" dirty="0" smtClean="0">
                <a:solidFill>
                  <a:schemeClr val="accent2"/>
                </a:solidFill>
              </a:rPr>
              <a:t>SO</a:t>
            </a:r>
            <a:r>
              <a:rPr lang="en-US" sz="2400" b="1" baseline="-25000" dirty="0" smtClean="0">
                <a:solidFill>
                  <a:schemeClr val="accent2"/>
                </a:solidFill>
              </a:rPr>
              <a:t>2</a:t>
            </a:r>
            <a:endParaRPr lang="en-US" sz="2400" b="1" baseline="-25000" dirty="0">
              <a:solidFill>
                <a:schemeClr val="accent2"/>
              </a:solidFill>
            </a:endParaRPr>
          </a:p>
        </p:txBody>
      </p:sp>
      <p:sp>
        <p:nvSpPr>
          <p:cNvPr id="41" name="Text Box 13"/>
          <p:cNvSpPr txBox="1">
            <a:spLocks noChangeArrowheads="1"/>
          </p:cNvSpPr>
          <p:nvPr/>
        </p:nvSpPr>
        <p:spPr bwMode="auto">
          <a:xfrm>
            <a:off x="7140323" y="5874283"/>
            <a:ext cx="301237" cy="462601"/>
          </a:xfrm>
          <a:prstGeom prst="rect">
            <a:avLst/>
          </a:prstGeom>
          <a:noFill/>
          <a:ln w="9525">
            <a:noFill/>
            <a:miter lim="800000"/>
            <a:headEnd/>
            <a:tailEnd/>
          </a:ln>
        </p:spPr>
        <p:txBody>
          <a:bodyPr wrap="none">
            <a:spAutoFit/>
          </a:bodyPr>
          <a:lstStyle/>
          <a:p>
            <a:r>
              <a:rPr lang="en-US" dirty="0"/>
              <a:t>+</a:t>
            </a:r>
            <a:endParaRPr lang="en-US" baseline="-25000" dirty="0"/>
          </a:p>
        </p:txBody>
      </p:sp>
      <p:sp>
        <p:nvSpPr>
          <p:cNvPr id="42" name="Arc 30"/>
          <p:cNvSpPr>
            <a:spLocks/>
          </p:cNvSpPr>
          <p:nvPr/>
        </p:nvSpPr>
        <p:spPr bwMode="auto">
          <a:xfrm rot="16200000">
            <a:off x="3211733" y="2872907"/>
            <a:ext cx="4834636" cy="2113132"/>
          </a:xfrm>
          <a:custGeom>
            <a:avLst/>
            <a:gdLst>
              <a:gd name="T0" fmla="*/ 0 w 41246"/>
              <a:gd name="T1" fmla="*/ 36276 h 21600"/>
              <a:gd name="T2" fmla="*/ 49932 w 41246"/>
              <a:gd name="T3" fmla="*/ 23930 h 21600"/>
              <a:gd name="T4" fmla="*/ 26040 w 41246"/>
              <a:gd name="T5" fmla="*/ 40246 h 21600"/>
              <a:gd name="T6" fmla="*/ 0 60000 65536"/>
              <a:gd name="T7" fmla="*/ 0 60000 65536"/>
              <a:gd name="T8" fmla="*/ 0 60000 65536"/>
              <a:gd name="T9" fmla="*/ 0 w 41246"/>
              <a:gd name="T10" fmla="*/ 0 h 21600"/>
              <a:gd name="T11" fmla="*/ 41246 w 41246"/>
              <a:gd name="T12" fmla="*/ 21600 h 21600"/>
            </a:gdLst>
            <a:ahLst/>
            <a:cxnLst>
              <a:cxn ang="T6">
                <a:pos x="T0" y="T1"/>
              </a:cxn>
              <a:cxn ang="T7">
                <a:pos x="T2" y="T3"/>
              </a:cxn>
              <a:cxn ang="T8">
                <a:pos x="T4" y="T5"/>
              </a:cxn>
            </a:cxnLst>
            <a:rect l="T9" t="T10" r="T11" b="T12"/>
            <a:pathLst>
              <a:path w="41246" h="21600" fill="none" extrusionOk="0">
                <a:moveTo>
                  <a:pt x="-1" y="19472"/>
                </a:moveTo>
                <a:cubicBezTo>
                  <a:pt x="1093" y="8421"/>
                  <a:pt x="10389" y="-1"/>
                  <a:pt x="21495" y="0"/>
                </a:cubicBezTo>
                <a:cubicBezTo>
                  <a:pt x="30042" y="0"/>
                  <a:pt x="37785" y="5040"/>
                  <a:pt x="41246" y="12855"/>
                </a:cubicBezTo>
              </a:path>
              <a:path w="41246" h="21600" stroke="0" extrusionOk="0">
                <a:moveTo>
                  <a:pt x="-1" y="19472"/>
                </a:moveTo>
                <a:cubicBezTo>
                  <a:pt x="1093" y="8421"/>
                  <a:pt x="10389" y="-1"/>
                  <a:pt x="21495" y="0"/>
                </a:cubicBezTo>
                <a:cubicBezTo>
                  <a:pt x="30042" y="0"/>
                  <a:pt x="37785" y="5040"/>
                  <a:pt x="41246" y="12855"/>
                </a:cubicBezTo>
                <a:lnTo>
                  <a:pt x="21495" y="21600"/>
                </a:lnTo>
                <a:close/>
              </a:path>
            </a:pathLst>
          </a:custGeom>
          <a:noFill/>
          <a:ln w="9525">
            <a:solidFill>
              <a:schemeClr val="tx1"/>
            </a:solidFill>
            <a:round/>
            <a:headEnd/>
            <a:tailEnd type="triangle" w="med" len="med"/>
          </a:ln>
        </p:spPr>
        <p:txBody>
          <a:bodyPr wrap="none" anchor="ctr"/>
          <a:lstStyle/>
          <a:p>
            <a:endParaRPr lang="en-US"/>
          </a:p>
        </p:txBody>
      </p:sp>
      <p:sp>
        <p:nvSpPr>
          <p:cNvPr id="43" name="Text Box 10"/>
          <p:cNvSpPr txBox="1">
            <a:spLocks noChangeArrowheads="1"/>
          </p:cNvSpPr>
          <p:nvPr/>
        </p:nvSpPr>
        <p:spPr bwMode="auto">
          <a:xfrm>
            <a:off x="4901739" y="-29675"/>
            <a:ext cx="4191000" cy="707886"/>
          </a:xfrm>
          <a:prstGeom prst="rect">
            <a:avLst/>
          </a:prstGeom>
          <a:noFill/>
          <a:ln w="9525">
            <a:noFill/>
            <a:miter lim="800000"/>
            <a:headEnd/>
            <a:tailEnd/>
          </a:ln>
          <a:effectLst/>
        </p:spPr>
        <p:txBody>
          <a:bodyPr>
            <a:spAutoFit/>
          </a:bodyPr>
          <a:lstStyle/>
          <a:p>
            <a:pPr lvl="1" algn="r">
              <a:spcBef>
                <a:spcPct val="50000"/>
              </a:spcBef>
            </a:pPr>
            <a:r>
              <a:rPr lang="en-US" sz="4000" dirty="0" smtClean="0">
                <a:solidFill>
                  <a:schemeClr val="bg1"/>
                </a:solidFill>
                <a:latin typeface="Calibri" pitchFamily="34" charset="0"/>
                <a:cs typeface="Calibri" pitchFamily="34" charset="0"/>
              </a:rPr>
              <a:t>BACKGROUND</a:t>
            </a:r>
            <a:endParaRPr lang="en-US" sz="4000" dirty="0">
              <a:solidFill>
                <a:schemeClr val="bg1"/>
              </a:solidFill>
              <a:latin typeface="Calibri" pitchFamily="34" charset="0"/>
              <a:cs typeface="Calibri" pitchFamily="34" charset="0"/>
            </a:endParaRPr>
          </a:p>
        </p:txBody>
      </p:sp>
      <p:sp>
        <p:nvSpPr>
          <p:cNvPr id="5" name="Slide Number Placeholder 4"/>
          <p:cNvSpPr>
            <a:spLocks noGrp="1"/>
          </p:cNvSpPr>
          <p:nvPr>
            <p:ph type="sldNum" sz="quarter" idx="10"/>
          </p:nvPr>
        </p:nvSpPr>
        <p:spPr/>
        <p:txBody>
          <a:bodyPr/>
          <a:lstStyle/>
          <a:p>
            <a:fld id="{C25D413D-D6A2-4D7E-A1D9-14A192C08491}" type="slidenum">
              <a:rPr lang="en-US" smtClean="0"/>
              <a:pPr/>
              <a:t>2</a:t>
            </a:fld>
            <a:endParaRPr lang="en-US"/>
          </a:p>
        </p:txBody>
      </p:sp>
    </p:spTree>
    <p:extLst>
      <p:ext uri="{BB962C8B-B14F-4D97-AF65-F5344CB8AC3E}">
        <p14:creationId xmlns:p14="http://schemas.microsoft.com/office/powerpoint/2010/main" val="314142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Successfully translated DAYZER output to CMAQ input through SMOKE</a:t>
            </a:r>
          </a:p>
          <a:p>
            <a:r>
              <a:rPr lang="en-US" dirty="0" smtClean="0"/>
              <a:t>Clear relationship between power generation and air quality</a:t>
            </a:r>
            <a:endParaRPr lang="en-US" dirty="0" smtClean="0"/>
          </a:p>
          <a:p>
            <a:pPr marL="0" indent="0">
              <a:buNone/>
            </a:pPr>
            <a:endParaRPr lang="en-US" dirty="0"/>
          </a:p>
        </p:txBody>
      </p:sp>
      <p:sp>
        <p:nvSpPr>
          <p:cNvPr id="4" name="Title 1"/>
          <p:cNvSpPr>
            <a:spLocks noGrp="1"/>
          </p:cNvSpPr>
          <p:nvPr>
            <p:ph type="title"/>
          </p:nvPr>
        </p:nvSpPr>
        <p:spPr>
          <a:xfrm>
            <a:off x="457200" y="609600"/>
            <a:ext cx="8229600" cy="808038"/>
          </a:xfrm>
        </p:spPr>
        <p:txBody>
          <a:bodyPr/>
          <a:lstStyle/>
          <a:p>
            <a:r>
              <a:rPr lang="en-US" dirty="0" smtClean="0"/>
              <a:t>Conclusions:</a:t>
            </a:r>
            <a:endParaRPr lang="en-US" dirty="0"/>
          </a:p>
        </p:txBody>
      </p:sp>
      <p:sp>
        <p:nvSpPr>
          <p:cNvPr id="6" name="Title 1"/>
          <p:cNvSpPr txBox="1">
            <a:spLocks/>
          </p:cNvSpPr>
          <p:nvPr/>
        </p:nvSpPr>
        <p:spPr bwMode="auto">
          <a:xfrm>
            <a:off x="462185" y="3086755"/>
            <a:ext cx="8229600" cy="808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Formata BQ Regular" pitchFamily="50" charset="0"/>
              </a:defRPr>
            </a:lvl2pPr>
            <a:lvl3pPr algn="l" rtl="0" eaLnBrk="1" fontAlgn="base" hangingPunct="1">
              <a:spcBef>
                <a:spcPct val="0"/>
              </a:spcBef>
              <a:spcAft>
                <a:spcPct val="0"/>
              </a:spcAft>
              <a:defRPr sz="3000">
                <a:solidFill>
                  <a:schemeClr val="tx2"/>
                </a:solidFill>
                <a:latin typeface="Formata BQ Regular" pitchFamily="50" charset="0"/>
              </a:defRPr>
            </a:lvl3pPr>
            <a:lvl4pPr algn="l" rtl="0" eaLnBrk="1" fontAlgn="base" hangingPunct="1">
              <a:spcBef>
                <a:spcPct val="0"/>
              </a:spcBef>
              <a:spcAft>
                <a:spcPct val="0"/>
              </a:spcAft>
              <a:defRPr sz="3000">
                <a:solidFill>
                  <a:schemeClr val="tx2"/>
                </a:solidFill>
                <a:latin typeface="Formata BQ Regular" pitchFamily="50" charset="0"/>
              </a:defRPr>
            </a:lvl4pPr>
            <a:lvl5pPr algn="l" rtl="0" eaLnBrk="1" fontAlgn="base" hangingPunct="1">
              <a:spcBef>
                <a:spcPct val="0"/>
              </a:spcBef>
              <a:spcAft>
                <a:spcPct val="0"/>
              </a:spcAft>
              <a:defRPr sz="3000">
                <a:solidFill>
                  <a:schemeClr val="tx2"/>
                </a:solidFill>
                <a:latin typeface="Formata BQ Regular" pitchFamily="50" charset="0"/>
              </a:defRPr>
            </a:lvl5pPr>
            <a:lvl6pPr marL="457200" algn="l" rtl="0" eaLnBrk="1" fontAlgn="base" hangingPunct="1">
              <a:spcBef>
                <a:spcPct val="0"/>
              </a:spcBef>
              <a:spcAft>
                <a:spcPct val="0"/>
              </a:spcAft>
              <a:defRPr sz="3000">
                <a:solidFill>
                  <a:schemeClr val="tx2"/>
                </a:solidFill>
                <a:latin typeface="Formata BQ Regular" pitchFamily="50" charset="0"/>
              </a:defRPr>
            </a:lvl6pPr>
            <a:lvl7pPr marL="914400" algn="l" rtl="0" eaLnBrk="1" fontAlgn="base" hangingPunct="1">
              <a:spcBef>
                <a:spcPct val="0"/>
              </a:spcBef>
              <a:spcAft>
                <a:spcPct val="0"/>
              </a:spcAft>
              <a:defRPr sz="3000">
                <a:solidFill>
                  <a:schemeClr val="tx2"/>
                </a:solidFill>
                <a:latin typeface="Formata BQ Regular" pitchFamily="50" charset="0"/>
              </a:defRPr>
            </a:lvl7pPr>
            <a:lvl8pPr marL="1371600" algn="l" rtl="0" eaLnBrk="1" fontAlgn="base" hangingPunct="1">
              <a:spcBef>
                <a:spcPct val="0"/>
              </a:spcBef>
              <a:spcAft>
                <a:spcPct val="0"/>
              </a:spcAft>
              <a:defRPr sz="3000">
                <a:solidFill>
                  <a:schemeClr val="tx2"/>
                </a:solidFill>
                <a:latin typeface="Formata BQ Regular" pitchFamily="50" charset="0"/>
              </a:defRPr>
            </a:lvl8pPr>
            <a:lvl9pPr marL="1828800" algn="l" rtl="0" eaLnBrk="1" fontAlgn="base" hangingPunct="1">
              <a:spcBef>
                <a:spcPct val="0"/>
              </a:spcBef>
              <a:spcAft>
                <a:spcPct val="0"/>
              </a:spcAft>
              <a:defRPr sz="3000">
                <a:solidFill>
                  <a:schemeClr val="tx2"/>
                </a:solidFill>
                <a:latin typeface="Formata BQ Regular" pitchFamily="50" charset="0"/>
              </a:defRPr>
            </a:lvl9pPr>
          </a:lstStyle>
          <a:p>
            <a:r>
              <a:rPr lang="en-US" dirty="0" smtClean="0"/>
              <a:t>Future Directions:</a:t>
            </a:r>
            <a:endParaRPr lang="en-US" dirty="0"/>
          </a:p>
        </p:txBody>
      </p:sp>
      <p:sp>
        <p:nvSpPr>
          <p:cNvPr id="7" name="Content Placeholder 2"/>
          <p:cNvSpPr txBox="1">
            <a:spLocks/>
          </p:cNvSpPr>
          <p:nvPr/>
        </p:nvSpPr>
        <p:spPr bwMode="auto">
          <a:xfrm>
            <a:off x="407323" y="3981810"/>
            <a:ext cx="8229600" cy="26522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r>
              <a:rPr lang="en-US" dirty="0" smtClean="0"/>
              <a:t>Better estimate peaking unit contribution to air quality</a:t>
            </a:r>
          </a:p>
          <a:p>
            <a:r>
              <a:rPr lang="en-US" dirty="0" smtClean="0"/>
              <a:t>Sensitivities of peaking unit stack characteristics and emission factors</a:t>
            </a:r>
          </a:p>
          <a:p>
            <a:r>
              <a:rPr lang="en-US" dirty="0" err="1" smtClean="0"/>
              <a:t>BenMAP</a:t>
            </a:r>
            <a:r>
              <a:rPr lang="en-US" dirty="0" smtClean="0"/>
              <a:t> analysis for societal cost of unrestricted EGU emissions</a:t>
            </a:r>
          </a:p>
          <a:p>
            <a:r>
              <a:rPr lang="en-US" dirty="0" smtClean="0"/>
              <a:t>Future predictions with clean energy replacing peaking units</a:t>
            </a:r>
            <a:endParaRPr lang="en-US" dirty="0" smtClean="0"/>
          </a:p>
        </p:txBody>
      </p:sp>
      <p:sp>
        <p:nvSpPr>
          <p:cNvPr id="8" name="Slide Number Placeholder 7"/>
          <p:cNvSpPr>
            <a:spLocks noGrp="1"/>
          </p:cNvSpPr>
          <p:nvPr>
            <p:ph type="sldNum" sz="quarter" idx="10"/>
          </p:nvPr>
        </p:nvSpPr>
        <p:spPr/>
        <p:txBody>
          <a:bodyPr/>
          <a:lstStyle/>
          <a:p>
            <a:fld id="{C25D413D-D6A2-4D7E-A1D9-14A192C08491}" type="slidenum">
              <a:rPr lang="en-US" smtClean="0"/>
              <a:pPr/>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pPr marL="0" indent="0" algn="ctr">
              <a:buNone/>
            </a:pPr>
            <a:r>
              <a:rPr lang="en-US" sz="1800" dirty="0" err="1" smtClean="0"/>
              <a:t>Tonalee</a:t>
            </a:r>
            <a:r>
              <a:rPr lang="en-US" sz="1800" dirty="0" smtClean="0"/>
              <a:t> Key (NJ DEP) for her initial ideas on peaking units and their effect on air quality.</a:t>
            </a:r>
          </a:p>
          <a:p>
            <a:pPr marL="0" indent="0" algn="ctr">
              <a:buNone/>
            </a:pPr>
            <a:endParaRPr lang="en-US" sz="1800" dirty="0" smtClean="0"/>
          </a:p>
          <a:p>
            <a:pPr marL="0" indent="0" algn="ctr">
              <a:buNone/>
            </a:pPr>
            <a:r>
              <a:rPr lang="en-US" sz="1800" dirty="0" smtClean="0"/>
              <a:t>Rob </a:t>
            </a:r>
            <a:r>
              <a:rPr lang="en-US" sz="1800" dirty="0" err="1" smtClean="0"/>
              <a:t>Pinder</a:t>
            </a:r>
            <a:r>
              <a:rPr lang="en-US" sz="1800" dirty="0"/>
              <a:t> </a:t>
            </a:r>
            <a:r>
              <a:rPr lang="en-US" sz="1800" dirty="0" smtClean="0"/>
              <a:t>and David Wong for their guidance on CMAQ</a:t>
            </a:r>
          </a:p>
          <a:p>
            <a:pPr marL="0" indent="0" algn="ctr">
              <a:buNone/>
            </a:pPr>
            <a:endParaRPr lang="en-US" sz="1800" dirty="0" smtClean="0"/>
          </a:p>
          <a:p>
            <a:pPr marL="0" indent="0" algn="ctr">
              <a:buNone/>
            </a:pPr>
            <a:r>
              <a:rPr lang="en-US" sz="1800" dirty="0" smtClean="0"/>
              <a:t>BH </a:t>
            </a:r>
            <a:r>
              <a:rPr lang="en-US" sz="1800" dirty="0" err="1" smtClean="0"/>
              <a:t>Baek</a:t>
            </a:r>
            <a:r>
              <a:rPr lang="en-US" sz="1800" dirty="0" smtClean="0"/>
              <a:t> for his assistance with the SMOKE model</a:t>
            </a:r>
          </a:p>
          <a:p>
            <a:pPr marL="0" indent="0" algn="ctr">
              <a:buNone/>
            </a:pPr>
            <a:endParaRPr lang="en-US" sz="1800" dirty="0" smtClean="0"/>
          </a:p>
          <a:p>
            <a:pPr marL="0" indent="0" algn="ctr">
              <a:buNone/>
            </a:pPr>
            <a:r>
              <a:rPr lang="en-US" sz="1800" dirty="0" smtClean="0"/>
              <a:t>Tyler </a:t>
            </a:r>
            <a:r>
              <a:rPr lang="en-US" sz="1800" dirty="0" err="1" smtClean="0"/>
              <a:t>Wibbelt</a:t>
            </a:r>
            <a:r>
              <a:rPr lang="en-US" sz="1800" dirty="0" smtClean="0"/>
              <a:t> for his contribution to emission factors</a:t>
            </a:r>
          </a:p>
          <a:p>
            <a:pPr marL="0" indent="0" algn="ctr">
              <a:buNone/>
            </a:pPr>
            <a:endParaRPr lang="en-US" sz="1800" dirty="0" smtClean="0"/>
          </a:p>
          <a:p>
            <a:pPr marL="0" indent="0" algn="ctr">
              <a:buNone/>
            </a:pPr>
            <a:r>
              <a:rPr lang="en-US" sz="1800" dirty="0" smtClean="0"/>
              <a:t>Emissions provided by EPA</a:t>
            </a:r>
            <a:endParaRPr lang="en-US" sz="1800" dirty="0" smtClean="0"/>
          </a:p>
        </p:txBody>
      </p:sp>
      <p:sp>
        <p:nvSpPr>
          <p:cNvPr id="6" name="Slide Number Placeholder 5"/>
          <p:cNvSpPr>
            <a:spLocks noGrp="1"/>
          </p:cNvSpPr>
          <p:nvPr>
            <p:ph type="sldNum" sz="quarter" idx="10"/>
          </p:nvPr>
        </p:nvSpPr>
        <p:spPr/>
        <p:txBody>
          <a:bodyPr/>
          <a:lstStyle/>
          <a:p>
            <a:fld id="{C25D413D-D6A2-4D7E-A1D9-14A192C08491}" type="slidenum">
              <a:rPr lang="en-US" smtClean="0"/>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922" y="770312"/>
            <a:ext cx="8538557" cy="5264727"/>
          </a:xfrm>
        </p:spPr>
        <p:txBody>
          <a:bodyPr/>
          <a:lstStyle/>
          <a:p>
            <a:r>
              <a:rPr lang="en-US" sz="2800" dirty="0" smtClean="0">
                <a:latin typeface="Calibri" pitchFamily="34" charset="0"/>
                <a:cs typeface="Calibri" pitchFamily="34" charset="0"/>
              </a:rPr>
              <a:t>Regulations (CAIR, CSAPR) do not require EGUs with </a:t>
            </a:r>
            <a:endParaRPr lang="en-US" sz="2800" dirty="0">
              <a:latin typeface="Calibri" pitchFamily="34" charset="0"/>
              <a:cs typeface="Calibri" pitchFamily="34" charset="0"/>
            </a:endParaRPr>
          </a:p>
          <a:p>
            <a:pPr marL="0" indent="0">
              <a:buNone/>
            </a:pPr>
            <a:r>
              <a:rPr lang="en-US" sz="2800" dirty="0" smtClean="0">
                <a:latin typeface="Calibri" pitchFamily="34" charset="0"/>
                <a:cs typeface="Calibri" pitchFamily="34" charset="0"/>
              </a:rPr>
              <a:t>       ≤ 25 </a:t>
            </a:r>
            <a:r>
              <a:rPr lang="en-US" sz="2800" dirty="0" smtClean="0">
                <a:latin typeface="Calibri" pitchFamily="34" charset="0"/>
                <a:cs typeface="Calibri" pitchFamily="34" charset="0"/>
              </a:rPr>
              <a:t>MW capacity to report </a:t>
            </a:r>
            <a:r>
              <a:rPr lang="en-US" sz="2800" dirty="0" smtClean="0">
                <a:latin typeface="Calibri" pitchFamily="34" charset="0"/>
                <a:cs typeface="Calibri" pitchFamily="34" charset="0"/>
              </a:rPr>
              <a:t>emissions </a:t>
            </a:r>
            <a:r>
              <a:rPr lang="en-US" sz="1600" dirty="0" smtClean="0">
                <a:latin typeface="Calibri" pitchFamily="34" charset="0"/>
                <a:cs typeface="Calibri" pitchFamily="34" charset="0"/>
              </a:rPr>
              <a:t>(US EPA)</a:t>
            </a:r>
            <a:endParaRPr lang="en-US" sz="1600" dirty="0" smtClean="0">
              <a:latin typeface="Calibri" pitchFamily="34" charset="0"/>
              <a:cs typeface="Calibri" pitchFamily="34" charset="0"/>
            </a:endParaRPr>
          </a:p>
          <a:p>
            <a:pPr marL="0" indent="0">
              <a:buNone/>
            </a:pPr>
            <a:endParaRPr lang="en-US" sz="2800" dirty="0" smtClean="0">
              <a:latin typeface="Calibri" pitchFamily="34" charset="0"/>
              <a:cs typeface="Calibri" pitchFamily="34" charset="0"/>
            </a:endParaRPr>
          </a:p>
          <a:p>
            <a:r>
              <a:rPr lang="en-US" sz="2800" dirty="0" smtClean="0">
                <a:latin typeface="Calibri" pitchFamily="34" charset="0"/>
                <a:cs typeface="Calibri" pitchFamily="34" charset="0"/>
              </a:rPr>
              <a:t>Peaking Units – EGUs that turn on only during highest electricity demand days (</a:t>
            </a:r>
            <a:r>
              <a:rPr lang="en-US" sz="2800" b="1" dirty="0" smtClean="0">
                <a:solidFill>
                  <a:srgbClr val="C00000"/>
                </a:solidFill>
                <a:latin typeface="Calibri" pitchFamily="34" charset="0"/>
                <a:cs typeface="Calibri" pitchFamily="34" charset="0"/>
              </a:rPr>
              <a:t>HEDD</a:t>
            </a:r>
            <a:r>
              <a:rPr lang="en-US" sz="2800" dirty="0" smtClean="0">
                <a:latin typeface="Calibri" pitchFamily="34" charset="0"/>
                <a:cs typeface="Calibri" pitchFamily="34" charset="0"/>
              </a:rPr>
              <a:t>) </a:t>
            </a:r>
          </a:p>
          <a:p>
            <a:pPr lvl="1"/>
            <a:r>
              <a:rPr lang="en-US" sz="2400" dirty="0">
                <a:latin typeface="Calibri" pitchFamily="34" charset="0"/>
                <a:cs typeface="Calibri" pitchFamily="34" charset="0"/>
              </a:rPr>
              <a:t>U</a:t>
            </a:r>
            <a:r>
              <a:rPr lang="en-US" sz="2400" dirty="0" smtClean="0">
                <a:latin typeface="Calibri" pitchFamily="34" charset="0"/>
                <a:cs typeface="Calibri" pitchFamily="34" charset="0"/>
              </a:rPr>
              <a:t>nits are typically older, dirtier, less-regulated and in highly populated urban centers</a:t>
            </a:r>
          </a:p>
          <a:p>
            <a:pPr lvl="1"/>
            <a:r>
              <a:rPr lang="en-US" sz="2400" dirty="0" smtClean="0">
                <a:latin typeface="Calibri" pitchFamily="34" charset="0"/>
                <a:cs typeface="Calibri" pitchFamily="34" charset="0"/>
              </a:rPr>
              <a:t>For </a:t>
            </a:r>
            <a:r>
              <a:rPr lang="en-US" sz="2400" b="1" dirty="0" smtClean="0">
                <a:solidFill>
                  <a:srgbClr val="C00000"/>
                </a:solidFill>
                <a:latin typeface="Calibri" pitchFamily="34" charset="0"/>
                <a:cs typeface="Calibri" pitchFamily="34" charset="0"/>
              </a:rPr>
              <a:t>PJM</a:t>
            </a:r>
            <a:r>
              <a:rPr lang="en-US" sz="2400" dirty="0" smtClean="0">
                <a:latin typeface="Calibri" pitchFamily="34" charset="0"/>
                <a:cs typeface="Calibri" pitchFamily="34" charset="0"/>
              </a:rPr>
              <a:t> – typically occurs in July, August</a:t>
            </a:r>
            <a:endParaRPr lang="en-US" sz="1400" dirty="0" smtClean="0">
              <a:solidFill>
                <a:srgbClr val="FF0000"/>
              </a:solidFill>
              <a:latin typeface="Calibri" pitchFamily="34" charset="0"/>
              <a:cs typeface="Calibri" pitchFamily="34" charset="0"/>
            </a:endParaRPr>
          </a:p>
          <a:p>
            <a:pPr lvl="1"/>
            <a:endParaRPr lang="en-US" sz="2800" dirty="0" smtClean="0">
              <a:latin typeface="Calibri" pitchFamily="34" charset="0"/>
              <a:cs typeface="Calibri" pitchFamily="34" charset="0"/>
            </a:endParaRPr>
          </a:p>
          <a:p>
            <a:r>
              <a:rPr lang="en-US" sz="2800" dirty="0" smtClean="0">
                <a:latin typeface="Calibri" pitchFamily="34" charset="0"/>
                <a:cs typeface="Calibri" pitchFamily="34" charset="0"/>
              </a:rPr>
              <a:t>Peaking unit power generation predicted one day ahead with </a:t>
            </a:r>
            <a:r>
              <a:rPr lang="en-US" sz="2800" b="1" dirty="0" smtClean="0">
                <a:solidFill>
                  <a:srgbClr val="C00000"/>
                </a:solidFill>
                <a:latin typeface="Calibri" pitchFamily="34" charset="0"/>
                <a:cs typeface="Calibri" pitchFamily="34" charset="0"/>
              </a:rPr>
              <a:t>DAYZER</a:t>
            </a:r>
            <a:r>
              <a:rPr lang="en-US" sz="2800" dirty="0" smtClean="0">
                <a:latin typeface="Calibri" pitchFamily="34" charset="0"/>
                <a:cs typeface="Calibri" pitchFamily="34" charset="0"/>
              </a:rPr>
              <a:t> model used by energy traders. </a:t>
            </a:r>
            <a:endParaRPr lang="en-US" sz="2800" dirty="0">
              <a:latin typeface="Calibri" pitchFamily="34" charset="0"/>
              <a:cs typeface="Calibri" pitchFamily="34" charset="0"/>
            </a:endParaRPr>
          </a:p>
        </p:txBody>
      </p:sp>
      <p:sp>
        <p:nvSpPr>
          <p:cNvPr id="4" name="Text Box 10"/>
          <p:cNvSpPr txBox="1">
            <a:spLocks noChangeArrowheads="1"/>
          </p:cNvSpPr>
          <p:nvPr/>
        </p:nvSpPr>
        <p:spPr bwMode="auto">
          <a:xfrm>
            <a:off x="4901739" y="15295"/>
            <a:ext cx="4191000" cy="584775"/>
          </a:xfrm>
          <a:prstGeom prst="rect">
            <a:avLst/>
          </a:prstGeom>
          <a:noFill/>
          <a:ln w="9525">
            <a:noFill/>
            <a:miter lim="800000"/>
            <a:headEnd/>
            <a:tailEnd/>
          </a:ln>
          <a:effectLst/>
        </p:spPr>
        <p:txBody>
          <a:bodyPr>
            <a:spAutoFit/>
          </a:bodyPr>
          <a:lstStyle/>
          <a:p>
            <a:pPr lvl="1" algn="r">
              <a:spcBef>
                <a:spcPct val="50000"/>
              </a:spcBef>
            </a:pPr>
            <a:r>
              <a:rPr lang="en-US" sz="3200" dirty="0" smtClean="0">
                <a:solidFill>
                  <a:schemeClr val="bg1"/>
                </a:solidFill>
                <a:latin typeface="Calibri" pitchFamily="34" charset="0"/>
                <a:cs typeface="Calibri" pitchFamily="34" charset="0"/>
              </a:rPr>
              <a:t>BACKGROUND</a:t>
            </a:r>
            <a:endParaRPr lang="en-US" sz="3200" dirty="0">
              <a:solidFill>
                <a:schemeClr val="bg1"/>
              </a:solidFill>
              <a:latin typeface="Calibri" pitchFamily="34" charset="0"/>
              <a:cs typeface="Calibri" pitchFamily="34"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124736" y="919612"/>
            <a:ext cx="9369852" cy="6142507"/>
          </a:xfrm>
          <a:prstGeom prst="rect">
            <a:avLst/>
          </a:prstGeom>
          <a:noFill/>
          <a:ln w="9525">
            <a:noFill/>
            <a:miter lim="800000"/>
            <a:headEnd/>
            <a:tailEnd/>
          </a:ln>
        </p:spPr>
      </p:pic>
      <p:sp>
        <p:nvSpPr>
          <p:cNvPr id="6" name="Text Box 10"/>
          <p:cNvSpPr txBox="1">
            <a:spLocks noChangeArrowheads="1"/>
          </p:cNvSpPr>
          <p:nvPr/>
        </p:nvSpPr>
        <p:spPr bwMode="auto">
          <a:xfrm>
            <a:off x="4918059" y="20275"/>
            <a:ext cx="4191000" cy="584775"/>
          </a:xfrm>
          <a:prstGeom prst="rect">
            <a:avLst/>
          </a:prstGeom>
          <a:noFill/>
          <a:ln w="9525">
            <a:noFill/>
            <a:miter lim="800000"/>
            <a:headEnd/>
            <a:tailEnd/>
          </a:ln>
          <a:effectLst/>
        </p:spPr>
        <p:txBody>
          <a:bodyPr>
            <a:spAutoFit/>
          </a:bodyPr>
          <a:lstStyle/>
          <a:p>
            <a:pPr lvl="1" algn="r">
              <a:spcBef>
                <a:spcPct val="50000"/>
              </a:spcBef>
            </a:pPr>
            <a:r>
              <a:rPr lang="en-US" sz="3200" dirty="0" smtClean="0">
                <a:solidFill>
                  <a:schemeClr val="bg1"/>
                </a:solidFill>
                <a:latin typeface="Calibri" pitchFamily="34" charset="0"/>
                <a:cs typeface="Calibri" pitchFamily="34" charset="0"/>
              </a:rPr>
              <a:t>PJM Area</a:t>
            </a:r>
            <a:endParaRPr lang="en-US" sz="3200" dirty="0">
              <a:solidFill>
                <a:schemeClr val="bg1"/>
              </a:solidFill>
              <a:latin typeface="Calibri" pitchFamily="34" charset="0"/>
              <a:cs typeface="Calibri" pitchFamily="34" charset="0"/>
            </a:endParaRPr>
          </a:p>
        </p:txBody>
      </p:sp>
      <p:sp>
        <p:nvSpPr>
          <p:cNvPr id="7" name="Slide Number Placeholder 6"/>
          <p:cNvSpPr>
            <a:spLocks noGrp="1"/>
          </p:cNvSpPr>
          <p:nvPr>
            <p:ph type="sldNum" sz="quarter" idx="10"/>
          </p:nvPr>
        </p:nvSpPr>
        <p:spPr/>
        <p:txBody>
          <a:bodyPr/>
          <a:lstStyle/>
          <a:p>
            <a:fld id="{C25D413D-D6A2-4D7E-A1D9-14A192C08491}" type="slidenum">
              <a:rPr lang="en-US" smtClean="0"/>
              <a:pPr/>
              <a:t>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852" y="617916"/>
            <a:ext cx="8709286" cy="5945787"/>
          </a:xfrm>
        </p:spPr>
        <p:txBody>
          <a:bodyPr/>
          <a:lstStyle/>
          <a:p>
            <a:r>
              <a:rPr lang="en-US" sz="2400" dirty="0">
                <a:latin typeface="Calibri" pitchFamily="34" charset="0"/>
                <a:cs typeface="Calibri" pitchFamily="34" charset="0"/>
              </a:rPr>
              <a:t>S</a:t>
            </a:r>
            <a:r>
              <a:rPr lang="en-US" sz="2400" dirty="0" smtClean="0">
                <a:latin typeface="Calibri" pitchFamily="34" charset="0"/>
                <a:cs typeface="Calibri" pitchFamily="34" charset="0"/>
              </a:rPr>
              <a:t>trong potential for the EGU sector emissions to contribute to poor air quality </a:t>
            </a:r>
          </a:p>
          <a:p>
            <a:pPr lvl="1"/>
            <a:r>
              <a:rPr lang="en-US" sz="2000" dirty="0">
                <a:latin typeface="Calibri" pitchFamily="34" charset="0"/>
                <a:cs typeface="Calibri" pitchFamily="34" charset="0"/>
              </a:rPr>
              <a:t>H</a:t>
            </a:r>
            <a:r>
              <a:rPr lang="en-US" sz="2000" dirty="0" smtClean="0">
                <a:latin typeface="Calibri" pitchFamily="34" charset="0"/>
                <a:cs typeface="Calibri" pitchFamily="34" charset="0"/>
              </a:rPr>
              <a:t>uman health and welfare </a:t>
            </a:r>
            <a:r>
              <a:rPr lang="en-US" sz="2000" dirty="0" smtClean="0">
                <a:latin typeface="Calibri" pitchFamily="34" charset="0"/>
                <a:cs typeface="Calibri" pitchFamily="34" charset="0"/>
              </a:rPr>
              <a:t>effects</a:t>
            </a:r>
            <a:endParaRPr lang="en-US" sz="2000" dirty="0" smtClean="0">
              <a:latin typeface="Calibri" pitchFamily="34" charset="0"/>
              <a:cs typeface="Calibri" pitchFamily="34" charset="0"/>
            </a:endParaRPr>
          </a:p>
          <a:p>
            <a:pPr>
              <a:buNone/>
            </a:pPr>
            <a:endParaRPr lang="en-US" sz="1800" dirty="0" smtClean="0">
              <a:latin typeface="Calibri" pitchFamily="34" charset="0"/>
              <a:cs typeface="Calibri" pitchFamily="34" charset="0"/>
            </a:endParaRPr>
          </a:p>
          <a:p>
            <a:r>
              <a:rPr lang="en-US" sz="2400" dirty="0">
                <a:latin typeface="Calibri" pitchFamily="34" charset="0"/>
                <a:cs typeface="Calibri" pitchFamily="34" charset="0"/>
              </a:rPr>
              <a:t>D</a:t>
            </a:r>
            <a:r>
              <a:rPr lang="en-US" sz="2400" dirty="0" smtClean="0">
                <a:latin typeface="Calibri" pitchFamily="34" charset="0"/>
                <a:cs typeface="Calibri" pitchFamily="34" charset="0"/>
              </a:rPr>
              <a:t>ays most likely to have poor air quality are also the best candidates for HEDD and peaking unit use</a:t>
            </a:r>
          </a:p>
          <a:p>
            <a:pPr lvl="1"/>
            <a:r>
              <a:rPr lang="en-US" sz="2000" dirty="0" smtClean="0">
                <a:latin typeface="Calibri" pitchFamily="34" charset="0"/>
                <a:cs typeface="Calibri" pitchFamily="34" charset="0"/>
              </a:rPr>
              <a:t>Hot, high solar intensity days are the best for photochemistry</a:t>
            </a:r>
          </a:p>
          <a:p>
            <a:pPr>
              <a:buNone/>
            </a:pPr>
            <a:endParaRPr lang="en-US" sz="1800" dirty="0" smtClean="0">
              <a:latin typeface="Calibri" pitchFamily="34" charset="0"/>
              <a:cs typeface="Calibri" pitchFamily="34" charset="0"/>
            </a:endParaRPr>
          </a:p>
          <a:p>
            <a:r>
              <a:rPr lang="en-US" sz="2400" dirty="0" smtClean="0">
                <a:latin typeface="Calibri" pitchFamily="34" charset="0"/>
                <a:cs typeface="Calibri" pitchFamily="34" charset="0"/>
              </a:rPr>
              <a:t>On HED days accurate AQ prediction is critical but emissions inventories for the EGU sector are the least reliable.</a:t>
            </a:r>
          </a:p>
          <a:p>
            <a:pPr marL="0" indent="0">
              <a:buNone/>
            </a:pPr>
            <a:endParaRPr lang="en-US" sz="1800" dirty="0" smtClean="0">
              <a:latin typeface="Calibri" pitchFamily="34" charset="0"/>
              <a:cs typeface="Calibri" pitchFamily="34" charset="0"/>
            </a:endParaRPr>
          </a:p>
          <a:p>
            <a:r>
              <a:rPr lang="en-US" sz="2400" dirty="0">
                <a:latin typeface="Calibri" pitchFamily="34" charset="0"/>
                <a:cs typeface="Calibri" pitchFamily="34" charset="0"/>
              </a:rPr>
              <a:t>CMAQ tends to </a:t>
            </a:r>
            <a:r>
              <a:rPr lang="en-US" sz="2400" dirty="0" err="1">
                <a:latin typeface="Calibri" pitchFamily="34" charset="0"/>
                <a:cs typeface="Calibri" pitchFamily="34" charset="0"/>
              </a:rPr>
              <a:t>underpredict</a:t>
            </a:r>
            <a:r>
              <a:rPr lang="en-US" sz="2400" dirty="0">
                <a:latin typeface="Calibri" pitchFamily="34" charset="0"/>
                <a:cs typeface="Calibri" pitchFamily="34" charset="0"/>
              </a:rPr>
              <a:t> peak AQ events for O</a:t>
            </a:r>
            <a:r>
              <a:rPr lang="en-US" sz="2400" baseline="-25000" dirty="0">
                <a:latin typeface="Calibri" pitchFamily="34" charset="0"/>
                <a:cs typeface="Calibri" pitchFamily="34" charset="0"/>
              </a:rPr>
              <a:t>3</a:t>
            </a:r>
            <a:r>
              <a:rPr lang="en-US" sz="2400" dirty="0">
                <a:latin typeface="Calibri" pitchFamily="34" charset="0"/>
                <a:cs typeface="Calibri" pitchFamily="34" charset="0"/>
              </a:rPr>
              <a:t> and </a:t>
            </a:r>
            <a:r>
              <a:rPr lang="en-US" sz="2400" dirty="0" smtClean="0">
                <a:latin typeface="Calibri" pitchFamily="34" charset="0"/>
                <a:cs typeface="Calibri" pitchFamily="34" charset="0"/>
              </a:rPr>
              <a:t>PM</a:t>
            </a:r>
          </a:p>
          <a:p>
            <a:pPr marL="457200" lvl="1" indent="0">
              <a:buNone/>
            </a:pPr>
            <a:r>
              <a:rPr lang="en-US" sz="1400" dirty="0" smtClean="0">
                <a:latin typeface="Calibri" pitchFamily="34" charset="0"/>
                <a:cs typeface="Calibri" pitchFamily="34" charset="0"/>
              </a:rPr>
              <a:t>(Foley et al., 2010)</a:t>
            </a:r>
          </a:p>
          <a:p>
            <a:pPr marL="457200" lvl="1" indent="0">
              <a:buNone/>
            </a:pPr>
            <a:endParaRPr lang="en-US" sz="1000" dirty="0" smtClean="0">
              <a:latin typeface="Calibri" pitchFamily="34" charset="0"/>
              <a:cs typeface="Calibri" pitchFamily="34" charset="0"/>
            </a:endParaRPr>
          </a:p>
          <a:p>
            <a:pPr marL="0" indent="0">
              <a:buNone/>
            </a:pPr>
            <a:r>
              <a:rPr lang="en-US" sz="2400" i="1" dirty="0" smtClean="0">
                <a:solidFill>
                  <a:srgbClr val="FF0000"/>
                </a:solidFill>
                <a:latin typeface="Calibri" pitchFamily="34" charset="0"/>
                <a:cs typeface="Calibri" pitchFamily="34" charset="0"/>
              </a:rPr>
              <a:t>hypothesis</a:t>
            </a:r>
            <a:r>
              <a:rPr lang="en-US" sz="2400" dirty="0">
                <a:latin typeface="Calibri" pitchFamily="34" charset="0"/>
                <a:cs typeface="Calibri" pitchFamily="34" charset="0"/>
              </a:rPr>
              <a:t>: CMAQ underestimation of peak AQ events is caused, in part, by under-represented EGU sector emissions</a:t>
            </a:r>
          </a:p>
          <a:p>
            <a:endParaRPr lang="en-US" sz="2400" dirty="0">
              <a:latin typeface="Calibri" pitchFamily="34" charset="0"/>
              <a:cs typeface="Calibri" pitchFamily="34" charset="0"/>
            </a:endParaRPr>
          </a:p>
          <a:p>
            <a:endParaRPr lang="en-US" sz="2400" dirty="0" smtClean="0">
              <a:latin typeface="Calibri" pitchFamily="34" charset="0"/>
              <a:cs typeface="Calibri" pitchFamily="34" charset="0"/>
            </a:endParaRPr>
          </a:p>
          <a:p>
            <a:pPr>
              <a:buNone/>
            </a:pPr>
            <a:endParaRPr lang="en-US" sz="2400" dirty="0" smtClean="0">
              <a:latin typeface="Calibri" pitchFamily="34" charset="0"/>
              <a:cs typeface="Calibri" pitchFamily="34" charset="0"/>
            </a:endParaRPr>
          </a:p>
          <a:p>
            <a:pPr>
              <a:buNone/>
            </a:pPr>
            <a:endParaRPr lang="en-US" sz="2400" dirty="0" smtClean="0">
              <a:latin typeface="Calibri" pitchFamily="34" charset="0"/>
              <a:cs typeface="Calibri" pitchFamily="34" charset="0"/>
            </a:endParaRPr>
          </a:p>
        </p:txBody>
      </p:sp>
      <p:sp>
        <p:nvSpPr>
          <p:cNvPr id="4" name="Title 1"/>
          <p:cNvSpPr txBox="1">
            <a:spLocks/>
          </p:cNvSpPr>
          <p:nvPr/>
        </p:nvSpPr>
        <p:spPr bwMode="auto">
          <a:xfrm>
            <a:off x="914400" y="-104930"/>
            <a:ext cx="8229600" cy="808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Motivation</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2" name="Rectangle 1"/>
          <p:cNvSpPr/>
          <p:nvPr/>
        </p:nvSpPr>
        <p:spPr>
          <a:xfrm>
            <a:off x="243196" y="5615200"/>
            <a:ext cx="8561295" cy="881529"/>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0"/>
          </p:nvPr>
        </p:nvSpPr>
        <p:spPr/>
        <p:txBody>
          <a:bodyPr/>
          <a:lstStyle/>
          <a:p>
            <a:fld id="{C25D413D-D6A2-4D7E-A1D9-14A192C08491}" type="slidenum">
              <a:rPr lang="en-US" smtClean="0"/>
              <a:pPr/>
              <a:t>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8" end="8"/>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4181212331"/>
              </p:ext>
            </p:extLst>
          </p:nvPr>
        </p:nvGraphicFramePr>
        <p:xfrm>
          <a:off x="601001" y="1313615"/>
          <a:ext cx="8011405" cy="509488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1889100" y="6396335"/>
            <a:ext cx="5731124" cy="461665"/>
          </a:xfrm>
          <a:prstGeom prst="rect">
            <a:avLst/>
          </a:prstGeom>
          <a:noFill/>
        </p:spPr>
        <p:txBody>
          <a:bodyPr wrap="square" rtlCol="0">
            <a:spAutoFit/>
          </a:bodyPr>
          <a:lstStyle/>
          <a:p>
            <a:pPr algn="ctr"/>
            <a:r>
              <a:rPr lang="en-US" sz="2400" b="1" dirty="0" smtClean="0"/>
              <a:t>Total PJM Power Generation (Mw Hr)</a:t>
            </a:r>
            <a:endParaRPr lang="en-US" sz="2400" b="1" dirty="0"/>
          </a:p>
        </p:txBody>
      </p:sp>
      <p:sp>
        <p:nvSpPr>
          <p:cNvPr id="14" name="TextBox 13"/>
          <p:cNvSpPr txBox="1"/>
          <p:nvPr/>
        </p:nvSpPr>
        <p:spPr>
          <a:xfrm rot="16200000">
            <a:off x="-536493" y="3208110"/>
            <a:ext cx="1543884" cy="461665"/>
          </a:xfrm>
          <a:prstGeom prst="rect">
            <a:avLst/>
          </a:prstGeom>
          <a:noFill/>
        </p:spPr>
        <p:txBody>
          <a:bodyPr wrap="square" rtlCol="0">
            <a:spAutoFit/>
          </a:bodyPr>
          <a:lstStyle/>
          <a:p>
            <a:r>
              <a:rPr lang="en-US" sz="2400" b="1" dirty="0" smtClean="0">
                <a:solidFill>
                  <a:srgbClr val="3366FF"/>
                </a:solidFill>
              </a:rPr>
              <a:t>O</a:t>
            </a:r>
            <a:r>
              <a:rPr lang="en-US" sz="2400" b="1" baseline="-25000" dirty="0" smtClean="0">
                <a:solidFill>
                  <a:srgbClr val="3366FF"/>
                </a:solidFill>
              </a:rPr>
              <a:t>3</a:t>
            </a:r>
            <a:r>
              <a:rPr lang="en-US" sz="2400" b="1" dirty="0" smtClean="0">
                <a:solidFill>
                  <a:srgbClr val="3366FF"/>
                </a:solidFill>
              </a:rPr>
              <a:t> (</a:t>
            </a:r>
            <a:r>
              <a:rPr lang="en-US" sz="2400" b="1" dirty="0" err="1" smtClean="0">
                <a:solidFill>
                  <a:srgbClr val="3366FF"/>
                </a:solidFill>
              </a:rPr>
              <a:t>ppb</a:t>
            </a:r>
            <a:r>
              <a:rPr lang="en-US" sz="2400" b="1" baseline="-25000" dirty="0" err="1" smtClean="0">
                <a:solidFill>
                  <a:srgbClr val="3366FF"/>
                </a:solidFill>
              </a:rPr>
              <a:t>v</a:t>
            </a:r>
            <a:r>
              <a:rPr lang="en-US" sz="2400" b="1" dirty="0" smtClean="0">
                <a:solidFill>
                  <a:srgbClr val="3366FF"/>
                </a:solidFill>
              </a:rPr>
              <a:t>)</a:t>
            </a:r>
            <a:endParaRPr lang="en-US" sz="2400" b="1" dirty="0">
              <a:solidFill>
                <a:srgbClr val="3366FF"/>
              </a:solidFill>
            </a:endParaRPr>
          </a:p>
        </p:txBody>
      </p:sp>
      <p:sp>
        <p:nvSpPr>
          <p:cNvPr id="17" name="TextBox 16"/>
          <p:cNvSpPr txBox="1"/>
          <p:nvPr/>
        </p:nvSpPr>
        <p:spPr>
          <a:xfrm>
            <a:off x="0" y="578340"/>
            <a:ext cx="9144000" cy="830997"/>
          </a:xfrm>
          <a:prstGeom prst="rect">
            <a:avLst/>
          </a:prstGeom>
          <a:noFill/>
        </p:spPr>
        <p:txBody>
          <a:bodyPr wrap="square" rtlCol="0">
            <a:spAutoFit/>
          </a:bodyPr>
          <a:lstStyle/>
          <a:p>
            <a:r>
              <a:rPr lang="en-US" sz="2400" dirty="0" smtClean="0">
                <a:latin typeface="Calibri" pitchFamily="34" charset="0"/>
                <a:cs typeface="Calibri" pitchFamily="34" charset="0"/>
              </a:rPr>
              <a:t>PJM power generation correlates with </a:t>
            </a:r>
            <a:r>
              <a:rPr lang="en-US" sz="2400" b="1" dirty="0" smtClean="0">
                <a:latin typeface="Calibri" pitchFamily="34" charset="0"/>
                <a:cs typeface="Calibri" pitchFamily="34" charset="0"/>
              </a:rPr>
              <a:t>measured </a:t>
            </a:r>
            <a:r>
              <a:rPr lang="en-US" sz="2400" dirty="0" smtClean="0">
                <a:latin typeface="Calibri" pitchFamily="34" charset="0"/>
                <a:cs typeface="Calibri" pitchFamily="34" charset="0"/>
              </a:rPr>
              <a:t>O</a:t>
            </a:r>
            <a:r>
              <a:rPr lang="en-US" sz="2400" baseline="-25000" dirty="0" smtClean="0">
                <a:latin typeface="Calibri" pitchFamily="34" charset="0"/>
                <a:cs typeface="Calibri" pitchFamily="34" charset="0"/>
              </a:rPr>
              <a:t>3</a:t>
            </a:r>
            <a:r>
              <a:rPr lang="en-US" sz="2400" dirty="0" smtClean="0">
                <a:latin typeface="Calibri" pitchFamily="34" charset="0"/>
                <a:cs typeface="Calibri" pitchFamily="34" charset="0"/>
              </a:rPr>
              <a:t> and PM</a:t>
            </a:r>
            <a:r>
              <a:rPr lang="en-US" sz="2400" baseline="-25000" dirty="0" smtClean="0">
                <a:latin typeface="Calibri" pitchFamily="34" charset="0"/>
                <a:cs typeface="Calibri" pitchFamily="34" charset="0"/>
              </a:rPr>
              <a:t>2.5</a:t>
            </a:r>
            <a:r>
              <a:rPr lang="en-US" sz="2400" dirty="0" smtClean="0">
                <a:latin typeface="Calibri" pitchFamily="34" charset="0"/>
                <a:cs typeface="Calibri" pitchFamily="34" charset="0"/>
              </a:rPr>
              <a:t> in NJ.</a:t>
            </a:r>
            <a:r>
              <a:rPr lang="en-US" sz="2400" baseline="-25000" dirty="0" smtClean="0">
                <a:latin typeface="Calibri" pitchFamily="34" charset="0"/>
                <a:cs typeface="Calibri" pitchFamily="34" charset="0"/>
              </a:rPr>
              <a:t>  </a:t>
            </a:r>
            <a:r>
              <a:rPr lang="en-US" sz="2400" dirty="0" smtClean="0">
                <a:latin typeface="Calibri" pitchFamily="34" charset="0"/>
                <a:cs typeface="Calibri" pitchFamily="34" charset="0"/>
              </a:rPr>
              <a:t>Note: NAAQS </a:t>
            </a:r>
            <a:r>
              <a:rPr lang="en-US" sz="2400" dirty="0" err="1" smtClean="0">
                <a:latin typeface="Calibri" pitchFamily="34" charset="0"/>
                <a:cs typeface="Calibri" pitchFamily="34" charset="0"/>
              </a:rPr>
              <a:t>Exceedances</a:t>
            </a:r>
            <a:r>
              <a:rPr lang="en-US" sz="2400" dirty="0" smtClean="0">
                <a:latin typeface="Calibri" pitchFamily="34" charset="0"/>
                <a:cs typeface="Calibri" pitchFamily="34" charset="0"/>
              </a:rPr>
              <a:t> </a:t>
            </a:r>
            <a:endParaRPr lang="en-US" sz="2400" dirty="0">
              <a:latin typeface="Calibri" pitchFamily="34" charset="0"/>
              <a:cs typeface="Calibri" pitchFamily="34" charset="0"/>
            </a:endParaRPr>
          </a:p>
        </p:txBody>
      </p:sp>
      <p:grpSp>
        <p:nvGrpSpPr>
          <p:cNvPr id="2" name="Group 1"/>
          <p:cNvGrpSpPr/>
          <p:nvPr/>
        </p:nvGrpSpPr>
        <p:grpSpPr>
          <a:xfrm>
            <a:off x="1010159" y="2456458"/>
            <a:ext cx="7234431" cy="400110"/>
            <a:chOff x="1010159" y="2456458"/>
            <a:chExt cx="7234431" cy="400110"/>
          </a:xfrm>
        </p:grpSpPr>
        <p:cxnSp>
          <p:nvCxnSpPr>
            <p:cNvPr id="19" name="Straight Connector 18"/>
            <p:cNvCxnSpPr/>
            <p:nvPr/>
          </p:nvCxnSpPr>
          <p:spPr>
            <a:xfrm flipV="1">
              <a:off x="1079292" y="2773180"/>
              <a:ext cx="7165298" cy="29981"/>
            </a:xfrm>
            <a:prstGeom prst="line">
              <a:avLst/>
            </a:prstGeom>
            <a:ln w="28575">
              <a:solidFill>
                <a:srgbClr val="FF0000"/>
              </a:solidFill>
              <a:prstDash val="dash"/>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10159" y="2456458"/>
              <a:ext cx="2049728" cy="400110"/>
            </a:xfrm>
            <a:prstGeom prst="rect">
              <a:avLst/>
            </a:prstGeom>
            <a:noFill/>
          </p:spPr>
          <p:txBody>
            <a:bodyPr wrap="none" rtlCol="0">
              <a:spAutoFit/>
            </a:bodyPr>
            <a:lstStyle/>
            <a:p>
              <a:r>
                <a:rPr lang="en-US" sz="2000" b="1" dirty="0" smtClean="0">
                  <a:solidFill>
                    <a:srgbClr val="92D050"/>
                  </a:solidFill>
                  <a:latin typeface="Calibri" pitchFamily="34" charset="0"/>
                  <a:cs typeface="Calibri" pitchFamily="34" charset="0"/>
                </a:rPr>
                <a:t>35 </a:t>
              </a:r>
              <a:r>
                <a:rPr lang="en-US" sz="2000" b="1" dirty="0" err="1" smtClean="0">
                  <a:solidFill>
                    <a:srgbClr val="92D050"/>
                  </a:solidFill>
                  <a:latin typeface="Calibri" pitchFamily="34" charset="0"/>
                  <a:cs typeface="Calibri" pitchFamily="34" charset="0"/>
                </a:rPr>
                <a:t>ug</a:t>
              </a:r>
              <a:r>
                <a:rPr lang="en-US" sz="2000" b="1" dirty="0" smtClean="0">
                  <a:solidFill>
                    <a:srgbClr val="92D050"/>
                  </a:solidFill>
                  <a:latin typeface="Calibri" pitchFamily="34" charset="0"/>
                  <a:cs typeface="Calibri" pitchFamily="34" charset="0"/>
                </a:rPr>
                <a:t>/m3 NAAQS</a:t>
              </a:r>
              <a:endParaRPr lang="en-US" sz="2000" b="1" dirty="0">
                <a:solidFill>
                  <a:srgbClr val="92D050"/>
                </a:solidFill>
                <a:latin typeface="Calibri" pitchFamily="34" charset="0"/>
                <a:cs typeface="Calibri" pitchFamily="34" charset="0"/>
              </a:endParaRPr>
            </a:p>
          </p:txBody>
        </p:sp>
      </p:grpSp>
      <p:sp>
        <p:nvSpPr>
          <p:cNvPr id="22" name="TextBox 21"/>
          <p:cNvSpPr txBox="1"/>
          <p:nvPr/>
        </p:nvSpPr>
        <p:spPr>
          <a:xfrm rot="5400000">
            <a:off x="7713437" y="3471708"/>
            <a:ext cx="2438400" cy="461665"/>
          </a:xfrm>
          <a:prstGeom prst="rect">
            <a:avLst/>
          </a:prstGeom>
          <a:noFill/>
        </p:spPr>
        <p:txBody>
          <a:bodyPr wrap="square" rtlCol="0">
            <a:spAutoFit/>
          </a:bodyPr>
          <a:lstStyle/>
          <a:p>
            <a:r>
              <a:rPr lang="en-US" sz="2400" b="1" dirty="0" smtClean="0">
                <a:solidFill>
                  <a:srgbClr val="92D050"/>
                </a:solidFill>
              </a:rPr>
              <a:t>PM</a:t>
            </a:r>
            <a:r>
              <a:rPr lang="en-US" sz="2400" b="1" baseline="-25000" dirty="0" smtClean="0">
                <a:solidFill>
                  <a:srgbClr val="92D050"/>
                </a:solidFill>
              </a:rPr>
              <a:t>2.5</a:t>
            </a:r>
            <a:r>
              <a:rPr lang="en-US" sz="2400" b="1" dirty="0" smtClean="0">
                <a:solidFill>
                  <a:srgbClr val="92D050"/>
                </a:solidFill>
              </a:rPr>
              <a:t> (</a:t>
            </a:r>
            <a:r>
              <a:rPr lang="en-US" sz="2400" b="1" dirty="0" err="1" smtClean="0">
                <a:solidFill>
                  <a:srgbClr val="92D050"/>
                </a:solidFill>
              </a:rPr>
              <a:t>ug</a:t>
            </a:r>
            <a:r>
              <a:rPr lang="en-US" sz="2400" b="1" dirty="0" smtClean="0">
                <a:solidFill>
                  <a:srgbClr val="92D050"/>
                </a:solidFill>
              </a:rPr>
              <a:t> m</a:t>
            </a:r>
            <a:r>
              <a:rPr lang="en-US" sz="2400" b="1" baseline="30000" dirty="0" smtClean="0">
                <a:solidFill>
                  <a:srgbClr val="92D050"/>
                </a:solidFill>
              </a:rPr>
              <a:t>-3</a:t>
            </a:r>
            <a:r>
              <a:rPr lang="en-US" sz="2400" b="1" dirty="0" smtClean="0">
                <a:solidFill>
                  <a:srgbClr val="92D050"/>
                </a:solidFill>
              </a:rPr>
              <a:t>)</a:t>
            </a:r>
            <a:endParaRPr lang="en-US" sz="2400" b="1" dirty="0">
              <a:solidFill>
                <a:srgbClr val="92D050"/>
              </a:solidFill>
            </a:endParaRPr>
          </a:p>
        </p:txBody>
      </p:sp>
      <p:sp>
        <p:nvSpPr>
          <p:cNvPr id="11" name="Rectangle 10"/>
          <p:cNvSpPr/>
          <p:nvPr/>
        </p:nvSpPr>
        <p:spPr>
          <a:xfrm>
            <a:off x="268941" y="0"/>
            <a:ext cx="1519518" cy="537882"/>
          </a:xfrm>
          <a:prstGeom prst="rect">
            <a:avLst/>
          </a:prstGeom>
          <a:solidFill>
            <a:srgbClr val="CE0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a:off x="1" y="-104930"/>
            <a:ext cx="9144000" cy="808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600" kern="0" dirty="0" smtClean="0">
                <a:solidFill>
                  <a:schemeClr val="bg1"/>
                </a:solidFill>
                <a:latin typeface="Calibri" pitchFamily="34" charset="0"/>
                <a:ea typeface="+mj-ea"/>
                <a:cs typeface="Calibri" pitchFamily="34" charset="0"/>
              </a:rPr>
              <a:t>PJM Power Generation and AQ</a:t>
            </a:r>
            <a:endParaRPr kumimoji="0" lang="en-US" sz="3600" b="0" i="0" u="none" strike="noStrike" kern="0" cap="none" spc="0" normalizeH="0" baseline="0" noProof="0" dirty="0">
              <a:ln>
                <a:noFill/>
              </a:ln>
              <a:solidFill>
                <a:schemeClr val="bg1"/>
              </a:solidFill>
              <a:effectLst/>
              <a:uLnTx/>
              <a:uFillTx/>
              <a:latin typeface="Calibri" pitchFamily="34" charset="0"/>
              <a:ea typeface="+mj-ea"/>
              <a:cs typeface="Calibri" pitchFamily="34" charset="0"/>
            </a:endParaRPr>
          </a:p>
        </p:txBody>
      </p:sp>
      <p:grpSp>
        <p:nvGrpSpPr>
          <p:cNvPr id="3" name="Group 2"/>
          <p:cNvGrpSpPr/>
          <p:nvPr/>
        </p:nvGrpSpPr>
        <p:grpSpPr>
          <a:xfrm>
            <a:off x="982678" y="4587658"/>
            <a:ext cx="7266896" cy="400110"/>
            <a:chOff x="982678" y="4587658"/>
            <a:chExt cx="7266896" cy="400110"/>
          </a:xfrm>
        </p:grpSpPr>
        <p:sp>
          <p:nvSpPr>
            <p:cNvPr id="9" name="TextBox 8"/>
            <p:cNvSpPr txBox="1"/>
            <p:nvPr/>
          </p:nvSpPr>
          <p:spPr>
            <a:xfrm>
              <a:off x="982678" y="4587658"/>
              <a:ext cx="2049728" cy="400110"/>
            </a:xfrm>
            <a:prstGeom prst="rect">
              <a:avLst/>
            </a:prstGeom>
            <a:noFill/>
          </p:spPr>
          <p:txBody>
            <a:bodyPr wrap="none" rtlCol="0">
              <a:spAutoFit/>
            </a:bodyPr>
            <a:lstStyle/>
            <a:p>
              <a:r>
                <a:rPr lang="en-US" sz="2000" b="1" dirty="0" smtClean="0">
                  <a:solidFill>
                    <a:srgbClr val="92D050"/>
                  </a:solidFill>
                  <a:latin typeface="Calibri" pitchFamily="34" charset="0"/>
                  <a:cs typeface="Calibri" pitchFamily="34" charset="0"/>
                </a:rPr>
                <a:t>15 </a:t>
              </a:r>
              <a:r>
                <a:rPr lang="en-US" sz="2000" b="1" dirty="0" err="1" smtClean="0">
                  <a:solidFill>
                    <a:srgbClr val="92D050"/>
                  </a:solidFill>
                  <a:latin typeface="Calibri" pitchFamily="34" charset="0"/>
                  <a:cs typeface="Calibri" pitchFamily="34" charset="0"/>
                </a:rPr>
                <a:t>ug</a:t>
              </a:r>
              <a:r>
                <a:rPr lang="en-US" sz="2000" b="1" dirty="0" smtClean="0">
                  <a:solidFill>
                    <a:srgbClr val="92D050"/>
                  </a:solidFill>
                  <a:latin typeface="Calibri" pitchFamily="34" charset="0"/>
                  <a:cs typeface="Calibri" pitchFamily="34" charset="0"/>
                </a:rPr>
                <a:t>/m3 NAAQS</a:t>
              </a:r>
              <a:endParaRPr lang="en-US" sz="2000" b="1" dirty="0">
                <a:solidFill>
                  <a:srgbClr val="92D050"/>
                </a:solidFill>
                <a:latin typeface="Calibri" pitchFamily="34" charset="0"/>
                <a:cs typeface="Calibri" pitchFamily="34" charset="0"/>
              </a:endParaRPr>
            </a:p>
          </p:txBody>
        </p:sp>
        <p:cxnSp>
          <p:nvCxnSpPr>
            <p:cNvPr id="15" name="Straight Connector 14"/>
            <p:cNvCxnSpPr/>
            <p:nvPr/>
          </p:nvCxnSpPr>
          <p:spPr>
            <a:xfrm flipV="1">
              <a:off x="1084276" y="4637954"/>
              <a:ext cx="7165298" cy="29981"/>
            </a:xfrm>
            <a:prstGeom prst="line">
              <a:avLst/>
            </a:prstGeom>
            <a:ln w="28575">
              <a:solidFill>
                <a:srgbClr val="FF0000"/>
              </a:solidFill>
              <a:prstDash val="dash"/>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1015143" y="3368655"/>
            <a:ext cx="7234431" cy="403403"/>
            <a:chOff x="1015143" y="3368655"/>
            <a:chExt cx="7234431" cy="403403"/>
          </a:xfrm>
        </p:grpSpPr>
        <p:cxnSp>
          <p:nvCxnSpPr>
            <p:cNvPr id="18" name="Straight Connector 17"/>
            <p:cNvCxnSpPr/>
            <p:nvPr/>
          </p:nvCxnSpPr>
          <p:spPr>
            <a:xfrm flipV="1">
              <a:off x="1084276" y="3742077"/>
              <a:ext cx="7165298" cy="29981"/>
            </a:xfrm>
            <a:prstGeom prst="line">
              <a:avLst/>
            </a:prstGeom>
            <a:ln w="28575">
              <a:solidFill>
                <a:srgbClr val="FF0000"/>
              </a:solidFill>
              <a:prstDash val="dash"/>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15143" y="3368655"/>
              <a:ext cx="1871827" cy="400110"/>
            </a:xfrm>
            <a:prstGeom prst="rect">
              <a:avLst/>
            </a:prstGeom>
            <a:noFill/>
          </p:spPr>
          <p:txBody>
            <a:bodyPr wrap="none" rtlCol="0">
              <a:spAutoFit/>
            </a:bodyPr>
            <a:lstStyle/>
            <a:p>
              <a:r>
                <a:rPr lang="en-US" sz="2000" b="1" dirty="0" smtClean="0">
                  <a:solidFill>
                    <a:srgbClr val="3366FF"/>
                  </a:solidFill>
                  <a:latin typeface="Calibri" pitchFamily="34" charset="0"/>
                  <a:cs typeface="Calibri" pitchFamily="34" charset="0"/>
                </a:rPr>
                <a:t>75</a:t>
              </a:r>
              <a:r>
                <a:rPr lang="en-US" sz="2000" b="1" dirty="0">
                  <a:solidFill>
                    <a:srgbClr val="3366FF"/>
                  </a:solidFill>
                  <a:latin typeface="Calibri" pitchFamily="34" charset="0"/>
                  <a:cs typeface="Calibri" pitchFamily="34" charset="0"/>
                </a:rPr>
                <a:t> </a:t>
              </a:r>
              <a:r>
                <a:rPr lang="en-US" sz="2000" b="1" dirty="0" err="1" smtClean="0">
                  <a:solidFill>
                    <a:srgbClr val="3366FF"/>
                  </a:solidFill>
                  <a:latin typeface="Calibri" pitchFamily="34" charset="0"/>
                  <a:cs typeface="Calibri" pitchFamily="34" charset="0"/>
                </a:rPr>
                <a:t>ppb</a:t>
              </a:r>
              <a:r>
                <a:rPr lang="en-US" sz="2000" b="1" baseline="-25000" dirty="0" err="1" smtClean="0">
                  <a:solidFill>
                    <a:srgbClr val="3366FF"/>
                  </a:solidFill>
                  <a:latin typeface="Calibri" pitchFamily="34" charset="0"/>
                  <a:cs typeface="Calibri" pitchFamily="34" charset="0"/>
                </a:rPr>
                <a:t>v</a:t>
              </a:r>
              <a:r>
                <a:rPr lang="en-US" sz="2000" b="1" dirty="0" smtClean="0">
                  <a:solidFill>
                    <a:srgbClr val="3366FF"/>
                  </a:solidFill>
                  <a:latin typeface="Calibri" pitchFamily="34" charset="0"/>
                  <a:cs typeface="Calibri" pitchFamily="34" charset="0"/>
                </a:rPr>
                <a:t> NAAQS</a:t>
              </a:r>
              <a:endParaRPr lang="en-US" sz="2000" b="1" dirty="0">
                <a:solidFill>
                  <a:srgbClr val="3366FF"/>
                </a:solidFill>
                <a:latin typeface="Calibri" pitchFamily="34" charset="0"/>
                <a:cs typeface="Calibri" pitchFamily="34" charset="0"/>
              </a:endParaRPr>
            </a:p>
          </p:txBody>
        </p:sp>
      </p:grpSp>
      <p:sp>
        <p:nvSpPr>
          <p:cNvPr id="6" name="Slide Number Placeholder 5"/>
          <p:cNvSpPr>
            <a:spLocks noGrp="1"/>
          </p:cNvSpPr>
          <p:nvPr>
            <p:ph type="sldNum" sz="quarter" idx="10"/>
          </p:nvPr>
        </p:nvSpPr>
        <p:spPr/>
        <p:txBody>
          <a:bodyPr/>
          <a:lstStyle/>
          <a:p>
            <a:fld id="{C25D413D-D6A2-4D7E-A1D9-14A192C08491}" type="slidenum">
              <a:rPr lang="en-US" smtClean="0"/>
              <a:pPr/>
              <a:t>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Violation of O</a:t>
            </a:r>
            <a:r>
              <a:rPr lang="en-US" baseline="-25000" dirty="0" smtClean="0"/>
              <a:t>3</a:t>
            </a:r>
            <a:r>
              <a:rPr lang="en-US" dirty="0" smtClean="0"/>
              <a:t> - </a:t>
            </a:r>
            <a:r>
              <a:rPr lang="en-US" dirty="0" err="1" smtClean="0"/>
              <a:t>NOx</a:t>
            </a:r>
            <a:endParaRPr lang="en-US" dirty="0"/>
          </a:p>
        </p:txBody>
      </p:sp>
      <p:pic>
        <p:nvPicPr>
          <p:cNvPr id="4" name="Picture 3"/>
          <p:cNvPicPr/>
          <p:nvPr/>
        </p:nvPicPr>
        <p:blipFill>
          <a:blip r:embed="rId3" cstate="print"/>
          <a:srcRect t="24953"/>
          <a:stretch>
            <a:fillRect/>
          </a:stretch>
        </p:blipFill>
        <p:spPr bwMode="auto">
          <a:xfrm>
            <a:off x="343216" y="1440207"/>
            <a:ext cx="8608004" cy="5058809"/>
          </a:xfrm>
          <a:prstGeom prst="rect">
            <a:avLst/>
          </a:prstGeom>
          <a:noFill/>
          <a:ln w="9525">
            <a:noFill/>
            <a:miter lim="800000"/>
            <a:headEnd/>
            <a:tailEnd/>
          </a:ln>
        </p:spPr>
      </p:pic>
      <p:sp>
        <p:nvSpPr>
          <p:cNvPr id="5" name="Text Box 10"/>
          <p:cNvSpPr txBox="1">
            <a:spLocks noChangeArrowheads="1"/>
          </p:cNvSpPr>
          <p:nvPr/>
        </p:nvSpPr>
        <p:spPr bwMode="auto">
          <a:xfrm>
            <a:off x="0" y="15295"/>
            <a:ext cx="9092740" cy="584776"/>
          </a:xfrm>
          <a:prstGeom prst="rect">
            <a:avLst/>
          </a:prstGeom>
          <a:noFill/>
          <a:ln w="9525">
            <a:noFill/>
            <a:miter lim="800000"/>
            <a:headEnd/>
            <a:tailEnd/>
          </a:ln>
          <a:effectLst/>
        </p:spPr>
        <p:txBody>
          <a:bodyPr wrap="square">
            <a:spAutoFit/>
          </a:bodyPr>
          <a:lstStyle/>
          <a:p>
            <a:pPr lvl="1" algn="r">
              <a:spcBef>
                <a:spcPct val="50000"/>
              </a:spcBef>
            </a:pPr>
            <a:r>
              <a:rPr lang="en-US" sz="3200" dirty="0" smtClean="0">
                <a:solidFill>
                  <a:schemeClr val="bg1"/>
                </a:solidFill>
                <a:latin typeface="Calibri" pitchFamily="34" charset="0"/>
                <a:cs typeface="Calibri" pitchFamily="34" charset="0"/>
              </a:rPr>
              <a:t>Electricity Demand and O</a:t>
            </a:r>
            <a:r>
              <a:rPr lang="en-US" sz="3200" baseline="-25000" dirty="0" smtClean="0">
                <a:solidFill>
                  <a:schemeClr val="bg1"/>
                </a:solidFill>
                <a:latin typeface="Calibri" pitchFamily="34" charset="0"/>
                <a:cs typeface="Calibri" pitchFamily="34" charset="0"/>
              </a:rPr>
              <a:t>3</a:t>
            </a:r>
            <a:r>
              <a:rPr lang="en-US" sz="3200" dirty="0" smtClean="0">
                <a:solidFill>
                  <a:schemeClr val="bg1"/>
                </a:solidFill>
                <a:latin typeface="Calibri" pitchFamily="34" charset="0"/>
                <a:cs typeface="Calibri" pitchFamily="34" charset="0"/>
              </a:rPr>
              <a:t> </a:t>
            </a:r>
            <a:r>
              <a:rPr lang="en-US" sz="3200" dirty="0" err="1" smtClean="0">
                <a:solidFill>
                  <a:schemeClr val="bg1"/>
                </a:solidFill>
                <a:latin typeface="Calibri" pitchFamily="34" charset="0"/>
                <a:cs typeface="Calibri" pitchFamily="34" charset="0"/>
              </a:rPr>
              <a:t>Exceedence</a:t>
            </a:r>
            <a:endParaRPr lang="en-US" sz="3200" dirty="0">
              <a:solidFill>
                <a:schemeClr val="bg1"/>
              </a:solidFill>
              <a:latin typeface="Calibri" pitchFamily="34" charset="0"/>
              <a:cs typeface="Calibri" pitchFamily="34" charset="0"/>
            </a:endParaRPr>
          </a:p>
        </p:txBody>
      </p:sp>
      <p:sp>
        <p:nvSpPr>
          <p:cNvPr id="6" name="Frame 5"/>
          <p:cNvSpPr/>
          <p:nvPr/>
        </p:nvSpPr>
        <p:spPr>
          <a:xfrm rot="19591384">
            <a:off x="5521641" y="2248698"/>
            <a:ext cx="2965761" cy="1916503"/>
          </a:xfrm>
          <a:prstGeom prst="frame">
            <a:avLst>
              <a:gd name="adj1" fmla="val 3125"/>
            </a:avLst>
          </a:prstGeom>
          <a:solidFill>
            <a:srgbClr val="CE0026"/>
          </a:solidFill>
          <a:ln>
            <a:solidFill>
              <a:srgbClr val="CE00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268941" y="0"/>
            <a:ext cx="1519518" cy="537882"/>
          </a:xfrm>
          <a:prstGeom prst="rect">
            <a:avLst/>
          </a:prstGeom>
          <a:solidFill>
            <a:srgbClr val="CE0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0"/>
          </p:nvPr>
        </p:nvSpPr>
        <p:spPr/>
        <p:txBody>
          <a:bodyPr/>
          <a:lstStyle/>
          <a:p>
            <a:fld id="{C25D413D-D6A2-4D7E-A1D9-14A192C08491}" type="slidenum">
              <a:rPr lang="en-US" smtClean="0"/>
              <a:pPr/>
              <a:t>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323" y="1667223"/>
            <a:ext cx="8229600" cy="4533900"/>
          </a:xfrm>
        </p:spPr>
        <p:txBody>
          <a:bodyPr/>
          <a:lstStyle/>
          <a:p>
            <a:endParaRPr lang="en-US"/>
          </a:p>
        </p:txBody>
      </p:sp>
      <p:pic>
        <p:nvPicPr>
          <p:cNvPr id="6" name="Picture 2"/>
          <p:cNvPicPr>
            <a:picLocks noChangeAspect="1" noChangeArrowheads="1"/>
          </p:cNvPicPr>
          <p:nvPr/>
        </p:nvPicPr>
        <p:blipFill>
          <a:blip r:embed="rId2" cstate="print"/>
          <a:srcRect t="11600"/>
          <a:stretch>
            <a:fillRect/>
          </a:stretch>
        </p:blipFill>
        <p:spPr bwMode="auto">
          <a:xfrm>
            <a:off x="-104137" y="944379"/>
            <a:ext cx="9233147" cy="6168450"/>
          </a:xfrm>
          <a:prstGeom prst="rect">
            <a:avLst/>
          </a:prstGeom>
          <a:noFill/>
          <a:ln w="9525">
            <a:noFill/>
            <a:miter lim="800000"/>
            <a:headEnd/>
            <a:tailEnd/>
          </a:ln>
        </p:spPr>
      </p:pic>
      <p:sp>
        <p:nvSpPr>
          <p:cNvPr id="7" name="Rectangle 6"/>
          <p:cNvSpPr/>
          <p:nvPr/>
        </p:nvSpPr>
        <p:spPr>
          <a:xfrm>
            <a:off x="4024860" y="2816900"/>
            <a:ext cx="1371600" cy="22098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p:cNvSpPr/>
          <p:nvPr/>
        </p:nvSpPr>
        <p:spPr>
          <a:xfrm rot="8726327">
            <a:off x="862559" y="3648211"/>
            <a:ext cx="4558247" cy="892518"/>
          </a:xfrm>
          <a:prstGeom prst="arc">
            <a:avLst>
              <a:gd name="adj1" fmla="val 17801335"/>
              <a:gd name="adj2" fmla="val 0"/>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11669466">
            <a:off x="7079096" y="5312150"/>
            <a:ext cx="1131255" cy="251849"/>
          </a:xfrm>
          <a:prstGeom prst="arc">
            <a:avLst>
              <a:gd name="adj1" fmla="val 17801335"/>
              <a:gd name="adj2" fmla="val 0"/>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885725" y="6456295"/>
            <a:ext cx="1817870" cy="461665"/>
          </a:xfrm>
          <a:prstGeom prst="rect">
            <a:avLst/>
          </a:prstGeom>
          <a:noFill/>
        </p:spPr>
        <p:txBody>
          <a:bodyPr wrap="none" rtlCol="0">
            <a:spAutoFit/>
          </a:bodyPr>
          <a:lstStyle/>
          <a:p>
            <a:r>
              <a:rPr lang="en-US" sz="2400" dirty="0" smtClean="0"/>
              <a:t>August, 2003</a:t>
            </a:r>
            <a:endParaRPr lang="en-US" sz="2400" dirty="0"/>
          </a:p>
        </p:txBody>
      </p:sp>
      <p:sp>
        <p:nvSpPr>
          <p:cNvPr id="11" name="TextBox 10"/>
          <p:cNvSpPr txBox="1"/>
          <p:nvPr/>
        </p:nvSpPr>
        <p:spPr>
          <a:xfrm rot="16200000">
            <a:off x="-757579" y="3364118"/>
            <a:ext cx="1976823" cy="461665"/>
          </a:xfrm>
          <a:prstGeom prst="rect">
            <a:avLst/>
          </a:prstGeom>
          <a:noFill/>
        </p:spPr>
        <p:txBody>
          <a:bodyPr wrap="none" rtlCol="0">
            <a:spAutoFit/>
          </a:bodyPr>
          <a:lstStyle/>
          <a:p>
            <a:r>
              <a:rPr lang="en-US" sz="2400" dirty="0" smtClean="0"/>
              <a:t>PM</a:t>
            </a:r>
            <a:r>
              <a:rPr lang="en-US" sz="2400" baseline="-25000" dirty="0" smtClean="0"/>
              <a:t>2.5</a:t>
            </a:r>
            <a:r>
              <a:rPr lang="en-US" sz="2400" dirty="0" smtClean="0"/>
              <a:t>  (</a:t>
            </a:r>
            <a:r>
              <a:rPr lang="en-US" sz="2400" dirty="0" err="1" smtClean="0"/>
              <a:t>ug</a:t>
            </a:r>
            <a:r>
              <a:rPr lang="en-US" sz="2400" dirty="0" smtClean="0"/>
              <a:t> m</a:t>
            </a:r>
            <a:r>
              <a:rPr lang="en-US" sz="2400" baseline="30000" dirty="0" smtClean="0"/>
              <a:t>-3</a:t>
            </a:r>
            <a:r>
              <a:rPr lang="en-US" sz="2400" dirty="0" smtClean="0"/>
              <a:t>)</a:t>
            </a:r>
            <a:endParaRPr lang="en-US" sz="2400" dirty="0"/>
          </a:p>
        </p:txBody>
      </p:sp>
      <p:sp>
        <p:nvSpPr>
          <p:cNvPr id="12" name="Rectangle 11"/>
          <p:cNvSpPr/>
          <p:nvPr/>
        </p:nvSpPr>
        <p:spPr>
          <a:xfrm>
            <a:off x="764498" y="896910"/>
            <a:ext cx="7846102" cy="24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5716320" y="3297210"/>
            <a:ext cx="5257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200400" y="668310"/>
            <a:ext cx="3886200" cy="4648200"/>
          </a:xfrm>
          <a:custGeom>
            <a:avLst/>
            <a:gdLst>
              <a:gd name="connsiteX0" fmla="*/ 0 w 5969876"/>
              <a:gd name="connsiteY0" fmla="*/ 3104055 h 3692634"/>
              <a:gd name="connsiteX1" fmla="*/ 3069020 w 5969876"/>
              <a:gd name="connsiteY1" fmla="*/ 98096 h 3692634"/>
              <a:gd name="connsiteX2" fmla="*/ 5969876 w 5969876"/>
              <a:gd name="connsiteY2" fmla="*/ 3692634 h 3692634"/>
            </a:gdLst>
            <a:ahLst/>
            <a:cxnLst>
              <a:cxn ang="0">
                <a:pos x="connsiteX0" y="connsiteY0"/>
              </a:cxn>
              <a:cxn ang="0">
                <a:pos x="connsiteX1" y="connsiteY1"/>
              </a:cxn>
              <a:cxn ang="0">
                <a:pos x="connsiteX2" y="connsiteY2"/>
              </a:cxn>
            </a:cxnLst>
            <a:rect l="l" t="t" r="r" b="b"/>
            <a:pathLst>
              <a:path w="5969876" h="3692634">
                <a:moveTo>
                  <a:pt x="0" y="3104055"/>
                </a:moveTo>
                <a:cubicBezTo>
                  <a:pt x="1037020" y="1552027"/>
                  <a:pt x="2074041" y="0"/>
                  <a:pt x="3069020" y="98096"/>
                </a:cubicBezTo>
                <a:cubicBezTo>
                  <a:pt x="4063999" y="196193"/>
                  <a:pt x="5717628" y="3345793"/>
                  <a:pt x="5969876" y="3692634"/>
                </a:cubicBez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 Box 10"/>
          <p:cNvSpPr txBox="1">
            <a:spLocks noChangeArrowheads="1"/>
          </p:cNvSpPr>
          <p:nvPr/>
        </p:nvSpPr>
        <p:spPr bwMode="auto">
          <a:xfrm>
            <a:off x="1918742" y="30285"/>
            <a:ext cx="7173998" cy="584775"/>
          </a:xfrm>
          <a:prstGeom prst="rect">
            <a:avLst/>
          </a:prstGeom>
          <a:noFill/>
          <a:ln w="9525">
            <a:noFill/>
            <a:miter lim="800000"/>
            <a:headEnd/>
            <a:tailEnd/>
          </a:ln>
          <a:effectLst/>
        </p:spPr>
        <p:txBody>
          <a:bodyPr wrap="square">
            <a:spAutoFit/>
          </a:bodyPr>
          <a:lstStyle/>
          <a:p>
            <a:pPr lvl="1" algn="r">
              <a:spcBef>
                <a:spcPct val="50000"/>
              </a:spcBef>
            </a:pPr>
            <a:r>
              <a:rPr lang="en-US" sz="3200" dirty="0" smtClean="0">
                <a:solidFill>
                  <a:schemeClr val="bg1"/>
                </a:solidFill>
                <a:latin typeface="Calibri" pitchFamily="34" charset="0"/>
                <a:cs typeface="Calibri" pitchFamily="34" charset="0"/>
              </a:rPr>
              <a:t>Natural Experiment :: Blackout</a:t>
            </a:r>
            <a:endParaRPr lang="en-US" sz="3200" dirty="0">
              <a:solidFill>
                <a:schemeClr val="bg1"/>
              </a:solidFill>
              <a:latin typeface="Calibri" pitchFamily="34" charset="0"/>
              <a:cs typeface="Calibri" pitchFamily="34" charset="0"/>
            </a:endParaRPr>
          </a:p>
        </p:txBody>
      </p:sp>
      <p:sp>
        <p:nvSpPr>
          <p:cNvPr id="17" name="Rectangle 16"/>
          <p:cNvSpPr/>
          <p:nvPr/>
        </p:nvSpPr>
        <p:spPr>
          <a:xfrm>
            <a:off x="6677476" y="1913072"/>
            <a:ext cx="2412732" cy="1446550"/>
          </a:xfrm>
          <a:prstGeom prst="rect">
            <a:avLst/>
          </a:prstGeom>
        </p:spPr>
        <p:txBody>
          <a:bodyPr wrap="square">
            <a:spAutoFit/>
          </a:bodyPr>
          <a:lstStyle/>
          <a:p>
            <a:r>
              <a:rPr lang="en-US" sz="2200" dirty="0" smtClean="0">
                <a:latin typeface="Calibri" pitchFamily="34" charset="0"/>
                <a:cs typeface="Calibri" pitchFamily="34" charset="0"/>
              </a:rPr>
              <a:t>During </a:t>
            </a:r>
            <a:r>
              <a:rPr lang="en-US" sz="2200" b="1" dirty="0" smtClean="0">
                <a:solidFill>
                  <a:srgbClr val="FF0000"/>
                </a:solidFill>
                <a:latin typeface="Calibri" pitchFamily="34" charset="0"/>
                <a:cs typeface="Calibri" pitchFamily="34" charset="0"/>
              </a:rPr>
              <a:t>blackout</a:t>
            </a:r>
            <a:r>
              <a:rPr lang="en-US" sz="2200" dirty="0" smtClean="0">
                <a:latin typeface="Calibri" pitchFamily="34" charset="0"/>
                <a:cs typeface="Calibri" pitchFamily="34" charset="0"/>
              </a:rPr>
              <a:t> change in </a:t>
            </a:r>
            <a:r>
              <a:rPr lang="en-US" sz="2200" b="1" dirty="0" smtClean="0">
                <a:latin typeface="Calibri" pitchFamily="34" charset="0"/>
                <a:cs typeface="Calibri" pitchFamily="34" charset="0"/>
              </a:rPr>
              <a:t>measured </a:t>
            </a:r>
          </a:p>
          <a:p>
            <a:r>
              <a:rPr lang="en-US" sz="2200" dirty="0" smtClean="0">
                <a:latin typeface="Calibri" pitchFamily="34" charset="0"/>
                <a:cs typeface="Calibri" pitchFamily="34" charset="0"/>
              </a:rPr>
              <a:t>NJ</a:t>
            </a:r>
            <a:r>
              <a:rPr lang="en-US" sz="2200" b="1" dirty="0" smtClean="0">
                <a:latin typeface="Calibri" pitchFamily="34" charset="0"/>
                <a:cs typeface="Calibri" pitchFamily="34" charset="0"/>
              </a:rPr>
              <a:t> </a:t>
            </a:r>
            <a:r>
              <a:rPr lang="en-US" sz="2200" dirty="0" smtClean="0">
                <a:latin typeface="Calibri" pitchFamily="34" charset="0"/>
                <a:cs typeface="Calibri" pitchFamily="34" charset="0"/>
              </a:rPr>
              <a:t>PM</a:t>
            </a:r>
            <a:r>
              <a:rPr lang="en-US" sz="2200" baseline="-25000" dirty="0" smtClean="0">
                <a:latin typeface="Calibri" pitchFamily="34" charset="0"/>
                <a:cs typeface="Calibri" pitchFamily="34" charset="0"/>
              </a:rPr>
              <a:t>2.5</a:t>
            </a:r>
            <a:endParaRPr lang="en-US" sz="2200" dirty="0"/>
          </a:p>
        </p:txBody>
      </p:sp>
      <p:sp>
        <p:nvSpPr>
          <p:cNvPr id="4" name="Slide Number Placeholder 3"/>
          <p:cNvSpPr>
            <a:spLocks noGrp="1"/>
          </p:cNvSpPr>
          <p:nvPr>
            <p:ph type="sldNum" sz="quarter" idx="10"/>
          </p:nvPr>
        </p:nvSpPr>
        <p:spPr/>
        <p:txBody>
          <a:bodyPr/>
          <a:lstStyle/>
          <a:p>
            <a:fld id="{C25D413D-D6A2-4D7E-A1D9-14A192C08491}" type="slidenum">
              <a:rPr lang="en-US" smtClean="0"/>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t="5465"/>
          <a:stretch>
            <a:fillRect/>
          </a:stretch>
        </p:blipFill>
        <p:spPr bwMode="auto">
          <a:xfrm>
            <a:off x="-109251" y="386094"/>
            <a:ext cx="9316139" cy="6483246"/>
          </a:xfrm>
          <a:prstGeom prst="rect">
            <a:avLst/>
          </a:prstGeom>
          <a:noFill/>
          <a:ln w="9525">
            <a:noFill/>
            <a:miter lim="800000"/>
            <a:headEnd/>
            <a:tailEnd/>
          </a:ln>
        </p:spPr>
      </p:pic>
      <p:sp>
        <p:nvSpPr>
          <p:cNvPr id="7" name="Rectangle 6"/>
          <p:cNvSpPr/>
          <p:nvPr/>
        </p:nvSpPr>
        <p:spPr>
          <a:xfrm>
            <a:off x="4419600" y="3276600"/>
            <a:ext cx="1295400" cy="22098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rot="8726327">
            <a:off x="700940" y="3069305"/>
            <a:ext cx="4810616" cy="1405189"/>
          </a:xfrm>
          <a:prstGeom prst="arc">
            <a:avLst>
              <a:gd name="adj1" fmla="val 17801335"/>
              <a:gd name="adj2" fmla="val 0"/>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200400" y="1295400"/>
            <a:ext cx="4114800" cy="3886200"/>
          </a:xfrm>
          <a:custGeom>
            <a:avLst/>
            <a:gdLst>
              <a:gd name="connsiteX0" fmla="*/ 0 w 5969876"/>
              <a:gd name="connsiteY0" fmla="*/ 3104055 h 3692634"/>
              <a:gd name="connsiteX1" fmla="*/ 3069020 w 5969876"/>
              <a:gd name="connsiteY1" fmla="*/ 98096 h 3692634"/>
              <a:gd name="connsiteX2" fmla="*/ 5969876 w 5969876"/>
              <a:gd name="connsiteY2" fmla="*/ 3692634 h 3692634"/>
            </a:gdLst>
            <a:ahLst/>
            <a:cxnLst>
              <a:cxn ang="0">
                <a:pos x="connsiteX0" y="connsiteY0"/>
              </a:cxn>
              <a:cxn ang="0">
                <a:pos x="connsiteX1" y="connsiteY1"/>
              </a:cxn>
              <a:cxn ang="0">
                <a:pos x="connsiteX2" y="connsiteY2"/>
              </a:cxn>
            </a:cxnLst>
            <a:rect l="l" t="t" r="r" b="b"/>
            <a:pathLst>
              <a:path w="5969876" h="3692634">
                <a:moveTo>
                  <a:pt x="0" y="3104055"/>
                </a:moveTo>
                <a:cubicBezTo>
                  <a:pt x="1037020" y="1552027"/>
                  <a:pt x="2074041" y="0"/>
                  <a:pt x="3069020" y="98096"/>
                </a:cubicBezTo>
                <a:cubicBezTo>
                  <a:pt x="4063999" y="196193"/>
                  <a:pt x="5717628" y="3345793"/>
                  <a:pt x="5969876" y="3692634"/>
                </a:cubicBez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1669466">
            <a:off x="7342819" y="5255101"/>
            <a:ext cx="1131255" cy="251849"/>
          </a:xfrm>
          <a:prstGeom prst="arc">
            <a:avLst>
              <a:gd name="adj1" fmla="val 17801335"/>
              <a:gd name="adj2" fmla="val 0"/>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861388" y="6396335"/>
            <a:ext cx="1925878" cy="461665"/>
          </a:xfrm>
          <a:prstGeom prst="rect">
            <a:avLst/>
          </a:prstGeom>
          <a:noFill/>
        </p:spPr>
        <p:txBody>
          <a:bodyPr wrap="none" rtlCol="0">
            <a:spAutoFit/>
          </a:bodyPr>
          <a:lstStyle/>
          <a:p>
            <a:r>
              <a:rPr lang="en-US" sz="2400" dirty="0" smtClean="0"/>
              <a:t>August 2003</a:t>
            </a:r>
            <a:endParaRPr lang="en-US" sz="2400" dirty="0"/>
          </a:p>
        </p:txBody>
      </p:sp>
      <p:sp>
        <p:nvSpPr>
          <p:cNvPr id="13" name="TextBox 12"/>
          <p:cNvSpPr txBox="1"/>
          <p:nvPr/>
        </p:nvSpPr>
        <p:spPr>
          <a:xfrm rot="16200000">
            <a:off x="-1663961" y="3068019"/>
            <a:ext cx="3639688" cy="461665"/>
          </a:xfrm>
          <a:prstGeom prst="rect">
            <a:avLst/>
          </a:prstGeom>
          <a:noFill/>
        </p:spPr>
        <p:txBody>
          <a:bodyPr wrap="none" rtlCol="0">
            <a:spAutoFit/>
          </a:bodyPr>
          <a:lstStyle/>
          <a:p>
            <a:r>
              <a:rPr lang="en-US" sz="2400" dirty="0" smtClean="0"/>
              <a:t>PM</a:t>
            </a:r>
            <a:r>
              <a:rPr lang="en-US" sz="2400" baseline="-25000" dirty="0" smtClean="0"/>
              <a:t>2.5</a:t>
            </a:r>
            <a:r>
              <a:rPr lang="en-US" sz="2400" dirty="0" smtClean="0"/>
              <a:t> that is </a:t>
            </a:r>
            <a:r>
              <a:rPr lang="en-US" sz="2400" b="1" dirty="0" smtClean="0"/>
              <a:t>SO</a:t>
            </a:r>
            <a:r>
              <a:rPr lang="en-US" sz="2400" b="1" baseline="-25000" dirty="0" smtClean="0"/>
              <a:t>4</a:t>
            </a:r>
            <a:r>
              <a:rPr lang="en-US" sz="2400" dirty="0" smtClean="0"/>
              <a:t> (</a:t>
            </a:r>
            <a:r>
              <a:rPr lang="en-US" sz="2400" dirty="0" err="1" smtClean="0"/>
              <a:t>ug</a:t>
            </a:r>
            <a:r>
              <a:rPr lang="en-US" sz="2400" dirty="0" smtClean="0"/>
              <a:t> m</a:t>
            </a:r>
            <a:r>
              <a:rPr lang="en-US" sz="2400" baseline="30000" dirty="0" smtClean="0"/>
              <a:t>-3</a:t>
            </a:r>
            <a:r>
              <a:rPr lang="en-US" sz="2400" dirty="0" smtClean="0"/>
              <a:t>)</a:t>
            </a:r>
            <a:endParaRPr lang="en-US" sz="2400" dirty="0"/>
          </a:p>
        </p:txBody>
      </p:sp>
      <p:sp>
        <p:nvSpPr>
          <p:cNvPr id="14" name="Rectangle 13"/>
          <p:cNvSpPr/>
          <p:nvPr/>
        </p:nvSpPr>
        <p:spPr>
          <a:xfrm>
            <a:off x="719528" y="761999"/>
            <a:ext cx="8019738" cy="28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5905500" y="3162300"/>
            <a:ext cx="5257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43798" y="407994"/>
            <a:ext cx="8269160" cy="400110"/>
          </a:xfrm>
          <a:prstGeom prst="rect">
            <a:avLst/>
          </a:prstGeom>
          <a:noFill/>
        </p:spPr>
        <p:txBody>
          <a:bodyPr wrap="square" rtlCol="0">
            <a:spAutoFit/>
          </a:bodyPr>
          <a:lstStyle/>
          <a:p>
            <a:r>
              <a:rPr lang="en-US" sz="2000" b="1" dirty="0">
                <a:latin typeface="Calibri" pitchFamily="34" charset="0"/>
                <a:cs typeface="Calibri" pitchFamily="34" charset="0"/>
              </a:rPr>
              <a:t>M</a:t>
            </a:r>
            <a:r>
              <a:rPr lang="en-US" sz="2000" b="1" dirty="0" smtClean="0">
                <a:latin typeface="Calibri" pitchFamily="34" charset="0"/>
                <a:cs typeface="Calibri" pitchFamily="34" charset="0"/>
              </a:rPr>
              <a:t>easured</a:t>
            </a:r>
            <a:r>
              <a:rPr lang="en-US" sz="2000" dirty="0" smtClean="0">
                <a:latin typeface="Calibri" pitchFamily="34" charset="0"/>
                <a:cs typeface="Calibri" pitchFamily="34" charset="0"/>
              </a:rPr>
              <a:t> PM</a:t>
            </a:r>
            <a:r>
              <a:rPr lang="en-US" sz="2000" baseline="-25000" dirty="0" smtClean="0">
                <a:latin typeface="Calibri" pitchFamily="34" charset="0"/>
                <a:cs typeface="Calibri" pitchFamily="34" charset="0"/>
              </a:rPr>
              <a:t>2.5</a:t>
            </a:r>
            <a:r>
              <a:rPr lang="en-US" sz="2000" dirty="0" smtClean="0">
                <a:latin typeface="Calibri" pitchFamily="34" charset="0"/>
                <a:cs typeface="Calibri" pitchFamily="34" charset="0"/>
              </a:rPr>
              <a:t> mass concentrations during </a:t>
            </a:r>
            <a:r>
              <a:rPr lang="en-US" sz="2000" b="1" dirty="0" smtClean="0">
                <a:solidFill>
                  <a:srgbClr val="FF0000"/>
                </a:solidFill>
                <a:latin typeface="Calibri" pitchFamily="34" charset="0"/>
                <a:cs typeface="Calibri" pitchFamily="34" charset="0"/>
              </a:rPr>
              <a:t>blackout </a:t>
            </a:r>
            <a:r>
              <a:rPr lang="en-US" sz="2000" dirty="0" smtClean="0">
                <a:latin typeface="Calibri" pitchFamily="34" charset="0"/>
                <a:cs typeface="Calibri" pitchFamily="34" charset="0"/>
              </a:rPr>
              <a:t>primarily due to sulfate</a:t>
            </a:r>
            <a:endParaRPr lang="en-US" sz="2000" b="1" dirty="0">
              <a:solidFill>
                <a:srgbClr val="FF0000"/>
              </a:solidFill>
              <a:latin typeface="Calibri" pitchFamily="34" charset="0"/>
              <a:cs typeface="Calibri" pitchFamily="34" charset="0"/>
            </a:endParaRPr>
          </a:p>
        </p:txBody>
      </p:sp>
      <p:sp>
        <p:nvSpPr>
          <p:cNvPr id="17" name="Text Box 10"/>
          <p:cNvSpPr txBox="1">
            <a:spLocks noChangeArrowheads="1"/>
          </p:cNvSpPr>
          <p:nvPr/>
        </p:nvSpPr>
        <p:spPr bwMode="auto">
          <a:xfrm>
            <a:off x="1918742" y="-104625"/>
            <a:ext cx="7173998" cy="584775"/>
          </a:xfrm>
          <a:prstGeom prst="rect">
            <a:avLst/>
          </a:prstGeom>
          <a:noFill/>
          <a:ln w="9525">
            <a:noFill/>
            <a:miter lim="800000"/>
            <a:headEnd/>
            <a:tailEnd/>
          </a:ln>
          <a:effectLst/>
        </p:spPr>
        <p:txBody>
          <a:bodyPr wrap="square">
            <a:spAutoFit/>
          </a:bodyPr>
          <a:lstStyle/>
          <a:p>
            <a:pPr lvl="1" algn="r">
              <a:spcBef>
                <a:spcPct val="50000"/>
              </a:spcBef>
            </a:pPr>
            <a:r>
              <a:rPr lang="en-US" sz="3200" dirty="0" smtClean="0">
                <a:solidFill>
                  <a:schemeClr val="bg1"/>
                </a:solidFill>
                <a:latin typeface="Calibri" pitchFamily="34" charset="0"/>
                <a:cs typeface="Calibri" pitchFamily="34" charset="0"/>
              </a:rPr>
              <a:t>Natural Experiment :: Blackout</a:t>
            </a:r>
            <a:endParaRPr lang="en-US" sz="32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0710731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DAYZER</a:t>
            </a:r>
            <a:r>
              <a:rPr lang="en-US" dirty="0" err="1" smtClean="0">
                <a:sym typeface="Wingdings" pitchFamily="2" charset="2"/>
              </a:rPr>
              <a:t></a:t>
            </a:r>
            <a:r>
              <a:rPr lang="en-US" dirty="0" err="1" smtClean="0"/>
              <a:t>SMOKE</a:t>
            </a:r>
            <a:r>
              <a:rPr lang="en-US" dirty="0" err="1" smtClean="0">
                <a:sym typeface="Wingdings" pitchFamily="2" charset="2"/>
              </a:rPr>
              <a:t></a:t>
            </a:r>
            <a:r>
              <a:rPr lang="en-US" dirty="0" err="1" smtClean="0"/>
              <a:t>CMAQ</a:t>
            </a:r>
            <a:r>
              <a:rPr lang="en-US" dirty="0" err="1" smtClean="0">
                <a:sym typeface="Wingdings" pitchFamily="2" charset="2"/>
              </a:rPr>
              <a:t></a:t>
            </a:r>
            <a:r>
              <a:rPr lang="en-US" dirty="0" err="1" smtClean="0"/>
              <a:t>BenMAP</a:t>
            </a:r>
            <a:endParaRPr lang="en-US" dirty="0"/>
          </a:p>
        </p:txBody>
      </p:sp>
      <p:pic>
        <p:nvPicPr>
          <p:cNvPr id="4" name="Picture 3"/>
          <p:cNvPicPr/>
          <p:nvPr/>
        </p:nvPicPr>
        <p:blipFill>
          <a:blip r:embed="rId3" cstate="print"/>
          <a:srcRect/>
          <a:stretch>
            <a:fillRect/>
          </a:stretch>
        </p:blipFill>
        <p:spPr bwMode="auto">
          <a:xfrm>
            <a:off x="174812" y="1532964"/>
            <a:ext cx="8969188" cy="4061011"/>
          </a:xfrm>
          <a:prstGeom prst="rect">
            <a:avLst/>
          </a:prstGeom>
          <a:noFill/>
          <a:ln w="9525">
            <a:noFill/>
            <a:miter lim="800000"/>
            <a:headEnd/>
            <a:tailEnd/>
          </a:ln>
        </p:spPr>
      </p:pic>
      <p:sp>
        <p:nvSpPr>
          <p:cNvPr id="5" name="Text Box 10"/>
          <p:cNvSpPr txBox="1">
            <a:spLocks noChangeArrowheads="1"/>
          </p:cNvSpPr>
          <p:nvPr/>
        </p:nvSpPr>
        <p:spPr bwMode="auto">
          <a:xfrm>
            <a:off x="4901739" y="15295"/>
            <a:ext cx="4191000" cy="584775"/>
          </a:xfrm>
          <a:prstGeom prst="rect">
            <a:avLst/>
          </a:prstGeom>
          <a:noFill/>
          <a:ln w="9525">
            <a:noFill/>
            <a:miter lim="800000"/>
            <a:headEnd/>
            <a:tailEnd/>
          </a:ln>
          <a:effectLst/>
        </p:spPr>
        <p:txBody>
          <a:bodyPr>
            <a:spAutoFit/>
          </a:bodyPr>
          <a:lstStyle/>
          <a:p>
            <a:pPr lvl="1" algn="r">
              <a:spcBef>
                <a:spcPct val="50000"/>
              </a:spcBef>
            </a:pPr>
            <a:r>
              <a:rPr lang="en-US" sz="3200" dirty="0" smtClean="0">
                <a:solidFill>
                  <a:schemeClr val="bg1"/>
                </a:solidFill>
                <a:latin typeface="Calibri" pitchFamily="34" charset="0"/>
                <a:cs typeface="Calibri" pitchFamily="34" charset="0"/>
              </a:rPr>
              <a:t>MODELING SYSTEM</a:t>
            </a:r>
            <a:endParaRPr lang="en-US" sz="3200" dirty="0">
              <a:solidFill>
                <a:schemeClr val="bg1"/>
              </a:solidFill>
              <a:latin typeface="Calibri" pitchFamily="34" charset="0"/>
              <a:cs typeface="Calibri" pitchFamily="34" charset="0"/>
            </a:endParaRPr>
          </a:p>
        </p:txBody>
      </p:sp>
      <p:sp>
        <p:nvSpPr>
          <p:cNvPr id="8" name="TextBox 7"/>
          <p:cNvSpPr txBox="1"/>
          <p:nvPr/>
        </p:nvSpPr>
        <p:spPr>
          <a:xfrm>
            <a:off x="1995676" y="2017720"/>
            <a:ext cx="4160113" cy="369332"/>
          </a:xfrm>
          <a:prstGeom prst="rect">
            <a:avLst/>
          </a:prstGeom>
          <a:noFill/>
        </p:spPr>
        <p:txBody>
          <a:bodyPr wrap="none" rtlCol="0">
            <a:spAutoFit/>
          </a:bodyPr>
          <a:lstStyle/>
          <a:p>
            <a:r>
              <a:rPr lang="en-US" dirty="0" smtClean="0"/>
              <a:t>Inline emissions for peak point sources</a:t>
            </a:r>
            <a:endParaRPr lang="en-US" dirty="0"/>
          </a:p>
        </p:txBody>
      </p:sp>
      <p:sp>
        <p:nvSpPr>
          <p:cNvPr id="6" name="TextBox 5"/>
          <p:cNvSpPr txBox="1"/>
          <p:nvPr/>
        </p:nvSpPr>
        <p:spPr>
          <a:xfrm>
            <a:off x="2055857" y="4147925"/>
            <a:ext cx="886303" cy="276999"/>
          </a:xfrm>
          <a:prstGeom prst="rect">
            <a:avLst/>
          </a:prstGeom>
          <a:solidFill>
            <a:schemeClr val="bg1"/>
          </a:solidFill>
        </p:spPr>
        <p:txBody>
          <a:bodyPr wrap="square" rtlCol="0">
            <a:spAutoFit/>
          </a:bodyPr>
          <a:lstStyle/>
          <a:p>
            <a:pPr algn="ctr"/>
            <a:r>
              <a:rPr lang="en-US" sz="1200" dirty="0" smtClean="0">
                <a:latin typeface="Calibri"/>
                <a:cs typeface="Calibri"/>
              </a:rPr>
              <a:t>(</a:t>
            </a:r>
            <a:r>
              <a:rPr lang="en-US" sz="1200" b="1" dirty="0" smtClean="0">
                <a:latin typeface="Calibri"/>
                <a:cs typeface="Calibri"/>
              </a:rPr>
              <a:t>MOVES</a:t>
            </a:r>
            <a:r>
              <a:rPr lang="en-US" sz="1200" dirty="0" smtClean="0">
                <a:latin typeface="Calibri"/>
                <a:cs typeface="Calibri"/>
              </a:rPr>
              <a:t>)</a:t>
            </a:r>
            <a:endParaRPr lang="en-US" sz="1200" dirty="0">
              <a:latin typeface="Calibri"/>
              <a:cs typeface="Calibri"/>
            </a:endParaRPr>
          </a:p>
        </p:txBody>
      </p:sp>
      <p:sp>
        <p:nvSpPr>
          <p:cNvPr id="7" name="TextBox 6"/>
          <p:cNvSpPr txBox="1"/>
          <p:nvPr/>
        </p:nvSpPr>
        <p:spPr>
          <a:xfrm>
            <a:off x="272150" y="3798979"/>
            <a:ext cx="1167983" cy="461665"/>
          </a:xfrm>
          <a:prstGeom prst="rect">
            <a:avLst/>
          </a:prstGeom>
          <a:solidFill>
            <a:schemeClr val="bg1"/>
          </a:solidFill>
        </p:spPr>
        <p:txBody>
          <a:bodyPr wrap="square" rtlCol="0">
            <a:spAutoFit/>
          </a:bodyPr>
          <a:lstStyle/>
          <a:p>
            <a:pPr algn="ctr"/>
            <a:r>
              <a:rPr lang="en-US" sz="1200" dirty="0" smtClean="0">
                <a:latin typeface="Calibri"/>
                <a:cs typeface="Calibri"/>
              </a:rPr>
              <a:t>Meteorology Model </a:t>
            </a:r>
            <a:r>
              <a:rPr lang="en-US" sz="1200" b="1" dirty="0" smtClean="0">
                <a:latin typeface="Calibri"/>
                <a:cs typeface="Calibri"/>
              </a:rPr>
              <a:t>(WRF)</a:t>
            </a:r>
            <a:endParaRPr lang="en-US" sz="1200" b="1" dirty="0">
              <a:latin typeface="Calibri"/>
              <a:cs typeface="Calibri"/>
            </a:endParaRPr>
          </a:p>
        </p:txBody>
      </p:sp>
      <p:sp>
        <p:nvSpPr>
          <p:cNvPr id="9" name="TextBox 8"/>
          <p:cNvSpPr txBox="1"/>
          <p:nvPr/>
        </p:nvSpPr>
        <p:spPr>
          <a:xfrm>
            <a:off x="8300614" y="3980417"/>
            <a:ext cx="724576" cy="276999"/>
          </a:xfrm>
          <a:prstGeom prst="rect">
            <a:avLst/>
          </a:prstGeom>
          <a:solidFill>
            <a:schemeClr val="bg1"/>
          </a:solidFill>
        </p:spPr>
        <p:txBody>
          <a:bodyPr wrap="square" rtlCol="0">
            <a:spAutoFit/>
          </a:bodyPr>
          <a:lstStyle/>
          <a:p>
            <a:pPr algn="ctr"/>
            <a:r>
              <a:rPr lang="en-US" sz="1200" dirty="0">
                <a:latin typeface="Calibri"/>
                <a:cs typeface="Calibri"/>
              </a:rPr>
              <a:t>A</a:t>
            </a:r>
            <a:r>
              <a:rPr lang="en-US" sz="1200" dirty="0" smtClean="0">
                <a:latin typeface="Calibri"/>
                <a:cs typeface="Calibri"/>
              </a:rPr>
              <a:t>nalysis</a:t>
            </a:r>
            <a:endParaRPr lang="en-US" sz="1200" dirty="0">
              <a:latin typeface="Calibri"/>
              <a:cs typeface="Calibri"/>
            </a:endParaRPr>
          </a:p>
        </p:txBody>
      </p:sp>
      <p:sp>
        <p:nvSpPr>
          <p:cNvPr id="10" name="Slide Number Placeholder 9"/>
          <p:cNvSpPr>
            <a:spLocks noGrp="1"/>
          </p:cNvSpPr>
          <p:nvPr>
            <p:ph type="sldNum" sz="quarter" idx="10"/>
          </p:nvPr>
        </p:nvSpPr>
        <p:spPr/>
        <p:txBody>
          <a:bodyPr/>
          <a:lstStyle/>
          <a:p>
            <a:fld id="{C25D413D-D6A2-4D7E-A1D9-14A192C08491}" type="slidenum">
              <a:rPr lang="en-US" smtClean="0"/>
              <a:pPr/>
              <a:t>9</a:t>
            </a:fld>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U_Template_Formata_B[1]">
  <a:themeElements>
    <a:clrScheme name="RU_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Formata_B">
      <a:majorFont>
        <a:latin typeface="Formata BQ Regular"/>
        <a:ea typeface=""/>
        <a:cs typeface=""/>
      </a:majorFont>
      <a:minorFont>
        <a:latin typeface="Formata BQ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Formata_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Formata_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Formata_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Formata_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Formata_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Formata_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Formata_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Formata_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Formata_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Formata_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Formata_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14980</TotalTime>
  <Words>1545</Words>
  <Application>Microsoft Macintosh PowerPoint</Application>
  <PresentationFormat>On-screen Show (4:3)</PresentationFormat>
  <Paragraphs>208</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RU_Template_Formata_B[1]</vt:lpstr>
      <vt:lpstr>Coupled Energy Market Trading and Air Quality models for improved simulation of peak AQ episodes</vt:lpstr>
      <vt:lpstr>EGU emissions affect air quality</vt:lpstr>
      <vt:lpstr>PowerPoint Presentation</vt:lpstr>
      <vt:lpstr>PowerPoint Presentation</vt:lpstr>
      <vt:lpstr>PowerPoint Presentation</vt:lpstr>
      <vt:lpstr>Violation of O3 - NOx</vt:lpstr>
      <vt:lpstr>PowerPoint Presentation</vt:lpstr>
      <vt:lpstr>PowerPoint Presentation</vt:lpstr>
      <vt:lpstr>DAYZERSMOKECMAQBenMAP</vt:lpstr>
      <vt:lpstr>DAYZER - Day Ahead Market Analyzer</vt:lpstr>
      <vt:lpstr>July 12, 2006 – July 25, 2006</vt:lpstr>
      <vt:lpstr>PowerPoint Presentation</vt:lpstr>
      <vt:lpstr>PowerPoint Presentation</vt:lpstr>
      <vt:lpstr>DAYZER - Power generation </vt:lpstr>
      <vt:lpstr>NOx Emissions from Peaking Units during height of Heat Wave</vt:lpstr>
      <vt:lpstr>SO2 Emissions from Peaking Units during height of Heat Wave</vt:lpstr>
      <vt:lpstr>Increase in Sulfate Due to Peaking Units</vt:lpstr>
      <vt:lpstr>PowerPoint Presentation</vt:lpstr>
      <vt:lpstr>PowerPoint Presentation</vt:lpstr>
      <vt:lpstr>Conclusions:</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c:creator>
  <cp:lastModifiedBy>Caroline Farkas</cp:lastModifiedBy>
  <cp:revision>181</cp:revision>
  <dcterms:created xsi:type="dcterms:W3CDTF">2012-09-14T00:23:32Z</dcterms:created>
  <dcterms:modified xsi:type="dcterms:W3CDTF">2012-10-16T11:53:10Z</dcterms:modified>
</cp:coreProperties>
</file>