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5" r:id="rId2"/>
    <p:sldId id="259" r:id="rId3"/>
    <p:sldId id="258" r:id="rId4"/>
    <p:sldId id="274" r:id="rId5"/>
    <p:sldId id="272" r:id="rId6"/>
    <p:sldId id="260" r:id="rId7"/>
    <p:sldId id="269" r:id="rId8"/>
    <p:sldId id="261" r:id="rId9"/>
    <p:sldId id="266" r:id="rId10"/>
    <p:sldId id="267" r:id="rId11"/>
    <p:sldId id="264" r:id="rId12"/>
    <p:sldId id="262" r:id="rId13"/>
    <p:sldId id="270"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E576BE-DDF2-D847-A48A-5B897E9F8930}" type="datetimeFigureOut">
              <a:rPr lang="en-US" smtClean="0"/>
              <a:t>10/16/12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D20DFA-05F9-5347-8655-2C8C313A9BD2}" type="slidenum">
              <a:rPr lang="en-US" smtClean="0"/>
              <a:t>‹#›</a:t>
            </a:fld>
            <a:endParaRPr lang="en-US"/>
          </a:p>
        </p:txBody>
      </p:sp>
    </p:spTree>
    <p:extLst>
      <p:ext uri="{BB962C8B-B14F-4D97-AF65-F5344CB8AC3E}">
        <p14:creationId xmlns:p14="http://schemas.microsoft.com/office/powerpoint/2010/main" val="2955245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832D9-B6E9-E94C-BC58-8FD0B5891044}" type="datetimeFigureOut">
              <a:rPr lang="en-US" smtClean="0"/>
              <a:t>10/16/12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FD5D1-B54A-EA45-B30B-92908ED78A28}" type="slidenum">
              <a:rPr lang="en-US" smtClean="0"/>
              <a:t>‹#›</a:t>
            </a:fld>
            <a:endParaRPr lang="en-US"/>
          </a:p>
        </p:txBody>
      </p:sp>
    </p:spTree>
    <p:extLst>
      <p:ext uri="{BB962C8B-B14F-4D97-AF65-F5344CB8AC3E}">
        <p14:creationId xmlns:p14="http://schemas.microsoft.com/office/powerpoint/2010/main" val="15153247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C82D0B-6E8E-9B44-9220-C962A1388F56}"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342069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5F810-264F-4041-BA45-F0BAF62E140A}"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390121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07F65-E89B-AC43-BF09-AF84C8292C39}"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122662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61B4-920B-8946-8A8F-95816757FECB}"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412037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BCE07-0D36-6046-A343-936E381F4A39}"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74428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217B4-7083-514F-A53C-C97B38D0FCA1}" type="datetime1">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160152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1A31CB-F90E-5D48-B4C7-CEB22100EDE9}" type="datetime1">
              <a:rPr lang="en-US" smtClean="0"/>
              <a:t>10/16/12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169084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20DE0-313E-E444-A490-5BBBC09AC1B5}" type="datetime1">
              <a:rPr lang="en-US" smtClean="0"/>
              <a:t>10/16/12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262120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EE65F-A2AC-BB47-905D-D4AF5EC87CE0}" type="datetime1">
              <a:rPr lang="en-US" smtClean="0"/>
              <a:t>10/16/12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128061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A2534-8883-8E41-8791-B30885B47115}" type="datetime1">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305392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31899-E2F9-0346-812A-C6B446255658}" type="datetime1">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31EBB-B865-0845-AAEC-076759FB6264}" type="slidenum">
              <a:rPr lang="en-US" smtClean="0"/>
              <a:t>‹#›</a:t>
            </a:fld>
            <a:endParaRPr lang="en-US"/>
          </a:p>
        </p:txBody>
      </p:sp>
    </p:spTree>
    <p:extLst>
      <p:ext uri="{BB962C8B-B14F-4D97-AF65-F5344CB8AC3E}">
        <p14:creationId xmlns:p14="http://schemas.microsoft.com/office/powerpoint/2010/main" val="1146884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B7095-3C0C-7D43-B19F-C7929FAC7D16}" type="datetime1">
              <a:rPr lang="en-US" smtClean="0"/>
              <a:t>10/16/12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EBB-B865-0845-AAEC-076759FB6264}" type="slidenum">
              <a:rPr lang="en-US" smtClean="0"/>
              <a:t>‹#›</a:t>
            </a:fld>
            <a:endParaRPr lang="en-US"/>
          </a:p>
        </p:txBody>
      </p:sp>
    </p:spTree>
    <p:extLst>
      <p:ext uri="{BB962C8B-B14F-4D97-AF65-F5344CB8AC3E}">
        <p14:creationId xmlns:p14="http://schemas.microsoft.com/office/powerpoint/2010/main" val="421225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5639"/>
            <a:ext cx="7772400" cy="1470025"/>
          </a:xfrm>
        </p:spPr>
        <p:txBody>
          <a:bodyPr>
            <a:normAutofit fontScale="90000"/>
          </a:bodyPr>
          <a:lstStyle/>
          <a:p>
            <a:r>
              <a:rPr lang="en-US" sz="4000" dirty="0" smtClean="0"/>
              <a:t>Cost-effective dynamical downscaling:</a:t>
            </a:r>
            <a:br>
              <a:rPr lang="en-US" sz="4000" dirty="0" smtClean="0"/>
            </a:br>
            <a:r>
              <a:rPr lang="en-US" sz="3600" dirty="0" smtClean="0"/>
              <a:t>An illustration of downscaling CESM </a:t>
            </a:r>
            <a:br>
              <a:rPr lang="en-US" sz="3600" dirty="0" smtClean="0"/>
            </a:br>
            <a:r>
              <a:rPr lang="en-US" sz="3600" dirty="0" smtClean="0"/>
              <a:t>with the WRF model</a:t>
            </a:r>
            <a:endParaRPr lang="en-US" sz="3600" dirty="0"/>
          </a:p>
        </p:txBody>
      </p:sp>
      <p:sp>
        <p:nvSpPr>
          <p:cNvPr id="3" name="Subtitle 2"/>
          <p:cNvSpPr>
            <a:spLocks noGrp="1"/>
          </p:cNvSpPr>
          <p:nvPr>
            <p:ph type="subTitle" idx="1"/>
          </p:nvPr>
        </p:nvSpPr>
        <p:spPr>
          <a:xfrm>
            <a:off x="1371600" y="3886200"/>
            <a:ext cx="6969438" cy="1752600"/>
          </a:xfrm>
        </p:spPr>
        <p:txBody>
          <a:bodyPr>
            <a:normAutofit fontScale="92500" lnSpcReduction="20000"/>
          </a:bodyPr>
          <a:lstStyle/>
          <a:p>
            <a:r>
              <a:rPr lang="en-US" sz="2800" dirty="0" smtClean="0">
                <a:solidFill>
                  <a:schemeClr val="tx1"/>
                </a:solidFill>
              </a:rPr>
              <a:t>Jared H. Bowden and Saravanan Arunachalam</a:t>
            </a:r>
          </a:p>
          <a:p>
            <a:r>
              <a:rPr lang="en-US" sz="2800" dirty="0" smtClean="0">
                <a:solidFill>
                  <a:schemeClr val="tx1"/>
                </a:solidFill>
              </a:rPr>
              <a:t>11</a:t>
            </a:r>
            <a:r>
              <a:rPr lang="en-US" sz="2800" baseline="30000" dirty="0" smtClean="0">
                <a:solidFill>
                  <a:schemeClr val="tx1"/>
                </a:solidFill>
              </a:rPr>
              <a:t>th</a:t>
            </a:r>
            <a:r>
              <a:rPr lang="en-US" sz="2800" dirty="0" smtClean="0">
                <a:solidFill>
                  <a:schemeClr val="tx1"/>
                </a:solidFill>
              </a:rPr>
              <a:t> Annual CMAS Conference</a:t>
            </a:r>
          </a:p>
          <a:p>
            <a:r>
              <a:rPr lang="en-US" sz="2800" dirty="0" smtClean="0">
                <a:solidFill>
                  <a:schemeClr val="tx1"/>
                </a:solidFill>
              </a:rPr>
              <a:t>Chapel Hill, NC</a:t>
            </a:r>
          </a:p>
          <a:p>
            <a:r>
              <a:rPr lang="en-US" sz="2800" dirty="0" smtClean="0">
                <a:solidFill>
                  <a:schemeClr val="tx1"/>
                </a:solidFill>
              </a:rPr>
              <a:t>October 15 - 17, 2012</a:t>
            </a:r>
            <a:endParaRPr lang="en-US" sz="2800" dirty="0">
              <a:solidFill>
                <a:schemeClr val="tx1"/>
              </a:solidFill>
            </a:endParaRPr>
          </a:p>
        </p:txBody>
      </p:sp>
      <p:pic>
        <p:nvPicPr>
          <p:cNvPr id="4" name="Picture 3" descr="UNC_IFE_5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241" y="5638800"/>
            <a:ext cx="2160755" cy="891311"/>
          </a:xfrm>
          <a:prstGeom prst="rect">
            <a:avLst/>
          </a:prstGeom>
        </p:spPr>
      </p:pic>
      <p:sp>
        <p:nvSpPr>
          <p:cNvPr id="5" name="Slide Number Placeholder 4"/>
          <p:cNvSpPr>
            <a:spLocks noGrp="1"/>
          </p:cNvSpPr>
          <p:nvPr>
            <p:ph type="sldNum" sz="quarter" idx="12"/>
          </p:nvPr>
        </p:nvSpPr>
        <p:spPr/>
        <p:txBody>
          <a:bodyPr/>
          <a:lstStyle/>
          <a:p>
            <a:fld id="{E4131EBB-B865-0845-AAEC-076759FB6264}" type="slidenum">
              <a:rPr lang="en-US" smtClean="0"/>
              <a:t>1</a:t>
            </a:fld>
            <a:endParaRPr lang="en-US"/>
          </a:p>
        </p:txBody>
      </p:sp>
      <p:pic>
        <p:nvPicPr>
          <p:cNvPr id="6" name="Picture 5" descr="logo-w-t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487" y="381324"/>
            <a:ext cx="2625656" cy="1094315"/>
          </a:xfrm>
          <a:prstGeom prst="rect">
            <a:avLst/>
          </a:prstGeom>
        </p:spPr>
      </p:pic>
    </p:spTree>
    <p:extLst>
      <p:ext uri="{BB962C8B-B14F-4D97-AF65-F5344CB8AC3E}">
        <p14:creationId xmlns:p14="http://schemas.microsoft.com/office/powerpoint/2010/main" val="20862271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18"/>
            <a:ext cx="8229600" cy="1143000"/>
          </a:xfrm>
        </p:spPr>
        <p:txBody>
          <a:bodyPr/>
          <a:lstStyle/>
          <a:p>
            <a:r>
              <a:rPr lang="en-US" dirty="0" smtClean="0"/>
              <a:t>CONUS average 2-m Temperature</a:t>
            </a:r>
            <a:endParaRPr lang="en-US" dirty="0"/>
          </a:p>
        </p:txBody>
      </p:sp>
      <p:pic>
        <p:nvPicPr>
          <p:cNvPr id="4" name="Content Placeholder 3" descr="conus_compare_t2_cesm_wrf.png"/>
          <p:cNvPicPr>
            <a:picLocks noGrp="1" noChangeAspect="1"/>
          </p:cNvPicPr>
          <p:nvPr>
            <p:ph idx="1"/>
          </p:nvPr>
        </p:nvPicPr>
        <p:blipFill>
          <a:blip r:embed="rId2">
            <a:extLst>
              <a:ext uri="{28A0092B-C50C-407E-A947-70E740481C1C}">
                <a14:useLocalDpi xmlns:a14="http://schemas.microsoft.com/office/drawing/2010/main" val="0"/>
              </a:ext>
            </a:extLst>
          </a:blip>
          <a:srcRect t="11503" b="11503"/>
          <a:stretch>
            <a:fillRect/>
          </a:stretch>
        </p:blipFill>
        <p:spPr>
          <a:xfrm>
            <a:off x="1928393" y="1105633"/>
            <a:ext cx="4902434" cy="2696150"/>
          </a:xfrm>
        </p:spPr>
      </p:pic>
      <p:pic>
        <p:nvPicPr>
          <p:cNvPr id="5" name="Content Placeholder 3" descr="conus_compare_t2_cesm_wrf_2024-2002.png"/>
          <p:cNvPicPr>
            <a:picLocks noChangeAspect="1"/>
          </p:cNvPicPr>
          <p:nvPr/>
        </p:nvPicPr>
        <p:blipFill>
          <a:blip r:embed="rId3">
            <a:extLst>
              <a:ext uri="{28A0092B-C50C-407E-A947-70E740481C1C}">
                <a14:useLocalDpi xmlns:a14="http://schemas.microsoft.com/office/drawing/2010/main" val="0"/>
              </a:ext>
            </a:extLst>
          </a:blip>
          <a:srcRect t="11503" b="11503"/>
          <a:stretch>
            <a:fillRect/>
          </a:stretch>
        </p:blipFill>
        <p:spPr>
          <a:xfrm>
            <a:off x="1968085" y="3939204"/>
            <a:ext cx="4862742" cy="2564494"/>
          </a:xfrm>
          <a:prstGeom prst="rect">
            <a:avLst/>
          </a:prstGeom>
        </p:spPr>
      </p:pic>
      <p:sp>
        <p:nvSpPr>
          <p:cNvPr id="3" name="TextBox 2"/>
          <p:cNvSpPr txBox="1"/>
          <p:nvPr/>
        </p:nvSpPr>
        <p:spPr>
          <a:xfrm>
            <a:off x="655868" y="6503698"/>
            <a:ext cx="8233594" cy="369332"/>
          </a:xfrm>
          <a:prstGeom prst="rect">
            <a:avLst/>
          </a:prstGeom>
          <a:noFill/>
        </p:spPr>
        <p:txBody>
          <a:bodyPr wrap="none" rtlCol="0">
            <a:spAutoFit/>
          </a:bodyPr>
          <a:lstStyle/>
          <a:p>
            <a:r>
              <a:rPr lang="en-US" dirty="0" smtClean="0"/>
              <a:t>Effect: WRF is cooler than CESM and the projected climate change is cooler with WRF.</a:t>
            </a:r>
            <a:endParaRPr lang="en-US" dirty="0"/>
          </a:p>
        </p:txBody>
      </p:sp>
      <p:sp>
        <p:nvSpPr>
          <p:cNvPr id="6" name="Slide Number Placeholder 5"/>
          <p:cNvSpPr>
            <a:spLocks noGrp="1"/>
          </p:cNvSpPr>
          <p:nvPr>
            <p:ph type="sldNum" sz="quarter" idx="12"/>
          </p:nvPr>
        </p:nvSpPr>
        <p:spPr/>
        <p:txBody>
          <a:bodyPr/>
          <a:lstStyle/>
          <a:p>
            <a:fld id="{E4131EBB-B865-0845-AAEC-076759FB6264}" type="slidenum">
              <a:rPr lang="en-US" smtClean="0"/>
              <a:t>10</a:t>
            </a:fld>
            <a:endParaRPr lang="en-US"/>
          </a:p>
        </p:txBody>
      </p:sp>
    </p:spTree>
    <p:extLst>
      <p:ext uri="{BB962C8B-B14F-4D97-AF65-F5344CB8AC3E}">
        <p14:creationId xmlns:p14="http://schemas.microsoft.com/office/powerpoint/2010/main" val="31234934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703"/>
            <a:ext cx="8834651" cy="749674"/>
          </a:xfrm>
        </p:spPr>
        <p:txBody>
          <a:bodyPr>
            <a:normAutofit fontScale="90000"/>
          </a:bodyPr>
          <a:lstStyle/>
          <a:p>
            <a:r>
              <a:rPr lang="en-US" dirty="0"/>
              <a:t/>
            </a:r>
            <a:br>
              <a:rPr lang="en-US" dirty="0"/>
            </a:br>
            <a:r>
              <a:rPr lang="en-US" sz="4000" dirty="0" smtClean="0"/>
              <a:t>Diurnal 2-m Temperature Cycle: Southeast</a:t>
            </a:r>
            <a:endParaRPr lang="en-US" sz="4000" dirty="0"/>
          </a:p>
        </p:txBody>
      </p:sp>
      <p:sp>
        <p:nvSpPr>
          <p:cNvPr id="6" name="TextBox 5"/>
          <p:cNvSpPr txBox="1"/>
          <p:nvPr/>
        </p:nvSpPr>
        <p:spPr>
          <a:xfrm>
            <a:off x="56807" y="1848976"/>
            <a:ext cx="636638" cy="369332"/>
          </a:xfrm>
          <a:prstGeom prst="rect">
            <a:avLst/>
          </a:prstGeom>
          <a:noFill/>
        </p:spPr>
        <p:txBody>
          <a:bodyPr wrap="none" rtlCol="0">
            <a:spAutoFit/>
          </a:bodyPr>
          <a:lstStyle/>
          <a:p>
            <a:r>
              <a:rPr lang="en-US" dirty="0" smtClean="0"/>
              <a:t>JFM</a:t>
            </a:r>
            <a:endParaRPr lang="en-US" dirty="0"/>
          </a:p>
        </p:txBody>
      </p:sp>
      <p:sp>
        <p:nvSpPr>
          <p:cNvPr id="7" name="TextBox 6"/>
          <p:cNvSpPr txBox="1"/>
          <p:nvPr/>
        </p:nvSpPr>
        <p:spPr>
          <a:xfrm>
            <a:off x="100737" y="4794430"/>
            <a:ext cx="590877" cy="369332"/>
          </a:xfrm>
          <a:prstGeom prst="rect">
            <a:avLst/>
          </a:prstGeom>
          <a:noFill/>
        </p:spPr>
        <p:txBody>
          <a:bodyPr wrap="none" rtlCol="0">
            <a:spAutoFit/>
          </a:bodyPr>
          <a:lstStyle/>
          <a:p>
            <a:r>
              <a:rPr lang="en-US" dirty="0" smtClean="0"/>
              <a:t>JAS</a:t>
            </a:r>
            <a:endParaRPr lang="en-US" dirty="0"/>
          </a:p>
        </p:txBody>
      </p:sp>
      <p:pic>
        <p:nvPicPr>
          <p:cNvPr id="9" name="Content Placeholder 8" descr="se_jfm_diurnal.png"/>
          <p:cNvPicPr>
            <a:picLocks noGrp="1" noChangeAspect="1"/>
          </p:cNvPicPr>
          <p:nvPr>
            <p:ph idx="1"/>
          </p:nvPr>
        </p:nvPicPr>
        <p:blipFill>
          <a:blip r:embed="rId2">
            <a:extLst>
              <a:ext uri="{28A0092B-C50C-407E-A947-70E740481C1C}">
                <a14:useLocalDpi xmlns:a14="http://schemas.microsoft.com/office/drawing/2010/main" val="0"/>
              </a:ext>
            </a:extLst>
          </a:blip>
          <a:srcRect l="-16129" r="-16129"/>
          <a:stretch>
            <a:fillRect/>
          </a:stretch>
        </p:blipFill>
        <p:spPr>
          <a:xfrm>
            <a:off x="58366" y="606188"/>
            <a:ext cx="6097058" cy="3292844"/>
          </a:xfrm>
        </p:spPr>
      </p:pic>
      <p:pic>
        <p:nvPicPr>
          <p:cNvPr id="11" name="Picture 10" descr="se_jas_diur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61" y="3463668"/>
            <a:ext cx="4487332" cy="3205237"/>
          </a:xfrm>
          <a:prstGeom prst="rect">
            <a:avLst/>
          </a:prstGeom>
        </p:spPr>
      </p:pic>
      <p:sp>
        <p:nvSpPr>
          <p:cNvPr id="4" name="TextBox 3"/>
          <p:cNvSpPr txBox="1"/>
          <p:nvPr/>
        </p:nvSpPr>
        <p:spPr>
          <a:xfrm>
            <a:off x="169645" y="6276096"/>
            <a:ext cx="9046467" cy="646331"/>
          </a:xfrm>
          <a:prstGeom prst="rect">
            <a:avLst/>
          </a:prstGeom>
          <a:noFill/>
        </p:spPr>
        <p:txBody>
          <a:bodyPr wrap="none" rtlCol="0">
            <a:spAutoFit/>
          </a:bodyPr>
          <a:lstStyle/>
          <a:p>
            <a:r>
              <a:rPr lang="en-US" dirty="0" smtClean="0"/>
              <a:t>Effect: Projected changes in afternoon temperatures much larger in the GCM than in WRF.  </a:t>
            </a:r>
          </a:p>
          <a:p>
            <a:r>
              <a:rPr lang="en-US" dirty="0" smtClean="0"/>
              <a:t>GCM evaluation (30 yr. climatology) indicates that GCM afternoon temperatures are too warm.</a:t>
            </a:r>
            <a:endParaRPr lang="en-US" dirty="0"/>
          </a:p>
        </p:txBody>
      </p:sp>
      <p:pic>
        <p:nvPicPr>
          <p:cNvPr id="3" name="Picture 2" descr="se_clim_diurnal_cesmvsnar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042" y="4004733"/>
            <a:ext cx="3078609" cy="2199006"/>
          </a:xfrm>
          <a:prstGeom prst="rect">
            <a:avLst/>
          </a:prstGeom>
        </p:spPr>
      </p:pic>
      <p:pic>
        <p:nvPicPr>
          <p:cNvPr id="5" name="Picture 4" descr="southea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809" y="1203204"/>
            <a:ext cx="2835509" cy="2190429"/>
          </a:xfrm>
          <a:prstGeom prst="rect">
            <a:avLst/>
          </a:prstGeom>
        </p:spPr>
      </p:pic>
      <p:sp>
        <p:nvSpPr>
          <p:cNvPr id="8" name="Slide Number Placeholder 7"/>
          <p:cNvSpPr>
            <a:spLocks noGrp="1"/>
          </p:cNvSpPr>
          <p:nvPr>
            <p:ph type="sldNum" sz="quarter" idx="12"/>
          </p:nvPr>
        </p:nvSpPr>
        <p:spPr/>
        <p:txBody>
          <a:bodyPr/>
          <a:lstStyle/>
          <a:p>
            <a:fld id="{E4131EBB-B865-0845-AAEC-076759FB6264}" type="slidenum">
              <a:rPr lang="en-US" smtClean="0"/>
              <a:t>11</a:t>
            </a:fld>
            <a:endParaRPr lang="en-US"/>
          </a:p>
        </p:txBody>
      </p:sp>
    </p:spTree>
    <p:extLst>
      <p:ext uri="{BB962C8B-B14F-4D97-AF65-F5344CB8AC3E}">
        <p14:creationId xmlns:p14="http://schemas.microsoft.com/office/powerpoint/2010/main" val="6750135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2"/>
            <a:ext cx="8229600" cy="1143000"/>
          </a:xfrm>
        </p:spPr>
        <p:txBody>
          <a:bodyPr/>
          <a:lstStyle/>
          <a:p>
            <a:r>
              <a:rPr lang="en-US" dirty="0" smtClean="0"/>
              <a:t>WRF PBL Heights</a:t>
            </a:r>
            <a:endParaRPr lang="en-US" dirty="0"/>
          </a:p>
        </p:txBody>
      </p:sp>
      <p:sp>
        <p:nvSpPr>
          <p:cNvPr id="5" name="TextBox 4"/>
          <p:cNvSpPr txBox="1"/>
          <p:nvPr/>
        </p:nvSpPr>
        <p:spPr>
          <a:xfrm>
            <a:off x="516320" y="5712932"/>
            <a:ext cx="8418102" cy="1200329"/>
          </a:xfrm>
          <a:prstGeom prst="rect">
            <a:avLst/>
          </a:prstGeom>
          <a:noFill/>
        </p:spPr>
        <p:txBody>
          <a:bodyPr wrap="none" rtlCol="0">
            <a:spAutoFit/>
          </a:bodyPr>
          <a:lstStyle/>
          <a:p>
            <a:r>
              <a:rPr lang="en-US" dirty="0" smtClean="0"/>
              <a:t>WRF PBL heights within 1 std. dev. of 30-yr climatology (WRF compares well). </a:t>
            </a:r>
          </a:p>
          <a:p>
            <a:r>
              <a:rPr lang="en-US" dirty="0" smtClean="0"/>
              <a:t>Anticipate an increase in PBL heights during the afternoon hours.  Despite the increase </a:t>
            </a:r>
          </a:p>
          <a:p>
            <a:r>
              <a:rPr lang="en-US" dirty="0"/>
              <a:t>a</a:t>
            </a:r>
            <a:r>
              <a:rPr lang="en-US" dirty="0" smtClean="0"/>
              <a:t>nd this being an extreme year, the PBL heights for the projected climate do not exceed </a:t>
            </a:r>
          </a:p>
          <a:p>
            <a:r>
              <a:rPr lang="en-US" dirty="0" smtClean="0"/>
              <a:t>1 std. dev. from the observed climate.</a:t>
            </a:r>
          </a:p>
        </p:txBody>
      </p:sp>
      <p:pic>
        <p:nvPicPr>
          <p:cNvPr id="6" name="Content Placeholder 5" descr="se_jas_pblh_diurnal.png"/>
          <p:cNvPicPr>
            <a:picLocks noGrp="1" noChangeAspect="1"/>
          </p:cNvPicPr>
          <p:nvPr>
            <p:ph idx="1"/>
          </p:nvPr>
        </p:nvPicPr>
        <p:blipFill>
          <a:blip r:embed="rId2">
            <a:extLst>
              <a:ext uri="{28A0092B-C50C-407E-A947-70E740481C1C}">
                <a14:useLocalDpi xmlns:a14="http://schemas.microsoft.com/office/drawing/2010/main" val="0"/>
              </a:ext>
            </a:extLst>
          </a:blip>
          <a:srcRect t="11503" b="11503"/>
          <a:stretch>
            <a:fillRect/>
          </a:stretch>
        </p:blipFill>
        <p:spPr>
          <a:xfrm>
            <a:off x="457200" y="1204752"/>
            <a:ext cx="8229600" cy="4525963"/>
          </a:xfrm>
        </p:spPr>
      </p:pic>
      <p:sp>
        <p:nvSpPr>
          <p:cNvPr id="3" name="Slide Number Placeholder 2"/>
          <p:cNvSpPr>
            <a:spLocks noGrp="1"/>
          </p:cNvSpPr>
          <p:nvPr>
            <p:ph type="sldNum" sz="quarter" idx="12"/>
          </p:nvPr>
        </p:nvSpPr>
        <p:spPr/>
        <p:txBody>
          <a:bodyPr/>
          <a:lstStyle/>
          <a:p>
            <a:fld id="{E4131EBB-B865-0845-AAEC-076759FB6264}" type="slidenum">
              <a:rPr lang="en-US" smtClean="0"/>
              <a:t>12</a:t>
            </a:fld>
            <a:endParaRPr lang="en-US"/>
          </a:p>
        </p:txBody>
      </p:sp>
    </p:spTree>
    <p:extLst>
      <p:ext uri="{BB962C8B-B14F-4D97-AF65-F5344CB8AC3E}">
        <p14:creationId xmlns:p14="http://schemas.microsoft.com/office/powerpoint/2010/main" val="1003316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46"/>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846680"/>
            <a:ext cx="8433394" cy="5630332"/>
          </a:xfrm>
        </p:spPr>
        <p:txBody>
          <a:bodyPr>
            <a:normAutofit fontScale="55000" lnSpcReduction="20000"/>
          </a:bodyPr>
          <a:lstStyle/>
          <a:p>
            <a:r>
              <a:rPr lang="en-US" dirty="0" smtClean="0"/>
              <a:t>The low cost is associated with downscaling select years.</a:t>
            </a:r>
          </a:p>
          <a:p>
            <a:r>
              <a:rPr lang="en-US" dirty="0"/>
              <a:t>L</a:t>
            </a:r>
            <a:r>
              <a:rPr lang="en-US" dirty="0" smtClean="0"/>
              <a:t>imitations of cost-effective dynamical downscaling: </a:t>
            </a:r>
          </a:p>
          <a:p>
            <a:pPr lvl="1"/>
            <a:r>
              <a:rPr lang="en-US" dirty="0" smtClean="0"/>
              <a:t>There are many because we are trying to simulate potential changes in the meteorology as the climate changes with a single year.   </a:t>
            </a:r>
            <a:r>
              <a:rPr lang="en-US" dirty="0"/>
              <a:t>T</a:t>
            </a:r>
            <a:r>
              <a:rPr lang="en-US" dirty="0" smtClean="0"/>
              <a:t>his technique has demonstrated that our approach can generate seasonal average changes two to three times larger than average climate change.  This is a consequence of both natural variability and climate change.</a:t>
            </a:r>
          </a:p>
          <a:p>
            <a:pPr lvl="1"/>
            <a:r>
              <a:rPr lang="en-US" dirty="0" smtClean="0"/>
              <a:t>Major limitation is model evaluation.  We can not evaluate WRF climate statistics (single year simulated) but instead limited to comparing back to CESM.  Unfortunately, CESM model diagnostics available limit comparisons (i.e. PBL heights).</a:t>
            </a:r>
          </a:p>
          <a:p>
            <a:r>
              <a:rPr lang="en-US" dirty="0" smtClean="0"/>
              <a:t>Is this technique effective/reliable way to simulate potential meteorological changes as the climate changes?</a:t>
            </a:r>
          </a:p>
          <a:p>
            <a:pPr lvl="1"/>
            <a:r>
              <a:rPr lang="en-US" dirty="0" smtClean="0"/>
              <a:t>Method is effective if concerned with upper threshold of changes in the meteorology as the climate changes, which is usually the case for most air quality applications.</a:t>
            </a:r>
          </a:p>
          <a:p>
            <a:pPr lvl="1"/>
            <a:r>
              <a:rPr lang="en-US" dirty="0" smtClean="0"/>
              <a:t>Downscaling is potentially more reliable because WRF simulates cooler summer-time afternoon temperatures than CESM which shows overestimation when compared with 30-year climatology.  </a:t>
            </a:r>
            <a:endParaRPr lang="en-US" dirty="0"/>
          </a:p>
          <a:p>
            <a:pPr lvl="1"/>
            <a:r>
              <a:rPr lang="en-US" dirty="0" smtClean="0"/>
              <a:t>Downscaling is effective at capturing variability in magnitudes of regional/local climate change.</a:t>
            </a:r>
          </a:p>
          <a:p>
            <a:pPr lvl="1"/>
            <a:r>
              <a:rPr lang="en-US" dirty="0" smtClean="0"/>
              <a:t>Downscaling is effective method to produce reasonable PBL heights, which is a major concern for our (air quality) application.  Despite an increase in PBL heights, the average projected changes do not exceed the observed deviations.  </a:t>
            </a:r>
          </a:p>
          <a:p>
            <a:r>
              <a:rPr lang="en-US" dirty="0" smtClean="0"/>
              <a:t>Results indicate that using this approach may be a cost</a:t>
            </a:r>
            <a:r>
              <a:rPr lang="en-US" dirty="0"/>
              <a:t>-</a:t>
            </a:r>
            <a:r>
              <a:rPr lang="en-US" dirty="0" smtClean="0"/>
              <a:t>effective way to simulate the meteorology as the climate changes</a:t>
            </a:r>
            <a:r>
              <a:rPr lang="en-US" dirty="0"/>
              <a:t> </a:t>
            </a:r>
            <a:r>
              <a:rPr lang="en-US" dirty="0" smtClean="0"/>
              <a:t>for any application.</a:t>
            </a:r>
          </a:p>
          <a:p>
            <a:r>
              <a:rPr lang="en-US" dirty="0" smtClean="0"/>
              <a:t>Next Steps: Use downscaled meteorology in air quality model to assess impacts of air quality changes in future year due to changes in aircraft emissions as well as in meteorology</a:t>
            </a:r>
            <a:endParaRPr lang="en-US" dirty="0"/>
          </a:p>
          <a:p>
            <a:endParaRPr lang="en-US" dirty="0"/>
          </a:p>
        </p:txBody>
      </p:sp>
      <p:sp>
        <p:nvSpPr>
          <p:cNvPr id="4" name="Slide Number Placeholder 3"/>
          <p:cNvSpPr>
            <a:spLocks noGrp="1"/>
          </p:cNvSpPr>
          <p:nvPr>
            <p:ph type="sldNum" sz="quarter" idx="12"/>
          </p:nvPr>
        </p:nvSpPr>
        <p:spPr/>
        <p:txBody>
          <a:bodyPr/>
          <a:lstStyle/>
          <a:p>
            <a:fld id="{E4131EBB-B865-0845-AAEC-076759FB6264}" type="slidenum">
              <a:rPr lang="en-US" smtClean="0"/>
              <a:t>13</a:t>
            </a:fld>
            <a:endParaRPr lang="en-US"/>
          </a:p>
        </p:txBody>
      </p:sp>
    </p:spTree>
    <p:extLst>
      <p:ext uri="{BB962C8B-B14F-4D97-AF65-F5344CB8AC3E}">
        <p14:creationId xmlns:p14="http://schemas.microsoft.com/office/powerpoint/2010/main" val="1608110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Slide Number Placeholder 3"/>
          <p:cNvSpPr>
            <a:spLocks noGrp="1"/>
          </p:cNvSpPr>
          <p:nvPr>
            <p:ph type="sldNum" sz="quarter" idx="12"/>
          </p:nvPr>
        </p:nvSpPr>
        <p:spPr/>
        <p:txBody>
          <a:bodyPr/>
          <a:lstStyle/>
          <a:p>
            <a:fld id="{E4131EBB-B865-0845-AAEC-076759FB6264}" type="slidenum">
              <a:rPr lang="en-US" smtClean="0"/>
              <a:t>14</a:t>
            </a:fld>
            <a:endParaRPr lang="en-US"/>
          </a:p>
        </p:txBody>
      </p:sp>
      <p:sp>
        <p:nvSpPr>
          <p:cNvPr id="5" name="Rectangle 2"/>
          <p:cNvSpPr>
            <a:spLocks noChangeArrowheads="1"/>
          </p:cNvSpPr>
          <p:nvPr/>
        </p:nvSpPr>
        <p:spPr bwMode="auto">
          <a:xfrm>
            <a:off x="477838" y="5494338"/>
            <a:ext cx="8223250" cy="923330"/>
          </a:xfrm>
          <a:prstGeom prst="rect">
            <a:avLst/>
          </a:prstGeom>
          <a:solidFill>
            <a:srgbClr val="95D0A9"/>
          </a:solidFill>
          <a:ln w="12700">
            <a:noFill/>
            <a:miter lim="800000"/>
            <a:headEnd type="none" w="sm" len="sm"/>
            <a:tailEnd type="none" w="med" len="sm"/>
          </a:ln>
        </p:spPr>
        <p:txBody>
          <a:bodyPr>
            <a:spAutoFit/>
          </a:bodyPr>
          <a:lstStyle/>
          <a:p>
            <a:pPr algn="ctr"/>
            <a:r>
              <a:rPr lang="en-US" dirty="0">
                <a:latin typeface="Tahoma" charset="0"/>
                <a:cs typeface="Tahoma" charset="0"/>
              </a:rPr>
              <a:t>Opinions, findings, conclusions and recommendations expressed in this material are those of the author(s</a:t>
            </a:r>
            <a:r>
              <a:rPr lang="en-US" dirty="0" smtClean="0">
                <a:latin typeface="Tahoma" charset="0"/>
                <a:cs typeface="Tahoma" charset="0"/>
              </a:rPr>
              <a:t>), and </a:t>
            </a:r>
            <a:r>
              <a:rPr lang="en-US" dirty="0">
                <a:latin typeface="Tahoma" charset="0"/>
                <a:cs typeface="Tahoma" charset="0"/>
              </a:rPr>
              <a:t>do not necessarily reflect the views of PARTNER sponsor organizations</a:t>
            </a:r>
            <a:r>
              <a:rPr lang="en-US" dirty="0" smtClean="0">
                <a:latin typeface="Tahoma" charset="0"/>
                <a:cs typeface="Tahoma" charset="0"/>
              </a:rPr>
              <a:t>.</a:t>
            </a:r>
            <a:endParaRPr lang="en-US" dirty="0">
              <a:latin typeface="Tahoma" charset="0"/>
              <a:cs typeface="Tahoma" charset="0"/>
            </a:endParaRPr>
          </a:p>
        </p:txBody>
      </p:sp>
      <p:sp>
        <p:nvSpPr>
          <p:cNvPr id="6" name="Rectangle 3"/>
          <p:cNvSpPr>
            <a:spLocks noChangeArrowheads="1"/>
          </p:cNvSpPr>
          <p:nvPr/>
        </p:nvSpPr>
        <p:spPr bwMode="auto">
          <a:xfrm>
            <a:off x="457200" y="2819400"/>
            <a:ext cx="8197850" cy="2616101"/>
          </a:xfrm>
          <a:prstGeom prst="rect">
            <a:avLst/>
          </a:prstGeom>
          <a:solidFill>
            <a:srgbClr val="E2B7A3"/>
          </a:solidFill>
          <a:ln w="12700">
            <a:noFill/>
            <a:miter lim="800000"/>
            <a:headEnd type="none" w="sm" len="sm"/>
            <a:tailEnd type="none" w="med" len="sm"/>
          </a:ln>
        </p:spPr>
        <p:txBody>
          <a:bodyPr>
            <a:spAutoFit/>
          </a:bodyPr>
          <a:lstStyle/>
          <a:p>
            <a:pPr algn="ctr"/>
            <a:r>
              <a:rPr lang="en-US" dirty="0" smtClean="0"/>
              <a:t>The Partnership for Air Transportation Noise and Emissions Reduction is an FAA/NASA/Transport Canada/US DOD/EPA-sponsored Center of Excellence.</a:t>
            </a:r>
          </a:p>
          <a:p>
            <a:pPr algn="ctr"/>
            <a:endParaRPr lang="en-US" dirty="0" smtClean="0"/>
          </a:p>
          <a:p>
            <a:pPr algn="ctr" eaLnBrk="0" hangingPunct="0"/>
            <a:r>
              <a:rPr lang="en-US" dirty="0"/>
              <a:t>This work was funded by FAA and Transport Canada </a:t>
            </a:r>
            <a:r>
              <a:rPr lang="en-US" dirty="0" smtClean="0"/>
              <a:t>under 09</a:t>
            </a:r>
            <a:r>
              <a:rPr lang="en-US" dirty="0"/>
              <a:t>-CE-NE-UNC Amendment Nos. 001-</a:t>
            </a:r>
            <a:r>
              <a:rPr lang="en-US" dirty="0" smtClean="0"/>
              <a:t>004.</a:t>
            </a:r>
            <a:endParaRPr lang="en-US" dirty="0"/>
          </a:p>
          <a:p>
            <a:pPr algn="ctr"/>
            <a:endParaRPr lang="en-US" dirty="0"/>
          </a:p>
          <a:p>
            <a:pPr algn="ctr" eaLnBrk="0" hangingPunct="0"/>
            <a:r>
              <a:rPr lang="en-US" dirty="0"/>
              <a:t>The Investigation of Aviation Emissions Air Quality Impacts project is managed by Christopher Sequeira.</a:t>
            </a:r>
          </a:p>
          <a:p>
            <a:pPr eaLnBrk="0" hangingPunct="0"/>
            <a:endParaRPr lang="en-US" sz="2000" dirty="0"/>
          </a:p>
        </p:txBody>
      </p:sp>
      <p:pic>
        <p:nvPicPr>
          <p:cNvPr id="7" name="Picture 6" descr="logo-w-t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576" y="1563855"/>
            <a:ext cx="2479108" cy="1033237"/>
          </a:xfrm>
          <a:prstGeom prst="rect">
            <a:avLst/>
          </a:prstGeom>
        </p:spPr>
      </p:pic>
    </p:spTree>
    <p:extLst>
      <p:ext uri="{BB962C8B-B14F-4D97-AF65-F5344CB8AC3E}">
        <p14:creationId xmlns:p14="http://schemas.microsoft.com/office/powerpoint/2010/main" val="319501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dirty="0" smtClean="0"/>
              <a:t>Cost-effective dynamical downscaling: </a:t>
            </a:r>
            <a:br>
              <a:rPr lang="en-US" sz="3200" dirty="0" smtClean="0"/>
            </a:br>
            <a:r>
              <a:rPr lang="en-US" sz="3200" dirty="0" smtClean="0"/>
              <a:t>An approach to simulate changes in the meteorology as the climate changes</a:t>
            </a:r>
            <a:endParaRPr lang="en-US" sz="3100" dirty="0"/>
          </a:p>
        </p:txBody>
      </p:sp>
      <p:sp>
        <p:nvSpPr>
          <p:cNvPr id="7" name="Content Placeholder 6"/>
          <p:cNvSpPr>
            <a:spLocks noGrp="1"/>
          </p:cNvSpPr>
          <p:nvPr>
            <p:ph idx="1"/>
          </p:nvPr>
        </p:nvSpPr>
        <p:spPr>
          <a:xfrm>
            <a:off x="457200" y="1600200"/>
            <a:ext cx="8229600" cy="5025442"/>
          </a:xfrm>
        </p:spPr>
        <p:txBody>
          <a:bodyPr>
            <a:normAutofit fontScale="25000" lnSpcReduction="20000"/>
          </a:bodyPr>
          <a:lstStyle/>
          <a:p>
            <a:r>
              <a:rPr lang="en-US" sz="9600" dirty="0" smtClean="0"/>
              <a:t>Our challenge: </a:t>
            </a:r>
          </a:p>
          <a:p>
            <a:pPr lvl="1"/>
            <a:r>
              <a:rPr lang="en-US" sz="9200" dirty="0" smtClean="0"/>
              <a:t>Emissions available only for limited years</a:t>
            </a:r>
          </a:p>
          <a:p>
            <a:pPr lvl="2"/>
            <a:r>
              <a:rPr lang="en-US" sz="8800" dirty="0" smtClean="0"/>
              <a:t>E.g. 2005 and 2025 for assessing impacts of aviation growth on future air quality (Woody et al, 2012)</a:t>
            </a:r>
          </a:p>
          <a:p>
            <a:pPr lvl="1"/>
            <a:r>
              <a:rPr lang="en-US" sz="9600" dirty="0"/>
              <a:t>R</a:t>
            </a:r>
            <a:r>
              <a:rPr lang="en-US" sz="9600" dirty="0" smtClean="0"/>
              <a:t>egional climate change projections should be centered near these years to be consistent with the emission estimates.</a:t>
            </a:r>
          </a:p>
          <a:p>
            <a:pPr lvl="1"/>
            <a:r>
              <a:rPr lang="en-US" sz="9600" dirty="0"/>
              <a:t>M</a:t>
            </a:r>
            <a:r>
              <a:rPr lang="en-US" sz="9600" dirty="0" smtClean="0"/>
              <a:t>odeling multiple years to decades (as typically done for regional climate statistics) can become computationally burdensome (high cost).</a:t>
            </a:r>
          </a:p>
          <a:p>
            <a:r>
              <a:rPr lang="en-US" sz="9600" dirty="0" smtClean="0"/>
              <a:t>Question: </a:t>
            </a:r>
          </a:p>
          <a:p>
            <a:pPr lvl="1"/>
            <a:r>
              <a:rPr lang="en-US" sz="9600" dirty="0" smtClean="0"/>
              <a:t>Given limitations, how do we select years to model to provide a low cost approach? </a:t>
            </a:r>
          </a:p>
          <a:p>
            <a:pPr lvl="1"/>
            <a:r>
              <a:rPr lang="en-US" sz="9600" dirty="0" smtClean="0"/>
              <a:t> What are the potential limitations (effectiveness) of dynamically downscaling select years?</a:t>
            </a:r>
          </a:p>
          <a:p>
            <a:pPr lvl="1"/>
            <a:endParaRPr lang="en-US" sz="9600" dirty="0" smtClean="0"/>
          </a:p>
          <a:p>
            <a:pPr marL="457200" lvl="1" indent="0">
              <a:buNone/>
            </a:pPr>
            <a:endParaRPr lang="en-US" dirty="0"/>
          </a:p>
          <a:p>
            <a:pPr marL="457200" lvl="1" indent="0">
              <a:buNone/>
            </a:pPr>
            <a:endParaRPr lang="en-US" sz="9600" dirty="0" smtClean="0"/>
          </a:p>
        </p:txBody>
      </p:sp>
      <p:sp>
        <p:nvSpPr>
          <p:cNvPr id="2" name="Slide Number Placeholder 1"/>
          <p:cNvSpPr>
            <a:spLocks noGrp="1"/>
          </p:cNvSpPr>
          <p:nvPr>
            <p:ph type="sldNum" sz="quarter" idx="12"/>
          </p:nvPr>
        </p:nvSpPr>
        <p:spPr/>
        <p:txBody>
          <a:bodyPr/>
          <a:lstStyle/>
          <a:p>
            <a:fld id="{E4131EBB-B865-0845-AAEC-076759FB6264}" type="slidenum">
              <a:rPr lang="en-US" smtClean="0"/>
              <a:t>2</a:t>
            </a:fld>
            <a:endParaRPr lang="en-US"/>
          </a:p>
        </p:txBody>
      </p:sp>
    </p:spTree>
    <p:extLst>
      <p:ext uri="{BB962C8B-B14F-4D97-AF65-F5344CB8AC3E}">
        <p14:creationId xmlns:p14="http://schemas.microsoft.com/office/powerpoint/2010/main" val="7017947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0"/>
            <a:ext cx="8229600" cy="1143000"/>
          </a:xfrm>
        </p:spPr>
        <p:txBody>
          <a:bodyPr>
            <a:normAutofit/>
          </a:bodyPr>
          <a:lstStyle/>
          <a:p>
            <a:r>
              <a:rPr lang="en-US" sz="4000" dirty="0" smtClean="0"/>
              <a:t>Choice of years</a:t>
            </a:r>
            <a:endParaRPr lang="en-US" sz="4000" dirty="0"/>
          </a:p>
        </p:txBody>
      </p:sp>
      <p:sp>
        <p:nvSpPr>
          <p:cNvPr id="3" name="Content Placeholder 2"/>
          <p:cNvSpPr>
            <a:spLocks noGrp="1"/>
          </p:cNvSpPr>
          <p:nvPr>
            <p:ph idx="1"/>
          </p:nvPr>
        </p:nvSpPr>
        <p:spPr>
          <a:xfrm>
            <a:off x="457200" y="1051643"/>
            <a:ext cx="8229600" cy="5806357"/>
          </a:xfrm>
        </p:spPr>
        <p:txBody>
          <a:bodyPr>
            <a:normAutofit/>
          </a:bodyPr>
          <a:lstStyle/>
          <a:p>
            <a:pPr lvl="1"/>
            <a:r>
              <a:rPr lang="en-US" dirty="0" smtClean="0"/>
              <a:t>Criteria: Select years from the GCM data that have the largest temperature and precipitation changes between the contemporary and future climate from 30 year periods of interest (typical climatology).</a:t>
            </a:r>
            <a:endParaRPr lang="en-US" dirty="0"/>
          </a:p>
          <a:p>
            <a:pPr lvl="1"/>
            <a:r>
              <a:rPr lang="en-US" dirty="0" smtClean="0"/>
              <a:t>Application dependencies:</a:t>
            </a:r>
          </a:p>
          <a:p>
            <a:pPr lvl="2"/>
            <a:r>
              <a:rPr lang="en-US" dirty="0" smtClean="0"/>
              <a:t>Each application may require additional subjectivity.  </a:t>
            </a:r>
            <a:endParaRPr lang="en-US" dirty="0"/>
          </a:p>
          <a:p>
            <a:pPr lvl="2"/>
            <a:r>
              <a:rPr lang="en-US" dirty="0" smtClean="0"/>
              <a:t>For us, additional limitations because of emission years.</a:t>
            </a:r>
          </a:p>
          <a:p>
            <a:pPr lvl="2"/>
            <a:r>
              <a:rPr lang="en-US" dirty="0" smtClean="0"/>
              <a:t>Our Solution: Select years centered around the emissions (+/- 5 years)</a:t>
            </a:r>
          </a:p>
          <a:p>
            <a:pPr lvl="2"/>
            <a:r>
              <a:rPr lang="en-US" dirty="0" smtClean="0"/>
              <a:t>For 2005 (last year GCM data available for contemporary climate) use years 2001-2005.</a:t>
            </a:r>
          </a:p>
          <a:p>
            <a:pPr lvl="2"/>
            <a:r>
              <a:rPr lang="en-US" dirty="0" smtClean="0"/>
              <a:t>For 2025, choice of years include 2021-2030</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E4131EBB-B865-0845-AAEC-076759FB6264}" type="slidenum">
              <a:rPr lang="en-US" smtClean="0"/>
              <a:t>3</a:t>
            </a:fld>
            <a:endParaRPr lang="en-US"/>
          </a:p>
        </p:txBody>
      </p:sp>
    </p:spTree>
    <p:extLst>
      <p:ext uri="{BB962C8B-B14F-4D97-AF65-F5344CB8AC3E}">
        <p14:creationId xmlns:p14="http://schemas.microsoft.com/office/powerpoint/2010/main" val="9581842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 Downscaling</a:t>
            </a:r>
            <a:endParaRPr lang="en-US" dirty="0"/>
          </a:p>
        </p:txBody>
      </p:sp>
      <p:sp>
        <p:nvSpPr>
          <p:cNvPr id="3" name="Content Placeholder 2"/>
          <p:cNvSpPr>
            <a:spLocks noGrp="1"/>
          </p:cNvSpPr>
          <p:nvPr>
            <p:ph idx="1"/>
          </p:nvPr>
        </p:nvSpPr>
        <p:spPr>
          <a:xfrm>
            <a:off x="457200" y="1600200"/>
            <a:ext cx="8229600" cy="4848552"/>
          </a:xfrm>
        </p:spPr>
        <p:txBody>
          <a:bodyPr>
            <a:normAutofit fontScale="92500" lnSpcReduction="20000"/>
          </a:bodyPr>
          <a:lstStyle/>
          <a:p>
            <a:pPr marL="514350" indent="-457200"/>
            <a:r>
              <a:rPr lang="en-US" dirty="0" smtClean="0"/>
              <a:t>CESM (1.25°</a:t>
            </a:r>
            <a:r>
              <a:rPr lang="en-US" dirty="0"/>
              <a:t> </a:t>
            </a:r>
            <a:r>
              <a:rPr lang="en-US" dirty="0" smtClean="0"/>
              <a:t>x 1°) are downscaled using WRFv3.4.1.  </a:t>
            </a:r>
            <a:endParaRPr lang="en-US" dirty="0"/>
          </a:p>
          <a:p>
            <a:pPr marL="514350" indent="-457200"/>
            <a:r>
              <a:rPr lang="en-US" dirty="0"/>
              <a:t>T</a:t>
            </a:r>
            <a:r>
              <a:rPr lang="en-US" dirty="0" smtClean="0"/>
              <a:t>wo different GCM simulations are downscaled</a:t>
            </a:r>
          </a:p>
          <a:p>
            <a:pPr marL="914400" lvl="1" indent="-457200"/>
            <a:r>
              <a:rPr lang="en-US" dirty="0" smtClean="0"/>
              <a:t>contemporary climate period ending in 2005 (includes known natural and anthropogenic forcing) </a:t>
            </a:r>
          </a:p>
          <a:p>
            <a:pPr marL="914400" lvl="1" indent="-457200"/>
            <a:r>
              <a:rPr lang="en-US" dirty="0" smtClean="0"/>
              <a:t>RCP scenario with a total </a:t>
            </a:r>
            <a:r>
              <a:rPr lang="en-US" dirty="0" err="1" smtClean="0"/>
              <a:t>radiative</a:t>
            </a:r>
            <a:r>
              <a:rPr lang="en-US" dirty="0" smtClean="0"/>
              <a:t> forcing increase of 4.5 W/m2 by 2100 (middle of the road scenario).   </a:t>
            </a:r>
            <a:endParaRPr lang="en-US" dirty="0"/>
          </a:p>
          <a:p>
            <a:r>
              <a:rPr lang="en-US" dirty="0" smtClean="0"/>
              <a:t>Downscale to 36-km over the CONUS. </a:t>
            </a:r>
          </a:p>
          <a:p>
            <a:r>
              <a:rPr lang="en-US" dirty="0" smtClean="0"/>
              <a:t>An important option chosen for the dynamical downscaling is spectral nudging to keep the large-scale atmospheric circulation (wavelengths &gt; 1400-km) consistent in WRF with CESM.   </a:t>
            </a:r>
            <a:endParaRPr lang="en-US" dirty="0"/>
          </a:p>
        </p:txBody>
      </p:sp>
    </p:spTree>
    <p:extLst>
      <p:ext uri="{BB962C8B-B14F-4D97-AF65-F5344CB8AC3E}">
        <p14:creationId xmlns:p14="http://schemas.microsoft.com/office/powerpoint/2010/main" val="9019011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17" y="-529"/>
            <a:ext cx="8229600" cy="1143000"/>
          </a:xfrm>
        </p:spPr>
        <p:txBody>
          <a:bodyPr>
            <a:normAutofit/>
          </a:bodyPr>
          <a:lstStyle/>
          <a:p>
            <a:r>
              <a:rPr lang="en-US" sz="2800" dirty="0" smtClean="0"/>
              <a:t>CESM </a:t>
            </a:r>
            <a:r>
              <a:rPr lang="en-US" sz="2800" dirty="0"/>
              <a:t>c</a:t>
            </a:r>
            <a:r>
              <a:rPr lang="en-US" sz="2800" dirty="0" smtClean="0"/>
              <a:t>limate compared to observations</a:t>
            </a:r>
            <a:endParaRPr lang="en-US" sz="2800" dirty="0"/>
          </a:p>
        </p:txBody>
      </p:sp>
      <p:pic>
        <p:nvPicPr>
          <p:cNvPr id="4" name="Content Placeholder 3" descr="clim_ts_compare_degF.eps"/>
          <p:cNvPicPr>
            <a:picLocks noGrp="1" noChangeAspect="1"/>
          </p:cNvPicPr>
          <p:nvPr>
            <p:ph idx="1"/>
          </p:nvPr>
        </p:nvPicPr>
        <p:blipFill rotWithShape="1">
          <a:blip r:embed="rId2">
            <a:extLst>
              <a:ext uri="{28A0092B-C50C-407E-A947-70E740481C1C}">
                <a14:useLocalDpi xmlns:a14="http://schemas.microsoft.com/office/drawing/2010/main" val="0"/>
              </a:ext>
            </a:extLst>
          </a:blip>
          <a:srcRect l="-608" t="503" r="-48840" b="1592"/>
          <a:stretch/>
        </p:blipFill>
        <p:spPr>
          <a:xfrm rot="5400000">
            <a:off x="-530855" y="2076022"/>
            <a:ext cx="6285443" cy="5223733"/>
          </a:xfrm>
        </p:spPr>
      </p:pic>
      <p:pic>
        <p:nvPicPr>
          <p:cNvPr id="5" name="Content Placeholder 3" descr="clim_pre_compare.eps"/>
          <p:cNvPicPr>
            <a:picLocks noChangeAspect="1"/>
          </p:cNvPicPr>
          <p:nvPr/>
        </p:nvPicPr>
        <p:blipFill rotWithShape="1">
          <a:blip r:embed="rId3">
            <a:extLst>
              <a:ext uri="{28A0092B-C50C-407E-A947-70E740481C1C}">
                <a14:useLocalDpi xmlns:a14="http://schemas.microsoft.com/office/drawing/2010/main" val="0"/>
              </a:ext>
            </a:extLst>
          </a:blip>
          <a:srcRect l="724" t="-12460" r="-820" b="-1689"/>
          <a:stretch/>
        </p:blipFill>
        <p:spPr>
          <a:xfrm>
            <a:off x="5234317" y="1232972"/>
            <a:ext cx="3073600" cy="4578583"/>
          </a:xfrm>
          <a:prstGeom prst="rect">
            <a:avLst/>
          </a:prstGeom>
        </p:spPr>
      </p:pic>
      <p:sp>
        <p:nvSpPr>
          <p:cNvPr id="3" name="TextBox 2"/>
          <p:cNvSpPr txBox="1"/>
          <p:nvPr/>
        </p:nvSpPr>
        <p:spPr>
          <a:xfrm>
            <a:off x="1914093" y="1099609"/>
            <a:ext cx="1841745" cy="369332"/>
          </a:xfrm>
          <a:prstGeom prst="rect">
            <a:avLst/>
          </a:prstGeom>
          <a:noFill/>
        </p:spPr>
        <p:txBody>
          <a:bodyPr wrap="none" rtlCol="0">
            <a:spAutoFit/>
          </a:bodyPr>
          <a:lstStyle/>
          <a:p>
            <a:r>
              <a:rPr lang="en-US" dirty="0" smtClean="0"/>
              <a:t>2-m Temperature</a:t>
            </a:r>
            <a:endParaRPr lang="en-US" dirty="0"/>
          </a:p>
        </p:txBody>
      </p:sp>
      <p:cxnSp>
        <p:nvCxnSpPr>
          <p:cNvPr id="7" name="Straight Connector 6"/>
          <p:cNvCxnSpPr/>
          <p:nvPr/>
        </p:nvCxnSpPr>
        <p:spPr>
          <a:xfrm flipH="1">
            <a:off x="5234317" y="1232972"/>
            <a:ext cx="1" cy="5254743"/>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92909" y="1099609"/>
            <a:ext cx="1383574" cy="369332"/>
          </a:xfrm>
          <a:prstGeom prst="rect">
            <a:avLst/>
          </a:prstGeom>
          <a:noFill/>
        </p:spPr>
        <p:txBody>
          <a:bodyPr wrap="none" rtlCol="0">
            <a:spAutoFit/>
          </a:bodyPr>
          <a:lstStyle/>
          <a:p>
            <a:r>
              <a:rPr lang="en-US" dirty="0" smtClean="0"/>
              <a:t>Precipitation</a:t>
            </a:r>
            <a:endParaRPr lang="en-US" dirty="0"/>
          </a:p>
        </p:txBody>
      </p:sp>
      <p:sp>
        <p:nvSpPr>
          <p:cNvPr id="11" name="TextBox 10"/>
          <p:cNvSpPr txBox="1"/>
          <p:nvPr/>
        </p:nvSpPr>
        <p:spPr>
          <a:xfrm>
            <a:off x="8307917" y="2373842"/>
            <a:ext cx="607333" cy="369332"/>
          </a:xfrm>
          <a:prstGeom prst="rect">
            <a:avLst/>
          </a:prstGeom>
          <a:noFill/>
        </p:spPr>
        <p:txBody>
          <a:bodyPr wrap="none" rtlCol="0">
            <a:spAutoFit/>
          </a:bodyPr>
          <a:lstStyle/>
          <a:p>
            <a:r>
              <a:rPr lang="en-US" dirty="0" smtClean="0"/>
              <a:t>Obs. </a:t>
            </a:r>
            <a:endParaRPr lang="en-US" dirty="0"/>
          </a:p>
        </p:txBody>
      </p:sp>
      <p:sp>
        <p:nvSpPr>
          <p:cNvPr id="12" name="TextBox 11"/>
          <p:cNvSpPr txBox="1"/>
          <p:nvPr/>
        </p:nvSpPr>
        <p:spPr>
          <a:xfrm>
            <a:off x="8309050" y="4597401"/>
            <a:ext cx="723876" cy="369332"/>
          </a:xfrm>
          <a:prstGeom prst="rect">
            <a:avLst/>
          </a:prstGeom>
          <a:noFill/>
        </p:spPr>
        <p:txBody>
          <a:bodyPr wrap="none" rtlCol="0">
            <a:spAutoFit/>
          </a:bodyPr>
          <a:lstStyle/>
          <a:p>
            <a:r>
              <a:rPr lang="en-US" dirty="0" smtClean="0"/>
              <a:t>CESM </a:t>
            </a:r>
            <a:endParaRPr lang="en-US" dirty="0"/>
          </a:p>
        </p:txBody>
      </p:sp>
      <p:sp>
        <p:nvSpPr>
          <p:cNvPr id="6" name="TextBox 5"/>
          <p:cNvSpPr txBox="1"/>
          <p:nvPr/>
        </p:nvSpPr>
        <p:spPr>
          <a:xfrm>
            <a:off x="995233" y="5841384"/>
            <a:ext cx="3152914" cy="646331"/>
          </a:xfrm>
          <a:prstGeom prst="rect">
            <a:avLst/>
          </a:prstGeom>
          <a:noFill/>
        </p:spPr>
        <p:txBody>
          <a:bodyPr wrap="none" rtlCol="0">
            <a:spAutoFit/>
          </a:bodyPr>
          <a:lstStyle/>
          <a:p>
            <a:r>
              <a:rPr lang="en-US" dirty="0" smtClean="0"/>
              <a:t>GCM 2-m Temperature Bias: </a:t>
            </a:r>
          </a:p>
          <a:p>
            <a:r>
              <a:rPr lang="en-US" dirty="0" smtClean="0"/>
              <a:t>Too warm over the Great Plains</a:t>
            </a:r>
            <a:endParaRPr lang="en-US" dirty="0"/>
          </a:p>
        </p:txBody>
      </p:sp>
      <p:sp>
        <p:nvSpPr>
          <p:cNvPr id="13" name="TextBox 12"/>
          <p:cNvSpPr txBox="1"/>
          <p:nvPr/>
        </p:nvSpPr>
        <p:spPr>
          <a:xfrm>
            <a:off x="5459803" y="5993784"/>
            <a:ext cx="2911712" cy="646331"/>
          </a:xfrm>
          <a:prstGeom prst="rect">
            <a:avLst/>
          </a:prstGeom>
          <a:noFill/>
        </p:spPr>
        <p:txBody>
          <a:bodyPr wrap="none" rtlCol="0">
            <a:spAutoFit/>
          </a:bodyPr>
          <a:lstStyle/>
          <a:p>
            <a:r>
              <a:rPr lang="en-US" dirty="0" smtClean="0"/>
              <a:t>GCM 2-m Precipitation Bias: </a:t>
            </a:r>
          </a:p>
          <a:p>
            <a:r>
              <a:rPr lang="en-US" dirty="0" smtClean="0"/>
              <a:t>Too wet over the western US</a:t>
            </a:r>
            <a:endParaRPr lang="en-US" dirty="0"/>
          </a:p>
        </p:txBody>
      </p:sp>
      <p:sp>
        <p:nvSpPr>
          <p:cNvPr id="8" name="Slide Number Placeholder 7"/>
          <p:cNvSpPr>
            <a:spLocks noGrp="1"/>
          </p:cNvSpPr>
          <p:nvPr>
            <p:ph type="sldNum" sz="quarter" idx="12"/>
          </p:nvPr>
        </p:nvSpPr>
        <p:spPr/>
        <p:txBody>
          <a:bodyPr/>
          <a:lstStyle/>
          <a:p>
            <a:fld id="{E4131EBB-B865-0845-AAEC-076759FB6264}" type="slidenum">
              <a:rPr lang="en-US" smtClean="0"/>
              <a:t>5</a:t>
            </a:fld>
            <a:endParaRPr lang="en-US"/>
          </a:p>
        </p:txBody>
      </p:sp>
      <p:sp>
        <p:nvSpPr>
          <p:cNvPr id="9" name="TextBox 8"/>
          <p:cNvSpPr txBox="1"/>
          <p:nvPr/>
        </p:nvSpPr>
        <p:spPr>
          <a:xfrm>
            <a:off x="4455584" y="3767671"/>
            <a:ext cx="211117" cy="276999"/>
          </a:xfrm>
          <a:prstGeom prst="rect">
            <a:avLst/>
          </a:prstGeom>
          <a:solidFill>
            <a:schemeClr val="bg1"/>
          </a:solidFill>
        </p:spPr>
        <p:txBody>
          <a:bodyPr wrap="square" rtlCol="0">
            <a:spAutoFit/>
          </a:bodyPr>
          <a:lstStyle/>
          <a:p>
            <a:r>
              <a:rPr lang="en-US" sz="120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14362330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7"/>
            <a:ext cx="8229600" cy="1143000"/>
          </a:xfrm>
        </p:spPr>
        <p:txBody>
          <a:bodyPr>
            <a:normAutofit fontScale="90000"/>
          </a:bodyPr>
          <a:lstStyle/>
          <a:p>
            <a:r>
              <a:rPr lang="en-US" dirty="0" smtClean="0"/>
              <a:t>Years selected from GCM </a:t>
            </a:r>
            <a:r>
              <a:rPr lang="en-US" sz="3100" dirty="0" smtClean="0"/>
              <a:t>(CONUS average)</a:t>
            </a:r>
            <a:r>
              <a:rPr lang="en-US" dirty="0" smtClean="0"/>
              <a:t>:</a:t>
            </a:r>
            <a:br>
              <a:rPr lang="en-US" dirty="0" smtClean="0"/>
            </a:br>
            <a:r>
              <a:rPr lang="en-US" dirty="0" smtClean="0"/>
              <a:t>2002 </a:t>
            </a:r>
            <a:r>
              <a:rPr lang="en-US" sz="3100" dirty="0" smtClean="0"/>
              <a:t>(cool/wet) </a:t>
            </a:r>
            <a:r>
              <a:rPr lang="en-US" dirty="0" smtClean="0"/>
              <a:t>and 2024 </a:t>
            </a:r>
            <a:r>
              <a:rPr lang="en-US" sz="3100" dirty="0" smtClean="0"/>
              <a:t>(warm/dry)</a:t>
            </a:r>
            <a:endParaRPr lang="en-US" sz="3100" dirty="0"/>
          </a:p>
        </p:txBody>
      </p:sp>
      <p:sp>
        <p:nvSpPr>
          <p:cNvPr id="5" name="TextBox 4"/>
          <p:cNvSpPr txBox="1"/>
          <p:nvPr/>
        </p:nvSpPr>
        <p:spPr>
          <a:xfrm>
            <a:off x="732381" y="6513486"/>
            <a:ext cx="7586294" cy="369332"/>
          </a:xfrm>
          <a:prstGeom prst="rect">
            <a:avLst/>
          </a:prstGeom>
          <a:noFill/>
        </p:spPr>
        <p:txBody>
          <a:bodyPr wrap="none" rtlCol="0">
            <a:spAutoFit/>
          </a:bodyPr>
          <a:lstStyle/>
          <a:p>
            <a:r>
              <a:rPr lang="en-US" dirty="0" smtClean="0"/>
              <a:t>Note that each year in the future is typically warmer and wetter for the CONUS.</a:t>
            </a:r>
            <a:endParaRPr lang="en-US" dirty="0"/>
          </a:p>
        </p:txBody>
      </p:sp>
      <p:sp>
        <p:nvSpPr>
          <p:cNvPr id="3" name="Slide Number Placeholder 2"/>
          <p:cNvSpPr>
            <a:spLocks noGrp="1"/>
          </p:cNvSpPr>
          <p:nvPr>
            <p:ph type="sldNum" sz="quarter" idx="12"/>
          </p:nvPr>
        </p:nvSpPr>
        <p:spPr/>
        <p:txBody>
          <a:bodyPr/>
          <a:lstStyle/>
          <a:p>
            <a:fld id="{E4131EBB-B865-0845-AAEC-076759FB6264}" type="slidenum">
              <a:rPr lang="en-US" smtClean="0"/>
              <a:t>6</a:t>
            </a:fld>
            <a:endParaRPr lang="en-US"/>
          </a:p>
        </p:txBody>
      </p:sp>
      <p:pic>
        <p:nvPicPr>
          <p:cNvPr id="7" name="Content Placeholder 6" descr="conus_compare_t2_pre_contemp_vs_future.png"/>
          <p:cNvPicPr>
            <a:picLocks noGrp="1" noChangeAspect="1"/>
          </p:cNvPicPr>
          <p:nvPr>
            <p:ph idx="1"/>
          </p:nvPr>
        </p:nvPicPr>
        <p:blipFill>
          <a:blip r:embed="rId2">
            <a:extLst>
              <a:ext uri="{28A0092B-C50C-407E-A947-70E740481C1C}">
                <a14:useLocalDpi xmlns:a14="http://schemas.microsoft.com/office/drawing/2010/main" val="0"/>
              </a:ext>
            </a:extLst>
          </a:blip>
          <a:srcRect t="11503" b="11503"/>
          <a:stretch>
            <a:fillRect/>
          </a:stretch>
        </p:blipFill>
        <p:spPr/>
      </p:pic>
      <p:cxnSp>
        <p:nvCxnSpPr>
          <p:cNvPr id="9" name="Straight Arrow Connector 8"/>
          <p:cNvCxnSpPr/>
          <p:nvPr/>
        </p:nvCxnSpPr>
        <p:spPr>
          <a:xfrm>
            <a:off x="2434167" y="4328583"/>
            <a:ext cx="0" cy="1693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989917" y="3386667"/>
            <a:ext cx="0" cy="2222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836334" y="2709333"/>
            <a:ext cx="0" cy="1693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910418" y="2307167"/>
            <a:ext cx="1" cy="2857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386917" y="5503333"/>
            <a:ext cx="0" cy="3175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556250" y="4910667"/>
            <a:ext cx="10583" cy="1799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55833" y="3884083"/>
            <a:ext cx="0" cy="21166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667500" y="3386667"/>
            <a:ext cx="0" cy="3069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56461" y="6038346"/>
            <a:ext cx="666619" cy="646331"/>
          </a:xfrm>
          <a:prstGeom prst="rect">
            <a:avLst/>
          </a:prstGeom>
          <a:noFill/>
        </p:spPr>
        <p:txBody>
          <a:bodyPr wrap="none" rtlCol="0">
            <a:spAutoFit/>
          </a:bodyPr>
          <a:lstStyle/>
          <a:p>
            <a:r>
              <a:rPr lang="en-US" sz="1200" dirty="0" smtClean="0"/>
              <a:t>Coolest </a:t>
            </a:r>
          </a:p>
          <a:p>
            <a:r>
              <a:rPr lang="en-US" sz="1200" dirty="0" smtClean="0"/>
              <a:t>Year</a:t>
            </a:r>
          </a:p>
          <a:p>
            <a:endParaRPr lang="en-US" sz="1200" dirty="0"/>
          </a:p>
        </p:txBody>
      </p:sp>
      <p:sp>
        <p:nvSpPr>
          <p:cNvPr id="37" name="TextBox 36"/>
          <p:cNvSpPr txBox="1"/>
          <p:nvPr/>
        </p:nvSpPr>
        <p:spPr>
          <a:xfrm>
            <a:off x="3956860" y="6012018"/>
            <a:ext cx="774571" cy="646331"/>
          </a:xfrm>
          <a:prstGeom prst="rect">
            <a:avLst/>
          </a:prstGeom>
          <a:noFill/>
        </p:spPr>
        <p:txBody>
          <a:bodyPr wrap="none" rtlCol="0">
            <a:spAutoFit/>
          </a:bodyPr>
          <a:lstStyle/>
          <a:p>
            <a:r>
              <a:rPr lang="en-US" sz="1200" dirty="0" smtClean="0"/>
              <a:t>Warmest </a:t>
            </a:r>
          </a:p>
          <a:p>
            <a:r>
              <a:rPr lang="en-US" sz="1200" dirty="0" smtClean="0"/>
              <a:t>Year</a:t>
            </a:r>
          </a:p>
          <a:p>
            <a:endParaRPr lang="en-US" sz="1200" dirty="0"/>
          </a:p>
        </p:txBody>
      </p:sp>
      <p:cxnSp>
        <p:nvCxnSpPr>
          <p:cNvPr id="39" name="Straight Arrow Connector 38"/>
          <p:cNvCxnSpPr>
            <a:endCxn id="37" idx="1"/>
          </p:cNvCxnSpPr>
          <p:nvPr/>
        </p:nvCxnSpPr>
        <p:spPr>
          <a:xfrm>
            <a:off x="1291162" y="6335184"/>
            <a:ext cx="266569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972733" y="6063750"/>
            <a:ext cx="569437" cy="646331"/>
          </a:xfrm>
          <a:prstGeom prst="rect">
            <a:avLst/>
          </a:prstGeom>
          <a:noFill/>
        </p:spPr>
        <p:txBody>
          <a:bodyPr wrap="none" rtlCol="0">
            <a:spAutoFit/>
          </a:bodyPr>
          <a:lstStyle/>
          <a:p>
            <a:r>
              <a:rPr lang="en-US" sz="1200" dirty="0" smtClean="0"/>
              <a:t>Driest </a:t>
            </a:r>
          </a:p>
          <a:p>
            <a:r>
              <a:rPr lang="en-US" sz="1200" dirty="0" smtClean="0"/>
              <a:t>Year</a:t>
            </a:r>
          </a:p>
          <a:p>
            <a:endParaRPr lang="en-US" sz="1200" dirty="0"/>
          </a:p>
        </p:txBody>
      </p:sp>
      <p:sp>
        <p:nvSpPr>
          <p:cNvPr id="41" name="TextBox 40"/>
          <p:cNvSpPr txBox="1"/>
          <p:nvPr/>
        </p:nvSpPr>
        <p:spPr>
          <a:xfrm>
            <a:off x="8173132" y="6037422"/>
            <a:ext cx="697627" cy="646331"/>
          </a:xfrm>
          <a:prstGeom prst="rect">
            <a:avLst/>
          </a:prstGeom>
          <a:noFill/>
        </p:spPr>
        <p:txBody>
          <a:bodyPr wrap="none" rtlCol="0">
            <a:spAutoFit/>
          </a:bodyPr>
          <a:lstStyle/>
          <a:p>
            <a:r>
              <a:rPr lang="en-US" sz="1200" dirty="0" smtClean="0"/>
              <a:t>Wettest </a:t>
            </a:r>
          </a:p>
          <a:p>
            <a:r>
              <a:rPr lang="en-US" sz="1200" dirty="0" smtClean="0"/>
              <a:t>Year</a:t>
            </a:r>
          </a:p>
          <a:p>
            <a:endParaRPr lang="en-US" sz="1200" dirty="0"/>
          </a:p>
        </p:txBody>
      </p:sp>
      <p:cxnSp>
        <p:nvCxnSpPr>
          <p:cNvPr id="42" name="Straight Arrow Connector 41"/>
          <p:cNvCxnSpPr>
            <a:endCxn id="41" idx="1"/>
          </p:cNvCxnSpPr>
          <p:nvPr/>
        </p:nvCxnSpPr>
        <p:spPr>
          <a:xfrm>
            <a:off x="5507434" y="6360588"/>
            <a:ext cx="266569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036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34"/>
            <a:ext cx="8229600" cy="1143000"/>
          </a:xfrm>
        </p:spPr>
        <p:txBody>
          <a:bodyPr>
            <a:noAutofit/>
          </a:bodyPr>
          <a:lstStyle/>
          <a:p>
            <a:r>
              <a:rPr lang="en-US" sz="2800" dirty="0" smtClean="0"/>
              <a:t>For extreme years, the climate change signal impact from natural variability may be significant.  </a:t>
            </a:r>
            <a:endParaRPr lang="en-US" sz="2800" dirty="0"/>
          </a:p>
        </p:txBody>
      </p:sp>
      <p:pic>
        <p:nvPicPr>
          <p:cNvPr id="4" name="Content Placeholder 3" descr="2024-2002_remove_lanina_global.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1" t="49258" r="-790"/>
          <a:stretch/>
        </p:blipFill>
        <p:spPr>
          <a:xfrm rot="5400000">
            <a:off x="4084884" y="2098631"/>
            <a:ext cx="5940563" cy="3889719"/>
          </a:xfrm>
        </p:spPr>
      </p:pic>
      <p:pic>
        <p:nvPicPr>
          <p:cNvPr id="5" name="Picture 4" descr="2024-clim_ts_pre_global.eps"/>
          <p:cNvPicPr>
            <a:picLocks noChangeAspect="1"/>
          </p:cNvPicPr>
          <p:nvPr/>
        </p:nvPicPr>
        <p:blipFill rotWithShape="1">
          <a:blip r:embed="rId3">
            <a:extLst>
              <a:ext uri="{28A0092B-C50C-407E-A947-70E740481C1C}">
                <a14:useLocalDpi xmlns:a14="http://schemas.microsoft.com/office/drawing/2010/main" val="0"/>
              </a:ext>
            </a:extLst>
          </a:blip>
          <a:srcRect t="6336" b="48861"/>
          <a:stretch/>
        </p:blipFill>
        <p:spPr>
          <a:xfrm>
            <a:off x="457200" y="2438848"/>
            <a:ext cx="3896846" cy="2660230"/>
          </a:xfrm>
          <a:prstGeom prst="rect">
            <a:avLst/>
          </a:prstGeom>
        </p:spPr>
      </p:pic>
      <p:sp>
        <p:nvSpPr>
          <p:cNvPr id="8" name="TextBox 7"/>
          <p:cNvSpPr txBox="1"/>
          <p:nvPr/>
        </p:nvSpPr>
        <p:spPr>
          <a:xfrm>
            <a:off x="457200" y="5202251"/>
            <a:ext cx="4278560" cy="923330"/>
          </a:xfrm>
          <a:prstGeom prst="rect">
            <a:avLst/>
          </a:prstGeom>
          <a:noFill/>
        </p:spPr>
        <p:txBody>
          <a:bodyPr wrap="none" rtlCol="0">
            <a:spAutoFit/>
          </a:bodyPr>
          <a:lstStyle/>
          <a:p>
            <a:r>
              <a:rPr lang="en-US" dirty="0" smtClean="0"/>
              <a:t>La Nina event selected from future climate.</a:t>
            </a:r>
          </a:p>
          <a:p>
            <a:r>
              <a:rPr lang="en-US" dirty="0" smtClean="0"/>
              <a:t>Limitation: Other natural variability impacts</a:t>
            </a:r>
          </a:p>
          <a:p>
            <a:r>
              <a:rPr lang="en-US" dirty="0" smtClean="0"/>
              <a:t>the CONUS climate.</a:t>
            </a:r>
          </a:p>
        </p:txBody>
      </p:sp>
      <p:sp>
        <p:nvSpPr>
          <p:cNvPr id="9" name="TextBox 8"/>
          <p:cNvSpPr txBox="1"/>
          <p:nvPr/>
        </p:nvSpPr>
        <p:spPr>
          <a:xfrm>
            <a:off x="1088511" y="1914798"/>
            <a:ext cx="3046345" cy="646331"/>
          </a:xfrm>
          <a:prstGeom prst="rect">
            <a:avLst/>
          </a:prstGeom>
          <a:noFill/>
        </p:spPr>
        <p:txBody>
          <a:bodyPr wrap="square" rtlCol="0">
            <a:spAutoFit/>
          </a:bodyPr>
          <a:lstStyle/>
          <a:p>
            <a:pPr algn="ctr"/>
            <a:r>
              <a:rPr lang="en-US" dirty="0" smtClean="0"/>
              <a:t>2-m Temperature Anomaly</a:t>
            </a:r>
          </a:p>
          <a:p>
            <a:pPr algn="ctr"/>
            <a:r>
              <a:rPr lang="en-US" dirty="0" smtClean="0"/>
              <a:t>2024</a:t>
            </a:r>
            <a:endParaRPr lang="en-US" dirty="0"/>
          </a:p>
        </p:txBody>
      </p:sp>
      <p:sp>
        <p:nvSpPr>
          <p:cNvPr id="3" name="Slide Number Placeholder 2"/>
          <p:cNvSpPr>
            <a:spLocks noGrp="1"/>
          </p:cNvSpPr>
          <p:nvPr>
            <p:ph type="sldNum" sz="quarter" idx="12"/>
          </p:nvPr>
        </p:nvSpPr>
        <p:spPr/>
        <p:txBody>
          <a:bodyPr/>
          <a:lstStyle/>
          <a:p>
            <a:fld id="{E4131EBB-B865-0845-AAEC-076759FB6264}" type="slidenum">
              <a:rPr lang="en-US" smtClean="0"/>
              <a:t>7</a:t>
            </a:fld>
            <a:endParaRPr lang="en-US"/>
          </a:p>
        </p:txBody>
      </p:sp>
    </p:spTree>
    <p:extLst>
      <p:ext uri="{BB962C8B-B14F-4D97-AF65-F5344CB8AC3E}">
        <p14:creationId xmlns:p14="http://schemas.microsoft.com/office/powerpoint/2010/main" val="17770881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9641"/>
            <a:ext cx="8042276" cy="2199591"/>
          </a:xfrm>
        </p:spPr>
        <p:txBody>
          <a:bodyPr/>
          <a:lstStyle/>
          <a:p>
            <a:r>
              <a:rPr lang="en-US" dirty="0" smtClean="0"/>
              <a:t>CESM Climate Change</a:t>
            </a:r>
            <a:br>
              <a:rPr lang="en-US" dirty="0" smtClean="0"/>
            </a:br>
            <a:r>
              <a:rPr lang="en-US" sz="2800" dirty="0" smtClean="0"/>
              <a:t>(2016-2045) minus (1976-2005) </a:t>
            </a:r>
            <a:br>
              <a:rPr lang="en-US" sz="2800" dirty="0" smtClean="0"/>
            </a:br>
            <a:r>
              <a:rPr lang="en-US" sz="2800" dirty="0" smtClean="0"/>
              <a:t>vs. circa 2024-2002</a:t>
            </a:r>
            <a:endParaRPr lang="en-US" sz="2800" dirty="0"/>
          </a:p>
        </p:txBody>
      </p:sp>
      <p:pic>
        <p:nvPicPr>
          <p:cNvPr id="4" name="Content Placeholder 3" descr="climate_ts_future_contemp.eps"/>
          <p:cNvPicPr>
            <a:picLocks noGrp="1" noChangeAspect="1"/>
          </p:cNvPicPr>
          <p:nvPr>
            <p:ph idx="1"/>
          </p:nvPr>
        </p:nvPicPr>
        <p:blipFill rotWithShape="1">
          <a:blip r:embed="rId2">
            <a:extLst>
              <a:ext uri="{28A0092B-C50C-407E-A947-70E740481C1C}">
                <a14:useLocalDpi xmlns:a14="http://schemas.microsoft.com/office/drawing/2010/main" val="0"/>
              </a:ext>
            </a:extLst>
          </a:blip>
          <a:srcRect l="-51917" t="50912" r="-19987" b="-159"/>
          <a:stretch/>
        </p:blipFill>
        <p:spPr>
          <a:xfrm rot="5400000">
            <a:off x="-1556787" y="1293850"/>
            <a:ext cx="8042276" cy="3306276"/>
          </a:xfrm>
        </p:spPr>
      </p:pic>
      <p:pic>
        <p:nvPicPr>
          <p:cNvPr id="5" name="Picture 4" descr="jfm_2024-2002_ts_pre_conus.eps"/>
          <p:cNvPicPr>
            <a:picLocks noChangeAspect="1"/>
          </p:cNvPicPr>
          <p:nvPr/>
        </p:nvPicPr>
        <p:blipFill rotWithShape="1">
          <a:blip r:embed="rId3">
            <a:extLst>
              <a:ext uri="{28A0092B-C50C-407E-A947-70E740481C1C}">
                <a14:useLocalDpi xmlns:a14="http://schemas.microsoft.com/office/drawing/2010/main" val="0"/>
              </a:ext>
            </a:extLst>
          </a:blip>
          <a:srcRect t="-1698" b="51235"/>
          <a:stretch/>
        </p:blipFill>
        <p:spPr>
          <a:xfrm>
            <a:off x="4620684" y="1291926"/>
            <a:ext cx="3232150" cy="2182714"/>
          </a:xfrm>
          <a:prstGeom prst="rect">
            <a:avLst/>
          </a:prstGeom>
        </p:spPr>
      </p:pic>
      <p:pic>
        <p:nvPicPr>
          <p:cNvPr id="6" name="Picture 5" descr="jas_2024-2002_ts_pre_conus.eps"/>
          <p:cNvPicPr>
            <a:picLocks noChangeAspect="1"/>
          </p:cNvPicPr>
          <p:nvPr/>
        </p:nvPicPr>
        <p:blipFill rotWithShape="1">
          <a:blip r:embed="rId4">
            <a:extLst>
              <a:ext uri="{28A0092B-C50C-407E-A947-70E740481C1C}">
                <a14:useLocalDpi xmlns:a14="http://schemas.microsoft.com/office/drawing/2010/main" val="0"/>
              </a:ext>
            </a:extLst>
          </a:blip>
          <a:srcRect l="-6092" t="-28865" r="-15425" b="50000"/>
          <a:stretch/>
        </p:blipFill>
        <p:spPr>
          <a:xfrm>
            <a:off x="4423833" y="2393635"/>
            <a:ext cx="3926417" cy="3762375"/>
          </a:xfrm>
          <a:prstGeom prst="rect">
            <a:avLst/>
          </a:prstGeom>
        </p:spPr>
      </p:pic>
      <p:sp>
        <p:nvSpPr>
          <p:cNvPr id="3" name="TextBox 2"/>
          <p:cNvSpPr txBox="1"/>
          <p:nvPr/>
        </p:nvSpPr>
        <p:spPr>
          <a:xfrm>
            <a:off x="648326" y="6000377"/>
            <a:ext cx="8292463" cy="923330"/>
          </a:xfrm>
          <a:prstGeom prst="rect">
            <a:avLst/>
          </a:prstGeom>
          <a:noFill/>
        </p:spPr>
        <p:txBody>
          <a:bodyPr wrap="square" rtlCol="0">
            <a:spAutoFit/>
          </a:bodyPr>
          <a:lstStyle/>
          <a:p>
            <a:r>
              <a:rPr lang="en-US" dirty="0" smtClean="0"/>
              <a:t>Most of CONUS experiences much larger increases in 2-m temperature </a:t>
            </a:r>
          </a:p>
          <a:p>
            <a:r>
              <a:rPr lang="en-US" dirty="0" smtClean="0"/>
              <a:t>than using the 30-year average. </a:t>
            </a:r>
          </a:p>
          <a:p>
            <a:r>
              <a:rPr lang="en-US" dirty="0" smtClean="0"/>
              <a:t>Limitation/Effect:  Modeling upper threshold of climate change  </a:t>
            </a:r>
            <a:endParaRPr lang="en-US" dirty="0"/>
          </a:p>
        </p:txBody>
      </p:sp>
      <p:sp>
        <p:nvSpPr>
          <p:cNvPr id="7" name="TextBox 6"/>
          <p:cNvSpPr txBox="1"/>
          <p:nvPr/>
        </p:nvSpPr>
        <p:spPr>
          <a:xfrm>
            <a:off x="299088" y="3474640"/>
            <a:ext cx="2175295" cy="461665"/>
          </a:xfrm>
          <a:prstGeom prst="rect">
            <a:avLst/>
          </a:prstGeom>
          <a:noFill/>
        </p:spPr>
        <p:txBody>
          <a:bodyPr wrap="none" rtlCol="0">
            <a:spAutoFit/>
          </a:bodyPr>
          <a:lstStyle/>
          <a:p>
            <a:r>
              <a:rPr lang="en-US" sz="2400" dirty="0"/>
              <a:t>30 </a:t>
            </a:r>
            <a:r>
              <a:rPr lang="en-US" sz="2400" dirty="0" smtClean="0"/>
              <a:t>year average</a:t>
            </a:r>
            <a:endParaRPr lang="en-US" sz="2400" dirty="0"/>
          </a:p>
        </p:txBody>
      </p:sp>
      <p:sp>
        <p:nvSpPr>
          <p:cNvPr id="8" name="TextBox 7"/>
          <p:cNvSpPr txBox="1"/>
          <p:nvPr/>
        </p:nvSpPr>
        <p:spPr>
          <a:xfrm>
            <a:off x="7562223" y="3474640"/>
            <a:ext cx="1526830" cy="461665"/>
          </a:xfrm>
          <a:prstGeom prst="rect">
            <a:avLst/>
          </a:prstGeom>
          <a:noFill/>
        </p:spPr>
        <p:txBody>
          <a:bodyPr wrap="none" rtlCol="0">
            <a:spAutoFit/>
          </a:bodyPr>
          <a:lstStyle/>
          <a:p>
            <a:r>
              <a:rPr lang="en-US" sz="2400" dirty="0" smtClean="0"/>
              <a:t>2024-2002</a:t>
            </a:r>
            <a:endParaRPr lang="en-US" sz="2400" dirty="0"/>
          </a:p>
        </p:txBody>
      </p:sp>
      <p:sp>
        <p:nvSpPr>
          <p:cNvPr id="9" name="TextBox 8"/>
          <p:cNvSpPr txBox="1"/>
          <p:nvPr/>
        </p:nvSpPr>
        <p:spPr>
          <a:xfrm>
            <a:off x="123855" y="2172463"/>
            <a:ext cx="687358" cy="461665"/>
          </a:xfrm>
          <a:prstGeom prst="rect">
            <a:avLst/>
          </a:prstGeom>
          <a:noFill/>
        </p:spPr>
        <p:txBody>
          <a:bodyPr wrap="none" rtlCol="0">
            <a:spAutoFit/>
          </a:bodyPr>
          <a:lstStyle/>
          <a:p>
            <a:r>
              <a:rPr lang="en-US" sz="2400" dirty="0" smtClean="0"/>
              <a:t>JFM</a:t>
            </a:r>
            <a:endParaRPr lang="en-US" sz="2400" dirty="0"/>
          </a:p>
        </p:txBody>
      </p:sp>
      <p:sp>
        <p:nvSpPr>
          <p:cNvPr id="10" name="TextBox 9"/>
          <p:cNvSpPr txBox="1"/>
          <p:nvPr/>
        </p:nvSpPr>
        <p:spPr>
          <a:xfrm>
            <a:off x="112375" y="4578433"/>
            <a:ext cx="602298" cy="461665"/>
          </a:xfrm>
          <a:prstGeom prst="rect">
            <a:avLst/>
          </a:prstGeom>
          <a:noFill/>
        </p:spPr>
        <p:txBody>
          <a:bodyPr wrap="none" rtlCol="0">
            <a:spAutoFit/>
          </a:bodyPr>
          <a:lstStyle/>
          <a:p>
            <a:r>
              <a:rPr lang="en-US" sz="2400" dirty="0" smtClean="0"/>
              <a:t>JAS</a:t>
            </a:r>
            <a:endParaRPr lang="en-US" sz="2400" dirty="0"/>
          </a:p>
        </p:txBody>
      </p:sp>
      <p:sp>
        <p:nvSpPr>
          <p:cNvPr id="11" name="Slide Number Placeholder 10"/>
          <p:cNvSpPr>
            <a:spLocks noGrp="1"/>
          </p:cNvSpPr>
          <p:nvPr>
            <p:ph type="sldNum" sz="quarter" idx="12"/>
          </p:nvPr>
        </p:nvSpPr>
        <p:spPr/>
        <p:txBody>
          <a:bodyPr/>
          <a:lstStyle/>
          <a:p>
            <a:fld id="{E4131EBB-B865-0845-AAEC-076759FB6264}" type="slidenum">
              <a:rPr lang="en-US" smtClean="0"/>
              <a:t>8</a:t>
            </a:fld>
            <a:endParaRPr lang="en-US"/>
          </a:p>
        </p:txBody>
      </p:sp>
    </p:spTree>
    <p:extLst>
      <p:ext uri="{BB962C8B-B14F-4D97-AF65-F5344CB8AC3E}">
        <p14:creationId xmlns:p14="http://schemas.microsoft.com/office/powerpoint/2010/main" val="42873541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24-2002_wrfvscesm_jfm_t2_scale.eps"/>
          <p:cNvPicPr>
            <a:picLocks noGrp="1" noChangeAspect="1"/>
          </p:cNvPicPr>
          <p:nvPr>
            <p:ph idx="1"/>
          </p:nvPr>
        </p:nvPicPr>
        <p:blipFill rotWithShape="1">
          <a:blip r:embed="rId2">
            <a:extLst>
              <a:ext uri="{28A0092B-C50C-407E-A947-70E740481C1C}">
                <a14:useLocalDpi xmlns:a14="http://schemas.microsoft.com/office/drawing/2010/main" val="0"/>
              </a:ext>
            </a:extLst>
          </a:blip>
          <a:srcRect l="-3032" t="48819" r="-246"/>
          <a:stretch/>
        </p:blipFill>
        <p:spPr>
          <a:xfrm>
            <a:off x="277843" y="1097500"/>
            <a:ext cx="3950079" cy="2619649"/>
          </a:xfrm>
        </p:spPr>
      </p:pic>
      <p:sp>
        <p:nvSpPr>
          <p:cNvPr id="6" name="Title 5"/>
          <p:cNvSpPr>
            <a:spLocks noGrp="1"/>
          </p:cNvSpPr>
          <p:nvPr>
            <p:ph type="title"/>
          </p:nvPr>
        </p:nvSpPr>
        <p:spPr>
          <a:xfrm>
            <a:off x="457200" y="-520"/>
            <a:ext cx="8229600" cy="1143000"/>
          </a:xfrm>
        </p:spPr>
        <p:txBody>
          <a:bodyPr>
            <a:normAutofit fontScale="90000"/>
          </a:bodyPr>
          <a:lstStyle/>
          <a:p>
            <a:r>
              <a:rPr lang="en-US" dirty="0" smtClean="0"/>
              <a:t>CESM vs. WRF</a:t>
            </a:r>
            <a:br>
              <a:rPr lang="en-US" dirty="0" smtClean="0"/>
            </a:br>
            <a:r>
              <a:rPr lang="en-US" sz="3100" dirty="0" smtClean="0"/>
              <a:t>Seasonal Climate Change for 2-m Temp.</a:t>
            </a:r>
            <a:endParaRPr lang="en-US" sz="3100" dirty="0"/>
          </a:p>
        </p:txBody>
      </p:sp>
      <p:pic>
        <p:nvPicPr>
          <p:cNvPr id="8" name="Picture 7" descr="2024-2002_wrfvscesm_jfm_t2_scale.eps"/>
          <p:cNvPicPr>
            <a:picLocks noChangeAspect="1"/>
          </p:cNvPicPr>
          <p:nvPr/>
        </p:nvPicPr>
        <p:blipFill rotWithShape="1">
          <a:blip r:embed="rId2">
            <a:extLst>
              <a:ext uri="{28A0092B-C50C-407E-A947-70E740481C1C}">
                <a14:useLocalDpi xmlns:a14="http://schemas.microsoft.com/office/drawing/2010/main" val="0"/>
              </a:ext>
            </a:extLst>
          </a:blip>
          <a:srcRect b="48788"/>
          <a:stretch/>
        </p:blipFill>
        <p:spPr>
          <a:xfrm>
            <a:off x="4645025" y="1126167"/>
            <a:ext cx="4027635" cy="2760265"/>
          </a:xfrm>
          <a:prstGeom prst="rect">
            <a:avLst/>
          </a:prstGeom>
        </p:spPr>
      </p:pic>
      <p:sp>
        <p:nvSpPr>
          <p:cNvPr id="9" name="TextBox 8"/>
          <p:cNvSpPr txBox="1"/>
          <p:nvPr/>
        </p:nvSpPr>
        <p:spPr>
          <a:xfrm>
            <a:off x="95262" y="3490289"/>
            <a:ext cx="903613" cy="461665"/>
          </a:xfrm>
          <a:prstGeom prst="rect">
            <a:avLst/>
          </a:prstGeom>
          <a:noFill/>
        </p:spPr>
        <p:txBody>
          <a:bodyPr wrap="none" rtlCol="0">
            <a:spAutoFit/>
          </a:bodyPr>
          <a:lstStyle/>
          <a:p>
            <a:r>
              <a:rPr lang="en-US" sz="2400" dirty="0" smtClean="0"/>
              <a:t>CESM</a:t>
            </a:r>
            <a:endParaRPr lang="en-US" sz="2400" dirty="0"/>
          </a:p>
        </p:txBody>
      </p:sp>
      <p:sp>
        <p:nvSpPr>
          <p:cNvPr id="10" name="TextBox 9"/>
          <p:cNvSpPr txBox="1"/>
          <p:nvPr/>
        </p:nvSpPr>
        <p:spPr>
          <a:xfrm>
            <a:off x="8246224" y="3609341"/>
            <a:ext cx="767007" cy="461665"/>
          </a:xfrm>
          <a:prstGeom prst="rect">
            <a:avLst/>
          </a:prstGeom>
          <a:noFill/>
        </p:spPr>
        <p:txBody>
          <a:bodyPr wrap="none" rtlCol="0">
            <a:spAutoFit/>
          </a:bodyPr>
          <a:lstStyle/>
          <a:p>
            <a:r>
              <a:rPr lang="en-US" sz="2400" dirty="0" smtClean="0"/>
              <a:t>WRF</a:t>
            </a:r>
            <a:endParaRPr lang="en-US" sz="2400" dirty="0"/>
          </a:p>
        </p:txBody>
      </p:sp>
      <p:pic>
        <p:nvPicPr>
          <p:cNvPr id="11" name="Picture 10" descr="2024-2002_wrfvscesm_jas_t2_scale.eps"/>
          <p:cNvPicPr>
            <a:picLocks noChangeAspect="1"/>
          </p:cNvPicPr>
          <p:nvPr/>
        </p:nvPicPr>
        <p:blipFill rotWithShape="1">
          <a:blip r:embed="rId3">
            <a:extLst>
              <a:ext uri="{28A0092B-C50C-407E-A947-70E740481C1C}">
                <a14:useLocalDpi xmlns:a14="http://schemas.microsoft.com/office/drawing/2010/main" val="0"/>
              </a:ext>
            </a:extLst>
          </a:blip>
          <a:srcRect t="49765"/>
          <a:stretch/>
        </p:blipFill>
        <p:spPr>
          <a:xfrm>
            <a:off x="396919" y="3868925"/>
            <a:ext cx="3950079" cy="2655495"/>
          </a:xfrm>
          <a:prstGeom prst="rect">
            <a:avLst/>
          </a:prstGeom>
        </p:spPr>
      </p:pic>
      <p:pic>
        <p:nvPicPr>
          <p:cNvPr id="12" name="Picture 11" descr="2024-2002_wrfvscesm_jas_t2_scale.eps"/>
          <p:cNvPicPr>
            <a:picLocks noChangeAspect="1"/>
          </p:cNvPicPr>
          <p:nvPr/>
        </p:nvPicPr>
        <p:blipFill rotWithShape="1">
          <a:blip r:embed="rId3">
            <a:extLst>
              <a:ext uri="{28A0092B-C50C-407E-A947-70E740481C1C}">
                <a14:useLocalDpi xmlns:a14="http://schemas.microsoft.com/office/drawing/2010/main" val="0"/>
              </a:ext>
            </a:extLst>
          </a:blip>
          <a:srcRect b="49367"/>
          <a:stretch/>
        </p:blipFill>
        <p:spPr>
          <a:xfrm>
            <a:off x="4681582" y="3931851"/>
            <a:ext cx="3891850" cy="2637069"/>
          </a:xfrm>
          <a:prstGeom prst="rect">
            <a:avLst/>
          </a:prstGeom>
        </p:spPr>
      </p:pic>
      <p:sp>
        <p:nvSpPr>
          <p:cNvPr id="2" name="TextBox 1"/>
          <p:cNvSpPr txBox="1"/>
          <p:nvPr/>
        </p:nvSpPr>
        <p:spPr>
          <a:xfrm>
            <a:off x="1221118" y="6551086"/>
            <a:ext cx="5844118" cy="369332"/>
          </a:xfrm>
          <a:prstGeom prst="rect">
            <a:avLst/>
          </a:prstGeom>
          <a:noFill/>
        </p:spPr>
        <p:txBody>
          <a:bodyPr wrap="none" rtlCol="0">
            <a:spAutoFit/>
          </a:bodyPr>
          <a:lstStyle/>
          <a:p>
            <a:r>
              <a:rPr lang="en-US" dirty="0" smtClean="0"/>
              <a:t>Downscaling illustrates significant regional/local differences. </a:t>
            </a:r>
            <a:endParaRPr lang="en-US" dirty="0"/>
          </a:p>
        </p:txBody>
      </p:sp>
      <p:sp>
        <p:nvSpPr>
          <p:cNvPr id="3" name="Slide Number Placeholder 2"/>
          <p:cNvSpPr>
            <a:spLocks noGrp="1"/>
          </p:cNvSpPr>
          <p:nvPr>
            <p:ph type="sldNum" sz="quarter" idx="12"/>
          </p:nvPr>
        </p:nvSpPr>
        <p:spPr/>
        <p:txBody>
          <a:bodyPr/>
          <a:lstStyle/>
          <a:p>
            <a:fld id="{E4131EBB-B865-0845-AAEC-076759FB6264}" type="slidenum">
              <a:rPr lang="en-US" smtClean="0"/>
              <a:t>9</a:t>
            </a:fld>
            <a:endParaRPr lang="en-US"/>
          </a:p>
        </p:txBody>
      </p:sp>
    </p:spTree>
    <p:extLst>
      <p:ext uri="{BB962C8B-B14F-4D97-AF65-F5344CB8AC3E}">
        <p14:creationId xmlns:p14="http://schemas.microsoft.com/office/powerpoint/2010/main" val="886720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1472</TotalTime>
  <Words>1044</Words>
  <Application>Microsoft Macintosh PowerPoint</Application>
  <PresentationFormat>On-screen Show (4:3)</PresentationFormat>
  <Paragraphs>112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Cost-effective dynamical downscaling: An illustration of downscaling CESM  with the WRF model</vt:lpstr>
      <vt:lpstr>Cost-effective dynamical downscaling:  An approach to simulate changes in the meteorology as the climate changes</vt:lpstr>
      <vt:lpstr>Choice of years</vt:lpstr>
      <vt:lpstr>Dynamical Downscaling</vt:lpstr>
      <vt:lpstr>CESM climate compared to observations</vt:lpstr>
      <vt:lpstr>Years selected from GCM (CONUS average): 2002 (cool/wet) and 2024 (warm/dry)</vt:lpstr>
      <vt:lpstr>For extreme years, the climate change signal impact from natural variability may be significant.  </vt:lpstr>
      <vt:lpstr>CESM Climate Change (2016-2045) minus (1976-2005)  vs. circa 2024-2002</vt:lpstr>
      <vt:lpstr>CESM vs. WRF Seasonal Climate Change for 2-m Temp.</vt:lpstr>
      <vt:lpstr>CONUS average 2-m Temperature</vt:lpstr>
      <vt:lpstr> Diurnal 2-m Temperature Cycle: Southeast</vt:lpstr>
      <vt:lpstr>WRF PBL Heights</vt:lpstr>
      <vt:lpstr>Summary</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Bowden</dc:creator>
  <cp:lastModifiedBy>Jared Bowden</cp:lastModifiedBy>
  <cp:revision>113</cp:revision>
  <dcterms:created xsi:type="dcterms:W3CDTF">2012-09-11T17:58:05Z</dcterms:created>
  <dcterms:modified xsi:type="dcterms:W3CDTF">2012-10-16T15:28:05Z</dcterms:modified>
</cp:coreProperties>
</file>