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4" r:id="rId1"/>
  </p:sldMasterIdLst>
  <p:notesMasterIdLst>
    <p:notesMasterId r:id="rId18"/>
  </p:notesMasterIdLst>
  <p:handoutMasterIdLst>
    <p:handoutMasterId r:id="rId19"/>
  </p:handoutMasterIdLst>
  <p:sldIdLst>
    <p:sldId id="256" r:id="rId2"/>
    <p:sldId id="344" r:id="rId3"/>
    <p:sldId id="356" r:id="rId4"/>
    <p:sldId id="345" r:id="rId5"/>
    <p:sldId id="350" r:id="rId6"/>
    <p:sldId id="346" r:id="rId7"/>
    <p:sldId id="347" r:id="rId8"/>
    <p:sldId id="348" r:id="rId9"/>
    <p:sldId id="349" r:id="rId10"/>
    <p:sldId id="351" r:id="rId11"/>
    <p:sldId id="352" r:id="rId12"/>
    <p:sldId id="353" r:id="rId13"/>
    <p:sldId id="354" r:id="rId14"/>
    <p:sldId id="355" r:id="rId15"/>
    <p:sldId id="359" r:id="rId16"/>
    <p:sldId id="358" r:id="rId17"/>
  </p:sldIdLst>
  <p:sldSz cx="9144000" cy="6858000" type="screen4x3"/>
  <p:notesSz cx="7019925" cy="9305925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5F5F5F"/>
    <a:srgbClr val="0033CC"/>
    <a:srgbClr val="0066FF"/>
    <a:srgbClr val="008000"/>
    <a:srgbClr val="FF0000"/>
    <a:srgbClr val="B2B2B2"/>
    <a:srgbClr val="0000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94" autoAdjust="0"/>
    <p:restoredTop sz="99220" autoAdjust="0"/>
  </p:normalViewPr>
  <p:slideViewPr>
    <p:cSldViewPr>
      <p:cViewPr>
        <p:scale>
          <a:sx n="90" d="100"/>
          <a:sy n="90" d="100"/>
        </p:scale>
        <p:origin x="-1008" y="-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8" d="100"/>
          <a:sy n="68" d="100"/>
        </p:scale>
        <p:origin x="-2778" y="-114"/>
      </p:cViewPr>
      <p:guideLst>
        <p:guide orient="horz" pos="2931"/>
        <p:guide pos="2211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165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6688" y="0"/>
            <a:ext cx="304165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56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9200"/>
            <a:ext cx="304165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56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6688" y="8839200"/>
            <a:ext cx="304165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816D3A2A-4703-488B-AACA-E0D6F87F29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165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87" tIns="46644" rIns="93287" bIns="46644" numCol="1" anchor="t" anchorCtr="0" compatLnSpc="1">
            <a:prstTxWarp prst="textNoShape">
              <a:avLst/>
            </a:prstTxWarp>
          </a:bodyPr>
          <a:lstStyle>
            <a:lvl1pPr algn="l" defTabSz="933450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6688" y="0"/>
            <a:ext cx="304165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87" tIns="46644" rIns="93287" bIns="46644" numCol="1" anchor="t" anchorCtr="0" compatLnSpc="1">
            <a:prstTxWarp prst="textNoShape">
              <a:avLst/>
            </a:prstTxWarp>
          </a:bodyPr>
          <a:lstStyle>
            <a:lvl1pPr algn="r" defTabSz="933450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4275" y="698500"/>
            <a:ext cx="4652963" cy="34893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9600"/>
            <a:ext cx="5616575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87" tIns="46644" rIns="93287" bIns="466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44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9200"/>
            <a:ext cx="304165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87" tIns="46644" rIns="93287" bIns="46644" numCol="1" anchor="b" anchorCtr="0" compatLnSpc="1">
            <a:prstTxWarp prst="textNoShape">
              <a:avLst/>
            </a:prstTxWarp>
          </a:bodyPr>
          <a:lstStyle>
            <a:lvl1pPr algn="l" defTabSz="933450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4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6688" y="8839200"/>
            <a:ext cx="304165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87" tIns="46644" rIns="93287" bIns="46644" numCol="1" anchor="b" anchorCtr="0" compatLnSpc="1">
            <a:prstTxWarp prst="textNoShape">
              <a:avLst/>
            </a:prstTxWarp>
          </a:bodyPr>
          <a:lstStyle>
            <a:lvl1pPr algn="r" defTabSz="933450" eaLnBrk="1" hangingPunct="1">
              <a:defRPr sz="1200"/>
            </a:lvl1pPr>
          </a:lstStyle>
          <a:p>
            <a:pPr>
              <a:defRPr/>
            </a:pPr>
            <a:fld id="{C6B6FBD3-3826-4A58-82BD-FE09795F1C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B6FBD3-3826-4A58-82BD-FE09795F1C7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PA_Master Template_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6224588"/>
            <a:ext cx="76200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833438" y="6224588"/>
            <a:ext cx="5643562" cy="228600"/>
          </a:xfrm>
          <a:prstGeom prst="rect">
            <a:avLst/>
          </a:prstGeom>
          <a:solidFill>
            <a:srgbClr val="003F69">
              <a:alpha val="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 algn="l">
              <a:lnSpc>
                <a:spcPct val="90000"/>
              </a:lnSpc>
              <a:defRPr/>
            </a:pPr>
            <a:r>
              <a:rPr lang="en-US" sz="900" b="1">
                <a:solidFill>
                  <a:schemeClr val="bg1"/>
                </a:solidFill>
              </a:rPr>
              <a:t>Office of Research and Development</a:t>
            </a:r>
            <a:endParaRPr lang="en-US" sz="900" b="1"/>
          </a:p>
          <a:p>
            <a:pPr algn="l">
              <a:lnSpc>
                <a:spcPct val="90000"/>
              </a:lnSpc>
              <a:defRPr/>
            </a:pPr>
            <a:r>
              <a:rPr lang="en-US" sz="900">
                <a:solidFill>
                  <a:schemeClr val="bg1"/>
                </a:solidFill>
              </a:rPr>
              <a:t>Atmospheric Modeling and Analysis Division, National Exposure Research Laboratory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914650" y="1447800"/>
            <a:ext cx="5713413" cy="1447800"/>
          </a:xfrm>
          <a:solidFill>
            <a:srgbClr val="003F69">
              <a:alpha val="0"/>
            </a:srgbClr>
          </a:solidFill>
        </p:spPr>
        <p:txBody>
          <a:bodyPr lIns="0" tIns="0" rIns="0" bIns="0" anchor="b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7764" name="Rectangle 4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914650" y="3016250"/>
            <a:ext cx="5713413" cy="338138"/>
          </a:xfrm>
          <a:solidFill>
            <a:srgbClr val="003F69">
              <a:alpha val="0"/>
            </a:srgbClr>
          </a:solidFill>
        </p:spPr>
        <p:txBody>
          <a:bodyPr lIns="0" tIns="0" rIns="0" bIns="0"/>
          <a:lstStyle>
            <a:lvl1pPr marL="0" indent="0">
              <a:lnSpc>
                <a:spcPct val="70000"/>
              </a:lnSpc>
              <a:buFont typeface="Times" pitchFamily="18" charset="0"/>
              <a:buNone/>
              <a:defRPr i="1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r>
              <a:rPr lang="en-US" dirty="0" err="1" smtClean="0"/>
              <a:t>Cick</a:t>
            </a:r>
            <a:r>
              <a:rPr lang="en-US" dirty="0" smtClean="0"/>
              <a:t> </a:t>
            </a:r>
            <a:r>
              <a:rPr lang="en-US" dirty="0"/>
              <a:t>to edit Master subtitle style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629400" y="6224588"/>
            <a:ext cx="1905000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985189-A4D2-46B7-8877-061E8A6ABE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6538" y="1708150"/>
            <a:ext cx="1943100" cy="42354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7238" y="1708150"/>
            <a:ext cx="5676900" cy="4235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A907DA-CCDD-403C-945B-E7DBC25409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7238" y="1708150"/>
            <a:ext cx="77724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7238" y="2165350"/>
            <a:ext cx="3810000" cy="37782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19638" y="2165350"/>
            <a:ext cx="3810000" cy="1812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19638" y="4130675"/>
            <a:ext cx="3810000" cy="1812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B2DFF4-30FC-4CE6-ADFA-63DA7C483C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7238" y="1708150"/>
            <a:ext cx="77724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757238" y="2165350"/>
            <a:ext cx="7772400" cy="377825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AF831-9D9C-42D7-A54F-ECC12643EB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C83746-D562-4B7B-9D1C-A83604D659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F721BB-9555-4E33-BBFB-B2B1735025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7238" y="2165350"/>
            <a:ext cx="3810000" cy="3778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9638" y="2165350"/>
            <a:ext cx="3810000" cy="3778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F6A6EE-A835-4009-9074-46B58998F4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61CC3F-CCB7-4B3E-90DD-C3F8813D30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7C39D1-7D3E-499A-8EA1-B45786E395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7366CC-9C38-4E80-98D7-A6EB3B4EDA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FF6D9C-396A-4974-AFFD-EB2B666A64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161BB6-5A50-4D77-8004-ECB76B7A75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PA_Master Template_B1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731361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757238" y="1708150"/>
            <a:ext cx="7772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7238" y="2165350"/>
            <a:ext cx="7772400" cy="377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6741" name="Rectangle 5"/>
          <p:cNvSpPr>
            <a:spLocks noChangeArrowheads="1"/>
          </p:cNvSpPr>
          <p:nvPr/>
        </p:nvSpPr>
        <p:spPr bwMode="auto">
          <a:xfrm>
            <a:off x="0" y="6224588"/>
            <a:ext cx="685800" cy="228600"/>
          </a:xfrm>
          <a:prstGeom prst="rect">
            <a:avLst/>
          </a:prstGeom>
          <a:solidFill>
            <a:srgbClr val="0070B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67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2000" y="6553200"/>
            <a:ext cx="609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 b="1"/>
            </a:lvl1pPr>
          </a:lstStyle>
          <a:p>
            <a:pPr>
              <a:defRPr/>
            </a:pPr>
            <a:fld id="{3B38B8DC-D420-4B9F-8321-AF9487E8CE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6743" name="Rectangle 7"/>
          <p:cNvSpPr>
            <a:spLocks noChangeArrowheads="1"/>
          </p:cNvSpPr>
          <p:nvPr/>
        </p:nvSpPr>
        <p:spPr bwMode="auto">
          <a:xfrm>
            <a:off x="750888" y="6224588"/>
            <a:ext cx="5643562" cy="228600"/>
          </a:xfrm>
          <a:prstGeom prst="rect">
            <a:avLst/>
          </a:prstGeom>
          <a:solidFill>
            <a:srgbClr val="003F69">
              <a:alpha val="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 algn="l">
              <a:lnSpc>
                <a:spcPct val="90000"/>
              </a:lnSpc>
              <a:defRPr/>
            </a:pPr>
            <a:r>
              <a:rPr lang="en-US" sz="900" b="1"/>
              <a:t>Office of Research and Development</a:t>
            </a:r>
          </a:p>
          <a:p>
            <a:pPr algn="l">
              <a:lnSpc>
                <a:spcPct val="90000"/>
              </a:lnSpc>
              <a:defRPr/>
            </a:pPr>
            <a:r>
              <a:rPr lang="en-US" sz="900"/>
              <a:t>Atmospheric Modeling &amp; Analysis Division, National Exposure Research Laboratory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0070B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0070B9"/>
          </a:solidFill>
          <a:latin typeface="Arial" charset="0"/>
          <a:ea typeface="ＭＳ Ｐゴシック" pitchFamily="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0070B9"/>
          </a:solidFill>
          <a:latin typeface="Arial" charset="0"/>
          <a:ea typeface="ＭＳ Ｐゴシック" pitchFamily="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0070B9"/>
          </a:solidFill>
          <a:latin typeface="Arial" charset="0"/>
          <a:ea typeface="ＭＳ Ｐゴシック" pitchFamily="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0070B9"/>
          </a:solidFill>
          <a:latin typeface="Arial" charset="0"/>
          <a:ea typeface="ＭＳ Ｐゴシック" pitchFamily="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400" b="1">
          <a:solidFill>
            <a:srgbClr val="0070B9"/>
          </a:solidFill>
          <a:latin typeface="Arial" charset="0"/>
          <a:ea typeface="ＭＳ Ｐゴシック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400" b="1">
          <a:solidFill>
            <a:srgbClr val="0070B9"/>
          </a:solidFill>
          <a:latin typeface="Arial" charset="0"/>
          <a:ea typeface="ＭＳ Ｐゴシック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400" b="1">
          <a:solidFill>
            <a:srgbClr val="0070B9"/>
          </a:solidFill>
          <a:latin typeface="Arial" charset="0"/>
          <a:ea typeface="ＭＳ Ｐゴシック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400" b="1">
          <a:solidFill>
            <a:srgbClr val="0070B9"/>
          </a:solidFill>
          <a:latin typeface="Arial" charset="0"/>
          <a:ea typeface="ＭＳ Ｐゴシック" pitchFamily="1" charset="-128"/>
        </a:defRPr>
      </a:lvl9pPr>
    </p:titleStyle>
    <p:bodyStyle>
      <a:lvl1pPr marL="168275" indent="-168275" algn="l" rtl="0" eaLnBrk="0" fontAlgn="base" hangingPunct="0">
        <a:spcBef>
          <a:spcPct val="20000"/>
        </a:spcBef>
        <a:spcAft>
          <a:spcPct val="0"/>
        </a:spcAft>
        <a:buClr>
          <a:srgbClr val="0070B9"/>
        </a:buClr>
        <a:buSzPct val="90000"/>
        <a:buFont typeface="Times" pitchFamily="18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458788" indent="-174625" algn="l" rtl="0" eaLnBrk="0" fontAlgn="base" hangingPunct="0">
        <a:spcBef>
          <a:spcPct val="20000"/>
        </a:spcBef>
        <a:spcAft>
          <a:spcPct val="0"/>
        </a:spcAft>
        <a:buClr>
          <a:srgbClr val="0070B9"/>
        </a:buClr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742950" indent="-168275" algn="l" rtl="0" eaLnBrk="0" fontAlgn="base" hangingPunct="0">
        <a:spcBef>
          <a:spcPct val="20000"/>
        </a:spcBef>
        <a:spcAft>
          <a:spcPct val="0"/>
        </a:spcAft>
        <a:buClr>
          <a:srgbClr val="0070B9"/>
        </a:buClr>
        <a:buSzPct val="90000"/>
        <a:buFont typeface="Times" pitchFamily="18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027113" indent="-169863" algn="l" rtl="0" eaLnBrk="0" fontAlgn="base" hangingPunct="0">
        <a:spcBef>
          <a:spcPct val="20000"/>
        </a:spcBef>
        <a:spcAft>
          <a:spcPct val="0"/>
        </a:spcAft>
        <a:buClr>
          <a:srgbClr val="0070B9"/>
        </a:buClr>
        <a:buChar char="–"/>
        <a:defRPr sz="2400">
          <a:solidFill>
            <a:schemeClr val="tx1"/>
          </a:solidFill>
          <a:latin typeface="+mn-lt"/>
          <a:ea typeface="+mn-ea"/>
        </a:defRPr>
      </a:lvl4pPr>
      <a:lvl5pPr marL="1317625" indent="-176213" algn="l" rtl="0" eaLnBrk="0" fontAlgn="base" hangingPunct="0">
        <a:spcBef>
          <a:spcPct val="20000"/>
        </a:spcBef>
        <a:spcAft>
          <a:spcPct val="0"/>
        </a:spcAft>
        <a:buClr>
          <a:srgbClr val="0070B9"/>
        </a:buClr>
        <a:buChar char="»"/>
        <a:defRPr sz="2400" i="1">
          <a:solidFill>
            <a:schemeClr val="tx1"/>
          </a:solidFill>
          <a:latin typeface="+mn-lt"/>
          <a:ea typeface="+mn-ea"/>
        </a:defRPr>
      </a:lvl5pPr>
      <a:lvl6pPr marL="1774825" indent="-176213" algn="l" rtl="0" fontAlgn="base">
        <a:spcBef>
          <a:spcPct val="20000"/>
        </a:spcBef>
        <a:spcAft>
          <a:spcPct val="0"/>
        </a:spcAft>
        <a:buClr>
          <a:srgbClr val="0070B9"/>
        </a:buClr>
        <a:buChar char="»"/>
        <a:defRPr sz="2400" i="1">
          <a:solidFill>
            <a:schemeClr val="tx1"/>
          </a:solidFill>
          <a:latin typeface="+mn-lt"/>
          <a:ea typeface="+mn-ea"/>
        </a:defRPr>
      </a:lvl6pPr>
      <a:lvl7pPr marL="2232025" indent="-176213" algn="l" rtl="0" fontAlgn="base">
        <a:spcBef>
          <a:spcPct val="20000"/>
        </a:spcBef>
        <a:spcAft>
          <a:spcPct val="0"/>
        </a:spcAft>
        <a:buClr>
          <a:srgbClr val="0070B9"/>
        </a:buClr>
        <a:buChar char="»"/>
        <a:defRPr sz="2400" i="1">
          <a:solidFill>
            <a:schemeClr val="tx1"/>
          </a:solidFill>
          <a:latin typeface="+mn-lt"/>
          <a:ea typeface="+mn-ea"/>
        </a:defRPr>
      </a:lvl7pPr>
      <a:lvl8pPr marL="2689225" indent="-176213" algn="l" rtl="0" fontAlgn="base">
        <a:spcBef>
          <a:spcPct val="20000"/>
        </a:spcBef>
        <a:spcAft>
          <a:spcPct val="0"/>
        </a:spcAft>
        <a:buClr>
          <a:srgbClr val="0070B9"/>
        </a:buClr>
        <a:buChar char="»"/>
        <a:defRPr sz="2400" i="1">
          <a:solidFill>
            <a:schemeClr val="tx1"/>
          </a:solidFill>
          <a:latin typeface="+mn-lt"/>
          <a:ea typeface="+mn-ea"/>
        </a:defRPr>
      </a:lvl8pPr>
      <a:lvl9pPr marL="3146425" indent="-176213" algn="l" rtl="0" fontAlgn="base">
        <a:spcBef>
          <a:spcPct val="20000"/>
        </a:spcBef>
        <a:spcAft>
          <a:spcPct val="0"/>
        </a:spcAft>
        <a:buClr>
          <a:srgbClr val="0070B9"/>
        </a:buClr>
        <a:buChar char="»"/>
        <a:defRPr sz="2400" i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1676400"/>
            <a:ext cx="7543800" cy="1600200"/>
          </a:xfrm>
        </p:spPr>
        <p:txBody>
          <a:bodyPr/>
          <a:lstStyle/>
          <a:p>
            <a:pPr algn="ctr" eaLnBrk="1" hangingPunct="1"/>
            <a:r>
              <a:rPr lang="en-US" sz="2800" dirty="0" smtClean="0"/>
              <a:t>The WRF-CMAQ Two-way Coupled Modeling System: Development and Results from Initial Applications</a:t>
            </a:r>
            <a:br>
              <a:rPr lang="en-US" sz="2800" dirty="0" smtClean="0"/>
            </a:br>
            <a:endParaRPr lang="en-US" sz="2800" dirty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3505200"/>
            <a:ext cx="8247063" cy="9144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</a:pPr>
            <a:r>
              <a:rPr lang="en-US" sz="2000" b="1" i="0" dirty="0" smtClean="0"/>
              <a:t>David Wong, </a:t>
            </a:r>
            <a:r>
              <a:rPr lang="en-US" sz="2000" b="1" i="0" dirty="0" err="1" smtClean="0"/>
              <a:t>Rohit</a:t>
            </a:r>
            <a:r>
              <a:rPr lang="en-US" sz="2000" b="1" i="0" dirty="0" smtClean="0"/>
              <a:t> </a:t>
            </a:r>
            <a:r>
              <a:rPr lang="en-US" sz="2000" b="1" i="0" dirty="0" err="1" smtClean="0"/>
              <a:t>Mathur</a:t>
            </a:r>
            <a:r>
              <a:rPr lang="en-US" sz="2000" b="1" i="0" dirty="0" smtClean="0"/>
              <a:t>, Jonathan </a:t>
            </a:r>
            <a:r>
              <a:rPr lang="en-US" sz="2000" b="1" i="0" dirty="0" err="1" smtClean="0"/>
              <a:t>Pleim</a:t>
            </a:r>
            <a:r>
              <a:rPr lang="en-US" sz="2000" b="1" i="0" dirty="0" smtClean="0"/>
              <a:t>, Francis </a:t>
            </a:r>
            <a:r>
              <a:rPr lang="en-US" sz="2000" b="1" i="0" dirty="0" err="1" smtClean="0"/>
              <a:t>Binkowski</a:t>
            </a:r>
            <a:r>
              <a:rPr lang="en-US" sz="2000" b="1" i="0" dirty="0" smtClean="0"/>
              <a:t>, Tanya </a:t>
            </a:r>
            <a:r>
              <a:rPr lang="en-US" sz="2000" b="1" i="0" dirty="0" err="1" smtClean="0"/>
              <a:t>Otte</a:t>
            </a:r>
            <a:r>
              <a:rPr lang="en-US" sz="2000" b="1" i="0" dirty="0" smtClean="0"/>
              <a:t>, Rob Gilliam, </a:t>
            </a:r>
            <a:r>
              <a:rPr lang="en-US" sz="2000" b="1" i="0" dirty="0" err="1" smtClean="0"/>
              <a:t>Aijun</a:t>
            </a:r>
            <a:r>
              <a:rPr lang="en-US" sz="2000" b="1" i="0" dirty="0" smtClean="0"/>
              <a:t> </a:t>
            </a:r>
            <a:r>
              <a:rPr lang="en-US" sz="2000" b="1" i="0" dirty="0" err="1" smtClean="0"/>
              <a:t>Xiu</a:t>
            </a:r>
            <a:r>
              <a:rPr lang="en-US" sz="2000" b="1" i="0" dirty="0" smtClean="0"/>
              <a:t>, Shawn Roselle, Jeffrey Young</a:t>
            </a:r>
            <a:endParaRPr lang="en-US" sz="2000" b="1" i="0" dirty="0" smtClean="0">
              <a:latin typeface="Arial" charset="0"/>
            </a:endParaRPr>
          </a:p>
          <a:p>
            <a:pPr algn="ctr" eaLnBrk="1" hangingPunct="1"/>
            <a:r>
              <a:rPr lang="en-US" sz="1600" dirty="0" smtClean="0">
                <a:latin typeface="Arial" charset="0"/>
              </a:rPr>
              <a:t>Atmospheric Modeling and Analysis Division, NERL, U.S. EPA</a:t>
            </a:r>
          </a:p>
          <a:p>
            <a:pPr algn="ctr" eaLnBrk="1" hangingPunct="1"/>
            <a:endParaRPr lang="en-US" sz="1600" b="1" i="0" dirty="0" smtClean="0">
              <a:latin typeface="Arial" charset="0"/>
            </a:endParaRPr>
          </a:p>
          <a:p>
            <a:pPr eaLnBrk="1" hangingPunct="1"/>
            <a:endParaRPr lang="en-US" sz="2000" dirty="0" smtClean="0"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02040" y="5281136"/>
            <a:ext cx="211256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CMAS 2011 Conference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Chapel Hill, NC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Oct 24-26, 2011 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990600"/>
            <a:ext cx="7772400" cy="304800"/>
          </a:xfrm>
        </p:spPr>
        <p:txBody>
          <a:bodyPr/>
          <a:lstStyle/>
          <a:p>
            <a:pPr algn="ctr"/>
            <a:r>
              <a:rPr lang="en-US" dirty="0" smtClean="0"/>
              <a:t>Environment Variable (cont’d)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C83746-D562-4B7B-9D1C-A83604D6596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838200" y="1828800"/>
          <a:ext cx="7543800" cy="3778254"/>
        </p:xfrm>
        <a:graphic>
          <a:graphicData uri="http://schemas.openxmlformats.org/drawingml/2006/table">
            <a:tbl>
              <a:tblPr/>
              <a:tblGrid>
                <a:gridCol w="2247089"/>
                <a:gridCol w="5296711"/>
              </a:tblGrid>
              <a:tr h="419806">
                <a:tc>
                  <a:txBody>
                    <a:bodyPr/>
                    <a:lstStyle/>
                    <a:p>
                      <a:r>
                        <a:rPr lang="en-US" sz="1200" dirty="0"/>
                        <a:t>DO_LW_CAL </a:t>
                      </a:r>
                    </a:p>
                  </a:txBody>
                  <a:tcPr marL="2048" marR="2048" marT="2048" marB="204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turn on long-wave feedback calculation (default is F) </a:t>
                      </a:r>
                    </a:p>
                  </a:txBody>
                  <a:tcPr marL="2048" marR="2048" marT="2048" marB="204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19806">
                <a:tc>
                  <a:txBody>
                    <a:bodyPr/>
                    <a:lstStyle/>
                    <a:p>
                      <a:r>
                        <a:rPr lang="en-US" sz="1200"/>
                        <a:t>CREATE_PHYSICAL_FILE </a:t>
                      </a:r>
                    </a:p>
                  </a:txBody>
                  <a:tcPr marL="2048" marR="2048" marT="2048" marB="204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create intermediate meteorological data for diagnostic purposes (default is F) </a:t>
                      </a:r>
                    </a:p>
                  </a:txBody>
                  <a:tcPr marL="2048" marR="2048" marT="2048" marB="204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19806">
                <a:tc>
                  <a:txBody>
                    <a:bodyPr/>
                    <a:lstStyle/>
                    <a:p>
                      <a:r>
                        <a:rPr lang="en-US" sz="1200"/>
                        <a:t>FILE_TIME_STEP </a:t>
                      </a:r>
                    </a:p>
                  </a:txBody>
                  <a:tcPr marL="2048" marR="2048" marT="2048" marB="204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time step size of the physical meteorological output file (default = 10000) </a:t>
                      </a:r>
                    </a:p>
                  </a:txBody>
                  <a:tcPr marL="2048" marR="2048" marT="2048" marB="204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19806">
                <a:tc>
                  <a:txBody>
                    <a:bodyPr/>
                    <a:lstStyle/>
                    <a:p>
                      <a:r>
                        <a:rPr lang="en-US" sz="1200"/>
                        <a:t>SD_TIME_SERIES </a:t>
                      </a:r>
                    </a:p>
                  </a:txBody>
                  <a:tcPr marL="2048" marR="2048" marT="2048" marB="204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turn on sub-domain monitoring capability (default is F) </a:t>
                      </a:r>
                    </a:p>
                  </a:txBody>
                  <a:tcPr marL="2048" marR="2048" marT="2048" marB="204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19806">
                <a:tc>
                  <a:txBody>
                    <a:bodyPr/>
                    <a:lstStyle/>
                    <a:p>
                      <a:r>
                        <a:rPr lang="en-US" sz="1200"/>
                        <a:t>SD_SCOL </a:t>
                      </a:r>
                    </a:p>
                  </a:txBody>
                  <a:tcPr marL="2048" marR="2048" marT="2048" marB="204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sub-domain starting column </a:t>
                      </a:r>
                    </a:p>
                  </a:txBody>
                  <a:tcPr marL="2048" marR="2048" marT="2048" marB="204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19806">
                <a:tc>
                  <a:txBody>
                    <a:bodyPr/>
                    <a:lstStyle/>
                    <a:p>
                      <a:r>
                        <a:rPr lang="en-US" sz="1200"/>
                        <a:t>SD_ECOL </a:t>
                      </a:r>
                    </a:p>
                  </a:txBody>
                  <a:tcPr marL="2048" marR="2048" marT="2048" marB="204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sub-domain ending column </a:t>
                      </a:r>
                    </a:p>
                  </a:txBody>
                  <a:tcPr marL="2048" marR="2048" marT="2048" marB="204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19806">
                <a:tc>
                  <a:txBody>
                    <a:bodyPr/>
                    <a:lstStyle/>
                    <a:p>
                      <a:r>
                        <a:rPr lang="en-US" sz="1200"/>
                        <a:t>SD_SROW </a:t>
                      </a:r>
                    </a:p>
                  </a:txBody>
                  <a:tcPr marL="2048" marR="2048" marT="2048" marB="204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sub-domain starting row </a:t>
                      </a:r>
                    </a:p>
                  </a:txBody>
                  <a:tcPr marL="2048" marR="2048" marT="2048" marB="204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19806">
                <a:tc>
                  <a:txBody>
                    <a:bodyPr/>
                    <a:lstStyle/>
                    <a:p>
                      <a:r>
                        <a:rPr lang="en-US" sz="1200" dirty="0"/>
                        <a:t>SD_EROW </a:t>
                      </a:r>
                    </a:p>
                  </a:txBody>
                  <a:tcPr marL="2048" marR="2048" marT="2048" marB="204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sub-domain ending row </a:t>
                      </a:r>
                      <a:endParaRPr lang="en-US" sz="1200" dirty="0" smtClean="0"/>
                    </a:p>
                  </a:txBody>
                  <a:tcPr marL="2048" marR="2048" marT="2048" marB="204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19806">
                <a:tc>
                  <a:txBody>
                    <a:bodyPr/>
                    <a:lstStyle/>
                    <a:p>
                      <a:r>
                        <a:rPr lang="en-US" sz="1200" dirty="0"/>
                        <a:t>SD_CONC_SPCS </a:t>
                      </a:r>
                    </a:p>
                  </a:txBody>
                  <a:tcPr marL="2048" marR="2048" marT="2048" marB="204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sub-domain monitoring species list </a:t>
                      </a:r>
                    </a:p>
                  </a:txBody>
                  <a:tcPr marL="2048" marR="2048" marT="2048" marB="204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990600"/>
            <a:ext cx="7772400" cy="304800"/>
          </a:xfrm>
        </p:spPr>
        <p:txBody>
          <a:bodyPr/>
          <a:lstStyle/>
          <a:p>
            <a:pPr algn="ctr"/>
            <a:r>
              <a:rPr lang="en-US" dirty="0" smtClean="0"/>
              <a:t>Construct the </a:t>
            </a:r>
            <a:r>
              <a:rPr lang="en-US" dirty="0" err="1" smtClean="0"/>
              <a:t>Twoway</a:t>
            </a:r>
            <a:r>
              <a:rPr lang="en-US" dirty="0" smtClean="0"/>
              <a:t> Model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C83746-D562-4B7B-9D1C-A83604D6596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62000" y="2057400"/>
            <a:ext cx="7772400" cy="3473450"/>
          </a:xfrm>
        </p:spPr>
        <p:txBody>
          <a:bodyPr/>
          <a:lstStyle/>
          <a:p>
            <a:r>
              <a:rPr lang="en-US" dirty="0" smtClean="0"/>
              <a:t>It requires WRF 3.3, CMAQ 5.0 and </a:t>
            </a:r>
            <a:r>
              <a:rPr lang="en-US" dirty="0" err="1" smtClean="0"/>
              <a:t>Twoway</a:t>
            </a:r>
            <a:r>
              <a:rPr lang="en-US" dirty="0" smtClean="0"/>
              <a:t> package</a:t>
            </a:r>
          </a:p>
          <a:p>
            <a:r>
              <a:rPr lang="en-US" dirty="0" smtClean="0"/>
              <a:t>Release notes </a:t>
            </a:r>
            <a:r>
              <a:rPr lang="en-US" dirty="0" smtClean="0"/>
              <a:t>contains </a:t>
            </a:r>
            <a:r>
              <a:rPr lang="en-US" dirty="0" smtClean="0"/>
              <a:t>detail procedure to construct the </a:t>
            </a:r>
            <a:r>
              <a:rPr lang="en-US" dirty="0" err="1" smtClean="0"/>
              <a:t>twoway</a:t>
            </a:r>
            <a:r>
              <a:rPr lang="en-US" dirty="0" smtClean="0"/>
              <a:t> model</a:t>
            </a:r>
          </a:p>
          <a:p>
            <a:r>
              <a:rPr lang="en-US" dirty="0" smtClean="0"/>
              <a:t>It also contains a sample of run script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990600"/>
            <a:ext cx="7772400" cy="304800"/>
          </a:xfrm>
        </p:spPr>
        <p:txBody>
          <a:bodyPr/>
          <a:lstStyle/>
          <a:p>
            <a:pPr algn="ctr"/>
            <a:r>
              <a:rPr lang="en-US" dirty="0" smtClean="0"/>
              <a:t>CA Fire Test Case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C83746-D562-4B7B-9D1C-A83604D6596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6" name="Content Placeholder 5" descr="ca-fire-v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33600" y="1981200"/>
            <a:ext cx="2945764" cy="3473450"/>
          </a:xfrm>
        </p:spPr>
      </p:pic>
      <p:sp>
        <p:nvSpPr>
          <p:cNvPr id="7" name="TextBox 6"/>
          <p:cNvSpPr txBox="1"/>
          <p:nvPr/>
        </p:nvSpPr>
        <p:spPr>
          <a:xfrm>
            <a:off x="5562600" y="2057400"/>
            <a:ext cx="363272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/>
              <a:t>Jun 20 – 29, 2008</a:t>
            </a:r>
          </a:p>
          <a:p>
            <a:pPr algn="l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/>
              <a:t>12km</a:t>
            </a:r>
          </a:p>
          <a:p>
            <a:pPr algn="l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/>
              <a:t>WRF 3.1 + CMAQ 4.7.1 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990600"/>
            <a:ext cx="7772400" cy="304800"/>
          </a:xfrm>
        </p:spPr>
        <p:txBody>
          <a:bodyPr/>
          <a:lstStyle/>
          <a:p>
            <a:pPr algn="ctr"/>
            <a:r>
              <a:rPr lang="en-US" dirty="0" smtClean="0"/>
              <a:t>CA Fire Test Case (cont’d)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C83746-D562-4B7B-9D1C-A83604D6596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9" name="Content Placeholder 8" descr="hanford_sw_2008_06_24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905000"/>
            <a:ext cx="3017520" cy="3017520"/>
          </a:xfrm>
        </p:spPr>
      </p:pic>
      <p:pic>
        <p:nvPicPr>
          <p:cNvPr id="10" name="Picture 9" descr="hanford_sw_2008_06_2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0" y="1905000"/>
            <a:ext cx="3017520" cy="3017520"/>
          </a:xfrm>
          <a:prstGeom prst="rect">
            <a:avLst/>
          </a:prstGeom>
        </p:spPr>
      </p:pic>
      <p:pic>
        <p:nvPicPr>
          <p:cNvPr id="11" name="Picture 10" descr="hanford_sw_2008_06_27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26480" y="1905000"/>
            <a:ext cx="3017520" cy="301752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990600"/>
            <a:ext cx="7772400" cy="304800"/>
          </a:xfrm>
        </p:spPr>
        <p:txBody>
          <a:bodyPr/>
          <a:lstStyle/>
          <a:p>
            <a:pPr algn="ctr"/>
            <a:r>
              <a:rPr lang="en-US" dirty="0" smtClean="0"/>
              <a:t>CA Fire Test Case (cont’d)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C83746-D562-4B7B-9D1C-A83604D6596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8" name="Picture 7" descr="4sites_2m_temp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1524000"/>
            <a:ext cx="6858000" cy="4638583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Number Placeholder 6"/>
          <p:cNvSpPr txBox="1">
            <a:spLocks noGrp="1"/>
          </p:cNvSpPr>
          <p:nvPr/>
        </p:nvSpPr>
        <p:spPr bwMode="auto">
          <a:xfrm>
            <a:off x="8382000" y="6553200"/>
            <a:ext cx="609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r" eaLnBrk="0" hangingPunct="0"/>
            <a:fld id="{4A3E0BCB-1170-4DD2-9AEB-FA636E97A660}" type="slidenum">
              <a:rPr lang="en-US" sz="1000" b="1">
                <a:ea typeface="ＭＳ Ｐゴシック" pitchFamily="34" charset="-128"/>
              </a:rPr>
              <a:pPr algn="r" eaLnBrk="0" hangingPunct="0"/>
              <a:t>15</a:t>
            </a:fld>
            <a:endParaRPr lang="en-US" sz="1000" b="1">
              <a:ea typeface="ＭＳ Ｐゴシック" pitchFamily="34" charset="-128"/>
            </a:endParaRPr>
          </a:p>
        </p:txBody>
      </p:sp>
      <p:sp>
        <p:nvSpPr>
          <p:cNvPr id="49156" name="Rectangle 15"/>
          <p:cNvSpPr>
            <a:spLocks noChangeArrowheads="1"/>
          </p:cNvSpPr>
          <p:nvPr/>
        </p:nvSpPr>
        <p:spPr bwMode="auto">
          <a:xfrm>
            <a:off x="609600" y="228600"/>
            <a:ext cx="7467600" cy="1524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en-US" sz="2400">
              <a:ea typeface="ＭＳ Ｐゴシック" pitchFamily="34" charset="-128"/>
            </a:endParaRPr>
          </a:p>
        </p:txBody>
      </p:sp>
      <p:sp>
        <p:nvSpPr>
          <p:cNvPr id="49157" name="Rectangle 16"/>
          <p:cNvSpPr>
            <a:spLocks noChangeArrowheads="1"/>
          </p:cNvSpPr>
          <p:nvPr/>
        </p:nvSpPr>
        <p:spPr bwMode="auto">
          <a:xfrm>
            <a:off x="3657600" y="3317875"/>
            <a:ext cx="4648200" cy="339725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en-US" sz="2400">
              <a:ea typeface="ＭＳ Ｐゴシック" pitchFamily="34" charset="-128"/>
            </a:endParaRPr>
          </a:p>
        </p:txBody>
      </p:sp>
      <p:pic>
        <p:nvPicPr>
          <p:cNvPr id="49158" name="Content Placeholder 16" descr="SW.gif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506413"/>
            <a:ext cx="3771900" cy="3117850"/>
          </a:xfrm>
        </p:spPr>
      </p:pic>
      <p:pic>
        <p:nvPicPr>
          <p:cNvPr id="49159" name="Content Placeholder 18" descr="T2m.gif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871788" y="509588"/>
            <a:ext cx="3763962" cy="2998787"/>
          </a:xfrm>
        </p:spPr>
      </p:pic>
      <p:pic>
        <p:nvPicPr>
          <p:cNvPr id="49160" name="Content Placeholder 20" descr="PBL.gif"/>
          <p:cNvPicPr>
            <a:picLocks noGrp="1" noChangeAspect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743575" y="515938"/>
            <a:ext cx="3760788" cy="3109912"/>
          </a:xfrm>
        </p:spPr>
      </p:pic>
      <p:pic>
        <p:nvPicPr>
          <p:cNvPr id="49161" name="Content Placeholder 14" descr="O3.gif"/>
          <p:cNvPicPr>
            <a:picLocks noGrp="1" noChangeAspect="1"/>
          </p:cNvPicPr>
          <p:nvPr>
            <p:ph sz="quarter"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3078163" y="3636963"/>
            <a:ext cx="3768725" cy="3000375"/>
          </a:xfrm>
        </p:spPr>
      </p:pic>
      <p:pic>
        <p:nvPicPr>
          <p:cNvPr id="49162" name="Picture 15" descr="PM25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61063" y="3646488"/>
            <a:ext cx="3651250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3" name="TextBox 17"/>
          <p:cNvSpPr txBox="1">
            <a:spLocks noChangeArrowheads="1"/>
          </p:cNvSpPr>
          <p:nvPr/>
        </p:nvSpPr>
        <p:spPr bwMode="auto">
          <a:xfrm>
            <a:off x="3886200" y="3352800"/>
            <a:ext cx="4033838" cy="461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>
                <a:ea typeface="ＭＳ Ｐゴシック" pitchFamily="34" charset="-128"/>
              </a:rPr>
              <a:t>O3                             PM2.5</a:t>
            </a:r>
          </a:p>
        </p:txBody>
      </p:sp>
      <p:sp>
        <p:nvSpPr>
          <p:cNvPr id="49164" name="TextBox 14"/>
          <p:cNvSpPr txBox="1">
            <a:spLocks noChangeArrowheads="1"/>
          </p:cNvSpPr>
          <p:nvPr/>
        </p:nvSpPr>
        <p:spPr bwMode="auto">
          <a:xfrm>
            <a:off x="606425" y="201613"/>
            <a:ext cx="7470775" cy="4619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400">
                <a:ea typeface="ＭＳ Ｐゴシック" pitchFamily="34" charset="-128"/>
              </a:rPr>
              <a:t>    SW                            T-2m                            PBL</a:t>
            </a:r>
          </a:p>
        </p:txBody>
      </p:sp>
      <p:sp>
        <p:nvSpPr>
          <p:cNvPr id="49153" name="Rectangle 2"/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381000" y="4114800"/>
            <a:ext cx="2514600" cy="457200"/>
          </a:xfrm>
        </p:spPr>
        <p:txBody>
          <a:bodyPr lIns="91440" rIns="91440" bIns="45720" anchor="ctr"/>
          <a:lstStyle/>
          <a:p>
            <a:pPr eaLnBrk="1" hangingPunct="1"/>
            <a:r>
              <a:rPr lang="en-US" sz="2000" dirty="0" smtClean="0">
                <a:solidFill>
                  <a:schemeClr val="accent2"/>
                </a:solidFill>
              </a:rPr>
              <a:t>WRF-CMAQ w/feedback</a:t>
            </a:r>
            <a:r>
              <a:rPr lang="en-US" sz="2000" dirty="0" smtClean="0">
                <a:solidFill>
                  <a:schemeClr val="tx1"/>
                </a:solidFill>
              </a:rPr>
              <a:t/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    </a:t>
            </a:r>
            <a:r>
              <a:rPr lang="en-US" sz="2000" dirty="0" smtClean="0">
                <a:solidFill>
                  <a:srgbClr val="FF0000"/>
                </a:solidFill>
              </a:rPr>
              <a:t>minus</a:t>
            </a:r>
            <a:r>
              <a:rPr lang="en-US" sz="2000" dirty="0" smtClean="0">
                <a:solidFill>
                  <a:schemeClr val="tx1"/>
                </a:solidFill>
              </a:rPr>
              <a:t/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rgbClr val="008000"/>
                </a:solidFill>
              </a:rPr>
              <a:t>WRF-CMAQ </a:t>
            </a:r>
            <a:br>
              <a:rPr lang="en-US" sz="2000" dirty="0" smtClean="0">
                <a:solidFill>
                  <a:srgbClr val="008000"/>
                </a:solidFill>
              </a:rPr>
            </a:br>
            <a:r>
              <a:rPr lang="en-US" sz="2000" dirty="0" smtClean="0">
                <a:solidFill>
                  <a:srgbClr val="008000"/>
                </a:solidFill>
              </a:rPr>
              <a:t>w/o feedback</a:t>
            </a:r>
          </a:p>
        </p:txBody>
      </p:sp>
      <p:sp>
        <p:nvSpPr>
          <p:cNvPr id="49155" name="Rectangle 8"/>
          <p:cNvSpPr>
            <a:spLocks noChangeArrowheads="1"/>
          </p:cNvSpPr>
          <p:nvPr/>
        </p:nvSpPr>
        <p:spPr bwMode="auto">
          <a:xfrm>
            <a:off x="152400" y="5410200"/>
            <a:ext cx="2971800" cy="8382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400" b="1" dirty="0">
                <a:ea typeface="ＭＳ Ｐゴシック" pitchFamily="34" charset="-128"/>
              </a:rPr>
              <a:t>Substantial changes in O</a:t>
            </a:r>
            <a:r>
              <a:rPr lang="en-US" sz="1400" b="1" baseline="-25000" dirty="0">
                <a:ea typeface="ＭＳ Ｐゴシック" pitchFamily="34" charset="-128"/>
              </a:rPr>
              <a:t>3</a:t>
            </a:r>
            <a:r>
              <a:rPr lang="en-US" sz="1400" b="1" dirty="0">
                <a:ea typeface="ＭＳ Ｐゴシック" pitchFamily="34" charset="-128"/>
              </a:rPr>
              <a:t> and </a:t>
            </a:r>
          </a:p>
          <a:p>
            <a:pPr eaLnBrk="0" hangingPunct="0"/>
            <a:r>
              <a:rPr lang="en-US" sz="1400" b="1" dirty="0">
                <a:ea typeface="ＭＳ Ｐゴシック" pitchFamily="34" charset="-128"/>
              </a:rPr>
              <a:t>PM</a:t>
            </a:r>
            <a:r>
              <a:rPr lang="en-US" sz="1400" b="1" baseline="-25000" dirty="0">
                <a:ea typeface="ＭＳ Ｐゴシック" pitchFamily="34" charset="-128"/>
              </a:rPr>
              <a:t>2.5</a:t>
            </a:r>
            <a:r>
              <a:rPr lang="en-US" sz="1400" b="1" dirty="0">
                <a:ea typeface="ＭＳ Ｐゴシック" pitchFamily="34" charset="-128"/>
              </a:rPr>
              <a:t> due to changes in radiation</a:t>
            </a:r>
          </a:p>
          <a:p>
            <a:pPr eaLnBrk="0" hangingPunct="0"/>
            <a:r>
              <a:rPr lang="en-US" sz="1400" b="1" dirty="0">
                <a:ea typeface="ＭＳ Ｐゴシック" pitchFamily="34" charset="-128"/>
              </a:rPr>
              <a:t>and its effect on the PBL evolution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990600"/>
            <a:ext cx="7772400" cy="304800"/>
          </a:xfrm>
        </p:spPr>
        <p:txBody>
          <a:bodyPr/>
          <a:lstStyle/>
          <a:p>
            <a:pPr algn="ctr"/>
            <a:r>
              <a:rPr lang="en-US" dirty="0" smtClean="0"/>
              <a:t>Summary and Future 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C83746-D562-4B7B-9D1C-A83604D6596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62000" y="1828800"/>
            <a:ext cx="7772400" cy="4114800"/>
          </a:xfrm>
        </p:spPr>
        <p:txBody>
          <a:bodyPr/>
          <a:lstStyle/>
          <a:p>
            <a:r>
              <a:rPr lang="en-US" dirty="0" smtClean="0"/>
              <a:t>The impact of the aerosol feedback has been shown.</a:t>
            </a:r>
          </a:p>
          <a:p>
            <a:r>
              <a:rPr lang="en-US" dirty="0" smtClean="0"/>
              <a:t>The </a:t>
            </a:r>
            <a:r>
              <a:rPr lang="en-US" dirty="0" err="1" smtClean="0"/>
              <a:t>twoway</a:t>
            </a:r>
            <a:r>
              <a:rPr lang="en-US" dirty="0" smtClean="0"/>
              <a:t> model performs in a scalable way and the feedback does not cost much.</a:t>
            </a:r>
          </a:p>
          <a:p>
            <a:r>
              <a:rPr lang="en-US" dirty="0" smtClean="0"/>
              <a:t>Examine the direct aerosol effects using a closed set of aerosol and radiation observations from the DOE/ARM Southern Great Plains site. </a:t>
            </a:r>
          </a:p>
          <a:p>
            <a:r>
              <a:rPr lang="en-US" dirty="0" smtClean="0"/>
              <a:t>Study the impact of ozone on long wave radiation.</a:t>
            </a:r>
          </a:p>
          <a:p>
            <a:r>
              <a:rPr lang="en-US" dirty="0" smtClean="0"/>
              <a:t>Improving the computational efficiency of the more accurate Mie scheme.</a:t>
            </a:r>
          </a:p>
          <a:p>
            <a:r>
              <a:rPr lang="en-US" dirty="0" smtClean="0"/>
              <a:t>Study the aerosol </a:t>
            </a:r>
            <a:r>
              <a:rPr lang="en-US" smtClean="0"/>
              <a:t>indirect effect.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990600"/>
            <a:ext cx="7772400" cy="304800"/>
          </a:xfrm>
        </p:spPr>
        <p:txBody>
          <a:bodyPr/>
          <a:lstStyle/>
          <a:p>
            <a:pPr algn="ctr"/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C83746-D562-4B7B-9D1C-A83604D6596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762000" y="1905000"/>
            <a:ext cx="7772400" cy="3778250"/>
          </a:xfrm>
        </p:spPr>
        <p:txBody>
          <a:bodyPr/>
          <a:lstStyle/>
          <a:p>
            <a:r>
              <a:rPr lang="en-US" dirty="0" smtClean="0"/>
              <a:t>lack of feedback of atmospheric pollutant loading on simulated dynamics</a:t>
            </a:r>
          </a:p>
          <a:p>
            <a:r>
              <a:rPr lang="en-US" dirty="0" smtClean="0"/>
              <a:t>excessive temporal interpolation of coarsely saved meteorological data</a:t>
            </a:r>
          </a:p>
          <a:p>
            <a:r>
              <a:rPr lang="en-US" dirty="0" smtClean="0"/>
              <a:t>repeated reading and writing of data to/from intermediate files, resulting in reduced data accuracy due to truncation error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990600"/>
            <a:ext cx="7772400" cy="304800"/>
          </a:xfrm>
        </p:spPr>
        <p:txBody>
          <a:bodyPr/>
          <a:lstStyle/>
          <a:p>
            <a:pPr algn="ctr"/>
            <a:r>
              <a:rPr lang="en-US" dirty="0" err="1" smtClean="0"/>
              <a:t>Twoway</a:t>
            </a:r>
            <a:r>
              <a:rPr lang="en-US" dirty="0" smtClean="0"/>
              <a:t> Model Domain</a:t>
            </a:r>
            <a:endParaRPr lang="en-US" dirty="0"/>
          </a:p>
        </p:txBody>
      </p:sp>
      <p:pic>
        <p:nvPicPr>
          <p:cNvPr id="5" name="Content Placeholder 4" descr="f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28800" y="1828800"/>
            <a:ext cx="5486400" cy="390984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C83746-D562-4B7B-9D1C-A83604D6596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990600"/>
            <a:ext cx="7772400" cy="304800"/>
          </a:xfrm>
        </p:spPr>
        <p:txBody>
          <a:bodyPr/>
          <a:lstStyle/>
          <a:p>
            <a:pPr algn="ctr"/>
            <a:r>
              <a:rPr lang="en-US" dirty="0" smtClean="0"/>
              <a:t>Domain Decomposition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C83746-D562-4B7B-9D1C-A83604D6596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9" name="Content Placeholder 8" descr="rsl-lite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1440" y="1981200"/>
            <a:ext cx="4389120" cy="3150057"/>
          </a:xfrm>
        </p:spPr>
      </p:pic>
      <p:pic>
        <p:nvPicPr>
          <p:cNvPr id="10" name="Picture 9" descr="cmaq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981200"/>
            <a:ext cx="4389120" cy="31500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05000" y="5486400"/>
            <a:ext cx="1281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RSL-</a:t>
            </a:r>
            <a:r>
              <a:rPr lang="en-US" dirty="0" err="1" smtClean="0"/>
              <a:t>lite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248400" y="5486400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CMAQ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990600"/>
            <a:ext cx="7772400" cy="304800"/>
          </a:xfrm>
        </p:spPr>
        <p:txBody>
          <a:bodyPr/>
          <a:lstStyle/>
          <a:p>
            <a:pPr algn="ctr"/>
            <a:r>
              <a:rPr lang="en-US" dirty="0" err="1" smtClean="0"/>
              <a:t>Twoway</a:t>
            </a:r>
            <a:r>
              <a:rPr lang="en-US" dirty="0" smtClean="0"/>
              <a:t> Model Execution Sequence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C83746-D562-4B7B-9D1C-A83604D6596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7" name="Content Placeholder 6" descr="f04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2286000"/>
            <a:ext cx="8686800" cy="2595146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990600"/>
            <a:ext cx="7772400" cy="304800"/>
          </a:xfrm>
        </p:spPr>
        <p:txBody>
          <a:bodyPr/>
          <a:lstStyle/>
          <a:p>
            <a:pPr algn="ctr"/>
            <a:r>
              <a:rPr lang="en-US" dirty="0" smtClean="0"/>
              <a:t>Execution Performance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C83746-D562-4B7B-9D1C-A83604D6596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</p:nvPr>
        </p:nvGraphicFramePr>
        <p:xfrm>
          <a:off x="304800" y="2362200"/>
          <a:ext cx="8458200" cy="2194560"/>
        </p:xfrm>
        <a:graphic>
          <a:graphicData uri="http://schemas.openxmlformats.org/drawingml/2006/table">
            <a:tbl>
              <a:tblPr/>
              <a:tblGrid>
                <a:gridCol w="6200458"/>
                <a:gridCol w="1128871"/>
                <a:gridCol w="1128871"/>
              </a:tblGrid>
              <a:tr h="165100"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kern="50" dirty="0">
                        <a:latin typeface="Liberation Serif"/>
                        <a:ea typeface="Luxi San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>
                          <a:latin typeface="Liberation Serif"/>
                          <a:ea typeface="Luxi Sans"/>
                          <a:cs typeface="Times New Roman"/>
                        </a:rPr>
                        <a:t>Execution time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51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>
                          <a:latin typeface="Liberation Serif"/>
                          <a:ea typeface="Luxi Sans"/>
                          <a:cs typeface="Times New Roman"/>
                        </a:rPr>
                        <a:t>CAM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>
                          <a:latin typeface="Liberation Serif"/>
                          <a:ea typeface="Luxi Sans"/>
                          <a:cs typeface="Times New Roman"/>
                        </a:rPr>
                        <a:t>RRTMG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37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>
                          <a:latin typeface="Liberation Serif"/>
                          <a:ea typeface="Luxi Sans"/>
                          <a:cs typeface="Luxi Sans"/>
                        </a:rPr>
                        <a:t>                                   WRF only</a:t>
                      </a:r>
                      <a:endParaRPr lang="en-US" sz="1800" kern="50">
                        <a:latin typeface="Liberation Serif"/>
                        <a:ea typeface="Luxi Sans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>
                          <a:latin typeface="Liberation Serif"/>
                          <a:ea typeface="Luxi Sans"/>
                          <a:cs typeface="Luxi Sans"/>
                        </a:rPr>
                        <a:t>                                   MCIP</a:t>
                      </a:r>
                      <a:endParaRPr lang="en-US" sz="1800" kern="50">
                        <a:latin typeface="Liberation Serif"/>
                        <a:ea typeface="Luxi Sans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>
                          <a:latin typeface="Liberation Serif"/>
                          <a:ea typeface="Luxi Sans"/>
                          <a:cs typeface="Luxi Sans"/>
                        </a:rPr>
                        <a:t>                                   Offline CMAQ</a:t>
                      </a:r>
                      <a:endParaRPr lang="en-US" sz="1800" kern="50">
                        <a:latin typeface="Liberation Serif"/>
                        <a:ea typeface="Luxi Sans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>
                          <a:latin typeface="Liberation Serif"/>
                          <a:ea typeface="Luxi Sans"/>
                          <a:cs typeface="Luxi Sans"/>
                        </a:rPr>
                        <a:t>Loose couple system, Total time</a:t>
                      </a:r>
                      <a:endParaRPr lang="en-US" sz="1800" kern="50">
                        <a:latin typeface="Liberation Serif"/>
                        <a:ea typeface="Luxi San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>
                          <a:latin typeface="Liberation Serif"/>
                          <a:ea typeface="Luxi Sans"/>
                          <a:cs typeface="Times New Roman"/>
                        </a:rPr>
                        <a:t>0:19:59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>
                          <a:latin typeface="Liberation Serif"/>
                          <a:ea typeface="Luxi Sans"/>
                          <a:cs typeface="Times New Roman"/>
                        </a:rPr>
                        <a:t>0:02:31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>
                          <a:latin typeface="Liberation Serif"/>
                          <a:ea typeface="Luxi Sans"/>
                          <a:cs typeface="Times New Roman"/>
                        </a:rPr>
                        <a:t>1:18:28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>
                          <a:latin typeface="Liberation Serif"/>
                          <a:ea typeface="Luxi Sans"/>
                          <a:cs typeface="Times New Roman"/>
                        </a:rPr>
                        <a:t> </a:t>
                      </a:r>
                      <a:r>
                        <a:rPr lang="en-US" sz="1800" kern="50" dirty="0" smtClean="0">
                          <a:latin typeface="Liberation Serif"/>
                          <a:ea typeface="Luxi Sans"/>
                          <a:cs typeface="Times New Roman"/>
                        </a:rPr>
                        <a:t> 1:40:58</a:t>
                      </a:r>
                      <a:endParaRPr lang="en-US" sz="1800" kern="50" dirty="0">
                        <a:latin typeface="Liberation Serif"/>
                        <a:ea typeface="Luxi San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>
                          <a:latin typeface="Liberation Serif"/>
                          <a:ea typeface="Luxi Sans"/>
                          <a:cs typeface="Times New Roman"/>
                        </a:rPr>
                        <a:t>0:18:50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>
                          <a:latin typeface="Liberation Serif"/>
                          <a:ea typeface="Luxi Sans"/>
                          <a:cs typeface="Times New Roman"/>
                        </a:rPr>
                        <a:t>0:02:31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>
                          <a:latin typeface="Liberation Serif"/>
                          <a:ea typeface="Luxi Sans"/>
                          <a:cs typeface="Times New Roman"/>
                        </a:rPr>
                        <a:t>1:19:05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>
                          <a:latin typeface="Liberation Serif"/>
                          <a:ea typeface="Luxi Sans"/>
                          <a:cs typeface="Times New Roman"/>
                        </a:rPr>
                        <a:t>1:40:26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>
                          <a:latin typeface="Liberation Serif"/>
                          <a:ea typeface="Luxi Sans"/>
                          <a:cs typeface="Luxi Sans"/>
                        </a:rPr>
                        <a:t>Coupling system w/o feedback and call frequency ratio 5:1</a:t>
                      </a:r>
                      <a:endParaRPr lang="en-US" sz="1800" kern="50">
                        <a:latin typeface="Liberation Serif"/>
                        <a:ea typeface="Luxi San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>
                          <a:latin typeface="Liberation Serif"/>
                          <a:ea typeface="Luxi Sans"/>
                          <a:cs typeface="Times New Roman"/>
                        </a:rPr>
                        <a:t>1:41:12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>
                          <a:latin typeface="Liberation Serif"/>
                          <a:ea typeface="Luxi Sans"/>
                          <a:cs typeface="Times New Roman"/>
                        </a:rPr>
                        <a:t>1:48:59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>
                          <a:latin typeface="Liberation Serif"/>
                          <a:ea typeface="Luxi Sans"/>
                          <a:cs typeface="Luxi Sans"/>
                        </a:rPr>
                        <a:t>Coupling system w/ feedback and call frequency ratio 5:1</a:t>
                      </a:r>
                      <a:endParaRPr lang="en-US" sz="1800" kern="50">
                        <a:latin typeface="Liberation Serif"/>
                        <a:ea typeface="Luxi San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>
                          <a:latin typeface="Liberation Serif"/>
                          <a:ea typeface="Luxi Sans"/>
                          <a:cs typeface="Times New Roman"/>
                        </a:rPr>
                        <a:t>1:43:39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>
                          <a:latin typeface="Liberation Serif"/>
                          <a:ea typeface="Luxi Sans"/>
                          <a:cs typeface="Times New Roman"/>
                        </a:rPr>
                        <a:t>2:54:25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990600"/>
            <a:ext cx="7772400" cy="304800"/>
          </a:xfrm>
        </p:spPr>
        <p:txBody>
          <a:bodyPr/>
          <a:lstStyle/>
          <a:p>
            <a:pPr algn="ctr"/>
            <a:r>
              <a:rPr lang="en-US" dirty="0" smtClean="0"/>
              <a:t>Execution Performance (cont’d)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C83746-D562-4B7B-9D1C-A83604D6596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</p:nvPr>
        </p:nvGraphicFramePr>
        <p:xfrm>
          <a:off x="152400" y="3124200"/>
          <a:ext cx="8839201" cy="1371600"/>
        </p:xfrm>
        <a:graphic>
          <a:graphicData uri="http://schemas.openxmlformats.org/drawingml/2006/table">
            <a:tbl>
              <a:tblPr/>
              <a:tblGrid>
                <a:gridCol w="1274121"/>
                <a:gridCol w="1006492"/>
                <a:gridCol w="904686"/>
                <a:gridCol w="955589"/>
                <a:gridCol w="858915"/>
                <a:gridCol w="1019997"/>
                <a:gridCol w="914400"/>
                <a:gridCol w="1066800"/>
                <a:gridCol w="838201"/>
              </a:tblGrid>
              <a:tr h="176530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i="0" kern="50" dirty="0">
                          <a:latin typeface="Liberation Serif"/>
                          <a:ea typeface="Luxi Sans"/>
                          <a:cs typeface="Times New Roman"/>
                        </a:rPr>
                        <a:t>Processor</a:t>
                      </a:r>
                      <a:endParaRPr lang="en-US" sz="1400" i="1" kern="50" dirty="0">
                        <a:latin typeface="Liberation Serif"/>
                        <a:ea typeface="Luxi Sans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i="0" kern="50" dirty="0">
                          <a:latin typeface="Liberation Serif"/>
                          <a:ea typeface="Luxi Sans"/>
                          <a:cs typeface="Times New Roman"/>
                        </a:rPr>
                        <a:t>configuration</a:t>
                      </a:r>
                      <a:endParaRPr lang="en-US" sz="1400" i="1" kern="50" dirty="0">
                        <a:latin typeface="Liberation Serif"/>
                        <a:ea typeface="Luxi San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i="0" kern="50">
                          <a:latin typeface="Liberation Serif"/>
                          <a:ea typeface="Luxi Sans"/>
                          <a:cs typeface="Times New Roman"/>
                        </a:rPr>
                        <a:t>CAM</a:t>
                      </a:r>
                      <a:endParaRPr lang="en-US" sz="1400" i="1" kern="50">
                        <a:latin typeface="Liberation Serif"/>
                        <a:ea typeface="Luxi San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i="0" kern="50">
                          <a:latin typeface="Liberation Serif"/>
                          <a:ea typeface="Luxi Sans"/>
                          <a:cs typeface="Times New Roman"/>
                        </a:rPr>
                        <a:t>RRTMG</a:t>
                      </a:r>
                      <a:endParaRPr lang="en-US" sz="1400" i="1" kern="50">
                        <a:latin typeface="Liberation Serif"/>
                        <a:ea typeface="Luxi San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765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i="0" kern="50" dirty="0">
                          <a:latin typeface="Liberation Serif"/>
                          <a:ea typeface="Luxi Sans"/>
                          <a:cs typeface="Times New Roman"/>
                        </a:rPr>
                        <a:t>w/o feedback</a:t>
                      </a:r>
                      <a:endParaRPr lang="en-US" sz="1400" i="1" kern="50" dirty="0">
                        <a:latin typeface="Liberation Serif"/>
                        <a:ea typeface="Luxi San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i="0" kern="50">
                          <a:latin typeface="Liberation Serif"/>
                          <a:ea typeface="Luxi Sans"/>
                          <a:cs typeface="Times New Roman"/>
                        </a:rPr>
                        <a:t>speedup</a:t>
                      </a:r>
                      <a:endParaRPr lang="en-US" sz="1400" i="1" kern="50">
                        <a:latin typeface="Liberation Serif"/>
                        <a:ea typeface="Luxi San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i="0" kern="50">
                          <a:latin typeface="Liberation Serif"/>
                          <a:ea typeface="Luxi Sans"/>
                          <a:cs typeface="Times New Roman"/>
                        </a:rPr>
                        <a:t>w/ feedback</a:t>
                      </a:r>
                      <a:endParaRPr lang="en-US" sz="1400" i="1" kern="50">
                        <a:latin typeface="Liberation Serif"/>
                        <a:ea typeface="Luxi San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i="0" kern="50">
                          <a:latin typeface="Liberation Serif"/>
                          <a:ea typeface="Luxi Sans"/>
                          <a:cs typeface="Times New Roman"/>
                        </a:rPr>
                        <a:t>speedup</a:t>
                      </a:r>
                      <a:endParaRPr lang="en-US" sz="1400" i="1" kern="50">
                        <a:latin typeface="Liberation Serif"/>
                        <a:ea typeface="Luxi San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i="0" kern="50">
                          <a:latin typeface="Liberation Serif"/>
                          <a:ea typeface="Luxi Sans"/>
                          <a:cs typeface="Times New Roman"/>
                        </a:rPr>
                        <a:t>w/o feedback</a:t>
                      </a:r>
                      <a:endParaRPr lang="en-US" sz="1400" i="1" kern="50">
                        <a:latin typeface="Liberation Serif"/>
                        <a:ea typeface="Luxi San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i="0" kern="50">
                          <a:latin typeface="Liberation Serif"/>
                          <a:ea typeface="Luxi Sans"/>
                          <a:cs typeface="Times New Roman"/>
                        </a:rPr>
                        <a:t>Speedup</a:t>
                      </a:r>
                      <a:endParaRPr lang="en-US" sz="1400" i="1" kern="50">
                        <a:latin typeface="Liberation Serif"/>
                        <a:ea typeface="Luxi San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i="0" kern="50">
                          <a:latin typeface="Liberation Serif"/>
                          <a:ea typeface="Luxi Sans"/>
                          <a:cs typeface="Times New Roman"/>
                        </a:rPr>
                        <a:t>w/ feedback</a:t>
                      </a:r>
                      <a:endParaRPr lang="en-US" sz="1400" i="1" kern="50">
                        <a:latin typeface="Liberation Serif"/>
                        <a:ea typeface="Luxi San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i="0" kern="50">
                          <a:latin typeface="Liberation Serif"/>
                          <a:ea typeface="Luxi Sans"/>
                          <a:cs typeface="Times New Roman"/>
                        </a:rPr>
                        <a:t>speedup</a:t>
                      </a:r>
                      <a:endParaRPr lang="en-US" sz="1400" i="1" kern="50">
                        <a:latin typeface="Liberation Serif"/>
                        <a:ea typeface="Luxi San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10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i="0" kern="50" dirty="0">
                          <a:latin typeface="Liberation Serif"/>
                          <a:ea typeface="Luxi Sans"/>
                          <a:cs typeface="Times New Roman"/>
                        </a:rPr>
                        <a:t>4x8</a:t>
                      </a:r>
                      <a:endParaRPr lang="en-US" sz="1600" i="1" kern="50" dirty="0">
                        <a:latin typeface="Liberation Serif"/>
                        <a:ea typeface="Luxi San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i="0" kern="50">
                          <a:latin typeface="Liberation Serif"/>
                          <a:ea typeface="Luxi Sans"/>
                          <a:cs typeface="Times New Roman"/>
                        </a:rPr>
                        <a:t>2:05:06</a:t>
                      </a:r>
                      <a:endParaRPr lang="en-US" sz="1600" i="1" kern="50">
                        <a:latin typeface="Liberation Serif"/>
                        <a:ea typeface="Luxi San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600" i="0" kern="50">
                        <a:latin typeface="Liberation Serif"/>
                        <a:ea typeface="Luxi San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i="0" kern="50">
                          <a:latin typeface="Liberation Serif"/>
                          <a:ea typeface="Luxi Sans"/>
                          <a:cs typeface="Times New Roman"/>
                        </a:rPr>
                        <a:t>2:08:21</a:t>
                      </a:r>
                      <a:endParaRPr lang="en-US" sz="1600" i="1" kern="50">
                        <a:latin typeface="Liberation Serif"/>
                        <a:ea typeface="Luxi San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600" i="0" kern="50">
                        <a:latin typeface="Liberation Serif"/>
                        <a:ea typeface="Luxi San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i="0" kern="50">
                          <a:latin typeface="Liberation Serif"/>
                          <a:ea typeface="Luxi Sans"/>
                          <a:cs typeface="Times New Roman"/>
                        </a:rPr>
                        <a:t>2:13:17</a:t>
                      </a:r>
                      <a:endParaRPr lang="en-US" sz="1600" i="1" kern="50">
                        <a:latin typeface="Liberation Serif"/>
                        <a:ea typeface="Luxi San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600" i="0" kern="50">
                        <a:latin typeface="Liberation Serif"/>
                        <a:ea typeface="Luxi San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i="0" kern="50">
                          <a:latin typeface="Liberation Serif"/>
                          <a:ea typeface="Luxi Sans"/>
                          <a:cs typeface="Times New Roman"/>
                        </a:rPr>
                        <a:t>3:19:25</a:t>
                      </a:r>
                      <a:endParaRPr lang="en-US" sz="1600" i="1" kern="50">
                        <a:latin typeface="Liberation Serif"/>
                        <a:ea typeface="Luxi San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600" i="0" kern="50">
                        <a:latin typeface="Liberation Serif"/>
                        <a:ea typeface="Luxi San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95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i="0" kern="50" dirty="0">
                          <a:latin typeface="Liberation Serif"/>
                          <a:ea typeface="Luxi Sans"/>
                          <a:cs typeface="Times New Roman"/>
                        </a:rPr>
                        <a:t>8x8</a:t>
                      </a:r>
                      <a:endParaRPr lang="en-US" sz="1600" i="1" kern="50" dirty="0">
                        <a:latin typeface="Liberation Serif"/>
                        <a:ea typeface="Luxi San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i="0" kern="50" dirty="0">
                          <a:latin typeface="Liberation Serif"/>
                          <a:ea typeface="Luxi Sans"/>
                          <a:cs typeface="Times New Roman"/>
                        </a:rPr>
                        <a:t>1:19:46</a:t>
                      </a:r>
                      <a:endParaRPr lang="en-US" sz="1600" i="1" kern="50" dirty="0">
                        <a:latin typeface="Liberation Serif"/>
                        <a:ea typeface="Luxi San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i="0" kern="50" dirty="0">
                          <a:latin typeface="Liberation Serif"/>
                          <a:ea typeface="Luxi Sans"/>
                          <a:cs typeface="Times New Roman"/>
                        </a:rPr>
                        <a:t>1.57</a:t>
                      </a:r>
                      <a:endParaRPr lang="en-US" sz="1600" i="1" kern="50" dirty="0">
                        <a:latin typeface="Liberation Serif"/>
                        <a:ea typeface="Luxi San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i="0" kern="50">
                          <a:latin typeface="Liberation Serif"/>
                          <a:ea typeface="Luxi Sans"/>
                          <a:cs typeface="Times New Roman"/>
                        </a:rPr>
                        <a:t>1:21:57</a:t>
                      </a:r>
                      <a:endParaRPr lang="en-US" sz="1600" i="1" kern="50">
                        <a:latin typeface="Liberation Serif"/>
                        <a:ea typeface="Luxi San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i="0" kern="50">
                          <a:latin typeface="Liberation Serif"/>
                          <a:ea typeface="Luxi Sans"/>
                          <a:cs typeface="Times New Roman"/>
                        </a:rPr>
                        <a:t>1.57</a:t>
                      </a:r>
                      <a:endParaRPr lang="en-US" sz="1600" i="1" kern="50">
                        <a:latin typeface="Liberation Serif"/>
                        <a:ea typeface="Luxi San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i="0" kern="50" dirty="0" smtClean="0">
                          <a:latin typeface="Liberation Serif"/>
                          <a:ea typeface="Luxi Sans"/>
                          <a:cs typeface="Times New Roman"/>
                        </a:rPr>
                        <a:t>1:24:12</a:t>
                      </a:r>
                      <a:endParaRPr lang="en-US" sz="1600" i="1" kern="50" dirty="0">
                        <a:latin typeface="Liberation Serif"/>
                        <a:ea typeface="Luxi San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i="0" kern="50">
                          <a:latin typeface="Liberation Serif"/>
                          <a:ea typeface="Luxi Sans"/>
                          <a:cs typeface="Times New Roman"/>
                        </a:rPr>
                        <a:t>1.58</a:t>
                      </a:r>
                      <a:endParaRPr lang="en-US" sz="1600" i="1" kern="50">
                        <a:latin typeface="Liberation Serif"/>
                        <a:ea typeface="Luxi San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i="0" kern="50">
                          <a:latin typeface="Liberation Serif"/>
                          <a:ea typeface="Luxi Sans"/>
                          <a:cs typeface="Times New Roman"/>
                        </a:rPr>
                        <a:t>1:58:21</a:t>
                      </a:r>
                      <a:endParaRPr lang="en-US" sz="1600" i="1" kern="50">
                        <a:latin typeface="Liberation Serif"/>
                        <a:ea typeface="Luxi San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i="0" kern="50">
                          <a:latin typeface="Liberation Serif"/>
                          <a:ea typeface="Luxi Sans"/>
                          <a:cs typeface="Times New Roman"/>
                        </a:rPr>
                        <a:t>1.68</a:t>
                      </a:r>
                      <a:endParaRPr lang="en-US" sz="1600" i="1" kern="50">
                        <a:latin typeface="Liberation Serif"/>
                        <a:ea typeface="Luxi San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23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i="0" kern="50">
                          <a:latin typeface="Liberation Serif"/>
                          <a:ea typeface="Luxi Sans"/>
                          <a:cs typeface="Times New Roman"/>
                        </a:rPr>
                        <a:t>8x16</a:t>
                      </a:r>
                      <a:endParaRPr lang="en-US" sz="1600" i="1" kern="50">
                        <a:latin typeface="Liberation Serif"/>
                        <a:ea typeface="Luxi San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i="0" kern="50">
                          <a:latin typeface="Liberation Serif"/>
                          <a:ea typeface="Luxi Sans"/>
                          <a:cs typeface="Times New Roman"/>
                        </a:rPr>
                        <a:t>0:55:28</a:t>
                      </a:r>
                      <a:endParaRPr lang="en-US" sz="1600" i="1" kern="50">
                        <a:latin typeface="Liberation Serif"/>
                        <a:ea typeface="Luxi San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i="0" kern="50">
                          <a:latin typeface="Liberation Serif"/>
                          <a:ea typeface="Luxi Sans"/>
                          <a:cs typeface="Times New Roman"/>
                        </a:rPr>
                        <a:t>2.26</a:t>
                      </a:r>
                      <a:endParaRPr lang="en-US" sz="1600" i="1" kern="50">
                        <a:latin typeface="Liberation Serif"/>
                        <a:ea typeface="Luxi San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i="0" kern="50" dirty="0">
                          <a:latin typeface="Liberation Serif"/>
                          <a:ea typeface="Luxi Sans"/>
                          <a:cs typeface="Times New Roman"/>
                        </a:rPr>
                        <a:t>0:55:12</a:t>
                      </a:r>
                      <a:endParaRPr lang="en-US" sz="1600" i="1" kern="50" dirty="0">
                        <a:latin typeface="Liberation Serif"/>
                        <a:ea typeface="Luxi San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i="0" kern="50" dirty="0">
                          <a:latin typeface="Liberation Serif"/>
                          <a:ea typeface="Luxi Sans"/>
                          <a:cs typeface="Times New Roman"/>
                        </a:rPr>
                        <a:t>2.33</a:t>
                      </a:r>
                      <a:endParaRPr lang="en-US" sz="1600" i="1" kern="50" dirty="0">
                        <a:latin typeface="Liberation Serif"/>
                        <a:ea typeface="Luxi San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i="0" kern="50" dirty="0">
                          <a:latin typeface="Liberation Serif"/>
                          <a:ea typeface="Luxi Sans"/>
                          <a:cs typeface="Times New Roman"/>
                        </a:rPr>
                        <a:t>0:56:38</a:t>
                      </a:r>
                      <a:endParaRPr lang="en-US" sz="1600" i="1" kern="50" dirty="0">
                        <a:latin typeface="Liberation Serif"/>
                        <a:ea typeface="Luxi San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i="0" kern="50" dirty="0">
                          <a:latin typeface="Liberation Serif"/>
                          <a:ea typeface="Luxi Sans"/>
                          <a:cs typeface="Times New Roman"/>
                        </a:rPr>
                        <a:t>2.35</a:t>
                      </a:r>
                      <a:endParaRPr lang="en-US" sz="1600" i="1" kern="50" dirty="0">
                        <a:latin typeface="Liberation Serif"/>
                        <a:ea typeface="Luxi San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i="0" kern="50" dirty="0">
                          <a:latin typeface="Liberation Serif"/>
                          <a:ea typeface="Luxi Sans"/>
                          <a:cs typeface="Times New Roman"/>
                        </a:rPr>
                        <a:t>1:14:14</a:t>
                      </a:r>
                      <a:endParaRPr lang="en-US" sz="1600" i="1" kern="50" dirty="0">
                        <a:latin typeface="Liberation Serif"/>
                        <a:ea typeface="Luxi San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i="0" kern="50" dirty="0">
                          <a:latin typeface="Liberation Serif"/>
                          <a:ea typeface="Luxi Sans"/>
                          <a:cs typeface="Times New Roman"/>
                        </a:rPr>
                        <a:t>2.69</a:t>
                      </a:r>
                      <a:endParaRPr lang="en-US" sz="1600" i="1" kern="50" dirty="0">
                        <a:latin typeface="Liberation Serif"/>
                        <a:ea typeface="Luxi San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990600"/>
            <a:ext cx="7772400" cy="304800"/>
          </a:xfrm>
        </p:spPr>
        <p:txBody>
          <a:bodyPr/>
          <a:lstStyle/>
          <a:p>
            <a:pPr algn="ctr"/>
            <a:r>
              <a:rPr lang="en-US" dirty="0" smtClean="0"/>
              <a:t>General Information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C83746-D562-4B7B-9D1C-A83604D6596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600" y="1752600"/>
            <a:ext cx="7772400" cy="4191000"/>
          </a:xfrm>
        </p:spPr>
        <p:txBody>
          <a:bodyPr/>
          <a:lstStyle/>
          <a:p>
            <a:r>
              <a:rPr lang="en-US" dirty="0" err="1" smtClean="0"/>
              <a:t>Twoway</a:t>
            </a:r>
            <a:r>
              <a:rPr lang="en-US" dirty="0" smtClean="0"/>
              <a:t> model (release version) is built using WRF 3.3 and CMAQ 5.0. It requires the latest libraries: IOAPI version 3.1, STENEX and PARIO.</a:t>
            </a:r>
          </a:p>
          <a:p>
            <a:r>
              <a:rPr lang="en-US" dirty="0" smtClean="0"/>
              <a:t>In only implemented with the EM core. </a:t>
            </a:r>
          </a:p>
          <a:p>
            <a:r>
              <a:rPr lang="en-US" dirty="0" smtClean="0"/>
              <a:t>It only supports CAM and RRTMG radiation schemes. </a:t>
            </a:r>
          </a:p>
          <a:p>
            <a:r>
              <a:rPr lang="en-US" dirty="0" smtClean="0"/>
              <a:t>It does not support chemical mechanism, saprc99 and aerosol dynamics, AE5.</a:t>
            </a:r>
          </a:p>
          <a:p>
            <a:r>
              <a:rPr lang="en-US" dirty="0" smtClean="0"/>
              <a:t>Long wave aerosol direct effect has been implemented but has not been thoroughly evaluated. It is considered a research option.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990600"/>
            <a:ext cx="7772400" cy="304800"/>
          </a:xfrm>
        </p:spPr>
        <p:txBody>
          <a:bodyPr/>
          <a:lstStyle/>
          <a:p>
            <a:pPr algn="ctr"/>
            <a:r>
              <a:rPr lang="en-US" dirty="0" smtClean="0"/>
              <a:t>Environment Variable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C83746-D562-4B7B-9D1C-A83604D6596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</p:nvPr>
        </p:nvGraphicFramePr>
        <p:xfrm>
          <a:off x="228600" y="1828800"/>
          <a:ext cx="8915400" cy="3778248"/>
        </p:xfrm>
        <a:graphic>
          <a:graphicData uri="http://schemas.openxmlformats.org/drawingml/2006/table">
            <a:tbl>
              <a:tblPr/>
              <a:tblGrid>
                <a:gridCol w="1905000"/>
                <a:gridCol w="7010400"/>
              </a:tblGrid>
              <a:tr h="314854">
                <a:tc>
                  <a:txBody>
                    <a:bodyPr/>
                    <a:lstStyle/>
                    <a:p>
                      <a:r>
                        <a:rPr lang="en-US" sz="1400" dirty="0"/>
                        <a:t>RUN_CMAQ_DRIVER </a:t>
                      </a:r>
                    </a:p>
                  </a:txBody>
                  <a:tcPr marL="984" marR="984" marT="984" marB="9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turn on CMAQ portion of the twoway model (default is F) </a:t>
                      </a:r>
                    </a:p>
                  </a:txBody>
                  <a:tcPr marL="984" marR="984" marT="984" marB="9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4854">
                <a:tc>
                  <a:txBody>
                    <a:bodyPr/>
                    <a:lstStyle/>
                    <a:p>
                      <a:r>
                        <a:rPr lang="en-US" sz="1400" dirty="0"/>
                        <a:t>DO_SW_CAL </a:t>
                      </a:r>
                    </a:p>
                  </a:txBody>
                  <a:tcPr marL="984" marR="984" marT="984" marB="9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turn on short-wave feedback calculation (default is F) </a:t>
                      </a:r>
                    </a:p>
                  </a:txBody>
                  <a:tcPr marL="984" marR="984" marT="984" marB="9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4854">
                <a:tc>
                  <a:txBody>
                    <a:bodyPr/>
                    <a:lstStyle/>
                    <a:p>
                      <a:r>
                        <a:rPr lang="en-US" sz="1400"/>
                        <a:t>WRF_CMAQ_FREQ </a:t>
                      </a:r>
                    </a:p>
                  </a:txBody>
                  <a:tcPr marL="984" marR="984" marT="984" marB="9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WRF and CMAQ calling frequency (default is 1) </a:t>
                      </a:r>
                    </a:p>
                  </a:txBody>
                  <a:tcPr marL="984" marR="984" marT="984" marB="9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4854">
                <a:tc>
                  <a:txBody>
                    <a:bodyPr/>
                    <a:lstStyle/>
                    <a:p>
                      <a:r>
                        <a:rPr lang="en-US" sz="1400"/>
                        <a:t>WRF_COL_DIM </a:t>
                      </a:r>
                    </a:p>
                  </a:txBody>
                  <a:tcPr marL="984" marR="984" marT="984" marB="9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WRF </a:t>
                      </a:r>
                      <a:r>
                        <a:rPr lang="en-US" sz="1400" dirty="0" err="1"/>
                        <a:t>west_east_stag</a:t>
                      </a:r>
                      <a:r>
                        <a:rPr lang="en-US" sz="1400" dirty="0"/>
                        <a:t> dimension size </a:t>
                      </a:r>
                    </a:p>
                  </a:txBody>
                  <a:tcPr marL="984" marR="984" marT="984" marB="9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4854">
                <a:tc>
                  <a:txBody>
                    <a:bodyPr/>
                    <a:lstStyle/>
                    <a:p>
                      <a:r>
                        <a:rPr lang="en-US" sz="1400"/>
                        <a:t>WRF_ROW_DIM </a:t>
                      </a:r>
                    </a:p>
                  </a:txBody>
                  <a:tcPr marL="984" marR="984" marT="984" marB="9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WRF south_north_stag dimension size </a:t>
                      </a:r>
                    </a:p>
                  </a:txBody>
                  <a:tcPr marL="984" marR="984" marT="984" marB="9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4854">
                <a:tc>
                  <a:txBody>
                    <a:bodyPr/>
                    <a:lstStyle/>
                    <a:p>
                      <a:r>
                        <a:rPr lang="en-US" sz="1400"/>
                        <a:t>WRF_LAY_DIM </a:t>
                      </a:r>
                    </a:p>
                  </a:txBody>
                  <a:tcPr marL="984" marR="984" marT="984" marB="9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WRF bottom_top_stag dimension size </a:t>
                      </a:r>
                    </a:p>
                  </a:txBody>
                  <a:tcPr marL="984" marR="984" marT="984" marB="9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485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400" dirty="0" smtClean="0"/>
                        <a:t>CMAQ_COL_DIM</a:t>
                      </a:r>
                      <a:endParaRPr lang="en-US" sz="1400" dirty="0"/>
                    </a:p>
                  </a:txBody>
                  <a:tcPr marL="984" marR="984" marT="984" marB="9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number of columns in the CMAQ domain </a:t>
                      </a:r>
                    </a:p>
                  </a:txBody>
                  <a:tcPr marL="984" marR="984" marT="984" marB="9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4854">
                <a:tc>
                  <a:txBody>
                    <a:bodyPr/>
                    <a:lstStyle/>
                    <a:p>
                      <a:r>
                        <a:rPr lang="en-US" sz="1400"/>
                        <a:t>CMAQ_ROW_DIM </a:t>
                      </a:r>
                    </a:p>
                  </a:txBody>
                  <a:tcPr marL="984" marR="984" marT="984" marB="9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number of rows in the CMAQ domain </a:t>
                      </a:r>
                    </a:p>
                  </a:txBody>
                  <a:tcPr marL="984" marR="984" marT="984" marB="9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4854">
                <a:tc>
                  <a:txBody>
                    <a:bodyPr/>
                    <a:lstStyle/>
                    <a:p>
                      <a:r>
                        <a:rPr lang="en-US" sz="1400"/>
                        <a:t>TWOWAY_DELTA_X </a:t>
                      </a:r>
                    </a:p>
                  </a:txBody>
                  <a:tcPr marL="984" marR="984" marT="984" marB="9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distance </a:t>
                      </a:r>
                      <a:r>
                        <a:rPr lang="en-US" sz="1400" dirty="0"/>
                        <a:t>between the WRF and CMAQ lower left corner in the x-direction (default is 5</a:t>
                      </a:r>
                      <a:r>
                        <a:rPr lang="en-US" sz="1400" dirty="0" smtClean="0"/>
                        <a:t>)</a:t>
                      </a:r>
                      <a:endParaRPr lang="en-US" sz="1400" dirty="0"/>
                    </a:p>
                  </a:txBody>
                  <a:tcPr marL="984" marR="984" marT="984" marB="9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4854">
                <a:tc>
                  <a:txBody>
                    <a:bodyPr/>
                    <a:lstStyle/>
                    <a:p>
                      <a:r>
                        <a:rPr lang="en-US" sz="1400"/>
                        <a:t>TWOWAY_DELTA_Y </a:t>
                      </a:r>
                    </a:p>
                  </a:txBody>
                  <a:tcPr marL="984" marR="984" marT="984" marB="9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distance between the WRF and CMAQ lower left corner in the y-direction (default is 5</a:t>
                      </a:r>
                      <a:r>
                        <a:rPr lang="en-US" sz="1400" dirty="0" smtClean="0"/>
                        <a:t>)</a:t>
                      </a:r>
                      <a:endParaRPr lang="en-US" sz="1400" dirty="0"/>
                    </a:p>
                  </a:txBody>
                  <a:tcPr marL="984" marR="984" marT="984" marB="9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4854">
                <a:tc>
                  <a:txBody>
                    <a:bodyPr/>
                    <a:lstStyle/>
                    <a:p>
                      <a:r>
                        <a:rPr lang="en-US" sz="1400"/>
                        <a:t>WRF_LC_REF_LAT </a:t>
                      </a:r>
                    </a:p>
                  </a:txBody>
                  <a:tcPr marL="984" marR="984" marT="984" marB="9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Lambert conformal reference latitude </a:t>
                      </a:r>
                    </a:p>
                  </a:txBody>
                  <a:tcPr marL="984" marR="984" marT="984" marB="9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4854">
                <a:tc>
                  <a:txBody>
                    <a:bodyPr/>
                    <a:lstStyle/>
                    <a:p>
                      <a:r>
                        <a:rPr lang="en-US" sz="1400"/>
                        <a:t>IOAPI_OFFSET_64 </a:t>
                      </a:r>
                    </a:p>
                  </a:txBody>
                  <a:tcPr marL="984" marR="984" marT="984" marB="9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turn of 64bit offset in IOAPI library (default is </a:t>
                      </a:r>
                      <a:r>
                        <a:rPr lang="en-US" sz="1400" dirty="0" smtClean="0"/>
                        <a:t>F)</a:t>
                      </a:r>
                      <a:endParaRPr lang="en-US" sz="1400" dirty="0"/>
                    </a:p>
                  </a:txBody>
                  <a:tcPr marL="984" marR="984" marT="984" marB="9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5635</TotalTime>
  <Words>674</Words>
  <Application>Microsoft Office PowerPoint</Application>
  <PresentationFormat>On-screen Show (4:3)</PresentationFormat>
  <Paragraphs>162</Paragraphs>
  <Slides>16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Blank Presentation</vt:lpstr>
      <vt:lpstr>The WRF-CMAQ Two-way Coupled Modeling System: Development and Results from Initial Applications </vt:lpstr>
      <vt:lpstr>Motivation</vt:lpstr>
      <vt:lpstr>Twoway Model Domain</vt:lpstr>
      <vt:lpstr>Domain Decomposition</vt:lpstr>
      <vt:lpstr>Twoway Model Execution Sequence</vt:lpstr>
      <vt:lpstr>Execution Performance</vt:lpstr>
      <vt:lpstr>Execution Performance (cont’d)</vt:lpstr>
      <vt:lpstr>General Information</vt:lpstr>
      <vt:lpstr>Environment Variable</vt:lpstr>
      <vt:lpstr>Environment Variable (cont’d)</vt:lpstr>
      <vt:lpstr>Construct the Twoway Model</vt:lpstr>
      <vt:lpstr>CA Fire Test Case</vt:lpstr>
      <vt:lpstr>CA Fire Test Case (cont’d)</vt:lpstr>
      <vt:lpstr>CA Fire Test Case (cont’d)</vt:lpstr>
      <vt:lpstr>WRF-CMAQ w/feedback     minus WRF-CMAQ  w/o feedback</vt:lpstr>
      <vt:lpstr>Summary and Future Work</vt:lpstr>
    </vt:vector>
  </TitlesOfParts>
  <Company>ORD-EPA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WRF-CMAQ 2-way coupled system</dc:title>
  <dc:creator>pleim</dc:creator>
  <cp:lastModifiedBy>dwong03</cp:lastModifiedBy>
  <cp:revision>207</cp:revision>
  <dcterms:created xsi:type="dcterms:W3CDTF">2008-09-17T17:30:18Z</dcterms:created>
  <dcterms:modified xsi:type="dcterms:W3CDTF">2011-10-25T02:11:56Z</dcterms:modified>
</cp:coreProperties>
</file>