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572" r:id="rId2"/>
    <p:sldId id="574" r:id="rId3"/>
    <p:sldId id="575" r:id="rId4"/>
    <p:sldId id="576" r:id="rId5"/>
    <p:sldId id="577" r:id="rId6"/>
    <p:sldId id="579" r:id="rId7"/>
    <p:sldId id="612" r:id="rId8"/>
    <p:sldId id="623" r:id="rId9"/>
    <p:sldId id="582" r:id="rId10"/>
    <p:sldId id="616" r:id="rId11"/>
    <p:sldId id="617" r:id="rId12"/>
    <p:sldId id="619" r:id="rId13"/>
    <p:sldId id="618" r:id="rId14"/>
    <p:sldId id="589" r:id="rId15"/>
    <p:sldId id="620" r:id="rId16"/>
    <p:sldId id="621" r:id="rId17"/>
    <p:sldId id="605" r:id="rId18"/>
    <p:sldId id="593" r:id="rId19"/>
    <p:sldId id="596" r:id="rId20"/>
    <p:sldId id="601" r:id="rId21"/>
    <p:sldId id="615" r:id="rId22"/>
    <p:sldId id="609" r:id="rId23"/>
    <p:sldId id="600" r:id="rId24"/>
    <p:sldId id="606" r:id="rId25"/>
    <p:sldId id="611" r:id="rId26"/>
    <p:sldId id="578" r:id="rId27"/>
    <p:sldId id="613" r:id="rId28"/>
    <p:sldId id="607" r:id="rId29"/>
    <p:sldId id="614" r:id="rId30"/>
    <p:sldId id="590" r:id="rId31"/>
    <p:sldId id="604" r:id="rId32"/>
    <p:sldId id="622" r:id="rId3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FFFFFF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9933"/>
    <a:srgbClr val="00CC00"/>
    <a:srgbClr val="FF3300"/>
    <a:srgbClr val="3333CC"/>
    <a:srgbClr val="00A0F0"/>
    <a:srgbClr val="FFFFCC"/>
    <a:srgbClr val="0084C6"/>
    <a:srgbClr val="0041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6574" autoAdjust="0"/>
  </p:normalViewPr>
  <p:slideViewPr>
    <p:cSldViewPr snapToGrid="0">
      <p:cViewPr varScale="1">
        <p:scale>
          <a:sx n="59" d="100"/>
          <a:sy n="59" d="100"/>
        </p:scale>
        <p:origin x="-492" y="-9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40"/>
    </p:cViewPr>
  </p:sorterViewPr>
  <p:notesViewPr>
    <p:cSldViewPr snapToGrid="0">
      <p:cViewPr>
        <p:scale>
          <a:sx n="150" d="100"/>
          <a:sy n="150" d="100"/>
        </p:scale>
        <p:origin x="-72" y="2388"/>
      </p:cViewPr>
      <p:guideLst>
        <p:guide orient="horz" pos="2926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m29226\Local%20Settings\Temporary%20Internet%20Files\Content.Outlook\INLWLS1U\Max8hr_cum%20from%20Oct%202007%20thru%20Aug%2010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29226\Local%20Settings\Temporary%20Internet%20Files\Content.Outlook\INLWLS1U\Max8hr_cum%20from%20Oct%202007%20thru%20Aug%2010.xls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ir%20Quality\Ozone%20Verification%20Statistics\Max8hr_cum%20from%20Oct%202007%20thru%20July%20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29226\Desktop\COPM01_stats_2011jan_jun35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59436611795705"/>
          <c:y val="0.16053904942793903"/>
          <c:w val="0.90986470113924056"/>
          <c:h val="0.74291497975708498"/>
        </c:manualLayout>
      </c:layout>
      <c:lineChart>
        <c:grouping val="standard"/>
        <c:ser>
          <c:idx val="3"/>
          <c:order val="0"/>
          <c:tx>
            <c:v>Fraction Correct 75ppb</c:v>
          </c:tx>
          <c:cat>
            <c:numRef>
              <c:f>'From April 2009'!$B$16:$GC$16</c:f>
              <c:numCache>
                <c:formatCode>d\-mmm</c:formatCode>
                <c:ptCount val="184"/>
                <c:pt idx="0">
                  <c:v>39904</c:v>
                </c:pt>
                <c:pt idx="1">
                  <c:v>39905</c:v>
                </c:pt>
                <c:pt idx="2">
                  <c:v>39906</c:v>
                </c:pt>
                <c:pt idx="3">
                  <c:v>39907</c:v>
                </c:pt>
                <c:pt idx="4">
                  <c:v>39908</c:v>
                </c:pt>
                <c:pt idx="5">
                  <c:v>39909</c:v>
                </c:pt>
                <c:pt idx="6">
                  <c:v>39910</c:v>
                </c:pt>
                <c:pt idx="7">
                  <c:v>39911</c:v>
                </c:pt>
                <c:pt idx="8">
                  <c:v>39912</c:v>
                </c:pt>
                <c:pt idx="9">
                  <c:v>39913</c:v>
                </c:pt>
                <c:pt idx="10">
                  <c:v>39914</c:v>
                </c:pt>
                <c:pt idx="11">
                  <c:v>39915</c:v>
                </c:pt>
                <c:pt idx="12">
                  <c:v>39916</c:v>
                </c:pt>
                <c:pt idx="13">
                  <c:v>39917</c:v>
                </c:pt>
                <c:pt idx="14">
                  <c:v>39918</c:v>
                </c:pt>
                <c:pt idx="15">
                  <c:v>39919</c:v>
                </c:pt>
                <c:pt idx="16">
                  <c:v>39920</c:v>
                </c:pt>
                <c:pt idx="17">
                  <c:v>39921</c:v>
                </c:pt>
                <c:pt idx="18">
                  <c:v>39922</c:v>
                </c:pt>
                <c:pt idx="19">
                  <c:v>39923</c:v>
                </c:pt>
                <c:pt idx="20">
                  <c:v>39924</c:v>
                </c:pt>
                <c:pt idx="21">
                  <c:v>39925</c:v>
                </c:pt>
                <c:pt idx="22">
                  <c:v>39926</c:v>
                </c:pt>
                <c:pt idx="23">
                  <c:v>39927</c:v>
                </c:pt>
                <c:pt idx="24">
                  <c:v>39928</c:v>
                </c:pt>
                <c:pt idx="25">
                  <c:v>39929</c:v>
                </c:pt>
                <c:pt idx="26">
                  <c:v>39930</c:v>
                </c:pt>
                <c:pt idx="27">
                  <c:v>39931</c:v>
                </c:pt>
                <c:pt idx="28">
                  <c:v>39932</c:v>
                </c:pt>
                <c:pt idx="29">
                  <c:v>39933</c:v>
                </c:pt>
                <c:pt idx="30">
                  <c:v>39934</c:v>
                </c:pt>
                <c:pt idx="31">
                  <c:v>39935</c:v>
                </c:pt>
                <c:pt idx="32">
                  <c:v>39936</c:v>
                </c:pt>
                <c:pt idx="33">
                  <c:v>39937</c:v>
                </c:pt>
                <c:pt idx="34">
                  <c:v>39938</c:v>
                </c:pt>
                <c:pt idx="35">
                  <c:v>39939</c:v>
                </c:pt>
                <c:pt idx="36">
                  <c:v>39940</c:v>
                </c:pt>
                <c:pt idx="37">
                  <c:v>39941</c:v>
                </c:pt>
                <c:pt idx="38">
                  <c:v>39942</c:v>
                </c:pt>
                <c:pt idx="39">
                  <c:v>39943</c:v>
                </c:pt>
                <c:pt idx="40">
                  <c:v>39944</c:v>
                </c:pt>
                <c:pt idx="41">
                  <c:v>39945</c:v>
                </c:pt>
                <c:pt idx="42">
                  <c:v>39946</c:v>
                </c:pt>
                <c:pt idx="43">
                  <c:v>39947</c:v>
                </c:pt>
                <c:pt idx="44">
                  <c:v>39948</c:v>
                </c:pt>
                <c:pt idx="45">
                  <c:v>39949</c:v>
                </c:pt>
                <c:pt idx="46">
                  <c:v>39950</c:v>
                </c:pt>
                <c:pt idx="47">
                  <c:v>39951</c:v>
                </c:pt>
                <c:pt idx="48">
                  <c:v>39952</c:v>
                </c:pt>
                <c:pt idx="49">
                  <c:v>39953</c:v>
                </c:pt>
                <c:pt idx="50">
                  <c:v>39954</c:v>
                </c:pt>
                <c:pt idx="51">
                  <c:v>39955</c:v>
                </c:pt>
                <c:pt idx="52">
                  <c:v>39956</c:v>
                </c:pt>
                <c:pt idx="53">
                  <c:v>39957</c:v>
                </c:pt>
                <c:pt idx="54">
                  <c:v>39958</c:v>
                </c:pt>
                <c:pt idx="55">
                  <c:v>39959</c:v>
                </c:pt>
                <c:pt idx="56">
                  <c:v>39960</c:v>
                </c:pt>
                <c:pt idx="57">
                  <c:v>39961</c:v>
                </c:pt>
                <c:pt idx="58">
                  <c:v>39962</c:v>
                </c:pt>
                <c:pt idx="59">
                  <c:v>39963</c:v>
                </c:pt>
                <c:pt idx="60">
                  <c:v>39964</c:v>
                </c:pt>
                <c:pt idx="61">
                  <c:v>39965</c:v>
                </c:pt>
                <c:pt idx="62">
                  <c:v>39966</c:v>
                </c:pt>
                <c:pt idx="63">
                  <c:v>39967</c:v>
                </c:pt>
                <c:pt idx="64">
                  <c:v>39968</c:v>
                </c:pt>
                <c:pt idx="65">
                  <c:v>39969</c:v>
                </c:pt>
                <c:pt idx="66">
                  <c:v>39970</c:v>
                </c:pt>
                <c:pt idx="67">
                  <c:v>39971</c:v>
                </c:pt>
                <c:pt idx="68">
                  <c:v>39972</c:v>
                </c:pt>
                <c:pt idx="69">
                  <c:v>39973</c:v>
                </c:pt>
                <c:pt idx="70">
                  <c:v>39974</c:v>
                </c:pt>
                <c:pt idx="71">
                  <c:v>39975</c:v>
                </c:pt>
                <c:pt idx="72">
                  <c:v>39976</c:v>
                </c:pt>
                <c:pt idx="73">
                  <c:v>39977</c:v>
                </c:pt>
                <c:pt idx="74">
                  <c:v>39978</c:v>
                </c:pt>
                <c:pt idx="75">
                  <c:v>39979</c:v>
                </c:pt>
                <c:pt idx="76">
                  <c:v>39980</c:v>
                </c:pt>
                <c:pt idx="77">
                  <c:v>39981</c:v>
                </c:pt>
                <c:pt idx="78">
                  <c:v>39982</c:v>
                </c:pt>
                <c:pt idx="79">
                  <c:v>39983</c:v>
                </c:pt>
                <c:pt idx="80">
                  <c:v>39984</c:v>
                </c:pt>
                <c:pt idx="81">
                  <c:v>39985</c:v>
                </c:pt>
                <c:pt idx="82">
                  <c:v>39986</c:v>
                </c:pt>
                <c:pt idx="83">
                  <c:v>39987</c:v>
                </c:pt>
                <c:pt idx="84">
                  <c:v>39988</c:v>
                </c:pt>
                <c:pt idx="85">
                  <c:v>39989</c:v>
                </c:pt>
                <c:pt idx="86">
                  <c:v>39990</c:v>
                </c:pt>
                <c:pt idx="87">
                  <c:v>39991</c:v>
                </c:pt>
                <c:pt idx="88">
                  <c:v>39992</c:v>
                </c:pt>
                <c:pt idx="89">
                  <c:v>39993</c:v>
                </c:pt>
                <c:pt idx="90">
                  <c:v>39994</c:v>
                </c:pt>
                <c:pt idx="91">
                  <c:v>39995</c:v>
                </c:pt>
                <c:pt idx="92">
                  <c:v>39996</c:v>
                </c:pt>
                <c:pt idx="93">
                  <c:v>39997</c:v>
                </c:pt>
                <c:pt idx="94">
                  <c:v>39998</c:v>
                </c:pt>
                <c:pt idx="95">
                  <c:v>39999</c:v>
                </c:pt>
                <c:pt idx="96">
                  <c:v>40000</c:v>
                </c:pt>
                <c:pt idx="97">
                  <c:v>40001</c:v>
                </c:pt>
                <c:pt idx="98">
                  <c:v>40002</c:v>
                </c:pt>
                <c:pt idx="99">
                  <c:v>40003</c:v>
                </c:pt>
                <c:pt idx="100">
                  <c:v>40004</c:v>
                </c:pt>
                <c:pt idx="101">
                  <c:v>40005</c:v>
                </c:pt>
                <c:pt idx="102">
                  <c:v>40006</c:v>
                </c:pt>
                <c:pt idx="103">
                  <c:v>40007</c:v>
                </c:pt>
                <c:pt idx="104">
                  <c:v>40008</c:v>
                </c:pt>
                <c:pt idx="105">
                  <c:v>40009</c:v>
                </c:pt>
                <c:pt idx="106">
                  <c:v>40010</c:v>
                </c:pt>
                <c:pt idx="107">
                  <c:v>40011</c:v>
                </c:pt>
                <c:pt idx="108">
                  <c:v>40012</c:v>
                </c:pt>
                <c:pt idx="109">
                  <c:v>40013</c:v>
                </c:pt>
                <c:pt idx="110">
                  <c:v>40014</c:v>
                </c:pt>
                <c:pt idx="111">
                  <c:v>40015</c:v>
                </c:pt>
                <c:pt idx="112">
                  <c:v>40016</c:v>
                </c:pt>
                <c:pt idx="113">
                  <c:v>40017</c:v>
                </c:pt>
                <c:pt idx="114">
                  <c:v>40018</c:v>
                </c:pt>
                <c:pt idx="115">
                  <c:v>40019</c:v>
                </c:pt>
                <c:pt idx="116">
                  <c:v>40020</c:v>
                </c:pt>
                <c:pt idx="117">
                  <c:v>40021</c:v>
                </c:pt>
                <c:pt idx="118">
                  <c:v>40022</c:v>
                </c:pt>
                <c:pt idx="119">
                  <c:v>40023</c:v>
                </c:pt>
                <c:pt idx="120">
                  <c:v>40024</c:v>
                </c:pt>
                <c:pt idx="121">
                  <c:v>40025</c:v>
                </c:pt>
                <c:pt idx="122">
                  <c:v>40026</c:v>
                </c:pt>
                <c:pt idx="123">
                  <c:v>40027</c:v>
                </c:pt>
                <c:pt idx="124">
                  <c:v>40028</c:v>
                </c:pt>
                <c:pt idx="125">
                  <c:v>40029</c:v>
                </c:pt>
                <c:pt idx="126">
                  <c:v>40030</c:v>
                </c:pt>
                <c:pt idx="127">
                  <c:v>40031</c:v>
                </c:pt>
                <c:pt idx="128">
                  <c:v>40032</c:v>
                </c:pt>
                <c:pt idx="129">
                  <c:v>40033</c:v>
                </c:pt>
                <c:pt idx="130">
                  <c:v>40034</c:v>
                </c:pt>
                <c:pt idx="131">
                  <c:v>40035</c:v>
                </c:pt>
                <c:pt idx="132">
                  <c:v>40036</c:v>
                </c:pt>
                <c:pt idx="133">
                  <c:v>40037</c:v>
                </c:pt>
                <c:pt idx="134">
                  <c:v>40038</c:v>
                </c:pt>
                <c:pt idx="135">
                  <c:v>40039</c:v>
                </c:pt>
                <c:pt idx="136">
                  <c:v>40040</c:v>
                </c:pt>
                <c:pt idx="137">
                  <c:v>40041</c:v>
                </c:pt>
                <c:pt idx="138">
                  <c:v>40042</c:v>
                </c:pt>
                <c:pt idx="139">
                  <c:v>40043</c:v>
                </c:pt>
                <c:pt idx="140">
                  <c:v>40044</c:v>
                </c:pt>
                <c:pt idx="141">
                  <c:v>40045</c:v>
                </c:pt>
                <c:pt idx="142">
                  <c:v>40046</c:v>
                </c:pt>
                <c:pt idx="143">
                  <c:v>40047</c:v>
                </c:pt>
                <c:pt idx="144">
                  <c:v>40048</c:v>
                </c:pt>
                <c:pt idx="145">
                  <c:v>40049</c:v>
                </c:pt>
                <c:pt idx="146">
                  <c:v>40050</c:v>
                </c:pt>
                <c:pt idx="147">
                  <c:v>40051</c:v>
                </c:pt>
                <c:pt idx="148">
                  <c:v>40052</c:v>
                </c:pt>
                <c:pt idx="149">
                  <c:v>40053</c:v>
                </c:pt>
                <c:pt idx="150">
                  <c:v>40054</c:v>
                </c:pt>
                <c:pt idx="151">
                  <c:v>40055</c:v>
                </c:pt>
                <c:pt idx="152">
                  <c:v>40056</c:v>
                </c:pt>
                <c:pt idx="153">
                  <c:v>40057</c:v>
                </c:pt>
                <c:pt idx="154">
                  <c:v>40058</c:v>
                </c:pt>
                <c:pt idx="155">
                  <c:v>40059</c:v>
                </c:pt>
                <c:pt idx="156">
                  <c:v>40060</c:v>
                </c:pt>
                <c:pt idx="157">
                  <c:v>40061</c:v>
                </c:pt>
                <c:pt idx="158">
                  <c:v>40062</c:v>
                </c:pt>
                <c:pt idx="159">
                  <c:v>40063</c:v>
                </c:pt>
                <c:pt idx="160">
                  <c:v>40064</c:v>
                </c:pt>
                <c:pt idx="161">
                  <c:v>40065</c:v>
                </c:pt>
                <c:pt idx="162">
                  <c:v>40066</c:v>
                </c:pt>
                <c:pt idx="163">
                  <c:v>40067</c:v>
                </c:pt>
                <c:pt idx="164">
                  <c:v>40068</c:v>
                </c:pt>
                <c:pt idx="165">
                  <c:v>40069</c:v>
                </c:pt>
                <c:pt idx="166">
                  <c:v>40070</c:v>
                </c:pt>
                <c:pt idx="167">
                  <c:v>40071</c:v>
                </c:pt>
                <c:pt idx="168">
                  <c:v>40072</c:v>
                </c:pt>
                <c:pt idx="169">
                  <c:v>40073</c:v>
                </c:pt>
                <c:pt idx="170">
                  <c:v>40074</c:v>
                </c:pt>
                <c:pt idx="171">
                  <c:v>40075</c:v>
                </c:pt>
                <c:pt idx="172">
                  <c:v>40076</c:v>
                </c:pt>
                <c:pt idx="173">
                  <c:v>40077</c:v>
                </c:pt>
                <c:pt idx="174">
                  <c:v>40078</c:v>
                </c:pt>
                <c:pt idx="175">
                  <c:v>40079</c:v>
                </c:pt>
                <c:pt idx="176">
                  <c:v>40080</c:v>
                </c:pt>
                <c:pt idx="177">
                  <c:v>40081</c:v>
                </c:pt>
                <c:pt idx="178">
                  <c:v>40082</c:v>
                </c:pt>
                <c:pt idx="179">
                  <c:v>40083</c:v>
                </c:pt>
                <c:pt idx="180">
                  <c:v>40084</c:v>
                </c:pt>
                <c:pt idx="181">
                  <c:v>40085</c:v>
                </c:pt>
                <c:pt idx="182">
                  <c:v>40086</c:v>
                </c:pt>
                <c:pt idx="183">
                  <c:v>40087</c:v>
                </c:pt>
              </c:numCache>
            </c:numRef>
          </c:cat>
          <c:val>
            <c:numRef>
              <c:f>'From April 2009'!$B$55:$GC$55</c:f>
              <c:numCache>
                <c:formatCode>General</c:formatCode>
                <c:ptCount val="184"/>
                <c:pt idx="0">
                  <c:v>1</c:v>
                </c:pt>
                <c:pt idx="1">
                  <c:v>1</c:v>
                </c:pt>
                <c:pt idx="2">
                  <c:v>0.998</c:v>
                </c:pt>
                <c:pt idx="3">
                  <c:v>0.996</c:v>
                </c:pt>
                <c:pt idx="4">
                  <c:v>0.999</c:v>
                </c:pt>
                <c:pt idx="5">
                  <c:v>1</c:v>
                </c:pt>
                <c:pt idx="6">
                  <c:v>0.998</c:v>
                </c:pt>
                <c:pt idx="7">
                  <c:v>0.996</c:v>
                </c:pt>
                <c:pt idx="8">
                  <c:v>0.999</c:v>
                </c:pt>
                <c:pt idx="9">
                  <c:v>1</c:v>
                </c:pt>
                <c:pt idx="10">
                  <c:v>1</c:v>
                </c:pt>
                <c:pt idx="11">
                  <c:v>0.997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0.99099999999999999</c:v>
                </c:pt>
                <c:pt idx="16">
                  <c:v>1</c:v>
                </c:pt>
                <c:pt idx="17">
                  <c:v>0.99199999999999999</c:v>
                </c:pt>
                <c:pt idx="18">
                  <c:v>0.996</c:v>
                </c:pt>
                <c:pt idx="19">
                  <c:v>0.97800000000000065</c:v>
                </c:pt>
                <c:pt idx="20">
                  <c:v>0.95300000000000062</c:v>
                </c:pt>
                <c:pt idx="21">
                  <c:v>0.97400000000000064</c:v>
                </c:pt>
                <c:pt idx="22">
                  <c:v>0.997</c:v>
                </c:pt>
                <c:pt idx="23">
                  <c:v>0.995</c:v>
                </c:pt>
                <c:pt idx="24">
                  <c:v>0.99299999999999999</c:v>
                </c:pt>
                <c:pt idx="25">
                  <c:v>0.99</c:v>
                </c:pt>
                <c:pt idx="26">
                  <c:v>0.98299999999999998</c:v>
                </c:pt>
                <c:pt idx="27">
                  <c:v>0.99</c:v>
                </c:pt>
                <c:pt idx="28">
                  <c:v>0.999</c:v>
                </c:pt>
                <c:pt idx="29">
                  <c:v>0.99099999999999999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0.999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0.999</c:v>
                </c:pt>
                <c:pt idx="42">
                  <c:v>1</c:v>
                </c:pt>
                <c:pt idx="43">
                  <c:v>1</c:v>
                </c:pt>
                <c:pt idx="44">
                  <c:v>0.995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0.998</c:v>
                </c:pt>
                <c:pt idx="49">
                  <c:v>0.95400000000000063</c:v>
                </c:pt>
                <c:pt idx="50">
                  <c:v>0.92400000000000004</c:v>
                </c:pt>
                <c:pt idx="51">
                  <c:v>0.96500000000000064</c:v>
                </c:pt>
                <c:pt idx="52">
                  <c:v>0.99199999999999999</c:v>
                </c:pt>
                <c:pt idx="53">
                  <c:v>0.998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0.995</c:v>
                </c:pt>
                <c:pt idx="58">
                  <c:v>0.97900000000000065</c:v>
                </c:pt>
                <c:pt idx="59">
                  <c:v>0.96100000000000063</c:v>
                </c:pt>
                <c:pt idx="60">
                  <c:v>0.98199999999999998</c:v>
                </c:pt>
                <c:pt idx="61">
                  <c:v>0.97700000000000065</c:v>
                </c:pt>
                <c:pt idx="62">
                  <c:v>0.98199999999999998</c:v>
                </c:pt>
                <c:pt idx="63">
                  <c:v>0.996</c:v>
                </c:pt>
                <c:pt idx="67">
                  <c:v>0.95800000000000063</c:v>
                </c:pt>
                <c:pt idx="68">
                  <c:v>0.98399999999999999</c:v>
                </c:pt>
                <c:pt idx="69">
                  <c:v>0.998</c:v>
                </c:pt>
                <c:pt idx="70">
                  <c:v>0.97900000000000065</c:v>
                </c:pt>
                <c:pt idx="71">
                  <c:v>0.998</c:v>
                </c:pt>
                <c:pt idx="72">
                  <c:v>0.999</c:v>
                </c:pt>
                <c:pt idx="73">
                  <c:v>0.999</c:v>
                </c:pt>
                <c:pt idx="74">
                  <c:v>0.999</c:v>
                </c:pt>
                <c:pt idx="75">
                  <c:v>0.998</c:v>
                </c:pt>
                <c:pt idx="76">
                  <c:v>0.996</c:v>
                </c:pt>
                <c:pt idx="77">
                  <c:v>0.99</c:v>
                </c:pt>
                <c:pt idx="78">
                  <c:v>0.98499999999999999</c:v>
                </c:pt>
                <c:pt idx="79">
                  <c:v>0.98799999999999999</c:v>
                </c:pt>
                <c:pt idx="80">
                  <c:v>1</c:v>
                </c:pt>
                <c:pt idx="81">
                  <c:v>0.997</c:v>
                </c:pt>
                <c:pt idx="82">
                  <c:v>0.97700000000000065</c:v>
                </c:pt>
                <c:pt idx="83">
                  <c:v>0.94699999999999995</c:v>
                </c:pt>
                <c:pt idx="84">
                  <c:v>0.90600000000000003</c:v>
                </c:pt>
                <c:pt idx="85">
                  <c:v>0.88200000000000123</c:v>
                </c:pt>
                <c:pt idx="86">
                  <c:v>0.89300000000000135</c:v>
                </c:pt>
                <c:pt idx="87">
                  <c:v>0.92400000000000004</c:v>
                </c:pt>
                <c:pt idx="88">
                  <c:v>0.94899999999999995</c:v>
                </c:pt>
                <c:pt idx="91">
                  <c:v>0.94099999999999995</c:v>
                </c:pt>
                <c:pt idx="92">
                  <c:v>0.93899999999999995</c:v>
                </c:pt>
                <c:pt idx="93">
                  <c:v>0.97400000000000064</c:v>
                </c:pt>
                <c:pt idx="94">
                  <c:v>0.997</c:v>
                </c:pt>
                <c:pt idx="95">
                  <c:v>1</c:v>
                </c:pt>
                <c:pt idx="96">
                  <c:v>0.997</c:v>
                </c:pt>
                <c:pt idx="99">
                  <c:v>0.98399999999999999</c:v>
                </c:pt>
                <c:pt idx="100">
                  <c:v>0.95300000000000062</c:v>
                </c:pt>
                <c:pt idx="101">
                  <c:v>0.96300000000000063</c:v>
                </c:pt>
                <c:pt idx="102">
                  <c:v>0.97800000000000065</c:v>
                </c:pt>
                <c:pt idx="103">
                  <c:v>0.997</c:v>
                </c:pt>
                <c:pt idx="104">
                  <c:v>0.97300000000000064</c:v>
                </c:pt>
                <c:pt idx="105">
                  <c:v>0.95300000000000062</c:v>
                </c:pt>
                <c:pt idx="107">
                  <c:v>0.95200000000000062</c:v>
                </c:pt>
                <c:pt idx="108">
                  <c:v>0.94499999999999995</c:v>
                </c:pt>
                <c:pt idx="109">
                  <c:v>0.96300000000000063</c:v>
                </c:pt>
                <c:pt idx="112">
                  <c:v>0.97000000000000064</c:v>
                </c:pt>
                <c:pt idx="113">
                  <c:v>0.99199999999999999</c:v>
                </c:pt>
                <c:pt idx="114">
                  <c:v>0.97500000000000064</c:v>
                </c:pt>
                <c:pt idx="115">
                  <c:v>0.94599999999999995</c:v>
                </c:pt>
                <c:pt idx="116">
                  <c:v>0.97500000000000064</c:v>
                </c:pt>
                <c:pt idx="117">
                  <c:v>0.96200000000000063</c:v>
                </c:pt>
                <c:pt idx="118">
                  <c:v>0.92100000000000004</c:v>
                </c:pt>
                <c:pt idx="119">
                  <c:v>0.97000000000000064</c:v>
                </c:pt>
                <c:pt idx="122">
                  <c:v>0.95000000000000062</c:v>
                </c:pt>
                <c:pt idx="123">
                  <c:v>0.98099999999999998</c:v>
                </c:pt>
                <c:pt idx="124">
                  <c:v>0.97800000000000065</c:v>
                </c:pt>
                <c:pt idx="125">
                  <c:v>0.94699999999999995</c:v>
                </c:pt>
                <c:pt idx="126">
                  <c:v>0.98799999999999999</c:v>
                </c:pt>
                <c:pt idx="127">
                  <c:v>0.997</c:v>
                </c:pt>
                <c:pt idx="128">
                  <c:v>0.98499999999999999</c:v>
                </c:pt>
                <c:pt idx="129">
                  <c:v>0.97200000000000064</c:v>
                </c:pt>
                <c:pt idx="130">
                  <c:v>0.94799999999999995</c:v>
                </c:pt>
                <c:pt idx="131">
                  <c:v>0.96000000000000063</c:v>
                </c:pt>
                <c:pt idx="132">
                  <c:v>0.96100000000000063</c:v>
                </c:pt>
                <c:pt idx="133">
                  <c:v>0.96500000000000064</c:v>
                </c:pt>
                <c:pt idx="134">
                  <c:v>0.96800000000000064</c:v>
                </c:pt>
                <c:pt idx="135">
                  <c:v>0.91400000000000003</c:v>
                </c:pt>
                <c:pt idx="136">
                  <c:v>0.88900000000000134</c:v>
                </c:pt>
                <c:pt idx="137">
                  <c:v>0.90900000000000003</c:v>
                </c:pt>
                <c:pt idx="138">
                  <c:v>0.90600000000000003</c:v>
                </c:pt>
                <c:pt idx="139">
                  <c:v>0.91500000000000004</c:v>
                </c:pt>
                <c:pt idx="140">
                  <c:v>0.94499999999999995</c:v>
                </c:pt>
                <c:pt idx="141">
                  <c:v>0.96700000000000064</c:v>
                </c:pt>
                <c:pt idx="142">
                  <c:v>0.97400000000000064</c:v>
                </c:pt>
                <c:pt idx="143">
                  <c:v>0.98</c:v>
                </c:pt>
                <c:pt idx="144">
                  <c:v>0.97900000000000065</c:v>
                </c:pt>
                <c:pt idx="145">
                  <c:v>0.97800000000000065</c:v>
                </c:pt>
                <c:pt idx="146">
                  <c:v>0.93500000000000005</c:v>
                </c:pt>
                <c:pt idx="147">
                  <c:v>0.93600000000000005</c:v>
                </c:pt>
                <c:pt idx="148">
                  <c:v>0.92400000000000004</c:v>
                </c:pt>
                <c:pt idx="149">
                  <c:v>0.92800000000000005</c:v>
                </c:pt>
                <c:pt idx="150">
                  <c:v>0.94299999999999995</c:v>
                </c:pt>
                <c:pt idx="151">
                  <c:v>0.97600000000000064</c:v>
                </c:pt>
                <c:pt idx="152">
                  <c:v>0.98099999999999998</c:v>
                </c:pt>
                <c:pt idx="153">
                  <c:v>0.96800000000000064</c:v>
                </c:pt>
                <c:pt idx="154">
                  <c:v>0.96400000000000063</c:v>
                </c:pt>
                <c:pt idx="155">
                  <c:v>0.94599999999999995</c:v>
                </c:pt>
                <c:pt idx="156">
                  <c:v>0.96100000000000063</c:v>
                </c:pt>
                <c:pt idx="157">
                  <c:v>0.96800000000000064</c:v>
                </c:pt>
                <c:pt idx="158">
                  <c:v>0.97100000000000064</c:v>
                </c:pt>
                <c:pt idx="159">
                  <c:v>0.98</c:v>
                </c:pt>
                <c:pt idx="160">
                  <c:v>0.97700000000000065</c:v>
                </c:pt>
                <c:pt idx="161">
                  <c:v>0.98299999999999998</c:v>
                </c:pt>
                <c:pt idx="162">
                  <c:v>0.97600000000000064</c:v>
                </c:pt>
                <c:pt idx="163">
                  <c:v>0.97100000000000064</c:v>
                </c:pt>
                <c:pt idx="164">
                  <c:v>0.97400000000000064</c:v>
                </c:pt>
                <c:pt idx="165">
                  <c:v>0.997</c:v>
                </c:pt>
                <c:pt idx="166">
                  <c:v>0.99299999999999999</c:v>
                </c:pt>
                <c:pt idx="167">
                  <c:v>0.997</c:v>
                </c:pt>
                <c:pt idx="168">
                  <c:v>0.99</c:v>
                </c:pt>
                <c:pt idx="169">
                  <c:v>0.97400000000000064</c:v>
                </c:pt>
                <c:pt idx="170">
                  <c:v>0.96200000000000063</c:v>
                </c:pt>
                <c:pt idx="171">
                  <c:v>0.97600000000000064</c:v>
                </c:pt>
                <c:pt idx="172">
                  <c:v>0.996</c:v>
                </c:pt>
                <c:pt idx="173">
                  <c:v>0.98299999999999998</c:v>
                </c:pt>
                <c:pt idx="174">
                  <c:v>0.99099999999999999</c:v>
                </c:pt>
                <c:pt idx="175">
                  <c:v>0.97200000000000064</c:v>
                </c:pt>
                <c:pt idx="176">
                  <c:v>0.95800000000000063</c:v>
                </c:pt>
                <c:pt idx="177">
                  <c:v>0.97100000000000064</c:v>
                </c:pt>
                <c:pt idx="178">
                  <c:v>0.95700000000000063</c:v>
                </c:pt>
                <c:pt idx="179">
                  <c:v>0.95500000000000063</c:v>
                </c:pt>
                <c:pt idx="180">
                  <c:v>0.98799999999999999</c:v>
                </c:pt>
                <c:pt idx="181">
                  <c:v>1</c:v>
                </c:pt>
              </c:numCache>
            </c:numRef>
          </c:val>
        </c:ser>
        <c:ser>
          <c:idx val="2"/>
          <c:order val="1"/>
          <c:tx>
            <c:v>Monthly Cum 75-Threshold</c:v>
          </c:tx>
          <c:spPr>
            <a:ln w="28575">
              <a:noFill/>
            </a:ln>
          </c:spPr>
          <c:dLbls>
            <c:dLbl>
              <c:idx val="29"/>
              <c:layout>
                <c:manualLayout>
                  <c:x val="-6.8966251392747133E-2"/>
                  <c:y val="0.13161486393148225"/>
                </c:manualLayout>
              </c:layout>
              <c:dLblPos val="r"/>
              <c:showVal val="1"/>
            </c:dLbl>
            <c:dLbl>
              <c:idx val="59"/>
              <c:layout>
                <c:manualLayout>
                  <c:x val="-2.4652236264744689E-2"/>
                  <c:y val="-8.1123614608902619E-2"/>
                </c:manualLayout>
              </c:layout>
              <c:dLblPos val="r"/>
              <c:showVal val="1"/>
            </c:dLbl>
            <c:dLbl>
              <c:idx val="88"/>
              <c:layout>
                <c:manualLayout>
                  <c:x val="-2.903762533787229E-2"/>
                  <c:y val="-1.5371013845941339E-2"/>
                </c:manualLayout>
              </c:layout>
              <c:dLblPos val="r"/>
              <c:showVal val="1"/>
            </c:dLbl>
            <c:dLbl>
              <c:idx val="122"/>
              <c:layout>
                <c:manualLayout>
                  <c:x val="-1.9518110070182771E-2"/>
                  <c:y val="6.4777327935223533E-2"/>
                </c:manualLayout>
              </c:layout>
              <c:dLblPos val="r"/>
              <c:showVal val="1"/>
            </c:dLbl>
            <c:dLbl>
              <c:idx val="153"/>
              <c:layout>
                <c:manualLayout>
                  <c:x val="-2.0042183381533886E-2"/>
                  <c:y val="1.0121457489878589E-2"/>
                </c:manualLayout>
              </c:layout>
              <c:dLblPos val="r"/>
              <c:showVal val="1"/>
            </c:dLbl>
            <c:dLbl>
              <c:idx val="183"/>
              <c:layout>
                <c:manualLayout>
                  <c:x val="-0.2593134331731799"/>
                  <c:y val="-0.23804307862326926"/>
                </c:manualLayout>
              </c:layout>
              <c:dLblPos val="r"/>
              <c:showVal val="1"/>
            </c:dLbl>
            <c:dLbl>
              <c:idx val="242"/>
              <c:layout>
                <c:manualLayout>
                  <c:xMode val="edge"/>
                  <c:yMode val="edge"/>
                  <c:x val="0.36054451708695362"/>
                  <c:y val="0.1700404858299612"/>
                </c:manualLayout>
              </c:layout>
              <c:dLblPos val="r"/>
              <c:showVal val="1"/>
            </c:dLbl>
            <c:numFmt formatCode="0.00" sourceLinked="0"/>
            <c:spPr>
              <a:solidFill>
                <a:srgbClr val="99FF33"/>
              </a:solidFill>
            </c:spPr>
            <c:showVal val="1"/>
          </c:dLbls>
          <c:cat>
            <c:numRef>
              <c:f>'From April 2009'!$B$16:$GC$16</c:f>
              <c:numCache>
                <c:formatCode>d\-mmm</c:formatCode>
                <c:ptCount val="184"/>
                <c:pt idx="0">
                  <c:v>39904</c:v>
                </c:pt>
                <c:pt idx="1">
                  <c:v>39905</c:v>
                </c:pt>
                <c:pt idx="2">
                  <c:v>39906</c:v>
                </c:pt>
                <c:pt idx="3">
                  <c:v>39907</c:v>
                </c:pt>
                <c:pt idx="4">
                  <c:v>39908</c:v>
                </c:pt>
                <c:pt idx="5">
                  <c:v>39909</c:v>
                </c:pt>
                <c:pt idx="6">
                  <c:v>39910</c:v>
                </c:pt>
                <c:pt idx="7">
                  <c:v>39911</c:v>
                </c:pt>
                <c:pt idx="8">
                  <c:v>39912</c:v>
                </c:pt>
                <c:pt idx="9">
                  <c:v>39913</c:v>
                </c:pt>
                <c:pt idx="10">
                  <c:v>39914</c:v>
                </c:pt>
                <c:pt idx="11">
                  <c:v>39915</c:v>
                </c:pt>
                <c:pt idx="12">
                  <c:v>39916</c:v>
                </c:pt>
                <c:pt idx="13">
                  <c:v>39917</c:v>
                </c:pt>
                <c:pt idx="14">
                  <c:v>39918</c:v>
                </c:pt>
                <c:pt idx="15">
                  <c:v>39919</c:v>
                </c:pt>
                <c:pt idx="16">
                  <c:v>39920</c:v>
                </c:pt>
                <c:pt idx="17">
                  <c:v>39921</c:v>
                </c:pt>
                <c:pt idx="18">
                  <c:v>39922</c:v>
                </c:pt>
                <c:pt idx="19">
                  <c:v>39923</c:v>
                </c:pt>
                <c:pt idx="20">
                  <c:v>39924</c:v>
                </c:pt>
                <c:pt idx="21">
                  <c:v>39925</c:v>
                </c:pt>
                <c:pt idx="22">
                  <c:v>39926</c:v>
                </c:pt>
                <c:pt idx="23">
                  <c:v>39927</c:v>
                </c:pt>
                <c:pt idx="24">
                  <c:v>39928</c:v>
                </c:pt>
                <c:pt idx="25">
                  <c:v>39929</c:v>
                </c:pt>
                <c:pt idx="26">
                  <c:v>39930</c:v>
                </c:pt>
                <c:pt idx="27">
                  <c:v>39931</c:v>
                </c:pt>
                <c:pt idx="28">
                  <c:v>39932</c:v>
                </c:pt>
                <c:pt idx="29">
                  <c:v>39933</c:v>
                </c:pt>
                <c:pt idx="30">
                  <c:v>39934</c:v>
                </c:pt>
                <c:pt idx="31">
                  <c:v>39935</c:v>
                </c:pt>
                <c:pt idx="32">
                  <c:v>39936</c:v>
                </c:pt>
                <c:pt idx="33">
                  <c:v>39937</c:v>
                </c:pt>
                <c:pt idx="34">
                  <c:v>39938</c:v>
                </c:pt>
                <c:pt idx="35">
                  <c:v>39939</c:v>
                </c:pt>
                <c:pt idx="36">
                  <c:v>39940</c:v>
                </c:pt>
                <c:pt idx="37">
                  <c:v>39941</c:v>
                </c:pt>
                <c:pt idx="38">
                  <c:v>39942</c:v>
                </c:pt>
                <c:pt idx="39">
                  <c:v>39943</c:v>
                </c:pt>
                <c:pt idx="40">
                  <c:v>39944</c:v>
                </c:pt>
                <c:pt idx="41">
                  <c:v>39945</c:v>
                </c:pt>
                <c:pt idx="42">
                  <c:v>39946</c:v>
                </c:pt>
                <c:pt idx="43">
                  <c:v>39947</c:v>
                </c:pt>
                <c:pt idx="44">
                  <c:v>39948</c:v>
                </c:pt>
                <c:pt idx="45">
                  <c:v>39949</c:v>
                </c:pt>
                <c:pt idx="46">
                  <c:v>39950</c:v>
                </c:pt>
                <c:pt idx="47">
                  <c:v>39951</c:v>
                </c:pt>
                <c:pt idx="48">
                  <c:v>39952</c:v>
                </c:pt>
                <c:pt idx="49">
                  <c:v>39953</c:v>
                </c:pt>
                <c:pt idx="50">
                  <c:v>39954</c:v>
                </c:pt>
                <c:pt idx="51">
                  <c:v>39955</c:v>
                </c:pt>
                <c:pt idx="52">
                  <c:v>39956</c:v>
                </c:pt>
                <c:pt idx="53">
                  <c:v>39957</c:v>
                </c:pt>
                <c:pt idx="54">
                  <c:v>39958</c:v>
                </c:pt>
                <c:pt idx="55">
                  <c:v>39959</c:v>
                </c:pt>
                <c:pt idx="56">
                  <c:v>39960</c:v>
                </c:pt>
                <c:pt idx="57">
                  <c:v>39961</c:v>
                </c:pt>
                <c:pt idx="58">
                  <c:v>39962</c:v>
                </c:pt>
                <c:pt idx="59">
                  <c:v>39963</c:v>
                </c:pt>
                <c:pt idx="60">
                  <c:v>39964</c:v>
                </c:pt>
                <c:pt idx="61">
                  <c:v>39965</c:v>
                </c:pt>
                <c:pt idx="62">
                  <c:v>39966</c:v>
                </c:pt>
                <c:pt idx="63">
                  <c:v>39967</c:v>
                </c:pt>
                <c:pt idx="64">
                  <c:v>39968</c:v>
                </c:pt>
                <c:pt idx="65">
                  <c:v>39969</c:v>
                </c:pt>
                <c:pt idx="66">
                  <c:v>39970</c:v>
                </c:pt>
                <c:pt idx="67">
                  <c:v>39971</c:v>
                </c:pt>
                <c:pt idx="68">
                  <c:v>39972</c:v>
                </c:pt>
                <c:pt idx="69">
                  <c:v>39973</c:v>
                </c:pt>
                <c:pt idx="70">
                  <c:v>39974</c:v>
                </c:pt>
                <c:pt idx="71">
                  <c:v>39975</c:v>
                </c:pt>
                <c:pt idx="72">
                  <c:v>39976</c:v>
                </c:pt>
                <c:pt idx="73">
                  <c:v>39977</c:v>
                </c:pt>
                <c:pt idx="74">
                  <c:v>39978</c:v>
                </c:pt>
                <c:pt idx="75">
                  <c:v>39979</c:v>
                </c:pt>
                <c:pt idx="76">
                  <c:v>39980</c:v>
                </c:pt>
                <c:pt idx="77">
                  <c:v>39981</c:v>
                </c:pt>
                <c:pt idx="78">
                  <c:v>39982</c:v>
                </c:pt>
                <c:pt idx="79">
                  <c:v>39983</c:v>
                </c:pt>
                <c:pt idx="80">
                  <c:v>39984</c:v>
                </c:pt>
                <c:pt idx="81">
                  <c:v>39985</c:v>
                </c:pt>
                <c:pt idx="82">
                  <c:v>39986</c:v>
                </c:pt>
                <c:pt idx="83">
                  <c:v>39987</c:v>
                </c:pt>
                <c:pt idx="84">
                  <c:v>39988</c:v>
                </c:pt>
                <c:pt idx="85">
                  <c:v>39989</c:v>
                </c:pt>
                <c:pt idx="86">
                  <c:v>39990</c:v>
                </c:pt>
                <c:pt idx="87">
                  <c:v>39991</c:v>
                </c:pt>
                <c:pt idx="88">
                  <c:v>39992</c:v>
                </c:pt>
                <c:pt idx="89">
                  <c:v>39993</c:v>
                </c:pt>
                <c:pt idx="90">
                  <c:v>39994</c:v>
                </c:pt>
                <c:pt idx="91">
                  <c:v>39995</c:v>
                </c:pt>
                <c:pt idx="92">
                  <c:v>39996</c:v>
                </c:pt>
                <c:pt idx="93">
                  <c:v>39997</c:v>
                </c:pt>
                <c:pt idx="94">
                  <c:v>39998</c:v>
                </c:pt>
                <c:pt idx="95">
                  <c:v>39999</c:v>
                </c:pt>
                <c:pt idx="96">
                  <c:v>40000</c:v>
                </c:pt>
                <c:pt idx="97">
                  <c:v>40001</c:v>
                </c:pt>
                <c:pt idx="98">
                  <c:v>40002</c:v>
                </c:pt>
                <c:pt idx="99">
                  <c:v>40003</c:v>
                </c:pt>
                <c:pt idx="100">
                  <c:v>40004</c:v>
                </c:pt>
                <c:pt idx="101">
                  <c:v>40005</c:v>
                </c:pt>
                <c:pt idx="102">
                  <c:v>40006</c:v>
                </c:pt>
                <c:pt idx="103">
                  <c:v>40007</c:v>
                </c:pt>
                <c:pt idx="104">
                  <c:v>40008</c:v>
                </c:pt>
                <c:pt idx="105">
                  <c:v>40009</c:v>
                </c:pt>
                <c:pt idx="106">
                  <c:v>40010</c:v>
                </c:pt>
                <c:pt idx="107">
                  <c:v>40011</c:v>
                </c:pt>
                <c:pt idx="108">
                  <c:v>40012</c:v>
                </c:pt>
                <c:pt idx="109">
                  <c:v>40013</c:v>
                </c:pt>
                <c:pt idx="110">
                  <c:v>40014</c:v>
                </c:pt>
                <c:pt idx="111">
                  <c:v>40015</c:v>
                </c:pt>
                <c:pt idx="112">
                  <c:v>40016</c:v>
                </c:pt>
                <c:pt idx="113">
                  <c:v>40017</c:v>
                </c:pt>
                <c:pt idx="114">
                  <c:v>40018</c:v>
                </c:pt>
                <c:pt idx="115">
                  <c:v>40019</c:v>
                </c:pt>
                <c:pt idx="116">
                  <c:v>40020</c:v>
                </c:pt>
                <c:pt idx="117">
                  <c:v>40021</c:v>
                </c:pt>
                <c:pt idx="118">
                  <c:v>40022</c:v>
                </c:pt>
                <c:pt idx="119">
                  <c:v>40023</c:v>
                </c:pt>
                <c:pt idx="120">
                  <c:v>40024</c:v>
                </c:pt>
                <c:pt idx="121">
                  <c:v>40025</c:v>
                </c:pt>
                <c:pt idx="122">
                  <c:v>40026</c:v>
                </c:pt>
                <c:pt idx="123">
                  <c:v>40027</c:v>
                </c:pt>
                <c:pt idx="124">
                  <c:v>40028</c:v>
                </c:pt>
                <c:pt idx="125">
                  <c:v>40029</c:v>
                </c:pt>
                <c:pt idx="126">
                  <c:v>40030</c:v>
                </c:pt>
                <c:pt idx="127">
                  <c:v>40031</c:v>
                </c:pt>
                <c:pt idx="128">
                  <c:v>40032</c:v>
                </c:pt>
                <c:pt idx="129">
                  <c:v>40033</c:v>
                </c:pt>
                <c:pt idx="130">
                  <c:v>40034</c:v>
                </c:pt>
                <c:pt idx="131">
                  <c:v>40035</c:v>
                </c:pt>
                <c:pt idx="132">
                  <c:v>40036</c:v>
                </c:pt>
                <c:pt idx="133">
                  <c:v>40037</c:v>
                </c:pt>
                <c:pt idx="134">
                  <c:v>40038</c:v>
                </c:pt>
                <c:pt idx="135">
                  <c:v>40039</c:v>
                </c:pt>
                <c:pt idx="136">
                  <c:v>40040</c:v>
                </c:pt>
                <c:pt idx="137">
                  <c:v>40041</c:v>
                </c:pt>
                <c:pt idx="138">
                  <c:v>40042</c:v>
                </c:pt>
                <c:pt idx="139">
                  <c:v>40043</c:v>
                </c:pt>
                <c:pt idx="140">
                  <c:v>40044</c:v>
                </c:pt>
                <c:pt idx="141">
                  <c:v>40045</c:v>
                </c:pt>
                <c:pt idx="142">
                  <c:v>40046</c:v>
                </c:pt>
                <c:pt idx="143">
                  <c:v>40047</c:v>
                </c:pt>
                <c:pt idx="144">
                  <c:v>40048</c:v>
                </c:pt>
                <c:pt idx="145">
                  <c:v>40049</c:v>
                </c:pt>
                <c:pt idx="146">
                  <c:v>40050</c:v>
                </c:pt>
                <c:pt idx="147">
                  <c:v>40051</c:v>
                </c:pt>
                <c:pt idx="148">
                  <c:v>40052</c:v>
                </c:pt>
                <c:pt idx="149">
                  <c:v>40053</c:v>
                </c:pt>
                <c:pt idx="150">
                  <c:v>40054</c:v>
                </c:pt>
                <c:pt idx="151">
                  <c:v>40055</c:v>
                </c:pt>
                <c:pt idx="152">
                  <c:v>40056</c:v>
                </c:pt>
                <c:pt idx="153">
                  <c:v>40057</c:v>
                </c:pt>
                <c:pt idx="154">
                  <c:v>40058</c:v>
                </c:pt>
                <c:pt idx="155">
                  <c:v>40059</c:v>
                </c:pt>
                <c:pt idx="156">
                  <c:v>40060</c:v>
                </c:pt>
                <c:pt idx="157">
                  <c:v>40061</c:v>
                </c:pt>
                <c:pt idx="158">
                  <c:v>40062</c:v>
                </c:pt>
                <c:pt idx="159">
                  <c:v>40063</c:v>
                </c:pt>
                <c:pt idx="160">
                  <c:v>40064</c:v>
                </c:pt>
                <c:pt idx="161">
                  <c:v>40065</c:v>
                </c:pt>
                <c:pt idx="162">
                  <c:v>40066</c:v>
                </c:pt>
                <c:pt idx="163">
                  <c:v>40067</c:v>
                </c:pt>
                <c:pt idx="164">
                  <c:v>40068</c:v>
                </c:pt>
                <c:pt idx="165">
                  <c:v>40069</c:v>
                </c:pt>
                <c:pt idx="166">
                  <c:v>40070</c:v>
                </c:pt>
                <c:pt idx="167">
                  <c:v>40071</c:v>
                </c:pt>
                <c:pt idx="168">
                  <c:v>40072</c:v>
                </c:pt>
                <c:pt idx="169">
                  <c:v>40073</c:v>
                </c:pt>
                <c:pt idx="170">
                  <c:v>40074</c:v>
                </c:pt>
                <c:pt idx="171">
                  <c:v>40075</c:v>
                </c:pt>
                <c:pt idx="172">
                  <c:v>40076</c:v>
                </c:pt>
                <c:pt idx="173">
                  <c:v>40077</c:v>
                </c:pt>
                <c:pt idx="174">
                  <c:v>40078</c:v>
                </c:pt>
                <c:pt idx="175">
                  <c:v>40079</c:v>
                </c:pt>
                <c:pt idx="176">
                  <c:v>40080</c:v>
                </c:pt>
                <c:pt idx="177">
                  <c:v>40081</c:v>
                </c:pt>
                <c:pt idx="178">
                  <c:v>40082</c:v>
                </c:pt>
                <c:pt idx="179">
                  <c:v>40083</c:v>
                </c:pt>
                <c:pt idx="180">
                  <c:v>40084</c:v>
                </c:pt>
                <c:pt idx="181">
                  <c:v>40085</c:v>
                </c:pt>
                <c:pt idx="182">
                  <c:v>40086</c:v>
                </c:pt>
                <c:pt idx="183">
                  <c:v>40087</c:v>
                </c:pt>
              </c:numCache>
            </c:numRef>
          </c:cat>
          <c:val>
            <c:numRef>
              <c:f>'From April 2009'!$B$56:$GC$56</c:f>
              <c:numCache>
                <c:formatCode>General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-1.0000000000000041E-3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-2.0000000000000052E-3</c:v>
                </c:pt>
                <c:pt idx="16">
                  <c:v>0</c:v>
                </c:pt>
                <c:pt idx="17">
                  <c:v>-1.0000000000000041E-3</c:v>
                </c:pt>
                <c:pt idx="18">
                  <c:v>-1.0000000000000041E-3</c:v>
                </c:pt>
                <c:pt idx="19">
                  <c:v>7.1000000000000021E-2</c:v>
                </c:pt>
                <c:pt idx="20">
                  <c:v>2.6000000000000082E-2</c:v>
                </c:pt>
                <c:pt idx="21">
                  <c:v>0.11300000000000014</c:v>
                </c:pt>
                <c:pt idx="22">
                  <c:v>-1.0000000000000041E-3</c:v>
                </c:pt>
                <c:pt idx="23">
                  <c:v>-1.0000000000000041E-3</c:v>
                </c:pt>
                <c:pt idx="24">
                  <c:v>-2.0000000000000052E-3</c:v>
                </c:pt>
                <c:pt idx="25">
                  <c:v>-2.0000000000000052E-3</c:v>
                </c:pt>
                <c:pt idx="26">
                  <c:v>9.1000000000000025E-2</c:v>
                </c:pt>
                <c:pt idx="27">
                  <c:v>0.14000000000000001</c:v>
                </c:pt>
                <c:pt idx="28">
                  <c:v>0</c:v>
                </c:pt>
                <c:pt idx="29">
                  <c:v>0.99349999999999949</c:v>
                </c:pt>
                <c:pt idx="58">
                  <c:v>0</c:v>
                </c:pt>
                <c:pt idx="59">
                  <c:v>0.99164516129032254</c:v>
                </c:pt>
                <c:pt idx="61">
                  <c:v>9.3000000000000527E-2</c:v>
                </c:pt>
                <c:pt idx="62">
                  <c:v>8.2000000000000003E-2</c:v>
                </c:pt>
                <c:pt idx="63">
                  <c:v>0</c:v>
                </c:pt>
                <c:pt idx="88">
                  <c:v>0</c:v>
                </c:pt>
                <c:pt idx="89">
                  <c:v>0.97204000000000301</c:v>
                </c:pt>
                <c:pt idx="120">
                  <c:v>0</c:v>
                </c:pt>
                <c:pt idx="121">
                  <c:v>0.96750000000000014</c:v>
                </c:pt>
                <c:pt idx="151">
                  <c:v>0</c:v>
                </c:pt>
                <c:pt idx="152">
                  <c:v>0.95416129032258457</c:v>
                </c:pt>
                <c:pt idx="153">
                  <c:v>4.4000000000000192E-2</c:v>
                </c:pt>
                <c:pt idx="154">
                  <c:v>9.5000000000000265E-2</c:v>
                </c:pt>
                <c:pt idx="155">
                  <c:v>0.18100000000000024</c:v>
                </c:pt>
                <c:pt idx="156">
                  <c:v>6.7000000000000198E-2</c:v>
                </c:pt>
                <c:pt idx="157">
                  <c:v>-6.00000000000004E-3</c:v>
                </c:pt>
                <c:pt idx="158">
                  <c:v>-6.00000000000004E-3</c:v>
                </c:pt>
                <c:pt idx="159">
                  <c:v>-4.0000000000000114E-3</c:v>
                </c:pt>
                <c:pt idx="160">
                  <c:v>-2.0000000000000052E-3</c:v>
                </c:pt>
                <c:pt idx="161">
                  <c:v>4.6000000000000013E-2</c:v>
                </c:pt>
                <c:pt idx="162">
                  <c:v>9.0000000000000066E-2</c:v>
                </c:pt>
                <c:pt idx="163">
                  <c:v>0.31600000000000183</c:v>
                </c:pt>
                <c:pt idx="164">
                  <c:v>5.2000000000000164E-2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7.4000000000000427E-2</c:v>
                </c:pt>
                <c:pt idx="169">
                  <c:v>2.300000000000001E-2</c:v>
                </c:pt>
                <c:pt idx="170">
                  <c:v>0.13400000000000001</c:v>
                </c:pt>
                <c:pt idx="171">
                  <c:v>5.9000000000000413E-2</c:v>
                </c:pt>
                <c:pt idx="172">
                  <c:v>-1.0000000000000041E-3</c:v>
                </c:pt>
                <c:pt idx="173">
                  <c:v>4.1000000000000002E-2</c:v>
                </c:pt>
                <c:pt idx="174">
                  <c:v>0.55500000000000005</c:v>
                </c:pt>
                <c:pt idx="175">
                  <c:v>0.17100000000000001</c:v>
                </c:pt>
                <c:pt idx="176">
                  <c:v>3.0000000000000082E-2</c:v>
                </c:pt>
                <c:pt idx="177">
                  <c:v>0.20300000000000001</c:v>
                </c:pt>
                <c:pt idx="178">
                  <c:v>0.38800000000000201</c:v>
                </c:pt>
                <c:pt idx="179">
                  <c:v>0.30000000000000032</c:v>
                </c:pt>
                <c:pt idx="180">
                  <c:v>0.12300000000000012</c:v>
                </c:pt>
                <c:pt idx="181">
                  <c:v>0</c:v>
                </c:pt>
                <c:pt idx="182">
                  <c:v>0</c:v>
                </c:pt>
                <c:pt idx="183">
                  <c:v>0.97582758620689991</c:v>
                </c:pt>
              </c:numCache>
            </c:numRef>
          </c:val>
        </c:ser>
        <c:ser>
          <c:idx val="1"/>
          <c:order val="2"/>
          <c:tx>
            <c:v>Target</c:v>
          </c:tx>
          <c:cat>
            <c:numRef>
              <c:f>'From April 2009'!$B$16:$GC$16</c:f>
              <c:numCache>
                <c:formatCode>d\-mmm</c:formatCode>
                <c:ptCount val="184"/>
                <c:pt idx="0">
                  <c:v>39904</c:v>
                </c:pt>
                <c:pt idx="1">
                  <c:v>39905</c:v>
                </c:pt>
                <c:pt idx="2">
                  <c:v>39906</c:v>
                </c:pt>
                <c:pt idx="3">
                  <c:v>39907</c:v>
                </c:pt>
                <c:pt idx="4">
                  <c:v>39908</c:v>
                </c:pt>
                <c:pt idx="5">
                  <c:v>39909</c:v>
                </c:pt>
                <c:pt idx="6">
                  <c:v>39910</c:v>
                </c:pt>
                <c:pt idx="7">
                  <c:v>39911</c:v>
                </c:pt>
                <c:pt idx="8">
                  <c:v>39912</c:v>
                </c:pt>
                <c:pt idx="9">
                  <c:v>39913</c:v>
                </c:pt>
                <c:pt idx="10">
                  <c:v>39914</c:v>
                </c:pt>
                <c:pt idx="11">
                  <c:v>39915</c:v>
                </c:pt>
                <c:pt idx="12">
                  <c:v>39916</c:v>
                </c:pt>
                <c:pt idx="13">
                  <c:v>39917</c:v>
                </c:pt>
                <c:pt idx="14">
                  <c:v>39918</c:v>
                </c:pt>
                <c:pt idx="15">
                  <c:v>39919</c:v>
                </c:pt>
                <c:pt idx="16">
                  <c:v>39920</c:v>
                </c:pt>
                <c:pt idx="17">
                  <c:v>39921</c:v>
                </c:pt>
                <c:pt idx="18">
                  <c:v>39922</c:v>
                </c:pt>
                <c:pt idx="19">
                  <c:v>39923</c:v>
                </c:pt>
                <c:pt idx="20">
                  <c:v>39924</c:v>
                </c:pt>
                <c:pt idx="21">
                  <c:v>39925</c:v>
                </c:pt>
                <c:pt idx="22">
                  <c:v>39926</c:v>
                </c:pt>
                <c:pt idx="23">
                  <c:v>39927</c:v>
                </c:pt>
                <c:pt idx="24">
                  <c:v>39928</c:v>
                </c:pt>
                <c:pt idx="25">
                  <c:v>39929</c:v>
                </c:pt>
                <c:pt idx="26">
                  <c:v>39930</c:v>
                </c:pt>
                <c:pt idx="27">
                  <c:v>39931</c:v>
                </c:pt>
                <c:pt idx="28">
                  <c:v>39932</c:v>
                </c:pt>
                <c:pt idx="29">
                  <c:v>39933</c:v>
                </c:pt>
                <c:pt idx="30">
                  <c:v>39934</c:v>
                </c:pt>
                <c:pt idx="31">
                  <c:v>39935</c:v>
                </c:pt>
                <c:pt idx="32">
                  <c:v>39936</c:v>
                </c:pt>
                <c:pt idx="33">
                  <c:v>39937</c:v>
                </c:pt>
                <c:pt idx="34">
                  <c:v>39938</c:v>
                </c:pt>
                <c:pt idx="35">
                  <c:v>39939</c:v>
                </c:pt>
                <c:pt idx="36">
                  <c:v>39940</c:v>
                </c:pt>
                <c:pt idx="37">
                  <c:v>39941</c:v>
                </c:pt>
                <c:pt idx="38">
                  <c:v>39942</c:v>
                </c:pt>
                <c:pt idx="39">
                  <c:v>39943</c:v>
                </c:pt>
                <c:pt idx="40">
                  <c:v>39944</c:v>
                </c:pt>
                <c:pt idx="41">
                  <c:v>39945</c:v>
                </c:pt>
                <c:pt idx="42">
                  <c:v>39946</c:v>
                </c:pt>
                <c:pt idx="43">
                  <c:v>39947</c:v>
                </c:pt>
                <c:pt idx="44">
                  <c:v>39948</c:v>
                </c:pt>
                <c:pt idx="45">
                  <c:v>39949</c:v>
                </c:pt>
                <c:pt idx="46">
                  <c:v>39950</c:v>
                </c:pt>
                <c:pt idx="47">
                  <c:v>39951</c:v>
                </c:pt>
                <c:pt idx="48">
                  <c:v>39952</c:v>
                </c:pt>
                <c:pt idx="49">
                  <c:v>39953</c:v>
                </c:pt>
                <c:pt idx="50">
                  <c:v>39954</c:v>
                </c:pt>
                <c:pt idx="51">
                  <c:v>39955</c:v>
                </c:pt>
                <c:pt idx="52">
                  <c:v>39956</c:v>
                </c:pt>
                <c:pt idx="53">
                  <c:v>39957</c:v>
                </c:pt>
                <c:pt idx="54">
                  <c:v>39958</c:v>
                </c:pt>
                <c:pt idx="55">
                  <c:v>39959</c:v>
                </c:pt>
                <c:pt idx="56">
                  <c:v>39960</c:v>
                </c:pt>
                <c:pt idx="57">
                  <c:v>39961</c:v>
                </c:pt>
                <c:pt idx="58">
                  <c:v>39962</c:v>
                </c:pt>
                <c:pt idx="59">
                  <c:v>39963</c:v>
                </c:pt>
                <c:pt idx="60">
                  <c:v>39964</c:v>
                </c:pt>
                <c:pt idx="61">
                  <c:v>39965</c:v>
                </c:pt>
                <c:pt idx="62">
                  <c:v>39966</c:v>
                </c:pt>
                <c:pt idx="63">
                  <c:v>39967</c:v>
                </c:pt>
                <c:pt idx="64">
                  <c:v>39968</c:v>
                </c:pt>
                <c:pt idx="65">
                  <c:v>39969</c:v>
                </c:pt>
                <c:pt idx="66">
                  <c:v>39970</c:v>
                </c:pt>
                <c:pt idx="67">
                  <c:v>39971</c:v>
                </c:pt>
                <c:pt idx="68">
                  <c:v>39972</c:v>
                </c:pt>
                <c:pt idx="69">
                  <c:v>39973</c:v>
                </c:pt>
                <c:pt idx="70">
                  <c:v>39974</c:v>
                </c:pt>
                <c:pt idx="71">
                  <c:v>39975</c:v>
                </c:pt>
                <c:pt idx="72">
                  <c:v>39976</c:v>
                </c:pt>
                <c:pt idx="73">
                  <c:v>39977</c:v>
                </c:pt>
                <c:pt idx="74">
                  <c:v>39978</c:v>
                </c:pt>
                <c:pt idx="75">
                  <c:v>39979</c:v>
                </c:pt>
                <c:pt idx="76">
                  <c:v>39980</c:v>
                </c:pt>
                <c:pt idx="77">
                  <c:v>39981</c:v>
                </c:pt>
                <c:pt idx="78">
                  <c:v>39982</c:v>
                </c:pt>
                <c:pt idx="79">
                  <c:v>39983</c:v>
                </c:pt>
                <c:pt idx="80">
                  <c:v>39984</c:v>
                </c:pt>
                <c:pt idx="81">
                  <c:v>39985</c:v>
                </c:pt>
                <c:pt idx="82">
                  <c:v>39986</c:v>
                </c:pt>
                <c:pt idx="83">
                  <c:v>39987</c:v>
                </c:pt>
                <c:pt idx="84">
                  <c:v>39988</c:v>
                </c:pt>
                <c:pt idx="85">
                  <c:v>39989</c:v>
                </c:pt>
                <c:pt idx="86">
                  <c:v>39990</c:v>
                </c:pt>
                <c:pt idx="87">
                  <c:v>39991</c:v>
                </c:pt>
                <c:pt idx="88">
                  <c:v>39992</c:v>
                </c:pt>
                <c:pt idx="89">
                  <c:v>39993</c:v>
                </c:pt>
                <c:pt idx="90">
                  <c:v>39994</c:v>
                </c:pt>
                <c:pt idx="91">
                  <c:v>39995</c:v>
                </c:pt>
                <c:pt idx="92">
                  <c:v>39996</c:v>
                </c:pt>
                <c:pt idx="93">
                  <c:v>39997</c:v>
                </c:pt>
                <c:pt idx="94">
                  <c:v>39998</c:v>
                </c:pt>
                <c:pt idx="95">
                  <c:v>39999</c:v>
                </c:pt>
                <c:pt idx="96">
                  <c:v>40000</c:v>
                </c:pt>
                <c:pt idx="97">
                  <c:v>40001</c:v>
                </c:pt>
                <c:pt idx="98">
                  <c:v>40002</c:v>
                </c:pt>
                <c:pt idx="99">
                  <c:v>40003</c:v>
                </c:pt>
                <c:pt idx="100">
                  <c:v>40004</c:v>
                </c:pt>
                <c:pt idx="101">
                  <c:v>40005</c:v>
                </c:pt>
                <c:pt idx="102">
                  <c:v>40006</c:v>
                </c:pt>
                <c:pt idx="103">
                  <c:v>40007</c:v>
                </c:pt>
                <c:pt idx="104">
                  <c:v>40008</c:v>
                </c:pt>
                <c:pt idx="105">
                  <c:v>40009</c:v>
                </c:pt>
                <c:pt idx="106">
                  <c:v>40010</c:v>
                </c:pt>
                <c:pt idx="107">
                  <c:v>40011</c:v>
                </c:pt>
                <c:pt idx="108">
                  <c:v>40012</c:v>
                </c:pt>
                <c:pt idx="109">
                  <c:v>40013</c:v>
                </c:pt>
                <c:pt idx="110">
                  <c:v>40014</c:v>
                </c:pt>
                <c:pt idx="111">
                  <c:v>40015</c:v>
                </c:pt>
                <c:pt idx="112">
                  <c:v>40016</c:v>
                </c:pt>
                <c:pt idx="113">
                  <c:v>40017</c:v>
                </c:pt>
                <c:pt idx="114">
                  <c:v>40018</c:v>
                </c:pt>
                <c:pt idx="115">
                  <c:v>40019</c:v>
                </c:pt>
                <c:pt idx="116">
                  <c:v>40020</c:v>
                </c:pt>
                <c:pt idx="117">
                  <c:v>40021</c:v>
                </c:pt>
                <c:pt idx="118">
                  <c:v>40022</c:v>
                </c:pt>
                <c:pt idx="119">
                  <c:v>40023</c:v>
                </c:pt>
                <c:pt idx="120">
                  <c:v>40024</c:v>
                </c:pt>
                <c:pt idx="121">
                  <c:v>40025</c:v>
                </c:pt>
                <c:pt idx="122">
                  <c:v>40026</c:v>
                </c:pt>
                <c:pt idx="123">
                  <c:v>40027</c:v>
                </c:pt>
                <c:pt idx="124">
                  <c:v>40028</c:v>
                </c:pt>
                <c:pt idx="125">
                  <c:v>40029</c:v>
                </c:pt>
                <c:pt idx="126">
                  <c:v>40030</c:v>
                </c:pt>
                <c:pt idx="127">
                  <c:v>40031</c:v>
                </c:pt>
                <c:pt idx="128">
                  <c:v>40032</c:v>
                </c:pt>
                <c:pt idx="129">
                  <c:v>40033</c:v>
                </c:pt>
                <c:pt idx="130">
                  <c:v>40034</c:v>
                </c:pt>
                <c:pt idx="131">
                  <c:v>40035</c:v>
                </c:pt>
                <c:pt idx="132">
                  <c:v>40036</c:v>
                </c:pt>
                <c:pt idx="133">
                  <c:v>40037</c:v>
                </c:pt>
                <c:pt idx="134">
                  <c:v>40038</c:v>
                </c:pt>
                <c:pt idx="135">
                  <c:v>40039</c:v>
                </c:pt>
                <c:pt idx="136">
                  <c:v>40040</c:v>
                </c:pt>
                <c:pt idx="137">
                  <c:v>40041</c:v>
                </c:pt>
                <c:pt idx="138">
                  <c:v>40042</c:v>
                </c:pt>
                <c:pt idx="139">
                  <c:v>40043</c:v>
                </c:pt>
                <c:pt idx="140">
                  <c:v>40044</c:v>
                </c:pt>
                <c:pt idx="141">
                  <c:v>40045</c:v>
                </c:pt>
                <c:pt idx="142">
                  <c:v>40046</c:v>
                </c:pt>
                <c:pt idx="143">
                  <c:v>40047</c:v>
                </c:pt>
                <c:pt idx="144">
                  <c:v>40048</c:v>
                </c:pt>
                <c:pt idx="145">
                  <c:v>40049</c:v>
                </c:pt>
                <c:pt idx="146">
                  <c:v>40050</c:v>
                </c:pt>
                <c:pt idx="147">
                  <c:v>40051</c:v>
                </c:pt>
                <c:pt idx="148">
                  <c:v>40052</c:v>
                </c:pt>
                <c:pt idx="149">
                  <c:v>40053</c:v>
                </c:pt>
                <c:pt idx="150">
                  <c:v>40054</c:v>
                </c:pt>
                <c:pt idx="151">
                  <c:v>40055</c:v>
                </c:pt>
                <c:pt idx="152">
                  <c:v>40056</c:v>
                </c:pt>
                <c:pt idx="153">
                  <c:v>40057</c:v>
                </c:pt>
                <c:pt idx="154">
                  <c:v>40058</c:v>
                </c:pt>
                <c:pt idx="155">
                  <c:v>40059</c:v>
                </c:pt>
                <c:pt idx="156">
                  <c:v>40060</c:v>
                </c:pt>
                <c:pt idx="157">
                  <c:v>40061</c:v>
                </c:pt>
                <c:pt idx="158">
                  <c:v>40062</c:v>
                </c:pt>
                <c:pt idx="159">
                  <c:v>40063</c:v>
                </c:pt>
                <c:pt idx="160">
                  <c:v>40064</c:v>
                </c:pt>
                <c:pt idx="161">
                  <c:v>40065</c:v>
                </c:pt>
                <c:pt idx="162">
                  <c:v>40066</c:v>
                </c:pt>
                <c:pt idx="163">
                  <c:v>40067</c:v>
                </c:pt>
                <c:pt idx="164">
                  <c:v>40068</c:v>
                </c:pt>
                <c:pt idx="165">
                  <c:v>40069</c:v>
                </c:pt>
                <c:pt idx="166">
                  <c:v>40070</c:v>
                </c:pt>
                <c:pt idx="167">
                  <c:v>40071</c:v>
                </c:pt>
                <c:pt idx="168">
                  <c:v>40072</c:v>
                </c:pt>
                <c:pt idx="169">
                  <c:v>40073</c:v>
                </c:pt>
                <c:pt idx="170">
                  <c:v>40074</c:v>
                </c:pt>
                <c:pt idx="171">
                  <c:v>40075</c:v>
                </c:pt>
                <c:pt idx="172">
                  <c:v>40076</c:v>
                </c:pt>
                <c:pt idx="173">
                  <c:v>40077</c:v>
                </c:pt>
                <c:pt idx="174">
                  <c:v>40078</c:v>
                </c:pt>
                <c:pt idx="175">
                  <c:v>40079</c:v>
                </c:pt>
                <c:pt idx="176">
                  <c:v>40080</c:v>
                </c:pt>
                <c:pt idx="177">
                  <c:v>40081</c:v>
                </c:pt>
                <c:pt idx="178">
                  <c:v>40082</c:v>
                </c:pt>
                <c:pt idx="179">
                  <c:v>40083</c:v>
                </c:pt>
                <c:pt idx="180">
                  <c:v>40084</c:v>
                </c:pt>
                <c:pt idx="181">
                  <c:v>40085</c:v>
                </c:pt>
                <c:pt idx="182">
                  <c:v>40086</c:v>
                </c:pt>
                <c:pt idx="183">
                  <c:v>40087</c:v>
                </c:pt>
              </c:numCache>
            </c:numRef>
          </c:cat>
          <c:val>
            <c:numRef>
              <c:f>'From April 2009'!$B$27:$GC$27</c:f>
              <c:numCache>
                <c:formatCode>General</c:formatCode>
                <c:ptCount val="18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  <c:pt idx="87">
                  <c:v>0.9</c:v>
                </c:pt>
                <c:pt idx="88">
                  <c:v>0.9</c:v>
                </c:pt>
                <c:pt idx="89">
                  <c:v>0.9</c:v>
                </c:pt>
                <c:pt idx="90">
                  <c:v>0.9</c:v>
                </c:pt>
                <c:pt idx="91">
                  <c:v>0.9</c:v>
                </c:pt>
                <c:pt idx="92">
                  <c:v>0.9</c:v>
                </c:pt>
                <c:pt idx="93">
                  <c:v>0.9</c:v>
                </c:pt>
                <c:pt idx="94">
                  <c:v>0.9</c:v>
                </c:pt>
                <c:pt idx="95">
                  <c:v>0.9</c:v>
                </c:pt>
                <c:pt idx="96">
                  <c:v>0.9</c:v>
                </c:pt>
                <c:pt idx="97">
                  <c:v>0.9</c:v>
                </c:pt>
                <c:pt idx="98">
                  <c:v>0.9</c:v>
                </c:pt>
                <c:pt idx="99">
                  <c:v>0.9</c:v>
                </c:pt>
                <c:pt idx="100">
                  <c:v>0.9</c:v>
                </c:pt>
                <c:pt idx="101">
                  <c:v>0.9</c:v>
                </c:pt>
                <c:pt idx="102">
                  <c:v>0.9</c:v>
                </c:pt>
                <c:pt idx="103">
                  <c:v>0.9</c:v>
                </c:pt>
                <c:pt idx="104">
                  <c:v>0.9</c:v>
                </c:pt>
                <c:pt idx="105">
                  <c:v>0.9</c:v>
                </c:pt>
                <c:pt idx="106">
                  <c:v>0.9</c:v>
                </c:pt>
                <c:pt idx="107">
                  <c:v>0.9</c:v>
                </c:pt>
                <c:pt idx="108">
                  <c:v>0.9</c:v>
                </c:pt>
                <c:pt idx="109">
                  <c:v>0.9</c:v>
                </c:pt>
                <c:pt idx="110">
                  <c:v>0.9</c:v>
                </c:pt>
                <c:pt idx="111">
                  <c:v>0.9</c:v>
                </c:pt>
                <c:pt idx="112">
                  <c:v>0.9</c:v>
                </c:pt>
                <c:pt idx="113">
                  <c:v>0.9</c:v>
                </c:pt>
                <c:pt idx="114">
                  <c:v>0.9</c:v>
                </c:pt>
                <c:pt idx="115">
                  <c:v>0.9</c:v>
                </c:pt>
                <c:pt idx="116">
                  <c:v>0.9</c:v>
                </c:pt>
                <c:pt idx="117">
                  <c:v>0.9</c:v>
                </c:pt>
                <c:pt idx="118">
                  <c:v>0.9</c:v>
                </c:pt>
                <c:pt idx="119">
                  <c:v>0.9</c:v>
                </c:pt>
                <c:pt idx="120">
                  <c:v>0.9</c:v>
                </c:pt>
                <c:pt idx="121">
                  <c:v>0.9</c:v>
                </c:pt>
                <c:pt idx="122">
                  <c:v>0.9</c:v>
                </c:pt>
                <c:pt idx="123">
                  <c:v>0.9</c:v>
                </c:pt>
                <c:pt idx="124">
                  <c:v>0.9</c:v>
                </c:pt>
                <c:pt idx="125">
                  <c:v>0.9</c:v>
                </c:pt>
                <c:pt idx="126">
                  <c:v>0.9</c:v>
                </c:pt>
                <c:pt idx="127">
                  <c:v>0.9</c:v>
                </c:pt>
                <c:pt idx="128">
                  <c:v>0.9</c:v>
                </c:pt>
                <c:pt idx="129">
                  <c:v>0.9</c:v>
                </c:pt>
                <c:pt idx="130">
                  <c:v>0.9</c:v>
                </c:pt>
                <c:pt idx="131">
                  <c:v>0.9</c:v>
                </c:pt>
                <c:pt idx="132">
                  <c:v>0.9</c:v>
                </c:pt>
                <c:pt idx="133">
                  <c:v>0.9</c:v>
                </c:pt>
                <c:pt idx="134">
                  <c:v>0.9</c:v>
                </c:pt>
                <c:pt idx="135">
                  <c:v>0.9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  <c:pt idx="151">
                  <c:v>0.9</c:v>
                </c:pt>
                <c:pt idx="152">
                  <c:v>0.9</c:v>
                </c:pt>
                <c:pt idx="153">
                  <c:v>0.9</c:v>
                </c:pt>
                <c:pt idx="154">
                  <c:v>0.9</c:v>
                </c:pt>
                <c:pt idx="155">
                  <c:v>0.9</c:v>
                </c:pt>
                <c:pt idx="156">
                  <c:v>0.9</c:v>
                </c:pt>
                <c:pt idx="157">
                  <c:v>0.9</c:v>
                </c:pt>
                <c:pt idx="158">
                  <c:v>0.9</c:v>
                </c:pt>
                <c:pt idx="159">
                  <c:v>0.9</c:v>
                </c:pt>
                <c:pt idx="160">
                  <c:v>0.9</c:v>
                </c:pt>
                <c:pt idx="161">
                  <c:v>0.9</c:v>
                </c:pt>
                <c:pt idx="162">
                  <c:v>0.9</c:v>
                </c:pt>
                <c:pt idx="163">
                  <c:v>0.9</c:v>
                </c:pt>
                <c:pt idx="164">
                  <c:v>0.9</c:v>
                </c:pt>
                <c:pt idx="165">
                  <c:v>0.9</c:v>
                </c:pt>
                <c:pt idx="166">
                  <c:v>0.9</c:v>
                </c:pt>
                <c:pt idx="167">
                  <c:v>0.9</c:v>
                </c:pt>
                <c:pt idx="168">
                  <c:v>0.9</c:v>
                </c:pt>
                <c:pt idx="169">
                  <c:v>0.9</c:v>
                </c:pt>
                <c:pt idx="170">
                  <c:v>0.9</c:v>
                </c:pt>
                <c:pt idx="171">
                  <c:v>0.9</c:v>
                </c:pt>
                <c:pt idx="172">
                  <c:v>0.9</c:v>
                </c:pt>
                <c:pt idx="173">
                  <c:v>0.9</c:v>
                </c:pt>
                <c:pt idx="174">
                  <c:v>0.9</c:v>
                </c:pt>
                <c:pt idx="175">
                  <c:v>0.9</c:v>
                </c:pt>
                <c:pt idx="176">
                  <c:v>0.9</c:v>
                </c:pt>
                <c:pt idx="177">
                  <c:v>0.9</c:v>
                </c:pt>
                <c:pt idx="178">
                  <c:v>0.9</c:v>
                </c:pt>
                <c:pt idx="179">
                  <c:v>0.9</c:v>
                </c:pt>
                <c:pt idx="180">
                  <c:v>0.9</c:v>
                </c:pt>
                <c:pt idx="181">
                  <c:v>0.9</c:v>
                </c:pt>
                <c:pt idx="182">
                  <c:v>0.9</c:v>
                </c:pt>
                <c:pt idx="183">
                  <c:v>0.9</c:v>
                </c:pt>
              </c:numCache>
            </c:numRef>
          </c:val>
        </c:ser>
        <c:marker val="1"/>
        <c:axId val="34596352"/>
        <c:axId val="34597888"/>
      </c:lineChart>
      <c:dateAx>
        <c:axId val="34596352"/>
        <c:scaling>
          <c:orientation val="minMax"/>
          <c:max val="40062"/>
          <c:min val="39904"/>
        </c:scaling>
        <c:axPos val="b"/>
        <c:numFmt formatCode="m/d/yy;@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597888"/>
        <c:crossesAt val="0.8"/>
        <c:auto val="1"/>
        <c:lblOffset val="100"/>
        <c:baseTimeUnit val="days"/>
        <c:majorUnit val="30"/>
        <c:majorTimeUnit val="days"/>
        <c:minorUnit val="1"/>
        <c:minorTimeUnit val="days"/>
      </c:dateAx>
      <c:valAx>
        <c:axId val="34597888"/>
        <c:scaling>
          <c:orientation val="minMax"/>
          <c:max val="1.02"/>
          <c:min val="0.8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596352"/>
        <c:crossesAt val="39904"/>
        <c:crossBetween val="between"/>
        <c:minorUnit val="5.0000000000000114E-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17723793682731E-2"/>
          <c:y val="0.17611336032388664"/>
          <c:w val="0.90986470113924056"/>
          <c:h val="0.74291497975708498"/>
        </c:manualLayout>
      </c:layout>
      <c:lineChart>
        <c:grouping val="standard"/>
        <c:ser>
          <c:idx val="3"/>
          <c:order val="0"/>
          <c:tx>
            <c:v>Fraction Correct 76ppb</c:v>
          </c:tx>
          <c:cat>
            <c:numRef>
              <c:f>'From April 2010'!$B$16:$GC$16</c:f>
              <c:numCache>
                <c:formatCode>d\-mmm</c:formatCode>
                <c:ptCount val="184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  <c:pt idx="122">
                  <c:v>40391</c:v>
                </c:pt>
                <c:pt idx="123">
                  <c:v>40392</c:v>
                </c:pt>
                <c:pt idx="124">
                  <c:v>40393</c:v>
                </c:pt>
                <c:pt idx="125">
                  <c:v>40394</c:v>
                </c:pt>
                <c:pt idx="126">
                  <c:v>40395</c:v>
                </c:pt>
                <c:pt idx="127">
                  <c:v>40396</c:v>
                </c:pt>
                <c:pt idx="128">
                  <c:v>40397</c:v>
                </c:pt>
                <c:pt idx="129">
                  <c:v>40398</c:v>
                </c:pt>
                <c:pt idx="130">
                  <c:v>40399</c:v>
                </c:pt>
                <c:pt idx="131">
                  <c:v>40400</c:v>
                </c:pt>
                <c:pt idx="132">
                  <c:v>40401</c:v>
                </c:pt>
                <c:pt idx="133">
                  <c:v>40402</c:v>
                </c:pt>
                <c:pt idx="134">
                  <c:v>40403</c:v>
                </c:pt>
                <c:pt idx="135">
                  <c:v>40404</c:v>
                </c:pt>
                <c:pt idx="136">
                  <c:v>40405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40411</c:v>
                </c:pt>
                <c:pt idx="143">
                  <c:v>40412</c:v>
                </c:pt>
                <c:pt idx="144">
                  <c:v>40413</c:v>
                </c:pt>
                <c:pt idx="145">
                  <c:v>40414</c:v>
                </c:pt>
                <c:pt idx="146">
                  <c:v>40415</c:v>
                </c:pt>
                <c:pt idx="147">
                  <c:v>40416</c:v>
                </c:pt>
                <c:pt idx="148">
                  <c:v>40417</c:v>
                </c:pt>
                <c:pt idx="149">
                  <c:v>40418</c:v>
                </c:pt>
                <c:pt idx="150">
                  <c:v>40419</c:v>
                </c:pt>
                <c:pt idx="151">
                  <c:v>40420</c:v>
                </c:pt>
                <c:pt idx="152">
                  <c:v>40421</c:v>
                </c:pt>
                <c:pt idx="153">
                  <c:v>40422</c:v>
                </c:pt>
                <c:pt idx="154">
                  <c:v>40423</c:v>
                </c:pt>
                <c:pt idx="155">
                  <c:v>40424</c:v>
                </c:pt>
                <c:pt idx="156">
                  <c:v>40425</c:v>
                </c:pt>
                <c:pt idx="157">
                  <c:v>40426</c:v>
                </c:pt>
                <c:pt idx="158">
                  <c:v>40427</c:v>
                </c:pt>
                <c:pt idx="159">
                  <c:v>40428</c:v>
                </c:pt>
                <c:pt idx="160">
                  <c:v>40429</c:v>
                </c:pt>
                <c:pt idx="161">
                  <c:v>40430</c:v>
                </c:pt>
                <c:pt idx="162">
                  <c:v>40431</c:v>
                </c:pt>
                <c:pt idx="163">
                  <c:v>40432</c:v>
                </c:pt>
                <c:pt idx="164">
                  <c:v>40433</c:v>
                </c:pt>
                <c:pt idx="165">
                  <c:v>40434</c:v>
                </c:pt>
                <c:pt idx="166">
                  <c:v>40435</c:v>
                </c:pt>
                <c:pt idx="167">
                  <c:v>40436</c:v>
                </c:pt>
                <c:pt idx="168">
                  <c:v>40437</c:v>
                </c:pt>
                <c:pt idx="169">
                  <c:v>40438</c:v>
                </c:pt>
                <c:pt idx="170">
                  <c:v>40439</c:v>
                </c:pt>
                <c:pt idx="171">
                  <c:v>40440</c:v>
                </c:pt>
                <c:pt idx="172">
                  <c:v>40441</c:v>
                </c:pt>
                <c:pt idx="173">
                  <c:v>40442</c:v>
                </c:pt>
                <c:pt idx="174">
                  <c:v>40443</c:v>
                </c:pt>
                <c:pt idx="175">
                  <c:v>40444</c:v>
                </c:pt>
                <c:pt idx="176">
                  <c:v>40445</c:v>
                </c:pt>
                <c:pt idx="177">
                  <c:v>40446</c:v>
                </c:pt>
                <c:pt idx="178">
                  <c:v>40447</c:v>
                </c:pt>
                <c:pt idx="179">
                  <c:v>40448</c:v>
                </c:pt>
                <c:pt idx="180">
                  <c:v>40449</c:v>
                </c:pt>
                <c:pt idx="181">
                  <c:v>40450</c:v>
                </c:pt>
                <c:pt idx="182">
                  <c:v>40451</c:v>
                </c:pt>
                <c:pt idx="183">
                  <c:v>40452</c:v>
                </c:pt>
              </c:numCache>
            </c:numRef>
          </c:cat>
          <c:val>
            <c:numRef>
              <c:f>'From April 2010'!$B$57:$GC$57</c:f>
              <c:numCache>
                <c:formatCode>General</c:formatCode>
                <c:ptCount val="184"/>
                <c:pt idx="0">
                  <c:v>0.98299999999999998</c:v>
                </c:pt>
                <c:pt idx="1">
                  <c:v>0.96400000000000063</c:v>
                </c:pt>
                <c:pt idx="2">
                  <c:v>0.98199999999999998</c:v>
                </c:pt>
                <c:pt idx="3">
                  <c:v>1</c:v>
                </c:pt>
                <c:pt idx="4">
                  <c:v>1</c:v>
                </c:pt>
                <c:pt idx="5">
                  <c:v>0.998</c:v>
                </c:pt>
                <c:pt idx="6">
                  <c:v>0.995</c:v>
                </c:pt>
                <c:pt idx="7">
                  <c:v>1</c:v>
                </c:pt>
                <c:pt idx="8">
                  <c:v>0.997</c:v>
                </c:pt>
                <c:pt idx="9">
                  <c:v>0.999</c:v>
                </c:pt>
                <c:pt idx="10">
                  <c:v>0.99</c:v>
                </c:pt>
                <c:pt idx="11">
                  <c:v>0.99</c:v>
                </c:pt>
                <c:pt idx="12">
                  <c:v>0.97400000000000064</c:v>
                </c:pt>
                <c:pt idx="13">
                  <c:v>0.97200000000000064</c:v>
                </c:pt>
                <c:pt idx="14">
                  <c:v>0.95200000000000062</c:v>
                </c:pt>
                <c:pt idx="15">
                  <c:v>0.99099999999999999</c:v>
                </c:pt>
                <c:pt idx="16">
                  <c:v>0.995</c:v>
                </c:pt>
                <c:pt idx="17">
                  <c:v>0.99</c:v>
                </c:pt>
                <c:pt idx="18">
                  <c:v>0.999</c:v>
                </c:pt>
                <c:pt idx="19">
                  <c:v>1</c:v>
                </c:pt>
                <c:pt idx="20">
                  <c:v>0.99399999999999999</c:v>
                </c:pt>
                <c:pt idx="21">
                  <c:v>0.999</c:v>
                </c:pt>
                <c:pt idx="22">
                  <c:v>0.997</c:v>
                </c:pt>
                <c:pt idx="23">
                  <c:v>0.999</c:v>
                </c:pt>
                <c:pt idx="24">
                  <c:v>0.99</c:v>
                </c:pt>
                <c:pt idx="25">
                  <c:v>0.996</c:v>
                </c:pt>
                <c:pt idx="26">
                  <c:v>1</c:v>
                </c:pt>
                <c:pt idx="27">
                  <c:v>0.995</c:v>
                </c:pt>
                <c:pt idx="29">
                  <c:v>0.997</c:v>
                </c:pt>
                <c:pt idx="30">
                  <c:v>0.98099999999999998</c:v>
                </c:pt>
                <c:pt idx="31">
                  <c:v>0.99299999999999999</c:v>
                </c:pt>
                <c:pt idx="32">
                  <c:v>0.98599999999999999</c:v>
                </c:pt>
                <c:pt idx="33">
                  <c:v>0.98299999999999998</c:v>
                </c:pt>
                <c:pt idx="34">
                  <c:v>0.97100000000000064</c:v>
                </c:pt>
                <c:pt idx="35">
                  <c:v>0.96900000000000064</c:v>
                </c:pt>
                <c:pt idx="36">
                  <c:v>0.97600000000000064</c:v>
                </c:pt>
                <c:pt idx="37">
                  <c:v>0.98499999999999999</c:v>
                </c:pt>
                <c:pt idx="38">
                  <c:v>0.99199999999999999</c:v>
                </c:pt>
                <c:pt idx="39">
                  <c:v>0.999</c:v>
                </c:pt>
                <c:pt idx="40">
                  <c:v>1</c:v>
                </c:pt>
                <c:pt idx="41">
                  <c:v>0.997</c:v>
                </c:pt>
                <c:pt idx="42">
                  <c:v>0.999</c:v>
                </c:pt>
                <c:pt idx="43">
                  <c:v>0.997</c:v>
                </c:pt>
                <c:pt idx="44">
                  <c:v>0.98199999999999998</c:v>
                </c:pt>
                <c:pt idx="45">
                  <c:v>0.99199999999999999</c:v>
                </c:pt>
                <c:pt idx="46">
                  <c:v>0.999</c:v>
                </c:pt>
                <c:pt idx="47">
                  <c:v>0.998</c:v>
                </c:pt>
                <c:pt idx="48">
                  <c:v>1</c:v>
                </c:pt>
                <c:pt idx="49">
                  <c:v>0.98899999999999999</c:v>
                </c:pt>
                <c:pt idx="50">
                  <c:v>0.997</c:v>
                </c:pt>
                <c:pt idx="51">
                  <c:v>1</c:v>
                </c:pt>
                <c:pt idx="52">
                  <c:v>0.996</c:v>
                </c:pt>
                <c:pt idx="53">
                  <c:v>0.98499999999999999</c:v>
                </c:pt>
                <c:pt idx="54">
                  <c:v>0.98699999999999999</c:v>
                </c:pt>
                <c:pt idx="55">
                  <c:v>0.96900000000000064</c:v>
                </c:pt>
                <c:pt idx="56">
                  <c:v>0.96500000000000064</c:v>
                </c:pt>
                <c:pt idx="57">
                  <c:v>0.98</c:v>
                </c:pt>
                <c:pt idx="58">
                  <c:v>0.96600000000000064</c:v>
                </c:pt>
                <c:pt idx="59">
                  <c:v>0.93899999999999995</c:v>
                </c:pt>
                <c:pt idx="60">
                  <c:v>0.98599999999999999</c:v>
                </c:pt>
                <c:pt idx="61">
                  <c:v>0.996</c:v>
                </c:pt>
                <c:pt idx="62">
                  <c:v>0.98599999999999999</c:v>
                </c:pt>
                <c:pt idx="63">
                  <c:v>0.98199999999999998</c:v>
                </c:pt>
                <c:pt idx="64">
                  <c:v>0.95600000000000063</c:v>
                </c:pt>
                <c:pt idx="65">
                  <c:v>0.97600000000000064</c:v>
                </c:pt>
                <c:pt idx="66">
                  <c:v>0.98299999999999998</c:v>
                </c:pt>
                <c:pt idx="67">
                  <c:v>0.99399999999999999</c:v>
                </c:pt>
                <c:pt idx="68">
                  <c:v>0.97200000000000064</c:v>
                </c:pt>
                <c:pt idx="69">
                  <c:v>0.98899999999999999</c:v>
                </c:pt>
                <c:pt idx="70">
                  <c:v>0.99399999999999999</c:v>
                </c:pt>
                <c:pt idx="71">
                  <c:v>0.98799999999999999</c:v>
                </c:pt>
                <c:pt idx="72">
                  <c:v>0.97900000000000065</c:v>
                </c:pt>
                <c:pt idx="73">
                  <c:v>0.99</c:v>
                </c:pt>
                <c:pt idx="74">
                  <c:v>0.97800000000000065</c:v>
                </c:pt>
                <c:pt idx="75">
                  <c:v>0.99</c:v>
                </c:pt>
                <c:pt idx="76">
                  <c:v>0.998</c:v>
                </c:pt>
                <c:pt idx="77">
                  <c:v>0.97500000000000064</c:v>
                </c:pt>
                <c:pt idx="78">
                  <c:v>0.95800000000000063</c:v>
                </c:pt>
                <c:pt idx="79">
                  <c:v>0.97900000000000065</c:v>
                </c:pt>
                <c:pt idx="80">
                  <c:v>0.96800000000000064</c:v>
                </c:pt>
                <c:pt idx="81">
                  <c:v>0.95800000000000063</c:v>
                </c:pt>
                <c:pt idx="82">
                  <c:v>0.89600000000000002</c:v>
                </c:pt>
                <c:pt idx="83">
                  <c:v>0.93500000000000005</c:v>
                </c:pt>
                <c:pt idx="84">
                  <c:v>0.95400000000000063</c:v>
                </c:pt>
                <c:pt idx="85">
                  <c:v>0.95200000000000062</c:v>
                </c:pt>
                <c:pt idx="86">
                  <c:v>0.95400000000000063</c:v>
                </c:pt>
                <c:pt idx="87">
                  <c:v>0.93700000000000061</c:v>
                </c:pt>
                <c:pt idx="88">
                  <c:v>0.95900000000000063</c:v>
                </c:pt>
                <c:pt idx="89">
                  <c:v>0.97800000000000065</c:v>
                </c:pt>
                <c:pt idx="90">
                  <c:v>0.97800000000000065</c:v>
                </c:pt>
                <c:pt idx="91">
                  <c:v>0.97300000000000064</c:v>
                </c:pt>
                <c:pt idx="92">
                  <c:v>0.97900000000000065</c:v>
                </c:pt>
                <c:pt idx="93">
                  <c:v>0.94000000000000061</c:v>
                </c:pt>
                <c:pt idx="94">
                  <c:v>0.91100000000000003</c:v>
                </c:pt>
                <c:pt idx="95">
                  <c:v>0.91700000000000004</c:v>
                </c:pt>
                <c:pt idx="97">
                  <c:v>0.88</c:v>
                </c:pt>
                <c:pt idx="98">
                  <c:v>0.88700000000000001</c:v>
                </c:pt>
                <c:pt idx="99">
                  <c:v>0.95100000000000062</c:v>
                </c:pt>
                <c:pt idx="100">
                  <c:v>0.95500000000000063</c:v>
                </c:pt>
                <c:pt idx="101">
                  <c:v>0.96700000000000064</c:v>
                </c:pt>
                <c:pt idx="102">
                  <c:v>0.97400000000000064</c:v>
                </c:pt>
                <c:pt idx="103">
                  <c:v>0.98799999999999999</c:v>
                </c:pt>
                <c:pt idx="104">
                  <c:v>0.97500000000000064</c:v>
                </c:pt>
                <c:pt idx="105">
                  <c:v>0.92100000000000004</c:v>
                </c:pt>
                <c:pt idx="106">
                  <c:v>0.93200000000000005</c:v>
                </c:pt>
                <c:pt idx="107">
                  <c:v>0.96400000000000063</c:v>
                </c:pt>
                <c:pt idx="108">
                  <c:v>0.97800000000000065</c:v>
                </c:pt>
                <c:pt idx="109">
                  <c:v>0.97500000000000064</c:v>
                </c:pt>
                <c:pt idx="110">
                  <c:v>0.96800000000000064</c:v>
                </c:pt>
                <c:pt idx="111">
                  <c:v>0.97800000000000065</c:v>
                </c:pt>
                <c:pt idx="112">
                  <c:v>0.98</c:v>
                </c:pt>
                <c:pt idx="113">
                  <c:v>0.93200000000000005</c:v>
                </c:pt>
                <c:pt idx="114">
                  <c:v>0.94799999999999995</c:v>
                </c:pt>
                <c:pt idx="115">
                  <c:v>0.96400000000000063</c:v>
                </c:pt>
                <c:pt idx="116">
                  <c:v>0.98499999999999999</c:v>
                </c:pt>
                <c:pt idx="117">
                  <c:v>0.96500000000000064</c:v>
                </c:pt>
                <c:pt idx="118">
                  <c:v>0.94599999999999995</c:v>
                </c:pt>
                <c:pt idx="119">
                  <c:v>0.97400000000000064</c:v>
                </c:pt>
                <c:pt idx="120">
                  <c:v>0.97800000000000065</c:v>
                </c:pt>
                <c:pt idx="121">
                  <c:v>0.96700000000000064</c:v>
                </c:pt>
                <c:pt idx="122">
                  <c:v>0.96700000000000064</c:v>
                </c:pt>
                <c:pt idx="123">
                  <c:v>0.91200000000000003</c:v>
                </c:pt>
                <c:pt idx="124">
                  <c:v>0.94499999999999995</c:v>
                </c:pt>
                <c:pt idx="125">
                  <c:v>0.95700000000000063</c:v>
                </c:pt>
                <c:pt idx="126">
                  <c:v>0.97500000000000064</c:v>
                </c:pt>
                <c:pt idx="127">
                  <c:v>0.98099999999999998</c:v>
                </c:pt>
                <c:pt idx="128">
                  <c:v>0.97100000000000064</c:v>
                </c:pt>
                <c:pt idx="129">
                  <c:v>0.96700000000000064</c:v>
                </c:pt>
                <c:pt idx="130">
                  <c:v>0.9</c:v>
                </c:pt>
                <c:pt idx="131">
                  <c:v>0.91900000000000004</c:v>
                </c:pt>
                <c:pt idx="132">
                  <c:v>0.93200000000000005</c:v>
                </c:pt>
                <c:pt idx="133">
                  <c:v>0.96100000000000063</c:v>
                </c:pt>
                <c:pt idx="134">
                  <c:v>0.92600000000000005</c:v>
                </c:pt>
                <c:pt idx="135">
                  <c:v>0.97000000000000064</c:v>
                </c:pt>
                <c:pt idx="136">
                  <c:v>0.97200000000000064</c:v>
                </c:pt>
                <c:pt idx="137">
                  <c:v>0.97900000000000065</c:v>
                </c:pt>
                <c:pt idx="138">
                  <c:v>0.93700000000000061</c:v>
                </c:pt>
                <c:pt idx="139">
                  <c:v>0.99099999999999999</c:v>
                </c:pt>
                <c:pt idx="140">
                  <c:v>0.92600000000000005</c:v>
                </c:pt>
                <c:pt idx="141">
                  <c:v>0.94899999999999995</c:v>
                </c:pt>
                <c:pt idx="142">
                  <c:v>0.96200000000000063</c:v>
                </c:pt>
                <c:pt idx="143">
                  <c:v>0.997</c:v>
                </c:pt>
                <c:pt idx="144">
                  <c:v>0.98099999999999998</c:v>
                </c:pt>
                <c:pt idx="145">
                  <c:v>0.96000000000000063</c:v>
                </c:pt>
                <c:pt idx="146">
                  <c:v>0.95600000000000063</c:v>
                </c:pt>
                <c:pt idx="147">
                  <c:v>0.95600000000000063</c:v>
                </c:pt>
                <c:pt idx="148">
                  <c:v>0.96700000000000064</c:v>
                </c:pt>
                <c:pt idx="149">
                  <c:v>0.92900000000000005</c:v>
                </c:pt>
                <c:pt idx="150">
                  <c:v>0.91900000000000004</c:v>
                </c:pt>
                <c:pt idx="151">
                  <c:v>0.92700000000000005</c:v>
                </c:pt>
                <c:pt idx="152">
                  <c:v>0.90300000000000002</c:v>
                </c:pt>
              </c:numCache>
            </c:numRef>
          </c:val>
        </c:ser>
        <c:ser>
          <c:idx val="2"/>
          <c:order val="1"/>
          <c:tx>
            <c:v>Monthly Cum 76-Threshold</c:v>
          </c:tx>
          <c:spPr>
            <a:ln w="28575">
              <a:noFill/>
            </a:ln>
          </c:spPr>
          <c:dLbls>
            <c:dLbl>
              <c:idx val="29"/>
              <c:layout>
                <c:manualLayout>
                  <c:x val="-6.8966251392747133E-2"/>
                  <c:y val="0.13161486393148225"/>
                </c:manualLayout>
              </c:layout>
              <c:numFmt formatCode="0.00" sourceLinked="0"/>
              <c:spPr>
                <a:solidFill>
                  <a:srgbClr val="99FF33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Val val="1"/>
            </c:dLbl>
            <c:dLbl>
              <c:idx val="59"/>
              <c:layout>
                <c:manualLayout>
                  <c:x val="3.8965034208154592E-3"/>
                  <c:y val="-8.2491206817771109E-3"/>
                </c:manualLayout>
              </c:layout>
              <c:numFmt formatCode="0.00" sourceLinked="0"/>
              <c:spPr>
                <a:solidFill>
                  <a:srgbClr val="99FF33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Val val="1"/>
            </c:dLbl>
            <c:dLbl>
              <c:idx val="88"/>
              <c:layout>
                <c:manualLayout>
                  <c:x val="-2.9037625337872266E-2"/>
                  <c:y val="-1.5371013845941339E-2"/>
                </c:manualLayout>
              </c:layout>
              <c:dLblPos val="r"/>
              <c:showVal val="1"/>
            </c:dLbl>
            <c:dLbl>
              <c:idx val="90"/>
              <c:numFmt formatCode="0.00" sourceLinked="0"/>
              <c:spPr>
                <a:solidFill>
                  <a:srgbClr val="99FF33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dLbl>
              <c:idx val="121"/>
              <c:numFmt formatCode="0.00" sourceLinked="0"/>
              <c:spPr>
                <a:solidFill>
                  <a:srgbClr val="99FF33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dLbl>
              <c:idx val="122"/>
              <c:layout>
                <c:manualLayout>
                  <c:x val="-1.9518110070182771E-2"/>
                  <c:y val="6.4777327935223519E-2"/>
                </c:manualLayout>
              </c:layout>
              <c:dLblPos val="r"/>
              <c:showVal val="1"/>
            </c:dLbl>
            <c:dLbl>
              <c:idx val="152"/>
              <c:numFmt formatCode="0.00" sourceLinked="0"/>
              <c:spPr>
                <a:solidFill>
                  <a:srgbClr val="99FF33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dLbl>
              <c:idx val="153"/>
              <c:layout>
                <c:manualLayout>
                  <c:x val="-2.0042183381533886E-2"/>
                  <c:y val="1.0121457489878563E-2"/>
                </c:manualLayout>
              </c:layout>
              <c:dLblPos val="r"/>
              <c:showVal val="1"/>
            </c:dLbl>
            <c:dLbl>
              <c:idx val="183"/>
              <c:layout>
                <c:manualLayout>
                  <c:x val="-0.2593134331731799"/>
                  <c:y val="-0.23804307862326926"/>
                </c:manualLayout>
              </c:layout>
              <c:dLblPos val="r"/>
              <c:showVal val="1"/>
            </c:dLbl>
            <c:dLbl>
              <c:idx val="242"/>
              <c:layout>
                <c:manualLayout>
                  <c:xMode val="edge"/>
                  <c:yMode val="edge"/>
                  <c:x val="0.36054451708695373"/>
                  <c:y val="0.17004048582996131"/>
                </c:manualLayout>
              </c:layout>
              <c:dLblPos val="r"/>
              <c:showVal val="1"/>
            </c:dLbl>
            <c:numFmt formatCode="0.000" sourceLinked="0"/>
            <c:spPr>
              <a:solidFill>
                <a:srgbClr val="99FF33"/>
              </a:solidFill>
            </c:spPr>
            <c:showVal val="1"/>
          </c:dLbls>
          <c:cat>
            <c:numRef>
              <c:f>'From April 2010'!$B$16:$GC$16</c:f>
              <c:numCache>
                <c:formatCode>d\-mmm</c:formatCode>
                <c:ptCount val="184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  <c:pt idx="122">
                  <c:v>40391</c:v>
                </c:pt>
                <c:pt idx="123">
                  <c:v>40392</c:v>
                </c:pt>
                <c:pt idx="124">
                  <c:v>40393</c:v>
                </c:pt>
                <c:pt idx="125">
                  <c:v>40394</c:v>
                </c:pt>
                <c:pt idx="126">
                  <c:v>40395</c:v>
                </c:pt>
                <c:pt idx="127">
                  <c:v>40396</c:v>
                </c:pt>
                <c:pt idx="128">
                  <c:v>40397</c:v>
                </c:pt>
                <c:pt idx="129">
                  <c:v>40398</c:v>
                </c:pt>
                <c:pt idx="130">
                  <c:v>40399</c:v>
                </c:pt>
                <c:pt idx="131">
                  <c:v>40400</c:v>
                </c:pt>
                <c:pt idx="132">
                  <c:v>40401</c:v>
                </c:pt>
                <c:pt idx="133">
                  <c:v>40402</c:v>
                </c:pt>
                <c:pt idx="134">
                  <c:v>40403</c:v>
                </c:pt>
                <c:pt idx="135">
                  <c:v>40404</c:v>
                </c:pt>
                <c:pt idx="136">
                  <c:v>40405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40411</c:v>
                </c:pt>
                <c:pt idx="143">
                  <c:v>40412</c:v>
                </c:pt>
                <c:pt idx="144">
                  <c:v>40413</c:v>
                </c:pt>
                <c:pt idx="145">
                  <c:v>40414</c:v>
                </c:pt>
                <c:pt idx="146">
                  <c:v>40415</c:v>
                </c:pt>
                <c:pt idx="147">
                  <c:v>40416</c:v>
                </c:pt>
                <c:pt idx="148">
                  <c:v>40417</c:v>
                </c:pt>
                <c:pt idx="149">
                  <c:v>40418</c:v>
                </c:pt>
                <c:pt idx="150">
                  <c:v>40419</c:v>
                </c:pt>
                <c:pt idx="151">
                  <c:v>40420</c:v>
                </c:pt>
                <c:pt idx="152">
                  <c:v>40421</c:v>
                </c:pt>
                <c:pt idx="153">
                  <c:v>40422</c:v>
                </c:pt>
                <c:pt idx="154">
                  <c:v>40423</c:v>
                </c:pt>
                <c:pt idx="155">
                  <c:v>40424</c:v>
                </c:pt>
                <c:pt idx="156">
                  <c:v>40425</c:v>
                </c:pt>
                <c:pt idx="157">
                  <c:v>40426</c:v>
                </c:pt>
                <c:pt idx="158">
                  <c:v>40427</c:v>
                </c:pt>
                <c:pt idx="159">
                  <c:v>40428</c:v>
                </c:pt>
                <c:pt idx="160">
                  <c:v>40429</c:v>
                </c:pt>
                <c:pt idx="161">
                  <c:v>40430</c:v>
                </c:pt>
                <c:pt idx="162">
                  <c:v>40431</c:v>
                </c:pt>
                <c:pt idx="163">
                  <c:v>40432</c:v>
                </c:pt>
                <c:pt idx="164">
                  <c:v>40433</c:v>
                </c:pt>
                <c:pt idx="165">
                  <c:v>40434</c:v>
                </c:pt>
                <c:pt idx="166">
                  <c:v>40435</c:v>
                </c:pt>
                <c:pt idx="167">
                  <c:v>40436</c:v>
                </c:pt>
                <c:pt idx="168">
                  <c:v>40437</c:v>
                </c:pt>
                <c:pt idx="169">
                  <c:v>40438</c:v>
                </c:pt>
                <c:pt idx="170">
                  <c:v>40439</c:v>
                </c:pt>
                <c:pt idx="171">
                  <c:v>40440</c:v>
                </c:pt>
                <c:pt idx="172">
                  <c:v>40441</c:v>
                </c:pt>
                <c:pt idx="173">
                  <c:v>40442</c:v>
                </c:pt>
                <c:pt idx="174">
                  <c:v>40443</c:v>
                </c:pt>
                <c:pt idx="175">
                  <c:v>40444</c:v>
                </c:pt>
                <c:pt idx="176">
                  <c:v>40445</c:v>
                </c:pt>
                <c:pt idx="177">
                  <c:v>40446</c:v>
                </c:pt>
                <c:pt idx="178">
                  <c:v>40447</c:v>
                </c:pt>
                <c:pt idx="179">
                  <c:v>40448</c:v>
                </c:pt>
                <c:pt idx="180">
                  <c:v>40449</c:v>
                </c:pt>
                <c:pt idx="181">
                  <c:v>40450</c:v>
                </c:pt>
                <c:pt idx="182">
                  <c:v>40451</c:v>
                </c:pt>
                <c:pt idx="183">
                  <c:v>40452</c:v>
                </c:pt>
              </c:numCache>
            </c:numRef>
          </c:cat>
          <c:val>
            <c:numRef>
              <c:f>'From April 2010'!$B$61:$GC$61</c:f>
              <c:numCache>
                <c:formatCode>General</c:formatCode>
                <c:ptCount val="184"/>
                <c:pt idx="28">
                  <c:v>0</c:v>
                </c:pt>
                <c:pt idx="29">
                  <c:v>0.99096551724137905</c:v>
                </c:pt>
                <c:pt idx="58">
                  <c:v>0</c:v>
                </c:pt>
                <c:pt idx="59">
                  <c:v>0.98574193548387889</c:v>
                </c:pt>
                <c:pt idx="89">
                  <c:v>0</c:v>
                </c:pt>
                <c:pt idx="90">
                  <c:v>0.97106666666666652</c:v>
                </c:pt>
                <c:pt idx="120">
                  <c:v>0</c:v>
                </c:pt>
                <c:pt idx="121">
                  <c:v>0.95506666666666651</c:v>
                </c:pt>
                <c:pt idx="151">
                  <c:v>0</c:v>
                </c:pt>
                <c:pt idx="152">
                  <c:v>0.95141935483870954</c:v>
                </c:pt>
                <c:pt idx="181">
                  <c:v>0</c:v>
                </c:pt>
                <c:pt idx="182">
                  <c:v>0</c:v>
                </c:pt>
              </c:numCache>
            </c:numRef>
          </c:val>
        </c:ser>
        <c:ser>
          <c:idx val="1"/>
          <c:order val="2"/>
          <c:tx>
            <c:v>Target</c:v>
          </c:tx>
          <c:cat>
            <c:numRef>
              <c:f>'From April 2010'!$B$16:$GC$16</c:f>
              <c:numCache>
                <c:formatCode>d\-mmm</c:formatCode>
                <c:ptCount val="184"/>
                <c:pt idx="0">
                  <c:v>40269</c:v>
                </c:pt>
                <c:pt idx="1">
                  <c:v>40270</c:v>
                </c:pt>
                <c:pt idx="2">
                  <c:v>40271</c:v>
                </c:pt>
                <c:pt idx="3">
                  <c:v>40272</c:v>
                </c:pt>
                <c:pt idx="4">
                  <c:v>40273</c:v>
                </c:pt>
                <c:pt idx="5">
                  <c:v>40274</c:v>
                </c:pt>
                <c:pt idx="6">
                  <c:v>40275</c:v>
                </c:pt>
                <c:pt idx="7">
                  <c:v>40276</c:v>
                </c:pt>
                <c:pt idx="8">
                  <c:v>40277</c:v>
                </c:pt>
                <c:pt idx="9">
                  <c:v>40278</c:v>
                </c:pt>
                <c:pt idx="10">
                  <c:v>40279</c:v>
                </c:pt>
                <c:pt idx="11">
                  <c:v>40280</c:v>
                </c:pt>
                <c:pt idx="12">
                  <c:v>40281</c:v>
                </c:pt>
                <c:pt idx="13">
                  <c:v>40282</c:v>
                </c:pt>
                <c:pt idx="14">
                  <c:v>40283</c:v>
                </c:pt>
                <c:pt idx="15">
                  <c:v>40284</c:v>
                </c:pt>
                <c:pt idx="16">
                  <c:v>40285</c:v>
                </c:pt>
                <c:pt idx="17">
                  <c:v>40286</c:v>
                </c:pt>
                <c:pt idx="18">
                  <c:v>40287</c:v>
                </c:pt>
                <c:pt idx="19">
                  <c:v>40288</c:v>
                </c:pt>
                <c:pt idx="20">
                  <c:v>40289</c:v>
                </c:pt>
                <c:pt idx="21">
                  <c:v>40290</c:v>
                </c:pt>
                <c:pt idx="22">
                  <c:v>40291</c:v>
                </c:pt>
                <c:pt idx="23">
                  <c:v>40292</c:v>
                </c:pt>
                <c:pt idx="24">
                  <c:v>40293</c:v>
                </c:pt>
                <c:pt idx="25">
                  <c:v>40294</c:v>
                </c:pt>
                <c:pt idx="26">
                  <c:v>40295</c:v>
                </c:pt>
                <c:pt idx="27">
                  <c:v>40296</c:v>
                </c:pt>
                <c:pt idx="28">
                  <c:v>40297</c:v>
                </c:pt>
                <c:pt idx="29">
                  <c:v>40298</c:v>
                </c:pt>
                <c:pt idx="30">
                  <c:v>40299</c:v>
                </c:pt>
                <c:pt idx="31">
                  <c:v>40300</c:v>
                </c:pt>
                <c:pt idx="32">
                  <c:v>40301</c:v>
                </c:pt>
                <c:pt idx="33">
                  <c:v>40302</c:v>
                </c:pt>
                <c:pt idx="34">
                  <c:v>40303</c:v>
                </c:pt>
                <c:pt idx="35">
                  <c:v>40304</c:v>
                </c:pt>
                <c:pt idx="36">
                  <c:v>40305</c:v>
                </c:pt>
                <c:pt idx="37">
                  <c:v>40306</c:v>
                </c:pt>
                <c:pt idx="38">
                  <c:v>40307</c:v>
                </c:pt>
                <c:pt idx="39">
                  <c:v>40308</c:v>
                </c:pt>
                <c:pt idx="40">
                  <c:v>40309</c:v>
                </c:pt>
                <c:pt idx="41">
                  <c:v>40310</c:v>
                </c:pt>
                <c:pt idx="42">
                  <c:v>40311</c:v>
                </c:pt>
                <c:pt idx="43">
                  <c:v>40312</c:v>
                </c:pt>
                <c:pt idx="44">
                  <c:v>40313</c:v>
                </c:pt>
                <c:pt idx="45">
                  <c:v>40314</c:v>
                </c:pt>
                <c:pt idx="46">
                  <c:v>40315</c:v>
                </c:pt>
                <c:pt idx="47">
                  <c:v>40316</c:v>
                </c:pt>
                <c:pt idx="48">
                  <c:v>40317</c:v>
                </c:pt>
                <c:pt idx="49">
                  <c:v>40318</c:v>
                </c:pt>
                <c:pt idx="50">
                  <c:v>40319</c:v>
                </c:pt>
                <c:pt idx="51">
                  <c:v>40320</c:v>
                </c:pt>
                <c:pt idx="52">
                  <c:v>40321</c:v>
                </c:pt>
                <c:pt idx="53">
                  <c:v>40322</c:v>
                </c:pt>
                <c:pt idx="54">
                  <c:v>40323</c:v>
                </c:pt>
                <c:pt idx="55">
                  <c:v>40324</c:v>
                </c:pt>
                <c:pt idx="56">
                  <c:v>40325</c:v>
                </c:pt>
                <c:pt idx="57">
                  <c:v>40326</c:v>
                </c:pt>
                <c:pt idx="58">
                  <c:v>40327</c:v>
                </c:pt>
                <c:pt idx="59">
                  <c:v>40328</c:v>
                </c:pt>
                <c:pt idx="60">
                  <c:v>40329</c:v>
                </c:pt>
                <c:pt idx="61">
                  <c:v>40330</c:v>
                </c:pt>
                <c:pt idx="62">
                  <c:v>40331</c:v>
                </c:pt>
                <c:pt idx="63">
                  <c:v>40332</c:v>
                </c:pt>
                <c:pt idx="64">
                  <c:v>40333</c:v>
                </c:pt>
                <c:pt idx="65">
                  <c:v>40334</c:v>
                </c:pt>
                <c:pt idx="66">
                  <c:v>40335</c:v>
                </c:pt>
                <c:pt idx="67">
                  <c:v>40336</c:v>
                </c:pt>
                <c:pt idx="68">
                  <c:v>40337</c:v>
                </c:pt>
                <c:pt idx="69">
                  <c:v>40338</c:v>
                </c:pt>
                <c:pt idx="70">
                  <c:v>40339</c:v>
                </c:pt>
                <c:pt idx="71">
                  <c:v>40340</c:v>
                </c:pt>
                <c:pt idx="72">
                  <c:v>40341</c:v>
                </c:pt>
                <c:pt idx="73">
                  <c:v>40342</c:v>
                </c:pt>
                <c:pt idx="74">
                  <c:v>40343</c:v>
                </c:pt>
                <c:pt idx="75">
                  <c:v>40344</c:v>
                </c:pt>
                <c:pt idx="76">
                  <c:v>40345</c:v>
                </c:pt>
                <c:pt idx="77">
                  <c:v>40346</c:v>
                </c:pt>
                <c:pt idx="78">
                  <c:v>40347</c:v>
                </c:pt>
                <c:pt idx="79">
                  <c:v>40348</c:v>
                </c:pt>
                <c:pt idx="80">
                  <c:v>40349</c:v>
                </c:pt>
                <c:pt idx="81">
                  <c:v>40350</c:v>
                </c:pt>
                <c:pt idx="82">
                  <c:v>40351</c:v>
                </c:pt>
                <c:pt idx="83">
                  <c:v>40352</c:v>
                </c:pt>
                <c:pt idx="84">
                  <c:v>40353</c:v>
                </c:pt>
                <c:pt idx="85">
                  <c:v>40354</c:v>
                </c:pt>
                <c:pt idx="86">
                  <c:v>40355</c:v>
                </c:pt>
                <c:pt idx="87">
                  <c:v>40356</c:v>
                </c:pt>
                <c:pt idx="88">
                  <c:v>40357</c:v>
                </c:pt>
                <c:pt idx="89">
                  <c:v>40358</c:v>
                </c:pt>
                <c:pt idx="90">
                  <c:v>40359</c:v>
                </c:pt>
                <c:pt idx="91">
                  <c:v>40360</c:v>
                </c:pt>
                <c:pt idx="92">
                  <c:v>40361</c:v>
                </c:pt>
                <c:pt idx="93">
                  <c:v>40362</c:v>
                </c:pt>
                <c:pt idx="94">
                  <c:v>40363</c:v>
                </c:pt>
                <c:pt idx="95">
                  <c:v>40364</c:v>
                </c:pt>
                <c:pt idx="96">
                  <c:v>40365</c:v>
                </c:pt>
                <c:pt idx="97">
                  <c:v>40366</c:v>
                </c:pt>
                <c:pt idx="98">
                  <c:v>40367</c:v>
                </c:pt>
                <c:pt idx="99">
                  <c:v>40368</c:v>
                </c:pt>
                <c:pt idx="100">
                  <c:v>40369</c:v>
                </c:pt>
                <c:pt idx="101">
                  <c:v>40370</c:v>
                </c:pt>
                <c:pt idx="102">
                  <c:v>40371</c:v>
                </c:pt>
                <c:pt idx="103">
                  <c:v>40372</c:v>
                </c:pt>
                <c:pt idx="104">
                  <c:v>40373</c:v>
                </c:pt>
                <c:pt idx="105">
                  <c:v>40374</c:v>
                </c:pt>
                <c:pt idx="106">
                  <c:v>40375</c:v>
                </c:pt>
                <c:pt idx="107">
                  <c:v>40376</c:v>
                </c:pt>
                <c:pt idx="108">
                  <c:v>40377</c:v>
                </c:pt>
                <c:pt idx="109">
                  <c:v>40378</c:v>
                </c:pt>
                <c:pt idx="110">
                  <c:v>40379</c:v>
                </c:pt>
                <c:pt idx="111">
                  <c:v>40380</c:v>
                </c:pt>
                <c:pt idx="112">
                  <c:v>40381</c:v>
                </c:pt>
                <c:pt idx="113">
                  <c:v>40382</c:v>
                </c:pt>
                <c:pt idx="114">
                  <c:v>40383</c:v>
                </c:pt>
                <c:pt idx="115">
                  <c:v>40384</c:v>
                </c:pt>
                <c:pt idx="116">
                  <c:v>40385</c:v>
                </c:pt>
                <c:pt idx="117">
                  <c:v>40386</c:v>
                </c:pt>
                <c:pt idx="118">
                  <c:v>40387</c:v>
                </c:pt>
                <c:pt idx="119">
                  <c:v>40388</c:v>
                </c:pt>
                <c:pt idx="120">
                  <c:v>40389</c:v>
                </c:pt>
                <c:pt idx="121">
                  <c:v>40390</c:v>
                </c:pt>
                <c:pt idx="122">
                  <c:v>40391</c:v>
                </c:pt>
                <c:pt idx="123">
                  <c:v>40392</c:v>
                </c:pt>
                <c:pt idx="124">
                  <c:v>40393</c:v>
                </c:pt>
                <c:pt idx="125">
                  <c:v>40394</c:v>
                </c:pt>
                <c:pt idx="126">
                  <c:v>40395</c:v>
                </c:pt>
                <c:pt idx="127">
                  <c:v>40396</c:v>
                </c:pt>
                <c:pt idx="128">
                  <c:v>40397</c:v>
                </c:pt>
                <c:pt idx="129">
                  <c:v>40398</c:v>
                </c:pt>
                <c:pt idx="130">
                  <c:v>40399</c:v>
                </c:pt>
                <c:pt idx="131">
                  <c:v>40400</c:v>
                </c:pt>
                <c:pt idx="132">
                  <c:v>40401</c:v>
                </c:pt>
                <c:pt idx="133">
                  <c:v>40402</c:v>
                </c:pt>
                <c:pt idx="134">
                  <c:v>40403</c:v>
                </c:pt>
                <c:pt idx="135">
                  <c:v>40404</c:v>
                </c:pt>
                <c:pt idx="136">
                  <c:v>40405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40411</c:v>
                </c:pt>
                <c:pt idx="143">
                  <c:v>40412</c:v>
                </c:pt>
                <c:pt idx="144">
                  <c:v>40413</c:v>
                </c:pt>
                <c:pt idx="145">
                  <c:v>40414</c:v>
                </c:pt>
                <c:pt idx="146">
                  <c:v>40415</c:v>
                </c:pt>
                <c:pt idx="147">
                  <c:v>40416</c:v>
                </c:pt>
                <c:pt idx="148">
                  <c:v>40417</c:v>
                </c:pt>
                <c:pt idx="149">
                  <c:v>40418</c:v>
                </c:pt>
                <c:pt idx="150">
                  <c:v>40419</c:v>
                </c:pt>
                <c:pt idx="151">
                  <c:v>40420</c:v>
                </c:pt>
                <c:pt idx="152">
                  <c:v>40421</c:v>
                </c:pt>
                <c:pt idx="153">
                  <c:v>40422</c:v>
                </c:pt>
                <c:pt idx="154">
                  <c:v>40423</c:v>
                </c:pt>
                <c:pt idx="155">
                  <c:v>40424</c:v>
                </c:pt>
                <c:pt idx="156">
                  <c:v>40425</c:v>
                </c:pt>
                <c:pt idx="157">
                  <c:v>40426</c:v>
                </c:pt>
                <c:pt idx="158">
                  <c:v>40427</c:v>
                </c:pt>
                <c:pt idx="159">
                  <c:v>40428</c:v>
                </c:pt>
                <c:pt idx="160">
                  <c:v>40429</c:v>
                </c:pt>
                <c:pt idx="161">
                  <c:v>40430</c:v>
                </c:pt>
                <c:pt idx="162">
                  <c:v>40431</c:v>
                </c:pt>
                <c:pt idx="163">
                  <c:v>40432</c:v>
                </c:pt>
                <c:pt idx="164">
                  <c:v>40433</c:v>
                </c:pt>
                <c:pt idx="165">
                  <c:v>40434</c:v>
                </c:pt>
                <c:pt idx="166">
                  <c:v>40435</c:v>
                </c:pt>
                <c:pt idx="167">
                  <c:v>40436</c:v>
                </c:pt>
                <c:pt idx="168">
                  <c:v>40437</c:v>
                </c:pt>
                <c:pt idx="169">
                  <c:v>40438</c:v>
                </c:pt>
                <c:pt idx="170">
                  <c:v>40439</c:v>
                </c:pt>
                <c:pt idx="171">
                  <c:v>40440</c:v>
                </c:pt>
                <c:pt idx="172">
                  <c:v>40441</c:v>
                </c:pt>
                <c:pt idx="173">
                  <c:v>40442</c:v>
                </c:pt>
                <c:pt idx="174">
                  <c:v>40443</c:v>
                </c:pt>
                <c:pt idx="175">
                  <c:v>40444</c:v>
                </c:pt>
                <c:pt idx="176">
                  <c:v>40445</c:v>
                </c:pt>
                <c:pt idx="177">
                  <c:v>40446</c:v>
                </c:pt>
                <c:pt idx="178">
                  <c:v>40447</c:v>
                </c:pt>
                <c:pt idx="179">
                  <c:v>40448</c:v>
                </c:pt>
                <c:pt idx="180">
                  <c:v>40449</c:v>
                </c:pt>
                <c:pt idx="181">
                  <c:v>40450</c:v>
                </c:pt>
                <c:pt idx="182">
                  <c:v>40451</c:v>
                </c:pt>
                <c:pt idx="183">
                  <c:v>40452</c:v>
                </c:pt>
              </c:numCache>
            </c:numRef>
          </c:cat>
          <c:val>
            <c:numRef>
              <c:f>'From April 2010'!$B$29:$GC$29</c:f>
              <c:numCache>
                <c:formatCode>General</c:formatCode>
                <c:ptCount val="18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  <c:pt idx="87">
                  <c:v>0.9</c:v>
                </c:pt>
                <c:pt idx="88">
                  <c:v>0.9</c:v>
                </c:pt>
                <c:pt idx="89">
                  <c:v>0.9</c:v>
                </c:pt>
                <c:pt idx="90">
                  <c:v>0.9</c:v>
                </c:pt>
                <c:pt idx="91">
                  <c:v>0.9</c:v>
                </c:pt>
                <c:pt idx="92">
                  <c:v>0.9</c:v>
                </c:pt>
                <c:pt idx="93">
                  <c:v>0.9</c:v>
                </c:pt>
                <c:pt idx="94">
                  <c:v>0.9</c:v>
                </c:pt>
                <c:pt idx="95">
                  <c:v>0.9</c:v>
                </c:pt>
                <c:pt idx="96">
                  <c:v>0.9</c:v>
                </c:pt>
                <c:pt idx="97">
                  <c:v>0.9</c:v>
                </c:pt>
                <c:pt idx="98">
                  <c:v>0.9</c:v>
                </c:pt>
                <c:pt idx="99">
                  <c:v>0.9</c:v>
                </c:pt>
                <c:pt idx="100">
                  <c:v>0.9</c:v>
                </c:pt>
                <c:pt idx="101">
                  <c:v>0.9</c:v>
                </c:pt>
                <c:pt idx="102">
                  <c:v>0.9</c:v>
                </c:pt>
                <c:pt idx="103">
                  <c:v>0.9</c:v>
                </c:pt>
                <c:pt idx="104">
                  <c:v>0.9</c:v>
                </c:pt>
                <c:pt idx="105">
                  <c:v>0.9</c:v>
                </c:pt>
                <c:pt idx="106">
                  <c:v>0.9</c:v>
                </c:pt>
                <c:pt idx="107">
                  <c:v>0.9</c:v>
                </c:pt>
                <c:pt idx="108">
                  <c:v>0.9</c:v>
                </c:pt>
                <c:pt idx="109">
                  <c:v>0.9</c:v>
                </c:pt>
                <c:pt idx="110">
                  <c:v>0.9</c:v>
                </c:pt>
                <c:pt idx="111">
                  <c:v>0.9</c:v>
                </c:pt>
                <c:pt idx="112">
                  <c:v>0.9</c:v>
                </c:pt>
                <c:pt idx="113">
                  <c:v>0.9</c:v>
                </c:pt>
                <c:pt idx="114">
                  <c:v>0.9</c:v>
                </c:pt>
                <c:pt idx="115">
                  <c:v>0.9</c:v>
                </c:pt>
                <c:pt idx="116">
                  <c:v>0.9</c:v>
                </c:pt>
                <c:pt idx="117">
                  <c:v>0.9</c:v>
                </c:pt>
                <c:pt idx="118">
                  <c:v>0.9</c:v>
                </c:pt>
                <c:pt idx="119">
                  <c:v>0.9</c:v>
                </c:pt>
                <c:pt idx="120">
                  <c:v>0.9</c:v>
                </c:pt>
                <c:pt idx="121">
                  <c:v>0.9</c:v>
                </c:pt>
                <c:pt idx="122">
                  <c:v>0.9</c:v>
                </c:pt>
                <c:pt idx="123">
                  <c:v>0.9</c:v>
                </c:pt>
                <c:pt idx="124">
                  <c:v>0.9</c:v>
                </c:pt>
                <c:pt idx="125">
                  <c:v>0.9</c:v>
                </c:pt>
                <c:pt idx="126">
                  <c:v>0.9</c:v>
                </c:pt>
                <c:pt idx="127">
                  <c:v>0.9</c:v>
                </c:pt>
                <c:pt idx="128">
                  <c:v>0.9</c:v>
                </c:pt>
                <c:pt idx="129">
                  <c:v>0.9</c:v>
                </c:pt>
                <c:pt idx="130">
                  <c:v>0.9</c:v>
                </c:pt>
                <c:pt idx="131">
                  <c:v>0.9</c:v>
                </c:pt>
                <c:pt idx="132">
                  <c:v>0.9</c:v>
                </c:pt>
                <c:pt idx="133">
                  <c:v>0.9</c:v>
                </c:pt>
                <c:pt idx="134">
                  <c:v>0.9</c:v>
                </c:pt>
                <c:pt idx="135">
                  <c:v>0.9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  <c:pt idx="151">
                  <c:v>0.9</c:v>
                </c:pt>
                <c:pt idx="152">
                  <c:v>0.9</c:v>
                </c:pt>
                <c:pt idx="153">
                  <c:v>0.9</c:v>
                </c:pt>
                <c:pt idx="154">
                  <c:v>0.9</c:v>
                </c:pt>
                <c:pt idx="155">
                  <c:v>0.9</c:v>
                </c:pt>
                <c:pt idx="156">
                  <c:v>0.9</c:v>
                </c:pt>
                <c:pt idx="157">
                  <c:v>0.9</c:v>
                </c:pt>
                <c:pt idx="158">
                  <c:v>0.9</c:v>
                </c:pt>
                <c:pt idx="159">
                  <c:v>0.9</c:v>
                </c:pt>
                <c:pt idx="160">
                  <c:v>0.9</c:v>
                </c:pt>
                <c:pt idx="161">
                  <c:v>0.9</c:v>
                </c:pt>
                <c:pt idx="162">
                  <c:v>0.9</c:v>
                </c:pt>
                <c:pt idx="163">
                  <c:v>0.9</c:v>
                </c:pt>
                <c:pt idx="164">
                  <c:v>0.9</c:v>
                </c:pt>
                <c:pt idx="165">
                  <c:v>0.9</c:v>
                </c:pt>
                <c:pt idx="166">
                  <c:v>0.9</c:v>
                </c:pt>
                <c:pt idx="167">
                  <c:v>0.9</c:v>
                </c:pt>
                <c:pt idx="168">
                  <c:v>0.9</c:v>
                </c:pt>
                <c:pt idx="169">
                  <c:v>0.9</c:v>
                </c:pt>
                <c:pt idx="170">
                  <c:v>0.9</c:v>
                </c:pt>
                <c:pt idx="171">
                  <c:v>0.9</c:v>
                </c:pt>
                <c:pt idx="172">
                  <c:v>0.9</c:v>
                </c:pt>
                <c:pt idx="173">
                  <c:v>0.9</c:v>
                </c:pt>
                <c:pt idx="174">
                  <c:v>0.9</c:v>
                </c:pt>
                <c:pt idx="175">
                  <c:v>0.9</c:v>
                </c:pt>
                <c:pt idx="176">
                  <c:v>0.9</c:v>
                </c:pt>
                <c:pt idx="177">
                  <c:v>0.9</c:v>
                </c:pt>
                <c:pt idx="178">
                  <c:v>0.9</c:v>
                </c:pt>
                <c:pt idx="179">
                  <c:v>0.9</c:v>
                </c:pt>
                <c:pt idx="180">
                  <c:v>0.9</c:v>
                </c:pt>
                <c:pt idx="181">
                  <c:v>0.9</c:v>
                </c:pt>
                <c:pt idx="182">
                  <c:v>0.9</c:v>
                </c:pt>
                <c:pt idx="183">
                  <c:v>0.9</c:v>
                </c:pt>
              </c:numCache>
            </c:numRef>
          </c:val>
        </c:ser>
        <c:marker val="1"/>
        <c:axId val="34785152"/>
        <c:axId val="34786688"/>
      </c:lineChart>
      <c:dateAx>
        <c:axId val="34785152"/>
        <c:scaling>
          <c:orientation val="minMax"/>
          <c:max val="40422"/>
          <c:min val="40269"/>
        </c:scaling>
        <c:axPos val="b"/>
        <c:numFmt formatCode="m/d/yy;@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786688"/>
        <c:crossesAt val="0.8"/>
        <c:auto val="1"/>
        <c:lblOffset val="100"/>
        <c:baseTimeUnit val="days"/>
        <c:majorUnit val="30"/>
        <c:majorTimeUnit val="days"/>
        <c:minorUnit val="1"/>
        <c:minorTimeUnit val="days"/>
      </c:dateAx>
      <c:valAx>
        <c:axId val="34786688"/>
        <c:scaling>
          <c:orientation val="minMax"/>
          <c:max val="1.02"/>
          <c:min val="0.8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785152"/>
        <c:crossesAt val="39904"/>
        <c:crossBetween val="between"/>
        <c:minorUnit val="0.0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'From April 2011'!$A$51</c:f>
              <c:strCache>
                <c:ptCount val="1"/>
                <c:pt idx="0">
                  <c:v>Hits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>
                <a:solidFill>
                  <a:schemeClr val="tx1"/>
                </a:solidFill>
              </a:ln>
            </c:spPr>
          </c:marker>
          <c:dPt>
            <c:idx val="36"/>
            <c:marker>
              <c:spPr>
                <a:noFill/>
                <a:ln>
                  <a:solidFill>
                    <a:schemeClr val="tx1"/>
                  </a:solidFill>
                </a:ln>
              </c:spPr>
            </c:marker>
          </c:dPt>
          <c:cat>
            <c:numRef>
              <c:f>'From April 2011'!$B$45:$EV$45</c:f>
              <c:numCache>
                <c:formatCode>d\-mmm</c:formatCode>
                <c:ptCount val="151"/>
                <c:pt idx="0">
                  <c:v>40634</c:v>
                </c:pt>
                <c:pt idx="1">
                  <c:v>40635</c:v>
                </c:pt>
                <c:pt idx="2">
                  <c:v>40636</c:v>
                </c:pt>
                <c:pt idx="3">
                  <c:v>40637</c:v>
                </c:pt>
                <c:pt idx="4">
                  <c:v>40638</c:v>
                </c:pt>
                <c:pt idx="5">
                  <c:v>40639</c:v>
                </c:pt>
                <c:pt idx="6">
                  <c:v>40640</c:v>
                </c:pt>
                <c:pt idx="7">
                  <c:v>40641</c:v>
                </c:pt>
                <c:pt idx="8">
                  <c:v>40642</c:v>
                </c:pt>
                <c:pt idx="9">
                  <c:v>40643</c:v>
                </c:pt>
                <c:pt idx="10">
                  <c:v>40644</c:v>
                </c:pt>
                <c:pt idx="11">
                  <c:v>40645</c:v>
                </c:pt>
                <c:pt idx="12">
                  <c:v>40646</c:v>
                </c:pt>
                <c:pt idx="13">
                  <c:v>40647</c:v>
                </c:pt>
                <c:pt idx="14">
                  <c:v>40648</c:v>
                </c:pt>
                <c:pt idx="15">
                  <c:v>40649</c:v>
                </c:pt>
                <c:pt idx="16">
                  <c:v>40650</c:v>
                </c:pt>
                <c:pt idx="17">
                  <c:v>40651</c:v>
                </c:pt>
                <c:pt idx="18">
                  <c:v>40652</c:v>
                </c:pt>
                <c:pt idx="19">
                  <c:v>40653</c:v>
                </c:pt>
                <c:pt idx="20">
                  <c:v>40654</c:v>
                </c:pt>
                <c:pt idx="21">
                  <c:v>40655</c:v>
                </c:pt>
                <c:pt idx="22">
                  <c:v>40656</c:v>
                </c:pt>
                <c:pt idx="23">
                  <c:v>40657</c:v>
                </c:pt>
                <c:pt idx="24">
                  <c:v>40658</c:v>
                </c:pt>
                <c:pt idx="25">
                  <c:v>40659</c:v>
                </c:pt>
                <c:pt idx="26">
                  <c:v>40660</c:v>
                </c:pt>
                <c:pt idx="27">
                  <c:v>40661</c:v>
                </c:pt>
                <c:pt idx="28">
                  <c:v>40662</c:v>
                </c:pt>
                <c:pt idx="29">
                  <c:v>40663</c:v>
                </c:pt>
                <c:pt idx="30">
                  <c:v>40664</c:v>
                </c:pt>
                <c:pt idx="31">
                  <c:v>40665</c:v>
                </c:pt>
                <c:pt idx="32">
                  <c:v>40666</c:v>
                </c:pt>
                <c:pt idx="33">
                  <c:v>40667</c:v>
                </c:pt>
                <c:pt idx="34">
                  <c:v>40668</c:v>
                </c:pt>
                <c:pt idx="35">
                  <c:v>40669</c:v>
                </c:pt>
                <c:pt idx="36">
                  <c:v>40670</c:v>
                </c:pt>
                <c:pt idx="37">
                  <c:v>40671</c:v>
                </c:pt>
                <c:pt idx="38">
                  <c:v>40672</c:v>
                </c:pt>
                <c:pt idx="39">
                  <c:v>40673</c:v>
                </c:pt>
                <c:pt idx="40">
                  <c:v>40674</c:v>
                </c:pt>
                <c:pt idx="41">
                  <c:v>40675</c:v>
                </c:pt>
                <c:pt idx="42">
                  <c:v>40676</c:v>
                </c:pt>
                <c:pt idx="43">
                  <c:v>40677</c:v>
                </c:pt>
                <c:pt idx="44">
                  <c:v>40678</c:v>
                </c:pt>
                <c:pt idx="45">
                  <c:v>40679</c:v>
                </c:pt>
                <c:pt idx="46">
                  <c:v>40680</c:v>
                </c:pt>
                <c:pt idx="47">
                  <c:v>40681</c:v>
                </c:pt>
                <c:pt idx="48">
                  <c:v>40682</c:v>
                </c:pt>
                <c:pt idx="49">
                  <c:v>40683</c:v>
                </c:pt>
                <c:pt idx="50">
                  <c:v>40684</c:v>
                </c:pt>
                <c:pt idx="51">
                  <c:v>40685</c:v>
                </c:pt>
                <c:pt idx="52">
                  <c:v>40686</c:v>
                </c:pt>
                <c:pt idx="53">
                  <c:v>40687</c:v>
                </c:pt>
                <c:pt idx="54">
                  <c:v>40688</c:v>
                </c:pt>
                <c:pt idx="55">
                  <c:v>40689</c:v>
                </c:pt>
                <c:pt idx="56">
                  <c:v>40690</c:v>
                </c:pt>
                <c:pt idx="57">
                  <c:v>40691</c:v>
                </c:pt>
                <c:pt idx="58">
                  <c:v>40692</c:v>
                </c:pt>
                <c:pt idx="59">
                  <c:v>40693</c:v>
                </c:pt>
                <c:pt idx="60">
                  <c:v>40694</c:v>
                </c:pt>
                <c:pt idx="61">
                  <c:v>40695</c:v>
                </c:pt>
                <c:pt idx="62">
                  <c:v>40696</c:v>
                </c:pt>
                <c:pt idx="63">
                  <c:v>40697</c:v>
                </c:pt>
                <c:pt idx="64">
                  <c:v>40698</c:v>
                </c:pt>
                <c:pt idx="65">
                  <c:v>40699</c:v>
                </c:pt>
                <c:pt idx="66">
                  <c:v>40700</c:v>
                </c:pt>
                <c:pt idx="67">
                  <c:v>40701</c:v>
                </c:pt>
                <c:pt idx="68">
                  <c:v>40702</c:v>
                </c:pt>
                <c:pt idx="69">
                  <c:v>40703</c:v>
                </c:pt>
                <c:pt idx="70">
                  <c:v>40704</c:v>
                </c:pt>
                <c:pt idx="71">
                  <c:v>40705</c:v>
                </c:pt>
                <c:pt idx="72">
                  <c:v>40706</c:v>
                </c:pt>
                <c:pt idx="73">
                  <c:v>40707</c:v>
                </c:pt>
                <c:pt idx="74">
                  <c:v>40708</c:v>
                </c:pt>
                <c:pt idx="75">
                  <c:v>40709</c:v>
                </c:pt>
                <c:pt idx="76">
                  <c:v>40710</c:v>
                </c:pt>
                <c:pt idx="77">
                  <c:v>40711</c:v>
                </c:pt>
                <c:pt idx="78">
                  <c:v>40712</c:v>
                </c:pt>
                <c:pt idx="79">
                  <c:v>40713</c:v>
                </c:pt>
                <c:pt idx="80">
                  <c:v>40714</c:v>
                </c:pt>
                <c:pt idx="81">
                  <c:v>40715</c:v>
                </c:pt>
                <c:pt idx="82">
                  <c:v>40716</c:v>
                </c:pt>
                <c:pt idx="83">
                  <c:v>40717</c:v>
                </c:pt>
                <c:pt idx="84">
                  <c:v>40718</c:v>
                </c:pt>
                <c:pt idx="85">
                  <c:v>40719</c:v>
                </c:pt>
                <c:pt idx="86">
                  <c:v>40720</c:v>
                </c:pt>
                <c:pt idx="87">
                  <c:v>40721</c:v>
                </c:pt>
                <c:pt idx="88">
                  <c:v>40722</c:v>
                </c:pt>
                <c:pt idx="89">
                  <c:v>40723</c:v>
                </c:pt>
                <c:pt idx="90">
                  <c:v>40724</c:v>
                </c:pt>
                <c:pt idx="91">
                  <c:v>40726</c:v>
                </c:pt>
                <c:pt idx="92">
                  <c:v>40727</c:v>
                </c:pt>
                <c:pt idx="93">
                  <c:v>40728</c:v>
                </c:pt>
                <c:pt idx="94">
                  <c:v>40729</c:v>
                </c:pt>
                <c:pt idx="95">
                  <c:v>40730</c:v>
                </c:pt>
                <c:pt idx="96">
                  <c:v>40731</c:v>
                </c:pt>
                <c:pt idx="97">
                  <c:v>40732</c:v>
                </c:pt>
                <c:pt idx="98">
                  <c:v>40733</c:v>
                </c:pt>
                <c:pt idx="99">
                  <c:v>40734</c:v>
                </c:pt>
                <c:pt idx="100">
                  <c:v>40735</c:v>
                </c:pt>
                <c:pt idx="101">
                  <c:v>40736</c:v>
                </c:pt>
                <c:pt idx="102">
                  <c:v>40737</c:v>
                </c:pt>
                <c:pt idx="103">
                  <c:v>40738</c:v>
                </c:pt>
                <c:pt idx="104">
                  <c:v>40739</c:v>
                </c:pt>
                <c:pt idx="105">
                  <c:v>40740</c:v>
                </c:pt>
                <c:pt idx="106">
                  <c:v>40741</c:v>
                </c:pt>
                <c:pt idx="107">
                  <c:v>40742</c:v>
                </c:pt>
                <c:pt idx="108">
                  <c:v>40743</c:v>
                </c:pt>
                <c:pt idx="109">
                  <c:v>40744</c:v>
                </c:pt>
                <c:pt idx="110">
                  <c:v>40745</c:v>
                </c:pt>
                <c:pt idx="111">
                  <c:v>40746</c:v>
                </c:pt>
                <c:pt idx="112">
                  <c:v>40747</c:v>
                </c:pt>
                <c:pt idx="113">
                  <c:v>40748</c:v>
                </c:pt>
                <c:pt idx="114">
                  <c:v>40749</c:v>
                </c:pt>
                <c:pt idx="115">
                  <c:v>40750</c:v>
                </c:pt>
                <c:pt idx="116">
                  <c:v>40751</c:v>
                </c:pt>
                <c:pt idx="117">
                  <c:v>40752</c:v>
                </c:pt>
                <c:pt idx="118">
                  <c:v>40753</c:v>
                </c:pt>
                <c:pt idx="119">
                  <c:v>40754</c:v>
                </c:pt>
                <c:pt idx="120">
                  <c:v>40755</c:v>
                </c:pt>
                <c:pt idx="121">
                  <c:v>40756</c:v>
                </c:pt>
                <c:pt idx="122">
                  <c:v>40757</c:v>
                </c:pt>
                <c:pt idx="123">
                  <c:v>40758</c:v>
                </c:pt>
                <c:pt idx="124">
                  <c:v>40759</c:v>
                </c:pt>
                <c:pt idx="125">
                  <c:v>40760</c:v>
                </c:pt>
                <c:pt idx="126">
                  <c:v>40761</c:v>
                </c:pt>
                <c:pt idx="127">
                  <c:v>40762</c:v>
                </c:pt>
                <c:pt idx="128">
                  <c:v>40763</c:v>
                </c:pt>
                <c:pt idx="129">
                  <c:v>40764</c:v>
                </c:pt>
                <c:pt idx="130">
                  <c:v>40765</c:v>
                </c:pt>
                <c:pt idx="131">
                  <c:v>40766</c:v>
                </c:pt>
                <c:pt idx="132">
                  <c:v>40767</c:v>
                </c:pt>
                <c:pt idx="133">
                  <c:v>40768</c:v>
                </c:pt>
                <c:pt idx="134">
                  <c:v>40769</c:v>
                </c:pt>
                <c:pt idx="135">
                  <c:v>40770</c:v>
                </c:pt>
                <c:pt idx="136">
                  <c:v>40771</c:v>
                </c:pt>
                <c:pt idx="137">
                  <c:v>40772</c:v>
                </c:pt>
                <c:pt idx="138">
                  <c:v>40773</c:v>
                </c:pt>
                <c:pt idx="139">
                  <c:v>40774</c:v>
                </c:pt>
                <c:pt idx="140">
                  <c:v>40775</c:v>
                </c:pt>
                <c:pt idx="141">
                  <c:v>40777</c:v>
                </c:pt>
                <c:pt idx="142">
                  <c:v>40778</c:v>
                </c:pt>
                <c:pt idx="143">
                  <c:v>40779</c:v>
                </c:pt>
                <c:pt idx="144">
                  <c:v>40780</c:v>
                </c:pt>
                <c:pt idx="145">
                  <c:v>40781</c:v>
                </c:pt>
                <c:pt idx="146">
                  <c:v>40782</c:v>
                </c:pt>
                <c:pt idx="147">
                  <c:v>40783</c:v>
                </c:pt>
                <c:pt idx="148">
                  <c:v>40784</c:v>
                </c:pt>
                <c:pt idx="149">
                  <c:v>40785</c:v>
                </c:pt>
                <c:pt idx="150">
                  <c:v>40786</c:v>
                </c:pt>
              </c:numCache>
            </c:numRef>
          </c:cat>
          <c:val>
            <c:numRef>
              <c:f>'From April 2011'!$B$51:$EV$51</c:f>
              <c:numCache>
                <c:formatCode>General</c:formatCode>
                <c:ptCount val="151"/>
                <c:pt idx="0">
                  <c:v>0.995</c:v>
                </c:pt>
                <c:pt idx="1">
                  <c:v>0.995</c:v>
                </c:pt>
                <c:pt idx="2">
                  <c:v>0.996</c:v>
                </c:pt>
                <c:pt idx="3">
                  <c:v>1</c:v>
                </c:pt>
                <c:pt idx="4">
                  <c:v>0.999</c:v>
                </c:pt>
                <c:pt idx="5">
                  <c:v>0.997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0.997</c:v>
                </c:pt>
                <c:pt idx="11">
                  <c:v>0.98599999999999999</c:v>
                </c:pt>
                <c:pt idx="12">
                  <c:v>0.98399999999999999</c:v>
                </c:pt>
                <c:pt idx="13">
                  <c:v>0.999</c:v>
                </c:pt>
                <c:pt idx="14">
                  <c:v>1</c:v>
                </c:pt>
                <c:pt idx="15">
                  <c:v>0.98699999999999999</c:v>
                </c:pt>
                <c:pt idx="16">
                  <c:v>0.98799999999999999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0.999</c:v>
                </c:pt>
                <c:pt idx="26">
                  <c:v>0.999</c:v>
                </c:pt>
                <c:pt idx="27">
                  <c:v>0.99399999999999999</c:v>
                </c:pt>
                <c:pt idx="28">
                  <c:v>0.98899999999999999</c:v>
                </c:pt>
                <c:pt idx="29">
                  <c:v>0.997</c:v>
                </c:pt>
                <c:pt idx="30">
                  <c:v>0.999</c:v>
                </c:pt>
                <c:pt idx="31">
                  <c:v>0.997</c:v>
                </c:pt>
                <c:pt idx="32">
                  <c:v>0.999</c:v>
                </c:pt>
                <c:pt idx="33">
                  <c:v>0.96900000000000064</c:v>
                </c:pt>
                <c:pt idx="34">
                  <c:v>0.94299999999999995</c:v>
                </c:pt>
                <c:pt idx="35">
                  <c:v>0.97000000000000064</c:v>
                </c:pt>
                <c:pt idx="36">
                  <c:v>0.99099999999999999</c:v>
                </c:pt>
                <c:pt idx="37">
                  <c:v>0.999</c:v>
                </c:pt>
                <c:pt idx="38">
                  <c:v>0.995</c:v>
                </c:pt>
                <c:pt idx="39">
                  <c:v>0.99199999999999999</c:v>
                </c:pt>
                <c:pt idx="40">
                  <c:v>0.995</c:v>
                </c:pt>
                <c:pt idx="41">
                  <c:v>0.99099999999999999</c:v>
                </c:pt>
                <c:pt idx="42">
                  <c:v>0.98899999999999999</c:v>
                </c:pt>
                <c:pt idx="43">
                  <c:v>1</c:v>
                </c:pt>
                <c:pt idx="44">
                  <c:v>0.999</c:v>
                </c:pt>
                <c:pt idx="45">
                  <c:v>0.999</c:v>
                </c:pt>
                <c:pt idx="46">
                  <c:v>0.995</c:v>
                </c:pt>
                <c:pt idx="47">
                  <c:v>0.999</c:v>
                </c:pt>
                <c:pt idx="48">
                  <c:v>0.99299999999999999</c:v>
                </c:pt>
                <c:pt idx="49">
                  <c:v>0.99199999999999999</c:v>
                </c:pt>
                <c:pt idx="50">
                  <c:v>0.99099999999999999</c:v>
                </c:pt>
                <c:pt idx="51">
                  <c:v>1</c:v>
                </c:pt>
                <c:pt idx="52">
                  <c:v>0.999</c:v>
                </c:pt>
                <c:pt idx="53">
                  <c:v>0.98799999999999999</c:v>
                </c:pt>
                <c:pt idx="54">
                  <c:v>0.97000000000000064</c:v>
                </c:pt>
                <c:pt idx="55">
                  <c:v>0.96900000000000064</c:v>
                </c:pt>
                <c:pt idx="56">
                  <c:v>0.99</c:v>
                </c:pt>
                <c:pt idx="57">
                  <c:v>0.997</c:v>
                </c:pt>
                <c:pt idx="58">
                  <c:v>0.996</c:v>
                </c:pt>
                <c:pt idx="59">
                  <c:v>0.97000000000000064</c:v>
                </c:pt>
                <c:pt idx="60">
                  <c:v>0.94799999999999995</c:v>
                </c:pt>
                <c:pt idx="61">
                  <c:v>0.96800000000000064</c:v>
                </c:pt>
                <c:pt idx="62">
                  <c:v>0.95600000000000063</c:v>
                </c:pt>
                <c:pt idx="63">
                  <c:v>0.96200000000000063</c:v>
                </c:pt>
                <c:pt idx="64">
                  <c:v>0.96000000000000063</c:v>
                </c:pt>
                <c:pt idx="65">
                  <c:v>0.98399999999999999</c:v>
                </c:pt>
                <c:pt idx="66">
                  <c:v>0.92600000000000005</c:v>
                </c:pt>
                <c:pt idx="67">
                  <c:v>0.86300000000000165</c:v>
                </c:pt>
                <c:pt idx="68">
                  <c:v>0.87900000000000234</c:v>
                </c:pt>
                <c:pt idx="69">
                  <c:v>0.91900000000000004</c:v>
                </c:pt>
                <c:pt idx="70">
                  <c:v>0.94099999999999995</c:v>
                </c:pt>
                <c:pt idx="71">
                  <c:v>0.97200000000000064</c:v>
                </c:pt>
                <c:pt idx="72">
                  <c:v>0.98399999999999999</c:v>
                </c:pt>
                <c:pt idx="73">
                  <c:v>0.99399999999999999</c:v>
                </c:pt>
                <c:pt idx="74">
                  <c:v>0.97700000000000065</c:v>
                </c:pt>
                <c:pt idx="75">
                  <c:v>0.97900000000000065</c:v>
                </c:pt>
                <c:pt idx="76">
                  <c:v>0.98099999999999998</c:v>
                </c:pt>
                <c:pt idx="77">
                  <c:v>0.98399999999999999</c:v>
                </c:pt>
                <c:pt idx="78">
                  <c:v>0.97700000000000065</c:v>
                </c:pt>
                <c:pt idx="79">
                  <c:v>0.99099999999999999</c:v>
                </c:pt>
                <c:pt idx="80">
                  <c:v>0.98199999999999998</c:v>
                </c:pt>
                <c:pt idx="81">
                  <c:v>0.95600000000000063</c:v>
                </c:pt>
                <c:pt idx="82">
                  <c:v>0.93500000000000005</c:v>
                </c:pt>
                <c:pt idx="83">
                  <c:v>0.97000000000000064</c:v>
                </c:pt>
                <c:pt idx="84">
                  <c:v>0.98399999999999999</c:v>
                </c:pt>
                <c:pt idx="85">
                  <c:v>0.98</c:v>
                </c:pt>
                <c:pt idx="86">
                  <c:v>0.98099999999999998</c:v>
                </c:pt>
                <c:pt idx="87">
                  <c:v>0.96800000000000064</c:v>
                </c:pt>
                <c:pt idx="88">
                  <c:v>0.99</c:v>
                </c:pt>
                <c:pt idx="89">
                  <c:v>0.99099999999999999</c:v>
                </c:pt>
                <c:pt idx="90">
                  <c:v>0.93799999999999994</c:v>
                </c:pt>
                <c:pt idx="91">
                  <c:v>0.8670000000000021</c:v>
                </c:pt>
                <c:pt idx="92">
                  <c:v>0.94599999999999995</c:v>
                </c:pt>
                <c:pt idx="93">
                  <c:v>0.97200000000000064</c:v>
                </c:pt>
                <c:pt idx="94">
                  <c:v>0.93</c:v>
                </c:pt>
                <c:pt idx="95">
                  <c:v>0.90100000000000002</c:v>
                </c:pt>
                <c:pt idx="96">
                  <c:v>0.91400000000000003</c:v>
                </c:pt>
                <c:pt idx="97">
                  <c:v>0.97100000000000064</c:v>
                </c:pt>
                <c:pt idx="98">
                  <c:v>0.96600000000000064</c:v>
                </c:pt>
                <c:pt idx="99">
                  <c:v>0.94399999999999995</c:v>
                </c:pt>
                <c:pt idx="100">
                  <c:v>0.91600000000000004</c:v>
                </c:pt>
                <c:pt idx="101">
                  <c:v>0.97000000000000064</c:v>
                </c:pt>
                <c:pt idx="102">
                  <c:v>0.99</c:v>
                </c:pt>
                <c:pt idx="103">
                  <c:v>0.997</c:v>
                </c:pt>
                <c:pt idx="104">
                  <c:v>0.98599999999999999</c:v>
                </c:pt>
                <c:pt idx="105">
                  <c:v>0.94199999999999995</c:v>
                </c:pt>
                <c:pt idx="106">
                  <c:v>0.90600000000000003</c:v>
                </c:pt>
                <c:pt idx="107">
                  <c:v>0.91600000000000004</c:v>
                </c:pt>
                <c:pt idx="108">
                  <c:v>0.95400000000000063</c:v>
                </c:pt>
                <c:pt idx="109">
                  <c:v>0.89400000000000002</c:v>
                </c:pt>
                <c:pt idx="110">
                  <c:v>0.88800000000000001</c:v>
                </c:pt>
                <c:pt idx="111">
                  <c:v>0.90200000000000002</c:v>
                </c:pt>
                <c:pt idx="112">
                  <c:v>0.95600000000000063</c:v>
                </c:pt>
                <c:pt idx="113">
                  <c:v>0.98299999999999998</c:v>
                </c:pt>
                <c:pt idx="114">
                  <c:v>0.98299999999999998</c:v>
                </c:pt>
                <c:pt idx="115">
                  <c:v>0.97700000000000065</c:v>
                </c:pt>
                <c:pt idx="116">
                  <c:v>0.95900000000000063</c:v>
                </c:pt>
                <c:pt idx="117">
                  <c:v>0.94399999999999995</c:v>
                </c:pt>
                <c:pt idx="118">
                  <c:v>0.93600000000000005</c:v>
                </c:pt>
                <c:pt idx="119">
                  <c:v>0.96900000000000064</c:v>
                </c:pt>
                <c:pt idx="120">
                  <c:v>0.93899999999999995</c:v>
                </c:pt>
                <c:pt idx="121">
                  <c:v>0.90800000000000003</c:v>
                </c:pt>
                <c:pt idx="122">
                  <c:v>0.92600000000000005</c:v>
                </c:pt>
                <c:pt idx="123">
                  <c:v>0.95100000000000062</c:v>
                </c:pt>
                <c:pt idx="124">
                  <c:v>0.96500000000000064</c:v>
                </c:pt>
                <c:pt idx="125">
                  <c:v>0.97000000000000064</c:v>
                </c:pt>
                <c:pt idx="126">
                  <c:v>0.96400000000000063</c:v>
                </c:pt>
                <c:pt idx="127">
                  <c:v>0.97000000000000064</c:v>
                </c:pt>
                <c:pt idx="128">
                  <c:v>0.98199999999999998</c:v>
                </c:pt>
                <c:pt idx="129">
                  <c:v>0.97700000000000065</c:v>
                </c:pt>
                <c:pt idx="130">
                  <c:v>0.98</c:v>
                </c:pt>
                <c:pt idx="131">
                  <c:v>0.97700000000000065</c:v>
                </c:pt>
                <c:pt idx="132">
                  <c:v>0.96000000000000063</c:v>
                </c:pt>
                <c:pt idx="133">
                  <c:v>0.94000000000000061</c:v>
                </c:pt>
                <c:pt idx="134">
                  <c:v>0.97900000000000065</c:v>
                </c:pt>
                <c:pt idx="135">
                  <c:v>0.97300000000000064</c:v>
                </c:pt>
                <c:pt idx="136">
                  <c:v>0.97200000000000064</c:v>
                </c:pt>
                <c:pt idx="137">
                  <c:v>0.94599999999999995</c:v>
                </c:pt>
                <c:pt idx="138">
                  <c:v>0.93200000000000005</c:v>
                </c:pt>
                <c:pt idx="139">
                  <c:v>0.95700000000000063</c:v>
                </c:pt>
                <c:pt idx="140">
                  <c:v>0.92100000000000004</c:v>
                </c:pt>
                <c:pt idx="141">
                  <c:v>0.98299999999999998</c:v>
                </c:pt>
                <c:pt idx="142">
                  <c:v>0.94899999999999995</c:v>
                </c:pt>
                <c:pt idx="143">
                  <c:v>0.93</c:v>
                </c:pt>
                <c:pt idx="144">
                  <c:v>0.93400000000000005</c:v>
                </c:pt>
                <c:pt idx="145">
                  <c:v>0.90900000000000003</c:v>
                </c:pt>
                <c:pt idx="146">
                  <c:v>0.89600000000000002</c:v>
                </c:pt>
                <c:pt idx="147">
                  <c:v>0.91200000000000003</c:v>
                </c:pt>
                <c:pt idx="148">
                  <c:v>0.93400000000000005</c:v>
                </c:pt>
                <c:pt idx="149">
                  <c:v>0.94499999999999995</c:v>
                </c:pt>
                <c:pt idx="150">
                  <c:v>0.94399999999999995</c:v>
                </c:pt>
              </c:numCache>
            </c:numRef>
          </c:val>
        </c:ser>
        <c:ser>
          <c:idx val="1"/>
          <c:order val="1"/>
          <c:tx>
            <c:strRef>
              <c:f>'From April 2011'!$A$55</c:f>
              <c:strCache>
                <c:ptCount val="1"/>
                <c:pt idx="0">
                  <c:v>Monthly Average hits</c:v>
                </c:pt>
              </c:strCache>
            </c:strRef>
          </c:tx>
          <c:dPt>
            <c:idx val="29"/>
            <c:marker>
              <c:symbol val="triangle"/>
              <c:size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spPr>
              <a:ln>
                <a:noFill/>
              </a:ln>
            </c:spPr>
          </c:dPt>
          <c:dPt>
            <c:idx val="60"/>
            <c:marker>
              <c:symbol val="triangle"/>
              <c:size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spPr>
              <a:ln>
                <a:noFill/>
              </a:ln>
            </c:spPr>
          </c:dPt>
          <c:dPt>
            <c:idx val="90"/>
            <c:marker>
              <c:symbol val="triangle"/>
              <c:size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spPr>
              <a:ln>
                <a:noFill/>
              </a:ln>
            </c:spPr>
          </c:dPt>
          <c:dPt>
            <c:idx val="120"/>
            <c:marker>
              <c:symbol val="triangle"/>
              <c:size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spPr>
              <a:ln>
                <a:noFill/>
              </a:ln>
            </c:spPr>
          </c:dPt>
          <c:dPt>
            <c:idx val="150"/>
            <c:marker>
              <c:symbol val="triangle"/>
              <c:size val="1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spPr>
              <a:ln>
                <a:noFill/>
              </a:ln>
            </c:spPr>
          </c:dPt>
          <c:val>
            <c:numRef>
              <c:f>'From April 2011'!$B$55:$EV$55</c:f>
              <c:numCache>
                <c:formatCode>General</c:formatCode>
                <c:ptCount val="151"/>
                <c:pt idx="28">
                  <c:v>0</c:v>
                </c:pt>
                <c:pt idx="29">
                  <c:v>0.99670000000000003</c:v>
                </c:pt>
                <c:pt idx="59">
                  <c:v>0</c:v>
                </c:pt>
                <c:pt idx="60">
                  <c:v>0.98787096774193239</c:v>
                </c:pt>
                <c:pt idx="89">
                  <c:v>0</c:v>
                </c:pt>
                <c:pt idx="90">
                  <c:v>0.96239999999999981</c:v>
                </c:pt>
                <c:pt idx="119">
                  <c:v>0</c:v>
                </c:pt>
                <c:pt idx="120">
                  <c:v>0.94393333333333362</c:v>
                </c:pt>
                <c:pt idx="149">
                  <c:v>0</c:v>
                </c:pt>
                <c:pt idx="150">
                  <c:v>0.94953333333333334</c:v>
                </c:pt>
              </c:numCache>
            </c:numRef>
          </c:val>
        </c:ser>
        <c:ser>
          <c:idx val="2"/>
          <c:order val="2"/>
          <c:tx>
            <c:strRef>
              <c:f>'From April 2011'!$A$42</c:f>
              <c:strCache>
                <c:ptCount val="1"/>
                <c:pt idx="0">
                  <c:v>Target</c:v>
                </c:pt>
              </c:strCache>
            </c:strRef>
          </c:tx>
          <c:spPr>
            <a:ln w="88900">
              <a:solidFill>
                <a:srgbClr val="2E04C6"/>
              </a:solidFill>
            </a:ln>
          </c:spPr>
          <c:marker>
            <c:symbol val="dash"/>
            <c:size val="9"/>
            <c:spPr>
              <a:solidFill>
                <a:srgbClr val="2E04C6"/>
              </a:solidFill>
              <a:ln>
                <a:solidFill>
                  <a:srgbClr val="2E04C6"/>
                </a:solidFill>
              </a:ln>
            </c:spPr>
          </c:marker>
          <c:val>
            <c:numRef>
              <c:f>'From April 2011'!$B$42:$EV$42</c:f>
              <c:numCache>
                <c:formatCode>General</c:formatCode>
                <c:ptCount val="151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0.9</c:v>
                </c:pt>
                <c:pt idx="21">
                  <c:v>0.9</c:v>
                </c:pt>
                <c:pt idx="22">
                  <c:v>0.9</c:v>
                </c:pt>
                <c:pt idx="23">
                  <c:v>0.9</c:v>
                </c:pt>
                <c:pt idx="24">
                  <c:v>0.9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0.9</c:v>
                </c:pt>
                <c:pt idx="30">
                  <c:v>0.9</c:v>
                </c:pt>
                <c:pt idx="31">
                  <c:v>0.9</c:v>
                </c:pt>
                <c:pt idx="32">
                  <c:v>0.9</c:v>
                </c:pt>
                <c:pt idx="33">
                  <c:v>0.9</c:v>
                </c:pt>
                <c:pt idx="34">
                  <c:v>0.9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</c:v>
                </c:pt>
                <c:pt idx="43">
                  <c:v>0.9</c:v>
                </c:pt>
                <c:pt idx="44">
                  <c:v>0.9</c:v>
                </c:pt>
                <c:pt idx="45">
                  <c:v>0.9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0.9</c:v>
                </c:pt>
                <c:pt idx="51">
                  <c:v>0.9</c:v>
                </c:pt>
                <c:pt idx="52">
                  <c:v>0.9</c:v>
                </c:pt>
                <c:pt idx="53">
                  <c:v>0.9</c:v>
                </c:pt>
                <c:pt idx="54">
                  <c:v>0.9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0.9</c:v>
                </c:pt>
                <c:pt idx="61">
                  <c:v>0.9</c:v>
                </c:pt>
                <c:pt idx="62">
                  <c:v>0.9</c:v>
                </c:pt>
                <c:pt idx="63">
                  <c:v>0.9</c:v>
                </c:pt>
                <c:pt idx="64">
                  <c:v>0.9</c:v>
                </c:pt>
                <c:pt idx="65">
                  <c:v>0.9</c:v>
                </c:pt>
                <c:pt idx="66">
                  <c:v>0.9</c:v>
                </c:pt>
                <c:pt idx="67">
                  <c:v>0.9</c:v>
                </c:pt>
                <c:pt idx="68">
                  <c:v>0.9</c:v>
                </c:pt>
                <c:pt idx="69">
                  <c:v>0.9</c:v>
                </c:pt>
                <c:pt idx="70">
                  <c:v>0.9</c:v>
                </c:pt>
                <c:pt idx="71">
                  <c:v>0.9</c:v>
                </c:pt>
                <c:pt idx="72">
                  <c:v>0.9</c:v>
                </c:pt>
                <c:pt idx="73">
                  <c:v>0.9</c:v>
                </c:pt>
                <c:pt idx="74">
                  <c:v>0.9</c:v>
                </c:pt>
                <c:pt idx="75">
                  <c:v>0.9</c:v>
                </c:pt>
                <c:pt idx="76">
                  <c:v>0.9</c:v>
                </c:pt>
                <c:pt idx="77">
                  <c:v>0.9</c:v>
                </c:pt>
                <c:pt idx="78">
                  <c:v>0.9</c:v>
                </c:pt>
                <c:pt idx="79">
                  <c:v>0.9</c:v>
                </c:pt>
                <c:pt idx="80">
                  <c:v>0.9</c:v>
                </c:pt>
                <c:pt idx="81">
                  <c:v>0.9</c:v>
                </c:pt>
                <c:pt idx="82">
                  <c:v>0.9</c:v>
                </c:pt>
                <c:pt idx="83">
                  <c:v>0.9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  <c:pt idx="87">
                  <c:v>0.9</c:v>
                </c:pt>
                <c:pt idx="88">
                  <c:v>0.9</c:v>
                </c:pt>
                <c:pt idx="89">
                  <c:v>0.9</c:v>
                </c:pt>
                <c:pt idx="90">
                  <c:v>0.9</c:v>
                </c:pt>
                <c:pt idx="91">
                  <c:v>0.9</c:v>
                </c:pt>
                <c:pt idx="92">
                  <c:v>0.9</c:v>
                </c:pt>
                <c:pt idx="93">
                  <c:v>0.9</c:v>
                </c:pt>
                <c:pt idx="94">
                  <c:v>0.9</c:v>
                </c:pt>
                <c:pt idx="95">
                  <c:v>0.9</c:v>
                </c:pt>
                <c:pt idx="96">
                  <c:v>0.9</c:v>
                </c:pt>
                <c:pt idx="97">
                  <c:v>0.9</c:v>
                </c:pt>
                <c:pt idx="98">
                  <c:v>0.9</c:v>
                </c:pt>
                <c:pt idx="99">
                  <c:v>0.9</c:v>
                </c:pt>
                <c:pt idx="100">
                  <c:v>0.9</c:v>
                </c:pt>
                <c:pt idx="101">
                  <c:v>0.9</c:v>
                </c:pt>
                <c:pt idx="102">
                  <c:v>0.9</c:v>
                </c:pt>
                <c:pt idx="103">
                  <c:v>0.9</c:v>
                </c:pt>
                <c:pt idx="104">
                  <c:v>0.9</c:v>
                </c:pt>
                <c:pt idx="105">
                  <c:v>0.9</c:v>
                </c:pt>
                <c:pt idx="106">
                  <c:v>0.9</c:v>
                </c:pt>
                <c:pt idx="107">
                  <c:v>0.9</c:v>
                </c:pt>
                <c:pt idx="108">
                  <c:v>0.9</c:v>
                </c:pt>
                <c:pt idx="109">
                  <c:v>0.9</c:v>
                </c:pt>
                <c:pt idx="110">
                  <c:v>0.9</c:v>
                </c:pt>
                <c:pt idx="111">
                  <c:v>0.9</c:v>
                </c:pt>
                <c:pt idx="112">
                  <c:v>0.9</c:v>
                </c:pt>
                <c:pt idx="113">
                  <c:v>0.9</c:v>
                </c:pt>
                <c:pt idx="114">
                  <c:v>0.9</c:v>
                </c:pt>
                <c:pt idx="115">
                  <c:v>0.9</c:v>
                </c:pt>
                <c:pt idx="116">
                  <c:v>0.9</c:v>
                </c:pt>
                <c:pt idx="117">
                  <c:v>0.9</c:v>
                </c:pt>
                <c:pt idx="118">
                  <c:v>0.9</c:v>
                </c:pt>
                <c:pt idx="119">
                  <c:v>0.9</c:v>
                </c:pt>
                <c:pt idx="120">
                  <c:v>0.9</c:v>
                </c:pt>
                <c:pt idx="121">
                  <c:v>0.9</c:v>
                </c:pt>
                <c:pt idx="122">
                  <c:v>0.9</c:v>
                </c:pt>
                <c:pt idx="123">
                  <c:v>0.9</c:v>
                </c:pt>
                <c:pt idx="124">
                  <c:v>0.9</c:v>
                </c:pt>
                <c:pt idx="125">
                  <c:v>0.9</c:v>
                </c:pt>
                <c:pt idx="126">
                  <c:v>0.9</c:v>
                </c:pt>
                <c:pt idx="127">
                  <c:v>0.9</c:v>
                </c:pt>
                <c:pt idx="128">
                  <c:v>0.9</c:v>
                </c:pt>
                <c:pt idx="129">
                  <c:v>0.9</c:v>
                </c:pt>
                <c:pt idx="130">
                  <c:v>0.9</c:v>
                </c:pt>
                <c:pt idx="131">
                  <c:v>0.9</c:v>
                </c:pt>
                <c:pt idx="132">
                  <c:v>0.9</c:v>
                </c:pt>
                <c:pt idx="133">
                  <c:v>0.9</c:v>
                </c:pt>
                <c:pt idx="134">
                  <c:v>0.9</c:v>
                </c:pt>
                <c:pt idx="135">
                  <c:v>0.9</c:v>
                </c:pt>
                <c:pt idx="136">
                  <c:v>0.9</c:v>
                </c:pt>
                <c:pt idx="137">
                  <c:v>0.9</c:v>
                </c:pt>
                <c:pt idx="138">
                  <c:v>0.9</c:v>
                </c:pt>
                <c:pt idx="139">
                  <c:v>0.9</c:v>
                </c:pt>
                <c:pt idx="140">
                  <c:v>0.9</c:v>
                </c:pt>
                <c:pt idx="141">
                  <c:v>0.9</c:v>
                </c:pt>
                <c:pt idx="142">
                  <c:v>0.9</c:v>
                </c:pt>
                <c:pt idx="143">
                  <c:v>0.9</c:v>
                </c:pt>
                <c:pt idx="144">
                  <c:v>0.9</c:v>
                </c:pt>
                <c:pt idx="145">
                  <c:v>0.9</c:v>
                </c:pt>
                <c:pt idx="146">
                  <c:v>0.9</c:v>
                </c:pt>
                <c:pt idx="147">
                  <c:v>0.9</c:v>
                </c:pt>
                <c:pt idx="148">
                  <c:v>0.9</c:v>
                </c:pt>
                <c:pt idx="149">
                  <c:v>0.9</c:v>
                </c:pt>
                <c:pt idx="150">
                  <c:v>0.9</c:v>
                </c:pt>
              </c:numCache>
            </c:numRef>
          </c:val>
        </c:ser>
        <c:marker val="1"/>
        <c:axId val="52779264"/>
        <c:axId val="52822400"/>
      </c:lineChart>
      <c:dateAx>
        <c:axId val="52779264"/>
        <c:scaling>
          <c:orientation val="minMax"/>
          <c:max val="40787"/>
          <c:min val="40634"/>
        </c:scaling>
        <c:axPos val="b"/>
        <c:numFmt formatCode="m/d/yy;@" sourceLinked="0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822400"/>
        <c:crosses val="autoZero"/>
        <c:auto val="1"/>
        <c:lblOffset val="100"/>
        <c:baseTimeUnit val="days"/>
        <c:majorUnit val="30"/>
        <c:majorTimeUnit val="days"/>
        <c:minorUnit val="1"/>
        <c:minorTimeUnit val="months"/>
      </c:dateAx>
      <c:valAx>
        <c:axId val="52822400"/>
        <c:scaling>
          <c:orientation val="minMax"/>
          <c:max val="1"/>
          <c:min val="0.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2779264"/>
        <c:crossesAt val="40634"/>
        <c:crossBetween val="between"/>
        <c:majorUnit val="0.1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5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Fraction Correct, Aerosol Predictions, 0600 UTC </a:t>
            </a:r>
          </a:p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5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Daily Maximum of 1-h avg, Full 5X Domain, Th=35 </a:t>
            </a:r>
            <a:r>
              <a:rPr lang="en-US" sz="1450" b="1" i="0" u="none" strike="noStrike" baseline="0">
                <a:solidFill>
                  <a:srgbClr val="000000"/>
                </a:solidFill>
                <a:latin typeface="Symbol"/>
              </a:rPr>
              <a:t>m</a:t>
            </a:r>
            <a:r>
              <a:rPr lang="en-US" sz="145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g/m</a:t>
            </a:r>
            <a:r>
              <a:rPr lang="en-US" sz="1450" b="1" i="0" u="none" strike="noStrike" baseline="30000"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c:rich>
      </c:tx>
      <c:layout>
        <c:manualLayout>
          <c:xMode val="edge"/>
          <c:yMode val="edge"/>
          <c:x val="0.20482882396709756"/>
          <c:y val="1.623376623376624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5171373919524797E-2"/>
          <c:y val="0.20129870129870131"/>
          <c:w val="0.92211908139167853"/>
          <c:h val="0.62012987012987619"/>
        </c:manualLayout>
      </c:layout>
      <c:lineChart>
        <c:grouping val="standard"/>
        <c:ser>
          <c:idx val="0"/>
          <c:order val="0"/>
          <c:tx>
            <c:v>Fraction Correct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Sheet1!$CP$1:$IO$1</c:f>
              <c:numCache>
                <c:formatCode>[$-409]d\-mmm;@</c:formatCode>
                <c:ptCount val="156"/>
                <c:pt idx="0">
                  <c:v>40631</c:v>
                </c:pt>
                <c:pt idx="1">
                  <c:v>40632</c:v>
                </c:pt>
                <c:pt idx="2">
                  <c:v>40633</c:v>
                </c:pt>
                <c:pt idx="3">
                  <c:v>40634</c:v>
                </c:pt>
                <c:pt idx="4">
                  <c:v>40635</c:v>
                </c:pt>
                <c:pt idx="5">
                  <c:v>40636</c:v>
                </c:pt>
                <c:pt idx="6">
                  <c:v>40637</c:v>
                </c:pt>
                <c:pt idx="7">
                  <c:v>40638</c:v>
                </c:pt>
                <c:pt idx="8">
                  <c:v>40639</c:v>
                </c:pt>
                <c:pt idx="9">
                  <c:v>40640</c:v>
                </c:pt>
                <c:pt idx="10">
                  <c:v>40641</c:v>
                </c:pt>
                <c:pt idx="11">
                  <c:v>40642</c:v>
                </c:pt>
                <c:pt idx="12">
                  <c:v>40643</c:v>
                </c:pt>
                <c:pt idx="13">
                  <c:v>40644</c:v>
                </c:pt>
                <c:pt idx="14">
                  <c:v>40645</c:v>
                </c:pt>
                <c:pt idx="15">
                  <c:v>40646</c:v>
                </c:pt>
                <c:pt idx="16">
                  <c:v>40647</c:v>
                </c:pt>
                <c:pt idx="17">
                  <c:v>40648</c:v>
                </c:pt>
                <c:pt idx="18">
                  <c:v>40649</c:v>
                </c:pt>
                <c:pt idx="19">
                  <c:v>40650</c:v>
                </c:pt>
                <c:pt idx="20">
                  <c:v>40651</c:v>
                </c:pt>
                <c:pt idx="21">
                  <c:v>40652</c:v>
                </c:pt>
                <c:pt idx="22">
                  <c:v>40653</c:v>
                </c:pt>
                <c:pt idx="23">
                  <c:v>40654</c:v>
                </c:pt>
                <c:pt idx="24">
                  <c:v>40655</c:v>
                </c:pt>
                <c:pt idx="25">
                  <c:v>40656</c:v>
                </c:pt>
                <c:pt idx="26">
                  <c:v>40657</c:v>
                </c:pt>
                <c:pt idx="27">
                  <c:v>40658</c:v>
                </c:pt>
                <c:pt idx="28">
                  <c:v>40659</c:v>
                </c:pt>
                <c:pt idx="29">
                  <c:v>40660</c:v>
                </c:pt>
                <c:pt idx="30">
                  <c:v>40661</c:v>
                </c:pt>
                <c:pt idx="31">
                  <c:v>40662</c:v>
                </c:pt>
                <c:pt idx="32">
                  <c:v>40663</c:v>
                </c:pt>
                <c:pt idx="33">
                  <c:v>40664</c:v>
                </c:pt>
                <c:pt idx="34">
                  <c:v>40665</c:v>
                </c:pt>
                <c:pt idx="35">
                  <c:v>40666</c:v>
                </c:pt>
                <c:pt idx="36">
                  <c:v>40667</c:v>
                </c:pt>
                <c:pt idx="37">
                  <c:v>40668</c:v>
                </c:pt>
                <c:pt idx="38">
                  <c:v>40669</c:v>
                </c:pt>
                <c:pt idx="39">
                  <c:v>40670</c:v>
                </c:pt>
                <c:pt idx="40">
                  <c:v>40671</c:v>
                </c:pt>
                <c:pt idx="41">
                  <c:v>40672</c:v>
                </c:pt>
                <c:pt idx="42">
                  <c:v>40673</c:v>
                </c:pt>
                <c:pt idx="43">
                  <c:v>40674</c:v>
                </c:pt>
                <c:pt idx="44">
                  <c:v>40675</c:v>
                </c:pt>
                <c:pt idx="45">
                  <c:v>40676</c:v>
                </c:pt>
                <c:pt idx="46">
                  <c:v>40677</c:v>
                </c:pt>
                <c:pt idx="47">
                  <c:v>40678</c:v>
                </c:pt>
                <c:pt idx="48">
                  <c:v>40679</c:v>
                </c:pt>
                <c:pt idx="49">
                  <c:v>40680</c:v>
                </c:pt>
                <c:pt idx="50">
                  <c:v>40681</c:v>
                </c:pt>
                <c:pt idx="51">
                  <c:v>40682</c:v>
                </c:pt>
                <c:pt idx="52">
                  <c:v>40683</c:v>
                </c:pt>
                <c:pt idx="53">
                  <c:v>40684</c:v>
                </c:pt>
                <c:pt idx="54">
                  <c:v>40685</c:v>
                </c:pt>
                <c:pt idx="55">
                  <c:v>40686</c:v>
                </c:pt>
                <c:pt idx="56">
                  <c:v>40687</c:v>
                </c:pt>
                <c:pt idx="57">
                  <c:v>40688</c:v>
                </c:pt>
                <c:pt idx="58">
                  <c:v>40689</c:v>
                </c:pt>
                <c:pt idx="59">
                  <c:v>40690</c:v>
                </c:pt>
                <c:pt idx="60">
                  <c:v>40691</c:v>
                </c:pt>
                <c:pt idx="61">
                  <c:v>40692</c:v>
                </c:pt>
                <c:pt idx="62">
                  <c:v>40693</c:v>
                </c:pt>
                <c:pt idx="63">
                  <c:v>40694</c:v>
                </c:pt>
                <c:pt idx="64">
                  <c:v>40695</c:v>
                </c:pt>
                <c:pt idx="65">
                  <c:v>40696</c:v>
                </c:pt>
                <c:pt idx="66">
                  <c:v>40697</c:v>
                </c:pt>
                <c:pt idx="67">
                  <c:v>40698</c:v>
                </c:pt>
                <c:pt idx="68">
                  <c:v>40699</c:v>
                </c:pt>
                <c:pt idx="69">
                  <c:v>40700</c:v>
                </c:pt>
                <c:pt idx="70">
                  <c:v>40701</c:v>
                </c:pt>
                <c:pt idx="71">
                  <c:v>40702</c:v>
                </c:pt>
                <c:pt idx="72">
                  <c:v>40703</c:v>
                </c:pt>
                <c:pt idx="73">
                  <c:v>40704</c:v>
                </c:pt>
                <c:pt idx="74">
                  <c:v>40705</c:v>
                </c:pt>
                <c:pt idx="75">
                  <c:v>40706</c:v>
                </c:pt>
                <c:pt idx="76">
                  <c:v>40707</c:v>
                </c:pt>
                <c:pt idx="77">
                  <c:v>40708</c:v>
                </c:pt>
                <c:pt idx="78">
                  <c:v>40709</c:v>
                </c:pt>
                <c:pt idx="79">
                  <c:v>40710</c:v>
                </c:pt>
                <c:pt idx="80">
                  <c:v>40711</c:v>
                </c:pt>
                <c:pt idx="81">
                  <c:v>40712</c:v>
                </c:pt>
                <c:pt idx="82">
                  <c:v>40713</c:v>
                </c:pt>
                <c:pt idx="83">
                  <c:v>40714</c:v>
                </c:pt>
                <c:pt idx="84">
                  <c:v>40715</c:v>
                </c:pt>
                <c:pt idx="85">
                  <c:v>40716</c:v>
                </c:pt>
                <c:pt idx="86">
                  <c:v>40717</c:v>
                </c:pt>
                <c:pt idx="87">
                  <c:v>40718</c:v>
                </c:pt>
                <c:pt idx="88">
                  <c:v>40719</c:v>
                </c:pt>
                <c:pt idx="89">
                  <c:v>40720</c:v>
                </c:pt>
                <c:pt idx="90">
                  <c:v>40721</c:v>
                </c:pt>
                <c:pt idx="91">
                  <c:v>40722</c:v>
                </c:pt>
                <c:pt idx="92">
                  <c:v>40723</c:v>
                </c:pt>
                <c:pt idx="93">
                  <c:v>40724</c:v>
                </c:pt>
                <c:pt idx="94">
                  <c:v>40725</c:v>
                </c:pt>
                <c:pt idx="95">
                  <c:v>40726</c:v>
                </c:pt>
                <c:pt idx="96">
                  <c:v>40727</c:v>
                </c:pt>
                <c:pt idx="97">
                  <c:v>40728</c:v>
                </c:pt>
                <c:pt idx="98">
                  <c:v>40729</c:v>
                </c:pt>
                <c:pt idx="99">
                  <c:v>40730</c:v>
                </c:pt>
                <c:pt idx="100">
                  <c:v>40731</c:v>
                </c:pt>
                <c:pt idx="101">
                  <c:v>40732</c:v>
                </c:pt>
                <c:pt idx="102">
                  <c:v>40733</c:v>
                </c:pt>
                <c:pt idx="103">
                  <c:v>40734</c:v>
                </c:pt>
                <c:pt idx="104">
                  <c:v>40735</c:v>
                </c:pt>
                <c:pt idx="105">
                  <c:v>40736</c:v>
                </c:pt>
                <c:pt idx="106">
                  <c:v>40737</c:v>
                </c:pt>
                <c:pt idx="107">
                  <c:v>40738</c:v>
                </c:pt>
                <c:pt idx="108">
                  <c:v>40739</c:v>
                </c:pt>
                <c:pt idx="109">
                  <c:v>40740</c:v>
                </c:pt>
                <c:pt idx="110">
                  <c:v>40741</c:v>
                </c:pt>
                <c:pt idx="111">
                  <c:v>40742</c:v>
                </c:pt>
                <c:pt idx="112">
                  <c:v>40743</c:v>
                </c:pt>
                <c:pt idx="113">
                  <c:v>40744</c:v>
                </c:pt>
                <c:pt idx="114">
                  <c:v>40745</c:v>
                </c:pt>
                <c:pt idx="115">
                  <c:v>40746</c:v>
                </c:pt>
                <c:pt idx="116">
                  <c:v>40747</c:v>
                </c:pt>
                <c:pt idx="117">
                  <c:v>40748</c:v>
                </c:pt>
                <c:pt idx="118">
                  <c:v>40749</c:v>
                </c:pt>
                <c:pt idx="119">
                  <c:v>40750</c:v>
                </c:pt>
                <c:pt idx="120">
                  <c:v>40751</c:v>
                </c:pt>
                <c:pt idx="121">
                  <c:v>40752</c:v>
                </c:pt>
                <c:pt idx="122">
                  <c:v>40753</c:v>
                </c:pt>
                <c:pt idx="123">
                  <c:v>40754</c:v>
                </c:pt>
                <c:pt idx="124">
                  <c:v>40755</c:v>
                </c:pt>
                <c:pt idx="125">
                  <c:v>40756</c:v>
                </c:pt>
                <c:pt idx="126">
                  <c:v>40757</c:v>
                </c:pt>
                <c:pt idx="127">
                  <c:v>40758</c:v>
                </c:pt>
                <c:pt idx="128">
                  <c:v>40759</c:v>
                </c:pt>
                <c:pt idx="129">
                  <c:v>40760</c:v>
                </c:pt>
                <c:pt idx="130">
                  <c:v>40761</c:v>
                </c:pt>
                <c:pt idx="131">
                  <c:v>40762</c:v>
                </c:pt>
                <c:pt idx="132">
                  <c:v>40763</c:v>
                </c:pt>
                <c:pt idx="133">
                  <c:v>40764</c:v>
                </c:pt>
                <c:pt idx="134">
                  <c:v>40765</c:v>
                </c:pt>
                <c:pt idx="135">
                  <c:v>40766</c:v>
                </c:pt>
                <c:pt idx="136">
                  <c:v>40767</c:v>
                </c:pt>
                <c:pt idx="137">
                  <c:v>40768</c:v>
                </c:pt>
                <c:pt idx="138">
                  <c:v>40769</c:v>
                </c:pt>
                <c:pt idx="139">
                  <c:v>40770</c:v>
                </c:pt>
                <c:pt idx="140">
                  <c:v>40771</c:v>
                </c:pt>
                <c:pt idx="141">
                  <c:v>40772</c:v>
                </c:pt>
                <c:pt idx="142">
                  <c:v>40773</c:v>
                </c:pt>
                <c:pt idx="143">
                  <c:v>40774</c:v>
                </c:pt>
                <c:pt idx="144">
                  <c:v>40775</c:v>
                </c:pt>
                <c:pt idx="145">
                  <c:v>40776</c:v>
                </c:pt>
                <c:pt idx="146">
                  <c:v>40777</c:v>
                </c:pt>
                <c:pt idx="147">
                  <c:v>40778</c:v>
                </c:pt>
                <c:pt idx="148">
                  <c:v>40779</c:v>
                </c:pt>
                <c:pt idx="149">
                  <c:v>40780</c:v>
                </c:pt>
                <c:pt idx="150">
                  <c:v>40781</c:v>
                </c:pt>
                <c:pt idx="151">
                  <c:v>40782</c:v>
                </c:pt>
                <c:pt idx="152">
                  <c:v>40783</c:v>
                </c:pt>
                <c:pt idx="153">
                  <c:v>40784</c:v>
                </c:pt>
                <c:pt idx="154">
                  <c:v>40785</c:v>
                </c:pt>
                <c:pt idx="155">
                  <c:v>40786</c:v>
                </c:pt>
              </c:numCache>
            </c:numRef>
          </c:cat>
          <c:val>
            <c:numRef>
              <c:f>Sheet1!$CP$7:$IO$7</c:f>
              <c:numCache>
                <c:formatCode>0.000</c:formatCode>
                <c:ptCount val="156"/>
                <c:pt idx="0">
                  <c:v>0.87613843351548737</c:v>
                </c:pt>
                <c:pt idx="1">
                  <c:v>0.86885245901639363</c:v>
                </c:pt>
                <c:pt idx="2">
                  <c:v>0.81306715063520851</c:v>
                </c:pt>
                <c:pt idx="3">
                  <c:v>0.76315789473684215</c:v>
                </c:pt>
                <c:pt idx="4">
                  <c:v>0.85964912280701966</c:v>
                </c:pt>
                <c:pt idx="5">
                  <c:v>0.8728222996515701</c:v>
                </c:pt>
                <c:pt idx="6">
                  <c:v>0.89445438282647549</c:v>
                </c:pt>
                <c:pt idx="7">
                  <c:v>0.9044943820224719</c:v>
                </c:pt>
                <c:pt idx="8">
                  <c:v>0.92077464788732399</c:v>
                </c:pt>
                <c:pt idx="9">
                  <c:v>0.8684210526315852</c:v>
                </c:pt>
                <c:pt idx="10">
                  <c:v>0.79218472468916523</c:v>
                </c:pt>
                <c:pt idx="11">
                  <c:v>0.78597122302158584</c:v>
                </c:pt>
                <c:pt idx="12">
                  <c:v>0.87921847246891915</c:v>
                </c:pt>
                <c:pt idx="13">
                  <c:v>0.95008912655971711</c:v>
                </c:pt>
                <c:pt idx="14">
                  <c:v>0.92198581560283865</c:v>
                </c:pt>
                <c:pt idx="15">
                  <c:v>0.90106007067137805</c:v>
                </c:pt>
                <c:pt idx="16">
                  <c:v>0.84245439469320071</c:v>
                </c:pt>
                <c:pt idx="17">
                  <c:v>0.87378640776699024</c:v>
                </c:pt>
                <c:pt idx="18">
                  <c:v>0.9233449477351916</c:v>
                </c:pt>
                <c:pt idx="19">
                  <c:v>0.92996742671009769</c:v>
                </c:pt>
                <c:pt idx="20">
                  <c:v>0.94675540765391386</c:v>
                </c:pt>
                <c:pt idx="21">
                  <c:v>0.86633663366336844</c:v>
                </c:pt>
                <c:pt idx="22">
                  <c:v>0.9021207177814029</c:v>
                </c:pt>
                <c:pt idx="23">
                  <c:v>0.93606557377049182</c:v>
                </c:pt>
                <c:pt idx="24">
                  <c:v>0.94380165289256435</c:v>
                </c:pt>
                <c:pt idx="25">
                  <c:v>0.94147157190635256</c:v>
                </c:pt>
                <c:pt idx="26">
                  <c:v>0.92574257425742579</c:v>
                </c:pt>
                <c:pt idx="27">
                  <c:v>0.93019480519480768</c:v>
                </c:pt>
                <c:pt idx="28">
                  <c:v>0.93811074918566506</c:v>
                </c:pt>
                <c:pt idx="29">
                  <c:v>0.91598023064250644</c:v>
                </c:pt>
                <c:pt idx="30">
                  <c:v>0.95622895622895665</c:v>
                </c:pt>
                <c:pt idx="31">
                  <c:v>0.91500000000000004</c:v>
                </c:pt>
                <c:pt idx="32">
                  <c:v>0.93097643097643101</c:v>
                </c:pt>
                <c:pt idx="33">
                  <c:v>0.91419141914191415</c:v>
                </c:pt>
                <c:pt idx="34">
                  <c:v>0.94693200663350274</c:v>
                </c:pt>
                <c:pt idx="35">
                  <c:v>0.95867768595041325</c:v>
                </c:pt>
                <c:pt idx="36">
                  <c:v>0.94736842105262919</c:v>
                </c:pt>
                <c:pt idx="37">
                  <c:v>0.92996742671009769</c:v>
                </c:pt>
                <c:pt idx="38">
                  <c:v>0.91720779220779225</c:v>
                </c:pt>
                <c:pt idx="39">
                  <c:v>0.91830065359477486</c:v>
                </c:pt>
                <c:pt idx="40">
                  <c:v>0.90791599353796448</c:v>
                </c:pt>
                <c:pt idx="41">
                  <c:v>0.89869281045751914</c:v>
                </c:pt>
                <c:pt idx="42">
                  <c:v>0.85123966942148765</c:v>
                </c:pt>
                <c:pt idx="43">
                  <c:v>0.84918032786885245</c:v>
                </c:pt>
                <c:pt idx="44">
                  <c:v>0.85361842105263153</c:v>
                </c:pt>
                <c:pt idx="45">
                  <c:v>0.89393939393939392</c:v>
                </c:pt>
                <c:pt idx="46">
                  <c:v>0.9242424242424242</c:v>
                </c:pt>
                <c:pt idx="47">
                  <c:v>0.97103918228279384</c:v>
                </c:pt>
                <c:pt idx="48">
                  <c:v>0.98655462184873743</c:v>
                </c:pt>
                <c:pt idx="49">
                  <c:v>0.97504159733777362</c:v>
                </c:pt>
                <c:pt idx="50">
                  <c:v>0.96272285251215872</c:v>
                </c:pt>
                <c:pt idx="51">
                  <c:v>0.90099009900990101</c:v>
                </c:pt>
                <c:pt idx="52">
                  <c:v>0.83275862068965756</c:v>
                </c:pt>
                <c:pt idx="53">
                  <c:v>0.80068728522336752</c:v>
                </c:pt>
                <c:pt idx="54">
                  <c:v>0.85908319185059423</c:v>
                </c:pt>
                <c:pt idx="55">
                  <c:v>0.92751235584843217</c:v>
                </c:pt>
                <c:pt idx="56">
                  <c:v>0.8966666666666665</c:v>
                </c:pt>
                <c:pt idx="57">
                  <c:v>0.90759075907590758</c:v>
                </c:pt>
                <c:pt idx="58">
                  <c:v>0.92449664429530198</c:v>
                </c:pt>
                <c:pt idx="60">
                  <c:v>0.89554794520547942</c:v>
                </c:pt>
                <c:pt idx="61">
                  <c:v>0.89528795811518325</c:v>
                </c:pt>
                <c:pt idx="62">
                  <c:v>0.90436241610738255</c:v>
                </c:pt>
                <c:pt idx="63">
                  <c:v>0.846815834767642</c:v>
                </c:pt>
                <c:pt idx="64">
                  <c:v>0.78610603290676417</c:v>
                </c:pt>
                <c:pt idx="65">
                  <c:v>0.87118644067796558</c:v>
                </c:pt>
                <c:pt idx="66">
                  <c:v>0.90136054421768452</c:v>
                </c:pt>
                <c:pt idx="67">
                  <c:v>0.81132075471698117</c:v>
                </c:pt>
                <c:pt idx="68">
                  <c:v>0.83855024711696857</c:v>
                </c:pt>
                <c:pt idx="69">
                  <c:v>0.81494057724958036</c:v>
                </c:pt>
                <c:pt idx="70">
                  <c:v>0.78231292517006423</c:v>
                </c:pt>
                <c:pt idx="71">
                  <c:v>0.77740303541315614</c:v>
                </c:pt>
                <c:pt idx="72">
                  <c:v>0.75773195876288901</c:v>
                </c:pt>
                <c:pt idx="73">
                  <c:v>0.84146341463414664</c:v>
                </c:pt>
                <c:pt idx="74">
                  <c:v>0.8730158730158778</c:v>
                </c:pt>
                <c:pt idx="75">
                  <c:v>0.88019966722129783</c:v>
                </c:pt>
                <c:pt idx="77">
                  <c:v>0.91296928327645055</c:v>
                </c:pt>
                <c:pt idx="78">
                  <c:v>0.92478632478632194</c:v>
                </c:pt>
                <c:pt idx="79">
                  <c:v>0.92711864406779654</c:v>
                </c:pt>
                <c:pt idx="80">
                  <c:v>0.89393939393939392</c:v>
                </c:pt>
                <c:pt idx="81">
                  <c:v>0.86986301369863328</c:v>
                </c:pt>
                <c:pt idx="82">
                  <c:v>0.90863787375415284</c:v>
                </c:pt>
                <c:pt idx="83">
                  <c:v>0.92654424040066752</c:v>
                </c:pt>
                <c:pt idx="84">
                  <c:v>0.91186440677966096</c:v>
                </c:pt>
                <c:pt idx="85">
                  <c:v>0.89881956155143339</c:v>
                </c:pt>
                <c:pt idx="86">
                  <c:v>0.91186440677966096</c:v>
                </c:pt>
                <c:pt idx="87">
                  <c:v>0.95213675213675208</c:v>
                </c:pt>
                <c:pt idx="88">
                  <c:v>0.91076923076923078</c:v>
                </c:pt>
                <c:pt idx="89">
                  <c:v>0.93132328308207701</c:v>
                </c:pt>
                <c:pt idx="90">
                  <c:v>0.88435374149659851</c:v>
                </c:pt>
                <c:pt idx="91">
                  <c:v>0.88831615120274432</c:v>
                </c:pt>
                <c:pt idx="92">
                  <c:v>0.93436960276338565</c:v>
                </c:pt>
                <c:pt idx="93">
                  <c:v>0.90338983050847865</c:v>
                </c:pt>
                <c:pt idx="94">
                  <c:v>0.86522462562396063</c:v>
                </c:pt>
                <c:pt idx="95">
                  <c:v>0.86062717770034869</c:v>
                </c:pt>
                <c:pt idx="96">
                  <c:v>0.75491949910554801</c:v>
                </c:pt>
                <c:pt idx="97">
                  <c:v>0.72450805008944563</c:v>
                </c:pt>
                <c:pt idx="98">
                  <c:v>0.68614357262103565</c:v>
                </c:pt>
                <c:pt idx="99">
                  <c:v>0.81168831168831401</c:v>
                </c:pt>
                <c:pt idx="100">
                  <c:v>0.86229508196721316</c:v>
                </c:pt>
                <c:pt idx="101">
                  <c:v>0.87360594795539315</c:v>
                </c:pt>
                <c:pt idx="102">
                  <c:v>0.88697318007662584</c:v>
                </c:pt>
                <c:pt idx="103">
                  <c:v>0.87586206896551722</c:v>
                </c:pt>
                <c:pt idx="104">
                  <c:v>0.86241610738255037</c:v>
                </c:pt>
                <c:pt idx="105">
                  <c:v>0.88318584070796124</c:v>
                </c:pt>
                <c:pt idx="106">
                  <c:v>0.93205574912891986</c:v>
                </c:pt>
                <c:pt idx="107">
                  <c:v>0.96735395189003437</c:v>
                </c:pt>
                <c:pt idx="108">
                  <c:v>0.93848857644991213</c:v>
                </c:pt>
                <c:pt idx="109">
                  <c:v>0.91161178509532059</c:v>
                </c:pt>
                <c:pt idx="110">
                  <c:v>0.89175257731959001</c:v>
                </c:pt>
                <c:pt idx="111">
                  <c:v>0.85494880546075336</c:v>
                </c:pt>
                <c:pt idx="112">
                  <c:v>0.86254295532646053</c:v>
                </c:pt>
                <c:pt idx="113">
                  <c:v>0.79018612521150378</c:v>
                </c:pt>
                <c:pt idx="114">
                  <c:v>0.81958762886597936</c:v>
                </c:pt>
                <c:pt idx="115">
                  <c:v>0.81349911190053281</c:v>
                </c:pt>
                <c:pt idx="116">
                  <c:v>0.88194444444444464</c:v>
                </c:pt>
                <c:pt idx="117">
                  <c:v>0.93881118881118886</c:v>
                </c:pt>
                <c:pt idx="118">
                  <c:v>0.91119005328596803</c:v>
                </c:pt>
                <c:pt idx="119">
                  <c:v>0.91452991452991461</c:v>
                </c:pt>
                <c:pt idx="120">
                  <c:v>0.93570219966159063</c:v>
                </c:pt>
                <c:pt idx="121">
                  <c:v>0.8794567062818337</c:v>
                </c:pt>
                <c:pt idx="122">
                  <c:v>0.87731092436974789</c:v>
                </c:pt>
                <c:pt idx="123">
                  <c:v>0.93559322033898362</c:v>
                </c:pt>
                <c:pt idx="124">
                  <c:v>0.91819699499165031</c:v>
                </c:pt>
                <c:pt idx="125">
                  <c:v>0.90277777777777779</c:v>
                </c:pt>
                <c:pt idx="126">
                  <c:v>0.86277873070325961</c:v>
                </c:pt>
                <c:pt idx="127">
                  <c:v>0.88984509466437633</c:v>
                </c:pt>
                <c:pt idx="128">
                  <c:v>0.92820512820512824</c:v>
                </c:pt>
                <c:pt idx="129">
                  <c:v>0.89005235602094246</c:v>
                </c:pt>
                <c:pt idx="130">
                  <c:v>0.8847517730496457</c:v>
                </c:pt>
                <c:pt idx="131">
                  <c:v>0.91364421416234964</c:v>
                </c:pt>
                <c:pt idx="132">
                  <c:v>0.93150684931506633</c:v>
                </c:pt>
                <c:pt idx="133">
                  <c:v>0.95408163265306589</c:v>
                </c:pt>
                <c:pt idx="134">
                  <c:v>0.95787545787546058</c:v>
                </c:pt>
                <c:pt idx="135">
                  <c:v>0.9526226734348594</c:v>
                </c:pt>
                <c:pt idx="136">
                  <c:v>0.89761092150170652</c:v>
                </c:pt>
                <c:pt idx="137">
                  <c:v>0.88679245283019126</c:v>
                </c:pt>
                <c:pt idx="138">
                  <c:v>0.94107744107744107</c:v>
                </c:pt>
                <c:pt idx="139">
                  <c:v>0.96347826086956523</c:v>
                </c:pt>
                <c:pt idx="140">
                  <c:v>0.93367346938775508</c:v>
                </c:pt>
                <c:pt idx="141">
                  <c:v>0.89170896785109988</c:v>
                </c:pt>
                <c:pt idx="142">
                  <c:v>0.80546075085323998</c:v>
                </c:pt>
                <c:pt idx="143">
                  <c:v>0.84060402684563762</c:v>
                </c:pt>
                <c:pt idx="144">
                  <c:v>0.83362218370883878</c:v>
                </c:pt>
                <c:pt idx="145">
                  <c:v>0.81583476764199669</c:v>
                </c:pt>
                <c:pt idx="146">
                  <c:v>0.94836488812392428</c:v>
                </c:pt>
                <c:pt idx="147">
                  <c:v>0.9252971137521222</c:v>
                </c:pt>
                <c:pt idx="148">
                  <c:v>0.90588235294117669</c:v>
                </c:pt>
                <c:pt idx="149">
                  <c:v>0.90384615384615352</c:v>
                </c:pt>
                <c:pt idx="150">
                  <c:v>0.88342440801457423</c:v>
                </c:pt>
                <c:pt idx="151">
                  <c:v>0.88623853211009174</c:v>
                </c:pt>
                <c:pt idx="152">
                  <c:v>0.89118198874295951</c:v>
                </c:pt>
                <c:pt idx="153">
                  <c:v>0.90270270270270259</c:v>
                </c:pt>
                <c:pt idx="154">
                  <c:v>0.87565674255691772</c:v>
                </c:pt>
                <c:pt idx="155">
                  <c:v>0.7913043478260865</c:v>
                </c:pt>
              </c:numCache>
            </c:numRef>
          </c:val>
        </c:ser>
        <c:ser>
          <c:idx val="1"/>
          <c:order val="1"/>
          <c:tx>
            <c:v>Target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dash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Sheet1!$CP$1:$IO$1</c:f>
              <c:numCache>
                <c:formatCode>[$-409]d\-mmm;@</c:formatCode>
                <c:ptCount val="156"/>
                <c:pt idx="0">
                  <c:v>40631</c:v>
                </c:pt>
                <c:pt idx="1">
                  <c:v>40632</c:v>
                </c:pt>
                <c:pt idx="2">
                  <c:v>40633</c:v>
                </c:pt>
                <c:pt idx="3">
                  <c:v>40634</c:v>
                </c:pt>
                <c:pt idx="4">
                  <c:v>40635</c:v>
                </c:pt>
                <c:pt idx="5">
                  <c:v>40636</c:v>
                </c:pt>
                <c:pt idx="6">
                  <c:v>40637</c:v>
                </c:pt>
                <c:pt idx="7">
                  <c:v>40638</c:v>
                </c:pt>
                <c:pt idx="8">
                  <c:v>40639</c:v>
                </c:pt>
                <c:pt idx="9">
                  <c:v>40640</c:v>
                </c:pt>
                <c:pt idx="10">
                  <c:v>40641</c:v>
                </c:pt>
                <c:pt idx="11">
                  <c:v>40642</c:v>
                </c:pt>
                <c:pt idx="12">
                  <c:v>40643</c:v>
                </c:pt>
                <c:pt idx="13">
                  <c:v>40644</c:v>
                </c:pt>
                <c:pt idx="14">
                  <c:v>40645</c:v>
                </c:pt>
                <c:pt idx="15">
                  <c:v>40646</c:v>
                </c:pt>
                <c:pt idx="16">
                  <c:v>40647</c:v>
                </c:pt>
                <c:pt idx="17">
                  <c:v>40648</c:v>
                </c:pt>
                <c:pt idx="18">
                  <c:v>40649</c:v>
                </c:pt>
                <c:pt idx="19">
                  <c:v>40650</c:v>
                </c:pt>
                <c:pt idx="20">
                  <c:v>40651</c:v>
                </c:pt>
                <c:pt idx="21">
                  <c:v>40652</c:v>
                </c:pt>
                <c:pt idx="22">
                  <c:v>40653</c:v>
                </c:pt>
                <c:pt idx="23">
                  <c:v>40654</c:v>
                </c:pt>
                <c:pt idx="24">
                  <c:v>40655</c:v>
                </c:pt>
                <c:pt idx="25">
                  <c:v>40656</c:v>
                </c:pt>
                <c:pt idx="26">
                  <c:v>40657</c:v>
                </c:pt>
                <c:pt idx="27">
                  <c:v>40658</c:v>
                </c:pt>
                <c:pt idx="28">
                  <c:v>40659</c:v>
                </c:pt>
                <c:pt idx="29">
                  <c:v>40660</c:v>
                </c:pt>
                <c:pt idx="30">
                  <c:v>40661</c:v>
                </c:pt>
                <c:pt idx="31">
                  <c:v>40662</c:v>
                </c:pt>
                <c:pt idx="32">
                  <c:v>40663</c:v>
                </c:pt>
                <c:pt idx="33">
                  <c:v>40664</c:v>
                </c:pt>
                <c:pt idx="34">
                  <c:v>40665</c:v>
                </c:pt>
                <c:pt idx="35">
                  <c:v>40666</c:v>
                </c:pt>
                <c:pt idx="36">
                  <c:v>40667</c:v>
                </c:pt>
                <c:pt idx="37">
                  <c:v>40668</c:v>
                </c:pt>
                <c:pt idx="38">
                  <c:v>40669</c:v>
                </c:pt>
                <c:pt idx="39">
                  <c:v>40670</c:v>
                </c:pt>
                <c:pt idx="40">
                  <c:v>40671</c:v>
                </c:pt>
                <c:pt idx="41">
                  <c:v>40672</c:v>
                </c:pt>
                <c:pt idx="42">
                  <c:v>40673</c:v>
                </c:pt>
                <c:pt idx="43">
                  <c:v>40674</c:v>
                </c:pt>
                <c:pt idx="44">
                  <c:v>40675</c:v>
                </c:pt>
                <c:pt idx="45">
                  <c:v>40676</c:v>
                </c:pt>
                <c:pt idx="46">
                  <c:v>40677</c:v>
                </c:pt>
                <c:pt idx="47">
                  <c:v>40678</c:v>
                </c:pt>
                <c:pt idx="48">
                  <c:v>40679</c:v>
                </c:pt>
                <c:pt idx="49">
                  <c:v>40680</c:v>
                </c:pt>
                <c:pt idx="50">
                  <c:v>40681</c:v>
                </c:pt>
                <c:pt idx="51">
                  <c:v>40682</c:v>
                </c:pt>
                <c:pt idx="52">
                  <c:v>40683</c:v>
                </c:pt>
                <c:pt idx="53">
                  <c:v>40684</c:v>
                </c:pt>
                <c:pt idx="54">
                  <c:v>40685</c:v>
                </c:pt>
                <c:pt idx="55">
                  <c:v>40686</c:v>
                </c:pt>
                <c:pt idx="56">
                  <c:v>40687</c:v>
                </c:pt>
                <c:pt idx="57">
                  <c:v>40688</c:v>
                </c:pt>
                <c:pt idx="58">
                  <c:v>40689</c:v>
                </c:pt>
                <c:pt idx="59">
                  <c:v>40690</c:v>
                </c:pt>
                <c:pt idx="60">
                  <c:v>40691</c:v>
                </c:pt>
                <c:pt idx="61">
                  <c:v>40692</c:v>
                </c:pt>
                <c:pt idx="62">
                  <c:v>40693</c:v>
                </c:pt>
                <c:pt idx="63">
                  <c:v>40694</c:v>
                </c:pt>
                <c:pt idx="64">
                  <c:v>40695</c:v>
                </c:pt>
                <c:pt idx="65">
                  <c:v>40696</c:v>
                </c:pt>
                <c:pt idx="66">
                  <c:v>40697</c:v>
                </c:pt>
                <c:pt idx="67">
                  <c:v>40698</c:v>
                </c:pt>
                <c:pt idx="68">
                  <c:v>40699</c:v>
                </c:pt>
                <c:pt idx="69">
                  <c:v>40700</c:v>
                </c:pt>
                <c:pt idx="70">
                  <c:v>40701</c:v>
                </c:pt>
                <c:pt idx="71">
                  <c:v>40702</c:v>
                </c:pt>
                <c:pt idx="72">
                  <c:v>40703</c:v>
                </c:pt>
                <c:pt idx="73">
                  <c:v>40704</c:v>
                </c:pt>
                <c:pt idx="74">
                  <c:v>40705</c:v>
                </c:pt>
                <c:pt idx="75">
                  <c:v>40706</c:v>
                </c:pt>
                <c:pt idx="76">
                  <c:v>40707</c:v>
                </c:pt>
                <c:pt idx="77">
                  <c:v>40708</c:v>
                </c:pt>
                <c:pt idx="78">
                  <c:v>40709</c:v>
                </c:pt>
                <c:pt idx="79">
                  <c:v>40710</c:v>
                </c:pt>
                <c:pt idx="80">
                  <c:v>40711</c:v>
                </c:pt>
                <c:pt idx="81">
                  <c:v>40712</c:v>
                </c:pt>
                <c:pt idx="82">
                  <c:v>40713</c:v>
                </c:pt>
                <c:pt idx="83">
                  <c:v>40714</c:v>
                </c:pt>
                <c:pt idx="84">
                  <c:v>40715</c:v>
                </c:pt>
                <c:pt idx="85">
                  <c:v>40716</c:v>
                </c:pt>
                <c:pt idx="86">
                  <c:v>40717</c:v>
                </c:pt>
                <c:pt idx="87">
                  <c:v>40718</c:v>
                </c:pt>
                <c:pt idx="88">
                  <c:v>40719</c:v>
                </c:pt>
                <c:pt idx="89">
                  <c:v>40720</c:v>
                </c:pt>
                <c:pt idx="90">
                  <c:v>40721</c:v>
                </c:pt>
                <c:pt idx="91">
                  <c:v>40722</c:v>
                </c:pt>
                <c:pt idx="92">
                  <c:v>40723</c:v>
                </c:pt>
                <c:pt idx="93">
                  <c:v>40724</c:v>
                </c:pt>
                <c:pt idx="94">
                  <c:v>40725</c:v>
                </c:pt>
                <c:pt idx="95">
                  <c:v>40726</c:v>
                </c:pt>
                <c:pt idx="96">
                  <c:v>40727</c:v>
                </c:pt>
                <c:pt idx="97">
                  <c:v>40728</c:v>
                </c:pt>
                <c:pt idx="98">
                  <c:v>40729</c:v>
                </c:pt>
                <c:pt idx="99">
                  <c:v>40730</c:v>
                </c:pt>
                <c:pt idx="100">
                  <c:v>40731</c:v>
                </c:pt>
                <c:pt idx="101">
                  <c:v>40732</c:v>
                </c:pt>
                <c:pt idx="102">
                  <c:v>40733</c:v>
                </c:pt>
                <c:pt idx="103">
                  <c:v>40734</c:v>
                </c:pt>
                <c:pt idx="104">
                  <c:v>40735</c:v>
                </c:pt>
                <c:pt idx="105">
                  <c:v>40736</c:v>
                </c:pt>
                <c:pt idx="106">
                  <c:v>40737</c:v>
                </c:pt>
                <c:pt idx="107">
                  <c:v>40738</c:v>
                </c:pt>
                <c:pt idx="108">
                  <c:v>40739</c:v>
                </c:pt>
                <c:pt idx="109">
                  <c:v>40740</c:v>
                </c:pt>
                <c:pt idx="110">
                  <c:v>40741</c:v>
                </c:pt>
                <c:pt idx="111">
                  <c:v>40742</c:v>
                </c:pt>
                <c:pt idx="112">
                  <c:v>40743</c:v>
                </c:pt>
                <c:pt idx="113">
                  <c:v>40744</c:v>
                </c:pt>
                <c:pt idx="114">
                  <c:v>40745</c:v>
                </c:pt>
                <c:pt idx="115">
                  <c:v>40746</c:v>
                </c:pt>
                <c:pt idx="116">
                  <c:v>40747</c:v>
                </c:pt>
                <c:pt idx="117">
                  <c:v>40748</c:v>
                </c:pt>
                <c:pt idx="118">
                  <c:v>40749</c:v>
                </c:pt>
                <c:pt idx="119">
                  <c:v>40750</c:v>
                </c:pt>
                <c:pt idx="120">
                  <c:v>40751</c:v>
                </c:pt>
                <c:pt idx="121">
                  <c:v>40752</c:v>
                </c:pt>
                <c:pt idx="122">
                  <c:v>40753</c:v>
                </c:pt>
                <c:pt idx="123">
                  <c:v>40754</c:v>
                </c:pt>
                <c:pt idx="124">
                  <c:v>40755</c:v>
                </c:pt>
                <c:pt idx="125">
                  <c:v>40756</c:v>
                </c:pt>
                <c:pt idx="126">
                  <c:v>40757</c:v>
                </c:pt>
                <c:pt idx="127">
                  <c:v>40758</c:v>
                </c:pt>
                <c:pt idx="128">
                  <c:v>40759</c:v>
                </c:pt>
                <c:pt idx="129">
                  <c:v>40760</c:v>
                </c:pt>
                <c:pt idx="130">
                  <c:v>40761</c:v>
                </c:pt>
                <c:pt idx="131">
                  <c:v>40762</c:v>
                </c:pt>
                <c:pt idx="132">
                  <c:v>40763</c:v>
                </c:pt>
                <c:pt idx="133">
                  <c:v>40764</c:v>
                </c:pt>
                <c:pt idx="134">
                  <c:v>40765</c:v>
                </c:pt>
                <c:pt idx="135">
                  <c:v>40766</c:v>
                </c:pt>
                <c:pt idx="136">
                  <c:v>40767</c:v>
                </c:pt>
                <c:pt idx="137">
                  <c:v>40768</c:v>
                </c:pt>
                <c:pt idx="138">
                  <c:v>40769</c:v>
                </c:pt>
                <c:pt idx="139">
                  <c:v>40770</c:v>
                </c:pt>
                <c:pt idx="140">
                  <c:v>40771</c:v>
                </c:pt>
                <c:pt idx="141">
                  <c:v>40772</c:v>
                </c:pt>
                <c:pt idx="142">
                  <c:v>40773</c:v>
                </c:pt>
                <c:pt idx="143">
                  <c:v>40774</c:v>
                </c:pt>
                <c:pt idx="144">
                  <c:v>40775</c:v>
                </c:pt>
                <c:pt idx="145">
                  <c:v>40776</c:v>
                </c:pt>
                <c:pt idx="146">
                  <c:v>40777</c:v>
                </c:pt>
                <c:pt idx="147">
                  <c:v>40778</c:v>
                </c:pt>
                <c:pt idx="148">
                  <c:v>40779</c:v>
                </c:pt>
                <c:pt idx="149">
                  <c:v>40780</c:v>
                </c:pt>
                <c:pt idx="150">
                  <c:v>40781</c:v>
                </c:pt>
                <c:pt idx="151">
                  <c:v>40782</c:v>
                </c:pt>
                <c:pt idx="152">
                  <c:v>40783</c:v>
                </c:pt>
                <c:pt idx="153">
                  <c:v>40784</c:v>
                </c:pt>
                <c:pt idx="154">
                  <c:v>40785</c:v>
                </c:pt>
                <c:pt idx="155">
                  <c:v>40786</c:v>
                </c:pt>
              </c:numCache>
            </c:numRef>
          </c:cat>
          <c:val>
            <c:numLit>
              <c:formatCode>General</c:formatCode>
              <c:ptCount val="246"/>
              <c:pt idx="0">
                <c:v>0.9</c:v>
              </c:pt>
              <c:pt idx="1">
                <c:v>0.9</c:v>
              </c:pt>
              <c:pt idx="2">
                <c:v>0.9</c:v>
              </c:pt>
              <c:pt idx="3">
                <c:v>0.9</c:v>
              </c:pt>
              <c:pt idx="4">
                <c:v>0.9</c:v>
              </c:pt>
              <c:pt idx="5">
                <c:v>0.9</c:v>
              </c:pt>
              <c:pt idx="6">
                <c:v>0.9</c:v>
              </c:pt>
              <c:pt idx="7">
                <c:v>0.9</c:v>
              </c:pt>
              <c:pt idx="8">
                <c:v>0.9</c:v>
              </c:pt>
              <c:pt idx="9">
                <c:v>0.9</c:v>
              </c:pt>
              <c:pt idx="10">
                <c:v>0.9</c:v>
              </c:pt>
              <c:pt idx="11">
                <c:v>0.9</c:v>
              </c:pt>
              <c:pt idx="12">
                <c:v>0.9</c:v>
              </c:pt>
              <c:pt idx="13">
                <c:v>0.9</c:v>
              </c:pt>
              <c:pt idx="14">
                <c:v>0.9</c:v>
              </c:pt>
              <c:pt idx="15">
                <c:v>0.9</c:v>
              </c:pt>
              <c:pt idx="16">
                <c:v>0.9</c:v>
              </c:pt>
              <c:pt idx="17">
                <c:v>0.9</c:v>
              </c:pt>
              <c:pt idx="18">
                <c:v>0.9</c:v>
              </c:pt>
              <c:pt idx="19">
                <c:v>0.9</c:v>
              </c:pt>
              <c:pt idx="20">
                <c:v>0.9</c:v>
              </c:pt>
              <c:pt idx="21">
                <c:v>0.9</c:v>
              </c:pt>
              <c:pt idx="22">
                <c:v>0.9</c:v>
              </c:pt>
              <c:pt idx="23">
                <c:v>0.9</c:v>
              </c:pt>
              <c:pt idx="24">
                <c:v>0.9</c:v>
              </c:pt>
              <c:pt idx="25">
                <c:v>0.9</c:v>
              </c:pt>
              <c:pt idx="26">
                <c:v>0.9</c:v>
              </c:pt>
              <c:pt idx="27">
                <c:v>0.9</c:v>
              </c:pt>
              <c:pt idx="28">
                <c:v>0.9</c:v>
              </c:pt>
              <c:pt idx="29">
                <c:v>0.9</c:v>
              </c:pt>
              <c:pt idx="30">
                <c:v>0.9</c:v>
              </c:pt>
              <c:pt idx="31">
                <c:v>0.9</c:v>
              </c:pt>
              <c:pt idx="32">
                <c:v>0.9</c:v>
              </c:pt>
              <c:pt idx="33">
                <c:v>0.9</c:v>
              </c:pt>
              <c:pt idx="34">
                <c:v>0.9</c:v>
              </c:pt>
              <c:pt idx="35">
                <c:v>0.9</c:v>
              </c:pt>
              <c:pt idx="36">
                <c:v>0.9</c:v>
              </c:pt>
              <c:pt idx="37">
                <c:v>0.9</c:v>
              </c:pt>
              <c:pt idx="38">
                <c:v>0.9</c:v>
              </c:pt>
              <c:pt idx="39">
                <c:v>0.9</c:v>
              </c:pt>
              <c:pt idx="40">
                <c:v>0.9</c:v>
              </c:pt>
              <c:pt idx="41">
                <c:v>0.9</c:v>
              </c:pt>
              <c:pt idx="42">
                <c:v>0.9</c:v>
              </c:pt>
              <c:pt idx="43">
                <c:v>0.9</c:v>
              </c:pt>
              <c:pt idx="44">
                <c:v>0.9</c:v>
              </c:pt>
              <c:pt idx="45">
                <c:v>0.9</c:v>
              </c:pt>
              <c:pt idx="46">
                <c:v>0.9</c:v>
              </c:pt>
              <c:pt idx="47">
                <c:v>0.9</c:v>
              </c:pt>
              <c:pt idx="48">
                <c:v>0.9</c:v>
              </c:pt>
              <c:pt idx="49">
                <c:v>0.9</c:v>
              </c:pt>
              <c:pt idx="50">
                <c:v>0.9</c:v>
              </c:pt>
              <c:pt idx="51">
                <c:v>0.9</c:v>
              </c:pt>
              <c:pt idx="52">
                <c:v>0.9</c:v>
              </c:pt>
              <c:pt idx="53">
                <c:v>0.9</c:v>
              </c:pt>
              <c:pt idx="54">
                <c:v>0.9</c:v>
              </c:pt>
              <c:pt idx="55">
                <c:v>0.9</c:v>
              </c:pt>
              <c:pt idx="56">
                <c:v>0.9</c:v>
              </c:pt>
              <c:pt idx="57">
                <c:v>0.9</c:v>
              </c:pt>
              <c:pt idx="58">
                <c:v>0.9</c:v>
              </c:pt>
              <c:pt idx="59">
                <c:v>0.9</c:v>
              </c:pt>
              <c:pt idx="60">
                <c:v>0.9</c:v>
              </c:pt>
              <c:pt idx="61">
                <c:v>0.9</c:v>
              </c:pt>
              <c:pt idx="62">
                <c:v>0.9</c:v>
              </c:pt>
              <c:pt idx="63">
                <c:v>0.9</c:v>
              </c:pt>
              <c:pt idx="64">
                <c:v>0.9</c:v>
              </c:pt>
              <c:pt idx="65">
                <c:v>0.9</c:v>
              </c:pt>
              <c:pt idx="66">
                <c:v>0.9</c:v>
              </c:pt>
              <c:pt idx="67">
                <c:v>0.9</c:v>
              </c:pt>
              <c:pt idx="68">
                <c:v>0.9</c:v>
              </c:pt>
              <c:pt idx="69">
                <c:v>0.9</c:v>
              </c:pt>
              <c:pt idx="70">
                <c:v>0.9</c:v>
              </c:pt>
              <c:pt idx="71">
                <c:v>0.9</c:v>
              </c:pt>
              <c:pt idx="72">
                <c:v>0.9</c:v>
              </c:pt>
              <c:pt idx="73">
                <c:v>0.9</c:v>
              </c:pt>
              <c:pt idx="74">
                <c:v>0.9</c:v>
              </c:pt>
              <c:pt idx="75">
                <c:v>0.9</c:v>
              </c:pt>
              <c:pt idx="76">
                <c:v>0.9</c:v>
              </c:pt>
              <c:pt idx="77">
                <c:v>0.9</c:v>
              </c:pt>
              <c:pt idx="78">
                <c:v>0.9</c:v>
              </c:pt>
              <c:pt idx="79">
                <c:v>0.9</c:v>
              </c:pt>
              <c:pt idx="80">
                <c:v>0.9</c:v>
              </c:pt>
              <c:pt idx="81">
                <c:v>0.9</c:v>
              </c:pt>
              <c:pt idx="82">
                <c:v>0.9</c:v>
              </c:pt>
              <c:pt idx="83">
                <c:v>0.9</c:v>
              </c:pt>
              <c:pt idx="84">
                <c:v>0.9</c:v>
              </c:pt>
              <c:pt idx="85">
                <c:v>0.9</c:v>
              </c:pt>
              <c:pt idx="86">
                <c:v>0.9</c:v>
              </c:pt>
              <c:pt idx="87">
                <c:v>0.9</c:v>
              </c:pt>
              <c:pt idx="88">
                <c:v>0.9</c:v>
              </c:pt>
              <c:pt idx="89">
                <c:v>0.9</c:v>
              </c:pt>
              <c:pt idx="90">
                <c:v>0.9</c:v>
              </c:pt>
              <c:pt idx="91">
                <c:v>0.9</c:v>
              </c:pt>
              <c:pt idx="92">
                <c:v>0.9</c:v>
              </c:pt>
              <c:pt idx="93">
                <c:v>0.9</c:v>
              </c:pt>
              <c:pt idx="94">
                <c:v>0.9</c:v>
              </c:pt>
              <c:pt idx="95">
                <c:v>0.9</c:v>
              </c:pt>
              <c:pt idx="96">
                <c:v>0.9</c:v>
              </c:pt>
              <c:pt idx="97">
                <c:v>0.9</c:v>
              </c:pt>
              <c:pt idx="98">
                <c:v>0.9</c:v>
              </c:pt>
              <c:pt idx="99">
                <c:v>0.9</c:v>
              </c:pt>
              <c:pt idx="100">
                <c:v>0.9</c:v>
              </c:pt>
              <c:pt idx="101">
                <c:v>0.9</c:v>
              </c:pt>
              <c:pt idx="102">
                <c:v>0.9</c:v>
              </c:pt>
              <c:pt idx="103">
                <c:v>0.9</c:v>
              </c:pt>
              <c:pt idx="104">
                <c:v>0.9</c:v>
              </c:pt>
              <c:pt idx="105">
                <c:v>0.9</c:v>
              </c:pt>
              <c:pt idx="106">
                <c:v>0.9</c:v>
              </c:pt>
              <c:pt idx="107">
                <c:v>0.9</c:v>
              </c:pt>
              <c:pt idx="108">
                <c:v>0.9</c:v>
              </c:pt>
              <c:pt idx="109">
                <c:v>0.9</c:v>
              </c:pt>
              <c:pt idx="110">
                <c:v>0.9</c:v>
              </c:pt>
              <c:pt idx="111">
                <c:v>0.9</c:v>
              </c:pt>
              <c:pt idx="112">
                <c:v>0.9</c:v>
              </c:pt>
              <c:pt idx="113">
                <c:v>0.9</c:v>
              </c:pt>
              <c:pt idx="114">
                <c:v>0.9</c:v>
              </c:pt>
              <c:pt idx="115">
                <c:v>0.9</c:v>
              </c:pt>
              <c:pt idx="116">
                <c:v>0.9</c:v>
              </c:pt>
              <c:pt idx="117">
                <c:v>0.9</c:v>
              </c:pt>
              <c:pt idx="118">
                <c:v>0.9</c:v>
              </c:pt>
              <c:pt idx="119">
                <c:v>0.9</c:v>
              </c:pt>
              <c:pt idx="120">
                <c:v>0.9</c:v>
              </c:pt>
              <c:pt idx="121">
                <c:v>0.9</c:v>
              </c:pt>
              <c:pt idx="122">
                <c:v>0.9</c:v>
              </c:pt>
              <c:pt idx="123">
                <c:v>0.9</c:v>
              </c:pt>
              <c:pt idx="124">
                <c:v>0.9</c:v>
              </c:pt>
              <c:pt idx="125">
                <c:v>0.9</c:v>
              </c:pt>
              <c:pt idx="126">
                <c:v>0.9</c:v>
              </c:pt>
              <c:pt idx="127">
                <c:v>0.9</c:v>
              </c:pt>
              <c:pt idx="128">
                <c:v>0.9</c:v>
              </c:pt>
              <c:pt idx="129">
                <c:v>0.9</c:v>
              </c:pt>
              <c:pt idx="130">
                <c:v>0.9</c:v>
              </c:pt>
              <c:pt idx="131">
                <c:v>0.9</c:v>
              </c:pt>
              <c:pt idx="132">
                <c:v>0.9</c:v>
              </c:pt>
              <c:pt idx="133">
                <c:v>0.9</c:v>
              </c:pt>
              <c:pt idx="134">
                <c:v>0.9</c:v>
              </c:pt>
              <c:pt idx="135">
                <c:v>0.9</c:v>
              </c:pt>
              <c:pt idx="136">
                <c:v>0.9</c:v>
              </c:pt>
              <c:pt idx="137">
                <c:v>0.9</c:v>
              </c:pt>
              <c:pt idx="138">
                <c:v>0.9</c:v>
              </c:pt>
              <c:pt idx="139">
                <c:v>0.9</c:v>
              </c:pt>
              <c:pt idx="140">
                <c:v>0.9</c:v>
              </c:pt>
              <c:pt idx="141">
                <c:v>0.9</c:v>
              </c:pt>
              <c:pt idx="142">
                <c:v>0.9</c:v>
              </c:pt>
              <c:pt idx="143">
                <c:v>0.9</c:v>
              </c:pt>
              <c:pt idx="144">
                <c:v>0.9</c:v>
              </c:pt>
              <c:pt idx="145">
                <c:v>0.9</c:v>
              </c:pt>
              <c:pt idx="146">
                <c:v>0.9</c:v>
              </c:pt>
              <c:pt idx="147">
                <c:v>0.9</c:v>
              </c:pt>
              <c:pt idx="148">
                <c:v>0.9</c:v>
              </c:pt>
              <c:pt idx="149">
                <c:v>0.9</c:v>
              </c:pt>
              <c:pt idx="150">
                <c:v>0.9</c:v>
              </c:pt>
              <c:pt idx="151">
                <c:v>0.9</c:v>
              </c:pt>
              <c:pt idx="152">
                <c:v>0.9</c:v>
              </c:pt>
              <c:pt idx="153">
                <c:v>0.9</c:v>
              </c:pt>
              <c:pt idx="154">
                <c:v>0.9</c:v>
              </c:pt>
              <c:pt idx="155">
                <c:v>0.9</c:v>
              </c:pt>
              <c:pt idx="156">
                <c:v>0.9</c:v>
              </c:pt>
              <c:pt idx="157">
                <c:v>0.9</c:v>
              </c:pt>
              <c:pt idx="158">
                <c:v>0.9</c:v>
              </c:pt>
              <c:pt idx="159">
                <c:v>0.9</c:v>
              </c:pt>
              <c:pt idx="160">
                <c:v>0.9</c:v>
              </c:pt>
              <c:pt idx="161">
                <c:v>0.9</c:v>
              </c:pt>
              <c:pt idx="162">
                <c:v>0.9</c:v>
              </c:pt>
              <c:pt idx="163">
                <c:v>0.9</c:v>
              </c:pt>
              <c:pt idx="164">
                <c:v>0.9</c:v>
              </c:pt>
              <c:pt idx="165">
                <c:v>0.9</c:v>
              </c:pt>
              <c:pt idx="166">
                <c:v>0.9</c:v>
              </c:pt>
              <c:pt idx="167">
                <c:v>0.9</c:v>
              </c:pt>
              <c:pt idx="168">
                <c:v>0.9</c:v>
              </c:pt>
              <c:pt idx="169">
                <c:v>0.9</c:v>
              </c:pt>
              <c:pt idx="170">
                <c:v>0.9</c:v>
              </c:pt>
              <c:pt idx="171">
                <c:v>0.9</c:v>
              </c:pt>
              <c:pt idx="172">
                <c:v>0.9</c:v>
              </c:pt>
              <c:pt idx="173">
                <c:v>0.9</c:v>
              </c:pt>
              <c:pt idx="174">
                <c:v>0.9</c:v>
              </c:pt>
              <c:pt idx="175">
                <c:v>0.9</c:v>
              </c:pt>
              <c:pt idx="176">
                <c:v>0.9</c:v>
              </c:pt>
              <c:pt idx="177">
                <c:v>0.9</c:v>
              </c:pt>
              <c:pt idx="178">
                <c:v>0.9</c:v>
              </c:pt>
              <c:pt idx="179">
                <c:v>0.9</c:v>
              </c:pt>
              <c:pt idx="180">
                <c:v>0.9</c:v>
              </c:pt>
              <c:pt idx="181">
                <c:v>0.9</c:v>
              </c:pt>
              <c:pt idx="182">
                <c:v>0.9</c:v>
              </c:pt>
              <c:pt idx="183">
                <c:v>0.9</c:v>
              </c:pt>
              <c:pt idx="184">
                <c:v>0.9</c:v>
              </c:pt>
              <c:pt idx="185">
                <c:v>0.9</c:v>
              </c:pt>
              <c:pt idx="186">
                <c:v>0.9</c:v>
              </c:pt>
              <c:pt idx="187">
                <c:v>0.9</c:v>
              </c:pt>
              <c:pt idx="188">
                <c:v>0.9</c:v>
              </c:pt>
              <c:pt idx="189">
                <c:v>0.9</c:v>
              </c:pt>
              <c:pt idx="190">
                <c:v>0.9</c:v>
              </c:pt>
              <c:pt idx="191">
                <c:v>0.9</c:v>
              </c:pt>
              <c:pt idx="192">
                <c:v>0.9</c:v>
              </c:pt>
              <c:pt idx="193">
                <c:v>0.9</c:v>
              </c:pt>
              <c:pt idx="194">
                <c:v>0.9</c:v>
              </c:pt>
              <c:pt idx="195">
                <c:v>0.9</c:v>
              </c:pt>
              <c:pt idx="196">
                <c:v>0.9</c:v>
              </c:pt>
              <c:pt idx="197">
                <c:v>0.9</c:v>
              </c:pt>
              <c:pt idx="198">
                <c:v>0.9</c:v>
              </c:pt>
              <c:pt idx="199">
                <c:v>0.9</c:v>
              </c:pt>
              <c:pt idx="200">
                <c:v>0.9</c:v>
              </c:pt>
              <c:pt idx="201">
                <c:v>0.9</c:v>
              </c:pt>
              <c:pt idx="202">
                <c:v>0.9</c:v>
              </c:pt>
              <c:pt idx="203">
                <c:v>0.9</c:v>
              </c:pt>
              <c:pt idx="204">
                <c:v>0.9</c:v>
              </c:pt>
              <c:pt idx="205">
                <c:v>0.9</c:v>
              </c:pt>
              <c:pt idx="206">
                <c:v>0.9</c:v>
              </c:pt>
              <c:pt idx="207">
                <c:v>0.9</c:v>
              </c:pt>
              <c:pt idx="208">
                <c:v>0.9</c:v>
              </c:pt>
              <c:pt idx="209">
                <c:v>0.9</c:v>
              </c:pt>
              <c:pt idx="210">
                <c:v>0.9</c:v>
              </c:pt>
              <c:pt idx="211">
                <c:v>0.9</c:v>
              </c:pt>
              <c:pt idx="212">
                <c:v>0.9</c:v>
              </c:pt>
              <c:pt idx="213">
                <c:v>0.9</c:v>
              </c:pt>
              <c:pt idx="214">
                <c:v>0.9</c:v>
              </c:pt>
              <c:pt idx="215">
                <c:v>0.9</c:v>
              </c:pt>
              <c:pt idx="216">
                <c:v>0.9</c:v>
              </c:pt>
              <c:pt idx="217">
                <c:v>0.9</c:v>
              </c:pt>
              <c:pt idx="218">
                <c:v>0.9</c:v>
              </c:pt>
              <c:pt idx="219">
                <c:v>0.9</c:v>
              </c:pt>
              <c:pt idx="220">
                <c:v>0.9</c:v>
              </c:pt>
              <c:pt idx="221">
                <c:v>0.9</c:v>
              </c:pt>
              <c:pt idx="222">
                <c:v>0.9</c:v>
              </c:pt>
              <c:pt idx="223">
                <c:v>0.9</c:v>
              </c:pt>
              <c:pt idx="224">
                <c:v>0.9</c:v>
              </c:pt>
              <c:pt idx="225">
                <c:v>0.9</c:v>
              </c:pt>
              <c:pt idx="226">
                <c:v>0.9</c:v>
              </c:pt>
              <c:pt idx="227">
                <c:v>0.9</c:v>
              </c:pt>
              <c:pt idx="228">
                <c:v>0.9</c:v>
              </c:pt>
              <c:pt idx="229">
                <c:v>0.9</c:v>
              </c:pt>
              <c:pt idx="230">
                <c:v>0.9</c:v>
              </c:pt>
              <c:pt idx="231">
                <c:v>0.9</c:v>
              </c:pt>
              <c:pt idx="232">
                <c:v>0.9</c:v>
              </c:pt>
              <c:pt idx="233">
                <c:v>0.9</c:v>
              </c:pt>
              <c:pt idx="234">
                <c:v>0.9</c:v>
              </c:pt>
              <c:pt idx="235">
                <c:v>0.9</c:v>
              </c:pt>
              <c:pt idx="236">
                <c:v>0.9</c:v>
              </c:pt>
              <c:pt idx="237">
                <c:v>0.9</c:v>
              </c:pt>
              <c:pt idx="238">
                <c:v>0.9</c:v>
              </c:pt>
              <c:pt idx="239">
                <c:v>0.9</c:v>
              </c:pt>
              <c:pt idx="240">
                <c:v>0.9</c:v>
              </c:pt>
              <c:pt idx="241">
                <c:v>0.9</c:v>
              </c:pt>
              <c:pt idx="242">
                <c:v>0.9</c:v>
              </c:pt>
              <c:pt idx="243">
                <c:v>0.9</c:v>
              </c:pt>
              <c:pt idx="244">
                <c:v>0.9</c:v>
              </c:pt>
              <c:pt idx="245">
                <c:v>0.9</c:v>
              </c:pt>
            </c:numLit>
          </c:val>
        </c:ser>
        <c:marker val="1"/>
        <c:axId val="36448896"/>
        <c:axId val="36635392"/>
      </c:lineChart>
      <c:dateAx>
        <c:axId val="36448896"/>
        <c:scaling>
          <c:orientation val="minMax"/>
          <c:max val="40786"/>
          <c:min val="40631"/>
        </c:scaling>
        <c:axPos val="b"/>
        <c:numFmt formatCode="[$-409]d\-mmm;@" sourceLinked="0"/>
        <c:majorTickMark val="cross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35392"/>
        <c:crosses val="autoZero"/>
        <c:auto val="1"/>
        <c:lblOffset val="100"/>
        <c:baseTimeUnit val="days"/>
        <c:majorUnit val="7"/>
        <c:majorTimeUnit val="days"/>
        <c:minorUnit val="1"/>
        <c:minorTimeUnit val="days"/>
      </c:dateAx>
      <c:valAx>
        <c:axId val="36635392"/>
        <c:scaling>
          <c:orientation val="minMax"/>
          <c:max val="1.04"/>
          <c:min val="0.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448896"/>
        <c:crossesAt val="40513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660493372908102"/>
          <c:y val="1.6233766233766243E-2"/>
          <c:w val="0.13317765185893815"/>
          <c:h val="0.1753246753246746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0.17004</cdr:x>
      <cdr:y>0.53191</cdr:y>
    </cdr:from>
    <cdr:to>
      <cdr:x>0.47166</cdr:x>
      <cdr:y>0.70213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7527" y="1187532"/>
          <a:ext cx="1769424" cy="380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6" rIns="92986" bIns="4649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28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6" rIns="92986" bIns="4649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8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6" rIns="92986" bIns="4649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16975"/>
            <a:ext cx="3028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6" rIns="92986" bIns="4649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Caslon RegularSC" pitchFamily="18" charset="0"/>
                <a:cs typeface="Arial" charset="0"/>
              </a:defRPr>
            </a:lvl1pPr>
          </a:lstStyle>
          <a:p>
            <a:pPr>
              <a:defRPr/>
            </a:pPr>
            <a:fld id="{A91B7DB2-1EB2-4F00-B6AA-FFCB5BA1D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6" rIns="92108" bIns="46056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6" rIns="92108" bIns="46056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0563"/>
            <a:ext cx="4602163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0388"/>
            <a:ext cx="5145087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6" rIns="92108" bIns="46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6" rIns="92108" bIns="46056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18563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6" rIns="92108" bIns="46056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CaslonOpnface BT" pitchFamily="82" charset="0"/>
                <a:cs typeface="Arial" charset="0"/>
              </a:defRPr>
            </a:lvl1pPr>
          </a:lstStyle>
          <a:p>
            <a:pPr>
              <a:defRPr/>
            </a:pPr>
            <a:fld id="{18B52EC8-535E-4490-9F65-071DA7851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9BCA5-696A-4BA1-BDDF-1F06992AD196}" type="slidenum">
              <a:rPr lang="en-US" smtClean="0">
                <a:latin typeface="CaslonOpnface BT"/>
              </a:rPr>
              <a:pPr/>
              <a:t>1</a:t>
            </a:fld>
            <a:endParaRPr lang="en-US" smtClean="0">
              <a:latin typeface="CaslonOpnface BT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Emission updates: </a:t>
            </a:r>
          </a:p>
          <a:p>
            <a:pPr>
              <a:defRPr/>
            </a:pPr>
            <a:r>
              <a:rPr lang="en-US" dirty="0" smtClean="0"/>
              <a:t>1) Updated CEM point source data from 2008 to 2009.</a:t>
            </a:r>
          </a:p>
          <a:p>
            <a:pPr>
              <a:defRPr/>
            </a:pPr>
            <a:r>
              <a:rPr lang="en-US" dirty="0" smtClean="0"/>
              <a:t>2) Updated DOE projection factors from 2010 to 2011. </a:t>
            </a:r>
          </a:p>
          <a:p>
            <a:pPr>
              <a:defRPr/>
            </a:pPr>
            <a:r>
              <a:rPr lang="en-US" dirty="0" smtClean="0"/>
              <a:t>3) Changed the number of electricity marketing module (EMMs) </a:t>
            </a:r>
          </a:p>
          <a:p>
            <a:pPr>
              <a:defRPr/>
            </a:pPr>
            <a:r>
              <a:rPr lang="en-US" dirty="0" smtClean="0"/>
              <a:t>from 13 to 22, consistent with the changes made in DOE models.</a:t>
            </a:r>
          </a:p>
          <a:p>
            <a:pPr>
              <a:defRPr/>
            </a:pPr>
            <a:r>
              <a:rPr lang="en-US" dirty="0" smtClean="0"/>
              <a:t>4) Removed </a:t>
            </a:r>
            <a:r>
              <a:rPr lang="en-US" dirty="0" err="1" smtClean="0"/>
              <a:t>climatological</a:t>
            </a:r>
            <a:r>
              <a:rPr lang="en-US" dirty="0" smtClean="0"/>
              <a:t> forest fire emissions in experimental ozone predictions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dirty="0" smtClean="0"/>
              <a:t>Updates in CMAQ 4.7: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(a) updates to the heterogeneous N2O5 parameterization,</a:t>
            </a:r>
          </a:p>
          <a:p>
            <a:pPr>
              <a:defRPr/>
            </a:pPr>
            <a:r>
              <a:rPr lang="en-US" dirty="0" smtClean="0"/>
              <a:t>(b) improvement in the treatment of secondary organic aerosol (SOA), </a:t>
            </a:r>
          </a:p>
          <a:p>
            <a:pPr>
              <a:defRPr/>
            </a:pPr>
            <a:r>
              <a:rPr lang="en-US" dirty="0" smtClean="0"/>
              <a:t>(c) inclusion of dynamic mass transfer for coarse-mode aerosol, </a:t>
            </a:r>
          </a:p>
          <a:p>
            <a:pPr>
              <a:defRPr/>
            </a:pPr>
            <a:r>
              <a:rPr lang="en-US" dirty="0" smtClean="0"/>
              <a:t>(d) revisions to the cloud model, and</a:t>
            </a:r>
          </a:p>
          <a:p>
            <a:pPr>
              <a:defRPr/>
            </a:pPr>
            <a:r>
              <a:rPr lang="en-US" dirty="0" smtClean="0"/>
              <a:t>(e) new options for the calculation of photolysis rates.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7B09F-19F3-4FEE-A642-9DEE7E3133A2}" type="slidenum">
              <a:rPr lang="en-US" smtClean="0">
                <a:latin typeface="CaslonOpnface BT"/>
              </a:rPr>
              <a:pPr/>
              <a:t>4</a:t>
            </a:fld>
            <a:endParaRPr lang="en-US" smtClean="0">
              <a:latin typeface="CaslonOpnface B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EB81A705-9333-4821-8A57-2429C664BB2C}" type="slidenum">
              <a:rPr lang="en-US" smtClean="0">
                <a:latin typeface="CaslonOpnface BT"/>
              </a:rPr>
              <a:pPr defTabSz="917575"/>
              <a:t>7</a:t>
            </a:fld>
            <a:endParaRPr lang="en-US" smtClean="0">
              <a:latin typeface="CaslonOpnface B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1F2DA-4A2B-4104-86A8-F8125336C19B}" type="slidenum">
              <a:rPr lang="en-US" smtClean="0">
                <a:latin typeface="CaslonOpnface BT"/>
              </a:rPr>
              <a:pPr/>
              <a:t>21</a:t>
            </a:fld>
            <a:endParaRPr lang="en-US" smtClean="0">
              <a:latin typeface="CaslonOpnface BT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90563"/>
            <a:ext cx="4598988" cy="345122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67D6F-E05C-4AAB-8229-9F496E40BF6A}" type="slidenum">
              <a:rPr lang="en-US" smtClean="0">
                <a:latin typeface="CaslonOpnface BT"/>
              </a:rPr>
              <a:pPr/>
              <a:t>25</a:t>
            </a:fld>
            <a:endParaRPr lang="en-US" smtClean="0">
              <a:latin typeface="CaslonOpnface BT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98913" y="8818563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6" tIns="46032" rIns="92056" bIns="46032" anchor="b"/>
          <a:lstStyle/>
          <a:p>
            <a:pPr algn="r" defTabSz="919163"/>
            <a:fld id="{81654B91-904A-4DD5-8E7F-C1DDA9898512}" type="slidenum">
              <a:rPr lang="en-US" sz="1200">
                <a:latin typeface="CaslonOpnface BT"/>
              </a:rPr>
              <a:pPr algn="r" defTabSz="919163"/>
              <a:t>29</a:t>
            </a:fld>
            <a:endParaRPr lang="en-US" sz="1200">
              <a:latin typeface="CaslonOpnface BT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60388" y="176213"/>
            <a:ext cx="5827712" cy="43719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692650"/>
            <a:ext cx="5140325" cy="41306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NO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7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40" descr="N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839200" cy="5334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6" name="Rectangle 103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524000"/>
            <a:ext cx="8763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34150"/>
            <a:ext cx="381000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8902-933E-472C-B813-795AEC8E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539A0-8F93-4850-83AF-25DBB12C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5334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67B62-13E6-4331-915E-DABD84FEA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15BF-9126-4FA3-B2CB-5A6A1518B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2AABC-FC9A-4ECD-9409-687336A5D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767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06DC-6E59-4C06-9898-E99CDCE9F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78B34-DC03-4C1C-8C7A-F0B807B54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8A22-B9BA-4944-A9AF-6C8CD6650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51A6-4583-4E18-9333-C56B3CBE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BEC6-1B08-4639-823F-0441AF7F6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F926-B72C-488C-9039-E4B01CC30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2247-1D8F-4D94-95A1-8D4EAD1A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870A6-FE41-4DCD-998C-118095010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1CCCE-ABE6-4DA2-88F2-E0C3EA88F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33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467B90-E996-48ED-A857-3737E27D6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3253" name="Picture 68" descr="NOA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152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0" descr="NW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305800" y="1524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defRPr sz="28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39725" indent="-2254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92150" indent="-238125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–"/>
        <a:defRPr sz="2000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30288" indent="-223838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•"/>
        <a:defRPr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370013" indent="-222250" algn="l" rtl="0" eaLnBrk="0" fontAlgn="base" hangingPunct="0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8272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2844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7416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198813" indent="-222250" algn="l" rtl="0" fontAlgn="base">
        <a:lnSpc>
          <a:spcPct val="85000"/>
        </a:lnSpc>
        <a:spcBef>
          <a:spcPct val="0"/>
        </a:spcBef>
        <a:spcAft>
          <a:spcPct val="40000"/>
        </a:spcAft>
        <a:buChar char="»"/>
        <a:defRPr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irnowtech.org/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355600" y="923925"/>
            <a:ext cx="8356600" cy="1373188"/>
          </a:xfrm>
          <a:noFill/>
        </p:spPr>
        <p:txBody>
          <a:bodyPr/>
          <a:lstStyle/>
          <a:p>
            <a:pPr algn="l">
              <a:lnSpc>
                <a:spcPct val="95000"/>
              </a:lnSpc>
            </a:pPr>
            <a:r>
              <a:rPr lang="en-US" sz="3600" smtClean="0">
                <a:effectLst/>
              </a:rPr>
              <a:t>Expansion of the National </a:t>
            </a:r>
            <a:br>
              <a:rPr lang="en-US" sz="3600" smtClean="0">
                <a:effectLst/>
              </a:rPr>
            </a:br>
            <a:r>
              <a:rPr lang="en-US" sz="3600" smtClean="0">
                <a:effectLst/>
              </a:rPr>
              <a:t>Air Quality Forecast Capability</a:t>
            </a:r>
            <a:br>
              <a:rPr lang="en-US" sz="3600" smtClean="0">
                <a:effectLst/>
              </a:rPr>
            </a:br>
            <a:r>
              <a:rPr lang="en-US" sz="2800" smtClean="0">
                <a:effectLst/>
              </a:rPr>
              <a:t/>
            </a:r>
            <a:br>
              <a:rPr lang="en-US" sz="2800" smtClean="0">
                <a:effectLst/>
              </a:rPr>
            </a:br>
            <a:r>
              <a:rPr lang="en-US" sz="2000" smtClean="0">
                <a:effectLst/>
              </a:rPr>
              <a:t>Ivanka Stajner</a:t>
            </a:r>
            <a:r>
              <a:rPr lang="en-US" sz="2000" baseline="30000" smtClean="0">
                <a:effectLst/>
              </a:rPr>
              <a:t>1</a:t>
            </a:r>
            <a:r>
              <a:rPr lang="en-US" sz="2000" smtClean="0">
                <a:effectLst/>
              </a:rPr>
              <a:t>, Jeff McQueen</a:t>
            </a:r>
            <a:r>
              <a:rPr lang="en-US" sz="2000" baseline="30000" smtClean="0">
                <a:effectLst/>
              </a:rPr>
              <a:t>2</a:t>
            </a:r>
            <a:r>
              <a:rPr lang="en-US" sz="2000" smtClean="0">
                <a:effectLst/>
              </a:rPr>
              <a:t>, Pius Lee</a:t>
            </a:r>
            <a:r>
              <a:rPr lang="en-US" sz="2000" baseline="30000" smtClean="0">
                <a:effectLst/>
              </a:rPr>
              <a:t>3</a:t>
            </a:r>
            <a:r>
              <a:rPr lang="en-US" sz="2000" smtClean="0">
                <a:effectLst/>
              </a:rPr>
              <a:t>, Roland Draxler</a:t>
            </a:r>
            <a:r>
              <a:rPr lang="en-US" sz="2000" baseline="30000" smtClean="0">
                <a:effectLst/>
              </a:rPr>
              <a:t>3</a:t>
            </a:r>
            <a:r>
              <a:rPr lang="en-US" sz="2000" smtClean="0">
                <a:effectLst/>
              </a:rPr>
              <a:t>, </a:t>
            </a:r>
            <a:br>
              <a:rPr lang="en-US" sz="2000" smtClean="0">
                <a:effectLst/>
              </a:rPr>
            </a:br>
            <a:r>
              <a:rPr lang="en-US" sz="2000" smtClean="0">
                <a:effectLst/>
              </a:rPr>
              <a:t>Phil Dickerson</a:t>
            </a:r>
            <a:r>
              <a:rPr lang="en-US" sz="2000" baseline="30000" smtClean="0">
                <a:effectLst/>
              </a:rPr>
              <a:t>4</a:t>
            </a:r>
            <a:r>
              <a:rPr lang="en-US" sz="2000" smtClean="0">
                <a:effectLst/>
              </a:rPr>
              <a:t>, Kyle Wedmark</a:t>
            </a:r>
            <a:r>
              <a:rPr lang="en-US" sz="2000" baseline="30000" smtClean="0">
                <a:effectLst/>
              </a:rPr>
              <a:t>1,5</a:t>
            </a:r>
            <a:r>
              <a:rPr lang="en-US" sz="2000" smtClean="0">
                <a:effectLst/>
              </a:rPr>
              <a:t>, Tim McClung</a:t>
            </a:r>
            <a:r>
              <a:rPr lang="en-US" sz="2000" baseline="30000" smtClean="0">
                <a:effectLst/>
              </a:rPr>
              <a:t>1</a:t>
            </a:r>
            <a:br>
              <a:rPr lang="en-US" sz="2000" baseline="30000" smtClean="0">
                <a:effectLst/>
              </a:rPr>
            </a:br>
            <a:r>
              <a:rPr lang="en-US" sz="2000" baseline="30000" smtClean="0">
                <a:effectLst/>
              </a:rPr>
              <a:t/>
            </a:r>
            <a:br>
              <a:rPr lang="en-US" sz="2000" baseline="30000" smtClean="0">
                <a:effectLst/>
              </a:rPr>
            </a:br>
            <a:r>
              <a:rPr lang="en-US" sz="2000" smtClean="0">
                <a:effectLst/>
              </a:rPr>
              <a:t/>
            </a:r>
            <a:br>
              <a:rPr lang="en-US" sz="2000" smtClean="0">
                <a:effectLst/>
              </a:rPr>
            </a:br>
            <a:r>
              <a:rPr lang="en-US" sz="1600" b="0" smtClean="0">
                <a:effectLst/>
              </a:rPr>
              <a:t>1) NOAA NWS/OST, 2) NOAA NWS/NCEP, 3) NOAA ARL, 4) EPA, 5) Noblis</a:t>
            </a:r>
            <a:br>
              <a:rPr lang="en-US" sz="1600" b="0" smtClean="0">
                <a:effectLst/>
              </a:rPr>
            </a:br>
            <a:r>
              <a:rPr lang="en-US" sz="1600" b="0" smtClean="0">
                <a:effectLst/>
              </a:rPr>
              <a:t/>
            </a:r>
            <a:br>
              <a:rPr lang="en-US" sz="1600" b="0" smtClean="0">
                <a:effectLst/>
              </a:rPr>
            </a:br>
            <a:r>
              <a:rPr lang="en-US" sz="2000" b="0" smtClean="0">
                <a:effectLst/>
              </a:rPr>
              <a:t/>
            </a:r>
            <a:br>
              <a:rPr lang="en-US" sz="2000" b="0" smtClean="0">
                <a:effectLst/>
              </a:rPr>
            </a:br>
            <a:r>
              <a:rPr lang="en-US" sz="2000" smtClean="0">
                <a:effectLst/>
              </a:rPr>
              <a:t>	- </a:t>
            </a:r>
            <a: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  <a:t>Background on NAQFC</a:t>
            </a:r>
            <a:b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</a:br>
            <a: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  <a:t>	- Progress in 2011: </a:t>
            </a:r>
            <a:b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</a:br>
            <a: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  <a:t>		</a:t>
            </a:r>
            <a:r>
              <a:rPr lang="en-US" sz="1800" b="0" i="1" smtClean="0">
                <a:solidFill>
                  <a:srgbClr val="000000"/>
                </a:solidFill>
                <a:effectLst/>
                <a:cs typeface="Arial" charset="0"/>
              </a:rPr>
              <a:t>Ozone, Smoke, Dust, PM2.5</a:t>
            </a:r>
            <a:br>
              <a:rPr lang="en-US" sz="1800" b="0" i="1" smtClean="0">
                <a:solidFill>
                  <a:srgbClr val="000000"/>
                </a:solidFill>
                <a:effectLst/>
                <a:cs typeface="Arial" charset="0"/>
              </a:rPr>
            </a:br>
            <a: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  <a:t>	- Looking Ahead</a:t>
            </a:r>
            <a:br>
              <a:rPr lang="en-US" sz="1800" i="1" smtClean="0">
                <a:solidFill>
                  <a:srgbClr val="000000"/>
                </a:solidFill>
                <a:effectLst/>
                <a:cs typeface="Arial" charset="0"/>
              </a:rPr>
            </a:br>
            <a:r>
              <a:rPr lang="en-US" sz="2000" b="0" smtClean="0">
                <a:effectLst/>
              </a:rPr>
              <a:t/>
            </a:r>
            <a:br>
              <a:rPr lang="en-US" sz="2000" b="0" smtClean="0">
                <a:effectLst/>
              </a:rPr>
            </a:br>
            <a:r>
              <a:rPr lang="en-US" sz="2000" b="0" smtClean="0">
                <a:effectLst/>
              </a:rPr>
              <a:t/>
            </a:r>
            <a:br>
              <a:rPr lang="en-US" sz="2000" b="0" smtClean="0">
                <a:effectLst/>
              </a:rPr>
            </a:br>
            <a:r>
              <a:rPr lang="en-US" sz="1600" b="0" i="1" smtClean="0">
                <a:effectLst/>
              </a:rPr>
              <a:t>CMAS, Special session on Air Quality Modeling Applications in memory of Daewon Byun</a:t>
            </a:r>
            <a:r>
              <a:rPr lang="en-US" sz="1600" b="0" i="1" baseline="30000" smtClean="0">
                <a:effectLst/>
              </a:rPr>
              <a:t/>
            </a:r>
            <a:br>
              <a:rPr lang="en-US" sz="1600" b="0" i="1" baseline="30000" smtClean="0">
                <a:effectLst/>
              </a:rPr>
            </a:br>
            <a:r>
              <a:rPr lang="en-US" sz="1600" b="0" i="1" baseline="30000" smtClean="0">
                <a:effectLst/>
              </a:rPr>
              <a:t/>
            </a:r>
            <a:br>
              <a:rPr lang="en-US" sz="1600" b="0" i="1" baseline="30000" smtClean="0">
                <a:effectLst/>
              </a:rPr>
            </a:br>
            <a:r>
              <a:rPr lang="en-US" sz="1600" b="0" i="1" smtClean="0">
                <a:effectLst/>
              </a:rPr>
              <a:t>Chapel Hill, October 24, 2011</a:t>
            </a:r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86300"/>
            <a:ext cx="6400800" cy="952500"/>
          </a:xfrm>
        </p:spPr>
        <p:txBody>
          <a:bodyPr anchor="b">
            <a:spAutoFit/>
          </a:bodyPr>
          <a:lstStyle/>
          <a:p>
            <a:pPr marL="0" indent="0" eaLnBrk="1" hangingPunct="1">
              <a:defRPr/>
            </a:pPr>
            <a:endParaRPr lang="en-US" sz="2600" b="0"/>
          </a:p>
          <a:p>
            <a:pPr marL="0" indent="0" eaLnBrk="1" hangingPunct="1">
              <a:defRPr/>
            </a:pPr>
            <a:endParaRPr lang="en-US" b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03325" y="5057775"/>
            <a:ext cx="608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69938" y="5237163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A23D7D-3811-4244-8E9C-80E458217558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10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22" name="Picture 6" descr="Massive clouds of smoke from the Wallow fire, burning in the Apache-Sitgreaves National Forest, are visible from Highway 260 between Greer and Show Low, Ariz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1425" y="836613"/>
            <a:ext cx="29035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3671888" y="4005263"/>
            <a:ext cx="547211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Fire began May 29, 2011, consumed more then 500,000 acres  and 32 homes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3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16 injuries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; more then 9000 people evacuated 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60mph winds contributed to its rapid spread </a:t>
            </a:r>
            <a:r>
              <a:rPr lang="en-US" baseline="30000">
                <a:solidFill>
                  <a:schemeClr val="tx1"/>
                </a:solidFill>
                <a:latin typeface="Arial" charset="0"/>
              </a:rPr>
              <a:t>1</a:t>
            </a:r>
            <a:endParaRPr lang="en-US">
              <a:solidFill>
                <a:schemeClr val="tx1"/>
              </a:solidFill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Code orange air quality forecast issued for Albuquerque for 4 days (June 6,8,9,13) - NWS prediction included high smoke concentrations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Hazardous air quality predicted by NAQFC and observed in Springerville, AZ</a:t>
            </a:r>
          </a:p>
          <a:p>
            <a:pPr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NAQFC joined coordination calls with state, local, federal agencies in AZ and NM, and USFS Fire Science Lab in Seattle</a:t>
            </a:r>
          </a:p>
        </p:txBody>
      </p:sp>
      <p:pic>
        <p:nvPicPr>
          <p:cNvPr id="30724" name="Picture 1" descr="pa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893763"/>
            <a:ext cx="35623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887788" y="2781300"/>
            <a:ext cx="3200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Wallow fire, June 3 </a:t>
            </a:r>
            <a:r>
              <a:rPr lang="en-US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1</a:t>
            </a:r>
            <a:endParaRPr lang="en-US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39713" y="5122863"/>
            <a:ext cx="332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Animation of NOAA’s prediction of smoke concentrations in column</a:t>
            </a:r>
          </a:p>
        </p:txBody>
      </p:sp>
      <p:pic>
        <p:nvPicPr>
          <p:cNvPr id="307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6775" y="1844675"/>
            <a:ext cx="3070225" cy="2068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948488" y="1520825"/>
            <a:ext cx="2066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June 6 (Luna, NM, AP)</a:t>
            </a:r>
          </a:p>
        </p:txBody>
      </p:sp>
      <p:sp>
        <p:nvSpPr>
          <p:cNvPr id="13" name="Title 10"/>
          <p:cNvSpPr txBox="1">
            <a:spLocks/>
          </p:cNvSpPr>
          <p:nvPr/>
        </p:nvSpPr>
        <p:spPr bwMode="auto">
          <a:xfrm>
            <a:off x="576263" y="115888"/>
            <a:ext cx="78501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0" smtClean="0">
                <a:latin typeface="+mn-lt"/>
                <a:cs typeface="Arial" charset="0"/>
              </a:rPr>
              <a:t>Wallow Wildfire in Arizona</a:t>
            </a:r>
            <a:endParaRPr lang="en-US" b="0" dirty="0">
              <a:latin typeface="+mn-lt"/>
            </a:endParaRP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31750" y="5624513"/>
            <a:ext cx="34242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lain"/>
            </a:pPr>
            <a:r>
              <a:rPr lang="en-US" sz="900">
                <a:solidFill>
                  <a:schemeClr val="tx1"/>
                </a:solidFill>
              </a:rPr>
              <a:t>Eastern Arizona wildfire still rages, AP, June 5, 2011. http://www.latimes.com/news/la-na-arizona-wildfires-20110606-pictures,0,6897558.photogallery</a:t>
            </a:r>
          </a:p>
          <a:p>
            <a:pPr marL="228600" indent="-228600">
              <a:buFontTx/>
              <a:buAutoNum type="arabicPlain"/>
            </a:pPr>
            <a:r>
              <a:rPr lang="en-US" sz="900">
                <a:solidFill>
                  <a:schemeClr val="tx1"/>
                </a:solidFill>
              </a:rPr>
              <a:t>As Arizona wildfire rages, officials allow some to return home, CNN, June 12, 2011 http://www.cnn.com/2011/US/06/12/arizona.wildfires/</a:t>
            </a:r>
          </a:p>
          <a:p>
            <a:pPr marL="228600" indent="-228600">
              <a:buFontTx/>
              <a:buAutoNum type="arabicPlain"/>
            </a:pPr>
            <a:r>
              <a:rPr lang="en-US" sz="900">
                <a:solidFill>
                  <a:schemeClr val="tx1"/>
                </a:solidFill>
              </a:rPr>
              <a:t>InciWeb, Incident information system, accessed on Oct. 23, 2011 http://www.inciweb.org/incident/article/2262/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96992DC-279F-4EC9-BFEE-9BD09FB3E615}" type="slidenum">
              <a:rPr lang="en-US">
                <a:solidFill>
                  <a:schemeClr val="tx1"/>
                </a:solidFill>
                <a:latin typeface="+mn-lt"/>
              </a:rPr>
              <a:pPr algn="r">
                <a:defRPr/>
              </a:pPr>
              <a:t>11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6" name="Picture 2" descr="Wallow North and Horseshoe2 fires, Arizo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733800" cy="47513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" y="5934075"/>
            <a:ext cx="342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Wallow North fire, Arizona : 2011/157 - 06/06 at 20:40 UTC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Aqua 1km pixel size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24400" y="6096000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Vertical column smoke at 21 Z on 06/06</a:t>
            </a:r>
          </a:p>
        </p:txBody>
      </p:sp>
      <p:pic>
        <p:nvPicPr>
          <p:cNvPr id="31749" name="Picture 2" descr="http://www.weather.gov/aq/images/arizona/dynamic/smokec_2011060621_arizo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39624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800100"/>
            <a:ext cx="773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MODIS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873125"/>
            <a:ext cx="200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NWS smoke prediction</a:t>
            </a:r>
          </a:p>
        </p:txBody>
      </p:sp>
      <p:sp>
        <p:nvSpPr>
          <p:cNvPr id="12" name="Title 10"/>
          <p:cNvSpPr txBox="1">
            <a:spLocks/>
          </p:cNvSpPr>
          <p:nvPr/>
        </p:nvSpPr>
        <p:spPr>
          <a:xfrm>
            <a:off x="575556" y="116632"/>
            <a:ext cx="7851648" cy="68407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+mn-lt"/>
                <a:ea typeface="+mj-ea"/>
              </a:rPr>
              <a:t>June 6, 2011</a:t>
            </a:r>
            <a:endParaRPr lang="en-US" sz="36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 rot="2325812">
            <a:off x="1439863" y="2741613"/>
            <a:ext cx="719137" cy="1749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325812">
            <a:off x="7777163" y="2309813"/>
            <a:ext cx="719137" cy="1749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87725"/>
            <a:ext cx="26289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appserv.sonomatechdata.com/projects/GraphServer/images/110610075249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836613"/>
            <a:ext cx="65532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1219200" y="6488113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11 Z on 06/08/2011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4284663" y="6488113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04 Z on 06/09/2011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511300" y="3536950"/>
            <a:ext cx="1693863" cy="468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250" y="3392488"/>
            <a:ext cx="26384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5094287" y="3087688"/>
            <a:ext cx="1476375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1908175" y="1449388"/>
            <a:ext cx="2433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Surface PM2.5 observations</a:t>
            </a:r>
          </a:p>
          <a:p>
            <a:pPr>
              <a:defRPr/>
            </a:pP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http://www.airnowtech.org</a:t>
            </a:r>
            <a:r>
              <a:rPr lang="en-US" sz="1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  <a:hlinkClick r:id="rId5"/>
              </a:rPr>
              <a:t>/</a:t>
            </a:r>
            <a:endParaRPr lang="en-US" sz="10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431800" y="0"/>
            <a:ext cx="8243888" cy="728663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latin typeface="+mn-lt"/>
              </a:rPr>
              <a:t>Albuquerque, NM</a:t>
            </a:r>
          </a:p>
        </p:txBody>
      </p:sp>
      <p:sp>
        <p:nvSpPr>
          <p:cNvPr id="24" name="Slide Number Placeholder 11"/>
          <p:cNvSpPr txBox="1">
            <a:spLocks noGrp="1"/>
          </p:cNvSpPr>
          <p:nvPr/>
        </p:nvSpPr>
        <p:spPr bwMode="auto">
          <a:xfrm>
            <a:off x="8274050" y="6411913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6F0F04E-F2B6-4670-B62A-65D4BD250369}" type="slidenum">
              <a:rPr lang="en-US">
                <a:solidFill>
                  <a:schemeClr val="tx1"/>
                </a:solidFill>
                <a:latin typeface="+mn-lt"/>
              </a:rPr>
              <a:pPr algn="r">
                <a:defRPr/>
              </a:p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7513" y="4108450"/>
            <a:ext cx="2376487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NOAA’s predictions of surface smoke concentrations </a:t>
            </a:r>
          </a:p>
        </p:txBody>
      </p:sp>
      <p:sp>
        <p:nvSpPr>
          <p:cNvPr id="32780" name="TextBox 9"/>
          <p:cNvSpPr txBox="1">
            <a:spLocks noChangeArrowheads="1"/>
          </p:cNvSpPr>
          <p:nvPr/>
        </p:nvSpPr>
        <p:spPr bwMode="auto">
          <a:xfrm>
            <a:off x="6815138" y="5030788"/>
            <a:ext cx="2125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airquality.weather.gov</a:t>
            </a:r>
          </a:p>
          <a:p>
            <a:endParaRPr lang="en-US">
              <a:solidFill>
                <a:schemeClr val="tx1"/>
              </a:solidFill>
              <a:latin typeface="Arial" charset="0"/>
            </a:endParaRPr>
          </a:p>
          <a:p>
            <a:endParaRPr lang="en-US">
              <a:solidFill>
                <a:schemeClr val="tx1"/>
              </a:solidFill>
              <a:latin typeface="Arial" charset="0"/>
            </a:endParaRPr>
          </a:p>
          <a:p>
            <a:endParaRPr lang="en-US">
              <a:solidFill>
                <a:schemeClr val="tx1"/>
              </a:solidFill>
              <a:latin typeface="Arial" charset="0"/>
            </a:endParaRPr>
          </a:p>
          <a:p>
            <a:endParaRPr lang="en-US">
              <a:solidFill>
                <a:schemeClr val="tx1"/>
              </a:solidFill>
              <a:latin typeface="Arial" charset="0"/>
            </a:endParaRPr>
          </a:p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2875" y="5337175"/>
            <a:ext cx="86058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12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Figure of merit in space (FMS), which is a fraction of overlap between predicted and observed smoke plumes, exceeds 0.08 in the western US since May 29 when Wallow wildfire began. </a:t>
            </a:r>
          </a:p>
          <a:p>
            <a:pPr marL="273050" indent="-273050">
              <a:lnSpc>
                <a:spcPct val="120000"/>
              </a:lnSpc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NESDIS GOES Aerosol/Smoke Product is used for verification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388" y="1125538"/>
            <a:ext cx="8785225" cy="40671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887CF9C-0A37-4F75-AA9A-43EB77BB02D3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13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61925"/>
            <a:ext cx="90360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7500"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Verification of smoke predictions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419475" y="2492375"/>
            <a:ext cx="957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May 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013" y="1160463"/>
            <a:ext cx="70675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Daily time series of FMS for smoke concentrations larger than 1um/m3</a:t>
            </a:r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2"/>
          <a:srcRect l="4848" t="7843" b="1569"/>
          <a:stretch>
            <a:fillRect/>
          </a:stretch>
        </p:blipFill>
        <p:spPr bwMode="auto">
          <a:xfrm>
            <a:off x="250825" y="147161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212975" y="2492375"/>
            <a:ext cx="957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May 2011</a:t>
            </a: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/>
          <a:srcRect l="16969" t="7843" r="4848" b="1569"/>
          <a:stretch>
            <a:fillRect/>
          </a:stretch>
        </p:blipFill>
        <p:spPr bwMode="auto">
          <a:xfrm>
            <a:off x="4713288" y="1470025"/>
            <a:ext cx="4095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618163" y="2427288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June 2011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76300" y="4248150"/>
            <a:ext cx="7796213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04" name="Group 4"/>
          <p:cNvGrpSpPr>
            <a:grpSpLocks/>
          </p:cNvGrpSpPr>
          <p:nvPr/>
        </p:nvGrpSpPr>
        <p:grpSpPr bwMode="auto">
          <a:xfrm>
            <a:off x="7251700" y="1984375"/>
            <a:ext cx="1295400" cy="1230313"/>
            <a:chOff x="6413500" y="2063912"/>
            <a:chExt cx="2578100" cy="2036987"/>
          </a:xfrm>
        </p:grpSpPr>
        <p:sp>
          <p:nvSpPr>
            <p:cNvPr id="33806" name="Freeform 4"/>
            <p:cNvSpPr>
              <a:spLocks/>
            </p:cNvSpPr>
            <p:nvPr/>
          </p:nvSpPr>
          <p:spPr bwMode="auto">
            <a:xfrm rot="-335616">
              <a:off x="6413500" y="2070100"/>
              <a:ext cx="1917700" cy="1854200"/>
            </a:xfrm>
            <a:custGeom>
              <a:avLst/>
              <a:gdLst>
                <a:gd name="T0" fmla="*/ 0 w 1208"/>
                <a:gd name="T1" fmla="*/ 2147483647 h 1168"/>
                <a:gd name="T2" fmla="*/ 2147483647 w 1208"/>
                <a:gd name="T3" fmla="*/ 2147483647 h 1168"/>
                <a:gd name="T4" fmla="*/ 2147483647 w 1208"/>
                <a:gd name="T5" fmla="*/ 2147483647 h 1168"/>
                <a:gd name="T6" fmla="*/ 2147483647 w 1208"/>
                <a:gd name="T7" fmla="*/ 2147483647 h 1168"/>
                <a:gd name="T8" fmla="*/ 2147483647 w 1208"/>
                <a:gd name="T9" fmla="*/ 2147483647 h 1168"/>
                <a:gd name="T10" fmla="*/ 2147483647 w 1208"/>
                <a:gd name="T11" fmla="*/ 2147483647 h 1168"/>
                <a:gd name="T12" fmla="*/ 2147483647 w 1208"/>
                <a:gd name="T13" fmla="*/ 2147483647 h 1168"/>
                <a:gd name="T14" fmla="*/ 2147483647 w 1208"/>
                <a:gd name="T15" fmla="*/ 2147483647 h 1168"/>
                <a:gd name="T16" fmla="*/ 2147483647 w 1208"/>
                <a:gd name="T17" fmla="*/ 2147483647 h 1168"/>
                <a:gd name="T18" fmla="*/ 2147483647 w 1208"/>
                <a:gd name="T19" fmla="*/ 2147483647 h 1168"/>
                <a:gd name="T20" fmla="*/ 2147483647 w 1208"/>
                <a:gd name="T21" fmla="*/ 2147483647 h 1168"/>
                <a:gd name="T22" fmla="*/ 2147483647 w 1208"/>
                <a:gd name="T23" fmla="*/ 2147483647 h 1168"/>
                <a:gd name="T24" fmla="*/ 2147483647 w 1208"/>
                <a:gd name="T25" fmla="*/ 2147483647 h 1168"/>
                <a:gd name="T26" fmla="*/ 2147483647 w 1208"/>
                <a:gd name="T27" fmla="*/ 2147483647 h 1168"/>
                <a:gd name="T28" fmla="*/ 2147483647 w 1208"/>
                <a:gd name="T29" fmla="*/ 2147483647 h 1168"/>
                <a:gd name="T30" fmla="*/ 2147483647 w 1208"/>
                <a:gd name="T31" fmla="*/ 2147483647 h 1168"/>
                <a:gd name="T32" fmla="*/ 2147483647 w 1208"/>
                <a:gd name="T33" fmla="*/ 2147483647 h 1168"/>
                <a:gd name="T34" fmla="*/ 2147483647 w 1208"/>
                <a:gd name="T35" fmla="*/ 2147483647 h 1168"/>
                <a:gd name="T36" fmla="*/ 2147483647 w 1208"/>
                <a:gd name="T37" fmla="*/ 2147483647 h 1168"/>
                <a:gd name="T38" fmla="*/ 2147483647 w 1208"/>
                <a:gd name="T39" fmla="*/ 2147483647 h 1168"/>
                <a:gd name="T40" fmla="*/ 2147483647 w 1208"/>
                <a:gd name="T41" fmla="*/ 2147483647 h 1168"/>
                <a:gd name="T42" fmla="*/ 2147483647 w 1208"/>
                <a:gd name="T43" fmla="*/ 2147483647 h 1168"/>
                <a:gd name="T44" fmla="*/ 2147483647 w 1208"/>
                <a:gd name="T45" fmla="*/ 2147483647 h 1168"/>
                <a:gd name="T46" fmla="*/ 2147483647 w 1208"/>
                <a:gd name="T47" fmla="*/ 2147483647 h 1168"/>
                <a:gd name="T48" fmla="*/ 0 w 1208"/>
                <a:gd name="T49" fmla="*/ 2147483647 h 11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8"/>
                <a:gd name="T76" fmla="*/ 0 h 1168"/>
                <a:gd name="T77" fmla="*/ 1208 w 1208"/>
                <a:gd name="T78" fmla="*/ 1168 h 11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8" h="1168">
                  <a:moveTo>
                    <a:pt x="0" y="1168"/>
                  </a:moveTo>
                  <a:cubicBezTo>
                    <a:pt x="9" y="1099"/>
                    <a:pt x="14" y="1028"/>
                    <a:pt x="24" y="960"/>
                  </a:cubicBezTo>
                  <a:cubicBezTo>
                    <a:pt x="41" y="846"/>
                    <a:pt x="97" y="745"/>
                    <a:pt x="152" y="648"/>
                  </a:cubicBezTo>
                  <a:cubicBezTo>
                    <a:pt x="176" y="607"/>
                    <a:pt x="187" y="567"/>
                    <a:pt x="216" y="528"/>
                  </a:cubicBezTo>
                  <a:cubicBezTo>
                    <a:pt x="231" y="484"/>
                    <a:pt x="259" y="444"/>
                    <a:pt x="288" y="408"/>
                  </a:cubicBezTo>
                  <a:cubicBezTo>
                    <a:pt x="303" y="363"/>
                    <a:pt x="343" y="329"/>
                    <a:pt x="376" y="296"/>
                  </a:cubicBezTo>
                  <a:cubicBezTo>
                    <a:pt x="416" y="256"/>
                    <a:pt x="448" y="208"/>
                    <a:pt x="488" y="168"/>
                  </a:cubicBezTo>
                  <a:cubicBezTo>
                    <a:pt x="505" y="151"/>
                    <a:pt x="532" y="148"/>
                    <a:pt x="552" y="136"/>
                  </a:cubicBezTo>
                  <a:cubicBezTo>
                    <a:pt x="609" y="102"/>
                    <a:pt x="656" y="86"/>
                    <a:pt x="720" y="72"/>
                  </a:cubicBezTo>
                  <a:cubicBezTo>
                    <a:pt x="786" y="57"/>
                    <a:pt x="854" y="47"/>
                    <a:pt x="920" y="32"/>
                  </a:cubicBezTo>
                  <a:cubicBezTo>
                    <a:pt x="936" y="28"/>
                    <a:pt x="968" y="16"/>
                    <a:pt x="968" y="16"/>
                  </a:cubicBezTo>
                  <a:cubicBezTo>
                    <a:pt x="1077" y="22"/>
                    <a:pt x="1112" y="0"/>
                    <a:pt x="1176" y="64"/>
                  </a:cubicBezTo>
                  <a:cubicBezTo>
                    <a:pt x="1203" y="145"/>
                    <a:pt x="1162" y="20"/>
                    <a:pt x="1192" y="120"/>
                  </a:cubicBezTo>
                  <a:cubicBezTo>
                    <a:pt x="1197" y="136"/>
                    <a:pt x="1208" y="168"/>
                    <a:pt x="1208" y="168"/>
                  </a:cubicBezTo>
                  <a:cubicBezTo>
                    <a:pt x="1198" y="239"/>
                    <a:pt x="1171" y="295"/>
                    <a:pt x="1128" y="352"/>
                  </a:cubicBezTo>
                  <a:cubicBezTo>
                    <a:pt x="1117" y="385"/>
                    <a:pt x="1091" y="403"/>
                    <a:pt x="1072" y="432"/>
                  </a:cubicBezTo>
                  <a:cubicBezTo>
                    <a:pt x="1057" y="491"/>
                    <a:pt x="1013" y="543"/>
                    <a:pt x="976" y="592"/>
                  </a:cubicBezTo>
                  <a:cubicBezTo>
                    <a:pt x="958" y="645"/>
                    <a:pt x="899" y="695"/>
                    <a:pt x="848" y="712"/>
                  </a:cubicBezTo>
                  <a:cubicBezTo>
                    <a:pt x="821" y="765"/>
                    <a:pt x="755" y="789"/>
                    <a:pt x="712" y="832"/>
                  </a:cubicBezTo>
                  <a:cubicBezTo>
                    <a:pt x="668" y="876"/>
                    <a:pt x="710" y="857"/>
                    <a:pt x="664" y="872"/>
                  </a:cubicBezTo>
                  <a:cubicBezTo>
                    <a:pt x="622" y="914"/>
                    <a:pt x="517" y="961"/>
                    <a:pt x="456" y="976"/>
                  </a:cubicBezTo>
                  <a:cubicBezTo>
                    <a:pt x="371" y="1032"/>
                    <a:pt x="269" y="1074"/>
                    <a:pt x="168" y="1088"/>
                  </a:cubicBezTo>
                  <a:cubicBezTo>
                    <a:pt x="130" y="1103"/>
                    <a:pt x="94" y="1109"/>
                    <a:pt x="56" y="1120"/>
                  </a:cubicBezTo>
                  <a:cubicBezTo>
                    <a:pt x="40" y="1125"/>
                    <a:pt x="12" y="1120"/>
                    <a:pt x="8" y="1136"/>
                  </a:cubicBezTo>
                  <a:cubicBezTo>
                    <a:pt x="5" y="1147"/>
                    <a:pt x="3" y="1157"/>
                    <a:pt x="0" y="11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6489326" y="2450283"/>
              <a:ext cx="2502274" cy="1587535"/>
            </a:xfrm>
            <a:custGeom>
              <a:avLst/>
              <a:gdLst/>
              <a:ahLst/>
              <a:cxnLst>
                <a:cxn ang="0">
                  <a:pos x="0" y="1000"/>
                </a:cxn>
                <a:cxn ang="0">
                  <a:pos x="144" y="768"/>
                </a:cxn>
                <a:cxn ang="0">
                  <a:pos x="280" y="576"/>
                </a:cxn>
                <a:cxn ang="0">
                  <a:pos x="360" y="480"/>
                </a:cxn>
                <a:cxn ang="0">
                  <a:pos x="408" y="416"/>
                </a:cxn>
                <a:cxn ang="0">
                  <a:pos x="496" y="352"/>
                </a:cxn>
                <a:cxn ang="0">
                  <a:pos x="544" y="312"/>
                </a:cxn>
                <a:cxn ang="0">
                  <a:pos x="568" y="280"/>
                </a:cxn>
                <a:cxn ang="0">
                  <a:pos x="664" y="232"/>
                </a:cxn>
                <a:cxn ang="0">
                  <a:pos x="776" y="160"/>
                </a:cxn>
                <a:cxn ang="0">
                  <a:pos x="808" y="136"/>
                </a:cxn>
                <a:cxn ang="0">
                  <a:pos x="848" y="120"/>
                </a:cxn>
                <a:cxn ang="0">
                  <a:pos x="936" y="64"/>
                </a:cxn>
                <a:cxn ang="0">
                  <a:pos x="1056" y="24"/>
                </a:cxn>
                <a:cxn ang="0">
                  <a:pos x="1088" y="8"/>
                </a:cxn>
                <a:cxn ang="0">
                  <a:pos x="1192" y="0"/>
                </a:cxn>
                <a:cxn ang="0">
                  <a:pos x="1456" y="72"/>
                </a:cxn>
                <a:cxn ang="0">
                  <a:pos x="1488" y="120"/>
                </a:cxn>
                <a:cxn ang="0">
                  <a:pos x="1504" y="144"/>
                </a:cxn>
                <a:cxn ang="0">
                  <a:pos x="1536" y="200"/>
                </a:cxn>
                <a:cxn ang="0">
                  <a:pos x="1544" y="240"/>
                </a:cxn>
                <a:cxn ang="0">
                  <a:pos x="1560" y="280"/>
                </a:cxn>
                <a:cxn ang="0">
                  <a:pos x="1576" y="344"/>
                </a:cxn>
                <a:cxn ang="0">
                  <a:pos x="1568" y="520"/>
                </a:cxn>
                <a:cxn ang="0">
                  <a:pos x="1536" y="592"/>
                </a:cxn>
                <a:cxn ang="0">
                  <a:pos x="1248" y="848"/>
                </a:cxn>
                <a:cxn ang="0">
                  <a:pos x="680" y="936"/>
                </a:cxn>
                <a:cxn ang="0">
                  <a:pos x="200" y="944"/>
                </a:cxn>
                <a:cxn ang="0">
                  <a:pos x="72" y="960"/>
                </a:cxn>
                <a:cxn ang="0">
                  <a:pos x="24" y="992"/>
                </a:cxn>
                <a:cxn ang="0">
                  <a:pos x="0" y="1000"/>
                </a:cxn>
              </a:cxnLst>
              <a:rect l="0" t="0" r="r" b="b"/>
              <a:pathLst>
                <a:path w="1576" h="1000">
                  <a:moveTo>
                    <a:pt x="0" y="1000"/>
                  </a:moveTo>
                  <a:cubicBezTo>
                    <a:pt x="51" y="923"/>
                    <a:pt x="77" y="835"/>
                    <a:pt x="144" y="768"/>
                  </a:cubicBezTo>
                  <a:cubicBezTo>
                    <a:pt x="169" y="692"/>
                    <a:pt x="232" y="638"/>
                    <a:pt x="280" y="576"/>
                  </a:cubicBezTo>
                  <a:cubicBezTo>
                    <a:pt x="358" y="476"/>
                    <a:pt x="259" y="581"/>
                    <a:pt x="360" y="480"/>
                  </a:cubicBezTo>
                  <a:cubicBezTo>
                    <a:pt x="379" y="461"/>
                    <a:pt x="387" y="432"/>
                    <a:pt x="408" y="416"/>
                  </a:cubicBezTo>
                  <a:cubicBezTo>
                    <a:pt x="437" y="394"/>
                    <a:pt x="468" y="375"/>
                    <a:pt x="496" y="352"/>
                  </a:cubicBezTo>
                  <a:cubicBezTo>
                    <a:pt x="512" y="339"/>
                    <a:pt x="529" y="327"/>
                    <a:pt x="544" y="312"/>
                  </a:cubicBezTo>
                  <a:cubicBezTo>
                    <a:pt x="553" y="303"/>
                    <a:pt x="557" y="288"/>
                    <a:pt x="568" y="280"/>
                  </a:cubicBezTo>
                  <a:cubicBezTo>
                    <a:pt x="579" y="272"/>
                    <a:pt x="647" y="238"/>
                    <a:pt x="664" y="232"/>
                  </a:cubicBezTo>
                  <a:cubicBezTo>
                    <a:pt x="689" y="194"/>
                    <a:pt x="737" y="184"/>
                    <a:pt x="776" y="160"/>
                  </a:cubicBezTo>
                  <a:cubicBezTo>
                    <a:pt x="787" y="153"/>
                    <a:pt x="796" y="142"/>
                    <a:pt x="808" y="136"/>
                  </a:cubicBezTo>
                  <a:cubicBezTo>
                    <a:pt x="821" y="129"/>
                    <a:pt x="835" y="127"/>
                    <a:pt x="848" y="120"/>
                  </a:cubicBezTo>
                  <a:cubicBezTo>
                    <a:pt x="880" y="102"/>
                    <a:pt x="901" y="77"/>
                    <a:pt x="936" y="64"/>
                  </a:cubicBezTo>
                  <a:cubicBezTo>
                    <a:pt x="975" y="49"/>
                    <a:pt x="1017" y="39"/>
                    <a:pt x="1056" y="24"/>
                  </a:cubicBezTo>
                  <a:cubicBezTo>
                    <a:pt x="1067" y="20"/>
                    <a:pt x="1076" y="10"/>
                    <a:pt x="1088" y="8"/>
                  </a:cubicBezTo>
                  <a:cubicBezTo>
                    <a:pt x="1122" y="2"/>
                    <a:pt x="1157" y="3"/>
                    <a:pt x="1192" y="0"/>
                  </a:cubicBezTo>
                  <a:cubicBezTo>
                    <a:pt x="1317" y="7"/>
                    <a:pt x="1359" y="8"/>
                    <a:pt x="1456" y="72"/>
                  </a:cubicBezTo>
                  <a:cubicBezTo>
                    <a:pt x="1467" y="88"/>
                    <a:pt x="1477" y="104"/>
                    <a:pt x="1488" y="120"/>
                  </a:cubicBezTo>
                  <a:cubicBezTo>
                    <a:pt x="1493" y="128"/>
                    <a:pt x="1504" y="144"/>
                    <a:pt x="1504" y="144"/>
                  </a:cubicBezTo>
                  <a:cubicBezTo>
                    <a:pt x="1530" y="249"/>
                    <a:pt x="1488" y="105"/>
                    <a:pt x="1536" y="200"/>
                  </a:cubicBezTo>
                  <a:cubicBezTo>
                    <a:pt x="1542" y="212"/>
                    <a:pt x="1540" y="227"/>
                    <a:pt x="1544" y="240"/>
                  </a:cubicBezTo>
                  <a:cubicBezTo>
                    <a:pt x="1548" y="254"/>
                    <a:pt x="1556" y="266"/>
                    <a:pt x="1560" y="280"/>
                  </a:cubicBezTo>
                  <a:cubicBezTo>
                    <a:pt x="1566" y="301"/>
                    <a:pt x="1576" y="344"/>
                    <a:pt x="1576" y="344"/>
                  </a:cubicBezTo>
                  <a:cubicBezTo>
                    <a:pt x="1573" y="403"/>
                    <a:pt x="1574" y="462"/>
                    <a:pt x="1568" y="520"/>
                  </a:cubicBezTo>
                  <a:cubicBezTo>
                    <a:pt x="1566" y="536"/>
                    <a:pt x="1543" y="576"/>
                    <a:pt x="1536" y="592"/>
                  </a:cubicBezTo>
                  <a:cubicBezTo>
                    <a:pt x="1479" y="721"/>
                    <a:pt x="1389" y="813"/>
                    <a:pt x="1248" y="848"/>
                  </a:cubicBezTo>
                  <a:cubicBezTo>
                    <a:pt x="1123" y="942"/>
                    <a:pt x="803" y="933"/>
                    <a:pt x="680" y="936"/>
                  </a:cubicBezTo>
                  <a:cubicBezTo>
                    <a:pt x="520" y="940"/>
                    <a:pt x="360" y="941"/>
                    <a:pt x="200" y="944"/>
                  </a:cubicBezTo>
                  <a:cubicBezTo>
                    <a:pt x="157" y="948"/>
                    <a:pt x="111" y="942"/>
                    <a:pt x="72" y="960"/>
                  </a:cubicBezTo>
                  <a:cubicBezTo>
                    <a:pt x="54" y="968"/>
                    <a:pt x="42" y="986"/>
                    <a:pt x="24" y="992"/>
                  </a:cubicBezTo>
                  <a:cubicBezTo>
                    <a:pt x="16" y="995"/>
                    <a:pt x="8" y="997"/>
                    <a:pt x="0" y="10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50999"/>
                  </a:schemeClr>
                </a:gs>
                <a:gs pos="100000">
                  <a:schemeClr val="accent1">
                    <a:gamma/>
                    <a:tint val="79216"/>
                    <a:invGamma/>
                    <a:alpha val="50999"/>
                  </a:schemeClr>
                </a:gs>
              </a:gsLst>
              <a:path path="rect">
                <a:fillToRect r="100000" b="100000"/>
              </a:path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3808" name="Rectangle 6"/>
            <p:cNvSpPr>
              <a:spLocks noChangeArrowheads="1"/>
            </p:cNvSpPr>
            <p:nvPr/>
          </p:nvSpPr>
          <p:spPr bwMode="auto">
            <a:xfrm>
              <a:off x="7784695" y="2839281"/>
              <a:ext cx="1172151" cy="1261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  <a:r>
                <a:rPr lang="en-US" sz="2000" b="1" baseline="30000">
                  <a:solidFill>
                    <a:schemeClr val="tx1"/>
                  </a:solidFill>
                  <a:latin typeface="Times New Roman" pitchFamily="18" charset="0"/>
                </a:rPr>
                <a:t>PR</a:t>
              </a:r>
            </a:p>
            <a:p>
              <a:pPr eaLnBrk="0" hangingPunct="0"/>
              <a:endParaRPr lang="en-US" sz="2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809" name="Rectangle 7"/>
            <p:cNvSpPr>
              <a:spLocks noChangeArrowheads="1"/>
            </p:cNvSpPr>
            <p:nvPr/>
          </p:nvSpPr>
          <p:spPr bwMode="auto">
            <a:xfrm>
              <a:off x="6716806" y="3020639"/>
              <a:ext cx="1150035" cy="1061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  <a:r>
                <a:rPr lang="en-US" sz="1800" b="1" baseline="30000">
                  <a:solidFill>
                    <a:schemeClr val="tx1"/>
                  </a:solidFill>
                  <a:latin typeface="Times New Roman" pitchFamily="18" charset="0"/>
                </a:rPr>
                <a:t>OV</a:t>
              </a:r>
            </a:p>
            <a:p>
              <a:pPr eaLnBrk="0" hangingPunct="0"/>
              <a:endParaRPr lang="en-US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3810" name="Rectangle 8"/>
            <p:cNvSpPr>
              <a:spLocks noChangeArrowheads="1"/>
            </p:cNvSpPr>
            <p:nvPr/>
          </p:nvSpPr>
          <p:spPr bwMode="auto">
            <a:xfrm>
              <a:off x="7099098" y="2063912"/>
              <a:ext cx="1206904" cy="12616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chemeClr val="tx1"/>
                  </a:solidFill>
                  <a:latin typeface="Times New Roman" pitchFamily="18" charset="0"/>
                </a:rPr>
                <a:t>A</a:t>
              </a:r>
              <a:r>
                <a:rPr lang="en-US" sz="2000" b="1" baseline="30000">
                  <a:solidFill>
                    <a:schemeClr val="tx1"/>
                  </a:solidFill>
                  <a:latin typeface="Times New Roman" pitchFamily="18" charset="0"/>
                </a:rPr>
                <a:t>OB</a:t>
              </a:r>
            </a:p>
            <a:p>
              <a:pPr eaLnBrk="0" hangingPunct="0"/>
              <a:endParaRPr lang="en-US" sz="24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175500" y="1905000"/>
            <a:ext cx="1447800" cy="1371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D5C9BF-6E94-4CBA-96E6-098CE0AEF00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8" name="Slide Number Placeholder 1"/>
          <p:cNvSpPr txBox="1">
            <a:spLocks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8586995-286C-43EC-969E-32F0550B4EF3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14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819" name="Picture 2" descr="Column_dus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017588"/>
            <a:ext cx="70088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997075" y="5853113"/>
            <a:ext cx="209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Developmental testing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6750" y="863600"/>
            <a:ext cx="2095500" cy="611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Aft>
                <a:spcPts val="1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Standalone prediction of airborne dust from dust storms:</a:t>
            </a:r>
          </a:p>
          <a:p>
            <a:pPr marL="91440" lvl="1" indent="-9144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Wind-driven dust emitted where surface winds exceed thresholds over source regions</a:t>
            </a:r>
          </a:p>
          <a:p>
            <a:pPr marL="91440" indent="-9144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Source regions with emission potential estimated from monthly MODIS deep blue climatology (2003-2006).  </a:t>
            </a:r>
          </a:p>
          <a:p>
            <a:pPr marL="91440" lvl="1" indent="-9144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HYSPLIT model for transport, dispersion and deposition</a:t>
            </a:r>
          </a:p>
          <a:p>
            <a:pPr marL="91440" lvl="1" indent="-9144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Updated source map in experimental testing (Draxler et al., JGR, 2010)</a:t>
            </a:r>
          </a:p>
          <a:p>
            <a:pPr marL="91440" lvl="1" indent="-91440"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 pitchFamily="34" charset="0"/>
              </a:rPr>
              <a:t>Emissions modulated by soil moisture in developmental testing.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23900" y="279400"/>
            <a:ext cx="7543800" cy="533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US" sz="24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CONUS Dust Predictions: Experimental Testing</a:t>
            </a:r>
            <a:endParaRPr lang="en-US" sz="2400" b="1" i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1574800" y="708025"/>
            <a:ext cx="544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Aft>
                <a:spcPct val="40000"/>
              </a:spcAft>
            </a:pPr>
            <a:r>
              <a:rPr lang="en-US" b="1">
                <a:solidFill>
                  <a:schemeClr val="tx1"/>
                </a:solidFill>
              </a:rPr>
              <a:t>Experimental predictions at http://airquality.weather.gov/expr/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A510E84-7539-4177-8B54-5DA44B97F545}" type="slidenum">
              <a:rPr lang="en-US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pPr algn="r">
                <a:defRPr/>
              </a:pPr>
              <a:t>15</a:t>
            </a:fld>
            <a:endParaRPr lang="en-US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35842" name="Picture 2" descr="Dust storm entering Phoenix, as seen from the NWS Phoenix off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00200"/>
            <a:ext cx="4591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228600"/>
            <a:ext cx="7324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Phoenix, AZ Haboob July 5,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3463" y="5105400"/>
            <a:ext cx="434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Source:  </a:t>
            </a:r>
            <a:r>
              <a:rPr lang="en-US" sz="1000" u="sng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http://www.wrh.noaa.gov/psr/pns/2011/July/DustStorm.php</a:t>
            </a:r>
            <a:endParaRPr lang="en-US" sz="10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2700" y="1143000"/>
            <a:ext cx="44069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>
                <a:solidFill>
                  <a:srgbClr val="0D0D0D"/>
                </a:solidFill>
                <a:latin typeface="Arial" charset="0"/>
              </a:rPr>
              <a:t>Massive dust storm hit Phoenix, AZ in the evening on July 5, 2011</a:t>
            </a:r>
            <a:r>
              <a:rPr lang="en-US" sz="1600" baseline="30000">
                <a:solidFill>
                  <a:srgbClr val="0D0D0D"/>
                </a:solidFill>
                <a:latin typeface="Arial" charset="0"/>
              </a:rPr>
              <a:t>2</a:t>
            </a:r>
            <a:endParaRPr lang="en-US" sz="1600">
              <a:solidFill>
                <a:srgbClr val="0D0D0D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solidFill>
                  <a:srgbClr val="0D0D0D"/>
                </a:solidFill>
                <a:latin typeface="Arial" charset="0"/>
              </a:rPr>
              <a:t>Cloud was reported to be 5,000 feet when it hit, radar shows heights from 8,000-10,000 feet tall and 50 miles wide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solidFill>
                  <a:srgbClr val="0D0D0D"/>
                </a:solidFill>
                <a:latin typeface="Arial" charset="0"/>
              </a:rPr>
              <a:t>Originated from Tucson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solidFill>
                  <a:srgbClr val="0D0D0D"/>
                </a:solidFill>
                <a:latin typeface="Arial" charset="0"/>
              </a:rPr>
              <a:t>Stopped air traffic for over an hour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solidFill>
                  <a:srgbClr val="0D0D0D"/>
                </a:solidFill>
                <a:latin typeface="Arial" charset="0"/>
              </a:rPr>
              <a:t>Arizona DEQ reported a PM10 concentration of 6,348 ug/m</a:t>
            </a:r>
            <a:r>
              <a:rPr lang="en-US" sz="1600" baseline="30000">
                <a:solidFill>
                  <a:srgbClr val="0D0D0D"/>
                </a:solidFill>
                <a:latin typeface="Arial" charset="0"/>
              </a:rPr>
              <a:t>3</a:t>
            </a:r>
            <a:r>
              <a:rPr lang="en-US" sz="1600">
                <a:solidFill>
                  <a:srgbClr val="0D0D0D"/>
                </a:solidFill>
                <a:latin typeface="Arial" charset="0"/>
              </a:rPr>
              <a:t> during peak of storm at site in downtown Phoenix</a:t>
            </a:r>
            <a:r>
              <a:rPr lang="en-US" sz="1600" baseline="30000">
                <a:solidFill>
                  <a:srgbClr val="0D0D0D"/>
                </a:solidFill>
                <a:latin typeface="Arial" charset="0"/>
              </a:rPr>
              <a:t>1</a:t>
            </a:r>
            <a:r>
              <a:rPr lang="en-US" sz="1600">
                <a:solidFill>
                  <a:srgbClr val="0D0D0D"/>
                </a:solidFill>
                <a:latin typeface="Arial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solidFill>
                  <a:srgbClr val="0D0D0D"/>
                </a:solidFill>
                <a:latin typeface="Arial" charset="0"/>
              </a:rPr>
              <a:t>Storm moved through Phoenix at 30-40 mph</a:t>
            </a:r>
            <a:r>
              <a:rPr lang="en-US" sz="1600" baseline="30000">
                <a:solidFill>
                  <a:srgbClr val="0D0D0D"/>
                </a:solidFill>
                <a:latin typeface="Arial" charset="0"/>
              </a:rPr>
              <a:t>1</a:t>
            </a:r>
            <a:endParaRPr lang="en-US" sz="1600">
              <a:solidFill>
                <a:srgbClr val="0D0D0D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600">
              <a:solidFill>
                <a:srgbClr val="0D0D0D"/>
              </a:solidFill>
              <a:latin typeface="Arial" charset="0"/>
            </a:endParaRPr>
          </a:p>
        </p:txBody>
      </p:sp>
      <p:pic>
        <p:nvPicPr>
          <p:cNvPr id="35846" name="Picture 4" descr="http://i.huffpost.com/gen/302596/PHOENIX-ARIZONA-DUST-STORM-PHOTOS-VID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4179888"/>
            <a:ext cx="4108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78313" y="6337300"/>
            <a:ext cx="43434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Source: http://www.huffingtonpost.com/2011/07/06/phoenix-dust-storm-photos-video_n_891157.html</a:t>
            </a:r>
          </a:p>
          <a:p>
            <a:pPr>
              <a:defRPr/>
            </a:pPr>
            <a:endParaRPr lang="en-US" sz="10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5848" name="Rectangle 1"/>
          <p:cNvSpPr>
            <a:spLocks noChangeArrowheads="1"/>
          </p:cNvSpPr>
          <p:nvPr/>
        </p:nvSpPr>
        <p:spPr bwMode="auto">
          <a:xfrm>
            <a:off x="4278313" y="5456238"/>
            <a:ext cx="4572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800">
                <a:solidFill>
                  <a:schemeClr val="tx1"/>
                </a:solidFill>
                <a:latin typeface="Arial" charset="0"/>
              </a:rPr>
              <a:t>“More Phoenix storms forecast after huge evening dust storm,” http://www.azcentral.com/community/phoenix/articles/2011/07/06/20110706phoenix-dust-storm-weather-abrk.html</a:t>
            </a:r>
          </a:p>
          <a:p>
            <a:pPr marL="228600" indent="-228600">
              <a:buFontTx/>
              <a:buAutoNum type="arabicPeriod"/>
            </a:pPr>
            <a:r>
              <a:rPr lang="en-US" sz="800">
                <a:solidFill>
                  <a:schemeClr val="tx1"/>
                </a:solidFill>
                <a:latin typeface="Arial" charset="0"/>
              </a:rPr>
              <a:t>Phoenix Dust Storm: Arizona Hit with Monstrous ‘Haboob’, http://www.huffingtonpost.com/2011/07/06/phoenix-dust-storm-photos-video_n_891157.html</a:t>
            </a:r>
          </a:p>
          <a:p>
            <a:pPr marL="228600" indent="-228600"/>
            <a:endParaRPr lang="en-US" sz="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D5B5EA-3181-4567-847F-3095B28F17D2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16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6866" name="Picture 7" descr="C:\Air Quality\Arizona Dust Storm 07042011\South Rockies Surface Dust\dusts_2011070603_southrocki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0588"/>
            <a:ext cx="32766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C:\Air Quality\Arizona Dust Storm 07042011\South Rockies Surface Dust\dusts_2011070605_southrocki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32004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20688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Phoenix Observed PM 2.5 Observations</a:t>
            </a:r>
            <a:endParaRPr lang="en-US" dirty="0"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51300" y="8858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781425" y="14160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4650" y="134937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6872" name="Picture 2" descr="http://appserv.sonomatechdata.com/projects/GraphServer/images/110708105654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7963"/>
            <a:ext cx="5105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914400"/>
            <a:ext cx="3200400" cy="730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b="1">
                <a:solidFill>
                  <a:schemeClr val="tx1"/>
                </a:solidFill>
                <a:latin typeface="Arial" charset="0"/>
              </a:rPr>
              <a:t>Based on observations, largest impact on Phoenix was between 8 PM and 10 PM LST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54100" y="1473200"/>
            <a:ext cx="2060575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4419600" y="1644650"/>
            <a:ext cx="2209800" cy="9461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6037263" y="3763963"/>
            <a:ext cx="287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 charset="0"/>
              </a:rPr>
              <a:t>*Note* AZ three hours behind EDT in summer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2339975"/>
            <a:ext cx="2209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Predicted surface dust concentrations: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 - 8PM 158 ug/m</a:t>
            </a:r>
            <a:r>
              <a:rPr lang="en-US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- 10PM 631 ug/m</a:t>
            </a:r>
            <a:r>
              <a:rPr lang="en-US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endParaRPr lang="en-US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20888" y="4419600"/>
            <a:ext cx="609600" cy="153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6411913"/>
            <a:ext cx="52578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Peak values: 996 ug/m</a:t>
            </a:r>
            <a:r>
              <a:rPr lang="en-US" sz="1100" b="1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sz="11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at South Phoenix station at 8PM and 506 ug/m</a:t>
            </a:r>
            <a:r>
              <a:rPr lang="en-US" sz="1100" b="1" baseline="30000" dirty="0">
                <a:solidFill>
                  <a:schemeClr val="tx1"/>
                </a:solidFill>
                <a:latin typeface="+mn-lt"/>
                <a:cs typeface="Arial" pitchFamily="34" charset="0"/>
              </a:rPr>
              <a:t>3</a:t>
            </a:r>
            <a:r>
              <a:rPr lang="en-US" sz="11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 at West Phoenix station at 8 PM (AIRNow Tech)</a:t>
            </a:r>
          </a:p>
        </p:txBody>
      </p:sp>
      <p:sp>
        <p:nvSpPr>
          <p:cNvPr id="36880" name="TextBox 18"/>
          <p:cNvSpPr txBox="1">
            <a:spLocks noChangeArrowheads="1"/>
          </p:cNvSpPr>
          <p:nvPr/>
        </p:nvSpPr>
        <p:spPr bwMode="auto">
          <a:xfrm>
            <a:off x="5303838" y="4154488"/>
            <a:ext cx="37512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Timing of 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July 5 storm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: beginning time of predicted storm is correct, but predicted storm extends past observed ending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b="1">
                <a:solidFill>
                  <a:schemeClr val="tx1"/>
                </a:solidFill>
                <a:latin typeface="Arial" charset="0"/>
              </a:rPr>
              <a:t>dust storm on October 4 near Picacho, AZ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developmental predictions (with more sources and emissions modulated by real time soil moisture performed better). This configuration is targeted for experimental testing on November 1.  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  <a:p>
            <a:pPr marL="285750" indent="-285750">
              <a:buFont typeface="Arial" charset="0"/>
              <a:buNone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     </a:t>
            </a:r>
          </a:p>
          <a:p>
            <a:pPr marL="285750" indent="-285750">
              <a:buFont typeface="Arial" charset="0"/>
              <a:buChar char="•"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4BEDE1-7AB6-4E14-B9FF-C0FD73EC32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Developmental PM2.5 predictions for Summer 2011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0" y="1016000"/>
            <a:ext cx="311308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lvl="1" indent="-225425">
              <a:buFont typeface="Symbol" pitchFamily="18" charset="2"/>
              <a:buNone/>
            </a:pPr>
            <a:r>
              <a:rPr lang="en-US" sz="1800" b="1" i="1">
                <a:solidFill>
                  <a:schemeClr val="tx1"/>
                </a:solidFill>
                <a:latin typeface="Arial" charset="0"/>
              </a:rPr>
              <a:t>Focus group access only, real-time as resources permit</a:t>
            </a:r>
          </a:p>
          <a:p>
            <a:pPr marL="339725" lvl="1" indent="-225425">
              <a:buFont typeface="Symbol" pitchFamily="18" charset="2"/>
              <a:buNone/>
            </a:pPr>
            <a:endParaRPr lang="en-US" sz="2000" b="1">
              <a:solidFill>
                <a:schemeClr val="tx1"/>
              </a:solidFill>
              <a:latin typeface="Arial" charset="0"/>
            </a:endParaRPr>
          </a:p>
          <a:p>
            <a:pPr marL="339725" lvl="1" indent="-225425">
              <a:buFont typeface="Symbol" pitchFamily="18" charset="2"/>
              <a:buNone/>
            </a:pPr>
            <a:r>
              <a:rPr lang="en-US" sz="2000" b="1">
                <a:solidFill>
                  <a:schemeClr val="tx1"/>
                </a:solidFill>
                <a:latin typeface="Arial" charset="0"/>
              </a:rPr>
              <a:t>Aerosols over CONUS </a:t>
            </a:r>
          </a:p>
          <a:p>
            <a:pPr marL="692150" lvl="2" indent="-238125">
              <a:buFont typeface="Symbol" pitchFamily="18" charset="2"/>
              <a:buNone/>
            </a:pPr>
            <a:r>
              <a:rPr lang="en-US" sz="1800" i="1">
                <a:solidFill>
                  <a:schemeClr val="tx1"/>
                </a:solidFill>
                <a:latin typeface="Arial" charset="0"/>
              </a:rPr>
              <a:t>From NEI sources only</a:t>
            </a:r>
          </a:p>
          <a:p>
            <a:pPr marL="692150" lvl="2" indent="-238125">
              <a:buFont typeface="Symbol" pitchFamily="18" charset="2"/>
              <a:buChar char="·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CMAQ: </a:t>
            </a:r>
          </a:p>
          <a:p>
            <a:pPr marL="692150" lvl="2" indent="-238125"/>
            <a:r>
              <a:rPr lang="en-US" sz="2000">
                <a:solidFill>
                  <a:schemeClr val="tx1"/>
                </a:solidFill>
                <a:latin typeface="Arial" charset="0"/>
              </a:rPr>
              <a:t>	CB05 gases,                AERO-4 aerosols</a:t>
            </a:r>
          </a:p>
          <a:p>
            <a:pPr marL="692150" lvl="2" indent="-238125">
              <a:buFont typeface="Symbol" pitchFamily="18" charset="2"/>
              <a:buChar char="·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Sea salt emissions and reactions</a:t>
            </a:r>
          </a:p>
          <a:p>
            <a:pPr marL="692150" lvl="2" indent="-238125">
              <a:buFont typeface="Symbol" pitchFamily="18" charset="2"/>
              <a:buChar char="·"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No climatological wildfire emissions</a:t>
            </a:r>
          </a:p>
          <a:p>
            <a:pPr marL="692150" lvl="2" indent="-238125">
              <a:buFont typeface="Symbol" pitchFamily="18" charset="2"/>
              <a:buChar char="·"/>
            </a:pP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 marL="339725" lvl="1" indent="-225425"/>
            <a:r>
              <a:rPr lang="en-US" sz="2000" b="1">
                <a:solidFill>
                  <a:schemeClr val="tx1"/>
                </a:solidFill>
                <a:latin typeface="Arial" charset="0"/>
              </a:rPr>
              <a:t>Testing of real-time wildfire smoke emissions in CMAQ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  <a:p>
            <a:pPr marL="692150" lvl="2" indent="-238125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892" name="AutoShape 2" descr="http://slosh.nws.noaa.gov/aqverif/mapspm/5x0620110806pm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AutoShape 4" descr="http://slosh.nws.noaa.gov/aqverif/mapspm/5x0620110806pm1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AutoShape 6" descr="http://slosh.nws.noaa.gov/aqverif/mapspm/5x0620110806pm1.pn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7895" name="Picture 7" descr="C:\Users\m29226\Desktop\5x0620110806pm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371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0311E0-E945-4693-9588-EAB254B18D0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" name="Rectangle 12"/>
          <p:cNvSpPr/>
          <p:nvPr/>
        </p:nvSpPr>
        <p:spPr>
          <a:xfrm>
            <a:off x="0" y="1139825"/>
            <a:ext cx="9144000" cy="5718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100138"/>
            <a:ext cx="9144000" cy="0"/>
          </a:xfrm>
          <a:prstGeom prst="line">
            <a:avLst/>
          </a:prstGeom>
          <a:ln w="63500" cmpd="tri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5"/>
          <p:cNvSpPr txBox="1">
            <a:spLocks/>
          </p:cNvSpPr>
          <p:nvPr/>
        </p:nvSpPr>
        <p:spPr bwMode="auto">
          <a:xfrm>
            <a:off x="25400" y="1676400"/>
            <a:ext cx="3789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charset="0"/>
              <a:buChar char="•"/>
            </a:pPr>
            <a:r>
              <a:rPr lang="en-US" sz="1800" i="1">
                <a:solidFill>
                  <a:schemeClr val="tx1"/>
                </a:solidFill>
                <a:latin typeface="Arial" charset="0"/>
              </a:rPr>
              <a:t>Aerosol simulation using emission  inventories: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charset="0"/>
              <a:buChar char="•"/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Seasonal bias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:                              winter - overprediction;  summer – underprediction            Speciated PM2.5 component biases (poster by Yunhee Kim)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charset="0"/>
              <a:buChar char="•"/>
            </a:pPr>
            <a:r>
              <a:rPr lang="en-US" sz="1800" b="1" i="1">
                <a:solidFill>
                  <a:schemeClr val="tx1"/>
                </a:solidFill>
                <a:latin typeface="Arial" charset="0"/>
              </a:rPr>
              <a:t>Intermittent sources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 (contributions of wildfire smoke are in real time testing; also evaluation in poster by Hyun Cheol Kim)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charset="0"/>
              <a:buChar char="•"/>
            </a:pPr>
            <a:r>
              <a:rPr lang="en-US" sz="1800" b="1" i="1">
                <a:solidFill>
                  <a:schemeClr val="tx1"/>
                </a:solidFill>
                <a:latin typeface="Arial" charset="0"/>
              </a:rPr>
              <a:t>Chemical boundary conditions/trans-boundary inputs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 (Poster by Youhua Tang; Pius Lee’s talk at 3:20pm today)</a:t>
            </a: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charset="0"/>
              <a:buNone/>
            </a:pPr>
            <a:endParaRPr lang="en-US" sz="1800" i="1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spcAft>
                <a:spcPct val="40000"/>
              </a:spcAft>
              <a:buFont typeface="Arial" charset="0"/>
              <a:buChar char="•"/>
            </a:pPr>
            <a:endParaRPr lang="en-US" sz="2000" i="1">
              <a:solidFill>
                <a:schemeClr val="tx1"/>
              </a:solidFill>
              <a:latin typeface="Arial" charset="0"/>
            </a:endParaRPr>
          </a:p>
          <a:p>
            <a:pPr marL="342900" indent="-342900" eaLnBrk="0" hangingPunct="0">
              <a:lnSpc>
                <a:spcPct val="85000"/>
              </a:lnSpc>
              <a:spcAft>
                <a:spcPct val="40000"/>
              </a:spcAft>
              <a:buFont typeface="Arial" charset="0"/>
              <a:buNone/>
            </a:pPr>
            <a:endParaRPr lang="en-US" sz="28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52400" y="11699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2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Forecast challenges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+mn-lt"/>
              </a:rPr>
              <a:t>Quantitative PM performance</a:t>
            </a:r>
          </a:p>
        </p:txBody>
      </p:sp>
      <p:pic>
        <p:nvPicPr>
          <p:cNvPr id="38919" name="Picture 1"/>
          <p:cNvPicPr preferRelativeResize="0"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0613" y="1143000"/>
            <a:ext cx="5513387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6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25" y="5638800"/>
            <a:ext cx="1463675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180289-70E6-4257-892A-B8DA8493A4B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0" y="904672"/>
            <a:ext cx="9144000" cy="5953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3870325"/>
            <a:ext cx="9144000" cy="2576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0275" y="201613"/>
            <a:ext cx="75438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Assimilation of surface PM data</a:t>
            </a:r>
            <a:endParaRPr lang="en-US" dirty="0"/>
          </a:p>
        </p:txBody>
      </p:sp>
      <p:sp>
        <p:nvSpPr>
          <p:cNvPr id="39943" name="Text Placeholder 2"/>
          <p:cNvSpPr txBox="1">
            <a:spLocks/>
          </p:cNvSpPr>
          <p:nvPr/>
        </p:nvSpPr>
        <p:spPr bwMode="auto">
          <a:xfrm>
            <a:off x="6975475" y="995363"/>
            <a:ext cx="21685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Aft>
                <a:spcPct val="40000"/>
              </a:spcAft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Assimilation increases correlation between forecast and observed PM2.5</a:t>
            </a:r>
          </a:p>
          <a:p>
            <a:pPr marL="342900" indent="-342900" eaLnBrk="0" hangingPunct="0">
              <a:lnSpc>
                <a:spcPct val="85000"/>
              </a:lnSpc>
              <a:spcAft>
                <a:spcPct val="40000"/>
              </a:spcAft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Control is forecast without assimilation</a:t>
            </a:r>
          </a:p>
        </p:txBody>
      </p:sp>
      <p:pic>
        <p:nvPicPr>
          <p:cNvPr id="39944" name="Content Placeholder 5" descr="fig8.TIF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3085" t="67999" r="2057" b="2400"/>
          <a:stretch>
            <a:fillRect/>
          </a:stretch>
        </p:blipFill>
        <p:spPr>
          <a:xfrm>
            <a:off x="192088" y="976313"/>
            <a:ext cx="6880225" cy="2760662"/>
          </a:xfrm>
        </p:spPr>
      </p:pic>
      <p:sp>
        <p:nvSpPr>
          <p:cNvPr id="39945" name="Slide Number Placeholder 4"/>
          <p:cNvSpPr txBox="1">
            <a:spLocks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B58E3D-ACF1-4FF6-9043-6D1C4634E429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19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9946" name="Content Placeholder 5" descr="fig9.TIF"/>
          <p:cNvPicPr>
            <a:picLocks noChangeAspect="1"/>
          </p:cNvPicPr>
          <p:nvPr/>
        </p:nvPicPr>
        <p:blipFill>
          <a:blip r:embed="rId3"/>
          <a:srcRect l="6171" t="53136"/>
          <a:stretch>
            <a:fillRect/>
          </a:stretch>
        </p:blipFill>
        <p:spPr bwMode="auto">
          <a:xfrm>
            <a:off x="390525" y="4013200"/>
            <a:ext cx="3232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Content Placeholder 5" descr="fig9.TIF"/>
          <p:cNvPicPr>
            <a:picLocks noChangeAspect="1"/>
          </p:cNvPicPr>
          <p:nvPr/>
        </p:nvPicPr>
        <p:blipFill>
          <a:blip r:embed="rId3"/>
          <a:srcRect l="6171" t="143" b="51840"/>
          <a:stretch>
            <a:fillRect/>
          </a:stretch>
        </p:blipFill>
        <p:spPr bwMode="auto">
          <a:xfrm>
            <a:off x="4079875" y="3984625"/>
            <a:ext cx="32353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>
            <a:off x="-905668" y="5010944"/>
            <a:ext cx="2306637" cy="3079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Bias ratio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753519" y="5015706"/>
            <a:ext cx="2363788" cy="30797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Equitable threat score [%]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6800" y="3949700"/>
            <a:ext cx="16478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Assimilation reduces bias and increases equitable threat score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0775" y="5757863"/>
            <a:ext cx="1562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Pagowski</a:t>
            </a:r>
            <a:r>
              <a:rPr lang="en-US" b="1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 et al </a:t>
            </a:r>
          </a:p>
          <a:p>
            <a:pPr>
              <a:defRPr/>
            </a:pPr>
            <a:r>
              <a:rPr lang="en-US" b="1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QJRMS, 2010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75" y="6424613"/>
            <a:ext cx="77993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Exploring bias correction approaches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, e.g. </a:t>
            </a:r>
            <a:r>
              <a:rPr lang="en-US" sz="1600" i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Djalalova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 et al., Atmospheric </a:t>
            </a:r>
            <a:r>
              <a:rPr lang="en-US" sz="1600" i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Env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.,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B9B1DF-8AF4-42FD-A8E0-AD80475E395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52400"/>
            <a:ext cx="6915150" cy="83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2800" smtClean="0"/>
              <a:t>National Air Quality Forecast Capability</a:t>
            </a:r>
            <a:br>
              <a:rPr lang="en-US" sz="2800" smtClean="0"/>
            </a:br>
            <a:r>
              <a:rPr lang="en-US" sz="2800" i="1" smtClean="0"/>
              <a:t>Current and Planned Capabilities, 10/11</a:t>
            </a:r>
            <a:r>
              <a:rPr lang="en-US" sz="3600" smtClean="0"/>
              <a:t> 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36825" y="1001713"/>
            <a:ext cx="54244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defRPr/>
            </a:pPr>
            <a:endParaRPr lang="en-US" sz="700" i="0" smtClean="0"/>
          </a:p>
          <a:p>
            <a:pPr marL="457200" indent="-457200" eaLnBrk="1" hangingPunct="1">
              <a:lnSpc>
                <a:spcPct val="50000"/>
              </a:lnSpc>
              <a:buFontTx/>
              <a:buChar char="•"/>
              <a:defRPr/>
            </a:pPr>
            <a:r>
              <a:rPr lang="en-US" sz="2000" b="0" i="0" smtClean="0"/>
              <a:t>Improving the basis for AQ alerts</a:t>
            </a:r>
          </a:p>
          <a:p>
            <a:pPr marL="457200" indent="-457200" eaLnBrk="1" hangingPunct="1">
              <a:lnSpc>
                <a:spcPct val="50000"/>
              </a:lnSpc>
              <a:buFontTx/>
              <a:buChar char="•"/>
              <a:defRPr/>
            </a:pPr>
            <a:r>
              <a:rPr lang="en-US" sz="2000" b="0" i="0" smtClean="0"/>
              <a:t>Providing AQ information for people at risk</a:t>
            </a:r>
            <a:r>
              <a:rPr lang="en-US" b="0" smtClean="0"/>
              <a:t> </a:t>
            </a:r>
            <a:endParaRPr lang="en-US" sz="2400" b="0" smtClean="0"/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en-US" sz="2400" b="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23975" y="5305425"/>
            <a:ext cx="404653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>
              <a:lnSpc>
                <a:spcPct val="80000"/>
              </a:lnSpc>
              <a:spcAft>
                <a:spcPct val="40000"/>
              </a:spcAft>
              <a:defRPr/>
            </a:pPr>
            <a:endParaRPr lang="en-US" sz="1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70000"/>
              </a:lnSpc>
              <a:spcAft>
                <a:spcPct val="20000"/>
              </a:spcAft>
              <a:defRPr/>
            </a:pPr>
            <a:r>
              <a:rPr lang="en-US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Near-term Operational Targets:</a:t>
            </a:r>
          </a:p>
          <a:p>
            <a:pPr marL="457200" indent="-457200">
              <a:lnSpc>
                <a:spcPct val="7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Higher resolution prediction</a:t>
            </a:r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70000"/>
              </a:lnSpc>
              <a:spcAft>
                <a:spcPct val="20000"/>
              </a:spcAft>
              <a:buFontTx/>
              <a:buChar char="•"/>
              <a:defRPr/>
            </a:pPr>
            <a:endParaRPr lang="en-US" sz="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2044700"/>
            <a:ext cx="5403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FY11  Prediction Capabilities:  </a:t>
            </a: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Operations:  </a:t>
            </a:r>
          </a:p>
          <a:p>
            <a:pPr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        </a:t>
            </a:r>
            <a:r>
              <a:rPr lang="en-US" sz="1600" b="1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Ozone nationwide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: expanded from EUS to  </a:t>
            </a:r>
          </a:p>
          <a:p>
            <a:pPr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         CONUS (9/07), AK (9/10) and HI (9/10)</a:t>
            </a:r>
          </a:p>
          <a:p>
            <a:pPr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         </a:t>
            </a:r>
            <a:r>
              <a:rPr lang="en-US" sz="1600" b="1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Smoke nationwide</a:t>
            </a: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: implemented over CONUS </a:t>
            </a:r>
          </a:p>
          <a:p>
            <a:pPr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latin typeface="+mn-lt"/>
                <a:cs typeface="Arial" pitchFamily="34" charset="0"/>
              </a:rPr>
              <a:t>         (3/07), AK (9/09), and HI (2/10)</a:t>
            </a:r>
            <a:endParaRPr lang="en-US" sz="18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Experimental testing:</a:t>
            </a:r>
          </a:p>
          <a:p>
            <a:pPr lvl="1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	Ozone predictions</a:t>
            </a:r>
          </a:p>
          <a:p>
            <a:pPr lvl="1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	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Dust predictions over CONUS</a:t>
            </a: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buFontTx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Developmental testing: </a:t>
            </a:r>
            <a:endParaRPr lang="en-US" sz="16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	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Ozone upgrades</a:t>
            </a:r>
            <a:endParaRPr lang="en-US" sz="18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	Components for particulate matter (PM) forecasts</a:t>
            </a:r>
          </a:p>
          <a:p>
            <a:pPr marL="457200" indent="-457200">
              <a:lnSpc>
                <a:spcPct val="70000"/>
              </a:lnSpc>
              <a:spcAft>
                <a:spcPct val="25000"/>
              </a:spcAft>
              <a:defRPr/>
            </a:pP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	</a:t>
            </a:r>
            <a:endParaRPr lang="en-US" sz="18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5403850" y="2082800"/>
            <a:ext cx="3594100" cy="2870200"/>
            <a:chOff x="4668838" y="2355850"/>
            <a:chExt cx="4233862" cy="3361574"/>
          </a:xfrm>
        </p:grpSpPr>
        <p:grpSp>
          <p:nvGrpSpPr>
            <p:cNvPr id="20488" name="Group 38"/>
            <p:cNvGrpSpPr>
              <a:grpSpLocks/>
            </p:cNvGrpSpPr>
            <p:nvPr/>
          </p:nvGrpSpPr>
          <p:grpSpPr bwMode="auto">
            <a:xfrm>
              <a:off x="4668838" y="2355850"/>
              <a:ext cx="4233862" cy="3361574"/>
              <a:chOff x="3363" y="1269"/>
              <a:chExt cx="2352" cy="1756"/>
            </a:xfrm>
          </p:grpSpPr>
          <p:grpSp>
            <p:nvGrpSpPr>
              <p:cNvPr id="20492" name="Group 24"/>
              <p:cNvGrpSpPr>
                <a:grpSpLocks/>
              </p:cNvGrpSpPr>
              <p:nvPr/>
            </p:nvGrpSpPr>
            <p:grpSpPr bwMode="auto">
              <a:xfrm>
                <a:off x="3363" y="1269"/>
                <a:ext cx="2352" cy="1734"/>
                <a:chOff x="3437" y="1228"/>
                <a:chExt cx="2280" cy="1678"/>
              </a:xfrm>
            </p:grpSpPr>
            <p:grpSp>
              <p:nvGrpSpPr>
                <p:cNvPr id="20494" name="Group 21"/>
                <p:cNvGrpSpPr>
                  <a:grpSpLocks/>
                </p:cNvGrpSpPr>
                <p:nvPr/>
              </p:nvGrpSpPr>
              <p:grpSpPr bwMode="auto">
                <a:xfrm>
                  <a:off x="3437" y="1228"/>
                  <a:ext cx="2280" cy="1678"/>
                  <a:chOff x="3590" y="1572"/>
                  <a:chExt cx="1933" cy="1566"/>
                </a:xfrm>
              </p:grpSpPr>
              <p:grpSp>
                <p:nvGrpSpPr>
                  <p:cNvPr id="2049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590" y="1572"/>
                    <a:ext cx="1928" cy="1566"/>
                    <a:chOff x="3590" y="1572"/>
                    <a:chExt cx="1928" cy="1566"/>
                  </a:xfrm>
                </p:grpSpPr>
                <p:grpSp>
                  <p:nvGrpSpPr>
                    <p:cNvPr id="20498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0" y="1572"/>
                      <a:ext cx="1928" cy="1566"/>
                      <a:chOff x="348" y="439"/>
                      <a:chExt cx="1284" cy="1000"/>
                    </a:xfrm>
                  </p:grpSpPr>
                  <p:pic>
                    <p:nvPicPr>
                      <p:cNvPr id="2050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 l="9804" t="8321" r="9804" b="10698"/>
                      <a:stretch>
                        <a:fillRect/>
                      </a:stretch>
                    </p:blipFill>
                    <p:spPr bwMode="auto">
                      <a:xfrm>
                        <a:off x="348" y="439"/>
                        <a:ext cx="1284" cy="1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20501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64" y="672"/>
                        <a:ext cx="760" cy="749"/>
                        <a:chOff x="864" y="672"/>
                        <a:chExt cx="760" cy="749"/>
                      </a:xfrm>
                    </p:grpSpPr>
                    <p:sp>
                      <p:nvSpPr>
                        <p:cNvPr id="25" name="Rectangle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04" y="672"/>
                          <a:ext cx="720" cy="749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6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4" y="1152"/>
                          <a:ext cx="432" cy="9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r">
                            <a:defRPr/>
                          </a:pPr>
                          <a:r>
                            <a:rPr lang="en-US" sz="12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+mn-lt"/>
                            </a:rPr>
                            <a:t>2005: O</a:t>
                          </a:r>
                          <a:r>
                            <a:rPr lang="en-US" sz="1200" baseline="-25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+mn-lt"/>
                            </a:rPr>
                            <a:t>3</a:t>
                          </a:r>
                        </a:p>
                      </p:txBody>
                    </p:sp>
                  </p:grpSp>
                </p:grpSp>
                <p:sp>
                  <p:nvSpPr>
                    <p:cNvPr id="22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3" y="2566"/>
                      <a:ext cx="768" cy="170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2007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O</a:t>
                      </a:r>
                      <a:r>
                        <a:rPr lang="en-US" sz="1200" baseline="-25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3,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&amp; smoke</a:t>
                      </a:r>
                    </a:p>
                  </p:txBody>
                </p:sp>
              </p:grpSp>
              <p:sp>
                <p:nvSpPr>
                  <p:cNvPr id="20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97" y="1596"/>
                    <a:ext cx="1244" cy="1808"/>
                  </a:xfrm>
                  <a:prstGeom prst="foldedCorner">
                    <a:avLst>
                      <a:gd name="adj" fmla="val 43593"/>
                    </a:avLst>
                  </a:prstGeom>
                  <a:noFill/>
                  <a:ln w="317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376" y="2096"/>
                  <a:ext cx="138" cy="164"/>
                </a:xfrm>
                <a:prstGeom prst="rect">
                  <a:avLst/>
                </a:prstGeom>
                <a:solidFill>
                  <a:srgbClr val="FFD47D">
                    <a:alpha val="8100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lIns="9144" rIns="9144" bIns="9144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b="1" dirty="0">
                      <a:solidFill>
                        <a:srgbClr val="33993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cs typeface="Arial" pitchFamily="34" charset="0"/>
                    </a:rPr>
                    <a:t>6</a:t>
                  </a:r>
                </a:p>
              </p:txBody>
            </p:sp>
          </p:grpSp>
          <p:sp>
            <p:nvSpPr>
              <p:cNvPr id="16" name="Text Box 38"/>
              <p:cNvSpPr txBox="1">
                <a:spLocks noChangeArrowheads="1"/>
              </p:cNvSpPr>
              <p:nvPr/>
            </p:nvSpPr>
            <p:spPr bwMode="auto">
              <a:xfrm>
                <a:off x="3363" y="2686"/>
                <a:ext cx="51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200"/>
                  </a:lnSpc>
                  <a:spcBef>
                    <a:spcPts val="0"/>
                  </a:spcBef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+mn-lt"/>
                    <a:cs typeface="Arial" pitchFamily="34" charset="0"/>
                  </a:rPr>
                  <a:t>2010</a:t>
                </a:r>
              </a:p>
              <a:p>
                <a:pPr>
                  <a:lnSpc>
                    <a:spcPts val="1200"/>
                  </a:lnSpc>
                  <a:spcBef>
                    <a:spcPts val="0"/>
                  </a:spcBef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+mn-lt"/>
                    <a:cs typeface="Arial" pitchFamily="34" charset="0"/>
                  </a:rPr>
                  <a:t>smoke</a:t>
                </a:r>
              </a:p>
              <a:p>
                <a:pPr>
                  <a:lnSpc>
                    <a:spcPts val="1200"/>
                  </a:lnSpc>
                  <a:spcBef>
                    <a:spcPts val="0"/>
                  </a:spcBef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+mn-lt"/>
                    <a:cs typeface="Arial" pitchFamily="34" charset="0"/>
                  </a:rPr>
                  <a:t>ozone</a:t>
                </a:r>
              </a:p>
            </p:txBody>
          </p:sp>
        </p:grpSp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4734291" y="2417207"/>
              <a:ext cx="1346458" cy="498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300"/>
                </a:lnSpc>
                <a:spcBef>
                  <a:spcPts val="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2009: smoke</a:t>
              </a:r>
            </a:p>
            <a:p>
              <a:pPr>
                <a:lnSpc>
                  <a:spcPts val="1300"/>
                </a:lnSpc>
                <a:spcBef>
                  <a:spcPts val="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2010: ozone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15591" y="2393036"/>
              <a:ext cx="1251083" cy="565220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19331" y="5072255"/>
              <a:ext cx="650788" cy="591250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endParaRPr>
            </a:p>
          </p:txBody>
        </p:sp>
      </p:grp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50" y="6037263"/>
            <a:ext cx="576103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70000"/>
              </a:lnSpc>
              <a:spcAft>
                <a:spcPct val="20000"/>
              </a:spcAft>
              <a:defRPr/>
            </a:pPr>
            <a:r>
              <a:rPr lang="en-US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Longer range:</a:t>
            </a:r>
          </a:p>
          <a:p>
            <a:pPr marL="457200" indent="-457200">
              <a:lnSpc>
                <a:spcPct val="7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Quantitative PM</a:t>
            </a:r>
            <a:r>
              <a:rPr lang="en-US" sz="16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2.5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prediction</a:t>
            </a:r>
          </a:p>
          <a:p>
            <a:pPr marL="457200" indent="-457200">
              <a:lnSpc>
                <a:spcPct val="70000"/>
              </a:lnSpc>
              <a:spcAft>
                <a:spcPct val="20000"/>
              </a:spcAft>
              <a:defRPr/>
            </a:pPr>
            <a:r>
              <a:rPr lang="en-US"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1F6B4C-2CCA-4806-9224-421F3D3A733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300163"/>
            <a:ext cx="8569325" cy="55102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800" smtClean="0">
                <a:solidFill>
                  <a:schemeClr val="tx2"/>
                </a:solidFill>
              </a:rPr>
              <a:t>US national AQ forecasting capability status: 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smtClean="0">
                <a:solidFill>
                  <a:schemeClr val="tx2"/>
                </a:solidFill>
              </a:rPr>
              <a:t> </a:t>
            </a:r>
            <a:r>
              <a:rPr lang="en-US" sz="1800" i="0" smtClean="0">
                <a:solidFill>
                  <a:schemeClr val="tx2"/>
                </a:solidFill>
                <a:effectLst/>
              </a:rPr>
              <a:t>Ozone</a:t>
            </a:r>
            <a:r>
              <a:rPr lang="en-US" sz="1800" b="0" i="0" smtClean="0">
                <a:solidFill>
                  <a:schemeClr val="tx2"/>
                </a:solidFill>
                <a:effectLst/>
              </a:rPr>
              <a:t> prediction nationwide (AK and HI since September 2010; NMMB meteorology since October 18, 2011)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0" i="0" smtClean="0">
                <a:solidFill>
                  <a:schemeClr val="tx2"/>
                </a:solidFill>
                <a:effectLst/>
              </a:rPr>
              <a:t> </a:t>
            </a:r>
            <a:r>
              <a:rPr lang="en-US" sz="1800" i="0" smtClean="0">
                <a:solidFill>
                  <a:schemeClr val="tx2"/>
                </a:solidFill>
                <a:effectLst/>
              </a:rPr>
              <a:t>Smoke</a:t>
            </a:r>
            <a:r>
              <a:rPr lang="en-US" sz="1800" b="0" i="0" smtClean="0">
                <a:solidFill>
                  <a:schemeClr val="tx2"/>
                </a:solidFill>
                <a:effectLst/>
              </a:rPr>
              <a:t> prediction nationwide (HI since February 2010)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0" i="0" smtClean="0">
                <a:solidFill>
                  <a:schemeClr val="tx2"/>
                </a:solidFill>
                <a:effectLst/>
              </a:rPr>
              <a:t> Experimental testing of </a:t>
            </a:r>
            <a:r>
              <a:rPr lang="en-US" sz="1800" i="0" smtClean="0">
                <a:solidFill>
                  <a:schemeClr val="tx2"/>
                </a:solidFill>
                <a:effectLst/>
              </a:rPr>
              <a:t>dust</a:t>
            </a:r>
            <a:r>
              <a:rPr lang="en-US" sz="1800" b="0" i="0" smtClean="0">
                <a:solidFill>
                  <a:schemeClr val="tx2"/>
                </a:solidFill>
                <a:effectLst/>
              </a:rPr>
              <a:t> prediction from CONUS sources (since June 2010)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smtClean="0">
                <a:solidFill>
                  <a:schemeClr val="tx2"/>
                </a:solidFill>
              </a:rPr>
              <a:t> </a:t>
            </a:r>
            <a:r>
              <a:rPr lang="en-US" sz="1800" b="0" i="0" smtClean="0">
                <a:solidFill>
                  <a:schemeClr val="tx2"/>
                </a:solidFill>
                <a:effectLst/>
              </a:rPr>
              <a:t>Developmental testing of CMAQ </a:t>
            </a:r>
            <a:r>
              <a:rPr lang="en-US" sz="1800" i="0" smtClean="0">
                <a:solidFill>
                  <a:schemeClr val="tx2"/>
                </a:solidFill>
                <a:effectLst/>
              </a:rPr>
              <a:t>aerosol</a:t>
            </a:r>
            <a:r>
              <a:rPr lang="en-US" sz="1800" b="0" i="0" smtClean="0">
                <a:solidFill>
                  <a:schemeClr val="tx2"/>
                </a:solidFill>
                <a:effectLst/>
              </a:rPr>
              <a:t> predictions with NEI sources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sz="1800" smtClean="0">
                <a:solidFill>
                  <a:schemeClr val="tx2"/>
                </a:solidFill>
              </a:rPr>
              <a:t>Near-term plans for improvements and testing: 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0" i="0" smtClean="0">
                <a:solidFill>
                  <a:schemeClr val="tx2"/>
                </a:solidFill>
                <a:effectLst/>
              </a:rPr>
              <a:t> Operational dust predictions over CONUS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0" i="0" smtClean="0">
                <a:solidFill>
                  <a:schemeClr val="tx2"/>
                </a:solidFill>
                <a:effectLst/>
              </a:rPr>
              <a:t> Development of satellite product for verification of dust predictions  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0" i="0" smtClean="0">
                <a:solidFill>
                  <a:schemeClr val="tx2"/>
                </a:solidFill>
                <a:effectLst/>
              </a:rPr>
              <a:t> Understanding/reduction of summertime ozone biases in the CB05 system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1800" b="0" i="0" smtClean="0">
                <a:solidFill>
                  <a:schemeClr val="tx2"/>
                </a:solidFill>
                <a:effectLst/>
              </a:rPr>
              <a:t> Development of higher resolution predictions (optimization of prediction code, I/O on NCEP operational computers; faster preparation of emission inputs – poster by Hyun Cheol Kim)</a:t>
            </a:r>
            <a:endParaRPr lang="en-US" sz="1600" b="0" i="0" smtClean="0">
              <a:solidFill>
                <a:schemeClr val="tx2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20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1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30200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Plans for PM2.5</a:t>
            </a:r>
            <a:endParaRPr lang="en-US" sz="2800" i="1" dirty="0" smtClean="0">
              <a:solidFill>
                <a:schemeClr val="accent2"/>
              </a:solidFill>
            </a:endParaRPr>
          </a:p>
        </p:txBody>
      </p:sp>
      <p:sp>
        <p:nvSpPr>
          <p:cNvPr id="1931267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068388"/>
            <a:ext cx="8135938" cy="55102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Development and integration of components for quantitative PM predictions: 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b="0" i="0" dirty="0" smtClean="0">
                <a:solidFill>
                  <a:schemeClr val="tx2"/>
                </a:solidFill>
                <a:effectLst/>
              </a:rPr>
              <a:t>Integration of NEI, smoke and dust sources; inventory updates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0" i="0" dirty="0" smtClean="0">
                <a:solidFill>
                  <a:schemeClr val="tx2"/>
                </a:solidFill>
                <a:effectLst/>
              </a:rPr>
              <a:t> Data assimilation, bias correction; starting with surface PM monitor data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0" i="0" dirty="0" smtClean="0">
                <a:solidFill>
                  <a:schemeClr val="tx2"/>
                </a:solidFill>
                <a:effectLst/>
              </a:rPr>
              <a:t> Inclusion of lateral boundaries from global model predictions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0" i="0" dirty="0" smtClean="0">
                <a:solidFill>
                  <a:schemeClr val="tx2"/>
                </a:solidFill>
                <a:effectLst/>
              </a:rPr>
              <a:t> Testing advanced chemical mechanisms; evaluation of PM speciation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0" i="0" dirty="0" smtClean="0">
                <a:solidFill>
                  <a:schemeClr val="tx2"/>
                </a:solidFill>
                <a:effectLst/>
              </a:rPr>
              <a:t> Closer coupling of meteorological and chemical models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00000"/>
              </a:lnSpc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Target operational implementation of initial quantitative total PM2.5 forecasts for northeastern US in FY16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62FEF6-CFAB-41D5-A39F-29260A8C2A1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A8A334-8A3C-44E7-B1C5-2B721387DD7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3550" y="152400"/>
            <a:ext cx="76454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Acknowledgments: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>
                <a:solidFill>
                  <a:schemeClr val="accent2"/>
                </a:solidFill>
              </a:rPr>
              <a:t>  </a:t>
            </a:r>
            <a:r>
              <a:rPr lang="en-US" sz="2800" i="1" dirty="0" smtClean="0">
                <a:solidFill>
                  <a:schemeClr val="accent2"/>
                </a:solidFill>
              </a:rPr>
              <a:t>AQF Implementation </a:t>
            </a:r>
            <a:r>
              <a:rPr lang="en-US" sz="2800" i="1" dirty="0">
                <a:solidFill>
                  <a:schemeClr val="accent2"/>
                </a:solidFill>
              </a:rPr>
              <a:t>Team Members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39813"/>
            <a:ext cx="9144000" cy="565943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smtClean="0"/>
              <a:t>Special thanks to Paula Davidson, OST chief scientist and former NAQFC Manager</a:t>
            </a:r>
            <a:endParaRPr lang="en-US" sz="1000" u="sng" smtClean="0"/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u="sng" smtClean="0"/>
              <a:t>NOAA/NWS/OST</a:t>
            </a:r>
            <a:r>
              <a:rPr lang="en-US" sz="1000" smtClean="0"/>
              <a:t>	Ivanka Stajner		         NAQFC Manager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u="sng" smtClean="0"/>
              <a:t>NOAA/OAR</a:t>
            </a:r>
            <a:r>
              <a:rPr lang="en-US" sz="1000" smtClean="0"/>
              <a:t>		Jim Meagher		         NOAA AQ Matrix Manager</a:t>
            </a:r>
            <a:endParaRPr lang="en-US" sz="1000" u="sng" smtClean="0"/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u="sng" smtClean="0"/>
              <a:t>NWS/OCWWS</a:t>
            </a:r>
            <a:r>
              <a:rPr lang="en-US" sz="1000" smtClean="0"/>
              <a:t>	                         Jannie Ferrell 		         Outreach, Feedback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u="sng" smtClean="0"/>
              <a:t>NWS/OPS/TOC </a:t>
            </a:r>
            <a:r>
              <a:rPr lang="en-US" sz="1000" smtClean="0"/>
              <a:t>                       Cindy Cromwell, Bob Bunge	         Data Communications</a:t>
            </a:r>
          </a:p>
          <a:p>
            <a:pPr marL="0" inden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sz="1000" u="sng" smtClean="0"/>
              <a:t>NWS/OST/MDL </a:t>
            </a:r>
            <a:r>
              <a:rPr lang="en-US" sz="1000" smtClean="0"/>
              <a:t>	Jerry Gorline, Marc Saccucci,          Dev. Verification, NDGD Product Development</a:t>
            </a:r>
          </a:p>
          <a:p>
            <a:pPr marL="0" inden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sz="1000" smtClean="0"/>
              <a:t>		Tim Boyer, Dave Ruth		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u="sng" smtClean="0"/>
              <a:t>NWS/OST</a:t>
            </a:r>
            <a:r>
              <a:rPr lang="en-US" sz="1000" smtClean="0"/>
              <a:t>		Kyle Wedmark, Ken Carey 	         Program Support</a:t>
            </a:r>
          </a:p>
          <a:p>
            <a:pPr marL="0" indent="0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defRPr/>
            </a:pPr>
            <a:r>
              <a:rPr lang="en-US" sz="1000" u="sng" smtClean="0"/>
              <a:t>NESDIS/NCDC</a:t>
            </a:r>
            <a:r>
              <a:rPr lang="en-US" sz="1000" smtClean="0"/>
              <a:t>		Alan Hall		         Product Archiving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00" u="sng" smtClean="0"/>
              <a:t>NWS/NCEP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buFontTx/>
              <a:buNone/>
              <a:defRPr/>
            </a:pPr>
            <a:r>
              <a:rPr lang="en-US" sz="1000" smtClean="0"/>
              <a:t>Jeff McQueen, Youhua Tang,  Marina Tsidulko, 	         AQF model interface development, testing, &amp; integration 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buFontTx/>
              <a:buNone/>
              <a:defRPr/>
            </a:pPr>
            <a:r>
              <a:rPr lang="en-US" sz="1000" smtClean="0"/>
              <a:t>      Jianping Huang 		 				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00" smtClean="0"/>
              <a:t>*Sarah Lu , Ho-Chun Huang 		        	         Global data assimilation and  feedback testing 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00" smtClean="0"/>
              <a:t>*Brad Ferrier, *Dan Johnson, *Eric Rogers,                                     WRF/NAM  coordination	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00" smtClean="0"/>
              <a:t>*Hui-Ya Chuang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00" smtClean="0"/>
              <a:t>Geoff Manikin			         Smoke Product testing and integration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00" smtClean="0"/>
              <a:t>Dan Starosta, Chris Magee		   	         NCO transition and systems testing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5000"/>
              </a:spcAft>
              <a:buFontTx/>
              <a:buNone/>
              <a:defRPr/>
            </a:pPr>
            <a:r>
              <a:rPr lang="en-US" sz="1000" smtClean="0"/>
              <a:t>Robert Kelly, Bob Bodner, Andrew Orrison	         	         HPC coordination and AQF webdrawer</a:t>
            </a:r>
          </a:p>
          <a:p>
            <a:pPr marL="0" indent="0">
              <a:lnSpc>
                <a:spcPct val="70000"/>
              </a:lnSpc>
              <a:spcBef>
                <a:spcPct val="25000"/>
              </a:spcBef>
              <a:defRPr/>
            </a:pPr>
            <a:r>
              <a:rPr lang="en-US" sz="1000" u="sng" smtClean="0"/>
              <a:t>NOAA/OAR/ARL</a:t>
            </a:r>
          </a:p>
          <a:p>
            <a:pPr lvl="1">
              <a:lnSpc>
                <a:spcPct val="7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1000" smtClean="0"/>
              <a:t>Pius Lee, Rick Saylor, Daniel Tong , 	      	         CMAQ development, adaptation of AQ simulations for AQF</a:t>
            </a:r>
          </a:p>
          <a:p>
            <a:pPr lvl="1">
              <a:lnSpc>
                <a:spcPct val="7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1000" smtClean="0"/>
              <a:t>Tianfeng Chai, Fantine Ngan, Yunsoo Choi,</a:t>
            </a:r>
          </a:p>
          <a:p>
            <a:pPr lvl="1">
              <a:lnSpc>
                <a:spcPct val="70000"/>
              </a:lnSpc>
              <a:spcBef>
                <a:spcPct val="25000"/>
              </a:spcBef>
              <a:buFontTx/>
              <a:buNone/>
              <a:defRPr/>
            </a:pPr>
            <a:r>
              <a:rPr lang="en-US" sz="1000" smtClean="0"/>
              <a:t>Hyun-Cheol Kim, Yunhee Kim, Mo Dan 			</a:t>
            </a:r>
          </a:p>
          <a:p>
            <a:pPr lvl="1">
              <a:lnSpc>
                <a:spcPct val="75000"/>
              </a:lnSpc>
              <a:spcBef>
                <a:spcPct val="25000"/>
              </a:spcBef>
              <a:spcAft>
                <a:spcPct val="15000"/>
              </a:spcAft>
              <a:buFontTx/>
              <a:buNone/>
              <a:defRPr/>
            </a:pPr>
            <a:r>
              <a:rPr lang="en-US" sz="1000" smtClean="0"/>
              <a:t>Roland Draxler, Glenn Rolph, Ariel Stein		         HYSPLIT adaptations</a:t>
            </a:r>
            <a:endParaRPr lang="en-US" sz="1000" u="sng" smtClean="0"/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00" u="sng" smtClean="0"/>
              <a:t>NESDIS/STAR</a:t>
            </a:r>
            <a:r>
              <a:rPr lang="en-US" sz="1000" smtClean="0"/>
              <a:t>   Shobha Kondragunta, Jian Zeng 	         Smoke Verification product development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00" u="sng" smtClean="0"/>
              <a:t>NESDIS/OSDPD</a:t>
            </a:r>
            <a:r>
              <a:rPr lang="en-US" sz="1000" smtClean="0"/>
              <a:t>     Liqun Ma, Mark Ruminski	         	         HMS product integration with smoke forecast tool</a:t>
            </a:r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00" u="sng" smtClean="0"/>
              <a:t>EPA/OAQPS</a:t>
            </a:r>
            <a:r>
              <a:rPr lang="en-US" sz="1000" smtClean="0"/>
              <a:t>  partners:</a:t>
            </a:r>
            <a:endParaRPr lang="en-US" sz="1000" u="sng" smtClean="0"/>
          </a:p>
          <a:p>
            <a:pPr marL="0" inden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1000" smtClean="0"/>
              <a:t>Chet Wayland, Phil Dickerson, Brad Johns  	         	        AIRNow development, coordination with NAQFC</a:t>
            </a:r>
          </a:p>
          <a:p>
            <a:pPr marL="0" indent="0">
              <a:defRPr/>
            </a:pPr>
            <a:endParaRPr lang="en-US" sz="100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589713"/>
            <a:ext cx="18018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5000"/>
              </a:lnSpc>
              <a:spcBef>
                <a:spcPct val="40000"/>
              </a:spcBef>
              <a:spcAft>
                <a:spcPct val="40000"/>
              </a:spcAft>
              <a:buClr>
                <a:srgbClr val="000099"/>
              </a:buClr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* </a:t>
            </a:r>
            <a:r>
              <a:rPr lang="en-US" sz="1000" dirty="0">
                <a:solidFill>
                  <a:schemeClr val="tx1"/>
                </a:solidFill>
                <a:latin typeface="+mn-lt"/>
                <a:cs typeface="Arial" pitchFamily="34" charset="0"/>
              </a:rPr>
              <a:t>Guest</a:t>
            </a: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+mn-lt"/>
                <a:cs typeface="Arial" pitchFamily="34" charset="0"/>
              </a:rPr>
              <a:t>Contributors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92DCA0-E114-4B81-BD1E-5F4690DB739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400800" cy="533400"/>
          </a:xfrm>
        </p:spPr>
        <p:txBody>
          <a:bodyPr/>
          <a:lstStyle/>
          <a:p>
            <a:pPr eaLnBrk="1" hangingPunct="1">
              <a:lnSpc>
                <a:spcPct val="55000"/>
              </a:lnSpc>
              <a:defRPr/>
            </a:pPr>
            <a:r>
              <a:rPr lang="en-US" sz="2800" dirty="0" smtClean="0">
                <a:latin typeface="+mn-lt"/>
              </a:rPr>
              <a:t>Operational AQ forecast guidance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u="sng" dirty="0" smtClean="0">
                <a:solidFill>
                  <a:srgbClr val="0033CC"/>
                </a:solidFill>
                <a:latin typeface="+mn-lt"/>
              </a:rPr>
              <a:t>airquality.weather.gov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63246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55000"/>
              </a:lnSpc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Further information: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www.nws.noaa.gov/ost/air_quality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81075" y="5057775"/>
            <a:ext cx="365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1">
                <a:solidFill>
                  <a:schemeClr val="tx1"/>
                </a:solidFill>
                <a:latin typeface="+mn-lt"/>
                <a:cs typeface="Arial" pitchFamily="34" charset="0"/>
              </a:rPr>
              <a:t>Smoke Products</a:t>
            </a:r>
            <a:br>
              <a:rPr lang="en-US" sz="2000" b="1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1600" b="1">
                <a:solidFill>
                  <a:schemeClr val="tx1"/>
                </a:solidFill>
                <a:latin typeface="+mn-lt"/>
                <a:cs typeface="Arial" pitchFamily="34" charset="0"/>
              </a:rPr>
              <a:t>Implemented  March, 2007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67250" y="1981200"/>
            <a:ext cx="447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CONUS Ozone </a:t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Expansion Implemented September, 2007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b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n-US" sz="20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5062" name="Picture 6" descr="ozone01_20070920_Loo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1344613"/>
            <a:ext cx="393382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smokes_20070920_Lo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3508375"/>
            <a:ext cx="34909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D9D93C-ABEB-41E9-AC2E-352C6F1C98F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3162300" y="2381250"/>
            <a:ext cx="2295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304800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Real-time Verification Approach for Ozone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1513475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192213"/>
            <a:ext cx="8609012" cy="5638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Real-time verification of data </a:t>
            </a:r>
          </a:p>
          <a:p>
            <a:pPr lvl="2" eaLnBrk="1" hangingPunct="1">
              <a:defRPr/>
            </a:pPr>
            <a:r>
              <a:rPr lang="en-US" sz="1600" dirty="0" smtClean="0">
                <a:effectLst/>
              </a:rPr>
              <a:t>Comparing model with observed values from </a:t>
            </a:r>
            <a:r>
              <a:rPr lang="en-US" sz="1600" dirty="0" err="1" smtClean="0">
                <a:effectLst/>
              </a:rPr>
              <a:t>AIRNow</a:t>
            </a:r>
            <a:r>
              <a:rPr lang="en-US" sz="1600" dirty="0" smtClean="0">
                <a:effectLst/>
              </a:rPr>
              <a:t> ground level observations</a:t>
            </a:r>
          </a:p>
          <a:p>
            <a:pPr lvl="2" eaLnBrk="1" hangingPunct="1">
              <a:defRPr/>
            </a:pPr>
            <a:endParaRPr lang="en-US" sz="1600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Daily maximum of 8-hour ozone</a:t>
            </a:r>
          </a:p>
          <a:p>
            <a:pPr lvl="2" eaLnBrk="1" hangingPunct="1">
              <a:spcAft>
                <a:spcPts val="0"/>
              </a:spcAft>
              <a:defRPr/>
            </a:pPr>
            <a:r>
              <a:rPr lang="en-US" dirty="0" smtClean="0">
                <a:effectLst/>
              </a:rPr>
              <a:t>Metric is the fraction correct with respect to threshold  commonly used for “code orange”  AQ alerts in the US (currently 75 ppb)</a:t>
            </a:r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sz="2000" dirty="0" smtClean="0"/>
          </a:p>
          <a:p>
            <a:pPr lvl="1" eaLnBrk="1" hangingPunct="1">
              <a:buFontTx/>
              <a:buNone/>
              <a:defRPr/>
            </a:pPr>
            <a:endParaRPr lang="en-US" sz="2000" dirty="0" smtClean="0"/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effectLst/>
              </a:rPr>
              <a:t>Skill target for fraction correct </a:t>
            </a:r>
            <a:r>
              <a:rPr lang="en-US" dirty="0" smtClean="0">
                <a:effectLst/>
                <a:sym typeface="Symbol"/>
              </a:rPr>
              <a:t>≥</a:t>
            </a:r>
            <a:r>
              <a:rPr lang="en-US" dirty="0" smtClean="0">
                <a:effectLst/>
              </a:rPr>
              <a:t> 0.9</a:t>
            </a:r>
          </a:p>
          <a:p>
            <a:pPr lvl="1"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8005B1-21F1-4DA7-9E71-52644FD3E21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" name="TextBox 89"/>
          <p:cNvSpPr txBox="1">
            <a:spLocks noChangeArrowheads="1"/>
          </p:cNvSpPr>
          <p:nvPr/>
        </p:nvSpPr>
        <p:spPr bwMode="auto">
          <a:xfrm>
            <a:off x="4733925" y="3943350"/>
            <a:ext cx="238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Fraction Correct = 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a+c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)/(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a+b+c+d</a:t>
            </a:r>
            <a:r>
              <a:rPr lang="en-US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)</a:t>
            </a:r>
          </a:p>
        </p:txBody>
      </p:sp>
      <p:grpSp>
        <p:nvGrpSpPr>
          <p:cNvPr id="47109" name="Group 66"/>
          <p:cNvGrpSpPr>
            <a:grpSpLocks/>
          </p:cNvGrpSpPr>
          <p:nvPr/>
        </p:nvGrpSpPr>
        <p:grpSpPr bwMode="auto">
          <a:xfrm>
            <a:off x="1281113" y="3430588"/>
            <a:ext cx="3219450" cy="2146300"/>
            <a:chOff x="1187450" y="3914775"/>
            <a:chExt cx="3219450" cy="2146300"/>
          </a:xfrm>
        </p:grpSpPr>
        <p:sp>
          <p:nvSpPr>
            <p:cNvPr id="5" name="Rectangle 4"/>
            <p:cNvSpPr/>
            <p:nvPr/>
          </p:nvSpPr>
          <p:spPr>
            <a:xfrm>
              <a:off x="1193800" y="3914775"/>
              <a:ext cx="3213100" cy="214630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2057400" y="4791075"/>
              <a:ext cx="1612900" cy="12700"/>
            </a:xfrm>
            <a:prstGeom prst="line">
              <a:avLst/>
            </a:prstGeom>
            <a:ln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36800" y="4676775"/>
              <a:ext cx="1606550" cy="0"/>
            </a:xfrm>
            <a:prstGeom prst="line">
              <a:avLst/>
            </a:prstGeom>
            <a:ln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13" name="TextBox 7"/>
            <p:cNvSpPr txBox="1">
              <a:spLocks noChangeArrowheads="1"/>
            </p:cNvSpPr>
            <p:nvPr/>
          </p:nvSpPr>
          <p:spPr bwMode="auto">
            <a:xfrm>
              <a:off x="1346200" y="4524375"/>
              <a:ext cx="130175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CC"/>
                  </a:solidFill>
                </a:rPr>
                <a:t>Threshold</a:t>
              </a:r>
            </a:p>
          </p:txBody>
        </p:sp>
        <p:sp>
          <p:nvSpPr>
            <p:cNvPr id="47114" name="TextBox 8"/>
            <p:cNvSpPr txBox="1">
              <a:spLocks noChangeArrowheads="1"/>
            </p:cNvSpPr>
            <p:nvPr/>
          </p:nvSpPr>
          <p:spPr bwMode="auto">
            <a:xfrm>
              <a:off x="2316163" y="5486400"/>
              <a:ext cx="130175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33CC"/>
                  </a:solidFill>
                </a:rPr>
                <a:t>Threshold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3022600" y="4067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75000" y="4219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51200" y="4067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27400" y="4371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479800" y="4219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79800" y="45243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32200" y="4371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03600" y="4219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336800" y="4752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89200" y="49053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89200" y="4752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17800" y="4829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641600" y="5057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17800" y="5210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89200" y="5210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36800" y="4981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46400" y="4600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46400" y="4448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75000" y="4448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51200" y="4600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946400" y="4295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108200" y="5210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22600" y="48291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94000" y="5057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022600" y="50577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75000" y="49053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175000" y="47529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3403600" y="47529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46400" y="47529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794000" y="42957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565400" y="45243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717800" y="45243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565400" y="43719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794000" y="44481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946400" y="4905375"/>
              <a:ext cx="95250" cy="9842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336800" y="5057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641600" y="4676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098800" y="46005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41600" y="49053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60600" y="5057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89200" y="5057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13000" y="5133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794000" y="4676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58" name="TextBox 87"/>
            <p:cNvSpPr txBox="1">
              <a:spLocks noChangeArrowheads="1"/>
            </p:cNvSpPr>
            <p:nvPr/>
          </p:nvSpPr>
          <p:spPr bwMode="auto">
            <a:xfrm>
              <a:off x="2184400" y="5702300"/>
              <a:ext cx="131445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Prediction</a:t>
              </a:r>
            </a:p>
          </p:txBody>
        </p:sp>
        <p:sp>
          <p:nvSpPr>
            <p:cNvPr id="47159" name="TextBox 88"/>
            <p:cNvSpPr txBox="1">
              <a:spLocks noChangeArrowheads="1"/>
            </p:cNvSpPr>
            <p:nvPr/>
          </p:nvSpPr>
          <p:spPr bwMode="auto">
            <a:xfrm rot="-5400000">
              <a:off x="704057" y="4702968"/>
              <a:ext cx="1282700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Observations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2184400" y="49053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336800" y="5210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641600" y="5133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8200" y="50577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098800" y="43719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794000" y="49053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565400" y="4829175"/>
              <a:ext cx="95250" cy="9842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TextBox 89"/>
            <p:cNvSpPr txBox="1">
              <a:spLocks noChangeArrowheads="1"/>
            </p:cNvSpPr>
            <p:nvPr/>
          </p:nvSpPr>
          <p:spPr bwMode="auto">
            <a:xfrm>
              <a:off x="2335212" y="5197475"/>
              <a:ext cx="3190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a</a:t>
              </a:r>
            </a:p>
          </p:txBody>
        </p:sp>
        <p:sp>
          <p:nvSpPr>
            <p:cNvPr id="70" name="TextBox 89"/>
            <p:cNvSpPr txBox="1">
              <a:spLocks noChangeArrowheads="1"/>
            </p:cNvSpPr>
            <p:nvPr/>
          </p:nvSpPr>
          <p:spPr bwMode="auto">
            <a:xfrm>
              <a:off x="3186112" y="4054475"/>
              <a:ext cx="3190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c</a:t>
              </a:r>
            </a:p>
          </p:txBody>
        </p:sp>
        <p:sp>
          <p:nvSpPr>
            <p:cNvPr id="71" name="TextBox 89"/>
            <p:cNvSpPr txBox="1">
              <a:spLocks noChangeArrowheads="1"/>
            </p:cNvSpPr>
            <p:nvPr/>
          </p:nvSpPr>
          <p:spPr bwMode="auto">
            <a:xfrm>
              <a:off x="3173412" y="5197475"/>
              <a:ext cx="319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b</a:t>
              </a:r>
            </a:p>
          </p:txBody>
        </p:sp>
        <p:sp>
          <p:nvSpPr>
            <p:cNvPr id="72" name="TextBox 89"/>
            <p:cNvSpPr txBox="1">
              <a:spLocks noChangeArrowheads="1"/>
            </p:cNvSpPr>
            <p:nvPr/>
          </p:nvSpPr>
          <p:spPr bwMode="auto">
            <a:xfrm>
              <a:off x="2347912" y="4054475"/>
              <a:ext cx="319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25DBC6-0974-41FD-A6B3-2F8AA80DA06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267700" cy="711200"/>
          </a:xfrm>
        </p:spPr>
        <p:txBody>
          <a:bodyPr/>
          <a:lstStyle/>
          <a:p>
            <a:pPr defTabSz="449263" eaLnBrk="1" hangingPunct="1">
              <a:defRPr/>
            </a:pPr>
            <a:r>
              <a:rPr lang="en-US" sz="2800" dirty="0" smtClean="0">
                <a:latin typeface="+mn-lt"/>
              </a:rPr>
              <a:t>Progress from 2005 to 2008:</a:t>
            </a:r>
            <a:br>
              <a:rPr lang="en-US" sz="2800" dirty="0" smtClean="0">
                <a:latin typeface="+mn-lt"/>
              </a:rPr>
            </a:br>
            <a:r>
              <a:rPr lang="en-US" sz="2800" i="1" dirty="0" smtClean="0">
                <a:solidFill>
                  <a:srgbClr val="3333CC"/>
                </a:solidFill>
                <a:latin typeface="+mn-lt"/>
              </a:rPr>
              <a:t>Ozone Prediction Summary Verification</a:t>
            </a:r>
            <a:r>
              <a:rPr lang="en-US" sz="1200" dirty="0" smtClean="0">
                <a:solidFill>
                  <a:srgbClr val="3333CC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3333CC"/>
                </a:solidFill>
                <a:latin typeface="+mn-lt"/>
              </a:rPr>
            </a:br>
            <a:endParaRPr lang="en-US" sz="2800" b="0" dirty="0" smtClean="0">
              <a:solidFill>
                <a:srgbClr val="3333CC"/>
              </a:solidFill>
              <a:effectLst/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75350" y="2838450"/>
            <a:ext cx="275590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+mn-lt"/>
                <a:cs typeface="Arial" pitchFamily="34" charset="0"/>
              </a:rPr>
              <a:t>2006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Operational, Eastern US</a:t>
            </a:r>
          </a:p>
        </p:txBody>
      </p:sp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2"/>
          <a:srcRect l="1283" t="25494" r="3754" b="5351"/>
          <a:stretch>
            <a:fillRect/>
          </a:stretch>
        </p:blipFill>
        <p:spPr bwMode="auto">
          <a:xfrm>
            <a:off x="466725" y="942975"/>
            <a:ext cx="5105400" cy="1341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0425" y="955675"/>
            <a:ext cx="2997200" cy="98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+mn-lt"/>
                <a:cs typeface="Arial" pitchFamily="34" charset="0"/>
              </a:rPr>
              <a:t>2005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Initial Operational Capability (IOC)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Operational, NE US Domain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18313" y="5670550"/>
            <a:ext cx="1371600" cy="314325"/>
          </a:xfrm>
          <a:prstGeom prst="rect">
            <a:avLst/>
          </a:prstGeom>
          <a:gradFill rotWithShape="1">
            <a:gsLst>
              <a:gs pos="0">
                <a:srgbClr val="EAEAEA">
                  <a:alpha val="0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Operational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34188" y="2876550"/>
            <a:ext cx="1371600" cy="314325"/>
          </a:xfrm>
          <a:prstGeom prst="rect">
            <a:avLst/>
          </a:prstGeom>
          <a:gradFill rotWithShape="1">
            <a:gsLst>
              <a:gs pos="0">
                <a:srgbClr val="EAEAEA">
                  <a:alpha val="0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Operational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70600" y="3843338"/>
            <a:ext cx="30734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+mn-lt"/>
                <a:cs typeface="Arial" pitchFamily="34" charset="0"/>
              </a:rPr>
              <a:t>2007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Experimental, Contiguous US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Approved 9/07 to replace Eastern US config in operations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823075" y="3916363"/>
            <a:ext cx="1371600" cy="314325"/>
          </a:xfrm>
          <a:prstGeom prst="rect">
            <a:avLst/>
          </a:prstGeom>
          <a:solidFill>
            <a:srgbClr val="99FF33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Experimental</a:t>
            </a:r>
          </a:p>
        </p:txBody>
      </p:sp>
      <p:grpSp>
        <p:nvGrpSpPr>
          <p:cNvPr id="49162" name="Group 19"/>
          <p:cNvGrpSpPr>
            <a:grpSpLocks/>
          </p:cNvGrpSpPr>
          <p:nvPr/>
        </p:nvGrpSpPr>
        <p:grpSpPr bwMode="auto">
          <a:xfrm>
            <a:off x="441325" y="3795713"/>
            <a:ext cx="5222875" cy="1541462"/>
            <a:chOff x="430213" y="3998377"/>
            <a:chExt cx="5222875" cy="1541462"/>
          </a:xfrm>
        </p:grpSpPr>
        <p:pic>
          <p:nvPicPr>
            <p:cNvPr id="4917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213" y="3998377"/>
              <a:ext cx="5222875" cy="15414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09863" y="4971514"/>
              <a:ext cx="977900" cy="27146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spcAft>
                  <a:spcPct val="4000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pitchFamily="34" charset="0"/>
                </a:rPr>
                <a:t>CONUS</a:t>
              </a:r>
            </a:p>
          </p:txBody>
        </p:sp>
      </p:grpSp>
      <p:grpSp>
        <p:nvGrpSpPr>
          <p:cNvPr id="49163" name="Group 20"/>
          <p:cNvGrpSpPr>
            <a:grpSpLocks/>
          </p:cNvGrpSpPr>
          <p:nvPr/>
        </p:nvGrpSpPr>
        <p:grpSpPr bwMode="auto">
          <a:xfrm>
            <a:off x="447675" y="2311400"/>
            <a:ext cx="5197475" cy="1498600"/>
            <a:chOff x="448438" y="2525177"/>
            <a:chExt cx="5197475" cy="1498600"/>
          </a:xfrm>
        </p:grpSpPr>
        <p:pic>
          <p:nvPicPr>
            <p:cNvPr id="4916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438" y="2525177"/>
              <a:ext cx="5197475" cy="149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462976" y="3461802"/>
              <a:ext cx="571500" cy="27146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spcAft>
                  <a:spcPct val="4000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Arial" pitchFamily="34" charset="0"/>
                </a:rPr>
                <a:t>EUS</a:t>
              </a: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476500" y="1663700"/>
            <a:ext cx="622300" cy="27146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EUS</a:t>
            </a:r>
          </a:p>
        </p:txBody>
      </p:sp>
      <p:pic>
        <p:nvPicPr>
          <p:cNvPr id="4916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738" y="5381625"/>
            <a:ext cx="5153025" cy="147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735263" y="6257925"/>
            <a:ext cx="977900" cy="27146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CONUS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967413" y="5627688"/>
            <a:ext cx="3009900" cy="665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+mn-lt"/>
                <a:cs typeface="Arial" pitchFamily="34" charset="0"/>
              </a:rPr>
              <a:t>2008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1"/>
                </a:solidFill>
                <a:latin typeface="+mn-lt"/>
                <a:cs typeface="Arial" pitchFamily="34" charset="0"/>
              </a:rPr>
              <a:t>CONUS, wrt  85ppb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263"/>
            <a:ext cx="75438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Ozone sensitivity in the CB05 system:</a:t>
            </a:r>
            <a:br>
              <a:rPr lang="en-US" dirty="0" smtClean="0"/>
            </a:br>
            <a:r>
              <a:rPr lang="en-US" sz="2400" dirty="0" smtClean="0"/>
              <a:t>Experimental and developmental configuration</a:t>
            </a:r>
            <a:endParaRPr lang="en-US" sz="2400" dirty="0"/>
          </a:p>
        </p:txBody>
      </p:sp>
      <p:pic>
        <p:nvPicPr>
          <p:cNvPr id="50178" name="Content Placeholder 6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rcRect l="4024" t="15784" r="13414" b="4932"/>
          <a:stretch>
            <a:fillRect/>
          </a:stretch>
        </p:blipFill>
        <p:spPr>
          <a:xfrm>
            <a:off x="204788" y="1735138"/>
            <a:ext cx="8794750" cy="4719637"/>
          </a:xfrm>
        </p:spPr>
      </p:pic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C84AA3-FD5A-4136-B857-F2F3F2C2304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277813" y="4919663"/>
            <a:ext cx="32115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b="1">
                <a:solidFill>
                  <a:schemeClr val="tx1"/>
                </a:solidFill>
              </a:rPr>
              <a:t>Experimental test configuration</a:t>
            </a:r>
          </a:p>
          <a:p>
            <a:pPr>
              <a:lnSpc>
                <a:spcPct val="80000"/>
              </a:lnSpc>
              <a:spcAft>
                <a:spcPct val="400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4935538" y="4991100"/>
            <a:ext cx="3914775" cy="904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Developmental test configuration with modified:</a:t>
            </a:r>
          </a:p>
          <a:p>
            <a:pPr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- Lateral boundary conditions, </a:t>
            </a:r>
          </a:p>
          <a:p>
            <a:pPr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- Minimum PBL height,</a:t>
            </a:r>
          </a:p>
          <a:p>
            <a:pPr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- Aerodynamic resistance, forest canopy height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77813" y="1254125"/>
            <a:ext cx="8662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Model-minus-</a:t>
            </a:r>
            <a:r>
              <a:rPr lang="en-US" sz="20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AIRNow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observations: mean for daytime in August 2009</a:t>
            </a: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7750175" y="6137275"/>
            <a:ext cx="565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ppbv</a:t>
            </a: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4271963" y="6470650"/>
            <a:ext cx="4284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In depth: Byun et al. in the Processes session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E090AF-564D-4DBD-A0AC-EC5A33096CE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2" name="Slide Number Placeholder 3"/>
          <p:cNvSpPr txBox="1">
            <a:spLocks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86C321-F329-456F-B4D4-D35B7E17926B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28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543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Smoke Forecast Tool:  </a:t>
            </a:r>
            <a:br>
              <a:rPr lang="en-US" sz="2800" smtClean="0"/>
            </a:br>
            <a:r>
              <a:rPr lang="en-US" sz="2800" i="1" smtClean="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400" dirty="0" smtClean="0"/>
              <a:t>Overview</a:t>
            </a:r>
            <a:r>
              <a:rPr lang="en-US" sz="2400" b="0" dirty="0" smtClean="0"/>
              <a:t>  </a:t>
            </a:r>
          </a:p>
          <a:p>
            <a:pPr lvl="1" eaLnBrk="1" hangingPunct="1">
              <a:defRPr/>
            </a:pPr>
            <a:r>
              <a:rPr lang="en-US" sz="2000" b="0" dirty="0" smtClean="0"/>
              <a:t>Passive transport/dispersion computed with HYSPLIT &amp; WRF-NAM (or GFS, OCONUS).  24-hr spin-up, 48-hour prediction made daily with 6Z cycle</a:t>
            </a:r>
          </a:p>
          <a:p>
            <a:pPr marL="0" indent="0" eaLnBrk="1" hangingPunct="1">
              <a:defRPr/>
            </a:pPr>
            <a:r>
              <a:rPr lang="en-US" sz="2400" dirty="0" smtClean="0"/>
              <a:t>Fire Locations</a:t>
            </a:r>
          </a:p>
          <a:p>
            <a:pPr lvl="1" eaLnBrk="1" hangingPunct="1">
              <a:defRPr/>
            </a:pPr>
            <a:r>
              <a:rPr lang="en-US" sz="2000" b="0" dirty="0" smtClean="0"/>
              <a:t>NESDIS/HMS: Filtered ABBA product (only fires with observed associated smoke)</a:t>
            </a:r>
          </a:p>
          <a:p>
            <a:pPr marL="0" indent="0" eaLnBrk="1" hangingPunct="1">
              <a:defRPr/>
            </a:pPr>
            <a:r>
              <a:rPr lang="en-US" sz="2400" dirty="0" smtClean="0"/>
              <a:t>Emissions</a:t>
            </a:r>
          </a:p>
          <a:p>
            <a:pPr lvl="1" eaLnBrk="1" hangingPunct="1">
              <a:defRPr/>
            </a:pPr>
            <a:r>
              <a:rPr lang="en-US" sz="2000" b="0" dirty="0" smtClean="0"/>
              <a:t>USFS’ </a:t>
            </a:r>
            <a:r>
              <a:rPr lang="en-US" sz="2000" b="0" dirty="0" err="1" smtClean="0"/>
              <a:t>BlueSky</a:t>
            </a:r>
            <a:r>
              <a:rPr lang="en-US" sz="2000" b="0" dirty="0" smtClean="0"/>
              <a:t> algorithm for emitted PM2.5 </a:t>
            </a:r>
          </a:p>
          <a:p>
            <a:pPr marL="0" indent="0" eaLnBrk="1" hangingPunct="1">
              <a:defRPr/>
            </a:pPr>
            <a:r>
              <a:rPr lang="en-US" sz="2400" dirty="0" smtClean="0"/>
              <a:t>Smoke Transport/dispersion</a:t>
            </a:r>
          </a:p>
          <a:p>
            <a:pPr lvl="1" eaLnBrk="1" hangingPunct="1">
              <a:defRPr/>
            </a:pPr>
            <a:r>
              <a:rPr lang="en-US" sz="2000" b="0" dirty="0" smtClean="0"/>
              <a:t>HYSPLIT (Lagrangian); plume rise based on combustion heat and meteorology</a:t>
            </a:r>
          </a:p>
          <a:p>
            <a:pPr marL="0" indent="0" eaLnBrk="1" hangingPunct="1">
              <a:defRPr/>
            </a:pPr>
            <a:r>
              <a:rPr lang="en-US" sz="2400" dirty="0" smtClean="0"/>
              <a:t>Verification</a:t>
            </a:r>
          </a:p>
          <a:p>
            <a:pPr lvl="1" eaLnBrk="1" hangingPunct="1">
              <a:defRPr/>
            </a:pPr>
            <a:r>
              <a:rPr lang="en-US" sz="2000" b="0" dirty="0" smtClean="0"/>
              <a:t>Based on satellite imagery for footprint of extent of observed smoke in atmospheric column exceeding threshold of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4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1036591-7860-4BD2-86BC-EF9AD3F2B4A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r"/>
              <a:t>29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2209800" y="2590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 flipH="1">
            <a:off x="2209800" y="48006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2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100013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Smoke Forecast </a:t>
            </a:r>
            <a:r>
              <a:rPr lang="en-US" sz="2800" dirty="0" smtClean="0"/>
              <a:t>Tool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Major Components</a:t>
            </a:r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05438" y="1905000"/>
          <a:ext cx="3738562" cy="4267200"/>
        </p:xfrm>
        <a:graphic>
          <a:graphicData uri="http://schemas.openxmlformats.org/presentationml/2006/ole">
            <p:oleObj spid="_x0000_s1027" name="Chart" r:id="rId4" imgW="3809970" imgH="4114800" progId="MSGraph.Chart.8">
              <p:embed followColorScheme="full"/>
            </p:oleObj>
          </a:graphicData>
        </a:graphic>
      </p:graphicFrame>
      <p:sp>
        <p:nvSpPr>
          <p:cNvPr id="1472518" name="AutoShape 6"/>
          <p:cNvSpPr>
            <a:spLocks noChangeArrowheads="1"/>
          </p:cNvSpPr>
          <p:nvPr/>
        </p:nvSpPr>
        <p:spPr bwMode="auto">
          <a:xfrm>
            <a:off x="882650" y="1524000"/>
            <a:ext cx="2697163" cy="1082675"/>
          </a:xfrm>
          <a:prstGeom prst="flowChartProcess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NWP Model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NAM/WRF-NMM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 dirty="0">
                <a:solidFill>
                  <a:srgbClr val="3333CC"/>
                </a:solidFill>
                <a:latin typeface="Verdana" pitchFamily="34" charset="0"/>
              </a:rPr>
              <a:t>NOAA/NWS</a:t>
            </a:r>
          </a:p>
        </p:txBody>
      </p:sp>
      <p:sp>
        <p:nvSpPr>
          <p:cNvPr id="1472519" name="AutoShape 7"/>
          <p:cNvSpPr>
            <a:spLocks noChangeArrowheads="1"/>
          </p:cNvSpPr>
          <p:nvPr/>
        </p:nvSpPr>
        <p:spPr bwMode="auto">
          <a:xfrm>
            <a:off x="685800" y="3962400"/>
            <a:ext cx="3155950" cy="838200"/>
          </a:xfrm>
          <a:prstGeom prst="flowChartProcess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472520" name="Text Box 8"/>
          <p:cNvSpPr txBox="1">
            <a:spLocks noChangeArrowheads="1"/>
          </p:cNvSpPr>
          <p:nvPr/>
        </p:nvSpPr>
        <p:spPr bwMode="auto">
          <a:xfrm>
            <a:off x="990600" y="3962400"/>
            <a:ext cx="2667000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2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endParaRPr lang="en-US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HYSPLIT Module: </a:t>
            </a:r>
          </a:p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NOAA/OAR</a:t>
            </a:r>
            <a:endParaRPr lang="en-US" sz="1600" b="1">
              <a:solidFill>
                <a:srgbClr val="00CC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72522" name="Oval 10"/>
          <p:cNvSpPr>
            <a:spLocks noChangeArrowheads="1"/>
          </p:cNvSpPr>
          <p:nvPr/>
        </p:nvSpPr>
        <p:spPr bwMode="auto">
          <a:xfrm>
            <a:off x="4770438" y="1479550"/>
            <a:ext cx="2470150" cy="102076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Weather </a:t>
            </a:r>
          </a:p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Observations</a:t>
            </a:r>
          </a:p>
        </p:txBody>
      </p:sp>
      <p:sp>
        <p:nvSpPr>
          <p:cNvPr id="1472523" name="AutoShape 11"/>
          <p:cNvSpPr>
            <a:spLocks noChangeArrowheads="1"/>
          </p:cNvSpPr>
          <p:nvPr/>
        </p:nvSpPr>
        <p:spPr bwMode="auto">
          <a:xfrm>
            <a:off x="4800600" y="3886200"/>
            <a:ext cx="2470150" cy="1081088"/>
          </a:xfrm>
          <a:prstGeom prst="flowChartPunchedCard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80000"/>
              </a:lnSpc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USFS’s </a:t>
            </a:r>
            <a:r>
              <a:rPr lang="en-US" sz="1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BlueSky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</a:p>
          <a:p>
            <a:pPr marL="609600" indent="-609600" algn="ctr" eaLnBrk="0" hangingPunct="0">
              <a:lnSpc>
                <a:spcPct val="80000"/>
              </a:lnSpc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Emissions Inventory:</a:t>
            </a:r>
            <a:endParaRPr lang="en-US" sz="1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609600" indent="-609600" algn="ctr" eaLnBrk="0" hangingPunct="0">
              <a:lnSpc>
                <a:spcPct val="80000"/>
              </a:lnSpc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USFS  </a:t>
            </a:r>
            <a:r>
              <a:rPr lang="en-US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</p:txBody>
      </p:sp>
      <p:sp>
        <p:nvSpPr>
          <p:cNvPr id="1472524" name="Oval 12"/>
          <p:cNvSpPr>
            <a:spLocks noChangeArrowheads="1"/>
          </p:cNvSpPr>
          <p:nvPr/>
        </p:nvSpPr>
        <p:spPr bwMode="auto">
          <a:xfrm>
            <a:off x="1143000" y="5334000"/>
            <a:ext cx="2211388" cy="1219200"/>
          </a:xfrm>
          <a:prstGeom prst="ellipse">
            <a:avLst/>
          </a:prstGeom>
          <a:solidFill>
            <a:srgbClr val="FFFFCC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FontTx/>
              <a:buAutoNum type="arabicPeriod"/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H="1" flipV="1">
            <a:off x="3657600" y="1995488"/>
            <a:ext cx="1096963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H="1">
            <a:off x="3886200" y="41910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2533" name="Oval 21"/>
          <p:cNvSpPr>
            <a:spLocks noChangeArrowheads="1"/>
          </p:cNvSpPr>
          <p:nvPr/>
        </p:nvSpPr>
        <p:spPr bwMode="auto">
          <a:xfrm>
            <a:off x="6400800" y="2590800"/>
            <a:ext cx="2470150" cy="102076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NESDIS HMS</a:t>
            </a:r>
          </a:p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Fire Locations</a:t>
            </a:r>
          </a:p>
        </p:txBody>
      </p:sp>
      <p:cxnSp>
        <p:nvCxnSpPr>
          <p:cNvPr id="1041" name="AutoShape 24"/>
          <p:cNvCxnSpPr>
            <a:cxnSpLocks noChangeShapeType="1"/>
            <a:endCxn id="1472523" idx="3"/>
          </p:cNvCxnSpPr>
          <p:nvPr/>
        </p:nvCxnSpPr>
        <p:spPr bwMode="auto">
          <a:xfrm rot="-5400000" flipH="1" flipV="1">
            <a:off x="7136606" y="3715544"/>
            <a:ext cx="846138" cy="577850"/>
          </a:xfrm>
          <a:prstGeom prst="bentConnector4">
            <a:avLst>
              <a:gd name="adj1" fmla="val 101125"/>
              <a:gd name="adj2" fmla="val 8296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triangle" w="med" len="med"/>
          </a:ln>
        </p:spPr>
      </p:cxnSp>
      <p:sp>
        <p:nvSpPr>
          <p:cNvPr id="1472539" name="Oval 27"/>
          <p:cNvSpPr>
            <a:spLocks noChangeArrowheads="1"/>
          </p:cNvSpPr>
          <p:nvPr/>
        </p:nvSpPr>
        <p:spPr bwMode="auto">
          <a:xfrm>
            <a:off x="4572000" y="5410200"/>
            <a:ext cx="2470150" cy="944563"/>
          </a:xfrm>
          <a:prstGeom prst="ellipse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Verification: </a:t>
            </a:r>
          </a:p>
          <a:p>
            <a:pPr marL="609600" indent="-609600" algn="ctr" eaLnBrk="0" hangingPunct="0">
              <a:lnSpc>
                <a:spcPct val="50000"/>
              </a:lnSpc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defRPr/>
            </a:pPr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NESDIS/GASP Smoke</a:t>
            </a:r>
          </a:p>
        </p:txBody>
      </p:sp>
      <p:sp>
        <p:nvSpPr>
          <p:cNvPr id="1043" name="Line 28"/>
          <p:cNvSpPr>
            <a:spLocks noChangeShapeType="1"/>
          </p:cNvSpPr>
          <p:nvPr/>
        </p:nvSpPr>
        <p:spPr bwMode="auto">
          <a:xfrm>
            <a:off x="3352800" y="5867400"/>
            <a:ext cx="1219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29"/>
          <p:cNvSpPr>
            <a:spLocks noChangeShapeType="1"/>
          </p:cNvSpPr>
          <p:nvPr/>
        </p:nvSpPr>
        <p:spPr bwMode="auto">
          <a:xfrm>
            <a:off x="7086600" y="58674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5480050"/>
            <a:ext cx="1066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3"/>
          <p:cNvPicPr>
            <a:picLocks noChangeAspect="1" noChangeArrowheads="1"/>
          </p:cNvPicPr>
          <p:nvPr/>
        </p:nvPicPr>
        <p:blipFill>
          <a:blip r:embed="rId6"/>
          <a:srcRect b="1881"/>
          <a:stretch>
            <a:fillRect/>
          </a:stretch>
        </p:blipFill>
        <p:spPr bwMode="auto">
          <a:xfrm>
            <a:off x="7467600" y="5297488"/>
            <a:ext cx="155575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01FBD8-E7B5-4864-BE10-E50A722D950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1068388"/>
            <a:ext cx="5781675" cy="2478087"/>
          </a:xfrm>
          <a:prstGeom prst="rect">
            <a:avLst/>
          </a:prstGeom>
          <a:solidFill>
            <a:schemeClr val="hlink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Model Components: Linked numerical prediction system</a:t>
            </a: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Operationally integrated on NCEP’s supercomputer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NCEP mesoscale NWP: </a:t>
            </a:r>
            <a:r>
              <a:rPr lang="en-US" sz="16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WRF-NMMB</a:t>
            </a: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NOAA/EPA community model for AQ: CMAQ 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NOAA HYSPLIT model for smoke prediction</a:t>
            </a:r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Observational Input:  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NWS weather observations; NESDIS fire locations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EPA emissions inventory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177800"/>
            <a:ext cx="7543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National Air Quality Forecast Capability</a:t>
            </a:r>
            <a:br>
              <a:rPr lang="en-US" sz="2800" smtClean="0"/>
            </a:br>
            <a:r>
              <a:rPr lang="en-US" sz="2800" i="1" smtClean="0">
                <a:solidFill>
                  <a:schemeClr val="accent2"/>
                </a:solidFill>
              </a:rPr>
              <a:t> End-to-End Operational Capability</a:t>
            </a:r>
            <a:endParaRPr lang="en-US" sz="1800" b="0" smtClean="0">
              <a:solidFill>
                <a:schemeClr val="accent2"/>
              </a:solidFill>
              <a:latin typeface="TradeGothicLHBoldExtended" pitchFamily="2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3546475"/>
            <a:ext cx="5781675" cy="2986088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Gridded forecast guidance products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On NWS servers: </a:t>
            </a:r>
            <a:r>
              <a:rPr lang="en-US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airquality.weather.gov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 and ftp-servers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On EPA servers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Updated 2x daily</a:t>
            </a:r>
            <a:endParaRPr lang="en-US" sz="1200" b="1" i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Verification basis, near-real time: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  	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Arial" pitchFamily="34" charset="0"/>
            </a:endParaRP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Ground-level AIRNow observations 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Satellite smoke observations</a:t>
            </a:r>
          </a:p>
          <a:p>
            <a:pPr marL="457200" indent="-457200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Customer outreach/feedback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State &amp; Local AQ forecasters coordinated with EPA</a:t>
            </a:r>
          </a:p>
          <a:p>
            <a:pPr marL="838200" lvl="1" indent="-381000">
              <a:lnSpc>
                <a:spcPct val="80000"/>
              </a:lnSpc>
              <a:spcAft>
                <a:spcPct val="40000"/>
              </a:spcAft>
              <a:buFontTx/>
              <a:buChar char="•"/>
              <a:defRPr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itchFamily="34" charset="0"/>
              </a:rPr>
              <a:t>Public and Private Sector AQ constituents</a:t>
            </a:r>
          </a:p>
        </p:txBody>
      </p:sp>
      <p:pic>
        <p:nvPicPr>
          <p:cNvPr id="2150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5" y="3008313"/>
            <a:ext cx="2263775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7383463" y="4421188"/>
            <a:ext cx="87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AIRNow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1006475"/>
            <a:ext cx="24320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4732338"/>
            <a:ext cx="2468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B17859-0983-46F8-9623-1E1A0E61FA2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768350" y="233363"/>
            <a:ext cx="7543800" cy="533400"/>
          </a:xfrm>
        </p:spPr>
        <p:txBody>
          <a:bodyPr/>
          <a:lstStyle/>
          <a:p>
            <a:r>
              <a:rPr lang="en-US" sz="2400" smtClean="0">
                <a:effectLst/>
              </a:rPr>
              <a:t>Dust simulation compared with IMPROVE data</a:t>
            </a:r>
          </a:p>
        </p:txBody>
      </p:sp>
      <p:sp>
        <p:nvSpPr>
          <p:cNvPr id="55299" name="Slide Number Placeholder 4"/>
          <p:cNvSpPr txBox="1">
            <a:spLocks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AC56D1-AF2D-4EA0-8160-417C3606FC2A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30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104900"/>
            <a:ext cx="55118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5732463" y="1052513"/>
            <a:ext cx="34115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HYSPLIT simulated air concentrations are compared with IMPROVE data in southern California and western Arizona:</a:t>
            </a:r>
          </a:p>
          <a:p>
            <a:pPr marL="90488" lvl="1" indent="-90488">
              <a:spcAft>
                <a:spcPts val="1000"/>
              </a:spcAft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Model simulations: contours </a:t>
            </a:r>
          </a:p>
          <a:p>
            <a:pPr marL="90488" lvl="1" indent="-90488">
              <a:spcAft>
                <a:spcPts val="1000"/>
              </a:spcAft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IMPROVE dust concentration: numbers next to “+“</a:t>
            </a:r>
          </a:p>
          <a:p>
            <a:pPr marL="90488" lvl="1" indent="-90488">
              <a:spcAft>
                <a:spcPts val="1000"/>
              </a:spcAft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Variability in model simulation</a:t>
            </a:r>
          </a:p>
          <a:p>
            <a:pPr marL="90488" lvl="1" indent="-90488">
              <a:spcAft>
                <a:spcPts val="1000"/>
              </a:spcAft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Highest measured value in Phoenix</a:t>
            </a:r>
          </a:p>
          <a:p>
            <a:pPr marL="90488" lvl="1" indent="-90488">
              <a:spcAft>
                <a:spcPts val="1000"/>
              </a:spcAft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Model and IMPROVE comparable in 3-10 ug/m</a:t>
            </a:r>
            <a:r>
              <a:rPr lang="en-US" sz="1600" b="1" baseline="3000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600" b="1">
                <a:solidFill>
                  <a:srgbClr val="000000"/>
                </a:solidFill>
                <a:latin typeface="Arial" charset="0"/>
              </a:rPr>
              <a:t> range</a:t>
            </a:r>
          </a:p>
          <a:p>
            <a:pPr marL="90488" lvl="1" indent="-90488">
              <a:spcAft>
                <a:spcPts val="1000"/>
              </a:spcAft>
              <a:buFont typeface="Arial" charset="0"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Spotty pattern indicates under-prediction. Considering ways for improving representation of smaller dust emission sources.</a:t>
            </a: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6007100" y="6300788"/>
            <a:ext cx="2344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Arial" charset="0"/>
              </a:rPr>
              <a:t>(Draxler et al., JGR, 2010)</a:t>
            </a:r>
            <a:endParaRPr lang="en-US" b="1" i="1"/>
          </a:p>
        </p:txBody>
      </p:sp>
      <p:sp>
        <p:nvSpPr>
          <p:cNvPr id="11" name="Rectangle 10"/>
          <p:cNvSpPr/>
          <p:nvPr/>
        </p:nvSpPr>
        <p:spPr>
          <a:xfrm>
            <a:off x="560388" y="1101725"/>
            <a:ext cx="49164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June-July 2007 average dust concentration</a:t>
            </a:r>
          </a:p>
        </p:txBody>
      </p:sp>
      <p:pic>
        <p:nvPicPr>
          <p:cNvPr id="5530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5788" y="0"/>
            <a:ext cx="9382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011454-56E9-4989-9262-BED96BFC05E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90488"/>
            <a:ext cx="7543800" cy="533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dirty="0" smtClean="0"/>
              <a:t>Developmental Aerosol Predictions: </a:t>
            </a:r>
            <a:r>
              <a:rPr lang="en-US" sz="2800" i="1" dirty="0" smtClean="0">
                <a:solidFill>
                  <a:schemeClr val="accent2"/>
                </a:solidFill>
              </a:rPr>
              <a:t>Summary Verification, 2011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1069014"/>
          <a:ext cx="9144000" cy="252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324" name="AutoShape 4" descr="http://slosh.nws.noaa.gov/aqverif/mapspm/5x0620110401pm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84563"/>
            <a:ext cx="458311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98725" y="6294438"/>
            <a:ext cx="1423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April 1, 2011</a:t>
            </a:r>
          </a:p>
        </p:txBody>
      </p:sp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113" y="3484563"/>
            <a:ext cx="4560887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27875" y="6294438"/>
            <a:ext cx="1423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July 14, 2011</a:t>
            </a:r>
          </a:p>
        </p:txBody>
      </p:sp>
      <p:cxnSp>
        <p:nvCxnSpPr>
          <p:cNvPr id="56329" name="Straight Arrow Connector 9"/>
          <p:cNvCxnSpPr>
            <a:cxnSpLocks noChangeShapeType="1"/>
          </p:cNvCxnSpPr>
          <p:nvPr/>
        </p:nvCxnSpPr>
        <p:spPr bwMode="auto">
          <a:xfrm flipH="1" flipV="1">
            <a:off x="627063" y="2403475"/>
            <a:ext cx="1663700" cy="10810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6330" name="Straight Arrow Connector 12"/>
          <p:cNvCxnSpPr>
            <a:cxnSpLocks noChangeShapeType="1"/>
          </p:cNvCxnSpPr>
          <p:nvPr/>
        </p:nvCxnSpPr>
        <p:spPr bwMode="auto">
          <a:xfrm flipH="1" flipV="1">
            <a:off x="6251575" y="1828800"/>
            <a:ext cx="611188" cy="16557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B47A3F-AE73-4353-AFD4-2476E87C4C8C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32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031875" y="219075"/>
            <a:ext cx="7221538" cy="533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AQ Forecaster Feedback Examples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317500" y="890588"/>
            <a:ext cx="3206750" cy="5738812"/>
          </a:xfrm>
        </p:spPr>
        <p:txBody>
          <a:bodyPr/>
          <a:lstStyle/>
          <a:p>
            <a:pPr marL="0">
              <a:defRPr/>
            </a:pPr>
            <a:endParaRPr lang="en-US" sz="1800" dirty="0" smtClean="0"/>
          </a:p>
          <a:p>
            <a:pPr marL="0">
              <a:defRPr/>
            </a:pPr>
            <a:r>
              <a:rPr lang="en-US" sz="1800" dirty="0" smtClean="0"/>
              <a:t>Michael Geigert, CT Department of Environmental Protection: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b="0" i="0" dirty="0" smtClean="0">
                <a:effectLst/>
              </a:rPr>
              <a:t>Analyzed case on July 11 AIRNow data vs 12Z operational ozone model run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b="0" i="0" dirty="0" smtClean="0">
                <a:effectLst/>
              </a:rPr>
              <a:t> Model </a:t>
            </a:r>
            <a:r>
              <a:rPr lang="en-US" sz="1800" b="0" i="0" dirty="0">
                <a:effectLst/>
              </a:rPr>
              <a:t>still over-predicting in most cases, however not </a:t>
            </a:r>
            <a:r>
              <a:rPr lang="en-US" sz="1800" b="0" i="0" dirty="0" smtClean="0">
                <a:effectLst/>
              </a:rPr>
              <a:t>unreasonable</a:t>
            </a:r>
            <a:endParaRPr lang="en-US" sz="1800" b="0" i="0" dirty="0">
              <a:effectLst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b="0" i="0" dirty="0">
                <a:effectLst/>
              </a:rPr>
              <a:t>Model does not yet have the resolution to pick up hourly fluctuations of plume location and </a:t>
            </a:r>
            <a:r>
              <a:rPr lang="en-US" sz="1800" b="0" i="0" dirty="0" smtClean="0">
                <a:effectLst/>
              </a:rPr>
              <a:t>intensity</a:t>
            </a:r>
            <a:endParaRPr lang="en-US" sz="1800" b="0" i="0" dirty="0">
              <a:effectLst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800" b="0" i="0" dirty="0">
                <a:effectLst/>
              </a:rPr>
              <a:t>Still most problematic at coastal sites, but it still performed very well </a:t>
            </a:r>
            <a:r>
              <a:rPr lang="en-US" sz="1800" b="0" i="0" dirty="0" smtClean="0">
                <a:effectLst/>
              </a:rPr>
              <a:t>overall</a:t>
            </a:r>
            <a:endParaRPr lang="en-US" sz="1800" b="0" i="0" dirty="0">
              <a:effectLst/>
            </a:endParaRPr>
          </a:p>
          <a:p>
            <a:pPr marL="0">
              <a:buFont typeface="Arial" pitchFamily="34" charset="0"/>
              <a:buChar char="•"/>
              <a:defRPr/>
            </a:pPr>
            <a:endParaRPr lang="en-US" sz="1800" b="0" dirty="0" smtClean="0"/>
          </a:p>
        </p:txBody>
      </p:sp>
      <p:pic>
        <p:nvPicPr>
          <p:cNvPr id="57348" name="Picture 2" descr="http://www.emc.ncep.noaa.gov/mmb/aq/prod/20110711_p6/5xday1mx8NE_t12z.gif"/>
          <p:cNvPicPr>
            <a:picLocks noChangeAspect="1" noChangeArrowheads="1"/>
          </p:cNvPicPr>
          <p:nvPr/>
        </p:nvPicPr>
        <p:blipFill>
          <a:blip r:embed="rId2"/>
          <a:srcRect l="24435" t="4572" r="4655" b="1524"/>
          <a:stretch>
            <a:fillRect/>
          </a:stretch>
        </p:blipFill>
        <p:spPr bwMode="auto">
          <a:xfrm>
            <a:off x="3689350" y="895350"/>
            <a:ext cx="36512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3914775" y="126682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ambria" pitchFamily="18" charset="0"/>
              </a:rPr>
              <a:t>Modeled</a:t>
            </a:r>
          </a:p>
        </p:txBody>
      </p:sp>
      <p:pic>
        <p:nvPicPr>
          <p:cNvPr id="57350" name="Picture 6" descr="Peak Ozone (8-hour) - http://www.epa.gov/airnow/2011/20110711/peak_o3_ny_pa_n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3895725"/>
            <a:ext cx="34194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 rot="19612684">
            <a:off x="3963988" y="2300288"/>
            <a:ext cx="1600200" cy="787400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 rot="19612684">
            <a:off x="5734050" y="4491038"/>
            <a:ext cx="1600200" cy="787400"/>
          </a:xfrm>
          <a:prstGeom prst="ellipse">
            <a:avLst/>
          </a:prstGeom>
          <a:noFill/>
          <a:ln w="762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n-US"/>
          </a:p>
        </p:txBody>
      </p:sp>
      <p:cxnSp>
        <p:nvCxnSpPr>
          <p:cNvPr id="57353" name="Straight Arrow Connector 15"/>
          <p:cNvCxnSpPr>
            <a:cxnSpLocks noChangeShapeType="1"/>
            <a:stCxn id="23" idx="3"/>
            <a:endCxn id="8" idx="3"/>
          </p:cNvCxnSpPr>
          <p:nvPr/>
        </p:nvCxnSpPr>
        <p:spPr bwMode="auto">
          <a:xfrm flipH="1" flipV="1">
            <a:off x="4441825" y="3235325"/>
            <a:ext cx="198438" cy="2338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354" name="Straight Arrow Connector 20"/>
          <p:cNvCxnSpPr>
            <a:cxnSpLocks noChangeShapeType="1"/>
            <a:stCxn id="23" idx="3"/>
            <a:endCxn id="15" idx="2"/>
          </p:cNvCxnSpPr>
          <p:nvPr/>
        </p:nvCxnSpPr>
        <p:spPr bwMode="auto">
          <a:xfrm flipV="1">
            <a:off x="4640263" y="5321300"/>
            <a:ext cx="1223962" cy="2524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3189288" y="5205413"/>
            <a:ext cx="1450975" cy="738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+mn-lt"/>
                <a:cs typeface="Estrangelo Edessa" pitchFamily="66" charset="0"/>
              </a:rPr>
              <a:t>Examples of model overprediction</a:t>
            </a:r>
          </a:p>
        </p:txBody>
      </p:sp>
      <p:sp>
        <p:nvSpPr>
          <p:cNvPr id="57356" name="Oval 28"/>
          <p:cNvSpPr>
            <a:spLocks noChangeArrowheads="1"/>
          </p:cNvSpPr>
          <p:nvPr/>
        </p:nvSpPr>
        <p:spPr bwMode="auto">
          <a:xfrm rot="-1987316">
            <a:off x="4714875" y="2965450"/>
            <a:ext cx="1600200" cy="787400"/>
          </a:xfrm>
          <a:prstGeom prst="ellipse">
            <a:avLst/>
          </a:prstGeom>
          <a:noFill/>
          <a:ln w="76200" algn="ctr">
            <a:solidFill>
              <a:srgbClr val="00A0F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sp>
        <p:nvSpPr>
          <p:cNvPr id="57357" name="Oval 29"/>
          <p:cNvSpPr>
            <a:spLocks noChangeArrowheads="1"/>
          </p:cNvSpPr>
          <p:nvPr/>
        </p:nvSpPr>
        <p:spPr bwMode="auto">
          <a:xfrm rot="-1987316">
            <a:off x="7038975" y="5181600"/>
            <a:ext cx="1600200" cy="785813"/>
          </a:xfrm>
          <a:prstGeom prst="ellipse">
            <a:avLst/>
          </a:prstGeom>
          <a:noFill/>
          <a:ln w="76200" algn="ctr">
            <a:solidFill>
              <a:srgbClr val="00A0F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cxnSp>
        <p:nvCxnSpPr>
          <p:cNvPr id="57358" name="Straight Arrow Connector 30"/>
          <p:cNvCxnSpPr>
            <a:cxnSpLocks noChangeShapeType="1"/>
            <a:endCxn id="57357" idx="2"/>
          </p:cNvCxnSpPr>
          <p:nvPr/>
        </p:nvCxnSpPr>
        <p:spPr bwMode="auto">
          <a:xfrm>
            <a:off x="4629150" y="5573713"/>
            <a:ext cx="2540000" cy="438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7359" name="Straight Arrow Connector 31"/>
          <p:cNvCxnSpPr>
            <a:cxnSpLocks noChangeShapeType="1"/>
            <a:stCxn id="23" idx="3"/>
            <a:endCxn id="57356" idx="2"/>
          </p:cNvCxnSpPr>
          <p:nvPr/>
        </p:nvCxnSpPr>
        <p:spPr bwMode="auto">
          <a:xfrm flipV="1">
            <a:off x="4640263" y="3795713"/>
            <a:ext cx="204787" cy="1778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8142E4-43AA-4E49-BD99-31C26904BA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3988"/>
            <a:ext cx="7543800" cy="9382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dirty="0" smtClean="0"/>
              <a:t>Progress in 2011</a:t>
            </a:r>
            <a:br>
              <a:rPr lang="en-US" sz="2800" dirty="0" smtClean="0"/>
            </a:br>
            <a:r>
              <a:rPr lang="en-US" sz="2600" b="0" i="1" dirty="0" smtClean="0">
                <a:solidFill>
                  <a:srgbClr val="3333E6"/>
                </a:solidFill>
                <a:effectLst/>
              </a:rPr>
              <a:t>Ozone, smoke nationwide; dust testing</a:t>
            </a:r>
            <a:endParaRPr lang="en-US" sz="2600" dirty="0" smtClean="0">
              <a:solidFill>
                <a:srgbClr val="3333E6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defRPr sz="28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39725" indent="-2254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692150" indent="-238125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–"/>
              <a:defRPr sz="20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30288" indent="-223838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•"/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1370013" indent="-22225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18272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2844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27416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198813" indent="-222250" algn="l" rtl="0" fontAlgn="base">
              <a:lnSpc>
                <a:spcPct val="85000"/>
              </a:lnSpc>
              <a:spcBef>
                <a:spcPct val="0"/>
              </a:spcBef>
              <a:spcAft>
                <a:spcPct val="40000"/>
              </a:spcAft>
              <a:buChar char="»"/>
              <a:defRPr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defRPr/>
            </a:pPr>
            <a:endParaRPr lang="en-US" i="0" smtClean="0"/>
          </a:p>
          <a:p>
            <a:pPr marL="0" indent="0" algn="ctr" eaLnBrk="1" hangingPunct="1">
              <a:defRPr/>
            </a:pPr>
            <a:endParaRPr lang="en-US" i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8450" y="1184275"/>
            <a:ext cx="8432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</a:pPr>
            <a:r>
              <a:rPr lang="en-US" sz="1800" b="1" i="1">
                <a:solidFill>
                  <a:schemeClr val="tx1"/>
                </a:solidFill>
                <a:latin typeface="Arial" charset="0"/>
              </a:rPr>
              <a:t>Ozone Upgrades: Nationwide predictions since 9/10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 u="sng">
                <a:solidFill>
                  <a:schemeClr val="tx1"/>
                </a:solidFill>
                <a:latin typeface="Arial" charset="0"/>
              </a:rPr>
              <a:t>Operations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 Updated emissions for 2011 (CEM point sources, DOE projection factors); Predictions driven by a new NMMB meteorological model (since 10/18/11)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 u="sng">
                <a:solidFill>
                  <a:schemeClr val="tx1"/>
                </a:solidFill>
                <a:latin typeface="Arial" charset="0"/>
              </a:rPr>
              <a:t>Experimental testing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 CB-05 mechanism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 u="sng">
                <a:solidFill>
                  <a:schemeClr val="tx1"/>
                </a:solidFill>
                <a:latin typeface="Arial" charset="0"/>
              </a:rPr>
              <a:t>Developmental testing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 Changing boundary conditions, dry deposition, PBL in CB-05; testing newer CMAQ 4.7.1 driven by NMMB meteorological model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</a:pPr>
            <a:r>
              <a:rPr lang="en-US" sz="1800" b="1" i="1">
                <a:solidFill>
                  <a:schemeClr val="tx1"/>
                </a:solidFill>
                <a:latin typeface="Arial" charset="0"/>
              </a:rPr>
              <a:t>Smoke:  Expanded Forecast Guidance Nationwide</a:t>
            </a:r>
            <a:endParaRPr lang="en-US" b="1" i="1">
              <a:solidFill>
                <a:schemeClr val="tx1"/>
              </a:solidFill>
              <a:latin typeface="Arial" charset="0"/>
            </a:endParaRP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 u="sng">
                <a:solidFill>
                  <a:schemeClr val="tx1"/>
                </a:solidFill>
                <a:latin typeface="Arial" charset="0"/>
              </a:rPr>
              <a:t>Developmental testing</a:t>
            </a:r>
            <a:r>
              <a:rPr lang="en-US" i="1">
                <a:solidFill>
                  <a:schemeClr val="tx1"/>
                </a:solidFill>
                <a:latin typeface="Arial" charset="0"/>
              </a:rPr>
              <a:t>: Improvements to verification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</a:pPr>
            <a:r>
              <a:rPr lang="en-US" sz="1800" b="1" i="1">
                <a:solidFill>
                  <a:schemeClr val="tx1"/>
                </a:solidFill>
                <a:latin typeface="Arial" charset="0"/>
              </a:rPr>
              <a:t>Aerosols:  Developmental testing providing comprehensive dataset for diagnostic evaluations.  (CONUS)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Testing CMAQ 4.6 and 4.7.1 with CB-05 chemical mechanism with AERO-4 aerosol modules</a:t>
            </a:r>
          </a:p>
          <a:p>
            <a:pPr marL="1149350" lvl="3" indent="-342900">
              <a:lnSpc>
                <a:spcPct val="90000"/>
              </a:lnSpc>
              <a:spcAft>
                <a:spcPct val="40000"/>
              </a:spcAft>
              <a:buFontTx/>
              <a:buChar char="•"/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Qualitative; summertime underprediction consistent with missing source inputs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Dust and smoke inputs: testing dust contributions to PM2.5 from global sources</a:t>
            </a:r>
          </a:p>
          <a:p>
            <a:pPr marL="1149350" lvl="3" indent="-342900">
              <a:lnSpc>
                <a:spcPct val="90000"/>
              </a:lnSpc>
              <a:spcAft>
                <a:spcPct val="40000"/>
              </a:spcAft>
              <a:buFontTx/>
              <a:buChar char="•"/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Real-time testing of combining smoke inputs with CMAQ-aerosol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b="1" i="1">
                <a:solidFill>
                  <a:schemeClr val="tx1"/>
                </a:solidFill>
                <a:latin typeface="Arial" charset="0"/>
              </a:rPr>
              <a:t>Experimental testing of dust prediction from CONUS sources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b="1" i="1">
                <a:solidFill>
                  <a:schemeClr val="tx1"/>
                </a:solidFill>
                <a:latin typeface="Arial" charset="0"/>
              </a:rPr>
              <a:t>Real-time testing of assimilation of surface PM2.5 measurements </a:t>
            </a:r>
          </a:p>
          <a:p>
            <a:pPr marL="835025" lvl="2" indent="-381000">
              <a:lnSpc>
                <a:spcPct val="90000"/>
              </a:lnSpc>
              <a:spcAft>
                <a:spcPct val="40000"/>
              </a:spcAft>
              <a:buFontTx/>
              <a:buChar char="–"/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R&amp;D efforts continuing in chemical data assimilation, real-time emissions sources, advanced chemical mechanisms</a:t>
            </a:r>
          </a:p>
          <a:p>
            <a:pPr marL="533400" indent="-533400">
              <a:lnSpc>
                <a:spcPct val="90000"/>
              </a:lnSpc>
              <a:spcAft>
                <a:spcPct val="40000"/>
              </a:spcAft>
            </a:pPr>
            <a:endParaRPr lang="en-US" sz="1800" i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EA0AE08-9C68-43F1-8263-0777CC6458A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19075"/>
            <a:ext cx="7543800" cy="53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Operational Nationwide Ozone</a:t>
            </a:r>
            <a:endParaRPr lang="en-US" dirty="0"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963738" y="723900"/>
            <a:ext cx="5559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Operational predictions at http://airquality.weather.gov/</a:t>
            </a:r>
          </a:p>
        </p:txBody>
      </p:sp>
      <p:pic>
        <p:nvPicPr>
          <p:cNvPr id="24580" name="Picture 2" descr="C:\Users\m29226\Desktop\oz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1285875"/>
            <a:ext cx="28829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8963" y="3656013"/>
            <a:ext cx="2533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1-Hr Average Ozone</a:t>
            </a:r>
          </a:p>
        </p:txBody>
      </p:sp>
      <p:pic>
        <p:nvPicPr>
          <p:cNvPr id="24582" name="Picture 3" descr="C:\Users\m29226\Desktop\8hroz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4354513"/>
            <a:ext cx="2882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8963" y="3948113"/>
            <a:ext cx="2533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8-Hr Average Ozone</a:t>
            </a:r>
          </a:p>
        </p:txBody>
      </p:sp>
      <p:pic>
        <p:nvPicPr>
          <p:cNvPr id="24584" name="Picture 4" descr="C:\Users\m29226\Desktop\1hrozonea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1285875"/>
            <a:ext cx="24177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00450" y="3670300"/>
            <a:ext cx="2533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1-Hr Average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0450" y="3948113"/>
            <a:ext cx="2533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8-Hr Average Ozone</a:t>
            </a:r>
          </a:p>
        </p:txBody>
      </p:sp>
      <p:pic>
        <p:nvPicPr>
          <p:cNvPr id="24587" name="Picture 5" descr="C:\Users\m29226\Desktop\8hrozonea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6338" y="4354513"/>
            <a:ext cx="24177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6" descr="C:\Users\m29226\Desktop\1hrozone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338263"/>
            <a:ext cx="2105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46838" y="3656013"/>
            <a:ext cx="2533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1-Hr Average Ozone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6838" y="3960813"/>
            <a:ext cx="25336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8-Hr Average Ozone</a:t>
            </a:r>
          </a:p>
        </p:txBody>
      </p:sp>
      <p:pic>
        <p:nvPicPr>
          <p:cNvPr id="24591" name="Picture 7" descr="C:\Users\m29226\Desktop\8hrozoneH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0850" y="4354513"/>
            <a:ext cx="19224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A905A0-169C-4D76-8BA2-86A85ED767C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8267700" cy="711200"/>
          </a:xfrm>
        </p:spPr>
        <p:txBody>
          <a:bodyPr/>
          <a:lstStyle/>
          <a:p>
            <a:pPr defTabSz="449263" eaLnBrk="1" hangingPunct="1">
              <a:lnSpc>
                <a:spcPct val="100000"/>
              </a:lnSpc>
              <a:defRPr/>
            </a:pPr>
            <a:r>
              <a:rPr lang="en-US" sz="2800" dirty="0" smtClean="0">
                <a:latin typeface="+mn-lt"/>
              </a:rPr>
              <a:t>CONUS ozone prediction: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Summary verification 2009 to 2011 </a:t>
            </a: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endParaRPr lang="en-US" sz="2800" b="0" dirty="0" smtClean="0">
              <a:effectLst/>
              <a:latin typeface="+mn-lt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134100" y="1338263"/>
            <a:ext cx="3009900" cy="665162"/>
            <a:chOff x="3654" y="2450"/>
            <a:chExt cx="1944" cy="419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654" y="2450"/>
              <a:ext cx="1944" cy="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tx1"/>
                  </a:solidFill>
                  <a:latin typeface="+mn-lt"/>
                  <a:cs typeface="Arial" pitchFamily="34" charset="0"/>
                </a:rPr>
                <a:t>2009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1"/>
                  </a:solidFill>
                  <a:latin typeface="+mn-lt"/>
                  <a:cs typeface="Arial" pitchFamily="34" charset="0"/>
                </a:rPr>
                <a:t>CONUS, wrt  76ppb Threshold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290" y="2482"/>
              <a:ext cx="864" cy="198"/>
            </a:xfrm>
            <a:prstGeom prst="rect">
              <a:avLst/>
            </a:prstGeom>
            <a:gradFill rotWithShape="1">
              <a:gsLst>
                <a:gs pos="0">
                  <a:srgbClr val="EAEAEA">
                    <a:alpha val="0"/>
                  </a:srgb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Operational</a:t>
              </a:r>
            </a:p>
          </p:txBody>
        </p:sp>
      </p:grp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0" y="697872"/>
          <a:ext cx="5973288" cy="194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0" y="2356612"/>
          <a:ext cx="5961413" cy="20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34100" y="3016250"/>
            <a:ext cx="300990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pitchFamily="34" charset="0"/>
              </a:rPr>
              <a:t>2010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CONUS,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wrt</a:t>
            </a: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  76ppb Threshold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072313" y="3060700"/>
            <a:ext cx="1336675" cy="314325"/>
          </a:xfrm>
          <a:prstGeom prst="rect">
            <a:avLst/>
          </a:prstGeom>
          <a:gradFill rotWithShape="1">
            <a:gsLst>
              <a:gs pos="0">
                <a:srgbClr val="EAEAEA">
                  <a:alpha val="0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Operational</a:t>
            </a: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6148388" y="4683125"/>
            <a:ext cx="3009900" cy="66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2011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CONUS, wrt  76ppb Threshold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119938" y="4741863"/>
            <a:ext cx="1336675" cy="314325"/>
          </a:xfrm>
          <a:prstGeom prst="rect">
            <a:avLst/>
          </a:prstGeom>
          <a:gradFill rotWithShape="1">
            <a:gsLst>
              <a:gs pos="0">
                <a:srgbClr val="EAEAEA">
                  <a:alpha val="0"/>
                </a:srgb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itchFamily="34" charset="0"/>
              </a:rPr>
              <a:t>Operational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107852" y="4414498"/>
          <a:ext cx="6030913" cy="215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4"/>
          <p:cNvSpPr txBox="1"/>
          <p:nvPr/>
        </p:nvSpPr>
        <p:spPr>
          <a:xfrm>
            <a:off x="1042988" y="4786313"/>
            <a:ext cx="623887" cy="312737"/>
          </a:xfrm>
          <a:prstGeom prst="rect">
            <a:avLst/>
          </a:prstGeom>
          <a:solidFill>
            <a:srgbClr val="90FC24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0.99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5305425" y="4894263"/>
            <a:ext cx="619125" cy="330200"/>
          </a:xfrm>
          <a:prstGeom prst="rect">
            <a:avLst/>
          </a:prstGeom>
          <a:solidFill>
            <a:srgbClr val="90FC24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0.95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4795838" y="4957763"/>
            <a:ext cx="584200" cy="320675"/>
          </a:xfrm>
          <a:prstGeom prst="rect">
            <a:avLst/>
          </a:prstGeom>
          <a:solidFill>
            <a:srgbClr val="90FC24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0.94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3835400" y="4821238"/>
            <a:ext cx="623888" cy="285750"/>
          </a:xfrm>
          <a:prstGeom prst="rect">
            <a:avLst/>
          </a:prstGeom>
          <a:solidFill>
            <a:srgbClr val="90FC24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0.96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2806700" y="4648200"/>
            <a:ext cx="596900" cy="301625"/>
          </a:xfrm>
          <a:prstGeom prst="rect">
            <a:avLst/>
          </a:prstGeom>
          <a:solidFill>
            <a:srgbClr val="90FC24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0.98</a:t>
            </a:r>
          </a:p>
        </p:txBody>
      </p:sp>
      <p:sp>
        <p:nvSpPr>
          <p:cNvPr id="25616" name="Text Box 19"/>
          <p:cNvSpPr txBox="1">
            <a:spLocks noChangeArrowheads="1"/>
          </p:cNvSpPr>
          <p:nvPr/>
        </p:nvSpPr>
        <p:spPr bwMode="auto">
          <a:xfrm>
            <a:off x="6127750" y="5478463"/>
            <a:ext cx="30797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See verification of experimental 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</a:rPr>
              <a:t>CB05 predictions (Jerry Gorline, Tuesday 2pm), and developmental predictions CMAQ 4.7.1 (Yunsoo Choi, Wednesday 9:30 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Chemical mechanism </a:t>
            </a:r>
            <a:br>
              <a:rPr lang="en-US" dirty="0" smtClean="0"/>
            </a:br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988" y="1270000"/>
            <a:ext cx="2319337" cy="44497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0" smtClean="0">
                <a:effectLst/>
              </a:rPr>
              <a:t>operational ozone prediction (CB-IV mechanism)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en-US" sz="1800" b="0" smtClean="0">
                <a:effectLst/>
              </a:rPr>
              <a:t>Summertime,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en-US" sz="1800" b="0" smtClean="0">
                <a:effectLst/>
              </a:rPr>
              <a:t>Eastern US.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en-US" sz="1800" b="0" smtClean="0">
                <a:effectLst/>
              </a:rPr>
              <a:t>Sensitivity studies in progress: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en-US" sz="1800" b="0" smtClean="0">
                <a:effectLst/>
              </a:rPr>
              <a:t>Box model studies, e.g. organic nitrate treatment (Saylor and Stein)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en-US" sz="1800" b="0" smtClean="0">
                <a:effectLst/>
              </a:rPr>
              <a:t>Emission sensitivity (Poster by Yunsoo Choi)</a:t>
            </a:r>
            <a:endParaRPr lang="en-US" sz="1800" smtClean="0"/>
          </a:p>
          <a:p>
            <a:pPr marL="0" indent="0">
              <a:lnSpc>
                <a:spcPct val="75000"/>
              </a:lnSpc>
              <a:defRPr/>
            </a:pPr>
            <a:endParaRPr lang="en-US" sz="1800" smtClean="0"/>
          </a:p>
          <a:p>
            <a:pPr marL="0" indent="0">
              <a:lnSpc>
                <a:spcPct val="75000"/>
              </a:lnSpc>
              <a:defRPr/>
            </a:pPr>
            <a:endParaRPr lang="en-US" sz="2600" b="0" smtClean="0"/>
          </a:p>
          <a:p>
            <a:pPr marL="0" indent="0">
              <a:lnSpc>
                <a:spcPct val="75000"/>
              </a:lnSpc>
              <a:defRPr/>
            </a:pPr>
            <a:endParaRPr lang="en-US" sz="260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518275"/>
            <a:ext cx="457200" cy="244475"/>
          </a:xfrm>
          <a:noFill/>
        </p:spPr>
        <p:txBody>
          <a:bodyPr/>
          <a:lstStyle/>
          <a:p>
            <a:fld id="{2F1C7B60-25D2-44E4-B958-9C3AC0DBEF0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279650" y="1573213"/>
            <a:ext cx="6864350" cy="527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Arial" charset="0"/>
              </a:rPr>
              <a:t>Seasonal bias of daily mean ozone for CONUS</a:t>
            </a:r>
          </a:p>
          <a:p>
            <a:pPr algn="ctr"/>
            <a:endParaRPr lang="en-US"/>
          </a:p>
        </p:txBody>
      </p:sp>
      <p:pic>
        <p:nvPicPr>
          <p:cNvPr id="26629" name="Picture 6" descr="MB_CONUS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1954213"/>
            <a:ext cx="6864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6011863" y="2182813"/>
            <a:ext cx="2743200" cy="738187"/>
          </a:xfrm>
          <a:prstGeom prst="rect">
            <a:avLst/>
          </a:prstGeom>
          <a:solidFill>
            <a:srgbClr val="57D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Mechanism differences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  <a:sym typeface="Wingdings" pitchFamily="2" charset="2"/>
              </a:rPr>
              <a:t> Ozone production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  <a:sym typeface="Wingdings" pitchFamily="2" charset="2"/>
              </a:rPr>
              <a:t> Precursor budget</a:t>
            </a: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943600" y="4773613"/>
            <a:ext cx="2528888" cy="738187"/>
          </a:xfrm>
          <a:prstGeom prst="rect">
            <a:avLst/>
          </a:prstGeom>
          <a:solidFill>
            <a:srgbClr val="FFABA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Seasonal input differences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  <a:sym typeface="Wingdings" pitchFamily="2" charset="2"/>
              </a:rPr>
              <a:t> Emissions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  <a:sym typeface="Wingdings" pitchFamily="2" charset="2"/>
              </a:rPr>
              <a:t> Meteorological parameters</a:t>
            </a:r>
            <a:endParaRPr lang="en-US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421438" y="4278313"/>
            <a:ext cx="685800" cy="304800"/>
          </a:xfrm>
          <a:prstGeom prst="straightConnector1">
            <a:avLst/>
          </a:prstGeom>
          <a:ln w="25400">
            <a:solidFill>
              <a:srgbClr val="3333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938043" y="3205957"/>
            <a:ext cx="766763" cy="196850"/>
          </a:xfrm>
          <a:prstGeom prst="straightConnector1">
            <a:avLst/>
          </a:prstGeom>
          <a:ln w="25400">
            <a:solidFill>
              <a:srgbClr val="3333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83338" y="6240463"/>
            <a:ext cx="7905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in 2009</a:t>
            </a:r>
          </a:p>
        </p:txBody>
      </p:sp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3016250" y="2155825"/>
            <a:ext cx="2728913" cy="96996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/>
          </a:p>
        </p:txBody>
      </p:sp>
      <p:cxnSp>
        <p:nvCxnSpPr>
          <p:cNvPr id="26636" name="Straight Connector 18"/>
          <p:cNvCxnSpPr>
            <a:cxnSpLocks noChangeShapeType="1"/>
          </p:cNvCxnSpPr>
          <p:nvPr/>
        </p:nvCxnSpPr>
        <p:spPr bwMode="auto">
          <a:xfrm>
            <a:off x="3111500" y="2333625"/>
            <a:ext cx="792163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7" name="Straight Connector 19"/>
          <p:cNvCxnSpPr>
            <a:cxnSpLocks noChangeShapeType="1"/>
          </p:cNvCxnSpPr>
          <p:nvPr/>
        </p:nvCxnSpPr>
        <p:spPr bwMode="auto">
          <a:xfrm flipV="1">
            <a:off x="3100388" y="2825750"/>
            <a:ext cx="762000" cy="1588"/>
          </a:xfrm>
          <a:prstGeom prst="line">
            <a:avLst/>
          </a:prstGeom>
          <a:noFill/>
          <a:ln w="25400" algn="ctr">
            <a:solidFill>
              <a:srgbClr val="3333FF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3876675" y="2074863"/>
            <a:ext cx="1936750" cy="887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Operational (CB-IV)</a:t>
            </a:r>
          </a:p>
          <a:p>
            <a:pPr>
              <a:lnSpc>
                <a:spcPct val="20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Experimental (CB05)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50800" y="1017588"/>
            <a:ext cx="8950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</a:pPr>
            <a:r>
              <a:rPr lang="en-US" sz="1800" i="1">
                <a:solidFill>
                  <a:schemeClr val="tx1"/>
                </a:solidFill>
                <a:latin typeface="Arial" charset="0"/>
              </a:rPr>
              <a:t>Experimental ozone prediction (with CB05 mechanism) shows larger biases 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Impact of meteorological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524000"/>
            <a:ext cx="4076700" cy="4648200"/>
          </a:xfrm>
        </p:spPr>
        <p:txBody>
          <a:bodyPr/>
          <a:lstStyle/>
          <a:p>
            <a:pPr marL="0" indent="0">
              <a:defRPr/>
            </a:pPr>
            <a:endParaRPr lang="en-US" smtClean="0"/>
          </a:p>
        </p:txBody>
      </p:sp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8686800" y="6613525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8D9E509-EA00-46C3-A192-37DB0914FF6C}" type="slidenum">
              <a:rPr lang="en-US">
                <a:solidFill>
                  <a:schemeClr val="tx1"/>
                </a:solidFill>
                <a:latin typeface="Times New Roman" pitchFamily="18" charset="0"/>
              </a:rPr>
              <a:pPr algn="r"/>
              <a:t>8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6" name="AutoShape 2" descr="imap://Ivanka%2EStajner@mail.nems.noaa.gov:993/fetch%3EUID%3E/Sent%3E3699?part=1.2.2&amp;filename=gcajffi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AutoShape 4" descr="imap://Ivanka%2EStajner@mail.nems.noaa.gov:993/fetch%3EUID%3E/Sent%3E3699?part=1.2.2&amp;filename=gcajffi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AutoShape 6" descr="imap://Ivanka%2EStajner@mail.nems.noaa.gov:993/fetch%3EUID%3E/Sent%3E3699?part=1.2.2&amp;filename=gcajffif.png"/>
          <p:cNvSpPr>
            <a:spLocks noChangeAspect="1" noChangeArrowheads="1"/>
          </p:cNvSpPr>
          <p:nvPr/>
        </p:nvSpPr>
        <p:spPr bwMode="auto">
          <a:xfrm>
            <a:off x="155575" y="1435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AutoShape 7" descr="imap://Ivanka%2EStajner@mail.nems.noaa.gov:993/fetch%3EUID%3E/Sent%3E3699?part=1.2.3&amp;filename=jedjicjd.png"/>
          <p:cNvSpPr>
            <a:spLocks noChangeAspect="1" noChangeArrowheads="1"/>
          </p:cNvSpPr>
          <p:nvPr/>
        </p:nvSpPr>
        <p:spPr bwMode="auto">
          <a:xfrm>
            <a:off x="155575" y="1709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8775" y="1190625"/>
            <a:ext cx="53943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7272"/>
          <a:stretch>
            <a:fillRect/>
          </a:stretch>
        </p:blipFill>
        <p:spPr>
          <a:xfrm>
            <a:off x="4306888" y="1211263"/>
            <a:ext cx="4975225" cy="4146550"/>
          </a:xfrm>
        </p:spPr>
      </p:pic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690563" y="5156200"/>
            <a:ext cx="3490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Operational NAM driven ozone predictions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5170488" y="5118100"/>
            <a:ext cx="354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Testing of NMMB driven ozone predictions</a:t>
            </a:r>
          </a:p>
        </p:txBody>
      </p:sp>
      <p:sp>
        <p:nvSpPr>
          <p:cNvPr id="28684" name="TextBox 15"/>
          <p:cNvSpPr txBox="1">
            <a:spLocks noChangeArrowheads="1"/>
          </p:cNvSpPr>
          <p:nvPr/>
        </p:nvSpPr>
        <p:spPr bwMode="auto">
          <a:xfrm>
            <a:off x="2992438" y="5526088"/>
            <a:ext cx="3074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tx1"/>
                </a:solidFill>
              </a:rPr>
              <a:t>Observed monitor values in the circles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1528763" y="6132513"/>
            <a:ext cx="6291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Impacts of NMMB meteorology and land use changes on air quality predictions discussed by Jeff McQueen, and see posters by Marina Tsidulko and Jianping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4F70C8-78B1-4984-9C4F-00E9585E40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219075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n-lt"/>
              </a:rPr>
              <a:t>Operational Nationwide Smoke</a:t>
            </a:r>
            <a:endParaRPr lang="en-US" dirty="0">
              <a:latin typeface="+mn-lt"/>
            </a:endParaRPr>
          </a:p>
        </p:txBody>
      </p:sp>
      <p:pic>
        <p:nvPicPr>
          <p:cNvPr id="29699" name="Picture 2" descr="C:\Users\m29226\Desktop\CONUSsurf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035050"/>
            <a:ext cx="30368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m29226\Desktop\AKsurfa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188" y="1035050"/>
            <a:ext cx="25622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Users\m29226\Desktop\HIsurface.pn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825" y="1035050"/>
            <a:ext cx="2743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80975" y="3490913"/>
            <a:ext cx="8782050" cy="309562"/>
            <a:chOff x="181634" y="3490348"/>
            <a:chExt cx="8780864" cy="310754"/>
          </a:xfrm>
        </p:grpSpPr>
        <p:sp>
          <p:nvSpPr>
            <p:cNvPr id="11" name="TextBox 10"/>
            <p:cNvSpPr txBox="1"/>
            <p:nvPr/>
          </p:nvSpPr>
          <p:spPr>
            <a:xfrm>
              <a:off x="181634" y="3493535"/>
              <a:ext cx="3036478" cy="3075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Surface Smoke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6021" y="3491941"/>
              <a:ext cx="3036477" cy="3075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Surface Smoke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67319" y="3490348"/>
              <a:ext cx="3036477" cy="3075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Surface Smoke</a:t>
              </a:r>
            </a:p>
          </p:txBody>
        </p:sp>
      </p:grpSp>
      <p:pic>
        <p:nvPicPr>
          <p:cNvPr id="29703" name="Picture 5" descr="C:\Users\m29226\Desktop\HIvertic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9825" y="4233863"/>
            <a:ext cx="27432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 descr="C:\Users\m29226\Desktop\AKvertica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5188" y="4273550"/>
            <a:ext cx="254158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5" name="Group 15"/>
          <p:cNvGrpSpPr>
            <a:grpSpLocks/>
          </p:cNvGrpSpPr>
          <p:nvPr/>
        </p:nvGrpSpPr>
        <p:grpSpPr bwMode="auto">
          <a:xfrm>
            <a:off x="180975" y="3895725"/>
            <a:ext cx="8782050" cy="311150"/>
            <a:chOff x="181634" y="3490348"/>
            <a:chExt cx="8780864" cy="310754"/>
          </a:xfrm>
        </p:grpSpPr>
        <p:sp>
          <p:nvSpPr>
            <p:cNvPr id="17" name="TextBox 16"/>
            <p:cNvSpPr txBox="1"/>
            <p:nvPr/>
          </p:nvSpPr>
          <p:spPr>
            <a:xfrm>
              <a:off x="181634" y="3493519"/>
              <a:ext cx="3036478" cy="307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Vertical Smoke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26021" y="3491934"/>
              <a:ext cx="3036477" cy="307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Vertical Smoke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67319" y="3490348"/>
              <a:ext cx="3036477" cy="307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Vertical Smoke</a:t>
              </a:r>
            </a:p>
          </p:txBody>
        </p:sp>
      </p:grpSp>
      <p:pic>
        <p:nvPicPr>
          <p:cNvPr id="29706" name="Picture 7" descr="C:\Users\m29226\Desktop\CONUSvertica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" y="4275138"/>
            <a:ext cx="29876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963738" y="723900"/>
            <a:ext cx="5559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Operational predictions at http://airquality.weather.gov/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">
  <a:themeElements>
    <a:clrScheme name="">
      <a:dk1>
        <a:srgbClr val="000000"/>
      </a:dk1>
      <a:lt1>
        <a:srgbClr val="0099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C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a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noa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808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0C0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9999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AC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oa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9999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CAC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noa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Designs\noaa.pot</Template>
  <TotalTime>57524</TotalTime>
  <Words>2226</Words>
  <Application>Microsoft Office PowerPoint</Application>
  <PresentationFormat>On-screen Show (4:3)</PresentationFormat>
  <Paragraphs>437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Garamond</vt:lpstr>
      <vt:lpstr>Arial</vt:lpstr>
      <vt:lpstr>Times New Roman</vt:lpstr>
      <vt:lpstr>CaslonOpnface BT</vt:lpstr>
      <vt:lpstr>ACaslon RegularSC</vt:lpstr>
      <vt:lpstr>TradeGothicLHBoldExtended</vt:lpstr>
      <vt:lpstr>Wingdings</vt:lpstr>
      <vt:lpstr>Wingdings 2</vt:lpstr>
      <vt:lpstr>Calibri</vt:lpstr>
      <vt:lpstr>Symbol</vt:lpstr>
      <vt:lpstr>Verdana</vt:lpstr>
      <vt:lpstr>Cambria</vt:lpstr>
      <vt:lpstr>Estrangelo Edessa</vt:lpstr>
      <vt:lpstr>noaa</vt:lpstr>
      <vt:lpstr>noaa</vt:lpstr>
      <vt:lpstr>Chart</vt:lpstr>
      <vt:lpstr>Expansion of the National  Air Quality Forecast Capability  Ivanka Stajner1, Jeff McQueen2, Pius Lee3, Roland Draxler3,  Phil Dickerson4, Kyle Wedmark1,5, Tim McClung1   1) NOAA NWS/OST, 2) NOAA NWS/NCEP, 3) NOAA ARL, 4) EPA, 5) Noblis    - Background on NAQFC  - Progress in 2011:    Ozone, Smoke, Dust, PM2.5  - Looking Ahead   CMAS, Special session on Air Quality Modeling Applications in memory of Daewon Byun  Chapel Hill, October 24, 2011</vt:lpstr>
      <vt:lpstr>National Air Quality Forecast Capability Current and Planned Capabilities, 10/11  </vt:lpstr>
      <vt:lpstr>National Air Quality Forecast Capability  End-to-End Operational Capability</vt:lpstr>
      <vt:lpstr>Progress in 2011 Ozone, smoke nationwide; dust testing</vt:lpstr>
      <vt:lpstr>Operational Nationwide Ozone</vt:lpstr>
      <vt:lpstr>CONUS ozone prediction:  Summary verification 2009 to 2011  </vt:lpstr>
      <vt:lpstr>Chemical mechanism  sensitivity analysis</vt:lpstr>
      <vt:lpstr>Impact of meteorological model</vt:lpstr>
      <vt:lpstr>Slide 9</vt:lpstr>
      <vt:lpstr>Slide 10</vt:lpstr>
      <vt:lpstr>Slide 11</vt:lpstr>
      <vt:lpstr>Albuquerque, NM</vt:lpstr>
      <vt:lpstr>Slide 13</vt:lpstr>
      <vt:lpstr>Slide 14</vt:lpstr>
      <vt:lpstr>Slide 15</vt:lpstr>
      <vt:lpstr>Phoenix Observed PM 2.5 Observations</vt:lpstr>
      <vt:lpstr>Developmental PM2.5 predictions for Summer 2011 </vt:lpstr>
      <vt:lpstr>Quantitative PM performance</vt:lpstr>
      <vt:lpstr>Assimilation of surface PM data</vt:lpstr>
      <vt:lpstr>Summary</vt:lpstr>
      <vt:lpstr>Plans for PM2.5</vt:lpstr>
      <vt:lpstr>Acknowledgments:   AQF Implementation Team Members</vt:lpstr>
      <vt:lpstr>Operational AQ forecast guidance  airquality.weather.gov</vt:lpstr>
      <vt:lpstr>Slide 24</vt:lpstr>
      <vt:lpstr>Real-time Verification Approach for Ozone </vt:lpstr>
      <vt:lpstr>Progress from 2005 to 2008: Ozone Prediction Summary Verification </vt:lpstr>
      <vt:lpstr>Ozone sensitivity in the CB05 system: Experimental and developmental configuration</vt:lpstr>
      <vt:lpstr>Smoke Forecast Tool:   What is it?</vt:lpstr>
      <vt:lpstr>Smoke Forecast Tool Major Components</vt:lpstr>
      <vt:lpstr>Dust simulation compared with IMPROVE data</vt:lpstr>
      <vt:lpstr>Developmental Aerosol Predictions: Summary Verification, 2011</vt:lpstr>
      <vt:lpstr>AQ Forecaster Feedback Examples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Weather Service 3rd Quarter Review 2001</dc:title>
  <dc:creator>David Pascual</dc:creator>
  <cp:lastModifiedBy>Ivanka.Stajner</cp:lastModifiedBy>
  <cp:revision>2266</cp:revision>
  <dcterms:created xsi:type="dcterms:W3CDTF">2001-08-02T19:44:25Z</dcterms:created>
  <dcterms:modified xsi:type="dcterms:W3CDTF">2011-10-24T13:01:26Z</dcterms:modified>
</cp:coreProperties>
</file>