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77" r:id="rId7"/>
    <p:sldId id="263" r:id="rId8"/>
    <p:sldId id="261" r:id="rId9"/>
    <p:sldId id="262" r:id="rId10"/>
    <p:sldId id="279" r:id="rId11"/>
    <p:sldId id="271" r:id="rId12"/>
    <p:sldId id="273" r:id="rId13"/>
    <p:sldId id="280" r:id="rId14"/>
    <p:sldId id="274" r:id="rId15"/>
    <p:sldId id="278" r:id="rId16"/>
    <p:sldId id="267" r:id="rId17"/>
    <p:sldId id="275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1" y="1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BF2F-3698-483A-800B-8DBBA3418728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47CE-DDDF-4E66-B64F-D8C0482C6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EPA 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827" y="342901"/>
            <a:ext cx="1605282" cy="643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62000" cy="3651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AF52CD3B-1C7E-48A2-B8E1-CD255ABDDC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PA 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827" y="342901"/>
            <a:ext cx="1605282" cy="643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EPA 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827" y="342901"/>
            <a:ext cx="1605282" cy="64346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248400"/>
            <a:ext cx="76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CD3B-1C7E-48A2-B8E1-CD255ABDDC1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6248400"/>
            <a:ext cx="76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CD3B-1C7E-48A2-B8E1-CD255ABDDC1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Picture 10" descr="EPA 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827" y="342901"/>
            <a:ext cx="1605282" cy="643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Air Pollution Retention Within a Complex of Urban Street Canyons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Jennifer Richmond-Bryant, Adam </a:t>
            </a:r>
            <a:r>
              <a:rPr lang="en-US" sz="2800" dirty="0" err="1" smtClean="0"/>
              <a:t>Reff</a:t>
            </a:r>
            <a:endParaRPr lang="en-US" sz="2800" dirty="0" smtClean="0"/>
          </a:p>
          <a:p>
            <a:r>
              <a:rPr lang="en-US" sz="2800" dirty="0" smtClean="0"/>
              <a:t>U.S. EPA, RTP NC 27711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57" y="1219200"/>
            <a:ext cx="7479143" cy="52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JU2003: H vs. 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3429000" cy="3992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1x10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Re</a:t>
            </a:r>
            <a:r>
              <a:rPr lang="en-US" sz="2000" baseline="30000" dirty="0" smtClean="0"/>
              <a:t>-1.1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0.58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Cities: H vs. 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1768" y="1258824"/>
            <a:ext cx="7267832" cy="52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2x10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Re</a:t>
            </a:r>
            <a:r>
              <a:rPr lang="en-US" sz="2000" baseline="30000" dirty="0" smtClean="0"/>
              <a:t>-1.085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0.55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0.0001</a:t>
            </a:r>
          </a:p>
          <a:p>
            <a:r>
              <a:rPr lang="en-US" sz="2400" dirty="0" smtClean="0"/>
              <a:t>Comparison with single city models: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err="1" smtClean="0"/>
              <a:t>H</a:t>
            </a:r>
            <a:r>
              <a:rPr lang="en-US" sz="2000" baseline="-25000" dirty="0" err="1" smtClean="0"/>
              <a:t>joint</a:t>
            </a:r>
            <a:r>
              <a:rPr lang="en-US" sz="2000" dirty="0" smtClean="0"/>
              <a:t> = 2.5H</a:t>
            </a:r>
            <a:r>
              <a:rPr lang="en-US" sz="2000" baseline="-25000" dirty="0" smtClean="0"/>
              <a:t>JU2003</a:t>
            </a:r>
            <a:r>
              <a:rPr lang="en-US" sz="2000" dirty="0" smtClean="0"/>
              <a:t> + 0.64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err="1" smtClean="0"/>
              <a:t>H</a:t>
            </a:r>
            <a:r>
              <a:rPr lang="en-US" sz="2000" baseline="-25000" dirty="0" err="1" smtClean="0"/>
              <a:t>joint</a:t>
            </a:r>
            <a:r>
              <a:rPr lang="en-US" sz="2000" dirty="0" smtClean="0"/>
              <a:t> = 0.81H</a:t>
            </a:r>
            <a:r>
              <a:rPr lang="en-US" sz="2000" baseline="-25000" dirty="0" smtClean="0"/>
              <a:t>MID05</a:t>
            </a:r>
            <a:r>
              <a:rPr lang="en-US" sz="2000" dirty="0" smtClean="0"/>
              <a:t> – 24.37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MID05: H vs. D/W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0105" y="1219200"/>
            <a:ext cx="7253295" cy="52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4478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Scatter visible</a:t>
            </a:r>
          </a:p>
          <a:p>
            <a:r>
              <a:rPr lang="en-US" sz="2400" dirty="0" smtClean="0"/>
              <a:t>Significant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296(D/W)</a:t>
            </a:r>
            <a:r>
              <a:rPr lang="en-US" sz="2000" baseline="30000" dirty="0" smtClean="0"/>
              <a:t>-0.812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0.48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0.0001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54024"/>
            <a:ext cx="7992896" cy="52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JU2003: H vs. D/W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4478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22(D/W)</a:t>
            </a:r>
            <a:r>
              <a:rPr lang="en-US" sz="2000" baseline="30000" dirty="0" smtClean="0"/>
              <a:t>-0.69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0.62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Cities: H vs. D/W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3015" y="1219200"/>
            <a:ext cx="7266585" cy="52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335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Poor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51(D/W)</a:t>
            </a:r>
            <a:r>
              <a:rPr lang="en-US" sz="2000" baseline="30000" dirty="0" smtClean="0"/>
              <a:t>-0.812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0.035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= 0.022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1456"/>
            <a:ext cx="8121185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JU2003: H vs. k</a:t>
            </a:r>
            <a:r>
              <a:rPr lang="en-US" baseline="30000" dirty="0" smtClean="0"/>
              <a:t>0.5</a:t>
            </a:r>
            <a:r>
              <a:rPr lang="en-US" dirty="0" smtClean="0"/>
              <a:t>/U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2438400"/>
          </a:xfrm>
        </p:spPr>
        <p:txBody>
          <a:bodyPr/>
          <a:lstStyle/>
          <a:p>
            <a:r>
              <a:rPr lang="en-US" sz="2400" dirty="0" smtClean="0"/>
              <a:t>Moderately poor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0.84(k</a:t>
            </a:r>
            <a:r>
              <a:rPr lang="en-US" sz="2000" baseline="30000" dirty="0" smtClean="0"/>
              <a:t>0.5</a:t>
            </a:r>
            <a:r>
              <a:rPr lang="en-US" sz="2000" dirty="0" smtClean="0"/>
              <a:t>/U)</a:t>
            </a:r>
            <a:r>
              <a:rPr lang="en-US" sz="2000" baseline="30000" dirty="0" smtClean="0"/>
              <a:t>-1.3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0.34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For single city analyses, reasonable fit developed for H vs. Re and H vs. D/W</a:t>
            </a:r>
          </a:p>
          <a:p>
            <a:pPr>
              <a:buSzPct val="100000"/>
            </a:pPr>
            <a:r>
              <a:rPr lang="en-US" sz="2800" dirty="0" smtClean="0"/>
              <a:t>Multi-city models produced varying results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400" dirty="0" smtClean="0"/>
              <a:t>H vs. Re model fit well, but was biased compared with the single city models, especially for JU2003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400" dirty="0" smtClean="0"/>
              <a:t>H vs. Re model may be generalizable with inclusion of more cities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400" dirty="0" smtClean="0"/>
              <a:t>H vs. D/W model fit poorly, not appropriate tool for estimating concentrations in other cities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400" dirty="0" smtClean="0"/>
              <a:t>Maybe something about cities (e.g. heterogeneity of building design) causing poor multi-city fit for H vs. D/W model</a:t>
            </a:r>
          </a:p>
          <a:p>
            <a:pPr>
              <a:buSzPct val="100000"/>
            </a:pPr>
            <a:r>
              <a:rPr lang="en-US" sz="2800" dirty="0" smtClean="0"/>
              <a:t>Turbulence kinetic energy modeling produced poor fit for MID05 (not shown), moderately poor fit for JU2003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400" dirty="0" smtClean="0"/>
              <a:t>Possible that turbulent wind data are less reliable than average wind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analysis applies to a non-reactive gas</a:t>
            </a:r>
          </a:p>
          <a:p>
            <a:r>
              <a:rPr lang="en-US" dirty="0" smtClean="0"/>
              <a:t>Need controlled releases for model development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Expensive</a:t>
            </a:r>
          </a:p>
          <a:p>
            <a:r>
              <a:rPr lang="en-US" dirty="0" smtClean="0"/>
              <a:t>Controlled releases in experiments do not replicate pollutant sources that vary in time and over space</a:t>
            </a:r>
          </a:p>
          <a:p>
            <a:r>
              <a:rPr lang="en-US" dirty="0" smtClean="0"/>
              <a:t>Boundary layer winds are assumed to be constant over each decay period rather than fluctuating</a:t>
            </a:r>
          </a:p>
          <a:p>
            <a:r>
              <a:rPr lang="en-US" dirty="0" smtClean="0"/>
              <a:t>Buildings assumed rectangular but have complex façades that affect airflow separation</a:t>
            </a:r>
          </a:p>
          <a:p>
            <a:r>
              <a:rPr lang="en-US" dirty="0" smtClean="0"/>
              <a:t>Method only accounts for building immediately upwind of the sampler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 of this approach: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Based on fundamental fluid mechanics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Simple to apply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Provides insight into spatiotemporal variability in the concentration field</a:t>
            </a:r>
          </a:p>
          <a:p>
            <a:r>
              <a:rPr lang="en-US" dirty="0" smtClean="0"/>
              <a:t>More investigation is needed to characterize generalizability of this method based on influence of: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Building façade (and variability of architecture)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Other meteorological conditions (e.g. urban boundary layer, temperature)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models for more cities to determine if overall fit can be applied</a:t>
            </a:r>
          </a:p>
          <a:p>
            <a:r>
              <a:rPr lang="en-US" dirty="0" smtClean="0"/>
              <a:t>Extend theory to reactive gases</a:t>
            </a:r>
          </a:p>
          <a:p>
            <a:r>
              <a:rPr lang="en-US" dirty="0" smtClean="0"/>
              <a:t>Extend application to particulate matter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Theory has already been developed by Humphries and Vincent (1978) for fine and larger PM</a:t>
            </a:r>
          </a:p>
          <a:p>
            <a:r>
              <a:rPr lang="en-US" dirty="0" smtClean="0"/>
              <a:t>Use existing wind tunnel data to explore: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Relationship between contaminant residence time and turbulence kinetic energy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Effect of building façade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535112"/>
            <a:ext cx="4419600" cy="3951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Human exposure to air pollutants generally estimated by central site monitors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Central site monitors may not characterize spatial and temporal concentration variability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of central site data may cause error in health effects estimates</a:t>
            </a:r>
          </a:p>
          <a:p>
            <a:pPr lvl="1">
              <a:spcBef>
                <a:spcPts val="0"/>
              </a:spcBef>
              <a:buSzPct val="50000"/>
              <a:buFont typeface="Courier New" pitchFamily="49" charset="0"/>
              <a:buChar char="o"/>
            </a:pPr>
            <a:r>
              <a:rPr lang="en-US" dirty="0" smtClean="0"/>
              <a:t>Biases estimates towards the null</a:t>
            </a:r>
          </a:p>
          <a:p>
            <a:pPr lvl="1">
              <a:spcBef>
                <a:spcPts val="0"/>
              </a:spcBef>
              <a:buSzPct val="50000"/>
              <a:buFont typeface="Courier New" pitchFamily="49" charset="0"/>
              <a:buChar char="o"/>
            </a:pPr>
            <a:r>
              <a:rPr lang="en-US" dirty="0" smtClean="0"/>
              <a:t>Widens confidence intervals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Example: 11 NO</a:t>
            </a:r>
            <a:r>
              <a:rPr lang="en-US" baseline="-25000" dirty="0" smtClean="0"/>
              <a:t>2</a:t>
            </a:r>
            <a:r>
              <a:rPr lang="en-US" dirty="0" smtClean="0"/>
              <a:t> monitoring sites in NYC for population of 8 million</a:t>
            </a:r>
            <a:endParaRPr lang="en-US" dirty="0"/>
          </a:p>
        </p:txBody>
      </p:sp>
      <p:pic>
        <p:nvPicPr>
          <p:cNvPr id="5" name="Content Placeholder 4" descr="NO2 monitors NY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271725"/>
            <a:ext cx="4041775" cy="375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Hypothesis: In dense urban areas, spatiotemporal variability in concentration can be estimated using data on: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Building topography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Meteorology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Local source strength, duration, and location</a:t>
            </a:r>
          </a:p>
          <a:p>
            <a:r>
              <a:rPr lang="en-US" dirty="0" smtClean="0"/>
              <a:t>Objective: Develop a simple modeling approach to estimate spatiotemporal variability in concentration in dense urban areas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Spatiotemporal variability attributable to building topography and meteorology is studied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sub-grid scale variability for dense urban areas to be incorporated in chemical transport modeling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Coarse resolution of 1-36 km</a:t>
            </a:r>
          </a:p>
          <a:p>
            <a:r>
              <a:rPr lang="en-US" dirty="0" smtClean="0"/>
              <a:t>Estimate uncharacterized heterogeneity in human exposures for application in epidemiological models of the health effects of air pollution</a:t>
            </a:r>
          </a:p>
          <a:p>
            <a:r>
              <a:rPr lang="en-US" dirty="0" smtClean="0"/>
              <a:t>Estimate short-term decay of contaminants in urban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D3B-1C7E-48A2-B8E1-CD255ABDDC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038600"/>
            <a:ext cx="403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Size of wake depends </a:t>
            </a:r>
            <a:r>
              <a:rPr lang="en-US" smtClean="0"/>
              <a:t>on </a:t>
            </a:r>
            <a:r>
              <a:rPr lang="en-US" smtClean="0"/>
              <a:t>Reynolds </a:t>
            </a:r>
            <a:r>
              <a:rPr lang="en-US" dirty="0" smtClean="0"/>
              <a:t>number</a:t>
            </a:r>
          </a:p>
          <a:p>
            <a:r>
              <a:rPr lang="en-US" dirty="0" smtClean="0"/>
              <a:t>Contaminant can cross streamline bounding wake only by turbulent diffusion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03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Street canyon bounded by streamline of wind and by upstream buildings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400" y="1066800"/>
            <a:ext cx="7772400" cy="2188464"/>
            <a:chOff x="533400" y="1066800"/>
            <a:chExt cx="7772400" cy="2188464"/>
          </a:xfrm>
        </p:grpSpPr>
        <p:sp>
          <p:nvSpPr>
            <p:cNvPr id="78" name="Cloud 77"/>
            <p:cNvSpPr/>
            <p:nvPr/>
          </p:nvSpPr>
          <p:spPr>
            <a:xfrm>
              <a:off x="79248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oud 76"/>
            <p:cNvSpPr/>
            <p:nvPr/>
          </p:nvSpPr>
          <p:spPr>
            <a:xfrm>
              <a:off x="70866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loud 75"/>
            <p:cNvSpPr/>
            <p:nvPr/>
          </p:nvSpPr>
          <p:spPr>
            <a:xfrm>
              <a:off x="64008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oud 74"/>
            <p:cNvSpPr/>
            <p:nvPr/>
          </p:nvSpPr>
          <p:spPr>
            <a:xfrm>
              <a:off x="2133600" y="22860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22120" y="1655064"/>
              <a:ext cx="381000" cy="1143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95400" y="2798064"/>
              <a:ext cx="2819400" cy="457200"/>
              <a:chOff x="990600" y="2667000"/>
              <a:chExt cx="2819400" cy="457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752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81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09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438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67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895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24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352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81400" y="26670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66800" y="28956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90600" y="2667000"/>
                <a:ext cx="2819400" cy="0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ight Arrow 40"/>
            <p:cNvSpPr/>
            <p:nvPr/>
          </p:nvSpPr>
          <p:spPr>
            <a:xfrm>
              <a:off x="533400" y="1883664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</a:t>
              </a:r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24000" y="1636776"/>
              <a:ext cx="2255520" cy="1161288"/>
            </a:xfrm>
            <a:custGeom>
              <a:avLst/>
              <a:gdLst>
                <a:gd name="connsiteX0" fmla="*/ 0 w 2103120"/>
                <a:gd name="connsiteY0" fmla="*/ 0 h 1225296"/>
                <a:gd name="connsiteX1" fmla="*/ 475488 w 2103120"/>
                <a:gd name="connsiteY1" fmla="*/ 9144 h 1225296"/>
                <a:gd name="connsiteX2" fmla="*/ 1197864 w 2103120"/>
                <a:gd name="connsiteY2" fmla="*/ 91440 h 1225296"/>
                <a:gd name="connsiteX3" fmla="*/ 1764792 w 2103120"/>
                <a:gd name="connsiteY3" fmla="*/ 411480 h 1225296"/>
                <a:gd name="connsiteX4" fmla="*/ 2020824 w 2103120"/>
                <a:gd name="connsiteY4" fmla="*/ 740664 h 1225296"/>
                <a:gd name="connsiteX5" fmla="*/ 2103120 w 2103120"/>
                <a:gd name="connsiteY5" fmla="*/ 1225296 h 1225296"/>
                <a:gd name="connsiteX6" fmla="*/ 2103120 w 2103120"/>
                <a:gd name="connsiteY6" fmla="*/ 1225296 h 122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3120" h="1225296">
                  <a:moveTo>
                    <a:pt x="0" y="0"/>
                  </a:moveTo>
                  <a:lnTo>
                    <a:pt x="475488" y="9144"/>
                  </a:lnTo>
                  <a:cubicBezTo>
                    <a:pt x="675132" y="24384"/>
                    <a:pt x="982980" y="24384"/>
                    <a:pt x="1197864" y="91440"/>
                  </a:cubicBezTo>
                  <a:cubicBezTo>
                    <a:pt x="1412748" y="158496"/>
                    <a:pt x="1627632" y="303276"/>
                    <a:pt x="1764792" y="411480"/>
                  </a:cubicBezTo>
                  <a:cubicBezTo>
                    <a:pt x="1901952" y="519684"/>
                    <a:pt x="1964436" y="605028"/>
                    <a:pt x="2020824" y="740664"/>
                  </a:cubicBezTo>
                  <a:cubicBezTo>
                    <a:pt x="2077212" y="876300"/>
                    <a:pt x="2103120" y="1225296"/>
                    <a:pt x="2103120" y="1225296"/>
                  </a:cubicBezTo>
                  <a:lnTo>
                    <a:pt x="2103120" y="1225296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Arrow Connector 43"/>
            <p:cNvCxnSpPr>
              <a:endCxn id="42" idx="3"/>
            </p:cNvCxnSpPr>
            <p:nvPr/>
          </p:nvCxnSpPr>
          <p:spPr>
            <a:xfrm>
              <a:off x="3352800" y="1959864"/>
              <a:ext cx="63875" cy="66897"/>
            </a:xfrm>
            <a:prstGeom prst="straightConnector1">
              <a:avLst/>
            </a:prstGeom>
            <a:ln w="28575"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2217420" y="1830324"/>
              <a:ext cx="1182624" cy="864108"/>
            </a:xfrm>
            <a:custGeom>
              <a:avLst/>
              <a:gdLst>
                <a:gd name="connsiteX0" fmla="*/ 71628 w 1182624"/>
                <a:gd name="connsiteY0" fmla="*/ 138684 h 864108"/>
                <a:gd name="connsiteX1" fmla="*/ 263652 w 1182624"/>
                <a:gd name="connsiteY1" fmla="*/ 10668 h 864108"/>
                <a:gd name="connsiteX2" fmla="*/ 693420 w 1182624"/>
                <a:gd name="connsiteY2" fmla="*/ 74676 h 864108"/>
                <a:gd name="connsiteX3" fmla="*/ 1068324 w 1182624"/>
                <a:gd name="connsiteY3" fmla="*/ 321564 h 864108"/>
                <a:gd name="connsiteX4" fmla="*/ 1168908 w 1182624"/>
                <a:gd name="connsiteY4" fmla="*/ 687324 h 864108"/>
                <a:gd name="connsiteX5" fmla="*/ 986028 w 1182624"/>
                <a:gd name="connsiteY5" fmla="*/ 842772 h 864108"/>
                <a:gd name="connsiteX6" fmla="*/ 336804 w 1182624"/>
                <a:gd name="connsiteY6" fmla="*/ 815340 h 864108"/>
                <a:gd name="connsiteX7" fmla="*/ 53340 w 1182624"/>
                <a:gd name="connsiteY7" fmla="*/ 714756 h 864108"/>
                <a:gd name="connsiteX8" fmla="*/ 16764 w 1182624"/>
                <a:gd name="connsiteY8" fmla="*/ 339852 h 864108"/>
                <a:gd name="connsiteX9" fmla="*/ 16764 w 1182624"/>
                <a:gd name="connsiteY9" fmla="*/ 339852 h 8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624" h="864108">
                  <a:moveTo>
                    <a:pt x="71628" y="138684"/>
                  </a:moveTo>
                  <a:cubicBezTo>
                    <a:pt x="115824" y="80010"/>
                    <a:pt x="160020" y="21336"/>
                    <a:pt x="263652" y="10668"/>
                  </a:cubicBezTo>
                  <a:cubicBezTo>
                    <a:pt x="367284" y="0"/>
                    <a:pt x="559308" y="22860"/>
                    <a:pt x="693420" y="74676"/>
                  </a:cubicBezTo>
                  <a:cubicBezTo>
                    <a:pt x="827532" y="126492"/>
                    <a:pt x="989076" y="219456"/>
                    <a:pt x="1068324" y="321564"/>
                  </a:cubicBezTo>
                  <a:cubicBezTo>
                    <a:pt x="1147572" y="423672"/>
                    <a:pt x="1182624" y="600456"/>
                    <a:pt x="1168908" y="687324"/>
                  </a:cubicBezTo>
                  <a:cubicBezTo>
                    <a:pt x="1155192" y="774192"/>
                    <a:pt x="1124712" y="821436"/>
                    <a:pt x="986028" y="842772"/>
                  </a:cubicBezTo>
                  <a:cubicBezTo>
                    <a:pt x="847344" y="864108"/>
                    <a:pt x="492252" y="836676"/>
                    <a:pt x="336804" y="815340"/>
                  </a:cubicBezTo>
                  <a:cubicBezTo>
                    <a:pt x="181356" y="794004"/>
                    <a:pt x="106680" y="794004"/>
                    <a:pt x="53340" y="714756"/>
                  </a:cubicBezTo>
                  <a:cubicBezTo>
                    <a:pt x="0" y="635508"/>
                    <a:pt x="16764" y="339852"/>
                    <a:pt x="16764" y="339852"/>
                  </a:cubicBezTo>
                  <a:lnTo>
                    <a:pt x="16764" y="339852"/>
                  </a:ln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92352" y="1505712"/>
              <a:ext cx="2926080" cy="920496"/>
            </a:xfrm>
            <a:custGeom>
              <a:avLst/>
              <a:gdLst>
                <a:gd name="connsiteX0" fmla="*/ 0 w 2926080"/>
                <a:gd name="connsiteY0" fmla="*/ 6096 h 920496"/>
                <a:gd name="connsiteX1" fmla="*/ 502920 w 2926080"/>
                <a:gd name="connsiteY1" fmla="*/ 6096 h 920496"/>
                <a:gd name="connsiteX2" fmla="*/ 1088136 w 2926080"/>
                <a:gd name="connsiteY2" fmla="*/ 42672 h 920496"/>
                <a:gd name="connsiteX3" fmla="*/ 1563624 w 2926080"/>
                <a:gd name="connsiteY3" fmla="*/ 97536 h 920496"/>
                <a:gd name="connsiteX4" fmla="*/ 2057400 w 2926080"/>
                <a:gd name="connsiteY4" fmla="*/ 280416 h 920496"/>
                <a:gd name="connsiteX5" fmla="*/ 2514600 w 2926080"/>
                <a:gd name="connsiteY5" fmla="*/ 655320 h 920496"/>
                <a:gd name="connsiteX6" fmla="*/ 2926080 w 2926080"/>
                <a:gd name="connsiteY6" fmla="*/ 920496 h 9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080" h="920496">
                  <a:moveTo>
                    <a:pt x="0" y="6096"/>
                  </a:moveTo>
                  <a:cubicBezTo>
                    <a:pt x="160782" y="3048"/>
                    <a:pt x="321564" y="0"/>
                    <a:pt x="502920" y="6096"/>
                  </a:cubicBezTo>
                  <a:cubicBezTo>
                    <a:pt x="684276" y="12192"/>
                    <a:pt x="911352" y="27432"/>
                    <a:pt x="1088136" y="42672"/>
                  </a:cubicBezTo>
                  <a:cubicBezTo>
                    <a:pt x="1264920" y="57912"/>
                    <a:pt x="1402080" y="57912"/>
                    <a:pt x="1563624" y="97536"/>
                  </a:cubicBezTo>
                  <a:cubicBezTo>
                    <a:pt x="1725168" y="137160"/>
                    <a:pt x="1898904" y="187452"/>
                    <a:pt x="2057400" y="280416"/>
                  </a:cubicBezTo>
                  <a:cubicBezTo>
                    <a:pt x="2215896" y="373380"/>
                    <a:pt x="2369820" y="548640"/>
                    <a:pt x="2514600" y="655320"/>
                  </a:cubicBezTo>
                  <a:cubicBezTo>
                    <a:pt x="2659380" y="762000"/>
                    <a:pt x="2926080" y="920496"/>
                    <a:pt x="2926080" y="920496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3600" y="1655064"/>
              <a:ext cx="381000" cy="1143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67600" y="1959864"/>
              <a:ext cx="38100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05600" y="1121664"/>
              <a:ext cx="381000" cy="1676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4724400" y="1883664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754624" y="1475232"/>
              <a:ext cx="905256" cy="169164"/>
            </a:xfrm>
            <a:custGeom>
              <a:avLst/>
              <a:gdLst>
                <a:gd name="connsiteX0" fmla="*/ 0 w 905256"/>
                <a:gd name="connsiteY0" fmla="*/ 164592 h 169164"/>
                <a:gd name="connsiteX1" fmla="*/ 320040 w 905256"/>
                <a:gd name="connsiteY1" fmla="*/ 164592 h 169164"/>
                <a:gd name="connsiteX2" fmla="*/ 758952 w 905256"/>
                <a:gd name="connsiteY2" fmla="*/ 137160 h 169164"/>
                <a:gd name="connsiteX3" fmla="*/ 905256 w 905256"/>
                <a:gd name="connsiteY3" fmla="*/ 0 h 16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256" h="169164">
                  <a:moveTo>
                    <a:pt x="0" y="164592"/>
                  </a:moveTo>
                  <a:cubicBezTo>
                    <a:pt x="96774" y="166878"/>
                    <a:pt x="193548" y="169164"/>
                    <a:pt x="320040" y="164592"/>
                  </a:cubicBezTo>
                  <a:cubicBezTo>
                    <a:pt x="446532" y="160020"/>
                    <a:pt x="661416" y="164592"/>
                    <a:pt x="758952" y="137160"/>
                  </a:cubicBezTo>
                  <a:cubicBezTo>
                    <a:pt x="856488" y="109728"/>
                    <a:pt x="880872" y="54864"/>
                    <a:pt x="905256" y="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641592" y="1246632"/>
              <a:ext cx="42672" cy="274320"/>
            </a:xfrm>
            <a:custGeom>
              <a:avLst/>
              <a:gdLst>
                <a:gd name="connsiteX0" fmla="*/ 0 w 42672"/>
                <a:gd name="connsiteY0" fmla="*/ 274320 h 274320"/>
                <a:gd name="connsiteX1" fmla="*/ 36576 w 42672"/>
                <a:gd name="connsiteY1" fmla="*/ 137160 h 274320"/>
                <a:gd name="connsiteX2" fmla="*/ 36576 w 42672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" h="274320">
                  <a:moveTo>
                    <a:pt x="0" y="274320"/>
                  </a:moveTo>
                  <a:cubicBezTo>
                    <a:pt x="15240" y="228600"/>
                    <a:pt x="30480" y="182880"/>
                    <a:pt x="36576" y="137160"/>
                  </a:cubicBezTo>
                  <a:cubicBezTo>
                    <a:pt x="42672" y="91440"/>
                    <a:pt x="39624" y="45720"/>
                    <a:pt x="36576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29600" y="1197864"/>
              <a:ext cx="762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486400" y="2798064"/>
              <a:ext cx="2819400" cy="457200"/>
              <a:chOff x="990600" y="2667000"/>
              <a:chExt cx="2819400" cy="4572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752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95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524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81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09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38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67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95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4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352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81400" y="26670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66800" y="28956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066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90600" y="2667000"/>
                <a:ext cx="2819400" cy="0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flipV="1">
              <a:off x="8229600" y="1197864"/>
              <a:ext cx="0" cy="160020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8223504" y="1197864"/>
              <a:ext cx="82296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5708904" y="1066800"/>
              <a:ext cx="2494788" cy="848868"/>
            </a:xfrm>
            <a:custGeom>
              <a:avLst/>
              <a:gdLst>
                <a:gd name="connsiteX0" fmla="*/ 0 w 2494788"/>
                <a:gd name="connsiteY0" fmla="*/ 33528 h 848868"/>
                <a:gd name="connsiteX1" fmla="*/ 1472184 w 2494788"/>
                <a:gd name="connsiteY1" fmla="*/ 24384 h 848868"/>
                <a:gd name="connsiteX2" fmla="*/ 2185416 w 2494788"/>
                <a:gd name="connsiteY2" fmla="*/ 179832 h 848868"/>
                <a:gd name="connsiteX3" fmla="*/ 2450592 w 2494788"/>
                <a:gd name="connsiteY3" fmla="*/ 509016 h 848868"/>
                <a:gd name="connsiteX4" fmla="*/ 2414016 w 2494788"/>
                <a:gd name="connsiteY4" fmla="*/ 792480 h 848868"/>
                <a:gd name="connsiteX5" fmla="*/ 1965960 w 2494788"/>
                <a:gd name="connsiteY5" fmla="*/ 847344 h 848868"/>
                <a:gd name="connsiteX6" fmla="*/ 1554480 w 2494788"/>
                <a:gd name="connsiteY6" fmla="*/ 792480 h 848868"/>
                <a:gd name="connsiteX7" fmla="*/ 1444752 w 2494788"/>
                <a:gd name="connsiteY7" fmla="*/ 554736 h 848868"/>
                <a:gd name="connsiteX8" fmla="*/ 1472184 w 2494788"/>
                <a:gd name="connsiteY8" fmla="*/ 243840 h 8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4788" h="848868">
                  <a:moveTo>
                    <a:pt x="0" y="33528"/>
                  </a:moveTo>
                  <a:cubicBezTo>
                    <a:pt x="553974" y="16764"/>
                    <a:pt x="1107948" y="0"/>
                    <a:pt x="1472184" y="24384"/>
                  </a:cubicBezTo>
                  <a:cubicBezTo>
                    <a:pt x="1836420" y="48768"/>
                    <a:pt x="2022348" y="99060"/>
                    <a:pt x="2185416" y="179832"/>
                  </a:cubicBezTo>
                  <a:cubicBezTo>
                    <a:pt x="2348484" y="260604"/>
                    <a:pt x="2412492" y="406908"/>
                    <a:pt x="2450592" y="509016"/>
                  </a:cubicBezTo>
                  <a:cubicBezTo>
                    <a:pt x="2488692" y="611124"/>
                    <a:pt x="2494788" y="736092"/>
                    <a:pt x="2414016" y="792480"/>
                  </a:cubicBezTo>
                  <a:cubicBezTo>
                    <a:pt x="2333244" y="848868"/>
                    <a:pt x="2109216" y="847344"/>
                    <a:pt x="1965960" y="847344"/>
                  </a:cubicBezTo>
                  <a:cubicBezTo>
                    <a:pt x="1822704" y="847344"/>
                    <a:pt x="1641348" y="841248"/>
                    <a:pt x="1554480" y="792480"/>
                  </a:cubicBezTo>
                  <a:cubicBezTo>
                    <a:pt x="1467612" y="743712"/>
                    <a:pt x="1458468" y="646176"/>
                    <a:pt x="1444752" y="554736"/>
                  </a:cubicBezTo>
                  <a:cubicBezTo>
                    <a:pt x="1431036" y="463296"/>
                    <a:pt x="1451610" y="353568"/>
                    <a:pt x="1472184" y="24384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4704" y="1664208"/>
              <a:ext cx="277368" cy="748284"/>
            </a:xfrm>
            <a:custGeom>
              <a:avLst/>
              <a:gdLst>
                <a:gd name="connsiteX0" fmla="*/ 0 w 277368"/>
                <a:gd name="connsiteY0" fmla="*/ 405384 h 748284"/>
                <a:gd name="connsiteX1" fmla="*/ 27432 w 277368"/>
                <a:gd name="connsiteY1" fmla="*/ 76200 h 748284"/>
                <a:gd name="connsiteX2" fmla="*/ 164592 w 277368"/>
                <a:gd name="connsiteY2" fmla="*/ 30480 h 748284"/>
                <a:gd name="connsiteX3" fmla="*/ 265176 w 277368"/>
                <a:gd name="connsiteY3" fmla="*/ 259080 h 748284"/>
                <a:gd name="connsiteX4" fmla="*/ 237744 w 277368"/>
                <a:gd name="connsiteY4" fmla="*/ 679704 h 748284"/>
                <a:gd name="connsiteX5" fmla="*/ 91440 w 277368"/>
                <a:gd name="connsiteY5" fmla="*/ 670560 h 748284"/>
                <a:gd name="connsiteX6" fmla="*/ 0 w 277368"/>
                <a:gd name="connsiteY6" fmla="*/ 487680 h 74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68" h="748284">
                  <a:moveTo>
                    <a:pt x="0" y="405384"/>
                  </a:moveTo>
                  <a:cubicBezTo>
                    <a:pt x="0" y="272034"/>
                    <a:pt x="0" y="138684"/>
                    <a:pt x="27432" y="76200"/>
                  </a:cubicBezTo>
                  <a:cubicBezTo>
                    <a:pt x="54864" y="13716"/>
                    <a:pt x="124968" y="0"/>
                    <a:pt x="164592" y="30480"/>
                  </a:cubicBezTo>
                  <a:cubicBezTo>
                    <a:pt x="204216" y="60960"/>
                    <a:pt x="252984" y="150876"/>
                    <a:pt x="265176" y="259080"/>
                  </a:cubicBezTo>
                  <a:cubicBezTo>
                    <a:pt x="277368" y="367284"/>
                    <a:pt x="266700" y="611124"/>
                    <a:pt x="237744" y="679704"/>
                  </a:cubicBezTo>
                  <a:cubicBezTo>
                    <a:pt x="208788" y="748284"/>
                    <a:pt x="131064" y="702564"/>
                    <a:pt x="91440" y="670560"/>
                  </a:cubicBezTo>
                  <a:cubicBezTo>
                    <a:pt x="51816" y="638556"/>
                    <a:pt x="25908" y="563118"/>
                    <a:pt x="0" y="48768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376416" y="2403348"/>
              <a:ext cx="304800" cy="339852"/>
            </a:xfrm>
            <a:custGeom>
              <a:avLst/>
              <a:gdLst>
                <a:gd name="connsiteX0" fmla="*/ 27432 w 304800"/>
                <a:gd name="connsiteY0" fmla="*/ 233172 h 339852"/>
                <a:gd name="connsiteX1" fmla="*/ 137160 w 304800"/>
                <a:gd name="connsiteY1" fmla="*/ 333756 h 339852"/>
                <a:gd name="connsiteX2" fmla="*/ 283464 w 304800"/>
                <a:gd name="connsiteY2" fmla="*/ 269748 h 339852"/>
                <a:gd name="connsiteX3" fmla="*/ 265176 w 304800"/>
                <a:gd name="connsiteY3" fmla="*/ 59436 h 339852"/>
                <a:gd name="connsiteX4" fmla="*/ 155448 w 304800"/>
                <a:gd name="connsiteY4" fmla="*/ 4572 h 339852"/>
                <a:gd name="connsiteX5" fmla="*/ 27432 w 304800"/>
                <a:gd name="connsiteY5" fmla="*/ 32004 h 339852"/>
                <a:gd name="connsiteX6" fmla="*/ 0 w 304800"/>
                <a:gd name="connsiteY6" fmla="*/ 150876 h 3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339852">
                  <a:moveTo>
                    <a:pt x="27432" y="233172"/>
                  </a:moveTo>
                  <a:cubicBezTo>
                    <a:pt x="60960" y="280416"/>
                    <a:pt x="94488" y="327660"/>
                    <a:pt x="137160" y="333756"/>
                  </a:cubicBezTo>
                  <a:cubicBezTo>
                    <a:pt x="179832" y="339852"/>
                    <a:pt x="262128" y="315468"/>
                    <a:pt x="283464" y="269748"/>
                  </a:cubicBezTo>
                  <a:cubicBezTo>
                    <a:pt x="304800" y="224028"/>
                    <a:pt x="286512" y="103632"/>
                    <a:pt x="265176" y="59436"/>
                  </a:cubicBezTo>
                  <a:cubicBezTo>
                    <a:pt x="243840" y="15240"/>
                    <a:pt x="195072" y="9144"/>
                    <a:pt x="155448" y="4572"/>
                  </a:cubicBezTo>
                  <a:cubicBezTo>
                    <a:pt x="115824" y="0"/>
                    <a:pt x="53340" y="7620"/>
                    <a:pt x="27432" y="32004"/>
                  </a:cubicBezTo>
                  <a:cubicBezTo>
                    <a:pt x="1524" y="56388"/>
                    <a:pt x="762" y="103632"/>
                    <a:pt x="0" y="150876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41464" y="1947672"/>
              <a:ext cx="249936" cy="749808"/>
            </a:xfrm>
            <a:custGeom>
              <a:avLst/>
              <a:gdLst>
                <a:gd name="connsiteX0" fmla="*/ 249936 w 249936"/>
                <a:gd name="connsiteY0" fmla="*/ 268224 h 749808"/>
                <a:gd name="connsiteX1" fmla="*/ 222504 w 249936"/>
                <a:gd name="connsiteY1" fmla="*/ 39624 h 749808"/>
                <a:gd name="connsiteX2" fmla="*/ 85344 w 249936"/>
                <a:gd name="connsiteY2" fmla="*/ 30480 h 749808"/>
                <a:gd name="connsiteX3" fmla="*/ 39624 w 249936"/>
                <a:gd name="connsiteY3" fmla="*/ 158496 h 749808"/>
                <a:gd name="connsiteX4" fmla="*/ 3048 w 249936"/>
                <a:gd name="connsiteY4" fmla="*/ 414528 h 749808"/>
                <a:gd name="connsiteX5" fmla="*/ 57912 w 249936"/>
                <a:gd name="connsiteY5" fmla="*/ 697992 h 749808"/>
                <a:gd name="connsiteX6" fmla="*/ 167640 w 249936"/>
                <a:gd name="connsiteY6" fmla="*/ 725424 h 749808"/>
                <a:gd name="connsiteX7" fmla="*/ 240792 w 249936"/>
                <a:gd name="connsiteY7" fmla="*/ 57912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36" h="749808">
                  <a:moveTo>
                    <a:pt x="249936" y="268224"/>
                  </a:moveTo>
                  <a:cubicBezTo>
                    <a:pt x="249936" y="173736"/>
                    <a:pt x="249936" y="79248"/>
                    <a:pt x="222504" y="39624"/>
                  </a:cubicBezTo>
                  <a:cubicBezTo>
                    <a:pt x="195072" y="0"/>
                    <a:pt x="115824" y="10668"/>
                    <a:pt x="85344" y="30480"/>
                  </a:cubicBezTo>
                  <a:cubicBezTo>
                    <a:pt x="54864" y="50292"/>
                    <a:pt x="53340" y="94488"/>
                    <a:pt x="39624" y="158496"/>
                  </a:cubicBezTo>
                  <a:cubicBezTo>
                    <a:pt x="25908" y="222504"/>
                    <a:pt x="0" y="324612"/>
                    <a:pt x="3048" y="414528"/>
                  </a:cubicBezTo>
                  <a:cubicBezTo>
                    <a:pt x="6096" y="504444"/>
                    <a:pt x="30480" y="646176"/>
                    <a:pt x="57912" y="697992"/>
                  </a:cubicBezTo>
                  <a:cubicBezTo>
                    <a:pt x="85344" y="749808"/>
                    <a:pt x="137160" y="745236"/>
                    <a:pt x="167640" y="725424"/>
                  </a:cubicBezTo>
                  <a:cubicBezTo>
                    <a:pt x="198120" y="705612"/>
                    <a:pt x="219456" y="642366"/>
                    <a:pt x="240792" y="57912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903464" y="1959864"/>
              <a:ext cx="249936" cy="749808"/>
            </a:xfrm>
            <a:custGeom>
              <a:avLst/>
              <a:gdLst>
                <a:gd name="connsiteX0" fmla="*/ 249936 w 249936"/>
                <a:gd name="connsiteY0" fmla="*/ 268224 h 749808"/>
                <a:gd name="connsiteX1" fmla="*/ 222504 w 249936"/>
                <a:gd name="connsiteY1" fmla="*/ 39624 h 749808"/>
                <a:gd name="connsiteX2" fmla="*/ 85344 w 249936"/>
                <a:gd name="connsiteY2" fmla="*/ 30480 h 749808"/>
                <a:gd name="connsiteX3" fmla="*/ 39624 w 249936"/>
                <a:gd name="connsiteY3" fmla="*/ 158496 h 749808"/>
                <a:gd name="connsiteX4" fmla="*/ 3048 w 249936"/>
                <a:gd name="connsiteY4" fmla="*/ 414528 h 749808"/>
                <a:gd name="connsiteX5" fmla="*/ 57912 w 249936"/>
                <a:gd name="connsiteY5" fmla="*/ 697992 h 749808"/>
                <a:gd name="connsiteX6" fmla="*/ 167640 w 249936"/>
                <a:gd name="connsiteY6" fmla="*/ 725424 h 749808"/>
                <a:gd name="connsiteX7" fmla="*/ 240792 w 249936"/>
                <a:gd name="connsiteY7" fmla="*/ 57912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36" h="749808">
                  <a:moveTo>
                    <a:pt x="249936" y="268224"/>
                  </a:moveTo>
                  <a:cubicBezTo>
                    <a:pt x="249936" y="173736"/>
                    <a:pt x="249936" y="79248"/>
                    <a:pt x="222504" y="39624"/>
                  </a:cubicBezTo>
                  <a:cubicBezTo>
                    <a:pt x="195072" y="0"/>
                    <a:pt x="115824" y="10668"/>
                    <a:pt x="85344" y="30480"/>
                  </a:cubicBezTo>
                  <a:cubicBezTo>
                    <a:pt x="54864" y="50292"/>
                    <a:pt x="53340" y="94488"/>
                    <a:pt x="39624" y="158496"/>
                  </a:cubicBezTo>
                  <a:cubicBezTo>
                    <a:pt x="25908" y="222504"/>
                    <a:pt x="0" y="324612"/>
                    <a:pt x="3048" y="414528"/>
                  </a:cubicBezTo>
                  <a:cubicBezTo>
                    <a:pt x="6096" y="504444"/>
                    <a:pt x="30480" y="646176"/>
                    <a:pt x="57912" y="697992"/>
                  </a:cubicBezTo>
                  <a:cubicBezTo>
                    <a:pt x="85344" y="749808"/>
                    <a:pt x="137160" y="745236"/>
                    <a:pt x="167640" y="725424"/>
                  </a:cubicBezTo>
                  <a:cubicBezTo>
                    <a:pt x="198120" y="705612"/>
                    <a:pt x="219456" y="642366"/>
                    <a:pt x="240792" y="57912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Content Placeholder 3"/>
          <p:cNvSpPr txBox="1">
            <a:spLocks/>
          </p:cNvSpPr>
          <p:nvPr/>
        </p:nvSpPr>
        <p:spPr>
          <a:xfrm>
            <a:off x="457200" y="3352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cs typeface="Arial" pitchFamily="34" charset="0"/>
              </a:rPr>
              <a:t>Bluff body theory provides a simple model for contaminant transport in complex urban street canyons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5694" y="6488668"/>
            <a:ext cx="396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Based on Humphries and Vincent (1976)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grpSp>
        <p:nvGrpSpPr>
          <p:cNvPr id="3" name="Group 78"/>
          <p:cNvGrpSpPr/>
          <p:nvPr/>
        </p:nvGrpSpPr>
        <p:grpSpPr>
          <a:xfrm>
            <a:off x="533400" y="868362"/>
            <a:ext cx="7772400" cy="2188464"/>
            <a:chOff x="533400" y="1066800"/>
            <a:chExt cx="7772400" cy="2188464"/>
          </a:xfrm>
        </p:grpSpPr>
        <p:sp>
          <p:nvSpPr>
            <p:cNvPr id="78" name="Cloud 77"/>
            <p:cNvSpPr/>
            <p:nvPr/>
          </p:nvSpPr>
          <p:spPr>
            <a:xfrm>
              <a:off x="79248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oud 76"/>
            <p:cNvSpPr/>
            <p:nvPr/>
          </p:nvSpPr>
          <p:spPr>
            <a:xfrm>
              <a:off x="70866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loud 75"/>
            <p:cNvSpPr/>
            <p:nvPr/>
          </p:nvSpPr>
          <p:spPr>
            <a:xfrm>
              <a:off x="6400800" y="24384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oud 74"/>
            <p:cNvSpPr/>
            <p:nvPr/>
          </p:nvSpPr>
          <p:spPr>
            <a:xfrm>
              <a:off x="2133600" y="2286000"/>
              <a:ext cx="304800" cy="304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22120" y="1655064"/>
              <a:ext cx="381000" cy="1143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1295400" y="2798064"/>
              <a:ext cx="2819400" cy="457200"/>
              <a:chOff x="990600" y="2667000"/>
              <a:chExt cx="2819400" cy="457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752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81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09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438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67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895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24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352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81400" y="26670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66800" y="28956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90600" y="2667000"/>
                <a:ext cx="2819400" cy="0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ight Arrow 40"/>
            <p:cNvSpPr/>
            <p:nvPr/>
          </p:nvSpPr>
          <p:spPr>
            <a:xfrm>
              <a:off x="533400" y="1883664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</a:t>
              </a:r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24000" y="1636776"/>
              <a:ext cx="2255520" cy="1161288"/>
            </a:xfrm>
            <a:custGeom>
              <a:avLst/>
              <a:gdLst>
                <a:gd name="connsiteX0" fmla="*/ 0 w 2103120"/>
                <a:gd name="connsiteY0" fmla="*/ 0 h 1225296"/>
                <a:gd name="connsiteX1" fmla="*/ 475488 w 2103120"/>
                <a:gd name="connsiteY1" fmla="*/ 9144 h 1225296"/>
                <a:gd name="connsiteX2" fmla="*/ 1197864 w 2103120"/>
                <a:gd name="connsiteY2" fmla="*/ 91440 h 1225296"/>
                <a:gd name="connsiteX3" fmla="*/ 1764792 w 2103120"/>
                <a:gd name="connsiteY3" fmla="*/ 411480 h 1225296"/>
                <a:gd name="connsiteX4" fmla="*/ 2020824 w 2103120"/>
                <a:gd name="connsiteY4" fmla="*/ 740664 h 1225296"/>
                <a:gd name="connsiteX5" fmla="*/ 2103120 w 2103120"/>
                <a:gd name="connsiteY5" fmla="*/ 1225296 h 1225296"/>
                <a:gd name="connsiteX6" fmla="*/ 2103120 w 2103120"/>
                <a:gd name="connsiteY6" fmla="*/ 1225296 h 122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3120" h="1225296">
                  <a:moveTo>
                    <a:pt x="0" y="0"/>
                  </a:moveTo>
                  <a:lnTo>
                    <a:pt x="475488" y="9144"/>
                  </a:lnTo>
                  <a:cubicBezTo>
                    <a:pt x="675132" y="24384"/>
                    <a:pt x="982980" y="24384"/>
                    <a:pt x="1197864" y="91440"/>
                  </a:cubicBezTo>
                  <a:cubicBezTo>
                    <a:pt x="1412748" y="158496"/>
                    <a:pt x="1627632" y="303276"/>
                    <a:pt x="1764792" y="411480"/>
                  </a:cubicBezTo>
                  <a:cubicBezTo>
                    <a:pt x="1901952" y="519684"/>
                    <a:pt x="1964436" y="605028"/>
                    <a:pt x="2020824" y="740664"/>
                  </a:cubicBezTo>
                  <a:cubicBezTo>
                    <a:pt x="2077212" y="876300"/>
                    <a:pt x="2103120" y="1225296"/>
                    <a:pt x="2103120" y="1225296"/>
                  </a:cubicBezTo>
                  <a:lnTo>
                    <a:pt x="2103120" y="1225296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Arrow Connector 43"/>
            <p:cNvCxnSpPr>
              <a:endCxn id="42" idx="3"/>
            </p:cNvCxnSpPr>
            <p:nvPr/>
          </p:nvCxnSpPr>
          <p:spPr>
            <a:xfrm>
              <a:off x="3352800" y="1959864"/>
              <a:ext cx="63875" cy="66897"/>
            </a:xfrm>
            <a:prstGeom prst="straightConnector1">
              <a:avLst/>
            </a:prstGeom>
            <a:ln w="28575"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2217420" y="1830324"/>
              <a:ext cx="1182624" cy="864108"/>
            </a:xfrm>
            <a:custGeom>
              <a:avLst/>
              <a:gdLst>
                <a:gd name="connsiteX0" fmla="*/ 71628 w 1182624"/>
                <a:gd name="connsiteY0" fmla="*/ 138684 h 864108"/>
                <a:gd name="connsiteX1" fmla="*/ 263652 w 1182624"/>
                <a:gd name="connsiteY1" fmla="*/ 10668 h 864108"/>
                <a:gd name="connsiteX2" fmla="*/ 693420 w 1182624"/>
                <a:gd name="connsiteY2" fmla="*/ 74676 h 864108"/>
                <a:gd name="connsiteX3" fmla="*/ 1068324 w 1182624"/>
                <a:gd name="connsiteY3" fmla="*/ 321564 h 864108"/>
                <a:gd name="connsiteX4" fmla="*/ 1168908 w 1182624"/>
                <a:gd name="connsiteY4" fmla="*/ 687324 h 864108"/>
                <a:gd name="connsiteX5" fmla="*/ 986028 w 1182624"/>
                <a:gd name="connsiteY5" fmla="*/ 842772 h 864108"/>
                <a:gd name="connsiteX6" fmla="*/ 336804 w 1182624"/>
                <a:gd name="connsiteY6" fmla="*/ 815340 h 864108"/>
                <a:gd name="connsiteX7" fmla="*/ 53340 w 1182624"/>
                <a:gd name="connsiteY7" fmla="*/ 714756 h 864108"/>
                <a:gd name="connsiteX8" fmla="*/ 16764 w 1182624"/>
                <a:gd name="connsiteY8" fmla="*/ 339852 h 864108"/>
                <a:gd name="connsiteX9" fmla="*/ 16764 w 1182624"/>
                <a:gd name="connsiteY9" fmla="*/ 339852 h 8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624" h="864108">
                  <a:moveTo>
                    <a:pt x="71628" y="138684"/>
                  </a:moveTo>
                  <a:cubicBezTo>
                    <a:pt x="115824" y="80010"/>
                    <a:pt x="160020" y="21336"/>
                    <a:pt x="263652" y="10668"/>
                  </a:cubicBezTo>
                  <a:cubicBezTo>
                    <a:pt x="367284" y="0"/>
                    <a:pt x="559308" y="22860"/>
                    <a:pt x="693420" y="74676"/>
                  </a:cubicBezTo>
                  <a:cubicBezTo>
                    <a:pt x="827532" y="126492"/>
                    <a:pt x="989076" y="219456"/>
                    <a:pt x="1068324" y="321564"/>
                  </a:cubicBezTo>
                  <a:cubicBezTo>
                    <a:pt x="1147572" y="423672"/>
                    <a:pt x="1182624" y="600456"/>
                    <a:pt x="1168908" y="687324"/>
                  </a:cubicBezTo>
                  <a:cubicBezTo>
                    <a:pt x="1155192" y="774192"/>
                    <a:pt x="1124712" y="821436"/>
                    <a:pt x="986028" y="842772"/>
                  </a:cubicBezTo>
                  <a:cubicBezTo>
                    <a:pt x="847344" y="864108"/>
                    <a:pt x="492252" y="836676"/>
                    <a:pt x="336804" y="815340"/>
                  </a:cubicBezTo>
                  <a:cubicBezTo>
                    <a:pt x="181356" y="794004"/>
                    <a:pt x="106680" y="794004"/>
                    <a:pt x="53340" y="714756"/>
                  </a:cubicBezTo>
                  <a:cubicBezTo>
                    <a:pt x="0" y="635508"/>
                    <a:pt x="16764" y="339852"/>
                    <a:pt x="16764" y="339852"/>
                  </a:cubicBezTo>
                  <a:lnTo>
                    <a:pt x="16764" y="339852"/>
                  </a:ln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92352" y="1505712"/>
              <a:ext cx="2926080" cy="920496"/>
            </a:xfrm>
            <a:custGeom>
              <a:avLst/>
              <a:gdLst>
                <a:gd name="connsiteX0" fmla="*/ 0 w 2926080"/>
                <a:gd name="connsiteY0" fmla="*/ 6096 h 920496"/>
                <a:gd name="connsiteX1" fmla="*/ 502920 w 2926080"/>
                <a:gd name="connsiteY1" fmla="*/ 6096 h 920496"/>
                <a:gd name="connsiteX2" fmla="*/ 1088136 w 2926080"/>
                <a:gd name="connsiteY2" fmla="*/ 42672 h 920496"/>
                <a:gd name="connsiteX3" fmla="*/ 1563624 w 2926080"/>
                <a:gd name="connsiteY3" fmla="*/ 97536 h 920496"/>
                <a:gd name="connsiteX4" fmla="*/ 2057400 w 2926080"/>
                <a:gd name="connsiteY4" fmla="*/ 280416 h 920496"/>
                <a:gd name="connsiteX5" fmla="*/ 2514600 w 2926080"/>
                <a:gd name="connsiteY5" fmla="*/ 655320 h 920496"/>
                <a:gd name="connsiteX6" fmla="*/ 2926080 w 2926080"/>
                <a:gd name="connsiteY6" fmla="*/ 920496 h 9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080" h="920496">
                  <a:moveTo>
                    <a:pt x="0" y="6096"/>
                  </a:moveTo>
                  <a:cubicBezTo>
                    <a:pt x="160782" y="3048"/>
                    <a:pt x="321564" y="0"/>
                    <a:pt x="502920" y="6096"/>
                  </a:cubicBezTo>
                  <a:cubicBezTo>
                    <a:pt x="684276" y="12192"/>
                    <a:pt x="911352" y="27432"/>
                    <a:pt x="1088136" y="42672"/>
                  </a:cubicBezTo>
                  <a:cubicBezTo>
                    <a:pt x="1264920" y="57912"/>
                    <a:pt x="1402080" y="57912"/>
                    <a:pt x="1563624" y="97536"/>
                  </a:cubicBezTo>
                  <a:cubicBezTo>
                    <a:pt x="1725168" y="137160"/>
                    <a:pt x="1898904" y="187452"/>
                    <a:pt x="2057400" y="280416"/>
                  </a:cubicBezTo>
                  <a:cubicBezTo>
                    <a:pt x="2215896" y="373380"/>
                    <a:pt x="2369820" y="548640"/>
                    <a:pt x="2514600" y="655320"/>
                  </a:cubicBezTo>
                  <a:cubicBezTo>
                    <a:pt x="2659380" y="762000"/>
                    <a:pt x="2926080" y="920496"/>
                    <a:pt x="2926080" y="920496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3600" y="1655064"/>
              <a:ext cx="381000" cy="1143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67600" y="1959864"/>
              <a:ext cx="38100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05600" y="1121664"/>
              <a:ext cx="381000" cy="1676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4724400" y="1883664"/>
              <a:ext cx="990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</a:t>
              </a: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754624" y="1475232"/>
              <a:ext cx="905256" cy="169164"/>
            </a:xfrm>
            <a:custGeom>
              <a:avLst/>
              <a:gdLst>
                <a:gd name="connsiteX0" fmla="*/ 0 w 905256"/>
                <a:gd name="connsiteY0" fmla="*/ 164592 h 169164"/>
                <a:gd name="connsiteX1" fmla="*/ 320040 w 905256"/>
                <a:gd name="connsiteY1" fmla="*/ 164592 h 169164"/>
                <a:gd name="connsiteX2" fmla="*/ 758952 w 905256"/>
                <a:gd name="connsiteY2" fmla="*/ 137160 h 169164"/>
                <a:gd name="connsiteX3" fmla="*/ 905256 w 905256"/>
                <a:gd name="connsiteY3" fmla="*/ 0 h 16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256" h="169164">
                  <a:moveTo>
                    <a:pt x="0" y="164592"/>
                  </a:moveTo>
                  <a:cubicBezTo>
                    <a:pt x="96774" y="166878"/>
                    <a:pt x="193548" y="169164"/>
                    <a:pt x="320040" y="164592"/>
                  </a:cubicBezTo>
                  <a:cubicBezTo>
                    <a:pt x="446532" y="160020"/>
                    <a:pt x="661416" y="164592"/>
                    <a:pt x="758952" y="137160"/>
                  </a:cubicBezTo>
                  <a:cubicBezTo>
                    <a:pt x="856488" y="109728"/>
                    <a:pt x="880872" y="54864"/>
                    <a:pt x="905256" y="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641592" y="1246632"/>
              <a:ext cx="42672" cy="274320"/>
            </a:xfrm>
            <a:custGeom>
              <a:avLst/>
              <a:gdLst>
                <a:gd name="connsiteX0" fmla="*/ 0 w 42672"/>
                <a:gd name="connsiteY0" fmla="*/ 274320 h 274320"/>
                <a:gd name="connsiteX1" fmla="*/ 36576 w 42672"/>
                <a:gd name="connsiteY1" fmla="*/ 137160 h 274320"/>
                <a:gd name="connsiteX2" fmla="*/ 36576 w 42672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" h="274320">
                  <a:moveTo>
                    <a:pt x="0" y="274320"/>
                  </a:moveTo>
                  <a:cubicBezTo>
                    <a:pt x="15240" y="228600"/>
                    <a:pt x="30480" y="182880"/>
                    <a:pt x="36576" y="137160"/>
                  </a:cubicBezTo>
                  <a:cubicBezTo>
                    <a:pt x="42672" y="91440"/>
                    <a:pt x="39624" y="45720"/>
                    <a:pt x="36576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29600" y="1197864"/>
              <a:ext cx="762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4"/>
            <p:cNvGrpSpPr/>
            <p:nvPr/>
          </p:nvGrpSpPr>
          <p:grpSpPr>
            <a:xfrm>
              <a:off x="5486400" y="2798064"/>
              <a:ext cx="2819400" cy="457200"/>
              <a:chOff x="990600" y="2667000"/>
              <a:chExt cx="2819400" cy="4572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752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95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524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81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09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384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670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956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42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352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81400" y="26670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66800" y="2895600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066800" y="2667000"/>
                <a:ext cx="45720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90600" y="2667000"/>
                <a:ext cx="2819400" cy="0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flipV="1">
              <a:off x="8229600" y="1197864"/>
              <a:ext cx="0" cy="160020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8223504" y="1197864"/>
              <a:ext cx="82296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5708904" y="1066800"/>
              <a:ext cx="2494788" cy="848868"/>
            </a:xfrm>
            <a:custGeom>
              <a:avLst/>
              <a:gdLst>
                <a:gd name="connsiteX0" fmla="*/ 0 w 2494788"/>
                <a:gd name="connsiteY0" fmla="*/ 33528 h 848868"/>
                <a:gd name="connsiteX1" fmla="*/ 1472184 w 2494788"/>
                <a:gd name="connsiteY1" fmla="*/ 24384 h 848868"/>
                <a:gd name="connsiteX2" fmla="*/ 2185416 w 2494788"/>
                <a:gd name="connsiteY2" fmla="*/ 179832 h 848868"/>
                <a:gd name="connsiteX3" fmla="*/ 2450592 w 2494788"/>
                <a:gd name="connsiteY3" fmla="*/ 509016 h 848868"/>
                <a:gd name="connsiteX4" fmla="*/ 2414016 w 2494788"/>
                <a:gd name="connsiteY4" fmla="*/ 792480 h 848868"/>
                <a:gd name="connsiteX5" fmla="*/ 1965960 w 2494788"/>
                <a:gd name="connsiteY5" fmla="*/ 847344 h 848868"/>
                <a:gd name="connsiteX6" fmla="*/ 1554480 w 2494788"/>
                <a:gd name="connsiteY6" fmla="*/ 792480 h 848868"/>
                <a:gd name="connsiteX7" fmla="*/ 1444752 w 2494788"/>
                <a:gd name="connsiteY7" fmla="*/ 554736 h 848868"/>
                <a:gd name="connsiteX8" fmla="*/ 1472184 w 2494788"/>
                <a:gd name="connsiteY8" fmla="*/ 243840 h 8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4788" h="848868">
                  <a:moveTo>
                    <a:pt x="0" y="33528"/>
                  </a:moveTo>
                  <a:cubicBezTo>
                    <a:pt x="553974" y="16764"/>
                    <a:pt x="1107948" y="0"/>
                    <a:pt x="1472184" y="24384"/>
                  </a:cubicBezTo>
                  <a:cubicBezTo>
                    <a:pt x="1836420" y="48768"/>
                    <a:pt x="2022348" y="99060"/>
                    <a:pt x="2185416" y="179832"/>
                  </a:cubicBezTo>
                  <a:cubicBezTo>
                    <a:pt x="2348484" y="260604"/>
                    <a:pt x="2412492" y="406908"/>
                    <a:pt x="2450592" y="509016"/>
                  </a:cubicBezTo>
                  <a:cubicBezTo>
                    <a:pt x="2488692" y="611124"/>
                    <a:pt x="2494788" y="736092"/>
                    <a:pt x="2414016" y="792480"/>
                  </a:cubicBezTo>
                  <a:cubicBezTo>
                    <a:pt x="2333244" y="848868"/>
                    <a:pt x="2109216" y="847344"/>
                    <a:pt x="1965960" y="847344"/>
                  </a:cubicBezTo>
                  <a:cubicBezTo>
                    <a:pt x="1822704" y="847344"/>
                    <a:pt x="1641348" y="841248"/>
                    <a:pt x="1554480" y="792480"/>
                  </a:cubicBezTo>
                  <a:cubicBezTo>
                    <a:pt x="1467612" y="743712"/>
                    <a:pt x="1458468" y="646176"/>
                    <a:pt x="1444752" y="554736"/>
                  </a:cubicBezTo>
                  <a:cubicBezTo>
                    <a:pt x="1431036" y="463296"/>
                    <a:pt x="1451610" y="353568"/>
                    <a:pt x="1472184" y="24384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394704" y="1664208"/>
              <a:ext cx="277368" cy="748284"/>
            </a:xfrm>
            <a:custGeom>
              <a:avLst/>
              <a:gdLst>
                <a:gd name="connsiteX0" fmla="*/ 0 w 277368"/>
                <a:gd name="connsiteY0" fmla="*/ 405384 h 748284"/>
                <a:gd name="connsiteX1" fmla="*/ 27432 w 277368"/>
                <a:gd name="connsiteY1" fmla="*/ 76200 h 748284"/>
                <a:gd name="connsiteX2" fmla="*/ 164592 w 277368"/>
                <a:gd name="connsiteY2" fmla="*/ 30480 h 748284"/>
                <a:gd name="connsiteX3" fmla="*/ 265176 w 277368"/>
                <a:gd name="connsiteY3" fmla="*/ 259080 h 748284"/>
                <a:gd name="connsiteX4" fmla="*/ 237744 w 277368"/>
                <a:gd name="connsiteY4" fmla="*/ 679704 h 748284"/>
                <a:gd name="connsiteX5" fmla="*/ 91440 w 277368"/>
                <a:gd name="connsiteY5" fmla="*/ 670560 h 748284"/>
                <a:gd name="connsiteX6" fmla="*/ 0 w 277368"/>
                <a:gd name="connsiteY6" fmla="*/ 487680 h 74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68" h="748284">
                  <a:moveTo>
                    <a:pt x="0" y="405384"/>
                  </a:moveTo>
                  <a:cubicBezTo>
                    <a:pt x="0" y="272034"/>
                    <a:pt x="0" y="138684"/>
                    <a:pt x="27432" y="76200"/>
                  </a:cubicBezTo>
                  <a:cubicBezTo>
                    <a:pt x="54864" y="13716"/>
                    <a:pt x="124968" y="0"/>
                    <a:pt x="164592" y="30480"/>
                  </a:cubicBezTo>
                  <a:cubicBezTo>
                    <a:pt x="204216" y="60960"/>
                    <a:pt x="252984" y="150876"/>
                    <a:pt x="265176" y="259080"/>
                  </a:cubicBezTo>
                  <a:cubicBezTo>
                    <a:pt x="277368" y="367284"/>
                    <a:pt x="266700" y="611124"/>
                    <a:pt x="237744" y="679704"/>
                  </a:cubicBezTo>
                  <a:cubicBezTo>
                    <a:pt x="208788" y="748284"/>
                    <a:pt x="131064" y="702564"/>
                    <a:pt x="91440" y="670560"/>
                  </a:cubicBezTo>
                  <a:cubicBezTo>
                    <a:pt x="51816" y="638556"/>
                    <a:pt x="25908" y="563118"/>
                    <a:pt x="0" y="48768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376416" y="2403348"/>
              <a:ext cx="304800" cy="339852"/>
            </a:xfrm>
            <a:custGeom>
              <a:avLst/>
              <a:gdLst>
                <a:gd name="connsiteX0" fmla="*/ 27432 w 304800"/>
                <a:gd name="connsiteY0" fmla="*/ 233172 h 339852"/>
                <a:gd name="connsiteX1" fmla="*/ 137160 w 304800"/>
                <a:gd name="connsiteY1" fmla="*/ 333756 h 339852"/>
                <a:gd name="connsiteX2" fmla="*/ 283464 w 304800"/>
                <a:gd name="connsiteY2" fmla="*/ 269748 h 339852"/>
                <a:gd name="connsiteX3" fmla="*/ 265176 w 304800"/>
                <a:gd name="connsiteY3" fmla="*/ 59436 h 339852"/>
                <a:gd name="connsiteX4" fmla="*/ 155448 w 304800"/>
                <a:gd name="connsiteY4" fmla="*/ 4572 h 339852"/>
                <a:gd name="connsiteX5" fmla="*/ 27432 w 304800"/>
                <a:gd name="connsiteY5" fmla="*/ 32004 h 339852"/>
                <a:gd name="connsiteX6" fmla="*/ 0 w 304800"/>
                <a:gd name="connsiteY6" fmla="*/ 150876 h 3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339852">
                  <a:moveTo>
                    <a:pt x="27432" y="233172"/>
                  </a:moveTo>
                  <a:cubicBezTo>
                    <a:pt x="60960" y="280416"/>
                    <a:pt x="94488" y="327660"/>
                    <a:pt x="137160" y="333756"/>
                  </a:cubicBezTo>
                  <a:cubicBezTo>
                    <a:pt x="179832" y="339852"/>
                    <a:pt x="262128" y="315468"/>
                    <a:pt x="283464" y="269748"/>
                  </a:cubicBezTo>
                  <a:cubicBezTo>
                    <a:pt x="304800" y="224028"/>
                    <a:pt x="286512" y="103632"/>
                    <a:pt x="265176" y="59436"/>
                  </a:cubicBezTo>
                  <a:cubicBezTo>
                    <a:pt x="243840" y="15240"/>
                    <a:pt x="195072" y="9144"/>
                    <a:pt x="155448" y="4572"/>
                  </a:cubicBezTo>
                  <a:cubicBezTo>
                    <a:pt x="115824" y="0"/>
                    <a:pt x="53340" y="7620"/>
                    <a:pt x="27432" y="32004"/>
                  </a:cubicBezTo>
                  <a:cubicBezTo>
                    <a:pt x="1524" y="56388"/>
                    <a:pt x="762" y="103632"/>
                    <a:pt x="0" y="150876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41464" y="1947672"/>
              <a:ext cx="249936" cy="749808"/>
            </a:xfrm>
            <a:custGeom>
              <a:avLst/>
              <a:gdLst>
                <a:gd name="connsiteX0" fmla="*/ 249936 w 249936"/>
                <a:gd name="connsiteY0" fmla="*/ 268224 h 749808"/>
                <a:gd name="connsiteX1" fmla="*/ 222504 w 249936"/>
                <a:gd name="connsiteY1" fmla="*/ 39624 h 749808"/>
                <a:gd name="connsiteX2" fmla="*/ 85344 w 249936"/>
                <a:gd name="connsiteY2" fmla="*/ 30480 h 749808"/>
                <a:gd name="connsiteX3" fmla="*/ 39624 w 249936"/>
                <a:gd name="connsiteY3" fmla="*/ 158496 h 749808"/>
                <a:gd name="connsiteX4" fmla="*/ 3048 w 249936"/>
                <a:gd name="connsiteY4" fmla="*/ 414528 h 749808"/>
                <a:gd name="connsiteX5" fmla="*/ 57912 w 249936"/>
                <a:gd name="connsiteY5" fmla="*/ 697992 h 749808"/>
                <a:gd name="connsiteX6" fmla="*/ 167640 w 249936"/>
                <a:gd name="connsiteY6" fmla="*/ 725424 h 749808"/>
                <a:gd name="connsiteX7" fmla="*/ 240792 w 249936"/>
                <a:gd name="connsiteY7" fmla="*/ 57912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36" h="749808">
                  <a:moveTo>
                    <a:pt x="249936" y="268224"/>
                  </a:moveTo>
                  <a:cubicBezTo>
                    <a:pt x="249936" y="173736"/>
                    <a:pt x="249936" y="79248"/>
                    <a:pt x="222504" y="39624"/>
                  </a:cubicBezTo>
                  <a:cubicBezTo>
                    <a:pt x="195072" y="0"/>
                    <a:pt x="115824" y="10668"/>
                    <a:pt x="85344" y="30480"/>
                  </a:cubicBezTo>
                  <a:cubicBezTo>
                    <a:pt x="54864" y="50292"/>
                    <a:pt x="53340" y="94488"/>
                    <a:pt x="39624" y="158496"/>
                  </a:cubicBezTo>
                  <a:cubicBezTo>
                    <a:pt x="25908" y="222504"/>
                    <a:pt x="0" y="324612"/>
                    <a:pt x="3048" y="414528"/>
                  </a:cubicBezTo>
                  <a:cubicBezTo>
                    <a:pt x="6096" y="504444"/>
                    <a:pt x="30480" y="646176"/>
                    <a:pt x="57912" y="697992"/>
                  </a:cubicBezTo>
                  <a:cubicBezTo>
                    <a:pt x="85344" y="749808"/>
                    <a:pt x="137160" y="745236"/>
                    <a:pt x="167640" y="725424"/>
                  </a:cubicBezTo>
                  <a:cubicBezTo>
                    <a:pt x="198120" y="705612"/>
                    <a:pt x="219456" y="642366"/>
                    <a:pt x="240792" y="57912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903464" y="1959864"/>
              <a:ext cx="249936" cy="749808"/>
            </a:xfrm>
            <a:custGeom>
              <a:avLst/>
              <a:gdLst>
                <a:gd name="connsiteX0" fmla="*/ 249936 w 249936"/>
                <a:gd name="connsiteY0" fmla="*/ 268224 h 749808"/>
                <a:gd name="connsiteX1" fmla="*/ 222504 w 249936"/>
                <a:gd name="connsiteY1" fmla="*/ 39624 h 749808"/>
                <a:gd name="connsiteX2" fmla="*/ 85344 w 249936"/>
                <a:gd name="connsiteY2" fmla="*/ 30480 h 749808"/>
                <a:gd name="connsiteX3" fmla="*/ 39624 w 249936"/>
                <a:gd name="connsiteY3" fmla="*/ 158496 h 749808"/>
                <a:gd name="connsiteX4" fmla="*/ 3048 w 249936"/>
                <a:gd name="connsiteY4" fmla="*/ 414528 h 749808"/>
                <a:gd name="connsiteX5" fmla="*/ 57912 w 249936"/>
                <a:gd name="connsiteY5" fmla="*/ 697992 h 749808"/>
                <a:gd name="connsiteX6" fmla="*/ 167640 w 249936"/>
                <a:gd name="connsiteY6" fmla="*/ 725424 h 749808"/>
                <a:gd name="connsiteX7" fmla="*/ 240792 w 249936"/>
                <a:gd name="connsiteY7" fmla="*/ 57912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36" h="749808">
                  <a:moveTo>
                    <a:pt x="249936" y="268224"/>
                  </a:moveTo>
                  <a:cubicBezTo>
                    <a:pt x="249936" y="173736"/>
                    <a:pt x="249936" y="79248"/>
                    <a:pt x="222504" y="39624"/>
                  </a:cubicBezTo>
                  <a:cubicBezTo>
                    <a:pt x="195072" y="0"/>
                    <a:pt x="115824" y="10668"/>
                    <a:pt x="85344" y="30480"/>
                  </a:cubicBezTo>
                  <a:cubicBezTo>
                    <a:pt x="54864" y="50292"/>
                    <a:pt x="53340" y="94488"/>
                    <a:pt x="39624" y="158496"/>
                  </a:cubicBezTo>
                  <a:cubicBezTo>
                    <a:pt x="25908" y="222504"/>
                    <a:pt x="0" y="324612"/>
                    <a:pt x="3048" y="414528"/>
                  </a:cubicBezTo>
                  <a:cubicBezTo>
                    <a:pt x="6096" y="504444"/>
                    <a:pt x="30480" y="646176"/>
                    <a:pt x="57912" y="697992"/>
                  </a:cubicBezTo>
                  <a:cubicBezTo>
                    <a:pt x="85344" y="749808"/>
                    <a:pt x="137160" y="745236"/>
                    <a:pt x="167640" y="725424"/>
                  </a:cubicBezTo>
                  <a:cubicBezTo>
                    <a:pt x="198120" y="705612"/>
                    <a:pt x="219456" y="642366"/>
                    <a:pt x="240792" y="579120"/>
                  </a:cubicBezTo>
                </a:path>
              </a:pathLst>
            </a:cu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Content Placeholder 3"/>
          <p:cNvSpPr txBox="1">
            <a:spLocks/>
          </p:cNvSpPr>
          <p:nvPr/>
        </p:nvSpPr>
        <p:spPr>
          <a:xfrm>
            <a:off x="457200" y="3200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= U</a:t>
            </a:r>
            <a:r>
              <a:rPr kumimoji="0" lang="el-GR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 = f(UD/</a:t>
            </a:r>
            <a:r>
              <a:rPr kumimoji="0" lang="el-GR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lang="en-US" sz="2400" b="1" dirty="0" smtClean="0"/>
              <a:t>, k</a:t>
            </a:r>
            <a:r>
              <a:rPr lang="en-US" sz="2400" b="1" baseline="30000" dirty="0" smtClean="0"/>
              <a:t>0.5</a:t>
            </a:r>
            <a:r>
              <a:rPr lang="en-US" sz="2400" b="1" dirty="0" smtClean="0"/>
              <a:t>/U, l/D, D/W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defRPr/>
            </a:pPr>
            <a:r>
              <a:rPr lang="en-US" sz="2400" b="1" dirty="0" smtClean="0"/>
              <a:t>	                  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f(Re, turbulence intensity, shape)</a:t>
            </a: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buSzPct val="50000"/>
              <a:buFont typeface="Courier New" pitchFamily="49" charset="0"/>
              <a:buChar char="o"/>
              <a:defRPr/>
            </a:pPr>
            <a:r>
              <a:rPr lang="en-US" sz="2000" noProof="0" dirty="0" smtClean="0"/>
              <a:t>H = nondimensional residence time of pollutant in canyon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  <a:defRPr/>
            </a:pPr>
            <a:r>
              <a:rPr kumimoji="0" lang="el-GR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</a:t>
            </a: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residence time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  <a:defRPr/>
            </a:pPr>
            <a:r>
              <a:rPr lang="en-US" sz="2000" dirty="0" smtClean="0"/>
              <a:t>k = turbulence kinetic energy of the wind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  <a:defRPr/>
            </a:pPr>
            <a:r>
              <a:rPr lang="el-GR" sz="2000" dirty="0" smtClean="0"/>
              <a:t>ν</a:t>
            </a:r>
            <a:r>
              <a:rPr lang="en-US" sz="2000" dirty="0" smtClean="0"/>
              <a:t> = kinematic viscosity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  <a:defRPr/>
            </a:pPr>
            <a:r>
              <a:rPr lang="en-US" sz="2000" dirty="0" smtClean="0"/>
              <a:t>Re = Reynolds number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Based on dimensional analysis and derived from the equation of scalar flux transport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4658" y="14134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01858" y="14134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752600" y="178276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5" idx="0"/>
            <a:endCxn id="40" idx="0"/>
          </p:cNvCxnSpPr>
          <p:nvPr/>
        </p:nvCxnSpPr>
        <p:spPr>
          <a:xfrm flipH="1" flipV="1">
            <a:off x="1912620" y="1456626"/>
            <a:ext cx="3647" cy="326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5" idx="2"/>
            <a:endCxn id="40" idx="2"/>
          </p:cNvCxnSpPr>
          <p:nvPr/>
        </p:nvCxnSpPr>
        <p:spPr>
          <a:xfrm flipH="1">
            <a:off x="1912620" y="2152094"/>
            <a:ext cx="3647" cy="4475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943600" y="18040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80" idx="0"/>
          </p:cNvCxnSpPr>
          <p:nvPr/>
        </p:nvCxnSpPr>
        <p:spPr>
          <a:xfrm flipH="1" flipV="1">
            <a:off x="6103620" y="1477962"/>
            <a:ext cx="3647" cy="326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80" idx="2"/>
          </p:cNvCxnSpPr>
          <p:nvPr/>
        </p:nvCxnSpPr>
        <p:spPr>
          <a:xfrm flipH="1">
            <a:off x="6103620" y="2173430"/>
            <a:ext cx="3647" cy="4475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43200" y="216376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83" idx="3"/>
          </p:cNvCxnSpPr>
          <p:nvPr/>
        </p:nvCxnSpPr>
        <p:spPr>
          <a:xfrm>
            <a:off x="2980766" y="2348428"/>
            <a:ext cx="8292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133600" y="2343594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324600" y="21637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24600" y="2468562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95694" y="6488668"/>
            <a:ext cx="396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Based on Humphries and Vincent (1976)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41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tracer gas released in large cities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dirty="0" smtClean="0"/>
              <a:t>Concentration measured at various sites</a:t>
            </a:r>
          </a:p>
          <a:p>
            <a:r>
              <a:rPr lang="en-US" dirty="0" smtClean="0"/>
              <a:t>Wind data from sonic anemometers or SODAR</a:t>
            </a:r>
          </a:p>
          <a:p>
            <a:r>
              <a:rPr lang="en-US" dirty="0" smtClean="0"/>
              <a:t>Building height and street width data from GIS</a:t>
            </a:r>
          </a:p>
          <a:p>
            <a:r>
              <a:rPr lang="en-US" dirty="0" smtClean="0"/>
              <a:t>Calculated H, Re, D/W, k</a:t>
            </a:r>
            <a:r>
              <a:rPr lang="en-US" baseline="30000" dirty="0" smtClean="0"/>
              <a:t>0.5</a:t>
            </a:r>
            <a:r>
              <a:rPr lang="en-US" dirty="0" smtClean="0"/>
              <a:t>/U</a:t>
            </a:r>
          </a:p>
          <a:p>
            <a:r>
              <a:rPr lang="en-US" dirty="0" smtClean="0"/>
              <a:t>Plotted H vs. Re, D/W, k</a:t>
            </a:r>
            <a:r>
              <a:rPr lang="en-US" baseline="30000" dirty="0" smtClean="0"/>
              <a:t>0.5</a:t>
            </a:r>
            <a:r>
              <a:rPr lang="en-US" dirty="0" smtClean="0"/>
              <a:t>/U</a:t>
            </a:r>
          </a:p>
          <a:p>
            <a:pPr lvl="0"/>
            <a:r>
              <a:rPr lang="en-US" dirty="0" smtClean="0"/>
              <a:t>Data validated by reserving data from select samplers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329587" cy="289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4572000"/>
            <a:ext cx="4191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xponential decay fit to concentration data to obtain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Sites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Mid-town Manhattan (MID05)</a:t>
            </a:r>
          </a:p>
          <a:p>
            <a:r>
              <a:rPr lang="en-US" b="0" dirty="0" smtClean="0"/>
              <a:t>D: 9 – 261 m; D/W: 0.49 – 26.2</a:t>
            </a:r>
          </a:p>
        </p:txBody>
      </p:sp>
      <p:pic>
        <p:nvPicPr>
          <p:cNvPr id="6" name="Content Placeholder 5" descr="mid-town Manhatt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2463"/>
            <a:ext cx="4040188" cy="3756112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Oklahoma City (JU2003)</a:t>
            </a:r>
          </a:p>
          <a:p>
            <a:r>
              <a:rPr lang="en-US" b="0" dirty="0" smtClean="0"/>
              <a:t>D: 4 – 119 m; D/W: 0.06 – 4.4</a:t>
            </a:r>
          </a:p>
        </p:txBody>
      </p:sp>
      <p:pic>
        <p:nvPicPr>
          <p:cNvPr id="7" name="Content Placeholder 6" descr="OK Cit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71725"/>
            <a:ext cx="4041775" cy="375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MID05: H vs. Re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219200"/>
            <a:ext cx="7315200" cy="52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3429000" cy="3992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Scatter visible</a:t>
            </a:r>
          </a:p>
          <a:p>
            <a:r>
              <a:rPr lang="en-US" sz="2400" dirty="0" smtClean="0"/>
              <a:t>Significant fit: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H = 5x10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Re</a:t>
            </a:r>
            <a:r>
              <a:rPr lang="en-US" sz="2000" baseline="30000" dirty="0" smtClean="0"/>
              <a:t>-0.814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0.47</a:t>
            </a:r>
          </a:p>
          <a:p>
            <a:pPr lvl="1">
              <a:buSzPct val="50000"/>
              <a:buFont typeface="Courier New" pitchFamily="49" charset="0"/>
              <a:buChar char="o"/>
            </a:pPr>
            <a:r>
              <a:rPr lang="en-US" sz="2000" dirty="0" smtClean="0"/>
              <a:t>p &lt; 0.0001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852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Air Pollution Retention Within a Complex of Urban Street Canyons</vt:lpstr>
      <vt:lpstr>Introduction</vt:lpstr>
      <vt:lpstr>Hypothesis and Objective</vt:lpstr>
      <vt:lpstr>Potential Applications</vt:lpstr>
      <vt:lpstr>Theory</vt:lpstr>
      <vt:lpstr>Theory</vt:lpstr>
      <vt:lpstr>Data Analysis</vt:lpstr>
      <vt:lpstr>Study Sites</vt:lpstr>
      <vt:lpstr>MID05: H vs. Re</vt:lpstr>
      <vt:lpstr>JU2003: H vs. Re</vt:lpstr>
      <vt:lpstr>Two Cities: H vs. Re</vt:lpstr>
      <vt:lpstr>MID05: H vs. D/W</vt:lpstr>
      <vt:lpstr>JU2003: H vs. D/W</vt:lpstr>
      <vt:lpstr>Two Cities: H vs. D/W</vt:lpstr>
      <vt:lpstr>JU2003: H vs. k0.5/U</vt:lpstr>
      <vt:lpstr>Discussion</vt:lpstr>
      <vt:lpstr>Current Limitations</vt:lpstr>
      <vt:lpstr>Conclusions</vt:lpstr>
      <vt:lpstr>Future Work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Retention Within a Complex of Urban Street Canyons:  A Two-City Comparison</dc:title>
  <dc:creator>Jen Richmond-Bryant</dc:creator>
  <cp:lastModifiedBy>jenbillike</cp:lastModifiedBy>
  <cp:revision>77</cp:revision>
  <dcterms:created xsi:type="dcterms:W3CDTF">2011-10-12T11:25:32Z</dcterms:created>
  <dcterms:modified xsi:type="dcterms:W3CDTF">2011-10-24T11:36:54Z</dcterms:modified>
</cp:coreProperties>
</file>