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5" r:id="rId4"/>
    <p:sldId id="275" r:id="rId5"/>
    <p:sldId id="276" r:id="rId6"/>
    <p:sldId id="268" r:id="rId7"/>
    <p:sldId id="267" r:id="rId8"/>
    <p:sldId id="271" r:id="rId9"/>
    <p:sldId id="257" r:id="rId10"/>
    <p:sldId id="260" r:id="rId11"/>
    <p:sldId id="261" r:id="rId12"/>
    <p:sldId id="279" r:id="rId13"/>
    <p:sldId id="277" r:id="rId14"/>
    <p:sldId id="264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03" autoAdjust="0"/>
  </p:normalViewPr>
  <p:slideViewPr>
    <p:cSldViewPr>
      <p:cViewPr>
        <p:scale>
          <a:sx n="100" d="100"/>
          <a:sy n="100" d="100"/>
        </p:scale>
        <p:origin x="-21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7AD48-30B0-44C0-A47B-DB1726D87674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63C81-31CD-491A-8451-57E7DCE1B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2882153"/>
          <a:ext cx="7772400" cy="33662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800"/>
                <a:gridCol w="838200"/>
                <a:gridCol w="3962400"/>
              </a:tblGrid>
              <a:tr h="79038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Robert W. Pinder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US EPA, 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Office of Research and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 Development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 anchor="ctr"/>
                </a:tc>
              </a:tr>
              <a:tr h="790388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Eric Davidson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Woods Hole Research Center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 anchor="ctr"/>
                </a:tc>
              </a:tr>
              <a:tr h="85762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Christine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Goodale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Cornell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 University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 anchor="ctr"/>
                </a:tc>
              </a:tr>
              <a:tr h="927847"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Tara </a:t>
                      </a:r>
                      <a:r>
                        <a:rPr lang="en-US" sz="20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Greaver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, </a:t>
                      </a:r>
                      <a:r>
                        <a:rPr lang="en-U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Jeffrey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 Herrick, </a:t>
                      </a:r>
                      <a:r>
                        <a:rPr lang="en-US" sz="20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Lingli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 Liu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US EPA,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Office of Research and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l Sans MT" pitchFamily="34" charset="0"/>
                        </a:rPr>
                        <a:t> Development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32" name="Picture 8" descr="http://www.danielldevelopment.com/wp-content/uploads/2010/05/CornellLogo-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199" y="4482353"/>
            <a:ext cx="847947" cy="838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50"/>
            <a:ext cx="7772400" cy="26860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Gill Sans MT" pitchFamily="34" charset="0"/>
              </a:rPr>
              <a:t>Using CMAQ to Quantify the </a:t>
            </a:r>
            <a:br>
              <a:rPr lang="en-US" sz="3600" b="1" dirty="0" smtClean="0">
                <a:latin typeface="Gill Sans MT" pitchFamily="34" charset="0"/>
              </a:rPr>
            </a:br>
            <a:r>
              <a:rPr lang="en-US" sz="3600" b="1" dirty="0" smtClean="0">
                <a:latin typeface="Gill Sans MT" pitchFamily="34" charset="0"/>
              </a:rPr>
              <a:t>Climate Change Impacts of </a:t>
            </a:r>
            <a:br>
              <a:rPr lang="en-US" sz="3600" b="1" dirty="0" smtClean="0">
                <a:latin typeface="Gill Sans MT" pitchFamily="34" charset="0"/>
              </a:rPr>
            </a:br>
            <a:r>
              <a:rPr lang="en-US" sz="3600" b="1" dirty="0" smtClean="0">
                <a:latin typeface="Gill Sans MT" pitchFamily="34" charset="0"/>
              </a:rPr>
              <a:t>US Reactive Nitrogen Emissions: </a:t>
            </a:r>
            <a:r>
              <a:rPr lang="en-US" sz="3200" b="1" dirty="0" smtClean="0">
                <a:latin typeface="Gill Sans MT" pitchFamily="34" charset="0"/>
              </a:rPr>
              <a:t/>
            </a:r>
            <a:br>
              <a:rPr lang="en-US" sz="3200" b="1" dirty="0" smtClean="0">
                <a:latin typeface="Gill Sans MT" pitchFamily="34" charset="0"/>
              </a:rPr>
            </a:br>
            <a:r>
              <a:rPr lang="en-US" sz="2400" b="1" dirty="0" smtClean="0">
                <a:latin typeface="Gill Sans MT" pitchFamily="34" charset="0"/>
              </a:rPr>
              <a:t>Source Attribution and Bounding Uncertainty</a:t>
            </a:r>
            <a:endParaRPr lang="en-US" sz="3200" b="1" dirty="0">
              <a:latin typeface="Gill Sans MT" pitchFamily="34" charset="0"/>
            </a:endParaRPr>
          </a:p>
        </p:txBody>
      </p:sp>
      <p:pic>
        <p:nvPicPr>
          <p:cNvPr id="1026" name="Picture 2" descr="http://t3.gstatic.com/images?q=tbn:ANd9GcT1hfV3Q6M6prAhOJefBAUcn2f17Ldww8KXRrX_Msi83v90Y94N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81178"/>
            <a:ext cx="701023" cy="762975"/>
          </a:xfrm>
          <a:prstGeom prst="rect">
            <a:avLst/>
          </a:prstGeom>
          <a:noFill/>
        </p:spPr>
      </p:pic>
      <p:pic>
        <p:nvPicPr>
          <p:cNvPr id="6" name="Picture 2" descr="http://t3.gstatic.com/images?q=tbn:ANd9GcT1hfV3Q6M6prAhOJefBAUcn2f17Ldww8KXRrX_Msi83v90Y94N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396753"/>
            <a:ext cx="701023" cy="762975"/>
          </a:xfrm>
          <a:prstGeom prst="rect">
            <a:avLst/>
          </a:prstGeom>
          <a:noFill/>
        </p:spPr>
      </p:pic>
      <p:sp>
        <p:nvSpPr>
          <p:cNvPr id="1028" name="AutoShape 4" descr="data:image/jpg;base64,/9j/4AAQSkZJRgABAQAAAQABAAD/2wCEAAkGBhISERQUExQVFBQWFRwYGBgXFyMYIBoYHRocGiAZHB4XHSceHB8jHRsbHzshIycpLCw4HR4xNTAqNSYsLSoBCQoKDgwOGg8PGiogHiQwLTEpKSw0LS4uNCw1LS0pNCw0KiwtLCksLC4sLCwvLC8wLC8sLDUqLSwpLS8sKSwpLP/AABEIAIkAiwMBIgACEQEDEQH/xAAbAAACAgMBAAAAAAAAAAAAAAAABgQFAQMHAv/EAEQQAAIBAwIEAwQHAwgLAQAAAAECAwAEEQUhBhIxQRNRYQcUInEjMkJSgZGhc7HBFSQzNUNTYtEWJVVydJKUssLj8IL/xAAZAQADAQEBAAAAAAAAAAAAAAAAAgMEAQX/xAAwEQABAwIEAwYGAwEAAAAAAAABAAIRAyESMUFRBGFxIjKRobHBE0KB0eHwJFKCFP/aAAwDAQACEQMRAD8A7jRRRQhFFFGaEIorFGaELNFaprlUBZ2CqOpYgD8zS/d+0fTo9jcox32TLdPkK4SBmnZTe/uglMtFJEntfsAcDx2HmIjitkHta05uryJ/vxsP4Ypcbd1b/krf1Kc6Kp9N4vs7g8sVxG7fdDb/AJGrbnpgZUHMc2zhC9UVjNZrqVFFFFCEUUUUIRRRWDQhZrFFU3FHFENjCZJTudkQdXbyH+fauExcpmMLyGtElWF/qUcKGSV1RF6sxwBSRJxpeXxKabBiPODcTDA9eUee/r8qpp4ZLiaGbUlZzK382sU22+/JkgBR3z1/DFNGt3xtjbXcL5s1+jljT6gjbYSqFH2SN/SpFxPIL0G0W0oEYnHLbpzPkqaDguCS7EN/cT3NwY/EUHKJy5wQpB+LB7bfrTVNw3bW0Ej29vErrGxU8gJ5gpI69dwKoeJ9UR1tr2OVbZ43dUM45fEjYANhfrMMDIG2fSvFr7RnkjVILae+cDDuIvBVvwJbH7qBhEpnCvUAMmNRkPYKyseIJHl03BUJcQys4UYHMqoQR5YPNt61UcR8YPFdXSusbQJC4QunNi4VQwQnO/MWG37q0aXY3kTiWDS0jYA8vi3HNyBuoQfYz3Fa9WjuHjkS40hmE0gkkaCbcuuBzbZIGANs+dKXGE7aTA/QjqJz67Kfrmg2JW0EtqhnunVSYcx4JALPkdl64rQmiXlnK0dheeMY1DtbT9kbOOVu5OMduootOMbKW9ilmkktzDEyJFNHyqGbq/PnrgAYxW2bSru5vrkIDFbzBA1wp3eFeixEE7tlgSemxoscl0Y2iH5RPauM9J5bK20L2hRyyeBco1pc/ck6Mf8AC3Q/L99Nua57xfeWkjCza3e5EMfNLJGQXgUDYr3du5UefQ1q0zXbjSnSG9JltHIENz90dg/cbfljbO9MHxms7+GDxipiDnh36fY3XSBWa8RyBgCNwRkY8q9VZees0UUUIRWDWawaEKNqV+kETyyHlRFLMfQfvrmNvdpPKNQvpUhD862McoJQco2lYd99/XPyq046uRd3cdjzcsMa+PdNnoi7gZwcEf8AkPKsz8T6fcxGC8j91TlV4ufH1DkK6FQeRhjpUHGSvToU/hsBgyc4zA5dfReBqVvq8LWsxWO7QFlZd1JH9pGxwSh7rt+6oFlr14xNpaMk85AEjquLe3Vcjlj8+u7eYG21Gp2kniJp8DpJdOp8W65AjJbn7LEHdiOpzkj9N97oDwXltY2lzLbI0DO7LuWdTjmYHGSfn2pbrQBTAgZXIB057xsFeaN7N4Ebxrpmu7g7s8m4z6L028zTeiAAAAADoB2rkev3UtnMYZdVvi4UN8EAYYPTo/pVd/pMf9qaj/0v/spg9rbR6KDuGqVocXTtZ0ei7fRXNeH9FuryETRatd8hJHxRBTt6c9QOJPGsZFjm1a9LOvMOSANtkj7/AKU+O0x6LOOFBdgDr7Q77Lpep6NBcryzRpIO3MM4+R6iku54Su9PzLpsjPGN3tpDzZHfkJOc/kfU0pf6TH/amo/9L/7KtrKK5ns57qHVLtlhVyQ8YTJROfH1yRtjf1qZc12i1Mo1KIgu7OxBj0U3g67sgJrkHPg5kMTpzTwyNs/xZ5nU7AZHnWka9PfXJt5omMMjeG9tyfFEmAVnaQdGyc47bUHQ53srTUrZib1IQ8hO/jLjcN5tj8+nYVP07i+0gtmmiBV7nxpSZT8K3CoPomP1uuMDyzXORsqkCS9oLjl0I/ZBXrhLUZbG6/k65YlDvayHuv3P4AeefSug1zS50W8vbLnkYPIqLc20yryOrnJaHlB8gMH1HlTdwbxELy0jl6P9WQD7Mi9Rv+B/GqMMGPBY+KYHD4gicnRvv9fVX1FFFVWBFarmYIjO2wUFj8gMmttLXtHu/D025P3k5P8AmIFcJgSqUmY3hu5Shwjq0Ucc1zcq8k19I3LEieIWjTbZfu79/Sp1nHYwxyahaMyQqrCa3IwruB8Kcr/0bAntnrU204auY4bOS1ePxYbcRtHIDyOGAO5XdSD3qj4o0qULFDMymbULtTJ4eyqqdFXucA7sdzWeCAvVllSoYOeYnQaR0GaYvZtorJA1zNvPdN4jE9eU/VB/A/8A2K86r/Xtn/wsn/cackQAYAwAMAeQ8qS9YkC65aEkAe7SdTjfmO1UIgALJTqGrVe7kfRVWsQ3Ta24tJEjk91TJccwxk7AVZS6drnKf51bdD/Z4qZxVwoly63EE/gXUYwsgbZh2Vhnp61Rva6teAwXE0VtCDyO8ZHNMMbld/qkbdqQggnNaGvD2tIwiAAZF/yrX2Tf1cv7R/zzv+tVnHF3PFqtq1tH4kxt3VV/3mPxHJGw69ac9D06C0hWGIqFUfeBJPmT3Jqs4r4XhvORxL4M8W8cqMMj0O+4z+VMWnAApMrNPEOeRYyqIcP6xBi5W5FxMTmWA7IV+6hOOnrio3C85fSNTcrylnuiV+6TEMj8DW73fWZx7vLPBDGNnnT6zrj7O/Xz2HWre60a3stKuYYmBHgSkksCWcxkZPqdh+VKBedFZ74bgdBcSO7t+5aqd7P/AOrLT9itLE9gtlqbRGNHtr1SUjcfCLheijYgZON8HqKaPZ//AFZafsVqq9q9t/M1nXPiW8quhHbcA/pTEdkHZQpu/kOZo4kedvNSbeHUHYTXMsdrBGecxRDnJVRkh3ONsDoBVXwo4ttVubdSPBuEFxDg5BHcj5nP5VbTaHPefG15IlvIAViiUJ8JA2L7sd80u6jpr2U+kMzBnVjbOw6chJx174NcNoKenDg5kiSMgNr+y6dRQKKuvMRSP7YnI07Y4zNGD6jPSnik/wBq9tz6bKcZ5GRx6YYb0lTulaeEMVmTuF5uIry1uLh4LZbhJyrAhwhVgOXlYH7PfI9aqG014brRoZuUuvjM2NwHK5+HPYHpT7pt0JYY3BzzorZ+YzShxzL4d9pkwxgTtGx6gBgBj070jhaVejULn4CLwb/5IT1XP+K9IhudYtYpl54zbOcZxuGOM43xuaf80maqf9e2f/Cyf9x2pniyjwpIcSNj6LN97O9JhjeSS3UIilmPM+wAyftUrSS8Nj+xdtvsrIf/ACpr9pmmTSWrPHO0SRRyNKg6Sryj4T+R/OtHD2V06xKzQw5hGfEQNzfLJHT+NIReAAtdJ5+Fjc9xvESR7FIGvzaOyJ7vbTxt4i8xKkZjz8Q+JjvjpVrFdcP7c1rOu3VkcD9H/hV7xRcl7KAtcLc/z6Mc6IEAAb6uMnp51eajdt48iC9gQDGI5IgSmw7lt6XDfRXNbsgdrX5j9ktaRpvD9zIkUUWZHzhT4i9Bnu3lVjxF7OdPitLiSOAK6QyOrczHDKhYHdsdRVfxjBcPeWAtZIhcNE/LIBhTscnbOxHzpy4m5v5OuebBb3WTmx0z4TZ/WmABBkLPUqPaWOa830nmtXs+/qy0/YrXrjxQdOus/wBy1ePZ8f8AVlp+xWo/tMvvC0y4P3lCf8xAp/k+izi/Ff691X2kGoyWNsLWSFAbVMmQEtz79D0G2N/OqTWrQxWVtmOaKRNQQt4zc5dzjLhs/Ep7fI10Hh238O1gj7pEqnfOPhG1LXtHfmk0+HGfEu1P4L5jv1pHDsyr0auKthAESTPinmigUVdeYiq3iPTveLWaEdZI2UfMjb9asqw1cImyZri0gjRc24Ys5b/TYRHdSwNCrQlYzgM67AseuMdqj6rwpy2VzFHOHkURz+GH8R1mj5jIQfrfFle3pXu4t5LS9vLWNvDW+jL27bqFmwRyAjYZyf0o0rS1MlpHbWEtvLDIrTTyqEPKM868wJMhfJHl37VnjSOS9guIOIGx7Qy659bJ44W1sXdrFMMZZfiA+y46j86W/aG5t7ixvd+SKQpKfJHwP86haZdDSr94SR7ldOWifORHL3jJ/wA/8NPGtaTHdQPDJ9WRcZHUeTD1B3qnebGqxkCjVDvlPodPolX2oWiSWwf3kw8iSMsYIxPlQeXrv+GeteuHkc6dYBFt2+hGTMem32Rjf86VXsvFjfT7tWN5axubQhuUSgj4QOzHYdeuDU7Trm+jt4YZNH8bwUChnZf3HOKTFLpWs0ooinIMGdMosRcSrXjSVmtIOdomYX0Q+i+qMN06nerzVWkLtj3N0U9JTgg4HU7+flvtSJxbqd6tvAslglvGJ0deRwcuDkIVA25j3q4vL2+JDyaNFIzdxIrN/wDrI2oxCSkNAhjctdRy5qLxvaySXdggmW2kMbfSIcKh8lO2x6Ve8faibbTDEXMksqCFSfrOWHKx/In86VdT0ie+lhF1ZtZWsMb8zK64VQM/h8gKteHoG1O7S5ZSLK1+G2Vti7jA5z+X7vI1zUxqqFoDWFxsy5y3sJG+2iduHtN93tYYf7uNV/EDf9aUuO5feb20sgfh5vHnGcfRr5+Xc/lTXxBr0VnA80p2A2Hdm7KPU0h6LojXUVy80iLfXY5xGx6QjohXqFYbMN9uWqP/AKhZeHBk13W2PM6/TNTbzhS9AuSJmCFpJ093bkkknKhVDbcvKOVds714gL3OsWySHmNpbc0uOgmPy77j8qzpVxe20jTXPipFFE5nVmBhbAHh+7YPw56cuP34qd7NLB2jmvZR9Ldvzj9n9n/75UoEkBVc4tY5xINoBG5/Cd6KKKuvKRWDWaKEJY494ZN3b5j2uIjzwsDghhjK57ZwN/QUuXXGktzYxkObdvFEV46j4oRuCyruQGP2u1dJIpD4t4clt5/5QsVzIB9PF2lTvt54HbfoRvUntIuFv4ao0xTfp3eu37qothp0F3A9uluItNVWPvEhKu8v96nNuR1JZuv6VjQOLJLBkt75g9u39Bdg5Rl7Bm+Xc/u3rVr+ufyjZu8ThLaKJnnjBIlMi/ViIxsmc5I6+lbdAkP8ntNdIBYpAFjgZQSwXP0h8mbOAB6HypJvZai3sHGNYw6g7zufBMnEvCsF/GrBuWRfihmQ7qex2+sKo9H4yls3W11QcjdEueqSDzY9j6/PIFVeh6XOhY6ZM8ZQjxbK7B+ANkjB3+tjY589+1TdQ4ukMZi1LTZeVu8Y8UeXMPI+oOR50E65JG0rfD7zdsnDpP5BVp7R5A1vblSCPe4Tkbj63pV9rvEVvaR+JO4Udh3Y+Sjua4zqFxbqgS0upUiEiuILlSAjA5DKRnODufwq10rUtPWTxpRd6jcnu0WVXYdAdseRwenauCoZKo7ggGNmSBNog+dgr6KxutZZZJw1tYA5WLJDS/4m8gf07Z6016vr1rp0A5yEVRypGvU46KopdOu6xdfDb2q2iHfxJzk47YHY/gapNNW0t5HuLhLm/aNwkt06ho4nGM4UnJ5SRvjbO1dBjLxKmaeOz8hk1t/E5T5r1ezyTFNQ1JGW1V1ENso5j8R/pHHcdz3PTGMZkcQ8LO8gu7QtcLO7uPCYRsjOiqrCUfEYxy7qenlXRPEhkIGUcgBwNiQD0bHUZ33rnupX4ikmsNKDNLM/NIQfo7fOzFMbKe/pkYydgOaBmijWc93YERpph9uuqxqTy6hNDpyyeJHCFa8lHRmH2QSPPuO/yrpcMQVQoGAAAB5AVT8K8MRWMAjTdjvI56u56n0HpV3VWNi5WLiKocQ1ndHnzWaKKKdZkUUUUIRWMVmsUISXxHwGWlN1ZMILn7Q+xIO6uPXvtv3pc1fieSURQXq+6TRSLJiRfoJiu4DuMlBnJ2zXV6i6jpsU6cksayL5MAceoz0PqKm5my20+KiBUExkdQlbTI5IRd6hcPHI7RDCQEsqxoCQASAzE5zkitPs4sZBH4kjuxI7XBkRi2SSYztGw22HnXmT2YCIlrG5mtSeqgllPzzvWq0sNYtc8kVlKp3bw18JmI7k7ZYjvvSCQbj3V3Fj2kMcJMZ2sNNvNRtH4guwlnPNJFMl1N4RjMaqyZYgMpX62Mb586ZOOtQ93snKMYixWMMmxXmOMjG+R6UoWMV5byKyaPl48hG8fmCg9eTm2Gc9qs7rVNVuQoOmxryurKZJM4YdGwPKgG0GUz6YNRrhhgc279VO4V4tdreVbhXa4tk5nCp8UsfaRVONzgjHmKqeLLZYnmcXUdvb3kY8dG3kLYIPhp05mUhTnp1qaeHtXuGLTXUNuGGCbdDzgdeXmIzgZ8+9T9H9m1pC/iOGuJupeY82Se/Kds13tEQkLqVNxfOegv62zS5be86h8NlD7lblFR7l1xLKi4AUd9t+5G/WnjhrheCyi8OFeu7Md2c+bH+HarcLWadrAFlq8QXjC2zdvudUAUYrNFOsyKKKKEIooooQiiiihCKKKKEIooooQiiiihCKKKKEIooooQiiiihCKKKKE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030" name="AutoShape 6" descr="data:image/jpg;base64,/9j/4AAQSkZJRgABAQAAAQABAAD/2wCEAAkGBhISERQUExQVFBQWFRwYGBgXFyMYIBoYHRocGiAZHB4XHSceHB8jHRsbHzshIycpLCw4HR4xNTAqNSYsLSoBCQoKDgwOGg8PGiogHiQwLTEpKSw0LS4uNCw1LS0pNCw0KiwtLCksLC4sLCwvLC8wLC8sLDUqLSwpLS8sKSwpLP/AABEIAIkAiwMBIgACEQEDEQH/xAAbAAACAgMBAAAAAAAAAAAAAAAABgQFAQMHAv/EAEQQAAIBAwIEAwQHAwgLAQAAAAECAwAEEQUhBhIxQRNRYQcUInEjMkJSgZGhc7HBFSQzNUNTYtEWJVVydJKUssLj8IL/xAAZAQADAQEBAAAAAAAAAAAAAAAAAgMEAQX/xAAwEQABAwIEAwYGAwEAAAAAAAABAAIRAyESMUFRBGFxIjKRobHBE0KB0eHwJFKCFP/aAAwDAQACEQMRAD8A7jRRRQhFFFGaEIorFGaELNFaprlUBZ2CqOpYgD8zS/d+0fTo9jcox32TLdPkK4SBmnZTe/uglMtFJEntfsAcDx2HmIjitkHta05uryJ/vxsP4Ypcbd1b/krf1Kc6Kp9N4vs7g8sVxG7fdDb/AJGrbnpgZUHMc2zhC9UVjNZrqVFFFFCEUUUUIRRRWDQhZrFFU3FHFENjCZJTudkQdXbyH+fauExcpmMLyGtElWF/qUcKGSV1RF6sxwBSRJxpeXxKabBiPODcTDA9eUee/r8qpp4ZLiaGbUlZzK382sU22+/JkgBR3z1/DFNGt3xtjbXcL5s1+jljT6gjbYSqFH2SN/SpFxPIL0G0W0oEYnHLbpzPkqaDguCS7EN/cT3NwY/EUHKJy5wQpB+LB7bfrTVNw3bW0Ej29vErrGxU8gJ5gpI69dwKoeJ9UR1tr2OVbZ43dUM45fEjYANhfrMMDIG2fSvFr7RnkjVILae+cDDuIvBVvwJbH7qBhEpnCvUAMmNRkPYKyseIJHl03BUJcQys4UYHMqoQR5YPNt61UcR8YPFdXSusbQJC4QunNi4VQwQnO/MWG37q0aXY3kTiWDS0jYA8vi3HNyBuoQfYz3Fa9WjuHjkS40hmE0gkkaCbcuuBzbZIGANs+dKXGE7aTA/QjqJz67Kfrmg2JW0EtqhnunVSYcx4JALPkdl64rQmiXlnK0dheeMY1DtbT9kbOOVu5OMduootOMbKW9ilmkktzDEyJFNHyqGbq/PnrgAYxW2bSru5vrkIDFbzBA1wp3eFeixEE7tlgSemxoscl0Y2iH5RPauM9J5bK20L2hRyyeBco1pc/ck6Mf8AC3Q/L99Nua57xfeWkjCza3e5EMfNLJGQXgUDYr3du5UefQ1q0zXbjSnSG9JltHIENz90dg/cbfljbO9MHxms7+GDxipiDnh36fY3XSBWa8RyBgCNwRkY8q9VZees0UUUIRWDWawaEKNqV+kETyyHlRFLMfQfvrmNvdpPKNQvpUhD862McoJQco2lYd99/XPyq046uRd3cdjzcsMa+PdNnoi7gZwcEf8AkPKsz8T6fcxGC8j91TlV4ufH1DkK6FQeRhjpUHGSvToU/hsBgyc4zA5dfReBqVvq8LWsxWO7QFlZd1JH9pGxwSh7rt+6oFlr14xNpaMk85AEjquLe3Vcjlj8+u7eYG21Gp2kniJp8DpJdOp8W65AjJbn7LEHdiOpzkj9N97oDwXltY2lzLbI0DO7LuWdTjmYHGSfn2pbrQBTAgZXIB057xsFeaN7N4Ebxrpmu7g7s8m4z6L028zTeiAAAAADoB2rkev3UtnMYZdVvi4UN8EAYYPTo/pVd/pMf9qaj/0v/spg9rbR6KDuGqVocXTtZ0ei7fRXNeH9FuryETRatd8hJHxRBTt6c9QOJPGsZFjm1a9LOvMOSANtkj7/AKU+O0x6LOOFBdgDr7Q77Lpep6NBcryzRpIO3MM4+R6iku54Su9PzLpsjPGN3tpDzZHfkJOc/kfU0pf6TH/amo/9L/7KtrKK5ns57qHVLtlhVyQ8YTJROfH1yRtjf1qZc12i1Mo1KIgu7OxBj0U3g67sgJrkHPg5kMTpzTwyNs/xZ5nU7AZHnWka9PfXJt5omMMjeG9tyfFEmAVnaQdGyc47bUHQ53srTUrZib1IQ8hO/jLjcN5tj8+nYVP07i+0gtmmiBV7nxpSZT8K3CoPomP1uuMDyzXORsqkCS9oLjl0I/ZBXrhLUZbG6/k65YlDvayHuv3P4AeefSug1zS50W8vbLnkYPIqLc20yryOrnJaHlB8gMH1HlTdwbxELy0jl6P9WQD7Mi9Rv+B/GqMMGPBY+KYHD4gicnRvv9fVX1FFFVWBFarmYIjO2wUFj8gMmttLXtHu/D025P3k5P8AmIFcJgSqUmY3hu5Shwjq0Ucc1zcq8k19I3LEieIWjTbZfu79/Sp1nHYwxyahaMyQqrCa3IwruB8Kcr/0bAntnrU204auY4bOS1ePxYbcRtHIDyOGAO5XdSD3qj4o0qULFDMymbULtTJ4eyqqdFXucA7sdzWeCAvVllSoYOeYnQaR0GaYvZtorJA1zNvPdN4jE9eU/VB/A/8A2K86r/Xtn/wsn/cackQAYAwAMAeQ8qS9YkC65aEkAe7SdTjfmO1UIgALJTqGrVe7kfRVWsQ3Ta24tJEjk91TJccwxk7AVZS6drnKf51bdD/Z4qZxVwoly63EE/gXUYwsgbZh2Vhnp61Rva6teAwXE0VtCDyO8ZHNMMbld/qkbdqQggnNaGvD2tIwiAAZF/yrX2Tf1cv7R/zzv+tVnHF3PFqtq1tH4kxt3VV/3mPxHJGw69ac9D06C0hWGIqFUfeBJPmT3Jqs4r4XhvORxL4M8W8cqMMj0O+4z+VMWnAApMrNPEOeRYyqIcP6xBi5W5FxMTmWA7IV+6hOOnrio3C85fSNTcrylnuiV+6TEMj8DW73fWZx7vLPBDGNnnT6zrj7O/Xz2HWre60a3stKuYYmBHgSkksCWcxkZPqdh+VKBedFZ74bgdBcSO7t+5aqd7P/AOrLT9itLE9gtlqbRGNHtr1SUjcfCLheijYgZON8HqKaPZ//AFZafsVqq9q9t/M1nXPiW8quhHbcA/pTEdkHZQpu/kOZo4kedvNSbeHUHYTXMsdrBGecxRDnJVRkh3ONsDoBVXwo4ttVubdSPBuEFxDg5BHcj5nP5VbTaHPefG15IlvIAViiUJ8JA2L7sd80u6jpr2U+kMzBnVjbOw6chJx174NcNoKenDg5kiSMgNr+y6dRQKKuvMRSP7YnI07Y4zNGD6jPSnik/wBq9tz6bKcZ5GRx6YYb0lTulaeEMVmTuF5uIry1uLh4LZbhJyrAhwhVgOXlYH7PfI9aqG014brRoZuUuvjM2NwHK5+HPYHpT7pt0JYY3BzzorZ+YzShxzL4d9pkwxgTtGx6gBgBj070jhaVejULn4CLwb/5IT1XP+K9IhudYtYpl54zbOcZxuGOM43xuaf80maqf9e2f/Cyf9x2pniyjwpIcSNj6LN97O9JhjeSS3UIilmPM+wAyftUrSS8Nj+xdtvsrIf/ACpr9pmmTSWrPHO0SRRyNKg6Sryj4T+R/OtHD2V06xKzQw5hGfEQNzfLJHT+NIReAAtdJ5+Fjc9xvESR7FIGvzaOyJ7vbTxt4i8xKkZjz8Q+JjvjpVrFdcP7c1rOu3VkcD9H/hV7xRcl7KAtcLc/z6Mc6IEAAb6uMnp51eajdt48iC9gQDGI5IgSmw7lt6XDfRXNbsgdrX5j9ktaRpvD9zIkUUWZHzhT4i9Bnu3lVjxF7OdPitLiSOAK6QyOrczHDKhYHdsdRVfxjBcPeWAtZIhcNE/LIBhTscnbOxHzpy4m5v5OuebBb3WTmx0z4TZ/WmABBkLPUqPaWOa830nmtXs+/qy0/YrXrjxQdOus/wBy1ePZ8f8AVlp+xWo/tMvvC0y4P3lCf8xAp/k+izi/Ff691X2kGoyWNsLWSFAbVMmQEtz79D0G2N/OqTWrQxWVtmOaKRNQQt4zc5dzjLhs/Ep7fI10Hh238O1gj7pEqnfOPhG1LXtHfmk0+HGfEu1P4L5jv1pHDsyr0auKthAESTPinmigUVdeYiq3iPTveLWaEdZI2UfMjb9asqw1cImyZri0gjRc24Ys5b/TYRHdSwNCrQlYzgM67AseuMdqj6rwpy2VzFHOHkURz+GH8R1mj5jIQfrfFle3pXu4t5LS9vLWNvDW+jL27bqFmwRyAjYZyf0o0rS1MlpHbWEtvLDIrTTyqEPKM868wJMhfJHl37VnjSOS9guIOIGx7Qy659bJ44W1sXdrFMMZZfiA+y46j86W/aG5t7ixvd+SKQpKfJHwP86haZdDSr94SR7ldOWifORHL3jJ/wA/8NPGtaTHdQPDJ9WRcZHUeTD1B3qnebGqxkCjVDvlPodPolX2oWiSWwf3kw8iSMsYIxPlQeXrv+GeteuHkc6dYBFt2+hGTMem32Rjf86VXsvFjfT7tWN5axubQhuUSgj4QOzHYdeuDU7Trm+jt4YZNH8bwUChnZf3HOKTFLpWs0ooinIMGdMosRcSrXjSVmtIOdomYX0Q+i+qMN06nerzVWkLtj3N0U9JTgg4HU7+flvtSJxbqd6tvAslglvGJ0deRwcuDkIVA25j3q4vL2+JDyaNFIzdxIrN/wDrI2oxCSkNAhjctdRy5qLxvaySXdggmW2kMbfSIcKh8lO2x6Ve8faibbTDEXMksqCFSfrOWHKx/In86VdT0ie+lhF1ZtZWsMb8zK64VQM/h8gKteHoG1O7S5ZSLK1+G2Vti7jA5z+X7vI1zUxqqFoDWFxsy5y3sJG+2iduHtN93tYYf7uNV/EDf9aUuO5feb20sgfh5vHnGcfRr5+Xc/lTXxBr0VnA80p2A2Hdm7KPU0h6LojXUVy80iLfXY5xGx6QjohXqFYbMN9uWqP/AKhZeHBk13W2PM6/TNTbzhS9AuSJmCFpJ093bkkknKhVDbcvKOVds714gL3OsWySHmNpbc0uOgmPy77j8qzpVxe20jTXPipFFE5nVmBhbAHh+7YPw56cuP34qd7NLB2jmvZR9Ldvzj9n9n/75UoEkBVc4tY5xINoBG5/Cd6KKKuvKRWDWaKEJY494ZN3b5j2uIjzwsDghhjK57ZwN/QUuXXGktzYxkObdvFEV46j4oRuCyruQGP2u1dJIpD4t4clt5/5QsVzIB9PF2lTvt54HbfoRvUntIuFv4ao0xTfp3eu37qothp0F3A9uluItNVWPvEhKu8v96nNuR1JZuv6VjQOLJLBkt75g9u39Bdg5Rl7Bm+Xc/u3rVr+ufyjZu8ThLaKJnnjBIlMi/ViIxsmc5I6+lbdAkP8ntNdIBYpAFjgZQSwXP0h8mbOAB6HypJvZai3sHGNYw6g7zufBMnEvCsF/GrBuWRfihmQ7qex2+sKo9H4yls3W11QcjdEueqSDzY9j6/PIFVeh6XOhY6ZM8ZQjxbK7B+ANkjB3+tjY589+1TdQ4ukMZi1LTZeVu8Y8UeXMPI+oOR50E65JG0rfD7zdsnDpP5BVp7R5A1vblSCPe4Tkbj63pV9rvEVvaR+JO4Udh3Y+Sjua4zqFxbqgS0upUiEiuILlSAjA5DKRnODufwq10rUtPWTxpRd6jcnu0WVXYdAdseRwenauCoZKo7ggGNmSBNog+dgr6KxutZZZJw1tYA5WLJDS/4m8gf07Z6016vr1rp0A5yEVRypGvU46KopdOu6xdfDb2q2iHfxJzk47YHY/gapNNW0t5HuLhLm/aNwkt06ho4nGM4UnJ5SRvjbO1dBjLxKmaeOz8hk1t/E5T5r1ezyTFNQ1JGW1V1ENso5j8R/pHHcdz3PTGMZkcQ8LO8gu7QtcLO7uPCYRsjOiqrCUfEYxy7qenlXRPEhkIGUcgBwNiQD0bHUZ33rnupX4ikmsNKDNLM/NIQfo7fOzFMbKe/pkYydgOaBmijWc93YERpph9uuqxqTy6hNDpyyeJHCFa8lHRmH2QSPPuO/yrpcMQVQoGAAAB5AVT8K8MRWMAjTdjvI56u56n0HpV3VWNi5WLiKocQ1ndHnzWaKKKdZkUUUUIRWMVmsUISXxHwGWlN1ZMILn7Q+xIO6uPXvtv3pc1fieSURQXq+6TRSLJiRfoJiu4DuMlBnJ2zXV6i6jpsU6cksayL5MAceoz0PqKm5my20+KiBUExkdQlbTI5IRd6hcPHI7RDCQEsqxoCQASAzE5zkitPs4sZBH4kjuxI7XBkRi2SSYztGw22HnXmT2YCIlrG5mtSeqgllPzzvWq0sNYtc8kVlKp3bw18JmI7k7ZYjvvSCQbj3V3Fj2kMcJMZ2sNNvNRtH4guwlnPNJFMl1N4RjMaqyZYgMpX62Mb586ZOOtQ93snKMYixWMMmxXmOMjG+R6UoWMV5byKyaPl48hG8fmCg9eTm2Gc9qs7rVNVuQoOmxryurKZJM4YdGwPKgG0GUz6YNRrhhgc279VO4V4tdreVbhXa4tk5nCp8UsfaRVONzgjHmKqeLLZYnmcXUdvb3kY8dG3kLYIPhp05mUhTnp1qaeHtXuGLTXUNuGGCbdDzgdeXmIzgZ8+9T9H9m1pC/iOGuJupeY82Se/Kds13tEQkLqVNxfOegv62zS5be86h8NlD7lblFR7l1xLKi4AUd9t+5G/WnjhrheCyi8OFeu7Md2c+bH+HarcLWadrAFlq8QXjC2zdvudUAUYrNFOsyKKKKEIooooQiiiihCKKKKEIooooQiiiihCKKKKEIooooQiiiihCKKKKE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5362" name="AutoShape 2" descr="https://rtpordmail2.rtord.epa.gov/mail-r/rpinder.nsf/0/3A96F475128326988D2D16366F542FF2/$File/WHRC%20Logo.gif?OpenElement&amp;FileName=WHRC%20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rtpordmail2.rtord.epa.gov/mail-r/rpinder.nsf/0/3A96F475128326988D2D16366F542FF2/$File/WHRC%20Logo.gif?OpenElement&amp;FileName=WHRC%20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https://rtpordmail2.rtord.epa.gov/mail-r/rpinder.nsf/0/3A96F475128326988D2D16366F542FF2/$File/WHRC%20Logo.gif?OpenElement&amp;FileName=WHRC%20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https://rtpordmail2.rtord.epa.gov/mail-r/rpinder.nsf/0/3A96F475128326988D2D16366F542FF2/$File/WHRC%20Logo.gif?OpenElement&amp;FileName=WHRC%20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WHRC 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733800"/>
            <a:ext cx="730059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:\img\CMAQ.N.depos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"/>
            <a:ext cx="8382000" cy="65193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24400" y="0"/>
            <a:ext cx="41148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:\img\CO2.uptak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8382000" cy="651933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800600" y="0"/>
            <a:ext cx="4191000" cy="662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img\GTP_calc.20.whi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14400" y="-228600"/>
            <a:ext cx="7315200" cy="7315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27432"/>
            <a:ext cx="78486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152400"/>
            <a:ext cx="3200400" cy="670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:\img\GTP_calc.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-228600"/>
            <a:ext cx="7315200" cy="7315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27432"/>
            <a:ext cx="78486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152400"/>
            <a:ext cx="3200400" cy="670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162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Reactive nitrogen from US </a:t>
            </a:r>
            <a:r>
              <a:rPr lang="en-US" b="1" dirty="0" smtClean="0">
                <a:solidFill>
                  <a:srgbClr val="996600"/>
                </a:solidFill>
              </a:rPr>
              <a:t>combustion</a:t>
            </a:r>
            <a:r>
              <a:rPr lang="en-US" dirty="0" smtClean="0"/>
              <a:t> sources is likely causing cooling</a:t>
            </a:r>
          </a:p>
          <a:p>
            <a:r>
              <a:rPr lang="en-US" dirty="0" smtClean="0"/>
              <a:t>Reactive nitrogen from US </a:t>
            </a:r>
            <a:r>
              <a:rPr lang="en-US" b="1" dirty="0" smtClean="0">
                <a:solidFill>
                  <a:srgbClr val="008000"/>
                </a:solidFill>
              </a:rPr>
              <a:t>agricultural</a:t>
            </a:r>
            <a:r>
              <a:rPr lang="en-US" dirty="0" smtClean="0"/>
              <a:t> sources is likely causing warming</a:t>
            </a:r>
          </a:p>
          <a:p>
            <a:endParaRPr lang="en-US" dirty="0" smtClean="0"/>
          </a:p>
          <a:p>
            <a:r>
              <a:rPr lang="en-US" dirty="0" smtClean="0"/>
              <a:t>Combustion sources are declining </a:t>
            </a:r>
          </a:p>
          <a:p>
            <a:r>
              <a:rPr lang="en-US" dirty="0" smtClean="0"/>
              <a:t>Agricultural sources are likely increasing, but </a:t>
            </a:r>
            <a:r>
              <a:rPr lang="en-US" b="1" dirty="0" smtClean="0">
                <a:solidFill>
                  <a:schemeClr val="tx2"/>
                </a:solidFill>
              </a:rPr>
              <a:t>best management practices are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6705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have substantially altered the nitrogen cycle</a:t>
            </a:r>
          </a:p>
          <a:p>
            <a:r>
              <a:rPr lang="en-US" dirty="0" smtClean="0"/>
              <a:t>The nitrogen and carbon cycles are inter-connected</a:t>
            </a:r>
          </a:p>
          <a:p>
            <a:r>
              <a:rPr lang="en-US" dirty="0" smtClean="0"/>
              <a:t>Critical to designing policies for</a:t>
            </a:r>
          </a:p>
          <a:p>
            <a:pPr lvl="1"/>
            <a:r>
              <a:rPr lang="en-US" dirty="0" smtClean="0"/>
              <a:t>Climate change mitigation</a:t>
            </a:r>
          </a:p>
          <a:p>
            <a:pPr lvl="1"/>
            <a:r>
              <a:rPr lang="en-US" dirty="0" smtClean="0"/>
              <a:t>Ecosystem health</a:t>
            </a:r>
          </a:p>
          <a:p>
            <a:pPr lvl="1"/>
            <a:r>
              <a:rPr lang="en-US" dirty="0" smtClean="0"/>
              <a:t>Air quality management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-990600" y="304800"/>
            <a:ext cx="11049000" cy="3810000"/>
          </a:xfrm>
          <a:prstGeom prst="blockArc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685800"/>
            <a:ext cx="189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Greenhouse gases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381000"/>
            <a:ext cx="1639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 (decade)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 (century)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(centuries)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429000" y="1752600"/>
            <a:ext cx="5029200" cy="381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1905000"/>
            <a:ext cx="5029200" cy="381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71318" y="2057400"/>
            <a:ext cx="3805881" cy="381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1422" y="1600200"/>
            <a:ext cx="4349578" cy="381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38600" y="1752600"/>
            <a:ext cx="19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Short-lived forcers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1676400"/>
            <a:ext cx="159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Aerosols (days)</a:t>
            </a:r>
          </a:p>
          <a:p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(weeks)</a:t>
            </a:r>
          </a:p>
        </p:txBody>
      </p:sp>
      <p:sp>
        <p:nvSpPr>
          <p:cNvPr id="13" name="Oval 12"/>
          <p:cNvSpPr/>
          <p:nvPr/>
        </p:nvSpPr>
        <p:spPr>
          <a:xfrm>
            <a:off x="-609600" y="5791200"/>
            <a:ext cx="10058400" cy="1600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458" name="Picture 2" descr="http://t0.gstatic.com/images?q=tbn:ANd9GcRVot0IQOshFy_D6bX9_wRf3gARDTafx4XvJ3Y45k8JlqnfwbqQlA"/>
          <p:cNvPicPr>
            <a:picLocks noChangeAspect="1" noChangeArrowheads="1"/>
          </p:cNvPicPr>
          <p:nvPr/>
        </p:nvPicPr>
        <p:blipFill>
          <a:blip r:embed="rId2" cstate="print"/>
          <a:srcRect r="18519"/>
          <a:stretch>
            <a:fillRect/>
          </a:stretch>
        </p:blipFill>
        <p:spPr bwMode="auto">
          <a:xfrm>
            <a:off x="6934200" y="3962400"/>
            <a:ext cx="1828800" cy="2421083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19460" name="Picture 4" descr="http://t2.gstatic.com/images?q=tbn:ANd9GcTPQ5x4orwOaz9jBe9w33WsMnMxKDU005grX2gFpU_WgLMGt4pL"/>
          <p:cNvPicPr>
            <a:picLocks noChangeArrowheads="1"/>
          </p:cNvPicPr>
          <p:nvPr/>
        </p:nvPicPr>
        <p:blipFill>
          <a:blip r:embed="rId3" cstate="print"/>
          <a:srcRect l="15936" r="13944"/>
          <a:stretch>
            <a:fillRect/>
          </a:stretch>
        </p:blipFill>
        <p:spPr bwMode="auto">
          <a:xfrm>
            <a:off x="4572000" y="4419600"/>
            <a:ext cx="1447800" cy="197424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19462" name="Picture 6" descr="http://t0.gstatic.com/images?q=tbn:ANd9GcRNHT2PZ2VDg1H55aqSdG4esvW2IE4kjB27pFWQ5TAALZpTzpcp2Q"/>
          <p:cNvPicPr>
            <a:picLocks noChangeAspect="1" noChangeArrowheads="1"/>
          </p:cNvPicPr>
          <p:nvPr/>
        </p:nvPicPr>
        <p:blipFill>
          <a:blip r:embed="rId4" cstate="print"/>
          <a:srcRect r="29522"/>
          <a:stretch>
            <a:fillRect/>
          </a:stretch>
        </p:blipFill>
        <p:spPr bwMode="auto">
          <a:xfrm>
            <a:off x="381000" y="3962400"/>
            <a:ext cx="1081378" cy="12954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19464" name="Picture 8" descr="http://t2.gstatic.com/images?q=tbn:ANd9GcTmYsqgnJj3ZXVOci-pgPl0USa6gAIeChAsOyhBheEGnCjYK9NyWQ"/>
          <p:cNvPicPr>
            <a:picLocks noChangeAspect="1" noChangeArrowheads="1"/>
          </p:cNvPicPr>
          <p:nvPr/>
        </p:nvPicPr>
        <p:blipFill>
          <a:blip r:embed="rId5" cstate="print"/>
          <a:srcRect l="19279" t="8377" r="12889" b="7853"/>
          <a:stretch>
            <a:fillRect/>
          </a:stretch>
        </p:blipFill>
        <p:spPr bwMode="auto">
          <a:xfrm flipH="1">
            <a:off x="380999" y="5334000"/>
            <a:ext cx="1102591" cy="10668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04800" y="2971800"/>
            <a:ext cx="1721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Combustion</a:t>
            </a:r>
          </a:p>
          <a:p>
            <a:r>
              <a:rPr lang="en-US" b="1" dirty="0" smtClean="0"/>
              <a:t>Emissions: </a:t>
            </a:r>
            <a:r>
              <a:rPr lang="en-US" b="1" dirty="0" err="1" smtClean="0"/>
              <a:t>NO</a:t>
            </a:r>
            <a:r>
              <a:rPr lang="en-US" b="1" baseline="-25000" dirty="0" err="1" smtClean="0"/>
              <a:t>x</a:t>
            </a:r>
            <a:r>
              <a:rPr lang="en-US" dirty="0" smtClean="0"/>
              <a:t>, 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O, and NH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pic>
        <p:nvPicPr>
          <p:cNvPr id="19470" name="Picture 14" descr="http://www.localdelicious.com/wp-content/uploads/2010/10/GrainFedCow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5409906"/>
            <a:ext cx="1323975" cy="99170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19472" name="Picture 16" descr="http://t2.gstatic.com/images?q=tbn:ANd9GcSbfL_UeAQmMoMuNUJL6yvhK-MoHYuEmDgXwo4Z44vu-NoVYxT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4419600"/>
            <a:ext cx="1296100" cy="88153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2743200" y="3962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Ag. Emissions: NH</a:t>
            </a:r>
            <a:r>
              <a:rPr lang="en-US" b="1" baseline="-25000" dirty="0" smtClean="0"/>
              <a:t>3</a:t>
            </a:r>
            <a:r>
              <a:rPr lang="en-US" b="1" dirty="0" smtClean="0"/>
              <a:t>, N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dirty="0" smtClean="0"/>
              <a:t>, and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0" y="3581400"/>
            <a:ext cx="204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Natural Landscapes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0" y="4876800"/>
            <a:ext cx="2436821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Uptake and emission of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(increase uptake)   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(increase emission) </a:t>
            </a:r>
            <a:r>
              <a:rPr lang="en-US" dirty="0" smtClean="0"/>
              <a:t>CH</a:t>
            </a:r>
            <a:r>
              <a:rPr lang="en-US" baseline="-25000" dirty="0" smtClean="0"/>
              <a:t>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(increase emission) 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 rot="18418516">
            <a:off x="1365873" y="3389389"/>
            <a:ext cx="1764055" cy="29337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2552700" y="3238500"/>
            <a:ext cx="990600" cy="304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6200000">
            <a:off x="2324100" y="1866900"/>
            <a:ext cx="990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9893875">
            <a:off x="2984611" y="2274860"/>
            <a:ext cx="990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ent-Up Arrow 30"/>
          <p:cNvSpPr/>
          <p:nvPr/>
        </p:nvSpPr>
        <p:spPr>
          <a:xfrm flipV="1">
            <a:off x="3429000" y="2743200"/>
            <a:ext cx="3276600" cy="2057400"/>
          </a:xfrm>
          <a:prstGeom prst="bentUpArrow">
            <a:avLst>
              <a:gd name="adj1" fmla="val 9576"/>
              <a:gd name="adj2" fmla="val 8627"/>
              <a:gd name="adj3" fmla="val 870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077200" y="-381000"/>
            <a:ext cx="12192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How to compare impacts across multiple timescales?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67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quantify the myriad of multi-media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interactions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441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 a common metric.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Metric: Global Temperature Potential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 temperature at time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dirty="0" smtClean="0"/>
              <a:t>  due to a 1 kg pulse of emissions</a:t>
            </a:r>
          </a:p>
          <a:p>
            <a:r>
              <a:rPr lang="en-US" dirty="0" smtClean="0"/>
              <a:t>Expressed in CO</a:t>
            </a:r>
            <a:r>
              <a:rPr lang="en-US" baseline="-25000" dirty="0" smtClean="0"/>
              <a:t>2</a:t>
            </a:r>
            <a:r>
              <a:rPr lang="en-US" dirty="0" smtClean="0"/>
              <a:t> equivalents</a:t>
            </a:r>
          </a:p>
          <a:p>
            <a:r>
              <a:rPr lang="en-US" dirty="0" smtClean="0"/>
              <a:t>Calculated for a specific time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t</a:t>
            </a:r>
          </a:p>
          <a:p>
            <a:r>
              <a:rPr lang="en-US" dirty="0" smtClean="0">
                <a:ea typeface="Cambria Math" pitchFamily="18" charset="0"/>
              </a:rPr>
              <a:t>GTP</a:t>
            </a:r>
            <a:r>
              <a:rPr lang="en-US" baseline="-25000" dirty="0" smtClean="0">
                <a:ea typeface="Cambria Math" pitchFamily="18" charset="0"/>
              </a:rPr>
              <a:t>20</a:t>
            </a:r>
            <a:r>
              <a:rPr lang="en-US" dirty="0" smtClean="0">
                <a:ea typeface="Cambria Math" pitchFamily="18" charset="0"/>
              </a:rPr>
              <a:t> or GTP</a:t>
            </a:r>
            <a:r>
              <a:rPr lang="en-US" baseline="-25000" dirty="0" smtClean="0">
                <a:ea typeface="Cambria Math" pitchFamily="18" charset="0"/>
              </a:rPr>
              <a:t>100</a:t>
            </a:r>
          </a:p>
          <a:p>
            <a:endParaRPr lang="en-US" i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 smtClean="0">
                <a:latin typeface="+mj-lt"/>
                <a:ea typeface="Cambria Math" pitchFamily="18" charset="0"/>
              </a:rPr>
              <a:t>For short-lived species, </a:t>
            </a:r>
            <a:r>
              <a:rPr lang="en-US" b="1" dirty="0" smtClean="0">
                <a:latin typeface="+mj-lt"/>
                <a:ea typeface="Cambria Math" pitchFamily="18" charset="0"/>
              </a:rPr>
              <a:t>GTP</a:t>
            </a:r>
            <a:r>
              <a:rPr lang="en-US" b="1" baseline="-25000" dirty="0" smtClean="0">
                <a:latin typeface="+mj-lt"/>
                <a:ea typeface="Cambria Math" pitchFamily="18" charset="0"/>
              </a:rPr>
              <a:t>20</a:t>
            </a:r>
            <a:r>
              <a:rPr lang="en-US" b="1" dirty="0" smtClean="0">
                <a:latin typeface="+mj-lt"/>
                <a:ea typeface="Cambria Math" pitchFamily="18" charset="0"/>
              </a:rPr>
              <a:t> &gt;&gt; GTP</a:t>
            </a:r>
            <a:r>
              <a:rPr lang="en-US" b="1" baseline="-25000" dirty="0" smtClean="0">
                <a:latin typeface="+mj-lt"/>
                <a:ea typeface="Cambria Math" pitchFamily="18" charset="0"/>
              </a:rPr>
              <a:t>100</a:t>
            </a:r>
            <a:endParaRPr lang="en-US" b="1" baseline="-25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3723"/>
          <a:stretch>
            <a:fillRect/>
          </a:stretch>
        </p:blipFill>
        <p:spPr bwMode="auto">
          <a:xfrm>
            <a:off x="761999" y="286422"/>
            <a:ext cx="7772401" cy="314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7057"/>
          <a:stretch>
            <a:fillRect/>
          </a:stretch>
        </p:blipFill>
        <p:spPr bwMode="auto">
          <a:xfrm>
            <a:off x="4640046" y="3371178"/>
            <a:ext cx="3818154" cy="310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1752600" y="990600"/>
            <a:ext cx="0" cy="2209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67200" y="914400"/>
            <a:ext cx="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8800" y="990600"/>
            <a:ext cx="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20 years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1828800"/>
            <a:ext cx="108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100 years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562600" y="838200"/>
            <a:ext cx="0" cy="2209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38800" y="838200"/>
            <a:ext cx="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20 years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62800" y="1066800"/>
            <a:ext cx="12192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010400" y="1981200"/>
            <a:ext cx="108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100 years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8153400" y="914400"/>
            <a:ext cx="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162800" y="4267200"/>
            <a:ext cx="11430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638800" y="4038600"/>
            <a:ext cx="0" cy="2209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15000" y="4038600"/>
            <a:ext cx="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20 years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0" y="5105400"/>
            <a:ext cx="108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100 years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001000" y="4038600"/>
            <a:ext cx="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648200" y="228600"/>
            <a:ext cx="39624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0"/>
            <a:ext cx="502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Qualitative example adapted from Shine </a:t>
            </a:r>
            <a:r>
              <a:rPr lang="en-US" i="1" dirty="0" smtClean="0"/>
              <a:t>et al.</a:t>
            </a:r>
            <a:r>
              <a:rPr lang="en-US" dirty="0" smtClean="0"/>
              <a:t>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20" grpId="0"/>
      <p:bldP spid="21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5400" y="533400"/>
          <a:ext cx="8305799" cy="56744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200"/>
                <a:gridCol w="5715000"/>
                <a:gridCol w="2133599"/>
              </a:tblGrid>
              <a:tr h="833014">
                <a:tc gridSpan="2">
                  <a:txBody>
                    <a:bodyPr/>
                    <a:lstStyle/>
                    <a:p>
                      <a:r>
                        <a:rPr lang="en-US" sz="2800" dirty="0" smtClean="0"/>
                        <a:t>Multi-media </a:t>
                      </a:r>
                      <a:r>
                        <a:rPr lang="en-US" sz="2800" baseline="0" dirty="0" smtClean="0"/>
                        <a:t>impacts of reactive N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nitrogen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Calculation</a:t>
                      </a:r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5655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1.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O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Emissions</a:t>
                      </a:r>
                      <a:r>
                        <a:rPr lang="en-US" baseline="0" dirty="0" smtClean="0"/>
                        <a:t> × GTP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5655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2.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 deposition → CO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, CH</a:t>
                      </a:r>
                      <a:r>
                        <a:rPr lang="en-US" sz="2400" baseline="-25000" dirty="0" smtClean="0"/>
                        <a:t>4</a:t>
                      </a:r>
                      <a:r>
                        <a:rPr lang="en-US" sz="2400" dirty="0" smtClean="0"/>
                        <a:t>, N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O flux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Deposition </a:t>
                      </a:r>
                      <a:r>
                        <a:rPr lang="en-US" sz="1600" baseline="0" dirty="0" smtClean="0"/>
                        <a:t>×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GHG flux × GTP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75655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3.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 fertilizer →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CO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, CH</a:t>
                      </a:r>
                      <a:r>
                        <a:rPr lang="en-US" sz="2400" baseline="-25000" dirty="0" smtClean="0"/>
                        <a:t>4</a:t>
                      </a:r>
                      <a:r>
                        <a:rPr lang="en-US" sz="2400" dirty="0" smtClean="0"/>
                        <a:t>, N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O </a:t>
                      </a:r>
                      <a:r>
                        <a:rPr lang="en-US" sz="2400" baseline="0" dirty="0" smtClean="0"/>
                        <a:t>flux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Fertilizer </a:t>
                      </a:r>
                      <a:r>
                        <a:rPr lang="en-US" sz="1600" baseline="0" dirty="0" smtClean="0"/>
                        <a:t>×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GHG flux × GTP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5655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4.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Surface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ozone →</a:t>
                      </a:r>
                      <a:r>
                        <a:rPr lang="en-US" sz="2400" baseline="0" dirty="0" smtClean="0"/>
                        <a:t> CO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 flux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Felzer</a:t>
                      </a:r>
                      <a:r>
                        <a:rPr lang="en-US" baseline="0" dirty="0" smtClean="0"/>
                        <a:t> et al., 2004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75655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5.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err="1" smtClean="0"/>
                        <a:t>NO</a:t>
                      </a:r>
                      <a:r>
                        <a:rPr lang="en-US" sz="2400" baseline="-25000" dirty="0" err="1" smtClean="0"/>
                        <a:t>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→ </a:t>
                      </a:r>
                      <a:r>
                        <a:rPr lang="en-US" sz="2400" baseline="0" dirty="0" smtClean="0"/>
                        <a:t>reduce methane, increase ozone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Emissions</a:t>
                      </a:r>
                      <a:r>
                        <a:rPr lang="en-US" baseline="0" dirty="0" smtClean="0"/>
                        <a:t> × GTP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5655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6.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NO</a:t>
                      </a:r>
                      <a:r>
                        <a:rPr lang="en-US" sz="2400" baseline="-25000" dirty="0" err="1" smtClean="0"/>
                        <a:t>x</a:t>
                      </a:r>
                      <a:r>
                        <a:rPr lang="en-US" sz="2400" dirty="0" smtClean="0"/>
                        <a:t> →</a:t>
                      </a:r>
                      <a:r>
                        <a:rPr lang="en-US" sz="2400" baseline="0" dirty="0" smtClean="0"/>
                        <a:t> aerosols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Emissions</a:t>
                      </a:r>
                      <a:r>
                        <a:rPr lang="en-US" baseline="0" dirty="0" smtClean="0"/>
                        <a:t> × GTP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7565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7.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NH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dirty="0" smtClean="0"/>
                        <a:t> →</a:t>
                      </a:r>
                      <a:r>
                        <a:rPr lang="en-US" sz="2400" baseline="0" dirty="0" smtClean="0"/>
                        <a:t> aerosols</a:t>
                      </a:r>
                      <a:endParaRPr lang="en-US" sz="24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Emissions</a:t>
                      </a:r>
                      <a:r>
                        <a:rPr lang="en-US" baseline="0" dirty="0" smtClean="0"/>
                        <a:t> × GTP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20000" y="304800"/>
            <a:ext cx="2133600" cy="60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2133600"/>
            <a:ext cx="67818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Goal: Calculate climate change impact of anthropogenic N deposition</a:t>
            </a:r>
            <a:br>
              <a:rPr lang="en-US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b="1" dirty="0" smtClean="0"/>
              <a:t>Principles: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667000"/>
            <a:ext cx="62484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Empirical data where possible</a:t>
            </a:r>
          </a:p>
          <a:p>
            <a:endParaRPr lang="en-US" sz="1400" dirty="0" smtClean="0"/>
          </a:p>
          <a:p>
            <a:r>
              <a:rPr lang="en-US" dirty="0" smtClean="0"/>
              <a:t>Bounding exercise</a:t>
            </a:r>
          </a:p>
          <a:p>
            <a:endParaRPr lang="en-US" sz="1400" dirty="0" smtClean="0"/>
          </a:p>
          <a:p>
            <a:r>
              <a:rPr lang="en-US" dirty="0" smtClean="0"/>
              <a:t>Quantify uncertainties and propagate through analysis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/>
              <a:t>Approach</a:t>
            </a:r>
            <a:r>
              <a:rPr lang="en-US" sz="4800" dirty="0" smtClean="0"/>
              <a:t>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6400800" cy="4114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Calculate N deposition from CMAQ</a:t>
            </a:r>
          </a:p>
          <a:p>
            <a:r>
              <a:rPr lang="en-US" sz="2800" dirty="0" smtClean="0"/>
              <a:t>Map to land cover: forest, grassland, cropland </a:t>
            </a:r>
          </a:p>
          <a:p>
            <a:endParaRPr lang="en-US" sz="2800" dirty="0" smtClean="0"/>
          </a:p>
          <a:p>
            <a:r>
              <a:rPr lang="en-US" sz="2800" dirty="0" smtClean="0"/>
              <a:t>Convert N deposition to GHG flux using two types of empirical studies</a:t>
            </a:r>
          </a:p>
          <a:p>
            <a:pPr lvl="1"/>
            <a:r>
              <a:rPr lang="en-US" sz="2400" dirty="0" smtClean="0"/>
              <a:t>Meta-analysis of controlled experiments: (Liu and </a:t>
            </a:r>
            <a:r>
              <a:rPr lang="en-US" sz="2400" dirty="0" err="1" smtClean="0"/>
              <a:t>Greaver</a:t>
            </a:r>
            <a:r>
              <a:rPr lang="en-US" sz="2400" dirty="0" smtClean="0"/>
              <a:t>, 2009)</a:t>
            </a:r>
          </a:p>
          <a:p>
            <a:pPr lvl="1"/>
            <a:r>
              <a:rPr lang="en-US" sz="2400" dirty="0" smtClean="0"/>
              <a:t>Gradient study of Northeastern US forests: (Thomas </a:t>
            </a:r>
            <a:r>
              <a:rPr lang="en-US" sz="2400" i="1" dirty="0" smtClean="0"/>
              <a:t>et al</a:t>
            </a:r>
            <a:r>
              <a:rPr lang="en-US" sz="2400" dirty="0" smtClean="0"/>
              <a:t>., 2010)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:\img\CMAQ.N.depostion.al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77200" cy="6282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418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Using CMAQ to Quantify the  Climate Change Impacts of  US Reactive Nitrogen Emissions:  Source Attribution and Bounding Uncertainty</vt:lpstr>
      <vt:lpstr>Slide 2</vt:lpstr>
      <vt:lpstr>How to compare impacts across multiple timescales?</vt:lpstr>
      <vt:lpstr>Metric: Global Temperature Potential</vt:lpstr>
      <vt:lpstr>Slide 5</vt:lpstr>
      <vt:lpstr>Slide 6</vt:lpstr>
      <vt:lpstr>Goal: Calculate climate change impact of anthropogenic N deposition  Principles:</vt:lpstr>
      <vt:lpstr>Approach:</vt:lpstr>
      <vt:lpstr>Slide 9</vt:lpstr>
      <vt:lpstr>Slide 10</vt:lpstr>
      <vt:lpstr>Slide 11</vt:lpstr>
      <vt:lpstr>Slide 12</vt:lpstr>
      <vt:lpstr>Slide 13</vt:lpstr>
      <vt:lpstr>Conclusions</vt:lpstr>
      <vt:lpstr>Motivation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CMAQ to Quantify the  Climate Change Impacts of  US Reactive Nitrogen Emissions:  Source Attribution and Bounding Uncertainty</dc:title>
  <dc:creator/>
  <cp:lastModifiedBy>robpinder</cp:lastModifiedBy>
  <cp:revision>14</cp:revision>
  <dcterms:created xsi:type="dcterms:W3CDTF">2006-08-16T00:00:00Z</dcterms:created>
  <dcterms:modified xsi:type="dcterms:W3CDTF">2011-10-26T16:47:10Z</dcterms:modified>
</cp:coreProperties>
</file>