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261" r:id="rId3"/>
    <p:sldId id="257" r:id="rId4"/>
    <p:sldId id="258" r:id="rId5"/>
    <p:sldId id="259" r:id="rId6"/>
    <p:sldId id="262" r:id="rId7"/>
    <p:sldId id="263" r:id="rId8"/>
    <p:sldId id="264" r:id="rId9"/>
    <p:sldId id="266" r:id="rId10"/>
    <p:sldId id="267" r:id="rId11"/>
    <p:sldId id="268" r:id="rId12"/>
    <p:sldId id="269" r:id="rId13"/>
    <p:sldId id="287" r:id="rId14"/>
    <p:sldId id="286" r:id="rId15"/>
    <p:sldId id="271" r:id="rId16"/>
    <p:sldId id="275" r:id="rId17"/>
    <p:sldId id="276" r:id="rId18"/>
    <p:sldId id="277" r:id="rId19"/>
    <p:sldId id="278" r:id="rId20"/>
    <p:sldId id="279" r:id="rId21"/>
    <p:sldId id="280" r:id="rId22"/>
    <p:sldId id="282" r:id="rId23"/>
    <p:sldId id="283" r:id="rId24"/>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0" autoAdjust="0"/>
    <p:restoredTop sz="89915" autoAdjust="0"/>
  </p:normalViewPr>
  <p:slideViewPr>
    <p:cSldViewPr>
      <p:cViewPr varScale="1">
        <p:scale>
          <a:sx n="74" d="100"/>
          <a:sy n="74" d="100"/>
        </p:scale>
        <p:origin x="-1716" y="-90"/>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41968" cy="465296"/>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lvl1pPr>
              <a:defRPr sz="1200" smtClean="0"/>
            </a:lvl1pPr>
          </a:lstStyle>
          <a:p>
            <a:pPr>
              <a:defRPr/>
            </a:pPr>
            <a:endParaRPr lang="en-US"/>
          </a:p>
        </p:txBody>
      </p:sp>
      <p:sp>
        <p:nvSpPr>
          <p:cNvPr id="10243" name="Rectangle 3"/>
          <p:cNvSpPr>
            <a:spLocks noGrp="1" noChangeArrowheads="1"/>
          </p:cNvSpPr>
          <p:nvPr>
            <p:ph type="dt" sz="quarter" idx="1"/>
          </p:nvPr>
        </p:nvSpPr>
        <p:spPr bwMode="auto">
          <a:xfrm>
            <a:off x="3977957" y="0"/>
            <a:ext cx="3041968" cy="465296"/>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lvl1pPr algn="r">
              <a:defRPr sz="1200" smtClean="0"/>
            </a:lvl1pPr>
          </a:lstStyle>
          <a:p>
            <a:pPr>
              <a:defRPr/>
            </a:pPr>
            <a:endParaRPr lang="en-US"/>
          </a:p>
        </p:txBody>
      </p:sp>
      <p:sp>
        <p:nvSpPr>
          <p:cNvPr id="10244" name="Rectangle 4"/>
          <p:cNvSpPr>
            <a:spLocks noGrp="1" noChangeArrowheads="1"/>
          </p:cNvSpPr>
          <p:nvPr>
            <p:ph type="ftr" sz="quarter" idx="2"/>
          </p:nvPr>
        </p:nvSpPr>
        <p:spPr bwMode="auto">
          <a:xfrm>
            <a:off x="0" y="8840629"/>
            <a:ext cx="3041968" cy="465296"/>
          </a:xfrm>
          <a:prstGeom prst="rect">
            <a:avLst/>
          </a:prstGeom>
          <a:noFill/>
          <a:ln w="9525">
            <a:noFill/>
            <a:miter lim="800000"/>
            <a:headEnd/>
            <a:tailEnd/>
          </a:ln>
        </p:spPr>
        <p:txBody>
          <a:bodyPr vert="horz" wrap="square" lIns="93287" tIns="46644" rIns="93287" bIns="46644" numCol="1" anchor="b" anchorCtr="0" compatLnSpc="1">
            <a:prstTxWarp prst="textNoShape">
              <a:avLst/>
            </a:prstTxWarp>
          </a:bodyPr>
          <a:lstStyle>
            <a:lvl1pPr>
              <a:defRPr sz="1200" smtClean="0"/>
            </a:lvl1pPr>
          </a:lstStyle>
          <a:p>
            <a:pPr>
              <a:defRPr/>
            </a:pPr>
            <a:endParaRPr lang="en-US"/>
          </a:p>
        </p:txBody>
      </p:sp>
      <p:sp>
        <p:nvSpPr>
          <p:cNvPr id="10245" name="Rectangle 5"/>
          <p:cNvSpPr>
            <a:spLocks noGrp="1" noChangeArrowheads="1"/>
          </p:cNvSpPr>
          <p:nvPr>
            <p:ph type="sldNum" sz="quarter" idx="3"/>
          </p:nvPr>
        </p:nvSpPr>
        <p:spPr bwMode="auto">
          <a:xfrm>
            <a:off x="3977957" y="8840629"/>
            <a:ext cx="3041968" cy="465296"/>
          </a:xfrm>
          <a:prstGeom prst="rect">
            <a:avLst/>
          </a:prstGeom>
          <a:noFill/>
          <a:ln w="9525">
            <a:noFill/>
            <a:miter lim="800000"/>
            <a:headEnd/>
            <a:tailEnd/>
          </a:ln>
        </p:spPr>
        <p:txBody>
          <a:bodyPr vert="horz" wrap="square" lIns="93287" tIns="46644" rIns="93287" bIns="46644" numCol="1" anchor="b" anchorCtr="0" compatLnSpc="1">
            <a:prstTxWarp prst="textNoShape">
              <a:avLst/>
            </a:prstTxWarp>
          </a:bodyPr>
          <a:lstStyle>
            <a:lvl1pPr algn="r">
              <a:defRPr sz="1200" smtClean="0"/>
            </a:lvl1pPr>
          </a:lstStyle>
          <a:p>
            <a:pPr>
              <a:defRPr/>
            </a:pPr>
            <a:fld id="{FDADC554-47EF-4965-9D63-774977D3DCC7}" type="slidenum">
              <a:rPr lang="en-US"/>
              <a:pPr>
                <a:defRPr/>
              </a:pPr>
              <a:t>‹#›</a:t>
            </a:fld>
            <a:endParaRPr lang="en-US"/>
          </a:p>
        </p:txBody>
      </p:sp>
    </p:spTree>
    <p:extLst>
      <p:ext uri="{BB962C8B-B14F-4D97-AF65-F5344CB8AC3E}">
        <p14:creationId xmlns:p14="http://schemas.microsoft.com/office/powerpoint/2010/main" val="654122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1968" cy="465296"/>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977957" y="0"/>
            <a:ext cx="3041968" cy="465296"/>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lvl1pPr algn="r">
              <a:defRPr sz="1200" smtClean="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990" y="4420315"/>
            <a:ext cx="5147945" cy="4187666"/>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0629"/>
            <a:ext cx="3041968" cy="465296"/>
          </a:xfrm>
          <a:prstGeom prst="rect">
            <a:avLst/>
          </a:prstGeom>
          <a:noFill/>
          <a:ln w="9525">
            <a:noFill/>
            <a:miter lim="800000"/>
            <a:headEnd/>
            <a:tailEnd/>
          </a:ln>
        </p:spPr>
        <p:txBody>
          <a:bodyPr vert="horz" wrap="square" lIns="93287" tIns="46644" rIns="93287" bIns="46644"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977957" y="8840629"/>
            <a:ext cx="3041968" cy="465296"/>
          </a:xfrm>
          <a:prstGeom prst="rect">
            <a:avLst/>
          </a:prstGeom>
          <a:noFill/>
          <a:ln w="9525">
            <a:noFill/>
            <a:miter lim="800000"/>
            <a:headEnd/>
            <a:tailEnd/>
          </a:ln>
        </p:spPr>
        <p:txBody>
          <a:bodyPr vert="horz" wrap="square" lIns="93287" tIns="46644" rIns="93287" bIns="46644" numCol="1" anchor="b" anchorCtr="0" compatLnSpc="1">
            <a:prstTxWarp prst="textNoShape">
              <a:avLst/>
            </a:prstTxWarp>
          </a:bodyPr>
          <a:lstStyle>
            <a:lvl1pPr algn="r">
              <a:defRPr sz="1200" smtClean="0"/>
            </a:lvl1pPr>
          </a:lstStyle>
          <a:p>
            <a:pPr>
              <a:defRPr/>
            </a:pPr>
            <a:fld id="{E9505BA9-743B-4EF3-BBC1-C3F98E29083F}" type="slidenum">
              <a:rPr lang="en-US"/>
              <a:pPr>
                <a:defRPr/>
              </a:pPr>
              <a:t>‹#›</a:t>
            </a:fld>
            <a:endParaRPr lang="en-US"/>
          </a:p>
        </p:txBody>
      </p:sp>
    </p:spTree>
    <p:extLst>
      <p:ext uri="{BB962C8B-B14F-4D97-AF65-F5344CB8AC3E}">
        <p14:creationId xmlns:p14="http://schemas.microsoft.com/office/powerpoint/2010/main" val="3023504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D1E8622-C7BE-42FE-9FA3-D66ACF39593C}" type="slidenum">
              <a:rPr lang="en-US"/>
              <a:pPr/>
              <a:t>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smtClean="0"/>
              <a:t>Click to edit Master title style</a:t>
            </a:r>
            <a:endParaRPr lang="en-US"/>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6" name="Rectangle 5"/>
          <p:cNvSpPr>
            <a:spLocks noGrp="1" noChangeArrowheads="1"/>
          </p:cNvSpPr>
          <p:nvPr>
            <p:ph type="dt" sz="half" idx="10"/>
          </p:nvPr>
        </p:nvSpPr>
        <p:spPr/>
        <p:txBody>
          <a:bodyPr/>
          <a:lstStyle>
            <a:lvl1pPr>
              <a:defRPr smtClean="0"/>
            </a:lvl1pPr>
          </a:lstStyle>
          <a:p>
            <a:pPr>
              <a:defRPr/>
            </a:pPr>
            <a:fld id="{0DE88DBC-B82A-4942-868E-EA02D9A5A43B}" type="datetime1">
              <a:rPr lang="en-US" smtClean="0"/>
              <a:pPr>
                <a:defRPr/>
              </a:pPr>
              <a:t>10/23/2011</a:t>
            </a:fld>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dirty="0" smtClean="0"/>
            </a:lvl1pPr>
          </a:lstStyle>
          <a:p>
            <a:pPr>
              <a:defRPr/>
            </a:pPr>
            <a:r>
              <a:rPr lang="en-US" smtClean="0"/>
              <a:t> U.S. Environmental Protection Agency</a:t>
            </a:r>
            <a:endParaRPr lang="en-US"/>
          </a:p>
        </p:txBody>
      </p:sp>
      <p:sp>
        <p:nvSpPr>
          <p:cNvPr id="8" name="Rectangle 7"/>
          <p:cNvSpPr>
            <a:spLocks noGrp="1" noChangeArrowheads="1"/>
          </p:cNvSpPr>
          <p:nvPr>
            <p:ph type="sldNum" sz="quarter" idx="12"/>
          </p:nvPr>
        </p:nvSpPr>
        <p:spPr/>
        <p:txBody>
          <a:bodyPr/>
          <a:lstStyle>
            <a:lvl1pPr>
              <a:defRPr smtClean="0"/>
            </a:lvl1pPr>
          </a:lstStyle>
          <a:p>
            <a:pPr>
              <a:defRPr/>
            </a:pPr>
            <a:fld id="{F8A37CC6-F52F-493A-9F51-ADE8D879FA6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smtClean="0"/>
            </a:lvl1pPr>
          </a:lstStyle>
          <a:p>
            <a:pPr>
              <a:defRPr/>
            </a:pPr>
            <a:fld id="{41F2EBF4-C365-4EA9-81CC-FC3D711B745B}" type="datetime1">
              <a:rPr lang="en-US" smtClean="0"/>
              <a:pPr>
                <a:defRPr/>
              </a:pPr>
              <a:t>10/23/2011</a:t>
            </a:fld>
            <a:endParaRPr lang="en-US"/>
          </a:p>
        </p:txBody>
      </p:sp>
      <p:sp>
        <p:nvSpPr>
          <p:cNvPr id="6" name="Footer Placeholder 4"/>
          <p:cNvSpPr>
            <a:spLocks noGrp="1"/>
          </p:cNvSpPr>
          <p:nvPr>
            <p:ph type="ftr" sz="quarter" idx="11"/>
          </p:nvPr>
        </p:nvSpPr>
        <p:spPr/>
        <p:txBody>
          <a:bodyPr/>
          <a:lstStyle>
            <a:lvl1pPr>
              <a:defRPr sz="1400" dirty="0" smtClean="0"/>
            </a:lvl1pPr>
          </a:lstStyle>
          <a:p>
            <a:pPr>
              <a:defRPr/>
            </a:pPr>
            <a:r>
              <a:rPr lang="en-US" smtClean="0"/>
              <a:t> U.S. Environmental Protection Agency</a:t>
            </a: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2E110F29-4116-411E-8CAE-4DF33C2A048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F36441AA-90E6-4365-BEA8-766E1736FCCA}" type="datetime1">
              <a:rPr lang="en-US" smtClean="0"/>
              <a:pPr>
                <a:defRPr/>
              </a:pPr>
              <a:t>10/23/2011</a:t>
            </a:fld>
            <a:endParaRPr lang="en-US"/>
          </a:p>
        </p:txBody>
      </p:sp>
      <p:sp>
        <p:nvSpPr>
          <p:cNvPr id="6" name="Footer Placeholder 4"/>
          <p:cNvSpPr>
            <a:spLocks noGrp="1"/>
          </p:cNvSpPr>
          <p:nvPr>
            <p:ph type="ftr" sz="quarter" idx="11"/>
          </p:nvPr>
        </p:nvSpPr>
        <p:spPr/>
        <p:txBody>
          <a:bodyPr/>
          <a:lstStyle>
            <a:lvl1pPr>
              <a:defRPr sz="1400" dirty="0" smtClean="0"/>
            </a:lvl1pPr>
          </a:lstStyle>
          <a:p>
            <a:pPr>
              <a:defRPr/>
            </a:pPr>
            <a:r>
              <a:rPr lang="en-US" smtClean="0"/>
              <a:t> U.S. Environmental Protection Agency</a:t>
            </a: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FC71053E-6CAC-4D94-A4AD-E3152A1117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667000"/>
            <a:ext cx="3810000" cy="34290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298E8633-E946-4A3A-840B-13D24B4A7E31}" type="datetime1">
              <a:rPr lang="en-US" smtClean="0"/>
              <a:pPr>
                <a:defRPr/>
              </a:pPr>
              <a:t>10/23/2011</a:t>
            </a:fld>
            <a:endParaRPr lang="en-US"/>
          </a:p>
        </p:txBody>
      </p:sp>
      <p:sp>
        <p:nvSpPr>
          <p:cNvPr id="7" name="Footer Placeholder 5"/>
          <p:cNvSpPr>
            <a:spLocks noGrp="1"/>
          </p:cNvSpPr>
          <p:nvPr>
            <p:ph type="ftr" sz="quarter" idx="11"/>
          </p:nvPr>
        </p:nvSpPr>
        <p:spPr/>
        <p:txBody>
          <a:bodyPr/>
          <a:lstStyle>
            <a:lvl1pPr>
              <a:defRPr dirty="0" smtClean="0"/>
            </a:lvl1pPr>
          </a:lstStyle>
          <a:p>
            <a:pPr>
              <a:defRPr/>
            </a:pPr>
            <a:r>
              <a:rPr lang="en-US" smtClean="0"/>
              <a:t> U.S. Environmental Protection Agency</a:t>
            </a: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7E9C0A06-7DE9-4B45-9520-3E81E68D97D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2667000"/>
            <a:ext cx="7772400" cy="3429000"/>
          </a:xfrm>
        </p:spPr>
        <p:txBody>
          <a:bodyPr/>
          <a:lstStyle/>
          <a:p>
            <a:pPr lvl="0"/>
            <a:r>
              <a:rPr lang="en-US" noProof="0" smtClean="0"/>
              <a:t>Click icon to add SmartArt graphic</a:t>
            </a:r>
          </a:p>
        </p:txBody>
      </p:sp>
      <p:sp>
        <p:nvSpPr>
          <p:cNvPr id="5" name="Date Placeholder 3"/>
          <p:cNvSpPr>
            <a:spLocks noGrp="1"/>
          </p:cNvSpPr>
          <p:nvPr>
            <p:ph type="dt" sz="half" idx="10"/>
          </p:nvPr>
        </p:nvSpPr>
        <p:spPr/>
        <p:txBody>
          <a:bodyPr/>
          <a:lstStyle>
            <a:lvl1pPr>
              <a:defRPr smtClean="0"/>
            </a:lvl1pPr>
          </a:lstStyle>
          <a:p>
            <a:pPr>
              <a:defRPr/>
            </a:pPr>
            <a:fld id="{68C5BC55-DDE8-42E3-94F0-BBF1F88DE678}" type="datetime1">
              <a:rPr lang="en-US" smtClean="0"/>
              <a:pPr>
                <a:defRPr/>
              </a:pPr>
              <a:t>10/23/2011</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smtClean="0"/>
              <a:t> U.S. Environmental Protection Agency</a:t>
            </a: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C9CFD91C-FCBD-4C35-A73C-CDCA3B72AAF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1723F788-8073-450A-A34A-2F11DC550291}" type="datetime1">
              <a:rPr lang="en-US" smtClean="0"/>
              <a:pPr>
                <a:defRPr/>
              </a:pPr>
              <a:t>10/23/2011</a:t>
            </a:fld>
            <a:endParaRPr lang="en-US"/>
          </a:p>
        </p:txBody>
      </p:sp>
      <p:sp>
        <p:nvSpPr>
          <p:cNvPr id="7" name="Footer Placeholder 5"/>
          <p:cNvSpPr>
            <a:spLocks noGrp="1"/>
          </p:cNvSpPr>
          <p:nvPr>
            <p:ph type="ftr" sz="quarter" idx="11"/>
          </p:nvPr>
        </p:nvSpPr>
        <p:spPr/>
        <p:txBody>
          <a:bodyPr/>
          <a:lstStyle>
            <a:lvl1pPr>
              <a:defRPr dirty="0" smtClean="0"/>
            </a:lvl1pPr>
          </a:lstStyle>
          <a:p>
            <a:pPr>
              <a:defRPr/>
            </a:pPr>
            <a:r>
              <a:rPr lang="en-US" smtClean="0"/>
              <a:t> U.S. Environmental Protection Agency</a:t>
            </a: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9B14B16B-4052-480D-ABAA-5AF8EE03257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smtClean="0"/>
            </a:lvl1pPr>
          </a:lstStyle>
          <a:p>
            <a:pPr>
              <a:defRPr/>
            </a:pPr>
            <a:fld id="{638F806D-44EF-4155-8274-B390043C9C12}" type="datetime1">
              <a:rPr lang="en-US" smtClean="0"/>
              <a:pPr>
                <a:defRPr/>
              </a:pPr>
              <a:t>10/23/2011</a:t>
            </a:fld>
            <a:endParaRPr lang="en-US"/>
          </a:p>
        </p:txBody>
      </p:sp>
      <p:sp>
        <p:nvSpPr>
          <p:cNvPr id="5" name="Footer Placeholder 3"/>
          <p:cNvSpPr>
            <a:spLocks noGrp="1"/>
          </p:cNvSpPr>
          <p:nvPr>
            <p:ph type="ftr" sz="quarter" idx="11"/>
          </p:nvPr>
        </p:nvSpPr>
        <p:spPr/>
        <p:txBody>
          <a:bodyPr/>
          <a:lstStyle>
            <a:lvl1pPr>
              <a:defRPr dirty="0" smtClean="0"/>
            </a:lvl1pPr>
          </a:lstStyle>
          <a:p>
            <a:pPr>
              <a:defRPr/>
            </a:pPr>
            <a:r>
              <a:rPr lang="en-US" smtClean="0"/>
              <a:t> U.S. Environmental Protection Agency</a:t>
            </a:r>
            <a:endParaRPr lang="en-US"/>
          </a:p>
        </p:txBody>
      </p:sp>
      <p:sp>
        <p:nvSpPr>
          <p:cNvPr id="6" name="Slide Number Placeholder 4"/>
          <p:cNvSpPr>
            <a:spLocks noGrp="1"/>
          </p:cNvSpPr>
          <p:nvPr>
            <p:ph type="sldNum" sz="quarter" idx="12"/>
          </p:nvPr>
        </p:nvSpPr>
        <p:spPr/>
        <p:txBody>
          <a:bodyPr/>
          <a:lstStyle>
            <a:lvl1pPr>
              <a:defRPr smtClean="0"/>
            </a:lvl1pPr>
          </a:lstStyle>
          <a:p>
            <a:pPr>
              <a:defRPr/>
            </a:pPr>
            <a:fld id="{52B399D7-ECC2-4371-B882-C058A869691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85800" y="6400800"/>
            <a:ext cx="1905000" cy="457200"/>
          </a:xfrm>
        </p:spPr>
        <p:txBody>
          <a:bodyPr/>
          <a:lstStyle>
            <a:lvl1pPr>
              <a:defRPr smtClean="0"/>
            </a:lvl1pPr>
          </a:lstStyle>
          <a:p>
            <a:pPr>
              <a:defRPr/>
            </a:pPr>
            <a:fld id="{F6AF807C-C845-47CF-8F3C-D6944A38BB9B}" type="datetime1">
              <a:rPr lang="en-US" smtClean="0"/>
              <a:pPr>
                <a:defRPr/>
              </a:pPr>
              <a:t>10/23/2011</a:t>
            </a:fld>
            <a:endParaRPr lang="en-US"/>
          </a:p>
        </p:txBody>
      </p:sp>
      <p:sp>
        <p:nvSpPr>
          <p:cNvPr id="6" name="Footer Placeholder 4"/>
          <p:cNvSpPr>
            <a:spLocks noGrp="1"/>
          </p:cNvSpPr>
          <p:nvPr>
            <p:ph type="ftr" sz="quarter" idx="11"/>
          </p:nvPr>
        </p:nvSpPr>
        <p:spPr>
          <a:xfrm>
            <a:off x="1905000" y="6400800"/>
            <a:ext cx="5486400" cy="457200"/>
          </a:xfrm>
        </p:spPr>
        <p:txBody>
          <a:bodyPr/>
          <a:lstStyle>
            <a:lvl1pPr>
              <a:defRPr dirty="0" smtClean="0"/>
            </a:lvl1pPr>
          </a:lstStyle>
          <a:p>
            <a:pPr>
              <a:defRPr/>
            </a:pPr>
            <a:r>
              <a:rPr lang="en-US" smtClean="0"/>
              <a:t> U.S. Environmental Protection Agency</a:t>
            </a:r>
            <a:endParaRPr lang="en-US"/>
          </a:p>
        </p:txBody>
      </p:sp>
      <p:sp>
        <p:nvSpPr>
          <p:cNvPr id="7" name="Slide Number Placeholder 5"/>
          <p:cNvSpPr>
            <a:spLocks noGrp="1"/>
          </p:cNvSpPr>
          <p:nvPr>
            <p:ph type="sldNum" sz="quarter" idx="12"/>
          </p:nvPr>
        </p:nvSpPr>
        <p:spPr>
          <a:xfrm>
            <a:off x="6553200" y="6400800"/>
            <a:ext cx="1905000" cy="457200"/>
          </a:xfrm>
        </p:spPr>
        <p:txBody>
          <a:bodyPr/>
          <a:lstStyle>
            <a:lvl1pPr>
              <a:defRPr smtClean="0"/>
            </a:lvl1pPr>
          </a:lstStyle>
          <a:p>
            <a:pPr>
              <a:defRPr/>
            </a:pPr>
            <a:fld id="{F83265F3-99C1-4C43-A7EF-F67589ABFF3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9DC151C6-E9BA-4A35-B972-9DF34EE99781}" type="datetime1">
              <a:rPr lang="en-US" smtClean="0"/>
              <a:pPr>
                <a:defRPr/>
              </a:pPr>
              <a:t>10/23/2011</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smtClean="0"/>
              <a:t> U.S. Environmental Protection Agency</a:t>
            </a: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22E3A5F1-04A9-442E-A30D-89CED84815E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76665AAD-7EEC-4087-9C54-61C6661FB814}" type="datetime1">
              <a:rPr lang="en-US" smtClean="0"/>
              <a:pPr>
                <a:defRPr/>
              </a:pPr>
              <a:t>10/23/2011</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smtClean="0"/>
              <a:t> U.S. Environmental Protection Agency</a:t>
            </a: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AB6AD3C8-CE2C-4645-A059-A43A28619AB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smtClean="0"/>
            </a:lvl1pPr>
          </a:lstStyle>
          <a:p>
            <a:pPr>
              <a:defRPr/>
            </a:pPr>
            <a:fld id="{7255CA79-CFA1-429E-A6CB-78C1CE94E099}" type="datetime1">
              <a:rPr lang="en-US" smtClean="0"/>
              <a:pPr>
                <a:defRPr/>
              </a:pPr>
              <a:t>10/23/2011</a:t>
            </a:fld>
            <a:endParaRPr lang="en-US"/>
          </a:p>
        </p:txBody>
      </p:sp>
      <p:sp>
        <p:nvSpPr>
          <p:cNvPr id="9" name="Footer Placeholder 7"/>
          <p:cNvSpPr>
            <a:spLocks noGrp="1"/>
          </p:cNvSpPr>
          <p:nvPr>
            <p:ph type="ftr" sz="quarter" idx="11"/>
          </p:nvPr>
        </p:nvSpPr>
        <p:spPr/>
        <p:txBody>
          <a:bodyPr/>
          <a:lstStyle>
            <a:lvl1pPr>
              <a:defRPr dirty="0" smtClean="0"/>
            </a:lvl1pPr>
          </a:lstStyle>
          <a:p>
            <a:pPr>
              <a:defRPr/>
            </a:pPr>
            <a:r>
              <a:rPr lang="en-US" smtClean="0"/>
              <a:t> U.S. Environmental Protection Agency</a:t>
            </a:r>
            <a:endParaRPr lang="en-US"/>
          </a:p>
        </p:txBody>
      </p:sp>
      <p:sp>
        <p:nvSpPr>
          <p:cNvPr id="10" name="Slide Number Placeholder 8"/>
          <p:cNvSpPr>
            <a:spLocks noGrp="1"/>
          </p:cNvSpPr>
          <p:nvPr>
            <p:ph type="sldNum" sz="quarter" idx="12"/>
          </p:nvPr>
        </p:nvSpPr>
        <p:spPr/>
        <p:txBody>
          <a:bodyPr/>
          <a:lstStyle>
            <a:lvl1pPr>
              <a:defRPr smtClean="0"/>
            </a:lvl1pPr>
          </a:lstStyle>
          <a:p>
            <a:pPr>
              <a:defRPr/>
            </a:pPr>
            <a:fld id="{0FE431BB-85E5-449C-BBCD-4A35D29BDD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7EE0451D-1031-4BF9-8C92-65D01C15BE23}" type="datetime1">
              <a:rPr lang="en-US" smtClean="0"/>
              <a:pPr>
                <a:defRPr/>
              </a:pPr>
              <a:t>10/23/2011</a:t>
            </a:fld>
            <a:endParaRPr lang="en-US"/>
          </a:p>
        </p:txBody>
      </p:sp>
      <p:sp>
        <p:nvSpPr>
          <p:cNvPr id="5" name="Footer Placeholder 3"/>
          <p:cNvSpPr>
            <a:spLocks noGrp="1"/>
          </p:cNvSpPr>
          <p:nvPr>
            <p:ph type="ftr" sz="quarter" idx="11"/>
          </p:nvPr>
        </p:nvSpPr>
        <p:spPr/>
        <p:txBody>
          <a:bodyPr/>
          <a:lstStyle>
            <a:lvl1pPr>
              <a:defRPr sz="1400" dirty="0" smtClean="0"/>
            </a:lvl1pPr>
          </a:lstStyle>
          <a:p>
            <a:pPr>
              <a:defRPr/>
            </a:pPr>
            <a:r>
              <a:rPr lang="en-US" smtClean="0"/>
              <a:t> U.S. Environmental Protection Agency</a:t>
            </a:r>
            <a:endParaRPr lang="en-US"/>
          </a:p>
        </p:txBody>
      </p:sp>
      <p:sp>
        <p:nvSpPr>
          <p:cNvPr id="6" name="Slide Number Placeholder 4"/>
          <p:cNvSpPr>
            <a:spLocks noGrp="1"/>
          </p:cNvSpPr>
          <p:nvPr>
            <p:ph type="sldNum" sz="quarter" idx="12"/>
          </p:nvPr>
        </p:nvSpPr>
        <p:spPr/>
        <p:txBody>
          <a:bodyPr/>
          <a:lstStyle>
            <a:lvl1pPr>
              <a:defRPr smtClean="0"/>
            </a:lvl1pPr>
          </a:lstStyle>
          <a:p>
            <a:pPr>
              <a:defRPr/>
            </a:pPr>
            <a:fld id="{EAADAAF8-DCA1-444A-9014-0C6704B6F2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a:xfrm>
            <a:off x="685800" y="6400800"/>
            <a:ext cx="1905000" cy="457200"/>
          </a:xfrm>
        </p:spPr>
        <p:txBody>
          <a:bodyPr/>
          <a:lstStyle>
            <a:lvl1pPr>
              <a:defRPr smtClean="0"/>
            </a:lvl1pPr>
          </a:lstStyle>
          <a:p>
            <a:pPr>
              <a:defRPr/>
            </a:pPr>
            <a:fld id="{EBD197B8-8160-420E-BE05-B07FFA809EDC}" type="datetime1">
              <a:rPr lang="en-US" smtClean="0"/>
              <a:pPr>
                <a:defRPr/>
              </a:pPr>
              <a:t>10/23/2011</a:t>
            </a:fld>
            <a:endParaRPr lang="en-US"/>
          </a:p>
        </p:txBody>
      </p:sp>
      <p:sp>
        <p:nvSpPr>
          <p:cNvPr id="4" name="Footer Placeholder 2"/>
          <p:cNvSpPr>
            <a:spLocks noGrp="1"/>
          </p:cNvSpPr>
          <p:nvPr>
            <p:ph type="ftr" sz="quarter" idx="11"/>
          </p:nvPr>
        </p:nvSpPr>
        <p:spPr>
          <a:xfrm>
            <a:off x="1905000" y="6400800"/>
            <a:ext cx="5486400" cy="457200"/>
          </a:xfrm>
        </p:spPr>
        <p:txBody>
          <a:bodyPr/>
          <a:lstStyle>
            <a:lvl1pPr>
              <a:defRPr sz="1400" dirty="0" smtClean="0"/>
            </a:lvl1pPr>
          </a:lstStyle>
          <a:p>
            <a:pPr>
              <a:defRPr/>
            </a:pPr>
            <a:r>
              <a:rPr lang="en-US" smtClean="0"/>
              <a:t> U.S. Environmental Protection Agency</a:t>
            </a:r>
            <a:endParaRPr lang="en-US"/>
          </a:p>
        </p:txBody>
      </p:sp>
      <p:sp>
        <p:nvSpPr>
          <p:cNvPr id="5" name="Slide Number Placeholder 3"/>
          <p:cNvSpPr>
            <a:spLocks noGrp="1"/>
          </p:cNvSpPr>
          <p:nvPr>
            <p:ph type="sldNum" sz="quarter" idx="12"/>
          </p:nvPr>
        </p:nvSpPr>
        <p:spPr>
          <a:xfrm>
            <a:off x="6553200" y="6400800"/>
            <a:ext cx="1905000" cy="457200"/>
          </a:xfrm>
        </p:spPr>
        <p:txBody>
          <a:bodyPr/>
          <a:lstStyle>
            <a:lvl1pPr>
              <a:defRPr smtClean="0"/>
            </a:lvl1pPr>
          </a:lstStyle>
          <a:p>
            <a:pPr>
              <a:defRPr/>
            </a:pPr>
            <a:fld id="{5E050ACB-783A-4241-9072-1F8C6EACF8F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FF5278B1-3903-4659-88B9-91767B77EF93}" type="datetime1">
              <a:rPr lang="en-US" smtClean="0"/>
              <a:pPr>
                <a:defRPr/>
              </a:pPr>
              <a:t>10/23/2011</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smtClean="0"/>
              <a:t> U.S. Environmental Protection Agency</a:t>
            </a: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B35D5936-FC86-4D45-A2F8-B262CE836D6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8D61DD6F-A668-4C84-829F-6FEB676F69E9}" type="datetime1">
              <a:rPr lang="en-US" smtClean="0"/>
              <a:pPr>
                <a:defRPr/>
              </a:pPr>
              <a:t>10/23/2011</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smtClean="0"/>
              <a:t> U.S. Environmental Protection Agency</a:t>
            </a: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5339F3D6-4F47-430C-A69E-C3CB424034D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p:nvPicPr>
        <p:blipFill>
          <a:blip r:embed="rId17" cstate="print"/>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fld id="{C2A22658-2F64-4DA6-A869-23E04173AC47}" type="datetime1">
              <a:rPr lang="en-US" smtClean="0"/>
              <a:pPr>
                <a:defRPr/>
              </a:pPr>
              <a:t>10/23/2011</a:t>
            </a:fld>
            <a:endParaRPr lang="en-US"/>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smtClean="0"/>
            </a:lvl1pPr>
          </a:lstStyle>
          <a:p>
            <a:pPr>
              <a:defRPr/>
            </a:pPr>
            <a:r>
              <a:rPr lang="en-US" smtClean="0"/>
              <a:t> U.S. Environmental Protection Agency</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CFE2F219-F449-4B03-806C-68059DA554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hdr="0" dt="0"/>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66700" y="1143000"/>
            <a:ext cx="8610600" cy="2133600"/>
          </a:xfrm>
        </p:spPr>
        <p:txBody>
          <a:bodyPr>
            <a:normAutofit fontScale="90000"/>
          </a:bodyPr>
          <a:lstStyle/>
          <a:p>
            <a:r>
              <a:rPr lang="en-US" dirty="0" smtClean="0"/>
              <a:t>Effects of Grid Resolution and Perturbations in Meteorology and Emissions on Air Quality Simulations Over the Greater New York City Region</a:t>
            </a:r>
          </a:p>
        </p:txBody>
      </p:sp>
      <p:sp>
        <p:nvSpPr>
          <p:cNvPr id="17411" name="Rectangle 3"/>
          <p:cNvSpPr>
            <a:spLocks noGrp="1" noChangeArrowheads="1"/>
          </p:cNvSpPr>
          <p:nvPr>
            <p:ph type="subTitle" idx="1"/>
          </p:nvPr>
        </p:nvSpPr>
        <p:spPr>
          <a:xfrm>
            <a:off x="152400" y="3429000"/>
            <a:ext cx="8839200" cy="1905000"/>
          </a:xfrm>
        </p:spPr>
        <p:txBody>
          <a:bodyPr>
            <a:normAutofit fontScale="55000" lnSpcReduction="20000"/>
          </a:bodyPr>
          <a:lstStyle/>
          <a:p>
            <a:r>
              <a:rPr lang="en-US" sz="3300" dirty="0" smtClean="0"/>
              <a:t>Christian Hogrefe</a:t>
            </a:r>
            <a:r>
              <a:rPr lang="en-US" sz="3300" baseline="30000" dirty="0" smtClean="0"/>
              <a:t>1,2,*</a:t>
            </a:r>
            <a:r>
              <a:rPr lang="en-US" sz="3300" dirty="0" smtClean="0"/>
              <a:t>, </a:t>
            </a:r>
            <a:r>
              <a:rPr lang="en-US" sz="3300" dirty="0" err="1" smtClean="0"/>
              <a:t>Prakash</a:t>
            </a:r>
            <a:r>
              <a:rPr lang="en-US" sz="3300" dirty="0" smtClean="0"/>
              <a:t> Doraiswamy</a:t>
            </a:r>
            <a:r>
              <a:rPr lang="en-US" sz="3300" baseline="30000" dirty="0" smtClean="0"/>
              <a:t>2</a:t>
            </a:r>
            <a:r>
              <a:rPr lang="en-US" sz="3300" dirty="0" smtClean="0"/>
              <a:t>, Brian Colle</a:t>
            </a:r>
            <a:r>
              <a:rPr lang="en-US" sz="3300" baseline="30000" dirty="0" smtClean="0"/>
              <a:t>3</a:t>
            </a:r>
            <a:r>
              <a:rPr lang="en-US" sz="3300" dirty="0" smtClean="0"/>
              <a:t>, Ken Demerjian</a:t>
            </a:r>
            <a:r>
              <a:rPr lang="en-US" sz="3300" baseline="30000" dirty="0" smtClean="0"/>
              <a:t>2</a:t>
            </a:r>
            <a:r>
              <a:rPr lang="en-US" sz="3300" dirty="0" smtClean="0"/>
              <a:t>, Winston Hao</a:t>
            </a:r>
            <a:r>
              <a:rPr lang="en-US" sz="3300" baseline="30000" dirty="0" smtClean="0"/>
              <a:t>1</a:t>
            </a:r>
            <a:r>
              <a:rPr lang="en-US" sz="3300" dirty="0" smtClean="0"/>
              <a:t>, Mark Beauharnois</a:t>
            </a:r>
            <a:r>
              <a:rPr lang="en-US" sz="3300" baseline="30000" dirty="0" smtClean="0"/>
              <a:t>2</a:t>
            </a:r>
            <a:r>
              <a:rPr lang="en-US" sz="3300" dirty="0" smtClean="0"/>
              <a:t>, Michael Erickson</a:t>
            </a:r>
            <a:r>
              <a:rPr lang="en-US" sz="3300" baseline="30000" dirty="0" smtClean="0"/>
              <a:t>3</a:t>
            </a:r>
            <a:r>
              <a:rPr lang="en-US" sz="3300" dirty="0" smtClean="0"/>
              <a:t>, Matthew Souders</a:t>
            </a:r>
            <a:r>
              <a:rPr lang="en-US" sz="3300" baseline="30000" dirty="0" smtClean="0"/>
              <a:t>3</a:t>
            </a:r>
            <a:r>
              <a:rPr lang="en-US" sz="3300" dirty="0" smtClean="0"/>
              <a:t>,  and </a:t>
            </a:r>
            <a:r>
              <a:rPr lang="en-US" sz="3300" dirty="0" err="1" smtClean="0"/>
              <a:t>Jia-Yeong</a:t>
            </a:r>
            <a:r>
              <a:rPr lang="en-US" sz="3300" dirty="0" smtClean="0"/>
              <a:t> Ku</a:t>
            </a:r>
            <a:r>
              <a:rPr lang="en-US" sz="3300" baseline="30000" dirty="0" smtClean="0"/>
              <a:t>1</a:t>
            </a:r>
          </a:p>
          <a:p>
            <a:endParaRPr lang="en-US" baseline="30000" dirty="0" smtClean="0"/>
          </a:p>
          <a:p>
            <a:pPr algn="l"/>
            <a:r>
              <a:rPr lang="en-US" baseline="30000" dirty="0" smtClean="0"/>
              <a:t>1</a:t>
            </a:r>
            <a:r>
              <a:rPr lang="en-US" dirty="0" smtClean="0"/>
              <a:t>New York State Department of Environmental Conservation, 625 Broadway, Albany, NY</a:t>
            </a:r>
          </a:p>
          <a:p>
            <a:pPr algn="l"/>
            <a:r>
              <a:rPr lang="en-US" baseline="30000" dirty="0" smtClean="0"/>
              <a:t>2</a:t>
            </a:r>
            <a:r>
              <a:rPr lang="en-US" dirty="0" smtClean="0"/>
              <a:t>Atmospheric Sciences Research Center, University at Albany, 251 Fuller Road, Albany, NY</a:t>
            </a:r>
          </a:p>
          <a:p>
            <a:pPr algn="l"/>
            <a:r>
              <a:rPr lang="en-US" baseline="30000" dirty="0" smtClean="0"/>
              <a:t>3</a:t>
            </a:r>
            <a:r>
              <a:rPr lang="en-US" dirty="0" smtClean="0"/>
              <a:t>School of Marine and Atmospheric Sciences, Stony Brook University, Stony Brook, NY</a:t>
            </a:r>
          </a:p>
          <a:p>
            <a:pPr algn="l"/>
            <a:r>
              <a:rPr lang="en-US" dirty="0" smtClean="0"/>
              <a:t>*Now at U.S. Environmental Protection Agency, RTP, NC</a:t>
            </a:r>
          </a:p>
        </p:txBody>
      </p:sp>
      <p:sp>
        <p:nvSpPr>
          <p:cNvPr id="17413" name="Slide Number Placeholder 8"/>
          <p:cNvSpPr>
            <a:spLocks noGrp="1"/>
          </p:cNvSpPr>
          <p:nvPr>
            <p:ph type="sldNum" sz="quarter" idx="12"/>
          </p:nvPr>
        </p:nvSpPr>
        <p:spPr>
          <a:noFill/>
        </p:spPr>
        <p:txBody>
          <a:bodyPr/>
          <a:lstStyle/>
          <a:p>
            <a:fld id="{60F8BFD0-30EC-4986-BEB8-7137C43267E4}" type="slidenum">
              <a:rPr lang="en-US"/>
              <a:pPr/>
              <a:t>1</a:t>
            </a:fld>
            <a:endParaRPr lang="en-US"/>
          </a:p>
        </p:txBody>
      </p:sp>
      <p:sp>
        <p:nvSpPr>
          <p:cNvPr id="17414" name="Footer Placeholder 9"/>
          <p:cNvSpPr>
            <a:spLocks noGrp="1"/>
          </p:cNvSpPr>
          <p:nvPr>
            <p:ph type="ftr" sz="quarter" idx="11"/>
          </p:nvPr>
        </p:nvSpPr>
        <p:spPr>
          <a:noFill/>
        </p:spPr>
        <p:txBody>
          <a:bodyPr/>
          <a:lstStyle/>
          <a:p>
            <a:endParaRPr lang="en-US"/>
          </a:p>
          <a:p>
            <a:r>
              <a:rPr lang="en-US"/>
              <a:t>U.S. Environmental Protection Agency</a:t>
            </a:r>
          </a:p>
        </p:txBody>
      </p:sp>
      <p:sp>
        <p:nvSpPr>
          <p:cNvPr id="7" name="TextBox 6"/>
          <p:cNvSpPr txBox="1"/>
          <p:nvPr/>
        </p:nvSpPr>
        <p:spPr>
          <a:xfrm>
            <a:off x="152400" y="5181600"/>
            <a:ext cx="8839200" cy="1219200"/>
          </a:xfrm>
          <a:prstGeom prst="rect">
            <a:avLst/>
          </a:prstGeom>
          <a:noFill/>
        </p:spPr>
        <p:txBody>
          <a:bodyPr wrap="square" rtlCol="0">
            <a:normAutofit fontScale="62500" lnSpcReduction="20000"/>
          </a:bodyPr>
          <a:lstStyle/>
          <a:p>
            <a:r>
              <a:rPr lang="en-US" dirty="0" smtClean="0"/>
              <a:t>Acknowledgments and Disclaimer: The model simulations analyzed in this presentation were performed by the New York State Department of Environmental Conservation (NYSDEC) with partial support from the New York State Energy Research and Development Authority (NYSERDA) under agreement #10599. The views expressed here do not necessarily reflect the views or policies of U.S. </a:t>
            </a:r>
            <a:r>
              <a:rPr lang="en-US" smtClean="0"/>
              <a:t>EPA, NYSDEC </a:t>
            </a:r>
            <a:r>
              <a:rPr lang="en-US" dirty="0" smtClean="0"/>
              <a:t>or NYSERDA.</a:t>
            </a:r>
          </a:p>
          <a:p>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219200"/>
            <a:ext cx="8686800" cy="892552"/>
          </a:xfrm>
          <a:prstGeom prst="rect">
            <a:avLst/>
          </a:prstGeom>
          <a:noFill/>
        </p:spPr>
        <p:txBody>
          <a:bodyPr wrap="square" rtlCol="0">
            <a:spAutoFit/>
          </a:bodyPr>
          <a:lstStyle/>
          <a:p>
            <a:pPr algn="ctr"/>
            <a:r>
              <a:rPr lang="en-US" sz="2000" dirty="0" smtClean="0"/>
              <a:t>Ensemble Coefficient of Variation (CV), 24-Hr Average PM</a:t>
            </a:r>
            <a:r>
              <a:rPr lang="en-US" sz="2000" baseline="-25000" dirty="0" smtClean="0"/>
              <a:t>2.5</a:t>
            </a:r>
            <a:r>
              <a:rPr lang="en-US" sz="2000" dirty="0" smtClean="0"/>
              <a:t>, Jan/Feb 2011</a:t>
            </a:r>
          </a:p>
          <a:p>
            <a:r>
              <a:rPr lang="en-US" sz="1600" dirty="0" smtClean="0"/>
              <a:t>(For each grid cell and day, calculated CV as ensemble standard deviation / ensemble mean, then calculated monthly average CV for each grid cell)</a:t>
            </a:r>
            <a:endParaRPr lang="en-US" sz="1600" dirty="0"/>
          </a:p>
        </p:txBody>
      </p:sp>
      <p:sp>
        <p:nvSpPr>
          <p:cNvPr id="11" name="TextBox 10"/>
          <p:cNvSpPr txBox="1"/>
          <p:nvPr/>
        </p:nvSpPr>
        <p:spPr>
          <a:xfrm>
            <a:off x="304800" y="5334000"/>
            <a:ext cx="8763000" cy="1143000"/>
          </a:xfrm>
          <a:prstGeom prst="rect">
            <a:avLst/>
          </a:prstGeom>
          <a:noFill/>
        </p:spPr>
        <p:txBody>
          <a:bodyPr wrap="square" rtlCol="0">
            <a:normAutofit/>
          </a:bodyPr>
          <a:lstStyle/>
          <a:p>
            <a:pPr marL="114300" indent="-114300">
              <a:buFont typeface="Arial" pitchFamily="34" charset="0"/>
              <a:buChar char="•"/>
            </a:pPr>
            <a:r>
              <a:rPr lang="en-US" sz="1600" dirty="0" smtClean="0"/>
              <a:t>The primary PM</a:t>
            </a:r>
            <a:r>
              <a:rPr lang="en-US" sz="1600" baseline="-25000" dirty="0" smtClean="0"/>
              <a:t>2.5</a:t>
            </a:r>
            <a:r>
              <a:rPr lang="en-US" sz="1600" dirty="0" smtClean="0"/>
              <a:t> emission and grid resolution ensembles have the largest CV over NYC</a:t>
            </a:r>
          </a:p>
          <a:p>
            <a:pPr marL="114300" indent="-114300">
              <a:buFont typeface="Arial" pitchFamily="34" charset="0"/>
              <a:buChar char="•"/>
            </a:pPr>
            <a:r>
              <a:rPr lang="en-US" sz="1600" dirty="0" smtClean="0"/>
              <a:t>Average CV all PM</a:t>
            </a:r>
            <a:r>
              <a:rPr lang="en-US" sz="1600" baseline="-25000" dirty="0" smtClean="0"/>
              <a:t>2.5</a:t>
            </a:r>
            <a:r>
              <a:rPr lang="en-US" sz="1600" dirty="0" smtClean="0"/>
              <a:t> Monitors: Meteorology 17.8%, Emissions 15.9%, Grid Resolution 14.4%</a:t>
            </a:r>
          </a:p>
          <a:p>
            <a:pPr marL="114300" indent="-114300">
              <a:buFont typeface="Arial" pitchFamily="34" charset="0"/>
              <a:buChar char="•"/>
            </a:pPr>
            <a:r>
              <a:rPr lang="en-US" sz="1600" dirty="0" smtClean="0"/>
              <a:t>The variations introduced by grid resolution effects show larger spatial gradients than those introduced by emission and meteorological perturbations</a:t>
            </a:r>
            <a:endParaRPr lang="en-US" sz="1600" dirty="0"/>
          </a:p>
        </p:txBody>
      </p:sp>
      <p:sp>
        <p:nvSpPr>
          <p:cNvPr id="12" name="Slide Number Placeholder 11"/>
          <p:cNvSpPr>
            <a:spLocks noGrp="1"/>
          </p:cNvSpPr>
          <p:nvPr>
            <p:ph type="sldNum" sz="quarter" idx="12"/>
          </p:nvPr>
        </p:nvSpPr>
        <p:spPr/>
        <p:txBody>
          <a:bodyPr/>
          <a:lstStyle/>
          <a:p>
            <a:pPr>
              <a:defRPr/>
            </a:pPr>
            <a:fld id="{5E050ACB-783A-4241-9072-1F8C6EACF8F3}" type="slidenum">
              <a:rPr lang="en-US" smtClean="0"/>
              <a:pPr>
                <a:defRPr/>
              </a:pPr>
              <a:t>10</a:t>
            </a:fld>
            <a:endParaRPr lang="en-US"/>
          </a:p>
        </p:txBody>
      </p:sp>
      <p:sp>
        <p:nvSpPr>
          <p:cNvPr id="13" name="Footer Placeholder 12"/>
          <p:cNvSpPr>
            <a:spLocks noGrp="1"/>
          </p:cNvSpPr>
          <p:nvPr>
            <p:ph type="ftr" sz="quarter" idx="11"/>
          </p:nvPr>
        </p:nvSpPr>
        <p:spPr/>
        <p:txBody>
          <a:bodyPr/>
          <a:lstStyle/>
          <a:p>
            <a:pPr>
              <a:defRPr/>
            </a:pPr>
            <a:r>
              <a:rPr lang="en-US" smtClean="0"/>
              <a:t> U.S. Environmental Protection Agency</a:t>
            </a:r>
            <a:endParaRPr lang="en-US"/>
          </a:p>
        </p:txBody>
      </p:sp>
      <p:sp>
        <p:nvSpPr>
          <p:cNvPr id="14" name="TextBox 13"/>
          <p:cNvSpPr txBox="1"/>
          <p:nvPr/>
        </p:nvSpPr>
        <p:spPr>
          <a:xfrm>
            <a:off x="0" y="2209800"/>
            <a:ext cx="3124200" cy="400110"/>
          </a:xfrm>
          <a:prstGeom prst="rect">
            <a:avLst/>
          </a:prstGeom>
          <a:noFill/>
        </p:spPr>
        <p:txBody>
          <a:bodyPr wrap="square" rtlCol="0">
            <a:spAutoFit/>
          </a:bodyPr>
          <a:lstStyle/>
          <a:p>
            <a:pPr algn="ctr"/>
            <a:r>
              <a:rPr lang="en-US" sz="2000" dirty="0" smtClean="0"/>
              <a:t>Meteorological Ensemble</a:t>
            </a:r>
            <a:endParaRPr lang="en-US" sz="2000" dirty="0"/>
          </a:p>
        </p:txBody>
      </p:sp>
      <p:sp>
        <p:nvSpPr>
          <p:cNvPr id="15" name="TextBox 14"/>
          <p:cNvSpPr txBox="1"/>
          <p:nvPr/>
        </p:nvSpPr>
        <p:spPr>
          <a:xfrm>
            <a:off x="3200400" y="2209800"/>
            <a:ext cx="2743200" cy="400110"/>
          </a:xfrm>
          <a:prstGeom prst="rect">
            <a:avLst/>
          </a:prstGeom>
          <a:noFill/>
        </p:spPr>
        <p:txBody>
          <a:bodyPr wrap="square" rtlCol="0">
            <a:spAutoFit/>
          </a:bodyPr>
          <a:lstStyle/>
          <a:p>
            <a:pPr algn="ctr"/>
            <a:r>
              <a:rPr lang="en-US" sz="2000" dirty="0" smtClean="0"/>
              <a:t>Emissions Ensemble</a:t>
            </a:r>
          </a:p>
        </p:txBody>
      </p:sp>
      <p:sp>
        <p:nvSpPr>
          <p:cNvPr id="16" name="TextBox 15"/>
          <p:cNvSpPr txBox="1"/>
          <p:nvPr/>
        </p:nvSpPr>
        <p:spPr>
          <a:xfrm>
            <a:off x="5943600" y="2209800"/>
            <a:ext cx="3200400" cy="400110"/>
          </a:xfrm>
          <a:prstGeom prst="rect">
            <a:avLst/>
          </a:prstGeom>
          <a:noFill/>
        </p:spPr>
        <p:txBody>
          <a:bodyPr wrap="square" rtlCol="0">
            <a:spAutoFit/>
          </a:bodyPr>
          <a:lstStyle/>
          <a:p>
            <a:pPr algn="ctr"/>
            <a:r>
              <a:rPr lang="en-US" sz="2000" dirty="0" smtClean="0"/>
              <a:t>Grid Resolution Ensemble</a:t>
            </a:r>
          </a:p>
        </p:txBody>
      </p:sp>
      <p:pic>
        <p:nvPicPr>
          <p:cNvPr id="4098" name="Picture 2"/>
          <p:cNvPicPr>
            <a:picLocks noChangeAspect="1" noChangeArrowheads="1"/>
          </p:cNvPicPr>
          <p:nvPr/>
        </p:nvPicPr>
        <p:blipFill>
          <a:blip r:embed="rId2" cstate="print"/>
          <a:srcRect/>
          <a:stretch>
            <a:fillRect/>
          </a:stretch>
        </p:blipFill>
        <p:spPr bwMode="auto">
          <a:xfrm>
            <a:off x="228600" y="2590800"/>
            <a:ext cx="2764382" cy="19812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447800" y="4648200"/>
            <a:ext cx="6324600" cy="6858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3156923" y="2575894"/>
            <a:ext cx="2786677" cy="1996105"/>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6172200" y="2590800"/>
            <a:ext cx="2762250" cy="1985814"/>
          </a:xfrm>
          <a:prstGeom prst="rect">
            <a:avLst/>
          </a:prstGeom>
          <a:noFill/>
          <a:ln w="9525">
            <a:noFill/>
            <a:miter lim="800000"/>
            <a:headEnd/>
            <a:tailEnd/>
          </a:ln>
        </p:spPr>
      </p:pic>
    </p:spTree>
    <p:extLst>
      <p:ext uri="{BB962C8B-B14F-4D97-AF65-F5344CB8AC3E}">
        <p14:creationId xmlns:p14="http://schemas.microsoft.com/office/powerpoint/2010/main" val="2234184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34427" b="31146"/>
          <a:stretch>
            <a:fillRect/>
          </a:stretch>
        </p:blipFill>
        <p:spPr bwMode="auto">
          <a:xfrm>
            <a:off x="609600" y="2438400"/>
            <a:ext cx="800247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5257800"/>
            <a:ext cx="8763000" cy="1219200"/>
          </a:xfrm>
          <a:prstGeom prst="rect">
            <a:avLst/>
          </a:prstGeom>
          <a:noFill/>
        </p:spPr>
        <p:txBody>
          <a:bodyPr wrap="square" rtlCol="0">
            <a:normAutofit fontScale="70000" lnSpcReduction="20000"/>
          </a:bodyPr>
          <a:lstStyle/>
          <a:p>
            <a:pPr marL="114300" indent="-114300">
              <a:buFont typeface="Arial" pitchFamily="34" charset="0"/>
              <a:buChar char="•"/>
            </a:pPr>
            <a:r>
              <a:rPr lang="en-US" dirty="0" smtClean="0"/>
              <a:t>In the 12km grid cells located over NYC, primary PM</a:t>
            </a:r>
            <a:r>
              <a:rPr lang="en-US" baseline="-25000" dirty="0" smtClean="0"/>
              <a:t>2.5</a:t>
            </a:r>
            <a:r>
              <a:rPr lang="en-US" dirty="0" smtClean="0"/>
              <a:t> emission perturbations and grid resolution have a bigger impact than meteorological perturbations for simulated PM</a:t>
            </a:r>
            <a:r>
              <a:rPr lang="en-US" baseline="-25000" dirty="0" smtClean="0"/>
              <a:t>2.5</a:t>
            </a:r>
            <a:r>
              <a:rPr lang="en-US" dirty="0" smtClean="0"/>
              <a:t> during this wintertime period.</a:t>
            </a:r>
          </a:p>
          <a:p>
            <a:pPr marL="114300" indent="-114300">
              <a:buFont typeface="Arial" pitchFamily="34" charset="0"/>
              <a:buChar char="•"/>
            </a:pPr>
            <a:r>
              <a:rPr lang="en-US" dirty="0" smtClean="0"/>
              <a:t>The ranking shown here is specific to the pollutant, time period, domain, and ensemble configuration used in this study</a:t>
            </a:r>
          </a:p>
          <a:p>
            <a:endParaRPr lang="en-US" dirty="0" smtClean="0"/>
          </a:p>
        </p:txBody>
      </p:sp>
      <p:sp>
        <p:nvSpPr>
          <p:cNvPr id="4" name="Slide Number Placeholder 3"/>
          <p:cNvSpPr>
            <a:spLocks noGrp="1"/>
          </p:cNvSpPr>
          <p:nvPr>
            <p:ph type="sldNum" sz="quarter" idx="12"/>
          </p:nvPr>
        </p:nvSpPr>
        <p:spPr/>
        <p:txBody>
          <a:bodyPr/>
          <a:lstStyle/>
          <a:p>
            <a:pPr>
              <a:defRPr/>
            </a:pPr>
            <a:fld id="{5E050ACB-783A-4241-9072-1F8C6EACF8F3}"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t> U.S. Environmental Protection Agency</a:t>
            </a:r>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77117" b="3604"/>
          <a:stretch>
            <a:fillRect/>
          </a:stretch>
        </p:blipFill>
        <p:spPr bwMode="auto">
          <a:xfrm>
            <a:off x="762000" y="4343400"/>
            <a:ext cx="800247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1219200"/>
            <a:ext cx="9144000" cy="707886"/>
          </a:xfrm>
          <a:prstGeom prst="rect">
            <a:avLst/>
          </a:prstGeom>
          <a:noFill/>
        </p:spPr>
        <p:txBody>
          <a:bodyPr wrap="square" rtlCol="0">
            <a:spAutoFit/>
          </a:bodyPr>
          <a:lstStyle/>
          <a:p>
            <a:pPr algn="ctr"/>
            <a:r>
              <a:rPr lang="en-US" sz="2400" dirty="0" smtClean="0"/>
              <a:t>Relative Rank of Various Perturbations</a:t>
            </a:r>
          </a:p>
          <a:p>
            <a:pPr algn="ctr"/>
            <a:r>
              <a:rPr lang="en-US" sz="1600" dirty="0" smtClean="0"/>
              <a:t>Measured by the Coefficient of Variation, Averaged over Jan/Feb 2011, 24-Hr Average PM</a:t>
            </a:r>
            <a:r>
              <a:rPr lang="en-US" sz="1600" baseline="-25000" dirty="0" smtClean="0"/>
              <a:t>2.5</a:t>
            </a:r>
            <a:endParaRPr lang="en-US" sz="1600" baseline="-25000" dirty="0"/>
          </a:p>
        </p:txBody>
      </p:sp>
      <p:grpSp>
        <p:nvGrpSpPr>
          <p:cNvPr id="8" name="Group 7"/>
          <p:cNvGrpSpPr/>
          <p:nvPr/>
        </p:nvGrpSpPr>
        <p:grpSpPr>
          <a:xfrm>
            <a:off x="1219200" y="1981200"/>
            <a:ext cx="6934200" cy="400110"/>
            <a:chOff x="1219200" y="1981200"/>
            <a:chExt cx="6553200" cy="400110"/>
          </a:xfrm>
        </p:grpSpPr>
        <p:sp>
          <p:nvSpPr>
            <p:cNvPr id="9" name="TextBox 8"/>
            <p:cNvSpPr txBox="1"/>
            <p:nvPr/>
          </p:nvSpPr>
          <p:spPr>
            <a:xfrm>
              <a:off x="1219200" y="1981200"/>
              <a:ext cx="1676400" cy="400110"/>
            </a:xfrm>
            <a:prstGeom prst="rect">
              <a:avLst/>
            </a:prstGeom>
            <a:noFill/>
          </p:spPr>
          <p:txBody>
            <a:bodyPr wrap="square" rtlCol="0">
              <a:spAutoFit/>
            </a:bodyPr>
            <a:lstStyle/>
            <a:p>
              <a:pPr algn="ctr"/>
              <a:r>
                <a:rPr lang="en-US" sz="2000" dirty="0" smtClean="0"/>
                <a:t>Meteorology</a:t>
              </a:r>
              <a:endParaRPr lang="en-US" sz="2000" dirty="0"/>
            </a:p>
          </p:txBody>
        </p:sp>
        <p:sp>
          <p:nvSpPr>
            <p:cNvPr id="10" name="TextBox 9"/>
            <p:cNvSpPr txBox="1"/>
            <p:nvPr/>
          </p:nvSpPr>
          <p:spPr>
            <a:xfrm>
              <a:off x="2819400" y="1981200"/>
              <a:ext cx="3048000" cy="400110"/>
            </a:xfrm>
            <a:prstGeom prst="rect">
              <a:avLst/>
            </a:prstGeom>
            <a:noFill/>
          </p:spPr>
          <p:txBody>
            <a:bodyPr wrap="square" rtlCol="0">
              <a:spAutoFit/>
            </a:bodyPr>
            <a:lstStyle/>
            <a:p>
              <a:pPr algn="ctr"/>
              <a:r>
                <a:rPr lang="en-US" sz="2000" dirty="0" smtClean="0"/>
                <a:t>Primary PM</a:t>
              </a:r>
              <a:r>
                <a:rPr lang="en-US" sz="2000" baseline="-25000" dirty="0" smtClean="0"/>
                <a:t>2.5</a:t>
              </a:r>
              <a:r>
                <a:rPr lang="en-US" sz="2000" dirty="0" smtClean="0"/>
                <a:t> Emissions</a:t>
              </a:r>
            </a:p>
          </p:txBody>
        </p:sp>
        <p:sp>
          <p:nvSpPr>
            <p:cNvPr id="11" name="TextBox 10"/>
            <p:cNvSpPr txBox="1"/>
            <p:nvPr/>
          </p:nvSpPr>
          <p:spPr>
            <a:xfrm>
              <a:off x="5715000" y="1981200"/>
              <a:ext cx="2057400" cy="400110"/>
            </a:xfrm>
            <a:prstGeom prst="rect">
              <a:avLst/>
            </a:prstGeom>
            <a:noFill/>
          </p:spPr>
          <p:txBody>
            <a:bodyPr wrap="square" rtlCol="0">
              <a:spAutoFit/>
            </a:bodyPr>
            <a:lstStyle/>
            <a:p>
              <a:pPr algn="ctr"/>
              <a:r>
                <a:rPr lang="en-US" sz="2000" dirty="0" smtClean="0"/>
                <a:t>Grid Resolution</a:t>
              </a:r>
            </a:p>
          </p:txBody>
        </p:sp>
      </p:grpSp>
    </p:spTree>
    <p:extLst>
      <p:ext uri="{BB962C8B-B14F-4D97-AF65-F5344CB8AC3E}">
        <p14:creationId xmlns:p14="http://schemas.microsoft.com/office/powerpoint/2010/main" val="4194352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10204"/>
          <a:stretch>
            <a:fillRect/>
          </a:stretch>
        </p:blipFill>
        <p:spPr bwMode="auto">
          <a:xfrm>
            <a:off x="914400" y="2514600"/>
            <a:ext cx="3200400" cy="271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143000"/>
            <a:ext cx="8549177" cy="1015663"/>
          </a:xfrm>
          <a:prstGeom prst="rect">
            <a:avLst/>
          </a:prstGeom>
          <a:noFill/>
        </p:spPr>
        <p:txBody>
          <a:bodyPr wrap="square" rtlCol="0">
            <a:spAutoFit/>
          </a:bodyPr>
          <a:lstStyle/>
          <a:p>
            <a:pPr algn="ctr"/>
            <a:r>
              <a:rPr lang="en-US" dirty="0" smtClean="0"/>
              <a:t>Ratio of Purely Primary PM</a:t>
            </a:r>
            <a:r>
              <a:rPr lang="en-US" baseline="-25000" dirty="0" smtClean="0"/>
              <a:t>2.5</a:t>
            </a:r>
            <a:r>
              <a:rPr lang="en-US" dirty="0" smtClean="0"/>
              <a:t> (EC, POA, A25) to Total PM</a:t>
            </a:r>
            <a:r>
              <a:rPr lang="en-US" baseline="-25000" dirty="0" smtClean="0"/>
              <a:t>2.5</a:t>
            </a:r>
            <a:r>
              <a:rPr lang="en-US" dirty="0" smtClean="0"/>
              <a:t> </a:t>
            </a:r>
            <a:endParaRPr lang="en-US" dirty="0"/>
          </a:p>
          <a:p>
            <a:r>
              <a:rPr lang="en-US" sz="1800" dirty="0" smtClean="0"/>
              <a:t>(lower bound of total primary PM</a:t>
            </a:r>
            <a:r>
              <a:rPr lang="en-US" sz="1800" baseline="-25000" dirty="0" smtClean="0"/>
              <a:t>2.5</a:t>
            </a:r>
            <a:r>
              <a:rPr lang="en-US" sz="1800" dirty="0" smtClean="0"/>
              <a:t> - primary sulfate and nitrate were not tracked separately in these model runs)</a:t>
            </a:r>
            <a:endParaRPr lang="en-US" sz="1800" dirty="0"/>
          </a:p>
        </p:txBody>
      </p:sp>
      <p:sp>
        <p:nvSpPr>
          <p:cNvPr id="5" name="TextBox 4"/>
          <p:cNvSpPr txBox="1"/>
          <p:nvPr/>
        </p:nvSpPr>
        <p:spPr>
          <a:xfrm>
            <a:off x="228600" y="5257800"/>
            <a:ext cx="8686800" cy="1219200"/>
          </a:xfrm>
          <a:prstGeom prst="rect">
            <a:avLst/>
          </a:prstGeom>
          <a:noFill/>
        </p:spPr>
        <p:txBody>
          <a:bodyPr wrap="square" rtlCol="0">
            <a:normAutofit fontScale="62500" lnSpcReduction="20000"/>
          </a:bodyPr>
          <a:lstStyle/>
          <a:p>
            <a:pPr marL="114300" indent="-114300">
              <a:buFont typeface="Arial" pitchFamily="34" charset="0"/>
              <a:buChar char="•"/>
            </a:pPr>
            <a:r>
              <a:rPr lang="en-US" sz="2400" dirty="0" smtClean="0"/>
              <a:t>Primary PM</a:t>
            </a:r>
            <a:r>
              <a:rPr lang="en-US" sz="2400" baseline="-25000" dirty="0" smtClean="0"/>
              <a:t>2.5</a:t>
            </a:r>
            <a:r>
              <a:rPr lang="en-US" sz="2400" dirty="0" smtClean="0"/>
              <a:t> species account for roughly 50% of total PM</a:t>
            </a:r>
            <a:r>
              <a:rPr lang="en-US" sz="2400" baseline="-25000" dirty="0" smtClean="0"/>
              <a:t>2.5 </a:t>
            </a:r>
          </a:p>
          <a:p>
            <a:pPr marL="114300" indent="-114300"/>
            <a:endParaRPr lang="en-US" baseline="-25000" dirty="0" smtClean="0">
              <a:sym typeface="Wingdings" pitchFamily="2" charset="2"/>
            </a:endParaRPr>
          </a:p>
          <a:p>
            <a:pPr marL="114300" indent="-114300"/>
            <a:r>
              <a:rPr lang="en-US" sz="2400" dirty="0" smtClean="0">
                <a:sym typeface="Wingdings" pitchFamily="2" charset="2"/>
              </a:rPr>
              <a:t></a:t>
            </a:r>
            <a:r>
              <a:rPr lang="en-US" sz="2400" dirty="0" smtClean="0"/>
              <a:t>perturbations in primary PM</a:t>
            </a:r>
            <a:r>
              <a:rPr lang="en-US" sz="2400" baseline="-25000" dirty="0" smtClean="0"/>
              <a:t>2.5</a:t>
            </a:r>
            <a:r>
              <a:rPr lang="en-US" sz="2400" dirty="0" smtClean="0"/>
              <a:t> emissions and grid resolution (affecting the spatial distribution of these emissions) can have a strong impact on total PM</a:t>
            </a:r>
            <a:r>
              <a:rPr lang="en-US" sz="2400" baseline="-25000" dirty="0" smtClean="0"/>
              <a:t>2.5</a:t>
            </a:r>
            <a:r>
              <a:rPr lang="en-US" sz="2400" dirty="0" smtClean="0"/>
              <a:t> predictions over the NYC area for this time period</a:t>
            </a:r>
          </a:p>
          <a:p>
            <a:pPr marL="114300" indent="-114300"/>
            <a:r>
              <a:rPr lang="en-US" dirty="0" smtClean="0">
                <a:sym typeface="Wingdings" pitchFamily="2" charset="2"/>
              </a:rPr>
              <a:t>examine role of emissions, meteorology, and grid resolution from a diurnal perspective</a:t>
            </a:r>
            <a:endParaRPr lang="en-US" sz="1600" dirty="0"/>
          </a:p>
        </p:txBody>
      </p:sp>
      <p:pic>
        <p:nvPicPr>
          <p:cNvPr id="6146" name="Picture 2"/>
          <p:cNvPicPr>
            <a:picLocks noChangeAspect="1" noChangeArrowheads="1"/>
          </p:cNvPicPr>
          <p:nvPr/>
        </p:nvPicPr>
        <p:blipFill>
          <a:blip r:embed="rId3" cstate="print"/>
          <a:srcRect t="5993"/>
          <a:stretch>
            <a:fillRect/>
          </a:stretch>
        </p:blipFill>
        <p:spPr bwMode="auto">
          <a:xfrm>
            <a:off x="4953000" y="2438400"/>
            <a:ext cx="3048000" cy="2672277"/>
          </a:xfrm>
          <a:prstGeom prst="rect">
            <a:avLst/>
          </a:prstGeom>
          <a:noFill/>
          <a:ln w="9525">
            <a:noFill/>
            <a:miter lim="800000"/>
            <a:headEnd/>
            <a:tailEnd/>
          </a:ln>
        </p:spPr>
      </p:pic>
      <p:sp>
        <p:nvSpPr>
          <p:cNvPr id="8" name="TextBox 7"/>
          <p:cNvSpPr txBox="1"/>
          <p:nvPr/>
        </p:nvSpPr>
        <p:spPr>
          <a:xfrm>
            <a:off x="4876800" y="1981200"/>
            <a:ext cx="3596177" cy="523220"/>
          </a:xfrm>
          <a:prstGeom prst="rect">
            <a:avLst/>
          </a:prstGeom>
          <a:noFill/>
        </p:spPr>
        <p:txBody>
          <a:bodyPr wrap="square" rtlCol="0">
            <a:spAutoFit/>
          </a:bodyPr>
          <a:lstStyle/>
          <a:p>
            <a:pPr algn="ctr"/>
            <a:r>
              <a:rPr lang="en-US" sz="1400" dirty="0" smtClean="0"/>
              <a:t>Time Series of Primary/Total PM</a:t>
            </a:r>
            <a:r>
              <a:rPr lang="en-US" sz="1400" baseline="-25000" dirty="0" smtClean="0"/>
              <a:t>2.5</a:t>
            </a:r>
          </a:p>
          <a:p>
            <a:pPr algn="ctr"/>
            <a:r>
              <a:rPr lang="en-US" sz="1400" dirty="0" smtClean="0"/>
              <a:t>(Distribution Across All Sites)</a:t>
            </a:r>
            <a:endParaRPr lang="en-US" sz="1400" dirty="0"/>
          </a:p>
        </p:txBody>
      </p:sp>
      <p:sp>
        <p:nvSpPr>
          <p:cNvPr id="7" name="Slide Number Placeholder 6"/>
          <p:cNvSpPr>
            <a:spLocks noGrp="1"/>
          </p:cNvSpPr>
          <p:nvPr>
            <p:ph type="sldNum" sz="quarter" idx="12"/>
          </p:nvPr>
        </p:nvSpPr>
        <p:spPr/>
        <p:txBody>
          <a:bodyPr/>
          <a:lstStyle/>
          <a:p>
            <a:pPr>
              <a:defRPr/>
            </a:pPr>
            <a:fld id="{5E050ACB-783A-4241-9072-1F8C6EACF8F3}" type="slidenum">
              <a:rPr lang="en-US" smtClean="0"/>
              <a:pPr>
                <a:defRPr/>
              </a:pPr>
              <a:t>12</a:t>
            </a:fld>
            <a:endParaRPr lang="en-US"/>
          </a:p>
        </p:txBody>
      </p:sp>
      <p:sp>
        <p:nvSpPr>
          <p:cNvPr id="9" name="Footer Placeholder 8"/>
          <p:cNvSpPr>
            <a:spLocks noGrp="1"/>
          </p:cNvSpPr>
          <p:nvPr>
            <p:ph type="ftr" sz="quarter" idx="11"/>
          </p:nvPr>
        </p:nvSpPr>
        <p:spPr/>
        <p:txBody>
          <a:bodyPr/>
          <a:lstStyle/>
          <a:p>
            <a:pPr>
              <a:defRPr/>
            </a:pPr>
            <a:r>
              <a:rPr lang="en-US" smtClean="0"/>
              <a:t> U.S. Environmental Protection Agency</a:t>
            </a:r>
            <a:endParaRPr lang="en-US"/>
          </a:p>
        </p:txBody>
      </p:sp>
      <p:sp>
        <p:nvSpPr>
          <p:cNvPr id="10" name="TextBox 9"/>
          <p:cNvSpPr txBox="1"/>
          <p:nvPr/>
        </p:nvSpPr>
        <p:spPr>
          <a:xfrm>
            <a:off x="685800" y="2209800"/>
            <a:ext cx="3596177" cy="307777"/>
          </a:xfrm>
          <a:prstGeom prst="rect">
            <a:avLst/>
          </a:prstGeom>
          <a:noFill/>
        </p:spPr>
        <p:txBody>
          <a:bodyPr wrap="square" rtlCol="0">
            <a:spAutoFit/>
          </a:bodyPr>
          <a:lstStyle/>
          <a:p>
            <a:pPr algn="ctr"/>
            <a:r>
              <a:rPr lang="en-US" sz="1400" dirty="0" smtClean="0"/>
              <a:t>Average Primary/Total PM</a:t>
            </a:r>
            <a:r>
              <a:rPr lang="en-US" sz="1400" baseline="-25000" dirty="0" smtClean="0"/>
              <a:t>2.5</a:t>
            </a:r>
            <a:r>
              <a:rPr lang="en-US" sz="1400" dirty="0" smtClean="0"/>
              <a:t>, Jan/Feb 2011</a:t>
            </a:r>
            <a:endParaRPr lang="en-US" sz="1400" baseline="-25000" dirty="0" smtClean="0"/>
          </a:p>
        </p:txBody>
      </p:sp>
    </p:spTree>
    <p:extLst>
      <p:ext uri="{BB962C8B-B14F-4D97-AF65-F5344CB8AC3E}">
        <p14:creationId xmlns:p14="http://schemas.microsoft.com/office/powerpoint/2010/main" val="3701662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U.S. Environmental Protection Agency</a:t>
            </a:r>
            <a:endParaRPr lang="en-US"/>
          </a:p>
        </p:txBody>
      </p:sp>
      <p:sp>
        <p:nvSpPr>
          <p:cNvPr id="5" name="Slide Number Placeholder 4"/>
          <p:cNvSpPr>
            <a:spLocks noGrp="1"/>
          </p:cNvSpPr>
          <p:nvPr>
            <p:ph type="sldNum" sz="quarter" idx="12"/>
          </p:nvPr>
        </p:nvSpPr>
        <p:spPr/>
        <p:txBody>
          <a:bodyPr/>
          <a:lstStyle/>
          <a:p>
            <a:pPr>
              <a:defRPr/>
            </a:pPr>
            <a:fld id="{F83265F3-99C1-4C43-A7EF-F67589ABFF34}" type="slidenum">
              <a:rPr lang="en-US" smtClean="0"/>
              <a:pPr>
                <a:defRPr/>
              </a:pPr>
              <a:t>13</a:t>
            </a:fld>
            <a:endParaRPr lang="en-US" dirty="0"/>
          </a:p>
        </p:txBody>
      </p:sp>
      <p:sp>
        <p:nvSpPr>
          <p:cNvPr id="10" name="TextBox 9"/>
          <p:cNvSpPr txBox="1"/>
          <p:nvPr/>
        </p:nvSpPr>
        <p:spPr>
          <a:xfrm>
            <a:off x="228600" y="1143000"/>
            <a:ext cx="8549177" cy="1384995"/>
          </a:xfrm>
          <a:prstGeom prst="rect">
            <a:avLst/>
          </a:prstGeom>
          <a:noFill/>
        </p:spPr>
        <p:txBody>
          <a:bodyPr wrap="square" rtlCol="0">
            <a:spAutoFit/>
          </a:bodyPr>
          <a:lstStyle/>
          <a:p>
            <a:pPr algn="ctr"/>
            <a:r>
              <a:rPr lang="en-US" dirty="0" smtClean="0"/>
              <a:t>Diurnal Cycles of PM</a:t>
            </a:r>
            <a:r>
              <a:rPr lang="en-US" baseline="-25000" dirty="0" smtClean="0"/>
              <a:t>2.5</a:t>
            </a:r>
            <a:r>
              <a:rPr lang="en-US" dirty="0" smtClean="0"/>
              <a:t> Emissions, PBL Height, and Ventilation Coefficient (VC)</a:t>
            </a:r>
            <a:endParaRPr lang="en-US" dirty="0"/>
          </a:p>
          <a:p>
            <a:r>
              <a:rPr lang="en-US" sz="1800" dirty="0" smtClean="0"/>
              <a:t>Average Jan 1 – Feb 15, 2011, All PM</a:t>
            </a:r>
            <a:r>
              <a:rPr lang="en-US" sz="1800" baseline="-25000" dirty="0" smtClean="0"/>
              <a:t>2.5</a:t>
            </a:r>
            <a:r>
              <a:rPr lang="en-US" sz="1800" dirty="0" smtClean="0"/>
              <a:t> Sites, 12km “Emission Ensemble” Base Simulation</a:t>
            </a:r>
            <a:endParaRPr lang="en-US" sz="1800" dirty="0"/>
          </a:p>
        </p:txBody>
      </p:sp>
      <p:grpSp>
        <p:nvGrpSpPr>
          <p:cNvPr id="20" name="Group 19"/>
          <p:cNvGrpSpPr/>
          <p:nvPr/>
        </p:nvGrpSpPr>
        <p:grpSpPr>
          <a:xfrm>
            <a:off x="0" y="2743200"/>
            <a:ext cx="9144000" cy="3048001"/>
            <a:chOff x="0" y="2743200"/>
            <a:chExt cx="9144000" cy="3048001"/>
          </a:xfrm>
        </p:grpSpPr>
        <p:sp>
          <p:nvSpPr>
            <p:cNvPr id="11" name="TextBox 10"/>
            <p:cNvSpPr txBox="1"/>
            <p:nvPr/>
          </p:nvSpPr>
          <p:spPr>
            <a:xfrm>
              <a:off x="6553200" y="2743200"/>
              <a:ext cx="2362200" cy="307777"/>
            </a:xfrm>
            <a:prstGeom prst="rect">
              <a:avLst/>
            </a:prstGeom>
            <a:noFill/>
          </p:spPr>
          <p:txBody>
            <a:bodyPr wrap="square" rtlCol="0">
              <a:spAutoFit/>
            </a:bodyPr>
            <a:lstStyle/>
            <a:p>
              <a:pPr algn="ctr"/>
              <a:r>
                <a:rPr lang="en-US" sz="1400" dirty="0" smtClean="0"/>
                <a:t>Ventilation Coefficient</a:t>
              </a:r>
              <a:endParaRPr lang="en-US" sz="1400" dirty="0"/>
            </a:p>
          </p:txBody>
        </p:sp>
        <p:sp>
          <p:nvSpPr>
            <p:cNvPr id="12" name="TextBox 11"/>
            <p:cNvSpPr txBox="1"/>
            <p:nvPr/>
          </p:nvSpPr>
          <p:spPr>
            <a:xfrm>
              <a:off x="3581400" y="2743200"/>
              <a:ext cx="2362200" cy="307777"/>
            </a:xfrm>
            <a:prstGeom prst="rect">
              <a:avLst/>
            </a:prstGeom>
            <a:noFill/>
          </p:spPr>
          <p:txBody>
            <a:bodyPr wrap="square" rtlCol="0">
              <a:spAutoFit/>
            </a:bodyPr>
            <a:lstStyle/>
            <a:p>
              <a:pPr algn="ctr"/>
              <a:r>
                <a:rPr lang="en-US" sz="1400" dirty="0" smtClean="0"/>
                <a:t>PBL Height</a:t>
              </a:r>
              <a:endParaRPr lang="en-US" sz="1400" dirty="0"/>
            </a:p>
          </p:txBody>
        </p:sp>
        <p:sp>
          <p:nvSpPr>
            <p:cNvPr id="13" name="TextBox 12"/>
            <p:cNvSpPr txBox="1"/>
            <p:nvPr/>
          </p:nvSpPr>
          <p:spPr>
            <a:xfrm>
              <a:off x="304800" y="2743200"/>
              <a:ext cx="2362200" cy="307777"/>
            </a:xfrm>
            <a:prstGeom prst="rect">
              <a:avLst/>
            </a:prstGeom>
            <a:noFill/>
          </p:spPr>
          <p:txBody>
            <a:bodyPr wrap="square" rtlCol="0">
              <a:spAutoFit/>
            </a:bodyPr>
            <a:lstStyle/>
            <a:p>
              <a:pPr algn="ctr"/>
              <a:r>
                <a:rPr lang="en-US" sz="1400" dirty="0" smtClean="0"/>
                <a:t>PM</a:t>
              </a:r>
              <a:r>
                <a:rPr lang="en-US" sz="1400" baseline="-25000" dirty="0" smtClean="0"/>
                <a:t>2.5</a:t>
              </a:r>
              <a:r>
                <a:rPr lang="en-US" sz="1400" dirty="0" smtClean="0"/>
                <a:t> Emissions</a:t>
              </a:r>
              <a:endParaRPr lang="en-US" sz="1400" dirty="0"/>
            </a:p>
          </p:txBody>
        </p:sp>
        <p:pic>
          <p:nvPicPr>
            <p:cNvPr id="2054" name="Picture 6"/>
            <p:cNvPicPr>
              <a:picLocks noChangeAspect="1" noChangeArrowheads="1"/>
            </p:cNvPicPr>
            <p:nvPr/>
          </p:nvPicPr>
          <p:blipFill>
            <a:blip r:embed="rId2" cstate="print"/>
            <a:srcRect/>
            <a:stretch>
              <a:fillRect/>
            </a:stretch>
          </p:blipFill>
          <p:spPr bwMode="auto">
            <a:xfrm>
              <a:off x="0" y="3048001"/>
              <a:ext cx="3054188" cy="2743200"/>
            </a:xfrm>
            <a:prstGeom prst="rect">
              <a:avLst/>
            </a:prstGeom>
            <a:noFill/>
            <a:ln w="9525">
              <a:noFill/>
              <a:miter lim="800000"/>
              <a:headEnd/>
              <a:tailEnd/>
            </a:ln>
          </p:spPr>
        </p:pic>
        <p:pic>
          <p:nvPicPr>
            <p:cNvPr id="2055" name="Picture 7"/>
            <p:cNvPicPr>
              <a:picLocks noChangeAspect="1" noChangeArrowheads="1"/>
            </p:cNvPicPr>
            <p:nvPr/>
          </p:nvPicPr>
          <p:blipFill>
            <a:blip r:embed="rId3" cstate="print"/>
            <a:srcRect/>
            <a:stretch>
              <a:fillRect/>
            </a:stretch>
          </p:blipFill>
          <p:spPr bwMode="auto">
            <a:xfrm>
              <a:off x="3124200" y="3048000"/>
              <a:ext cx="3014759" cy="2743200"/>
            </a:xfrm>
            <a:prstGeom prst="rect">
              <a:avLst/>
            </a:prstGeom>
            <a:noFill/>
            <a:ln w="9525">
              <a:noFill/>
              <a:miter lim="800000"/>
              <a:headEnd/>
              <a:tailEnd/>
            </a:ln>
          </p:spPr>
        </p:pic>
        <p:pic>
          <p:nvPicPr>
            <p:cNvPr id="2057" name="Picture 9"/>
            <p:cNvPicPr>
              <a:picLocks noChangeAspect="1" noChangeArrowheads="1"/>
            </p:cNvPicPr>
            <p:nvPr/>
          </p:nvPicPr>
          <p:blipFill>
            <a:blip r:embed="rId4" cstate="print"/>
            <a:srcRect/>
            <a:stretch>
              <a:fillRect/>
            </a:stretch>
          </p:blipFill>
          <p:spPr bwMode="auto">
            <a:xfrm>
              <a:off x="6186424" y="3048000"/>
              <a:ext cx="2957576" cy="2705100"/>
            </a:xfrm>
            <a:prstGeom prst="rect">
              <a:avLst/>
            </a:prstGeom>
            <a:noFill/>
            <a:ln w="9525">
              <a:noFill/>
              <a:miter lim="800000"/>
              <a:headEnd/>
              <a:tailEnd/>
            </a:ln>
          </p:spPr>
        </p:pic>
      </p:grpSp>
      <p:sp>
        <p:nvSpPr>
          <p:cNvPr id="15" name="TextBox 14"/>
          <p:cNvSpPr txBox="1"/>
          <p:nvPr/>
        </p:nvSpPr>
        <p:spPr>
          <a:xfrm>
            <a:off x="5562600" y="2590800"/>
            <a:ext cx="3352800" cy="3429000"/>
          </a:xfrm>
          <a:prstGeom prst="rect">
            <a:avLst/>
          </a:prstGeom>
          <a:noFill/>
        </p:spPr>
        <p:txBody>
          <a:bodyPr wrap="square" rtlCol="0">
            <a:normAutofit lnSpcReduction="10000"/>
          </a:bodyPr>
          <a:lstStyle/>
          <a:p>
            <a:pPr marL="114300" indent="-114300">
              <a:buFont typeface="Arial" pitchFamily="34" charset="0"/>
              <a:buChar char="•"/>
            </a:pPr>
            <a:r>
              <a:rPr lang="en-US" sz="2000" dirty="0" smtClean="0"/>
              <a:t>There is a lag between the diurnal cycles of PM</a:t>
            </a:r>
            <a:r>
              <a:rPr lang="en-US" sz="2000" baseline="-25000" dirty="0" smtClean="0"/>
              <a:t>2.5</a:t>
            </a:r>
            <a:r>
              <a:rPr lang="en-US" sz="2000" dirty="0" smtClean="0"/>
              <a:t> emissions on the one hand and PBL height and VC on the other hand</a:t>
            </a:r>
          </a:p>
          <a:p>
            <a:pPr marL="114300" indent="-114300">
              <a:buFont typeface="Arial" pitchFamily="34" charset="0"/>
              <a:buChar char="•"/>
            </a:pPr>
            <a:r>
              <a:rPr lang="en-US" sz="2000" dirty="0" smtClean="0"/>
              <a:t>CMAQ PM</a:t>
            </a:r>
            <a:r>
              <a:rPr lang="en-US" sz="2000" baseline="-25000" dirty="0" smtClean="0"/>
              <a:t>2.5</a:t>
            </a:r>
            <a:r>
              <a:rPr lang="en-US" sz="2000" dirty="0" smtClean="0"/>
              <a:t> concentrations are expected to be particularly sensitive towards PM</a:t>
            </a:r>
            <a:r>
              <a:rPr lang="en-US" sz="2000" baseline="-25000" dirty="0" smtClean="0"/>
              <a:t>2.5</a:t>
            </a:r>
            <a:r>
              <a:rPr lang="en-US" sz="2000" dirty="0" smtClean="0"/>
              <a:t> emission perturbations during early morning and late afternoon</a:t>
            </a:r>
            <a:endParaRPr lang="en-US" sz="2000" dirty="0"/>
          </a:p>
        </p:txBody>
      </p:sp>
      <p:pic>
        <p:nvPicPr>
          <p:cNvPr id="2058" name="Picture 10"/>
          <p:cNvPicPr>
            <a:picLocks noChangeAspect="1" noChangeArrowheads="1"/>
          </p:cNvPicPr>
          <p:nvPr/>
        </p:nvPicPr>
        <p:blipFill>
          <a:blip r:embed="rId5" cstate="print"/>
          <a:srcRect/>
          <a:stretch>
            <a:fillRect/>
          </a:stretch>
        </p:blipFill>
        <p:spPr bwMode="auto">
          <a:xfrm>
            <a:off x="609600" y="2514600"/>
            <a:ext cx="4210050" cy="38336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U.S. Environmental Protection Agency</a:t>
            </a:r>
            <a:endParaRPr lang="en-US"/>
          </a:p>
        </p:txBody>
      </p:sp>
      <p:sp>
        <p:nvSpPr>
          <p:cNvPr id="3" name="Slide Number Placeholder 2"/>
          <p:cNvSpPr>
            <a:spLocks noGrp="1"/>
          </p:cNvSpPr>
          <p:nvPr>
            <p:ph type="sldNum" sz="quarter" idx="12"/>
          </p:nvPr>
        </p:nvSpPr>
        <p:spPr/>
        <p:txBody>
          <a:bodyPr/>
          <a:lstStyle/>
          <a:p>
            <a:pPr>
              <a:defRPr/>
            </a:pPr>
            <a:fld id="{5E050ACB-783A-4241-9072-1F8C6EACF8F3}" type="slidenum">
              <a:rPr lang="en-US" smtClean="0"/>
              <a:pPr>
                <a:defRPr/>
              </a:pPr>
              <a:t>14</a:t>
            </a:fld>
            <a:endParaRPr lang="en-US"/>
          </a:p>
        </p:txBody>
      </p:sp>
      <p:sp>
        <p:nvSpPr>
          <p:cNvPr id="6" name="TextBox 5"/>
          <p:cNvSpPr txBox="1"/>
          <p:nvPr/>
        </p:nvSpPr>
        <p:spPr>
          <a:xfrm>
            <a:off x="228600" y="1143000"/>
            <a:ext cx="8549177" cy="1384995"/>
          </a:xfrm>
          <a:prstGeom prst="rect">
            <a:avLst/>
          </a:prstGeom>
          <a:noFill/>
        </p:spPr>
        <p:txBody>
          <a:bodyPr wrap="square" rtlCol="0">
            <a:spAutoFit/>
          </a:bodyPr>
          <a:lstStyle/>
          <a:p>
            <a:pPr algn="ctr"/>
            <a:r>
              <a:rPr lang="en-US" dirty="0" err="1" smtClean="0"/>
              <a:t>Subgrid</a:t>
            </a:r>
            <a:r>
              <a:rPr lang="en-US" dirty="0" smtClean="0"/>
              <a:t> Variability of PM</a:t>
            </a:r>
            <a:r>
              <a:rPr lang="en-US" baseline="-25000" dirty="0" smtClean="0"/>
              <a:t>2.5</a:t>
            </a:r>
            <a:r>
              <a:rPr lang="en-US" dirty="0" smtClean="0"/>
              <a:t> Emissions, PBL Height, and Ventilation Coefficient (VC)</a:t>
            </a:r>
            <a:endParaRPr lang="en-US" dirty="0"/>
          </a:p>
          <a:p>
            <a:r>
              <a:rPr lang="en-US" sz="1800" dirty="0" smtClean="0"/>
              <a:t>Average Diurnal Cycle Jan 1 – Feb 15, 2011, Variability of 81 1.33 km Grid Cells Within Each 12 km Grid Cell Corresponding to a PM</a:t>
            </a:r>
            <a:r>
              <a:rPr lang="en-US" sz="1800" baseline="-25000" dirty="0" smtClean="0"/>
              <a:t>2.5</a:t>
            </a:r>
            <a:r>
              <a:rPr lang="en-US" sz="1800" dirty="0" smtClean="0"/>
              <a:t> Monitoring Site</a:t>
            </a:r>
            <a:endParaRPr lang="en-US" sz="1800" dirty="0"/>
          </a:p>
        </p:txBody>
      </p:sp>
      <p:grpSp>
        <p:nvGrpSpPr>
          <p:cNvPr id="9" name="Group 8"/>
          <p:cNvGrpSpPr/>
          <p:nvPr/>
        </p:nvGrpSpPr>
        <p:grpSpPr>
          <a:xfrm>
            <a:off x="381000" y="2590800"/>
            <a:ext cx="4052649" cy="3790950"/>
            <a:chOff x="381000" y="2590800"/>
            <a:chExt cx="4052649" cy="3790950"/>
          </a:xfrm>
        </p:grpSpPr>
        <p:pic>
          <p:nvPicPr>
            <p:cNvPr id="1026" name="Picture 2"/>
            <p:cNvPicPr>
              <a:picLocks noChangeAspect="1" noChangeArrowheads="1"/>
            </p:cNvPicPr>
            <p:nvPr/>
          </p:nvPicPr>
          <p:blipFill>
            <a:blip r:embed="rId2" cstate="print"/>
            <a:srcRect/>
            <a:stretch>
              <a:fillRect/>
            </a:stretch>
          </p:blipFill>
          <p:spPr bwMode="auto">
            <a:xfrm>
              <a:off x="381000" y="2895600"/>
              <a:ext cx="4052649" cy="3486150"/>
            </a:xfrm>
            <a:prstGeom prst="rect">
              <a:avLst/>
            </a:prstGeom>
            <a:noFill/>
            <a:ln w="9525">
              <a:noFill/>
              <a:miter lim="800000"/>
              <a:headEnd/>
              <a:tailEnd/>
            </a:ln>
          </p:spPr>
        </p:pic>
        <p:sp>
          <p:nvSpPr>
            <p:cNvPr id="7" name="TextBox 6"/>
            <p:cNvSpPr txBox="1"/>
            <p:nvPr/>
          </p:nvSpPr>
          <p:spPr>
            <a:xfrm>
              <a:off x="762000" y="2590800"/>
              <a:ext cx="3596177" cy="307777"/>
            </a:xfrm>
            <a:prstGeom prst="rect">
              <a:avLst/>
            </a:prstGeom>
            <a:noFill/>
          </p:spPr>
          <p:txBody>
            <a:bodyPr wrap="square" rtlCol="0">
              <a:spAutoFit/>
            </a:bodyPr>
            <a:lstStyle/>
            <a:p>
              <a:pPr algn="ctr"/>
              <a:r>
                <a:rPr lang="en-US" sz="1400" dirty="0" smtClean="0"/>
                <a:t>Median and Interquartile Range Only</a:t>
              </a:r>
              <a:endParaRPr lang="en-US" sz="1400" baseline="-25000" dirty="0" smtClean="0"/>
            </a:p>
          </p:txBody>
        </p:sp>
      </p:grpSp>
      <p:grpSp>
        <p:nvGrpSpPr>
          <p:cNvPr id="10" name="Group 9"/>
          <p:cNvGrpSpPr/>
          <p:nvPr/>
        </p:nvGrpSpPr>
        <p:grpSpPr>
          <a:xfrm>
            <a:off x="381000" y="2590800"/>
            <a:ext cx="4059294" cy="3809136"/>
            <a:chOff x="4419600" y="2590800"/>
            <a:chExt cx="4059294" cy="3809136"/>
          </a:xfrm>
        </p:grpSpPr>
        <p:pic>
          <p:nvPicPr>
            <p:cNvPr id="1027" name="Picture 3"/>
            <p:cNvPicPr>
              <a:picLocks noChangeAspect="1" noChangeArrowheads="1"/>
            </p:cNvPicPr>
            <p:nvPr/>
          </p:nvPicPr>
          <p:blipFill>
            <a:blip r:embed="rId3" cstate="print"/>
            <a:srcRect/>
            <a:stretch>
              <a:fillRect/>
            </a:stretch>
          </p:blipFill>
          <p:spPr bwMode="auto">
            <a:xfrm>
              <a:off x="4419600" y="2895600"/>
              <a:ext cx="4059294" cy="3504336"/>
            </a:xfrm>
            <a:prstGeom prst="rect">
              <a:avLst/>
            </a:prstGeom>
            <a:noFill/>
            <a:ln w="9525">
              <a:noFill/>
              <a:miter lim="800000"/>
              <a:headEnd/>
              <a:tailEnd/>
            </a:ln>
          </p:spPr>
        </p:pic>
        <p:sp>
          <p:nvSpPr>
            <p:cNvPr id="8" name="TextBox 7"/>
            <p:cNvSpPr txBox="1"/>
            <p:nvPr/>
          </p:nvSpPr>
          <p:spPr>
            <a:xfrm>
              <a:off x="4724400" y="2590800"/>
              <a:ext cx="3596177" cy="307777"/>
            </a:xfrm>
            <a:prstGeom prst="rect">
              <a:avLst/>
            </a:prstGeom>
            <a:noFill/>
          </p:spPr>
          <p:txBody>
            <a:bodyPr wrap="square" rtlCol="0">
              <a:spAutoFit/>
            </a:bodyPr>
            <a:lstStyle/>
            <a:p>
              <a:pPr algn="ctr"/>
              <a:r>
                <a:rPr lang="en-US" sz="1400" dirty="0" smtClean="0"/>
                <a:t>Full Ensemble Range</a:t>
              </a:r>
              <a:endParaRPr lang="en-US" sz="1400" baseline="-25000" dirty="0" smtClean="0"/>
            </a:p>
          </p:txBody>
        </p:sp>
      </p:grpSp>
      <p:sp>
        <p:nvSpPr>
          <p:cNvPr id="11" name="TextBox 10"/>
          <p:cNvSpPr txBox="1"/>
          <p:nvPr/>
        </p:nvSpPr>
        <p:spPr>
          <a:xfrm>
            <a:off x="5029200" y="2667000"/>
            <a:ext cx="3886200" cy="3733800"/>
          </a:xfrm>
          <a:prstGeom prst="rect">
            <a:avLst/>
          </a:prstGeom>
          <a:noFill/>
        </p:spPr>
        <p:txBody>
          <a:bodyPr wrap="square" rtlCol="0">
            <a:normAutofit fontScale="92500" lnSpcReduction="20000"/>
          </a:bodyPr>
          <a:lstStyle/>
          <a:p>
            <a:pPr marL="114300" indent="-114300">
              <a:buFont typeface="Arial" pitchFamily="34" charset="0"/>
              <a:buChar char="•"/>
            </a:pPr>
            <a:r>
              <a:rPr lang="en-US" sz="2000" dirty="0" smtClean="0"/>
              <a:t>Moving from </a:t>
            </a:r>
            <a:r>
              <a:rPr lang="en-US" sz="2000" dirty="0" smtClean="0"/>
              <a:t>12 km </a:t>
            </a:r>
            <a:r>
              <a:rPr lang="en-US" sz="2000" dirty="0" smtClean="0"/>
              <a:t>to 1.33 km grid spacing introduces more </a:t>
            </a:r>
            <a:r>
              <a:rPr lang="en-US" sz="2000" dirty="0" err="1" smtClean="0"/>
              <a:t>subgrid</a:t>
            </a:r>
            <a:r>
              <a:rPr lang="en-US" sz="2000" dirty="0" smtClean="0"/>
              <a:t> variability for PM</a:t>
            </a:r>
            <a:r>
              <a:rPr lang="en-US" sz="2000" baseline="-25000" dirty="0" smtClean="0"/>
              <a:t>2.5</a:t>
            </a:r>
            <a:r>
              <a:rPr lang="en-US" sz="2000" dirty="0" smtClean="0"/>
              <a:t> emissions than PBL height or VC for this domain and wintertime study period</a:t>
            </a:r>
          </a:p>
          <a:p>
            <a:pPr marL="114300" indent="-114300">
              <a:buFont typeface="Arial" pitchFamily="34" charset="0"/>
              <a:buChar char="•"/>
            </a:pPr>
            <a:r>
              <a:rPr lang="en-US" sz="2000" dirty="0" smtClean="0"/>
              <a:t>The </a:t>
            </a:r>
            <a:r>
              <a:rPr lang="en-US" sz="2000" dirty="0" err="1" smtClean="0"/>
              <a:t>subgrid</a:t>
            </a:r>
            <a:r>
              <a:rPr lang="en-US" sz="2000" dirty="0" smtClean="0"/>
              <a:t> distribution of PM</a:t>
            </a:r>
            <a:r>
              <a:rPr lang="en-US" sz="2000" baseline="-25000" dirty="0" smtClean="0"/>
              <a:t>2.5</a:t>
            </a:r>
            <a:r>
              <a:rPr lang="en-US" sz="2000" dirty="0" smtClean="0"/>
              <a:t> emissions is </a:t>
            </a:r>
            <a:r>
              <a:rPr lang="en-US" sz="2000" dirty="0" err="1" smtClean="0"/>
              <a:t>assymetric</a:t>
            </a:r>
            <a:endParaRPr lang="en-US" sz="2000" dirty="0" smtClean="0"/>
          </a:p>
          <a:p>
            <a:pPr marL="114300" indent="-114300">
              <a:buFont typeface="Arial" pitchFamily="34" charset="0"/>
              <a:buChar char="•"/>
            </a:pPr>
            <a:r>
              <a:rPr lang="en-US" sz="2000" dirty="0" smtClean="0"/>
              <a:t>This </a:t>
            </a:r>
            <a:r>
              <a:rPr lang="en-US" sz="2000" dirty="0" err="1" smtClean="0"/>
              <a:t>subgrid</a:t>
            </a:r>
            <a:r>
              <a:rPr lang="en-US" sz="2000" dirty="0" smtClean="0"/>
              <a:t> scale variability of PM</a:t>
            </a:r>
            <a:r>
              <a:rPr lang="en-US" sz="2000" baseline="-25000" dirty="0" smtClean="0"/>
              <a:t>2.5</a:t>
            </a:r>
            <a:r>
              <a:rPr lang="en-US" sz="2000" dirty="0" smtClean="0"/>
              <a:t> emissions likely has a significant impact on the spread of the PM</a:t>
            </a:r>
            <a:r>
              <a:rPr lang="en-US" sz="2000" baseline="-25000" dirty="0" smtClean="0"/>
              <a:t>2.5</a:t>
            </a:r>
            <a:r>
              <a:rPr lang="en-US" sz="2000" dirty="0" smtClean="0"/>
              <a:t> concentrations predicted by the grid resolution ensemble, especially during early morning and late afternoon</a:t>
            </a:r>
          </a:p>
          <a:p>
            <a:pPr marL="114300" indent="-114300">
              <a:buFont typeface="Arial" pitchFamily="34" charset="0"/>
              <a:buChar char="•"/>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E050ACB-783A-4241-9072-1F8C6EACF8F3}"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t> U.S. Environmental Protection Agency</a:t>
            </a:r>
            <a:endParaRPr lang="en-US"/>
          </a:p>
        </p:txBody>
      </p:sp>
      <p:sp>
        <p:nvSpPr>
          <p:cNvPr id="6" name="TextBox 5"/>
          <p:cNvSpPr txBox="1"/>
          <p:nvPr/>
        </p:nvSpPr>
        <p:spPr>
          <a:xfrm>
            <a:off x="5029200" y="2362200"/>
            <a:ext cx="3886200" cy="3733800"/>
          </a:xfrm>
          <a:prstGeom prst="rect">
            <a:avLst/>
          </a:prstGeom>
          <a:noFill/>
        </p:spPr>
        <p:txBody>
          <a:bodyPr wrap="square" rtlCol="0">
            <a:normAutofit fontScale="92500" lnSpcReduction="10000"/>
          </a:bodyPr>
          <a:lstStyle/>
          <a:p>
            <a:pPr marL="114300" indent="-114300">
              <a:buFont typeface="Arial" pitchFamily="34" charset="0"/>
              <a:buChar char="•"/>
            </a:pPr>
            <a:r>
              <a:rPr lang="en-US" sz="2000" dirty="0" smtClean="0"/>
              <a:t>The range of the PM</a:t>
            </a:r>
            <a:r>
              <a:rPr lang="en-US" sz="2000" baseline="-25000" dirty="0" smtClean="0"/>
              <a:t>2.5</a:t>
            </a:r>
            <a:r>
              <a:rPr lang="en-US" sz="2000" dirty="0" smtClean="0"/>
              <a:t> concentrations predicted by the two ensembles directly or indirectly affecting emissions (i.e. the PM</a:t>
            </a:r>
            <a:r>
              <a:rPr lang="en-US" sz="2000" baseline="-25000" dirty="0" smtClean="0"/>
              <a:t>2.5</a:t>
            </a:r>
            <a:r>
              <a:rPr lang="en-US" sz="2000" dirty="0" smtClean="0"/>
              <a:t> emissions ensemble and grid resolution ensemble) exceeds the range predicted by the meteorological ensemble, especially during early morning and late afternoon</a:t>
            </a:r>
          </a:p>
          <a:p>
            <a:pPr marL="114300" indent="-114300">
              <a:buFont typeface="Arial" pitchFamily="34" charset="0"/>
              <a:buChar char="•"/>
            </a:pPr>
            <a:r>
              <a:rPr lang="en-US" sz="2000" dirty="0" smtClean="0"/>
              <a:t>As shown previously, all ensembles are biased high with respect to observations</a:t>
            </a:r>
          </a:p>
          <a:p>
            <a:pPr marL="114300" indent="-114300">
              <a:buFont typeface="Arial" pitchFamily="34" charset="0"/>
              <a:buChar char="•"/>
            </a:pPr>
            <a:endParaRPr lang="en-US" sz="2000" dirty="0" smtClean="0"/>
          </a:p>
        </p:txBody>
      </p:sp>
      <p:grpSp>
        <p:nvGrpSpPr>
          <p:cNvPr id="9" name="Group 8"/>
          <p:cNvGrpSpPr/>
          <p:nvPr/>
        </p:nvGrpSpPr>
        <p:grpSpPr>
          <a:xfrm>
            <a:off x="152400" y="2057400"/>
            <a:ext cx="4391025" cy="4325637"/>
            <a:chOff x="152400" y="1981200"/>
            <a:chExt cx="4391025" cy="4325637"/>
          </a:xfrm>
        </p:grpSpPr>
        <p:pic>
          <p:nvPicPr>
            <p:cNvPr id="2052" name="Picture 4"/>
            <p:cNvPicPr>
              <a:picLocks noChangeAspect="1" noChangeArrowheads="1"/>
            </p:cNvPicPr>
            <p:nvPr/>
          </p:nvPicPr>
          <p:blipFill>
            <a:blip r:embed="rId2" cstate="print"/>
            <a:srcRect/>
            <a:stretch>
              <a:fillRect/>
            </a:stretch>
          </p:blipFill>
          <p:spPr bwMode="auto">
            <a:xfrm>
              <a:off x="152400" y="2286000"/>
              <a:ext cx="4391025" cy="4020837"/>
            </a:xfrm>
            <a:prstGeom prst="rect">
              <a:avLst/>
            </a:prstGeom>
            <a:noFill/>
            <a:ln w="9525">
              <a:noFill/>
              <a:miter lim="800000"/>
              <a:headEnd/>
              <a:tailEnd/>
            </a:ln>
          </p:spPr>
        </p:pic>
        <p:sp>
          <p:nvSpPr>
            <p:cNvPr id="7" name="TextBox 6"/>
            <p:cNvSpPr txBox="1"/>
            <p:nvPr/>
          </p:nvSpPr>
          <p:spPr>
            <a:xfrm>
              <a:off x="685800" y="1981200"/>
              <a:ext cx="3596177" cy="307777"/>
            </a:xfrm>
            <a:prstGeom prst="rect">
              <a:avLst/>
            </a:prstGeom>
            <a:noFill/>
          </p:spPr>
          <p:txBody>
            <a:bodyPr wrap="square" rtlCol="0">
              <a:spAutoFit/>
            </a:bodyPr>
            <a:lstStyle/>
            <a:p>
              <a:pPr algn="ctr"/>
              <a:r>
                <a:rPr lang="en-US" sz="1400" dirty="0" smtClean="0"/>
                <a:t>Full Ensemble Range</a:t>
              </a:r>
              <a:endParaRPr lang="en-US" sz="1400" baseline="-25000" dirty="0" smtClean="0"/>
            </a:p>
          </p:txBody>
        </p:sp>
      </p:grpSp>
      <p:sp>
        <p:nvSpPr>
          <p:cNvPr id="8" name="TextBox 7"/>
          <p:cNvSpPr txBox="1"/>
          <p:nvPr/>
        </p:nvSpPr>
        <p:spPr>
          <a:xfrm>
            <a:off x="152400" y="1143000"/>
            <a:ext cx="8839200" cy="738664"/>
          </a:xfrm>
          <a:prstGeom prst="rect">
            <a:avLst/>
          </a:prstGeom>
          <a:noFill/>
        </p:spPr>
        <p:txBody>
          <a:bodyPr wrap="square" rtlCol="0">
            <a:spAutoFit/>
          </a:bodyPr>
          <a:lstStyle/>
          <a:p>
            <a:pPr algn="ctr"/>
            <a:r>
              <a:rPr lang="en-US" dirty="0" smtClean="0"/>
              <a:t>Diurnal Variation of Ensemble Spread for PM</a:t>
            </a:r>
            <a:r>
              <a:rPr lang="en-US" baseline="-25000" dirty="0" smtClean="0"/>
              <a:t>2.5</a:t>
            </a:r>
            <a:r>
              <a:rPr lang="en-US" dirty="0" smtClean="0"/>
              <a:t> Concentrations</a:t>
            </a:r>
            <a:endParaRPr lang="en-US" dirty="0"/>
          </a:p>
          <a:p>
            <a:r>
              <a:rPr lang="en-US" sz="1800" dirty="0" smtClean="0"/>
              <a:t>Average Diurnal Cycle Jan 1 – Feb 15, 2011, all PM</a:t>
            </a:r>
            <a:r>
              <a:rPr lang="en-US" sz="1800" baseline="-25000" dirty="0" smtClean="0"/>
              <a:t>2.5</a:t>
            </a:r>
            <a:r>
              <a:rPr lang="en-US" sz="1800" dirty="0" smtClean="0"/>
              <a:t> Monitoring Site</a:t>
            </a:r>
            <a:endParaRPr lang="en-US" sz="1800" dirty="0"/>
          </a:p>
        </p:txBody>
      </p:sp>
      <p:grpSp>
        <p:nvGrpSpPr>
          <p:cNvPr id="12" name="Group 11"/>
          <p:cNvGrpSpPr/>
          <p:nvPr/>
        </p:nvGrpSpPr>
        <p:grpSpPr>
          <a:xfrm>
            <a:off x="152400" y="2057400"/>
            <a:ext cx="4482826" cy="4357687"/>
            <a:chOff x="161925" y="1990725"/>
            <a:chExt cx="4482826" cy="4357687"/>
          </a:xfrm>
        </p:grpSpPr>
        <p:pic>
          <p:nvPicPr>
            <p:cNvPr id="2050" name="Picture 2"/>
            <p:cNvPicPr>
              <a:picLocks noChangeAspect="1" noChangeArrowheads="1"/>
            </p:cNvPicPr>
            <p:nvPr/>
          </p:nvPicPr>
          <p:blipFill>
            <a:blip r:embed="rId3" cstate="print"/>
            <a:srcRect/>
            <a:stretch>
              <a:fillRect/>
            </a:stretch>
          </p:blipFill>
          <p:spPr bwMode="auto">
            <a:xfrm>
              <a:off x="161925" y="2295525"/>
              <a:ext cx="4482826" cy="4052887"/>
            </a:xfrm>
            <a:prstGeom prst="rect">
              <a:avLst/>
            </a:prstGeom>
            <a:noFill/>
            <a:ln w="9525">
              <a:noFill/>
              <a:miter lim="800000"/>
              <a:headEnd/>
              <a:tailEnd/>
            </a:ln>
          </p:spPr>
        </p:pic>
        <p:sp>
          <p:nvSpPr>
            <p:cNvPr id="11" name="TextBox 10"/>
            <p:cNvSpPr txBox="1"/>
            <p:nvPr/>
          </p:nvSpPr>
          <p:spPr>
            <a:xfrm>
              <a:off x="542925" y="1990725"/>
              <a:ext cx="3596177" cy="307777"/>
            </a:xfrm>
            <a:prstGeom prst="rect">
              <a:avLst/>
            </a:prstGeom>
            <a:noFill/>
          </p:spPr>
          <p:txBody>
            <a:bodyPr wrap="square" rtlCol="0">
              <a:spAutoFit/>
            </a:bodyPr>
            <a:lstStyle/>
            <a:p>
              <a:pPr algn="ctr"/>
              <a:r>
                <a:rPr lang="en-US" sz="1400" dirty="0" smtClean="0"/>
                <a:t>Median and Interquartile Range Only</a:t>
              </a:r>
              <a:endParaRPr lang="en-US" sz="1400" baseline="-25000" dirty="0" smtClean="0"/>
            </a:p>
          </p:txBody>
        </p:sp>
      </p:grpSp>
      <p:pic>
        <p:nvPicPr>
          <p:cNvPr id="13" name="Picture 2"/>
          <p:cNvPicPr>
            <a:picLocks noChangeAspect="1" noChangeArrowheads="1"/>
          </p:cNvPicPr>
          <p:nvPr/>
        </p:nvPicPr>
        <p:blipFill>
          <a:blip r:embed="rId4" cstate="print"/>
          <a:srcRect b="7396"/>
          <a:stretch>
            <a:fillRect/>
          </a:stretch>
        </p:blipFill>
        <p:spPr bwMode="auto">
          <a:xfrm>
            <a:off x="0" y="2057400"/>
            <a:ext cx="4800600"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362200"/>
            <a:ext cx="8549177" cy="646331"/>
          </a:xfrm>
          <a:prstGeom prst="rect">
            <a:avLst/>
          </a:prstGeom>
          <a:noFill/>
        </p:spPr>
        <p:txBody>
          <a:bodyPr wrap="square" rtlCol="0">
            <a:spAutoFit/>
          </a:bodyPr>
          <a:lstStyle/>
          <a:p>
            <a:pPr algn="ctr"/>
            <a:r>
              <a:rPr lang="en-US" sz="3600" dirty="0" smtClean="0"/>
              <a:t>Probabilistic Model Evaluation</a:t>
            </a:r>
            <a:endParaRPr lang="en-US" sz="3600" dirty="0"/>
          </a:p>
        </p:txBody>
      </p:sp>
      <p:sp>
        <p:nvSpPr>
          <p:cNvPr id="3" name="Slide Number Placeholder 2"/>
          <p:cNvSpPr>
            <a:spLocks noGrp="1"/>
          </p:cNvSpPr>
          <p:nvPr>
            <p:ph type="sldNum" sz="quarter" idx="12"/>
          </p:nvPr>
        </p:nvSpPr>
        <p:spPr/>
        <p:txBody>
          <a:bodyPr/>
          <a:lstStyle/>
          <a:p>
            <a:pPr>
              <a:defRPr/>
            </a:pPr>
            <a:fld id="{5E050ACB-783A-4241-9072-1F8C6EACF8F3}" type="slidenum">
              <a:rPr lang="en-US" smtClean="0"/>
              <a:pPr>
                <a:defRPr/>
              </a:pPr>
              <a:t>16</a:t>
            </a:fld>
            <a:endParaRPr lang="en-US"/>
          </a:p>
        </p:txBody>
      </p:sp>
      <p:sp>
        <p:nvSpPr>
          <p:cNvPr id="4" name="Footer Placeholder 3"/>
          <p:cNvSpPr>
            <a:spLocks noGrp="1"/>
          </p:cNvSpPr>
          <p:nvPr>
            <p:ph type="ftr" sz="quarter" idx="11"/>
          </p:nvPr>
        </p:nvSpPr>
        <p:spPr/>
        <p:txBody>
          <a:bodyPr/>
          <a:lstStyle/>
          <a:p>
            <a:pPr>
              <a:defRPr/>
            </a:pPr>
            <a:r>
              <a:rPr lang="en-US" smtClean="0"/>
              <a:t> U.S. Environmental Protection Agency</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2400" y="1066800"/>
            <a:ext cx="8777777" cy="400110"/>
          </a:xfrm>
          <a:prstGeom prst="rect">
            <a:avLst/>
          </a:prstGeom>
          <a:noFill/>
        </p:spPr>
        <p:txBody>
          <a:bodyPr wrap="square" rtlCol="0">
            <a:spAutoFit/>
          </a:bodyPr>
          <a:lstStyle/>
          <a:p>
            <a:pPr algn="ctr"/>
            <a:r>
              <a:rPr lang="en-US" sz="2000" dirty="0" err="1" smtClean="0"/>
              <a:t>Talagrand</a:t>
            </a:r>
            <a:r>
              <a:rPr lang="en-US" sz="2000" dirty="0" smtClean="0"/>
              <a:t> Diagrams for Probabilistic </a:t>
            </a:r>
            <a:r>
              <a:rPr lang="en-US" sz="2000" dirty="0" smtClean="0"/>
              <a:t>Forecasts </a:t>
            </a:r>
            <a:r>
              <a:rPr lang="en-US" sz="2000" dirty="0" smtClean="0"/>
              <a:t>of 8-hr DM O</a:t>
            </a:r>
            <a:r>
              <a:rPr lang="en-US" sz="2000" baseline="-25000" dirty="0" smtClean="0"/>
              <a:t>3</a:t>
            </a:r>
            <a:r>
              <a:rPr lang="en-US" sz="2000" dirty="0" smtClean="0"/>
              <a:t>, August 2010</a:t>
            </a:r>
            <a:endParaRPr lang="en-US" sz="2000" dirty="0"/>
          </a:p>
        </p:txBody>
      </p:sp>
      <p:sp>
        <p:nvSpPr>
          <p:cNvPr id="15" name="TextBox 14"/>
          <p:cNvSpPr txBox="1"/>
          <p:nvPr/>
        </p:nvSpPr>
        <p:spPr>
          <a:xfrm>
            <a:off x="6781800" y="2590800"/>
            <a:ext cx="2209800" cy="1752600"/>
          </a:xfrm>
          <a:prstGeom prst="rect">
            <a:avLst/>
          </a:prstGeom>
          <a:noFill/>
        </p:spPr>
        <p:txBody>
          <a:bodyPr wrap="square" rtlCol="0">
            <a:normAutofit fontScale="92500" lnSpcReduction="10000"/>
          </a:bodyPr>
          <a:lstStyle/>
          <a:p>
            <a:pPr marL="114300" indent="-114300">
              <a:buFont typeface="Arial" pitchFamily="34" charset="0"/>
              <a:buChar char="•"/>
            </a:pPr>
            <a:r>
              <a:rPr lang="en-US" sz="2000" dirty="0" smtClean="0"/>
              <a:t>All ensembles are </a:t>
            </a:r>
            <a:r>
              <a:rPr lang="en-US" sz="2000" dirty="0" err="1" smtClean="0"/>
              <a:t>underdispersed</a:t>
            </a:r>
            <a:r>
              <a:rPr lang="en-US" sz="2000" dirty="0" smtClean="0"/>
              <a:t> and exhibit some bias towards </a:t>
            </a:r>
            <a:r>
              <a:rPr lang="en-US" sz="2000" dirty="0" err="1" smtClean="0"/>
              <a:t>overprediction</a:t>
            </a:r>
            <a:endParaRPr lang="en-US" sz="2000" dirty="0"/>
          </a:p>
        </p:txBody>
      </p:sp>
      <p:sp>
        <p:nvSpPr>
          <p:cNvPr id="16" name="Slide Number Placeholder 15"/>
          <p:cNvSpPr>
            <a:spLocks noGrp="1"/>
          </p:cNvSpPr>
          <p:nvPr>
            <p:ph type="sldNum" sz="quarter" idx="12"/>
          </p:nvPr>
        </p:nvSpPr>
        <p:spPr/>
        <p:txBody>
          <a:bodyPr/>
          <a:lstStyle/>
          <a:p>
            <a:pPr>
              <a:defRPr/>
            </a:pPr>
            <a:fld id="{5E050ACB-783A-4241-9072-1F8C6EACF8F3}" type="slidenum">
              <a:rPr lang="en-US" smtClean="0"/>
              <a:pPr>
                <a:defRPr/>
              </a:pPr>
              <a:t>17</a:t>
            </a:fld>
            <a:endParaRPr lang="en-US"/>
          </a:p>
        </p:txBody>
      </p:sp>
      <p:sp>
        <p:nvSpPr>
          <p:cNvPr id="17" name="Footer Placeholder 16"/>
          <p:cNvSpPr>
            <a:spLocks noGrp="1"/>
          </p:cNvSpPr>
          <p:nvPr>
            <p:ph type="ftr" sz="quarter" idx="11"/>
          </p:nvPr>
        </p:nvSpPr>
        <p:spPr/>
        <p:txBody>
          <a:bodyPr/>
          <a:lstStyle/>
          <a:p>
            <a:pPr>
              <a:defRPr/>
            </a:pPr>
            <a:r>
              <a:rPr lang="en-US" smtClean="0"/>
              <a:t> U.S. Environmental Protection Agency</a:t>
            </a:r>
            <a:endParaRPr lang="en-US"/>
          </a:p>
        </p:txBody>
      </p:sp>
      <p:pic>
        <p:nvPicPr>
          <p:cNvPr id="2050" name="Picture 2"/>
          <p:cNvPicPr>
            <a:picLocks noChangeAspect="1" noChangeArrowheads="1"/>
          </p:cNvPicPr>
          <p:nvPr/>
        </p:nvPicPr>
        <p:blipFill>
          <a:blip r:embed="rId2" cstate="print"/>
          <a:srcRect/>
          <a:stretch>
            <a:fillRect/>
          </a:stretch>
        </p:blipFill>
        <p:spPr bwMode="auto">
          <a:xfrm>
            <a:off x="381000" y="1524000"/>
            <a:ext cx="505522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 y="1143000"/>
            <a:ext cx="8777777" cy="707886"/>
          </a:xfrm>
          <a:prstGeom prst="rect">
            <a:avLst/>
          </a:prstGeom>
          <a:noFill/>
        </p:spPr>
        <p:txBody>
          <a:bodyPr wrap="square" rtlCol="0">
            <a:spAutoFit/>
          </a:bodyPr>
          <a:lstStyle/>
          <a:p>
            <a:pPr algn="ctr"/>
            <a:r>
              <a:rPr lang="en-US" sz="2000" dirty="0" smtClean="0"/>
              <a:t>Reliability Diagrams for Probabilistic </a:t>
            </a:r>
            <a:r>
              <a:rPr lang="en-US" sz="2000" dirty="0" smtClean="0"/>
              <a:t>Forecasts </a:t>
            </a:r>
            <a:r>
              <a:rPr lang="en-US" sz="2000" dirty="0" smtClean="0"/>
              <a:t>of 8-hr DM O</a:t>
            </a:r>
            <a:r>
              <a:rPr lang="en-US" sz="2000" baseline="-25000" dirty="0" smtClean="0"/>
              <a:t>3</a:t>
            </a:r>
            <a:r>
              <a:rPr lang="en-US" sz="2000" dirty="0" smtClean="0"/>
              <a:t> &gt; 60 ppb</a:t>
            </a:r>
          </a:p>
          <a:p>
            <a:pPr algn="ctr"/>
            <a:r>
              <a:rPr lang="en-US" sz="2000" dirty="0" smtClean="0"/>
              <a:t>August 2010</a:t>
            </a:r>
            <a:endParaRPr lang="en-US" sz="2000" dirty="0"/>
          </a:p>
        </p:txBody>
      </p:sp>
      <p:sp>
        <p:nvSpPr>
          <p:cNvPr id="11" name="TextBox 10"/>
          <p:cNvSpPr txBox="1"/>
          <p:nvPr/>
        </p:nvSpPr>
        <p:spPr>
          <a:xfrm>
            <a:off x="6629400" y="1752600"/>
            <a:ext cx="2514600" cy="4800600"/>
          </a:xfrm>
          <a:prstGeom prst="rect">
            <a:avLst/>
          </a:prstGeom>
          <a:noFill/>
        </p:spPr>
        <p:txBody>
          <a:bodyPr wrap="square" rtlCol="0">
            <a:normAutofit/>
          </a:bodyPr>
          <a:lstStyle/>
          <a:p>
            <a:pPr marL="114300" indent="-114300">
              <a:buFont typeface="Arial" pitchFamily="34" charset="0"/>
              <a:buChar char="•"/>
            </a:pPr>
            <a:r>
              <a:rPr lang="en-US" sz="2000" dirty="0" smtClean="0"/>
              <a:t>All ensembles show better probabilistic skill than climatology for this exceedance threshold which corresponds to the AQI transition from green </a:t>
            </a:r>
            <a:r>
              <a:rPr lang="en-US" sz="2000" dirty="0" smtClean="0">
                <a:sym typeface="Wingdings" pitchFamily="2" charset="2"/>
              </a:rPr>
              <a:t>to yellow</a:t>
            </a:r>
          </a:p>
          <a:p>
            <a:pPr marL="114300" indent="-114300">
              <a:buFont typeface="Arial" pitchFamily="34" charset="0"/>
              <a:buChar char="•"/>
            </a:pPr>
            <a:r>
              <a:rPr lang="en-US" sz="2000" dirty="0" smtClean="0">
                <a:sym typeface="Wingdings" pitchFamily="2" charset="2"/>
              </a:rPr>
              <a:t>Brier Skill Scores for a range of exceedance thresholds are shown on the next slide</a:t>
            </a:r>
            <a:endParaRPr lang="en-US" sz="2000" dirty="0" smtClean="0"/>
          </a:p>
        </p:txBody>
      </p:sp>
      <p:sp>
        <p:nvSpPr>
          <p:cNvPr id="12" name="Slide Number Placeholder 11"/>
          <p:cNvSpPr>
            <a:spLocks noGrp="1"/>
          </p:cNvSpPr>
          <p:nvPr>
            <p:ph type="sldNum" sz="quarter" idx="12"/>
          </p:nvPr>
        </p:nvSpPr>
        <p:spPr>
          <a:xfrm>
            <a:off x="6553200" y="6400800"/>
            <a:ext cx="1905000" cy="457200"/>
          </a:xfrm>
        </p:spPr>
        <p:txBody>
          <a:bodyPr/>
          <a:lstStyle/>
          <a:p>
            <a:pPr>
              <a:defRPr/>
            </a:pPr>
            <a:fld id="{5E050ACB-783A-4241-9072-1F8C6EACF8F3}" type="slidenum">
              <a:rPr lang="en-US" smtClean="0"/>
              <a:pPr>
                <a:defRPr/>
              </a:pPr>
              <a:t>18</a:t>
            </a:fld>
            <a:endParaRPr lang="en-US"/>
          </a:p>
        </p:txBody>
      </p:sp>
      <p:sp>
        <p:nvSpPr>
          <p:cNvPr id="13" name="Footer Placeholder 12"/>
          <p:cNvSpPr>
            <a:spLocks noGrp="1"/>
          </p:cNvSpPr>
          <p:nvPr>
            <p:ph type="ftr" sz="quarter" idx="11"/>
          </p:nvPr>
        </p:nvSpPr>
        <p:spPr/>
        <p:txBody>
          <a:bodyPr/>
          <a:lstStyle/>
          <a:p>
            <a:pPr>
              <a:defRPr/>
            </a:pPr>
            <a:r>
              <a:rPr lang="en-US" smtClean="0"/>
              <a:t> U.S. Environmental Protection Agency</a:t>
            </a:r>
            <a:endParaRPr lang="en-US"/>
          </a:p>
        </p:txBody>
      </p:sp>
      <p:sp>
        <p:nvSpPr>
          <p:cNvPr id="14" name="TextBox 13"/>
          <p:cNvSpPr txBox="1"/>
          <p:nvPr/>
        </p:nvSpPr>
        <p:spPr>
          <a:xfrm>
            <a:off x="609600" y="1828800"/>
            <a:ext cx="1828800" cy="369332"/>
          </a:xfrm>
          <a:prstGeom prst="rect">
            <a:avLst/>
          </a:prstGeom>
          <a:noFill/>
        </p:spPr>
        <p:txBody>
          <a:bodyPr wrap="square" rtlCol="0">
            <a:spAutoFit/>
          </a:bodyPr>
          <a:lstStyle/>
          <a:p>
            <a:pPr algn="ctr"/>
            <a:r>
              <a:rPr lang="en-US" sz="1800" dirty="0" smtClean="0"/>
              <a:t>Met Ensemble</a:t>
            </a:r>
            <a:endParaRPr lang="en-US" sz="1800" dirty="0"/>
          </a:p>
        </p:txBody>
      </p:sp>
      <p:sp>
        <p:nvSpPr>
          <p:cNvPr id="15" name="TextBox 14"/>
          <p:cNvSpPr txBox="1"/>
          <p:nvPr/>
        </p:nvSpPr>
        <p:spPr>
          <a:xfrm>
            <a:off x="3962400" y="1828800"/>
            <a:ext cx="2667000" cy="369332"/>
          </a:xfrm>
          <a:prstGeom prst="rect">
            <a:avLst/>
          </a:prstGeom>
          <a:noFill/>
        </p:spPr>
        <p:txBody>
          <a:bodyPr wrap="square" rtlCol="0">
            <a:spAutoFit/>
          </a:bodyPr>
          <a:lstStyle/>
          <a:p>
            <a:pPr algn="ctr"/>
            <a:r>
              <a:rPr lang="en-US" sz="1800" dirty="0" smtClean="0"/>
              <a:t>Emissions Ensemble</a:t>
            </a:r>
          </a:p>
        </p:txBody>
      </p:sp>
      <p:sp>
        <p:nvSpPr>
          <p:cNvPr id="16" name="TextBox 15"/>
          <p:cNvSpPr txBox="1"/>
          <p:nvPr/>
        </p:nvSpPr>
        <p:spPr>
          <a:xfrm>
            <a:off x="0" y="4038600"/>
            <a:ext cx="3352800" cy="369332"/>
          </a:xfrm>
          <a:prstGeom prst="rect">
            <a:avLst/>
          </a:prstGeom>
          <a:noFill/>
        </p:spPr>
        <p:txBody>
          <a:bodyPr wrap="square" rtlCol="0">
            <a:spAutoFit/>
          </a:bodyPr>
          <a:lstStyle/>
          <a:p>
            <a:pPr algn="ctr"/>
            <a:r>
              <a:rPr lang="en-US" sz="1800" dirty="0" smtClean="0"/>
              <a:t>Grid Resolution Ensemble</a:t>
            </a:r>
          </a:p>
        </p:txBody>
      </p:sp>
      <p:sp>
        <p:nvSpPr>
          <p:cNvPr id="17" name="TextBox 16"/>
          <p:cNvSpPr txBox="1"/>
          <p:nvPr/>
        </p:nvSpPr>
        <p:spPr>
          <a:xfrm>
            <a:off x="3886200" y="4038600"/>
            <a:ext cx="2895600" cy="369332"/>
          </a:xfrm>
          <a:prstGeom prst="rect">
            <a:avLst/>
          </a:prstGeom>
          <a:noFill/>
        </p:spPr>
        <p:txBody>
          <a:bodyPr wrap="square" rtlCol="0">
            <a:spAutoFit/>
          </a:bodyPr>
          <a:lstStyle/>
          <a:p>
            <a:pPr algn="ctr"/>
            <a:r>
              <a:rPr lang="en-US" sz="1800" dirty="0" smtClean="0"/>
              <a:t>Full Ensemble</a:t>
            </a:r>
          </a:p>
        </p:txBody>
      </p:sp>
      <p:pic>
        <p:nvPicPr>
          <p:cNvPr id="5122" name="Picture 2"/>
          <p:cNvPicPr>
            <a:picLocks noChangeAspect="1" noChangeArrowheads="1"/>
          </p:cNvPicPr>
          <p:nvPr/>
        </p:nvPicPr>
        <p:blipFill>
          <a:blip r:embed="rId2" cstate="print"/>
          <a:srcRect/>
          <a:stretch>
            <a:fillRect/>
          </a:stretch>
        </p:blipFill>
        <p:spPr bwMode="auto">
          <a:xfrm>
            <a:off x="4038600" y="4343400"/>
            <a:ext cx="2438400" cy="2086428"/>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57200" y="4343400"/>
            <a:ext cx="2362200" cy="2018225"/>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4038600" y="2133600"/>
            <a:ext cx="2362200" cy="2009633"/>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457200" y="2133600"/>
            <a:ext cx="2331373" cy="19908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867400" y="1905000"/>
            <a:ext cx="3048000" cy="4419600"/>
          </a:xfrm>
          <a:prstGeom prst="rect">
            <a:avLst/>
          </a:prstGeom>
          <a:noFill/>
        </p:spPr>
        <p:txBody>
          <a:bodyPr wrap="square" rtlCol="0">
            <a:normAutofit/>
          </a:bodyPr>
          <a:lstStyle/>
          <a:p>
            <a:pPr marL="114300" indent="-114300">
              <a:buFont typeface="Arial" pitchFamily="34" charset="0"/>
              <a:buChar char="•"/>
            </a:pPr>
            <a:r>
              <a:rPr lang="en-US" sz="2000" dirty="0" smtClean="0"/>
              <a:t>BSS &gt; 0 represent an improvement relative to climatology</a:t>
            </a:r>
          </a:p>
          <a:p>
            <a:pPr marL="114300" indent="-114300">
              <a:buFont typeface="Arial" pitchFamily="34" charset="0"/>
              <a:buChar char="•"/>
            </a:pPr>
            <a:r>
              <a:rPr lang="en-US" sz="2000" dirty="0" smtClean="0"/>
              <a:t>All ensembles perform worse than climatology for exceedance thresholds greater than about 70 ppb (AQI orange threshold: 75 ppb)</a:t>
            </a:r>
          </a:p>
          <a:p>
            <a:pPr marL="114300" indent="-114300">
              <a:buFont typeface="Arial" pitchFamily="34" charset="0"/>
              <a:buChar char="•"/>
            </a:pPr>
            <a:r>
              <a:rPr lang="en-US" sz="2000" dirty="0" smtClean="0"/>
              <a:t>The </a:t>
            </a:r>
            <a:r>
              <a:rPr lang="en-US" sz="2000" dirty="0" err="1" smtClean="0"/>
              <a:t>NO</a:t>
            </a:r>
            <a:r>
              <a:rPr lang="en-US" sz="2000" baseline="-25000" dirty="0" err="1" smtClean="0"/>
              <a:t>x</a:t>
            </a:r>
            <a:r>
              <a:rPr lang="en-US" sz="2000" dirty="0" smtClean="0"/>
              <a:t>/VOC emission ensemble shows less probabilistic skill than the other members</a:t>
            </a:r>
          </a:p>
          <a:p>
            <a:pPr marL="114300" indent="-114300">
              <a:buFont typeface="Arial" pitchFamily="34" charset="0"/>
              <a:buChar char="•"/>
            </a:pPr>
            <a:endParaRPr lang="en-US" sz="2000" dirty="0"/>
          </a:p>
        </p:txBody>
      </p:sp>
      <p:sp>
        <p:nvSpPr>
          <p:cNvPr id="9" name="TextBox 8"/>
          <p:cNvSpPr txBox="1"/>
          <p:nvPr/>
        </p:nvSpPr>
        <p:spPr>
          <a:xfrm>
            <a:off x="152400" y="1143000"/>
            <a:ext cx="8777777" cy="707886"/>
          </a:xfrm>
          <a:prstGeom prst="rect">
            <a:avLst/>
          </a:prstGeom>
          <a:noFill/>
        </p:spPr>
        <p:txBody>
          <a:bodyPr wrap="square" rtlCol="0">
            <a:spAutoFit/>
          </a:bodyPr>
          <a:lstStyle/>
          <a:p>
            <a:pPr algn="ctr"/>
            <a:r>
              <a:rPr lang="en-US" sz="2000" dirty="0" smtClean="0"/>
              <a:t>Brier Skill Score vs. Exceedance Threshold for Forecasts of 8-hr DM O</a:t>
            </a:r>
            <a:r>
              <a:rPr lang="en-US" sz="2000" baseline="-25000" dirty="0" smtClean="0"/>
              <a:t>3</a:t>
            </a:r>
            <a:r>
              <a:rPr lang="en-US" sz="2000" dirty="0" smtClean="0"/>
              <a:t> </a:t>
            </a:r>
          </a:p>
          <a:p>
            <a:pPr algn="ctr"/>
            <a:r>
              <a:rPr lang="en-US" sz="2000" dirty="0" smtClean="0"/>
              <a:t>August 2010</a:t>
            </a:r>
            <a:endParaRPr lang="en-US" sz="2000" dirty="0"/>
          </a:p>
        </p:txBody>
      </p:sp>
      <p:sp>
        <p:nvSpPr>
          <p:cNvPr id="5" name="Slide Number Placeholder 4"/>
          <p:cNvSpPr>
            <a:spLocks noGrp="1"/>
          </p:cNvSpPr>
          <p:nvPr>
            <p:ph type="sldNum" sz="quarter" idx="12"/>
          </p:nvPr>
        </p:nvSpPr>
        <p:spPr/>
        <p:txBody>
          <a:bodyPr/>
          <a:lstStyle/>
          <a:p>
            <a:pPr>
              <a:defRPr/>
            </a:pPr>
            <a:fld id="{5E050ACB-783A-4241-9072-1F8C6EACF8F3}" type="slidenum">
              <a:rPr lang="en-US" smtClean="0"/>
              <a:pPr>
                <a:defRPr/>
              </a:pPr>
              <a:t>19</a:t>
            </a:fld>
            <a:endParaRPr lang="en-US"/>
          </a:p>
        </p:txBody>
      </p:sp>
      <p:sp>
        <p:nvSpPr>
          <p:cNvPr id="6" name="Footer Placeholder 5"/>
          <p:cNvSpPr>
            <a:spLocks noGrp="1"/>
          </p:cNvSpPr>
          <p:nvPr>
            <p:ph type="ftr" sz="quarter" idx="11"/>
          </p:nvPr>
        </p:nvSpPr>
        <p:spPr/>
        <p:txBody>
          <a:bodyPr/>
          <a:lstStyle/>
          <a:p>
            <a:pPr>
              <a:defRPr/>
            </a:pPr>
            <a:r>
              <a:rPr lang="en-US" smtClean="0"/>
              <a:t> U.S. Environmental Protection Agency</a:t>
            </a:r>
            <a:endParaRPr lang="en-US"/>
          </a:p>
        </p:txBody>
      </p:sp>
      <p:pic>
        <p:nvPicPr>
          <p:cNvPr id="7172" name="Picture 4"/>
          <p:cNvPicPr>
            <a:picLocks noChangeAspect="1" noChangeArrowheads="1"/>
          </p:cNvPicPr>
          <p:nvPr/>
        </p:nvPicPr>
        <p:blipFill>
          <a:blip r:embed="rId2" cstate="print"/>
          <a:srcRect/>
          <a:stretch>
            <a:fillRect/>
          </a:stretch>
        </p:blipFill>
        <p:spPr bwMode="auto">
          <a:xfrm>
            <a:off x="228600" y="1828800"/>
            <a:ext cx="5082192" cy="4613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228600" y="1828800"/>
            <a:ext cx="8534400" cy="4572000"/>
          </a:xfrm>
          <a:prstGeom prst="rect">
            <a:avLst/>
          </a:prstGeom>
          <a:noFill/>
        </p:spPr>
        <p:txBody>
          <a:bodyPr wrap="square" rtlCol="0">
            <a:normAutofit fontScale="92500" lnSpcReduction="10000"/>
          </a:bodyPr>
          <a:lstStyle/>
          <a:p>
            <a:r>
              <a:rPr lang="en-US" dirty="0" smtClean="0"/>
              <a:t>Quantify and compare the relative impacts of perturbations in meteorology, emissions, and grid resolution on CMAQ predictions of 8-hr daily maximum O</a:t>
            </a:r>
            <a:r>
              <a:rPr lang="en-US" baseline="-25000" dirty="0" smtClean="0"/>
              <a:t>3</a:t>
            </a:r>
            <a:r>
              <a:rPr lang="en-US" dirty="0" smtClean="0"/>
              <a:t> and 24-hr average PM</a:t>
            </a:r>
            <a:r>
              <a:rPr lang="en-US" baseline="-25000" dirty="0" smtClean="0"/>
              <a:t>2.5</a:t>
            </a:r>
            <a:endParaRPr lang="en-US" dirty="0" smtClean="0"/>
          </a:p>
          <a:p>
            <a:pPr lvl="1"/>
            <a:r>
              <a:rPr lang="en-US" dirty="0" smtClean="0"/>
              <a:t>How do these impacts vary in time and space? </a:t>
            </a:r>
          </a:p>
          <a:p>
            <a:pPr lvl="1"/>
            <a:r>
              <a:rPr lang="en-US" dirty="0" smtClean="0">
                <a:sym typeface="Wingdings" pitchFamily="2" charset="2"/>
              </a:rPr>
              <a:t>How do these factors vary on a diurnal scale for wintertime PM</a:t>
            </a:r>
            <a:r>
              <a:rPr lang="en-US" baseline="-25000" dirty="0" smtClean="0">
                <a:sym typeface="Wingdings" pitchFamily="2" charset="2"/>
              </a:rPr>
              <a:t>2.5</a:t>
            </a:r>
            <a:r>
              <a:rPr lang="en-US" dirty="0" smtClean="0">
                <a:sym typeface="Wingdings" pitchFamily="2" charset="2"/>
              </a:rPr>
              <a:t>?</a:t>
            </a:r>
          </a:p>
          <a:p>
            <a:r>
              <a:rPr lang="en-US" dirty="0" smtClean="0">
                <a:sym typeface="Wingdings" pitchFamily="2" charset="2"/>
              </a:rPr>
              <a:t>Evaluate the overall ensemble and three sub-ensembles </a:t>
            </a:r>
            <a:r>
              <a:rPr lang="en-US" dirty="0" smtClean="0"/>
              <a:t>(meteorology, emissions, and grid resolution) </a:t>
            </a:r>
            <a:r>
              <a:rPr lang="en-US" dirty="0" smtClean="0">
                <a:sym typeface="Wingdings" pitchFamily="2" charset="2"/>
              </a:rPr>
              <a:t>using probabilistic metrics</a:t>
            </a:r>
          </a:p>
          <a:p>
            <a:pPr lvl="1"/>
            <a:r>
              <a:rPr lang="en-US" dirty="0" smtClean="0">
                <a:sym typeface="Wingdings" pitchFamily="2" charset="2"/>
              </a:rPr>
              <a:t>How well do these ensembles capture threshold exceedance probabilities?</a:t>
            </a:r>
          </a:p>
        </p:txBody>
      </p:sp>
      <p:sp>
        <p:nvSpPr>
          <p:cNvPr id="3" name="TextBox 2"/>
          <p:cNvSpPr txBox="1"/>
          <p:nvPr/>
        </p:nvSpPr>
        <p:spPr>
          <a:xfrm>
            <a:off x="457200" y="990600"/>
            <a:ext cx="8458200" cy="584775"/>
          </a:xfrm>
          <a:prstGeom prst="rect">
            <a:avLst/>
          </a:prstGeom>
          <a:noFill/>
        </p:spPr>
        <p:txBody>
          <a:bodyPr wrap="square" rtlCol="0">
            <a:spAutoFit/>
          </a:bodyPr>
          <a:lstStyle/>
          <a:p>
            <a:pPr algn="ctr"/>
            <a:r>
              <a:rPr lang="en-US" sz="3200" dirty="0" smtClean="0"/>
              <a:t>Objectives</a:t>
            </a:r>
            <a:endParaRPr lang="en-US" sz="3200" dirty="0"/>
          </a:p>
        </p:txBody>
      </p:sp>
      <p:sp>
        <p:nvSpPr>
          <p:cNvPr id="5" name="Slide Number Placeholder 4"/>
          <p:cNvSpPr>
            <a:spLocks noGrp="1"/>
          </p:cNvSpPr>
          <p:nvPr>
            <p:ph type="sldNum" sz="quarter" idx="12"/>
          </p:nvPr>
        </p:nvSpPr>
        <p:spPr/>
        <p:txBody>
          <a:bodyPr/>
          <a:lstStyle/>
          <a:p>
            <a:pPr>
              <a:defRPr/>
            </a:pPr>
            <a:fld id="{F83265F3-99C1-4C43-A7EF-F67589ABFF34}" type="slidenum">
              <a:rPr lang="en-US" smtClean="0"/>
              <a:pPr>
                <a:defRPr/>
              </a:pPr>
              <a:t>2</a:t>
            </a:fld>
            <a:endParaRPr lang="en-US" dirty="0"/>
          </a:p>
        </p:txBody>
      </p:sp>
      <p:sp>
        <p:nvSpPr>
          <p:cNvPr id="6" name="Footer Placeholder 5"/>
          <p:cNvSpPr>
            <a:spLocks noGrp="1"/>
          </p:cNvSpPr>
          <p:nvPr>
            <p:ph type="ftr" sz="quarter" idx="11"/>
          </p:nvPr>
        </p:nvSpPr>
        <p:spPr/>
        <p:txBody>
          <a:bodyPr/>
          <a:lstStyle/>
          <a:p>
            <a:pPr>
              <a:defRPr/>
            </a:pPr>
            <a:r>
              <a:rPr lang="en-US" dirty="0" smtClean="0"/>
              <a:t> U.S. Environmental Protection Agency</a:t>
            </a:r>
            <a:endParaRPr lang="en-US" dirty="0"/>
          </a:p>
        </p:txBody>
      </p:sp>
    </p:spTree>
    <p:extLst>
      <p:ext uri="{BB962C8B-B14F-4D97-AF65-F5344CB8AC3E}">
        <p14:creationId xmlns:p14="http://schemas.microsoft.com/office/powerpoint/2010/main" val="1180682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 y="1295400"/>
            <a:ext cx="8777777" cy="1015663"/>
          </a:xfrm>
          <a:prstGeom prst="rect">
            <a:avLst/>
          </a:prstGeom>
          <a:noFill/>
        </p:spPr>
        <p:txBody>
          <a:bodyPr wrap="square" rtlCol="0">
            <a:spAutoFit/>
          </a:bodyPr>
          <a:lstStyle/>
          <a:p>
            <a:pPr algn="ctr"/>
            <a:r>
              <a:rPr lang="en-US" sz="2000" dirty="0" smtClean="0"/>
              <a:t>Rank Histograms for Probabilistic Forecasts of 24-hr Average PM</a:t>
            </a:r>
            <a:r>
              <a:rPr lang="en-US" sz="2000" baseline="-25000" dirty="0" smtClean="0"/>
              <a:t>2.5</a:t>
            </a:r>
            <a:endParaRPr lang="en-US" sz="2000" dirty="0" smtClean="0"/>
          </a:p>
          <a:p>
            <a:pPr algn="ctr"/>
            <a:r>
              <a:rPr lang="en-US" sz="2000" dirty="0" smtClean="0"/>
              <a:t>January 1 – February 15, 2011</a:t>
            </a:r>
          </a:p>
          <a:p>
            <a:pPr algn="ctr"/>
            <a:r>
              <a:rPr lang="en-US" sz="2000" dirty="0" smtClean="0"/>
              <a:t>No Bias Correction (top), Site/Member Specific Bias Removed (bottom)</a:t>
            </a:r>
            <a:endParaRPr lang="en-US" sz="2000" dirty="0"/>
          </a:p>
        </p:txBody>
      </p:sp>
      <p:sp>
        <p:nvSpPr>
          <p:cNvPr id="20" name="Slide Number Placeholder 19"/>
          <p:cNvSpPr>
            <a:spLocks noGrp="1"/>
          </p:cNvSpPr>
          <p:nvPr>
            <p:ph type="sldNum" sz="quarter" idx="12"/>
          </p:nvPr>
        </p:nvSpPr>
        <p:spPr/>
        <p:txBody>
          <a:bodyPr/>
          <a:lstStyle/>
          <a:p>
            <a:pPr>
              <a:defRPr/>
            </a:pPr>
            <a:fld id="{5E050ACB-783A-4241-9072-1F8C6EACF8F3}" type="slidenum">
              <a:rPr lang="en-US" smtClean="0"/>
              <a:pPr>
                <a:defRPr/>
              </a:pPr>
              <a:t>20</a:t>
            </a:fld>
            <a:endParaRPr lang="en-US"/>
          </a:p>
        </p:txBody>
      </p:sp>
      <p:sp>
        <p:nvSpPr>
          <p:cNvPr id="21" name="Footer Placeholder 20"/>
          <p:cNvSpPr>
            <a:spLocks noGrp="1"/>
          </p:cNvSpPr>
          <p:nvPr>
            <p:ph type="ftr" sz="quarter" idx="11"/>
          </p:nvPr>
        </p:nvSpPr>
        <p:spPr/>
        <p:txBody>
          <a:bodyPr/>
          <a:lstStyle/>
          <a:p>
            <a:pPr>
              <a:defRPr/>
            </a:pPr>
            <a:r>
              <a:rPr lang="en-US" dirty="0" smtClean="0"/>
              <a:t> U.S. Environmental Protection Agency</a:t>
            </a:r>
            <a:endParaRPr lang="en-US" dirty="0"/>
          </a:p>
        </p:txBody>
      </p:sp>
      <p:sp>
        <p:nvSpPr>
          <p:cNvPr id="27" name="TextBox 26"/>
          <p:cNvSpPr txBox="1"/>
          <p:nvPr/>
        </p:nvSpPr>
        <p:spPr>
          <a:xfrm rot="16200000">
            <a:off x="-475135" y="3142135"/>
            <a:ext cx="1904999" cy="345129"/>
          </a:xfrm>
          <a:prstGeom prst="rect">
            <a:avLst/>
          </a:prstGeom>
          <a:noFill/>
        </p:spPr>
        <p:txBody>
          <a:bodyPr wrap="square" rtlCol="0">
            <a:normAutofit fontScale="85000" lnSpcReduction="10000"/>
          </a:bodyPr>
          <a:lstStyle/>
          <a:p>
            <a:r>
              <a:rPr lang="en-US" sz="1800" dirty="0" smtClean="0"/>
              <a:t>No Bias Correction</a:t>
            </a:r>
            <a:endParaRPr lang="en-US" sz="1800" dirty="0"/>
          </a:p>
        </p:txBody>
      </p:sp>
      <p:sp>
        <p:nvSpPr>
          <p:cNvPr id="28" name="TextBox 27"/>
          <p:cNvSpPr txBox="1"/>
          <p:nvPr/>
        </p:nvSpPr>
        <p:spPr>
          <a:xfrm rot="16200000">
            <a:off x="-398937" y="5275737"/>
            <a:ext cx="1752603" cy="345129"/>
          </a:xfrm>
          <a:prstGeom prst="rect">
            <a:avLst/>
          </a:prstGeom>
          <a:noFill/>
        </p:spPr>
        <p:txBody>
          <a:bodyPr wrap="square" rtlCol="0">
            <a:normAutofit lnSpcReduction="10000"/>
          </a:bodyPr>
          <a:lstStyle/>
          <a:p>
            <a:r>
              <a:rPr lang="en-US" sz="1800" dirty="0" smtClean="0"/>
              <a:t>Bias Correction</a:t>
            </a:r>
            <a:endParaRPr lang="en-US" sz="1800" dirty="0"/>
          </a:p>
        </p:txBody>
      </p:sp>
      <p:pic>
        <p:nvPicPr>
          <p:cNvPr id="1028" name="Picture 4"/>
          <p:cNvPicPr>
            <a:picLocks noChangeAspect="1" noChangeArrowheads="1"/>
          </p:cNvPicPr>
          <p:nvPr/>
        </p:nvPicPr>
        <p:blipFill>
          <a:blip r:embed="rId2" cstate="print"/>
          <a:srcRect/>
          <a:stretch>
            <a:fillRect/>
          </a:stretch>
        </p:blipFill>
        <p:spPr bwMode="auto">
          <a:xfrm>
            <a:off x="762000" y="2362200"/>
            <a:ext cx="8229600" cy="3932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828800"/>
            <a:ext cx="1828800" cy="369332"/>
          </a:xfrm>
          <a:prstGeom prst="rect">
            <a:avLst/>
          </a:prstGeom>
          <a:noFill/>
        </p:spPr>
        <p:txBody>
          <a:bodyPr wrap="square" rtlCol="0">
            <a:spAutoFit/>
          </a:bodyPr>
          <a:lstStyle/>
          <a:p>
            <a:pPr algn="ctr"/>
            <a:r>
              <a:rPr lang="en-US" sz="1800" dirty="0" smtClean="0"/>
              <a:t>Met Ensemble</a:t>
            </a:r>
            <a:endParaRPr lang="en-US" sz="1800" dirty="0"/>
          </a:p>
        </p:txBody>
      </p:sp>
      <p:sp>
        <p:nvSpPr>
          <p:cNvPr id="7" name="TextBox 6"/>
          <p:cNvSpPr txBox="1"/>
          <p:nvPr/>
        </p:nvSpPr>
        <p:spPr>
          <a:xfrm>
            <a:off x="3962400" y="1828800"/>
            <a:ext cx="2667000" cy="369332"/>
          </a:xfrm>
          <a:prstGeom prst="rect">
            <a:avLst/>
          </a:prstGeom>
          <a:noFill/>
        </p:spPr>
        <p:txBody>
          <a:bodyPr wrap="square" rtlCol="0">
            <a:spAutoFit/>
          </a:bodyPr>
          <a:lstStyle/>
          <a:p>
            <a:pPr algn="ctr"/>
            <a:r>
              <a:rPr lang="en-US" sz="1800" dirty="0" smtClean="0"/>
              <a:t>Emissions Ensemble</a:t>
            </a:r>
          </a:p>
        </p:txBody>
      </p:sp>
      <p:sp>
        <p:nvSpPr>
          <p:cNvPr id="8" name="TextBox 7"/>
          <p:cNvSpPr txBox="1"/>
          <p:nvPr/>
        </p:nvSpPr>
        <p:spPr>
          <a:xfrm>
            <a:off x="0" y="4038600"/>
            <a:ext cx="3352800" cy="369332"/>
          </a:xfrm>
          <a:prstGeom prst="rect">
            <a:avLst/>
          </a:prstGeom>
          <a:noFill/>
        </p:spPr>
        <p:txBody>
          <a:bodyPr wrap="square" rtlCol="0">
            <a:spAutoFit/>
          </a:bodyPr>
          <a:lstStyle/>
          <a:p>
            <a:pPr algn="ctr"/>
            <a:r>
              <a:rPr lang="en-US" sz="1800" dirty="0" smtClean="0"/>
              <a:t>Grid Resolution Ensemble</a:t>
            </a:r>
          </a:p>
        </p:txBody>
      </p:sp>
      <p:sp>
        <p:nvSpPr>
          <p:cNvPr id="9" name="TextBox 8"/>
          <p:cNvSpPr txBox="1"/>
          <p:nvPr/>
        </p:nvSpPr>
        <p:spPr>
          <a:xfrm>
            <a:off x="3886200" y="4038600"/>
            <a:ext cx="2895600" cy="369332"/>
          </a:xfrm>
          <a:prstGeom prst="rect">
            <a:avLst/>
          </a:prstGeom>
          <a:noFill/>
        </p:spPr>
        <p:txBody>
          <a:bodyPr wrap="square" rtlCol="0">
            <a:spAutoFit/>
          </a:bodyPr>
          <a:lstStyle/>
          <a:p>
            <a:pPr algn="ctr"/>
            <a:r>
              <a:rPr lang="en-US" sz="1800" dirty="0" smtClean="0"/>
              <a:t>Full Ensemble</a:t>
            </a:r>
          </a:p>
        </p:txBody>
      </p:sp>
      <p:sp>
        <p:nvSpPr>
          <p:cNvPr id="10" name="TextBox 9"/>
          <p:cNvSpPr txBox="1"/>
          <p:nvPr/>
        </p:nvSpPr>
        <p:spPr>
          <a:xfrm>
            <a:off x="1" y="1066800"/>
            <a:ext cx="9144000" cy="685800"/>
          </a:xfrm>
          <a:prstGeom prst="rect">
            <a:avLst/>
          </a:prstGeom>
          <a:noFill/>
        </p:spPr>
        <p:txBody>
          <a:bodyPr wrap="square" rtlCol="0">
            <a:normAutofit fontScale="92500"/>
          </a:bodyPr>
          <a:lstStyle/>
          <a:p>
            <a:pPr algn="ctr"/>
            <a:r>
              <a:rPr lang="en-US" sz="2000" dirty="0" smtClean="0"/>
              <a:t>Reliability Diagrams for Probabilistic  Forecasts of 24-hr Average PM</a:t>
            </a:r>
            <a:r>
              <a:rPr lang="en-US" sz="2000" baseline="-25000" dirty="0" smtClean="0"/>
              <a:t>2.5</a:t>
            </a:r>
            <a:r>
              <a:rPr lang="en-US" sz="2000" dirty="0" smtClean="0"/>
              <a:t> &gt; 15µg/m</a:t>
            </a:r>
            <a:r>
              <a:rPr lang="en-US" sz="2000" baseline="30000" dirty="0" smtClean="0"/>
              <a:t>3</a:t>
            </a:r>
            <a:endParaRPr lang="en-US" sz="2000" dirty="0" smtClean="0"/>
          </a:p>
          <a:p>
            <a:pPr algn="ctr"/>
            <a:r>
              <a:rPr lang="en-US" sz="2000" dirty="0" smtClean="0"/>
              <a:t>January 1 – February 15, 2011, No Bias Correction </a:t>
            </a:r>
            <a:endParaRPr lang="en-US" sz="2000" dirty="0"/>
          </a:p>
        </p:txBody>
      </p:sp>
      <p:sp>
        <p:nvSpPr>
          <p:cNvPr id="11" name="TextBox 10"/>
          <p:cNvSpPr txBox="1"/>
          <p:nvPr/>
        </p:nvSpPr>
        <p:spPr>
          <a:xfrm>
            <a:off x="6781800" y="1752600"/>
            <a:ext cx="2209800" cy="4953000"/>
          </a:xfrm>
          <a:prstGeom prst="rect">
            <a:avLst/>
          </a:prstGeom>
          <a:noFill/>
        </p:spPr>
        <p:txBody>
          <a:bodyPr wrap="square" rtlCol="0">
            <a:normAutofit fontScale="92500" lnSpcReduction="10000"/>
          </a:bodyPr>
          <a:lstStyle/>
          <a:p>
            <a:pPr marL="114300" indent="-114300">
              <a:buFont typeface="Arial" pitchFamily="34" charset="0"/>
              <a:buChar char="•"/>
            </a:pPr>
            <a:r>
              <a:rPr lang="en-US" sz="2000" dirty="0" smtClean="0"/>
              <a:t>Without bias correction, all ensembles show worse probabilistic skill than climatology for this exceedance threshold</a:t>
            </a:r>
          </a:p>
          <a:p>
            <a:pPr marL="114300" indent="-114300">
              <a:buFont typeface="Arial" pitchFamily="34" charset="0"/>
              <a:buChar char="•"/>
            </a:pPr>
            <a:r>
              <a:rPr lang="en-US" sz="2000" dirty="0" smtClean="0"/>
              <a:t>The persistent </a:t>
            </a:r>
            <a:r>
              <a:rPr lang="en-US" sz="2000" dirty="0" err="1" smtClean="0"/>
              <a:t>overprediction</a:t>
            </a:r>
            <a:r>
              <a:rPr lang="en-US" sz="2000" dirty="0" smtClean="0"/>
              <a:t> of wintertime PM</a:t>
            </a:r>
            <a:r>
              <a:rPr lang="en-US" sz="2000" baseline="-25000" dirty="0" smtClean="0"/>
              <a:t>2.5</a:t>
            </a:r>
            <a:r>
              <a:rPr lang="en-US" sz="2000" dirty="0" smtClean="0"/>
              <a:t> in the analysis domain likely is a major contributor to this poor probabilistic performance</a:t>
            </a:r>
            <a:endParaRPr lang="en-US" sz="2000" dirty="0"/>
          </a:p>
        </p:txBody>
      </p:sp>
      <p:sp>
        <p:nvSpPr>
          <p:cNvPr id="12" name="Slide Number Placeholder 11"/>
          <p:cNvSpPr>
            <a:spLocks noGrp="1"/>
          </p:cNvSpPr>
          <p:nvPr>
            <p:ph type="sldNum" sz="quarter" idx="12"/>
          </p:nvPr>
        </p:nvSpPr>
        <p:spPr/>
        <p:txBody>
          <a:bodyPr/>
          <a:lstStyle/>
          <a:p>
            <a:pPr>
              <a:defRPr/>
            </a:pPr>
            <a:fld id="{5E050ACB-783A-4241-9072-1F8C6EACF8F3}" type="slidenum">
              <a:rPr lang="en-US" smtClean="0"/>
              <a:pPr>
                <a:defRPr/>
              </a:pPr>
              <a:t>21</a:t>
            </a:fld>
            <a:endParaRPr lang="en-US"/>
          </a:p>
        </p:txBody>
      </p:sp>
      <p:sp>
        <p:nvSpPr>
          <p:cNvPr id="13" name="Footer Placeholder 12"/>
          <p:cNvSpPr>
            <a:spLocks noGrp="1"/>
          </p:cNvSpPr>
          <p:nvPr>
            <p:ph type="ftr" sz="quarter" idx="11"/>
          </p:nvPr>
        </p:nvSpPr>
        <p:spPr/>
        <p:txBody>
          <a:bodyPr/>
          <a:lstStyle/>
          <a:p>
            <a:pPr>
              <a:defRPr/>
            </a:pPr>
            <a:r>
              <a:rPr lang="en-US" smtClean="0"/>
              <a:t> U.S. Environmental Protection Agency</a:t>
            </a:r>
            <a:endParaRPr lang="en-US"/>
          </a:p>
        </p:txBody>
      </p:sp>
      <p:pic>
        <p:nvPicPr>
          <p:cNvPr id="6146" name="Picture 2"/>
          <p:cNvPicPr>
            <a:picLocks noChangeAspect="1" noChangeArrowheads="1"/>
          </p:cNvPicPr>
          <p:nvPr/>
        </p:nvPicPr>
        <p:blipFill>
          <a:blip r:embed="rId2" cstate="print"/>
          <a:srcRect/>
          <a:stretch>
            <a:fillRect/>
          </a:stretch>
        </p:blipFill>
        <p:spPr bwMode="auto">
          <a:xfrm>
            <a:off x="4038600" y="4343400"/>
            <a:ext cx="2316587" cy="19812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57200" y="4343400"/>
            <a:ext cx="2307815" cy="1973198"/>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4038600" y="2133600"/>
            <a:ext cx="2320636" cy="1981200"/>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457200" y="2133600"/>
            <a:ext cx="2347913" cy="20109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257800" y="1905000"/>
            <a:ext cx="3733800" cy="4343400"/>
          </a:xfrm>
          <a:prstGeom prst="rect">
            <a:avLst/>
          </a:prstGeom>
          <a:noFill/>
        </p:spPr>
        <p:txBody>
          <a:bodyPr wrap="square" rtlCol="0">
            <a:normAutofit fontScale="85000" lnSpcReduction="10000"/>
          </a:bodyPr>
          <a:lstStyle/>
          <a:p>
            <a:pPr marL="114300" indent="-114300">
              <a:buFont typeface="Arial" pitchFamily="34" charset="0"/>
              <a:buChar char="•"/>
            </a:pPr>
            <a:r>
              <a:rPr lang="en-US" sz="2000" dirty="0" smtClean="0"/>
              <a:t>A simple bias correction helps to improve ensemble performance</a:t>
            </a:r>
          </a:p>
          <a:p>
            <a:pPr marL="114300" indent="-114300">
              <a:buFont typeface="Arial" pitchFamily="34" charset="0"/>
              <a:buChar char="•"/>
            </a:pPr>
            <a:r>
              <a:rPr lang="en-US" sz="2000" dirty="0" smtClean="0"/>
              <a:t>However, even after bias correction all ensembles still perform worse than climatology for exceedance thresholds greater than about 15 µg/m</a:t>
            </a:r>
            <a:r>
              <a:rPr lang="en-US" sz="2000" baseline="30000" dirty="0" smtClean="0"/>
              <a:t>3 </a:t>
            </a:r>
            <a:r>
              <a:rPr lang="en-US" sz="2000" dirty="0" smtClean="0"/>
              <a:t>(AQI orange threshold: 35 µg/m</a:t>
            </a:r>
            <a:r>
              <a:rPr lang="en-US" sz="2000" baseline="30000" dirty="0" smtClean="0"/>
              <a:t>3 </a:t>
            </a:r>
            <a:r>
              <a:rPr lang="en-US" sz="2000" dirty="0" smtClean="0"/>
              <a:t>)</a:t>
            </a:r>
          </a:p>
          <a:p>
            <a:pPr marL="114300" indent="-114300">
              <a:buFont typeface="Arial" pitchFamily="34" charset="0"/>
              <a:buChar char="•"/>
            </a:pPr>
            <a:r>
              <a:rPr lang="en-US" sz="2000" dirty="0" smtClean="0"/>
              <a:t>Even after bias correction, the primary PM</a:t>
            </a:r>
            <a:r>
              <a:rPr lang="en-US" sz="2000" baseline="-25000" dirty="0" smtClean="0"/>
              <a:t>2.5</a:t>
            </a:r>
            <a:r>
              <a:rPr lang="en-US" sz="2000" dirty="0" smtClean="0"/>
              <a:t> emission ensemble shows little probabilistic skill </a:t>
            </a:r>
            <a:r>
              <a:rPr lang="en-US" sz="2000" dirty="0" smtClean="0">
                <a:sym typeface="Wingdings" pitchFamily="2" charset="2"/>
              </a:rPr>
              <a:t> indication that a significant fraction of the bias was caused by primary PM</a:t>
            </a:r>
            <a:r>
              <a:rPr lang="en-US" sz="2000" baseline="-25000" dirty="0" smtClean="0">
                <a:sym typeface="Wingdings" pitchFamily="2" charset="2"/>
              </a:rPr>
              <a:t>2.5</a:t>
            </a:r>
            <a:r>
              <a:rPr lang="en-US" sz="2000" dirty="0" smtClean="0">
                <a:sym typeface="Wingdings" pitchFamily="2" charset="2"/>
              </a:rPr>
              <a:t> emissions in the first place – after removing the bias from the perturbed emission members, the corrected ensemble has insufficient spread</a:t>
            </a:r>
            <a:endParaRPr lang="en-US" sz="2000" dirty="0" smtClean="0"/>
          </a:p>
          <a:p>
            <a:pPr marL="114300" indent="-114300"/>
            <a:endParaRPr lang="en-US" sz="2000" dirty="0"/>
          </a:p>
        </p:txBody>
      </p:sp>
      <p:sp>
        <p:nvSpPr>
          <p:cNvPr id="10" name="TextBox 9"/>
          <p:cNvSpPr txBox="1"/>
          <p:nvPr/>
        </p:nvSpPr>
        <p:spPr>
          <a:xfrm>
            <a:off x="152400" y="1143000"/>
            <a:ext cx="8777777" cy="707886"/>
          </a:xfrm>
          <a:prstGeom prst="rect">
            <a:avLst/>
          </a:prstGeom>
          <a:noFill/>
        </p:spPr>
        <p:txBody>
          <a:bodyPr wrap="square" rtlCol="0">
            <a:normAutofit fontScale="85000" lnSpcReduction="10000"/>
          </a:bodyPr>
          <a:lstStyle/>
          <a:p>
            <a:pPr algn="ctr"/>
            <a:r>
              <a:rPr lang="en-US" sz="2000" dirty="0" smtClean="0"/>
              <a:t>Brier Skill Score vs. Exceedance Threshold for Forecasts of 24-hr Average PM</a:t>
            </a:r>
            <a:r>
              <a:rPr lang="en-US" sz="2000" baseline="-25000" dirty="0" smtClean="0"/>
              <a:t>2.5</a:t>
            </a:r>
            <a:endParaRPr lang="en-US" sz="2000" dirty="0" smtClean="0"/>
          </a:p>
          <a:p>
            <a:pPr algn="ctr"/>
            <a:r>
              <a:rPr lang="en-US" sz="2000" dirty="0" smtClean="0"/>
              <a:t>January 1 – February 15, 2011 – Effects of Simple Bias Correction</a:t>
            </a:r>
            <a:endParaRPr lang="en-US" sz="2000" dirty="0"/>
          </a:p>
        </p:txBody>
      </p:sp>
      <p:sp>
        <p:nvSpPr>
          <p:cNvPr id="5" name="Slide Number Placeholder 4"/>
          <p:cNvSpPr>
            <a:spLocks noGrp="1"/>
          </p:cNvSpPr>
          <p:nvPr>
            <p:ph type="sldNum" sz="quarter" idx="12"/>
          </p:nvPr>
        </p:nvSpPr>
        <p:spPr/>
        <p:txBody>
          <a:bodyPr/>
          <a:lstStyle/>
          <a:p>
            <a:pPr>
              <a:defRPr/>
            </a:pPr>
            <a:fld id="{5E050ACB-783A-4241-9072-1F8C6EACF8F3}" type="slidenum">
              <a:rPr lang="en-US" smtClean="0"/>
              <a:pPr>
                <a:defRPr/>
              </a:pPr>
              <a:t>22</a:t>
            </a:fld>
            <a:endParaRPr lang="en-US"/>
          </a:p>
        </p:txBody>
      </p:sp>
      <p:sp>
        <p:nvSpPr>
          <p:cNvPr id="6" name="Footer Placeholder 5"/>
          <p:cNvSpPr>
            <a:spLocks noGrp="1"/>
          </p:cNvSpPr>
          <p:nvPr>
            <p:ph type="ftr" sz="quarter" idx="11"/>
          </p:nvPr>
        </p:nvSpPr>
        <p:spPr/>
        <p:txBody>
          <a:bodyPr/>
          <a:lstStyle/>
          <a:p>
            <a:pPr>
              <a:defRPr/>
            </a:pPr>
            <a:r>
              <a:rPr lang="en-US" smtClean="0"/>
              <a:t> U.S. Environmental Protection Agency</a:t>
            </a:r>
            <a:endParaRPr lang="en-US"/>
          </a:p>
        </p:txBody>
      </p:sp>
      <p:pic>
        <p:nvPicPr>
          <p:cNvPr id="8194" name="Picture 2"/>
          <p:cNvPicPr>
            <a:picLocks noChangeAspect="1" noChangeArrowheads="1"/>
          </p:cNvPicPr>
          <p:nvPr/>
        </p:nvPicPr>
        <p:blipFill>
          <a:blip r:embed="rId2" cstate="print"/>
          <a:srcRect/>
          <a:stretch>
            <a:fillRect/>
          </a:stretch>
        </p:blipFill>
        <p:spPr bwMode="auto">
          <a:xfrm>
            <a:off x="304800" y="1676400"/>
            <a:ext cx="4953000" cy="45377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620000" cy="381000"/>
          </a:xfrm>
        </p:spPr>
        <p:txBody>
          <a:bodyPr/>
          <a:lstStyle/>
          <a:p>
            <a:r>
              <a:rPr lang="en-US" dirty="0" smtClean="0"/>
              <a:t>Summary</a:t>
            </a:r>
            <a:endParaRPr lang="en-US" dirty="0"/>
          </a:p>
        </p:txBody>
      </p:sp>
      <p:sp>
        <p:nvSpPr>
          <p:cNvPr id="3" name="Content Placeholder 2"/>
          <p:cNvSpPr>
            <a:spLocks noGrp="1"/>
          </p:cNvSpPr>
          <p:nvPr>
            <p:ph idx="1"/>
          </p:nvPr>
        </p:nvSpPr>
        <p:spPr>
          <a:xfrm>
            <a:off x="457200" y="1676400"/>
            <a:ext cx="8229600" cy="4648200"/>
          </a:xfrm>
        </p:spPr>
        <p:txBody>
          <a:bodyPr>
            <a:normAutofit fontScale="77500" lnSpcReduction="20000"/>
          </a:bodyPr>
          <a:lstStyle/>
          <a:p>
            <a:r>
              <a:rPr lang="en-US" dirty="0" smtClean="0">
                <a:sym typeface="Wingdings" pitchFamily="2" charset="2"/>
              </a:rPr>
              <a:t>The relative importance of the three factors considered in this study varies by </a:t>
            </a:r>
            <a:r>
              <a:rPr lang="en-US" dirty="0">
                <a:sym typeface="Wingdings" pitchFamily="2" charset="2"/>
              </a:rPr>
              <a:t>time, location, </a:t>
            </a:r>
            <a:r>
              <a:rPr lang="en-US" dirty="0" smtClean="0">
                <a:sym typeface="Wingdings" pitchFamily="2" charset="2"/>
              </a:rPr>
              <a:t>and species</a:t>
            </a:r>
          </a:p>
          <a:p>
            <a:pPr lvl="1"/>
            <a:r>
              <a:rPr lang="en-US" dirty="0" smtClean="0">
                <a:sym typeface="Wingdings" pitchFamily="2" charset="2"/>
              </a:rPr>
              <a:t>Ozone model-to-model variability is dominated by meteorological effects, followed by emission and grid resolution effects</a:t>
            </a:r>
          </a:p>
          <a:p>
            <a:pPr lvl="1"/>
            <a:r>
              <a:rPr lang="en-US" dirty="0" smtClean="0">
                <a:sym typeface="Wingdings" pitchFamily="2" charset="2"/>
              </a:rPr>
              <a:t>Meteorology also plays a dominant role for wintertime PM</a:t>
            </a:r>
            <a:r>
              <a:rPr lang="en-US" baseline="-25000" dirty="0" smtClean="0">
                <a:sym typeface="Wingdings" pitchFamily="2" charset="2"/>
              </a:rPr>
              <a:t>2.5</a:t>
            </a:r>
            <a:r>
              <a:rPr lang="en-US" dirty="0" smtClean="0">
                <a:sym typeface="Wingdings" pitchFamily="2" charset="2"/>
              </a:rPr>
              <a:t>, except for the core NYC area where grid resolution and primary PM</a:t>
            </a:r>
            <a:r>
              <a:rPr lang="en-US" baseline="-25000" dirty="0" smtClean="0">
                <a:sym typeface="Wingdings" pitchFamily="2" charset="2"/>
              </a:rPr>
              <a:t>2.5</a:t>
            </a:r>
            <a:r>
              <a:rPr lang="en-US" dirty="0" smtClean="0">
                <a:sym typeface="Wingdings" pitchFamily="2" charset="2"/>
              </a:rPr>
              <a:t> emission effects are more important</a:t>
            </a:r>
          </a:p>
          <a:p>
            <a:r>
              <a:rPr lang="en-US" dirty="0" smtClean="0"/>
              <a:t>Strong indication that primary PM</a:t>
            </a:r>
            <a:r>
              <a:rPr lang="en-US" baseline="-25000" dirty="0" smtClean="0"/>
              <a:t>2.5</a:t>
            </a:r>
            <a:r>
              <a:rPr lang="en-US" dirty="0" smtClean="0"/>
              <a:t> emissions are too high over the NYC area during wintertime </a:t>
            </a:r>
            <a:r>
              <a:rPr lang="en-US" dirty="0" smtClean="0">
                <a:sym typeface="Wingdings" pitchFamily="2" charset="2"/>
              </a:rPr>
              <a:t> total mass and/or temporal allocation?</a:t>
            </a:r>
          </a:p>
          <a:p>
            <a:pPr lvl="1"/>
            <a:r>
              <a:rPr lang="en-US" dirty="0" smtClean="0">
                <a:sym typeface="Wingdings" pitchFamily="2" charset="2"/>
              </a:rPr>
              <a:t>Predicted PM</a:t>
            </a:r>
            <a:r>
              <a:rPr lang="en-US" baseline="-25000" dirty="0" smtClean="0">
                <a:sym typeface="Wingdings" pitchFamily="2" charset="2"/>
              </a:rPr>
              <a:t>2.5</a:t>
            </a:r>
            <a:r>
              <a:rPr lang="en-US" dirty="0" smtClean="0">
                <a:sym typeface="Wingdings" pitchFamily="2" charset="2"/>
              </a:rPr>
              <a:t> concentrations are particularly sensitive to PM</a:t>
            </a:r>
            <a:r>
              <a:rPr lang="en-US" baseline="-25000" dirty="0" smtClean="0">
                <a:sym typeface="Wingdings" pitchFamily="2" charset="2"/>
              </a:rPr>
              <a:t>2.5</a:t>
            </a:r>
            <a:r>
              <a:rPr lang="en-US" dirty="0" smtClean="0">
                <a:sym typeface="Wingdings" pitchFamily="2" charset="2"/>
              </a:rPr>
              <a:t> emissions and grid resolution during the early morning and late afternoon periods when emissions are relatively high and ventilation is relatively low </a:t>
            </a:r>
            <a:endParaRPr lang="en-US" dirty="0" smtClean="0"/>
          </a:p>
          <a:p>
            <a:r>
              <a:rPr lang="en-US" dirty="0" smtClean="0"/>
              <a:t>Probabilistic model performance is better for ozone than PM</a:t>
            </a:r>
            <a:r>
              <a:rPr lang="en-US" baseline="-25000" dirty="0" smtClean="0"/>
              <a:t>2.5</a:t>
            </a:r>
            <a:r>
              <a:rPr lang="en-US" dirty="0" smtClean="0"/>
              <a:t>, even after applying a simple bias correction to ensemble members</a:t>
            </a:r>
          </a:p>
        </p:txBody>
      </p:sp>
      <p:sp>
        <p:nvSpPr>
          <p:cNvPr id="4" name="Slide Number Placeholder 3"/>
          <p:cNvSpPr>
            <a:spLocks noGrp="1"/>
          </p:cNvSpPr>
          <p:nvPr>
            <p:ph type="sldNum" sz="quarter" idx="12"/>
          </p:nvPr>
        </p:nvSpPr>
        <p:spPr/>
        <p:txBody>
          <a:bodyPr/>
          <a:lstStyle/>
          <a:p>
            <a:pPr>
              <a:defRPr/>
            </a:pPr>
            <a:fld id="{F83265F3-99C1-4C43-A7EF-F67589ABFF34}" type="slidenum">
              <a:rPr lang="en-US" smtClean="0"/>
              <a:pPr>
                <a:defRPr/>
              </a:pPr>
              <a:t>23</a:t>
            </a:fld>
            <a:endParaRPr lang="en-US" dirty="0"/>
          </a:p>
        </p:txBody>
      </p:sp>
      <p:sp>
        <p:nvSpPr>
          <p:cNvPr id="5" name="Footer Placeholder 4"/>
          <p:cNvSpPr>
            <a:spLocks noGrp="1"/>
          </p:cNvSpPr>
          <p:nvPr>
            <p:ph type="ftr" sz="quarter" idx="11"/>
          </p:nvPr>
        </p:nvSpPr>
        <p:spPr/>
        <p:txBody>
          <a:bodyPr/>
          <a:lstStyle/>
          <a:p>
            <a:pPr>
              <a:defRPr/>
            </a:pPr>
            <a:r>
              <a:rPr lang="en-US" smtClean="0"/>
              <a:t> U.S. Environmental Protection Agency</a:t>
            </a:r>
            <a:endParaRPr lang="en-US"/>
          </a:p>
        </p:txBody>
      </p:sp>
    </p:spTree>
    <p:extLst>
      <p:ext uri="{BB962C8B-B14F-4D97-AF65-F5344CB8AC3E}">
        <p14:creationId xmlns:p14="http://schemas.microsoft.com/office/powerpoint/2010/main" val="2563349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487362"/>
          </a:xfrm>
        </p:spPr>
        <p:txBody>
          <a:bodyPr>
            <a:normAutofit fontScale="90000"/>
          </a:bodyPr>
          <a:lstStyle/>
          <a:p>
            <a:r>
              <a:rPr lang="en-US" sz="3200" dirty="0" smtClean="0"/>
              <a:t>Overview</a:t>
            </a:r>
            <a:endParaRPr lang="en-US" sz="3200" dirty="0"/>
          </a:p>
        </p:txBody>
      </p:sp>
      <p:sp>
        <p:nvSpPr>
          <p:cNvPr id="6" name="Slide Number Placeholder 5"/>
          <p:cNvSpPr>
            <a:spLocks noGrp="1"/>
          </p:cNvSpPr>
          <p:nvPr>
            <p:ph type="sldNum" sz="quarter" idx="12"/>
          </p:nvPr>
        </p:nvSpPr>
        <p:spPr/>
        <p:txBody>
          <a:bodyPr/>
          <a:lstStyle/>
          <a:p>
            <a:pPr>
              <a:defRPr/>
            </a:pPr>
            <a:fld id="{F83265F3-99C1-4C43-A7EF-F67589ABFF34}" type="slidenum">
              <a:rPr lang="en-US" smtClean="0"/>
              <a:pPr>
                <a:defRPr/>
              </a:pPr>
              <a:t>3</a:t>
            </a:fld>
            <a:endParaRPr lang="en-US" dirty="0"/>
          </a:p>
        </p:txBody>
      </p:sp>
      <p:sp>
        <p:nvSpPr>
          <p:cNvPr id="7" name="Footer Placeholder 6"/>
          <p:cNvSpPr>
            <a:spLocks noGrp="1"/>
          </p:cNvSpPr>
          <p:nvPr>
            <p:ph type="ftr" sz="quarter" idx="11"/>
          </p:nvPr>
        </p:nvSpPr>
        <p:spPr/>
        <p:txBody>
          <a:bodyPr/>
          <a:lstStyle/>
          <a:p>
            <a:pPr>
              <a:defRPr/>
            </a:pPr>
            <a:r>
              <a:rPr lang="en-US" dirty="0" smtClean="0"/>
              <a:t> U.S. Environmental Protection Agency</a:t>
            </a:r>
            <a:endParaRPr lang="en-US" dirty="0"/>
          </a:p>
        </p:txBody>
      </p:sp>
      <p:sp>
        <p:nvSpPr>
          <p:cNvPr id="8" name="Content Placeholder 7"/>
          <p:cNvSpPr>
            <a:spLocks noGrp="1"/>
          </p:cNvSpPr>
          <p:nvPr>
            <p:ph idx="1"/>
          </p:nvPr>
        </p:nvSpPr>
        <p:spPr>
          <a:xfrm>
            <a:off x="152400" y="1524000"/>
            <a:ext cx="8839200" cy="5105400"/>
          </a:xfrm>
        </p:spPr>
        <p:txBody>
          <a:bodyPr>
            <a:normAutofit fontScale="77500" lnSpcReduction="20000"/>
          </a:bodyPr>
          <a:lstStyle/>
          <a:p>
            <a:r>
              <a:rPr lang="en-US" dirty="0" smtClean="0"/>
              <a:t>Meteorological Perturbations (12 members):</a:t>
            </a:r>
          </a:p>
          <a:p>
            <a:pPr lvl="1"/>
            <a:r>
              <a:rPr lang="en-US" dirty="0" smtClean="0"/>
              <a:t>Use of twelve MM5 and WRF weather forecasts from the Stony Brook ensemble system to drive CMAQ4.7.1</a:t>
            </a:r>
          </a:p>
          <a:p>
            <a:pPr lvl="1"/>
            <a:r>
              <a:rPr lang="en-US" dirty="0" smtClean="0"/>
              <a:t>36 km / 12 km domains</a:t>
            </a:r>
          </a:p>
          <a:p>
            <a:r>
              <a:rPr lang="en-US" dirty="0" smtClean="0"/>
              <a:t>Emission Perturbations (100 members):</a:t>
            </a:r>
          </a:p>
          <a:p>
            <a:pPr lvl="1"/>
            <a:r>
              <a:rPr lang="en-US" dirty="0" smtClean="0"/>
              <a:t>Use of a single MM5 ensemble member to drive CMAQ4.7.1 configured with DDM to </a:t>
            </a:r>
            <a:r>
              <a:rPr lang="en-US" dirty="0" smtClean="0"/>
              <a:t>calculate </a:t>
            </a:r>
            <a:r>
              <a:rPr lang="en-US" dirty="0" smtClean="0"/>
              <a:t>sensitivities towards perturbations in </a:t>
            </a:r>
            <a:r>
              <a:rPr lang="en-US" dirty="0" err="1" smtClean="0"/>
              <a:t>NO</a:t>
            </a:r>
            <a:r>
              <a:rPr lang="en-US" baseline="-25000" dirty="0" err="1" smtClean="0"/>
              <a:t>x</a:t>
            </a:r>
            <a:r>
              <a:rPr lang="en-US" dirty="0" smtClean="0"/>
              <a:t>, VOC, and PM</a:t>
            </a:r>
            <a:r>
              <a:rPr lang="en-US" baseline="-25000" dirty="0" smtClean="0"/>
              <a:t>2.5</a:t>
            </a:r>
            <a:r>
              <a:rPr lang="en-US" dirty="0" smtClean="0"/>
              <a:t> emissions</a:t>
            </a:r>
          </a:p>
          <a:p>
            <a:pPr lvl="1"/>
            <a:r>
              <a:rPr lang="en-US" dirty="0" smtClean="0"/>
              <a:t>The </a:t>
            </a:r>
            <a:r>
              <a:rPr lang="en-US" dirty="0" err="1" smtClean="0"/>
              <a:t>NO</a:t>
            </a:r>
            <a:r>
              <a:rPr lang="en-US" baseline="-25000" dirty="0" err="1" smtClean="0"/>
              <a:t>x</a:t>
            </a:r>
            <a:r>
              <a:rPr lang="en-US" dirty="0" smtClean="0"/>
              <a:t>, VOC, and PM</a:t>
            </a:r>
            <a:r>
              <a:rPr lang="en-US" baseline="-25000" dirty="0" smtClean="0"/>
              <a:t>2.5</a:t>
            </a:r>
            <a:r>
              <a:rPr lang="en-US" dirty="0" smtClean="0"/>
              <a:t> emission perturbations considered in this study were sampled from a uniform distribution representing an uncertainty range of +/-50%</a:t>
            </a:r>
          </a:p>
          <a:p>
            <a:pPr lvl="1"/>
            <a:r>
              <a:rPr lang="en-US" dirty="0" smtClean="0"/>
              <a:t>36 km / 12 km domains</a:t>
            </a:r>
          </a:p>
          <a:p>
            <a:r>
              <a:rPr lang="en-US" dirty="0" smtClean="0"/>
              <a:t>Grid Resolution Perturbations (81 members):</a:t>
            </a:r>
          </a:p>
          <a:p>
            <a:pPr lvl="1"/>
            <a:r>
              <a:rPr lang="en-US" dirty="0" smtClean="0"/>
              <a:t>Use of WRF-UCM 36km/12km/4km/1.33km to drive CMAQ4.7.1</a:t>
            </a:r>
          </a:p>
          <a:p>
            <a:pPr lvl="1"/>
            <a:r>
              <a:rPr lang="en-US" dirty="0" smtClean="0"/>
              <a:t>Consider the 81 1.33 km cells within each 12 km cell as perturbations from  the 12km base case</a:t>
            </a:r>
          </a:p>
          <a:p>
            <a:r>
              <a:rPr lang="en-US" dirty="0" smtClean="0"/>
              <a:t>Caveat: There is no common “base” setup between these three sets of simulations</a:t>
            </a:r>
          </a:p>
        </p:txBody>
      </p:sp>
    </p:spTree>
    <p:extLst>
      <p:ext uri="{BB962C8B-B14F-4D97-AF65-F5344CB8AC3E}">
        <p14:creationId xmlns:p14="http://schemas.microsoft.com/office/powerpoint/2010/main" val="1217209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152400" y="2286000"/>
            <a:ext cx="8763000" cy="3581400"/>
          </a:xfrm>
          <a:prstGeom prst="rect">
            <a:avLst/>
          </a:prstGeom>
          <a:noFill/>
        </p:spPr>
        <p:txBody>
          <a:bodyPr wrap="square" rtlCol="0">
            <a:normAutofit/>
          </a:bodyPr>
          <a:lstStyle/>
          <a:p>
            <a:r>
              <a:rPr lang="en-US" dirty="0" smtClean="0"/>
              <a:t>All simulations were performed for August 1 – 31, 2010 and January 1- February 15, 2011</a:t>
            </a:r>
          </a:p>
          <a:p>
            <a:r>
              <a:rPr lang="en-US" dirty="0" smtClean="0"/>
              <a:t>All analysis was performed for the smallest domain common to all simulations, i.e. the 1.33 km modeling domain (details next slide)</a:t>
            </a:r>
          </a:p>
          <a:p>
            <a:r>
              <a:rPr lang="en-US" dirty="0" smtClean="0"/>
              <a:t>Analysis focuses on daily maximum 8-hr O</a:t>
            </a:r>
            <a:r>
              <a:rPr lang="en-US" baseline="-25000" dirty="0" smtClean="0"/>
              <a:t>3</a:t>
            </a:r>
            <a:r>
              <a:rPr lang="en-US" dirty="0" smtClean="0"/>
              <a:t> and 24-hr average PM</a:t>
            </a:r>
            <a:r>
              <a:rPr lang="en-US" baseline="-25000" dirty="0" smtClean="0"/>
              <a:t>2.5</a:t>
            </a:r>
          </a:p>
        </p:txBody>
      </p:sp>
      <p:sp>
        <p:nvSpPr>
          <p:cNvPr id="3" name="Slide Number Placeholder 2"/>
          <p:cNvSpPr>
            <a:spLocks noGrp="1"/>
          </p:cNvSpPr>
          <p:nvPr>
            <p:ph type="sldNum" sz="quarter" idx="12"/>
          </p:nvPr>
        </p:nvSpPr>
        <p:spPr/>
        <p:txBody>
          <a:bodyPr/>
          <a:lstStyle/>
          <a:p>
            <a:pPr>
              <a:defRPr/>
            </a:pPr>
            <a:fld id="{F83265F3-99C1-4C43-A7EF-F67589ABFF34}"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smtClean="0"/>
              <a:t> U.S. Environmental Protection Agency</a:t>
            </a:r>
            <a:endParaRPr lang="en-US"/>
          </a:p>
        </p:txBody>
      </p:sp>
      <p:sp>
        <p:nvSpPr>
          <p:cNvPr id="6" name="Title 1"/>
          <p:cNvSpPr>
            <a:spLocks noGrp="1"/>
          </p:cNvSpPr>
          <p:nvPr>
            <p:ph type="title"/>
          </p:nvPr>
        </p:nvSpPr>
        <p:spPr>
          <a:xfrm>
            <a:off x="533400" y="1143000"/>
            <a:ext cx="8229600" cy="487362"/>
          </a:xfrm>
        </p:spPr>
        <p:txBody>
          <a:bodyPr>
            <a:normAutofit fontScale="90000"/>
          </a:bodyPr>
          <a:lstStyle/>
          <a:p>
            <a:r>
              <a:rPr lang="en-US" sz="3200" dirty="0" smtClean="0"/>
              <a:t>Overview (Continued)</a:t>
            </a:r>
            <a:endParaRPr lang="en-US" sz="3200" dirty="0"/>
          </a:p>
        </p:txBody>
      </p:sp>
    </p:spTree>
    <p:extLst>
      <p:ext uri="{BB962C8B-B14F-4D97-AF65-F5344CB8AC3E}">
        <p14:creationId xmlns:p14="http://schemas.microsoft.com/office/powerpoint/2010/main" val="1180682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495800" y="2438400"/>
            <a:ext cx="4495800" cy="3256629"/>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09600" y="2438400"/>
            <a:ext cx="3289399" cy="3276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5E050ACB-783A-4241-9072-1F8C6EACF8F3}" type="slidenum">
              <a:rPr lang="en-US" smtClean="0"/>
              <a:pPr>
                <a:defRPr/>
              </a:pPr>
              <a:t>5</a:t>
            </a:fld>
            <a:endParaRPr lang="en-US"/>
          </a:p>
        </p:txBody>
      </p:sp>
      <p:sp>
        <p:nvSpPr>
          <p:cNvPr id="6" name="Footer Placeholder 5"/>
          <p:cNvSpPr>
            <a:spLocks noGrp="1"/>
          </p:cNvSpPr>
          <p:nvPr>
            <p:ph type="ftr" sz="quarter" idx="11"/>
          </p:nvPr>
        </p:nvSpPr>
        <p:spPr/>
        <p:txBody>
          <a:bodyPr/>
          <a:lstStyle/>
          <a:p>
            <a:pPr>
              <a:defRPr/>
            </a:pPr>
            <a:r>
              <a:rPr lang="en-US" smtClean="0"/>
              <a:t> U.S. Environmental Protection Agency</a:t>
            </a:r>
            <a:endParaRPr lang="en-US"/>
          </a:p>
        </p:txBody>
      </p:sp>
      <p:sp>
        <p:nvSpPr>
          <p:cNvPr id="7" name="TextBox 6"/>
          <p:cNvSpPr txBox="1"/>
          <p:nvPr/>
        </p:nvSpPr>
        <p:spPr>
          <a:xfrm>
            <a:off x="152400" y="5638800"/>
            <a:ext cx="8991600" cy="762000"/>
          </a:xfrm>
          <a:prstGeom prst="rect">
            <a:avLst/>
          </a:prstGeom>
          <a:noFill/>
        </p:spPr>
        <p:txBody>
          <a:bodyPr wrap="square" rtlCol="0">
            <a:normAutofit fontScale="55000" lnSpcReduction="20000"/>
          </a:bodyPr>
          <a:lstStyle/>
          <a:p>
            <a:pPr>
              <a:lnSpc>
                <a:spcPct val="120000"/>
              </a:lnSpc>
              <a:spcBef>
                <a:spcPts val="0"/>
              </a:spcBef>
            </a:pPr>
            <a:r>
              <a:rPr lang="en-US" dirty="0" smtClean="0"/>
              <a:t>Note: the meteorological and emission perturbation ensemble simulations were performed on nested 36 km / 12km domains. While similar in spatial extent to the 36 km / 12 km domains shown above, a slightly different projection center was used and the 12 km outputs from these simulations were </a:t>
            </a:r>
            <a:r>
              <a:rPr lang="en-US" dirty="0" err="1" smtClean="0"/>
              <a:t>regridded</a:t>
            </a:r>
            <a:r>
              <a:rPr lang="en-US" dirty="0" smtClean="0"/>
              <a:t> to the analysis domain shown on the right</a:t>
            </a:r>
            <a:endParaRPr lang="en-US" dirty="0"/>
          </a:p>
        </p:txBody>
      </p:sp>
      <p:sp>
        <p:nvSpPr>
          <p:cNvPr id="8" name="TextBox 7"/>
          <p:cNvSpPr txBox="1"/>
          <p:nvPr/>
        </p:nvSpPr>
        <p:spPr>
          <a:xfrm>
            <a:off x="0" y="1371600"/>
            <a:ext cx="4267200" cy="1015663"/>
          </a:xfrm>
          <a:prstGeom prst="rect">
            <a:avLst/>
          </a:prstGeom>
          <a:noFill/>
        </p:spPr>
        <p:txBody>
          <a:bodyPr wrap="square" rtlCol="0">
            <a:spAutoFit/>
          </a:bodyPr>
          <a:lstStyle/>
          <a:p>
            <a:pPr algn="ctr"/>
            <a:r>
              <a:rPr lang="en-US" sz="2000" dirty="0" smtClean="0"/>
              <a:t>36 km , 12 km, 4 km, and 1.33 km Domains Used for the Grid Resolution Ensemble Simulations</a:t>
            </a:r>
            <a:endParaRPr lang="en-US" sz="2000" dirty="0"/>
          </a:p>
        </p:txBody>
      </p:sp>
      <p:sp>
        <p:nvSpPr>
          <p:cNvPr id="10" name="TextBox 9"/>
          <p:cNvSpPr txBox="1"/>
          <p:nvPr/>
        </p:nvSpPr>
        <p:spPr>
          <a:xfrm>
            <a:off x="4572000" y="1143000"/>
            <a:ext cx="4267200" cy="1323439"/>
          </a:xfrm>
          <a:prstGeom prst="rect">
            <a:avLst/>
          </a:prstGeom>
          <a:noFill/>
        </p:spPr>
        <p:txBody>
          <a:bodyPr wrap="square" rtlCol="0">
            <a:spAutoFit/>
          </a:bodyPr>
          <a:lstStyle/>
          <a:p>
            <a:pPr algn="ctr"/>
            <a:r>
              <a:rPr lang="en-US" sz="2000" dirty="0" smtClean="0"/>
              <a:t>Location of Hourly O</a:t>
            </a:r>
            <a:r>
              <a:rPr lang="en-US" sz="2000" baseline="-25000" dirty="0" smtClean="0"/>
              <a:t>3</a:t>
            </a:r>
            <a:r>
              <a:rPr lang="en-US" sz="2000" dirty="0" smtClean="0"/>
              <a:t> and PM</a:t>
            </a:r>
            <a:r>
              <a:rPr lang="en-US" sz="2000" baseline="-25000" dirty="0" smtClean="0"/>
              <a:t>2.5</a:t>
            </a:r>
            <a:r>
              <a:rPr lang="en-US" sz="2000" dirty="0" smtClean="0"/>
              <a:t> Monitors Within the Analysis Domain (Identical to the 1.33 km Domain Shown on the Left)</a:t>
            </a:r>
            <a:endParaRPr lang="en-US" sz="2000" dirty="0"/>
          </a:p>
        </p:txBody>
      </p:sp>
    </p:spTree>
    <p:extLst>
      <p:ext uri="{BB962C8B-B14F-4D97-AF65-F5344CB8AC3E}">
        <p14:creationId xmlns:p14="http://schemas.microsoft.com/office/powerpoint/2010/main" val="3475386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486400"/>
            <a:ext cx="8229600" cy="838200"/>
          </a:xfrm>
          <a:prstGeom prst="rect">
            <a:avLst/>
          </a:prstGeom>
          <a:noFill/>
        </p:spPr>
        <p:txBody>
          <a:bodyPr wrap="square" rtlCol="0">
            <a:normAutofit fontScale="62500" lnSpcReduction="20000"/>
          </a:bodyPr>
          <a:lstStyle/>
          <a:p>
            <a:pPr marL="114300" indent="-114300">
              <a:lnSpc>
                <a:spcPct val="120000"/>
              </a:lnSpc>
              <a:spcBef>
                <a:spcPts val="0"/>
              </a:spcBef>
              <a:buFont typeface="Arial" pitchFamily="34" charset="0"/>
              <a:buChar char="•"/>
            </a:pPr>
            <a:r>
              <a:rPr lang="en-US" dirty="0" smtClean="0"/>
              <a:t>Qualitatively, ozone fluctuations during August 2010 were captured by the various ensembles</a:t>
            </a:r>
          </a:p>
          <a:p>
            <a:pPr marL="114300" indent="-114300">
              <a:lnSpc>
                <a:spcPct val="120000"/>
              </a:lnSpc>
              <a:spcBef>
                <a:spcPts val="0"/>
              </a:spcBef>
              <a:buFont typeface="Arial" pitchFamily="34" charset="0"/>
              <a:buChar char="•"/>
            </a:pPr>
            <a:r>
              <a:rPr lang="en-US" dirty="0" smtClean="0"/>
              <a:t>Grid resolution effects are more pronounced for the Manhattan monitor than the CT monitor</a:t>
            </a:r>
          </a:p>
          <a:p>
            <a:pPr marL="114300" indent="-114300">
              <a:lnSpc>
                <a:spcPct val="120000"/>
              </a:lnSpc>
              <a:spcBef>
                <a:spcPts val="0"/>
              </a:spcBef>
              <a:buFont typeface="Arial" pitchFamily="34" charset="0"/>
              <a:buChar char="•"/>
            </a:pPr>
            <a:r>
              <a:rPr lang="en-US" dirty="0" smtClean="0"/>
              <a:t>More generally, the effects of the various ensemble perturbations vary over space and time</a:t>
            </a:r>
            <a:endParaRPr lang="en-US" dirty="0"/>
          </a:p>
        </p:txBody>
      </p:sp>
      <p:sp>
        <p:nvSpPr>
          <p:cNvPr id="4" name="TextBox 3"/>
          <p:cNvSpPr txBox="1"/>
          <p:nvPr/>
        </p:nvSpPr>
        <p:spPr>
          <a:xfrm>
            <a:off x="381000" y="1143000"/>
            <a:ext cx="8517748" cy="457199"/>
          </a:xfrm>
          <a:prstGeom prst="rect">
            <a:avLst/>
          </a:prstGeom>
          <a:noFill/>
        </p:spPr>
        <p:txBody>
          <a:bodyPr wrap="square" rtlCol="0">
            <a:normAutofit fontScale="85000" lnSpcReduction="10000"/>
          </a:bodyPr>
          <a:lstStyle/>
          <a:p>
            <a:pPr algn="ctr"/>
            <a:r>
              <a:rPr lang="en-US" dirty="0" smtClean="0"/>
              <a:t>Example: Observed and Ensemble Daily Maximum 8-hr O</a:t>
            </a:r>
            <a:r>
              <a:rPr lang="en-US" baseline="-25000" dirty="0" smtClean="0"/>
              <a:t>3</a:t>
            </a:r>
            <a:r>
              <a:rPr lang="en-US" dirty="0" smtClean="0"/>
              <a:t>, August 2010</a:t>
            </a:r>
            <a:endParaRPr lang="en-US" dirty="0"/>
          </a:p>
        </p:txBody>
      </p:sp>
      <p:sp>
        <p:nvSpPr>
          <p:cNvPr id="6" name="Slide Number Placeholder 5"/>
          <p:cNvSpPr>
            <a:spLocks noGrp="1"/>
          </p:cNvSpPr>
          <p:nvPr>
            <p:ph type="sldNum" sz="quarter" idx="12"/>
          </p:nvPr>
        </p:nvSpPr>
        <p:spPr/>
        <p:txBody>
          <a:bodyPr/>
          <a:lstStyle/>
          <a:p>
            <a:pPr>
              <a:defRPr/>
            </a:pPr>
            <a:fld id="{5E050ACB-783A-4241-9072-1F8C6EACF8F3}" type="slidenum">
              <a:rPr lang="en-US" smtClean="0"/>
              <a:pPr>
                <a:defRPr/>
              </a:pPr>
              <a:t>6</a:t>
            </a:fld>
            <a:endParaRPr lang="en-US"/>
          </a:p>
        </p:txBody>
      </p:sp>
      <p:sp>
        <p:nvSpPr>
          <p:cNvPr id="7" name="Footer Placeholder 6"/>
          <p:cNvSpPr>
            <a:spLocks noGrp="1"/>
          </p:cNvSpPr>
          <p:nvPr>
            <p:ph type="ftr" sz="quarter" idx="11"/>
          </p:nvPr>
        </p:nvSpPr>
        <p:spPr/>
        <p:txBody>
          <a:bodyPr/>
          <a:lstStyle/>
          <a:p>
            <a:pPr>
              <a:defRPr/>
            </a:pPr>
            <a:r>
              <a:rPr lang="en-US" smtClean="0"/>
              <a:t> U.S. Environmental Protection Agency</a:t>
            </a:r>
            <a:endParaRPr lang="en-US"/>
          </a:p>
        </p:txBody>
      </p:sp>
      <p:sp>
        <p:nvSpPr>
          <p:cNvPr id="8" name="TextBox 7"/>
          <p:cNvSpPr txBox="1"/>
          <p:nvPr/>
        </p:nvSpPr>
        <p:spPr>
          <a:xfrm>
            <a:off x="838200" y="1524000"/>
            <a:ext cx="3124200" cy="400110"/>
          </a:xfrm>
          <a:prstGeom prst="rect">
            <a:avLst/>
          </a:prstGeom>
          <a:noFill/>
        </p:spPr>
        <p:txBody>
          <a:bodyPr wrap="square" rtlCol="0">
            <a:spAutoFit/>
          </a:bodyPr>
          <a:lstStyle/>
          <a:p>
            <a:pPr algn="ctr"/>
            <a:r>
              <a:rPr lang="en-US" sz="2000" dirty="0" smtClean="0"/>
              <a:t>Stratford, CT</a:t>
            </a:r>
            <a:endParaRPr lang="en-US" sz="2000" dirty="0"/>
          </a:p>
        </p:txBody>
      </p:sp>
      <p:sp>
        <p:nvSpPr>
          <p:cNvPr id="9" name="TextBox 8"/>
          <p:cNvSpPr txBox="1"/>
          <p:nvPr/>
        </p:nvSpPr>
        <p:spPr>
          <a:xfrm>
            <a:off x="5105400" y="1524000"/>
            <a:ext cx="3124200" cy="400110"/>
          </a:xfrm>
          <a:prstGeom prst="rect">
            <a:avLst/>
          </a:prstGeom>
          <a:noFill/>
        </p:spPr>
        <p:txBody>
          <a:bodyPr wrap="square" rtlCol="0">
            <a:spAutoFit/>
          </a:bodyPr>
          <a:lstStyle/>
          <a:p>
            <a:pPr algn="ctr"/>
            <a:r>
              <a:rPr lang="en-US" sz="2000" dirty="0" smtClean="0"/>
              <a:t>Manhattan, NY</a:t>
            </a:r>
            <a:endParaRPr lang="en-US" sz="2000" dirty="0"/>
          </a:p>
        </p:txBody>
      </p:sp>
      <p:pic>
        <p:nvPicPr>
          <p:cNvPr id="1030" name="Picture 6"/>
          <p:cNvPicPr>
            <a:picLocks noChangeAspect="1" noChangeArrowheads="1"/>
          </p:cNvPicPr>
          <p:nvPr/>
        </p:nvPicPr>
        <p:blipFill>
          <a:blip r:embed="rId2" cstate="print"/>
          <a:srcRect/>
          <a:stretch>
            <a:fillRect/>
          </a:stretch>
        </p:blipFill>
        <p:spPr bwMode="auto">
          <a:xfrm>
            <a:off x="381000" y="1828800"/>
            <a:ext cx="3809816" cy="3577578"/>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4724400" y="1828800"/>
            <a:ext cx="3814763" cy="3609906"/>
          </a:xfrm>
          <a:prstGeom prst="rect">
            <a:avLst/>
          </a:prstGeom>
          <a:noFill/>
          <a:ln w="9525">
            <a:noFill/>
            <a:miter lim="800000"/>
            <a:headEnd/>
            <a:tailEnd/>
          </a:ln>
        </p:spPr>
      </p:pic>
    </p:spTree>
    <p:extLst>
      <p:ext uri="{BB962C8B-B14F-4D97-AF65-F5344CB8AC3E}">
        <p14:creationId xmlns:p14="http://schemas.microsoft.com/office/powerpoint/2010/main" val="3353400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19200"/>
            <a:ext cx="9144000" cy="954107"/>
          </a:xfrm>
          <a:prstGeom prst="rect">
            <a:avLst/>
          </a:prstGeom>
          <a:noFill/>
        </p:spPr>
        <p:txBody>
          <a:bodyPr wrap="square" rtlCol="0">
            <a:spAutoFit/>
          </a:bodyPr>
          <a:lstStyle/>
          <a:p>
            <a:pPr algn="ctr"/>
            <a:r>
              <a:rPr lang="en-US" sz="2400" dirty="0" smtClean="0"/>
              <a:t>Ensemble Coefficient of Variation (CV), 8-Hr DM O</a:t>
            </a:r>
            <a:r>
              <a:rPr lang="en-US" sz="2400" baseline="-25000" dirty="0" smtClean="0"/>
              <a:t>3</a:t>
            </a:r>
            <a:r>
              <a:rPr lang="en-US" sz="2400" dirty="0" smtClean="0"/>
              <a:t>, August 2010</a:t>
            </a:r>
          </a:p>
          <a:p>
            <a:r>
              <a:rPr lang="en-US" sz="1600" dirty="0" smtClean="0"/>
              <a:t>(For each grid cell and day, calculated CV as ensemble standard deviation / ensemble mean, then calculated monthly average CV for each grid cell)</a:t>
            </a:r>
            <a:endParaRPr lang="en-US" sz="1600" dirty="0"/>
          </a:p>
        </p:txBody>
      </p:sp>
      <p:sp>
        <p:nvSpPr>
          <p:cNvPr id="7" name="TextBox 6"/>
          <p:cNvSpPr txBox="1"/>
          <p:nvPr/>
        </p:nvSpPr>
        <p:spPr>
          <a:xfrm>
            <a:off x="0" y="2209800"/>
            <a:ext cx="3124200" cy="400110"/>
          </a:xfrm>
          <a:prstGeom prst="rect">
            <a:avLst/>
          </a:prstGeom>
          <a:noFill/>
        </p:spPr>
        <p:txBody>
          <a:bodyPr wrap="square" rtlCol="0">
            <a:spAutoFit/>
          </a:bodyPr>
          <a:lstStyle/>
          <a:p>
            <a:pPr algn="ctr"/>
            <a:r>
              <a:rPr lang="en-US" sz="2000" dirty="0" smtClean="0"/>
              <a:t>Meteorological Ensemble</a:t>
            </a:r>
            <a:endParaRPr lang="en-US" sz="2000" dirty="0"/>
          </a:p>
        </p:txBody>
      </p:sp>
      <p:sp>
        <p:nvSpPr>
          <p:cNvPr id="8" name="TextBox 7"/>
          <p:cNvSpPr txBox="1"/>
          <p:nvPr/>
        </p:nvSpPr>
        <p:spPr>
          <a:xfrm>
            <a:off x="3124200" y="2209800"/>
            <a:ext cx="2743200" cy="400110"/>
          </a:xfrm>
          <a:prstGeom prst="rect">
            <a:avLst/>
          </a:prstGeom>
          <a:noFill/>
        </p:spPr>
        <p:txBody>
          <a:bodyPr wrap="square" rtlCol="0">
            <a:spAutoFit/>
          </a:bodyPr>
          <a:lstStyle/>
          <a:p>
            <a:pPr algn="ctr"/>
            <a:r>
              <a:rPr lang="en-US" sz="2000" dirty="0" smtClean="0"/>
              <a:t>Emissions Ensemble</a:t>
            </a:r>
          </a:p>
        </p:txBody>
      </p:sp>
      <p:sp>
        <p:nvSpPr>
          <p:cNvPr id="9" name="TextBox 8"/>
          <p:cNvSpPr txBox="1"/>
          <p:nvPr/>
        </p:nvSpPr>
        <p:spPr>
          <a:xfrm>
            <a:off x="5943600" y="2209800"/>
            <a:ext cx="3200400" cy="400110"/>
          </a:xfrm>
          <a:prstGeom prst="rect">
            <a:avLst/>
          </a:prstGeom>
          <a:noFill/>
        </p:spPr>
        <p:txBody>
          <a:bodyPr wrap="square" rtlCol="0">
            <a:spAutoFit/>
          </a:bodyPr>
          <a:lstStyle/>
          <a:p>
            <a:pPr algn="ctr"/>
            <a:r>
              <a:rPr lang="en-US" sz="2000" dirty="0" smtClean="0"/>
              <a:t>Grid Resolution Ensemble</a:t>
            </a:r>
          </a:p>
        </p:txBody>
      </p:sp>
      <p:sp>
        <p:nvSpPr>
          <p:cNvPr id="16" name="TextBox 15"/>
          <p:cNvSpPr txBox="1"/>
          <p:nvPr/>
        </p:nvSpPr>
        <p:spPr>
          <a:xfrm>
            <a:off x="228600" y="5486400"/>
            <a:ext cx="8763000" cy="914400"/>
          </a:xfrm>
          <a:prstGeom prst="rect">
            <a:avLst/>
          </a:prstGeom>
          <a:noFill/>
        </p:spPr>
        <p:txBody>
          <a:bodyPr wrap="square" rtlCol="0">
            <a:noAutofit/>
          </a:bodyPr>
          <a:lstStyle/>
          <a:p>
            <a:pPr marL="114300" indent="-114300">
              <a:buFont typeface="Arial" pitchFamily="34" charset="0"/>
              <a:buChar char="•"/>
            </a:pPr>
            <a:r>
              <a:rPr lang="en-US" sz="1600" dirty="0" smtClean="0"/>
              <a:t>All ensembles have the largest CV over NYC (this is also true when looking at the ensemble standard deviation or ensemble range)</a:t>
            </a:r>
          </a:p>
          <a:p>
            <a:pPr marL="114300" indent="-114300">
              <a:buFont typeface="Arial" pitchFamily="34" charset="0"/>
              <a:buChar char="•"/>
            </a:pPr>
            <a:r>
              <a:rPr lang="en-US" sz="1600" dirty="0" smtClean="0"/>
              <a:t>Average CV all O</a:t>
            </a:r>
            <a:r>
              <a:rPr lang="en-US" sz="1600" baseline="-25000" dirty="0" smtClean="0"/>
              <a:t>3</a:t>
            </a:r>
            <a:r>
              <a:rPr lang="en-US" sz="1600" dirty="0" smtClean="0"/>
              <a:t> Monitors: Meteorology 11.0%, Emissions 6.5%, Grid Resolution 4.3%</a:t>
            </a:r>
          </a:p>
        </p:txBody>
      </p:sp>
      <p:sp>
        <p:nvSpPr>
          <p:cNvPr id="12" name="Slide Number Placeholder 11"/>
          <p:cNvSpPr>
            <a:spLocks noGrp="1"/>
          </p:cNvSpPr>
          <p:nvPr>
            <p:ph type="sldNum" sz="quarter" idx="12"/>
          </p:nvPr>
        </p:nvSpPr>
        <p:spPr/>
        <p:txBody>
          <a:bodyPr/>
          <a:lstStyle/>
          <a:p>
            <a:pPr>
              <a:defRPr/>
            </a:pPr>
            <a:fld id="{5E050ACB-783A-4241-9072-1F8C6EACF8F3}" type="slidenum">
              <a:rPr lang="en-US" smtClean="0"/>
              <a:pPr>
                <a:defRPr/>
              </a:pPr>
              <a:t>7</a:t>
            </a:fld>
            <a:endParaRPr lang="en-US"/>
          </a:p>
        </p:txBody>
      </p:sp>
      <p:sp>
        <p:nvSpPr>
          <p:cNvPr id="13" name="Footer Placeholder 12"/>
          <p:cNvSpPr>
            <a:spLocks noGrp="1"/>
          </p:cNvSpPr>
          <p:nvPr>
            <p:ph type="ftr" sz="quarter" idx="11"/>
          </p:nvPr>
        </p:nvSpPr>
        <p:spPr/>
        <p:txBody>
          <a:bodyPr/>
          <a:lstStyle/>
          <a:p>
            <a:pPr>
              <a:defRPr/>
            </a:pPr>
            <a:r>
              <a:rPr lang="en-US" smtClean="0"/>
              <a:t> U.S. Environmental Protection Agency</a:t>
            </a:r>
            <a:endParaRPr lang="en-US"/>
          </a:p>
        </p:txBody>
      </p:sp>
      <p:pic>
        <p:nvPicPr>
          <p:cNvPr id="3074" name="Picture 2"/>
          <p:cNvPicPr>
            <a:picLocks noChangeAspect="1" noChangeArrowheads="1"/>
          </p:cNvPicPr>
          <p:nvPr/>
        </p:nvPicPr>
        <p:blipFill>
          <a:blip r:embed="rId2" cstate="print"/>
          <a:srcRect/>
          <a:stretch>
            <a:fillRect/>
          </a:stretch>
        </p:blipFill>
        <p:spPr bwMode="auto">
          <a:xfrm>
            <a:off x="152400" y="2590800"/>
            <a:ext cx="2819400" cy="204213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209800" y="4648200"/>
            <a:ext cx="5143500" cy="85725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3124200" y="2590800"/>
            <a:ext cx="2819400" cy="2031912"/>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6172200" y="2590800"/>
            <a:ext cx="2819400" cy="2026900"/>
          </a:xfrm>
          <a:prstGeom prst="rect">
            <a:avLst/>
          </a:prstGeom>
          <a:noFill/>
          <a:ln w="9525">
            <a:noFill/>
            <a:miter lim="800000"/>
            <a:headEnd/>
            <a:tailEnd/>
          </a:ln>
        </p:spPr>
      </p:pic>
    </p:spTree>
    <p:extLst>
      <p:ext uri="{BB962C8B-B14F-4D97-AF65-F5344CB8AC3E}">
        <p14:creationId xmlns:p14="http://schemas.microsoft.com/office/powerpoint/2010/main" val="2921789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16" t="32839" r="3226" b="31466"/>
          <a:stretch>
            <a:fillRect/>
          </a:stretch>
        </p:blipFill>
        <p:spPr bwMode="auto">
          <a:xfrm>
            <a:off x="838200" y="2209800"/>
            <a:ext cx="7162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5029200"/>
            <a:ext cx="9144000" cy="1323439"/>
          </a:xfrm>
          <a:prstGeom prst="rect">
            <a:avLst/>
          </a:prstGeom>
          <a:noFill/>
        </p:spPr>
        <p:txBody>
          <a:bodyPr wrap="square" rtlCol="0">
            <a:spAutoFit/>
          </a:bodyPr>
          <a:lstStyle/>
          <a:p>
            <a:pPr marL="114300" indent="-114300">
              <a:buFont typeface="Arial" pitchFamily="34" charset="0"/>
              <a:buChar char="•"/>
            </a:pPr>
            <a:r>
              <a:rPr lang="en-US" sz="2000" dirty="0" smtClean="0"/>
              <a:t>Meteorological perturbations are the dominant factor for the entire analysis domain</a:t>
            </a:r>
          </a:p>
          <a:p>
            <a:pPr marL="114300" indent="-114300">
              <a:buFont typeface="Arial" pitchFamily="34" charset="0"/>
              <a:buChar char="•"/>
            </a:pPr>
            <a:r>
              <a:rPr lang="en-US" sz="2000" dirty="0" smtClean="0"/>
              <a:t>The ranking shown here is specific to the pollutant, time period, domain, and ensemble configuration used in this study</a:t>
            </a:r>
            <a:endParaRPr lang="en-US" sz="2000" dirty="0"/>
          </a:p>
        </p:txBody>
      </p:sp>
      <p:sp>
        <p:nvSpPr>
          <p:cNvPr id="4" name="Slide Number Placeholder 3"/>
          <p:cNvSpPr>
            <a:spLocks noGrp="1"/>
          </p:cNvSpPr>
          <p:nvPr>
            <p:ph type="sldNum" sz="quarter" idx="12"/>
          </p:nvPr>
        </p:nvSpPr>
        <p:spPr/>
        <p:txBody>
          <a:bodyPr/>
          <a:lstStyle/>
          <a:p>
            <a:pPr>
              <a:defRPr/>
            </a:pPr>
            <a:fld id="{5E050ACB-783A-4241-9072-1F8C6EACF8F3}"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t> U.S. Environmental Protection Agency</a:t>
            </a:r>
            <a:endParaRPr lang="en-US"/>
          </a:p>
        </p:txBody>
      </p:sp>
      <p:sp>
        <p:nvSpPr>
          <p:cNvPr id="6" name="TextBox 5"/>
          <p:cNvSpPr txBox="1"/>
          <p:nvPr/>
        </p:nvSpPr>
        <p:spPr>
          <a:xfrm>
            <a:off x="0" y="1219200"/>
            <a:ext cx="9144000" cy="707886"/>
          </a:xfrm>
          <a:prstGeom prst="rect">
            <a:avLst/>
          </a:prstGeom>
          <a:noFill/>
        </p:spPr>
        <p:txBody>
          <a:bodyPr wrap="square" rtlCol="0">
            <a:spAutoFit/>
          </a:bodyPr>
          <a:lstStyle/>
          <a:p>
            <a:pPr algn="ctr"/>
            <a:r>
              <a:rPr lang="en-US" sz="2400" dirty="0" smtClean="0"/>
              <a:t>Relative Rank of Various Perturbations</a:t>
            </a:r>
          </a:p>
          <a:p>
            <a:pPr algn="ctr"/>
            <a:r>
              <a:rPr lang="en-US" sz="1600" dirty="0" smtClean="0"/>
              <a:t>Measured by the Coefficient of Variation, Averaged over August 2010, 8-hr DM O</a:t>
            </a:r>
            <a:r>
              <a:rPr lang="en-US" sz="1600" baseline="-25000" dirty="0" smtClean="0"/>
              <a:t>3</a:t>
            </a:r>
            <a:endParaRPr lang="en-US" sz="1600" baseline="-25000" dirty="0"/>
          </a:p>
        </p:txBody>
      </p:sp>
      <p:grpSp>
        <p:nvGrpSpPr>
          <p:cNvPr id="11" name="Group 10"/>
          <p:cNvGrpSpPr/>
          <p:nvPr/>
        </p:nvGrpSpPr>
        <p:grpSpPr>
          <a:xfrm>
            <a:off x="1219200" y="1981200"/>
            <a:ext cx="6553200" cy="400110"/>
            <a:chOff x="1219200" y="1981200"/>
            <a:chExt cx="6553200" cy="400110"/>
          </a:xfrm>
        </p:grpSpPr>
        <p:sp>
          <p:nvSpPr>
            <p:cNvPr id="7" name="TextBox 6"/>
            <p:cNvSpPr txBox="1"/>
            <p:nvPr/>
          </p:nvSpPr>
          <p:spPr>
            <a:xfrm>
              <a:off x="1219200" y="1981200"/>
              <a:ext cx="1676400" cy="400110"/>
            </a:xfrm>
            <a:prstGeom prst="rect">
              <a:avLst/>
            </a:prstGeom>
            <a:noFill/>
          </p:spPr>
          <p:txBody>
            <a:bodyPr wrap="square" rtlCol="0">
              <a:spAutoFit/>
            </a:bodyPr>
            <a:lstStyle/>
            <a:p>
              <a:pPr algn="ctr"/>
              <a:r>
                <a:rPr lang="en-US" sz="2000" dirty="0" smtClean="0"/>
                <a:t>Meteorology</a:t>
              </a:r>
              <a:endParaRPr lang="en-US" sz="2000" dirty="0"/>
            </a:p>
          </p:txBody>
        </p:sp>
        <p:sp>
          <p:nvSpPr>
            <p:cNvPr id="8" name="TextBox 7"/>
            <p:cNvSpPr txBox="1"/>
            <p:nvPr/>
          </p:nvSpPr>
          <p:spPr>
            <a:xfrm>
              <a:off x="3124200" y="1981200"/>
              <a:ext cx="2590800" cy="400110"/>
            </a:xfrm>
            <a:prstGeom prst="rect">
              <a:avLst/>
            </a:prstGeom>
            <a:noFill/>
          </p:spPr>
          <p:txBody>
            <a:bodyPr wrap="square" rtlCol="0">
              <a:spAutoFit/>
            </a:bodyPr>
            <a:lstStyle/>
            <a:p>
              <a:pPr algn="ctr"/>
              <a:r>
                <a:rPr lang="en-US" sz="2000" dirty="0" err="1" smtClean="0"/>
                <a:t>NO</a:t>
              </a:r>
              <a:r>
                <a:rPr lang="en-US" sz="2000" baseline="-25000" dirty="0" err="1" smtClean="0"/>
                <a:t>x</a:t>
              </a:r>
              <a:r>
                <a:rPr lang="en-US" sz="2000" dirty="0" smtClean="0"/>
                <a:t>/VOC Emissions</a:t>
              </a:r>
            </a:p>
          </p:txBody>
        </p:sp>
        <p:sp>
          <p:nvSpPr>
            <p:cNvPr id="9" name="TextBox 8"/>
            <p:cNvSpPr txBox="1"/>
            <p:nvPr/>
          </p:nvSpPr>
          <p:spPr>
            <a:xfrm>
              <a:off x="5715000" y="1981200"/>
              <a:ext cx="2057400" cy="400110"/>
            </a:xfrm>
            <a:prstGeom prst="rect">
              <a:avLst/>
            </a:prstGeom>
            <a:noFill/>
          </p:spPr>
          <p:txBody>
            <a:bodyPr wrap="square" rtlCol="0">
              <a:spAutoFit/>
            </a:bodyPr>
            <a:lstStyle/>
            <a:p>
              <a:pPr algn="ctr"/>
              <a:r>
                <a:rPr lang="en-US" sz="2000" dirty="0" smtClean="0"/>
                <a:t>Grid Resolution</a:t>
              </a:r>
            </a:p>
          </p:txBody>
        </p:sp>
      </p:gr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16" t="75674" r="3226" b="4337"/>
          <a:stretch>
            <a:fillRect/>
          </a:stretch>
        </p:blipFill>
        <p:spPr bwMode="auto">
          <a:xfrm>
            <a:off x="914400" y="4114800"/>
            <a:ext cx="7162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900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181600"/>
            <a:ext cx="8763000" cy="1297126"/>
          </a:xfrm>
          <a:prstGeom prst="rect">
            <a:avLst/>
          </a:prstGeom>
          <a:noFill/>
        </p:spPr>
        <p:txBody>
          <a:bodyPr wrap="square" rtlCol="0">
            <a:normAutofit fontScale="77500" lnSpcReduction="20000"/>
          </a:bodyPr>
          <a:lstStyle/>
          <a:p>
            <a:pPr marL="114300" indent="-114300">
              <a:buFont typeface="Arial" pitchFamily="34" charset="0"/>
              <a:buChar char="•"/>
            </a:pPr>
            <a:r>
              <a:rPr lang="en-US" dirty="0" smtClean="0"/>
              <a:t>While mean observed PM</a:t>
            </a:r>
            <a:r>
              <a:rPr lang="en-US" baseline="-25000" dirty="0" smtClean="0"/>
              <a:t>2.5</a:t>
            </a:r>
            <a:r>
              <a:rPr lang="en-US" dirty="0" smtClean="0"/>
              <a:t> levels appear to be roughly captured by all ensembles for the Holtsville monitor, they are overestimated for the Manhattan monitor</a:t>
            </a:r>
          </a:p>
          <a:p>
            <a:pPr marL="114300" indent="-114300">
              <a:buFont typeface="Arial" pitchFamily="34" charset="0"/>
              <a:buChar char="•"/>
            </a:pPr>
            <a:r>
              <a:rPr lang="en-US" dirty="0" smtClean="0"/>
              <a:t>Grid resolution effects are more pronounced for the Manhattan monitor than the Holtsville monitor</a:t>
            </a:r>
          </a:p>
          <a:p>
            <a:endParaRPr lang="en-US" dirty="0" smtClean="0"/>
          </a:p>
        </p:txBody>
      </p:sp>
      <p:sp>
        <p:nvSpPr>
          <p:cNvPr id="6" name="Slide Number Placeholder 5"/>
          <p:cNvSpPr>
            <a:spLocks noGrp="1"/>
          </p:cNvSpPr>
          <p:nvPr>
            <p:ph type="sldNum" sz="quarter" idx="12"/>
          </p:nvPr>
        </p:nvSpPr>
        <p:spPr/>
        <p:txBody>
          <a:bodyPr/>
          <a:lstStyle/>
          <a:p>
            <a:pPr>
              <a:defRPr/>
            </a:pPr>
            <a:fld id="{5E050ACB-783A-4241-9072-1F8C6EACF8F3}" type="slidenum">
              <a:rPr lang="en-US" smtClean="0"/>
              <a:pPr>
                <a:defRPr/>
              </a:pPr>
              <a:t>9</a:t>
            </a:fld>
            <a:endParaRPr lang="en-US"/>
          </a:p>
        </p:txBody>
      </p:sp>
      <p:sp>
        <p:nvSpPr>
          <p:cNvPr id="7" name="Footer Placeholder 6"/>
          <p:cNvSpPr>
            <a:spLocks noGrp="1"/>
          </p:cNvSpPr>
          <p:nvPr>
            <p:ph type="ftr" sz="quarter" idx="11"/>
          </p:nvPr>
        </p:nvSpPr>
        <p:spPr/>
        <p:txBody>
          <a:bodyPr/>
          <a:lstStyle/>
          <a:p>
            <a:pPr>
              <a:defRPr/>
            </a:pPr>
            <a:r>
              <a:rPr lang="en-US" smtClean="0"/>
              <a:t> U.S. Environmental Protection Agency</a:t>
            </a:r>
            <a:endParaRPr lang="en-US"/>
          </a:p>
        </p:txBody>
      </p:sp>
      <p:sp>
        <p:nvSpPr>
          <p:cNvPr id="8" name="TextBox 7"/>
          <p:cNvSpPr txBox="1"/>
          <p:nvPr/>
        </p:nvSpPr>
        <p:spPr>
          <a:xfrm>
            <a:off x="381000" y="1143000"/>
            <a:ext cx="8517748" cy="457199"/>
          </a:xfrm>
          <a:prstGeom prst="rect">
            <a:avLst/>
          </a:prstGeom>
          <a:noFill/>
        </p:spPr>
        <p:txBody>
          <a:bodyPr wrap="square" rtlCol="0">
            <a:normAutofit fontScale="85000" lnSpcReduction="10000"/>
          </a:bodyPr>
          <a:lstStyle/>
          <a:p>
            <a:pPr algn="ctr"/>
            <a:r>
              <a:rPr lang="en-US" dirty="0" smtClean="0"/>
              <a:t>Example: Observed and Ensemble 24-Hr Average PM</a:t>
            </a:r>
            <a:r>
              <a:rPr lang="en-US" baseline="-25000" dirty="0" smtClean="0"/>
              <a:t>2.5</a:t>
            </a:r>
            <a:r>
              <a:rPr lang="en-US" dirty="0" smtClean="0"/>
              <a:t>, Jan/Feb 2011</a:t>
            </a:r>
            <a:endParaRPr lang="en-US" dirty="0"/>
          </a:p>
        </p:txBody>
      </p:sp>
      <p:sp>
        <p:nvSpPr>
          <p:cNvPr id="9" name="TextBox 8"/>
          <p:cNvSpPr txBox="1"/>
          <p:nvPr/>
        </p:nvSpPr>
        <p:spPr>
          <a:xfrm>
            <a:off x="838200" y="1524000"/>
            <a:ext cx="3124200" cy="400110"/>
          </a:xfrm>
          <a:prstGeom prst="rect">
            <a:avLst/>
          </a:prstGeom>
          <a:noFill/>
        </p:spPr>
        <p:txBody>
          <a:bodyPr wrap="square" rtlCol="0">
            <a:spAutoFit/>
          </a:bodyPr>
          <a:lstStyle/>
          <a:p>
            <a:pPr algn="ctr"/>
            <a:r>
              <a:rPr lang="en-US" sz="2000" dirty="0" smtClean="0"/>
              <a:t>Holtsville, NY</a:t>
            </a:r>
            <a:endParaRPr lang="en-US" sz="2000" dirty="0"/>
          </a:p>
        </p:txBody>
      </p:sp>
      <p:sp>
        <p:nvSpPr>
          <p:cNvPr id="10" name="TextBox 9"/>
          <p:cNvSpPr txBox="1"/>
          <p:nvPr/>
        </p:nvSpPr>
        <p:spPr>
          <a:xfrm>
            <a:off x="5105400" y="1524000"/>
            <a:ext cx="3124200" cy="400110"/>
          </a:xfrm>
          <a:prstGeom prst="rect">
            <a:avLst/>
          </a:prstGeom>
          <a:noFill/>
        </p:spPr>
        <p:txBody>
          <a:bodyPr wrap="square" rtlCol="0">
            <a:spAutoFit/>
          </a:bodyPr>
          <a:lstStyle/>
          <a:p>
            <a:pPr algn="ctr"/>
            <a:r>
              <a:rPr lang="en-US" sz="2000" dirty="0" smtClean="0"/>
              <a:t>Manhattan, NY</a:t>
            </a:r>
            <a:endParaRPr lang="en-US" sz="2000" dirty="0"/>
          </a:p>
        </p:txBody>
      </p:sp>
      <p:pic>
        <p:nvPicPr>
          <p:cNvPr id="2050" name="Picture 2"/>
          <p:cNvPicPr>
            <a:picLocks noChangeAspect="1" noChangeArrowheads="1"/>
          </p:cNvPicPr>
          <p:nvPr/>
        </p:nvPicPr>
        <p:blipFill>
          <a:blip r:embed="rId2" cstate="print"/>
          <a:srcRect/>
          <a:stretch>
            <a:fillRect/>
          </a:stretch>
        </p:blipFill>
        <p:spPr bwMode="auto">
          <a:xfrm>
            <a:off x="457200" y="1828800"/>
            <a:ext cx="3586163" cy="336755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833190" y="1828800"/>
            <a:ext cx="3548810" cy="3352800"/>
          </a:xfrm>
          <a:prstGeom prst="rect">
            <a:avLst/>
          </a:prstGeom>
          <a:noFill/>
          <a:ln w="9525">
            <a:noFill/>
            <a:miter lim="800000"/>
            <a:headEnd/>
            <a:tailEnd/>
          </a:ln>
        </p:spPr>
      </p:pic>
    </p:spTree>
    <p:extLst>
      <p:ext uri="{BB962C8B-B14F-4D97-AF65-F5344CB8AC3E}">
        <p14:creationId xmlns:p14="http://schemas.microsoft.com/office/powerpoint/2010/main" val="3884648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generalEPApowerpoint3">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generalEPApowerpoint3</Template>
  <TotalTime>981</TotalTime>
  <Words>1998</Words>
  <Application>Microsoft Office PowerPoint</Application>
  <PresentationFormat>On-screen Show (4:3)</PresentationFormat>
  <Paragraphs>192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generalEPApowerpoint3</vt:lpstr>
      <vt:lpstr>Effects of Grid Resolution and Perturbations in Meteorology and Emissions on Air Quality Simulations Over the Greater New York City Region</vt:lpstr>
      <vt:lpstr>PowerPoint Presentation</vt:lpstr>
      <vt:lpstr>Overview</vt:lpstr>
      <vt:lpstr>Overview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US-EPA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Christian Hogrefe</dc:creator>
  <cp:lastModifiedBy>Christian</cp:lastModifiedBy>
  <cp:revision>105</cp:revision>
  <dcterms:created xsi:type="dcterms:W3CDTF">2011-10-11T18:20:43Z</dcterms:created>
  <dcterms:modified xsi:type="dcterms:W3CDTF">2011-10-23T15:36:06Z</dcterms:modified>
</cp:coreProperties>
</file>