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22" r:id="rId3"/>
    <p:sldId id="326" r:id="rId4"/>
    <p:sldId id="317" r:id="rId5"/>
    <p:sldId id="280" r:id="rId6"/>
    <p:sldId id="281" r:id="rId7"/>
    <p:sldId id="295" r:id="rId8"/>
    <p:sldId id="296" r:id="rId9"/>
    <p:sldId id="309" r:id="rId10"/>
    <p:sldId id="294" r:id="rId11"/>
    <p:sldId id="310" r:id="rId12"/>
    <p:sldId id="308" r:id="rId13"/>
    <p:sldId id="320" r:id="rId14"/>
    <p:sldId id="277" r:id="rId15"/>
    <p:sldId id="334" r:id="rId16"/>
    <p:sldId id="337" r:id="rId17"/>
    <p:sldId id="321" r:id="rId18"/>
    <p:sldId id="330" r:id="rId19"/>
    <p:sldId id="300" r:id="rId20"/>
    <p:sldId id="336" r:id="rId21"/>
    <p:sldId id="331" r:id="rId22"/>
    <p:sldId id="332" r:id="rId23"/>
    <p:sldId id="333" r:id="rId24"/>
  </p:sldIdLst>
  <p:sldSz cx="9144000" cy="6858000" type="screen4x3"/>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at Dolwick" initials="pdd" lastIdx="8"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27" autoAdjust="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90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38C86FB-DD61-410A-BB60-3682D99FBD67}" type="datetimeFigureOut">
              <a:rPr lang="en-US" smtClean="0"/>
              <a:pPr/>
              <a:t>10/24/2011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46BBBFB-44F8-4551-9723-40F0D057C610}"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8C86FB-DD61-410A-BB60-3682D99FBD67}" type="datetimeFigureOut">
              <a:rPr lang="en-US" smtClean="0"/>
              <a:pPr/>
              <a:t>10/24/2011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46BBBFB-44F8-4551-9723-40F0D057C610}"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8C86FB-DD61-410A-BB60-3682D99FBD67}" type="datetimeFigureOut">
              <a:rPr lang="en-US" smtClean="0"/>
              <a:pPr/>
              <a:t>10/24/2011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46BBBFB-44F8-4551-9723-40F0D057C610}"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8C86FB-DD61-410A-BB60-3682D99FBD67}" type="datetimeFigureOut">
              <a:rPr lang="en-US" smtClean="0"/>
              <a:pPr/>
              <a:t>10/24/2011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46BBBFB-44F8-4551-9723-40F0D057C610}"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8C86FB-DD61-410A-BB60-3682D99FBD67}" type="datetimeFigureOut">
              <a:rPr lang="en-US" smtClean="0"/>
              <a:pPr/>
              <a:t>10/24/2011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46BBBFB-44F8-4551-9723-40F0D057C610}"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8C86FB-DD61-410A-BB60-3682D99FBD67}" type="datetimeFigureOut">
              <a:rPr lang="en-US" smtClean="0"/>
              <a:pPr/>
              <a:t>10/24/2011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46BBBFB-44F8-4551-9723-40F0D057C610}"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38C86FB-DD61-410A-BB60-3682D99FBD67}" type="datetimeFigureOut">
              <a:rPr lang="en-US" smtClean="0"/>
              <a:pPr/>
              <a:t>10/24/2011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46BBBFB-44F8-4551-9723-40F0D057C610}"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8C86FB-DD61-410A-BB60-3682D99FBD67}" type="datetimeFigureOut">
              <a:rPr lang="en-US" smtClean="0"/>
              <a:pPr/>
              <a:t>10/24/2011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46BBBFB-44F8-4551-9723-40F0D057C610}"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8C86FB-DD61-410A-BB60-3682D99FBD67}" type="datetimeFigureOut">
              <a:rPr lang="en-US" smtClean="0"/>
              <a:pPr/>
              <a:t>10/24/2011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46BBBFB-44F8-4551-9723-40F0D057C610}"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8C86FB-DD61-410A-BB60-3682D99FBD67}" type="datetimeFigureOut">
              <a:rPr lang="en-US" smtClean="0"/>
              <a:pPr/>
              <a:t>10/24/2011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46BBBFB-44F8-4551-9723-40F0D057C610}"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8C86FB-DD61-410A-BB60-3682D99FBD67}" type="datetimeFigureOut">
              <a:rPr lang="en-US" smtClean="0"/>
              <a:pPr/>
              <a:t>10/24/2011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46BBBFB-44F8-4551-9723-40F0D057C610}"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8C86FB-DD61-410A-BB60-3682D99FBD67}" type="datetimeFigureOut">
              <a:rPr lang="en-US" smtClean="0"/>
              <a:pPr/>
              <a:t>10/24/2011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6BBBFB-44F8-4551-9723-40F0D057C610}"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www.clearonmoney.com/dw/lib/exe/fetch.php?media=public:us_ip2011-05.png" TargetMode="Externa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Did the recession impact recent decreases in observed sulfate concentrations?</a:t>
            </a:r>
          </a:p>
        </p:txBody>
      </p:sp>
      <p:sp>
        <p:nvSpPr>
          <p:cNvPr id="3" name="Subtitle 2"/>
          <p:cNvSpPr>
            <a:spLocks noGrp="1"/>
          </p:cNvSpPr>
          <p:nvPr>
            <p:ph type="subTitle" idx="1"/>
          </p:nvPr>
        </p:nvSpPr>
        <p:spPr/>
        <p:txBody>
          <a:bodyPr>
            <a:normAutofit/>
          </a:bodyPr>
          <a:lstStyle/>
          <a:p>
            <a:r>
              <a:rPr lang="en-US" dirty="0" err="1" smtClean="0"/>
              <a:t>Shao</a:t>
            </a:r>
            <a:r>
              <a:rPr lang="en-US" dirty="0" smtClean="0"/>
              <a:t>-Hang Chu,</a:t>
            </a:r>
          </a:p>
          <a:p>
            <a:r>
              <a:rPr lang="en-US" dirty="0" smtClean="0"/>
              <a:t>US EPA/OAQPS/AQAD</a:t>
            </a:r>
          </a:p>
          <a:p>
            <a:r>
              <a:rPr lang="en-US" dirty="0" smtClean="0"/>
              <a:t>October, 2011</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Changes in 95</a:t>
            </a:r>
            <a:r>
              <a:rPr lang="en-US" baseline="30000" dirty="0" smtClean="0"/>
              <a:t>th</a:t>
            </a:r>
            <a:r>
              <a:rPr lang="en-US" dirty="0" smtClean="0"/>
              <a:t> Percentile Sulfate </a:t>
            </a:r>
            <a:br>
              <a:rPr lang="en-US" dirty="0" smtClean="0"/>
            </a:br>
            <a:r>
              <a:rPr lang="en-US" dirty="0" smtClean="0"/>
              <a:t>45 Major Urban Areas, Nationwide</a:t>
            </a:r>
            <a:endParaRPr lang="en-US" dirty="0"/>
          </a:p>
        </p:txBody>
      </p:sp>
      <p:pic>
        <p:nvPicPr>
          <p:cNvPr id="16386" name="Picture 2"/>
          <p:cNvPicPr>
            <a:picLocks noGrp="1" noChangeAspect="1" noChangeArrowheads="1"/>
          </p:cNvPicPr>
          <p:nvPr>
            <p:ph idx="1"/>
          </p:nvPr>
        </p:nvPicPr>
        <p:blipFill>
          <a:blip r:embed="rId2" cstate="print"/>
          <a:srcRect/>
          <a:stretch>
            <a:fillRect/>
          </a:stretch>
        </p:blipFill>
        <p:spPr bwMode="auto">
          <a:xfrm>
            <a:off x="1851034" y="1600200"/>
            <a:ext cx="5441932" cy="4525963"/>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Changes in 95</a:t>
            </a:r>
            <a:r>
              <a:rPr lang="en-US" baseline="30000" dirty="0" smtClean="0"/>
              <a:t>th</a:t>
            </a:r>
            <a:r>
              <a:rPr lang="en-US" dirty="0" smtClean="0"/>
              <a:t> Percentile Sulfate </a:t>
            </a:r>
            <a:br>
              <a:rPr lang="en-US" dirty="0" smtClean="0"/>
            </a:br>
            <a:r>
              <a:rPr lang="en-US" dirty="0" smtClean="0"/>
              <a:t>30 Major Urban Areas, Eastern US</a:t>
            </a:r>
            <a:endParaRPr lang="en-US" dirty="0"/>
          </a:p>
        </p:txBody>
      </p:sp>
      <p:pic>
        <p:nvPicPr>
          <p:cNvPr id="16386" name="Picture 2"/>
          <p:cNvPicPr>
            <a:picLocks noGrp="1" noChangeAspect="1" noChangeArrowheads="1"/>
          </p:cNvPicPr>
          <p:nvPr>
            <p:ph idx="1"/>
          </p:nvPr>
        </p:nvPicPr>
        <p:blipFill>
          <a:blip r:embed="rId2" cstate="print"/>
          <a:srcRect/>
          <a:stretch>
            <a:fillRect/>
          </a:stretch>
        </p:blipFill>
        <p:spPr bwMode="auto">
          <a:xfrm>
            <a:off x="1851034" y="1600200"/>
            <a:ext cx="5441932" cy="4525963"/>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Changes in 95</a:t>
            </a:r>
            <a:r>
              <a:rPr lang="en-US" baseline="30000" dirty="0" smtClean="0"/>
              <a:t>th</a:t>
            </a:r>
            <a:r>
              <a:rPr lang="en-US" dirty="0" smtClean="0"/>
              <a:t> Percentile Sulfate </a:t>
            </a:r>
            <a:br>
              <a:rPr lang="en-US" dirty="0" smtClean="0"/>
            </a:br>
            <a:r>
              <a:rPr lang="en-US" dirty="0" smtClean="0"/>
              <a:t>15 Major Urban Areas, Western US</a:t>
            </a:r>
            <a:endParaRPr lang="en-US" dirty="0"/>
          </a:p>
        </p:txBody>
      </p:sp>
      <p:pic>
        <p:nvPicPr>
          <p:cNvPr id="18434" name="Picture 2"/>
          <p:cNvPicPr>
            <a:picLocks noGrp="1" noChangeAspect="1" noChangeArrowheads="1"/>
          </p:cNvPicPr>
          <p:nvPr>
            <p:ph idx="1"/>
          </p:nvPr>
        </p:nvPicPr>
        <p:blipFill>
          <a:blip r:embed="rId2" cstate="print"/>
          <a:srcRect/>
          <a:stretch>
            <a:fillRect/>
          </a:stretch>
        </p:blipFill>
        <p:spPr bwMode="auto">
          <a:xfrm>
            <a:off x="1851034" y="1600200"/>
            <a:ext cx="5441932" cy="4525963"/>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SO</a:t>
            </a:r>
            <a:r>
              <a:rPr lang="en-US" sz="3600" baseline="-25000" dirty="0" smtClean="0"/>
              <a:t>2</a:t>
            </a:r>
            <a:r>
              <a:rPr lang="en-US" sz="3600" dirty="0" smtClean="0"/>
              <a:t> Emissions and Heat Input Trend Nationwide</a:t>
            </a:r>
            <a:br>
              <a:rPr lang="en-US" sz="3600" dirty="0" smtClean="0"/>
            </a:br>
            <a:r>
              <a:rPr lang="en-US" sz="2000" dirty="0" smtClean="0"/>
              <a:t>Data: US EPA 2010, 2011</a:t>
            </a:r>
            <a:endParaRPr lang="en-US" sz="2000" dirty="0"/>
          </a:p>
        </p:txBody>
      </p:sp>
      <p:pic>
        <p:nvPicPr>
          <p:cNvPr id="3" name="Picture 3"/>
          <p:cNvPicPr>
            <a:picLocks noGrp="1" noChangeAspect="1" noChangeArrowheads="1"/>
          </p:cNvPicPr>
          <p:nvPr>
            <p:ph idx="1"/>
          </p:nvPr>
        </p:nvPicPr>
        <p:blipFill>
          <a:blip r:embed="rId2" cstate="print"/>
          <a:srcRect/>
          <a:stretch>
            <a:fillRect/>
          </a:stretch>
        </p:blipFill>
        <p:spPr bwMode="auto">
          <a:xfrm>
            <a:off x="1851034" y="1600200"/>
            <a:ext cx="5441932" cy="4525963"/>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Federal Reserve's Monthly Index of Industrial Production</a:t>
            </a:r>
            <a:endParaRPr lang="en-US" dirty="0"/>
          </a:p>
        </p:txBody>
      </p:sp>
      <p:pic>
        <p:nvPicPr>
          <p:cNvPr id="3" name="Picture 2" descr="http://www.clearonmoney.com/dw/lib/exe/fetch.php?w=480&amp;media=public:us_ip2011-05.png">
            <a:hlinkClick r:id="rId2" tooltip="&quot;public:us_ip2011-05.png&quot;"/>
          </p:cNvPr>
          <p:cNvPicPr/>
          <p:nvPr/>
        </p:nvPicPr>
        <p:blipFill>
          <a:blip r:embed="rId3" cstate="print"/>
          <a:srcRect/>
          <a:stretch>
            <a:fillRect/>
          </a:stretch>
        </p:blipFill>
        <p:spPr bwMode="auto">
          <a:xfrm>
            <a:off x="990600" y="1524000"/>
            <a:ext cx="7239000" cy="457200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t>Actual and Projected Percent Changes</a:t>
            </a:r>
            <a:br>
              <a:rPr lang="en-US" sz="4000" dirty="0" smtClean="0"/>
            </a:br>
            <a:r>
              <a:rPr lang="en-US" sz="4000" dirty="0" smtClean="0"/>
              <a:t>in SO</a:t>
            </a:r>
            <a:r>
              <a:rPr lang="en-US" sz="4000" baseline="-25000" dirty="0" smtClean="0"/>
              <a:t>2</a:t>
            </a:r>
            <a:r>
              <a:rPr lang="en-US" sz="4000" dirty="0" smtClean="0"/>
              <a:t> Emissions and Heat Input</a:t>
            </a:r>
            <a:r>
              <a:rPr lang="en-US" dirty="0" smtClean="0"/>
              <a:t/>
            </a:r>
            <a:br>
              <a:rPr lang="en-US" dirty="0" smtClean="0"/>
            </a:br>
            <a:r>
              <a:rPr lang="en-US" sz="2200" dirty="0" smtClean="0"/>
              <a:t>Data: US EPA 2011</a:t>
            </a:r>
            <a:endParaRPr lang="en-US" sz="2200" baseline="-25000"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1851034" y="1600200"/>
            <a:ext cx="5441932" cy="4525963"/>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Impact of Lower Power Demand in 2008-2009 </a:t>
            </a:r>
            <a:r>
              <a:rPr lang="en-US" sz="3600" smtClean="0"/>
              <a:t>Recession </a:t>
            </a:r>
            <a:r>
              <a:rPr lang="en-US" sz="3600" smtClean="0"/>
              <a:t>on </a:t>
            </a:r>
            <a:r>
              <a:rPr lang="en-US" sz="3600" dirty="0" smtClean="0"/>
              <a:t>Accelerated SO</a:t>
            </a:r>
            <a:r>
              <a:rPr lang="en-US" sz="3600" baseline="-25000" dirty="0" smtClean="0"/>
              <a:t>2</a:t>
            </a:r>
            <a:r>
              <a:rPr lang="en-US" sz="3600" dirty="0" smtClean="0"/>
              <a:t> Emission Decline </a:t>
            </a:r>
            <a:r>
              <a:rPr lang="en-US" dirty="0" smtClean="0"/>
              <a:t/>
            </a:r>
            <a:br>
              <a:rPr lang="en-US" dirty="0" smtClean="0"/>
            </a:br>
            <a:r>
              <a:rPr lang="en-US" sz="2200" dirty="0" smtClean="0"/>
              <a:t>Data: US EPA 2010</a:t>
            </a:r>
            <a:endParaRPr lang="en-US" sz="2200" dirty="0"/>
          </a:p>
        </p:txBody>
      </p:sp>
      <p:sp>
        <p:nvSpPr>
          <p:cNvPr id="3" name="Content Placeholder 2"/>
          <p:cNvSpPr>
            <a:spLocks noGrp="1"/>
          </p:cNvSpPr>
          <p:nvPr>
            <p:ph idx="1"/>
          </p:nvPr>
        </p:nvSpPr>
        <p:spPr>
          <a:xfrm>
            <a:off x="381000" y="1600200"/>
            <a:ext cx="8382000" cy="4724400"/>
          </a:xfrm>
        </p:spPr>
        <p:txBody>
          <a:bodyPr>
            <a:normAutofit fontScale="55000" lnSpcReduction="20000"/>
          </a:bodyPr>
          <a:lstStyle/>
          <a:p>
            <a:r>
              <a:rPr lang="en-US" dirty="0" smtClean="0"/>
              <a:t>2007 ARP SO</a:t>
            </a:r>
            <a:r>
              <a:rPr lang="en-US" baseline="-25000" dirty="0" smtClean="0"/>
              <a:t>2</a:t>
            </a:r>
            <a:r>
              <a:rPr lang="en-US" dirty="0" smtClean="0"/>
              <a:t> Emission Rate (ER)</a:t>
            </a:r>
          </a:p>
          <a:p>
            <a:pPr>
              <a:buNone/>
            </a:pPr>
            <a:r>
              <a:rPr lang="en-US" dirty="0" smtClean="0"/>
              <a:t>	ER</a:t>
            </a:r>
            <a:r>
              <a:rPr lang="en-US" baseline="-25000" dirty="0" smtClean="0"/>
              <a:t>07 	</a:t>
            </a:r>
            <a:r>
              <a:rPr lang="en-US" dirty="0" smtClean="0"/>
              <a:t>= 0.64 lb/MMBTU </a:t>
            </a:r>
          </a:p>
          <a:p>
            <a:pPr>
              <a:buNone/>
            </a:pPr>
            <a:r>
              <a:rPr lang="en-US" dirty="0" smtClean="0"/>
              <a:t>		= 3.2 x 10</a:t>
            </a:r>
            <a:r>
              <a:rPr lang="en-US" baseline="30000" dirty="0" smtClean="0"/>
              <a:t>-4  </a:t>
            </a:r>
            <a:r>
              <a:rPr lang="en-US" dirty="0" smtClean="0"/>
              <a:t>TON/MMBTU</a:t>
            </a:r>
          </a:p>
          <a:p>
            <a:r>
              <a:rPr lang="en-US" dirty="0" smtClean="0"/>
              <a:t>ARP Heat Input Change Nationwide from 2007 to 2009 </a:t>
            </a:r>
          </a:p>
          <a:p>
            <a:pPr>
              <a:buNone/>
            </a:pPr>
            <a:r>
              <a:rPr lang="en-US" dirty="0" smtClean="0"/>
              <a:t>	D</a:t>
            </a:r>
            <a:r>
              <a:rPr lang="en-US" baseline="-25000" dirty="0" smtClean="0"/>
              <a:t>HI</a:t>
            </a:r>
            <a:r>
              <a:rPr lang="en-US" dirty="0" smtClean="0"/>
              <a:t> 	= HI</a:t>
            </a:r>
            <a:r>
              <a:rPr lang="en-US" baseline="-25000" dirty="0" smtClean="0"/>
              <a:t>2009</a:t>
            </a:r>
            <a:r>
              <a:rPr lang="en-US" dirty="0" smtClean="0"/>
              <a:t> - HI</a:t>
            </a:r>
            <a:r>
              <a:rPr lang="en-US" baseline="-25000" dirty="0" smtClean="0"/>
              <a:t>2007</a:t>
            </a:r>
            <a:endParaRPr lang="en-US" dirty="0" smtClean="0"/>
          </a:p>
          <a:p>
            <a:pPr>
              <a:buNone/>
            </a:pPr>
            <a:r>
              <a:rPr lang="en-US" dirty="0" smtClean="0"/>
              <a:t>		= (24.971 – 27.744) x 10</a:t>
            </a:r>
            <a:r>
              <a:rPr lang="en-US" baseline="30000" dirty="0" smtClean="0"/>
              <a:t>9 </a:t>
            </a:r>
            <a:r>
              <a:rPr lang="en-US" dirty="0" smtClean="0"/>
              <a:t>MMBTU </a:t>
            </a:r>
          </a:p>
          <a:p>
            <a:pPr>
              <a:buNone/>
            </a:pPr>
            <a:r>
              <a:rPr lang="en-US" dirty="0" smtClean="0"/>
              <a:t>		= - 2.773 x 10</a:t>
            </a:r>
            <a:r>
              <a:rPr lang="en-US" baseline="30000" dirty="0" smtClean="0"/>
              <a:t>9</a:t>
            </a:r>
            <a:r>
              <a:rPr lang="en-US" dirty="0" smtClean="0"/>
              <a:t> MMBTU  --- Heat Input Reduction --&gt; Reduced Power Demand</a:t>
            </a:r>
          </a:p>
          <a:p>
            <a:r>
              <a:rPr lang="en-US" dirty="0" smtClean="0"/>
              <a:t>SO</a:t>
            </a:r>
            <a:r>
              <a:rPr lang="en-US" baseline="-25000" dirty="0" smtClean="0"/>
              <a:t>2</a:t>
            </a:r>
            <a:r>
              <a:rPr lang="en-US" dirty="0" smtClean="0"/>
              <a:t> Emission Change due to Heat Input Decrease from 2007 to 2009 (ER = ER</a:t>
            </a:r>
            <a:r>
              <a:rPr lang="en-US" baseline="-25000" dirty="0" smtClean="0"/>
              <a:t>07</a:t>
            </a:r>
            <a:r>
              <a:rPr lang="en-US" dirty="0" smtClean="0"/>
              <a:t>)</a:t>
            </a:r>
          </a:p>
          <a:p>
            <a:pPr>
              <a:buNone/>
            </a:pPr>
            <a:r>
              <a:rPr lang="en-US" dirty="0" smtClean="0"/>
              <a:t>	 DE</a:t>
            </a:r>
            <a:r>
              <a:rPr lang="en-US" baseline="-25000" dirty="0" smtClean="0"/>
              <a:t>HI</a:t>
            </a:r>
            <a:r>
              <a:rPr lang="en-US" dirty="0" smtClean="0"/>
              <a:t> 	= ER</a:t>
            </a:r>
            <a:r>
              <a:rPr lang="en-US" baseline="-25000" dirty="0" smtClean="0"/>
              <a:t>07</a:t>
            </a:r>
            <a:r>
              <a:rPr lang="en-US" dirty="0" smtClean="0"/>
              <a:t> x D</a:t>
            </a:r>
            <a:r>
              <a:rPr lang="en-US" baseline="-25000" dirty="0" smtClean="0"/>
              <a:t>HI</a:t>
            </a:r>
            <a:r>
              <a:rPr lang="en-US" dirty="0" smtClean="0"/>
              <a:t>     			</a:t>
            </a:r>
            <a:endParaRPr lang="en-US" baseline="-25000" dirty="0" smtClean="0"/>
          </a:p>
          <a:p>
            <a:pPr>
              <a:buNone/>
            </a:pPr>
            <a:r>
              <a:rPr lang="en-US" baseline="-25000" dirty="0" smtClean="0"/>
              <a:t>		</a:t>
            </a:r>
            <a:r>
              <a:rPr lang="en-US" dirty="0" smtClean="0"/>
              <a:t>= - 8.8736 x 10</a:t>
            </a:r>
            <a:r>
              <a:rPr lang="en-US" baseline="30000" dirty="0" smtClean="0"/>
              <a:t>5</a:t>
            </a:r>
            <a:r>
              <a:rPr lang="en-US" dirty="0" smtClean="0"/>
              <a:t> TON  --- SO</a:t>
            </a:r>
            <a:r>
              <a:rPr lang="en-US" baseline="-25000" dirty="0" smtClean="0"/>
              <a:t>2</a:t>
            </a:r>
            <a:r>
              <a:rPr lang="en-US" dirty="0" smtClean="0"/>
              <a:t> Emission Decrease due to Lower Power Demand</a:t>
            </a:r>
          </a:p>
          <a:p>
            <a:r>
              <a:rPr lang="en-US" dirty="0" smtClean="0"/>
              <a:t>Observed Total ARP SO</a:t>
            </a:r>
            <a:r>
              <a:rPr lang="en-US" baseline="-25000" dirty="0" smtClean="0"/>
              <a:t>2</a:t>
            </a:r>
            <a:r>
              <a:rPr lang="en-US" dirty="0" smtClean="0"/>
              <a:t> Emission Decrease Nationwide from 2007 to 2009 </a:t>
            </a:r>
          </a:p>
          <a:p>
            <a:pPr>
              <a:buNone/>
            </a:pPr>
            <a:r>
              <a:rPr lang="en-US" dirty="0" smtClean="0"/>
              <a:t>	DE</a:t>
            </a:r>
            <a:r>
              <a:rPr lang="en-US" baseline="-25000" dirty="0" smtClean="0"/>
              <a:t>TOT</a:t>
            </a:r>
            <a:r>
              <a:rPr lang="en-US" dirty="0" smtClean="0"/>
              <a:t> 	= E</a:t>
            </a:r>
            <a:r>
              <a:rPr lang="en-US" baseline="-25000" dirty="0" smtClean="0"/>
              <a:t>2009</a:t>
            </a:r>
            <a:r>
              <a:rPr lang="en-US" dirty="0" smtClean="0"/>
              <a:t> - E</a:t>
            </a:r>
            <a:r>
              <a:rPr lang="en-US" baseline="-25000" dirty="0" smtClean="0"/>
              <a:t>2007</a:t>
            </a:r>
          </a:p>
          <a:p>
            <a:pPr>
              <a:buNone/>
            </a:pPr>
            <a:r>
              <a:rPr lang="en-US" baseline="-25000" dirty="0" smtClean="0"/>
              <a:t>		</a:t>
            </a:r>
            <a:r>
              <a:rPr lang="en-US" dirty="0" smtClean="0"/>
              <a:t>=  (5.724 – 8.934) x 10</a:t>
            </a:r>
            <a:r>
              <a:rPr lang="en-US" baseline="30000" dirty="0" smtClean="0"/>
              <a:t>6</a:t>
            </a:r>
            <a:r>
              <a:rPr lang="en-US" dirty="0" smtClean="0"/>
              <a:t> TON</a:t>
            </a:r>
          </a:p>
          <a:p>
            <a:pPr>
              <a:buNone/>
            </a:pPr>
            <a:r>
              <a:rPr lang="en-US" dirty="0" smtClean="0"/>
              <a:t>		= - 3.21 x 10</a:t>
            </a:r>
            <a:r>
              <a:rPr lang="en-US" baseline="30000" dirty="0" smtClean="0"/>
              <a:t>6</a:t>
            </a:r>
            <a:r>
              <a:rPr lang="en-US" dirty="0" smtClean="0"/>
              <a:t> TON</a:t>
            </a:r>
          </a:p>
          <a:p>
            <a:r>
              <a:rPr lang="en-US" dirty="0" smtClean="0"/>
              <a:t>Percent SO</a:t>
            </a:r>
            <a:r>
              <a:rPr lang="en-US" baseline="-25000" dirty="0" smtClean="0"/>
              <a:t>2 </a:t>
            </a:r>
            <a:r>
              <a:rPr lang="en-US" dirty="0" smtClean="0"/>
              <a:t>Reduction due to lower power Demand in 2008 and 2009 Nationwide</a:t>
            </a:r>
          </a:p>
          <a:p>
            <a:pPr>
              <a:buNone/>
            </a:pPr>
            <a:r>
              <a:rPr lang="en-US" dirty="0" smtClean="0"/>
              <a:t>	PR</a:t>
            </a:r>
            <a:r>
              <a:rPr lang="en-US" baseline="-25000" dirty="0" smtClean="0"/>
              <a:t>HI</a:t>
            </a:r>
            <a:r>
              <a:rPr lang="en-US" dirty="0" smtClean="0"/>
              <a:t> 	= 100% x DE</a:t>
            </a:r>
            <a:r>
              <a:rPr lang="en-US" baseline="-25000" dirty="0" smtClean="0"/>
              <a:t>HI</a:t>
            </a:r>
            <a:r>
              <a:rPr lang="en-US" dirty="0" smtClean="0"/>
              <a:t> / DE</a:t>
            </a:r>
            <a:r>
              <a:rPr lang="en-US" baseline="-25000" dirty="0" smtClean="0"/>
              <a:t>TOT</a:t>
            </a:r>
            <a:r>
              <a:rPr lang="en-US" dirty="0" smtClean="0"/>
              <a:t> 	</a:t>
            </a:r>
          </a:p>
          <a:p>
            <a:pPr>
              <a:buNone/>
            </a:pPr>
            <a:r>
              <a:rPr lang="en-US" dirty="0" smtClean="0"/>
              <a:t>		</a:t>
            </a:r>
            <a:r>
              <a:rPr lang="en-US" smtClean="0"/>
              <a:t>= 27.64</a:t>
            </a:r>
            <a:r>
              <a:rPr lang="en-US" dirty="0" smtClean="0"/>
              <a:t>%  </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and Discussions</a:t>
            </a:r>
            <a:endParaRPr lang="en-US" dirty="0"/>
          </a:p>
        </p:txBody>
      </p:sp>
      <p:sp>
        <p:nvSpPr>
          <p:cNvPr id="3" name="Content Placeholder 2"/>
          <p:cNvSpPr>
            <a:spLocks noGrp="1"/>
          </p:cNvSpPr>
          <p:nvPr>
            <p:ph idx="1"/>
          </p:nvPr>
        </p:nvSpPr>
        <p:spPr>
          <a:xfrm>
            <a:off x="457200" y="1295400"/>
            <a:ext cx="8229600" cy="5257800"/>
          </a:xfrm>
        </p:spPr>
        <p:txBody>
          <a:bodyPr>
            <a:normAutofit fontScale="40000" lnSpcReduction="20000"/>
          </a:bodyPr>
          <a:lstStyle/>
          <a:p>
            <a:r>
              <a:rPr lang="en-US" sz="6200" dirty="0" smtClean="0"/>
              <a:t>2002-2009 sulfate concentration data in 45 major urban areas in the US have been analyzed.  The results indicate that both meteorology and SO</a:t>
            </a:r>
            <a:r>
              <a:rPr lang="en-US" sz="6200" baseline="-25000" dirty="0" smtClean="0"/>
              <a:t>2</a:t>
            </a:r>
            <a:r>
              <a:rPr lang="en-US" sz="6200" dirty="0" smtClean="0"/>
              <a:t> emission decreases were responsible for the accelerated sulfate decline observed in most urban areas in the US in 2008 and 2009.</a:t>
            </a:r>
          </a:p>
          <a:p>
            <a:pPr marL="342900" lvl="1" indent="-342900">
              <a:buFont typeface="Arial" pitchFamily="34" charset="0"/>
              <a:buChar char="•"/>
            </a:pPr>
            <a:r>
              <a:rPr lang="en-US" sz="6200" dirty="0" smtClean="0"/>
              <a:t>Comparing the long-term SO</a:t>
            </a:r>
            <a:r>
              <a:rPr lang="en-US" sz="6200" baseline="-25000" dirty="0" smtClean="0"/>
              <a:t>2</a:t>
            </a:r>
            <a:r>
              <a:rPr lang="en-US" sz="6200" dirty="0" smtClean="0"/>
              <a:t> trends with Industrial Production Index and heat input data nationwide, we find:</a:t>
            </a:r>
          </a:p>
          <a:p>
            <a:pPr marL="742950" lvl="2" indent="-342900"/>
            <a:r>
              <a:rPr lang="en-US" sz="5500" dirty="0" smtClean="0"/>
              <a:t>Regulations to curb excessive SO</a:t>
            </a:r>
            <a:r>
              <a:rPr lang="en-US" sz="5500" baseline="-25000" dirty="0" smtClean="0"/>
              <a:t>2</a:t>
            </a:r>
            <a:r>
              <a:rPr lang="en-US" sz="5500" dirty="0" smtClean="0"/>
              <a:t> emissions in the past have not prevented growth of industrial production and electric power usage nationwide. </a:t>
            </a:r>
          </a:p>
          <a:p>
            <a:pPr marL="742950" lvl="2" indent="-342900"/>
            <a:r>
              <a:rPr lang="en-US" sz="5500" dirty="0" smtClean="0"/>
              <a:t>An accelerated decline in SO</a:t>
            </a:r>
            <a:r>
              <a:rPr lang="en-US" sz="5500" baseline="-25000" dirty="0" smtClean="0"/>
              <a:t>2</a:t>
            </a:r>
            <a:r>
              <a:rPr lang="en-US" sz="5500" dirty="0" smtClean="0"/>
              <a:t> emissions from 2008 to 2009 was caused in part by a lower demand for power as evidence in the 10 percent drop in heat input nationwide. </a:t>
            </a:r>
          </a:p>
          <a:p>
            <a:pPr marL="742950" lvl="2" indent="-342900"/>
            <a:r>
              <a:rPr lang="en-US" sz="5500" dirty="0" smtClean="0"/>
              <a:t>Had the overall SO</a:t>
            </a:r>
            <a:r>
              <a:rPr lang="en-US" sz="5500" baseline="-25000" dirty="0" smtClean="0"/>
              <a:t>2</a:t>
            </a:r>
            <a:r>
              <a:rPr lang="en-US" sz="5500" dirty="0" smtClean="0"/>
              <a:t> emission rate remained unchanged from 2007 to 2009, the overall drop in power demand would have resulted in an approximately a 28 % reduction of the total SO</a:t>
            </a:r>
            <a:r>
              <a:rPr lang="en-US" sz="5500" baseline="-25000" dirty="0" smtClean="0"/>
              <a:t>2</a:t>
            </a:r>
            <a:r>
              <a:rPr lang="en-US" sz="5500" dirty="0" smtClean="0"/>
              <a:t> decreases during this period. </a:t>
            </a:r>
          </a:p>
          <a:p>
            <a:pPr marL="742950" lvl="2" indent="-342900"/>
            <a:endParaRPr lang="en-US" sz="5800" dirty="0" smtClean="0"/>
          </a:p>
          <a:p>
            <a:pPr marL="342900" lvl="1" indent="-342900">
              <a:buNone/>
            </a:pPr>
            <a:endParaRPr lang="en-US" sz="3300"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Summary and Discussions</a:t>
            </a:r>
            <a:br>
              <a:rPr lang="en-US" dirty="0" smtClean="0"/>
            </a:br>
            <a:r>
              <a:rPr lang="en-US" smtClean="0"/>
              <a:t>- Continued</a:t>
            </a:r>
            <a:endParaRPr lang="en-US" dirty="0"/>
          </a:p>
        </p:txBody>
      </p:sp>
      <p:sp>
        <p:nvSpPr>
          <p:cNvPr id="3" name="Content Placeholder 2"/>
          <p:cNvSpPr>
            <a:spLocks noGrp="1"/>
          </p:cNvSpPr>
          <p:nvPr>
            <p:ph idx="1"/>
          </p:nvPr>
        </p:nvSpPr>
        <p:spPr/>
        <p:txBody>
          <a:bodyPr>
            <a:normAutofit fontScale="47500" lnSpcReduction="20000"/>
          </a:bodyPr>
          <a:lstStyle/>
          <a:p>
            <a:pPr marL="342900" lvl="1" indent="-342900">
              <a:buFont typeface="Arial" pitchFamily="34" charset="0"/>
              <a:buChar char="•"/>
            </a:pPr>
            <a:r>
              <a:rPr lang="en-US" sz="6200" dirty="0" smtClean="0"/>
              <a:t>Since SO</a:t>
            </a:r>
            <a:r>
              <a:rPr lang="en-US" sz="6200" baseline="-25000" dirty="0" smtClean="0"/>
              <a:t>2</a:t>
            </a:r>
            <a:r>
              <a:rPr lang="en-US" sz="6200" dirty="0" smtClean="0"/>
              <a:t> is the precursor to ambient sulfate formation, thus we believe that the reduced power demand during economic recession in 2008 and 2009 have resulted in an approximately 28% of the observed decreases in sulfate concentrations nationwide.</a:t>
            </a:r>
          </a:p>
          <a:p>
            <a:pPr marL="342900" lvl="1" indent="-342900">
              <a:buFont typeface="Arial" pitchFamily="34" charset="0"/>
              <a:buChar char="•"/>
            </a:pPr>
            <a:r>
              <a:rPr lang="en-US" sz="6200" dirty="0" smtClean="0"/>
              <a:t>However, since the sulfate data length from the Chemical Speciation Network are relatively short, the uncertainty of this analysis could be large.  </a:t>
            </a:r>
          </a:p>
          <a:p>
            <a:pPr marL="342900" lvl="1" indent="-342900">
              <a:buFont typeface="Arial" pitchFamily="34" charset="0"/>
              <a:buChar char="•"/>
            </a:pPr>
            <a:r>
              <a:rPr lang="en-US" sz="6200" dirty="0" smtClean="0"/>
              <a:t>Further study of recession impact on air quality using longer data records, such as O</a:t>
            </a:r>
            <a:r>
              <a:rPr lang="en-US" sz="6200" baseline="-25000" dirty="0" smtClean="0"/>
              <a:t>3</a:t>
            </a:r>
            <a:r>
              <a:rPr lang="en-US" sz="6200" dirty="0" smtClean="0"/>
              <a:t> and SO</a:t>
            </a:r>
            <a:r>
              <a:rPr lang="en-US" sz="6200" baseline="-25000" dirty="0" smtClean="0"/>
              <a:t>2</a:t>
            </a:r>
            <a:r>
              <a:rPr lang="en-US" sz="6200" dirty="0" smtClean="0"/>
              <a:t>, are in progress.</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2007-2009 Sulfate Decrease in Eastern US </a:t>
            </a:r>
            <a:br>
              <a:rPr lang="en-US" sz="3600" dirty="0" smtClean="0"/>
            </a:br>
            <a:r>
              <a:rPr lang="en-US" sz="3600" dirty="0" smtClean="0"/>
              <a:t>Due to Meteorology and Emission Changes</a:t>
            </a:r>
            <a:endParaRPr lang="en-US" sz="3600" dirty="0"/>
          </a:p>
        </p:txBody>
      </p:sp>
      <p:pic>
        <p:nvPicPr>
          <p:cNvPr id="7" name="Picture 5"/>
          <p:cNvPicPr>
            <a:picLocks noGrp="1" noChangeAspect="1" noChangeArrowheads="1"/>
          </p:cNvPicPr>
          <p:nvPr>
            <p:ph sz="half" idx="1"/>
          </p:nvPr>
        </p:nvPicPr>
        <p:blipFill>
          <a:blip r:embed="rId2" cstate="print"/>
          <a:srcRect/>
          <a:stretch>
            <a:fillRect/>
          </a:stretch>
        </p:blipFill>
        <p:spPr bwMode="auto">
          <a:xfrm>
            <a:off x="457200" y="2213753"/>
            <a:ext cx="4038600" cy="3298856"/>
          </a:xfrm>
          <a:prstGeom prst="rect">
            <a:avLst/>
          </a:prstGeom>
          <a:noFill/>
          <a:ln w="9525">
            <a:noFill/>
            <a:miter lim="800000"/>
            <a:headEnd/>
            <a:tailEnd/>
          </a:ln>
        </p:spPr>
      </p:pic>
      <p:pic>
        <p:nvPicPr>
          <p:cNvPr id="8" name="Picture 6"/>
          <p:cNvPicPr>
            <a:picLocks noGrp="1" noChangeAspect="1" noChangeArrowheads="1"/>
          </p:cNvPicPr>
          <p:nvPr>
            <p:ph sz="half" idx="2"/>
          </p:nvPr>
        </p:nvPicPr>
        <p:blipFill>
          <a:blip r:embed="rId3" cstate="print"/>
          <a:srcRect/>
          <a:stretch>
            <a:fillRect/>
          </a:stretch>
        </p:blipFill>
        <p:spPr bwMode="auto">
          <a:xfrm>
            <a:off x="4648200" y="2213753"/>
            <a:ext cx="4038600" cy="3298856"/>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457200" y="1600200"/>
            <a:ext cx="8229600" cy="4876800"/>
          </a:xfrm>
        </p:spPr>
        <p:txBody>
          <a:bodyPr>
            <a:normAutofit fontScale="62500" lnSpcReduction="20000"/>
          </a:bodyPr>
          <a:lstStyle/>
          <a:p>
            <a:r>
              <a:rPr lang="en-US" dirty="0" smtClean="0"/>
              <a:t>Purpose: to examine whether the recent economic recession had an impact on the accelerated sulfate decreases observed in 2008 and 2009.</a:t>
            </a:r>
          </a:p>
          <a:p>
            <a:r>
              <a:rPr lang="en-US" dirty="0" smtClean="0"/>
              <a:t>Since Sulfate = f (SO</a:t>
            </a:r>
            <a:r>
              <a:rPr lang="en-US" baseline="-25000" dirty="0" smtClean="0"/>
              <a:t>2</a:t>
            </a:r>
            <a:r>
              <a:rPr lang="en-US" dirty="0" smtClean="0"/>
              <a:t> emissions and meteorology), a meteorological adjustment technique was first applied to remove the influence of “atypical” meteorology conditions on sulfate concentrations.  </a:t>
            </a:r>
          </a:p>
          <a:p>
            <a:r>
              <a:rPr lang="en-US" dirty="0" smtClean="0"/>
              <a:t>Combustion of sulfur-containing fossil fuels, such as coal and oil, leads to</a:t>
            </a:r>
          </a:p>
          <a:p>
            <a:pPr>
              <a:buNone/>
            </a:pPr>
            <a:r>
              <a:rPr lang="en-US" dirty="0" smtClean="0"/>
              <a:t>		---&gt; SO</a:t>
            </a:r>
            <a:r>
              <a:rPr lang="en-US" baseline="-25000" dirty="0" smtClean="0"/>
              <a:t>2</a:t>
            </a:r>
            <a:r>
              <a:rPr lang="en-US" dirty="0" smtClean="0"/>
              <a:t> formation, and oxidation of SO</a:t>
            </a:r>
            <a:r>
              <a:rPr lang="en-US" baseline="-25000" dirty="0" smtClean="0"/>
              <a:t>2</a:t>
            </a:r>
            <a:r>
              <a:rPr lang="en-US" dirty="0" smtClean="0"/>
              <a:t> results in</a:t>
            </a:r>
          </a:p>
          <a:p>
            <a:pPr>
              <a:buNone/>
            </a:pPr>
            <a:r>
              <a:rPr lang="en-US" dirty="0" smtClean="0"/>
              <a:t>		---&gt; formation of sulfate aerosols in ambient air. </a:t>
            </a:r>
          </a:p>
          <a:p>
            <a:r>
              <a:rPr lang="en-US" dirty="0" smtClean="0"/>
              <a:t>Fossil fuel consumption is closely related to various economic activities: such as electric energy usage, industrial production, transportation, etc.  </a:t>
            </a:r>
          </a:p>
          <a:p>
            <a:r>
              <a:rPr lang="en-US" dirty="0" smtClean="0"/>
              <a:t>Comparing the meteorologically-adjusted sulfate trend with observed SO</a:t>
            </a:r>
            <a:r>
              <a:rPr lang="en-US" baseline="-25000" dirty="0" smtClean="0"/>
              <a:t>2 </a:t>
            </a:r>
            <a:r>
              <a:rPr lang="en-US" dirty="0" smtClean="0"/>
              <a:t>emission changes shed the light on</a:t>
            </a:r>
            <a:r>
              <a:rPr lang="en-US" dirty="0" smtClean="0">
                <a:sym typeface="Wingdings" pitchFamily="2" charset="2"/>
              </a:rPr>
              <a:t> </a:t>
            </a:r>
            <a:r>
              <a:rPr lang="en-US" dirty="0" smtClean="0"/>
              <a:t>whether the accelerated sulfate decline in 2008 and 2009 is a result of :</a:t>
            </a:r>
          </a:p>
          <a:p>
            <a:pPr lvl="2"/>
            <a:r>
              <a:rPr lang="en-US" sz="3200" dirty="0" smtClean="0"/>
              <a:t>Non-conducive meteorological conditions, and/or</a:t>
            </a:r>
          </a:p>
          <a:p>
            <a:pPr lvl="2"/>
            <a:r>
              <a:rPr lang="en-US" sz="3200" dirty="0" smtClean="0"/>
              <a:t>Reduced SO</a:t>
            </a:r>
            <a:r>
              <a:rPr lang="en-US" sz="3200" baseline="-25000" dirty="0" smtClean="0"/>
              <a:t>2</a:t>
            </a:r>
            <a:r>
              <a:rPr lang="en-US" sz="3200" dirty="0" smtClean="0"/>
              <a:t> emissions due to control measures, and/or</a:t>
            </a:r>
          </a:p>
          <a:p>
            <a:pPr lvl="2"/>
            <a:r>
              <a:rPr lang="en-US" sz="3200" dirty="0" smtClean="0"/>
              <a:t>Decreased power demand in economic recessions, or </a:t>
            </a:r>
          </a:p>
          <a:p>
            <a:pPr lvl="2"/>
            <a:r>
              <a:rPr lang="en-US" sz="3200" dirty="0" smtClean="0"/>
              <a:t>All of the above.</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2007-2009 Sulfate Decrease in Eastern US </a:t>
            </a:r>
            <a:br>
              <a:rPr lang="en-US" sz="3600" dirty="0" smtClean="0"/>
            </a:br>
            <a:r>
              <a:rPr lang="en-US" sz="3600" dirty="0" smtClean="0"/>
              <a:t>Due to Meteorology and Emission Changes</a:t>
            </a:r>
            <a:endParaRPr lang="en-US" sz="3600" dirty="0"/>
          </a:p>
        </p:txBody>
      </p:sp>
      <p:pic>
        <p:nvPicPr>
          <p:cNvPr id="9" name="Picture 2"/>
          <p:cNvPicPr>
            <a:picLocks noGrp="1" noChangeAspect="1" noChangeArrowheads="1"/>
          </p:cNvPicPr>
          <p:nvPr>
            <p:ph sz="half" idx="2"/>
          </p:nvPr>
        </p:nvPicPr>
        <p:blipFill>
          <a:blip r:embed="rId2" cstate="print"/>
          <a:srcRect/>
          <a:stretch>
            <a:fillRect/>
          </a:stretch>
        </p:blipFill>
        <p:spPr bwMode="auto">
          <a:xfrm>
            <a:off x="4648200" y="2213753"/>
            <a:ext cx="4038600" cy="3298856"/>
          </a:xfrm>
          <a:prstGeom prst="rect">
            <a:avLst/>
          </a:prstGeom>
          <a:noFill/>
          <a:ln w="9525">
            <a:noFill/>
            <a:miter lim="800000"/>
            <a:headEnd/>
            <a:tailEnd/>
          </a:ln>
        </p:spPr>
      </p:pic>
      <p:pic>
        <p:nvPicPr>
          <p:cNvPr id="10" name="Picture 3"/>
          <p:cNvPicPr>
            <a:picLocks noGrp="1" noChangeAspect="1" noChangeArrowheads="1"/>
          </p:cNvPicPr>
          <p:nvPr>
            <p:ph sz="half" idx="1"/>
          </p:nvPr>
        </p:nvPicPr>
        <p:blipFill>
          <a:blip r:embed="rId3" cstate="print"/>
          <a:srcRect/>
          <a:stretch>
            <a:fillRect/>
          </a:stretch>
        </p:blipFill>
        <p:spPr bwMode="auto">
          <a:xfrm>
            <a:off x="457200" y="2183763"/>
            <a:ext cx="4038600" cy="3358836"/>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Annual Emissions and Heat Input</a:t>
            </a:r>
            <a:br>
              <a:rPr lang="en-US" sz="2800" dirty="0" smtClean="0"/>
            </a:br>
            <a:r>
              <a:rPr lang="en-US" sz="2800" dirty="0" smtClean="0"/>
              <a:t>Acid Rain Program </a:t>
            </a:r>
            <a:br>
              <a:rPr lang="en-US" sz="2800" dirty="0" smtClean="0"/>
            </a:br>
            <a:r>
              <a:rPr lang="en-US" sz="2400" dirty="0" smtClean="0"/>
              <a:t>Data: US EPA 2011</a:t>
            </a:r>
            <a:endParaRPr lang="en-US" sz="2400" dirty="0"/>
          </a:p>
        </p:txBody>
      </p:sp>
      <p:sp>
        <p:nvSpPr>
          <p:cNvPr id="3" name="Content Placeholder 2"/>
          <p:cNvSpPr>
            <a:spLocks noGrp="1"/>
          </p:cNvSpPr>
          <p:nvPr>
            <p:ph idx="1"/>
          </p:nvPr>
        </p:nvSpPr>
        <p:spPr/>
        <p:txBody>
          <a:bodyPr>
            <a:normAutofit fontScale="47500" lnSpcReduction="20000"/>
          </a:bodyPr>
          <a:lstStyle/>
          <a:p>
            <a:pPr>
              <a:buNone/>
            </a:pPr>
            <a:r>
              <a:rPr lang="en-US" dirty="0" smtClean="0"/>
              <a:t>         YEAR    P      M 	     SO2 	           NOX		 CO2 	     HEAT INPUT</a:t>
            </a:r>
          </a:p>
          <a:p>
            <a:pPr>
              <a:buNone/>
            </a:pPr>
            <a:r>
              <a:rPr lang="en-US" dirty="0" smtClean="0"/>
              <a:t>                                              TONS  	          </a:t>
            </a:r>
            <a:r>
              <a:rPr lang="en-US" dirty="0" err="1" smtClean="0"/>
              <a:t>TONS</a:t>
            </a:r>
            <a:r>
              <a:rPr lang="en-US" dirty="0" smtClean="0"/>
              <a:t>		</a:t>
            </a:r>
            <a:r>
              <a:rPr lang="en-US" dirty="0" err="1" smtClean="0"/>
              <a:t>TONS</a:t>
            </a:r>
            <a:r>
              <a:rPr lang="en-US" dirty="0" smtClean="0"/>
              <a:t>           	         MMBTU</a:t>
            </a:r>
          </a:p>
          <a:p>
            <a:pPr>
              <a:buNone/>
            </a:pPr>
            <a:r>
              <a:rPr lang="en-US" dirty="0" smtClean="0"/>
              <a:t>        1995   ARP   12     11,829,936.3     5,839,018.8      2,157,600,978.2      21,755,824,833  </a:t>
            </a:r>
          </a:p>
          <a:p>
            <a:pPr>
              <a:buNone/>
            </a:pPr>
            <a:r>
              <a:rPr lang="en-US" dirty="0" smtClean="0"/>
              <a:t>        1996   ARP   12     12,513,447.4     6,011,296.4      2,231,447,822.7      22,684,158,801  </a:t>
            </a:r>
          </a:p>
          <a:p>
            <a:pPr>
              <a:buNone/>
            </a:pPr>
            <a:r>
              <a:rPr lang="en-US" dirty="0" smtClean="0"/>
              <a:t>        1997   ARP   12     12,942,514.1     6,026,523.6      2,298,376,051.2      23,692,782,506  </a:t>
            </a:r>
          </a:p>
          <a:p>
            <a:pPr>
              <a:buNone/>
            </a:pPr>
            <a:r>
              <a:rPr lang="en-US" dirty="0" smtClean="0"/>
              <a:t>        1998   ARP   12     13,092,853.1     5,966,781.1      2,375,973,376.6      24,831,589,582 </a:t>
            </a:r>
          </a:p>
          <a:p>
            <a:pPr>
              <a:buNone/>
            </a:pPr>
            <a:r>
              <a:rPr lang="en-US" dirty="0" smtClean="0"/>
              <a:t>        1999   ARP   12     12,452,657.2     5,497,118.4      2,385,362,558.9      24,941,902,496 </a:t>
            </a:r>
          </a:p>
          <a:p>
            <a:pPr>
              <a:buNone/>
            </a:pPr>
            <a:r>
              <a:rPr lang="en-US" dirty="0" smtClean="0"/>
              <a:t>        2000   ARP   12     11,202,078.2     5,104,597.4      2,451,484,188.9      25,616,168,438  </a:t>
            </a:r>
          </a:p>
          <a:p>
            <a:pPr>
              <a:buNone/>
            </a:pPr>
            <a:r>
              <a:rPr lang="en-US" dirty="0" smtClean="0"/>
              <a:t>        2001   ARP   12     10,638,086.3     4,707,296.0      2,394,618,120.0      25,244,784,760  </a:t>
            </a:r>
          </a:p>
          <a:p>
            <a:pPr>
              <a:buNone/>
            </a:pPr>
            <a:r>
              <a:rPr lang="en-US" dirty="0" smtClean="0"/>
              <a:t>        2002   ARP   12     10,196,209.9     4,474,615.8      2,423,678,751.1      25,709,497,623  </a:t>
            </a:r>
          </a:p>
          <a:p>
            <a:pPr>
              <a:buNone/>
            </a:pPr>
            <a:r>
              <a:rPr lang="en-US" dirty="0" smtClean="0"/>
              <a:t>        2003   ARP   12     10,594,972.2     4,169,664.6      2,465,544,529.9      26,005,443,914 </a:t>
            </a:r>
          </a:p>
          <a:p>
            <a:pPr>
              <a:buNone/>
            </a:pPr>
            <a:r>
              <a:rPr lang="en-US" dirty="0" smtClean="0"/>
              <a:t>        2004   ARP   12     10,259,212.0     3,763,579.4      2,478,286,032.4      26,353,364,531   </a:t>
            </a:r>
          </a:p>
          <a:p>
            <a:pPr>
              <a:buNone/>
            </a:pPr>
            <a:r>
              <a:rPr lang="en-US" dirty="0" smtClean="0"/>
              <a:t>        2005   ARP   12     10,222,639.0     3,633,349.7      2,539,935,930.3      27,139,944,551  </a:t>
            </a:r>
          </a:p>
          <a:p>
            <a:pPr>
              <a:buNone/>
            </a:pPr>
            <a:r>
              <a:rPr lang="en-US" dirty="0" smtClean="0"/>
              <a:t>        2006   ARP   12       9,392,502.0     3,409,277.7      2,493,325,796.9      26,770,962,742  </a:t>
            </a:r>
          </a:p>
          <a:p>
            <a:pPr>
              <a:buNone/>
            </a:pPr>
            <a:r>
              <a:rPr lang="en-US" dirty="0" smtClean="0"/>
              <a:t>        2007   ARP   12      </a:t>
            </a:r>
            <a:r>
              <a:rPr lang="en-US" b="1" dirty="0" smtClean="0"/>
              <a:t> 8,933,517.1</a:t>
            </a:r>
            <a:r>
              <a:rPr lang="en-US" dirty="0" smtClean="0">
                <a:solidFill>
                  <a:schemeClr val="tx2">
                    <a:lumMod val="50000"/>
                  </a:schemeClr>
                </a:solidFill>
              </a:rPr>
              <a:t> </a:t>
            </a:r>
            <a:r>
              <a:rPr lang="en-US" dirty="0" smtClean="0"/>
              <a:t>    3,283,722.5      2,565,234,238.1      </a:t>
            </a:r>
            <a:r>
              <a:rPr lang="en-US" b="1" dirty="0" smtClean="0">
                <a:solidFill>
                  <a:srgbClr val="FF0000"/>
                </a:solidFill>
              </a:rPr>
              <a:t>27,744,783,726 </a:t>
            </a:r>
            <a:r>
              <a:rPr lang="en-US" dirty="0" smtClean="0"/>
              <a:t> </a:t>
            </a:r>
          </a:p>
          <a:p>
            <a:pPr>
              <a:buNone/>
            </a:pPr>
            <a:r>
              <a:rPr lang="en-US" dirty="0" smtClean="0"/>
              <a:t>        2008   ARP   12       7,616,448.7     2,996,593.5      2,517,468,265.7      27,006,801,688 </a:t>
            </a:r>
          </a:p>
          <a:p>
            <a:pPr>
              <a:buNone/>
            </a:pPr>
            <a:r>
              <a:rPr lang="en-US" dirty="0" smtClean="0"/>
              <a:t>        2009   ARP   12 </a:t>
            </a:r>
            <a:r>
              <a:rPr lang="en-US" dirty="0" smtClean="0">
                <a:solidFill>
                  <a:srgbClr val="FF0000"/>
                </a:solidFill>
              </a:rPr>
              <a:t>      </a:t>
            </a:r>
            <a:r>
              <a:rPr lang="en-US" b="1" dirty="0" smtClean="0"/>
              <a:t>5,724,185.2</a:t>
            </a:r>
            <a:r>
              <a:rPr lang="en-US" dirty="0" smtClean="0">
                <a:solidFill>
                  <a:srgbClr val="FF0000"/>
                </a:solidFill>
              </a:rPr>
              <a:t>   </a:t>
            </a:r>
            <a:r>
              <a:rPr lang="en-US" dirty="0" smtClean="0"/>
              <a:t>  1,984,338.9      2,295,922,096.6      </a:t>
            </a:r>
            <a:r>
              <a:rPr lang="en-US" b="1" dirty="0" smtClean="0">
                <a:solidFill>
                  <a:srgbClr val="FF0000"/>
                </a:solidFill>
              </a:rPr>
              <a:t>24,971,425,330</a:t>
            </a:r>
            <a:r>
              <a:rPr lang="en-US" dirty="0" smtClean="0">
                <a:solidFill>
                  <a:srgbClr val="FF0000"/>
                </a:solidFill>
              </a:rPr>
              <a:t> </a:t>
            </a:r>
            <a:r>
              <a:rPr lang="en-US" dirty="0" smtClean="0"/>
              <a:t> </a:t>
            </a:r>
          </a:p>
          <a:p>
            <a:pPr>
              <a:buNone/>
            </a:pPr>
            <a:r>
              <a:rPr lang="en-US" dirty="0" smtClean="0"/>
              <a:t>        2010   ARP   12       5,119,750.6     2,061,064.1      2,431,416,282.8      26,473,818,754</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Emission Rate by Fuel Type</a:t>
            </a:r>
            <a:br>
              <a:rPr lang="en-US" dirty="0" smtClean="0"/>
            </a:br>
            <a:r>
              <a:rPr lang="en-US" sz="3100" dirty="0" smtClean="0"/>
              <a:t>Data: US EPA 2010</a:t>
            </a:r>
            <a:endParaRPr lang="en-US" sz="3100" dirty="0"/>
          </a:p>
        </p:txBody>
      </p:sp>
      <p:graphicFrame>
        <p:nvGraphicFramePr>
          <p:cNvPr id="3" name="Table 2"/>
          <p:cNvGraphicFramePr>
            <a:graphicFrameLocks noGrp="1"/>
          </p:cNvGraphicFramePr>
          <p:nvPr/>
        </p:nvGraphicFramePr>
        <p:xfrm>
          <a:off x="914404" y="1676400"/>
          <a:ext cx="7391395" cy="4114803"/>
        </p:xfrm>
        <a:graphic>
          <a:graphicData uri="http://schemas.openxmlformats.org/drawingml/2006/table">
            <a:tbl>
              <a:tblPr/>
              <a:tblGrid>
                <a:gridCol w="671945"/>
                <a:gridCol w="671945"/>
                <a:gridCol w="671945"/>
                <a:gridCol w="671945"/>
                <a:gridCol w="671945"/>
                <a:gridCol w="671945"/>
                <a:gridCol w="671945"/>
                <a:gridCol w="671945"/>
                <a:gridCol w="671945"/>
                <a:gridCol w="671945"/>
                <a:gridCol w="671945"/>
              </a:tblGrid>
              <a:tr h="587829">
                <a:tc rowSpan="2">
                  <a:txBody>
                    <a:bodyPr/>
                    <a:lstStyle/>
                    <a:p>
                      <a:pPr marL="0" marR="0" algn="ctr">
                        <a:lnSpc>
                          <a:spcPct val="115000"/>
                        </a:lnSpc>
                        <a:spcBef>
                          <a:spcPts val="0"/>
                        </a:spcBef>
                        <a:spcAft>
                          <a:spcPts val="0"/>
                        </a:spcAft>
                      </a:pPr>
                      <a:r>
                        <a:rPr lang="en-US" sz="1800" b="1" dirty="0">
                          <a:latin typeface="Times New Roman"/>
                          <a:ea typeface="Times New Roman"/>
                          <a:cs typeface="Times New Roman"/>
                        </a:rPr>
                        <a:t>Fuel Type</a:t>
                      </a:r>
                      <a:endParaRPr lang="en-US" sz="1800" dirty="0">
                        <a:latin typeface="Calibri"/>
                        <a:ea typeface="Calibri"/>
                        <a:cs typeface="Times New Roman"/>
                      </a:endParaRPr>
                    </a:p>
                  </a:txBody>
                  <a:tcPr marL="9525" marR="9525" marT="9525" marB="9525" anchor="ctr">
                    <a:lnL>
                      <a:noFill/>
                    </a:lnL>
                    <a:lnR>
                      <a:noFill/>
                    </a:lnR>
                    <a:lnT>
                      <a:noFill/>
                    </a:lnT>
                    <a:lnB>
                      <a:noFill/>
                    </a:lnB>
                  </a:tcPr>
                </a:tc>
                <a:tc gridSpan="2">
                  <a:txBody>
                    <a:bodyPr/>
                    <a:lstStyle/>
                    <a:p>
                      <a:pPr marL="0" marR="0" algn="ctr">
                        <a:lnSpc>
                          <a:spcPct val="115000"/>
                        </a:lnSpc>
                        <a:spcBef>
                          <a:spcPts val="0"/>
                        </a:spcBef>
                        <a:spcAft>
                          <a:spcPts val="0"/>
                        </a:spcAft>
                      </a:pPr>
                      <a:r>
                        <a:rPr lang="en-US" sz="1800" b="1" dirty="0">
                          <a:latin typeface="Times New Roman"/>
                          <a:ea typeface="Times New Roman"/>
                          <a:cs typeface="Times New Roman"/>
                        </a:rPr>
                        <a:t>2005</a:t>
                      </a:r>
                      <a:endParaRPr lang="en-US" sz="1800" dirty="0">
                        <a:latin typeface="Calibri"/>
                        <a:ea typeface="Calibri"/>
                        <a:cs typeface="Times New Roman"/>
                      </a:endParaRPr>
                    </a:p>
                  </a:txBody>
                  <a:tcPr marL="9525" marR="9525" marT="9525" marB="9525" anchor="ctr">
                    <a:lnL>
                      <a:noFill/>
                    </a:lnL>
                    <a:lnR>
                      <a:noFill/>
                    </a:lnR>
                    <a:lnT>
                      <a:noFill/>
                    </a:lnT>
                    <a:lnB>
                      <a:noFill/>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1800" b="1">
                          <a:latin typeface="Times New Roman"/>
                          <a:ea typeface="Times New Roman"/>
                          <a:cs typeface="Times New Roman"/>
                        </a:rPr>
                        <a:t>2006</a:t>
                      </a:r>
                      <a:endParaRPr lang="en-US" sz="1800">
                        <a:latin typeface="Calibri"/>
                        <a:ea typeface="Calibri"/>
                        <a:cs typeface="Times New Roman"/>
                      </a:endParaRPr>
                    </a:p>
                  </a:txBody>
                  <a:tcPr marL="9525" marR="9525" marT="9525" marB="9525" anchor="ctr">
                    <a:lnL>
                      <a:noFill/>
                    </a:lnL>
                    <a:lnR>
                      <a:noFill/>
                    </a:lnR>
                    <a:lnT>
                      <a:noFill/>
                    </a:lnT>
                    <a:lnB>
                      <a:noFill/>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1800" b="1">
                          <a:latin typeface="Times New Roman"/>
                          <a:ea typeface="Times New Roman"/>
                          <a:cs typeface="Times New Roman"/>
                        </a:rPr>
                        <a:t>2007</a:t>
                      </a:r>
                      <a:endParaRPr lang="en-US" sz="1800">
                        <a:latin typeface="Calibri"/>
                        <a:ea typeface="Calibri"/>
                        <a:cs typeface="Times New Roman"/>
                      </a:endParaRPr>
                    </a:p>
                  </a:txBody>
                  <a:tcPr marL="9525" marR="9525" marT="9525" marB="9525" anchor="ctr">
                    <a:lnL>
                      <a:noFill/>
                    </a:lnL>
                    <a:lnR>
                      <a:noFill/>
                    </a:lnR>
                    <a:lnT>
                      <a:noFill/>
                    </a:lnT>
                    <a:lnB>
                      <a:noFill/>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1800" b="1">
                          <a:latin typeface="Times New Roman"/>
                          <a:ea typeface="Times New Roman"/>
                          <a:cs typeface="Times New Roman"/>
                        </a:rPr>
                        <a:t>2008</a:t>
                      </a:r>
                      <a:endParaRPr lang="en-US" sz="1800">
                        <a:latin typeface="Calibri"/>
                        <a:ea typeface="Calibri"/>
                        <a:cs typeface="Times New Roman"/>
                      </a:endParaRPr>
                    </a:p>
                  </a:txBody>
                  <a:tcPr marL="9525" marR="9525" marT="9525" marB="9525" anchor="ctr">
                    <a:lnL>
                      <a:noFill/>
                    </a:lnL>
                    <a:lnR>
                      <a:noFill/>
                    </a:lnR>
                    <a:lnT>
                      <a:noFill/>
                    </a:lnT>
                    <a:lnB>
                      <a:noFill/>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1800" b="1">
                          <a:latin typeface="Times New Roman"/>
                          <a:ea typeface="Times New Roman"/>
                          <a:cs typeface="Times New Roman"/>
                        </a:rPr>
                        <a:t>2009</a:t>
                      </a:r>
                      <a:endParaRPr lang="en-US" sz="1800">
                        <a:latin typeface="Calibri"/>
                        <a:ea typeface="Calibri"/>
                        <a:cs typeface="Times New Roman"/>
                      </a:endParaRPr>
                    </a:p>
                  </a:txBody>
                  <a:tcPr marL="9525" marR="9525" marT="9525" marB="9525" anchor="ctr">
                    <a:lnL>
                      <a:noFill/>
                    </a:lnL>
                    <a:lnR>
                      <a:noFill/>
                    </a:lnR>
                    <a:lnT>
                      <a:noFill/>
                    </a:lnT>
                    <a:lnB>
                      <a:noFill/>
                    </a:lnB>
                  </a:tcPr>
                </a:tc>
                <a:tc hMerge="1">
                  <a:txBody>
                    <a:bodyPr/>
                    <a:lstStyle/>
                    <a:p>
                      <a:endParaRPr lang="en-US"/>
                    </a:p>
                  </a:txBody>
                  <a:tcPr/>
                </a:tc>
              </a:tr>
              <a:tr h="587829">
                <a:tc vMerge="1">
                  <a:txBody>
                    <a:bodyPr/>
                    <a:lstStyle/>
                    <a:p>
                      <a:endParaRPr lang="en-US"/>
                    </a:p>
                  </a:txBody>
                  <a:tcPr/>
                </a:tc>
                <a:tc>
                  <a:txBody>
                    <a:bodyPr/>
                    <a:lstStyle/>
                    <a:p>
                      <a:pPr marL="0" marR="0" algn="ctr">
                        <a:lnSpc>
                          <a:spcPct val="115000"/>
                        </a:lnSpc>
                        <a:spcBef>
                          <a:spcPts val="0"/>
                        </a:spcBef>
                        <a:spcAft>
                          <a:spcPts val="0"/>
                        </a:spcAft>
                      </a:pPr>
                      <a:r>
                        <a:rPr lang="en-US" sz="1800" b="1">
                          <a:latin typeface="Times New Roman"/>
                          <a:ea typeface="Times New Roman"/>
                          <a:cs typeface="Times New Roman"/>
                        </a:rPr>
                        <a:t>SO</a:t>
                      </a:r>
                      <a:r>
                        <a:rPr lang="en-US" sz="1800" b="1" baseline="-25000">
                          <a:latin typeface="Times New Roman"/>
                          <a:ea typeface="Times New Roman"/>
                          <a:cs typeface="Times New Roman"/>
                        </a:rPr>
                        <a:t>2</a:t>
                      </a:r>
                      <a:r>
                        <a:rPr lang="en-US" sz="1800" b="1">
                          <a:latin typeface="Times New Roman"/>
                          <a:ea typeface="Times New Roman"/>
                          <a:cs typeface="Times New Roman"/>
                        </a:rPr>
                        <a:t> </a:t>
                      </a:r>
                      <a:endParaRPr lang="en-US" sz="1800">
                        <a:latin typeface="Calibri"/>
                        <a:ea typeface="Calibri"/>
                        <a:cs typeface="Times New Roman"/>
                      </a:endParaRPr>
                    </a:p>
                  </a:txBody>
                  <a:tcPr marL="9525" marR="9525" marT="9525" marB="9525" anchor="ctr">
                    <a:lnL>
                      <a:noFill/>
                    </a:lnL>
                    <a:lnR>
                      <a:noFill/>
                    </a:lnR>
                    <a:lnT>
                      <a:noFill/>
                    </a:lnT>
                    <a:lnB>
                      <a:noFill/>
                    </a:lnB>
                  </a:tcPr>
                </a:tc>
                <a:tc>
                  <a:txBody>
                    <a:bodyPr/>
                    <a:lstStyle/>
                    <a:p>
                      <a:pPr marL="0" marR="0" algn="ctr">
                        <a:lnSpc>
                          <a:spcPct val="115000"/>
                        </a:lnSpc>
                        <a:spcBef>
                          <a:spcPts val="0"/>
                        </a:spcBef>
                        <a:spcAft>
                          <a:spcPts val="0"/>
                        </a:spcAft>
                      </a:pPr>
                      <a:r>
                        <a:rPr lang="en-US" sz="1800" b="1" dirty="0" err="1">
                          <a:latin typeface="Times New Roman"/>
                          <a:ea typeface="Times New Roman"/>
                          <a:cs typeface="Times New Roman"/>
                        </a:rPr>
                        <a:t>NO</a:t>
                      </a:r>
                      <a:r>
                        <a:rPr lang="en-US" sz="1800" b="1" baseline="-25000" dirty="0" err="1">
                          <a:latin typeface="Times New Roman"/>
                          <a:ea typeface="Times New Roman"/>
                          <a:cs typeface="Times New Roman"/>
                        </a:rPr>
                        <a:t>x</a:t>
                      </a:r>
                      <a:r>
                        <a:rPr lang="en-US" sz="1800" b="1" dirty="0">
                          <a:latin typeface="Times New Roman"/>
                          <a:ea typeface="Times New Roman"/>
                          <a:cs typeface="Times New Roman"/>
                        </a:rPr>
                        <a:t> </a:t>
                      </a:r>
                      <a:endParaRPr lang="en-US" sz="1800" dirty="0">
                        <a:latin typeface="Calibri"/>
                        <a:ea typeface="Calibri"/>
                        <a:cs typeface="Times New Roman"/>
                      </a:endParaRPr>
                    </a:p>
                  </a:txBody>
                  <a:tcPr marL="9525" marR="9525" marT="9525" marB="9525" anchor="ctr">
                    <a:lnL>
                      <a:noFill/>
                    </a:lnL>
                    <a:lnR>
                      <a:noFill/>
                    </a:lnR>
                    <a:lnT>
                      <a:noFill/>
                    </a:lnT>
                    <a:lnB>
                      <a:noFill/>
                    </a:lnB>
                  </a:tcPr>
                </a:tc>
                <a:tc>
                  <a:txBody>
                    <a:bodyPr/>
                    <a:lstStyle/>
                    <a:p>
                      <a:pPr marL="0" marR="0" algn="ctr">
                        <a:lnSpc>
                          <a:spcPct val="115000"/>
                        </a:lnSpc>
                        <a:spcBef>
                          <a:spcPts val="0"/>
                        </a:spcBef>
                        <a:spcAft>
                          <a:spcPts val="0"/>
                        </a:spcAft>
                      </a:pPr>
                      <a:r>
                        <a:rPr lang="en-US" sz="1800" b="1" dirty="0">
                          <a:latin typeface="Times New Roman"/>
                          <a:ea typeface="Times New Roman"/>
                          <a:cs typeface="Times New Roman"/>
                        </a:rPr>
                        <a:t>SO</a:t>
                      </a:r>
                      <a:r>
                        <a:rPr lang="en-US" sz="1800" b="1" baseline="-25000" dirty="0">
                          <a:latin typeface="Times New Roman"/>
                          <a:ea typeface="Times New Roman"/>
                          <a:cs typeface="Times New Roman"/>
                        </a:rPr>
                        <a:t>2</a:t>
                      </a:r>
                      <a:r>
                        <a:rPr lang="en-US" sz="1800" b="1" dirty="0">
                          <a:latin typeface="Times New Roman"/>
                          <a:ea typeface="Times New Roman"/>
                          <a:cs typeface="Times New Roman"/>
                        </a:rPr>
                        <a:t> </a:t>
                      </a:r>
                      <a:endParaRPr lang="en-US" sz="1800" dirty="0">
                        <a:latin typeface="Calibri"/>
                        <a:ea typeface="Calibri"/>
                        <a:cs typeface="Times New Roman"/>
                      </a:endParaRPr>
                    </a:p>
                  </a:txBody>
                  <a:tcPr marL="9525" marR="9525" marT="9525" marB="9525" anchor="ctr">
                    <a:lnL>
                      <a:noFill/>
                    </a:lnL>
                    <a:lnR>
                      <a:noFill/>
                    </a:lnR>
                    <a:lnT>
                      <a:noFill/>
                    </a:lnT>
                    <a:lnB>
                      <a:noFill/>
                    </a:lnB>
                  </a:tcPr>
                </a:tc>
                <a:tc>
                  <a:txBody>
                    <a:bodyPr/>
                    <a:lstStyle/>
                    <a:p>
                      <a:pPr marL="0" marR="0" algn="ctr">
                        <a:lnSpc>
                          <a:spcPct val="115000"/>
                        </a:lnSpc>
                        <a:spcBef>
                          <a:spcPts val="0"/>
                        </a:spcBef>
                        <a:spcAft>
                          <a:spcPts val="0"/>
                        </a:spcAft>
                      </a:pPr>
                      <a:r>
                        <a:rPr lang="en-US" sz="1800" b="1">
                          <a:latin typeface="Times New Roman"/>
                          <a:ea typeface="Times New Roman"/>
                          <a:cs typeface="Times New Roman"/>
                        </a:rPr>
                        <a:t>NO</a:t>
                      </a:r>
                      <a:r>
                        <a:rPr lang="en-US" sz="1800" b="1" baseline="-25000">
                          <a:latin typeface="Times New Roman"/>
                          <a:ea typeface="Times New Roman"/>
                          <a:cs typeface="Times New Roman"/>
                        </a:rPr>
                        <a:t>x</a:t>
                      </a:r>
                      <a:r>
                        <a:rPr lang="en-US" sz="1800" b="1">
                          <a:latin typeface="Times New Roman"/>
                          <a:ea typeface="Times New Roman"/>
                          <a:cs typeface="Times New Roman"/>
                        </a:rPr>
                        <a:t> </a:t>
                      </a:r>
                      <a:endParaRPr lang="en-US" sz="1800">
                        <a:latin typeface="Calibri"/>
                        <a:ea typeface="Calibri"/>
                        <a:cs typeface="Times New Roman"/>
                      </a:endParaRPr>
                    </a:p>
                  </a:txBody>
                  <a:tcPr marL="9525" marR="9525" marT="9525" marB="9525" anchor="ctr">
                    <a:lnL>
                      <a:noFill/>
                    </a:lnL>
                    <a:lnR>
                      <a:noFill/>
                    </a:lnR>
                    <a:lnT>
                      <a:noFill/>
                    </a:lnT>
                    <a:lnB>
                      <a:noFill/>
                    </a:lnB>
                  </a:tcPr>
                </a:tc>
                <a:tc>
                  <a:txBody>
                    <a:bodyPr/>
                    <a:lstStyle/>
                    <a:p>
                      <a:pPr marL="0" marR="0" algn="ctr">
                        <a:lnSpc>
                          <a:spcPct val="115000"/>
                        </a:lnSpc>
                        <a:spcBef>
                          <a:spcPts val="0"/>
                        </a:spcBef>
                        <a:spcAft>
                          <a:spcPts val="0"/>
                        </a:spcAft>
                      </a:pPr>
                      <a:r>
                        <a:rPr lang="en-US" sz="1800" b="1">
                          <a:latin typeface="Times New Roman"/>
                          <a:ea typeface="Times New Roman"/>
                          <a:cs typeface="Times New Roman"/>
                        </a:rPr>
                        <a:t>SO</a:t>
                      </a:r>
                      <a:r>
                        <a:rPr lang="en-US" sz="1800" b="1" baseline="-25000">
                          <a:latin typeface="Times New Roman"/>
                          <a:ea typeface="Times New Roman"/>
                          <a:cs typeface="Times New Roman"/>
                        </a:rPr>
                        <a:t>2</a:t>
                      </a:r>
                      <a:r>
                        <a:rPr lang="en-US" sz="1800" b="1">
                          <a:latin typeface="Times New Roman"/>
                          <a:ea typeface="Times New Roman"/>
                          <a:cs typeface="Times New Roman"/>
                        </a:rPr>
                        <a:t> </a:t>
                      </a:r>
                      <a:endParaRPr lang="en-US" sz="1800">
                        <a:latin typeface="Calibri"/>
                        <a:ea typeface="Calibri"/>
                        <a:cs typeface="Times New Roman"/>
                      </a:endParaRPr>
                    </a:p>
                  </a:txBody>
                  <a:tcPr marL="9525" marR="9525" marT="9525" marB="9525" anchor="ctr">
                    <a:lnL>
                      <a:noFill/>
                    </a:lnL>
                    <a:lnR>
                      <a:noFill/>
                    </a:lnR>
                    <a:lnT>
                      <a:noFill/>
                    </a:lnT>
                    <a:lnB>
                      <a:noFill/>
                    </a:lnB>
                  </a:tcPr>
                </a:tc>
                <a:tc>
                  <a:txBody>
                    <a:bodyPr/>
                    <a:lstStyle/>
                    <a:p>
                      <a:pPr marL="0" marR="0" algn="ctr">
                        <a:lnSpc>
                          <a:spcPct val="115000"/>
                        </a:lnSpc>
                        <a:spcBef>
                          <a:spcPts val="0"/>
                        </a:spcBef>
                        <a:spcAft>
                          <a:spcPts val="0"/>
                        </a:spcAft>
                      </a:pPr>
                      <a:r>
                        <a:rPr lang="en-US" sz="1800" b="1">
                          <a:latin typeface="Times New Roman"/>
                          <a:ea typeface="Times New Roman"/>
                          <a:cs typeface="Times New Roman"/>
                        </a:rPr>
                        <a:t>NO</a:t>
                      </a:r>
                      <a:r>
                        <a:rPr lang="en-US" sz="1800" b="1" baseline="-25000">
                          <a:latin typeface="Times New Roman"/>
                          <a:ea typeface="Times New Roman"/>
                          <a:cs typeface="Times New Roman"/>
                        </a:rPr>
                        <a:t>x</a:t>
                      </a:r>
                      <a:r>
                        <a:rPr lang="en-US" sz="1800" b="1">
                          <a:latin typeface="Times New Roman"/>
                          <a:ea typeface="Times New Roman"/>
                          <a:cs typeface="Times New Roman"/>
                        </a:rPr>
                        <a:t> </a:t>
                      </a:r>
                      <a:endParaRPr lang="en-US" sz="1800">
                        <a:latin typeface="Calibri"/>
                        <a:ea typeface="Calibri"/>
                        <a:cs typeface="Times New Roman"/>
                      </a:endParaRPr>
                    </a:p>
                  </a:txBody>
                  <a:tcPr marL="9525" marR="9525" marT="9525" marB="9525" anchor="ctr">
                    <a:lnL>
                      <a:noFill/>
                    </a:lnL>
                    <a:lnR>
                      <a:noFill/>
                    </a:lnR>
                    <a:lnT>
                      <a:noFill/>
                    </a:lnT>
                    <a:lnB>
                      <a:noFill/>
                    </a:lnB>
                  </a:tcPr>
                </a:tc>
                <a:tc>
                  <a:txBody>
                    <a:bodyPr/>
                    <a:lstStyle/>
                    <a:p>
                      <a:pPr marL="0" marR="0" algn="ctr">
                        <a:lnSpc>
                          <a:spcPct val="115000"/>
                        </a:lnSpc>
                        <a:spcBef>
                          <a:spcPts val="0"/>
                        </a:spcBef>
                        <a:spcAft>
                          <a:spcPts val="0"/>
                        </a:spcAft>
                      </a:pPr>
                      <a:r>
                        <a:rPr lang="en-US" sz="1800" b="1">
                          <a:latin typeface="Times New Roman"/>
                          <a:ea typeface="Times New Roman"/>
                          <a:cs typeface="Times New Roman"/>
                        </a:rPr>
                        <a:t>SO</a:t>
                      </a:r>
                      <a:r>
                        <a:rPr lang="en-US" sz="1800" b="1" baseline="-25000">
                          <a:latin typeface="Times New Roman"/>
                          <a:ea typeface="Times New Roman"/>
                          <a:cs typeface="Times New Roman"/>
                        </a:rPr>
                        <a:t>2</a:t>
                      </a:r>
                      <a:r>
                        <a:rPr lang="en-US" sz="1800" b="1">
                          <a:latin typeface="Times New Roman"/>
                          <a:ea typeface="Times New Roman"/>
                          <a:cs typeface="Times New Roman"/>
                        </a:rPr>
                        <a:t> </a:t>
                      </a:r>
                      <a:endParaRPr lang="en-US" sz="1800">
                        <a:latin typeface="Calibri"/>
                        <a:ea typeface="Calibri"/>
                        <a:cs typeface="Times New Roman"/>
                      </a:endParaRPr>
                    </a:p>
                  </a:txBody>
                  <a:tcPr marL="9525" marR="9525" marT="9525" marB="9525" anchor="ctr">
                    <a:lnL>
                      <a:noFill/>
                    </a:lnL>
                    <a:lnR>
                      <a:noFill/>
                    </a:lnR>
                    <a:lnT>
                      <a:noFill/>
                    </a:lnT>
                    <a:lnB>
                      <a:noFill/>
                    </a:lnB>
                  </a:tcPr>
                </a:tc>
                <a:tc>
                  <a:txBody>
                    <a:bodyPr/>
                    <a:lstStyle/>
                    <a:p>
                      <a:pPr marL="0" marR="0" algn="ctr">
                        <a:lnSpc>
                          <a:spcPct val="115000"/>
                        </a:lnSpc>
                        <a:spcBef>
                          <a:spcPts val="0"/>
                        </a:spcBef>
                        <a:spcAft>
                          <a:spcPts val="0"/>
                        </a:spcAft>
                      </a:pPr>
                      <a:r>
                        <a:rPr lang="en-US" sz="1800" b="1">
                          <a:latin typeface="Times New Roman"/>
                          <a:ea typeface="Times New Roman"/>
                          <a:cs typeface="Times New Roman"/>
                        </a:rPr>
                        <a:t>NO</a:t>
                      </a:r>
                      <a:r>
                        <a:rPr lang="en-US" sz="1800" b="1" baseline="-25000">
                          <a:latin typeface="Times New Roman"/>
                          <a:ea typeface="Times New Roman"/>
                          <a:cs typeface="Times New Roman"/>
                        </a:rPr>
                        <a:t>x</a:t>
                      </a:r>
                      <a:r>
                        <a:rPr lang="en-US" sz="1800" b="1">
                          <a:latin typeface="Times New Roman"/>
                          <a:ea typeface="Times New Roman"/>
                          <a:cs typeface="Times New Roman"/>
                        </a:rPr>
                        <a:t> </a:t>
                      </a:r>
                      <a:endParaRPr lang="en-US" sz="1800">
                        <a:latin typeface="Calibri"/>
                        <a:ea typeface="Calibri"/>
                        <a:cs typeface="Times New Roman"/>
                      </a:endParaRPr>
                    </a:p>
                  </a:txBody>
                  <a:tcPr marL="9525" marR="9525" marT="9525" marB="9525" anchor="ctr">
                    <a:lnL>
                      <a:noFill/>
                    </a:lnL>
                    <a:lnR>
                      <a:noFill/>
                    </a:lnR>
                    <a:lnT>
                      <a:noFill/>
                    </a:lnT>
                    <a:lnB>
                      <a:noFill/>
                    </a:lnB>
                  </a:tcPr>
                </a:tc>
                <a:tc>
                  <a:txBody>
                    <a:bodyPr/>
                    <a:lstStyle/>
                    <a:p>
                      <a:pPr marL="0" marR="0" algn="ctr">
                        <a:lnSpc>
                          <a:spcPct val="115000"/>
                        </a:lnSpc>
                        <a:spcBef>
                          <a:spcPts val="0"/>
                        </a:spcBef>
                        <a:spcAft>
                          <a:spcPts val="0"/>
                        </a:spcAft>
                      </a:pPr>
                      <a:r>
                        <a:rPr lang="en-US" sz="1800" b="1">
                          <a:latin typeface="Times New Roman"/>
                          <a:ea typeface="Times New Roman"/>
                          <a:cs typeface="Times New Roman"/>
                        </a:rPr>
                        <a:t>SO</a:t>
                      </a:r>
                      <a:r>
                        <a:rPr lang="en-US" sz="1800" b="1" baseline="-25000">
                          <a:latin typeface="Times New Roman"/>
                          <a:ea typeface="Times New Roman"/>
                          <a:cs typeface="Times New Roman"/>
                        </a:rPr>
                        <a:t>2</a:t>
                      </a:r>
                      <a:r>
                        <a:rPr lang="en-US" sz="1800" b="1">
                          <a:latin typeface="Times New Roman"/>
                          <a:ea typeface="Times New Roman"/>
                          <a:cs typeface="Times New Roman"/>
                        </a:rPr>
                        <a:t> </a:t>
                      </a:r>
                      <a:endParaRPr lang="en-US" sz="1800">
                        <a:latin typeface="Calibri"/>
                        <a:ea typeface="Calibri"/>
                        <a:cs typeface="Times New Roman"/>
                      </a:endParaRPr>
                    </a:p>
                  </a:txBody>
                  <a:tcPr marL="9525" marR="9525" marT="9525" marB="9525" anchor="ctr">
                    <a:lnL>
                      <a:noFill/>
                    </a:lnL>
                    <a:lnR>
                      <a:noFill/>
                    </a:lnR>
                    <a:lnT>
                      <a:noFill/>
                    </a:lnT>
                    <a:lnB>
                      <a:noFill/>
                    </a:lnB>
                  </a:tcPr>
                </a:tc>
                <a:tc>
                  <a:txBody>
                    <a:bodyPr/>
                    <a:lstStyle/>
                    <a:p>
                      <a:pPr marL="0" marR="0" algn="ctr">
                        <a:lnSpc>
                          <a:spcPct val="115000"/>
                        </a:lnSpc>
                        <a:spcBef>
                          <a:spcPts val="0"/>
                        </a:spcBef>
                        <a:spcAft>
                          <a:spcPts val="0"/>
                        </a:spcAft>
                      </a:pPr>
                      <a:r>
                        <a:rPr lang="en-US" sz="1800" b="1">
                          <a:latin typeface="Times New Roman"/>
                          <a:ea typeface="Times New Roman"/>
                          <a:cs typeface="Times New Roman"/>
                        </a:rPr>
                        <a:t>NO</a:t>
                      </a:r>
                      <a:r>
                        <a:rPr lang="en-US" sz="1800" b="1" baseline="-25000">
                          <a:latin typeface="Times New Roman"/>
                          <a:ea typeface="Times New Roman"/>
                          <a:cs typeface="Times New Roman"/>
                        </a:rPr>
                        <a:t>x</a:t>
                      </a:r>
                      <a:r>
                        <a:rPr lang="en-US" sz="1800" b="1">
                          <a:latin typeface="Times New Roman"/>
                          <a:ea typeface="Times New Roman"/>
                          <a:cs typeface="Times New Roman"/>
                        </a:rPr>
                        <a:t> </a:t>
                      </a:r>
                      <a:endParaRPr lang="en-US" sz="1800">
                        <a:latin typeface="Calibri"/>
                        <a:ea typeface="Calibri"/>
                        <a:cs typeface="Times New Roman"/>
                      </a:endParaRPr>
                    </a:p>
                  </a:txBody>
                  <a:tcPr marL="9525" marR="9525" marT="9525" marB="9525" anchor="ctr">
                    <a:lnL>
                      <a:noFill/>
                    </a:lnL>
                    <a:lnR>
                      <a:noFill/>
                    </a:lnR>
                    <a:lnT>
                      <a:noFill/>
                    </a:lnT>
                    <a:lnB>
                      <a:noFill/>
                    </a:lnB>
                  </a:tcPr>
                </a:tc>
              </a:tr>
              <a:tr h="587829">
                <a:tc>
                  <a:txBody>
                    <a:bodyPr/>
                    <a:lstStyle/>
                    <a:p>
                      <a:pPr marL="0" marR="0" algn="ctr">
                        <a:lnSpc>
                          <a:spcPct val="115000"/>
                        </a:lnSpc>
                        <a:spcBef>
                          <a:spcPts val="0"/>
                        </a:spcBef>
                        <a:spcAft>
                          <a:spcPts val="0"/>
                        </a:spcAft>
                      </a:pPr>
                      <a:r>
                        <a:rPr lang="en-US" sz="1800">
                          <a:latin typeface="Times New Roman"/>
                          <a:ea typeface="Times New Roman"/>
                          <a:cs typeface="Times New Roman"/>
                        </a:rPr>
                        <a:t>Coal</a:t>
                      </a:r>
                      <a:endParaRPr lang="en-US" sz="1800">
                        <a:latin typeface="Calibri"/>
                        <a:ea typeface="Calibri"/>
                        <a:cs typeface="Times New Roman"/>
                      </a:endParaRPr>
                    </a:p>
                  </a:txBody>
                  <a:tcPr marL="9525" marR="9525" marT="9525" marB="9525" anchor="ctr">
                    <a:lnL>
                      <a:noFill/>
                    </a:lnL>
                    <a:lnR>
                      <a:noFill/>
                    </a:lnR>
                    <a:lnT>
                      <a:noFill/>
                    </a:lnT>
                    <a:lnB>
                      <a:noFill/>
                    </a:lnB>
                  </a:tcPr>
                </a:tc>
                <a:tc>
                  <a:txBody>
                    <a:bodyPr/>
                    <a:lstStyle/>
                    <a:p>
                      <a:pPr marL="0" marR="0" algn="ctr">
                        <a:lnSpc>
                          <a:spcPct val="115000"/>
                        </a:lnSpc>
                        <a:spcBef>
                          <a:spcPts val="0"/>
                        </a:spcBef>
                        <a:spcAft>
                          <a:spcPts val="0"/>
                        </a:spcAft>
                      </a:pPr>
                      <a:r>
                        <a:rPr lang="en-US" sz="1800">
                          <a:latin typeface="Times New Roman"/>
                          <a:ea typeface="Times New Roman"/>
                          <a:cs typeface="Times New Roman"/>
                        </a:rPr>
                        <a:t>0.95 </a:t>
                      </a:r>
                      <a:endParaRPr lang="en-US" sz="1800">
                        <a:latin typeface="Calibri"/>
                        <a:ea typeface="Calibri"/>
                        <a:cs typeface="Times New Roman"/>
                      </a:endParaRPr>
                    </a:p>
                  </a:txBody>
                  <a:tcPr marL="9525" marR="9525" marT="9525" marB="9525" anchor="ctr">
                    <a:lnL>
                      <a:noFill/>
                    </a:lnL>
                    <a:lnR>
                      <a:noFill/>
                    </a:lnR>
                    <a:lnT>
                      <a:noFill/>
                    </a:lnT>
                    <a:lnB>
                      <a:noFill/>
                    </a:lnB>
                  </a:tcPr>
                </a:tc>
                <a:tc>
                  <a:txBody>
                    <a:bodyPr/>
                    <a:lstStyle/>
                    <a:p>
                      <a:pPr marL="0" marR="0" algn="ctr">
                        <a:lnSpc>
                          <a:spcPct val="115000"/>
                        </a:lnSpc>
                        <a:spcBef>
                          <a:spcPts val="0"/>
                        </a:spcBef>
                        <a:spcAft>
                          <a:spcPts val="0"/>
                        </a:spcAft>
                      </a:pPr>
                      <a:r>
                        <a:rPr lang="en-US" sz="1800">
                          <a:latin typeface="Times New Roman"/>
                          <a:ea typeface="Times New Roman"/>
                          <a:cs typeface="Times New Roman"/>
                        </a:rPr>
                        <a:t>0.32 </a:t>
                      </a:r>
                      <a:endParaRPr lang="en-US" sz="1800">
                        <a:latin typeface="Calibri"/>
                        <a:ea typeface="Calibri"/>
                        <a:cs typeface="Times New Roman"/>
                      </a:endParaRPr>
                    </a:p>
                  </a:txBody>
                  <a:tcPr marL="9525" marR="9525" marT="9525" marB="9525" anchor="ctr">
                    <a:lnL>
                      <a:noFill/>
                    </a:lnL>
                    <a:lnR>
                      <a:noFill/>
                    </a:lnR>
                    <a:lnT>
                      <a:noFill/>
                    </a:lnT>
                    <a:lnB>
                      <a:noFill/>
                    </a:lnB>
                  </a:tcPr>
                </a:tc>
                <a:tc>
                  <a:txBody>
                    <a:bodyPr/>
                    <a:lstStyle/>
                    <a:p>
                      <a:pPr marL="0" marR="0" algn="ctr">
                        <a:lnSpc>
                          <a:spcPct val="115000"/>
                        </a:lnSpc>
                        <a:spcBef>
                          <a:spcPts val="0"/>
                        </a:spcBef>
                        <a:spcAft>
                          <a:spcPts val="0"/>
                        </a:spcAft>
                      </a:pPr>
                      <a:r>
                        <a:rPr lang="en-US" sz="1800" dirty="0">
                          <a:latin typeface="Times New Roman"/>
                          <a:ea typeface="Times New Roman"/>
                          <a:cs typeface="Times New Roman"/>
                        </a:rPr>
                        <a:t>0.90 </a:t>
                      </a:r>
                      <a:endParaRPr lang="en-US" sz="1800" dirty="0">
                        <a:latin typeface="Calibri"/>
                        <a:ea typeface="Calibri"/>
                        <a:cs typeface="Times New Roman"/>
                      </a:endParaRPr>
                    </a:p>
                  </a:txBody>
                  <a:tcPr marL="9525" marR="9525" marT="9525" marB="9525" anchor="ctr">
                    <a:lnL>
                      <a:noFill/>
                    </a:lnL>
                    <a:lnR>
                      <a:noFill/>
                    </a:lnR>
                    <a:lnT>
                      <a:noFill/>
                    </a:lnT>
                    <a:lnB>
                      <a:noFill/>
                    </a:lnB>
                  </a:tcPr>
                </a:tc>
                <a:tc>
                  <a:txBody>
                    <a:bodyPr/>
                    <a:lstStyle/>
                    <a:p>
                      <a:pPr marL="0" marR="0" algn="ctr">
                        <a:lnSpc>
                          <a:spcPct val="115000"/>
                        </a:lnSpc>
                        <a:spcBef>
                          <a:spcPts val="0"/>
                        </a:spcBef>
                        <a:spcAft>
                          <a:spcPts val="0"/>
                        </a:spcAft>
                      </a:pPr>
                      <a:r>
                        <a:rPr lang="en-US" sz="1800" dirty="0">
                          <a:latin typeface="Times New Roman"/>
                          <a:ea typeface="Times New Roman"/>
                          <a:cs typeface="Times New Roman"/>
                        </a:rPr>
                        <a:t>0.31 </a:t>
                      </a:r>
                      <a:endParaRPr lang="en-US" sz="1800" dirty="0">
                        <a:latin typeface="Calibri"/>
                        <a:ea typeface="Calibri"/>
                        <a:cs typeface="Times New Roman"/>
                      </a:endParaRPr>
                    </a:p>
                  </a:txBody>
                  <a:tcPr marL="9525" marR="9525" marT="9525" marB="9525" anchor="ctr">
                    <a:lnL>
                      <a:noFill/>
                    </a:lnL>
                    <a:lnR>
                      <a:noFill/>
                    </a:lnR>
                    <a:lnT>
                      <a:noFill/>
                    </a:lnT>
                    <a:lnB>
                      <a:noFill/>
                    </a:lnB>
                  </a:tcPr>
                </a:tc>
                <a:tc>
                  <a:txBody>
                    <a:bodyPr/>
                    <a:lstStyle/>
                    <a:p>
                      <a:pPr marL="0" marR="0" algn="ctr">
                        <a:lnSpc>
                          <a:spcPct val="115000"/>
                        </a:lnSpc>
                        <a:spcBef>
                          <a:spcPts val="0"/>
                        </a:spcBef>
                        <a:spcAft>
                          <a:spcPts val="0"/>
                        </a:spcAft>
                      </a:pPr>
                      <a:r>
                        <a:rPr lang="en-US" sz="1800">
                          <a:latin typeface="Times New Roman"/>
                          <a:ea typeface="Times New Roman"/>
                          <a:cs typeface="Times New Roman"/>
                        </a:rPr>
                        <a:t>0.84 </a:t>
                      </a:r>
                      <a:endParaRPr lang="en-US" sz="1800">
                        <a:latin typeface="Calibri"/>
                        <a:ea typeface="Calibri"/>
                        <a:cs typeface="Times New Roman"/>
                      </a:endParaRPr>
                    </a:p>
                  </a:txBody>
                  <a:tcPr marL="9525" marR="9525" marT="9525" marB="9525" anchor="ctr">
                    <a:lnL>
                      <a:noFill/>
                    </a:lnL>
                    <a:lnR>
                      <a:noFill/>
                    </a:lnR>
                    <a:lnT>
                      <a:noFill/>
                    </a:lnT>
                    <a:lnB>
                      <a:noFill/>
                    </a:lnB>
                  </a:tcPr>
                </a:tc>
                <a:tc>
                  <a:txBody>
                    <a:bodyPr/>
                    <a:lstStyle/>
                    <a:p>
                      <a:pPr marL="0" marR="0" algn="ctr">
                        <a:lnSpc>
                          <a:spcPct val="115000"/>
                        </a:lnSpc>
                        <a:spcBef>
                          <a:spcPts val="0"/>
                        </a:spcBef>
                        <a:spcAft>
                          <a:spcPts val="0"/>
                        </a:spcAft>
                      </a:pPr>
                      <a:r>
                        <a:rPr lang="en-US" sz="1800">
                          <a:latin typeface="Times New Roman"/>
                          <a:ea typeface="Times New Roman"/>
                          <a:cs typeface="Times New Roman"/>
                        </a:rPr>
                        <a:t>0.30 </a:t>
                      </a:r>
                      <a:endParaRPr lang="en-US" sz="1800">
                        <a:latin typeface="Calibri"/>
                        <a:ea typeface="Calibri"/>
                        <a:cs typeface="Times New Roman"/>
                      </a:endParaRPr>
                    </a:p>
                  </a:txBody>
                  <a:tcPr marL="9525" marR="9525" marT="9525" marB="9525" anchor="ctr">
                    <a:lnL>
                      <a:noFill/>
                    </a:lnL>
                    <a:lnR>
                      <a:noFill/>
                    </a:lnR>
                    <a:lnT>
                      <a:noFill/>
                    </a:lnT>
                    <a:lnB>
                      <a:noFill/>
                    </a:lnB>
                  </a:tcPr>
                </a:tc>
                <a:tc>
                  <a:txBody>
                    <a:bodyPr/>
                    <a:lstStyle/>
                    <a:p>
                      <a:pPr marL="0" marR="0" algn="ctr">
                        <a:lnSpc>
                          <a:spcPct val="115000"/>
                        </a:lnSpc>
                        <a:spcBef>
                          <a:spcPts val="0"/>
                        </a:spcBef>
                        <a:spcAft>
                          <a:spcPts val="0"/>
                        </a:spcAft>
                      </a:pPr>
                      <a:r>
                        <a:rPr lang="en-US" sz="1800">
                          <a:latin typeface="Times New Roman"/>
                          <a:ea typeface="Times New Roman"/>
                          <a:cs typeface="Times New Roman"/>
                        </a:rPr>
                        <a:t>0.74 </a:t>
                      </a:r>
                      <a:endParaRPr lang="en-US" sz="1800">
                        <a:latin typeface="Calibri"/>
                        <a:ea typeface="Calibri"/>
                        <a:cs typeface="Times New Roman"/>
                      </a:endParaRPr>
                    </a:p>
                  </a:txBody>
                  <a:tcPr marL="9525" marR="9525" marT="9525" marB="9525" anchor="ctr">
                    <a:lnL>
                      <a:noFill/>
                    </a:lnL>
                    <a:lnR>
                      <a:noFill/>
                    </a:lnR>
                    <a:lnT>
                      <a:noFill/>
                    </a:lnT>
                    <a:lnB>
                      <a:noFill/>
                    </a:lnB>
                  </a:tcPr>
                </a:tc>
                <a:tc>
                  <a:txBody>
                    <a:bodyPr/>
                    <a:lstStyle/>
                    <a:p>
                      <a:pPr marL="0" marR="0" algn="ctr">
                        <a:lnSpc>
                          <a:spcPct val="115000"/>
                        </a:lnSpc>
                        <a:spcBef>
                          <a:spcPts val="0"/>
                        </a:spcBef>
                        <a:spcAft>
                          <a:spcPts val="0"/>
                        </a:spcAft>
                      </a:pPr>
                      <a:r>
                        <a:rPr lang="en-US" sz="1800">
                          <a:latin typeface="Times New Roman"/>
                          <a:ea typeface="Times New Roman"/>
                          <a:cs typeface="Times New Roman"/>
                        </a:rPr>
                        <a:t>0.28 </a:t>
                      </a:r>
                      <a:endParaRPr lang="en-US" sz="1800">
                        <a:latin typeface="Calibri"/>
                        <a:ea typeface="Calibri"/>
                        <a:cs typeface="Times New Roman"/>
                      </a:endParaRPr>
                    </a:p>
                  </a:txBody>
                  <a:tcPr marL="9525" marR="9525" marT="9525" marB="9525" anchor="ctr">
                    <a:lnL>
                      <a:noFill/>
                    </a:lnL>
                    <a:lnR>
                      <a:noFill/>
                    </a:lnR>
                    <a:lnT>
                      <a:noFill/>
                    </a:lnT>
                    <a:lnB>
                      <a:noFill/>
                    </a:lnB>
                  </a:tcPr>
                </a:tc>
                <a:tc>
                  <a:txBody>
                    <a:bodyPr/>
                    <a:lstStyle/>
                    <a:p>
                      <a:pPr marL="0" marR="0" algn="ctr">
                        <a:lnSpc>
                          <a:spcPct val="115000"/>
                        </a:lnSpc>
                        <a:spcBef>
                          <a:spcPts val="0"/>
                        </a:spcBef>
                        <a:spcAft>
                          <a:spcPts val="0"/>
                        </a:spcAft>
                      </a:pPr>
                      <a:r>
                        <a:rPr lang="en-US" sz="1800">
                          <a:latin typeface="Times New Roman"/>
                          <a:ea typeface="Times New Roman"/>
                          <a:cs typeface="Times New Roman"/>
                        </a:rPr>
                        <a:t>0.63 </a:t>
                      </a:r>
                      <a:endParaRPr lang="en-US" sz="1800">
                        <a:latin typeface="Calibri"/>
                        <a:ea typeface="Calibri"/>
                        <a:cs typeface="Times New Roman"/>
                      </a:endParaRPr>
                    </a:p>
                  </a:txBody>
                  <a:tcPr marL="9525" marR="9525" marT="9525" marB="9525" anchor="ctr">
                    <a:lnL>
                      <a:noFill/>
                    </a:lnL>
                    <a:lnR>
                      <a:noFill/>
                    </a:lnR>
                    <a:lnT>
                      <a:noFill/>
                    </a:lnT>
                    <a:lnB>
                      <a:noFill/>
                    </a:lnB>
                  </a:tcPr>
                </a:tc>
                <a:tc>
                  <a:txBody>
                    <a:bodyPr/>
                    <a:lstStyle/>
                    <a:p>
                      <a:pPr marL="0" marR="0" algn="ctr">
                        <a:lnSpc>
                          <a:spcPct val="115000"/>
                        </a:lnSpc>
                        <a:spcBef>
                          <a:spcPts val="0"/>
                        </a:spcBef>
                        <a:spcAft>
                          <a:spcPts val="0"/>
                        </a:spcAft>
                      </a:pPr>
                      <a:r>
                        <a:rPr lang="en-US" sz="1800">
                          <a:latin typeface="Times New Roman"/>
                          <a:ea typeface="Times New Roman"/>
                          <a:cs typeface="Times New Roman"/>
                        </a:rPr>
                        <a:t>0.20 </a:t>
                      </a:r>
                      <a:endParaRPr lang="en-US" sz="1800">
                        <a:latin typeface="Calibri"/>
                        <a:ea typeface="Calibri"/>
                        <a:cs typeface="Times New Roman"/>
                      </a:endParaRPr>
                    </a:p>
                  </a:txBody>
                  <a:tcPr marL="9525" marR="9525" marT="9525" marB="9525" anchor="ctr">
                    <a:lnL>
                      <a:noFill/>
                    </a:lnL>
                    <a:lnR>
                      <a:noFill/>
                    </a:lnR>
                    <a:lnT>
                      <a:noFill/>
                    </a:lnT>
                    <a:lnB>
                      <a:noFill/>
                    </a:lnB>
                  </a:tcPr>
                </a:tc>
              </a:tr>
              <a:tr h="587829">
                <a:tc>
                  <a:txBody>
                    <a:bodyPr/>
                    <a:lstStyle/>
                    <a:p>
                      <a:pPr marL="0" marR="0" algn="ctr">
                        <a:lnSpc>
                          <a:spcPct val="115000"/>
                        </a:lnSpc>
                        <a:spcBef>
                          <a:spcPts val="0"/>
                        </a:spcBef>
                        <a:spcAft>
                          <a:spcPts val="0"/>
                        </a:spcAft>
                      </a:pPr>
                      <a:r>
                        <a:rPr lang="en-US" sz="1800">
                          <a:latin typeface="Times New Roman"/>
                          <a:ea typeface="Times New Roman"/>
                          <a:cs typeface="Times New Roman"/>
                        </a:rPr>
                        <a:t>Gas </a:t>
                      </a:r>
                      <a:endParaRPr lang="en-US" sz="1800">
                        <a:latin typeface="Calibri"/>
                        <a:ea typeface="Calibri"/>
                        <a:cs typeface="Times New Roman"/>
                      </a:endParaRPr>
                    </a:p>
                  </a:txBody>
                  <a:tcPr marL="9525" marR="9525" marT="9525" marB="9525" anchor="ctr">
                    <a:lnL>
                      <a:noFill/>
                    </a:lnL>
                    <a:lnR>
                      <a:noFill/>
                    </a:lnR>
                    <a:lnT>
                      <a:noFill/>
                    </a:lnT>
                    <a:lnB>
                      <a:noFill/>
                    </a:lnB>
                  </a:tcPr>
                </a:tc>
                <a:tc>
                  <a:txBody>
                    <a:bodyPr/>
                    <a:lstStyle/>
                    <a:p>
                      <a:pPr marL="0" marR="0" algn="ctr">
                        <a:lnSpc>
                          <a:spcPct val="115000"/>
                        </a:lnSpc>
                        <a:spcBef>
                          <a:spcPts val="0"/>
                        </a:spcBef>
                        <a:spcAft>
                          <a:spcPts val="0"/>
                        </a:spcAft>
                      </a:pPr>
                      <a:r>
                        <a:rPr lang="en-US" sz="1800">
                          <a:latin typeface="Times New Roman"/>
                          <a:ea typeface="Times New Roman"/>
                          <a:cs typeface="Times New Roman"/>
                        </a:rPr>
                        <a:t>0.01 </a:t>
                      </a:r>
                      <a:endParaRPr lang="en-US" sz="1800">
                        <a:latin typeface="Calibri"/>
                        <a:ea typeface="Calibri"/>
                        <a:cs typeface="Times New Roman"/>
                      </a:endParaRPr>
                    </a:p>
                  </a:txBody>
                  <a:tcPr marL="9525" marR="9525" marT="9525" marB="9525" anchor="ctr">
                    <a:lnL>
                      <a:noFill/>
                    </a:lnL>
                    <a:lnR>
                      <a:noFill/>
                    </a:lnR>
                    <a:lnT>
                      <a:noFill/>
                    </a:lnT>
                    <a:lnB>
                      <a:noFill/>
                    </a:lnB>
                  </a:tcPr>
                </a:tc>
                <a:tc>
                  <a:txBody>
                    <a:bodyPr/>
                    <a:lstStyle/>
                    <a:p>
                      <a:pPr marL="0" marR="0" algn="ctr">
                        <a:lnSpc>
                          <a:spcPct val="115000"/>
                        </a:lnSpc>
                        <a:spcBef>
                          <a:spcPts val="0"/>
                        </a:spcBef>
                        <a:spcAft>
                          <a:spcPts val="0"/>
                        </a:spcAft>
                      </a:pPr>
                      <a:r>
                        <a:rPr lang="en-US" sz="1800">
                          <a:latin typeface="Times New Roman"/>
                          <a:ea typeface="Times New Roman"/>
                          <a:cs typeface="Times New Roman"/>
                        </a:rPr>
                        <a:t>0.05 </a:t>
                      </a:r>
                      <a:endParaRPr lang="en-US" sz="1800">
                        <a:latin typeface="Calibri"/>
                        <a:ea typeface="Calibri"/>
                        <a:cs typeface="Times New Roman"/>
                      </a:endParaRPr>
                    </a:p>
                  </a:txBody>
                  <a:tcPr marL="9525" marR="9525" marT="9525" marB="9525" anchor="ctr">
                    <a:lnL>
                      <a:noFill/>
                    </a:lnL>
                    <a:lnR>
                      <a:noFill/>
                    </a:lnR>
                    <a:lnT>
                      <a:noFill/>
                    </a:lnT>
                    <a:lnB>
                      <a:noFill/>
                    </a:lnB>
                  </a:tcPr>
                </a:tc>
                <a:tc>
                  <a:txBody>
                    <a:bodyPr/>
                    <a:lstStyle/>
                    <a:p>
                      <a:pPr marL="0" marR="0" algn="ctr">
                        <a:lnSpc>
                          <a:spcPct val="115000"/>
                        </a:lnSpc>
                        <a:spcBef>
                          <a:spcPts val="0"/>
                        </a:spcBef>
                        <a:spcAft>
                          <a:spcPts val="0"/>
                        </a:spcAft>
                      </a:pPr>
                      <a:r>
                        <a:rPr lang="en-US" sz="1800">
                          <a:latin typeface="Times New Roman"/>
                          <a:ea typeface="Times New Roman"/>
                          <a:cs typeface="Times New Roman"/>
                        </a:rPr>
                        <a:t>&lt;0.01 </a:t>
                      </a:r>
                      <a:endParaRPr lang="en-US" sz="1800">
                        <a:latin typeface="Calibri"/>
                        <a:ea typeface="Calibri"/>
                        <a:cs typeface="Times New Roman"/>
                      </a:endParaRPr>
                    </a:p>
                  </a:txBody>
                  <a:tcPr marL="9525" marR="9525" marT="9525" marB="9525" anchor="ctr">
                    <a:lnL>
                      <a:noFill/>
                    </a:lnL>
                    <a:lnR>
                      <a:noFill/>
                    </a:lnR>
                    <a:lnT>
                      <a:noFill/>
                    </a:lnT>
                    <a:lnB>
                      <a:noFill/>
                    </a:lnB>
                  </a:tcPr>
                </a:tc>
                <a:tc>
                  <a:txBody>
                    <a:bodyPr/>
                    <a:lstStyle/>
                    <a:p>
                      <a:pPr marL="0" marR="0" algn="ctr">
                        <a:lnSpc>
                          <a:spcPct val="115000"/>
                        </a:lnSpc>
                        <a:spcBef>
                          <a:spcPts val="0"/>
                        </a:spcBef>
                        <a:spcAft>
                          <a:spcPts val="0"/>
                        </a:spcAft>
                      </a:pPr>
                      <a:r>
                        <a:rPr lang="en-US" sz="1800" dirty="0">
                          <a:latin typeface="Times New Roman"/>
                          <a:ea typeface="Times New Roman"/>
                          <a:cs typeface="Times New Roman"/>
                        </a:rPr>
                        <a:t>0.05 </a:t>
                      </a:r>
                      <a:endParaRPr lang="en-US" sz="1800" dirty="0">
                        <a:latin typeface="Calibri"/>
                        <a:ea typeface="Calibri"/>
                        <a:cs typeface="Times New Roman"/>
                      </a:endParaRPr>
                    </a:p>
                  </a:txBody>
                  <a:tcPr marL="9525" marR="9525" marT="9525" marB="9525" anchor="ctr">
                    <a:lnL>
                      <a:noFill/>
                    </a:lnL>
                    <a:lnR>
                      <a:noFill/>
                    </a:lnR>
                    <a:lnT>
                      <a:noFill/>
                    </a:lnT>
                    <a:lnB>
                      <a:noFill/>
                    </a:lnB>
                  </a:tcPr>
                </a:tc>
                <a:tc>
                  <a:txBody>
                    <a:bodyPr/>
                    <a:lstStyle/>
                    <a:p>
                      <a:pPr marL="0" marR="0" algn="ctr">
                        <a:lnSpc>
                          <a:spcPct val="115000"/>
                        </a:lnSpc>
                        <a:spcBef>
                          <a:spcPts val="0"/>
                        </a:spcBef>
                        <a:spcAft>
                          <a:spcPts val="0"/>
                        </a:spcAft>
                      </a:pPr>
                      <a:r>
                        <a:rPr lang="en-US" sz="1800" dirty="0">
                          <a:latin typeface="Times New Roman"/>
                          <a:ea typeface="Times New Roman"/>
                          <a:cs typeface="Times New Roman"/>
                        </a:rPr>
                        <a:t>&lt;0.01 </a:t>
                      </a:r>
                      <a:endParaRPr lang="en-US" sz="1800" dirty="0">
                        <a:latin typeface="Calibri"/>
                        <a:ea typeface="Calibri"/>
                        <a:cs typeface="Times New Roman"/>
                      </a:endParaRPr>
                    </a:p>
                  </a:txBody>
                  <a:tcPr marL="9525" marR="9525" marT="9525" marB="9525" anchor="ctr">
                    <a:lnL>
                      <a:noFill/>
                    </a:lnL>
                    <a:lnR>
                      <a:noFill/>
                    </a:lnR>
                    <a:lnT>
                      <a:noFill/>
                    </a:lnT>
                    <a:lnB>
                      <a:noFill/>
                    </a:lnB>
                  </a:tcPr>
                </a:tc>
                <a:tc>
                  <a:txBody>
                    <a:bodyPr/>
                    <a:lstStyle/>
                    <a:p>
                      <a:pPr marL="0" marR="0" algn="ctr">
                        <a:lnSpc>
                          <a:spcPct val="115000"/>
                        </a:lnSpc>
                        <a:spcBef>
                          <a:spcPts val="0"/>
                        </a:spcBef>
                        <a:spcAft>
                          <a:spcPts val="0"/>
                        </a:spcAft>
                      </a:pPr>
                      <a:r>
                        <a:rPr lang="en-US" sz="1800">
                          <a:latin typeface="Times New Roman"/>
                          <a:ea typeface="Times New Roman"/>
                          <a:cs typeface="Times New Roman"/>
                        </a:rPr>
                        <a:t>0.04 </a:t>
                      </a:r>
                      <a:endParaRPr lang="en-US" sz="1800">
                        <a:latin typeface="Calibri"/>
                        <a:ea typeface="Calibri"/>
                        <a:cs typeface="Times New Roman"/>
                      </a:endParaRPr>
                    </a:p>
                  </a:txBody>
                  <a:tcPr marL="9525" marR="9525" marT="9525" marB="9525" anchor="ctr">
                    <a:lnL>
                      <a:noFill/>
                    </a:lnL>
                    <a:lnR>
                      <a:noFill/>
                    </a:lnR>
                    <a:lnT>
                      <a:noFill/>
                    </a:lnT>
                    <a:lnB>
                      <a:noFill/>
                    </a:lnB>
                  </a:tcPr>
                </a:tc>
                <a:tc>
                  <a:txBody>
                    <a:bodyPr/>
                    <a:lstStyle/>
                    <a:p>
                      <a:pPr marL="0" marR="0" algn="ctr">
                        <a:lnSpc>
                          <a:spcPct val="115000"/>
                        </a:lnSpc>
                        <a:spcBef>
                          <a:spcPts val="0"/>
                        </a:spcBef>
                        <a:spcAft>
                          <a:spcPts val="0"/>
                        </a:spcAft>
                      </a:pPr>
                      <a:r>
                        <a:rPr lang="en-US" sz="1800">
                          <a:latin typeface="Times New Roman"/>
                          <a:ea typeface="Times New Roman"/>
                          <a:cs typeface="Times New Roman"/>
                        </a:rPr>
                        <a:t>&lt;0.01 </a:t>
                      </a:r>
                      <a:endParaRPr lang="en-US" sz="1800">
                        <a:latin typeface="Calibri"/>
                        <a:ea typeface="Calibri"/>
                        <a:cs typeface="Times New Roman"/>
                      </a:endParaRPr>
                    </a:p>
                  </a:txBody>
                  <a:tcPr marL="9525" marR="9525" marT="9525" marB="9525" anchor="ctr">
                    <a:lnL>
                      <a:noFill/>
                    </a:lnL>
                    <a:lnR>
                      <a:noFill/>
                    </a:lnR>
                    <a:lnT>
                      <a:noFill/>
                    </a:lnT>
                    <a:lnB>
                      <a:noFill/>
                    </a:lnB>
                  </a:tcPr>
                </a:tc>
                <a:tc>
                  <a:txBody>
                    <a:bodyPr/>
                    <a:lstStyle/>
                    <a:p>
                      <a:pPr marL="0" marR="0" algn="ctr">
                        <a:lnSpc>
                          <a:spcPct val="115000"/>
                        </a:lnSpc>
                        <a:spcBef>
                          <a:spcPts val="0"/>
                        </a:spcBef>
                        <a:spcAft>
                          <a:spcPts val="0"/>
                        </a:spcAft>
                      </a:pPr>
                      <a:r>
                        <a:rPr lang="en-US" sz="1800">
                          <a:latin typeface="Times New Roman"/>
                          <a:ea typeface="Times New Roman"/>
                          <a:cs typeface="Times New Roman"/>
                        </a:rPr>
                        <a:t>0.04 </a:t>
                      </a:r>
                      <a:endParaRPr lang="en-US" sz="1800">
                        <a:latin typeface="Calibri"/>
                        <a:ea typeface="Calibri"/>
                        <a:cs typeface="Times New Roman"/>
                      </a:endParaRPr>
                    </a:p>
                  </a:txBody>
                  <a:tcPr marL="9525" marR="9525" marT="9525" marB="9525" anchor="ctr">
                    <a:lnL>
                      <a:noFill/>
                    </a:lnL>
                    <a:lnR>
                      <a:noFill/>
                    </a:lnR>
                    <a:lnT>
                      <a:noFill/>
                    </a:lnT>
                    <a:lnB>
                      <a:noFill/>
                    </a:lnB>
                  </a:tcPr>
                </a:tc>
                <a:tc>
                  <a:txBody>
                    <a:bodyPr/>
                    <a:lstStyle/>
                    <a:p>
                      <a:pPr marL="0" marR="0" algn="ctr">
                        <a:lnSpc>
                          <a:spcPct val="115000"/>
                        </a:lnSpc>
                        <a:spcBef>
                          <a:spcPts val="0"/>
                        </a:spcBef>
                        <a:spcAft>
                          <a:spcPts val="0"/>
                        </a:spcAft>
                      </a:pPr>
                      <a:r>
                        <a:rPr lang="en-US" sz="1800">
                          <a:latin typeface="Times New Roman"/>
                          <a:ea typeface="Times New Roman"/>
                          <a:cs typeface="Times New Roman"/>
                        </a:rPr>
                        <a:t>&lt;0.01 </a:t>
                      </a:r>
                      <a:endParaRPr lang="en-US" sz="1800">
                        <a:latin typeface="Calibri"/>
                        <a:ea typeface="Calibri"/>
                        <a:cs typeface="Times New Roman"/>
                      </a:endParaRPr>
                    </a:p>
                  </a:txBody>
                  <a:tcPr marL="9525" marR="9525" marT="9525" marB="9525" anchor="ctr">
                    <a:lnL>
                      <a:noFill/>
                    </a:lnL>
                    <a:lnR>
                      <a:noFill/>
                    </a:lnR>
                    <a:lnT>
                      <a:noFill/>
                    </a:lnT>
                    <a:lnB>
                      <a:noFill/>
                    </a:lnB>
                  </a:tcPr>
                </a:tc>
                <a:tc>
                  <a:txBody>
                    <a:bodyPr/>
                    <a:lstStyle/>
                    <a:p>
                      <a:pPr marL="0" marR="0" algn="ctr">
                        <a:lnSpc>
                          <a:spcPct val="115000"/>
                        </a:lnSpc>
                        <a:spcBef>
                          <a:spcPts val="0"/>
                        </a:spcBef>
                        <a:spcAft>
                          <a:spcPts val="0"/>
                        </a:spcAft>
                      </a:pPr>
                      <a:r>
                        <a:rPr lang="en-US" sz="1800">
                          <a:latin typeface="Times New Roman"/>
                          <a:ea typeface="Times New Roman"/>
                          <a:cs typeface="Times New Roman"/>
                        </a:rPr>
                        <a:t>0.04 </a:t>
                      </a:r>
                      <a:endParaRPr lang="en-US" sz="1800">
                        <a:latin typeface="Calibri"/>
                        <a:ea typeface="Calibri"/>
                        <a:cs typeface="Times New Roman"/>
                      </a:endParaRPr>
                    </a:p>
                  </a:txBody>
                  <a:tcPr marL="9525" marR="9525" marT="9525" marB="9525" anchor="ctr">
                    <a:lnL>
                      <a:noFill/>
                    </a:lnL>
                    <a:lnR>
                      <a:noFill/>
                    </a:lnR>
                    <a:lnT>
                      <a:noFill/>
                    </a:lnT>
                    <a:lnB>
                      <a:noFill/>
                    </a:lnB>
                  </a:tcPr>
                </a:tc>
              </a:tr>
              <a:tr h="587829">
                <a:tc>
                  <a:txBody>
                    <a:bodyPr/>
                    <a:lstStyle/>
                    <a:p>
                      <a:pPr marL="0" marR="0" algn="ctr">
                        <a:lnSpc>
                          <a:spcPct val="115000"/>
                        </a:lnSpc>
                        <a:spcBef>
                          <a:spcPts val="0"/>
                        </a:spcBef>
                        <a:spcAft>
                          <a:spcPts val="0"/>
                        </a:spcAft>
                      </a:pPr>
                      <a:r>
                        <a:rPr lang="en-US" sz="1800">
                          <a:latin typeface="Times New Roman"/>
                          <a:ea typeface="Times New Roman"/>
                          <a:cs typeface="Times New Roman"/>
                        </a:rPr>
                        <a:t>Oil </a:t>
                      </a:r>
                      <a:endParaRPr lang="en-US" sz="1800">
                        <a:latin typeface="Calibri"/>
                        <a:ea typeface="Calibri"/>
                        <a:cs typeface="Times New Roman"/>
                      </a:endParaRPr>
                    </a:p>
                  </a:txBody>
                  <a:tcPr marL="9525" marR="9525" marT="9525" marB="9525" anchor="ctr">
                    <a:lnL>
                      <a:noFill/>
                    </a:lnL>
                    <a:lnR>
                      <a:noFill/>
                    </a:lnR>
                    <a:lnT>
                      <a:noFill/>
                    </a:lnT>
                    <a:lnB>
                      <a:noFill/>
                    </a:lnB>
                  </a:tcPr>
                </a:tc>
                <a:tc>
                  <a:txBody>
                    <a:bodyPr/>
                    <a:lstStyle/>
                    <a:p>
                      <a:pPr marL="0" marR="0" algn="ctr">
                        <a:lnSpc>
                          <a:spcPct val="115000"/>
                        </a:lnSpc>
                        <a:spcBef>
                          <a:spcPts val="0"/>
                        </a:spcBef>
                        <a:spcAft>
                          <a:spcPts val="0"/>
                        </a:spcAft>
                      </a:pPr>
                      <a:r>
                        <a:rPr lang="en-US" sz="1800">
                          <a:latin typeface="Times New Roman"/>
                          <a:ea typeface="Times New Roman"/>
                          <a:cs typeface="Times New Roman"/>
                        </a:rPr>
                        <a:t>0.70 </a:t>
                      </a:r>
                      <a:endParaRPr lang="en-US" sz="1800">
                        <a:latin typeface="Calibri"/>
                        <a:ea typeface="Calibri"/>
                        <a:cs typeface="Times New Roman"/>
                      </a:endParaRPr>
                    </a:p>
                  </a:txBody>
                  <a:tcPr marL="9525" marR="9525" marT="9525" marB="9525" anchor="ctr">
                    <a:lnL>
                      <a:noFill/>
                    </a:lnL>
                    <a:lnR>
                      <a:noFill/>
                    </a:lnR>
                    <a:lnT>
                      <a:noFill/>
                    </a:lnT>
                    <a:lnB>
                      <a:noFill/>
                    </a:lnB>
                  </a:tcPr>
                </a:tc>
                <a:tc>
                  <a:txBody>
                    <a:bodyPr/>
                    <a:lstStyle/>
                    <a:p>
                      <a:pPr marL="0" marR="0" algn="ctr">
                        <a:lnSpc>
                          <a:spcPct val="115000"/>
                        </a:lnSpc>
                        <a:spcBef>
                          <a:spcPts val="0"/>
                        </a:spcBef>
                        <a:spcAft>
                          <a:spcPts val="0"/>
                        </a:spcAft>
                      </a:pPr>
                      <a:r>
                        <a:rPr lang="en-US" sz="1800">
                          <a:latin typeface="Times New Roman"/>
                          <a:ea typeface="Times New Roman"/>
                          <a:cs typeface="Times New Roman"/>
                        </a:rPr>
                        <a:t>0.26 </a:t>
                      </a:r>
                      <a:endParaRPr lang="en-US" sz="1800">
                        <a:latin typeface="Calibri"/>
                        <a:ea typeface="Calibri"/>
                        <a:cs typeface="Times New Roman"/>
                      </a:endParaRPr>
                    </a:p>
                  </a:txBody>
                  <a:tcPr marL="9525" marR="9525" marT="9525" marB="9525" anchor="ctr">
                    <a:lnL>
                      <a:noFill/>
                    </a:lnL>
                    <a:lnR>
                      <a:noFill/>
                    </a:lnR>
                    <a:lnT>
                      <a:noFill/>
                    </a:lnT>
                    <a:lnB>
                      <a:noFill/>
                    </a:lnB>
                  </a:tcPr>
                </a:tc>
                <a:tc>
                  <a:txBody>
                    <a:bodyPr/>
                    <a:lstStyle/>
                    <a:p>
                      <a:pPr marL="0" marR="0" algn="ctr">
                        <a:lnSpc>
                          <a:spcPct val="115000"/>
                        </a:lnSpc>
                        <a:spcBef>
                          <a:spcPts val="0"/>
                        </a:spcBef>
                        <a:spcAft>
                          <a:spcPts val="0"/>
                        </a:spcAft>
                      </a:pPr>
                      <a:r>
                        <a:rPr lang="en-US" sz="1800">
                          <a:latin typeface="Times New Roman"/>
                          <a:ea typeface="Times New Roman"/>
                          <a:cs typeface="Times New Roman"/>
                        </a:rPr>
                        <a:t>0.47 </a:t>
                      </a:r>
                      <a:endParaRPr lang="en-US" sz="1800">
                        <a:latin typeface="Calibri"/>
                        <a:ea typeface="Calibri"/>
                        <a:cs typeface="Times New Roman"/>
                      </a:endParaRPr>
                    </a:p>
                  </a:txBody>
                  <a:tcPr marL="9525" marR="9525" marT="9525" marB="9525" anchor="ctr">
                    <a:lnL>
                      <a:noFill/>
                    </a:lnL>
                    <a:lnR>
                      <a:noFill/>
                    </a:lnR>
                    <a:lnT>
                      <a:noFill/>
                    </a:lnT>
                    <a:lnB>
                      <a:noFill/>
                    </a:lnB>
                  </a:tcPr>
                </a:tc>
                <a:tc>
                  <a:txBody>
                    <a:bodyPr/>
                    <a:lstStyle/>
                    <a:p>
                      <a:pPr marL="0" marR="0" algn="ctr">
                        <a:lnSpc>
                          <a:spcPct val="115000"/>
                        </a:lnSpc>
                        <a:spcBef>
                          <a:spcPts val="0"/>
                        </a:spcBef>
                        <a:spcAft>
                          <a:spcPts val="0"/>
                        </a:spcAft>
                      </a:pPr>
                      <a:r>
                        <a:rPr lang="en-US" sz="1800">
                          <a:latin typeface="Times New Roman"/>
                          <a:ea typeface="Times New Roman"/>
                          <a:cs typeface="Times New Roman"/>
                        </a:rPr>
                        <a:t>0.22 </a:t>
                      </a:r>
                      <a:endParaRPr lang="en-US" sz="1800">
                        <a:latin typeface="Calibri"/>
                        <a:ea typeface="Calibri"/>
                        <a:cs typeface="Times New Roman"/>
                      </a:endParaRPr>
                    </a:p>
                  </a:txBody>
                  <a:tcPr marL="9525" marR="9525" marT="9525" marB="9525" anchor="ctr">
                    <a:lnL>
                      <a:noFill/>
                    </a:lnL>
                    <a:lnR>
                      <a:noFill/>
                    </a:lnR>
                    <a:lnT>
                      <a:noFill/>
                    </a:lnT>
                    <a:lnB>
                      <a:noFill/>
                    </a:lnB>
                  </a:tcPr>
                </a:tc>
                <a:tc>
                  <a:txBody>
                    <a:bodyPr/>
                    <a:lstStyle/>
                    <a:p>
                      <a:pPr marL="0" marR="0" algn="ctr">
                        <a:lnSpc>
                          <a:spcPct val="115000"/>
                        </a:lnSpc>
                        <a:spcBef>
                          <a:spcPts val="0"/>
                        </a:spcBef>
                        <a:spcAft>
                          <a:spcPts val="0"/>
                        </a:spcAft>
                      </a:pPr>
                      <a:r>
                        <a:rPr lang="en-US" sz="1800" dirty="0">
                          <a:latin typeface="Times New Roman"/>
                          <a:ea typeface="Times New Roman"/>
                          <a:cs typeface="Times New Roman"/>
                        </a:rPr>
                        <a:t>0.49 </a:t>
                      </a:r>
                      <a:endParaRPr lang="en-US" sz="1800" dirty="0">
                        <a:latin typeface="Calibri"/>
                        <a:ea typeface="Calibri"/>
                        <a:cs typeface="Times New Roman"/>
                      </a:endParaRPr>
                    </a:p>
                  </a:txBody>
                  <a:tcPr marL="9525" marR="9525" marT="9525" marB="9525" anchor="ctr">
                    <a:lnL>
                      <a:noFill/>
                    </a:lnL>
                    <a:lnR>
                      <a:noFill/>
                    </a:lnR>
                    <a:lnT>
                      <a:noFill/>
                    </a:lnT>
                    <a:lnB>
                      <a:noFill/>
                    </a:lnB>
                  </a:tcPr>
                </a:tc>
                <a:tc>
                  <a:txBody>
                    <a:bodyPr/>
                    <a:lstStyle/>
                    <a:p>
                      <a:pPr marL="0" marR="0" algn="ctr">
                        <a:lnSpc>
                          <a:spcPct val="115000"/>
                        </a:lnSpc>
                        <a:spcBef>
                          <a:spcPts val="0"/>
                        </a:spcBef>
                        <a:spcAft>
                          <a:spcPts val="0"/>
                        </a:spcAft>
                      </a:pPr>
                      <a:r>
                        <a:rPr lang="en-US" sz="1800">
                          <a:latin typeface="Times New Roman"/>
                          <a:ea typeface="Times New Roman"/>
                          <a:cs typeface="Times New Roman"/>
                        </a:rPr>
                        <a:t>0.22 </a:t>
                      </a:r>
                      <a:endParaRPr lang="en-US" sz="1800">
                        <a:latin typeface="Calibri"/>
                        <a:ea typeface="Calibri"/>
                        <a:cs typeface="Times New Roman"/>
                      </a:endParaRPr>
                    </a:p>
                  </a:txBody>
                  <a:tcPr marL="9525" marR="9525" marT="9525" marB="9525" anchor="ctr">
                    <a:lnL>
                      <a:noFill/>
                    </a:lnL>
                    <a:lnR>
                      <a:noFill/>
                    </a:lnR>
                    <a:lnT>
                      <a:noFill/>
                    </a:lnT>
                    <a:lnB>
                      <a:noFill/>
                    </a:lnB>
                  </a:tcPr>
                </a:tc>
                <a:tc>
                  <a:txBody>
                    <a:bodyPr/>
                    <a:lstStyle/>
                    <a:p>
                      <a:pPr marL="0" marR="0" algn="ctr">
                        <a:lnSpc>
                          <a:spcPct val="115000"/>
                        </a:lnSpc>
                        <a:spcBef>
                          <a:spcPts val="0"/>
                        </a:spcBef>
                        <a:spcAft>
                          <a:spcPts val="0"/>
                        </a:spcAft>
                      </a:pPr>
                      <a:r>
                        <a:rPr lang="en-US" sz="1800">
                          <a:latin typeface="Times New Roman"/>
                          <a:ea typeface="Times New Roman"/>
                          <a:cs typeface="Times New Roman"/>
                        </a:rPr>
                        <a:t>0.35 </a:t>
                      </a:r>
                      <a:endParaRPr lang="en-US" sz="1800">
                        <a:latin typeface="Calibri"/>
                        <a:ea typeface="Calibri"/>
                        <a:cs typeface="Times New Roman"/>
                      </a:endParaRPr>
                    </a:p>
                  </a:txBody>
                  <a:tcPr marL="9525" marR="9525" marT="9525" marB="9525" anchor="ctr">
                    <a:lnL>
                      <a:noFill/>
                    </a:lnL>
                    <a:lnR>
                      <a:noFill/>
                    </a:lnR>
                    <a:lnT>
                      <a:noFill/>
                    </a:lnT>
                    <a:lnB>
                      <a:noFill/>
                    </a:lnB>
                  </a:tcPr>
                </a:tc>
                <a:tc>
                  <a:txBody>
                    <a:bodyPr/>
                    <a:lstStyle/>
                    <a:p>
                      <a:pPr marL="0" marR="0" algn="ctr">
                        <a:lnSpc>
                          <a:spcPct val="115000"/>
                        </a:lnSpc>
                        <a:spcBef>
                          <a:spcPts val="0"/>
                        </a:spcBef>
                        <a:spcAft>
                          <a:spcPts val="0"/>
                        </a:spcAft>
                      </a:pPr>
                      <a:r>
                        <a:rPr lang="en-US" sz="1800">
                          <a:latin typeface="Times New Roman"/>
                          <a:ea typeface="Times New Roman"/>
                          <a:cs typeface="Times New Roman"/>
                        </a:rPr>
                        <a:t>0.19 </a:t>
                      </a:r>
                      <a:endParaRPr lang="en-US" sz="1800">
                        <a:latin typeface="Calibri"/>
                        <a:ea typeface="Calibri"/>
                        <a:cs typeface="Times New Roman"/>
                      </a:endParaRPr>
                    </a:p>
                  </a:txBody>
                  <a:tcPr marL="9525" marR="9525" marT="9525" marB="9525" anchor="ctr">
                    <a:lnL>
                      <a:noFill/>
                    </a:lnL>
                    <a:lnR>
                      <a:noFill/>
                    </a:lnR>
                    <a:lnT>
                      <a:noFill/>
                    </a:lnT>
                    <a:lnB>
                      <a:noFill/>
                    </a:lnB>
                  </a:tcPr>
                </a:tc>
                <a:tc>
                  <a:txBody>
                    <a:bodyPr/>
                    <a:lstStyle/>
                    <a:p>
                      <a:pPr marL="0" marR="0" algn="ctr">
                        <a:lnSpc>
                          <a:spcPct val="115000"/>
                        </a:lnSpc>
                        <a:spcBef>
                          <a:spcPts val="0"/>
                        </a:spcBef>
                        <a:spcAft>
                          <a:spcPts val="0"/>
                        </a:spcAft>
                      </a:pPr>
                      <a:r>
                        <a:rPr lang="en-US" sz="1800">
                          <a:latin typeface="Times New Roman"/>
                          <a:ea typeface="Times New Roman"/>
                          <a:cs typeface="Times New Roman"/>
                        </a:rPr>
                        <a:t>0.30 </a:t>
                      </a:r>
                      <a:endParaRPr lang="en-US" sz="1800">
                        <a:latin typeface="Calibri"/>
                        <a:ea typeface="Calibri"/>
                        <a:cs typeface="Times New Roman"/>
                      </a:endParaRPr>
                    </a:p>
                  </a:txBody>
                  <a:tcPr marL="9525" marR="9525" marT="9525" marB="9525" anchor="ctr">
                    <a:lnL>
                      <a:noFill/>
                    </a:lnL>
                    <a:lnR>
                      <a:noFill/>
                    </a:lnR>
                    <a:lnT>
                      <a:noFill/>
                    </a:lnT>
                    <a:lnB>
                      <a:noFill/>
                    </a:lnB>
                  </a:tcPr>
                </a:tc>
                <a:tc>
                  <a:txBody>
                    <a:bodyPr/>
                    <a:lstStyle/>
                    <a:p>
                      <a:pPr marL="0" marR="0" algn="ctr">
                        <a:lnSpc>
                          <a:spcPct val="115000"/>
                        </a:lnSpc>
                        <a:spcBef>
                          <a:spcPts val="0"/>
                        </a:spcBef>
                        <a:spcAft>
                          <a:spcPts val="0"/>
                        </a:spcAft>
                      </a:pPr>
                      <a:r>
                        <a:rPr lang="en-US" sz="1800">
                          <a:latin typeface="Times New Roman"/>
                          <a:ea typeface="Times New Roman"/>
                          <a:cs typeface="Times New Roman"/>
                        </a:rPr>
                        <a:t>0.17 </a:t>
                      </a:r>
                      <a:endParaRPr lang="en-US" sz="1800">
                        <a:latin typeface="Calibri"/>
                        <a:ea typeface="Calibri"/>
                        <a:cs typeface="Times New Roman"/>
                      </a:endParaRPr>
                    </a:p>
                  </a:txBody>
                  <a:tcPr marL="9525" marR="9525" marT="9525" marB="9525" anchor="ctr">
                    <a:lnL>
                      <a:noFill/>
                    </a:lnL>
                    <a:lnR>
                      <a:noFill/>
                    </a:lnR>
                    <a:lnT>
                      <a:noFill/>
                    </a:lnT>
                    <a:lnB>
                      <a:noFill/>
                    </a:lnB>
                  </a:tcPr>
                </a:tc>
              </a:tr>
              <a:tr h="587829">
                <a:tc>
                  <a:txBody>
                    <a:bodyPr/>
                    <a:lstStyle/>
                    <a:p>
                      <a:pPr marL="0" marR="0" algn="ctr">
                        <a:lnSpc>
                          <a:spcPct val="115000"/>
                        </a:lnSpc>
                        <a:spcBef>
                          <a:spcPts val="0"/>
                        </a:spcBef>
                        <a:spcAft>
                          <a:spcPts val="0"/>
                        </a:spcAft>
                      </a:pPr>
                      <a:r>
                        <a:rPr lang="en-US" sz="1800">
                          <a:latin typeface="Times New Roman"/>
                          <a:ea typeface="Times New Roman"/>
                          <a:cs typeface="Times New Roman"/>
                        </a:rPr>
                        <a:t>Other </a:t>
                      </a:r>
                      <a:endParaRPr lang="en-US" sz="1800">
                        <a:latin typeface="Calibri"/>
                        <a:ea typeface="Calibri"/>
                        <a:cs typeface="Times New Roman"/>
                      </a:endParaRPr>
                    </a:p>
                  </a:txBody>
                  <a:tcPr marL="9525" marR="9525" marT="9525" marB="9525" anchor="ctr">
                    <a:lnL>
                      <a:noFill/>
                    </a:lnL>
                    <a:lnR>
                      <a:noFill/>
                    </a:lnR>
                    <a:lnT>
                      <a:noFill/>
                    </a:lnT>
                    <a:lnB>
                      <a:noFill/>
                    </a:lnB>
                  </a:tcPr>
                </a:tc>
                <a:tc>
                  <a:txBody>
                    <a:bodyPr/>
                    <a:lstStyle/>
                    <a:p>
                      <a:pPr marL="0" marR="0" algn="ctr">
                        <a:lnSpc>
                          <a:spcPct val="115000"/>
                        </a:lnSpc>
                        <a:spcBef>
                          <a:spcPts val="0"/>
                        </a:spcBef>
                        <a:spcAft>
                          <a:spcPts val="0"/>
                        </a:spcAft>
                      </a:pPr>
                      <a:r>
                        <a:rPr lang="en-US" sz="1800">
                          <a:latin typeface="Times New Roman"/>
                          <a:ea typeface="Times New Roman"/>
                          <a:cs typeface="Times New Roman"/>
                        </a:rPr>
                        <a:t>0.27 </a:t>
                      </a:r>
                      <a:endParaRPr lang="en-US" sz="1800">
                        <a:latin typeface="Calibri"/>
                        <a:ea typeface="Calibri"/>
                        <a:cs typeface="Times New Roman"/>
                      </a:endParaRPr>
                    </a:p>
                  </a:txBody>
                  <a:tcPr marL="9525" marR="9525" marT="9525" marB="9525" anchor="ctr">
                    <a:lnL>
                      <a:noFill/>
                    </a:lnL>
                    <a:lnR>
                      <a:noFill/>
                    </a:lnR>
                    <a:lnT>
                      <a:noFill/>
                    </a:lnT>
                    <a:lnB>
                      <a:noFill/>
                    </a:lnB>
                  </a:tcPr>
                </a:tc>
                <a:tc>
                  <a:txBody>
                    <a:bodyPr/>
                    <a:lstStyle/>
                    <a:p>
                      <a:pPr marL="0" marR="0" algn="ctr">
                        <a:lnSpc>
                          <a:spcPct val="115000"/>
                        </a:lnSpc>
                        <a:spcBef>
                          <a:spcPts val="0"/>
                        </a:spcBef>
                        <a:spcAft>
                          <a:spcPts val="0"/>
                        </a:spcAft>
                      </a:pPr>
                      <a:r>
                        <a:rPr lang="en-US" sz="1800">
                          <a:latin typeface="Times New Roman"/>
                          <a:ea typeface="Times New Roman"/>
                          <a:cs typeface="Times New Roman"/>
                        </a:rPr>
                        <a:t>0.42 </a:t>
                      </a:r>
                      <a:endParaRPr lang="en-US" sz="1800">
                        <a:latin typeface="Calibri"/>
                        <a:ea typeface="Calibri"/>
                        <a:cs typeface="Times New Roman"/>
                      </a:endParaRPr>
                    </a:p>
                  </a:txBody>
                  <a:tcPr marL="9525" marR="9525" marT="9525" marB="9525" anchor="ctr">
                    <a:lnL>
                      <a:noFill/>
                    </a:lnL>
                    <a:lnR>
                      <a:noFill/>
                    </a:lnR>
                    <a:lnT>
                      <a:noFill/>
                    </a:lnT>
                    <a:lnB>
                      <a:noFill/>
                    </a:lnB>
                  </a:tcPr>
                </a:tc>
                <a:tc>
                  <a:txBody>
                    <a:bodyPr/>
                    <a:lstStyle/>
                    <a:p>
                      <a:pPr marL="0" marR="0" algn="ctr">
                        <a:lnSpc>
                          <a:spcPct val="115000"/>
                        </a:lnSpc>
                        <a:spcBef>
                          <a:spcPts val="0"/>
                        </a:spcBef>
                        <a:spcAft>
                          <a:spcPts val="0"/>
                        </a:spcAft>
                      </a:pPr>
                      <a:r>
                        <a:rPr lang="en-US" sz="1800">
                          <a:latin typeface="Times New Roman"/>
                          <a:ea typeface="Times New Roman"/>
                          <a:cs typeface="Times New Roman"/>
                        </a:rPr>
                        <a:t>0.29 </a:t>
                      </a:r>
                      <a:endParaRPr lang="en-US" sz="1800">
                        <a:latin typeface="Calibri"/>
                        <a:ea typeface="Calibri"/>
                        <a:cs typeface="Times New Roman"/>
                      </a:endParaRPr>
                    </a:p>
                  </a:txBody>
                  <a:tcPr marL="9525" marR="9525" marT="9525" marB="9525" anchor="ctr">
                    <a:lnL>
                      <a:noFill/>
                    </a:lnL>
                    <a:lnR>
                      <a:noFill/>
                    </a:lnR>
                    <a:lnT>
                      <a:noFill/>
                    </a:lnT>
                    <a:lnB>
                      <a:noFill/>
                    </a:lnB>
                  </a:tcPr>
                </a:tc>
                <a:tc>
                  <a:txBody>
                    <a:bodyPr/>
                    <a:lstStyle/>
                    <a:p>
                      <a:pPr marL="0" marR="0" algn="ctr">
                        <a:lnSpc>
                          <a:spcPct val="115000"/>
                        </a:lnSpc>
                        <a:spcBef>
                          <a:spcPts val="0"/>
                        </a:spcBef>
                        <a:spcAft>
                          <a:spcPts val="0"/>
                        </a:spcAft>
                      </a:pPr>
                      <a:r>
                        <a:rPr lang="en-US" sz="1800">
                          <a:latin typeface="Times New Roman"/>
                          <a:ea typeface="Times New Roman"/>
                          <a:cs typeface="Times New Roman"/>
                        </a:rPr>
                        <a:t>0.29 </a:t>
                      </a:r>
                      <a:endParaRPr lang="en-US" sz="1800">
                        <a:latin typeface="Calibri"/>
                        <a:ea typeface="Calibri"/>
                        <a:cs typeface="Times New Roman"/>
                      </a:endParaRPr>
                    </a:p>
                  </a:txBody>
                  <a:tcPr marL="9525" marR="9525" marT="9525" marB="9525" anchor="ctr">
                    <a:lnL>
                      <a:noFill/>
                    </a:lnL>
                    <a:lnR>
                      <a:noFill/>
                    </a:lnR>
                    <a:lnT>
                      <a:noFill/>
                    </a:lnT>
                    <a:lnB>
                      <a:noFill/>
                    </a:lnB>
                  </a:tcPr>
                </a:tc>
                <a:tc>
                  <a:txBody>
                    <a:bodyPr/>
                    <a:lstStyle/>
                    <a:p>
                      <a:pPr marL="0" marR="0" algn="ctr">
                        <a:lnSpc>
                          <a:spcPct val="115000"/>
                        </a:lnSpc>
                        <a:spcBef>
                          <a:spcPts val="0"/>
                        </a:spcBef>
                        <a:spcAft>
                          <a:spcPts val="0"/>
                        </a:spcAft>
                      </a:pPr>
                      <a:r>
                        <a:rPr lang="en-US" sz="1800" dirty="0">
                          <a:latin typeface="Times New Roman"/>
                          <a:ea typeface="Times New Roman"/>
                          <a:cs typeface="Times New Roman"/>
                        </a:rPr>
                        <a:t>0.26 </a:t>
                      </a:r>
                      <a:endParaRPr lang="en-US" sz="1800" dirty="0">
                        <a:latin typeface="Calibri"/>
                        <a:ea typeface="Calibri"/>
                        <a:cs typeface="Times New Roman"/>
                      </a:endParaRPr>
                    </a:p>
                  </a:txBody>
                  <a:tcPr marL="9525" marR="9525" marT="9525" marB="9525" anchor="ctr">
                    <a:lnL>
                      <a:noFill/>
                    </a:lnL>
                    <a:lnR>
                      <a:noFill/>
                    </a:lnR>
                    <a:lnT>
                      <a:noFill/>
                    </a:lnT>
                    <a:lnB>
                      <a:noFill/>
                    </a:lnB>
                  </a:tcPr>
                </a:tc>
                <a:tc>
                  <a:txBody>
                    <a:bodyPr/>
                    <a:lstStyle/>
                    <a:p>
                      <a:pPr marL="0" marR="0" algn="ctr">
                        <a:lnSpc>
                          <a:spcPct val="115000"/>
                        </a:lnSpc>
                        <a:spcBef>
                          <a:spcPts val="0"/>
                        </a:spcBef>
                        <a:spcAft>
                          <a:spcPts val="0"/>
                        </a:spcAft>
                      </a:pPr>
                      <a:r>
                        <a:rPr lang="en-US" sz="1800" dirty="0">
                          <a:latin typeface="Times New Roman"/>
                          <a:ea typeface="Times New Roman"/>
                          <a:cs typeface="Times New Roman"/>
                        </a:rPr>
                        <a:t>0.20 </a:t>
                      </a:r>
                      <a:endParaRPr lang="en-US" sz="1800" dirty="0">
                        <a:latin typeface="Calibri"/>
                        <a:ea typeface="Calibri"/>
                        <a:cs typeface="Times New Roman"/>
                      </a:endParaRPr>
                    </a:p>
                  </a:txBody>
                  <a:tcPr marL="9525" marR="9525" marT="9525" marB="9525" anchor="ctr">
                    <a:lnL>
                      <a:noFill/>
                    </a:lnL>
                    <a:lnR>
                      <a:noFill/>
                    </a:lnR>
                    <a:lnT>
                      <a:noFill/>
                    </a:lnT>
                    <a:lnB>
                      <a:noFill/>
                    </a:lnB>
                  </a:tcPr>
                </a:tc>
                <a:tc>
                  <a:txBody>
                    <a:bodyPr/>
                    <a:lstStyle/>
                    <a:p>
                      <a:pPr marL="0" marR="0" algn="ctr">
                        <a:lnSpc>
                          <a:spcPct val="115000"/>
                        </a:lnSpc>
                        <a:spcBef>
                          <a:spcPts val="0"/>
                        </a:spcBef>
                        <a:spcAft>
                          <a:spcPts val="0"/>
                        </a:spcAft>
                      </a:pPr>
                      <a:r>
                        <a:rPr lang="en-US" sz="1800" dirty="0">
                          <a:latin typeface="Times New Roman"/>
                          <a:ea typeface="Times New Roman"/>
                          <a:cs typeface="Times New Roman"/>
                        </a:rPr>
                        <a:t>0.28 </a:t>
                      </a:r>
                      <a:endParaRPr lang="en-US" sz="1800" dirty="0">
                        <a:latin typeface="Calibri"/>
                        <a:ea typeface="Calibri"/>
                        <a:cs typeface="Times New Roman"/>
                      </a:endParaRPr>
                    </a:p>
                  </a:txBody>
                  <a:tcPr marL="9525" marR="9525" marT="9525" marB="9525" anchor="ctr">
                    <a:lnL>
                      <a:noFill/>
                    </a:lnL>
                    <a:lnR>
                      <a:noFill/>
                    </a:lnR>
                    <a:lnT>
                      <a:noFill/>
                    </a:lnT>
                    <a:lnB>
                      <a:noFill/>
                    </a:lnB>
                  </a:tcPr>
                </a:tc>
                <a:tc>
                  <a:txBody>
                    <a:bodyPr/>
                    <a:lstStyle/>
                    <a:p>
                      <a:pPr marL="0" marR="0" algn="ctr">
                        <a:lnSpc>
                          <a:spcPct val="115000"/>
                        </a:lnSpc>
                        <a:spcBef>
                          <a:spcPts val="0"/>
                        </a:spcBef>
                        <a:spcAft>
                          <a:spcPts val="0"/>
                        </a:spcAft>
                      </a:pPr>
                      <a:r>
                        <a:rPr lang="en-US" sz="1800">
                          <a:latin typeface="Times New Roman"/>
                          <a:ea typeface="Times New Roman"/>
                          <a:cs typeface="Times New Roman"/>
                        </a:rPr>
                        <a:t>0.16 </a:t>
                      </a:r>
                      <a:endParaRPr lang="en-US" sz="1800">
                        <a:latin typeface="Calibri"/>
                        <a:ea typeface="Calibri"/>
                        <a:cs typeface="Times New Roman"/>
                      </a:endParaRPr>
                    </a:p>
                  </a:txBody>
                  <a:tcPr marL="9525" marR="9525" marT="9525" marB="9525" anchor="ctr">
                    <a:lnL>
                      <a:noFill/>
                    </a:lnL>
                    <a:lnR>
                      <a:noFill/>
                    </a:lnR>
                    <a:lnT>
                      <a:noFill/>
                    </a:lnT>
                    <a:lnB>
                      <a:noFill/>
                    </a:lnB>
                  </a:tcPr>
                </a:tc>
                <a:tc>
                  <a:txBody>
                    <a:bodyPr/>
                    <a:lstStyle/>
                    <a:p>
                      <a:pPr marL="0" marR="0" algn="ctr">
                        <a:lnSpc>
                          <a:spcPct val="115000"/>
                        </a:lnSpc>
                        <a:spcBef>
                          <a:spcPts val="0"/>
                        </a:spcBef>
                        <a:spcAft>
                          <a:spcPts val="0"/>
                        </a:spcAft>
                      </a:pPr>
                      <a:r>
                        <a:rPr lang="en-US" sz="1800">
                          <a:latin typeface="Times New Roman"/>
                          <a:ea typeface="Times New Roman"/>
                          <a:cs typeface="Times New Roman"/>
                        </a:rPr>
                        <a:t>0.27 </a:t>
                      </a:r>
                      <a:endParaRPr lang="en-US" sz="1800">
                        <a:latin typeface="Calibri"/>
                        <a:ea typeface="Calibri"/>
                        <a:cs typeface="Times New Roman"/>
                      </a:endParaRPr>
                    </a:p>
                  </a:txBody>
                  <a:tcPr marL="9525" marR="9525" marT="9525" marB="9525" anchor="ctr">
                    <a:lnL>
                      <a:noFill/>
                    </a:lnL>
                    <a:lnR>
                      <a:noFill/>
                    </a:lnR>
                    <a:lnT>
                      <a:noFill/>
                    </a:lnT>
                    <a:lnB>
                      <a:noFill/>
                    </a:lnB>
                  </a:tcPr>
                </a:tc>
                <a:tc>
                  <a:txBody>
                    <a:bodyPr/>
                    <a:lstStyle/>
                    <a:p>
                      <a:pPr marL="0" marR="0" algn="ctr">
                        <a:lnSpc>
                          <a:spcPct val="115000"/>
                        </a:lnSpc>
                        <a:spcBef>
                          <a:spcPts val="0"/>
                        </a:spcBef>
                        <a:spcAft>
                          <a:spcPts val="0"/>
                        </a:spcAft>
                      </a:pPr>
                      <a:r>
                        <a:rPr lang="en-US" sz="1800">
                          <a:latin typeface="Times New Roman"/>
                          <a:ea typeface="Times New Roman"/>
                          <a:cs typeface="Times New Roman"/>
                        </a:rPr>
                        <a:t>0.11 </a:t>
                      </a:r>
                      <a:endParaRPr lang="en-US" sz="1800">
                        <a:latin typeface="Calibri"/>
                        <a:ea typeface="Calibri"/>
                        <a:cs typeface="Times New Roman"/>
                      </a:endParaRPr>
                    </a:p>
                  </a:txBody>
                  <a:tcPr marL="9525" marR="9525" marT="9525" marB="9525" anchor="ctr">
                    <a:lnL>
                      <a:noFill/>
                    </a:lnL>
                    <a:lnR>
                      <a:noFill/>
                    </a:lnR>
                    <a:lnT>
                      <a:noFill/>
                    </a:lnT>
                    <a:lnB>
                      <a:noFill/>
                    </a:lnB>
                  </a:tcPr>
                </a:tc>
              </a:tr>
              <a:tr h="587829">
                <a:tc>
                  <a:txBody>
                    <a:bodyPr/>
                    <a:lstStyle/>
                    <a:p>
                      <a:pPr marL="0" marR="0" algn="ctr">
                        <a:lnSpc>
                          <a:spcPct val="115000"/>
                        </a:lnSpc>
                        <a:spcBef>
                          <a:spcPts val="0"/>
                        </a:spcBef>
                        <a:spcAft>
                          <a:spcPts val="0"/>
                        </a:spcAft>
                      </a:pPr>
                      <a:r>
                        <a:rPr lang="en-US" sz="1800">
                          <a:latin typeface="Times New Roman"/>
                          <a:ea typeface="Times New Roman"/>
                          <a:cs typeface="Times New Roman"/>
                        </a:rPr>
                        <a:t>Total </a:t>
                      </a:r>
                      <a:endParaRPr lang="en-US" sz="1800">
                        <a:latin typeface="Calibri"/>
                        <a:ea typeface="Calibri"/>
                        <a:cs typeface="Times New Roman"/>
                      </a:endParaRPr>
                    </a:p>
                  </a:txBody>
                  <a:tcPr marL="9525" marR="9525" marT="9525" marB="9525" anchor="ctr">
                    <a:lnL>
                      <a:noFill/>
                    </a:lnL>
                    <a:lnR>
                      <a:noFill/>
                    </a:lnR>
                    <a:lnT>
                      <a:noFill/>
                    </a:lnT>
                    <a:lnB>
                      <a:noFill/>
                    </a:lnB>
                  </a:tcPr>
                </a:tc>
                <a:tc>
                  <a:txBody>
                    <a:bodyPr/>
                    <a:lstStyle/>
                    <a:p>
                      <a:pPr marL="0" marR="0" algn="ctr">
                        <a:lnSpc>
                          <a:spcPct val="115000"/>
                        </a:lnSpc>
                        <a:spcBef>
                          <a:spcPts val="0"/>
                        </a:spcBef>
                        <a:spcAft>
                          <a:spcPts val="0"/>
                        </a:spcAft>
                      </a:pPr>
                      <a:r>
                        <a:rPr lang="en-US" sz="1800">
                          <a:latin typeface="Times New Roman"/>
                          <a:ea typeface="Times New Roman"/>
                          <a:cs typeface="Times New Roman"/>
                        </a:rPr>
                        <a:t>0.75 </a:t>
                      </a:r>
                      <a:endParaRPr lang="en-US" sz="1800">
                        <a:latin typeface="Calibri"/>
                        <a:ea typeface="Calibri"/>
                        <a:cs typeface="Times New Roman"/>
                      </a:endParaRPr>
                    </a:p>
                  </a:txBody>
                  <a:tcPr marL="9525" marR="9525" marT="9525" marB="9525" anchor="ctr">
                    <a:lnL>
                      <a:noFill/>
                    </a:lnL>
                    <a:lnR>
                      <a:noFill/>
                    </a:lnR>
                    <a:lnT>
                      <a:noFill/>
                    </a:lnT>
                    <a:lnB>
                      <a:noFill/>
                    </a:lnB>
                  </a:tcPr>
                </a:tc>
                <a:tc>
                  <a:txBody>
                    <a:bodyPr/>
                    <a:lstStyle/>
                    <a:p>
                      <a:pPr marL="0" marR="0" algn="ctr">
                        <a:lnSpc>
                          <a:spcPct val="115000"/>
                        </a:lnSpc>
                        <a:spcBef>
                          <a:spcPts val="0"/>
                        </a:spcBef>
                        <a:spcAft>
                          <a:spcPts val="0"/>
                        </a:spcAft>
                      </a:pPr>
                      <a:r>
                        <a:rPr lang="en-US" sz="1800">
                          <a:latin typeface="Times New Roman"/>
                          <a:ea typeface="Times New Roman"/>
                          <a:cs typeface="Times New Roman"/>
                        </a:rPr>
                        <a:t>0.27 </a:t>
                      </a:r>
                      <a:endParaRPr lang="en-US" sz="1800">
                        <a:latin typeface="Calibri"/>
                        <a:ea typeface="Calibri"/>
                        <a:cs typeface="Times New Roman"/>
                      </a:endParaRPr>
                    </a:p>
                  </a:txBody>
                  <a:tcPr marL="9525" marR="9525" marT="9525" marB="9525" anchor="ctr">
                    <a:lnL>
                      <a:noFill/>
                    </a:lnL>
                    <a:lnR>
                      <a:noFill/>
                    </a:lnR>
                    <a:lnT>
                      <a:noFill/>
                    </a:lnT>
                    <a:lnB>
                      <a:noFill/>
                    </a:lnB>
                  </a:tcPr>
                </a:tc>
                <a:tc>
                  <a:txBody>
                    <a:bodyPr/>
                    <a:lstStyle/>
                    <a:p>
                      <a:pPr marL="0" marR="0" algn="ctr">
                        <a:lnSpc>
                          <a:spcPct val="115000"/>
                        </a:lnSpc>
                        <a:spcBef>
                          <a:spcPts val="0"/>
                        </a:spcBef>
                        <a:spcAft>
                          <a:spcPts val="0"/>
                        </a:spcAft>
                      </a:pPr>
                      <a:r>
                        <a:rPr lang="en-US" sz="1800">
                          <a:latin typeface="Times New Roman"/>
                          <a:ea typeface="Times New Roman"/>
                          <a:cs typeface="Times New Roman"/>
                        </a:rPr>
                        <a:t>0.70 </a:t>
                      </a:r>
                      <a:endParaRPr lang="en-US" sz="1800">
                        <a:latin typeface="Calibri"/>
                        <a:ea typeface="Calibri"/>
                        <a:cs typeface="Times New Roman"/>
                      </a:endParaRPr>
                    </a:p>
                  </a:txBody>
                  <a:tcPr marL="9525" marR="9525" marT="9525" marB="9525" anchor="ctr">
                    <a:lnL>
                      <a:noFill/>
                    </a:lnL>
                    <a:lnR>
                      <a:noFill/>
                    </a:lnR>
                    <a:lnT>
                      <a:noFill/>
                    </a:lnT>
                    <a:lnB>
                      <a:noFill/>
                    </a:lnB>
                  </a:tcPr>
                </a:tc>
                <a:tc>
                  <a:txBody>
                    <a:bodyPr/>
                    <a:lstStyle/>
                    <a:p>
                      <a:pPr marL="0" marR="0" algn="ctr">
                        <a:lnSpc>
                          <a:spcPct val="115000"/>
                        </a:lnSpc>
                        <a:spcBef>
                          <a:spcPts val="0"/>
                        </a:spcBef>
                        <a:spcAft>
                          <a:spcPts val="0"/>
                        </a:spcAft>
                      </a:pPr>
                      <a:r>
                        <a:rPr lang="en-US" sz="1800">
                          <a:latin typeface="Times New Roman"/>
                          <a:ea typeface="Times New Roman"/>
                          <a:cs typeface="Times New Roman"/>
                        </a:rPr>
                        <a:t>0.25 </a:t>
                      </a:r>
                      <a:endParaRPr lang="en-US" sz="1800">
                        <a:latin typeface="Calibri"/>
                        <a:ea typeface="Calibri"/>
                        <a:cs typeface="Times New Roman"/>
                      </a:endParaRPr>
                    </a:p>
                  </a:txBody>
                  <a:tcPr marL="9525" marR="9525" marT="9525" marB="9525" anchor="ctr">
                    <a:lnL>
                      <a:noFill/>
                    </a:lnL>
                    <a:lnR>
                      <a:noFill/>
                    </a:lnR>
                    <a:lnT>
                      <a:noFill/>
                    </a:lnT>
                    <a:lnB>
                      <a:noFill/>
                    </a:lnB>
                  </a:tcPr>
                </a:tc>
                <a:tc>
                  <a:txBody>
                    <a:bodyPr/>
                    <a:lstStyle/>
                    <a:p>
                      <a:pPr marL="0" marR="0" algn="ctr">
                        <a:lnSpc>
                          <a:spcPct val="115000"/>
                        </a:lnSpc>
                        <a:spcBef>
                          <a:spcPts val="0"/>
                        </a:spcBef>
                        <a:spcAft>
                          <a:spcPts val="0"/>
                        </a:spcAft>
                      </a:pPr>
                      <a:r>
                        <a:rPr lang="en-US" sz="1800" dirty="0">
                          <a:solidFill>
                            <a:srgbClr val="FF0000"/>
                          </a:solidFill>
                          <a:latin typeface="Times New Roman"/>
                          <a:ea typeface="Times New Roman"/>
                          <a:cs typeface="Times New Roman"/>
                        </a:rPr>
                        <a:t>0.64</a:t>
                      </a:r>
                      <a:r>
                        <a:rPr lang="en-US" sz="1800" dirty="0">
                          <a:latin typeface="Times New Roman"/>
                          <a:ea typeface="Times New Roman"/>
                          <a:cs typeface="Times New Roman"/>
                        </a:rPr>
                        <a:t> </a:t>
                      </a:r>
                      <a:endParaRPr lang="en-US" sz="1800" dirty="0">
                        <a:latin typeface="Calibri"/>
                        <a:ea typeface="Calibri"/>
                        <a:cs typeface="Times New Roman"/>
                      </a:endParaRPr>
                    </a:p>
                  </a:txBody>
                  <a:tcPr marL="9525" marR="9525" marT="9525" marB="9525" anchor="ctr">
                    <a:lnL>
                      <a:noFill/>
                    </a:lnL>
                    <a:lnR>
                      <a:noFill/>
                    </a:lnR>
                    <a:lnT>
                      <a:noFill/>
                    </a:lnT>
                    <a:lnB>
                      <a:noFill/>
                    </a:lnB>
                  </a:tcPr>
                </a:tc>
                <a:tc>
                  <a:txBody>
                    <a:bodyPr/>
                    <a:lstStyle/>
                    <a:p>
                      <a:pPr marL="0" marR="0" algn="ctr">
                        <a:lnSpc>
                          <a:spcPct val="115000"/>
                        </a:lnSpc>
                        <a:spcBef>
                          <a:spcPts val="0"/>
                        </a:spcBef>
                        <a:spcAft>
                          <a:spcPts val="0"/>
                        </a:spcAft>
                      </a:pPr>
                      <a:r>
                        <a:rPr lang="en-US" sz="1800">
                          <a:latin typeface="Times New Roman"/>
                          <a:ea typeface="Times New Roman"/>
                          <a:cs typeface="Times New Roman"/>
                        </a:rPr>
                        <a:t>0.24 </a:t>
                      </a:r>
                      <a:endParaRPr lang="en-US" sz="1800">
                        <a:latin typeface="Calibri"/>
                        <a:ea typeface="Calibri"/>
                        <a:cs typeface="Times New Roman"/>
                      </a:endParaRPr>
                    </a:p>
                  </a:txBody>
                  <a:tcPr marL="9525" marR="9525" marT="9525" marB="9525" anchor="ctr">
                    <a:lnL>
                      <a:noFill/>
                    </a:lnL>
                    <a:lnR>
                      <a:noFill/>
                    </a:lnR>
                    <a:lnT>
                      <a:noFill/>
                    </a:lnT>
                    <a:lnB>
                      <a:noFill/>
                    </a:lnB>
                  </a:tcPr>
                </a:tc>
                <a:tc>
                  <a:txBody>
                    <a:bodyPr/>
                    <a:lstStyle/>
                    <a:p>
                      <a:pPr marL="0" marR="0" algn="ctr">
                        <a:lnSpc>
                          <a:spcPct val="115000"/>
                        </a:lnSpc>
                        <a:spcBef>
                          <a:spcPts val="0"/>
                        </a:spcBef>
                        <a:spcAft>
                          <a:spcPts val="0"/>
                        </a:spcAft>
                      </a:pPr>
                      <a:r>
                        <a:rPr lang="en-US" sz="1800" dirty="0">
                          <a:latin typeface="Times New Roman"/>
                          <a:ea typeface="Times New Roman"/>
                          <a:cs typeface="Times New Roman"/>
                        </a:rPr>
                        <a:t>0.56 </a:t>
                      </a:r>
                      <a:endParaRPr lang="en-US" sz="1800" dirty="0">
                        <a:latin typeface="Calibri"/>
                        <a:ea typeface="Calibri"/>
                        <a:cs typeface="Times New Roman"/>
                      </a:endParaRPr>
                    </a:p>
                  </a:txBody>
                  <a:tcPr marL="9525" marR="9525" marT="9525" marB="9525" anchor="ctr">
                    <a:lnL>
                      <a:noFill/>
                    </a:lnL>
                    <a:lnR>
                      <a:noFill/>
                    </a:lnR>
                    <a:lnT>
                      <a:noFill/>
                    </a:lnT>
                    <a:lnB>
                      <a:noFill/>
                    </a:lnB>
                  </a:tcPr>
                </a:tc>
                <a:tc>
                  <a:txBody>
                    <a:bodyPr/>
                    <a:lstStyle/>
                    <a:p>
                      <a:pPr marL="0" marR="0" algn="ctr">
                        <a:lnSpc>
                          <a:spcPct val="115000"/>
                        </a:lnSpc>
                        <a:spcBef>
                          <a:spcPts val="0"/>
                        </a:spcBef>
                        <a:spcAft>
                          <a:spcPts val="0"/>
                        </a:spcAft>
                      </a:pPr>
                      <a:r>
                        <a:rPr lang="en-US" sz="1800" dirty="0">
                          <a:latin typeface="Times New Roman"/>
                          <a:ea typeface="Times New Roman"/>
                          <a:cs typeface="Times New Roman"/>
                        </a:rPr>
                        <a:t>0.22 </a:t>
                      </a:r>
                      <a:endParaRPr lang="en-US" sz="1800" dirty="0">
                        <a:latin typeface="Calibri"/>
                        <a:ea typeface="Calibri"/>
                        <a:cs typeface="Times New Roman"/>
                      </a:endParaRPr>
                    </a:p>
                  </a:txBody>
                  <a:tcPr marL="9525" marR="9525" marT="9525" marB="9525" anchor="ctr">
                    <a:lnL>
                      <a:noFill/>
                    </a:lnL>
                    <a:lnR>
                      <a:noFill/>
                    </a:lnR>
                    <a:lnT>
                      <a:noFill/>
                    </a:lnT>
                    <a:lnB>
                      <a:noFill/>
                    </a:lnB>
                  </a:tcPr>
                </a:tc>
                <a:tc>
                  <a:txBody>
                    <a:bodyPr/>
                    <a:lstStyle/>
                    <a:p>
                      <a:pPr marL="0" marR="0" algn="ctr">
                        <a:lnSpc>
                          <a:spcPct val="115000"/>
                        </a:lnSpc>
                        <a:spcBef>
                          <a:spcPts val="0"/>
                        </a:spcBef>
                        <a:spcAft>
                          <a:spcPts val="0"/>
                        </a:spcAft>
                      </a:pPr>
                      <a:r>
                        <a:rPr lang="en-US" sz="1800" dirty="0">
                          <a:solidFill>
                            <a:srgbClr val="FF0000"/>
                          </a:solidFill>
                          <a:latin typeface="Times New Roman"/>
                          <a:ea typeface="Times New Roman"/>
                          <a:cs typeface="Times New Roman"/>
                        </a:rPr>
                        <a:t>0.46</a:t>
                      </a:r>
                      <a:r>
                        <a:rPr lang="en-US" sz="1800" dirty="0">
                          <a:latin typeface="Times New Roman"/>
                          <a:ea typeface="Times New Roman"/>
                          <a:cs typeface="Times New Roman"/>
                        </a:rPr>
                        <a:t> </a:t>
                      </a:r>
                      <a:endParaRPr lang="en-US" sz="1800" dirty="0">
                        <a:latin typeface="Calibri"/>
                        <a:ea typeface="Calibri"/>
                        <a:cs typeface="Times New Roman"/>
                      </a:endParaRPr>
                    </a:p>
                  </a:txBody>
                  <a:tcPr marL="9525" marR="9525" marT="9525" marB="9525" anchor="ctr">
                    <a:lnL>
                      <a:noFill/>
                    </a:lnL>
                    <a:lnR>
                      <a:noFill/>
                    </a:lnR>
                    <a:lnT>
                      <a:noFill/>
                    </a:lnT>
                    <a:lnB>
                      <a:noFill/>
                    </a:lnB>
                  </a:tcPr>
                </a:tc>
                <a:tc>
                  <a:txBody>
                    <a:bodyPr/>
                    <a:lstStyle/>
                    <a:p>
                      <a:pPr marL="0" marR="0" algn="ctr">
                        <a:lnSpc>
                          <a:spcPct val="115000"/>
                        </a:lnSpc>
                        <a:spcBef>
                          <a:spcPts val="0"/>
                        </a:spcBef>
                        <a:spcAft>
                          <a:spcPts val="0"/>
                        </a:spcAft>
                      </a:pPr>
                      <a:r>
                        <a:rPr lang="en-US" sz="1800" dirty="0">
                          <a:latin typeface="Times New Roman"/>
                          <a:ea typeface="Times New Roman"/>
                          <a:cs typeface="Times New Roman"/>
                        </a:rPr>
                        <a:t>0.16 </a:t>
                      </a:r>
                      <a:endParaRPr lang="en-US" sz="1800" dirty="0">
                        <a:latin typeface="Calibri"/>
                        <a:ea typeface="Calibri"/>
                        <a:cs typeface="Times New Roman"/>
                      </a:endParaRPr>
                    </a:p>
                  </a:txBody>
                  <a:tcPr marL="9525" marR="9525" marT="9525" marB="9525" anchor="ctr">
                    <a:lnL>
                      <a:noFill/>
                    </a:lnL>
                    <a:lnR>
                      <a:noFill/>
                    </a:lnR>
                    <a:lnT>
                      <a:noFill/>
                    </a:lnT>
                    <a:lnB>
                      <a:noFill/>
                    </a:lnB>
                  </a:tcPr>
                </a:tc>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Percent Change in Fuel Consumption and SO</a:t>
            </a:r>
            <a:r>
              <a:rPr lang="en-US" sz="3600" baseline="-25000" dirty="0" smtClean="0"/>
              <a:t>2 </a:t>
            </a:r>
            <a:r>
              <a:rPr lang="en-US" sz="3600" dirty="0" smtClean="0"/>
              <a:t>Emissions</a:t>
            </a:r>
            <a:br>
              <a:rPr lang="en-US" sz="3600" dirty="0" smtClean="0"/>
            </a:br>
            <a:r>
              <a:rPr lang="en-US" sz="2400" dirty="0" smtClean="0"/>
              <a:t>Data: US EPA 2010, EIA 2010</a:t>
            </a:r>
            <a:endParaRPr lang="en-US" sz="2400" baseline="-25000" dirty="0"/>
          </a:p>
        </p:txBody>
      </p:sp>
      <p:graphicFrame>
        <p:nvGraphicFramePr>
          <p:cNvPr id="5" name="Table 4"/>
          <p:cNvGraphicFramePr>
            <a:graphicFrameLocks noGrp="1"/>
          </p:cNvGraphicFramePr>
          <p:nvPr/>
        </p:nvGraphicFramePr>
        <p:xfrm>
          <a:off x="1143000" y="1828800"/>
          <a:ext cx="7086600" cy="3844472"/>
        </p:xfrm>
        <a:graphic>
          <a:graphicData uri="http://schemas.openxmlformats.org/drawingml/2006/table">
            <a:tbl>
              <a:tblPr/>
              <a:tblGrid>
                <a:gridCol w="838200"/>
                <a:gridCol w="76200"/>
                <a:gridCol w="2057400"/>
                <a:gridCol w="2074808"/>
                <a:gridCol w="2039992"/>
              </a:tblGrid>
              <a:tr h="1084632">
                <a:tc>
                  <a:txBody>
                    <a:bodyPr/>
                    <a:lstStyle/>
                    <a:p>
                      <a:pPr algn="ctr" fontAlgn="b"/>
                      <a:r>
                        <a:rPr lang="en-US" sz="2400" b="0" i="0" u="none" strike="noStrike" dirty="0">
                          <a:solidFill>
                            <a:srgbClr val="000000"/>
                          </a:solidFill>
                          <a:latin typeface="Calibri"/>
                        </a:rPr>
                        <a:t>YEAR</a:t>
                      </a:r>
                    </a:p>
                  </a:txBody>
                  <a:tcPr marL="7658" marR="7658" marT="7658" marB="0" anchor="b">
                    <a:lnL>
                      <a:noFill/>
                    </a:lnL>
                    <a:lnR>
                      <a:noFill/>
                    </a:lnR>
                    <a:lnT>
                      <a:noFill/>
                    </a:lnT>
                    <a:lnB>
                      <a:noFill/>
                    </a:lnB>
                  </a:tcPr>
                </a:tc>
                <a:tc>
                  <a:txBody>
                    <a:bodyPr/>
                    <a:lstStyle/>
                    <a:p>
                      <a:pPr algn="ctr" fontAlgn="b"/>
                      <a:endParaRPr lang="en-US" sz="2400" b="0" i="0" u="none" strike="noStrike" dirty="0">
                        <a:solidFill>
                          <a:srgbClr val="000000"/>
                        </a:solidFill>
                        <a:latin typeface="Calibri"/>
                      </a:endParaRPr>
                    </a:p>
                  </a:txBody>
                  <a:tcPr marL="7658" marR="7658" marT="7658" marB="0" anchor="b">
                    <a:lnL>
                      <a:noFill/>
                    </a:lnL>
                    <a:lnR>
                      <a:noFill/>
                    </a:lnR>
                    <a:lnT>
                      <a:noFill/>
                    </a:lnT>
                    <a:lnB>
                      <a:noFill/>
                    </a:lnB>
                  </a:tcPr>
                </a:tc>
                <a:tc>
                  <a:txBody>
                    <a:bodyPr/>
                    <a:lstStyle/>
                    <a:p>
                      <a:pPr algn="ctr" fontAlgn="b"/>
                      <a:r>
                        <a:rPr lang="en-US" sz="2400" b="0" i="0" u="none" strike="noStrike" dirty="0">
                          <a:solidFill>
                            <a:srgbClr val="000000"/>
                          </a:solidFill>
                          <a:latin typeface="Calibri"/>
                        </a:rPr>
                        <a:t>TOTAL FOSSIL FUEL CONSUMPTION</a:t>
                      </a:r>
                    </a:p>
                  </a:txBody>
                  <a:tcPr marL="7658" marR="7658" marT="7658" marB="0" anchor="b">
                    <a:lnL>
                      <a:noFill/>
                    </a:lnL>
                    <a:lnR>
                      <a:noFill/>
                    </a:lnR>
                    <a:lnT>
                      <a:noFill/>
                    </a:lnT>
                    <a:lnB>
                      <a:noFill/>
                    </a:lnB>
                  </a:tcPr>
                </a:tc>
                <a:tc>
                  <a:txBody>
                    <a:bodyPr/>
                    <a:lstStyle/>
                    <a:p>
                      <a:pPr algn="ctr" fontAlgn="b"/>
                      <a:r>
                        <a:rPr lang="en-US" sz="2400" b="0" i="0" u="none" strike="noStrike" dirty="0">
                          <a:solidFill>
                            <a:srgbClr val="000000"/>
                          </a:solidFill>
                          <a:latin typeface="Calibri"/>
                        </a:rPr>
                        <a:t>TOTAL SO</a:t>
                      </a:r>
                      <a:r>
                        <a:rPr lang="en-US" sz="2400" b="0" i="0" u="none" strike="noStrike" baseline="-25000" dirty="0">
                          <a:solidFill>
                            <a:srgbClr val="000000"/>
                          </a:solidFill>
                          <a:latin typeface="Calibri"/>
                        </a:rPr>
                        <a:t>2</a:t>
                      </a:r>
                      <a:r>
                        <a:rPr lang="en-US" sz="2400" b="0" i="0" u="none" strike="noStrike" dirty="0">
                          <a:solidFill>
                            <a:srgbClr val="000000"/>
                          </a:solidFill>
                          <a:latin typeface="Calibri"/>
                        </a:rPr>
                        <a:t> EMISSIONS</a:t>
                      </a:r>
                    </a:p>
                  </a:txBody>
                  <a:tcPr marL="7658" marR="7658" marT="7658" marB="0" anchor="b">
                    <a:lnL>
                      <a:noFill/>
                    </a:lnL>
                    <a:lnR>
                      <a:noFill/>
                    </a:lnR>
                    <a:lnT>
                      <a:noFill/>
                    </a:lnT>
                    <a:lnB>
                      <a:noFill/>
                    </a:lnB>
                  </a:tcPr>
                </a:tc>
                <a:tc>
                  <a:txBody>
                    <a:bodyPr/>
                    <a:lstStyle/>
                    <a:p>
                      <a:pPr algn="ctr" fontAlgn="b"/>
                      <a:r>
                        <a:rPr lang="en-US" sz="2400" b="0" i="0" u="none" strike="noStrike" dirty="0">
                          <a:solidFill>
                            <a:srgbClr val="000000"/>
                          </a:solidFill>
                          <a:latin typeface="Calibri"/>
                        </a:rPr>
                        <a:t>ARP SO</a:t>
                      </a:r>
                      <a:r>
                        <a:rPr lang="en-US" sz="2400" b="0" i="0" u="none" strike="noStrike" baseline="-25000" dirty="0">
                          <a:solidFill>
                            <a:srgbClr val="000000"/>
                          </a:solidFill>
                          <a:latin typeface="Calibri"/>
                        </a:rPr>
                        <a:t>2</a:t>
                      </a:r>
                      <a:r>
                        <a:rPr lang="en-US" sz="2400" b="0" i="0" u="none" strike="noStrike" dirty="0">
                          <a:solidFill>
                            <a:srgbClr val="000000"/>
                          </a:solidFill>
                          <a:latin typeface="Calibri"/>
                        </a:rPr>
                        <a:t> EMISSIONS</a:t>
                      </a:r>
                    </a:p>
                  </a:txBody>
                  <a:tcPr marL="7658" marR="7658" marT="7658" marB="0" anchor="b">
                    <a:lnL>
                      <a:noFill/>
                    </a:lnL>
                    <a:lnR>
                      <a:noFill/>
                    </a:lnR>
                    <a:lnT>
                      <a:noFill/>
                    </a:lnT>
                    <a:lnB>
                      <a:noFill/>
                    </a:lnB>
                  </a:tcPr>
                </a:tc>
              </a:tr>
              <a:tr h="391362">
                <a:tc>
                  <a:txBody>
                    <a:bodyPr/>
                    <a:lstStyle/>
                    <a:p>
                      <a:pPr algn="ctr" fontAlgn="b"/>
                      <a:r>
                        <a:rPr lang="en-US" sz="2400" b="0" i="0" u="none" strike="noStrike" dirty="0">
                          <a:solidFill>
                            <a:srgbClr val="000000"/>
                          </a:solidFill>
                          <a:latin typeface="Calibri"/>
                        </a:rPr>
                        <a:t>1990</a:t>
                      </a:r>
                    </a:p>
                  </a:txBody>
                  <a:tcPr marL="7658" marR="7658" marT="7658" marB="0" anchor="b">
                    <a:lnL>
                      <a:noFill/>
                    </a:lnL>
                    <a:lnR>
                      <a:noFill/>
                    </a:lnR>
                    <a:lnT>
                      <a:noFill/>
                    </a:lnT>
                    <a:lnB>
                      <a:noFill/>
                    </a:lnB>
                  </a:tcPr>
                </a:tc>
                <a:tc>
                  <a:txBody>
                    <a:bodyPr/>
                    <a:lstStyle/>
                    <a:p>
                      <a:pPr algn="ctr" fontAlgn="b"/>
                      <a:endParaRPr lang="en-US" sz="2400" b="0" i="0" u="none" strike="noStrike" dirty="0">
                        <a:solidFill>
                          <a:srgbClr val="000000"/>
                        </a:solidFill>
                        <a:latin typeface="Calibri"/>
                      </a:endParaRPr>
                    </a:p>
                  </a:txBody>
                  <a:tcPr marL="7658" marR="7658" marT="7658" marB="0" anchor="b">
                    <a:lnL>
                      <a:noFill/>
                    </a:lnL>
                    <a:lnR>
                      <a:noFill/>
                    </a:lnR>
                    <a:lnT>
                      <a:noFill/>
                    </a:lnT>
                    <a:lnB>
                      <a:noFill/>
                    </a:lnB>
                  </a:tcPr>
                </a:tc>
                <a:tc>
                  <a:txBody>
                    <a:bodyPr/>
                    <a:lstStyle/>
                    <a:p>
                      <a:pPr algn="ctr" fontAlgn="b"/>
                      <a:r>
                        <a:rPr lang="en-US" sz="2400" b="0" i="0" u="none" strike="noStrike" dirty="0">
                          <a:solidFill>
                            <a:srgbClr val="000000"/>
                          </a:solidFill>
                          <a:latin typeface="Calibri"/>
                        </a:rPr>
                        <a:t>84</a:t>
                      </a:r>
                    </a:p>
                  </a:txBody>
                  <a:tcPr marL="7658" marR="7658" marT="7658" marB="0" anchor="b">
                    <a:lnL>
                      <a:noFill/>
                    </a:lnL>
                    <a:lnR>
                      <a:noFill/>
                    </a:lnR>
                    <a:lnT>
                      <a:noFill/>
                    </a:lnT>
                    <a:lnB>
                      <a:noFill/>
                    </a:lnB>
                  </a:tcPr>
                </a:tc>
                <a:tc>
                  <a:txBody>
                    <a:bodyPr/>
                    <a:lstStyle/>
                    <a:p>
                      <a:pPr algn="ctr" fontAlgn="b"/>
                      <a:r>
                        <a:rPr lang="en-US" sz="2400" b="0" i="0" u="none" strike="noStrike" dirty="0">
                          <a:solidFill>
                            <a:srgbClr val="000000"/>
                          </a:solidFill>
                          <a:latin typeface="Calibri"/>
                        </a:rPr>
                        <a:t>179</a:t>
                      </a:r>
                    </a:p>
                  </a:txBody>
                  <a:tcPr marL="7658" marR="7658" marT="7658" marB="0" anchor="b">
                    <a:lnL>
                      <a:noFill/>
                    </a:lnL>
                    <a:lnR>
                      <a:noFill/>
                    </a:lnR>
                    <a:lnT>
                      <a:noFill/>
                    </a:lnT>
                    <a:lnB>
                      <a:noFill/>
                    </a:lnB>
                  </a:tcPr>
                </a:tc>
                <a:tc>
                  <a:txBody>
                    <a:bodyPr/>
                    <a:lstStyle/>
                    <a:p>
                      <a:pPr algn="ctr" fontAlgn="b"/>
                      <a:r>
                        <a:rPr lang="en-US" sz="2400" b="0" i="0" u="none" strike="noStrike" dirty="0" smtClean="0">
                          <a:solidFill>
                            <a:srgbClr val="000000"/>
                          </a:solidFill>
                          <a:latin typeface="Calibri"/>
                        </a:rPr>
                        <a:t>176</a:t>
                      </a:r>
                      <a:endParaRPr lang="en-US" sz="2400" b="0" i="0" u="none" strike="noStrike" dirty="0">
                        <a:solidFill>
                          <a:srgbClr val="000000"/>
                        </a:solidFill>
                        <a:latin typeface="Calibri"/>
                      </a:endParaRPr>
                    </a:p>
                  </a:txBody>
                  <a:tcPr marL="7658" marR="7658" marT="7658" marB="0" anchor="b">
                    <a:lnL>
                      <a:noFill/>
                    </a:lnL>
                    <a:lnR>
                      <a:noFill/>
                    </a:lnR>
                    <a:lnT>
                      <a:noFill/>
                    </a:lnT>
                    <a:lnB>
                      <a:noFill/>
                    </a:lnB>
                  </a:tcPr>
                </a:tc>
              </a:tr>
              <a:tr h="391362">
                <a:tc>
                  <a:txBody>
                    <a:bodyPr/>
                    <a:lstStyle/>
                    <a:p>
                      <a:pPr algn="ctr" fontAlgn="b"/>
                      <a:r>
                        <a:rPr lang="en-US" sz="2400" b="0" i="0" u="none" strike="noStrike" dirty="0">
                          <a:solidFill>
                            <a:srgbClr val="000000"/>
                          </a:solidFill>
                          <a:latin typeface="Calibri"/>
                        </a:rPr>
                        <a:t>2000</a:t>
                      </a:r>
                    </a:p>
                  </a:txBody>
                  <a:tcPr marL="7658" marR="7658" marT="7658" marB="0" anchor="b">
                    <a:lnL>
                      <a:noFill/>
                    </a:lnL>
                    <a:lnR>
                      <a:noFill/>
                    </a:lnR>
                    <a:lnT>
                      <a:noFill/>
                    </a:lnT>
                    <a:lnB>
                      <a:noFill/>
                    </a:lnB>
                  </a:tcPr>
                </a:tc>
                <a:tc>
                  <a:txBody>
                    <a:bodyPr/>
                    <a:lstStyle/>
                    <a:p>
                      <a:pPr algn="ctr" fontAlgn="b"/>
                      <a:endParaRPr lang="en-US" sz="2400" b="0" i="0" u="none" strike="noStrike" dirty="0">
                        <a:solidFill>
                          <a:srgbClr val="000000"/>
                        </a:solidFill>
                        <a:latin typeface="Calibri"/>
                      </a:endParaRPr>
                    </a:p>
                  </a:txBody>
                  <a:tcPr marL="7658" marR="7658" marT="7658" marB="0" anchor="b">
                    <a:lnL>
                      <a:noFill/>
                    </a:lnL>
                    <a:lnR>
                      <a:noFill/>
                    </a:lnR>
                    <a:lnT>
                      <a:noFill/>
                    </a:lnT>
                    <a:lnB>
                      <a:noFill/>
                    </a:lnB>
                  </a:tcPr>
                </a:tc>
                <a:tc>
                  <a:txBody>
                    <a:bodyPr/>
                    <a:lstStyle/>
                    <a:p>
                      <a:pPr algn="ctr" fontAlgn="b"/>
                      <a:r>
                        <a:rPr lang="en-US" sz="2400" b="0" i="0" u="none" strike="noStrike" dirty="0">
                          <a:solidFill>
                            <a:srgbClr val="000000"/>
                          </a:solidFill>
                          <a:latin typeface="Calibri"/>
                        </a:rPr>
                        <a:t>98</a:t>
                      </a:r>
                    </a:p>
                  </a:txBody>
                  <a:tcPr marL="7658" marR="7658" marT="7658" marB="0" anchor="b">
                    <a:lnL>
                      <a:noFill/>
                    </a:lnL>
                    <a:lnR>
                      <a:noFill/>
                    </a:lnR>
                    <a:lnT>
                      <a:noFill/>
                    </a:lnT>
                    <a:lnB>
                      <a:noFill/>
                    </a:lnB>
                  </a:tcPr>
                </a:tc>
                <a:tc>
                  <a:txBody>
                    <a:bodyPr/>
                    <a:lstStyle/>
                    <a:p>
                      <a:pPr algn="ctr" fontAlgn="b"/>
                      <a:r>
                        <a:rPr lang="en-US" sz="2400" b="0" i="0" u="none" strike="noStrike" dirty="0">
                          <a:solidFill>
                            <a:srgbClr val="000000"/>
                          </a:solidFill>
                          <a:latin typeface="Calibri"/>
                        </a:rPr>
                        <a:t>127</a:t>
                      </a:r>
                    </a:p>
                  </a:txBody>
                  <a:tcPr marL="7658" marR="7658" marT="7658" marB="0" anchor="b">
                    <a:lnL>
                      <a:noFill/>
                    </a:lnL>
                    <a:lnR>
                      <a:noFill/>
                    </a:lnR>
                    <a:lnT>
                      <a:noFill/>
                    </a:lnT>
                    <a:lnB>
                      <a:noFill/>
                    </a:lnB>
                  </a:tcPr>
                </a:tc>
                <a:tc>
                  <a:txBody>
                    <a:bodyPr/>
                    <a:lstStyle/>
                    <a:p>
                      <a:pPr algn="ctr" fontAlgn="b"/>
                      <a:r>
                        <a:rPr lang="en-US" sz="2400" b="0" i="0" u="none" strike="noStrike" dirty="0">
                          <a:solidFill>
                            <a:srgbClr val="000000"/>
                          </a:solidFill>
                          <a:latin typeface="Calibri"/>
                        </a:rPr>
                        <a:t>125</a:t>
                      </a:r>
                    </a:p>
                  </a:txBody>
                  <a:tcPr marL="7658" marR="7658" marT="7658" marB="0" anchor="b">
                    <a:lnL>
                      <a:noFill/>
                    </a:lnL>
                    <a:lnR>
                      <a:noFill/>
                    </a:lnR>
                    <a:lnT>
                      <a:noFill/>
                    </a:lnT>
                    <a:lnB>
                      <a:noFill/>
                    </a:lnB>
                  </a:tcPr>
                </a:tc>
              </a:tr>
              <a:tr h="391362">
                <a:tc>
                  <a:txBody>
                    <a:bodyPr/>
                    <a:lstStyle/>
                    <a:p>
                      <a:pPr algn="ctr" fontAlgn="b"/>
                      <a:r>
                        <a:rPr lang="en-US" sz="2400" b="0" i="0" u="none" strike="noStrike" dirty="0">
                          <a:solidFill>
                            <a:srgbClr val="000000"/>
                          </a:solidFill>
                          <a:latin typeface="Calibri"/>
                        </a:rPr>
                        <a:t>2005</a:t>
                      </a:r>
                    </a:p>
                  </a:txBody>
                  <a:tcPr marL="7658" marR="7658" marT="7658" marB="0" anchor="b">
                    <a:lnL>
                      <a:noFill/>
                    </a:lnL>
                    <a:lnR>
                      <a:noFill/>
                    </a:lnR>
                    <a:lnT>
                      <a:noFill/>
                    </a:lnT>
                    <a:lnB>
                      <a:noFill/>
                    </a:lnB>
                  </a:tcPr>
                </a:tc>
                <a:tc>
                  <a:txBody>
                    <a:bodyPr/>
                    <a:lstStyle/>
                    <a:p>
                      <a:pPr algn="ctr" fontAlgn="b"/>
                      <a:endParaRPr lang="en-US" sz="2400" b="0" i="0" u="none" strike="noStrike" dirty="0">
                        <a:solidFill>
                          <a:srgbClr val="000000"/>
                        </a:solidFill>
                        <a:latin typeface="Calibri"/>
                      </a:endParaRPr>
                    </a:p>
                  </a:txBody>
                  <a:tcPr marL="7658" marR="7658" marT="7658" marB="0" anchor="b">
                    <a:lnL>
                      <a:noFill/>
                    </a:lnL>
                    <a:lnR>
                      <a:noFill/>
                    </a:lnR>
                    <a:lnT>
                      <a:noFill/>
                    </a:lnT>
                    <a:lnB>
                      <a:noFill/>
                    </a:lnB>
                  </a:tcPr>
                </a:tc>
                <a:tc>
                  <a:txBody>
                    <a:bodyPr/>
                    <a:lstStyle/>
                    <a:p>
                      <a:pPr algn="ctr" fontAlgn="b"/>
                      <a:r>
                        <a:rPr lang="en-US" sz="2400" b="0" i="0" u="none" strike="noStrike" dirty="0">
                          <a:solidFill>
                            <a:srgbClr val="000000"/>
                          </a:solidFill>
                          <a:latin typeface="Calibri"/>
                        </a:rPr>
                        <a:t>100</a:t>
                      </a:r>
                    </a:p>
                  </a:txBody>
                  <a:tcPr marL="7658" marR="7658" marT="7658" marB="0" anchor="b">
                    <a:lnL>
                      <a:noFill/>
                    </a:lnL>
                    <a:lnR>
                      <a:noFill/>
                    </a:lnR>
                    <a:lnT>
                      <a:noFill/>
                    </a:lnT>
                    <a:lnB>
                      <a:noFill/>
                    </a:lnB>
                  </a:tcPr>
                </a:tc>
                <a:tc>
                  <a:txBody>
                    <a:bodyPr/>
                    <a:lstStyle/>
                    <a:p>
                      <a:pPr algn="ctr" fontAlgn="b"/>
                      <a:r>
                        <a:rPr lang="en-US" sz="2400" b="0" i="0" u="none" strike="noStrike" dirty="0">
                          <a:solidFill>
                            <a:srgbClr val="000000"/>
                          </a:solidFill>
                          <a:latin typeface="Calibri"/>
                        </a:rPr>
                        <a:t>114</a:t>
                      </a:r>
                    </a:p>
                  </a:txBody>
                  <a:tcPr marL="7658" marR="7658" marT="7658" marB="0" anchor="b">
                    <a:lnL>
                      <a:noFill/>
                    </a:lnL>
                    <a:lnR>
                      <a:noFill/>
                    </a:lnR>
                    <a:lnT>
                      <a:noFill/>
                    </a:lnT>
                    <a:lnB>
                      <a:noFill/>
                    </a:lnB>
                  </a:tcPr>
                </a:tc>
                <a:tc>
                  <a:txBody>
                    <a:bodyPr/>
                    <a:lstStyle/>
                    <a:p>
                      <a:pPr algn="ctr" fontAlgn="b"/>
                      <a:r>
                        <a:rPr lang="en-US" sz="2400" b="0" i="0" u="none" strike="noStrike" dirty="0">
                          <a:solidFill>
                            <a:srgbClr val="000000"/>
                          </a:solidFill>
                          <a:latin typeface="Calibri"/>
                        </a:rPr>
                        <a:t>114</a:t>
                      </a:r>
                    </a:p>
                  </a:txBody>
                  <a:tcPr marL="7658" marR="7658" marT="7658" marB="0" anchor="b">
                    <a:lnL>
                      <a:noFill/>
                    </a:lnL>
                    <a:lnR>
                      <a:noFill/>
                    </a:lnR>
                    <a:lnT>
                      <a:noFill/>
                    </a:lnT>
                    <a:lnB>
                      <a:noFill/>
                    </a:lnB>
                  </a:tcPr>
                </a:tc>
              </a:tr>
              <a:tr h="391362">
                <a:tc>
                  <a:txBody>
                    <a:bodyPr/>
                    <a:lstStyle/>
                    <a:p>
                      <a:pPr algn="ctr" fontAlgn="b"/>
                      <a:r>
                        <a:rPr lang="en-US" sz="2400" b="0" i="0" u="none" strike="noStrike" dirty="0">
                          <a:solidFill>
                            <a:srgbClr val="000000"/>
                          </a:solidFill>
                          <a:latin typeface="Calibri"/>
                        </a:rPr>
                        <a:t>2006</a:t>
                      </a:r>
                    </a:p>
                  </a:txBody>
                  <a:tcPr marL="7658" marR="7658" marT="7658" marB="0" anchor="b">
                    <a:lnL>
                      <a:noFill/>
                    </a:lnL>
                    <a:lnR>
                      <a:noFill/>
                    </a:lnR>
                    <a:lnT>
                      <a:noFill/>
                    </a:lnT>
                    <a:lnB>
                      <a:noFill/>
                    </a:lnB>
                  </a:tcPr>
                </a:tc>
                <a:tc>
                  <a:txBody>
                    <a:bodyPr/>
                    <a:lstStyle/>
                    <a:p>
                      <a:pPr algn="ctr" fontAlgn="b"/>
                      <a:endParaRPr lang="en-US" sz="2400" b="0" i="0" u="none" strike="noStrike" dirty="0">
                        <a:solidFill>
                          <a:srgbClr val="000000"/>
                        </a:solidFill>
                        <a:latin typeface="Calibri"/>
                      </a:endParaRPr>
                    </a:p>
                  </a:txBody>
                  <a:tcPr marL="7658" marR="7658" marT="7658" marB="0" anchor="b">
                    <a:lnL>
                      <a:noFill/>
                    </a:lnL>
                    <a:lnR>
                      <a:noFill/>
                    </a:lnR>
                    <a:lnT>
                      <a:noFill/>
                    </a:lnT>
                    <a:lnB>
                      <a:noFill/>
                    </a:lnB>
                  </a:tcPr>
                </a:tc>
                <a:tc>
                  <a:txBody>
                    <a:bodyPr/>
                    <a:lstStyle/>
                    <a:p>
                      <a:pPr algn="ctr" fontAlgn="b"/>
                      <a:r>
                        <a:rPr lang="en-US" sz="2400" b="0" i="0" u="none" strike="noStrike" dirty="0">
                          <a:solidFill>
                            <a:srgbClr val="000000"/>
                          </a:solidFill>
                          <a:latin typeface="Calibri"/>
                        </a:rPr>
                        <a:t>98</a:t>
                      </a:r>
                    </a:p>
                  </a:txBody>
                  <a:tcPr marL="7658" marR="7658" marT="7658" marB="0" anchor="b">
                    <a:lnL>
                      <a:noFill/>
                    </a:lnL>
                    <a:lnR>
                      <a:noFill/>
                    </a:lnR>
                    <a:lnT>
                      <a:noFill/>
                    </a:lnT>
                    <a:lnB>
                      <a:noFill/>
                    </a:lnB>
                  </a:tcPr>
                </a:tc>
                <a:tc>
                  <a:txBody>
                    <a:bodyPr/>
                    <a:lstStyle/>
                    <a:p>
                      <a:pPr algn="ctr" fontAlgn="b"/>
                      <a:r>
                        <a:rPr lang="en-US" sz="2400" b="0" i="0" u="none" strike="noStrike" dirty="0">
                          <a:solidFill>
                            <a:srgbClr val="000000"/>
                          </a:solidFill>
                          <a:latin typeface="Calibri"/>
                        </a:rPr>
                        <a:t>105</a:t>
                      </a:r>
                    </a:p>
                  </a:txBody>
                  <a:tcPr marL="7658" marR="7658" marT="7658" marB="0" anchor="b">
                    <a:lnL>
                      <a:noFill/>
                    </a:lnL>
                    <a:lnR>
                      <a:noFill/>
                    </a:lnR>
                    <a:lnT>
                      <a:noFill/>
                    </a:lnT>
                    <a:lnB>
                      <a:noFill/>
                    </a:lnB>
                  </a:tcPr>
                </a:tc>
                <a:tc>
                  <a:txBody>
                    <a:bodyPr/>
                    <a:lstStyle/>
                    <a:p>
                      <a:pPr algn="ctr" fontAlgn="b"/>
                      <a:r>
                        <a:rPr lang="en-US" sz="2400" b="0" i="0" u="none" strike="noStrike" dirty="0">
                          <a:solidFill>
                            <a:srgbClr val="000000"/>
                          </a:solidFill>
                          <a:latin typeface="Calibri"/>
                        </a:rPr>
                        <a:t>105</a:t>
                      </a:r>
                    </a:p>
                  </a:txBody>
                  <a:tcPr marL="7658" marR="7658" marT="7658" marB="0" anchor="b">
                    <a:lnL>
                      <a:noFill/>
                    </a:lnL>
                    <a:lnR>
                      <a:noFill/>
                    </a:lnR>
                    <a:lnT>
                      <a:noFill/>
                    </a:lnT>
                    <a:lnB>
                      <a:noFill/>
                    </a:lnB>
                  </a:tcPr>
                </a:tc>
              </a:tr>
              <a:tr h="391362">
                <a:tc>
                  <a:txBody>
                    <a:bodyPr/>
                    <a:lstStyle/>
                    <a:p>
                      <a:pPr algn="ctr" fontAlgn="b"/>
                      <a:r>
                        <a:rPr lang="en-US" sz="2400" b="0" i="0" u="none" strike="noStrike" dirty="0">
                          <a:solidFill>
                            <a:srgbClr val="000000"/>
                          </a:solidFill>
                          <a:latin typeface="Calibri"/>
                        </a:rPr>
                        <a:t>2007</a:t>
                      </a:r>
                    </a:p>
                  </a:txBody>
                  <a:tcPr marL="7658" marR="7658" marT="7658" marB="0" anchor="b">
                    <a:lnL>
                      <a:noFill/>
                    </a:lnL>
                    <a:lnR>
                      <a:noFill/>
                    </a:lnR>
                    <a:lnT>
                      <a:noFill/>
                    </a:lnT>
                    <a:lnB>
                      <a:noFill/>
                    </a:lnB>
                  </a:tcPr>
                </a:tc>
                <a:tc>
                  <a:txBody>
                    <a:bodyPr/>
                    <a:lstStyle/>
                    <a:p>
                      <a:pPr algn="ctr" fontAlgn="b"/>
                      <a:endParaRPr lang="en-US" sz="2400" b="0" i="0" u="none" strike="noStrike" dirty="0">
                        <a:solidFill>
                          <a:srgbClr val="000000"/>
                        </a:solidFill>
                        <a:latin typeface="Calibri"/>
                      </a:endParaRPr>
                    </a:p>
                  </a:txBody>
                  <a:tcPr marL="7658" marR="7658" marT="7658" marB="0" anchor="b">
                    <a:lnL>
                      <a:noFill/>
                    </a:lnL>
                    <a:lnR>
                      <a:noFill/>
                    </a:lnR>
                    <a:lnT>
                      <a:noFill/>
                    </a:lnT>
                    <a:lnB>
                      <a:noFill/>
                    </a:lnB>
                  </a:tcPr>
                </a:tc>
                <a:tc>
                  <a:txBody>
                    <a:bodyPr/>
                    <a:lstStyle/>
                    <a:p>
                      <a:pPr algn="ctr" fontAlgn="b"/>
                      <a:r>
                        <a:rPr lang="en-US" sz="2400" b="0" i="0" u="none" strike="noStrike" dirty="0">
                          <a:solidFill>
                            <a:srgbClr val="000000"/>
                          </a:solidFill>
                          <a:latin typeface="Calibri"/>
                        </a:rPr>
                        <a:t>100</a:t>
                      </a:r>
                    </a:p>
                  </a:txBody>
                  <a:tcPr marL="7658" marR="7658" marT="7658" marB="0" anchor="b">
                    <a:lnL>
                      <a:noFill/>
                    </a:lnL>
                    <a:lnR>
                      <a:noFill/>
                    </a:lnR>
                    <a:lnT>
                      <a:noFill/>
                    </a:lnT>
                    <a:lnB>
                      <a:noFill/>
                    </a:lnB>
                  </a:tcPr>
                </a:tc>
                <a:tc>
                  <a:txBody>
                    <a:bodyPr/>
                    <a:lstStyle/>
                    <a:p>
                      <a:pPr algn="ctr" fontAlgn="b"/>
                      <a:r>
                        <a:rPr lang="en-US" sz="2400" b="0" i="0" u="none" strike="noStrike" dirty="0">
                          <a:solidFill>
                            <a:srgbClr val="000000"/>
                          </a:solidFill>
                          <a:latin typeface="Calibri"/>
                        </a:rPr>
                        <a:t>100</a:t>
                      </a:r>
                    </a:p>
                  </a:txBody>
                  <a:tcPr marL="7658" marR="7658" marT="7658" marB="0" anchor="b">
                    <a:lnL>
                      <a:noFill/>
                    </a:lnL>
                    <a:lnR>
                      <a:noFill/>
                    </a:lnR>
                    <a:lnT>
                      <a:noFill/>
                    </a:lnT>
                    <a:lnB>
                      <a:noFill/>
                    </a:lnB>
                  </a:tcPr>
                </a:tc>
                <a:tc>
                  <a:txBody>
                    <a:bodyPr/>
                    <a:lstStyle/>
                    <a:p>
                      <a:pPr algn="ctr" fontAlgn="b"/>
                      <a:r>
                        <a:rPr lang="en-US" sz="2400" b="0" i="0" u="none" strike="noStrike" dirty="0">
                          <a:solidFill>
                            <a:srgbClr val="000000"/>
                          </a:solidFill>
                          <a:latin typeface="Calibri"/>
                        </a:rPr>
                        <a:t>100</a:t>
                      </a:r>
                    </a:p>
                  </a:txBody>
                  <a:tcPr marL="7658" marR="7658" marT="7658" marB="0" anchor="b">
                    <a:lnL>
                      <a:noFill/>
                    </a:lnL>
                    <a:lnR>
                      <a:noFill/>
                    </a:lnR>
                    <a:lnT>
                      <a:noFill/>
                    </a:lnT>
                    <a:lnB>
                      <a:noFill/>
                    </a:lnB>
                  </a:tcPr>
                </a:tc>
              </a:tr>
              <a:tr h="391362">
                <a:tc>
                  <a:txBody>
                    <a:bodyPr/>
                    <a:lstStyle/>
                    <a:p>
                      <a:pPr algn="ctr" fontAlgn="b"/>
                      <a:r>
                        <a:rPr lang="en-US" sz="2400" b="0" i="0" u="none" strike="noStrike" dirty="0">
                          <a:solidFill>
                            <a:srgbClr val="000000"/>
                          </a:solidFill>
                          <a:latin typeface="Calibri"/>
                        </a:rPr>
                        <a:t>2008</a:t>
                      </a:r>
                    </a:p>
                  </a:txBody>
                  <a:tcPr marL="7658" marR="7658" marT="7658" marB="0" anchor="b">
                    <a:lnL>
                      <a:noFill/>
                    </a:lnL>
                    <a:lnR>
                      <a:noFill/>
                    </a:lnR>
                    <a:lnT>
                      <a:noFill/>
                    </a:lnT>
                    <a:lnB>
                      <a:noFill/>
                    </a:lnB>
                  </a:tcPr>
                </a:tc>
                <a:tc>
                  <a:txBody>
                    <a:bodyPr/>
                    <a:lstStyle/>
                    <a:p>
                      <a:pPr algn="ctr" fontAlgn="b"/>
                      <a:endParaRPr lang="en-US" sz="2400" b="0" i="0" u="none" strike="noStrike" dirty="0">
                        <a:solidFill>
                          <a:srgbClr val="000000"/>
                        </a:solidFill>
                        <a:latin typeface="Calibri"/>
                      </a:endParaRPr>
                    </a:p>
                  </a:txBody>
                  <a:tcPr marL="7658" marR="7658" marT="7658" marB="0" anchor="b">
                    <a:lnL>
                      <a:noFill/>
                    </a:lnL>
                    <a:lnR>
                      <a:noFill/>
                    </a:lnR>
                    <a:lnT>
                      <a:noFill/>
                    </a:lnT>
                    <a:lnB>
                      <a:noFill/>
                    </a:lnB>
                  </a:tcPr>
                </a:tc>
                <a:tc>
                  <a:txBody>
                    <a:bodyPr/>
                    <a:lstStyle/>
                    <a:p>
                      <a:pPr algn="ctr" fontAlgn="b"/>
                      <a:r>
                        <a:rPr lang="en-US" sz="2400" b="0" i="0" u="none" strike="noStrike" dirty="0">
                          <a:solidFill>
                            <a:srgbClr val="000000"/>
                          </a:solidFill>
                          <a:latin typeface="Calibri"/>
                        </a:rPr>
                        <a:t>97</a:t>
                      </a:r>
                    </a:p>
                  </a:txBody>
                  <a:tcPr marL="7658" marR="7658" marT="7658" marB="0" anchor="b">
                    <a:lnL>
                      <a:noFill/>
                    </a:lnL>
                    <a:lnR>
                      <a:noFill/>
                    </a:lnR>
                    <a:lnT>
                      <a:noFill/>
                    </a:lnT>
                    <a:lnB>
                      <a:noFill/>
                    </a:lnB>
                  </a:tcPr>
                </a:tc>
                <a:tc>
                  <a:txBody>
                    <a:bodyPr/>
                    <a:lstStyle/>
                    <a:p>
                      <a:pPr algn="ctr" fontAlgn="b"/>
                      <a:r>
                        <a:rPr lang="en-US" sz="2400" b="0" i="0" u="none" strike="noStrike" dirty="0">
                          <a:solidFill>
                            <a:srgbClr val="000000"/>
                          </a:solidFill>
                          <a:latin typeface="Calibri"/>
                        </a:rPr>
                        <a:t>89</a:t>
                      </a:r>
                    </a:p>
                  </a:txBody>
                  <a:tcPr marL="7658" marR="7658" marT="7658" marB="0" anchor="b">
                    <a:lnL>
                      <a:noFill/>
                    </a:lnL>
                    <a:lnR>
                      <a:noFill/>
                    </a:lnR>
                    <a:lnT>
                      <a:noFill/>
                    </a:lnT>
                    <a:lnB>
                      <a:noFill/>
                    </a:lnB>
                  </a:tcPr>
                </a:tc>
                <a:tc>
                  <a:txBody>
                    <a:bodyPr/>
                    <a:lstStyle/>
                    <a:p>
                      <a:pPr algn="ctr" fontAlgn="b"/>
                      <a:r>
                        <a:rPr lang="en-US" sz="2400" b="0" i="0" u="none" strike="noStrike" dirty="0">
                          <a:solidFill>
                            <a:srgbClr val="000000"/>
                          </a:solidFill>
                          <a:latin typeface="Calibri"/>
                        </a:rPr>
                        <a:t>85</a:t>
                      </a:r>
                    </a:p>
                  </a:txBody>
                  <a:tcPr marL="7658" marR="7658" marT="7658" marB="0" anchor="b">
                    <a:lnL>
                      <a:noFill/>
                    </a:lnL>
                    <a:lnR>
                      <a:noFill/>
                    </a:lnR>
                    <a:lnT>
                      <a:noFill/>
                    </a:lnT>
                    <a:lnB>
                      <a:noFill/>
                    </a:lnB>
                  </a:tcPr>
                </a:tc>
              </a:tr>
              <a:tr h="391362">
                <a:tc>
                  <a:txBody>
                    <a:bodyPr/>
                    <a:lstStyle/>
                    <a:p>
                      <a:pPr algn="ctr" fontAlgn="b"/>
                      <a:r>
                        <a:rPr lang="en-US" sz="2400" b="0" i="0" u="none" strike="noStrike" dirty="0">
                          <a:solidFill>
                            <a:srgbClr val="000000"/>
                          </a:solidFill>
                          <a:latin typeface="Calibri"/>
                        </a:rPr>
                        <a:t>2009</a:t>
                      </a:r>
                    </a:p>
                  </a:txBody>
                  <a:tcPr marL="7658" marR="7658" marT="7658" marB="0" anchor="b">
                    <a:lnL>
                      <a:noFill/>
                    </a:lnL>
                    <a:lnR>
                      <a:noFill/>
                    </a:lnR>
                    <a:lnT>
                      <a:noFill/>
                    </a:lnT>
                    <a:lnB>
                      <a:noFill/>
                    </a:lnB>
                  </a:tcPr>
                </a:tc>
                <a:tc>
                  <a:txBody>
                    <a:bodyPr/>
                    <a:lstStyle/>
                    <a:p>
                      <a:pPr algn="ctr" fontAlgn="b"/>
                      <a:endParaRPr lang="en-US" sz="2400" b="0" i="0" u="none" strike="noStrike" dirty="0">
                        <a:solidFill>
                          <a:srgbClr val="000000"/>
                        </a:solidFill>
                        <a:latin typeface="Calibri"/>
                      </a:endParaRPr>
                    </a:p>
                  </a:txBody>
                  <a:tcPr marL="7658" marR="7658" marT="7658" marB="0" anchor="b">
                    <a:lnL>
                      <a:noFill/>
                    </a:lnL>
                    <a:lnR>
                      <a:noFill/>
                    </a:lnR>
                    <a:lnT>
                      <a:noFill/>
                    </a:lnT>
                    <a:lnB>
                      <a:noFill/>
                    </a:lnB>
                  </a:tcPr>
                </a:tc>
                <a:tc>
                  <a:txBody>
                    <a:bodyPr/>
                    <a:lstStyle/>
                    <a:p>
                      <a:pPr algn="ctr" fontAlgn="b"/>
                      <a:r>
                        <a:rPr lang="en-US" sz="2400" b="0" i="0" u="none" strike="noStrike" dirty="0">
                          <a:solidFill>
                            <a:srgbClr val="000000"/>
                          </a:solidFill>
                          <a:latin typeface="Calibri"/>
                        </a:rPr>
                        <a:t>91</a:t>
                      </a:r>
                    </a:p>
                  </a:txBody>
                  <a:tcPr marL="7658" marR="7658" marT="7658" marB="0" anchor="b">
                    <a:lnL>
                      <a:noFill/>
                    </a:lnL>
                    <a:lnR>
                      <a:noFill/>
                    </a:lnR>
                    <a:lnT>
                      <a:noFill/>
                    </a:lnT>
                    <a:lnB>
                      <a:noFill/>
                    </a:lnB>
                  </a:tcPr>
                </a:tc>
                <a:tc>
                  <a:txBody>
                    <a:bodyPr/>
                    <a:lstStyle/>
                    <a:p>
                      <a:pPr algn="ctr" fontAlgn="b"/>
                      <a:r>
                        <a:rPr lang="en-US" sz="2400" b="0" i="0" u="none" strike="noStrike" dirty="0">
                          <a:solidFill>
                            <a:srgbClr val="000000"/>
                          </a:solidFill>
                          <a:latin typeface="Calibri"/>
                        </a:rPr>
                        <a:t>73</a:t>
                      </a:r>
                    </a:p>
                  </a:txBody>
                  <a:tcPr marL="7658" marR="7658" marT="7658" marB="0" anchor="b">
                    <a:lnL>
                      <a:noFill/>
                    </a:lnL>
                    <a:lnR>
                      <a:noFill/>
                    </a:lnR>
                    <a:lnT>
                      <a:noFill/>
                    </a:lnT>
                    <a:lnB>
                      <a:noFill/>
                    </a:lnB>
                  </a:tcPr>
                </a:tc>
                <a:tc>
                  <a:txBody>
                    <a:bodyPr/>
                    <a:lstStyle/>
                    <a:p>
                      <a:pPr algn="ctr" fontAlgn="b"/>
                      <a:r>
                        <a:rPr lang="en-US" sz="2400" b="0" i="0" u="none" strike="noStrike" dirty="0">
                          <a:solidFill>
                            <a:srgbClr val="000000"/>
                          </a:solidFill>
                          <a:latin typeface="Calibri"/>
                        </a:rPr>
                        <a:t>64</a:t>
                      </a:r>
                    </a:p>
                  </a:txBody>
                  <a:tcPr marL="7658" marR="7658" marT="7658" marB="0" anchor="b">
                    <a:lnL>
                      <a:noFill/>
                    </a:lnL>
                    <a:lnR>
                      <a:noFill/>
                    </a:lnR>
                    <a:lnT>
                      <a:noFill/>
                    </a:lnT>
                    <a:lnB>
                      <a:noFill/>
                    </a:lnB>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2" cstate="print"/>
          <a:srcRect/>
          <a:stretch>
            <a:fillRect/>
          </a:stretch>
        </p:blipFill>
        <p:spPr bwMode="auto">
          <a:xfrm>
            <a:off x="1365250" y="762000"/>
            <a:ext cx="6413500" cy="5334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Percent Change in Sulfate Concentrations </a:t>
            </a:r>
            <a:br>
              <a:rPr lang="en-US" sz="3200" dirty="0" smtClean="0"/>
            </a:br>
            <a:r>
              <a:rPr lang="en-US" sz="3200" dirty="0" smtClean="0"/>
              <a:t>and SO</a:t>
            </a:r>
            <a:r>
              <a:rPr lang="en-US" sz="3200" baseline="-25000" dirty="0" smtClean="0"/>
              <a:t>2</a:t>
            </a:r>
            <a:r>
              <a:rPr lang="en-US" sz="3200" dirty="0" smtClean="0"/>
              <a:t> Emissions Nationwide </a:t>
            </a:r>
            <a:br>
              <a:rPr lang="en-US" sz="3200" dirty="0" smtClean="0"/>
            </a:br>
            <a:r>
              <a:rPr lang="en-US" sz="2000" dirty="0" smtClean="0"/>
              <a:t>Data: US EPA 2010</a:t>
            </a:r>
            <a:endParaRPr lang="en-US" sz="3200" dirty="0"/>
          </a:p>
        </p:txBody>
      </p:sp>
      <p:pic>
        <p:nvPicPr>
          <p:cNvPr id="7" name="Picture 1"/>
          <p:cNvPicPr>
            <a:picLocks noGrp="1" noChangeAspect="1" noChangeArrowheads="1"/>
          </p:cNvPicPr>
          <p:nvPr>
            <p:ph idx="1"/>
          </p:nvPr>
        </p:nvPicPr>
        <p:blipFill>
          <a:blip r:embed="rId2" cstate="print"/>
          <a:srcRect/>
          <a:stretch>
            <a:fillRect/>
          </a:stretch>
        </p:blipFill>
        <p:spPr bwMode="auto">
          <a:xfrm>
            <a:off x="1851034" y="1600200"/>
            <a:ext cx="5441932" cy="45259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a:t>
            </a:r>
            <a:endParaRPr lang="en-US" dirty="0"/>
          </a:p>
        </p:txBody>
      </p:sp>
      <p:sp>
        <p:nvSpPr>
          <p:cNvPr id="3" name="Content Placeholder 2"/>
          <p:cNvSpPr>
            <a:spLocks noGrp="1"/>
          </p:cNvSpPr>
          <p:nvPr>
            <p:ph idx="1"/>
          </p:nvPr>
        </p:nvSpPr>
        <p:spPr>
          <a:xfrm>
            <a:off x="457200" y="1600200"/>
            <a:ext cx="8305800" cy="4648200"/>
          </a:xfrm>
        </p:spPr>
        <p:txBody>
          <a:bodyPr>
            <a:normAutofit fontScale="70000" lnSpcReduction="20000"/>
          </a:bodyPr>
          <a:lstStyle/>
          <a:p>
            <a:r>
              <a:rPr lang="en-US" dirty="0" smtClean="0"/>
              <a:t>In this study, we choose to analyze the annual 95</a:t>
            </a:r>
            <a:r>
              <a:rPr lang="en-US" baseline="30000" dirty="0" smtClean="0"/>
              <a:t>th</a:t>
            </a:r>
            <a:r>
              <a:rPr lang="en-US" dirty="0" smtClean="0"/>
              <a:t> percentile of the daily sulfate concentrations because they tend to be more sensitive to the variation of meteorology and other influencing factors.</a:t>
            </a:r>
          </a:p>
          <a:p>
            <a:r>
              <a:rPr lang="en-US" dirty="0" smtClean="0"/>
              <a:t>24-hour-average sulfate data collected by the CSN monitoring network from 2002 to 2009 in 45 major urban areas in the US were analyzed. The data collection frequency was 1-in-3 days.</a:t>
            </a:r>
          </a:p>
          <a:p>
            <a:r>
              <a:rPr lang="en-US" dirty="0" smtClean="0"/>
              <a:t>2002-2009 meteorological data from NCDC were acquired for this analysis.  Among them daily maximum temperature, daily average relative humidity, wind speed, dew point, precipitation, and one day pollutant transport distance were used in meteorology-adjustment calculations.</a:t>
            </a:r>
          </a:p>
          <a:p>
            <a:r>
              <a:rPr lang="en-US" dirty="0" smtClean="0"/>
              <a:t>Acid Rain Program (ARP) and Clean Air Interstate Rule (CAIR) SO</a:t>
            </a:r>
            <a:r>
              <a:rPr lang="en-US" baseline="-25000" dirty="0" smtClean="0"/>
              <a:t>2 </a:t>
            </a:r>
            <a:r>
              <a:rPr lang="en-US" dirty="0" smtClean="0"/>
              <a:t>emissions data, ARP heat input data, and Federal Reserve published Industrial Production Index data were also used in this analysis to assess how much impact lower demand of power in economic recession has on observed sulfate reduction.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 Approach</a:t>
            </a:r>
            <a:endParaRPr lang="en-US" dirty="0"/>
          </a:p>
        </p:txBody>
      </p:sp>
      <p:sp>
        <p:nvSpPr>
          <p:cNvPr id="3" name="Content Placeholder 2"/>
          <p:cNvSpPr>
            <a:spLocks noGrp="1"/>
          </p:cNvSpPr>
          <p:nvPr>
            <p:ph idx="1"/>
          </p:nvPr>
        </p:nvSpPr>
        <p:spPr>
          <a:xfrm>
            <a:off x="457200" y="1600200"/>
            <a:ext cx="8305800" cy="4419600"/>
          </a:xfrm>
        </p:spPr>
        <p:txBody>
          <a:bodyPr>
            <a:normAutofit fontScale="62500" lnSpcReduction="20000"/>
          </a:bodyPr>
          <a:lstStyle/>
          <a:p>
            <a:r>
              <a:rPr lang="en-US" dirty="0" smtClean="0"/>
              <a:t>In this study, a </a:t>
            </a:r>
            <a:r>
              <a:rPr lang="en-US" dirty="0" err="1" smtClean="0"/>
              <a:t>Quantile</a:t>
            </a:r>
            <a:r>
              <a:rPr lang="en-US" dirty="0" smtClean="0"/>
              <a:t> Regression model was used to adjust the influence of ‘atypical’ meteorology conditions on the observed annual 95</a:t>
            </a:r>
            <a:r>
              <a:rPr lang="en-US" baseline="30000" dirty="0" smtClean="0"/>
              <a:t>th</a:t>
            </a:r>
            <a:r>
              <a:rPr lang="en-US" dirty="0" smtClean="0"/>
              <a:t> percentile of sulfate concentrations.</a:t>
            </a:r>
          </a:p>
          <a:p>
            <a:r>
              <a:rPr lang="en-US" dirty="0" smtClean="0"/>
              <a:t>In this study, ARP heat input data of power generating units nationwide were used as a surrogate to reflect electric power demand.</a:t>
            </a:r>
          </a:p>
          <a:p>
            <a:r>
              <a:rPr lang="en-US" dirty="0" smtClean="0"/>
              <a:t>To examine the potential factors influencing the accelerated sulfate decline in 2008 and 2009 in 45 major urban areas nationwide, the 2002-2009 meteorologically-adjusted sulfate concentrations were calculated and an “expected” 2009 sulfate level for each site was also estimated by linear extrapolation of the meteorology-adjusted values based only on 2002-2007 data. </a:t>
            </a:r>
          </a:p>
          <a:p>
            <a:r>
              <a:rPr lang="en-US" dirty="0" smtClean="0"/>
              <a:t>Together with the nationwide SO</a:t>
            </a:r>
            <a:r>
              <a:rPr lang="en-US" baseline="-25000" dirty="0" smtClean="0"/>
              <a:t>2 </a:t>
            </a:r>
            <a:r>
              <a:rPr lang="en-US" dirty="0" smtClean="0"/>
              <a:t>data, ARP and CAIR SO</a:t>
            </a:r>
            <a:r>
              <a:rPr lang="en-US" baseline="-25000" dirty="0" smtClean="0"/>
              <a:t>2 </a:t>
            </a:r>
            <a:r>
              <a:rPr lang="en-US" dirty="0" smtClean="0"/>
              <a:t>data, ARP heat input data, and Federal Reserve published Industrial Production Index data, we studied the differences among the “expected”, meteorologically-adjusted, and observed sulfate concentrations to assess what the major factors were leading to the large decline in observed sulfate concentrations in 2008 and 2009.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2007-2009 Sulfate Decrease in Eastern US </a:t>
            </a:r>
            <a:br>
              <a:rPr lang="en-US" sz="3600" dirty="0" smtClean="0"/>
            </a:br>
            <a:r>
              <a:rPr lang="en-US" sz="3600" dirty="0" smtClean="0"/>
              <a:t>Due to Meteorology and Emission Changes</a:t>
            </a:r>
            <a:endParaRPr lang="en-US" sz="3600" dirty="0"/>
          </a:p>
        </p:txBody>
      </p:sp>
      <p:pic>
        <p:nvPicPr>
          <p:cNvPr id="17410" name="Picture 2"/>
          <p:cNvPicPr>
            <a:picLocks noGrp="1" noChangeAspect="1" noChangeArrowheads="1"/>
          </p:cNvPicPr>
          <p:nvPr>
            <p:ph sz="half" idx="2"/>
          </p:nvPr>
        </p:nvPicPr>
        <p:blipFill>
          <a:blip r:embed="rId2" cstate="print"/>
          <a:srcRect/>
          <a:stretch>
            <a:fillRect/>
          </a:stretch>
        </p:blipFill>
        <p:spPr bwMode="auto">
          <a:xfrm>
            <a:off x="4648200" y="2183763"/>
            <a:ext cx="4038600" cy="3358836"/>
          </a:xfrm>
          <a:prstGeom prst="rect">
            <a:avLst/>
          </a:prstGeom>
          <a:noFill/>
          <a:ln w="9525">
            <a:noFill/>
            <a:miter lim="800000"/>
            <a:headEnd/>
            <a:tailEnd/>
          </a:ln>
        </p:spPr>
      </p:pic>
      <p:pic>
        <p:nvPicPr>
          <p:cNvPr id="17411" name="Picture 3"/>
          <p:cNvPicPr>
            <a:picLocks noGrp="1" noChangeAspect="1" noChangeArrowheads="1"/>
          </p:cNvPicPr>
          <p:nvPr>
            <p:ph sz="half" idx="1"/>
          </p:nvPr>
        </p:nvPicPr>
        <p:blipFill>
          <a:blip r:embed="rId3" cstate="print"/>
          <a:srcRect/>
          <a:stretch>
            <a:fillRect/>
          </a:stretch>
        </p:blipFill>
        <p:spPr bwMode="auto">
          <a:xfrm>
            <a:off x="457200" y="2183763"/>
            <a:ext cx="4038600" cy="3358836"/>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2007-2009 Sulfate Decrease in Eastern US </a:t>
            </a:r>
            <a:br>
              <a:rPr lang="en-US" sz="3600" dirty="0" smtClean="0"/>
            </a:br>
            <a:r>
              <a:rPr lang="en-US" sz="3600" dirty="0" smtClean="0"/>
              <a:t>Due to Meteorology and Emission Changes</a:t>
            </a:r>
            <a:endParaRPr lang="en-US" sz="3600" dirty="0"/>
          </a:p>
        </p:txBody>
      </p:sp>
      <p:pic>
        <p:nvPicPr>
          <p:cNvPr id="8" name="Picture 2"/>
          <p:cNvPicPr>
            <a:picLocks noGrp="1" noChangeAspect="1" noChangeArrowheads="1"/>
          </p:cNvPicPr>
          <p:nvPr>
            <p:ph sz="half" idx="1"/>
          </p:nvPr>
        </p:nvPicPr>
        <p:blipFill>
          <a:blip r:embed="rId2" cstate="print"/>
          <a:srcRect/>
          <a:stretch>
            <a:fillRect/>
          </a:stretch>
        </p:blipFill>
        <p:spPr bwMode="auto">
          <a:xfrm>
            <a:off x="457200" y="2183763"/>
            <a:ext cx="4038600" cy="3358836"/>
          </a:xfrm>
          <a:prstGeom prst="rect">
            <a:avLst/>
          </a:prstGeom>
          <a:noFill/>
          <a:ln w="9525">
            <a:noFill/>
            <a:miter lim="800000"/>
            <a:headEnd/>
            <a:tailEnd/>
          </a:ln>
        </p:spPr>
      </p:pic>
      <p:pic>
        <p:nvPicPr>
          <p:cNvPr id="9" name="Picture 3"/>
          <p:cNvPicPr>
            <a:picLocks noGrp="1" noChangeAspect="1" noChangeArrowheads="1"/>
          </p:cNvPicPr>
          <p:nvPr>
            <p:ph sz="half" idx="2"/>
          </p:nvPr>
        </p:nvPicPr>
        <p:blipFill>
          <a:blip r:embed="rId3" cstate="print"/>
          <a:srcRect/>
          <a:stretch>
            <a:fillRect/>
          </a:stretch>
        </p:blipFill>
        <p:spPr bwMode="auto">
          <a:xfrm>
            <a:off x="4648200" y="2183763"/>
            <a:ext cx="4038600" cy="3358836"/>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2007-2009 Sulfate Decrease in Western US </a:t>
            </a:r>
            <a:br>
              <a:rPr lang="en-US" sz="3600" dirty="0" smtClean="0"/>
            </a:br>
            <a:r>
              <a:rPr lang="en-US" sz="3600" dirty="0" smtClean="0"/>
              <a:t>Due to Meteorology and Emission Changes</a:t>
            </a:r>
            <a:endParaRPr lang="en-US" sz="3600" dirty="0"/>
          </a:p>
        </p:txBody>
      </p:sp>
      <p:pic>
        <p:nvPicPr>
          <p:cNvPr id="35842" name="Picture 2"/>
          <p:cNvPicPr>
            <a:picLocks noGrp="1" noChangeAspect="1" noChangeArrowheads="1"/>
          </p:cNvPicPr>
          <p:nvPr>
            <p:ph sz="half" idx="1"/>
          </p:nvPr>
        </p:nvPicPr>
        <p:blipFill>
          <a:blip r:embed="rId2" cstate="print"/>
          <a:srcRect/>
          <a:stretch>
            <a:fillRect/>
          </a:stretch>
        </p:blipFill>
        <p:spPr bwMode="auto">
          <a:xfrm>
            <a:off x="457200" y="2213753"/>
            <a:ext cx="4038600" cy="3298856"/>
          </a:xfrm>
          <a:prstGeom prst="rect">
            <a:avLst/>
          </a:prstGeom>
          <a:noFill/>
          <a:ln w="9525">
            <a:noFill/>
            <a:miter lim="800000"/>
            <a:headEnd/>
            <a:tailEnd/>
          </a:ln>
        </p:spPr>
      </p:pic>
      <p:pic>
        <p:nvPicPr>
          <p:cNvPr id="6" name="Picture 2"/>
          <p:cNvPicPr>
            <a:picLocks noGrp="1" noChangeAspect="1" noChangeArrowheads="1"/>
          </p:cNvPicPr>
          <p:nvPr>
            <p:ph sz="half" idx="2"/>
          </p:nvPr>
        </p:nvPicPr>
        <p:blipFill>
          <a:blip r:embed="rId3" cstate="print"/>
          <a:srcRect/>
          <a:stretch>
            <a:fillRect/>
          </a:stretch>
        </p:blipFill>
        <p:spPr bwMode="auto">
          <a:xfrm>
            <a:off x="4648200" y="2183763"/>
            <a:ext cx="4038600" cy="3358836"/>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5567</TotalTime>
  <Words>904</Words>
  <Application>Microsoft Office PowerPoint</Application>
  <PresentationFormat>On-screen Show (4:3)</PresentationFormat>
  <Paragraphs>191</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Did the recession impact recent decreases in observed sulfate concentrations?</vt:lpstr>
      <vt:lpstr>Introduction</vt:lpstr>
      <vt:lpstr>Slide 3</vt:lpstr>
      <vt:lpstr>Percent Change in Sulfate Concentrations  and SO2 Emissions Nationwide  Data: US EPA 2010</vt:lpstr>
      <vt:lpstr>Data</vt:lpstr>
      <vt:lpstr>Analysis Approach</vt:lpstr>
      <vt:lpstr>2007-2009 Sulfate Decrease in Eastern US  Due to Meteorology and Emission Changes</vt:lpstr>
      <vt:lpstr>2007-2009 Sulfate Decrease in Eastern US  Due to Meteorology and Emission Changes</vt:lpstr>
      <vt:lpstr>2007-2009 Sulfate Decrease in Western US  Due to Meteorology and Emission Changes</vt:lpstr>
      <vt:lpstr>Changes in 95th Percentile Sulfate  45 Major Urban Areas, Nationwide</vt:lpstr>
      <vt:lpstr>Changes in 95th Percentile Sulfate  30 Major Urban Areas, Eastern US</vt:lpstr>
      <vt:lpstr>Changes in 95th Percentile Sulfate  15 Major Urban Areas, Western US</vt:lpstr>
      <vt:lpstr>SO2 Emissions and Heat Input Trend Nationwide Data: US EPA 2010, 2011</vt:lpstr>
      <vt:lpstr>Federal Reserve's Monthly Index of Industrial Production</vt:lpstr>
      <vt:lpstr>Actual and Projected Percent Changes in SO2 Emissions and Heat Input Data: US EPA 2011</vt:lpstr>
      <vt:lpstr>Impact of Lower Power Demand in 2008-2009 Recession on Accelerated SO2 Emission Decline  Data: US EPA 2010</vt:lpstr>
      <vt:lpstr>Summary and Discussions</vt:lpstr>
      <vt:lpstr>Summary and Discussions - Continued</vt:lpstr>
      <vt:lpstr>2007-2009 Sulfate Decrease in Eastern US  Due to Meteorology and Emission Changes</vt:lpstr>
      <vt:lpstr>2007-2009 Sulfate Decrease in Eastern US  Due to Meteorology and Emission Changes</vt:lpstr>
      <vt:lpstr>Annual Emissions and Heat Input Acid Rain Program  Data: US EPA 2011</vt:lpstr>
      <vt:lpstr>Emission Rate by Fuel Type Data: US EPA 2010</vt:lpstr>
      <vt:lpstr>Percent Change in Fuel Consumption and SO2 Emissions Data: US EPA 2010, EIA 2010</vt:lpstr>
    </vt:vector>
  </TitlesOfParts>
  <Company>US-EPA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Did the recession impact recent decreases in observed sulfate concentrations?</dc:title>
  <dc:creator>EPA</dc:creator>
  <cp:lastModifiedBy>Chu</cp:lastModifiedBy>
  <cp:revision>539</cp:revision>
  <dcterms:created xsi:type="dcterms:W3CDTF">2011-09-13T14:35:28Z</dcterms:created>
  <dcterms:modified xsi:type="dcterms:W3CDTF">2011-10-25T00:13:22Z</dcterms:modified>
</cp:coreProperties>
</file>