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2" r:id="rId1"/>
  </p:sldMasterIdLst>
  <p:notesMasterIdLst>
    <p:notesMasterId r:id="rId24"/>
  </p:notesMasterIdLst>
  <p:handoutMasterIdLst>
    <p:handoutMasterId r:id="rId25"/>
  </p:handoutMasterIdLst>
  <p:sldIdLst>
    <p:sldId id="447" r:id="rId2"/>
    <p:sldId id="510" r:id="rId3"/>
    <p:sldId id="526" r:id="rId4"/>
    <p:sldId id="527" r:id="rId5"/>
    <p:sldId id="522" r:id="rId6"/>
    <p:sldId id="503" r:id="rId7"/>
    <p:sldId id="524" r:id="rId8"/>
    <p:sldId id="519" r:id="rId9"/>
    <p:sldId id="520" r:id="rId10"/>
    <p:sldId id="525" r:id="rId11"/>
    <p:sldId id="489" r:id="rId12"/>
    <p:sldId id="479" r:id="rId13"/>
    <p:sldId id="480" r:id="rId14"/>
    <p:sldId id="481" r:id="rId15"/>
    <p:sldId id="490" r:id="rId16"/>
    <p:sldId id="482" r:id="rId17"/>
    <p:sldId id="494" r:id="rId18"/>
    <p:sldId id="496" r:id="rId19"/>
    <p:sldId id="512" r:id="rId20"/>
    <p:sldId id="521" r:id="rId21"/>
    <p:sldId id="487" r:id="rId22"/>
    <p:sldId id="502" r:id="rId2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FF00"/>
    <a:srgbClr val="FFFF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94648" autoAdjust="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>
        <p:scale>
          <a:sx n="85" d="100"/>
          <a:sy n="85" d="100"/>
        </p:scale>
        <p:origin x="-1926" y="-72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Mission of NOAA ARLFRD at </a:t>
            </a:r>
          </a:p>
          <a:p>
            <a:pPr>
              <a:defRPr/>
            </a:pPr>
            <a:r>
              <a:rPr lang="en-US"/>
              <a:t>DOE Idaho National Lab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3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2005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FRD Core Competencies Review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3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5EAC29B-4995-4AB3-83EC-7D3DFC34B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7" y="4415273"/>
            <a:ext cx="5139688" cy="41831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83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15 July 1999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83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797C49-C543-4C8B-9CC5-541279B9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1AED6-0C06-458F-B97A-05136D1C8BC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D8F68-4F8A-2848-B319-5D3739535B1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D31B-FB0D-C944-8A4B-DF64315A765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39B25-C016-D041-9644-9C555513F69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9AD7-D498-924E-9D01-DFB3A246B71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9AD7-D498-924E-9D01-DFB3A246B71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F865-7D51-604E-8D5A-D3C26EEBE72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F865-7D51-604E-8D5A-D3C26EEBE72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1D27-8A78-3347-9BCA-905CE6451F4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5BB8F361-4BD9-438C-914F-BABEFDCC8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CED88412-D231-4B7A-AE27-0E71F871B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08B2726D-725C-470B-8380-F244BA860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EA579C78-1017-439F-811D-BADD745EC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0414-94BE-4159-8F15-82CEE3274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F4F61144-6337-4581-901B-AC4ED657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16F8-FC80-4CE2-B8F8-30AFEEB45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BB39-CD98-4DAD-B164-ED833F337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356F-8F33-474F-80D5-11616242D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0EAF1179-3F8C-49E1-A565-15864EA94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FFFF"/>
            </a:gs>
            <a:gs pos="93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7800" y="304800"/>
            <a:ext cx="6553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  <a:defRPr/>
              </a:pPr>
              <a:endParaRPr kumimoji="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  <a:defRPr/>
              </a:pPr>
              <a:endParaRPr kumimoji="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endParaRPr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40000"/>
              </a:spcBef>
              <a:buClr>
                <a:schemeClr val="tx1"/>
              </a:buClr>
              <a:buNone/>
              <a:defRPr sz="11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Page#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Air Resources Laboratory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40000"/>
              </a:spcBef>
              <a:buClr>
                <a:schemeClr val="tx1"/>
              </a:buClr>
              <a:defRPr sz="1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3/3/10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681913" cy="12954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kumimoji="0" lang="en-US" sz="36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276600"/>
            <a:ext cx="9144000" cy="3429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CMAS meeting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Chapel Hill, North Carolina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Yunsoo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Choi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1,2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Hyuncheol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Kim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1,2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Daniel Tong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1,2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Pius Lee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Rick Saylor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Ariel Stein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1,2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Fantine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Ngan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Yunhee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Kim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1,2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Jeff McQueen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5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,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Ivanka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Stajner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6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NOAA/ARL,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ERT,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NOAA/ARL/ATDD,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UCAR,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NOAA/NWS/NCEP,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NOAA/NWS/OST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October 26, 2011</a:t>
            </a: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Weekly cycles of observed and modeled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NO</a:t>
            </a:r>
            <a:r>
              <a:rPr lang="en-US" sz="40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x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and O</a:t>
            </a:r>
            <a:r>
              <a:rPr lang="en-US" sz="4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+mn-cs"/>
              </a:rPr>
              <a:t> concentrations as a function of land use type and ozone production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609600" y="152400"/>
            <a:ext cx="8534400" cy="6858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Weekly O</a:t>
            </a:r>
            <a:r>
              <a:rPr kumimoji="0"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3</a:t>
            </a: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 cycles over chemical regimes</a:t>
            </a:r>
            <a:endParaRPr kumimoji="0"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66800"/>
            <a:ext cx="8610600" cy="5334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noProof="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noProof="0" dirty="0" smtClean="0">
                <a:latin typeface="+mn-lt"/>
                <a:cs typeface="+mn-cs"/>
              </a:rPr>
              <a:t>O</a:t>
            </a:r>
            <a:r>
              <a:rPr kumimoji="0" lang="en-US" sz="2000" baseline="-25000" noProof="0" dirty="0" smtClean="0">
                <a:latin typeface="+mn-lt"/>
                <a:cs typeface="+mn-cs"/>
              </a:rPr>
              <a:t>3</a:t>
            </a:r>
            <a:r>
              <a:rPr kumimoji="0" lang="en-US" sz="2000" noProof="0" dirty="0" smtClean="0">
                <a:latin typeface="+mn-lt"/>
                <a:cs typeface="+mn-cs"/>
              </a:rPr>
              <a:t> weekly cycles </a:t>
            </a:r>
            <a:r>
              <a:rPr kumimoji="0" lang="en-US" sz="2000" dirty="0" smtClean="0">
                <a:latin typeface="+mn-lt"/>
                <a:cs typeface="+mn-cs"/>
              </a:rPr>
              <a:t>are determined by</a:t>
            </a:r>
            <a:r>
              <a:rPr kumimoji="0" lang="en-US" sz="2000" noProof="0" dirty="0" smtClean="0">
                <a:latin typeface="+mn-lt"/>
                <a:cs typeface="+mn-cs"/>
              </a:rPr>
              <a:t> chemical environment.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196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saturated regime:</a:t>
            </a:r>
          </a:p>
          <a:p>
            <a:pPr algn="ctr"/>
            <a:r>
              <a:rPr lang="en-US" dirty="0" smtClean="0"/>
              <a:t>VOC &lt;&lt;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23622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sensitive regime:</a:t>
            </a:r>
          </a:p>
          <a:p>
            <a:pPr algn="ctr"/>
            <a:r>
              <a:rPr lang="en-US" dirty="0" smtClean="0"/>
              <a:t>VOC &gt;&gt;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6019800" y="44196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Weekday O</a:t>
            </a:r>
            <a:r>
              <a:rPr lang="en-US" baseline="-25000" dirty="0" smtClean="0"/>
              <a:t>3</a:t>
            </a:r>
            <a:r>
              <a:rPr lang="en-US" dirty="0" smtClean="0"/>
              <a:t> low and weekend O</a:t>
            </a:r>
            <a:r>
              <a:rPr lang="en-US" baseline="-25000" dirty="0" smtClean="0"/>
              <a:t>3</a:t>
            </a:r>
            <a:r>
              <a:rPr lang="en-US" dirty="0" smtClean="0"/>
              <a:t> high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9800" y="23622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Weekday O</a:t>
            </a:r>
            <a:r>
              <a:rPr lang="en-US" baseline="-25000" dirty="0" smtClean="0"/>
              <a:t>3</a:t>
            </a:r>
            <a:r>
              <a:rPr lang="en-US" dirty="0" smtClean="0"/>
              <a:t> high and weekend O</a:t>
            </a:r>
            <a:r>
              <a:rPr lang="en-US" baseline="-25000" dirty="0" smtClean="0"/>
              <a:t>3</a:t>
            </a:r>
            <a:r>
              <a:rPr lang="en-US" dirty="0" smtClean="0"/>
              <a:t> low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4290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Weekday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high and weekend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low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114800" y="2514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038600" y="4724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4509D-6C1A-1243-A35F-DF5DFE101557}" type="slidenum">
              <a:rPr lang="en-US"/>
              <a:pPr/>
              <a:t>11</a:t>
            </a:fld>
            <a:endParaRPr lang="en-US"/>
          </a:p>
        </p:txBody>
      </p:sp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GOME-2 as chemical environment indicator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lang="en-US"/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533400" y="5334000"/>
            <a:ext cx="80772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92500" lnSpcReduction="20000"/>
          </a:bodyPr>
          <a:lstStyle/>
          <a:p>
            <a:pPr marL="273050" indent="-27305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Calibri" charset="0"/>
              </a:rPr>
              <a:t>GOME-2 captures light reflected from the Earth’s surface and its local over-passing hour is 9-10 AM. Ratios of GOME-2 HCHO to NO</a:t>
            </a:r>
            <a:r>
              <a:rPr kumimoji="0" lang="en-US" sz="2000" baseline="-25000" dirty="0" smtClean="0">
                <a:latin typeface="Calibri" charset="0"/>
              </a:rPr>
              <a:t>2</a:t>
            </a:r>
            <a:r>
              <a:rPr kumimoji="0" lang="en-US" sz="2000" dirty="0" smtClean="0">
                <a:latin typeface="Calibri" charset="0"/>
              </a:rPr>
              <a:t> columns represent chemical environment. 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72992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>
            <a:off x="2438400" y="4267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FF44F-C900-F847-BF08-221070B89D9A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609600" y="5410200"/>
            <a:ext cx="7772400" cy="9144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Calibri" charset="0"/>
              </a:rPr>
              <a:t>CMAQ generally over-predicts NO</a:t>
            </a:r>
            <a:r>
              <a:rPr kumimoji="0" lang="en-US" sz="2000" baseline="-25000" dirty="0" smtClean="0">
                <a:latin typeface="Calibri" charset="0"/>
              </a:rPr>
              <a:t>2</a:t>
            </a:r>
            <a:r>
              <a:rPr kumimoji="0" lang="en-US" sz="2000" dirty="0" smtClean="0">
                <a:latin typeface="Calibri" charset="0"/>
              </a:rPr>
              <a:t> columns over urban regions of the US, particularly over the southern US, but it under-predicts NO</a:t>
            </a:r>
            <a:r>
              <a:rPr kumimoji="0" lang="en-US" sz="2000" baseline="-25000" dirty="0" smtClean="0">
                <a:latin typeface="Calibri" charset="0"/>
              </a:rPr>
              <a:t>2</a:t>
            </a:r>
            <a:r>
              <a:rPr kumimoji="0" lang="en-US" sz="2000" dirty="0" smtClean="0">
                <a:latin typeface="Calibri" charset="0"/>
              </a:rPr>
              <a:t> columns over some other urban and rural regions.  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sp>
        <p:nvSpPr>
          <p:cNvPr id="245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Satellite and Model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column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682841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892FD-B137-6446-B3F9-7E0C72428DCE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256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Satellite and Model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HCHO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column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629400" cy="39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609600" y="5410200"/>
            <a:ext cx="8001000" cy="685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92500" lnSpcReduction="10000"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Calibri" charset="0"/>
              </a:rPr>
              <a:t>CMAQ over-predicts HCHO </a:t>
            </a:r>
            <a:r>
              <a:rPr kumimoji="0" lang="en-US" sz="2000" dirty="0">
                <a:latin typeface="Calibri" charset="0"/>
              </a:rPr>
              <a:t>column over the </a:t>
            </a:r>
            <a:r>
              <a:rPr kumimoji="0" lang="en-US" sz="2000" dirty="0" smtClean="0">
                <a:latin typeface="Calibri" charset="0"/>
              </a:rPr>
              <a:t>southeastern US, </a:t>
            </a:r>
            <a:r>
              <a:rPr kumimoji="0" lang="en-US" sz="2000" dirty="0">
                <a:latin typeface="Calibri" charset="0"/>
              </a:rPr>
              <a:t>but </a:t>
            </a:r>
            <a:r>
              <a:rPr kumimoji="0" lang="en-US" sz="2000" dirty="0" smtClean="0">
                <a:latin typeface="Calibri" charset="0"/>
              </a:rPr>
              <a:t>it under-predicts HCHO column over </a:t>
            </a:r>
            <a:r>
              <a:rPr kumimoji="0" lang="en-US" sz="2000" dirty="0">
                <a:latin typeface="Calibri" charset="0"/>
              </a:rPr>
              <a:t>the </a:t>
            </a:r>
            <a:r>
              <a:rPr kumimoji="0" lang="en-US" sz="2000" dirty="0" smtClean="0">
                <a:latin typeface="Calibri" charset="0"/>
              </a:rPr>
              <a:t>northeastern </a:t>
            </a:r>
            <a:r>
              <a:rPr kumimoji="0" lang="en-US" sz="2000" dirty="0">
                <a:latin typeface="Calibri" charset="0"/>
              </a:rPr>
              <a:t>coastal </a:t>
            </a:r>
            <a:r>
              <a:rPr kumimoji="0" lang="en-US" sz="2000" dirty="0" smtClean="0">
                <a:latin typeface="Calibri" charset="0"/>
              </a:rPr>
              <a:t>regions. </a:t>
            </a:r>
            <a:endParaRPr kumimoji="0" lang="en-US" sz="2000" dirty="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89D60-388C-AD4D-8820-09B5E12AF37C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180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Indicator: VOC/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≈ GOME-2 HCHO/NO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</a:t>
            </a:r>
            <a:endParaRPr lang="en-US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457200" y="5257800"/>
            <a:ext cx="8077200" cy="9144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5334001"/>
            <a:ext cx="8001000" cy="1015663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GOME-2 and CMAQ ratios of HCHO/NO</a:t>
            </a:r>
            <a:r>
              <a:rPr lang="en-US" sz="2000" baseline="-25000" dirty="0" smtClean="0">
                <a:latin typeface="Calibri" charset="0"/>
              </a:rPr>
              <a:t>2</a:t>
            </a:r>
            <a:r>
              <a:rPr lang="en-US" sz="2000" dirty="0" smtClean="0">
                <a:latin typeface="Calibri" charset="0"/>
              </a:rPr>
              <a:t> are a proxy for Volatile Organic Compounds (VOCs)/Nitrogen Oxides (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) concentrations, which is called as GOME-2 chemical indicator or CMAQ chemical indicator.</a:t>
            </a:r>
            <a:endParaRPr lang="en-US" sz="2000" dirty="0">
              <a:latin typeface="Calibri" charset="0"/>
            </a:endParaRP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781800" cy="40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89D60-388C-AD4D-8820-09B5E12AF37C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1800">
              <a:latin typeface="Calibri" charset="0"/>
            </a:endParaRPr>
          </a:p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change (1-5PM) to GOME-2 HCHO/NO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endParaRPr lang="en-US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457200" y="5257800"/>
            <a:ext cx="8077200" cy="9144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lvl="2" indent="-2460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200"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410201"/>
            <a:ext cx="8229600" cy="1015663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O</a:t>
            </a:r>
            <a:r>
              <a:rPr lang="en-US" sz="2000" baseline="-25000" dirty="0" smtClean="0">
                <a:latin typeface="Calibri" charset="0"/>
              </a:rPr>
              <a:t>3</a:t>
            </a:r>
            <a:r>
              <a:rPr lang="en-US" sz="2000" dirty="0" smtClean="0">
                <a:latin typeface="Calibri" charset="0"/>
              </a:rPr>
              <a:t> changes are proportional to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 emission changes where GOME-2 ratio is high (e.g., HCHO/NO</a:t>
            </a:r>
            <a:r>
              <a:rPr lang="en-US" sz="2000" baseline="-25000" dirty="0" smtClean="0">
                <a:latin typeface="Calibri" charset="0"/>
              </a:rPr>
              <a:t>2</a:t>
            </a:r>
            <a:r>
              <a:rPr lang="en-US" sz="2000" dirty="0" smtClean="0">
                <a:latin typeface="Calibri" charset="0"/>
              </a:rPr>
              <a:t> &gt; 2 or 3), but O</a:t>
            </a:r>
            <a:r>
              <a:rPr lang="en-US" sz="2000" baseline="-25000" dirty="0" smtClean="0">
                <a:latin typeface="Calibri" charset="0"/>
              </a:rPr>
              <a:t>3</a:t>
            </a:r>
            <a:r>
              <a:rPr lang="en-US" sz="2000" dirty="0" smtClean="0">
                <a:latin typeface="Calibri" charset="0"/>
              </a:rPr>
              <a:t> changes are proportional to VOC emission changes where GOME-2 ratio is low (e.g., HCHO/NO</a:t>
            </a:r>
            <a:r>
              <a:rPr lang="en-US" sz="2000" baseline="-25000" dirty="0" smtClean="0">
                <a:latin typeface="Calibri" charset="0"/>
              </a:rPr>
              <a:t>2</a:t>
            </a:r>
            <a:r>
              <a:rPr lang="en-US" sz="2000" dirty="0" smtClean="0">
                <a:latin typeface="Calibri" charset="0"/>
              </a:rPr>
              <a:t> &lt;1).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29200" y="990600"/>
            <a:ext cx="4114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CMAQ – CMAQ with 30%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3505200"/>
            <a:ext cx="41148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 CMAQ -  CMAQ with 30% VOC reduction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914400" y="5029200"/>
            <a:ext cx="73152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>
                <a:latin typeface="Calibri" charset="0"/>
              </a:rPr>
              <a:t>Category 1: HCHO/NO</a:t>
            </a:r>
            <a:r>
              <a:rPr kumimoji="0" lang="en-US" sz="2000" baseline="-25000" dirty="0">
                <a:latin typeface="Calibri" charset="0"/>
              </a:rPr>
              <a:t>2</a:t>
            </a:r>
            <a:r>
              <a:rPr kumimoji="0" lang="en-US" sz="2000" dirty="0">
                <a:latin typeface="Calibri" charset="0"/>
              </a:rPr>
              <a:t> &lt; 1, </a:t>
            </a:r>
            <a:r>
              <a:rPr kumimoji="0" lang="en-US" sz="2000" dirty="0" smtClean="0">
                <a:latin typeface="Calibri" charset="0"/>
              </a:rPr>
              <a:t>Black-colored, </a:t>
            </a:r>
            <a:r>
              <a:rPr kumimoji="0" lang="en-US" sz="2000" dirty="0" err="1" smtClean="0">
                <a:latin typeface="Calibri" charset="0"/>
              </a:rPr>
              <a:t>NO</a:t>
            </a:r>
            <a:r>
              <a:rPr kumimoji="0" lang="en-US" sz="2000" baseline="-25000" dirty="0" err="1" smtClean="0">
                <a:latin typeface="Calibri" charset="0"/>
              </a:rPr>
              <a:t>x</a:t>
            </a:r>
            <a:r>
              <a:rPr kumimoji="0" lang="en-US" sz="2000" dirty="0" smtClean="0">
                <a:latin typeface="Calibri" charset="0"/>
              </a:rPr>
              <a:t>-saturated regime</a:t>
            </a:r>
            <a:endParaRPr kumimoji="0" lang="en-US" sz="2000" dirty="0">
              <a:latin typeface="Calibri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>
                <a:solidFill>
                  <a:srgbClr val="00B050"/>
                </a:solidFill>
                <a:latin typeface="Calibri" charset="0"/>
              </a:rPr>
              <a:t>Category 2: 1 &lt; HCHO/NO</a:t>
            </a:r>
            <a:r>
              <a:rPr kumimoji="0" lang="en-US" sz="2000" baseline="-25000" dirty="0">
                <a:solidFill>
                  <a:srgbClr val="00B050"/>
                </a:solidFill>
                <a:latin typeface="Calibri" charset="0"/>
              </a:rPr>
              <a:t>2</a:t>
            </a:r>
            <a:r>
              <a:rPr kumimoji="0" lang="en-US" sz="2000" dirty="0">
                <a:solidFill>
                  <a:srgbClr val="00B050"/>
                </a:solidFill>
                <a:latin typeface="Calibri" charset="0"/>
              </a:rPr>
              <a:t> &lt; </a:t>
            </a:r>
            <a:r>
              <a:rPr kumimoji="0" lang="en-US" sz="2000" dirty="0" smtClean="0">
                <a:solidFill>
                  <a:srgbClr val="00B050"/>
                </a:solidFill>
                <a:latin typeface="Calibri" charset="0"/>
              </a:rPr>
              <a:t>2, Green-colored, mixed</a:t>
            </a:r>
            <a:endParaRPr kumimoji="0" lang="en-US" sz="2000" dirty="0">
              <a:solidFill>
                <a:srgbClr val="00B050"/>
              </a:solidFill>
              <a:latin typeface="Calibri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>
                <a:solidFill>
                  <a:srgbClr val="FF0000"/>
                </a:solidFill>
                <a:latin typeface="Calibri" charset="0"/>
              </a:rPr>
              <a:t>Category 3: </a:t>
            </a:r>
            <a:r>
              <a:rPr kumimoji="0" lang="en-US" sz="20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kumimoji="0" lang="en-US" sz="2000" dirty="0">
                <a:solidFill>
                  <a:srgbClr val="FF0000"/>
                </a:solidFill>
                <a:latin typeface="Calibri" charset="0"/>
              </a:rPr>
              <a:t>HCHO/NO</a:t>
            </a:r>
            <a:r>
              <a:rPr kumimoji="0" lang="en-US" sz="2000" baseline="-25000" dirty="0">
                <a:solidFill>
                  <a:srgbClr val="FF0000"/>
                </a:solidFill>
                <a:latin typeface="Calibri" charset="0"/>
              </a:rPr>
              <a:t>2</a:t>
            </a:r>
            <a:r>
              <a:rPr kumimoji="0"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kumimoji="0" lang="en-US" sz="2000" dirty="0" smtClean="0">
                <a:solidFill>
                  <a:srgbClr val="FF0000"/>
                </a:solidFill>
                <a:latin typeface="Calibri" charset="0"/>
              </a:rPr>
              <a:t>&gt; </a:t>
            </a:r>
            <a:r>
              <a:rPr kumimoji="0" lang="en-US" sz="2000" dirty="0">
                <a:solidFill>
                  <a:srgbClr val="FF0000"/>
                </a:solidFill>
                <a:latin typeface="Calibri" charset="0"/>
              </a:rPr>
              <a:t>2</a:t>
            </a:r>
            <a:r>
              <a:rPr kumimoji="0" lang="en-US" sz="2000" dirty="0" smtClean="0">
                <a:solidFill>
                  <a:srgbClr val="FF0000"/>
                </a:solidFill>
                <a:latin typeface="Calibri" charset="0"/>
              </a:rPr>
              <a:t>, Red-colored, </a:t>
            </a:r>
            <a:r>
              <a:rPr kumimoji="0" lang="en-US" sz="2000" dirty="0" err="1" smtClean="0">
                <a:solidFill>
                  <a:srgbClr val="FF0000"/>
                </a:solidFill>
                <a:latin typeface="Calibri" charset="0"/>
              </a:rPr>
              <a:t>NO</a:t>
            </a:r>
            <a:r>
              <a:rPr kumimoji="0" lang="en-US" sz="2000" baseline="-25000" dirty="0" err="1" smtClean="0">
                <a:solidFill>
                  <a:srgbClr val="FF0000"/>
                </a:solidFill>
                <a:latin typeface="Calibri" charset="0"/>
              </a:rPr>
              <a:t>x</a:t>
            </a:r>
            <a:r>
              <a:rPr kumimoji="0" lang="en-US" sz="2000" dirty="0" smtClean="0">
                <a:solidFill>
                  <a:srgbClr val="FF0000"/>
                </a:solidFill>
                <a:latin typeface="Calibri" charset="0"/>
              </a:rPr>
              <a:t>-sensitive regime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000" dirty="0">
              <a:solidFill>
                <a:srgbClr val="FF0000"/>
              </a:solidFill>
              <a:latin typeface="Calibri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900" dirty="0">
              <a:latin typeface="Calibri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000" dirty="0">
              <a:latin typeface="Calibri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GOME-2 and CMAQ chemical regimes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15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17</a:t>
            </a:fld>
            <a:endParaRPr lang="en-US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Weekly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emissions from CMAQ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486400"/>
            <a:ext cx="8077200" cy="707886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High weekday emission and low weekend emission at EPA’s AQS stations over geophysical regions (left) and chemical regimes (right)</a:t>
            </a:r>
            <a:endParaRPr lang="en-US" sz="2000" dirty="0">
              <a:latin typeface="Calibri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18</a:t>
            </a:fld>
            <a:endParaRPr lang="en-US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Weekly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(AVHRR region &amp; GOME-2 regime)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534400" cy="707886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High weekday and low weekend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 concentrations at EPA’s AQS stations over AVHRR geophysical regions (left) and GOME-2 chemical regimes (right)</a:t>
            </a:r>
            <a:endParaRPr lang="en-US" sz="2000" dirty="0">
              <a:latin typeface="Calibri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19</a:t>
            </a:fld>
            <a:endParaRPr lang="en-US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Weekly 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(AVHRR region &amp; GOME-2 regime)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334001"/>
            <a:ext cx="8686800" cy="1015663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Weekend effect (high weekend O</a:t>
            </a:r>
            <a:r>
              <a:rPr lang="en-US" sz="2000" baseline="-25000" dirty="0" smtClean="0">
                <a:latin typeface="Calibri" charset="0"/>
              </a:rPr>
              <a:t>3</a:t>
            </a:r>
            <a:r>
              <a:rPr lang="en-US" sz="2000" dirty="0" smtClean="0">
                <a:latin typeface="Calibri" charset="0"/>
              </a:rPr>
              <a:t> anomaly) is seen at EPA’s AQS stations over GOME-2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-saturated regime (in AQS and CMAQ, right), but is not shown at stations over an urban region (in AQS and CMAQ, left).</a:t>
            </a:r>
            <a:endParaRPr lang="en-US" sz="2000" dirty="0">
              <a:latin typeface="Calibri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Introduction</a:t>
            </a:r>
            <a:endParaRPr kumimoji="0" lang="en-US" sz="3200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smtClean="0">
                <a:latin typeface="+mj-lt"/>
              </a:rPr>
              <a:t>Most of weekly cycles of surface O</a:t>
            </a:r>
            <a:r>
              <a:rPr kumimoji="0" lang="en-US" sz="2400" baseline="-25000" dirty="0" smtClean="0">
                <a:latin typeface="+mj-lt"/>
              </a:rPr>
              <a:t>3</a:t>
            </a:r>
            <a:r>
              <a:rPr kumimoji="0" lang="en-US" sz="2400" dirty="0" smtClean="0">
                <a:latin typeface="+mj-lt"/>
              </a:rPr>
              <a:t> are investigated in an </a:t>
            </a:r>
            <a:r>
              <a:rPr kumimoji="0" lang="en-US" sz="2400" dirty="0" smtClean="0">
                <a:latin typeface="+mj-lt"/>
              </a:rPr>
              <a:t>urban areas </a:t>
            </a:r>
            <a:r>
              <a:rPr kumimoji="0" lang="en-US" sz="2400" dirty="0" smtClean="0">
                <a:latin typeface="+mj-lt"/>
              </a:rPr>
              <a:t>(e.g., Southern California, Los Angeles, Atlanta, NYC, Chicago, Dallas, Houston, Phoenix, and Baltimore from </a:t>
            </a:r>
            <a:r>
              <a:rPr kumimoji="0" lang="en-US" sz="2400" dirty="0" err="1" smtClean="0">
                <a:latin typeface="+mj-lt"/>
              </a:rPr>
              <a:t>Lebron</a:t>
            </a:r>
            <a:r>
              <a:rPr kumimoji="0" lang="en-US" sz="2400" dirty="0" smtClean="0">
                <a:latin typeface="+mj-lt"/>
              </a:rPr>
              <a:t>, 1967; Cleveland et al., 1974; </a:t>
            </a:r>
            <a:r>
              <a:rPr kumimoji="0" lang="en-US" sz="2400" dirty="0" err="1" smtClean="0">
                <a:latin typeface="+mj-lt"/>
              </a:rPr>
              <a:t>Elkus</a:t>
            </a:r>
            <a:r>
              <a:rPr kumimoji="0" lang="en-US" sz="2400" dirty="0" smtClean="0">
                <a:latin typeface="+mj-lt"/>
              </a:rPr>
              <a:t> and Wilson, 1977; </a:t>
            </a:r>
            <a:r>
              <a:rPr kumimoji="0" lang="en-US" sz="2400" dirty="0" err="1" smtClean="0">
                <a:latin typeface="+mj-lt"/>
              </a:rPr>
              <a:t>Vukovich</a:t>
            </a:r>
            <a:r>
              <a:rPr kumimoji="0" lang="en-US" sz="2400" dirty="0" smtClean="0">
                <a:latin typeface="+mj-lt"/>
              </a:rPr>
              <a:t>, 2000; Marr and Harley, 2002; Fujita et al., 2003; Qin et al., 2004; Blanchard and </a:t>
            </a:r>
            <a:r>
              <a:rPr kumimoji="0" lang="en-US" sz="2400" dirty="0" err="1" smtClean="0">
                <a:latin typeface="+mj-lt"/>
              </a:rPr>
              <a:t>Tanenbaum</a:t>
            </a:r>
            <a:r>
              <a:rPr kumimoji="0" lang="en-US" sz="2400" dirty="0" smtClean="0">
                <a:latin typeface="+mj-lt"/>
              </a:rPr>
              <a:t>, 2006; Shutters and Balling Jr., 2006; Blanchard et al., 2008; </a:t>
            </a:r>
            <a:r>
              <a:rPr kumimoji="0" lang="en-US" sz="2400" dirty="0" err="1" smtClean="0">
                <a:latin typeface="+mj-lt"/>
              </a:rPr>
              <a:t>Yarwood</a:t>
            </a:r>
            <a:r>
              <a:rPr kumimoji="0" lang="en-US" sz="2400" dirty="0" smtClean="0">
                <a:latin typeface="+mj-lt"/>
              </a:rPr>
              <a:t> et al., 2008)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smtClean="0">
                <a:latin typeface="+mj-lt"/>
              </a:rPr>
              <a:t>Theses studies highlighted weekend effect over urban areas where higher ground-level O</a:t>
            </a:r>
            <a:r>
              <a:rPr kumimoji="0" lang="en-US" sz="2400" baseline="-25000" dirty="0" smtClean="0">
                <a:latin typeface="+mj-lt"/>
              </a:rPr>
              <a:t>3</a:t>
            </a:r>
            <a:r>
              <a:rPr kumimoji="0" lang="en-US" sz="2400" dirty="0" smtClean="0">
                <a:latin typeface="+mj-lt"/>
              </a:rPr>
              <a:t> concentrations occur during weekends rather than </a:t>
            </a:r>
            <a:r>
              <a:rPr kumimoji="0" lang="en-US" sz="2400" dirty="0" smtClean="0">
                <a:latin typeface="+mj-lt"/>
              </a:rPr>
              <a:t>weekdays.</a:t>
            </a:r>
            <a:endParaRPr kumimoji="0" lang="en-US" sz="24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baseline="-25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20</a:t>
            </a:fld>
            <a:endParaRPr lang="en-US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Weekly 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(GOME-2 regime &amp; CMAQ regime)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257801"/>
            <a:ext cx="8534400" cy="1015663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Weekend effect is seen at EPA’s AQS stations over GOME-2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-saturated regime (both in AQS and CMAQ, left), but is not shown at stations over CMAQ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-saturated regime (in AQS, right).</a:t>
            </a:r>
            <a:endParaRPr lang="en-US" sz="2000" dirty="0">
              <a:latin typeface="Calibri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55F98-01F9-0941-ADD5-EB132854495A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1000" y="914400"/>
            <a:ext cx="8458200" cy="54102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400" dirty="0" smtClean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400" dirty="0" smtClean="0">
                <a:latin typeface="Calibri" charset="0"/>
              </a:rPr>
              <a:t>Both </a:t>
            </a:r>
            <a:r>
              <a:rPr kumimoji="0" lang="en-US" sz="2400" dirty="0" smtClean="0">
                <a:latin typeface="Calibri" charset="0"/>
              </a:rPr>
              <a:t>AQS-observed weekly cycles of </a:t>
            </a:r>
            <a:r>
              <a:rPr kumimoji="0" lang="en-US" sz="2400" dirty="0" err="1" smtClean="0">
                <a:latin typeface="Calibri" charset="0"/>
              </a:rPr>
              <a:t>NO</a:t>
            </a:r>
            <a:r>
              <a:rPr kumimoji="0" lang="en-US" sz="2400" baseline="-25000" dirty="0" err="1" smtClean="0">
                <a:latin typeface="Calibri" charset="0"/>
              </a:rPr>
              <a:t>x</a:t>
            </a:r>
            <a:r>
              <a:rPr kumimoji="0" lang="en-US" sz="2400" dirty="0" smtClean="0">
                <a:latin typeface="Calibri" charset="0"/>
              </a:rPr>
              <a:t> at EPA’s AQS stations over AVHRR geographical regions and GOME-2 chemical regimes consistently show high weekdays and low weekends.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400" dirty="0" smtClean="0">
                <a:latin typeface="Calibri" charset="0"/>
              </a:rPr>
              <a:t>Weekly cycles of surface O</a:t>
            </a:r>
            <a:r>
              <a:rPr kumimoji="0" lang="en-US" sz="2400" baseline="-25000" dirty="0" smtClean="0">
                <a:latin typeface="Calibri" charset="0"/>
              </a:rPr>
              <a:t>3</a:t>
            </a:r>
            <a:r>
              <a:rPr kumimoji="0" lang="en-US" sz="2400" dirty="0" smtClean="0">
                <a:latin typeface="Calibri" charset="0"/>
              </a:rPr>
              <a:t> (including weekend effect) are better shown at EPA’s AQS sites over GOME-2 chemical regimes than AVHRR geographical regions or CMAQ chemical regimes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kumimoji="0" lang="en-US" sz="2400" dirty="0" smtClean="0">
                <a:latin typeface="Calibri" charset="0"/>
              </a:rPr>
              <a:t>This study suggests that chemical classification into GOME-2 chemical regime stations gives a more detailed picture for weekly O</a:t>
            </a:r>
            <a:r>
              <a:rPr kumimoji="0" lang="en-US" sz="2400" baseline="-25000" dirty="0" smtClean="0">
                <a:latin typeface="Calibri" charset="0"/>
              </a:rPr>
              <a:t>3</a:t>
            </a:r>
            <a:r>
              <a:rPr kumimoji="0" lang="en-US" sz="2400" dirty="0" smtClean="0">
                <a:latin typeface="Calibri" charset="0"/>
              </a:rPr>
              <a:t> cycles than CMAQ chemical or AVHRR geographical classification.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kumimoji="0" lang="en-US" sz="2600" dirty="0" smtClean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>
              <a:latin typeface="Calibri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Conclusion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55F98-01F9-0941-ADD5-EB132854495A}" type="slidenum">
              <a:rPr lang="en-US"/>
              <a:pPr/>
              <a:t>22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1000" y="990600"/>
            <a:ext cx="8382000" cy="49530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kumimoji="0" lang="en-US" sz="2600" dirty="0" smtClean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 smtClean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 smtClean="0">
              <a:latin typeface="Calibri" charset="0"/>
            </a:endParaRPr>
          </a:p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4800" dirty="0" smtClean="0">
                <a:latin typeface="Calibri" charset="0"/>
              </a:rPr>
              <a:t>Thank you for your attention.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4800" dirty="0" smtClean="0">
              <a:latin typeface="Calibri" charset="0"/>
            </a:endParaRPr>
          </a:p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4800" dirty="0" smtClean="0">
                <a:latin typeface="Calibri" charset="0"/>
              </a:rPr>
              <a:t>Question?</a:t>
            </a:r>
            <a:endParaRPr kumimoji="0" lang="en-US" sz="4800" dirty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4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Introduction</a:t>
            </a:r>
            <a:endParaRPr kumimoji="0" lang="en-US" sz="3200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err="1" smtClean="0">
                <a:latin typeface="+mj-lt"/>
              </a:rPr>
              <a:t>Beirle</a:t>
            </a:r>
            <a:r>
              <a:rPr kumimoji="0" lang="en-US" sz="2400" dirty="0" smtClean="0">
                <a:latin typeface="+mj-lt"/>
              </a:rPr>
              <a:t> et al. (2003) and </a:t>
            </a:r>
            <a:r>
              <a:rPr kumimoji="0" lang="en-US" sz="2400" dirty="0" err="1" smtClean="0">
                <a:latin typeface="+mj-lt"/>
              </a:rPr>
              <a:t>Kaynak</a:t>
            </a:r>
            <a:r>
              <a:rPr kumimoji="0" lang="en-US" sz="2400" dirty="0" smtClean="0">
                <a:latin typeface="+mj-lt"/>
              </a:rPr>
              <a:t> et al. (2009) examined weekly cycle of NO</a:t>
            </a:r>
            <a:r>
              <a:rPr kumimoji="0" lang="en-US" sz="2400" baseline="-25000" dirty="0" smtClean="0">
                <a:latin typeface="+mj-lt"/>
              </a:rPr>
              <a:t>2</a:t>
            </a:r>
            <a:r>
              <a:rPr kumimoji="0" lang="en-US" sz="2400" dirty="0" smtClean="0">
                <a:latin typeface="+mj-lt"/>
              </a:rPr>
              <a:t> column density using the retrieval products from the GOME and SCIAMACHY and showed temporal variations of weekly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column density.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smtClean="0">
                <a:latin typeface="+mj-lt"/>
              </a:rPr>
              <a:t>They highlighted high weekly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and low weekend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emissions in urban areas (</a:t>
            </a:r>
            <a:r>
              <a:rPr kumimoji="0" lang="en-US" sz="2400" dirty="0" err="1" smtClean="0">
                <a:latin typeface="+mj-lt"/>
              </a:rPr>
              <a:t>Beirle</a:t>
            </a:r>
            <a:r>
              <a:rPr kumimoji="0" lang="en-US" sz="2400" dirty="0" smtClean="0">
                <a:latin typeface="+mj-lt"/>
              </a:rPr>
              <a:t> et al., 2003) and seven urban sites (</a:t>
            </a:r>
            <a:r>
              <a:rPr kumimoji="0" lang="en-US" sz="2400" dirty="0" err="1" smtClean="0">
                <a:latin typeface="+mj-lt"/>
              </a:rPr>
              <a:t>Kaynak</a:t>
            </a:r>
            <a:r>
              <a:rPr kumimoji="0" lang="en-US" sz="2400" dirty="0" smtClean="0">
                <a:latin typeface="+mj-lt"/>
              </a:rPr>
              <a:t> et al., 2009), although no such difference is found in their rural sites (</a:t>
            </a:r>
            <a:r>
              <a:rPr kumimoji="0" lang="en-US" sz="2400" dirty="0" err="1" smtClean="0">
                <a:latin typeface="+mj-lt"/>
              </a:rPr>
              <a:t>Kaynak</a:t>
            </a:r>
            <a:r>
              <a:rPr kumimoji="0" lang="en-US" sz="2400" dirty="0" smtClean="0">
                <a:latin typeface="+mj-lt"/>
              </a:rPr>
              <a:t> et al., 2009).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baseline="-25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Introduction</a:t>
            </a:r>
            <a:endParaRPr kumimoji="0" lang="en-US" sz="3200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smtClean="0">
                <a:latin typeface="+mj-lt"/>
              </a:rPr>
              <a:t>In addition to characterizing weekly cycles of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emissions, determining chemical environment, which </a:t>
            </a:r>
            <a:r>
              <a:rPr kumimoji="0" lang="en-US" sz="2400" dirty="0" smtClean="0">
                <a:latin typeface="+mj-lt"/>
              </a:rPr>
              <a:t>is possibly derived from</a:t>
            </a:r>
            <a:r>
              <a:rPr kumimoji="0" lang="en-US" sz="2400" dirty="0" smtClean="0">
                <a:latin typeface="+mj-lt"/>
              </a:rPr>
              <a:t> the ratio of VOCs to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emissions, is crucial to understand about photochemical production (</a:t>
            </a:r>
            <a:r>
              <a:rPr kumimoji="0" lang="en-US" sz="2400" dirty="0" err="1" smtClean="0">
                <a:latin typeface="+mj-lt"/>
              </a:rPr>
              <a:t>Sillman</a:t>
            </a:r>
            <a:r>
              <a:rPr kumimoji="0" lang="en-US" sz="2400" dirty="0" smtClean="0">
                <a:latin typeface="+mj-lt"/>
              </a:rPr>
              <a:t> et al. </a:t>
            </a:r>
            <a:r>
              <a:rPr kumimoji="0" lang="en-US" sz="2400" dirty="0" smtClean="0">
                <a:latin typeface="+mj-lt"/>
              </a:rPr>
              <a:t>1990).</a:t>
            </a:r>
            <a:endParaRPr kumimoji="0" lang="en-US" sz="24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dirty="0" smtClean="0">
                <a:latin typeface="+mj-lt"/>
              </a:rPr>
              <a:t>Martin et al. (2004) and Duncan et al. (2010) showed a feasibility to use the ratio of satellite HCHO to NO</a:t>
            </a:r>
            <a:r>
              <a:rPr kumimoji="0" lang="en-US" sz="2400" baseline="-25000" dirty="0" smtClean="0">
                <a:latin typeface="+mj-lt"/>
              </a:rPr>
              <a:t>2</a:t>
            </a:r>
            <a:r>
              <a:rPr kumimoji="0" lang="en-US" sz="2400" dirty="0" smtClean="0">
                <a:latin typeface="+mj-lt"/>
              </a:rPr>
              <a:t> column density from GOME and OMI as a proxy for chemical environment (e.g.,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saturated or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sensitive regime).</a:t>
            </a:r>
            <a:endParaRPr kumimoji="0" lang="en-US" sz="2000" baseline="-25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Motivation</a:t>
            </a:r>
            <a:endParaRPr kumimoji="0" lang="en-US" sz="3200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19200"/>
            <a:ext cx="8610600" cy="4953000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en-US" sz="2400" dirty="0" smtClean="0">
                <a:latin typeface="+mj-lt"/>
              </a:rPr>
              <a:t>U.S. can be divided into geographical regions (e.g., urban, forecast, and others) or chemical regimes (e.g.,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-saturated, mixed,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-sensitive regime).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en-US" sz="2400" dirty="0" smtClean="0">
                <a:latin typeface="+mj-lt"/>
              </a:rPr>
              <a:t>See how satellite-derived geographical region or chemical regime stations capture weekly cycles of ground-level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and O</a:t>
            </a:r>
            <a:r>
              <a:rPr kumimoji="0" lang="en-US" sz="2400" baseline="-25000" dirty="0" smtClean="0">
                <a:latin typeface="+mj-lt"/>
              </a:rPr>
              <a:t>3</a:t>
            </a:r>
            <a:r>
              <a:rPr kumimoji="0" lang="en-US" sz="2400" dirty="0" smtClean="0">
                <a:latin typeface="+mj-lt"/>
              </a:rPr>
              <a:t>.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4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en-US" sz="2400" dirty="0" smtClean="0">
                <a:latin typeface="+mj-lt"/>
              </a:rPr>
              <a:t>Chemical regime stations can be derived from both satellite and model. 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en-US" sz="2400" dirty="0" smtClean="0">
                <a:latin typeface="+mj-lt"/>
              </a:rPr>
              <a:t>See the difference of weekly cycles of </a:t>
            </a:r>
            <a:r>
              <a:rPr kumimoji="0" lang="en-US" sz="2400" dirty="0" err="1" smtClean="0">
                <a:latin typeface="+mj-lt"/>
              </a:rPr>
              <a:t>NO</a:t>
            </a:r>
            <a:r>
              <a:rPr kumimoji="0" lang="en-US" sz="2400" baseline="-25000" dirty="0" err="1" smtClean="0">
                <a:latin typeface="+mj-lt"/>
              </a:rPr>
              <a:t>x</a:t>
            </a:r>
            <a:r>
              <a:rPr kumimoji="0" lang="en-US" sz="2400" dirty="0" smtClean="0">
                <a:latin typeface="+mj-lt"/>
              </a:rPr>
              <a:t> and O</a:t>
            </a:r>
            <a:r>
              <a:rPr kumimoji="0" lang="en-US" sz="2400" baseline="-25000" dirty="0" smtClean="0">
                <a:latin typeface="+mj-lt"/>
              </a:rPr>
              <a:t>3</a:t>
            </a:r>
            <a:r>
              <a:rPr kumimoji="0" lang="en-US" sz="2400" dirty="0" smtClean="0">
                <a:latin typeface="+mj-lt"/>
              </a:rPr>
              <a:t> at EPA AQS stations over between satellite-derived and model-derived chemical regimes. 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j-lt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sz="200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AVHRR USGS geographical regions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953001"/>
            <a:ext cx="8686800" cy="1015663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Geographical land use designations (e.g., urban, forest, and other region) are derived from the Advanced Very High Resolution Radiometer (AVHRR) global land cover characteristic data using http://edc2.usgs.gov/glcc/globdoc2_0.php)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6C118-5D9D-C844-86DB-B7EF8EBBF66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GOME-2 and CMAQ chemical regimes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953001"/>
            <a:ext cx="8839200" cy="1655838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latin typeface="Calibri" charset="0"/>
              </a:rPr>
              <a:t>O</a:t>
            </a:r>
            <a:r>
              <a:rPr lang="en-US" sz="2000" baseline="-25000" dirty="0" smtClean="0">
                <a:latin typeface="Calibri" charset="0"/>
              </a:rPr>
              <a:t>3</a:t>
            </a:r>
            <a:r>
              <a:rPr lang="en-US" sz="2000" dirty="0" smtClean="0">
                <a:latin typeface="Calibri" charset="0"/>
              </a:rPr>
              <a:t> sensitivity regimes (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-saturated, mixed, and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-sensitive) are from low to high values of photochemical indicators based on ratio of HCHO to NO</a:t>
            </a:r>
            <a:r>
              <a:rPr lang="en-US" sz="2000" baseline="-25000" dirty="0" smtClean="0">
                <a:latin typeface="Calibri" charset="0"/>
              </a:rPr>
              <a:t>2</a:t>
            </a:r>
            <a:r>
              <a:rPr lang="en-US" sz="2000" dirty="0" smtClean="0">
                <a:latin typeface="Calibri" charset="0"/>
              </a:rPr>
              <a:t> columns from GOME-2 and CMAQ. The black, green, and red colors represent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-saturated, mixed, and </a:t>
            </a:r>
            <a:r>
              <a:rPr lang="en-US" sz="2000" dirty="0" err="1" smtClean="0">
                <a:latin typeface="Calibri" charset="0"/>
              </a:rPr>
              <a:t>NO</a:t>
            </a:r>
            <a:r>
              <a:rPr lang="en-US" sz="2000" baseline="-25000" dirty="0" err="1" smtClean="0">
                <a:latin typeface="Calibri" charset="0"/>
              </a:rPr>
              <a:t>x</a:t>
            </a:r>
            <a:r>
              <a:rPr lang="en-US" sz="2000" dirty="0" smtClean="0">
                <a:latin typeface="Calibri" charset="0"/>
              </a:rPr>
              <a:t>-sensitive regime.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1800" dirty="0" smtClean="0">
              <a:latin typeface="Calibri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15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Model description</a:t>
            </a:r>
            <a:endParaRPr kumimoji="0"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133600"/>
            <a:ext cx="8305800" cy="3048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Version and time period: CMAQ 4.7.1 and August 2009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Horizontal and vertical resolution: 12km with 22 vertical layers to 100 </a:t>
            </a:r>
            <a:r>
              <a:rPr kumimoji="0" lang="en-US" sz="2000" dirty="0" err="1" smtClean="0">
                <a:latin typeface="+mn-lt"/>
                <a:cs typeface="+mn-cs"/>
              </a:rPr>
              <a:t>hPa</a:t>
            </a: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Meteorology data: from WRF-NMM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Emissions: based on US EPA’s NEI 2005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CB05 (gas-phase chemistry)-AQ(aqueous-phase chemistry)-AERO5(aerosol chemistry and dynamics) module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Boundary chemical condition: GEOS-CHEM simulation</a:t>
            </a: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10/26/11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24892-9897-F544-9C53-33E53E2AA44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Measurements</a:t>
            </a:r>
            <a:endParaRPr kumimoji="0"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981200"/>
            <a:ext cx="7924800" cy="3505200"/>
          </a:xfrm>
          <a:prstGeom prst="rect">
            <a:avLst/>
          </a:prstGeom>
        </p:spPr>
        <p:txBody>
          <a:bodyPr/>
          <a:lstStyle/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1. Satellite measurement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Satellite NO</a:t>
            </a:r>
            <a:r>
              <a:rPr kumimoji="0" lang="en-US" sz="2000" baseline="-25000" dirty="0" smtClean="0">
                <a:latin typeface="+mn-lt"/>
                <a:cs typeface="+mn-cs"/>
              </a:rPr>
              <a:t>2</a:t>
            </a:r>
            <a:r>
              <a:rPr kumimoji="0" lang="en-US" sz="2000" dirty="0" smtClean="0">
                <a:latin typeface="+mn-lt"/>
                <a:cs typeface="+mn-cs"/>
              </a:rPr>
              <a:t> and HCHO column density: from GOME-2 sensor on EUMETSAT </a:t>
            </a:r>
            <a:r>
              <a:rPr kumimoji="0" lang="en-US" sz="2000" dirty="0" err="1" smtClean="0">
                <a:latin typeface="+mn-lt"/>
                <a:cs typeface="+mn-cs"/>
              </a:rPr>
              <a:t>MetOp</a:t>
            </a:r>
            <a:r>
              <a:rPr kumimoji="0" lang="en-US" sz="2000" dirty="0" smtClean="0">
                <a:latin typeface="+mn-lt"/>
                <a:cs typeface="+mn-cs"/>
              </a:rPr>
              <a:t>-A satellite [Munro et al., 2006]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GOME-2 NO</a:t>
            </a:r>
            <a:r>
              <a:rPr kumimoji="0" lang="en-US" sz="2000" baseline="-25000" dirty="0" smtClean="0">
                <a:latin typeface="+mn-lt"/>
                <a:cs typeface="+mn-cs"/>
              </a:rPr>
              <a:t>2</a:t>
            </a:r>
            <a:r>
              <a:rPr kumimoji="0" lang="en-US" sz="2000" dirty="0" smtClean="0">
                <a:latin typeface="+mn-lt"/>
                <a:cs typeface="+mn-cs"/>
              </a:rPr>
              <a:t> and HCHO column products are from http:/www.temis.nl/airpollution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2. In-situ ground measurement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Hourly O</a:t>
            </a:r>
            <a:r>
              <a:rPr kumimoji="0" lang="en-US" sz="2000" baseline="-25000" dirty="0" smtClean="0">
                <a:latin typeface="+mn-lt"/>
                <a:cs typeface="+mn-cs"/>
              </a:rPr>
              <a:t>3</a:t>
            </a:r>
            <a:r>
              <a:rPr kumimoji="0" lang="en-US" sz="2000" dirty="0" smtClean="0">
                <a:latin typeface="+mn-lt"/>
                <a:cs typeface="+mn-cs"/>
              </a:rPr>
              <a:t> data: 1100 US EPA’s AQS stations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dirty="0" smtClean="0">
                <a:latin typeface="+mn-lt"/>
                <a:cs typeface="+mn-cs"/>
              </a:rPr>
              <a:t>Hourly </a:t>
            </a:r>
            <a:r>
              <a:rPr kumimoji="0" lang="en-US" sz="2000" dirty="0" err="1" smtClean="0">
                <a:latin typeface="+mn-lt"/>
                <a:cs typeface="+mn-cs"/>
              </a:rPr>
              <a:t>NO</a:t>
            </a:r>
            <a:r>
              <a:rPr kumimoji="0" lang="en-US" sz="2000" baseline="-25000" dirty="0" err="1" smtClean="0">
                <a:latin typeface="+mn-lt"/>
                <a:cs typeface="+mn-cs"/>
              </a:rPr>
              <a:t>x</a:t>
            </a:r>
            <a:r>
              <a:rPr kumimoji="0" lang="en-US" sz="2000" dirty="0" smtClean="0">
                <a:latin typeface="+mn-lt"/>
                <a:cs typeface="+mn-cs"/>
              </a:rPr>
              <a:t> data: 265 US EPA’s AQS stations</a:t>
            </a:r>
          </a:p>
          <a:p>
            <a:pPr marL="273050" marR="0" lvl="0" indent="-2730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3930650" lvl="8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5394"/>
      </a:accent4>
      <a:accent5>
        <a:srgbClr val="59A9F2"/>
      </a:accent5>
      <a:accent6>
        <a:srgbClr val="7CCA6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11114</TotalTime>
  <Words>1345</Words>
  <Application>Microsoft Office PowerPoint</Application>
  <PresentationFormat>Letter Paper (8.5x11 in)</PresentationFormat>
  <Paragraphs>213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AVHRR USGS geographical regions</vt:lpstr>
      <vt:lpstr>GOME-2 and CMAQ chemical regimes</vt:lpstr>
      <vt:lpstr>Slide 8</vt:lpstr>
      <vt:lpstr>Slide 9</vt:lpstr>
      <vt:lpstr>Slide 10</vt:lpstr>
      <vt:lpstr>GOME-2 as chemical environment indicator </vt:lpstr>
      <vt:lpstr>Satellite and Model NO2 column</vt:lpstr>
      <vt:lpstr>Satellite and Model HCHO column</vt:lpstr>
      <vt:lpstr>Indicator: VOC/NOx ≈ GOME-2 HCHO/NO2 </vt:lpstr>
      <vt:lpstr>O3 change (1-5PM) to GOME-2 HCHO/NO2</vt:lpstr>
      <vt:lpstr>GOME-2 and CMAQ chemical regimes</vt:lpstr>
      <vt:lpstr>Weekly NOx emissions from CMAQ</vt:lpstr>
      <vt:lpstr>Weekly NOx (AVHRR region &amp; GOME-2 regime)</vt:lpstr>
      <vt:lpstr>Weekly O3 (AVHRR region &amp; GOME-2 regime)</vt:lpstr>
      <vt:lpstr>Weekly O3 (GOME-2 regime &amp; CMAQ regime)</vt:lpstr>
      <vt:lpstr>Conclusion</vt:lpstr>
      <vt:lpstr>Slide 22</vt:lpstr>
    </vt:vector>
  </TitlesOfParts>
  <Company>NOAA/ARLFRD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NOAA/INL Meteorological Research Partnership</dc:title>
  <dc:subject>Partnership Overview</dc:subject>
  <dc:creator>Kirk L. Clawson, Ph.D.</dc:creator>
  <dc:description>Presentation for ASER Meeting, Idaho National Laboratory, October 2008</dc:description>
  <cp:lastModifiedBy>YunSooC</cp:lastModifiedBy>
  <cp:revision>2059</cp:revision>
  <cp:lastPrinted>1999-08-25T14:15:12Z</cp:lastPrinted>
  <dcterms:created xsi:type="dcterms:W3CDTF">1999-07-01T22:13:00Z</dcterms:created>
  <dcterms:modified xsi:type="dcterms:W3CDTF">2011-10-26T11:52:15Z</dcterms:modified>
</cp:coreProperties>
</file>