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8" r:id="rId2"/>
  </p:sldMasterIdLst>
  <p:notesMasterIdLst>
    <p:notesMasterId r:id="rId59"/>
  </p:notesMasterIdLst>
  <p:sldIdLst>
    <p:sldId id="412" r:id="rId3"/>
    <p:sldId id="505" r:id="rId4"/>
    <p:sldId id="489" r:id="rId5"/>
    <p:sldId id="455" r:id="rId6"/>
    <p:sldId id="456" r:id="rId7"/>
    <p:sldId id="457" r:id="rId8"/>
    <p:sldId id="458" r:id="rId9"/>
    <p:sldId id="418" r:id="rId10"/>
    <p:sldId id="504" r:id="rId11"/>
    <p:sldId id="472" r:id="rId12"/>
    <p:sldId id="476" r:id="rId13"/>
    <p:sldId id="503" r:id="rId14"/>
    <p:sldId id="493" r:id="rId15"/>
    <p:sldId id="492" r:id="rId16"/>
    <p:sldId id="506" r:id="rId17"/>
    <p:sldId id="497" r:id="rId18"/>
    <p:sldId id="498" r:id="rId19"/>
    <p:sldId id="430" r:id="rId20"/>
    <p:sldId id="483" r:id="rId21"/>
    <p:sldId id="484" r:id="rId22"/>
    <p:sldId id="459" r:id="rId23"/>
    <p:sldId id="460" r:id="rId24"/>
    <p:sldId id="507" r:id="rId25"/>
    <p:sldId id="500" r:id="rId26"/>
    <p:sldId id="501" r:id="rId27"/>
    <p:sldId id="502" r:id="rId28"/>
    <p:sldId id="482" r:id="rId29"/>
    <p:sldId id="447" r:id="rId30"/>
    <p:sldId id="448" r:id="rId31"/>
    <p:sldId id="449" r:id="rId32"/>
    <p:sldId id="452" r:id="rId33"/>
    <p:sldId id="434" r:id="rId34"/>
    <p:sldId id="435" r:id="rId35"/>
    <p:sldId id="436" r:id="rId36"/>
    <p:sldId id="461" r:id="rId37"/>
    <p:sldId id="462" r:id="rId38"/>
    <p:sldId id="463" r:id="rId39"/>
    <p:sldId id="464" r:id="rId40"/>
    <p:sldId id="465" r:id="rId41"/>
    <p:sldId id="466" r:id="rId42"/>
    <p:sldId id="477" r:id="rId43"/>
    <p:sldId id="478" r:id="rId44"/>
    <p:sldId id="479" r:id="rId45"/>
    <p:sldId id="480" r:id="rId46"/>
    <p:sldId id="481" r:id="rId47"/>
    <p:sldId id="431" r:id="rId48"/>
    <p:sldId id="432" r:id="rId49"/>
    <p:sldId id="441" r:id="rId50"/>
    <p:sldId id="485" r:id="rId51"/>
    <p:sldId id="486" r:id="rId52"/>
    <p:sldId id="487" r:id="rId53"/>
    <p:sldId id="488" r:id="rId54"/>
    <p:sldId id="469" r:id="rId55"/>
    <p:sldId id="470" r:id="rId56"/>
    <p:sldId id="490" r:id="rId57"/>
    <p:sldId id="491"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000066"/>
    <a:srgbClr val="333399"/>
    <a:srgbClr val="006600"/>
    <a:srgbClr val="FFCC00"/>
    <a:srgbClr val="800000"/>
    <a:srgbClr val="663300"/>
    <a:srgbClr val="9966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30" autoAdjust="0"/>
    <p:restoredTop sz="86354" autoAdjust="0"/>
  </p:normalViewPr>
  <p:slideViewPr>
    <p:cSldViewPr>
      <p:cViewPr varScale="1">
        <p:scale>
          <a:sx n="48" d="100"/>
          <a:sy n="48" d="100"/>
        </p:scale>
        <p:origin x="-677" y="-67"/>
      </p:cViewPr>
      <p:guideLst>
        <p:guide orient="horz" pos="2160"/>
        <p:guide pos="2880"/>
      </p:guideLst>
    </p:cSldViewPr>
  </p:slideViewPr>
  <p:outlineViewPr>
    <p:cViewPr>
      <p:scale>
        <a:sx n="33" d="100"/>
        <a:sy n="33" d="100"/>
      </p:scale>
      <p:origin x="0" y="1162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80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apepdc01\Users\ssr\RESEARCH\H2%20AQ\PolicyMakers_AQ%20Scenarios\GHG%20Comparison_PHEV%20FCV%20PFCV.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pepdc01\Users\ssr\RESEARCH\H2%20AQ\PolicyMakers_AQ%20Scenarios\GHG%20Comparison_PHEV%20FCV%20PFCV.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m\Desktop\Masters%20Thesis%20Research\Houston\Scenarios\Population%20Projection%202050\Copy%20of%20Total_Population(S0080a).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m\Desktop\Masters%20Thesis%20Research\Houston\Scenarios\Scenarios_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a:latin typeface="Calibri" pitchFamily="34" charset="0"/>
              </a:defRPr>
            </a:pPr>
            <a:r>
              <a:rPr lang="en-US" sz="2000" dirty="0" smtClean="0">
                <a:latin typeface="Calibri" pitchFamily="34" charset="0"/>
              </a:rPr>
              <a:t>GHG </a:t>
            </a:r>
            <a:r>
              <a:rPr lang="en-US" sz="2000" baseline="0" dirty="0" smtClean="0">
                <a:latin typeface="Calibri" pitchFamily="34" charset="0"/>
              </a:rPr>
              <a:t>emissions </a:t>
            </a:r>
            <a:r>
              <a:rPr lang="en-US" sz="2000" baseline="0" dirty="0">
                <a:latin typeface="Calibri" pitchFamily="34" charset="0"/>
              </a:rPr>
              <a:t>associated with passenger vehicles in the </a:t>
            </a:r>
            <a:r>
              <a:rPr lang="en-US" sz="2000" baseline="0" dirty="0" smtClean="0">
                <a:latin typeface="Calibri" pitchFamily="34" charset="0"/>
              </a:rPr>
              <a:t>South Coast Air Basin in California in 2050</a:t>
            </a:r>
            <a:endParaRPr lang="en-US" sz="2000" dirty="0">
              <a:latin typeface="Calibri" pitchFamily="34" charset="0"/>
            </a:endParaRPr>
          </a:p>
        </c:rich>
      </c:tx>
      <c:layout>
        <c:manualLayout>
          <c:xMode val="edge"/>
          <c:yMode val="edge"/>
          <c:x val="0.15925392304685321"/>
          <c:y val="2.3306114513463854E-3"/>
        </c:manualLayout>
      </c:layout>
    </c:title>
    <c:plotArea>
      <c:layout>
        <c:manualLayout>
          <c:layoutTarget val="inner"/>
          <c:xMode val="edge"/>
          <c:yMode val="edge"/>
          <c:x val="0.29599316831807532"/>
          <c:y val="0.25903543307086618"/>
          <c:w val="0.51279039880780453"/>
          <c:h val="0.61506999125109363"/>
        </c:manualLayout>
      </c:layout>
      <c:barChart>
        <c:barDir val="col"/>
        <c:grouping val="stacked"/>
        <c:ser>
          <c:idx val="0"/>
          <c:order val="0"/>
          <c:tx>
            <c:strRef>
              <c:f>Graph!$A$5</c:f>
              <c:strCache>
                <c:ptCount val="1"/>
                <c:pt idx="0">
                  <c:v>Gasoline use (well-to-wheels)</c:v>
                </c:pt>
              </c:strCache>
            </c:strRef>
          </c:tx>
          <c:spPr>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8100000" scaled="1"/>
              <a:tileRect/>
            </a:gradFill>
          </c:spPr>
          <c:cat>
            <c:strRef>
              <c:f>Graph!$B$4:$E$4</c:f>
              <c:strCache>
                <c:ptCount val="4"/>
                <c:pt idx="0">
                  <c:v>PHEV</c:v>
                </c:pt>
                <c:pt idx="1">
                  <c:v>FCV</c:v>
                </c:pt>
                <c:pt idx="2">
                  <c:v>PFCV</c:v>
                </c:pt>
                <c:pt idx="3">
                  <c:v>Baseline</c:v>
                </c:pt>
              </c:strCache>
            </c:strRef>
          </c:cat>
          <c:val>
            <c:numRef>
              <c:f>Graph!$B$5:$E$5</c:f>
              <c:numCache>
                <c:formatCode>#,##0</c:formatCode>
                <c:ptCount val="4"/>
                <c:pt idx="0">
                  <c:v>131154.182</c:v>
                </c:pt>
                <c:pt idx="1">
                  <c:v>0</c:v>
                </c:pt>
                <c:pt idx="2">
                  <c:v>0</c:v>
                </c:pt>
                <c:pt idx="3">
                  <c:v>361160.63500000001</c:v>
                </c:pt>
              </c:numCache>
            </c:numRef>
          </c:val>
        </c:ser>
        <c:ser>
          <c:idx val="1"/>
          <c:order val="1"/>
          <c:tx>
            <c:strRef>
              <c:f>Graph!$A$6</c:f>
              <c:strCache>
                <c:ptCount val="1"/>
                <c:pt idx="0">
                  <c:v>Generation of Electricity</c:v>
                </c:pt>
              </c:strCache>
            </c:strRef>
          </c:tx>
          <c:spPr>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8100000" scaled="1"/>
              <a:tileRect/>
            </a:gradFill>
          </c:spPr>
          <c:cat>
            <c:strRef>
              <c:f>Graph!$B$4:$E$4</c:f>
              <c:strCache>
                <c:ptCount val="4"/>
                <c:pt idx="0">
                  <c:v>PHEV</c:v>
                </c:pt>
                <c:pt idx="1">
                  <c:v>FCV</c:v>
                </c:pt>
                <c:pt idx="2">
                  <c:v>PFCV</c:v>
                </c:pt>
                <c:pt idx="3">
                  <c:v>Baseline</c:v>
                </c:pt>
              </c:strCache>
            </c:strRef>
          </c:cat>
          <c:val>
            <c:numRef>
              <c:f>Graph!$B$6:$E$6</c:f>
              <c:numCache>
                <c:formatCode>#,##0</c:formatCode>
                <c:ptCount val="4"/>
                <c:pt idx="0">
                  <c:v>60143.299999999996</c:v>
                </c:pt>
                <c:pt idx="1">
                  <c:v>0</c:v>
                </c:pt>
                <c:pt idx="2">
                  <c:v>60143.299999999996</c:v>
                </c:pt>
                <c:pt idx="3">
                  <c:v>0</c:v>
                </c:pt>
              </c:numCache>
            </c:numRef>
          </c:val>
        </c:ser>
        <c:ser>
          <c:idx val="2"/>
          <c:order val="2"/>
          <c:tx>
            <c:strRef>
              <c:f>Graph!$A$7</c:f>
              <c:strCache>
                <c:ptCount val="1"/>
                <c:pt idx="0">
                  <c:v>Generation of Hydrogen</c:v>
                </c:pt>
              </c:strCache>
            </c:strRef>
          </c:tx>
          <c:spPr>
            <a:gradFill flip="none" rotWithShape="1">
              <a:gsLst>
                <a:gs pos="0">
                  <a:srgbClr val="9BBB59">
                    <a:shade val="30000"/>
                    <a:satMod val="115000"/>
                  </a:srgbClr>
                </a:gs>
                <a:gs pos="50000">
                  <a:srgbClr val="9BBB59">
                    <a:shade val="67500"/>
                    <a:satMod val="115000"/>
                  </a:srgbClr>
                </a:gs>
                <a:gs pos="100000">
                  <a:srgbClr val="9BBB59">
                    <a:shade val="100000"/>
                    <a:satMod val="115000"/>
                  </a:srgbClr>
                </a:gs>
              </a:gsLst>
              <a:lin ang="8100000" scaled="1"/>
              <a:tileRect/>
            </a:gradFill>
          </c:spPr>
          <c:cat>
            <c:strRef>
              <c:f>Graph!$B$4:$E$4</c:f>
              <c:strCache>
                <c:ptCount val="4"/>
                <c:pt idx="0">
                  <c:v>PHEV</c:v>
                </c:pt>
                <c:pt idx="1">
                  <c:v>FCV</c:v>
                </c:pt>
                <c:pt idx="2">
                  <c:v>PFCV</c:v>
                </c:pt>
                <c:pt idx="3">
                  <c:v>Baseline</c:v>
                </c:pt>
              </c:strCache>
            </c:strRef>
          </c:cat>
          <c:val>
            <c:numRef>
              <c:f>Graph!$B$7:$E$7</c:f>
              <c:numCache>
                <c:formatCode>#,##0</c:formatCode>
                <c:ptCount val="4"/>
                <c:pt idx="0">
                  <c:v>0</c:v>
                </c:pt>
                <c:pt idx="1">
                  <c:v>38830.442369011886</c:v>
                </c:pt>
                <c:pt idx="2">
                  <c:v>14857.373287798759</c:v>
                </c:pt>
                <c:pt idx="3">
                  <c:v>0</c:v>
                </c:pt>
              </c:numCache>
            </c:numRef>
          </c:val>
        </c:ser>
        <c:overlap val="100"/>
        <c:axId val="35500416"/>
        <c:axId val="35501952"/>
      </c:barChart>
      <c:catAx>
        <c:axId val="35500416"/>
        <c:scaling>
          <c:orientation val="minMax"/>
        </c:scaling>
        <c:axPos val="b"/>
        <c:tickLblPos val="nextTo"/>
        <c:crossAx val="35501952"/>
        <c:crosses val="autoZero"/>
        <c:auto val="1"/>
        <c:lblAlgn val="ctr"/>
        <c:lblOffset val="100"/>
      </c:catAx>
      <c:valAx>
        <c:axId val="35501952"/>
        <c:scaling>
          <c:orientation val="minMax"/>
        </c:scaling>
        <c:axPos val="l"/>
        <c:majorGridlines/>
        <c:title>
          <c:tx>
            <c:rich>
              <a:bodyPr rot="0" vert="horz"/>
              <a:lstStyle/>
              <a:p>
                <a:pPr>
                  <a:defRPr sz="1200" b="0">
                    <a:latin typeface="Calibri" pitchFamily="34" charset="0"/>
                  </a:defRPr>
                </a:pPr>
                <a:r>
                  <a:rPr lang="en-US" sz="1200" b="0">
                    <a:latin typeface="Calibri" pitchFamily="34" charset="0"/>
                  </a:rPr>
                  <a:t>GHG emissions in CO2 equivalents </a:t>
                </a:r>
              </a:p>
              <a:p>
                <a:pPr>
                  <a:defRPr sz="1200" b="0">
                    <a:latin typeface="Calibri" pitchFamily="34" charset="0"/>
                  </a:defRPr>
                </a:pPr>
                <a:r>
                  <a:rPr lang="en-US" sz="1200" b="0">
                    <a:latin typeface="Calibri" pitchFamily="34" charset="0"/>
                  </a:rPr>
                  <a:t>(metric tons per day)</a:t>
                </a:r>
              </a:p>
            </c:rich>
          </c:tx>
          <c:layout>
            <c:manualLayout>
              <c:xMode val="edge"/>
              <c:yMode val="edge"/>
              <c:x val="1.6864913162450585E-4"/>
              <c:y val="0.40690799066783584"/>
            </c:manualLayout>
          </c:layout>
        </c:title>
        <c:numFmt formatCode="#,##0" sourceLinked="1"/>
        <c:tickLblPos val="nextTo"/>
        <c:crossAx val="35500416"/>
        <c:crosses val="autoZero"/>
        <c:crossBetween val="between"/>
      </c:valAx>
      <c:spPr>
        <a:noFill/>
        <a:ln>
          <a:noFill/>
        </a:ln>
      </c:spPr>
    </c:plotArea>
    <c:legend>
      <c:legendPos val="r"/>
      <c:layout>
        <c:manualLayout>
          <c:xMode val="edge"/>
          <c:yMode val="edge"/>
          <c:x val="0.8277961132518068"/>
          <c:y val="0.31120514697567581"/>
          <c:w val="0.17018701766756766"/>
          <c:h val="0.48254837331380646"/>
        </c:manualLayout>
      </c:layout>
      <c:txPr>
        <a:bodyPr/>
        <a:lstStyle/>
        <a:p>
          <a:pPr>
            <a:defRPr sz="1200">
              <a:latin typeface="Calibri" pitchFamily="34" charset="0"/>
            </a:defRPr>
          </a:pPr>
          <a:endParaRPr lang="en-US"/>
        </a:p>
      </c:txPr>
    </c:legend>
    <c:plotVisOnly val="1"/>
  </c:chart>
  <c:spPr>
    <a:no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a:latin typeface="Calibri" pitchFamily="34" charset="0"/>
              </a:defRPr>
            </a:pPr>
            <a:r>
              <a:rPr lang="en-US" sz="2000" dirty="0" smtClean="0">
                <a:latin typeface="Calibri" pitchFamily="34" charset="0"/>
              </a:rPr>
              <a:t>GHG </a:t>
            </a:r>
            <a:r>
              <a:rPr lang="en-US" sz="2000" baseline="0" dirty="0" smtClean="0">
                <a:latin typeface="Calibri" pitchFamily="34" charset="0"/>
              </a:rPr>
              <a:t>emissions </a:t>
            </a:r>
            <a:r>
              <a:rPr lang="en-US" sz="2000" baseline="0" dirty="0">
                <a:latin typeface="Calibri" pitchFamily="34" charset="0"/>
              </a:rPr>
              <a:t>associated with passenger vehicles in the </a:t>
            </a:r>
            <a:r>
              <a:rPr lang="en-US" sz="2000" baseline="0" dirty="0" smtClean="0">
                <a:latin typeface="Calibri" pitchFamily="34" charset="0"/>
              </a:rPr>
              <a:t>South Coast Air Basin in California in 2050</a:t>
            </a:r>
            <a:endParaRPr lang="en-US" sz="2000" dirty="0">
              <a:latin typeface="Calibri" pitchFamily="34" charset="0"/>
            </a:endParaRPr>
          </a:p>
        </c:rich>
      </c:tx>
      <c:layout>
        <c:manualLayout>
          <c:xMode val="edge"/>
          <c:yMode val="edge"/>
          <c:x val="0.15925392304685321"/>
          <c:y val="2.3306114513463763E-3"/>
        </c:manualLayout>
      </c:layout>
    </c:title>
    <c:plotArea>
      <c:layout>
        <c:manualLayout>
          <c:layoutTarget val="inner"/>
          <c:xMode val="edge"/>
          <c:yMode val="edge"/>
          <c:x val="0.29599316831807532"/>
          <c:y val="0.25903543307086618"/>
          <c:w val="0.51279039880780453"/>
          <c:h val="0.61506999125109363"/>
        </c:manualLayout>
      </c:layout>
      <c:barChart>
        <c:barDir val="col"/>
        <c:grouping val="stacked"/>
        <c:ser>
          <c:idx val="0"/>
          <c:order val="0"/>
          <c:tx>
            <c:strRef>
              <c:f>Graph!$A$5</c:f>
              <c:strCache>
                <c:ptCount val="1"/>
                <c:pt idx="0">
                  <c:v>Gasoline use (well-to-wheels)</c:v>
                </c:pt>
              </c:strCache>
            </c:strRef>
          </c:tx>
          <c:spPr>
            <a:gradFill flip="none" rotWithShape="1">
              <a:gsLst>
                <a:gs pos="0">
                  <a:srgbClr val="F79646">
                    <a:shade val="30000"/>
                    <a:satMod val="115000"/>
                  </a:srgbClr>
                </a:gs>
                <a:gs pos="50000">
                  <a:srgbClr val="F79646">
                    <a:shade val="67500"/>
                    <a:satMod val="115000"/>
                  </a:srgbClr>
                </a:gs>
                <a:gs pos="100000">
                  <a:srgbClr val="F79646">
                    <a:shade val="100000"/>
                    <a:satMod val="115000"/>
                  </a:srgbClr>
                </a:gs>
              </a:gsLst>
              <a:lin ang="8100000" scaled="1"/>
              <a:tileRect/>
            </a:gradFill>
          </c:spPr>
          <c:cat>
            <c:strRef>
              <c:f>Graph!$B$4:$E$4</c:f>
              <c:strCache>
                <c:ptCount val="4"/>
                <c:pt idx="0">
                  <c:v>PHEV</c:v>
                </c:pt>
                <c:pt idx="1">
                  <c:v>FCV</c:v>
                </c:pt>
                <c:pt idx="2">
                  <c:v>PFCV</c:v>
                </c:pt>
                <c:pt idx="3">
                  <c:v>Baseline</c:v>
                </c:pt>
              </c:strCache>
            </c:strRef>
          </c:cat>
          <c:val>
            <c:numRef>
              <c:f>Graph!$B$5:$E$5</c:f>
              <c:numCache>
                <c:formatCode>#,##0</c:formatCode>
                <c:ptCount val="4"/>
                <c:pt idx="0">
                  <c:v>131154.182</c:v>
                </c:pt>
                <c:pt idx="1">
                  <c:v>0</c:v>
                </c:pt>
                <c:pt idx="2">
                  <c:v>0</c:v>
                </c:pt>
                <c:pt idx="3">
                  <c:v>361160.63500000001</c:v>
                </c:pt>
              </c:numCache>
            </c:numRef>
          </c:val>
        </c:ser>
        <c:ser>
          <c:idx val="1"/>
          <c:order val="1"/>
          <c:tx>
            <c:strRef>
              <c:f>Graph!$A$6</c:f>
              <c:strCache>
                <c:ptCount val="1"/>
                <c:pt idx="0">
                  <c:v>Generation of Electricity</c:v>
                </c:pt>
              </c:strCache>
            </c:strRef>
          </c:tx>
          <c:spPr>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8100000" scaled="1"/>
              <a:tileRect/>
            </a:gradFill>
          </c:spPr>
          <c:cat>
            <c:strRef>
              <c:f>Graph!$B$4:$E$4</c:f>
              <c:strCache>
                <c:ptCount val="4"/>
                <c:pt idx="0">
                  <c:v>PHEV</c:v>
                </c:pt>
                <c:pt idx="1">
                  <c:v>FCV</c:v>
                </c:pt>
                <c:pt idx="2">
                  <c:v>PFCV</c:v>
                </c:pt>
                <c:pt idx="3">
                  <c:v>Baseline</c:v>
                </c:pt>
              </c:strCache>
            </c:strRef>
          </c:cat>
          <c:val>
            <c:numRef>
              <c:f>Graph!$B$6:$E$6</c:f>
              <c:numCache>
                <c:formatCode>#,##0</c:formatCode>
                <c:ptCount val="4"/>
                <c:pt idx="0">
                  <c:v>60143.299999999996</c:v>
                </c:pt>
                <c:pt idx="1">
                  <c:v>0</c:v>
                </c:pt>
                <c:pt idx="2">
                  <c:v>60143.299999999996</c:v>
                </c:pt>
                <c:pt idx="3">
                  <c:v>0</c:v>
                </c:pt>
              </c:numCache>
            </c:numRef>
          </c:val>
        </c:ser>
        <c:ser>
          <c:idx val="2"/>
          <c:order val="2"/>
          <c:tx>
            <c:strRef>
              <c:f>Graph!$A$7</c:f>
              <c:strCache>
                <c:ptCount val="1"/>
                <c:pt idx="0">
                  <c:v>Generation of Hydrogen</c:v>
                </c:pt>
              </c:strCache>
            </c:strRef>
          </c:tx>
          <c:spPr>
            <a:gradFill flip="none" rotWithShape="1">
              <a:gsLst>
                <a:gs pos="0">
                  <a:srgbClr val="9BBB59">
                    <a:shade val="30000"/>
                    <a:satMod val="115000"/>
                  </a:srgbClr>
                </a:gs>
                <a:gs pos="50000">
                  <a:srgbClr val="9BBB59">
                    <a:shade val="67500"/>
                    <a:satMod val="115000"/>
                  </a:srgbClr>
                </a:gs>
                <a:gs pos="100000">
                  <a:srgbClr val="9BBB59">
                    <a:shade val="100000"/>
                    <a:satMod val="115000"/>
                  </a:srgbClr>
                </a:gs>
              </a:gsLst>
              <a:lin ang="8100000" scaled="1"/>
              <a:tileRect/>
            </a:gradFill>
          </c:spPr>
          <c:cat>
            <c:strRef>
              <c:f>Graph!$B$4:$E$4</c:f>
              <c:strCache>
                <c:ptCount val="4"/>
                <c:pt idx="0">
                  <c:v>PHEV</c:v>
                </c:pt>
                <c:pt idx="1">
                  <c:v>FCV</c:v>
                </c:pt>
                <c:pt idx="2">
                  <c:v>PFCV</c:v>
                </c:pt>
                <c:pt idx="3">
                  <c:v>Baseline</c:v>
                </c:pt>
              </c:strCache>
            </c:strRef>
          </c:cat>
          <c:val>
            <c:numRef>
              <c:f>Graph!$B$7:$E$7</c:f>
              <c:numCache>
                <c:formatCode>#,##0</c:formatCode>
                <c:ptCount val="4"/>
                <c:pt idx="0">
                  <c:v>0</c:v>
                </c:pt>
                <c:pt idx="1">
                  <c:v>38830.442369011886</c:v>
                </c:pt>
                <c:pt idx="2">
                  <c:v>14857.373287798759</c:v>
                </c:pt>
                <c:pt idx="3">
                  <c:v>0</c:v>
                </c:pt>
              </c:numCache>
            </c:numRef>
          </c:val>
        </c:ser>
        <c:overlap val="100"/>
        <c:axId val="35625984"/>
        <c:axId val="35640064"/>
      </c:barChart>
      <c:catAx>
        <c:axId val="35625984"/>
        <c:scaling>
          <c:orientation val="minMax"/>
        </c:scaling>
        <c:axPos val="b"/>
        <c:tickLblPos val="nextTo"/>
        <c:crossAx val="35640064"/>
        <c:crosses val="autoZero"/>
        <c:auto val="1"/>
        <c:lblAlgn val="ctr"/>
        <c:lblOffset val="100"/>
      </c:catAx>
      <c:valAx>
        <c:axId val="35640064"/>
        <c:scaling>
          <c:orientation val="minMax"/>
        </c:scaling>
        <c:axPos val="l"/>
        <c:majorGridlines/>
        <c:title>
          <c:tx>
            <c:rich>
              <a:bodyPr rot="0" vert="horz"/>
              <a:lstStyle/>
              <a:p>
                <a:pPr>
                  <a:defRPr sz="1200" b="0">
                    <a:latin typeface="Calibri" pitchFamily="34" charset="0"/>
                  </a:defRPr>
                </a:pPr>
                <a:r>
                  <a:rPr lang="en-US" sz="1200" b="0">
                    <a:latin typeface="Calibri" pitchFamily="34" charset="0"/>
                  </a:rPr>
                  <a:t>GHG emissions in CO2 equivalents </a:t>
                </a:r>
              </a:p>
              <a:p>
                <a:pPr>
                  <a:defRPr sz="1200" b="0">
                    <a:latin typeface="Calibri" pitchFamily="34" charset="0"/>
                  </a:defRPr>
                </a:pPr>
                <a:r>
                  <a:rPr lang="en-US" sz="1200" b="0">
                    <a:latin typeface="Calibri" pitchFamily="34" charset="0"/>
                  </a:rPr>
                  <a:t>(metric tons per day)</a:t>
                </a:r>
              </a:p>
            </c:rich>
          </c:tx>
          <c:layout>
            <c:manualLayout>
              <c:xMode val="edge"/>
              <c:yMode val="edge"/>
              <c:x val="1.6864913162450534E-4"/>
              <c:y val="0.40690799066783501"/>
            </c:manualLayout>
          </c:layout>
        </c:title>
        <c:numFmt formatCode="#,##0" sourceLinked="1"/>
        <c:tickLblPos val="nextTo"/>
        <c:crossAx val="35625984"/>
        <c:crosses val="autoZero"/>
        <c:crossBetween val="between"/>
      </c:valAx>
      <c:spPr>
        <a:noFill/>
        <a:ln>
          <a:noFill/>
        </a:ln>
      </c:spPr>
    </c:plotArea>
    <c:legend>
      <c:legendPos val="r"/>
      <c:layout>
        <c:manualLayout>
          <c:xMode val="edge"/>
          <c:yMode val="edge"/>
          <c:x val="0.82779611325180513"/>
          <c:y val="0.31120514697567581"/>
          <c:w val="0.17018701766756766"/>
          <c:h val="0.48254837331380479"/>
        </c:manualLayout>
      </c:layout>
      <c:txPr>
        <a:bodyPr/>
        <a:lstStyle/>
        <a:p>
          <a:pPr>
            <a:defRPr sz="1200">
              <a:latin typeface="Calibri" pitchFamily="34" charset="0"/>
            </a:defRPr>
          </a:pPr>
          <a:endParaRPr lang="en-US"/>
        </a:p>
      </c:txPr>
    </c:legend>
    <c:plotVisOnly val="1"/>
  </c:chart>
  <c:spPr>
    <a:noFill/>
    <a:ln>
      <a:no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35"/>
  <c:chart>
    <c:title>
      <c:tx>
        <c:rich>
          <a:bodyPr/>
          <a:lstStyle/>
          <a:p>
            <a:pPr>
              <a:defRPr sz="1600">
                <a:solidFill>
                  <a:schemeClr val="bg1"/>
                </a:solidFill>
              </a:defRPr>
            </a:pPr>
            <a:r>
              <a:rPr lang="en-US" sz="1600" dirty="0">
                <a:solidFill>
                  <a:schemeClr val="bg1"/>
                </a:solidFill>
              </a:rPr>
              <a:t>Annual LDV</a:t>
            </a:r>
            <a:r>
              <a:rPr lang="en-US" sz="1600" baseline="0" dirty="0">
                <a:solidFill>
                  <a:schemeClr val="bg1"/>
                </a:solidFill>
              </a:rPr>
              <a:t> VMT Projected to 2050- Greater Houston</a:t>
            </a:r>
          </a:p>
        </c:rich>
      </c:tx>
      <c:layout>
        <c:manualLayout>
          <c:xMode val="edge"/>
          <c:yMode val="edge"/>
          <c:x val="0.14466015611684904"/>
          <c:y val="5.9153805774278208E-2"/>
        </c:manualLayout>
      </c:layout>
      <c:spPr>
        <a:solidFill>
          <a:schemeClr val="tx2"/>
        </a:solidFill>
        <a:ln w="15875">
          <a:solidFill>
            <a:schemeClr val="tx1"/>
          </a:solidFill>
        </a:ln>
      </c:spPr>
    </c:title>
    <c:plotArea>
      <c:layout>
        <c:manualLayout>
          <c:layoutTarget val="inner"/>
          <c:xMode val="edge"/>
          <c:yMode val="edge"/>
          <c:x val="0.14164444344170596"/>
          <c:y val="0.19977349081364829"/>
          <c:w val="0.78908886172803727"/>
          <c:h val="0.63450997375328233"/>
        </c:manualLayout>
      </c:layout>
      <c:lineChart>
        <c:grouping val="standard"/>
        <c:ser>
          <c:idx val="0"/>
          <c:order val="0"/>
          <c:tx>
            <c:v>H-GAC Data</c:v>
          </c:tx>
          <c:marker>
            <c:symbol val="none"/>
          </c:marker>
          <c:cat>
            <c:numRef>
              <c:f>Sheet4!$C$4:$C$44</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Sheet4!$H$4:$H$44</c:f>
              <c:numCache>
                <c:formatCode>General</c:formatCode>
                <c:ptCount val="41"/>
                <c:pt idx="0">
                  <c:v>57523000000</c:v>
                </c:pt>
                <c:pt idx="1">
                  <c:v>58985033801.487282</c:v>
                </c:pt>
                <c:pt idx="2">
                  <c:v>60460526356.731354</c:v>
                </c:pt>
                <c:pt idx="3">
                  <c:v>61949516766.475067</c:v>
                </c:pt>
                <c:pt idx="4">
                  <c:v>63452044131.460335</c:v>
                </c:pt>
                <c:pt idx="5">
                  <c:v>64968147552.429672</c:v>
                </c:pt>
                <c:pt idx="6">
                  <c:v>66497866130.125099</c:v>
                </c:pt>
                <c:pt idx="7">
                  <c:v>68041238965.289948</c:v>
                </c:pt>
                <c:pt idx="8">
                  <c:v>69598305158.665634</c:v>
                </c:pt>
                <c:pt idx="9">
                  <c:v>71169103810.994598</c:v>
                </c:pt>
                <c:pt idx="10">
                  <c:v>72753674023.019791</c:v>
                </c:pt>
                <c:pt idx="11">
                  <c:v>74352054895.483185</c:v>
                </c:pt>
                <c:pt idx="12">
                  <c:v>75964285529.127426</c:v>
                </c:pt>
                <c:pt idx="13">
                  <c:v>77590405024.693924</c:v>
                </c:pt>
                <c:pt idx="14">
                  <c:v>79230452482.926071</c:v>
                </c:pt>
                <c:pt idx="15">
                  <c:v>80884467004.565903</c:v>
                </c:pt>
                <c:pt idx="16">
                  <c:v>82552487690.355804</c:v>
                </c:pt>
                <c:pt idx="17">
                  <c:v>84234553641.038071</c:v>
                </c:pt>
                <c:pt idx="18">
                  <c:v>85930703957.355225</c:v>
                </c:pt>
                <c:pt idx="19">
                  <c:v>87640977740.049316</c:v>
                </c:pt>
                <c:pt idx="20">
                  <c:v>89365414089.862991</c:v>
                </c:pt>
                <c:pt idx="21">
                  <c:v>91104052107.538528</c:v>
                </c:pt>
                <c:pt idx="22">
                  <c:v>92856930893.818268</c:v>
                </c:pt>
                <c:pt idx="23">
                  <c:v>94624089549.444519</c:v>
                </c:pt>
                <c:pt idx="24">
                  <c:v>96405567175.159882</c:v>
                </c:pt>
                <c:pt idx="25">
                  <c:v>98201402871.70639</c:v>
                </c:pt>
                <c:pt idx="26">
                  <c:v>100011635739.82668</c:v>
                </c:pt>
                <c:pt idx="27">
                  <c:v>101836304880.26291</c:v>
                </c:pt>
                <c:pt idx="28">
                  <c:v>103675449393.75758</c:v>
                </c:pt>
                <c:pt idx="29">
                  <c:v>105529108381.05295</c:v>
                </c:pt>
                <c:pt idx="30">
                  <c:v>107397320942.89146</c:v>
                </c:pt>
                <c:pt idx="31">
                  <c:v>109280126180.01543</c:v>
                </c:pt>
                <c:pt idx="32">
                  <c:v>111177563193.16725</c:v>
                </c:pt>
                <c:pt idx="33">
                  <c:v>113089671083.08925</c:v>
                </c:pt>
                <c:pt idx="34">
                  <c:v>115016488950.52382</c:v>
                </c:pt>
                <c:pt idx="35">
                  <c:v>116958055896.2133</c:v>
                </c:pt>
                <c:pt idx="36">
                  <c:v>118914411020.90007</c:v>
                </c:pt>
                <c:pt idx="37">
                  <c:v>120885593425.32648</c:v>
                </c:pt>
                <c:pt idx="38">
                  <c:v>122871642210.23491</c:v>
                </c:pt>
                <c:pt idx="39">
                  <c:v>124872596476.36769</c:v>
                </c:pt>
                <c:pt idx="40">
                  <c:v>126888495324.4671</c:v>
                </c:pt>
              </c:numCache>
            </c:numRef>
          </c:val>
        </c:ser>
        <c:ser>
          <c:idx val="1"/>
          <c:order val="1"/>
          <c:tx>
            <c:v>Per Capita Estimates</c:v>
          </c:tx>
          <c:spPr>
            <a:ln>
              <a:solidFill>
                <a:schemeClr val="bg1">
                  <a:lumMod val="50000"/>
                </a:schemeClr>
              </a:solidFill>
              <a:prstDash val="solid"/>
            </a:ln>
          </c:spPr>
          <c:marker>
            <c:symbol val="square"/>
            <c:size val="5"/>
            <c:spPr>
              <a:ln>
                <a:solidFill>
                  <a:sysClr val="windowText" lastClr="000000"/>
                </a:solidFill>
              </a:ln>
            </c:spPr>
          </c:marker>
          <c:val>
            <c:numRef>
              <c:f>Sheet4!$K$4:$K$44</c:f>
              <c:numCache>
                <c:formatCode>General</c:formatCode>
                <c:ptCount val="41"/>
                <c:pt idx="0">
                  <c:v>73474500000</c:v>
                </c:pt>
                <c:pt idx="1">
                  <c:v>75429788865.403122</c:v>
                </c:pt>
                <c:pt idx="2">
                  <c:v>77404775153.362503</c:v>
                </c:pt>
                <c:pt idx="3">
                  <c:v>79399458863.878204</c:v>
                </c:pt>
                <c:pt idx="4">
                  <c:v>81413839996.949799</c:v>
                </c:pt>
                <c:pt idx="5">
                  <c:v>83447918552.578156</c:v>
                </c:pt>
                <c:pt idx="6">
                  <c:v>85501694530.762512</c:v>
                </c:pt>
                <c:pt idx="7">
                  <c:v>87575167931.503204</c:v>
                </c:pt>
                <c:pt idx="8">
                  <c:v>89668338754.800034</c:v>
                </c:pt>
                <c:pt idx="9">
                  <c:v>91781207000.653427</c:v>
                </c:pt>
                <c:pt idx="10">
                  <c:v>93913772669.062515</c:v>
                </c:pt>
                <c:pt idx="11">
                  <c:v>96066035760.028152</c:v>
                </c:pt>
                <c:pt idx="12">
                  <c:v>98237996273.550034</c:v>
                </c:pt>
                <c:pt idx="13">
                  <c:v>100429654209.6282</c:v>
                </c:pt>
                <c:pt idx="14">
                  <c:v>102641009568.26251</c:v>
                </c:pt>
                <c:pt idx="15">
                  <c:v>104872062349.4532</c:v>
                </c:pt>
                <c:pt idx="16">
                  <c:v>107122812553.20003</c:v>
                </c:pt>
                <c:pt idx="17">
                  <c:v>109393260179.5032</c:v>
                </c:pt>
                <c:pt idx="18">
                  <c:v>111683405228.36253</c:v>
                </c:pt>
                <c:pt idx="19">
                  <c:v>113993247699.77815</c:v>
                </c:pt>
                <c:pt idx="20">
                  <c:v>116322787593.75005</c:v>
                </c:pt>
                <c:pt idx="21">
                  <c:v>118672024910.27818</c:v>
                </c:pt>
                <c:pt idx="22">
                  <c:v>121040959649.36258</c:v>
                </c:pt>
                <c:pt idx="23">
                  <c:v>123429591811.0032</c:v>
                </c:pt>
                <c:pt idx="24">
                  <c:v>125837921395.20009</c:v>
                </c:pt>
                <c:pt idx="25">
                  <c:v>128265948401.95323</c:v>
                </c:pt>
                <c:pt idx="26">
                  <c:v>130713672831.26259</c:v>
                </c:pt>
                <c:pt idx="27">
                  <c:v>133181094683.12828</c:v>
                </c:pt>
                <c:pt idx="28">
                  <c:v>135668213957.5502</c:v>
                </c:pt>
                <c:pt idx="29">
                  <c:v>138175030654.52829</c:v>
                </c:pt>
                <c:pt idx="30">
                  <c:v>140701544774.06271</c:v>
                </c:pt>
                <c:pt idx="31">
                  <c:v>143247756316.15335</c:v>
                </c:pt>
                <c:pt idx="32">
                  <c:v>145813665280.80023</c:v>
                </c:pt>
                <c:pt idx="33">
                  <c:v>148399271668.00339</c:v>
                </c:pt>
                <c:pt idx="34">
                  <c:v>151004575477.76291</c:v>
                </c:pt>
                <c:pt idx="35">
                  <c:v>153629576710.07843</c:v>
                </c:pt>
                <c:pt idx="36">
                  <c:v>156274275364.95032</c:v>
                </c:pt>
                <c:pt idx="37">
                  <c:v>158938671442.37848</c:v>
                </c:pt>
                <c:pt idx="38">
                  <c:v>161622764942.36285</c:v>
                </c:pt>
                <c:pt idx="39">
                  <c:v>164326555864.90338</c:v>
                </c:pt>
                <c:pt idx="40">
                  <c:v>167050044210</c:v>
                </c:pt>
              </c:numCache>
            </c:numRef>
          </c:val>
        </c:ser>
        <c:ser>
          <c:idx val="2"/>
          <c:order val="2"/>
          <c:tx>
            <c:v>EPRI Texas Projection Factor</c:v>
          </c:tx>
          <c:spPr>
            <a:ln>
              <a:solidFill>
                <a:schemeClr val="tx1"/>
              </a:solidFill>
              <a:prstDash val="sysDash"/>
            </a:ln>
          </c:spPr>
          <c:marker>
            <c:symbol val="none"/>
          </c:marker>
          <c:val>
            <c:numRef>
              <c:f>Sheet4!$H$54:$H$94</c:f>
              <c:numCache>
                <c:formatCode>General</c:formatCode>
                <c:ptCount val="41"/>
                <c:pt idx="0">
                  <c:v>57523000000</c:v>
                </c:pt>
                <c:pt idx="1">
                  <c:v>58831648250</c:v>
                </c:pt>
                <c:pt idx="2">
                  <c:v>60140296500.000008</c:v>
                </c:pt>
                <c:pt idx="3">
                  <c:v>61448944749.999992</c:v>
                </c:pt>
                <c:pt idx="4">
                  <c:v>62757593000</c:v>
                </c:pt>
                <c:pt idx="5">
                  <c:v>64066241250</c:v>
                </c:pt>
                <c:pt idx="6">
                  <c:v>65374889500</c:v>
                </c:pt>
                <c:pt idx="7">
                  <c:v>66683537750.000008</c:v>
                </c:pt>
                <c:pt idx="8">
                  <c:v>67992186000</c:v>
                </c:pt>
                <c:pt idx="9">
                  <c:v>69300834250</c:v>
                </c:pt>
                <c:pt idx="10">
                  <c:v>70609482500</c:v>
                </c:pt>
                <c:pt idx="11">
                  <c:v>71918130749.999969</c:v>
                </c:pt>
                <c:pt idx="12">
                  <c:v>73226779000</c:v>
                </c:pt>
                <c:pt idx="13">
                  <c:v>74535427250</c:v>
                </c:pt>
                <c:pt idx="14">
                  <c:v>75844075500</c:v>
                </c:pt>
                <c:pt idx="15">
                  <c:v>77152723750</c:v>
                </c:pt>
                <c:pt idx="16">
                  <c:v>78461372000</c:v>
                </c:pt>
                <c:pt idx="17">
                  <c:v>79770020250</c:v>
                </c:pt>
                <c:pt idx="18">
                  <c:v>81078668500</c:v>
                </c:pt>
                <c:pt idx="19">
                  <c:v>82387316750</c:v>
                </c:pt>
                <c:pt idx="20">
                  <c:v>83695965000</c:v>
                </c:pt>
                <c:pt idx="21">
                  <c:v>85004613250</c:v>
                </c:pt>
                <c:pt idx="22">
                  <c:v>86313261500</c:v>
                </c:pt>
                <c:pt idx="23">
                  <c:v>87621909750</c:v>
                </c:pt>
                <c:pt idx="24">
                  <c:v>88930558000</c:v>
                </c:pt>
                <c:pt idx="25">
                  <c:v>90239206250</c:v>
                </c:pt>
                <c:pt idx="26">
                  <c:v>91547854500</c:v>
                </c:pt>
                <c:pt idx="27">
                  <c:v>92856502750</c:v>
                </c:pt>
                <c:pt idx="28">
                  <c:v>94165151000</c:v>
                </c:pt>
                <c:pt idx="29">
                  <c:v>95473799249.999969</c:v>
                </c:pt>
                <c:pt idx="30">
                  <c:v>96782447500</c:v>
                </c:pt>
                <c:pt idx="31">
                  <c:v>98091095750</c:v>
                </c:pt>
                <c:pt idx="32">
                  <c:v>99399744000</c:v>
                </c:pt>
                <c:pt idx="33">
                  <c:v>100708392250</c:v>
                </c:pt>
                <c:pt idx="34">
                  <c:v>102017040499.99997</c:v>
                </c:pt>
                <c:pt idx="35">
                  <c:v>103325688750</c:v>
                </c:pt>
                <c:pt idx="36">
                  <c:v>104634337000</c:v>
                </c:pt>
                <c:pt idx="37">
                  <c:v>105942985250</c:v>
                </c:pt>
                <c:pt idx="38">
                  <c:v>107251633500</c:v>
                </c:pt>
                <c:pt idx="39">
                  <c:v>108560281750</c:v>
                </c:pt>
                <c:pt idx="40">
                  <c:v>109868930000</c:v>
                </c:pt>
              </c:numCache>
            </c:numRef>
          </c:val>
        </c:ser>
        <c:marker val="1"/>
        <c:axId val="38288768"/>
        <c:axId val="38331520"/>
      </c:lineChart>
      <c:catAx>
        <c:axId val="38288768"/>
        <c:scaling>
          <c:orientation val="minMax"/>
        </c:scaling>
        <c:axPos val="b"/>
        <c:numFmt formatCode="General" sourceLinked="1"/>
        <c:majorTickMark val="none"/>
        <c:tickLblPos val="nextTo"/>
        <c:txPr>
          <a:bodyPr rot="5400000" vert="horz"/>
          <a:lstStyle/>
          <a:p>
            <a:pPr>
              <a:defRPr b="1"/>
            </a:pPr>
            <a:endParaRPr lang="en-US"/>
          </a:p>
        </c:txPr>
        <c:crossAx val="38331520"/>
        <c:crosses val="autoZero"/>
        <c:auto val="1"/>
        <c:lblAlgn val="ctr"/>
        <c:lblOffset val="100"/>
      </c:catAx>
      <c:valAx>
        <c:axId val="38331520"/>
        <c:scaling>
          <c:orientation val="minMax"/>
        </c:scaling>
        <c:axPos val="l"/>
        <c:majorGridlines/>
        <c:title>
          <c:tx>
            <c:rich>
              <a:bodyPr/>
              <a:lstStyle/>
              <a:p>
                <a:pPr>
                  <a:defRPr sz="1400"/>
                </a:pPr>
                <a:r>
                  <a:rPr lang="en-US" sz="1400"/>
                  <a:t>Annual VMT</a:t>
                </a:r>
              </a:p>
            </c:rich>
          </c:tx>
        </c:title>
        <c:numFmt formatCode="General" sourceLinked="0"/>
        <c:majorTickMark val="none"/>
        <c:tickLblPos val="nextTo"/>
        <c:txPr>
          <a:bodyPr/>
          <a:lstStyle/>
          <a:p>
            <a:pPr>
              <a:defRPr b="1"/>
            </a:pPr>
            <a:endParaRPr lang="en-US"/>
          </a:p>
        </c:txPr>
        <c:crossAx val="38288768"/>
        <c:crosses val="autoZero"/>
        <c:crossBetween val="between"/>
      </c:valAx>
      <c:spPr>
        <a:noFill/>
      </c:spPr>
    </c:plotArea>
    <c:legend>
      <c:legendPos val="r"/>
      <c:layout>
        <c:manualLayout>
          <c:xMode val="edge"/>
          <c:yMode val="edge"/>
          <c:x val="0.69153936620594358"/>
          <c:y val="0.65441696708331931"/>
          <c:w val="0.23702005730659026"/>
          <c:h val="0.1780082905253999"/>
        </c:manualLayout>
      </c:layout>
      <c:spPr>
        <a:solidFill>
          <a:schemeClr val="bg1"/>
        </a:solidFill>
        <a:ln w="15875">
          <a:solidFill>
            <a:sysClr val="windowText" lastClr="000000"/>
          </a:solidFill>
        </a:ln>
      </c:spPr>
      <c:txPr>
        <a:bodyPr/>
        <a:lstStyle/>
        <a:p>
          <a:pPr>
            <a:defRPr sz="800" b="1"/>
          </a:pPr>
          <a:endParaRPr lang="en-US"/>
        </a:p>
      </c:txPr>
    </c:legend>
    <c:plotVisOnly val="1"/>
    <c:dispBlanksAs val="gap"/>
  </c:chart>
  <c:spPr>
    <a:ln w="15875">
      <a:solidFill>
        <a:sysClr val="windowText" lastClr="000000"/>
      </a:solid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a:pPr>
            <a:r>
              <a:rPr lang="en-US" sz="1600" b="1" i="0" u="none" strike="noStrike" baseline="0" dirty="0">
                <a:solidFill>
                  <a:schemeClr val="bg1"/>
                </a:solidFill>
              </a:rPr>
              <a:t>2050</a:t>
            </a:r>
            <a:r>
              <a:rPr lang="en-US" sz="1600" b="1" i="0" u="none" strike="noStrike" baseline="0" dirty="0"/>
              <a:t> </a:t>
            </a:r>
            <a:r>
              <a:rPr lang="en-US" sz="1600" b="1" i="0" baseline="0" dirty="0">
                <a:solidFill>
                  <a:schemeClr val="bg1"/>
                </a:solidFill>
              </a:rPr>
              <a:t>Annual LDV Fleet GHG Emissions-</a:t>
            </a:r>
            <a:r>
              <a:rPr lang="en-US" sz="1600" b="1" i="0" u="none" strike="noStrike" baseline="0" dirty="0">
                <a:solidFill>
                  <a:schemeClr val="bg1"/>
                </a:solidFill>
              </a:rPr>
              <a:t>Greater Houston</a:t>
            </a:r>
            <a:endParaRPr lang="en-US" sz="1600" dirty="0">
              <a:solidFill>
                <a:schemeClr val="bg1"/>
              </a:solidFill>
            </a:endParaRPr>
          </a:p>
        </c:rich>
      </c:tx>
      <c:layout>
        <c:manualLayout>
          <c:xMode val="edge"/>
          <c:yMode val="edge"/>
          <c:x val="0.15281924580855971"/>
          <c:y val="4.9006561679790034E-2"/>
        </c:manualLayout>
      </c:layout>
      <c:spPr>
        <a:solidFill>
          <a:schemeClr val="accent1">
            <a:lumMod val="75000"/>
          </a:schemeClr>
        </a:solidFill>
        <a:ln w="15875">
          <a:solidFill>
            <a:sysClr val="windowText" lastClr="000000"/>
          </a:solidFill>
        </a:ln>
      </c:spPr>
    </c:title>
    <c:plotArea>
      <c:layout>
        <c:manualLayout>
          <c:layoutTarget val="inner"/>
          <c:xMode val="edge"/>
          <c:yMode val="edge"/>
          <c:x val="0.16293735604478021"/>
          <c:y val="0.23458289588801401"/>
          <c:w val="0.71071709786276716"/>
          <c:h val="0.50252121609798772"/>
        </c:manualLayout>
      </c:layout>
      <c:lineChart>
        <c:grouping val="standard"/>
        <c:ser>
          <c:idx val="1"/>
          <c:order val="0"/>
          <c:tx>
            <c:v>LDV Fleet CO2eq emissions</c:v>
          </c:tx>
          <c:spPr>
            <a:ln>
              <a:solidFill>
                <a:schemeClr val="accent1">
                  <a:lumMod val="75000"/>
                </a:schemeClr>
              </a:solidFill>
            </a:ln>
          </c:spPr>
          <c:marker>
            <c:symbol val="none"/>
          </c:marker>
          <c:cat>
            <c:numRef>
              <c:f>Sheet12!$X$26:$X$66</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Sheet12!$Y$26:$Y$66</c:f>
              <c:numCache>
                <c:formatCode>General</c:formatCode>
                <c:ptCount val="41"/>
                <c:pt idx="0">
                  <c:v>25.082662641221173</c:v>
                </c:pt>
                <c:pt idx="1">
                  <c:v>25.525326521276849</c:v>
                </c:pt>
                <c:pt idx="2">
                  <c:v>25.967114184580581</c:v>
                </c:pt>
                <c:pt idx="3">
                  <c:v>26.408061915929729</c:v>
                </c:pt>
                <c:pt idx="4">
                  <c:v>26.848204925016891</c:v>
                </c:pt>
                <c:pt idx="5">
                  <c:v>27.287577385955029</c:v>
                </c:pt>
                <c:pt idx="6">
                  <c:v>27.726212475073055</c:v>
                </c:pt>
                <c:pt idx="7">
                  <c:v>28.164142407067249</c:v>
                </c:pt>
                <c:pt idx="8">
                  <c:v>28.601398469592201</c:v>
                </c:pt>
                <c:pt idx="9">
                  <c:v>29.038011056368902</c:v>
                </c:pt>
                <c:pt idx="10">
                  <c:v>29.474009698886118</c:v>
                </c:pt>
                <c:pt idx="11">
                  <c:v>29.909423096759006</c:v>
                </c:pt>
                <c:pt idx="12">
                  <c:v>30.344279146816795</c:v>
                </c:pt>
                <c:pt idx="13">
                  <c:v>30.77860497097603</c:v>
                </c:pt>
                <c:pt idx="14">
                  <c:v>31.212426942963305</c:v>
                </c:pt>
                <c:pt idx="15">
                  <c:v>31.645770713937086</c:v>
                </c:pt>
                <c:pt idx="16">
                  <c:v>32.078661237064644</c:v>
                </c:pt>
                <c:pt idx="17">
                  <c:v>32.511122791103915</c:v>
                </c:pt>
                <c:pt idx="18">
                  <c:v>32.943179003033841</c:v>
                </c:pt>
                <c:pt idx="19">
                  <c:v>33.374852869780433</c:v>
                </c:pt>
                <c:pt idx="20">
                  <c:v>33.806166779080336</c:v>
                </c:pt>
                <c:pt idx="21">
                  <c:v>34.237142529518543</c:v>
                </c:pt>
                <c:pt idx="22">
                  <c:v>34.667801349782295</c:v>
                </c:pt>
                <c:pt idx="23">
                  <c:v>35.098163917165039</c:v>
                </c:pt>
                <c:pt idx="24">
                  <c:v>35.528250375351533</c:v>
                </c:pt>
                <c:pt idx="25">
                  <c:v>35.958080351523144</c:v>
                </c:pt>
                <c:pt idx="26">
                  <c:v>36.387672972804985</c:v>
                </c:pt>
                <c:pt idx="27">
                  <c:v>36.817046882090857</c:v>
                </c:pt>
                <c:pt idx="28">
                  <c:v>37.246220253271851</c:v>
                </c:pt>
                <c:pt idx="29">
                  <c:v>37.675210805890693</c:v>
                </c:pt>
                <c:pt idx="30">
                  <c:v>38.104035819253738</c:v>
                </c:pt>
                <c:pt idx="31">
                  <c:v>38.532712146017793</c:v>
                </c:pt>
                <c:pt idx="32">
                  <c:v>38.961256225276706</c:v>
                </c:pt>
                <c:pt idx="33">
                  <c:v>39.389684095171944</c:v>
                </c:pt>
                <c:pt idx="34">
                  <c:v>39.818011405041148</c:v>
                </c:pt>
                <c:pt idx="35">
                  <c:v>40.246253427129531</c:v>
                </c:pt>
                <c:pt idx="36">
                  <c:v>40.67442506787939</c:v>
                </c:pt>
                <c:pt idx="37">
                  <c:v>41.102540878818481</c:v>
                </c:pt>
                <c:pt idx="38">
                  <c:v>41.530615067059436</c:v>
                </c:pt>
                <c:pt idx="39">
                  <c:v>41.958661505429895</c:v>
                </c:pt>
                <c:pt idx="40">
                  <c:v>42.386693742246685</c:v>
                </c:pt>
              </c:numCache>
            </c:numRef>
          </c:val>
        </c:ser>
        <c:marker val="1"/>
        <c:axId val="38336384"/>
        <c:axId val="38337920"/>
      </c:lineChart>
      <c:catAx>
        <c:axId val="38336384"/>
        <c:scaling>
          <c:orientation val="minMax"/>
        </c:scaling>
        <c:axPos val="b"/>
        <c:numFmt formatCode="General" sourceLinked="1"/>
        <c:tickLblPos val="nextTo"/>
        <c:txPr>
          <a:bodyPr rot="5400000" vert="horz"/>
          <a:lstStyle/>
          <a:p>
            <a:pPr>
              <a:defRPr b="1"/>
            </a:pPr>
            <a:endParaRPr lang="en-US"/>
          </a:p>
        </c:txPr>
        <c:crossAx val="38337920"/>
        <c:crosses val="autoZero"/>
        <c:auto val="1"/>
        <c:lblAlgn val="ctr"/>
        <c:lblOffset val="100"/>
      </c:catAx>
      <c:valAx>
        <c:axId val="38337920"/>
        <c:scaling>
          <c:orientation val="minMax"/>
          <c:min val="10"/>
        </c:scaling>
        <c:axPos val="l"/>
        <c:majorGridlines/>
        <c:title>
          <c:tx>
            <c:rich>
              <a:bodyPr rot="-5400000" vert="horz"/>
              <a:lstStyle/>
              <a:p>
                <a:pPr>
                  <a:defRPr sz="1200"/>
                </a:pPr>
                <a:r>
                  <a:rPr lang="en-US" sz="1200"/>
                  <a:t>Million Metric Tons CO</a:t>
                </a:r>
                <a:r>
                  <a:rPr lang="en-US" sz="1200" baseline="-25000"/>
                  <a:t>2</a:t>
                </a:r>
                <a:r>
                  <a:rPr lang="en-US" sz="1200"/>
                  <a:t>eq</a:t>
                </a:r>
              </a:p>
            </c:rich>
          </c:tx>
          <c:layout>
            <c:manualLayout>
              <c:xMode val="edge"/>
              <c:yMode val="edge"/>
              <c:x val="4.9064491938508023E-2"/>
              <c:y val="0.30372265966754264"/>
            </c:manualLayout>
          </c:layout>
        </c:title>
        <c:numFmt formatCode="General" sourceLinked="1"/>
        <c:tickLblPos val="nextTo"/>
        <c:txPr>
          <a:bodyPr/>
          <a:lstStyle/>
          <a:p>
            <a:pPr>
              <a:defRPr b="1"/>
            </a:pPr>
            <a:endParaRPr lang="en-US"/>
          </a:p>
        </c:txPr>
        <c:crossAx val="38336384"/>
        <c:crosses val="autoZero"/>
        <c:crossBetween val="between"/>
      </c:valAx>
    </c:plotArea>
    <c:plotVisOnly val="1"/>
  </c:chart>
  <c:spPr>
    <a:ln w="22225">
      <a:solidFill>
        <a:sysClr val="windowText" lastClr="000000"/>
      </a:solid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9A36FAB4-3C15-4872-8341-C4DF0ECF097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8BFCCD55-E0A2-470D-8C82-35604CE43141}" type="slidenum">
              <a:rPr lang="en-US" smtClean="0">
                <a:solidFill>
                  <a:prstClr val="black"/>
                </a:solidFill>
              </a:rPr>
              <a:pPr>
                <a:defRPr/>
              </a:pPr>
              <a:t>1</a:t>
            </a:fld>
            <a:endParaRPr lang="en-US" smtClean="0">
              <a:solidFill>
                <a:prstClr val="black"/>
              </a:solidFill>
            </a:endParaRPr>
          </a:p>
        </p:txBody>
      </p:sp>
      <p:sp>
        <p:nvSpPr>
          <p:cNvPr id="97282" name="Rectangle 2"/>
          <p:cNvSpPr>
            <a:spLocks noGrp="1" noRot="1" noChangeAspect="1" noChangeArrowheads="1" noTextEdit="1"/>
          </p:cNvSpPr>
          <p:nvPr>
            <p:ph type="sldImg"/>
          </p:nvPr>
        </p:nvSpPr>
        <p:spPr>
          <a:xfrm>
            <a:off x="1149350" y="711200"/>
            <a:ext cx="4572000" cy="3429000"/>
          </a:xfrm>
          <a:ln/>
        </p:spPr>
      </p:sp>
      <p:sp>
        <p:nvSpPr>
          <p:cNvPr id="97283" name="Rectangle 3"/>
          <p:cNvSpPr>
            <a:spLocks noGrp="1" noChangeArrowheads="1"/>
          </p:cNvSpPr>
          <p:nvPr>
            <p:ph type="body" idx="1"/>
          </p:nvPr>
        </p:nvSpPr>
        <p:spPr>
          <a:xfrm>
            <a:off x="912813" y="4367213"/>
            <a:ext cx="5032375" cy="4067175"/>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p:spPr>
        <p:txBody>
          <a:bodyPr/>
          <a:lstStyle/>
          <a:p>
            <a:r>
              <a:rPr lang="en-US" smtClean="0"/>
              <a:t>Source for 2009 ERCOT Grid Mix- U.S. EIA</a:t>
            </a:r>
          </a:p>
          <a:p>
            <a:endParaRPr lang="en-US" smtClean="0"/>
          </a:p>
        </p:txBody>
      </p:sp>
      <p:sp>
        <p:nvSpPr>
          <p:cNvPr id="4" name="Slide Number Placeholder 3"/>
          <p:cNvSpPr>
            <a:spLocks noGrp="1"/>
          </p:cNvSpPr>
          <p:nvPr>
            <p:ph type="sldNum" sz="quarter" idx="5"/>
          </p:nvPr>
        </p:nvSpPr>
        <p:spPr/>
        <p:txBody>
          <a:bodyPr/>
          <a:lstStyle/>
          <a:p>
            <a:pPr>
              <a:defRPr/>
            </a:pPr>
            <a:fld id="{0C0B6CBC-E0FF-4F51-8FAC-7665629B1B86}" type="slidenum">
              <a:rPr lang="en-US" smtClean="0"/>
              <a:pPr>
                <a:defRPr/>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0FE425A9-B203-4905-AB08-1D4449990627}" type="slidenum">
              <a:rPr lang="en-US"/>
              <a:pPr>
                <a:defRPr/>
              </a:pPr>
              <a:t>35</a:t>
            </a:fld>
            <a:endParaRPr lang="en-US"/>
          </a:p>
        </p:txBody>
      </p:sp>
      <p:sp>
        <p:nvSpPr>
          <p:cNvPr id="135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552C41A-9A1D-4FF3-906C-381D4956D575}" type="slidenum">
              <a:rPr lang="en-US" sz="1200"/>
              <a:pPr algn="r"/>
              <a:t>35</a:t>
            </a:fld>
            <a:endParaRPr lang="en-US" sz="1200"/>
          </a:p>
        </p:txBody>
      </p:sp>
      <p:sp>
        <p:nvSpPr>
          <p:cNvPr id="135171" name="Rectangle 2"/>
          <p:cNvSpPr>
            <a:spLocks noGrp="1" noRot="1" noChangeAspect="1" noChangeArrowheads="1" noTextEdit="1"/>
          </p:cNvSpPr>
          <p:nvPr>
            <p:ph type="sldImg"/>
          </p:nvPr>
        </p:nvSpPr>
        <p:spPr>
          <a:xfrm>
            <a:off x="1147763" y="711200"/>
            <a:ext cx="4572000" cy="3429000"/>
          </a:xfrm>
          <a:ln/>
        </p:spPr>
      </p:sp>
      <p:sp>
        <p:nvSpPr>
          <p:cNvPr id="135172" name="Rectangle 3"/>
          <p:cNvSpPr>
            <a:spLocks noGrp="1" noChangeArrowheads="1"/>
          </p:cNvSpPr>
          <p:nvPr>
            <p:ph type="body" idx="1"/>
          </p:nvPr>
        </p:nvSpPr>
        <p:spPr>
          <a:xfrm>
            <a:off x="912813" y="4367213"/>
            <a:ext cx="5032375" cy="4067175"/>
          </a:xfrm>
          <a:noFill/>
          <a:ln/>
        </p:spPr>
        <p:txBody>
          <a:bodyPr/>
          <a:lstStyle/>
          <a:p>
            <a:pPr eaLnBrk="1" hangingPunct="1"/>
            <a:r>
              <a:rPr lang="en-US" smtClean="0"/>
              <a:t>The CIT Airshed model is based on the numerical solution of the atmospheric diffusion equation in a grid of 994 columns with 5 vertical layers of variable height. The equation includes advective transport, sources and sinks, such as area or point emissions and dry deposition, chemical production/losses and size-resolved and chemically-resolved aerosol formation.</a:t>
            </a:r>
          </a:p>
          <a:p>
            <a:pPr eaLnBrk="1" hangingPunct="1"/>
            <a:endParaRPr lang="en-US" smtClean="0"/>
          </a:p>
          <a:p>
            <a:pPr eaLnBrk="1" hangingPunct="1"/>
            <a:r>
              <a:rPr lang="en-US" smtClean="0"/>
              <a:t>Meteorological conditions were obtained by processing the measurements acquired during the SACQS (Southern California Air Quality Study), in Sept. 27-29. During this period, a complete set of meteorological data was compiled. These measurements encompass temperature field, wind field, uv radiation field, and information of the terrain such as surface roughness to calculate deposition velocities, etc…</a:t>
            </a:r>
          </a:p>
          <a:p>
            <a:pPr eaLnBrk="1" hangingPunct="1"/>
            <a:endParaRPr lang="en-US" smtClean="0"/>
          </a:p>
          <a:p>
            <a:pPr eaLnBrk="1" hangingPunct="1"/>
            <a:r>
              <a:rPr lang="en-US" smtClean="0"/>
              <a:t>The chemical Mechanism is the LCC mechanism, and it includes 121 reactions, with 47 gas species and 19 aerosol species partitioned into 8 different size bins.</a:t>
            </a:r>
          </a:p>
          <a:p>
            <a:pPr eaLnBrk="1" hangingPunct="1"/>
            <a:endParaRPr lang="en-US" smtClean="0"/>
          </a:p>
          <a:p>
            <a:pPr eaLnBrk="1" hangingPunct="1"/>
            <a:r>
              <a:rPr lang="en-US" smtClean="0"/>
              <a:t> </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C52E2BC4-495A-4835-96A1-F21B1A344CE0}" type="slidenum">
              <a:rPr lang="en-US"/>
              <a:pPr>
                <a:defRPr/>
              </a:pPr>
              <a:t>36</a:t>
            </a:fld>
            <a:endParaRPr lang="en-US"/>
          </a:p>
        </p:txBody>
      </p:sp>
      <p:sp>
        <p:nvSpPr>
          <p:cNvPr id="137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8D4EA8B-5536-4D27-8794-7004B753390D}" type="slidenum">
              <a:rPr lang="en-US" sz="1200"/>
              <a:pPr algn="r"/>
              <a:t>36</a:t>
            </a:fld>
            <a:endParaRPr lang="en-US" sz="1200"/>
          </a:p>
        </p:txBody>
      </p:sp>
      <p:sp>
        <p:nvSpPr>
          <p:cNvPr id="137219" name="Rectangle 2"/>
          <p:cNvSpPr>
            <a:spLocks noGrp="1" noRot="1" noChangeAspect="1" noChangeArrowheads="1" noTextEdit="1"/>
          </p:cNvSpPr>
          <p:nvPr>
            <p:ph type="sldImg"/>
          </p:nvPr>
        </p:nvSpPr>
        <p:spPr>
          <a:xfrm>
            <a:off x="1147763" y="711200"/>
            <a:ext cx="4572000" cy="3429000"/>
          </a:xfrm>
          <a:ln/>
        </p:spPr>
      </p:sp>
      <p:sp>
        <p:nvSpPr>
          <p:cNvPr id="137220" name="Rectangle 3"/>
          <p:cNvSpPr>
            <a:spLocks noGrp="1" noChangeArrowheads="1"/>
          </p:cNvSpPr>
          <p:nvPr>
            <p:ph type="body" idx="1"/>
          </p:nvPr>
        </p:nvSpPr>
        <p:spPr>
          <a:xfrm>
            <a:off x="912813" y="4367213"/>
            <a:ext cx="5032375" cy="4067175"/>
          </a:xfrm>
          <a:noFill/>
          <a:ln/>
        </p:spPr>
        <p:txBody>
          <a:bodyPr/>
          <a:lstStyle/>
          <a:p>
            <a:pPr eaLnBrk="1" hangingPunct="1"/>
            <a:r>
              <a:rPr lang="en-US" smtClean="0"/>
              <a:t>The CIT Airshed model is based on the numerical solution of the atmospheric diffusion equation in a grid of 994 columns with 5 vertical layers of variable height. The equation includes advective transport, sources and sinks, such as area or point emissions and dry deposition, chemical production/losses and size-resolved and chemically-resolved aerosol formation.</a:t>
            </a:r>
          </a:p>
          <a:p>
            <a:pPr eaLnBrk="1" hangingPunct="1"/>
            <a:endParaRPr lang="en-US" smtClean="0"/>
          </a:p>
          <a:p>
            <a:pPr eaLnBrk="1" hangingPunct="1"/>
            <a:r>
              <a:rPr lang="en-US" smtClean="0"/>
              <a:t>Meteorological conditions were obtained by processing the measurements acquired during the SACQS (Southern California Air Quality Study), in Sept. 27-29. During this period, a complete set of meteorological data was compiled. These measurements encompass temperature field, wind field, uv radiation field, and information of the terrain such as surface roughness to calculate deposition velocities, etc…</a:t>
            </a:r>
          </a:p>
          <a:p>
            <a:pPr eaLnBrk="1" hangingPunct="1"/>
            <a:endParaRPr lang="en-US" smtClean="0"/>
          </a:p>
          <a:p>
            <a:pPr eaLnBrk="1" hangingPunct="1"/>
            <a:r>
              <a:rPr lang="en-US" smtClean="0"/>
              <a:t>The chemical Mechanism is the LCC mechanism, and it includes 121 reactions, with 47 gas species and 19 aerosol species partitioned into 8 different size bins.</a:t>
            </a:r>
          </a:p>
          <a:p>
            <a:pPr eaLnBrk="1" hangingPunct="1"/>
            <a:endParaRPr lang="en-US" smtClean="0"/>
          </a:p>
          <a:p>
            <a:pPr eaLnBrk="1" hangingPunct="1"/>
            <a:r>
              <a:rPr lang="en-US" smtClean="0"/>
              <a:t> </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079D60E1-2D5D-4237-93E1-F95E51609024}" type="slidenum">
              <a:rPr lang="en-US"/>
              <a:pPr>
                <a:defRPr/>
              </a:pPr>
              <a:t>37</a:t>
            </a:fld>
            <a:endParaRPr lang="en-US"/>
          </a:p>
        </p:txBody>
      </p:sp>
      <p:sp>
        <p:nvSpPr>
          <p:cNvPr id="1392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2625EDF-D37B-4538-94A9-77347BF88425}" type="slidenum">
              <a:rPr lang="en-US" sz="1200"/>
              <a:pPr algn="r"/>
              <a:t>37</a:t>
            </a:fld>
            <a:endParaRPr lang="en-US" sz="1200"/>
          </a:p>
        </p:txBody>
      </p:sp>
      <p:sp>
        <p:nvSpPr>
          <p:cNvPr id="139267" name="Rectangle 2"/>
          <p:cNvSpPr>
            <a:spLocks noGrp="1" noRot="1" noChangeAspect="1" noChangeArrowheads="1" noTextEdit="1"/>
          </p:cNvSpPr>
          <p:nvPr>
            <p:ph type="sldImg"/>
          </p:nvPr>
        </p:nvSpPr>
        <p:spPr>
          <a:xfrm>
            <a:off x="1147763" y="711200"/>
            <a:ext cx="4572000" cy="3429000"/>
          </a:xfrm>
          <a:ln/>
        </p:spPr>
      </p:sp>
      <p:sp>
        <p:nvSpPr>
          <p:cNvPr id="139268" name="Rectangle 3"/>
          <p:cNvSpPr>
            <a:spLocks noGrp="1" noChangeArrowheads="1"/>
          </p:cNvSpPr>
          <p:nvPr>
            <p:ph type="body" idx="1"/>
          </p:nvPr>
        </p:nvSpPr>
        <p:spPr>
          <a:xfrm>
            <a:off x="912813" y="4367213"/>
            <a:ext cx="5032375" cy="4067175"/>
          </a:xfrm>
          <a:noFill/>
          <a:ln/>
        </p:spPr>
        <p:txBody>
          <a:bodyPr/>
          <a:lstStyle/>
          <a:p>
            <a:pPr eaLnBrk="1" hangingPunct="1"/>
            <a:r>
              <a:rPr lang="en-US" smtClean="0"/>
              <a:t>The CIT Airshed model is based on the numerical solution of the atmospheric diffusion equation in a grid of 994 columns with 5 vertical layers of variable height. The equation includes advective transport, sources and sinks, such as area or point emissions and dry deposition, chemical production/losses and size-resolved and chemically-resolved aerosol formation.</a:t>
            </a:r>
          </a:p>
          <a:p>
            <a:pPr eaLnBrk="1" hangingPunct="1"/>
            <a:endParaRPr lang="en-US" smtClean="0"/>
          </a:p>
          <a:p>
            <a:pPr eaLnBrk="1" hangingPunct="1"/>
            <a:r>
              <a:rPr lang="en-US" smtClean="0"/>
              <a:t>Meteorological conditions were obtained by processing the measurements acquired during the SACQS (Southern California Air Quality Study), in Sept. 27-29. During this period, a complete set of meteorological data was compiled. These measurements encompass temperature field, wind field, uv radiation field, and information of the terrain such as surface roughness to calculate deposition velocities, etc…</a:t>
            </a:r>
          </a:p>
          <a:p>
            <a:pPr eaLnBrk="1" hangingPunct="1"/>
            <a:endParaRPr lang="en-US" smtClean="0"/>
          </a:p>
          <a:p>
            <a:pPr eaLnBrk="1" hangingPunct="1"/>
            <a:r>
              <a:rPr lang="en-US" smtClean="0"/>
              <a:t>The chemical Mechanism is the LCC mechanism, and it includes 121 reactions, with 47 gas species and 19 aerosol species partitioned into 8 different size bins.</a:t>
            </a:r>
          </a:p>
          <a:p>
            <a:pPr eaLnBrk="1" hangingPunct="1"/>
            <a:endParaRPr lang="en-US" smtClean="0"/>
          </a:p>
          <a:p>
            <a:pPr eaLnBrk="1" hangingPunct="1"/>
            <a:r>
              <a:rPr lang="en-US" smtClean="0"/>
              <a:t> </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73906271-488B-49D6-81E0-755D22CCF356}" type="slidenum">
              <a:rPr lang="en-US"/>
              <a:pPr>
                <a:defRPr/>
              </a:pPr>
              <a:t>38</a:t>
            </a:fld>
            <a:endParaRPr lang="en-US"/>
          </a:p>
        </p:txBody>
      </p:sp>
      <p:sp>
        <p:nvSpPr>
          <p:cNvPr id="1413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57BF1C6-6B4D-47B1-920F-CF7277187013}" type="slidenum">
              <a:rPr lang="en-US" sz="1200"/>
              <a:pPr algn="r"/>
              <a:t>38</a:t>
            </a:fld>
            <a:endParaRPr lang="en-US" sz="1200"/>
          </a:p>
        </p:txBody>
      </p:sp>
      <p:sp>
        <p:nvSpPr>
          <p:cNvPr id="141315" name="Rectangle 2"/>
          <p:cNvSpPr>
            <a:spLocks noGrp="1" noRot="1" noChangeAspect="1" noChangeArrowheads="1" noTextEdit="1"/>
          </p:cNvSpPr>
          <p:nvPr>
            <p:ph type="sldImg"/>
          </p:nvPr>
        </p:nvSpPr>
        <p:spPr>
          <a:xfrm>
            <a:off x="1147763" y="711200"/>
            <a:ext cx="4572000" cy="3429000"/>
          </a:xfrm>
          <a:ln/>
        </p:spPr>
      </p:sp>
      <p:sp>
        <p:nvSpPr>
          <p:cNvPr id="141316" name="Rectangle 3"/>
          <p:cNvSpPr>
            <a:spLocks noGrp="1" noChangeArrowheads="1"/>
          </p:cNvSpPr>
          <p:nvPr>
            <p:ph type="body" idx="1"/>
          </p:nvPr>
        </p:nvSpPr>
        <p:spPr>
          <a:xfrm>
            <a:off x="912813" y="4367213"/>
            <a:ext cx="5032375" cy="4067175"/>
          </a:xfrm>
          <a:noFill/>
          <a:ln/>
        </p:spPr>
        <p:txBody>
          <a:bodyPr/>
          <a:lstStyle/>
          <a:p>
            <a:pPr eaLnBrk="1" hangingPunct="1"/>
            <a:r>
              <a:rPr lang="en-US" smtClean="0"/>
              <a:t>The CIT Airshed model is based on the numerical solution of the atmospheric diffusion equation in a grid of 994 columns with 5 vertical layers of variable height. The equation includes advective transport, sources and sinks, such as area or point emissions and dry deposition, chemical production/losses and size-resolved and chemically-resolved aerosol formation.</a:t>
            </a:r>
          </a:p>
          <a:p>
            <a:pPr eaLnBrk="1" hangingPunct="1"/>
            <a:endParaRPr lang="en-US" smtClean="0"/>
          </a:p>
          <a:p>
            <a:pPr eaLnBrk="1" hangingPunct="1"/>
            <a:r>
              <a:rPr lang="en-US" smtClean="0"/>
              <a:t>Meteorological conditions were obtained by processing the measurements acquired during the SACQS (Southern California Air Quality Study), in Sept. 27-29. During this period, a complete set of meteorological data was compiled. These measurements encompass temperature field, wind field, uv radiation field, and information of the terrain such as surface roughness to calculate deposition velocities, etc…</a:t>
            </a:r>
          </a:p>
          <a:p>
            <a:pPr eaLnBrk="1" hangingPunct="1"/>
            <a:endParaRPr lang="en-US" smtClean="0"/>
          </a:p>
          <a:p>
            <a:pPr eaLnBrk="1" hangingPunct="1"/>
            <a:r>
              <a:rPr lang="en-US" smtClean="0"/>
              <a:t>The chemical Mechanism is the LCC mechanism, and it includes 121 reactions, with 47 gas species and 19 aerosol species partitioned into 8 different size bins.</a:t>
            </a:r>
          </a:p>
          <a:p>
            <a:pPr eaLnBrk="1" hangingPunct="1"/>
            <a:endParaRPr lang="en-US" smtClean="0"/>
          </a:p>
          <a:p>
            <a:pPr eaLnBrk="1" hangingPunct="1"/>
            <a:r>
              <a:rPr lang="en-US" smtClean="0"/>
              <a:t> </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163513"/>
            <a:ext cx="2225675" cy="6353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 y="163513"/>
            <a:ext cx="6529388" cy="6353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63513"/>
            <a:ext cx="8907463" cy="608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8300" y="927100"/>
            <a:ext cx="8407400" cy="271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8300" y="3797300"/>
            <a:ext cx="8407400" cy="2719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63513"/>
            <a:ext cx="8907463" cy="608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8300" y="927100"/>
            <a:ext cx="4127500" cy="5589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27100"/>
            <a:ext cx="4127500" cy="5589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63513"/>
            <a:ext cx="8907463" cy="608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8300" y="927100"/>
            <a:ext cx="4127500" cy="5589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27100"/>
            <a:ext cx="4127500" cy="271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97300"/>
            <a:ext cx="4127500" cy="2719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tx1"/>
                </a:solidFill>
                <a:effectLs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8300" y="927100"/>
            <a:ext cx="4127500" cy="5589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27100"/>
            <a:ext cx="4127500" cy="5589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tx1"/>
                </a:solidFill>
                <a:effectLs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163513"/>
            <a:ext cx="2225675" cy="6353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 y="163513"/>
            <a:ext cx="6529388" cy="6353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63513"/>
            <a:ext cx="8907463" cy="608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8300" y="927100"/>
            <a:ext cx="8407400" cy="271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8300" y="3797300"/>
            <a:ext cx="8407400" cy="2719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63513"/>
            <a:ext cx="8907463" cy="608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8300" y="927100"/>
            <a:ext cx="4127500" cy="5589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27100"/>
            <a:ext cx="4127500" cy="5589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63513"/>
            <a:ext cx="8907463" cy="608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8300" y="927100"/>
            <a:ext cx="4127500" cy="5589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27100"/>
            <a:ext cx="4127500" cy="271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97300"/>
            <a:ext cx="4127500" cy="2719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8300" y="927100"/>
            <a:ext cx="4127500" cy="5589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27100"/>
            <a:ext cx="4127500" cy="5589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oleObject" Target="../embeddings/oleObject2.bin"/><Relationship Id="rId2" Type="http://schemas.openxmlformats.org/officeDocument/2006/relationships/slideLayout" Target="../slideLayouts/slideLayout16.xml"/><Relationship Id="rId16" Type="http://schemas.openxmlformats.org/officeDocument/2006/relationships/vmlDrawing" Target="../drawings/vmlDrawing2.v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122238" y="163513"/>
            <a:ext cx="8907462" cy="608012"/>
          </a:xfrm>
          <a:prstGeom prst="rect">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lin ang="18900000" scaled="1"/>
            <a:tileRect/>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9269" tIns="49635" rIns="99269" bIns="49635" numCol="1" anchor="ctr" anchorCtr="0" compatLnSpc="1">
            <a:prstTxWarp prst="textNoShape">
              <a:avLst/>
            </a:prstTxWarp>
          </a:bodyPr>
          <a:lstStyle/>
          <a:p>
            <a:pPr lvl="0"/>
            <a:r>
              <a:rPr lang="en-US" smtClean="0"/>
              <a:t>Click to edit Master title style</a:t>
            </a:r>
          </a:p>
        </p:txBody>
      </p:sp>
      <p:sp>
        <p:nvSpPr>
          <p:cNvPr id="143363" name="Rectangle 3"/>
          <p:cNvSpPr>
            <a:spLocks noGrp="1" noChangeArrowheads="1"/>
          </p:cNvSpPr>
          <p:nvPr>
            <p:ph type="body" idx="1"/>
          </p:nvPr>
        </p:nvSpPr>
        <p:spPr bwMode="auto">
          <a:xfrm>
            <a:off x="152400" y="838200"/>
            <a:ext cx="8839200" cy="5678488"/>
          </a:xfrm>
          <a:prstGeom prst="rect">
            <a:avLst/>
          </a:prstGeom>
          <a:noFill/>
          <a:ln w="9525">
            <a:noFill/>
            <a:miter lim="800000"/>
            <a:headEnd/>
            <a:tailEnd/>
          </a:ln>
          <a:effec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4" tIns="45707" rIns="91414" bIns="45707" numCol="1" anchor="t" anchorCtr="0" compatLnSpc="1">
            <a:prstTxWarp prst="textNoShape">
              <a:avLst/>
            </a:prstTxWarp>
          </a:bodyPr>
          <a:lstStyle>
            <a:lvl1pPr algn="l" eaLnBrk="0" hangingPunct="0">
              <a:defRPr sz="1400">
                <a:latin typeface="Times New Roman" pitchFamily="18" charset="0"/>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4" tIns="45707" rIns="91414" bIns="45707" numCol="1" anchor="t" anchorCtr="0" compatLnSpc="1">
            <a:prstTxWarp prst="textNoShape">
              <a:avLst/>
            </a:prstTxWarp>
          </a:bodyPr>
          <a:lstStyle>
            <a:lvl1pPr algn="ctr" eaLnBrk="0" hangingPunct="0">
              <a:defRPr sz="1400">
                <a:latin typeface="Times New Roman" pitchFamily="18" charset="0"/>
                <a:cs typeface="+mn-cs"/>
              </a:defRPr>
            </a:lvl1pPr>
          </a:lstStyle>
          <a:p>
            <a:pPr>
              <a:defRPr/>
            </a:pPr>
            <a:endParaRPr lang="en-US"/>
          </a:p>
        </p:txBody>
      </p:sp>
      <p:sp>
        <p:nvSpPr>
          <p:cNvPr id="143366" name="Rectangle 6"/>
          <p:cNvSpPr>
            <a:spLocks noChangeArrowheads="1"/>
          </p:cNvSpPr>
          <p:nvPr/>
        </p:nvSpPr>
        <p:spPr bwMode="auto">
          <a:xfrm>
            <a:off x="69850" y="6599238"/>
            <a:ext cx="6238875" cy="327025"/>
          </a:xfrm>
          <a:prstGeom prst="rect">
            <a:avLst/>
          </a:prstGeom>
          <a:noFill/>
          <a:ln w="9525">
            <a:noFill/>
            <a:miter lim="800000"/>
            <a:headEnd/>
            <a:tailEnd/>
          </a:ln>
          <a:effectLst/>
        </p:spPr>
        <p:txBody>
          <a:bodyPr lIns="84198" tIns="42099" rIns="84198" bIns="42099"/>
          <a:lstStyle/>
          <a:p>
            <a:pPr defTabSz="841375">
              <a:defRPr/>
            </a:pPr>
            <a:r>
              <a:rPr lang="en-US" sz="1100" b="1">
                <a:latin typeface="Times New Roman" pitchFamily="18" charset="0"/>
                <a:cs typeface="+mn-cs"/>
              </a:rPr>
              <a:t>Advanced Power and Energy Program, Computational Environmental Sciences Laboratory - UCI</a:t>
            </a:r>
          </a:p>
        </p:txBody>
      </p:sp>
      <p:sp>
        <p:nvSpPr>
          <p:cNvPr id="143367" name="Line 7"/>
          <p:cNvSpPr>
            <a:spLocks noChangeShapeType="1"/>
          </p:cNvSpPr>
          <p:nvPr/>
        </p:nvSpPr>
        <p:spPr bwMode="auto">
          <a:xfrm>
            <a:off x="138113" y="6599238"/>
            <a:ext cx="5822950" cy="0"/>
          </a:xfrm>
          <a:prstGeom prst="line">
            <a:avLst/>
          </a:prstGeom>
          <a:noFill/>
          <a:ln w="38100">
            <a:solidFill>
              <a:schemeClr val="tx1"/>
            </a:solidFill>
            <a:round/>
            <a:headEnd/>
            <a:tailEnd/>
          </a:ln>
          <a:effectLst/>
        </p:spPr>
        <p:txBody>
          <a:bodyPr/>
          <a:lstStyle/>
          <a:p>
            <a:pPr algn="ctr" eaLnBrk="0" hangingPunct="0">
              <a:defRPr/>
            </a:pPr>
            <a:endParaRPr lang="en-US">
              <a:cs typeface="+mn-cs"/>
            </a:endParaRPr>
          </a:p>
        </p:txBody>
      </p:sp>
      <p:graphicFrame>
        <p:nvGraphicFramePr>
          <p:cNvPr id="1026" name="Object 8"/>
          <p:cNvGraphicFramePr>
            <a:graphicFrameLocks noChangeAspect="1"/>
          </p:cNvGraphicFramePr>
          <p:nvPr/>
        </p:nvGraphicFramePr>
        <p:xfrm>
          <a:off x="8443913" y="6153150"/>
          <a:ext cx="654050" cy="650875"/>
        </p:xfrm>
        <a:graphic>
          <a:graphicData uri="http://schemas.openxmlformats.org/presentationml/2006/ole">
            <p:oleObj spid="_x0000_s1026" name="Photo Editor Photo" r:id="rId17" imgW="6144483" imgH="6114286" progId="">
              <p:embed/>
            </p:oleObj>
          </a:graphicData>
        </a:graphic>
      </p:graphicFrame>
      <p:sp>
        <p:nvSpPr>
          <p:cNvPr id="143369" name="Text Box 9"/>
          <p:cNvSpPr txBox="1">
            <a:spLocks noChangeArrowheads="1"/>
          </p:cNvSpPr>
          <p:nvPr userDrawn="1"/>
        </p:nvSpPr>
        <p:spPr bwMode="auto">
          <a:xfrm>
            <a:off x="7104063" y="6446838"/>
            <a:ext cx="727075" cy="360362"/>
          </a:xfrm>
          <a:prstGeom prst="rect">
            <a:avLst/>
          </a:prstGeom>
          <a:noFill/>
          <a:ln w="12700">
            <a:noFill/>
            <a:miter lim="800000"/>
            <a:headEnd type="none" w="sm" len="sm"/>
            <a:tailEnd type="none" w="sm" len="sm"/>
          </a:ln>
          <a:effectLst/>
        </p:spPr>
        <p:txBody>
          <a:bodyPr wrap="none" lIns="84198" tIns="42099" rIns="84198" bIns="42099">
            <a:spAutoFit/>
          </a:bodyPr>
          <a:lstStyle/>
          <a:p>
            <a:pPr defTabSz="841375" eaLnBrk="0" hangingPunct="0">
              <a:defRPr/>
            </a:pPr>
            <a:fld id="{35B85AE4-4B1F-4C2E-9E15-FC10D1CD78C8}" type="slidenum">
              <a:rPr lang="en-US">
                <a:latin typeface="Times New Roman" pitchFamily="18" charset="0"/>
                <a:cs typeface="+mn-cs"/>
              </a:rPr>
              <a:pPr defTabSz="841375" eaLnBrk="0" hangingPunct="0">
                <a:defRPr/>
              </a:pPr>
              <a:t>‹#›</a:t>
            </a:fld>
            <a:r>
              <a:rPr lang="en-US" dirty="0">
                <a:latin typeface="Times New Roman" pitchFamily="18" charset="0"/>
                <a:cs typeface="+mn-cs"/>
              </a:rPr>
              <a:t>/20</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iming>
    <p:tnLst>
      <p:par>
        <p:cTn id="1" dur="indefinite" restart="never" nodeType="tmRoot"/>
      </p:par>
    </p:tnLst>
  </p:timing>
  <p:txStyles>
    <p:titleStyle>
      <a:lvl1pPr algn="ctr" defTabSz="990600" rtl="0" eaLnBrk="0" fontAlgn="base" hangingPunct="0">
        <a:spcBef>
          <a:spcPct val="0"/>
        </a:spcBef>
        <a:spcAft>
          <a:spcPct val="0"/>
        </a:spcAft>
        <a:defRPr lang="en-US" sz="3200" b="1">
          <a:solidFill>
            <a:schemeClr val="bg1"/>
          </a:solidFill>
          <a:latin typeface="+mj-lt"/>
          <a:ea typeface="+mj-ea"/>
          <a:cs typeface="+mj-cs"/>
        </a:defRPr>
      </a:lvl1pPr>
      <a:lvl2pPr algn="ctr" defTabSz="990600"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2pPr>
      <a:lvl3pPr algn="ctr" defTabSz="990600"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3pPr>
      <a:lvl4pPr algn="ctr" defTabSz="990600"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4pPr>
      <a:lvl5pPr algn="ctr" defTabSz="990600"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5pPr>
      <a:lvl6pPr marL="457200" algn="ctr" rtl="0" fontAlgn="base">
        <a:spcBef>
          <a:spcPct val="0"/>
        </a:spcBef>
        <a:spcAft>
          <a:spcPct val="0"/>
        </a:spcAft>
        <a:defRPr sz="2900" b="1">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2900" b="1">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2900" b="1">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2900" b="1">
          <a:solidFill>
            <a:schemeClr val="bg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SzPct val="130000"/>
        <a:buChar char="•"/>
        <a:defRPr sz="2200" b="1">
          <a:solidFill>
            <a:srgbClr val="3333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Arial" charset="0"/>
        <a:buChar char="–"/>
        <a:defRPr sz="2000" b="1">
          <a:solidFill>
            <a:srgbClr val="333399"/>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SzPct val="130000"/>
        <a:buChar char="•"/>
        <a:defRPr b="1">
          <a:solidFill>
            <a:schemeClr val="tx1"/>
          </a:solidFill>
          <a:latin typeface="+mn-lt"/>
        </a:defRPr>
      </a:lvl3pPr>
      <a:lvl4pPr marL="1600200" indent="-228600" algn="l" rtl="0" eaLnBrk="0" fontAlgn="base" hangingPunct="0">
        <a:spcBef>
          <a:spcPct val="20000"/>
        </a:spcBef>
        <a:spcAft>
          <a:spcPct val="0"/>
        </a:spcAft>
        <a:buSzPct val="130000"/>
        <a:buFont typeface="Arial" charset="0"/>
        <a:buChar char="–"/>
        <a:defRPr sz="1500" b="1">
          <a:solidFill>
            <a:schemeClr val="tx1"/>
          </a:solidFill>
          <a:latin typeface="+mn-lt"/>
        </a:defRPr>
      </a:lvl4pPr>
      <a:lvl5pPr marL="2057400" indent="-228600" algn="l" rtl="0" eaLnBrk="0" fontAlgn="base" hangingPunct="0">
        <a:spcBef>
          <a:spcPct val="20000"/>
        </a:spcBef>
        <a:spcAft>
          <a:spcPct val="0"/>
        </a:spcAft>
        <a:buSzPct val="130000"/>
        <a:buChar char="»"/>
        <a:defRPr sz="1300" b="1">
          <a:solidFill>
            <a:schemeClr val="tx1"/>
          </a:solidFill>
          <a:latin typeface="+mn-lt"/>
        </a:defRPr>
      </a:lvl5pPr>
      <a:lvl6pPr marL="2514600" indent="-228600" algn="l" rtl="0" fontAlgn="base">
        <a:spcBef>
          <a:spcPct val="20000"/>
        </a:spcBef>
        <a:spcAft>
          <a:spcPct val="0"/>
        </a:spcAft>
        <a:buSzPct val="130000"/>
        <a:buChar char="»"/>
        <a:defRPr sz="1300" b="1">
          <a:solidFill>
            <a:schemeClr val="tx1"/>
          </a:solidFill>
          <a:latin typeface="+mn-lt"/>
        </a:defRPr>
      </a:lvl6pPr>
      <a:lvl7pPr marL="2971800" indent="-228600" algn="l" rtl="0" fontAlgn="base">
        <a:spcBef>
          <a:spcPct val="20000"/>
        </a:spcBef>
        <a:spcAft>
          <a:spcPct val="0"/>
        </a:spcAft>
        <a:buSzPct val="130000"/>
        <a:buChar char="»"/>
        <a:defRPr sz="1300" b="1">
          <a:solidFill>
            <a:schemeClr val="tx1"/>
          </a:solidFill>
          <a:latin typeface="+mn-lt"/>
        </a:defRPr>
      </a:lvl7pPr>
      <a:lvl8pPr marL="3429000" indent="-228600" algn="l" rtl="0" fontAlgn="base">
        <a:spcBef>
          <a:spcPct val="20000"/>
        </a:spcBef>
        <a:spcAft>
          <a:spcPct val="0"/>
        </a:spcAft>
        <a:buSzPct val="130000"/>
        <a:buChar char="»"/>
        <a:defRPr sz="1300" b="1">
          <a:solidFill>
            <a:schemeClr val="tx1"/>
          </a:solidFill>
          <a:latin typeface="+mn-lt"/>
        </a:defRPr>
      </a:lvl8pPr>
      <a:lvl9pPr marL="3886200" indent="-228600" algn="l" rtl="0" fontAlgn="base">
        <a:spcBef>
          <a:spcPct val="20000"/>
        </a:spcBef>
        <a:spcAft>
          <a:spcPct val="0"/>
        </a:spcAft>
        <a:buSzPct val="130000"/>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101600" y="163513"/>
            <a:ext cx="8907463" cy="608012"/>
          </a:xfrm>
          <a:prstGeom prst="rect">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lin ang="18900000" scaled="1"/>
            <a:tileRect/>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9269" tIns="49635" rIns="99269" bIns="49635" numCol="1" anchor="ctr" anchorCtr="0" compatLnSpc="1">
            <a:prstTxWarp prst="textNoShape">
              <a:avLst/>
            </a:prstTxWarp>
          </a:bodyPr>
          <a:lstStyle/>
          <a:p>
            <a:pPr lvl="0"/>
            <a:r>
              <a:rPr lang="en-US" smtClean="0"/>
              <a:t>Click to edit Master title style</a:t>
            </a:r>
          </a:p>
        </p:txBody>
      </p:sp>
      <p:sp>
        <p:nvSpPr>
          <p:cNvPr id="143363" name="Rectangle 3"/>
          <p:cNvSpPr>
            <a:spLocks noGrp="1" noChangeArrowheads="1"/>
          </p:cNvSpPr>
          <p:nvPr>
            <p:ph type="body" idx="1"/>
          </p:nvPr>
        </p:nvSpPr>
        <p:spPr bwMode="auto">
          <a:xfrm>
            <a:off x="368300" y="927100"/>
            <a:ext cx="8407400" cy="5589588"/>
          </a:xfrm>
          <a:prstGeom prst="rect">
            <a:avLst/>
          </a:prstGeom>
          <a:noFill/>
          <a:ln w="9525">
            <a:noFill/>
            <a:miter lim="800000"/>
            <a:headEnd/>
            <a:tailEnd/>
          </a:ln>
          <a:effec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4" tIns="45707" rIns="91414" bIns="45707" numCol="1" anchor="t" anchorCtr="0" compatLnSpc="1">
            <a:prstTxWarp prst="textNoShape">
              <a:avLst/>
            </a:prstTxWarp>
          </a:bodyPr>
          <a:lstStyle>
            <a:lvl1pPr algn="l" eaLnBrk="0" hangingPunct="0">
              <a:defRPr sz="1400">
                <a:solidFill>
                  <a:srgbClr val="000000"/>
                </a:solidFill>
                <a:latin typeface="Times New Roman" pitchFamily="18" charset="0"/>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4" tIns="45707" rIns="91414" bIns="45707"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143366" name="Rectangle 6"/>
          <p:cNvSpPr>
            <a:spLocks noChangeArrowheads="1"/>
          </p:cNvSpPr>
          <p:nvPr/>
        </p:nvSpPr>
        <p:spPr bwMode="auto">
          <a:xfrm>
            <a:off x="69850" y="6599238"/>
            <a:ext cx="6238875" cy="327025"/>
          </a:xfrm>
          <a:prstGeom prst="rect">
            <a:avLst/>
          </a:prstGeom>
          <a:noFill/>
          <a:ln w="9525">
            <a:noFill/>
            <a:miter lim="800000"/>
            <a:headEnd/>
            <a:tailEnd/>
          </a:ln>
          <a:effectLst/>
        </p:spPr>
        <p:txBody>
          <a:bodyPr lIns="84198" tIns="42099" rIns="84198" bIns="42099"/>
          <a:lstStyle/>
          <a:p>
            <a:pPr defTabSz="841375">
              <a:defRPr/>
            </a:pPr>
            <a:r>
              <a:rPr lang="en-US" sz="1100" b="1">
                <a:solidFill>
                  <a:srgbClr val="000000"/>
                </a:solidFill>
                <a:latin typeface="Times New Roman" pitchFamily="18" charset="0"/>
              </a:rPr>
              <a:t>Advanced Power and Energy Program, Computational Environmental Sciences Laboratory - UCI</a:t>
            </a:r>
          </a:p>
        </p:txBody>
      </p:sp>
      <p:sp>
        <p:nvSpPr>
          <p:cNvPr id="143367" name="Line 7"/>
          <p:cNvSpPr>
            <a:spLocks noChangeShapeType="1"/>
          </p:cNvSpPr>
          <p:nvPr/>
        </p:nvSpPr>
        <p:spPr bwMode="auto">
          <a:xfrm>
            <a:off x="138113" y="6599238"/>
            <a:ext cx="5822950" cy="0"/>
          </a:xfrm>
          <a:prstGeom prst="line">
            <a:avLst/>
          </a:prstGeom>
          <a:noFill/>
          <a:ln w="38100">
            <a:solidFill>
              <a:schemeClr val="tx1"/>
            </a:solidFill>
            <a:round/>
            <a:headEnd/>
            <a:tailEnd/>
          </a:ln>
          <a:effectLst/>
        </p:spPr>
        <p:txBody>
          <a:bodyPr/>
          <a:lstStyle/>
          <a:p>
            <a:pPr algn="ctr" eaLnBrk="0" hangingPunct="0">
              <a:defRPr/>
            </a:pPr>
            <a:endParaRPr lang="en-US">
              <a:solidFill>
                <a:srgbClr val="000000"/>
              </a:solidFill>
            </a:endParaRPr>
          </a:p>
        </p:txBody>
      </p:sp>
      <p:graphicFrame>
        <p:nvGraphicFramePr>
          <p:cNvPr id="78850" name="Object 8"/>
          <p:cNvGraphicFramePr>
            <a:graphicFrameLocks noChangeAspect="1"/>
          </p:cNvGraphicFramePr>
          <p:nvPr/>
        </p:nvGraphicFramePr>
        <p:xfrm>
          <a:off x="8443913" y="6153150"/>
          <a:ext cx="654050" cy="650875"/>
        </p:xfrm>
        <a:graphic>
          <a:graphicData uri="http://schemas.openxmlformats.org/presentationml/2006/ole">
            <p:oleObj spid="_x0000_s78850" name="Photo Editor Photo" r:id="rId17" imgW="6144483" imgH="6114286" progId="">
              <p:embed/>
            </p:oleObj>
          </a:graphicData>
        </a:graphic>
      </p:graphicFrame>
      <p:sp>
        <p:nvSpPr>
          <p:cNvPr id="143369" name="Text Box 9"/>
          <p:cNvSpPr txBox="1">
            <a:spLocks noChangeArrowheads="1"/>
          </p:cNvSpPr>
          <p:nvPr userDrawn="1"/>
        </p:nvSpPr>
        <p:spPr bwMode="auto">
          <a:xfrm>
            <a:off x="7104063" y="6446838"/>
            <a:ext cx="727075" cy="360362"/>
          </a:xfrm>
          <a:prstGeom prst="rect">
            <a:avLst/>
          </a:prstGeom>
          <a:noFill/>
          <a:ln w="12700">
            <a:noFill/>
            <a:miter lim="800000"/>
            <a:headEnd type="none" w="sm" len="sm"/>
            <a:tailEnd type="none" w="sm" len="sm"/>
          </a:ln>
          <a:effectLst/>
        </p:spPr>
        <p:txBody>
          <a:bodyPr wrap="none" lIns="84198" tIns="42099" rIns="84198" bIns="42099">
            <a:spAutoFit/>
          </a:bodyPr>
          <a:lstStyle/>
          <a:p>
            <a:pPr defTabSz="841375" eaLnBrk="0" hangingPunct="0">
              <a:defRPr/>
            </a:pPr>
            <a:fld id="{AA44702F-2C64-4415-8D5F-164EDE0DDE27}" type="slidenum">
              <a:rPr lang="en-US">
                <a:solidFill>
                  <a:srgbClr val="000000"/>
                </a:solidFill>
                <a:latin typeface="Times New Roman" pitchFamily="18" charset="0"/>
              </a:rPr>
              <a:pPr defTabSz="841375" eaLnBrk="0" hangingPunct="0">
                <a:defRPr/>
              </a:pPr>
              <a:t>‹#›</a:t>
            </a:fld>
            <a:r>
              <a:rPr lang="en-US" dirty="0">
                <a:solidFill>
                  <a:srgbClr val="000000"/>
                </a:solidFill>
                <a:latin typeface="Times New Roman" pitchFamily="18" charset="0"/>
              </a:rPr>
              <a:t>/20</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iming>
    <p:tnLst>
      <p:par>
        <p:cTn id="1" dur="indefinite" restart="never" nodeType="tmRoot"/>
      </p:par>
    </p:tnLst>
  </p:timing>
  <p:txStyles>
    <p:titleStyle>
      <a:lvl1pPr algn="ctr" defTabSz="990600" rtl="0" eaLnBrk="0" fontAlgn="base" hangingPunct="0">
        <a:spcBef>
          <a:spcPct val="0"/>
        </a:spcBef>
        <a:spcAft>
          <a:spcPct val="0"/>
        </a:spcAft>
        <a:defRPr lang="en-US" sz="3200" b="1">
          <a:solidFill>
            <a:schemeClr val="bg1"/>
          </a:solidFill>
          <a:latin typeface="+mj-lt"/>
          <a:ea typeface="+mj-ea"/>
          <a:cs typeface="+mj-cs"/>
        </a:defRPr>
      </a:lvl1pPr>
      <a:lvl2pPr algn="ctr" defTabSz="990600"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2pPr>
      <a:lvl3pPr algn="ctr" defTabSz="990600"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3pPr>
      <a:lvl4pPr algn="ctr" defTabSz="990600"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4pPr>
      <a:lvl5pPr algn="ctr" defTabSz="990600"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charset="0"/>
        </a:defRPr>
      </a:lvl5pPr>
      <a:lvl6pPr marL="457200" algn="ctr" rtl="0" fontAlgn="base">
        <a:spcBef>
          <a:spcPct val="0"/>
        </a:spcBef>
        <a:spcAft>
          <a:spcPct val="0"/>
        </a:spcAft>
        <a:defRPr sz="2900" b="1">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2900" b="1">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2900" b="1">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2900" b="1">
          <a:solidFill>
            <a:schemeClr val="bg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SzPct val="130000"/>
        <a:buChar char="•"/>
        <a:defRPr sz="2200" b="1">
          <a:solidFill>
            <a:srgbClr val="3333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Arial" charset="0"/>
        <a:buChar char="–"/>
        <a:defRPr sz="2000" b="1">
          <a:solidFill>
            <a:srgbClr val="333399"/>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SzPct val="130000"/>
        <a:buChar char="•"/>
        <a:defRPr b="1">
          <a:solidFill>
            <a:schemeClr val="tx1"/>
          </a:solidFill>
          <a:latin typeface="+mn-lt"/>
        </a:defRPr>
      </a:lvl3pPr>
      <a:lvl4pPr marL="1600200" indent="-228600" algn="l" rtl="0" eaLnBrk="0" fontAlgn="base" hangingPunct="0">
        <a:spcBef>
          <a:spcPct val="20000"/>
        </a:spcBef>
        <a:spcAft>
          <a:spcPct val="0"/>
        </a:spcAft>
        <a:buSzPct val="130000"/>
        <a:buFont typeface="Arial" charset="0"/>
        <a:buChar char="–"/>
        <a:defRPr sz="1500" b="1">
          <a:solidFill>
            <a:schemeClr val="tx1"/>
          </a:solidFill>
          <a:latin typeface="+mn-lt"/>
        </a:defRPr>
      </a:lvl4pPr>
      <a:lvl5pPr marL="2057400" indent="-228600" algn="l" rtl="0" eaLnBrk="0" fontAlgn="base" hangingPunct="0">
        <a:spcBef>
          <a:spcPct val="20000"/>
        </a:spcBef>
        <a:spcAft>
          <a:spcPct val="0"/>
        </a:spcAft>
        <a:buSzPct val="130000"/>
        <a:buChar char="»"/>
        <a:defRPr sz="1300" b="1">
          <a:solidFill>
            <a:schemeClr val="tx1"/>
          </a:solidFill>
          <a:latin typeface="+mn-lt"/>
        </a:defRPr>
      </a:lvl5pPr>
      <a:lvl6pPr marL="2514600" indent="-228600" algn="l" rtl="0" fontAlgn="base">
        <a:spcBef>
          <a:spcPct val="20000"/>
        </a:spcBef>
        <a:spcAft>
          <a:spcPct val="0"/>
        </a:spcAft>
        <a:buSzPct val="130000"/>
        <a:buChar char="»"/>
        <a:defRPr sz="1300" b="1">
          <a:solidFill>
            <a:schemeClr val="tx1"/>
          </a:solidFill>
          <a:latin typeface="+mn-lt"/>
        </a:defRPr>
      </a:lvl6pPr>
      <a:lvl7pPr marL="2971800" indent="-228600" algn="l" rtl="0" fontAlgn="base">
        <a:spcBef>
          <a:spcPct val="20000"/>
        </a:spcBef>
        <a:spcAft>
          <a:spcPct val="0"/>
        </a:spcAft>
        <a:buSzPct val="130000"/>
        <a:buChar char="»"/>
        <a:defRPr sz="1300" b="1">
          <a:solidFill>
            <a:schemeClr val="tx1"/>
          </a:solidFill>
          <a:latin typeface="+mn-lt"/>
        </a:defRPr>
      </a:lvl7pPr>
      <a:lvl8pPr marL="3429000" indent="-228600" algn="l" rtl="0" fontAlgn="base">
        <a:spcBef>
          <a:spcPct val="20000"/>
        </a:spcBef>
        <a:spcAft>
          <a:spcPct val="0"/>
        </a:spcAft>
        <a:buSzPct val="130000"/>
        <a:buChar char="»"/>
        <a:defRPr sz="1300" b="1">
          <a:solidFill>
            <a:schemeClr val="tx1"/>
          </a:solidFill>
          <a:latin typeface="+mn-lt"/>
        </a:defRPr>
      </a:lvl8pPr>
      <a:lvl9pPr marL="3886200" indent="-228600" algn="l" rtl="0" fontAlgn="base">
        <a:spcBef>
          <a:spcPct val="20000"/>
        </a:spcBef>
        <a:spcAft>
          <a:spcPct val="0"/>
        </a:spcAft>
        <a:buSzPct val="130000"/>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vmlDrawing" Target="../drawings/vmlDrawing3.vml"/><Relationship Id="rId5" Type="http://schemas.openxmlformats.org/officeDocument/2006/relationships/image" Target="../media/image2.jpeg"/><Relationship Id="rId4"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5.png"/><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2"/>
          <p:cNvSpPr txBox="1">
            <a:spLocks noChangeArrowheads="1"/>
          </p:cNvSpPr>
          <p:nvPr/>
        </p:nvSpPr>
        <p:spPr bwMode="auto">
          <a:xfrm>
            <a:off x="25400" y="4932363"/>
            <a:ext cx="9118600" cy="1531937"/>
          </a:xfrm>
          <a:prstGeom prst="rect">
            <a:avLst/>
          </a:prstGeom>
          <a:noFill/>
          <a:ln w="12700">
            <a:noFill/>
            <a:miter lim="800000"/>
            <a:headEnd type="none" w="sm" len="sm"/>
            <a:tailEnd type="none" w="sm" len="sm"/>
          </a:ln>
        </p:spPr>
        <p:txBody>
          <a:bodyPr lIns="91420" tIns="45711" rIns="91420" bIns="45711">
            <a:spAutoFit/>
          </a:bodyPr>
          <a:lstStyle/>
          <a:p>
            <a:pPr algn="ctr">
              <a:spcBef>
                <a:spcPct val="10000"/>
              </a:spcBef>
            </a:pPr>
            <a:r>
              <a:rPr lang="en-US" b="1">
                <a:solidFill>
                  <a:srgbClr val="333399"/>
                </a:solidFill>
                <a:latin typeface="Arial" charset="0"/>
              </a:rPr>
              <a:t>Advanced Power and Energy Program</a:t>
            </a:r>
          </a:p>
          <a:p>
            <a:pPr algn="ctr">
              <a:spcBef>
                <a:spcPct val="10000"/>
              </a:spcBef>
            </a:pPr>
            <a:r>
              <a:rPr lang="en-US" b="1">
                <a:solidFill>
                  <a:srgbClr val="333399"/>
                </a:solidFill>
                <a:latin typeface="Arial" charset="0"/>
              </a:rPr>
              <a:t>Computational Environmental Sciences Laboratory</a:t>
            </a:r>
          </a:p>
          <a:p>
            <a:pPr algn="ctr">
              <a:spcBef>
                <a:spcPct val="10000"/>
              </a:spcBef>
            </a:pPr>
            <a:r>
              <a:rPr lang="en-US" b="1">
                <a:solidFill>
                  <a:srgbClr val="333399"/>
                </a:solidFill>
                <a:latin typeface="Arial" charset="0"/>
              </a:rPr>
              <a:t>University of California, Irvine</a:t>
            </a:r>
          </a:p>
          <a:p>
            <a:pPr algn="ctr">
              <a:spcBef>
                <a:spcPct val="10000"/>
              </a:spcBef>
            </a:pPr>
            <a:endParaRPr lang="en-US" sz="800" b="1">
              <a:solidFill>
                <a:srgbClr val="333399"/>
              </a:solidFill>
              <a:latin typeface="Arial" charset="0"/>
            </a:endParaRPr>
          </a:p>
          <a:p>
            <a:pPr algn="ctr">
              <a:spcBef>
                <a:spcPts val="1200"/>
              </a:spcBef>
            </a:pPr>
            <a:r>
              <a:rPr lang="en-US" b="1">
                <a:solidFill>
                  <a:srgbClr val="333399"/>
                </a:solidFill>
                <a:latin typeface="Arial" charset="0"/>
              </a:rPr>
              <a:t>October 26, 2011</a:t>
            </a:r>
          </a:p>
        </p:txBody>
      </p:sp>
      <p:sp>
        <p:nvSpPr>
          <p:cNvPr id="79876" name="Rectangle 3"/>
          <p:cNvSpPr>
            <a:spLocks noGrp="1" noChangeArrowheads="1"/>
          </p:cNvSpPr>
          <p:nvPr>
            <p:ph type="body" idx="4294967295"/>
          </p:nvPr>
        </p:nvSpPr>
        <p:spPr>
          <a:xfrm>
            <a:off x="533400" y="4038600"/>
            <a:ext cx="8408988" cy="838200"/>
          </a:xfrm>
          <a:noFill/>
        </p:spPr>
        <p:txBody>
          <a:bodyPr/>
          <a:lstStyle/>
          <a:p>
            <a:pPr algn="ctr" eaLnBrk="1" hangingPunct="1">
              <a:buFontTx/>
              <a:buNone/>
            </a:pPr>
            <a:r>
              <a:rPr lang="en-US" sz="2000" u="sng" smtClean="0">
                <a:effectLst/>
              </a:rPr>
              <a:t>Marc Carreras-Sospedra</a:t>
            </a:r>
            <a:r>
              <a:rPr lang="en-US" sz="2000" smtClean="0">
                <a:effectLst/>
              </a:rPr>
              <a:t>, Michael MacKinnon,</a:t>
            </a:r>
          </a:p>
          <a:p>
            <a:pPr algn="ctr" eaLnBrk="1" hangingPunct="1">
              <a:buFontTx/>
              <a:buNone/>
            </a:pPr>
            <a:r>
              <a:rPr lang="en-US" sz="2000" smtClean="0">
                <a:effectLst/>
              </a:rPr>
              <a:t>Jack Brouwer, Donald Dabdub </a:t>
            </a:r>
          </a:p>
        </p:txBody>
      </p:sp>
      <p:graphicFrame>
        <p:nvGraphicFramePr>
          <p:cNvPr id="79874" name="Object 4"/>
          <p:cNvGraphicFramePr>
            <a:graphicFrameLocks noChangeAspect="1"/>
          </p:cNvGraphicFramePr>
          <p:nvPr/>
        </p:nvGraphicFramePr>
        <p:xfrm>
          <a:off x="1600200" y="2109788"/>
          <a:ext cx="1784350" cy="1776412"/>
        </p:xfrm>
        <a:graphic>
          <a:graphicData uri="http://schemas.openxmlformats.org/presentationml/2006/ole">
            <p:oleObj spid="_x0000_s79874" name="Photo Editor Photo" r:id="rId4" imgW="6144483" imgH="6114286" progId="">
              <p:embed/>
            </p:oleObj>
          </a:graphicData>
        </a:graphic>
      </p:graphicFrame>
      <p:sp>
        <p:nvSpPr>
          <p:cNvPr id="144389" name="Text Box 5"/>
          <p:cNvSpPr txBox="1">
            <a:spLocks noChangeArrowheads="1"/>
          </p:cNvSpPr>
          <p:nvPr/>
        </p:nvSpPr>
        <p:spPr bwMode="auto">
          <a:xfrm>
            <a:off x="125413" y="155575"/>
            <a:ext cx="8920162" cy="1754308"/>
          </a:xfrm>
          <a:prstGeom prst="rect">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lin ang="18900000" scaled="1"/>
            <a:tileRect/>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9269" tIns="49635" rIns="99269" bIns="49635" anchor="ctr"/>
          <a:lstStyle/>
          <a:p>
            <a:pPr algn="ctr" defTabSz="992118">
              <a:defRPr/>
            </a:pPr>
            <a:r>
              <a:rPr lang="en-US" sz="3600" b="1" dirty="0">
                <a:solidFill>
                  <a:srgbClr val="FFFFFF"/>
                </a:solidFill>
                <a:latin typeface="Arial"/>
              </a:rPr>
              <a:t>Effects of Climate Change and Greenhouse Gas Mitigation Strategies on Air Quality</a:t>
            </a:r>
          </a:p>
        </p:txBody>
      </p:sp>
      <p:grpSp>
        <p:nvGrpSpPr>
          <p:cNvPr id="79880" name="Group 7"/>
          <p:cNvGrpSpPr>
            <a:grpSpLocks/>
          </p:cNvGrpSpPr>
          <p:nvPr/>
        </p:nvGrpSpPr>
        <p:grpSpPr bwMode="auto">
          <a:xfrm>
            <a:off x="4191000" y="2185988"/>
            <a:ext cx="3479800" cy="1638300"/>
            <a:chOff x="4191000" y="1524000"/>
            <a:chExt cx="3479597" cy="1638605"/>
          </a:xfrm>
        </p:grpSpPr>
        <p:pic>
          <p:nvPicPr>
            <p:cNvPr id="79881" name="Picture 4" descr="C:\WINDOWS\Desktop\April Powerpoint\August\Starblock.jpg"/>
            <p:cNvPicPr>
              <a:picLocks noChangeAspect="1" noChangeArrowheads="1"/>
            </p:cNvPicPr>
            <p:nvPr/>
          </p:nvPicPr>
          <p:blipFill>
            <a:blip r:embed="rId5"/>
            <a:srcRect/>
            <a:stretch>
              <a:fillRect/>
            </a:stretch>
          </p:blipFill>
          <p:spPr bwMode="auto">
            <a:xfrm>
              <a:off x="4191000" y="1524000"/>
              <a:ext cx="3479597" cy="1638605"/>
            </a:xfrm>
            <a:prstGeom prst="rect">
              <a:avLst/>
            </a:prstGeom>
            <a:noFill/>
            <a:ln w="9525">
              <a:noFill/>
              <a:miter lim="800000"/>
              <a:headEnd/>
              <a:tailEnd/>
            </a:ln>
          </p:spPr>
        </p:pic>
        <p:sp>
          <p:nvSpPr>
            <p:cNvPr id="79882" name="TextBox 6"/>
            <p:cNvSpPr txBox="1">
              <a:spLocks noChangeArrowheads="1"/>
            </p:cNvSpPr>
            <p:nvPr/>
          </p:nvSpPr>
          <p:spPr bwMode="auto">
            <a:xfrm>
              <a:off x="6563185" y="2547363"/>
              <a:ext cx="904415" cy="338554"/>
            </a:xfrm>
            <a:prstGeom prst="rect">
              <a:avLst/>
            </a:prstGeom>
            <a:noFill/>
            <a:ln w="9525">
              <a:noFill/>
              <a:miter lim="800000"/>
              <a:headEnd/>
              <a:tailEnd/>
            </a:ln>
          </p:spPr>
          <p:txBody>
            <a:bodyPr wrap="none">
              <a:spAutoFit/>
            </a:bodyPr>
            <a:lstStyle/>
            <a:p>
              <a:r>
                <a:rPr lang="en-US" sz="1600" b="1">
                  <a:solidFill>
                    <a:srgbClr val="000000"/>
                  </a:solidFill>
                </a:rPr>
                <a:t>R834284</a:t>
              </a:r>
              <a:endParaRPr lang="en-US" sz="1600" b="1">
                <a:solidFill>
                  <a:srgbClr val="FF0000"/>
                </a:solidFill>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normAutofit/>
          </a:bodyPr>
          <a:lstStyle/>
          <a:p>
            <a:pPr defTabSz="992118" eaLnBrk="1" hangingPunct="1">
              <a:defRPr/>
            </a:pPr>
            <a:r>
              <a:rPr dirty="0"/>
              <a:t>Alternative Transportation Projection</a:t>
            </a:r>
          </a:p>
        </p:txBody>
      </p:sp>
      <p:sp>
        <p:nvSpPr>
          <p:cNvPr id="3" name="Content Placeholder 2"/>
          <p:cNvSpPr>
            <a:spLocks noGrp="1"/>
          </p:cNvSpPr>
          <p:nvPr>
            <p:ph idx="1"/>
          </p:nvPr>
        </p:nvSpPr>
        <p:spPr/>
        <p:txBody>
          <a:bodyPr>
            <a:normAutofit/>
          </a:bodyPr>
          <a:lstStyle/>
          <a:p>
            <a:pPr>
              <a:defRPr/>
            </a:pPr>
            <a:r>
              <a:rPr lang="en-US" sz="2400" dirty="0" smtClean="0"/>
              <a:t>Light Duty Vehicle Fleet</a:t>
            </a:r>
          </a:p>
          <a:p>
            <a:pPr lvl="1">
              <a:defRPr/>
            </a:pPr>
            <a:r>
              <a:rPr lang="en-US" sz="2200" dirty="0" smtClean="0"/>
              <a:t>Mix of advanced technologies (i.e. no singular “winner”)</a:t>
            </a:r>
          </a:p>
          <a:p>
            <a:pPr lvl="2">
              <a:defRPr/>
            </a:pPr>
            <a:r>
              <a:rPr lang="en-US" sz="2000" dirty="0" smtClean="0"/>
              <a:t>20% Battery Electric Vehicles (BEVs)</a:t>
            </a:r>
          </a:p>
          <a:p>
            <a:pPr lvl="2">
              <a:defRPr/>
            </a:pPr>
            <a:r>
              <a:rPr lang="en-US" sz="2000" dirty="0" smtClean="0"/>
              <a:t>20% Hydrogen Fuel Cell Vehicles (HFCVs)</a:t>
            </a:r>
          </a:p>
          <a:p>
            <a:pPr lvl="2">
              <a:defRPr/>
            </a:pPr>
            <a:r>
              <a:rPr lang="en-US" sz="2000" dirty="0" smtClean="0"/>
              <a:t>30% Plug-in Hybrid Electric Vehicles (PHEVs)</a:t>
            </a:r>
          </a:p>
          <a:p>
            <a:pPr lvl="2">
              <a:defRPr/>
            </a:pPr>
            <a:r>
              <a:rPr lang="en-US" sz="2000" dirty="0" smtClean="0"/>
              <a:t>30% Hybrid Electric Vehicles </a:t>
            </a:r>
          </a:p>
          <a:p>
            <a:pPr>
              <a:defRPr/>
            </a:pPr>
            <a:r>
              <a:rPr lang="en-US" sz="2400" dirty="0" smtClean="0"/>
              <a:t>Heavy Duty Vehicle Fleet</a:t>
            </a:r>
          </a:p>
          <a:p>
            <a:pPr lvl="1">
              <a:defRPr/>
            </a:pPr>
            <a:r>
              <a:rPr lang="en-US" sz="2200" dirty="0" smtClean="0"/>
              <a:t>Efficiency gains via technology improvements offset growth in emissions from increased demand</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normAutofit fontScale="90000"/>
          </a:bodyPr>
          <a:lstStyle/>
          <a:p>
            <a:pPr defTabSz="992118" eaLnBrk="1" hangingPunct="1">
              <a:defRPr/>
            </a:pPr>
            <a:r>
              <a:rPr sz="3800" dirty="0"/>
              <a:t>GHG Estimates for Transportation</a:t>
            </a:r>
          </a:p>
        </p:txBody>
      </p:sp>
      <p:sp>
        <p:nvSpPr>
          <p:cNvPr id="3" name="Content Placeholder 2"/>
          <p:cNvSpPr>
            <a:spLocks noGrp="1"/>
          </p:cNvSpPr>
          <p:nvPr>
            <p:ph idx="1"/>
          </p:nvPr>
        </p:nvSpPr>
        <p:spPr/>
        <p:txBody>
          <a:bodyPr>
            <a:normAutofit/>
          </a:bodyPr>
          <a:lstStyle/>
          <a:p>
            <a:pPr>
              <a:defRPr/>
            </a:pPr>
            <a:r>
              <a:rPr lang="en-US" sz="2600" smtClean="0"/>
              <a:t>Total GHG emissions dependent on fuel supply chain strategy</a:t>
            </a:r>
          </a:p>
          <a:p>
            <a:pPr lvl="1">
              <a:defRPr/>
            </a:pPr>
            <a:r>
              <a:rPr lang="en-US" sz="2200" smtClean="0"/>
              <a:t>Electric</a:t>
            </a:r>
          </a:p>
          <a:p>
            <a:pPr lvl="1">
              <a:defRPr/>
            </a:pPr>
            <a:endParaRPr lang="en-US" sz="2200" smtClean="0"/>
          </a:p>
          <a:p>
            <a:pPr lvl="1">
              <a:defRPr/>
            </a:pPr>
            <a:r>
              <a:rPr lang="en-US" sz="2200" smtClean="0"/>
              <a:t>Hydrogen</a:t>
            </a:r>
          </a:p>
          <a:p>
            <a:pPr lvl="2">
              <a:defRPr/>
            </a:pPr>
            <a:r>
              <a:rPr lang="en-US" smtClean="0"/>
              <a:t>Steam Methane Reformation (SMR)</a:t>
            </a:r>
          </a:p>
          <a:p>
            <a:pPr lvl="2">
              <a:defRPr/>
            </a:pPr>
            <a:r>
              <a:rPr lang="en-US" smtClean="0"/>
              <a:t>Renewable Electrolysis</a:t>
            </a:r>
          </a:p>
          <a:p>
            <a:pPr lvl="2">
              <a:defRPr/>
            </a:pPr>
            <a:r>
              <a:rPr lang="en-US" smtClean="0"/>
              <a:t>Coal</a:t>
            </a:r>
          </a:p>
          <a:p>
            <a:pPr lvl="2">
              <a:defRPr/>
            </a:pPr>
            <a:endParaRPr lang="en-US" smtClean="0"/>
          </a:p>
          <a:p>
            <a:pPr lvl="1">
              <a:defRPr/>
            </a:pPr>
            <a:r>
              <a:rPr lang="en-US" sz="2200" smtClean="0"/>
              <a:t>Liquid Fuel for HEVs</a:t>
            </a:r>
          </a:p>
          <a:p>
            <a:pPr lvl="2">
              <a:defRPr/>
            </a:pPr>
            <a:r>
              <a:rPr lang="en-US" smtClean="0"/>
              <a:t>Fossil- traditional motor gasoline</a:t>
            </a:r>
          </a:p>
          <a:p>
            <a:pPr lvl="2">
              <a:defRPr/>
            </a:pPr>
            <a:r>
              <a:rPr lang="en-US" smtClean="0"/>
              <a:t>E85C-corn based</a:t>
            </a:r>
          </a:p>
          <a:p>
            <a:pPr lvl="2">
              <a:defRPr/>
            </a:pPr>
            <a:r>
              <a:rPr lang="en-US" smtClean="0"/>
              <a:t>E85R- cellulosic sources</a:t>
            </a:r>
          </a:p>
          <a:p>
            <a:pPr lvl="2">
              <a:buFontTx/>
              <a:buNone/>
              <a:defRPr/>
            </a:pPr>
            <a:endParaRPr lang="en-US" smtClean="0"/>
          </a:p>
          <a:p>
            <a:pPr lvl="2">
              <a:defRPr/>
            </a:pP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Electricity Generation Mix Scenarios</a:t>
            </a:r>
          </a:p>
        </p:txBody>
      </p:sp>
      <p:pic>
        <p:nvPicPr>
          <p:cNvPr id="108548" name="Picture 4"/>
          <p:cNvPicPr>
            <a:picLocks noChangeAspect="1" noChangeArrowheads="1"/>
          </p:cNvPicPr>
          <p:nvPr/>
        </p:nvPicPr>
        <p:blipFill>
          <a:blip r:embed="rId3"/>
          <a:srcRect/>
          <a:stretch>
            <a:fillRect/>
          </a:stretch>
        </p:blipFill>
        <p:spPr bwMode="auto">
          <a:xfrm>
            <a:off x="3048000" y="3505200"/>
            <a:ext cx="2379663" cy="2297113"/>
          </a:xfrm>
          <a:prstGeom prst="rect">
            <a:avLst/>
          </a:prstGeom>
          <a:noFill/>
          <a:ln w="9525">
            <a:noFill/>
            <a:miter lim="800000"/>
            <a:headEnd/>
            <a:tailEnd/>
          </a:ln>
        </p:spPr>
      </p:pic>
      <p:pic>
        <p:nvPicPr>
          <p:cNvPr id="108549" name="Picture 5"/>
          <p:cNvPicPr>
            <a:picLocks noChangeAspect="1" noChangeArrowheads="1"/>
          </p:cNvPicPr>
          <p:nvPr/>
        </p:nvPicPr>
        <p:blipFill>
          <a:blip r:embed="rId4"/>
          <a:srcRect/>
          <a:stretch>
            <a:fillRect/>
          </a:stretch>
        </p:blipFill>
        <p:spPr bwMode="auto">
          <a:xfrm>
            <a:off x="1577975" y="1143000"/>
            <a:ext cx="2373313" cy="2297113"/>
          </a:xfrm>
          <a:prstGeom prst="rect">
            <a:avLst/>
          </a:prstGeom>
          <a:noFill/>
          <a:ln w="9525">
            <a:noFill/>
            <a:miter lim="800000"/>
            <a:headEnd/>
            <a:tailEnd/>
          </a:ln>
        </p:spPr>
      </p:pic>
      <p:pic>
        <p:nvPicPr>
          <p:cNvPr id="108550" name="Picture 6"/>
          <p:cNvPicPr>
            <a:picLocks noChangeAspect="1" noChangeArrowheads="1"/>
          </p:cNvPicPr>
          <p:nvPr/>
        </p:nvPicPr>
        <p:blipFill>
          <a:blip r:embed="rId5"/>
          <a:srcRect/>
          <a:stretch>
            <a:fillRect/>
          </a:stretch>
        </p:blipFill>
        <p:spPr bwMode="auto">
          <a:xfrm>
            <a:off x="65088" y="3581400"/>
            <a:ext cx="2373312" cy="2297113"/>
          </a:xfrm>
          <a:prstGeom prst="rect">
            <a:avLst/>
          </a:prstGeom>
          <a:noFill/>
          <a:ln w="9525">
            <a:noFill/>
            <a:miter lim="800000"/>
            <a:headEnd/>
            <a:tailEnd/>
          </a:ln>
        </p:spPr>
      </p:pic>
      <p:sp>
        <p:nvSpPr>
          <p:cNvPr id="12" name="TextBox 11"/>
          <p:cNvSpPr txBox="1"/>
          <p:nvPr/>
        </p:nvSpPr>
        <p:spPr>
          <a:xfrm>
            <a:off x="2133600" y="914400"/>
            <a:ext cx="1249363" cy="369888"/>
          </a:xfrm>
          <a:prstGeom prst="rect">
            <a:avLst/>
          </a:prstGeom>
          <a:noFill/>
        </p:spPr>
        <p:txBody>
          <a:bodyPr wrap="none">
            <a:spAutoFit/>
          </a:bodyPr>
          <a:lstStyle/>
          <a:p>
            <a:pPr>
              <a:defRPr/>
            </a:pPr>
            <a:r>
              <a:rPr lang="en-US" dirty="0">
                <a:latin typeface="+mj-lt"/>
              </a:rPr>
              <a:t>Reference</a:t>
            </a:r>
          </a:p>
        </p:txBody>
      </p:sp>
      <p:sp>
        <p:nvSpPr>
          <p:cNvPr id="13" name="TextBox 12"/>
          <p:cNvSpPr txBox="1"/>
          <p:nvPr/>
        </p:nvSpPr>
        <p:spPr>
          <a:xfrm>
            <a:off x="603250" y="3287713"/>
            <a:ext cx="1377950" cy="369887"/>
          </a:xfrm>
          <a:prstGeom prst="rect">
            <a:avLst/>
          </a:prstGeom>
          <a:noFill/>
        </p:spPr>
        <p:txBody>
          <a:bodyPr wrap="none">
            <a:spAutoFit/>
          </a:bodyPr>
          <a:lstStyle/>
          <a:p>
            <a:pPr>
              <a:defRPr/>
            </a:pPr>
            <a:r>
              <a:rPr lang="en-US" dirty="0">
                <a:latin typeface="+mj-lt"/>
              </a:rPr>
              <a:t>Coal Based</a:t>
            </a:r>
          </a:p>
        </p:txBody>
      </p:sp>
      <p:sp>
        <p:nvSpPr>
          <p:cNvPr id="14" name="TextBox 13"/>
          <p:cNvSpPr txBox="1"/>
          <p:nvPr/>
        </p:nvSpPr>
        <p:spPr>
          <a:xfrm>
            <a:off x="3429000" y="3287713"/>
            <a:ext cx="2057400" cy="369887"/>
          </a:xfrm>
          <a:prstGeom prst="rect">
            <a:avLst/>
          </a:prstGeom>
          <a:noFill/>
        </p:spPr>
        <p:txBody>
          <a:bodyPr wrap="none">
            <a:spAutoFit/>
          </a:bodyPr>
          <a:lstStyle/>
          <a:p>
            <a:pPr>
              <a:defRPr/>
            </a:pPr>
            <a:r>
              <a:rPr lang="en-US" dirty="0">
                <a:latin typeface="+mj-lt"/>
              </a:rPr>
              <a:t>Renewable Based</a:t>
            </a:r>
          </a:p>
        </p:txBody>
      </p:sp>
      <p:pic>
        <p:nvPicPr>
          <p:cNvPr id="108554" name="Picture 7"/>
          <p:cNvPicPr>
            <a:picLocks noChangeAspect="1" noChangeArrowheads="1"/>
          </p:cNvPicPr>
          <p:nvPr/>
        </p:nvPicPr>
        <p:blipFill>
          <a:blip r:embed="rId6"/>
          <a:srcRect l="4562" t="68532" r="18307"/>
          <a:stretch>
            <a:fillRect/>
          </a:stretch>
        </p:blipFill>
        <p:spPr bwMode="auto">
          <a:xfrm>
            <a:off x="304800" y="5638800"/>
            <a:ext cx="4981575" cy="1054100"/>
          </a:xfrm>
          <a:prstGeom prst="rect">
            <a:avLst/>
          </a:prstGeom>
          <a:noFill/>
          <a:ln w="9525">
            <a:noFill/>
            <a:miter lim="800000"/>
            <a:headEnd/>
            <a:tailEnd/>
          </a:ln>
        </p:spPr>
      </p:pic>
      <p:pic>
        <p:nvPicPr>
          <p:cNvPr id="108555" name="Picture 10"/>
          <p:cNvPicPr>
            <a:picLocks noChangeAspect="1" noChangeArrowheads="1"/>
          </p:cNvPicPr>
          <p:nvPr/>
        </p:nvPicPr>
        <p:blipFill>
          <a:blip r:embed="rId7"/>
          <a:srcRect/>
          <a:stretch>
            <a:fillRect/>
          </a:stretch>
        </p:blipFill>
        <p:spPr bwMode="auto">
          <a:xfrm>
            <a:off x="5715000" y="1006475"/>
            <a:ext cx="3603625" cy="600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p:txBody>
          <a:bodyPr/>
          <a:lstStyle/>
          <a:p>
            <a:pPr>
              <a:defRPr/>
            </a:pPr>
            <a:r>
              <a:rPr lang="en-US" dirty="0" smtClean="0"/>
              <a:t>Grid dominated by coal electricity production</a:t>
            </a:r>
          </a:p>
          <a:p>
            <a:pPr>
              <a:defRPr/>
            </a:pPr>
            <a:r>
              <a:rPr lang="en-US" dirty="0" smtClean="0"/>
              <a:t>Electric train vehicles dominate emissions </a:t>
            </a:r>
            <a:endParaRPr lang="en-US" dirty="0"/>
          </a:p>
        </p:txBody>
      </p:sp>
      <p:pic>
        <p:nvPicPr>
          <p:cNvPr id="110608" name="Picture 16"/>
          <p:cNvPicPr>
            <a:picLocks noChangeAspect="1" noChangeArrowheads="1"/>
          </p:cNvPicPr>
          <p:nvPr/>
        </p:nvPicPr>
        <p:blipFill>
          <a:blip r:embed="rId2"/>
          <a:srcRect/>
          <a:stretch>
            <a:fillRect/>
          </a:stretch>
        </p:blipFill>
        <p:spPr bwMode="auto">
          <a:xfrm>
            <a:off x="1066800" y="2043113"/>
            <a:ext cx="6886575" cy="4554537"/>
          </a:xfrm>
          <a:prstGeom prst="rect">
            <a:avLst/>
          </a:prstGeom>
          <a:noFill/>
          <a:ln w="9525">
            <a:noFill/>
            <a:miter lim="800000"/>
            <a:headEnd/>
            <a:tailEnd/>
          </a:ln>
          <a:effectLst/>
        </p:spPr>
      </p:pic>
      <p:sp>
        <p:nvSpPr>
          <p:cNvPr id="110595" name="Rectangle 9"/>
          <p:cNvSpPr>
            <a:spLocks noChangeArrowheads="1"/>
          </p:cNvSpPr>
          <p:nvPr/>
        </p:nvSpPr>
        <p:spPr bwMode="auto">
          <a:xfrm>
            <a:off x="931863" y="2025650"/>
            <a:ext cx="914400" cy="3657600"/>
          </a:xfrm>
          <a:prstGeom prst="rect">
            <a:avLst/>
          </a:prstGeom>
          <a:solidFill>
            <a:schemeClr val="bg1"/>
          </a:solidFill>
          <a:ln w="76200" algn="ctr">
            <a:noFill/>
            <a:round/>
            <a:headEnd/>
            <a:tailEnd/>
          </a:ln>
        </p:spPr>
        <p:txBody>
          <a:bodyPr/>
          <a:lstStyle/>
          <a:p>
            <a:pPr algn="ctr" eaLnBrk="0" hangingPunct="0"/>
            <a:endParaRPr lang="en-US"/>
          </a:p>
        </p:txBody>
      </p:sp>
      <p:sp>
        <p:nvSpPr>
          <p:cNvPr id="2" name="Title 1"/>
          <p:cNvSpPr>
            <a:spLocks noGrp="1"/>
          </p:cNvSpPr>
          <p:nvPr>
            <p:ph type="title"/>
          </p:nvPr>
        </p:nvSpPr>
        <p:spPr>
          <a:xfrm>
            <a:off x="122237" y="163513"/>
            <a:ext cx="8907463" cy="608012"/>
          </a:xfrm>
        </p:spPr>
        <p:txBody>
          <a:bodyPr/>
          <a:lstStyle/>
          <a:p>
            <a:pPr defTabSz="992118" eaLnBrk="1" hangingPunct="1">
              <a:defRPr/>
            </a:pPr>
            <a:r>
              <a:rPr dirty="0"/>
              <a:t>Vehicle Emissions with Coal Grid</a:t>
            </a:r>
          </a:p>
        </p:txBody>
      </p:sp>
      <p:sp>
        <p:nvSpPr>
          <p:cNvPr id="5" name="TextBox 4"/>
          <p:cNvSpPr txBox="1"/>
          <p:nvPr/>
        </p:nvSpPr>
        <p:spPr>
          <a:xfrm>
            <a:off x="1387475" y="2330450"/>
            <a:ext cx="441325" cy="369888"/>
          </a:xfrm>
          <a:prstGeom prst="rect">
            <a:avLst/>
          </a:prstGeom>
          <a:noFill/>
        </p:spPr>
        <p:txBody>
          <a:bodyPr wrap="none">
            <a:spAutoFit/>
          </a:bodyPr>
          <a:lstStyle/>
          <a:p>
            <a:pPr>
              <a:defRPr/>
            </a:pPr>
            <a:r>
              <a:rPr lang="en-US" dirty="0">
                <a:latin typeface="+mj-lt"/>
              </a:rPr>
              <a:t>40</a:t>
            </a:r>
          </a:p>
        </p:txBody>
      </p:sp>
      <p:sp>
        <p:nvSpPr>
          <p:cNvPr id="6" name="TextBox 5"/>
          <p:cNvSpPr txBox="1"/>
          <p:nvPr/>
        </p:nvSpPr>
        <p:spPr>
          <a:xfrm>
            <a:off x="1387475" y="3067050"/>
            <a:ext cx="441325" cy="369888"/>
          </a:xfrm>
          <a:prstGeom prst="rect">
            <a:avLst/>
          </a:prstGeom>
          <a:noFill/>
        </p:spPr>
        <p:txBody>
          <a:bodyPr wrap="none">
            <a:spAutoFit/>
          </a:bodyPr>
          <a:lstStyle/>
          <a:p>
            <a:pPr>
              <a:defRPr/>
            </a:pPr>
            <a:r>
              <a:rPr lang="en-US" dirty="0">
                <a:latin typeface="+mj-lt"/>
              </a:rPr>
              <a:t>30</a:t>
            </a:r>
          </a:p>
        </p:txBody>
      </p:sp>
      <p:sp>
        <p:nvSpPr>
          <p:cNvPr id="7" name="TextBox 6"/>
          <p:cNvSpPr txBox="1"/>
          <p:nvPr/>
        </p:nvSpPr>
        <p:spPr>
          <a:xfrm>
            <a:off x="1387475" y="3803650"/>
            <a:ext cx="441325" cy="369888"/>
          </a:xfrm>
          <a:prstGeom prst="rect">
            <a:avLst/>
          </a:prstGeom>
          <a:noFill/>
        </p:spPr>
        <p:txBody>
          <a:bodyPr wrap="none">
            <a:spAutoFit/>
          </a:bodyPr>
          <a:lstStyle/>
          <a:p>
            <a:pPr>
              <a:defRPr/>
            </a:pPr>
            <a:r>
              <a:rPr lang="en-US" dirty="0">
                <a:latin typeface="+mj-lt"/>
              </a:rPr>
              <a:t>20</a:t>
            </a:r>
          </a:p>
        </p:txBody>
      </p:sp>
      <p:sp>
        <p:nvSpPr>
          <p:cNvPr id="8" name="TextBox 7"/>
          <p:cNvSpPr txBox="1"/>
          <p:nvPr/>
        </p:nvSpPr>
        <p:spPr>
          <a:xfrm>
            <a:off x="1387475" y="4540250"/>
            <a:ext cx="441325" cy="369888"/>
          </a:xfrm>
          <a:prstGeom prst="rect">
            <a:avLst/>
          </a:prstGeom>
          <a:noFill/>
        </p:spPr>
        <p:txBody>
          <a:bodyPr wrap="none">
            <a:spAutoFit/>
          </a:bodyPr>
          <a:lstStyle/>
          <a:p>
            <a:pPr>
              <a:defRPr/>
            </a:pPr>
            <a:r>
              <a:rPr lang="en-US" dirty="0">
                <a:latin typeface="+mj-lt"/>
              </a:rPr>
              <a:t>10</a:t>
            </a:r>
          </a:p>
        </p:txBody>
      </p:sp>
      <p:sp>
        <p:nvSpPr>
          <p:cNvPr id="9" name="TextBox 8"/>
          <p:cNvSpPr txBox="1"/>
          <p:nvPr/>
        </p:nvSpPr>
        <p:spPr>
          <a:xfrm rot="16200000">
            <a:off x="228600" y="3865563"/>
            <a:ext cx="1916113" cy="369887"/>
          </a:xfrm>
          <a:prstGeom prst="rect">
            <a:avLst/>
          </a:prstGeom>
          <a:noFill/>
        </p:spPr>
        <p:txBody>
          <a:bodyPr wrap="none">
            <a:spAutoFit/>
          </a:bodyPr>
          <a:lstStyle/>
          <a:p>
            <a:pPr>
              <a:defRPr/>
            </a:pPr>
            <a:r>
              <a:rPr lang="en-US" b="1" dirty="0" err="1">
                <a:latin typeface="+mj-lt"/>
              </a:rPr>
              <a:t>MMTons</a:t>
            </a:r>
            <a:r>
              <a:rPr lang="en-US" b="1" dirty="0">
                <a:latin typeface="+mj-lt"/>
              </a:rPr>
              <a:t> CO</a:t>
            </a:r>
            <a:r>
              <a:rPr lang="en-US" b="1" baseline="-25000" dirty="0">
                <a:latin typeface="+mj-lt"/>
              </a:rPr>
              <a:t>2</a:t>
            </a:r>
            <a:r>
              <a:rPr lang="en-US" b="1" dirty="0">
                <a:latin typeface="+mj-lt"/>
              </a:rPr>
              <a:t> </a:t>
            </a:r>
            <a:r>
              <a:rPr lang="en-US" b="1" dirty="0" err="1">
                <a:latin typeface="+mj-lt"/>
              </a:rPr>
              <a:t>eq</a:t>
            </a:r>
            <a:endParaRPr lang="en-US" b="1" dirty="0">
              <a:latin typeface="+mj-lt"/>
            </a:endParaRPr>
          </a:p>
        </p:txBody>
      </p:sp>
      <p:sp>
        <p:nvSpPr>
          <p:cNvPr id="110604" name="Rectangle 11"/>
          <p:cNvSpPr>
            <a:spLocks noChangeArrowheads="1"/>
          </p:cNvSpPr>
          <p:nvPr/>
        </p:nvSpPr>
        <p:spPr bwMode="auto">
          <a:xfrm>
            <a:off x="1447800" y="5503863"/>
            <a:ext cx="6629400" cy="1066800"/>
          </a:xfrm>
          <a:prstGeom prst="rect">
            <a:avLst/>
          </a:prstGeom>
          <a:solidFill>
            <a:schemeClr val="bg1"/>
          </a:solidFill>
          <a:ln w="76200" algn="ctr">
            <a:noFill/>
            <a:round/>
            <a:headEnd/>
            <a:tailEnd/>
          </a:ln>
        </p:spPr>
        <p:txBody>
          <a:bodyPr/>
          <a:lstStyle/>
          <a:p>
            <a:pPr algn="ctr" eaLnBrk="0" hangingPunct="0"/>
            <a:endParaRPr lang="en-US"/>
          </a:p>
        </p:txBody>
      </p:sp>
      <p:sp>
        <p:nvSpPr>
          <p:cNvPr id="13" name="TextBox 12"/>
          <p:cNvSpPr txBox="1"/>
          <p:nvPr/>
        </p:nvSpPr>
        <p:spPr>
          <a:xfrm>
            <a:off x="381000" y="5759450"/>
            <a:ext cx="7424738" cy="338138"/>
          </a:xfrm>
          <a:prstGeom prst="rect">
            <a:avLst/>
          </a:prstGeom>
          <a:noFill/>
        </p:spPr>
        <p:txBody>
          <a:bodyPr wrap="none">
            <a:spAutoFit/>
          </a:bodyPr>
          <a:lstStyle/>
          <a:p>
            <a:pPr>
              <a:defRPr/>
            </a:pPr>
            <a:r>
              <a:rPr lang="en-US" sz="1600" dirty="0">
                <a:latin typeface="+mj-lt"/>
              </a:rPr>
              <a:t>HEV Fuel:         </a:t>
            </a:r>
            <a:r>
              <a:rPr lang="en-US" sz="1600" dirty="0">
                <a:latin typeface="+mj-lt"/>
                <a:sym typeface="Wingdings" pitchFamily="2" charset="2"/>
              </a:rPr>
              <a:t>   </a:t>
            </a:r>
            <a:r>
              <a:rPr lang="en-US" sz="1600" dirty="0">
                <a:latin typeface="+mj-lt"/>
              </a:rPr>
              <a:t>Gasoline   </a:t>
            </a:r>
            <a:r>
              <a:rPr lang="en-US" sz="1600" dirty="0">
                <a:sym typeface="Wingdings" pitchFamily="2" charset="2"/>
              </a:rPr>
              <a:t>   </a:t>
            </a:r>
            <a:r>
              <a:rPr lang="en-US" sz="1600" dirty="0">
                <a:latin typeface="+mj-lt"/>
              </a:rPr>
              <a:t>E85C   </a:t>
            </a:r>
            <a:r>
              <a:rPr lang="en-US" sz="1600" dirty="0">
                <a:sym typeface="Wingdings" pitchFamily="2" charset="2"/>
              </a:rPr>
              <a:t>   </a:t>
            </a:r>
            <a:r>
              <a:rPr lang="en-US" sz="1600" dirty="0">
                <a:latin typeface="+mj-lt"/>
              </a:rPr>
              <a:t>E85R   </a:t>
            </a:r>
            <a:r>
              <a:rPr lang="en-US" sz="1600" dirty="0">
                <a:sym typeface="Wingdings" pitchFamily="2" charset="2"/>
              </a:rPr>
              <a:t></a:t>
            </a:r>
            <a:r>
              <a:rPr lang="en-US" sz="1600" dirty="0">
                <a:latin typeface="+mj-lt"/>
              </a:rPr>
              <a:t>    70/30C   </a:t>
            </a:r>
            <a:r>
              <a:rPr lang="en-US" sz="1600" dirty="0">
                <a:sym typeface="Wingdings" pitchFamily="2" charset="2"/>
              </a:rPr>
              <a:t></a:t>
            </a:r>
            <a:r>
              <a:rPr lang="en-US" sz="1600" dirty="0">
                <a:latin typeface="+mj-lt"/>
              </a:rPr>
              <a:t> 70/30R   </a:t>
            </a:r>
          </a:p>
        </p:txBody>
      </p:sp>
      <p:sp>
        <p:nvSpPr>
          <p:cNvPr id="14" name="TextBox 13"/>
          <p:cNvSpPr txBox="1"/>
          <p:nvPr/>
        </p:nvSpPr>
        <p:spPr>
          <a:xfrm>
            <a:off x="228600" y="6086475"/>
            <a:ext cx="7216775" cy="339725"/>
          </a:xfrm>
          <a:prstGeom prst="rect">
            <a:avLst/>
          </a:prstGeom>
          <a:noFill/>
        </p:spPr>
        <p:txBody>
          <a:bodyPr wrap="none">
            <a:spAutoFit/>
          </a:bodyPr>
          <a:lstStyle/>
          <a:p>
            <a:pPr>
              <a:defRPr/>
            </a:pPr>
            <a:r>
              <a:rPr lang="en-US" sz="1600" dirty="0">
                <a:latin typeface="+mj-lt"/>
              </a:rPr>
              <a:t>HFCV H</a:t>
            </a:r>
            <a:r>
              <a:rPr lang="en-US" sz="1600" baseline="-25000" dirty="0">
                <a:latin typeface="+mj-lt"/>
              </a:rPr>
              <a:t>2</a:t>
            </a:r>
            <a:r>
              <a:rPr lang="en-US" sz="1600" dirty="0">
                <a:latin typeface="+mj-lt"/>
              </a:rPr>
              <a:t> Path:    </a:t>
            </a:r>
            <a:r>
              <a:rPr lang="en-US" sz="1600" dirty="0">
                <a:sym typeface="Wingdings" pitchFamily="2" charset="2"/>
              </a:rPr>
              <a:t></a:t>
            </a:r>
            <a:r>
              <a:rPr lang="en-US" sz="1600" dirty="0">
                <a:latin typeface="+mj-lt"/>
              </a:rPr>
              <a:t>     SMR   </a:t>
            </a:r>
            <a:r>
              <a:rPr lang="en-US" sz="1600" dirty="0">
                <a:sym typeface="Wingdings" pitchFamily="2" charset="2"/>
              </a:rPr>
              <a:t></a:t>
            </a:r>
            <a:r>
              <a:rPr lang="en-US" sz="1600" dirty="0">
                <a:latin typeface="+mj-lt"/>
              </a:rPr>
              <a:t>        Renewable  </a:t>
            </a:r>
            <a:r>
              <a:rPr lang="en-US" sz="1600" dirty="0">
                <a:sym typeface="Wingdings" pitchFamily="2" charset="2"/>
              </a:rPr>
              <a:t></a:t>
            </a:r>
            <a:r>
              <a:rPr lang="en-US" sz="1600" dirty="0">
                <a:latin typeface="+mj-lt"/>
              </a:rPr>
              <a:t>  50/50 SMR/</a:t>
            </a:r>
            <a:r>
              <a:rPr lang="en-US" sz="1600" dirty="0" err="1">
                <a:latin typeface="+mj-lt"/>
              </a:rPr>
              <a:t>Ren</a:t>
            </a:r>
            <a:r>
              <a:rPr lang="en-US" sz="1600" dirty="0">
                <a:latin typeface="+mj-lt"/>
              </a:rPr>
              <a:t> </a:t>
            </a:r>
            <a:r>
              <a:rPr lang="en-US" sz="1600" dirty="0">
                <a:sym typeface="Wingdings" pitchFamily="2" charset="2"/>
              </a:rPr>
              <a:t></a:t>
            </a:r>
            <a:r>
              <a:rPr lang="en-US" sz="1600" dirty="0">
                <a:latin typeface="+mj-lt"/>
              </a:rPr>
              <a:t> Coal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Grid dominated by renewable electricity production</a:t>
            </a:r>
          </a:p>
          <a:p>
            <a:pPr>
              <a:defRPr/>
            </a:pPr>
            <a:r>
              <a:rPr lang="en-US" dirty="0" smtClean="0"/>
              <a:t>Contribution of fossil H</a:t>
            </a:r>
            <a:r>
              <a:rPr lang="en-US" baseline="-25000" dirty="0" smtClean="0"/>
              <a:t>2</a:t>
            </a:r>
            <a:r>
              <a:rPr lang="en-US" dirty="0" smtClean="0"/>
              <a:t> production and fossil fuels  increase</a:t>
            </a:r>
          </a:p>
          <a:p>
            <a:pPr>
              <a:defRPr/>
            </a:pPr>
            <a:r>
              <a:rPr lang="en-US" dirty="0" smtClean="0"/>
              <a:t>Reductions of 50-80% only with high renewable penetration</a:t>
            </a:r>
          </a:p>
          <a:p>
            <a:pPr>
              <a:defRPr/>
            </a:pPr>
            <a:endParaRPr lang="en-US" dirty="0"/>
          </a:p>
        </p:txBody>
      </p:sp>
      <p:pic>
        <p:nvPicPr>
          <p:cNvPr id="111633" name="Picture 17"/>
          <p:cNvPicPr>
            <a:picLocks noChangeAspect="1" noChangeArrowheads="1"/>
          </p:cNvPicPr>
          <p:nvPr/>
        </p:nvPicPr>
        <p:blipFill>
          <a:blip r:embed="rId2"/>
          <a:srcRect/>
          <a:stretch>
            <a:fillRect/>
          </a:stretch>
        </p:blipFill>
        <p:spPr bwMode="auto">
          <a:xfrm>
            <a:off x="995363" y="2033588"/>
            <a:ext cx="6929437" cy="4525962"/>
          </a:xfrm>
          <a:prstGeom prst="rect">
            <a:avLst/>
          </a:prstGeom>
          <a:noFill/>
          <a:ln w="9525">
            <a:noFill/>
            <a:miter lim="800000"/>
            <a:headEnd/>
            <a:tailEnd/>
          </a:ln>
          <a:effectLst/>
        </p:spPr>
      </p:pic>
      <p:sp>
        <p:nvSpPr>
          <p:cNvPr id="2" name="Title 1"/>
          <p:cNvSpPr>
            <a:spLocks noGrp="1"/>
          </p:cNvSpPr>
          <p:nvPr>
            <p:ph type="title"/>
          </p:nvPr>
        </p:nvSpPr>
        <p:spPr>
          <a:xfrm>
            <a:off x="122237" y="163513"/>
            <a:ext cx="8907463" cy="608012"/>
          </a:xfrm>
        </p:spPr>
        <p:txBody>
          <a:bodyPr/>
          <a:lstStyle/>
          <a:p>
            <a:pPr defTabSz="992118" eaLnBrk="1" hangingPunct="1">
              <a:defRPr/>
            </a:pPr>
            <a:r>
              <a:rPr dirty="0"/>
              <a:t>Vehicle Emissions with Renewable Grid</a:t>
            </a:r>
          </a:p>
        </p:txBody>
      </p:sp>
      <p:sp>
        <p:nvSpPr>
          <p:cNvPr id="111622" name="Rectangle 4"/>
          <p:cNvSpPr>
            <a:spLocks noChangeArrowheads="1"/>
          </p:cNvSpPr>
          <p:nvPr/>
        </p:nvSpPr>
        <p:spPr bwMode="auto">
          <a:xfrm>
            <a:off x="950913" y="2057400"/>
            <a:ext cx="914400" cy="3657600"/>
          </a:xfrm>
          <a:prstGeom prst="rect">
            <a:avLst/>
          </a:prstGeom>
          <a:solidFill>
            <a:schemeClr val="bg1"/>
          </a:solidFill>
          <a:ln w="76200" algn="ctr">
            <a:noFill/>
            <a:round/>
            <a:headEnd/>
            <a:tailEnd/>
          </a:ln>
        </p:spPr>
        <p:txBody>
          <a:bodyPr/>
          <a:lstStyle/>
          <a:p>
            <a:pPr algn="ctr" eaLnBrk="0" hangingPunct="0"/>
            <a:endParaRPr lang="en-US"/>
          </a:p>
        </p:txBody>
      </p:sp>
      <p:sp>
        <p:nvSpPr>
          <p:cNvPr id="6" name="TextBox 5"/>
          <p:cNvSpPr txBox="1"/>
          <p:nvPr/>
        </p:nvSpPr>
        <p:spPr>
          <a:xfrm>
            <a:off x="1387475" y="2362200"/>
            <a:ext cx="441325" cy="369888"/>
          </a:xfrm>
          <a:prstGeom prst="rect">
            <a:avLst/>
          </a:prstGeom>
          <a:noFill/>
        </p:spPr>
        <p:txBody>
          <a:bodyPr wrap="none">
            <a:spAutoFit/>
          </a:bodyPr>
          <a:lstStyle/>
          <a:p>
            <a:pPr>
              <a:defRPr/>
            </a:pPr>
            <a:r>
              <a:rPr lang="en-US" dirty="0">
                <a:latin typeface="+mj-lt"/>
              </a:rPr>
              <a:t>40</a:t>
            </a:r>
          </a:p>
        </p:txBody>
      </p:sp>
      <p:sp>
        <p:nvSpPr>
          <p:cNvPr id="7" name="TextBox 6"/>
          <p:cNvSpPr txBox="1"/>
          <p:nvPr/>
        </p:nvSpPr>
        <p:spPr>
          <a:xfrm>
            <a:off x="1387475" y="3098800"/>
            <a:ext cx="441325" cy="369888"/>
          </a:xfrm>
          <a:prstGeom prst="rect">
            <a:avLst/>
          </a:prstGeom>
          <a:noFill/>
        </p:spPr>
        <p:txBody>
          <a:bodyPr wrap="none">
            <a:spAutoFit/>
          </a:bodyPr>
          <a:lstStyle/>
          <a:p>
            <a:pPr>
              <a:defRPr/>
            </a:pPr>
            <a:r>
              <a:rPr lang="en-US" dirty="0">
                <a:latin typeface="+mj-lt"/>
              </a:rPr>
              <a:t>30</a:t>
            </a:r>
          </a:p>
        </p:txBody>
      </p:sp>
      <p:sp>
        <p:nvSpPr>
          <p:cNvPr id="8" name="TextBox 7"/>
          <p:cNvSpPr txBox="1"/>
          <p:nvPr/>
        </p:nvSpPr>
        <p:spPr>
          <a:xfrm>
            <a:off x="1387475" y="3835400"/>
            <a:ext cx="441325" cy="369888"/>
          </a:xfrm>
          <a:prstGeom prst="rect">
            <a:avLst/>
          </a:prstGeom>
          <a:noFill/>
        </p:spPr>
        <p:txBody>
          <a:bodyPr wrap="none">
            <a:spAutoFit/>
          </a:bodyPr>
          <a:lstStyle/>
          <a:p>
            <a:pPr>
              <a:defRPr/>
            </a:pPr>
            <a:r>
              <a:rPr lang="en-US" dirty="0">
                <a:latin typeface="+mj-lt"/>
              </a:rPr>
              <a:t>20</a:t>
            </a:r>
          </a:p>
        </p:txBody>
      </p:sp>
      <p:sp>
        <p:nvSpPr>
          <p:cNvPr id="9" name="TextBox 8"/>
          <p:cNvSpPr txBox="1"/>
          <p:nvPr/>
        </p:nvSpPr>
        <p:spPr>
          <a:xfrm>
            <a:off x="1387475" y="4572000"/>
            <a:ext cx="441325" cy="369888"/>
          </a:xfrm>
          <a:prstGeom prst="rect">
            <a:avLst/>
          </a:prstGeom>
          <a:noFill/>
        </p:spPr>
        <p:txBody>
          <a:bodyPr wrap="none">
            <a:spAutoFit/>
          </a:bodyPr>
          <a:lstStyle/>
          <a:p>
            <a:pPr>
              <a:defRPr/>
            </a:pPr>
            <a:r>
              <a:rPr lang="en-US" dirty="0">
                <a:latin typeface="+mj-lt"/>
              </a:rPr>
              <a:t>10</a:t>
            </a:r>
          </a:p>
        </p:txBody>
      </p:sp>
      <p:sp>
        <p:nvSpPr>
          <p:cNvPr id="10" name="TextBox 9"/>
          <p:cNvSpPr txBox="1"/>
          <p:nvPr/>
        </p:nvSpPr>
        <p:spPr>
          <a:xfrm rot="16200000">
            <a:off x="228600" y="3897313"/>
            <a:ext cx="1916113" cy="369887"/>
          </a:xfrm>
          <a:prstGeom prst="rect">
            <a:avLst/>
          </a:prstGeom>
          <a:noFill/>
        </p:spPr>
        <p:txBody>
          <a:bodyPr wrap="none">
            <a:spAutoFit/>
          </a:bodyPr>
          <a:lstStyle/>
          <a:p>
            <a:pPr>
              <a:defRPr/>
            </a:pPr>
            <a:r>
              <a:rPr lang="en-US" b="1" dirty="0" err="1">
                <a:latin typeface="+mj-lt"/>
              </a:rPr>
              <a:t>MMTons</a:t>
            </a:r>
            <a:r>
              <a:rPr lang="en-US" b="1" dirty="0">
                <a:latin typeface="+mj-lt"/>
              </a:rPr>
              <a:t> CO</a:t>
            </a:r>
            <a:r>
              <a:rPr lang="en-US" b="1" baseline="-25000" dirty="0">
                <a:latin typeface="+mj-lt"/>
              </a:rPr>
              <a:t>2</a:t>
            </a:r>
            <a:r>
              <a:rPr lang="en-US" b="1" dirty="0">
                <a:latin typeface="+mj-lt"/>
              </a:rPr>
              <a:t> </a:t>
            </a:r>
            <a:r>
              <a:rPr lang="en-US" b="1" dirty="0" err="1">
                <a:latin typeface="+mj-lt"/>
              </a:rPr>
              <a:t>eq</a:t>
            </a:r>
            <a:endParaRPr lang="en-US" b="1" dirty="0">
              <a:latin typeface="+mj-lt"/>
            </a:endParaRPr>
          </a:p>
        </p:txBody>
      </p:sp>
      <p:sp>
        <p:nvSpPr>
          <p:cNvPr id="111628" name="Rectangle 10"/>
          <p:cNvSpPr>
            <a:spLocks noChangeArrowheads="1"/>
          </p:cNvSpPr>
          <p:nvPr/>
        </p:nvSpPr>
        <p:spPr bwMode="auto">
          <a:xfrm>
            <a:off x="1447800" y="5562600"/>
            <a:ext cx="6172200" cy="838200"/>
          </a:xfrm>
          <a:prstGeom prst="rect">
            <a:avLst/>
          </a:prstGeom>
          <a:solidFill>
            <a:schemeClr val="bg1"/>
          </a:solidFill>
          <a:ln w="76200" algn="ctr">
            <a:noFill/>
            <a:round/>
            <a:headEnd/>
            <a:tailEnd/>
          </a:ln>
        </p:spPr>
        <p:txBody>
          <a:bodyPr/>
          <a:lstStyle/>
          <a:p>
            <a:pPr algn="ctr" eaLnBrk="0" hangingPunct="0"/>
            <a:endParaRPr lang="en-US"/>
          </a:p>
        </p:txBody>
      </p:sp>
      <p:sp>
        <p:nvSpPr>
          <p:cNvPr id="14" name="TextBox 13"/>
          <p:cNvSpPr txBox="1"/>
          <p:nvPr/>
        </p:nvSpPr>
        <p:spPr>
          <a:xfrm>
            <a:off x="381000" y="5778500"/>
            <a:ext cx="7424738" cy="338138"/>
          </a:xfrm>
          <a:prstGeom prst="rect">
            <a:avLst/>
          </a:prstGeom>
          <a:noFill/>
        </p:spPr>
        <p:txBody>
          <a:bodyPr wrap="none">
            <a:spAutoFit/>
          </a:bodyPr>
          <a:lstStyle/>
          <a:p>
            <a:pPr>
              <a:defRPr/>
            </a:pPr>
            <a:r>
              <a:rPr lang="en-US" sz="1600" dirty="0">
                <a:latin typeface="+mj-lt"/>
              </a:rPr>
              <a:t>HEV Fuel:         </a:t>
            </a:r>
            <a:r>
              <a:rPr lang="en-US" sz="1600" dirty="0">
                <a:latin typeface="+mj-lt"/>
                <a:sym typeface="Wingdings" pitchFamily="2" charset="2"/>
              </a:rPr>
              <a:t>   </a:t>
            </a:r>
            <a:r>
              <a:rPr lang="en-US" sz="1600" dirty="0">
                <a:latin typeface="+mj-lt"/>
              </a:rPr>
              <a:t>Gasoline   </a:t>
            </a:r>
            <a:r>
              <a:rPr lang="en-US" sz="1600" dirty="0">
                <a:sym typeface="Wingdings" pitchFamily="2" charset="2"/>
              </a:rPr>
              <a:t>   </a:t>
            </a:r>
            <a:r>
              <a:rPr lang="en-US" sz="1600" dirty="0">
                <a:latin typeface="+mj-lt"/>
              </a:rPr>
              <a:t>E85C   </a:t>
            </a:r>
            <a:r>
              <a:rPr lang="en-US" sz="1600" dirty="0">
                <a:sym typeface="Wingdings" pitchFamily="2" charset="2"/>
              </a:rPr>
              <a:t>   </a:t>
            </a:r>
            <a:r>
              <a:rPr lang="en-US" sz="1600" dirty="0">
                <a:latin typeface="+mj-lt"/>
              </a:rPr>
              <a:t>E85R   </a:t>
            </a:r>
            <a:r>
              <a:rPr lang="en-US" sz="1600" dirty="0">
                <a:sym typeface="Wingdings" pitchFamily="2" charset="2"/>
              </a:rPr>
              <a:t></a:t>
            </a:r>
            <a:r>
              <a:rPr lang="en-US" sz="1600" dirty="0">
                <a:latin typeface="+mj-lt"/>
              </a:rPr>
              <a:t>    70/30C   </a:t>
            </a:r>
            <a:r>
              <a:rPr lang="en-US" sz="1600" dirty="0">
                <a:sym typeface="Wingdings" pitchFamily="2" charset="2"/>
              </a:rPr>
              <a:t></a:t>
            </a:r>
            <a:r>
              <a:rPr lang="en-US" sz="1600" dirty="0">
                <a:latin typeface="+mj-lt"/>
              </a:rPr>
              <a:t> 70/30R   </a:t>
            </a:r>
          </a:p>
        </p:txBody>
      </p:sp>
      <p:sp>
        <p:nvSpPr>
          <p:cNvPr id="15" name="TextBox 14"/>
          <p:cNvSpPr txBox="1"/>
          <p:nvPr/>
        </p:nvSpPr>
        <p:spPr>
          <a:xfrm>
            <a:off x="228600" y="6105525"/>
            <a:ext cx="7216775" cy="338138"/>
          </a:xfrm>
          <a:prstGeom prst="rect">
            <a:avLst/>
          </a:prstGeom>
          <a:noFill/>
        </p:spPr>
        <p:txBody>
          <a:bodyPr wrap="none">
            <a:spAutoFit/>
          </a:bodyPr>
          <a:lstStyle/>
          <a:p>
            <a:pPr>
              <a:defRPr/>
            </a:pPr>
            <a:r>
              <a:rPr lang="en-US" sz="1600" dirty="0">
                <a:latin typeface="+mj-lt"/>
              </a:rPr>
              <a:t>HFCV H</a:t>
            </a:r>
            <a:r>
              <a:rPr lang="en-US" sz="1600" baseline="-25000" dirty="0">
                <a:latin typeface="+mj-lt"/>
              </a:rPr>
              <a:t>2</a:t>
            </a:r>
            <a:r>
              <a:rPr lang="en-US" sz="1600" dirty="0">
                <a:latin typeface="+mj-lt"/>
              </a:rPr>
              <a:t> Path:    </a:t>
            </a:r>
            <a:r>
              <a:rPr lang="en-US" sz="1600" dirty="0">
                <a:sym typeface="Wingdings" pitchFamily="2" charset="2"/>
              </a:rPr>
              <a:t></a:t>
            </a:r>
            <a:r>
              <a:rPr lang="en-US" sz="1600" dirty="0">
                <a:latin typeface="+mj-lt"/>
              </a:rPr>
              <a:t>     SMR   </a:t>
            </a:r>
            <a:r>
              <a:rPr lang="en-US" sz="1600" dirty="0">
                <a:sym typeface="Wingdings" pitchFamily="2" charset="2"/>
              </a:rPr>
              <a:t></a:t>
            </a:r>
            <a:r>
              <a:rPr lang="en-US" sz="1600" dirty="0">
                <a:latin typeface="+mj-lt"/>
              </a:rPr>
              <a:t>        Renewable  </a:t>
            </a:r>
            <a:r>
              <a:rPr lang="en-US" sz="1600" dirty="0">
                <a:sym typeface="Wingdings" pitchFamily="2" charset="2"/>
              </a:rPr>
              <a:t></a:t>
            </a:r>
            <a:r>
              <a:rPr lang="en-US" sz="1600" dirty="0">
                <a:latin typeface="+mj-lt"/>
              </a:rPr>
              <a:t>  50/50 SMR/</a:t>
            </a:r>
            <a:r>
              <a:rPr lang="en-US" sz="1600" dirty="0" err="1">
                <a:latin typeface="+mj-lt"/>
              </a:rPr>
              <a:t>Ren</a:t>
            </a:r>
            <a:r>
              <a:rPr lang="en-US" sz="1600" dirty="0">
                <a:latin typeface="+mj-lt"/>
              </a:rPr>
              <a:t> </a:t>
            </a:r>
            <a:r>
              <a:rPr lang="en-US" sz="1600" dirty="0">
                <a:sym typeface="Wingdings" pitchFamily="2" charset="2"/>
              </a:rPr>
              <a:t></a:t>
            </a:r>
            <a:r>
              <a:rPr lang="en-US" sz="1600" dirty="0">
                <a:latin typeface="+mj-lt"/>
              </a:rPr>
              <a:t> Coal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2237" y="163513"/>
            <a:ext cx="8907463" cy="608012"/>
          </a:xfrm>
        </p:spPr>
        <p:txBody>
          <a:bodyPr/>
          <a:lstStyle/>
          <a:p>
            <a:pPr eaLnBrk="1" hangingPunct="1">
              <a:defRPr/>
            </a:pPr>
            <a:r>
              <a:rPr>
                <a:cs typeface="Arial" charset="0"/>
              </a:rPr>
              <a:t>Development of Emissions</a:t>
            </a:r>
          </a:p>
        </p:txBody>
      </p:sp>
      <p:graphicFrame>
        <p:nvGraphicFramePr>
          <p:cNvPr id="4" name="Content Placeholder 3"/>
          <p:cNvGraphicFramePr>
            <a:graphicFrameLocks noGrp="1"/>
          </p:cNvGraphicFramePr>
          <p:nvPr>
            <p:ph idx="4294967295"/>
          </p:nvPr>
        </p:nvGraphicFramePr>
        <p:xfrm>
          <a:off x="2743200" y="838200"/>
          <a:ext cx="2590800" cy="822325"/>
        </p:xfrm>
        <a:graphic>
          <a:graphicData uri="http://schemas.openxmlformats.org/drawingml/2006/table">
            <a:tbl>
              <a:tblPr firstRow="1" bandRow="1">
                <a:tableStyleId>{46F890A9-2807-4EBB-B81D-B2AA78EC7F39}</a:tableStyleId>
              </a:tblPr>
              <a:tblGrid>
                <a:gridCol w="2590800"/>
              </a:tblGrid>
              <a:tr h="184210">
                <a:tc>
                  <a:txBody>
                    <a:bodyPr/>
                    <a:lstStyle/>
                    <a:p>
                      <a:r>
                        <a:rPr lang="en-US" sz="1400" dirty="0" smtClean="0"/>
                        <a:t>Baseline Emissions </a:t>
                      </a:r>
                      <a:endParaRPr lang="en-US" sz="1400" dirty="0"/>
                    </a:p>
                  </a:txBody>
                  <a:tcPr>
                    <a:solidFill>
                      <a:srgbClr val="000066"/>
                    </a:solidFill>
                  </a:tcPr>
                </a:tc>
              </a:tr>
              <a:tr h="272990">
                <a:tc>
                  <a:txBody>
                    <a:bodyPr/>
                    <a:lstStyle/>
                    <a:p>
                      <a:r>
                        <a:rPr lang="en-US" sz="1400" dirty="0" smtClean="0"/>
                        <a:t>2030 EPA</a:t>
                      </a:r>
                      <a:r>
                        <a:rPr lang="en-US" sz="1400" baseline="0" dirty="0" smtClean="0"/>
                        <a:t> National Emissions Inventory</a:t>
                      </a:r>
                      <a:endParaRPr lang="en-US" sz="1400" dirty="0"/>
                    </a:p>
                  </a:txBody>
                  <a:tcPr/>
                </a:tc>
              </a:tr>
            </a:tbl>
          </a:graphicData>
        </a:graphic>
      </p:graphicFrame>
      <p:graphicFrame>
        <p:nvGraphicFramePr>
          <p:cNvPr id="5" name="Table 4"/>
          <p:cNvGraphicFramePr>
            <a:graphicFrameLocks noGrp="1"/>
          </p:cNvGraphicFramePr>
          <p:nvPr/>
        </p:nvGraphicFramePr>
        <p:xfrm>
          <a:off x="1981200" y="1752600"/>
          <a:ext cx="4191000" cy="2743200"/>
        </p:xfrm>
        <a:graphic>
          <a:graphicData uri="http://schemas.openxmlformats.org/drawingml/2006/table">
            <a:tbl>
              <a:tblPr firstRow="1" bandRow="1">
                <a:tableStyleId>{46F890A9-2807-4EBB-B81D-B2AA78EC7F39}</a:tableStyleId>
              </a:tblPr>
              <a:tblGrid>
                <a:gridCol w="927516"/>
                <a:gridCol w="1408450"/>
                <a:gridCol w="824459"/>
                <a:gridCol w="1030574"/>
              </a:tblGrid>
              <a:tr h="228600">
                <a:tc gridSpan="4">
                  <a:txBody>
                    <a:bodyPr/>
                    <a:lstStyle/>
                    <a:p>
                      <a:r>
                        <a:rPr lang="en-US" sz="1400" dirty="0" smtClean="0"/>
                        <a:t>Growth and Control File</a:t>
                      </a:r>
                      <a:endParaRPr lang="en-US" sz="1400" dirty="0"/>
                    </a:p>
                  </a:txBody>
                  <a:tcPr>
                    <a:solidFill>
                      <a:srgbClr val="000066"/>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28600">
                <a:tc>
                  <a:txBody>
                    <a:bodyPr/>
                    <a:lstStyle/>
                    <a:p>
                      <a:r>
                        <a:rPr lang="en-US" sz="1400" dirty="0" smtClean="0"/>
                        <a:t>FIPS</a:t>
                      </a:r>
                      <a:endParaRPr lang="en-US" sz="1400" dirty="0"/>
                    </a:p>
                  </a:txBody>
                  <a:tcPr/>
                </a:tc>
                <a:tc>
                  <a:txBody>
                    <a:bodyPr/>
                    <a:lstStyle/>
                    <a:p>
                      <a:r>
                        <a:rPr lang="en-US" sz="1400" dirty="0" smtClean="0"/>
                        <a:t>SCC</a:t>
                      </a:r>
                      <a:endParaRPr lang="en-US" sz="1400" dirty="0"/>
                    </a:p>
                  </a:txBody>
                  <a:tcPr/>
                </a:tc>
                <a:tc>
                  <a:txBody>
                    <a:bodyPr/>
                    <a:lstStyle/>
                    <a:p>
                      <a:r>
                        <a:rPr lang="en-US" sz="1400" dirty="0" smtClean="0"/>
                        <a:t>Factor</a:t>
                      </a:r>
                      <a:endParaRPr lang="en-US" sz="1400" dirty="0"/>
                    </a:p>
                  </a:txBody>
                  <a:tcPr/>
                </a:tc>
                <a:tc>
                  <a:txBody>
                    <a:bodyPr/>
                    <a:lstStyle/>
                    <a:p>
                      <a:r>
                        <a:rPr lang="en-US" sz="1400" dirty="0" smtClean="0"/>
                        <a:t>Pollutant</a:t>
                      </a:r>
                      <a:endParaRPr lang="en-US" sz="1400" dirty="0"/>
                    </a:p>
                  </a:txBody>
                  <a:tcPr/>
                </a:tc>
              </a:tr>
              <a:tr h="228600">
                <a:tc>
                  <a:txBody>
                    <a:bodyPr/>
                    <a:lstStyle/>
                    <a:p>
                      <a:r>
                        <a:rPr lang="en-US" sz="1400" dirty="0" smtClean="0"/>
                        <a:t>23001</a:t>
                      </a:r>
                      <a:endParaRPr lang="en-US" sz="1400" dirty="0"/>
                    </a:p>
                  </a:txBody>
                  <a:tcPr/>
                </a:tc>
                <a:tc>
                  <a:txBody>
                    <a:bodyPr/>
                    <a:lstStyle/>
                    <a:p>
                      <a:r>
                        <a:rPr lang="en-US" sz="1400" dirty="0" smtClean="0"/>
                        <a:t>1-01-001-00</a:t>
                      </a:r>
                      <a:endParaRPr lang="en-US" sz="1400" dirty="0"/>
                    </a:p>
                  </a:txBody>
                  <a:tcPr/>
                </a:tc>
                <a:tc>
                  <a:txBody>
                    <a:bodyPr/>
                    <a:lstStyle/>
                    <a:p>
                      <a:r>
                        <a:rPr lang="en-US" sz="1400" dirty="0" smtClean="0"/>
                        <a:t>0.50</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23001</a:t>
                      </a:r>
                      <a:endParaRPr lang="en-US" sz="1400" dirty="0"/>
                    </a:p>
                  </a:txBody>
                  <a:tcPr/>
                </a:tc>
                <a:tc>
                  <a:txBody>
                    <a:bodyPr/>
                    <a:lstStyle/>
                    <a:p>
                      <a:r>
                        <a:rPr lang="en-US" sz="1400" dirty="0" smtClean="0"/>
                        <a:t>2-01-001-00</a:t>
                      </a:r>
                      <a:endParaRPr lang="en-US" sz="1400" dirty="0"/>
                    </a:p>
                  </a:txBody>
                  <a:tcPr/>
                </a:tc>
                <a:tc>
                  <a:txBody>
                    <a:bodyPr/>
                    <a:lstStyle/>
                    <a:p>
                      <a:r>
                        <a:rPr lang="en-US" sz="1400" dirty="0" smtClean="0"/>
                        <a:t>0.70</a:t>
                      </a:r>
                      <a:endParaRPr lang="en-US" sz="1400" dirty="0"/>
                    </a:p>
                  </a:txBody>
                  <a:tcPr/>
                </a:tc>
                <a:tc>
                  <a:txBody>
                    <a:bodyPr/>
                    <a:lstStyle/>
                    <a:p>
                      <a:r>
                        <a:rPr lang="en-US" sz="1400" dirty="0" smtClean="0"/>
                        <a:t>ROG</a:t>
                      </a:r>
                      <a:endParaRPr lang="en-US" sz="1400" dirty="0"/>
                    </a:p>
                  </a:txBody>
                  <a:tcPr/>
                </a:tc>
              </a:tr>
              <a:tr h="228600">
                <a:tc>
                  <a:txBody>
                    <a:bodyPr/>
                    <a:lstStyle/>
                    <a:p>
                      <a:r>
                        <a:rPr lang="en-US" sz="1400" dirty="0" smtClean="0"/>
                        <a:t>23002</a:t>
                      </a:r>
                      <a:endParaRPr lang="en-US" sz="1400" dirty="0"/>
                    </a:p>
                  </a:txBody>
                  <a:tcPr/>
                </a:tc>
                <a:tc>
                  <a:txBody>
                    <a:bodyPr/>
                    <a:lstStyle/>
                    <a:p>
                      <a:r>
                        <a:rPr lang="en-US" sz="1400" dirty="0" smtClean="0"/>
                        <a:t>1-01-003-00</a:t>
                      </a:r>
                      <a:endParaRPr lang="en-US" sz="1400" dirty="0"/>
                    </a:p>
                  </a:txBody>
                  <a:tcPr/>
                </a:tc>
                <a:tc>
                  <a:txBody>
                    <a:bodyPr/>
                    <a:lstStyle/>
                    <a:p>
                      <a:r>
                        <a:rPr lang="en-US" sz="1400" dirty="0" smtClean="0"/>
                        <a:t>1.20</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24001</a:t>
                      </a:r>
                      <a:endParaRPr lang="en-US" sz="1400" dirty="0"/>
                    </a:p>
                  </a:txBody>
                  <a:tcPr/>
                </a:tc>
                <a:tc>
                  <a:txBody>
                    <a:bodyPr/>
                    <a:lstStyle/>
                    <a:p>
                      <a:r>
                        <a:rPr lang="en-US" sz="1400" dirty="0" smtClean="0"/>
                        <a:t>2-01-002-00</a:t>
                      </a:r>
                      <a:endParaRPr lang="en-US" sz="1400" dirty="0"/>
                    </a:p>
                  </a:txBody>
                  <a:tcPr/>
                </a:tc>
                <a:tc>
                  <a:txBody>
                    <a:bodyPr/>
                    <a:lstStyle/>
                    <a:p>
                      <a:r>
                        <a:rPr lang="en-US" sz="1400" dirty="0" smtClean="0"/>
                        <a:t>1.00</a:t>
                      </a:r>
                      <a:endParaRPr lang="en-US" sz="1400" dirty="0"/>
                    </a:p>
                  </a:txBody>
                  <a:tcPr/>
                </a:tc>
                <a:tc>
                  <a:txBody>
                    <a:bodyPr/>
                    <a:lstStyle/>
                    <a:p>
                      <a:r>
                        <a:rPr lang="en-US" sz="1400" dirty="0" smtClean="0"/>
                        <a:t>CO</a:t>
                      </a:r>
                      <a:endParaRPr lang="en-US" sz="1400" dirty="0"/>
                    </a:p>
                  </a:txBody>
                  <a:tcPr/>
                </a:tc>
              </a:tr>
              <a:tr h="228600">
                <a:tc>
                  <a:txBody>
                    <a:bodyPr/>
                    <a:lstStyle/>
                    <a:p>
                      <a:r>
                        <a:rPr lang="en-US" sz="1400" dirty="0" smtClean="0"/>
                        <a:t>24002</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2-01-002-00</a:t>
                      </a:r>
                    </a:p>
                  </a:txBody>
                  <a:tcPr/>
                </a:tc>
                <a:tc>
                  <a:txBody>
                    <a:bodyPr/>
                    <a:lstStyle/>
                    <a:p>
                      <a:r>
                        <a:rPr lang="en-US" sz="1400" dirty="0" smtClean="0"/>
                        <a:t>0.80</a:t>
                      </a:r>
                      <a:endParaRPr lang="en-US" sz="1400" dirty="0"/>
                    </a:p>
                  </a:txBody>
                  <a:tcPr/>
                </a:tc>
                <a:tc>
                  <a:txBody>
                    <a:bodyPr/>
                    <a:lstStyle/>
                    <a:p>
                      <a:r>
                        <a:rPr lang="en-US" sz="1400" dirty="0" smtClean="0"/>
                        <a:t>SOX</a:t>
                      </a:r>
                      <a:endParaRPr lang="en-US" sz="1400" dirty="0"/>
                    </a:p>
                  </a:txBody>
                  <a:tcPr/>
                </a:tc>
              </a:tr>
              <a:tr h="228600">
                <a:tc>
                  <a:txBody>
                    <a:bodyPr/>
                    <a:lstStyle/>
                    <a:p>
                      <a:r>
                        <a:rPr lang="en-US" sz="1400" dirty="0" smtClean="0"/>
                        <a:t>24002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1-01-003-00</a:t>
                      </a:r>
                    </a:p>
                  </a:txBody>
                  <a:tcPr/>
                </a:tc>
                <a:tc>
                  <a:txBody>
                    <a:bodyPr/>
                    <a:lstStyle/>
                    <a:p>
                      <a:r>
                        <a:rPr lang="en-US" sz="1400" dirty="0" smtClean="0"/>
                        <a:t>0.78</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bl>
          </a:graphicData>
        </a:graphic>
      </p:graphicFrame>
      <p:pic>
        <p:nvPicPr>
          <p:cNvPr id="112681" name="Picture 7" descr="Industrial_log_12km.jpg"/>
          <p:cNvPicPr>
            <a:picLocks noChangeAspect="1"/>
          </p:cNvPicPr>
          <p:nvPr/>
        </p:nvPicPr>
        <p:blipFill>
          <a:blip r:embed="rId2"/>
          <a:srcRect l="11195" t="13333" r="22552" b="37778"/>
          <a:stretch>
            <a:fillRect/>
          </a:stretch>
        </p:blipFill>
        <p:spPr bwMode="auto">
          <a:xfrm>
            <a:off x="1293813" y="4608513"/>
            <a:ext cx="2973387" cy="1868487"/>
          </a:xfrm>
          <a:prstGeom prst="rect">
            <a:avLst/>
          </a:prstGeom>
          <a:noFill/>
          <a:ln w="9525">
            <a:noFill/>
            <a:miter lim="800000"/>
            <a:headEnd/>
            <a:tailEnd/>
          </a:ln>
        </p:spPr>
      </p:pic>
      <p:sp>
        <p:nvSpPr>
          <p:cNvPr id="9" name="TextBox 8"/>
          <p:cNvSpPr txBox="1"/>
          <p:nvPr/>
        </p:nvSpPr>
        <p:spPr>
          <a:xfrm>
            <a:off x="2057400" y="4419600"/>
            <a:ext cx="1766888" cy="307975"/>
          </a:xfrm>
          <a:prstGeom prst="rect">
            <a:avLst/>
          </a:prstGeom>
          <a:solidFill>
            <a:schemeClr val="accent6">
              <a:lumMod val="50000"/>
            </a:schemeClr>
          </a:solidFill>
          <a:ln>
            <a:solidFill>
              <a:schemeClr val="tx1"/>
            </a:solidFill>
          </a:ln>
        </p:spPr>
        <p:txBody>
          <a:bodyPr wrap="none">
            <a:spAutoFit/>
          </a:bodyPr>
          <a:lstStyle/>
          <a:p>
            <a:pPr>
              <a:defRPr/>
            </a:pPr>
            <a:r>
              <a:rPr lang="en-US" sz="1400" b="1" dirty="0">
                <a:solidFill>
                  <a:schemeClr val="lt1"/>
                </a:solidFill>
                <a:latin typeface="+mn-lt"/>
                <a:cs typeface="+mn-cs"/>
              </a:rPr>
              <a:t>Spatial Surrogates</a:t>
            </a:r>
          </a:p>
        </p:txBody>
      </p:sp>
      <p:sp>
        <p:nvSpPr>
          <p:cNvPr id="10" name="TextBox 9"/>
          <p:cNvSpPr txBox="1"/>
          <p:nvPr/>
        </p:nvSpPr>
        <p:spPr>
          <a:xfrm>
            <a:off x="304800" y="2590800"/>
            <a:ext cx="1219200" cy="954088"/>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GHG</a:t>
            </a:r>
          </a:p>
          <a:p>
            <a:pPr algn="ctr">
              <a:defRPr/>
            </a:pPr>
            <a:r>
              <a:rPr lang="en-US" sz="1400" dirty="0">
                <a:solidFill>
                  <a:schemeClr val="dk1"/>
                </a:solidFill>
                <a:latin typeface="+mn-lt"/>
                <a:cs typeface="+mn-cs"/>
              </a:rPr>
              <a:t>Mitigation Strategies Scenarios</a:t>
            </a:r>
          </a:p>
        </p:txBody>
      </p:sp>
      <p:cxnSp>
        <p:nvCxnSpPr>
          <p:cNvPr id="112684" name="Straight Arrow Connector 11"/>
          <p:cNvCxnSpPr>
            <a:cxnSpLocks noChangeShapeType="1"/>
            <a:stCxn id="10" idx="3"/>
          </p:cNvCxnSpPr>
          <p:nvPr/>
        </p:nvCxnSpPr>
        <p:spPr bwMode="auto">
          <a:xfrm flipV="1">
            <a:off x="1524000" y="3048000"/>
            <a:ext cx="457200" cy="20638"/>
          </a:xfrm>
          <a:prstGeom prst="straightConnector1">
            <a:avLst/>
          </a:prstGeom>
          <a:noFill/>
          <a:ln w="38100" algn="ctr">
            <a:solidFill>
              <a:schemeClr val="tx1"/>
            </a:solidFill>
            <a:round/>
            <a:headEnd/>
            <a:tailEnd type="arrow" w="med" len="med"/>
          </a:ln>
        </p:spPr>
      </p:cxnSp>
      <p:sp>
        <p:nvSpPr>
          <p:cNvPr id="13" name="TextBox 12"/>
          <p:cNvSpPr txBox="1"/>
          <p:nvPr/>
        </p:nvSpPr>
        <p:spPr>
          <a:xfrm>
            <a:off x="6858000" y="2779713"/>
            <a:ext cx="1600200" cy="954087"/>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Sparse Matrix Operator Kernel Emissions (SMOKE) Model</a:t>
            </a:r>
          </a:p>
        </p:txBody>
      </p:sp>
      <p:cxnSp>
        <p:nvCxnSpPr>
          <p:cNvPr id="112686" name="Shape 14"/>
          <p:cNvCxnSpPr>
            <a:cxnSpLocks noChangeShapeType="1"/>
            <a:endCxn id="13" idx="0"/>
          </p:cNvCxnSpPr>
          <p:nvPr/>
        </p:nvCxnSpPr>
        <p:spPr bwMode="auto">
          <a:xfrm>
            <a:off x="5334000" y="1295400"/>
            <a:ext cx="2324100" cy="1484313"/>
          </a:xfrm>
          <a:prstGeom prst="curvedConnector2">
            <a:avLst/>
          </a:prstGeom>
          <a:noFill/>
          <a:ln w="38100" algn="ctr">
            <a:solidFill>
              <a:schemeClr val="tx1"/>
            </a:solidFill>
            <a:round/>
            <a:headEnd/>
            <a:tailEnd type="arrow" w="med" len="med"/>
          </a:ln>
        </p:spPr>
      </p:cxnSp>
      <p:cxnSp>
        <p:nvCxnSpPr>
          <p:cNvPr id="112687" name="Shape 16"/>
          <p:cNvCxnSpPr>
            <a:cxnSpLocks noChangeShapeType="1"/>
          </p:cNvCxnSpPr>
          <p:nvPr/>
        </p:nvCxnSpPr>
        <p:spPr bwMode="auto">
          <a:xfrm flipV="1">
            <a:off x="4114800" y="3733800"/>
            <a:ext cx="3390900" cy="1676400"/>
          </a:xfrm>
          <a:prstGeom prst="curvedConnector2">
            <a:avLst/>
          </a:prstGeom>
          <a:noFill/>
          <a:ln w="38100" algn="ctr">
            <a:solidFill>
              <a:schemeClr val="tx1"/>
            </a:solidFill>
            <a:round/>
            <a:headEnd/>
            <a:tailEnd type="arrow" w="med" len="med"/>
          </a:ln>
        </p:spPr>
      </p:cxnSp>
      <p:cxnSp>
        <p:nvCxnSpPr>
          <p:cNvPr id="112688" name="Curved Connector 18"/>
          <p:cNvCxnSpPr>
            <a:cxnSpLocks noChangeShapeType="1"/>
            <a:endCxn id="13" idx="1"/>
          </p:cNvCxnSpPr>
          <p:nvPr/>
        </p:nvCxnSpPr>
        <p:spPr bwMode="auto">
          <a:xfrm>
            <a:off x="6172200" y="2895600"/>
            <a:ext cx="685800" cy="360363"/>
          </a:xfrm>
          <a:prstGeom prst="curvedConnector3">
            <a:avLst>
              <a:gd name="adj1" fmla="val 50000"/>
            </a:avLst>
          </a:prstGeom>
          <a:noFill/>
          <a:ln w="38100" algn="ctr">
            <a:solidFill>
              <a:schemeClr val="tx1"/>
            </a:solidFill>
            <a:round/>
            <a:headEnd/>
            <a:tailEnd type="arrow" w="med" len="med"/>
          </a:ln>
        </p:spPr>
      </p:cxnSp>
      <p:cxnSp>
        <p:nvCxnSpPr>
          <p:cNvPr id="112689" name="Curved Connector 21"/>
          <p:cNvCxnSpPr>
            <a:cxnSpLocks noChangeShapeType="1"/>
          </p:cNvCxnSpPr>
          <p:nvPr/>
        </p:nvCxnSpPr>
        <p:spPr bwMode="auto">
          <a:xfrm rot="16200000" flipH="1">
            <a:off x="7429500" y="4076700"/>
            <a:ext cx="1066800" cy="381000"/>
          </a:xfrm>
          <a:prstGeom prst="curvedConnector3">
            <a:avLst>
              <a:gd name="adj1" fmla="val 50000"/>
            </a:avLst>
          </a:prstGeom>
          <a:noFill/>
          <a:ln w="38100" algn="ctr">
            <a:solidFill>
              <a:schemeClr val="tx1"/>
            </a:solidFill>
            <a:round/>
            <a:headEnd/>
            <a:tailEnd type="arrow" w="med" len="med"/>
          </a:ln>
        </p:spPr>
      </p:cxnSp>
      <p:cxnSp>
        <p:nvCxnSpPr>
          <p:cNvPr id="112690" name="Shape 25"/>
          <p:cNvCxnSpPr>
            <a:cxnSpLocks noChangeShapeType="1"/>
            <a:endCxn id="10" idx="2"/>
          </p:cNvCxnSpPr>
          <p:nvPr/>
        </p:nvCxnSpPr>
        <p:spPr bwMode="auto">
          <a:xfrm rot="10800000">
            <a:off x="914400" y="3544888"/>
            <a:ext cx="379413" cy="1997075"/>
          </a:xfrm>
          <a:prstGeom prst="curvedConnector2">
            <a:avLst/>
          </a:prstGeom>
          <a:noFill/>
          <a:ln w="38100" algn="ctr">
            <a:solidFill>
              <a:schemeClr val="tx1"/>
            </a:solidFill>
            <a:round/>
            <a:headEnd/>
            <a:tailEnd type="arrow" w="med" len="med"/>
          </a:ln>
        </p:spPr>
      </p:cxnSp>
      <p:sp>
        <p:nvSpPr>
          <p:cNvPr id="27" name="TextBox 26"/>
          <p:cNvSpPr txBox="1"/>
          <p:nvPr/>
        </p:nvSpPr>
        <p:spPr>
          <a:xfrm>
            <a:off x="7162800" y="4800600"/>
            <a:ext cx="1600200" cy="523875"/>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CMAQ-ready Emissions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52400" y="838200"/>
            <a:ext cx="8839200" cy="5678488"/>
          </a:xfrm>
          <a:prstGeom prst="rect">
            <a:avLst/>
          </a:prstGeom>
          <a:noFill/>
          <a:ln w="9525">
            <a:noFill/>
            <a:miter lim="800000"/>
            <a:headEnd/>
            <a:tailEnd/>
          </a:ln>
          <a:effectLst/>
        </p:spPr>
        <p:txBody>
          <a:bodyPr lIns="91414" tIns="45707" rIns="91414" bIns="45707"/>
          <a:lstStyle/>
          <a:p>
            <a:pPr marL="342900" indent="-342900" eaLnBrk="0" hangingPunct="0">
              <a:spcBef>
                <a:spcPct val="20000"/>
              </a:spcBef>
              <a:buSzPct val="130000"/>
              <a:buFontTx/>
              <a:buChar char="•"/>
              <a:defRPr/>
            </a:pPr>
            <a:r>
              <a:rPr lang="en-US" sz="2200" b="1">
                <a:solidFill>
                  <a:srgbClr val="333399"/>
                </a:solidFill>
                <a:effectLst>
                  <a:outerShdw blurRad="38100" dist="38100" dir="2700000" algn="tl">
                    <a:srgbClr val="C0C0C0"/>
                  </a:outerShdw>
                </a:effectLst>
                <a:latin typeface="Arial" charset="0"/>
              </a:rPr>
              <a:t>Reductions dominated by the reduction in vehicle emissions:</a:t>
            </a:r>
          </a:p>
          <a:p>
            <a:pPr marL="800100" lvl="1" indent="-342900" eaLnBrk="0" hangingPunct="0">
              <a:spcBef>
                <a:spcPct val="20000"/>
              </a:spcBef>
              <a:buSzPct val="130000"/>
              <a:buFontTx/>
              <a:buChar char="•"/>
              <a:defRPr/>
            </a:pPr>
            <a:r>
              <a:rPr lang="en-US" sz="2000" b="1">
                <a:latin typeface="Arial" charset="0"/>
              </a:rPr>
              <a:t>Overall O</a:t>
            </a:r>
            <a:r>
              <a:rPr lang="en-US" sz="2000" b="1" baseline="-25000">
                <a:latin typeface="Arial" charset="0"/>
              </a:rPr>
              <a:t>3</a:t>
            </a:r>
            <a:r>
              <a:rPr lang="en-US" sz="2000" b="1">
                <a:latin typeface="Arial" charset="0"/>
              </a:rPr>
              <a:t> reductions similar in both cases</a:t>
            </a:r>
          </a:p>
          <a:p>
            <a:pPr marL="342900" indent="-342900" eaLnBrk="0" hangingPunct="0">
              <a:spcBef>
                <a:spcPct val="20000"/>
              </a:spcBef>
              <a:buSzPct val="130000"/>
              <a:buFontTx/>
              <a:buChar char="•"/>
              <a:defRPr/>
            </a:pPr>
            <a:r>
              <a:rPr lang="en-US" sz="2200" b="1">
                <a:solidFill>
                  <a:srgbClr val="333399"/>
                </a:solidFill>
                <a:effectLst>
                  <a:outerShdw blurRad="38100" dist="38100" dir="2700000" algn="tl">
                    <a:srgbClr val="C0C0C0"/>
                  </a:outerShdw>
                </a:effectLst>
                <a:latin typeface="Arial" charset="0"/>
              </a:rPr>
              <a:t>Largest differences due to removal of emissions from coal electricity</a:t>
            </a:r>
          </a:p>
          <a:p>
            <a:pPr marL="342900" indent="-342900" eaLnBrk="0" hangingPunct="0">
              <a:spcBef>
                <a:spcPct val="20000"/>
              </a:spcBef>
              <a:buSzPct val="130000"/>
              <a:buFontTx/>
              <a:buChar char="•"/>
              <a:defRPr/>
            </a:pPr>
            <a:endParaRPr lang="en-US" sz="2200" b="1">
              <a:solidFill>
                <a:srgbClr val="333399"/>
              </a:solidFill>
              <a:effectLst>
                <a:outerShdw blurRad="38100" dist="38100" dir="2700000" algn="tl">
                  <a:srgbClr val="C0C0C0"/>
                </a:outerShdw>
              </a:effectLst>
              <a:latin typeface="Arial" charset="0"/>
            </a:endParaRPr>
          </a:p>
        </p:txBody>
      </p:sp>
      <p:sp>
        <p:nvSpPr>
          <p:cNvPr id="2" name="Title 1"/>
          <p:cNvSpPr>
            <a:spLocks noGrp="1"/>
          </p:cNvSpPr>
          <p:nvPr>
            <p:ph type="title"/>
          </p:nvPr>
        </p:nvSpPr>
        <p:spPr>
          <a:xfrm>
            <a:off x="122237" y="163513"/>
            <a:ext cx="8907463" cy="608012"/>
          </a:xfrm>
        </p:spPr>
        <p:txBody>
          <a:bodyPr/>
          <a:lstStyle/>
          <a:p>
            <a:pPr defTabSz="992118" eaLnBrk="1" hangingPunct="1">
              <a:defRPr/>
            </a:pPr>
            <a:r>
              <a:rPr dirty="0"/>
              <a:t>Impact on O</a:t>
            </a:r>
            <a:r>
              <a:rPr baseline="-25000" dirty="0"/>
              <a:t>3</a:t>
            </a:r>
            <a:r>
              <a:rPr dirty="0"/>
              <a:t> concentrations</a:t>
            </a:r>
          </a:p>
        </p:txBody>
      </p:sp>
      <p:pic>
        <p:nvPicPr>
          <p:cNvPr id="113669" name="Content Placeholder 3" descr="Grid3_vs_Ref.O3.223.TX.gif"/>
          <p:cNvPicPr>
            <a:picLocks noGrp="1" noChangeAspect="1"/>
          </p:cNvPicPr>
          <p:nvPr>
            <p:ph idx="1"/>
          </p:nvPr>
        </p:nvPicPr>
        <p:blipFill>
          <a:blip r:embed="rId2"/>
          <a:srcRect/>
          <a:stretch>
            <a:fillRect/>
          </a:stretch>
        </p:blipFill>
        <p:spPr>
          <a:xfrm>
            <a:off x="76200" y="2749550"/>
            <a:ext cx="4343400" cy="3684588"/>
          </a:xfrm>
        </p:spPr>
      </p:pic>
      <p:pic>
        <p:nvPicPr>
          <p:cNvPr id="113670" name="Picture 4" descr="GridR_vs_Ref.O3.223.TX.gif"/>
          <p:cNvPicPr>
            <a:picLocks noChangeAspect="1"/>
          </p:cNvPicPr>
          <p:nvPr/>
        </p:nvPicPr>
        <p:blipFill>
          <a:blip r:embed="rId3"/>
          <a:srcRect/>
          <a:stretch>
            <a:fillRect/>
          </a:stretch>
        </p:blipFill>
        <p:spPr bwMode="auto">
          <a:xfrm>
            <a:off x="4343400" y="2646363"/>
            <a:ext cx="4648200" cy="3830637"/>
          </a:xfrm>
          <a:prstGeom prst="rect">
            <a:avLst/>
          </a:prstGeom>
          <a:noFill/>
          <a:ln w="9525">
            <a:noFill/>
            <a:miter lim="800000"/>
            <a:headEnd/>
            <a:tailEnd/>
          </a:ln>
        </p:spPr>
      </p:pic>
      <p:sp>
        <p:nvSpPr>
          <p:cNvPr id="6" name="TextBox 5"/>
          <p:cNvSpPr txBox="1"/>
          <p:nvPr/>
        </p:nvSpPr>
        <p:spPr>
          <a:xfrm>
            <a:off x="884238" y="2514600"/>
            <a:ext cx="2620962" cy="369888"/>
          </a:xfrm>
          <a:prstGeom prst="rect">
            <a:avLst/>
          </a:prstGeom>
          <a:noFill/>
        </p:spPr>
        <p:txBody>
          <a:bodyPr wrap="none">
            <a:spAutoFit/>
          </a:bodyPr>
          <a:lstStyle/>
          <a:p>
            <a:pPr>
              <a:defRPr/>
            </a:pPr>
            <a:r>
              <a:rPr lang="en-US" dirty="0">
                <a:latin typeface="+mj-lt"/>
              </a:rPr>
              <a:t>Coal based - Reference</a:t>
            </a:r>
          </a:p>
        </p:txBody>
      </p:sp>
      <p:sp>
        <p:nvSpPr>
          <p:cNvPr id="7" name="TextBox 6"/>
          <p:cNvSpPr txBox="1"/>
          <p:nvPr/>
        </p:nvSpPr>
        <p:spPr>
          <a:xfrm>
            <a:off x="4800600" y="2514600"/>
            <a:ext cx="3300413" cy="369888"/>
          </a:xfrm>
          <a:prstGeom prst="rect">
            <a:avLst/>
          </a:prstGeom>
          <a:noFill/>
        </p:spPr>
        <p:txBody>
          <a:bodyPr wrap="none">
            <a:spAutoFit/>
          </a:bodyPr>
          <a:lstStyle/>
          <a:p>
            <a:pPr>
              <a:defRPr/>
            </a:pPr>
            <a:r>
              <a:rPr lang="en-US" dirty="0">
                <a:latin typeface="+mj-lt"/>
              </a:rPr>
              <a:t>Renewable based - Reference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Impact on PM</a:t>
            </a:r>
            <a:r>
              <a:rPr baseline="-25000" dirty="0"/>
              <a:t>2.5</a:t>
            </a:r>
            <a:r>
              <a:rPr dirty="0"/>
              <a:t> concentrations</a:t>
            </a:r>
          </a:p>
        </p:txBody>
      </p:sp>
      <p:pic>
        <p:nvPicPr>
          <p:cNvPr id="114692" name="Content Placeholder 5" descr="Grid3_vs_Ref.PM25.223.TX.gif"/>
          <p:cNvPicPr>
            <a:picLocks noGrp="1" noChangeAspect="1"/>
          </p:cNvPicPr>
          <p:nvPr>
            <p:ph idx="1"/>
          </p:nvPr>
        </p:nvPicPr>
        <p:blipFill>
          <a:blip r:embed="rId2"/>
          <a:srcRect/>
          <a:stretch>
            <a:fillRect/>
          </a:stretch>
        </p:blipFill>
        <p:spPr>
          <a:xfrm>
            <a:off x="76200" y="2743200"/>
            <a:ext cx="4191000" cy="3554413"/>
          </a:xfrm>
        </p:spPr>
      </p:pic>
      <p:sp>
        <p:nvSpPr>
          <p:cNvPr id="4" name="TextBox 3"/>
          <p:cNvSpPr txBox="1"/>
          <p:nvPr/>
        </p:nvSpPr>
        <p:spPr>
          <a:xfrm>
            <a:off x="884238" y="2514600"/>
            <a:ext cx="2620962" cy="369888"/>
          </a:xfrm>
          <a:prstGeom prst="rect">
            <a:avLst/>
          </a:prstGeom>
          <a:noFill/>
        </p:spPr>
        <p:txBody>
          <a:bodyPr wrap="none">
            <a:spAutoFit/>
          </a:bodyPr>
          <a:lstStyle/>
          <a:p>
            <a:pPr>
              <a:defRPr/>
            </a:pPr>
            <a:r>
              <a:rPr lang="en-US" dirty="0">
                <a:latin typeface="+mj-lt"/>
              </a:rPr>
              <a:t>Coal based - Reference</a:t>
            </a:r>
          </a:p>
        </p:txBody>
      </p:sp>
      <p:pic>
        <p:nvPicPr>
          <p:cNvPr id="114694" name="Picture 6" descr="GridR_vs_Ref.PM25.223.TX.gif"/>
          <p:cNvPicPr>
            <a:picLocks noChangeAspect="1"/>
          </p:cNvPicPr>
          <p:nvPr/>
        </p:nvPicPr>
        <p:blipFill>
          <a:blip r:embed="rId3"/>
          <a:srcRect/>
          <a:stretch>
            <a:fillRect/>
          </a:stretch>
        </p:blipFill>
        <p:spPr bwMode="auto">
          <a:xfrm>
            <a:off x="4343400" y="2679700"/>
            <a:ext cx="4419600" cy="3568700"/>
          </a:xfrm>
          <a:prstGeom prst="rect">
            <a:avLst/>
          </a:prstGeom>
          <a:noFill/>
          <a:ln w="9525">
            <a:noFill/>
            <a:miter lim="800000"/>
            <a:headEnd/>
            <a:tailEnd/>
          </a:ln>
        </p:spPr>
      </p:pic>
      <p:sp>
        <p:nvSpPr>
          <p:cNvPr id="5" name="TextBox 4"/>
          <p:cNvSpPr txBox="1"/>
          <p:nvPr/>
        </p:nvSpPr>
        <p:spPr>
          <a:xfrm>
            <a:off x="4800600" y="2514600"/>
            <a:ext cx="3300413" cy="369888"/>
          </a:xfrm>
          <a:prstGeom prst="rect">
            <a:avLst/>
          </a:prstGeom>
          <a:noFill/>
        </p:spPr>
        <p:txBody>
          <a:bodyPr wrap="none">
            <a:spAutoFit/>
          </a:bodyPr>
          <a:lstStyle/>
          <a:p>
            <a:pPr>
              <a:defRPr/>
            </a:pPr>
            <a:r>
              <a:rPr lang="en-US" dirty="0">
                <a:latin typeface="+mj-lt"/>
              </a:rPr>
              <a:t>Renewable based - Reference</a:t>
            </a:r>
          </a:p>
        </p:txBody>
      </p:sp>
      <p:sp>
        <p:nvSpPr>
          <p:cNvPr id="8" name="Content Placeholder 2"/>
          <p:cNvSpPr txBox="1">
            <a:spLocks/>
          </p:cNvSpPr>
          <p:nvPr/>
        </p:nvSpPr>
        <p:spPr bwMode="auto">
          <a:xfrm>
            <a:off x="152400" y="838200"/>
            <a:ext cx="8839200" cy="5678488"/>
          </a:xfrm>
          <a:prstGeom prst="rect">
            <a:avLst/>
          </a:prstGeom>
          <a:noFill/>
          <a:ln w="9525">
            <a:noFill/>
            <a:miter lim="800000"/>
            <a:headEnd/>
            <a:tailEnd/>
          </a:ln>
          <a:effectLst/>
        </p:spPr>
        <p:txBody>
          <a:bodyPr lIns="91414" tIns="45707" rIns="91414" bIns="45707"/>
          <a:lstStyle/>
          <a:p>
            <a:pPr marL="342900" indent="-342900" eaLnBrk="0" hangingPunct="0">
              <a:spcBef>
                <a:spcPct val="20000"/>
              </a:spcBef>
              <a:buSzPct val="130000"/>
              <a:buFontTx/>
              <a:buChar char="•"/>
              <a:defRPr/>
            </a:pPr>
            <a:r>
              <a:rPr lang="en-US" sz="2200" b="1" kern="0" dirty="0">
                <a:solidFill>
                  <a:srgbClr val="333399"/>
                </a:solidFill>
                <a:effectLst>
                  <a:outerShdw blurRad="38100" dist="38100" dir="2700000" algn="tl">
                    <a:srgbClr val="C0C0C0"/>
                  </a:outerShdw>
                </a:effectLst>
                <a:latin typeface="+mn-lt"/>
                <a:cs typeface="+mn-cs"/>
              </a:rPr>
              <a:t>Largest impacts are due to emissions from coal electricity</a:t>
            </a:r>
            <a:endParaRPr lang="en-US" sz="2200" b="1" dirty="0">
              <a:latin typeface="+mn-lt"/>
            </a:endParaRPr>
          </a:p>
          <a:p>
            <a:pPr marL="342900" indent="-342900" eaLnBrk="0" hangingPunct="0">
              <a:spcBef>
                <a:spcPct val="20000"/>
              </a:spcBef>
              <a:buSzPct val="130000"/>
              <a:buFontTx/>
              <a:buChar char="•"/>
              <a:defRPr/>
            </a:pPr>
            <a:r>
              <a:rPr lang="en-US" sz="2200" b="1" kern="0" dirty="0">
                <a:solidFill>
                  <a:srgbClr val="333399"/>
                </a:solidFill>
                <a:effectLst>
                  <a:outerShdw blurRad="38100" dist="38100" dir="2700000" algn="tl">
                    <a:srgbClr val="C0C0C0"/>
                  </a:outerShdw>
                </a:effectLst>
                <a:latin typeface="+mn-lt"/>
                <a:cs typeface="+mn-cs"/>
              </a:rPr>
              <a:t>Reduction of vehicle emissions produce moderate decreases in PM</a:t>
            </a:r>
            <a:r>
              <a:rPr lang="en-US" sz="2200" b="1" kern="0" baseline="-25000" dirty="0">
                <a:solidFill>
                  <a:srgbClr val="333399"/>
                </a:solidFill>
                <a:effectLst>
                  <a:outerShdw blurRad="38100" dist="38100" dir="2700000" algn="tl">
                    <a:srgbClr val="C0C0C0"/>
                  </a:outerShdw>
                </a:effectLst>
                <a:latin typeface="+mn-lt"/>
                <a:cs typeface="+mn-cs"/>
              </a:rPr>
              <a:t>2.5</a:t>
            </a:r>
          </a:p>
          <a:p>
            <a:pPr marL="342900" indent="-342900" eaLnBrk="0" hangingPunct="0">
              <a:spcBef>
                <a:spcPct val="20000"/>
              </a:spcBef>
              <a:buSzPct val="130000"/>
              <a:buFontTx/>
              <a:buChar char="•"/>
              <a:defRPr/>
            </a:pPr>
            <a:endParaRPr lang="en-US" sz="2200" b="1" kern="0" dirty="0">
              <a:solidFill>
                <a:srgbClr val="333399"/>
              </a:solidFill>
              <a:effectLst>
                <a:outerShdw blurRad="38100" dist="38100" dir="2700000" algn="tl">
                  <a:srgbClr val="C0C0C0"/>
                </a:outerShdw>
              </a:effectLst>
              <a:latin typeface="+mn-lt"/>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effectLst>
                  <a:outerShdw blurRad="38100" dist="38100" dir="2700000" algn="tl">
                    <a:srgbClr val="000000">
                      <a:alpha val="43137"/>
                    </a:srgbClr>
                  </a:outerShdw>
                </a:effectLst>
              </a:rPr>
              <a:t>Effects of Global Warming</a:t>
            </a:r>
          </a:p>
        </p:txBody>
      </p:sp>
      <p:sp>
        <p:nvSpPr>
          <p:cNvPr id="115716" name="Content Placeholder 2"/>
          <p:cNvSpPr>
            <a:spLocks noGrp="1"/>
          </p:cNvSpPr>
          <p:nvPr>
            <p:ph idx="1"/>
          </p:nvPr>
        </p:nvSpPr>
        <p:spPr/>
        <p:txBody>
          <a:bodyPr/>
          <a:lstStyle/>
          <a:p>
            <a:r>
              <a:rPr lang="en-US" smtClean="0">
                <a:effectLst/>
              </a:rPr>
              <a:t>Sensitivity of ozone and PM</a:t>
            </a:r>
            <a:r>
              <a:rPr lang="en-US" baseline="-25000" smtClean="0">
                <a:effectLst/>
              </a:rPr>
              <a:t>2.5</a:t>
            </a:r>
            <a:r>
              <a:rPr lang="en-US" smtClean="0">
                <a:effectLst/>
              </a:rPr>
              <a:t> formation with temperature in the US</a:t>
            </a:r>
          </a:p>
          <a:p>
            <a:pPr lvl="1"/>
            <a:r>
              <a:rPr lang="en-US" smtClean="0"/>
              <a:t>Increase of 2 </a:t>
            </a:r>
            <a:r>
              <a:rPr lang="en-US" baseline="30000" smtClean="0"/>
              <a:t>o</a:t>
            </a:r>
            <a:r>
              <a:rPr lang="en-US" smtClean="0"/>
              <a:t>C in air and soil temperature</a:t>
            </a:r>
          </a:p>
          <a:p>
            <a:endParaRPr lang="en-US" smtClean="0">
              <a:effectLst/>
            </a:endParaRPr>
          </a:p>
        </p:txBody>
      </p:sp>
      <p:sp>
        <p:nvSpPr>
          <p:cNvPr id="8" name="TextBox 7"/>
          <p:cNvSpPr txBox="1"/>
          <p:nvPr/>
        </p:nvSpPr>
        <p:spPr>
          <a:xfrm>
            <a:off x="1066800" y="2297113"/>
            <a:ext cx="2206625" cy="369887"/>
          </a:xfrm>
          <a:prstGeom prst="rect">
            <a:avLst/>
          </a:prstGeom>
          <a:noFill/>
        </p:spPr>
        <p:txBody>
          <a:bodyPr wrap="none">
            <a:spAutoFit/>
          </a:bodyPr>
          <a:lstStyle/>
          <a:p>
            <a:pPr>
              <a:defRPr/>
            </a:pPr>
            <a:r>
              <a:rPr lang="en-US" u="sng" dirty="0">
                <a:latin typeface="+mn-lt"/>
              </a:rPr>
              <a:t>Impacts on peak O</a:t>
            </a:r>
            <a:r>
              <a:rPr lang="en-US" u="sng" baseline="-25000" dirty="0">
                <a:latin typeface="+mn-lt"/>
              </a:rPr>
              <a:t>3</a:t>
            </a:r>
          </a:p>
        </p:txBody>
      </p:sp>
      <p:pic>
        <p:nvPicPr>
          <p:cNvPr id="115718" name="Picture 12" descr="US36_CC_vs_Base.peakO3.jpg"/>
          <p:cNvPicPr>
            <a:picLocks noChangeAspect="1"/>
          </p:cNvPicPr>
          <p:nvPr/>
        </p:nvPicPr>
        <p:blipFill>
          <a:blip r:embed="rId2"/>
          <a:srcRect r="8775" b="28204"/>
          <a:stretch>
            <a:fillRect/>
          </a:stretch>
        </p:blipFill>
        <p:spPr bwMode="auto">
          <a:xfrm>
            <a:off x="0" y="2743200"/>
            <a:ext cx="4419600" cy="2819400"/>
          </a:xfrm>
          <a:prstGeom prst="rect">
            <a:avLst/>
          </a:prstGeom>
          <a:noFill/>
          <a:ln w="9525">
            <a:noFill/>
            <a:miter lim="800000"/>
            <a:headEnd/>
            <a:tailEnd/>
          </a:ln>
        </p:spPr>
      </p:pic>
      <p:pic>
        <p:nvPicPr>
          <p:cNvPr id="115719" name="Picture 13" descr="US36_CC_vs_Base.meanPM2.5.jpg"/>
          <p:cNvPicPr>
            <a:picLocks noChangeAspect="1"/>
          </p:cNvPicPr>
          <p:nvPr/>
        </p:nvPicPr>
        <p:blipFill>
          <a:blip r:embed="rId3"/>
          <a:srcRect r="33333" b="26308"/>
          <a:stretch>
            <a:fillRect/>
          </a:stretch>
        </p:blipFill>
        <p:spPr bwMode="auto">
          <a:xfrm>
            <a:off x="4419600" y="2668588"/>
            <a:ext cx="4378325" cy="2894012"/>
          </a:xfrm>
          <a:prstGeom prst="rect">
            <a:avLst/>
          </a:prstGeom>
          <a:noFill/>
          <a:ln w="9525">
            <a:noFill/>
            <a:miter lim="800000"/>
            <a:headEnd/>
            <a:tailEnd/>
          </a:ln>
        </p:spPr>
      </p:pic>
      <p:sp>
        <p:nvSpPr>
          <p:cNvPr id="15" name="TextBox 14"/>
          <p:cNvSpPr txBox="1"/>
          <p:nvPr/>
        </p:nvSpPr>
        <p:spPr>
          <a:xfrm>
            <a:off x="5203825" y="2286000"/>
            <a:ext cx="2903538" cy="369888"/>
          </a:xfrm>
          <a:prstGeom prst="rect">
            <a:avLst/>
          </a:prstGeom>
          <a:noFill/>
        </p:spPr>
        <p:txBody>
          <a:bodyPr wrap="none">
            <a:spAutoFit/>
          </a:bodyPr>
          <a:lstStyle/>
          <a:p>
            <a:pPr>
              <a:defRPr/>
            </a:pPr>
            <a:r>
              <a:rPr lang="en-US" u="sng" dirty="0">
                <a:latin typeface="+mn-lt"/>
              </a:rPr>
              <a:t>Impacts on 24-hour PM</a:t>
            </a:r>
            <a:r>
              <a:rPr lang="en-US" u="sng" baseline="-25000" dirty="0">
                <a:latin typeface="+mn-lt"/>
              </a:rPr>
              <a:t>2.5</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Summary</a:t>
            </a:r>
          </a:p>
        </p:txBody>
      </p:sp>
      <p:sp>
        <p:nvSpPr>
          <p:cNvPr id="116740" name="Content Placeholder 2"/>
          <p:cNvSpPr>
            <a:spLocks noGrp="1"/>
          </p:cNvSpPr>
          <p:nvPr>
            <p:ph idx="1"/>
          </p:nvPr>
        </p:nvSpPr>
        <p:spPr/>
        <p:txBody>
          <a:bodyPr/>
          <a:lstStyle/>
          <a:p>
            <a:pPr>
              <a:spcBef>
                <a:spcPts val="1800"/>
              </a:spcBef>
              <a:buFontTx/>
              <a:buNone/>
            </a:pPr>
            <a:endParaRPr lang="en-US" smtClean="0">
              <a:effectLst/>
            </a:endParaRPr>
          </a:p>
          <a:p>
            <a:pPr>
              <a:spcBef>
                <a:spcPts val="1800"/>
              </a:spcBef>
            </a:pPr>
            <a:r>
              <a:rPr lang="en-US" smtClean="0">
                <a:effectLst/>
              </a:rPr>
              <a:t>GHG and air quality co-benefits will depend on future fuel and technology paths</a:t>
            </a:r>
          </a:p>
          <a:p>
            <a:pPr>
              <a:spcBef>
                <a:spcPts val="2400"/>
              </a:spcBef>
            </a:pPr>
            <a:r>
              <a:rPr lang="en-US" smtClean="0">
                <a:effectLst/>
              </a:rPr>
              <a:t>Changes in transportation are the dominant to obtain GHG and air quality co-benefits</a:t>
            </a:r>
          </a:p>
          <a:p>
            <a:pPr>
              <a:spcBef>
                <a:spcPts val="2400"/>
              </a:spcBef>
            </a:pPr>
            <a:r>
              <a:rPr lang="en-US" smtClean="0">
                <a:effectLst/>
              </a:rPr>
              <a:t>High penetration of renewable electricity production is essential to achieve GHG reduction targets</a:t>
            </a:r>
          </a:p>
          <a:p>
            <a:pPr>
              <a:spcBef>
                <a:spcPts val="2400"/>
              </a:spcBef>
            </a:pPr>
            <a:r>
              <a:rPr lang="en-US" smtClean="0">
                <a:effectLst/>
              </a:rPr>
              <a:t>Effects of global warming may offset the air quality benefits</a:t>
            </a:r>
          </a:p>
          <a:p>
            <a:pPr lvl="1">
              <a:spcBef>
                <a:spcPts val="2400"/>
              </a:spcBef>
            </a:pPr>
            <a:r>
              <a:rPr lang="en-US" smtClean="0">
                <a:solidFill>
                  <a:srgbClr val="333399"/>
                </a:solidFill>
              </a:rPr>
              <a:t>Need to consider including global warming effects on baseline case </a:t>
            </a:r>
          </a:p>
          <a:p>
            <a:pPr lvl="1"/>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2"/>
          <p:cNvPicPr>
            <a:picLocks noChangeAspect="1" noChangeArrowheads="1"/>
          </p:cNvPicPr>
          <p:nvPr/>
        </p:nvPicPr>
        <p:blipFill>
          <a:blip r:embed="rId2"/>
          <a:srcRect/>
          <a:stretch>
            <a:fillRect/>
          </a:stretch>
        </p:blipFill>
        <p:spPr bwMode="auto">
          <a:xfrm>
            <a:off x="1981200" y="2743200"/>
            <a:ext cx="5183188" cy="3557588"/>
          </a:xfrm>
          <a:prstGeom prst="rect">
            <a:avLst/>
          </a:prstGeom>
          <a:noFill/>
          <a:ln w="9525">
            <a:noFill/>
            <a:miter lim="800000"/>
            <a:headEnd/>
            <a:tailEnd/>
          </a:ln>
        </p:spPr>
      </p:pic>
      <p:sp>
        <p:nvSpPr>
          <p:cNvPr id="2" name="Title 1"/>
          <p:cNvSpPr>
            <a:spLocks noGrp="1"/>
          </p:cNvSpPr>
          <p:nvPr>
            <p:ph type="title" idx="4294967295"/>
          </p:nvPr>
        </p:nvSpPr>
        <p:spPr/>
        <p:txBody>
          <a:bodyPr/>
          <a:lstStyle/>
          <a:p>
            <a:pPr defTabSz="992118" eaLnBrk="1" hangingPunct="1">
              <a:defRPr/>
            </a:pPr>
            <a:r>
              <a:rPr dirty="0"/>
              <a:t>Main Contributors to Greenhouse Gases</a:t>
            </a:r>
          </a:p>
        </p:txBody>
      </p:sp>
      <p:pic>
        <p:nvPicPr>
          <p:cNvPr id="98309" name="Picture 1"/>
          <p:cNvPicPr>
            <a:picLocks noChangeAspect="1" noChangeArrowheads="1"/>
          </p:cNvPicPr>
          <p:nvPr/>
        </p:nvPicPr>
        <p:blipFill>
          <a:blip r:embed="rId3"/>
          <a:srcRect l="719" t="1038" r="1196" b="34151"/>
          <a:stretch>
            <a:fillRect/>
          </a:stretch>
        </p:blipFill>
        <p:spPr bwMode="auto">
          <a:xfrm>
            <a:off x="1752600" y="1066800"/>
            <a:ext cx="5791200" cy="2401888"/>
          </a:xfrm>
          <a:prstGeom prst="rect">
            <a:avLst/>
          </a:prstGeom>
          <a:noFill/>
          <a:ln w="9525">
            <a:noFill/>
            <a:miter lim="800000"/>
            <a:headEnd/>
            <a:tailEnd/>
          </a:ln>
        </p:spPr>
      </p:pic>
      <p:sp>
        <p:nvSpPr>
          <p:cNvPr id="16" name="TextBox 15"/>
          <p:cNvSpPr txBox="1"/>
          <p:nvPr/>
        </p:nvSpPr>
        <p:spPr>
          <a:xfrm>
            <a:off x="4038600" y="914400"/>
            <a:ext cx="1752600" cy="369888"/>
          </a:xfrm>
          <a:prstGeom prst="rect">
            <a:avLst/>
          </a:prstGeom>
          <a:noFill/>
        </p:spPr>
        <p:txBody>
          <a:bodyPr>
            <a:spAutoFit/>
          </a:bodyPr>
          <a:lstStyle/>
          <a:p>
            <a:pPr>
              <a:defRPr/>
            </a:pPr>
            <a:r>
              <a:rPr lang="en-US" dirty="0">
                <a:solidFill>
                  <a:schemeClr val="tx2"/>
                </a:solidFill>
                <a:latin typeface="+mj-lt"/>
              </a:rPr>
              <a:t>Year 2008</a:t>
            </a:r>
          </a:p>
        </p:txBody>
      </p:sp>
      <p:sp>
        <p:nvSpPr>
          <p:cNvPr id="98311" name="TextBox 19"/>
          <p:cNvSpPr txBox="1">
            <a:spLocks noChangeArrowheads="1"/>
          </p:cNvSpPr>
          <p:nvPr/>
        </p:nvSpPr>
        <p:spPr bwMode="auto">
          <a:xfrm>
            <a:off x="3429000" y="3776663"/>
            <a:ext cx="4114800" cy="338137"/>
          </a:xfrm>
          <a:prstGeom prst="rect">
            <a:avLst/>
          </a:prstGeom>
          <a:noFill/>
          <a:ln w="9525">
            <a:noFill/>
            <a:miter lim="800000"/>
            <a:headEnd/>
            <a:tailEnd/>
          </a:ln>
        </p:spPr>
        <p:txBody>
          <a:bodyPr>
            <a:spAutoFit/>
          </a:bodyPr>
          <a:lstStyle/>
          <a:p>
            <a:r>
              <a:rPr lang="en-US" sz="1600">
                <a:solidFill>
                  <a:schemeClr val="tx2"/>
                </a:solidFill>
                <a:latin typeface="Arial" charset="0"/>
              </a:rPr>
              <a:t>US GHG Emissions Trends</a:t>
            </a:r>
          </a:p>
        </p:txBody>
      </p:sp>
      <p:sp>
        <p:nvSpPr>
          <p:cNvPr id="22" name="TextBox 21"/>
          <p:cNvSpPr txBox="1"/>
          <p:nvPr/>
        </p:nvSpPr>
        <p:spPr>
          <a:xfrm>
            <a:off x="1600200" y="6172200"/>
            <a:ext cx="5486400" cy="307975"/>
          </a:xfrm>
          <a:prstGeom prst="rect">
            <a:avLst/>
          </a:prstGeom>
          <a:noFill/>
        </p:spPr>
        <p:txBody>
          <a:bodyPr>
            <a:spAutoFit/>
          </a:bodyPr>
          <a:lstStyle/>
          <a:p>
            <a:pPr>
              <a:defRPr/>
            </a:pPr>
            <a:r>
              <a:rPr lang="en-US" sz="1400" dirty="0">
                <a:solidFill>
                  <a:schemeClr val="tx2"/>
                </a:solidFill>
                <a:latin typeface="+mj-lt"/>
              </a:rPr>
              <a:t>Source: US EIA 2011 Annual Energy Outlook Reference Case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Acknowledgments</a:t>
            </a:r>
          </a:p>
        </p:txBody>
      </p:sp>
      <p:sp>
        <p:nvSpPr>
          <p:cNvPr id="3" name="Content Placeholder 2"/>
          <p:cNvSpPr>
            <a:spLocks noGrp="1"/>
          </p:cNvSpPr>
          <p:nvPr>
            <p:ph idx="1"/>
          </p:nvPr>
        </p:nvSpPr>
        <p:spPr/>
        <p:txBody>
          <a:bodyPr/>
          <a:lstStyle/>
          <a:p>
            <a:pPr>
              <a:defRPr/>
            </a:pPr>
            <a:r>
              <a:rPr lang="en-US" dirty="0" err="1" smtClean="0"/>
              <a:t>Boyan</a:t>
            </a:r>
            <a:r>
              <a:rPr lang="en-US" dirty="0" smtClean="0"/>
              <a:t> </a:t>
            </a:r>
            <a:r>
              <a:rPr lang="en-US" dirty="0" err="1" smtClean="0"/>
              <a:t>Kartolov</a:t>
            </a:r>
            <a:r>
              <a:rPr lang="en-US" dirty="0" smtClean="0"/>
              <a:t>, Shane Stephens-Romero, Tim Brown – APEP</a:t>
            </a:r>
          </a:p>
          <a:p>
            <a:pPr>
              <a:defRPr/>
            </a:pPr>
            <a:r>
              <a:rPr lang="en-US" dirty="0" smtClean="0"/>
              <a:t>John Dawson – EPA</a:t>
            </a:r>
          </a:p>
          <a:p>
            <a:pPr>
              <a:defRPr/>
            </a:pPr>
            <a:r>
              <a:rPr lang="en-US" dirty="0" smtClean="0"/>
              <a:t>Marla Mueller – CEC</a:t>
            </a:r>
          </a:p>
          <a:p>
            <a:pPr>
              <a:defRPr/>
            </a:pPr>
            <a:r>
              <a:rPr lang="en-US" dirty="0" err="1" smtClean="0"/>
              <a:t>Eladio</a:t>
            </a:r>
            <a:r>
              <a:rPr lang="en-US" dirty="0" smtClean="0"/>
              <a:t> </a:t>
            </a:r>
            <a:r>
              <a:rPr lang="en-US" dirty="0" err="1" smtClean="0"/>
              <a:t>Knipping</a:t>
            </a:r>
            <a:r>
              <a:rPr lang="en-US" dirty="0" smtClean="0"/>
              <a:t> – EPRI</a:t>
            </a:r>
          </a:p>
          <a:p>
            <a:pPr>
              <a:defRPr/>
            </a:pPr>
            <a:r>
              <a:rPr lang="en-US" dirty="0" err="1" smtClean="0"/>
              <a:t>Ajith</a:t>
            </a:r>
            <a:r>
              <a:rPr lang="en-US" dirty="0" smtClean="0"/>
              <a:t> </a:t>
            </a:r>
            <a:r>
              <a:rPr lang="en-US" dirty="0" err="1" smtClean="0"/>
              <a:t>Kaduwela</a:t>
            </a:r>
            <a:r>
              <a:rPr lang="en-US" dirty="0" smtClean="0"/>
              <a:t> – CARB</a:t>
            </a:r>
          </a:p>
          <a:p>
            <a:pPr>
              <a:defRPr/>
            </a:pPr>
            <a:r>
              <a:rPr lang="en-US" dirty="0" err="1" smtClean="0"/>
              <a:t>Uarporn</a:t>
            </a:r>
            <a:r>
              <a:rPr lang="en-US" dirty="0" smtClean="0"/>
              <a:t> </a:t>
            </a:r>
            <a:r>
              <a:rPr lang="en-US" dirty="0" err="1" smtClean="0"/>
              <a:t>Nopmongcol</a:t>
            </a:r>
            <a:r>
              <a:rPr lang="en-US" dirty="0" smtClean="0"/>
              <a:t> – ENVIRON</a:t>
            </a:r>
          </a:p>
          <a:p>
            <a:pPr>
              <a:buFontTx/>
              <a:buNone/>
              <a:defRPr/>
            </a:pPr>
            <a:endParaRPr lang="en-US" dirty="0" smtClean="0"/>
          </a:p>
          <a:p>
            <a:pPr>
              <a:defRPr/>
            </a:pPr>
            <a:endParaRPr lang="en-US" dirty="0" smtClean="0"/>
          </a:p>
        </p:txBody>
      </p:sp>
      <p:grpSp>
        <p:nvGrpSpPr>
          <p:cNvPr id="117765" name="Group 3"/>
          <p:cNvGrpSpPr>
            <a:grpSpLocks/>
          </p:cNvGrpSpPr>
          <p:nvPr/>
        </p:nvGrpSpPr>
        <p:grpSpPr bwMode="auto">
          <a:xfrm>
            <a:off x="2921000" y="3962400"/>
            <a:ext cx="3479800" cy="1638300"/>
            <a:chOff x="4191000" y="1524000"/>
            <a:chExt cx="3479597" cy="1638605"/>
          </a:xfrm>
        </p:grpSpPr>
        <p:pic>
          <p:nvPicPr>
            <p:cNvPr id="117766" name="Picture 4" descr="C:\WINDOWS\Desktop\April Powerpoint\August\Starblock.jpg"/>
            <p:cNvPicPr>
              <a:picLocks noChangeAspect="1" noChangeArrowheads="1"/>
            </p:cNvPicPr>
            <p:nvPr/>
          </p:nvPicPr>
          <p:blipFill>
            <a:blip r:embed="rId2"/>
            <a:srcRect/>
            <a:stretch>
              <a:fillRect/>
            </a:stretch>
          </p:blipFill>
          <p:spPr bwMode="auto">
            <a:xfrm>
              <a:off x="4191000" y="1524000"/>
              <a:ext cx="3479597" cy="1638605"/>
            </a:xfrm>
            <a:prstGeom prst="rect">
              <a:avLst/>
            </a:prstGeom>
            <a:noFill/>
            <a:ln w="9525">
              <a:noFill/>
              <a:miter lim="800000"/>
              <a:headEnd/>
              <a:tailEnd/>
            </a:ln>
          </p:spPr>
        </p:pic>
        <p:sp>
          <p:nvSpPr>
            <p:cNvPr id="117767" name="TextBox 5"/>
            <p:cNvSpPr txBox="1">
              <a:spLocks noChangeArrowheads="1"/>
            </p:cNvSpPr>
            <p:nvPr/>
          </p:nvSpPr>
          <p:spPr bwMode="auto">
            <a:xfrm>
              <a:off x="6563185" y="2547363"/>
              <a:ext cx="904415" cy="338554"/>
            </a:xfrm>
            <a:prstGeom prst="rect">
              <a:avLst/>
            </a:prstGeom>
            <a:noFill/>
            <a:ln w="9525">
              <a:noFill/>
              <a:miter lim="800000"/>
              <a:headEnd/>
              <a:tailEnd/>
            </a:ln>
          </p:spPr>
          <p:txBody>
            <a:bodyPr wrap="none">
              <a:spAutoFit/>
            </a:bodyPr>
            <a:lstStyle/>
            <a:p>
              <a:r>
                <a:rPr lang="en-US" sz="1600" b="1"/>
                <a:t>R834284</a:t>
              </a:r>
              <a:endParaRPr lang="en-US" sz="1600" b="1">
                <a:solidFill>
                  <a:srgbClr val="FF0000"/>
                </a:solidFill>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endParaRPr/>
          </a:p>
        </p:txBody>
      </p:sp>
      <p:sp>
        <p:nvSpPr>
          <p:cNvPr id="3" name="Content Placeholder 2"/>
          <p:cNvSpPr>
            <a:spLocks noGrp="1"/>
          </p:cNvSpPr>
          <p:nvPr>
            <p:ph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endParaRPr/>
          </a:p>
        </p:txBody>
      </p:sp>
      <p:sp>
        <p:nvSpPr>
          <p:cNvPr id="3" name="Content Placeholder 2"/>
          <p:cNvSpPr>
            <a:spLocks noGrp="1"/>
          </p:cNvSpPr>
          <p:nvPr>
            <p:ph idx="1"/>
          </p:nvPr>
        </p:nvSpPr>
        <p:spPr/>
        <p:txBody>
          <a:bodyPr/>
          <a:lstStyle/>
          <a:p>
            <a:pP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2237" y="163513"/>
            <a:ext cx="8907463" cy="608012"/>
          </a:xfrm>
        </p:spPr>
        <p:txBody>
          <a:bodyPr/>
          <a:lstStyle/>
          <a:p>
            <a:pPr defTabSz="992118" eaLnBrk="1" hangingPunct="1">
              <a:defRPr/>
            </a:pPr>
            <a:r>
              <a:rPr dirty="0">
                <a:effectLst>
                  <a:outerShdw blurRad="38100" dist="38100" dir="2700000" algn="tl">
                    <a:srgbClr val="000000">
                      <a:alpha val="43137"/>
                    </a:srgbClr>
                  </a:outerShdw>
                </a:effectLst>
              </a:rPr>
              <a:t>Model Sensitivity</a:t>
            </a:r>
          </a:p>
        </p:txBody>
      </p:sp>
      <p:sp>
        <p:nvSpPr>
          <p:cNvPr id="134148" name="Content Placeholder 2"/>
          <p:cNvSpPr>
            <a:spLocks noGrp="1"/>
          </p:cNvSpPr>
          <p:nvPr>
            <p:ph idx="4294967295"/>
          </p:nvPr>
        </p:nvSpPr>
        <p:spPr>
          <a:xfrm>
            <a:off x="152400" y="838200"/>
            <a:ext cx="5867400" cy="5678488"/>
          </a:xfrm>
          <a:noFill/>
        </p:spPr>
        <p:txBody>
          <a:bodyPr/>
          <a:lstStyle/>
          <a:p>
            <a:pPr>
              <a:buFontTx/>
              <a:buNone/>
            </a:pPr>
            <a:r>
              <a:rPr lang="en-US" u="sng" smtClean="0">
                <a:effectLst/>
              </a:rPr>
              <a:t>Modeling air quality sensitivity for future scenarios in 2050:</a:t>
            </a:r>
          </a:p>
          <a:p>
            <a:pPr>
              <a:spcBef>
                <a:spcPts val="1800"/>
              </a:spcBef>
            </a:pPr>
            <a:r>
              <a:rPr lang="en-US" smtClean="0">
                <a:effectLst/>
              </a:rPr>
              <a:t>Effects of global climate change on air quality:</a:t>
            </a:r>
          </a:p>
          <a:p>
            <a:pPr lvl="1"/>
            <a:r>
              <a:rPr lang="en-US" smtClean="0">
                <a:solidFill>
                  <a:schemeClr val="tx1"/>
                </a:solidFill>
                <a:effectLst/>
              </a:rPr>
              <a:t>Changes in biogenic emissions and evaporative emissions</a:t>
            </a:r>
          </a:p>
          <a:p>
            <a:pPr lvl="1"/>
            <a:r>
              <a:rPr lang="en-US" smtClean="0">
                <a:solidFill>
                  <a:schemeClr val="tx1"/>
                </a:solidFill>
                <a:effectLst/>
              </a:rPr>
              <a:t>Increased formation of ozone</a:t>
            </a:r>
          </a:p>
          <a:p>
            <a:pPr lvl="1"/>
            <a:r>
              <a:rPr lang="en-US" smtClean="0">
                <a:solidFill>
                  <a:schemeClr val="tx1"/>
                </a:solidFill>
                <a:effectLst/>
              </a:rPr>
              <a:t>Uncertainty on PM formation</a:t>
            </a:r>
          </a:p>
          <a:p>
            <a:pPr>
              <a:spcBef>
                <a:spcPts val="2400"/>
              </a:spcBef>
            </a:pPr>
            <a:r>
              <a:rPr lang="en-US" smtClean="0">
                <a:effectLst/>
              </a:rPr>
              <a:t>Effects of global industrial activity on background concentrations:</a:t>
            </a:r>
          </a:p>
          <a:p>
            <a:pPr lvl="1"/>
            <a:r>
              <a:rPr lang="en-US" smtClean="0">
                <a:solidFill>
                  <a:schemeClr val="tx1"/>
                </a:solidFill>
                <a:effectLst/>
              </a:rPr>
              <a:t>Increased levels of methane globally</a:t>
            </a:r>
          </a:p>
          <a:p>
            <a:pPr lvl="1"/>
            <a:r>
              <a:rPr lang="en-US" smtClean="0">
                <a:solidFill>
                  <a:schemeClr val="tx1"/>
                </a:solidFill>
                <a:effectLst/>
              </a:rPr>
              <a:t>Increased levels of NO</a:t>
            </a:r>
            <a:r>
              <a:rPr lang="en-US" baseline="-25000" smtClean="0">
                <a:solidFill>
                  <a:schemeClr val="tx1"/>
                </a:solidFill>
                <a:effectLst/>
              </a:rPr>
              <a:t>X </a:t>
            </a:r>
            <a:r>
              <a:rPr lang="en-US" smtClean="0">
                <a:solidFill>
                  <a:schemeClr val="tx1"/>
                </a:solidFill>
                <a:effectLst/>
              </a:rPr>
              <a:t>from Asian industrial development</a:t>
            </a:r>
          </a:p>
          <a:p>
            <a:pPr lvl="1"/>
            <a:r>
              <a:rPr lang="en-US" smtClean="0">
                <a:solidFill>
                  <a:schemeClr val="tx1"/>
                </a:solidFill>
                <a:effectLst/>
              </a:rPr>
              <a:t>Increased ozone in air masses across the Pacific from Asian pollution</a:t>
            </a:r>
          </a:p>
          <a:p>
            <a:pPr lvl="1"/>
            <a:endParaRPr lang="en-US" smtClean="0">
              <a:solidFill>
                <a:schemeClr val="tx1"/>
              </a:solidFill>
              <a:effectLst/>
            </a:endParaRPr>
          </a:p>
        </p:txBody>
      </p:sp>
      <p:pic>
        <p:nvPicPr>
          <p:cNvPr id="134149" name="Picture 2"/>
          <p:cNvPicPr>
            <a:picLocks noChangeAspect="1" noChangeArrowheads="1"/>
          </p:cNvPicPr>
          <p:nvPr/>
        </p:nvPicPr>
        <p:blipFill>
          <a:blip r:embed="rId2"/>
          <a:srcRect/>
          <a:stretch>
            <a:fillRect/>
          </a:stretch>
        </p:blipFill>
        <p:spPr bwMode="auto">
          <a:xfrm>
            <a:off x="5791200" y="3505200"/>
            <a:ext cx="3170238" cy="2428875"/>
          </a:xfrm>
          <a:prstGeom prst="rect">
            <a:avLst/>
          </a:prstGeom>
          <a:noFill/>
          <a:ln w="9525">
            <a:noFill/>
            <a:miter lim="800000"/>
            <a:headEnd/>
            <a:tailEnd/>
          </a:ln>
        </p:spPr>
      </p:pic>
      <p:pic>
        <p:nvPicPr>
          <p:cNvPr id="134150" name="Picture 2"/>
          <p:cNvPicPr>
            <a:picLocks noChangeAspect="1" noChangeArrowheads="1"/>
          </p:cNvPicPr>
          <p:nvPr/>
        </p:nvPicPr>
        <p:blipFill>
          <a:blip r:embed="rId3"/>
          <a:srcRect l="2406" t="1961" r="3722" b="2940"/>
          <a:stretch>
            <a:fillRect/>
          </a:stretch>
        </p:blipFill>
        <p:spPr bwMode="auto">
          <a:xfrm>
            <a:off x="5811838" y="4800600"/>
            <a:ext cx="3255962" cy="1905000"/>
          </a:xfrm>
          <a:prstGeom prst="rect">
            <a:avLst/>
          </a:prstGeom>
          <a:noFill/>
          <a:ln w="9525">
            <a:noFill/>
            <a:miter lim="800000"/>
            <a:headEnd/>
            <a:tailEnd/>
          </a:ln>
        </p:spPr>
      </p:pic>
      <p:pic>
        <p:nvPicPr>
          <p:cNvPr id="134151" name="Picture 4"/>
          <p:cNvPicPr>
            <a:picLocks noChangeAspect="1" noChangeArrowheads="1"/>
          </p:cNvPicPr>
          <p:nvPr/>
        </p:nvPicPr>
        <p:blipFill>
          <a:blip r:embed="rId4"/>
          <a:srcRect/>
          <a:stretch>
            <a:fillRect/>
          </a:stretch>
        </p:blipFill>
        <p:spPr bwMode="auto">
          <a:xfrm>
            <a:off x="6100763" y="1143000"/>
            <a:ext cx="2738437"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A03348_lrg"/>
          <p:cNvPicPr>
            <a:picLocks noChangeAspect="1" noChangeArrowheads="1"/>
          </p:cNvPicPr>
          <p:nvPr/>
        </p:nvPicPr>
        <p:blipFill>
          <a:blip r:embed="rId2"/>
          <a:srcRect b="19702"/>
          <a:stretch>
            <a:fillRect/>
          </a:stretch>
        </p:blipFill>
        <p:spPr bwMode="auto">
          <a:xfrm>
            <a:off x="5867400" y="4038600"/>
            <a:ext cx="3173413" cy="1752600"/>
          </a:xfrm>
          <a:prstGeom prst="rect">
            <a:avLst/>
          </a:prstGeom>
          <a:noFill/>
          <a:ln w="9525">
            <a:noFill/>
            <a:miter lim="800000"/>
            <a:headEnd/>
            <a:tailEnd/>
          </a:ln>
        </p:spPr>
      </p:pic>
      <p:sp>
        <p:nvSpPr>
          <p:cNvPr id="2" name="Title 1"/>
          <p:cNvSpPr>
            <a:spLocks noGrp="1"/>
          </p:cNvSpPr>
          <p:nvPr>
            <p:ph type="title"/>
          </p:nvPr>
        </p:nvSpPr>
        <p:spPr>
          <a:xfrm>
            <a:off x="122237" y="163513"/>
            <a:ext cx="8907463" cy="608012"/>
          </a:xfrm>
        </p:spPr>
        <p:txBody>
          <a:bodyPr/>
          <a:lstStyle/>
          <a:p>
            <a:pPr defTabSz="992118" eaLnBrk="1" hangingPunct="1">
              <a:defRPr/>
            </a:pPr>
            <a:r>
              <a:rPr dirty="0"/>
              <a:t>Examples of Future Scenarios</a:t>
            </a:r>
          </a:p>
        </p:txBody>
      </p:sp>
      <p:sp>
        <p:nvSpPr>
          <p:cNvPr id="4" name="Content Placeholder 3"/>
          <p:cNvSpPr>
            <a:spLocks noGrp="1"/>
          </p:cNvSpPr>
          <p:nvPr>
            <p:ph idx="1"/>
          </p:nvPr>
        </p:nvSpPr>
        <p:spPr>
          <a:xfrm>
            <a:off x="152400" y="838200"/>
            <a:ext cx="5791200" cy="5678488"/>
          </a:xfrm>
        </p:spPr>
        <p:txBody>
          <a:bodyPr/>
          <a:lstStyle/>
          <a:p>
            <a:pPr>
              <a:buFontTx/>
              <a:buNone/>
              <a:defRPr/>
            </a:pPr>
            <a:endParaRPr lang="en-US" u="sng" dirty="0" smtClean="0"/>
          </a:p>
          <a:p>
            <a:pPr>
              <a:buFontTx/>
              <a:buNone/>
              <a:defRPr/>
            </a:pPr>
            <a:r>
              <a:rPr lang="en-US" u="sng" dirty="0" smtClean="0"/>
              <a:t>Example 1</a:t>
            </a:r>
            <a:r>
              <a:rPr lang="en-US" dirty="0" smtClean="0"/>
              <a:t>:  Houston-Galveston, Texas</a:t>
            </a:r>
          </a:p>
          <a:p>
            <a:pPr>
              <a:defRPr/>
            </a:pPr>
            <a:r>
              <a:rPr lang="en-US" dirty="0" smtClean="0"/>
              <a:t>Variations in technology mix for electricity generation</a:t>
            </a:r>
          </a:p>
          <a:p>
            <a:pPr>
              <a:defRPr/>
            </a:pPr>
            <a:r>
              <a:rPr lang="en-US" dirty="0" smtClean="0"/>
              <a:t>Variations in fuel path for vehicles</a:t>
            </a:r>
          </a:p>
          <a:p>
            <a:pPr>
              <a:defRPr/>
            </a:pPr>
            <a:endParaRPr lang="en-US" dirty="0" smtClean="0"/>
          </a:p>
          <a:p>
            <a:pPr>
              <a:defRPr/>
            </a:pPr>
            <a:endParaRPr lang="en-US" dirty="0" smtClean="0"/>
          </a:p>
          <a:p>
            <a:pPr>
              <a:defRPr/>
            </a:pPr>
            <a:endParaRPr lang="en-US" dirty="0" smtClean="0"/>
          </a:p>
          <a:p>
            <a:pPr>
              <a:buFontTx/>
              <a:buNone/>
              <a:defRPr/>
            </a:pPr>
            <a:r>
              <a:rPr lang="en-US" u="sng" dirty="0" smtClean="0"/>
              <a:t>Example 2:  </a:t>
            </a:r>
            <a:r>
              <a:rPr lang="en-US" dirty="0" smtClean="0"/>
              <a:t>Los Angeles basin, California</a:t>
            </a:r>
          </a:p>
          <a:p>
            <a:pPr>
              <a:defRPr/>
            </a:pPr>
            <a:r>
              <a:rPr lang="en-US" dirty="0" smtClean="0"/>
              <a:t>Hydrogen infrastructure deployment with fuel cell cars</a:t>
            </a:r>
          </a:p>
          <a:p>
            <a:pPr>
              <a:defRPr/>
            </a:pPr>
            <a:endParaRPr lang="en-US" dirty="0" smtClean="0"/>
          </a:p>
        </p:txBody>
      </p:sp>
      <p:pic>
        <p:nvPicPr>
          <p:cNvPr id="121862" name="Picture 1"/>
          <p:cNvPicPr>
            <a:picLocks noChangeAspect="1" noChangeArrowheads="1"/>
          </p:cNvPicPr>
          <p:nvPr/>
        </p:nvPicPr>
        <p:blipFill>
          <a:blip r:embed="rId3"/>
          <a:srcRect/>
          <a:stretch>
            <a:fillRect/>
          </a:stretch>
        </p:blipFill>
        <p:spPr bwMode="auto">
          <a:xfrm>
            <a:off x="6126163" y="990600"/>
            <a:ext cx="2770187"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2"/>
          <p:cNvSpPr txBox="1">
            <a:spLocks noChangeArrowheads="1"/>
          </p:cNvSpPr>
          <p:nvPr/>
        </p:nvSpPr>
        <p:spPr bwMode="auto">
          <a:xfrm>
            <a:off x="533400" y="3775075"/>
            <a:ext cx="2057400" cy="2532063"/>
          </a:xfrm>
          <a:prstGeom prst="rect">
            <a:avLst/>
          </a:prstGeom>
          <a:solidFill>
            <a:schemeClr val="bg1"/>
          </a:solidFill>
          <a:ln w="9525">
            <a:noFill/>
            <a:miter lim="800000"/>
            <a:headEnd/>
            <a:tailEnd/>
          </a:ln>
        </p:spPr>
        <p:txBody>
          <a:bodyPr>
            <a:spAutoFit/>
          </a:bodyPr>
          <a:lstStyle/>
          <a:p>
            <a:pPr fontAlgn="auto">
              <a:spcBef>
                <a:spcPts val="400"/>
              </a:spcBef>
              <a:spcAft>
                <a:spcPts val="0"/>
              </a:spcAft>
              <a:defRPr/>
            </a:pPr>
            <a:r>
              <a:rPr lang="en-US" sz="1100" dirty="0">
                <a:latin typeface="+mn-lt"/>
                <a:cs typeface="+mn-cs"/>
              </a:rPr>
              <a:t>Interstates &amp; Freeways</a:t>
            </a:r>
          </a:p>
          <a:p>
            <a:pPr fontAlgn="auto">
              <a:spcBef>
                <a:spcPts val="350"/>
              </a:spcBef>
              <a:spcAft>
                <a:spcPts val="0"/>
              </a:spcAft>
              <a:defRPr/>
            </a:pPr>
            <a:r>
              <a:rPr lang="en-US" sz="1100" dirty="0">
                <a:latin typeface="+mn-lt"/>
                <a:cs typeface="+mn-cs"/>
              </a:rPr>
              <a:t>H</a:t>
            </a:r>
            <a:r>
              <a:rPr lang="en-US" sz="1100" baseline="-25000" dirty="0">
                <a:latin typeface="+mn-lt"/>
                <a:cs typeface="+mn-cs"/>
              </a:rPr>
              <a:t>2</a:t>
            </a:r>
            <a:r>
              <a:rPr lang="en-US" sz="1100" dirty="0">
                <a:latin typeface="+mn-lt"/>
                <a:cs typeface="+mn-cs"/>
              </a:rPr>
              <a:t> Fueling Stations</a:t>
            </a:r>
          </a:p>
          <a:p>
            <a:pPr fontAlgn="auto">
              <a:spcBef>
                <a:spcPts val="600"/>
              </a:spcBef>
              <a:spcAft>
                <a:spcPts val="0"/>
              </a:spcAft>
              <a:defRPr/>
            </a:pPr>
            <a:r>
              <a:rPr lang="en-US" sz="1100" dirty="0">
                <a:latin typeface="+mn-lt"/>
                <a:cs typeface="+mn-cs"/>
              </a:rPr>
              <a:t>Central SMR Facilities</a:t>
            </a:r>
          </a:p>
          <a:p>
            <a:pPr fontAlgn="auto">
              <a:spcBef>
                <a:spcPts val="500"/>
              </a:spcBef>
              <a:spcAft>
                <a:spcPts val="0"/>
              </a:spcAft>
              <a:defRPr/>
            </a:pPr>
            <a:r>
              <a:rPr lang="en-US" sz="1100" dirty="0">
                <a:latin typeface="+mn-lt"/>
                <a:cs typeface="+mn-cs"/>
              </a:rPr>
              <a:t>Central Petroleum Coke </a:t>
            </a:r>
          </a:p>
          <a:p>
            <a:pPr fontAlgn="auto">
              <a:spcBef>
                <a:spcPts val="600"/>
              </a:spcBef>
              <a:spcAft>
                <a:spcPts val="0"/>
              </a:spcAft>
              <a:defRPr/>
            </a:pPr>
            <a:r>
              <a:rPr lang="en-US" sz="1100" dirty="0">
                <a:latin typeface="+mn-lt"/>
                <a:cs typeface="+mn-cs"/>
              </a:rPr>
              <a:t>Central Coal IGCC</a:t>
            </a:r>
          </a:p>
          <a:p>
            <a:pPr fontAlgn="auto">
              <a:spcBef>
                <a:spcPts val="400"/>
              </a:spcBef>
              <a:spcAft>
                <a:spcPts val="0"/>
              </a:spcAft>
              <a:defRPr/>
            </a:pPr>
            <a:r>
              <a:rPr lang="en-US" sz="1100" dirty="0">
                <a:latin typeface="+mn-lt"/>
                <a:cs typeface="+mn-cs"/>
              </a:rPr>
              <a:t>Central Electrolysis (Renewable &amp; some Nuclear)</a:t>
            </a:r>
          </a:p>
          <a:p>
            <a:pPr fontAlgn="auto">
              <a:spcBef>
                <a:spcPts val="500"/>
              </a:spcBef>
              <a:spcAft>
                <a:spcPts val="0"/>
              </a:spcAft>
              <a:defRPr/>
            </a:pPr>
            <a:r>
              <a:rPr lang="en-US" sz="1100" dirty="0">
                <a:latin typeface="+mn-lt"/>
                <a:cs typeface="+mn-cs"/>
              </a:rPr>
              <a:t>Stationary Fuel Cells</a:t>
            </a:r>
          </a:p>
          <a:p>
            <a:pPr fontAlgn="auto">
              <a:spcBef>
                <a:spcPts val="450"/>
              </a:spcBef>
              <a:spcAft>
                <a:spcPts val="0"/>
              </a:spcAft>
              <a:defRPr/>
            </a:pPr>
            <a:r>
              <a:rPr lang="en-US" sz="1100" dirty="0">
                <a:latin typeface="+mn-lt"/>
                <a:cs typeface="+mn-cs"/>
              </a:rPr>
              <a:t>Distributed SMR Facilities</a:t>
            </a:r>
          </a:p>
          <a:p>
            <a:pPr fontAlgn="auto">
              <a:spcBef>
                <a:spcPts val="400"/>
              </a:spcBef>
              <a:spcAft>
                <a:spcPts val="0"/>
              </a:spcAft>
              <a:defRPr/>
            </a:pPr>
            <a:r>
              <a:rPr lang="en-US" sz="1100" dirty="0">
                <a:latin typeface="+mn-lt"/>
                <a:cs typeface="+mn-cs"/>
              </a:rPr>
              <a:t>H</a:t>
            </a:r>
            <a:r>
              <a:rPr lang="en-US" sz="1100" baseline="-25000" dirty="0">
                <a:latin typeface="+mn-lt"/>
                <a:cs typeface="+mn-cs"/>
              </a:rPr>
              <a:t>2</a:t>
            </a:r>
            <a:r>
              <a:rPr lang="en-US" sz="1100" dirty="0">
                <a:latin typeface="+mn-lt"/>
                <a:cs typeface="+mn-cs"/>
              </a:rPr>
              <a:t> Pipelines</a:t>
            </a:r>
          </a:p>
          <a:p>
            <a:pPr fontAlgn="auto">
              <a:spcBef>
                <a:spcPts val="400"/>
              </a:spcBef>
              <a:spcAft>
                <a:spcPts val="0"/>
              </a:spcAft>
              <a:defRPr/>
            </a:pPr>
            <a:r>
              <a:rPr lang="en-US" sz="1100" dirty="0">
                <a:latin typeface="+mn-lt"/>
                <a:cs typeface="+mn-cs"/>
              </a:rPr>
              <a:t>H</a:t>
            </a:r>
            <a:r>
              <a:rPr lang="en-US" sz="1100" baseline="-25000" dirty="0">
                <a:latin typeface="+mn-lt"/>
                <a:cs typeface="+mn-cs"/>
              </a:rPr>
              <a:t>2</a:t>
            </a:r>
            <a:r>
              <a:rPr lang="en-US" sz="1100" dirty="0">
                <a:latin typeface="+mn-lt"/>
                <a:cs typeface="+mn-cs"/>
              </a:rPr>
              <a:t> Truck Delivery Routes</a:t>
            </a:r>
          </a:p>
        </p:txBody>
      </p:sp>
      <p:pic>
        <p:nvPicPr>
          <p:cNvPr id="122882" name="Picture 2"/>
          <p:cNvPicPr>
            <a:picLocks noChangeAspect="1" noChangeArrowheads="1"/>
          </p:cNvPicPr>
          <p:nvPr/>
        </p:nvPicPr>
        <p:blipFill>
          <a:blip r:embed="rId2"/>
          <a:srcRect/>
          <a:stretch>
            <a:fillRect/>
          </a:stretch>
        </p:blipFill>
        <p:spPr bwMode="auto">
          <a:xfrm>
            <a:off x="2582863" y="1831975"/>
            <a:ext cx="5951537" cy="4660900"/>
          </a:xfrm>
          <a:prstGeom prst="rect">
            <a:avLst/>
          </a:prstGeom>
          <a:noFill/>
          <a:ln w="9525">
            <a:solidFill>
              <a:srgbClr val="996600"/>
            </a:solidFill>
            <a:miter lim="800000"/>
            <a:headEnd/>
            <a:tailEnd/>
          </a:ln>
        </p:spPr>
      </p:pic>
      <p:sp>
        <p:nvSpPr>
          <p:cNvPr id="7" name="Rectangle 6"/>
          <p:cNvSpPr/>
          <p:nvPr/>
        </p:nvSpPr>
        <p:spPr>
          <a:xfrm>
            <a:off x="3421063" y="5260975"/>
            <a:ext cx="381000" cy="304800"/>
          </a:xfrm>
          <a:prstGeom prst="rect">
            <a:avLst/>
          </a:prstGeom>
          <a:noFill/>
          <a:ln w="28575">
            <a:solidFill>
              <a:srgbClr val="BC8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a:endCxn id="7" idx="0"/>
          </p:cNvCxnSpPr>
          <p:nvPr/>
        </p:nvCxnSpPr>
        <p:spPr>
          <a:xfrm rot="16200000" flipH="1">
            <a:off x="2058988" y="3708400"/>
            <a:ext cx="1809750" cy="1295400"/>
          </a:xfrm>
          <a:prstGeom prst="line">
            <a:avLst/>
          </a:prstGeom>
          <a:ln w="31750">
            <a:solidFill>
              <a:srgbClr val="9966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pic>
        <p:nvPicPr>
          <p:cNvPr id="4102" name="Picture 5"/>
          <p:cNvPicPr>
            <a:picLocks noChangeAspect="1" noChangeArrowheads="1"/>
          </p:cNvPicPr>
          <p:nvPr/>
        </p:nvPicPr>
        <p:blipFill>
          <a:blip r:embed="rId3"/>
          <a:srcRect/>
          <a:stretch>
            <a:fillRect/>
          </a:stretch>
        </p:blipFill>
        <p:spPr bwMode="auto">
          <a:xfrm>
            <a:off x="457200" y="884238"/>
            <a:ext cx="3276600" cy="2566987"/>
          </a:xfrm>
          <a:prstGeom prst="rect">
            <a:avLst/>
          </a:prstGeom>
          <a:noFill/>
          <a:ln w="9525">
            <a:solidFill>
              <a:srgbClr val="996600"/>
            </a:solidFill>
            <a:miter lim="800000"/>
            <a:headEnd/>
            <a:tailEnd/>
          </a:ln>
        </p:spPr>
      </p:pic>
      <p:sp>
        <p:nvSpPr>
          <p:cNvPr id="17" name="TextBox 16"/>
          <p:cNvSpPr txBox="1"/>
          <p:nvPr/>
        </p:nvSpPr>
        <p:spPr>
          <a:xfrm>
            <a:off x="2680627" y="838200"/>
            <a:ext cx="1053173"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Los Angeles</a:t>
            </a:r>
          </a:p>
        </p:txBody>
      </p:sp>
      <p:sp>
        <p:nvSpPr>
          <p:cNvPr id="18" name="TextBox 17"/>
          <p:cNvSpPr txBox="1"/>
          <p:nvPr/>
        </p:nvSpPr>
        <p:spPr>
          <a:xfrm>
            <a:off x="1752600" y="2974777"/>
            <a:ext cx="1027845"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Long Beach</a:t>
            </a:r>
          </a:p>
        </p:txBody>
      </p:sp>
      <p:pic>
        <p:nvPicPr>
          <p:cNvPr id="122888" name="Picture 6"/>
          <p:cNvPicPr>
            <a:picLocks noChangeAspect="1" noChangeArrowheads="1"/>
          </p:cNvPicPr>
          <p:nvPr/>
        </p:nvPicPr>
        <p:blipFill>
          <a:blip r:embed="rId4"/>
          <a:srcRect/>
          <a:stretch>
            <a:fillRect/>
          </a:stretch>
        </p:blipFill>
        <p:spPr bwMode="auto">
          <a:xfrm>
            <a:off x="133350" y="3813175"/>
            <a:ext cx="428625" cy="1371600"/>
          </a:xfrm>
          <a:prstGeom prst="rect">
            <a:avLst/>
          </a:prstGeom>
          <a:noFill/>
          <a:ln w="9525">
            <a:noFill/>
            <a:miter lim="800000"/>
            <a:headEnd/>
            <a:tailEnd/>
          </a:ln>
        </p:spPr>
      </p:pic>
      <p:pic>
        <p:nvPicPr>
          <p:cNvPr id="122889" name="Picture 9"/>
          <p:cNvPicPr>
            <a:picLocks noChangeAspect="1" noChangeArrowheads="1"/>
          </p:cNvPicPr>
          <p:nvPr/>
        </p:nvPicPr>
        <p:blipFill>
          <a:blip r:embed="rId5"/>
          <a:srcRect/>
          <a:stretch>
            <a:fillRect/>
          </a:stretch>
        </p:blipFill>
        <p:spPr bwMode="auto">
          <a:xfrm>
            <a:off x="112713" y="5384800"/>
            <a:ext cx="447675" cy="866775"/>
          </a:xfrm>
          <a:prstGeom prst="rect">
            <a:avLst/>
          </a:prstGeom>
          <a:noFill/>
          <a:ln w="9525">
            <a:noFill/>
            <a:miter lim="800000"/>
            <a:headEnd/>
            <a:tailEnd/>
          </a:ln>
        </p:spPr>
      </p:pic>
      <p:pic>
        <p:nvPicPr>
          <p:cNvPr id="4108" name="Picture 11"/>
          <p:cNvPicPr>
            <a:picLocks noChangeAspect="1" noChangeArrowheads="1"/>
          </p:cNvPicPr>
          <p:nvPr/>
        </p:nvPicPr>
        <p:blipFill>
          <a:blip r:embed="rId6"/>
          <a:srcRect/>
          <a:stretch>
            <a:fillRect/>
          </a:stretch>
        </p:blipFill>
        <p:spPr bwMode="auto">
          <a:xfrm>
            <a:off x="3886200" y="898525"/>
            <a:ext cx="2971800" cy="1727200"/>
          </a:xfrm>
          <a:prstGeom prst="rect">
            <a:avLst/>
          </a:prstGeom>
          <a:noFill/>
          <a:ln w="9525">
            <a:solidFill>
              <a:srgbClr val="996600"/>
            </a:solidFill>
            <a:miter lim="800000"/>
            <a:headEnd/>
            <a:tailEnd/>
          </a:ln>
        </p:spPr>
      </p:pic>
      <p:pic>
        <p:nvPicPr>
          <p:cNvPr id="4109" name="Picture 12"/>
          <p:cNvPicPr>
            <a:picLocks noChangeAspect="1" noChangeArrowheads="1"/>
          </p:cNvPicPr>
          <p:nvPr/>
        </p:nvPicPr>
        <p:blipFill>
          <a:blip r:embed="rId7"/>
          <a:srcRect/>
          <a:stretch>
            <a:fillRect/>
          </a:stretch>
        </p:blipFill>
        <p:spPr bwMode="auto">
          <a:xfrm>
            <a:off x="3962400" y="984250"/>
            <a:ext cx="249238" cy="238125"/>
          </a:xfrm>
          <a:prstGeom prst="rect">
            <a:avLst/>
          </a:prstGeom>
          <a:noFill/>
          <a:ln w="9525">
            <a:noFill/>
            <a:miter lim="800000"/>
            <a:headEnd/>
            <a:tailEnd/>
          </a:ln>
        </p:spPr>
      </p:pic>
      <p:pic>
        <p:nvPicPr>
          <p:cNvPr id="4110" name="Picture 12"/>
          <p:cNvPicPr>
            <a:picLocks noChangeAspect="1" noChangeArrowheads="1"/>
          </p:cNvPicPr>
          <p:nvPr/>
        </p:nvPicPr>
        <p:blipFill>
          <a:blip r:embed="rId7"/>
          <a:srcRect/>
          <a:stretch>
            <a:fillRect/>
          </a:stretch>
        </p:blipFill>
        <p:spPr bwMode="auto">
          <a:xfrm>
            <a:off x="4114800" y="2365375"/>
            <a:ext cx="249238" cy="238125"/>
          </a:xfrm>
          <a:prstGeom prst="rect">
            <a:avLst/>
          </a:prstGeom>
          <a:noFill/>
          <a:ln w="9525">
            <a:noFill/>
            <a:miter lim="800000"/>
            <a:headEnd/>
            <a:tailEnd/>
          </a:ln>
        </p:spPr>
      </p:pic>
      <p:pic>
        <p:nvPicPr>
          <p:cNvPr id="4111" name="Picture 12"/>
          <p:cNvPicPr>
            <a:picLocks noChangeAspect="1" noChangeArrowheads="1"/>
          </p:cNvPicPr>
          <p:nvPr/>
        </p:nvPicPr>
        <p:blipFill>
          <a:blip r:embed="rId7"/>
          <a:srcRect/>
          <a:stretch>
            <a:fillRect/>
          </a:stretch>
        </p:blipFill>
        <p:spPr bwMode="auto">
          <a:xfrm>
            <a:off x="6096000" y="2060575"/>
            <a:ext cx="249238" cy="238125"/>
          </a:xfrm>
          <a:prstGeom prst="rect">
            <a:avLst/>
          </a:prstGeom>
          <a:noFill/>
          <a:ln w="9525">
            <a:noFill/>
            <a:miter lim="800000"/>
            <a:headEnd/>
            <a:tailEnd/>
          </a:ln>
        </p:spPr>
      </p:pic>
      <p:sp>
        <p:nvSpPr>
          <p:cNvPr id="51" name="TextBox 50"/>
          <p:cNvSpPr txBox="1"/>
          <p:nvPr/>
        </p:nvSpPr>
        <p:spPr>
          <a:xfrm>
            <a:off x="3910013" y="984250"/>
            <a:ext cx="357187" cy="230188"/>
          </a:xfrm>
          <a:prstGeom prst="rect">
            <a:avLst/>
          </a:prstGeom>
          <a:noFill/>
        </p:spPr>
        <p:txBody>
          <a:bodyPr wrap="none">
            <a:spAutoFit/>
          </a:bodyPr>
          <a:lstStyle/>
          <a:p>
            <a:pPr>
              <a:defRPr/>
            </a:pPr>
            <a:r>
              <a:rPr lang="en-US" sz="900" b="1" dirty="0">
                <a:solidFill>
                  <a:schemeClr val="bg1"/>
                </a:solidFill>
                <a:latin typeface="+mj-lt"/>
                <a:cs typeface="+mn-cs"/>
              </a:rPr>
              <a:t>405</a:t>
            </a:r>
          </a:p>
        </p:txBody>
      </p:sp>
      <p:sp>
        <p:nvSpPr>
          <p:cNvPr id="52" name="TextBox 51"/>
          <p:cNvSpPr txBox="1"/>
          <p:nvPr/>
        </p:nvSpPr>
        <p:spPr>
          <a:xfrm>
            <a:off x="4062413" y="2365375"/>
            <a:ext cx="357187" cy="230188"/>
          </a:xfrm>
          <a:prstGeom prst="rect">
            <a:avLst/>
          </a:prstGeom>
          <a:noFill/>
        </p:spPr>
        <p:txBody>
          <a:bodyPr wrap="none">
            <a:spAutoFit/>
          </a:bodyPr>
          <a:lstStyle/>
          <a:p>
            <a:pPr>
              <a:defRPr/>
            </a:pPr>
            <a:r>
              <a:rPr lang="en-US" sz="900" b="1" dirty="0">
                <a:solidFill>
                  <a:schemeClr val="bg1"/>
                </a:solidFill>
                <a:latin typeface="+mj-lt"/>
                <a:cs typeface="+mn-cs"/>
              </a:rPr>
              <a:t>110</a:t>
            </a:r>
          </a:p>
        </p:txBody>
      </p:sp>
      <p:sp>
        <p:nvSpPr>
          <p:cNvPr id="53" name="TextBox 52"/>
          <p:cNvSpPr txBox="1"/>
          <p:nvPr/>
        </p:nvSpPr>
        <p:spPr>
          <a:xfrm>
            <a:off x="6043613" y="2060575"/>
            <a:ext cx="357187" cy="230188"/>
          </a:xfrm>
          <a:prstGeom prst="rect">
            <a:avLst/>
          </a:prstGeom>
          <a:noFill/>
        </p:spPr>
        <p:txBody>
          <a:bodyPr wrap="none">
            <a:spAutoFit/>
          </a:bodyPr>
          <a:lstStyle/>
          <a:p>
            <a:pPr>
              <a:defRPr/>
            </a:pPr>
            <a:r>
              <a:rPr lang="en-US" sz="900" b="1" dirty="0">
                <a:solidFill>
                  <a:schemeClr val="bg1"/>
                </a:solidFill>
                <a:latin typeface="+mj-lt"/>
                <a:cs typeface="+mn-cs"/>
              </a:rPr>
              <a:t>710</a:t>
            </a:r>
          </a:p>
        </p:txBody>
      </p:sp>
      <p:sp>
        <p:nvSpPr>
          <p:cNvPr id="19" name="TextBox 18"/>
          <p:cNvSpPr txBox="1"/>
          <p:nvPr/>
        </p:nvSpPr>
        <p:spPr>
          <a:xfrm>
            <a:off x="5029200" y="3203377"/>
            <a:ext cx="388248"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CA</a:t>
            </a:r>
          </a:p>
        </p:txBody>
      </p:sp>
      <p:sp>
        <p:nvSpPr>
          <p:cNvPr id="21" name="TextBox 20"/>
          <p:cNvSpPr txBox="1"/>
          <p:nvPr/>
        </p:nvSpPr>
        <p:spPr>
          <a:xfrm>
            <a:off x="7162800" y="2974777"/>
            <a:ext cx="409086"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NV</a:t>
            </a:r>
          </a:p>
        </p:txBody>
      </p:sp>
      <p:sp>
        <p:nvSpPr>
          <p:cNvPr id="22" name="TextBox 21"/>
          <p:cNvSpPr txBox="1"/>
          <p:nvPr/>
        </p:nvSpPr>
        <p:spPr>
          <a:xfrm>
            <a:off x="8077200" y="3965377"/>
            <a:ext cx="380232"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AZ</a:t>
            </a:r>
          </a:p>
        </p:txBody>
      </p:sp>
      <p:sp>
        <p:nvSpPr>
          <p:cNvPr id="23" name="TextBox 22"/>
          <p:cNvSpPr txBox="1"/>
          <p:nvPr/>
        </p:nvSpPr>
        <p:spPr>
          <a:xfrm>
            <a:off x="4807852" y="841177"/>
            <a:ext cx="1364348" cy="307777"/>
          </a:xfrm>
          <a:prstGeom prst="rect">
            <a:avLst/>
          </a:prstGeom>
          <a:noFill/>
          <a:ln w="12700">
            <a:noFill/>
          </a:ln>
          <a:effectLst/>
        </p:spPr>
        <p:txBody>
          <a:bodyPr wrap="none">
            <a:spAutoFit/>
          </a:bodyPr>
          <a:lstStyle/>
          <a:p>
            <a:pPr fontAlgn="auto">
              <a:spcBef>
                <a:spcPts val="0"/>
              </a:spcBef>
              <a:spcAft>
                <a:spcPts val="0"/>
              </a:spcAft>
              <a:defRPr/>
            </a:pPr>
            <a:r>
              <a:rPr lang="en-US" sz="1400" dirty="0">
                <a:effectLst>
                  <a:glow rad="101600">
                    <a:schemeClr val="bg1">
                      <a:alpha val="60000"/>
                    </a:schemeClr>
                  </a:glow>
                </a:effectLst>
                <a:latin typeface="+mn-lt"/>
                <a:cs typeface="+mn-cs"/>
              </a:rPr>
              <a:t>Trucking Routes</a:t>
            </a:r>
          </a:p>
        </p:txBody>
      </p:sp>
      <p:sp>
        <p:nvSpPr>
          <p:cNvPr id="24" name="Rectangle 2"/>
          <p:cNvSpPr>
            <a:spLocks noGrp="1" noChangeArrowheads="1"/>
          </p:cNvSpPr>
          <p:nvPr>
            <p:ph type="title"/>
          </p:nvPr>
        </p:nvSpPr>
        <p:spPr>
          <a:xfrm>
            <a:off x="101600" y="163513"/>
            <a:ext cx="8907463" cy="608012"/>
          </a:xfrm>
        </p:spPr>
        <p:txBody>
          <a:bodyPr/>
          <a:lstStyle/>
          <a:p>
            <a:pPr defTabSz="992118" eaLnBrk="1" hangingPunct="1">
              <a:defRPr/>
            </a:pPr>
            <a:r>
              <a:rPr dirty="0"/>
              <a:t>H</a:t>
            </a:r>
            <a:r>
              <a:rPr baseline="-25000" dirty="0"/>
              <a:t>2</a:t>
            </a:r>
            <a:r>
              <a:rPr dirty="0"/>
              <a:t> Infrastructure and FCV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nvGraphicFramePr>
        <p:xfrm>
          <a:off x="685800" y="1524000"/>
          <a:ext cx="76200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14" name="Content Placeholder 2"/>
          <p:cNvSpPr txBox="1">
            <a:spLocks/>
          </p:cNvSpPr>
          <p:nvPr/>
        </p:nvSpPr>
        <p:spPr bwMode="auto">
          <a:xfrm>
            <a:off x="361950" y="923925"/>
            <a:ext cx="8407400" cy="5589588"/>
          </a:xfrm>
          <a:prstGeom prst="rect">
            <a:avLst/>
          </a:prstGeom>
          <a:noFill/>
          <a:ln w="9525">
            <a:noFill/>
            <a:miter lim="800000"/>
            <a:headEnd/>
            <a:tailEnd/>
          </a:ln>
          <a:effectLst/>
        </p:spPr>
        <p:txBody>
          <a:bodyPr lIns="91414" tIns="45707" rIns="91414" bIns="45707"/>
          <a:lstStyle/>
          <a:p>
            <a:pPr marL="342900" indent="-342900" eaLnBrk="0" hangingPunct="0">
              <a:spcBef>
                <a:spcPct val="20000"/>
              </a:spcBef>
              <a:buSzPct val="130000"/>
              <a:buFontTx/>
              <a:buChar char="•"/>
              <a:defRPr/>
            </a:pPr>
            <a:r>
              <a:rPr lang="en-US" sz="2200" b="1" kern="0" dirty="0">
                <a:solidFill>
                  <a:srgbClr val="333399"/>
                </a:solidFill>
                <a:latin typeface="+mn-lt"/>
                <a:cs typeface="+mn-cs"/>
              </a:rPr>
              <a:t>Effects on GHG emissions</a:t>
            </a:r>
            <a:endParaRPr lang="en-US" sz="2200" b="1" kern="0" baseline="-25000" dirty="0">
              <a:solidFill>
                <a:srgbClr val="333399"/>
              </a:solidFill>
              <a:latin typeface="+mn-lt"/>
              <a:cs typeface="+mn-cs"/>
            </a:endParaRPr>
          </a:p>
        </p:txBody>
      </p:sp>
      <p:sp>
        <p:nvSpPr>
          <p:cNvPr id="2" name="Title 1"/>
          <p:cNvSpPr>
            <a:spLocks noGrp="1"/>
          </p:cNvSpPr>
          <p:nvPr>
            <p:ph type="title"/>
          </p:nvPr>
        </p:nvSpPr>
        <p:spPr>
          <a:xfrm>
            <a:off x="122237" y="163513"/>
            <a:ext cx="8907463" cy="608012"/>
          </a:xfrm>
        </p:spPr>
        <p:txBody>
          <a:bodyPr/>
          <a:lstStyle/>
          <a:p>
            <a:pPr defTabSz="992118" eaLnBrk="1" hangingPunct="1">
              <a:defRPr/>
            </a:pPr>
            <a:r>
              <a:rPr dirty="0">
                <a:effectLst>
                  <a:outerShdw blurRad="38100" dist="38100" dir="2700000" algn="tl">
                    <a:srgbClr val="000000">
                      <a:alpha val="43137"/>
                    </a:srgbClr>
                  </a:outerShdw>
                </a:effectLst>
              </a:rPr>
              <a:t>Hydrogen Fuel Cell Vehicles</a:t>
            </a:r>
          </a:p>
        </p:txBody>
      </p:sp>
      <p:sp>
        <p:nvSpPr>
          <p:cNvPr id="3" name="Content Placeholder 2"/>
          <p:cNvSpPr>
            <a:spLocks noGrp="1"/>
          </p:cNvSpPr>
          <p:nvPr>
            <p:ph idx="1"/>
          </p:nvPr>
        </p:nvSpPr>
        <p:spPr/>
        <p:txBody>
          <a:bodyPr/>
          <a:lstStyle/>
          <a:p>
            <a:r>
              <a:rPr lang="en-US" smtClean="0">
                <a:effectLst/>
              </a:rPr>
              <a:t>Effects on 8-hour O</a:t>
            </a:r>
            <a:r>
              <a:rPr lang="en-US" baseline="-25000" smtClean="0">
                <a:effectLst/>
              </a:rPr>
              <a:t>3</a:t>
            </a:r>
          </a:p>
        </p:txBody>
      </p:sp>
      <p:grpSp>
        <p:nvGrpSpPr>
          <p:cNvPr id="4" name="Group 6"/>
          <p:cNvGrpSpPr>
            <a:grpSpLocks/>
          </p:cNvGrpSpPr>
          <p:nvPr/>
        </p:nvGrpSpPr>
        <p:grpSpPr bwMode="auto">
          <a:xfrm>
            <a:off x="228600" y="2514600"/>
            <a:ext cx="3810000" cy="2600325"/>
            <a:chOff x="381000" y="3429000"/>
            <a:chExt cx="3810000" cy="2600317"/>
          </a:xfrm>
        </p:grpSpPr>
        <p:pic>
          <p:nvPicPr>
            <p:cNvPr id="123915" name="Picture 4"/>
            <p:cNvPicPr>
              <a:picLocks noChangeAspect="1" noChangeArrowheads="1"/>
            </p:cNvPicPr>
            <p:nvPr/>
          </p:nvPicPr>
          <p:blipFill>
            <a:blip r:embed="rId3"/>
            <a:srcRect/>
            <a:stretch>
              <a:fillRect/>
            </a:stretch>
          </p:blipFill>
          <p:spPr bwMode="auto">
            <a:xfrm>
              <a:off x="381000" y="3733800"/>
              <a:ext cx="3810000" cy="2295517"/>
            </a:xfrm>
            <a:prstGeom prst="rect">
              <a:avLst/>
            </a:prstGeom>
            <a:noFill/>
            <a:ln w="9525">
              <a:noFill/>
              <a:miter lim="800000"/>
              <a:headEnd/>
              <a:tailEnd/>
            </a:ln>
          </p:spPr>
        </p:pic>
        <p:sp>
          <p:nvSpPr>
            <p:cNvPr id="9" name="TextBox 8"/>
            <p:cNvSpPr txBox="1"/>
            <p:nvPr/>
          </p:nvSpPr>
          <p:spPr>
            <a:xfrm>
              <a:off x="1447800" y="3429000"/>
              <a:ext cx="1404938" cy="338137"/>
            </a:xfrm>
            <a:prstGeom prst="rect">
              <a:avLst/>
            </a:prstGeom>
            <a:noFill/>
          </p:spPr>
          <p:txBody>
            <a:bodyPr>
              <a:spAutoFit/>
            </a:bodyPr>
            <a:lstStyle/>
            <a:p>
              <a:pPr algn="ctr">
                <a:defRPr/>
              </a:pPr>
              <a:r>
                <a:rPr lang="en-US" sz="1600" dirty="0">
                  <a:latin typeface="+mj-lt"/>
                </a:rPr>
                <a:t>Baseline O</a:t>
              </a:r>
              <a:r>
                <a:rPr lang="en-US" sz="1600" baseline="-25000" dirty="0">
                  <a:latin typeface="+mj-lt"/>
                </a:rPr>
                <a:t>3</a:t>
              </a:r>
            </a:p>
          </p:txBody>
        </p:sp>
      </p:grpSp>
      <p:grpSp>
        <p:nvGrpSpPr>
          <p:cNvPr id="5" name="Group 9"/>
          <p:cNvGrpSpPr>
            <a:grpSpLocks noChangeAspect="1"/>
          </p:cNvGrpSpPr>
          <p:nvPr/>
        </p:nvGrpSpPr>
        <p:grpSpPr bwMode="auto">
          <a:xfrm>
            <a:off x="4740275" y="2438400"/>
            <a:ext cx="4022725" cy="2720975"/>
            <a:chOff x="4953000" y="2819400"/>
            <a:chExt cx="3813838" cy="2495550"/>
          </a:xfrm>
        </p:grpSpPr>
        <p:pic>
          <p:nvPicPr>
            <p:cNvPr id="123913" name="Picture 2"/>
            <p:cNvPicPr>
              <a:picLocks noChangeAspect="1" noChangeArrowheads="1"/>
            </p:cNvPicPr>
            <p:nvPr/>
          </p:nvPicPr>
          <p:blipFill>
            <a:blip r:embed="rId4"/>
            <a:srcRect/>
            <a:stretch>
              <a:fillRect/>
            </a:stretch>
          </p:blipFill>
          <p:spPr bwMode="auto">
            <a:xfrm>
              <a:off x="4953000" y="2819400"/>
              <a:ext cx="3813838" cy="2495550"/>
            </a:xfrm>
            <a:prstGeom prst="rect">
              <a:avLst/>
            </a:prstGeom>
            <a:noFill/>
            <a:ln w="9525">
              <a:noFill/>
              <a:miter lim="800000"/>
              <a:headEnd/>
              <a:tailEnd/>
            </a:ln>
          </p:spPr>
        </p:pic>
        <p:sp>
          <p:nvSpPr>
            <p:cNvPr id="12" name="TextBox 11"/>
            <p:cNvSpPr txBox="1"/>
            <p:nvPr/>
          </p:nvSpPr>
          <p:spPr>
            <a:xfrm>
              <a:off x="5458702" y="2861624"/>
              <a:ext cx="3250943" cy="310123"/>
            </a:xfrm>
            <a:prstGeom prst="rect">
              <a:avLst/>
            </a:prstGeom>
            <a:noFill/>
          </p:spPr>
          <p:txBody>
            <a:bodyPr>
              <a:spAutoFit/>
            </a:bodyPr>
            <a:lstStyle/>
            <a:p>
              <a:pPr>
                <a:defRPr/>
              </a:pPr>
              <a:r>
                <a:rPr lang="en-US" sz="1600" dirty="0">
                  <a:latin typeface="Symbol" pitchFamily="18" charset="2"/>
                </a:rPr>
                <a:t>D</a:t>
              </a:r>
              <a:r>
                <a:rPr lang="en-US" sz="1600" dirty="0">
                  <a:latin typeface="+mj-lt"/>
                </a:rPr>
                <a:t>O</a:t>
              </a:r>
              <a:r>
                <a:rPr lang="en-US" sz="1600" baseline="-25000" dirty="0">
                  <a:latin typeface="+mj-lt"/>
                </a:rPr>
                <a:t>3</a:t>
              </a:r>
              <a:r>
                <a:rPr lang="en-US" sz="1600" dirty="0">
                  <a:latin typeface="+mj-lt"/>
                </a:rPr>
                <a:t> Scenario FCV – Baseline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4"/>
                                        </p:tgtEl>
                                      </p:cBhvr>
                                    </p:animEffect>
                                    <p:set>
                                      <p:cBhvr>
                                        <p:cTn id="10" dur="1" fill="hold">
                                          <p:stCondLst>
                                            <p:cond delay="1999"/>
                                          </p:stCondLst>
                                        </p:cTn>
                                        <p:tgtEl>
                                          <p:spTgt spid="14"/>
                                        </p:tgtEl>
                                        <p:attrNameLst>
                                          <p:attrName>style.visibility</p:attrName>
                                        </p:attrNameLst>
                                      </p:cBhvr>
                                      <p:to>
                                        <p:strVal val="hidden"/>
                                      </p:to>
                                    </p:se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Conclusions</a:t>
            </a:r>
          </a:p>
        </p:txBody>
      </p:sp>
      <p:sp>
        <p:nvSpPr>
          <p:cNvPr id="3" name="Content Placeholder 2"/>
          <p:cNvSpPr>
            <a:spLocks noGrp="1"/>
          </p:cNvSpPr>
          <p:nvPr>
            <p:ph idx="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Development of Emission Scenarios</a:t>
            </a:r>
          </a:p>
        </p:txBody>
      </p:sp>
      <p:graphicFrame>
        <p:nvGraphicFramePr>
          <p:cNvPr id="4" name="Content Placeholder 3"/>
          <p:cNvGraphicFramePr>
            <a:graphicFrameLocks noGrp="1"/>
          </p:cNvGraphicFramePr>
          <p:nvPr>
            <p:ph idx="1"/>
          </p:nvPr>
        </p:nvGraphicFramePr>
        <p:xfrm>
          <a:off x="2743200" y="838200"/>
          <a:ext cx="2590800" cy="822325"/>
        </p:xfrm>
        <a:graphic>
          <a:graphicData uri="http://schemas.openxmlformats.org/drawingml/2006/table">
            <a:tbl>
              <a:tblPr firstRow="1" bandRow="1">
                <a:tableStyleId>{46F890A9-2807-4EBB-B81D-B2AA78EC7F39}</a:tableStyleId>
              </a:tblPr>
              <a:tblGrid>
                <a:gridCol w="2590800"/>
              </a:tblGrid>
              <a:tr h="184210">
                <a:tc>
                  <a:txBody>
                    <a:bodyPr/>
                    <a:lstStyle/>
                    <a:p>
                      <a:r>
                        <a:rPr lang="en-US" sz="1400" dirty="0" smtClean="0"/>
                        <a:t>Baseline Emissions </a:t>
                      </a:r>
                      <a:endParaRPr lang="en-US" sz="1400" dirty="0"/>
                    </a:p>
                  </a:txBody>
                  <a:tcPr>
                    <a:solidFill>
                      <a:srgbClr val="000066"/>
                    </a:solidFill>
                  </a:tcPr>
                </a:tc>
              </a:tr>
              <a:tr h="272990">
                <a:tc>
                  <a:txBody>
                    <a:bodyPr/>
                    <a:lstStyle/>
                    <a:p>
                      <a:r>
                        <a:rPr lang="en-US" sz="1400" dirty="0" smtClean="0"/>
                        <a:t>2030 EPA</a:t>
                      </a:r>
                      <a:r>
                        <a:rPr lang="en-US" sz="1400" baseline="0" dirty="0" smtClean="0"/>
                        <a:t> National Emissions Inventory</a:t>
                      </a:r>
                      <a:endParaRPr lang="en-US" sz="1400" dirty="0"/>
                    </a:p>
                  </a:txBody>
                  <a:tcPr/>
                </a:tc>
              </a:tr>
            </a:tbl>
          </a:graphicData>
        </a:graphic>
      </p:graphicFrame>
      <p:graphicFrame>
        <p:nvGraphicFramePr>
          <p:cNvPr id="5" name="Table 4"/>
          <p:cNvGraphicFramePr>
            <a:graphicFrameLocks noGrp="1"/>
          </p:cNvGraphicFramePr>
          <p:nvPr/>
        </p:nvGraphicFramePr>
        <p:xfrm>
          <a:off x="1981200" y="1752600"/>
          <a:ext cx="4191000" cy="2743200"/>
        </p:xfrm>
        <a:graphic>
          <a:graphicData uri="http://schemas.openxmlformats.org/drawingml/2006/table">
            <a:tbl>
              <a:tblPr firstRow="1" bandRow="1">
                <a:tableStyleId>{46F890A9-2807-4EBB-B81D-B2AA78EC7F39}</a:tableStyleId>
              </a:tblPr>
              <a:tblGrid>
                <a:gridCol w="927516"/>
                <a:gridCol w="1408450"/>
                <a:gridCol w="824459"/>
                <a:gridCol w="1030574"/>
              </a:tblGrid>
              <a:tr h="228600">
                <a:tc gridSpan="4">
                  <a:txBody>
                    <a:bodyPr/>
                    <a:lstStyle/>
                    <a:p>
                      <a:r>
                        <a:rPr lang="en-US" sz="1400" dirty="0" smtClean="0"/>
                        <a:t>Growth and Control File</a:t>
                      </a:r>
                      <a:endParaRPr lang="en-US" sz="1400" dirty="0"/>
                    </a:p>
                  </a:txBody>
                  <a:tcPr>
                    <a:solidFill>
                      <a:srgbClr val="000066"/>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28600">
                <a:tc>
                  <a:txBody>
                    <a:bodyPr/>
                    <a:lstStyle/>
                    <a:p>
                      <a:r>
                        <a:rPr lang="en-US" sz="1400" dirty="0" smtClean="0"/>
                        <a:t>FIPS</a:t>
                      </a:r>
                      <a:endParaRPr lang="en-US" sz="1400" dirty="0"/>
                    </a:p>
                  </a:txBody>
                  <a:tcPr/>
                </a:tc>
                <a:tc>
                  <a:txBody>
                    <a:bodyPr/>
                    <a:lstStyle/>
                    <a:p>
                      <a:r>
                        <a:rPr lang="en-US" sz="1400" dirty="0" smtClean="0"/>
                        <a:t>SCC</a:t>
                      </a:r>
                      <a:endParaRPr lang="en-US" sz="1400" dirty="0"/>
                    </a:p>
                  </a:txBody>
                  <a:tcPr/>
                </a:tc>
                <a:tc>
                  <a:txBody>
                    <a:bodyPr/>
                    <a:lstStyle/>
                    <a:p>
                      <a:r>
                        <a:rPr lang="en-US" sz="1400" dirty="0" smtClean="0"/>
                        <a:t>Factor</a:t>
                      </a:r>
                      <a:endParaRPr lang="en-US" sz="1400" dirty="0"/>
                    </a:p>
                  </a:txBody>
                  <a:tcPr/>
                </a:tc>
                <a:tc>
                  <a:txBody>
                    <a:bodyPr/>
                    <a:lstStyle/>
                    <a:p>
                      <a:r>
                        <a:rPr lang="en-US" sz="1400" dirty="0" smtClean="0"/>
                        <a:t>Pollutant</a:t>
                      </a:r>
                      <a:endParaRPr lang="en-US" sz="1400" dirty="0"/>
                    </a:p>
                  </a:txBody>
                  <a:tcPr/>
                </a:tc>
              </a:tr>
              <a:tr h="228600">
                <a:tc>
                  <a:txBody>
                    <a:bodyPr/>
                    <a:lstStyle/>
                    <a:p>
                      <a:r>
                        <a:rPr lang="en-US" sz="1400" dirty="0" smtClean="0"/>
                        <a:t>23001</a:t>
                      </a:r>
                      <a:endParaRPr lang="en-US" sz="1400" dirty="0"/>
                    </a:p>
                  </a:txBody>
                  <a:tcPr/>
                </a:tc>
                <a:tc>
                  <a:txBody>
                    <a:bodyPr/>
                    <a:lstStyle/>
                    <a:p>
                      <a:r>
                        <a:rPr lang="en-US" sz="1400" dirty="0" smtClean="0"/>
                        <a:t>1-01-001-00</a:t>
                      </a:r>
                      <a:endParaRPr lang="en-US" sz="1400" dirty="0"/>
                    </a:p>
                  </a:txBody>
                  <a:tcPr/>
                </a:tc>
                <a:tc>
                  <a:txBody>
                    <a:bodyPr/>
                    <a:lstStyle/>
                    <a:p>
                      <a:r>
                        <a:rPr lang="en-US" sz="1400" dirty="0" smtClean="0"/>
                        <a:t>0.50</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23001</a:t>
                      </a:r>
                      <a:endParaRPr lang="en-US" sz="1400" dirty="0"/>
                    </a:p>
                  </a:txBody>
                  <a:tcPr/>
                </a:tc>
                <a:tc>
                  <a:txBody>
                    <a:bodyPr/>
                    <a:lstStyle/>
                    <a:p>
                      <a:r>
                        <a:rPr lang="en-US" sz="1400" dirty="0" smtClean="0"/>
                        <a:t>2-01-001-00</a:t>
                      </a:r>
                      <a:endParaRPr lang="en-US" sz="1400" dirty="0"/>
                    </a:p>
                  </a:txBody>
                  <a:tcPr/>
                </a:tc>
                <a:tc>
                  <a:txBody>
                    <a:bodyPr/>
                    <a:lstStyle/>
                    <a:p>
                      <a:r>
                        <a:rPr lang="en-US" sz="1400" dirty="0" smtClean="0"/>
                        <a:t>0.70</a:t>
                      </a:r>
                      <a:endParaRPr lang="en-US" sz="1400" dirty="0"/>
                    </a:p>
                  </a:txBody>
                  <a:tcPr/>
                </a:tc>
                <a:tc>
                  <a:txBody>
                    <a:bodyPr/>
                    <a:lstStyle/>
                    <a:p>
                      <a:r>
                        <a:rPr lang="en-US" sz="1400" dirty="0" smtClean="0"/>
                        <a:t>ROG</a:t>
                      </a:r>
                      <a:endParaRPr lang="en-US" sz="1400" dirty="0"/>
                    </a:p>
                  </a:txBody>
                  <a:tcPr/>
                </a:tc>
              </a:tr>
              <a:tr h="228600">
                <a:tc>
                  <a:txBody>
                    <a:bodyPr/>
                    <a:lstStyle/>
                    <a:p>
                      <a:r>
                        <a:rPr lang="en-US" sz="1400" dirty="0" smtClean="0"/>
                        <a:t>23002</a:t>
                      </a:r>
                      <a:endParaRPr lang="en-US" sz="1400" dirty="0"/>
                    </a:p>
                  </a:txBody>
                  <a:tcPr/>
                </a:tc>
                <a:tc>
                  <a:txBody>
                    <a:bodyPr/>
                    <a:lstStyle/>
                    <a:p>
                      <a:r>
                        <a:rPr lang="en-US" sz="1400" dirty="0" smtClean="0"/>
                        <a:t>1-01-003-00</a:t>
                      </a:r>
                      <a:endParaRPr lang="en-US" sz="1400" dirty="0"/>
                    </a:p>
                  </a:txBody>
                  <a:tcPr/>
                </a:tc>
                <a:tc>
                  <a:txBody>
                    <a:bodyPr/>
                    <a:lstStyle/>
                    <a:p>
                      <a:r>
                        <a:rPr lang="en-US" sz="1400" dirty="0" smtClean="0"/>
                        <a:t>1.20</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24001</a:t>
                      </a:r>
                      <a:endParaRPr lang="en-US" sz="1400" dirty="0"/>
                    </a:p>
                  </a:txBody>
                  <a:tcPr/>
                </a:tc>
                <a:tc>
                  <a:txBody>
                    <a:bodyPr/>
                    <a:lstStyle/>
                    <a:p>
                      <a:r>
                        <a:rPr lang="en-US" sz="1400" dirty="0" smtClean="0"/>
                        <a:t>2-01-002-00</a:t>
                      </a:r>
                      <a:endParaRPr lang="en-US" sz="1400" dirty="0"/>
                    </a:p>
                  </a:txBody>
                  <a:tcPr/>
                </a:tc>
                <a:tc>
                  <a:txBody>
                    <a:bodyPr/>
                    <a:lstStyle/>
                    <a:p>
                      <a:r>
                        <a:rPr lang="en-US" sz="1400" dirty="0" smtClean="0"/>
                        <a:t>1.00</a:t>
                      </a:r>
                      <a:endParaRPr lang="en-US" sz="1400" dirty="0"/>
                    </a:p>
                  </a:txBody>
                  <a:tcPr/>
                </a:tc>
                <a:tc>
                  <a:txBody>
                    <a:bodyPr/>
                    <a:lstStyle/>
                    <a:p>
                      <a:r>
                        <a:rPr lang="en-US" sz="1400" dirty="0" smtClean="0"/>
                        <a:t>CO</a:t>
                      </a:r>
                      <a:endParaRPr lang="en-US" sz="1400" dirty="0"/>
                    </a:p>
                  </a:txBody>
                  <a:tcPr/>
                </a:tc>
              </a:tr>
              <a:tr h="228600">
                <a:tc>
                  <a:txBody>
                    <a:bodyPr/>
                    <a:lstStyle/>
                    <a:p>
                      <a:r>
                        <a:rPr lang="en-US" sz="1400" dirty="0" smtClean="0"/>
                        <a:t>24002</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2-01-002-00</a:t>
                      </a:r>
                    </a:p>
                  </a:txBody>
                  <a:tcPr/>
                </a:tc>
                <a:tc>
                  <a:txBody>
                    <a:bodyPr/>
                    <a:lstStyle/>
                    <a:p>
                      <a:r>
                        <a:rPr lang="en-US" sz="1400" dirty="0" smtClean="0"/>
                        <a:t>0.80</a:t>
                      </a:r>
                      <a:endParaRPr lang="en-US" sz="1400" dirty="0"/>
                    </a:p>
                  </a:txBody>
                  <a:tcPr/>
                </a:tc>
                <a:tc>
                  <a:txBody>
                    <a:bodyPr/>
                    <a:lstStyle/>
                    <a:p>
                      <a:r>
                        <a:rPr lang="en-US" sz="1400" dirty="0" smtClean="0"/>
                        <a:t>SOX</a:t>
                      </a:r>
                      <a:endParaRPr lang="en-US" sz="1400" dirty="0"/>
                    </a:p>
                  </a:txBody>
                  <a:tcPr/>
                </a:tc>
              </a:tr>
              <a:tr h="228600">
                <a:tc>
                  <a:txBody>
                    <a:bodyPr/>
                    <a:lstStyle/>
                    <a:p>
                      <a:r>
                        <a:rPr lang="en-US" sz="1400" dirty="0" smtClean="0"/>
                        <a:t>24002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1-01-003-00</a:t>
                      </a:r>
                    </a:p>
                  </a:txBody>
                  <a:tcPr/>
                </a:tc>
                <a:tc>
                  <a:txBody>
                    <a:bodyPr/>
                    <a:lstStyle/>
                    <a:p>
                      <a:r>
                        <a:rPr lang="en-US" sz="1400" dirty="0" smtClean="0"/>
                        <a:t>0.78</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bl>
          </a:graphicData>
        </a:graphic>
      </p:graphicFrame>
      <p:pic>
        <p:nvPicPr>
          <p:cNvPr id="125993" name="Picture 7" descr="Industrial_log_12km.jpg"/>
          <p:cNvPicPr>
            <a:picLocks noChangeAspect="1"/>
          </p:cNvPicPr>
          <p:nvPr/>
        </p:nvPicPr>
        <p:blipFill>
          <a:blip r:embed="rId2"/>
          <a:srcRect l="11195" t="13333" r="22552" b="37778"/>
          <a:stretch>
            <a:fillRect/>
          </a:stretch>
        </p:blipFill>
        <p:spPr bwMode="auto">
          <a:xfrm>
            <a:off x="1293813" y="4608513"/>
            <a:ext cx="2973387" cy="1868487"/>
          </a:xfrm>
          <a:prstGeom prst="rect">
            <a:avLst/>
          </a:prstGeom>
          <a:noFill/>
          <a:ln w="9525">
            <a:noFill/>
            <a:miter lim="800000"/>
            <a:headEnd/>
            <a:tailEnd/>
          </a:ln>
        </p:spPr>
      </p:pic>
      <p:sp>
        <p:nvSpPr>
          <p:cNvPr id="9" name="TextBox 8"/>
          <p:cNvSpPr txBox="1"/>
          <p:nvPr/>
        </p:nvSpPr>
        <p:spPr>
          <a:xfrm>
            <a:off x="2057400" y="4419600"/>
            <a:ext cx="1766888" cy="307975"/>
          </a:xfrm>
          <a:prstGeom prst="rect">
            <a:avLst/>
          </a:prstGeom>
          <a:solidFill>
            <a:schemeClr val="accent6">
              <a:lumMod val="50000"/>
            </a:schemeClr>
          </a:solidFill>
          <a:ln>
            <a:solidFill>
              <a:schemeClr val="tx1"/>
            </a:solidFill>
          </a:ln>
        </p:spPr>
        <p:txBody>
          <a:bodyPr wrap="none">
            <a:spAutoFit/>
          </a:bodyPr>
          <a:lstStyle/>
          <a:p>
            <a:pPr>
              <a:defRPr/>
            </a:pPr>
            <a:r>
              <a:rPr lang="en-US" sz="1400" b="1" dirty="0">
                <a:solidFill>
                  <a:schemeClr val="lt1"/>
                </a:solidFill>
                <a:latin typeface="+mn-lt"/>
                <a:cs typeface="+mn-cs"/>
              </a:rPr>
              <a:t>Spatial Surrogates</a:t>
            </a:r>
          </a:p>
        </p:txBody>
      </p:sp>
      <p:sp>
        <p:nvSpPr>
          <p:cNvPr id="10" name="TextBox 9"/>
          <p:cNvSpPr txBox="1"/>
          <p:nvPr/>
        </p:nvSpPr>
        <p:spPr>
          <a:xfrm>
            <a:off x="304800" y="2590800"/>
            <a:ext cx="1219200" cy="954088"/>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GHG</a:t>
            </a:r>
          </a:p>
          <a:p>
            <a:pPr algn="ctr">
              <a:defRPr/>
            </a:pPr>
            <a:r>
              <a:rPr lang="en-US" sz="1400" dirty="0">
                <a:solidFill>
                  <a:schemeClr val="dk1"/>
                </a:solidFill>
                <a:latin typeface="+mn-lt"/>
                <a:cs typeface="+mn-cs"/>
              </a:rPr>
              <a:t>Mitigation Strategies Scenarios</a:t>
            </a:r>
          </a:p>
        </p:txBody>
      </p:sp>
      <p:cxnSp>
        <p:nvCxnSpPr>
          <p:cNvPr id="125996" name="Straight Arrow Connector 11"/>
          <p:cNvCxnSpPr>
            <a:cxnSpLocks noChangeShapeType="1"/>
            <a:stCxn id="10" idx="3"/>
          </p:cNvCxnSpPr>
          <p:nvPr/>
        </p:nvCxnSpPr>
        <p:spPr bwMode="auto">
          <a:xfrm flipV="1">
            <a:off x="1524000" y="3048000"/>
            <a:ext cx="457200" cy="20638"/>
          </a:xfrm>
          <a:prstGeom prst="straightConnector1">
            <a:avLst/>
          </a:prstGeom>
          <a:noFill/>
          <a:ln w="38100" algn="ctr">
            <a:solidFill>
              <a:schemeClr val="tx1"/>
            </a:solidFill>
            <a:round/>
            <a:headEnd/>
            <a:tailEnd type="arrow" w="med" len="med"/>
          </a:ln>
        </p:spPr>
      </p:cxnSp>
      <p:sp>
        <p:nvSpPr>
          <p:cNvPr id="13" name="TextBox 12"/>
          <p:cNvSpPr txBox="1"/>
          <p:nvPr/>
        </p:nvSpPr>
        <p:spPr>
          <a:xfrm>
            <a:off x="6858000" y="2779713"/>
            <a:ext cx="1600200" cy="954087"/>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Sparse Matrix Operator Kernel Emissions (SMOKE) Model</a:t>
            </a:r>
          </a:p>
        </p:txBody>
      </p:sp>
      <p:cxnSp>
        <p:nvCxnSpPr>
          <p:cNvPr id="125998" name="Shape 14"/>
          <p:cNvCxnSpPr>
            <a:cxnSpLocks noChangeShapeType="1"/>
            <a:endCxn id="13" idx="0"/>
          </p:cNvCxnSpPr>
          <p:nvPr/>
        </p:nvCxnSpPr>
        <p:spPr bwMode="auto">
          <a:xfrm>
            <a:off x="5334000" y="1295400"/>
            <a:ext cx="2324100" cy="1484313"/>
          </a:xfrm>
          <a:prstGeom prst="curvedConnector2">
            <a:avLst/>
          </a:prstGeom>
          <a:noFill/>
          <a:ln w="38100" algn="ctr">
            <a:solidFill>
              <a:schemeClr val="tx1"/>
            </a:solidFill>
            <a:round/>
            <a:headEnd/>
            <a:tailEnd type="arrow" w="med" len="med"/>
          </a:ln>
        </p:spPr>
      </p:cxnSp>
      <p:cxnSp>
        <p:nvCxnSpPr>
          <p:cNvPr id="125999" name="Shape 16"/>
          <p:cNvCxnSpPr>
            <a:cxnSpLocks noChangeShapeType="1"/>
          </p:cNvCxnSpPr>
          <p:nvPr/>
        </p:nvCxnSpPr>
        <p:spPr bwMode="auto">
          <a:xfrm flipV="1">
            <a:off x="4114800" y="3733800"/>
            <a:ext cx="3390900" cy="1676400"/>
          </a:xfrm>
          <a:prstGeom prst="curvedConnector2">
            <a:avLst/>
          </a:prstGeom>
          <a:noFill/>
          <a:ln w="38100" algn="ctr">
            <a:solidFill>
              <a:schemeClr val="tx1"/>
            </a:solidFill>
            <a:round/>
            <a:headEnd/>
            <a:tailEnd type="arrow" w="med" len="med"/>
          </a:ln>
        </p:spPr>
      </p:cxnSp>
      <p:cxnSp>
        <p:nvCxnSpPr>
          <p:cNvPr id="126000" name="Curved Connector 18"/>
          <p:cNvCxnSpPr>
            <a:cxnSpLocks noChangeShapeType="1"/>
            <a:endCxn id="13" idx="1"/>
          </p:cNvCxnSpPr>
          <p:nvPr/>
        </p:nvCxnSpPr>
        <p:spPr bwMode="auto">
          <a:xfrm>
            <a:off x="6172200" y="2895600"/>
            <a:ext cx="685800" cy="360363"/>
          </a:xfrm>
          <a:prstGeom prst="curvedConnector3">
            <a:avLst>
              <a:gd name="adj1" fmla="val 50000"/>
            </a:avLst>
          </a:prstGeom>
          <a:noFill/>
          <a:ln w="38100" algn="ctr">
            <a:solidFill>
              <a:schemeClr val="tx1"/>
            </a:solidFill>
            <a:round/>
            <a:headEnd/>
            <a:tailEnd type="arrow" w="med" len="med"/>
          </a:ln>
        </p:spPr>
      </p:cxnSp>
      <p:cxnSp>
        <p:nvCxnSpPr>
          <p:cNvPr id="126001" name="Curved Connector 21"/>
          <p:cNvCxnSpPr>
            <a:cxnSpLocks noChangeShapeType="1"/>
          </p:cNvCxnSpPr>
          <p:nvPr/>
        </p:nvCxnSpPr>
        <p:spPr bwMode="auto">
          <a:xfrm rot="16200000" flipH="1">
            <a:off x="7429500" y="4076700"/>
            <a:ext cx="1066800" cy="381000"/>
          </a:xfrm>
          <a:prstGeom prst="curvedConnector3">
            <a:avLst>
              <a:gd name="adj1" fmla="val 50000"/>
            </a:avLst>
          </a:prstGeom>
          <a:noFill/>
          <a:ln w="38100" algn="ctr">
            <a:solidFill>
              <a:schemeClr val="tx1"/>
            </a:solidFill>
            <a:round/>
            <a:headEnd/>
            <a:tailEnd type="arrow" w="med" len="med"/>
          </a:ln>
        </p:spPr>
      </p:cxnSp>
      <p:cxnSp>
        <p:nvCxnSpPr>
          <p:cNvPr id="126002" name="Shape 25"/>
          <p:cNvCxnSpPr>
            <a:cxnSpLocks noChangeShapeType="1"/>
            <a:endCxn id="10" idx="2"/>
          </p:cNvCxnSpPr>
          <p:nvPr/>
        </p:nvCxnSpPr>
        <p:spPr bwMode="auto">
          <a:xfrm rot="10800000">
            <a:off x="914400" y="3544888"/>
            <a:ext cx="379413" cy="1997075"/>
          </a:xfrm>
          <a:prstGeom prst="curvedConnector2">
            <a:avLst/>
          </a:prstGeom>
          <a:noFill/>
          <a:ln w="38100" algn="ctr">
            <a:solidFill>
              <a:schemeClr val="tx1"/>
            </a:solidFill>
            <a:round/>
            <a:headEnd/>
            <a:tailEnd type="arrow" w="med" len="med"/>
          </a:ln>
        </p:spPr>
      </p:cxnSp>
      <p:sp>
        <p:nvSpPr>
          <p:cNvPr id="27" name="TextBox 26"/>
          <p:cNvSpPr txBox="1"/>
          <p:nvPr/>
        </p:nvSpPr>
        <p:spPr>
          <a:xfrm>
            <a:off x="7162800" y="4800600"/>
            <a:ext cx="1600200" cy="523875"/>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CMAQ-ready Emissions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cs typeface="Arial" pitchFamily="34" charset="0"/>
              </a:rPr>
              <a:t>Source Classification Codes</a:t>
            </a:r>
            <a:r>
              <a:rPr b="0" dirty="0">
                <a:cs typeface="Arial" pitchFamily="34" charset="0"/>
              </a:rPr>
              <a:t> </a:t>
            </a:r>
            <a:endParaRPr dirty="0"/>
          </a:p>
        </p:txBody>
      </p:sp>
      <p:graphicFrame>
        <p:nvGraphicFramePr>
          <p:cNvPr id="4" name="Content Placeholder 3"/>
          <p:cNvGraphicFramePr>
            <a:graphicFrameLocks noGrp="1"/>
          </p:cNvGraphicFramePr>
          <p:nvPr>
            <p:ph idx="1"/>
          </p:nvPr>
        </p:nvGraphicFramePr>
        <p:xfrm>
          <a:off x="381000" y="1066800"/>
          <a:ext cx="8458200" cy="4492625"/>
        </p:xfrm>
        <a:graphic>
          <a:graphicData uri="http://schemas.openxmlformats.org/drawingml/2006/table">
            <a:tbl>
              <a:tblPr/>
              <a:tblGrid>
                <a:gridCol w="1371600"/>
                <a:gridCol w="1066800"/>
                <a:gridCol w="2636520"/>
                <a:gridCol w="1691640"/>
                <a:gridCol w="1691640"/>
              </a:tblGrid>
              <a:tr h="452026">
                <a:tc>
                  <a:txBody>
                    <a:bodyPr/>
                    <a:lstStyle/>
                    <a:p>
                      <a:r>
                        <a:rPr lang="en-US" sz="1400" b="1" dirty="0">
                          <a:solidFill>
                            <a:schemeClr val="bg1"/>
                          </a:solidFill>
                        </a:rPr>
                        <a:t>Source Classification Code</a:t>
                      </a:r>
                      <a:endParaRPr lang="en-US" sz="2400" b="1" dirty="0">
                        <a:solidFill>
                          <a:schemeClr val="bg1"/>
                        </a:solidFill>
                      </a:endParaRPr>
                    </a:p>
                  </a:txBody>
                  <a:tcPr marL="43681" marR="43681" marT="21840" marB="21840" anchor="ctr">
                    <a:lnL>
                      <a:noFill/>
                    </a:lnL>
                    <a:lnR>
                      <a:noFill/>
                    </a:lnR>
                    <a:lnT>
                      <a:noFill/>
                    </a:lnT>
                    <a:lnB>
                      <a:noFill/>
                    </a:lnB>
                    <a:solidFill>
                      <a:srgbClr val="000066"/>
                    </a:solidFill>
                  </a:tcPr>
                </a:tc>
                <a:tc>
                  <a:txBody>
                    <a:bodyPr/>
                    <a:lstStyle/>
                    <a:p>
                      <a:r>
                        <a:rPr lang="en-US" sz="1400" b="1" dirty="0">
                          <a:solidFill>
                            <a:schemeClr val="bg1"/>
                          </a:solidFill>
                        </a:rPr>
                        <a:t>Data Category</a:t>
                      </a:r>
                      <a:endParaRPr lang="en-US" sz="2400" b="1" dirty="0">
                        <a:solidFill>
                          <a:schemeClr val="bg1"/>
                        </a:solidFill>
                      </a:endParaRPr>
                    </a:p>
                  </a:txBody>
                  <a:tcPr marL="43681" marR="43681" marT="21840" marB="21840" anchor="ctr">
                    <a:lnL>
                      <a:noFill/>
                    </a:lnL>
                    <a:lnR>
                      <a:noFill/>
                    </a:lnR>
                    <a:lnT>
                      <a:noFill/>
                    </a:lnT>
                    <a:lnB>
                      <a:noFill/>
                    </a:lnB>
                    <a:solidFill>
                      <a:srgbClr val="000066"/>
                    </a:solidFill>
                  </a:tcPr>
                </a:tc>
                <a:tc>
                  <a:txBody>
                    <a:bodyPr/>
                    <a:lstStyle/>
                    <a:p>
                      <a:r>
                        <a:rPr lang="en-US" sz="1400" b="1" dirty="0">
                          <a:solidFill>
                            <a:schemeClr val="bg1"/>
                          </a:solidFill>
                        </a:rPr>
                        <a:t>SCC Level One</a:t>
                      </a:r>
                      <a:endParaRPr lang="en-US" sz="2400" b="1" dirty="0">
                        <a:solidFill>
                          <a:schemeClr val="bg1"/>
                        </a:solidFill>
                      </a:endParaRPr>
                    </a:p>
                  </a:txBody>
                  <a:tcPr marL="43681" marR="43681" marT="21840" marB="21840" anchor="ctr">
                    <a:lnL>
                      <a:noFill/>
                    </a:lnL>
                    <a:lnR>
                      <a:noFill/>
                    </a:lnR>
                    <a:lnT>
                      <a:noFill/>
                    </a:lnT>
                    <a:lnB>
                      <a:noFill/>
                    </a:lnB>
                    <a:solidFill>
                      <a:srgbClr val="000066"/>
                    </a:solidFill>
                  </a:tcPr>
                </a:tc>
                <a:tc>
                  <a:txBody>
                    <a:bodyPr/>
                    <a:lstStyle/>
                    <a:p>
                      <a:r>
                        <a:rPr lang="en-US" sz="1400" b="1" dirty="0">
                          <a:solidFill>
                            <a:schemeClr val="bg1"/>
                          </a:solidFill>
                        </a:rPr>
                        <a:t>SCC Level Two</a:t>
                      </a:r>
                      <a:endParaRPr lang="en-US" sz="2400" b="1" dirty="0">
                        <a:solidFill>
                          <a:schemeClr val="bg1"/>
                        </a:solidFill>
                      </a:endParaRPr>
                    </a:p>
                  </a:txBody>
                  <a:tcPr marL="43681" marR="43681" marT="21840" marB="21840" anchor="ctr">
                    <a:lnL>
                      <a:noFill/>
                    </a:lnL>
                    <a:lnR>
                      <a:noFill/>
                    </a:lnR>
                    <a:lnT>
                      <a:noFill/>
                    </a:lnT>
                    <a:lnB>
                      <a:noFill/>
                    </a:lnB>
                    <a:solidFill>
                      <a:srgbClr val="000066"/>
                    </a:solidFill>
                  </a:tcPr>
                </a:tc>
                <a:tc>
                  <a:txBody>
                    <a:bodyPr/>
                    <a:lstStyle/>
                    <a:p>
                      <a:r>
                        <a:rPr lang="en-US" sz="1400" b="1" dirty="0">
                          <a:solidFill>
                            <a:schemeClr val="bg1"/>
                          </a:solidFill>
                        </a:rPr>
                        <a:t>SCC Level Three</a:t>
                      </a:r>
                      <a:endParaRPr lang="en-US" sz="2400" b="1" dirty="0">
                        <a:solidFill>
                          <a:schemeClr val="bg1"/>
                        </a:solidFill>
                      </a:endParaRPr>
                    </a:p>
                  </a:txBody>
                  <a:tcPr marL="43681" marR="43681" marT="21840" marB="21840" anchor="ctr">
                    <a:lnL>
                      <a:noFill/>
                    </a:lnL>
                    <a:lnR>
                      <a:noFill/>
                    </a:lnR>
                    <a:lnT>
                      <a:noFill/>
                    </a:lnT>
                    <a:lnB>
                      <a:noFill/>
                    </a:lnB>
                    <a:solidFill>
                      <a:srgbClr val="000066"/>
                    </a:solidFill>
                  </a:tcPr>
                </a:tc>
              </a:tr>
              <a:tr h="313455">
                <a:tc>
                  <a:txBody>
                    <a:bodyPr/>
                    <a:lstStyle/>
                    <a:p>
                      <a:r>
                        <a:rPr lang="en-US" sz="1400" dirty="0"/>
                        <a:t>101001AA</a:t>
                      </a:r>
                    </a:p>
                  </a:txBody>
                  <a:tcPr marL="43681" marR="43681" marT="21840" marB="21840">
                    <a:lnL>
                      <a:noFill/>
                    </a:lnL>
                    <a:lnR>
                      <a:noFill/>
                    </a:lnR>
                    <a:lnT>
                      <a:noFill/>
                    </a:lnT>
                    <a:lnB>
                      <a:noFill/>
                    </a:lnB>
                  </a:tcPr>
                </a:tc>
                <a:tc>
                  <a:txBody>
                    <a:bodyPr/>
                    <a:lstStyle/>
                    <a:p>
                      <a:r>
                        <a:rPr lang="en-US" sz="1400" dirty="0"/>
                        <a:t>Point</a:t>
                      </a:r>
                    </a:p>
                  </a:txBody>
                  <a:tcPr marL="43681" marR="43681" marT="21840" marB="21840">
                    <a:lnL>
                      <a:noFill/>
                    </a:lnL>
                    <a:lnR>
                      <a:noFill/>
                    </a:lnR>
                    <a:lnT>
                      <a:noFill/>
                    </a:lnT>
                    <a:lnB>
                      <a:noFill/>
                    </a:lnB>
                  </a:tcPr>
                </a:tc>
                <a:tc>
                  <a:txBody>
                    <a:bodyPr/>
                    <a:lstStyle/>
                    <a:p>
                      <a:r>
                        <a:rPr lang="en-US" sz="1400" dirty="0"/>
                        <a:t>External Combustion Boilers</a:t>
                      </a:r>
                    </a:p>
                  </a:txBody>
                  <a:tcPr marL="43681" marR="43681" marT="21840" marB="21840">
                    <a:lnL>
                      <a:noFill/>
                    </a:lnL>
                    <a:lnR>
                      <a:noFill/>
                    </a:lnR>
                    <a:lnT>
                      <a:noFill/>
                    </a:lnT>
                    <a:lnB>
                      <a:noFill/>
                    </a:lnB>
                  </a:tcPr>
                </a:tc>
                <a:tc>
                  <a:txBody>
                    <a:bodyPr/>
                    <a:lstStyle/>
                    <a:p>
                      <a:r>
                        <a:rPr lang="en-US" sz="1400"/>
                        <a:t>Electric Generation</a:t>
                      </a:r>
                    </a:p>
                  </a:txBody>
                  <a:tcPr marL="43681" marR="43681" marT="21840" marB="21840">
                    <a:lnL>
                      <a:noFill/>
                    </a:lnL>
                    <a:lnR>
                      <a:noFill/>
                    </a:lnR>
                    <a:lnT>
                      <a:noFill/>
                    </a:lnT>
                    <a:lnB>
                      <a:noFill/>
                    </a:lnB>
                  </a:tcPr>
                </a:tc>
                <a:tc>
                  <a:txBody>
                    <a:bodyPr/>
                    <a:lstStyle/>
                    <a:p>
                      <a:r>
                        <a:rPr lang="en-US" sz="1400"/>
                        <a:t>Anthracite Coal</a:t>
                      </a:r>
                    </a:p>
                  </a:txBody>
                  <a:tcPr marL="43681" marR="43681" marT="21840" marB="21840">
                    <a:lnL>
                      <a:noFill/>
                    </a:lnL>
                    <a:lnR>
                      <a:noFill/>
                    </a:lnR>
                    <a:lnT>
                      <a:noFill/>
                    </a:lnT>
                    <a:lnB>
                      <a:noFill/>
                    </a:lnB>
                  </a:tcPr>
                </a:tc>
              </a:tr>
              <a:tr h="452026">
                <a:tc>
                  <a:txBody>
                    <a:bodyPr/>
                    <a:lstStyle/>
                    <a:p>
                      <a:r>
                        <a:rPr lang="en-US" sz="1400"/>
                        <a:t>101002AA</a:t>
                      </a:r>
                    </a:p>
                  </a:txBody>
                  <a:tcPr marL="43681" marR="43681" marT="21840" marB="21840">
                    <a:lnL>
                      <a:noFill/>
                    </a:lnL>
                    <a:lnR>
                      <a:noFill/>
                    </a:lnR>
                    <a:lnT>
                      <a:noFill/>
                    </a:lnT>
                    <a:lnB>
                      <a:noFill/>
                    </a:lnB>
                  </a:tcPr>
                </a:tc>
                <a:tc>
                  <a:txBody>
                    <a:bodyPr/>
                    <a:lstStyle/>
                    <a:p>
                      <a:r>
                        <a:rPr lang="en-US" sz="1400" dirty="0"/>
                        <a:t>Point</a:t>
                      </a:r>
                    </a:p>
                  </a:txBody>
                  <a:tcPr marL="43681" marR="43681" marT="21840" marB="21840">
                    <a:lnL>
                      <a:noFill/>
                    </a:lnL>
                    <a:lnR>
                      <a:noFill/>
                    </a:lnR>
                    <a:lnT>
                      <a:noFill/>
                    </a:lnT>
                    <a:lnB>
                      <a:noFill/>
                    </a:lnB>
                  </a:tcPr>
                </a:tc>
                <a:tc>
                  <a:txBody>
                    <a:bodyPr/>
                    <a:lstStyle/>
                    <a:p>
                      <a:r>
                        <a:rPr lang="en-US" sz="1400" dirty="0"/>
                        <a:t>External Combustion Boilers</a:t>
                      </a:r>
                    </a:p>
                  </a:txBody>
                  <a:tcPr marL="43681" marR="43681" marT="21840" marB="21840">
                    <a:lnL>
                      <a:noFill/>
                    </a:lnL>
                    <a:lnR>
                      <a:noFill/>
                    </a:lnR>
                    <a:lnT>
                      <a:noFill/>
                    </a:lnT>
                    <a:lnB>
                      <a:noFill/>
                    </a:lnB>
                  </a:tcPr>
                </a:tc>
                <a:tc>
                  <a:txBody>
                    <a:bodyPr/>
                    <a:lstStyle/>
                    <a:p>
                      <a:r>
                        <a:rPr lang="en-US" sz="1400" dirty="0"/>
                        <a:t>Electric Generation</a:t>
                      </a:r>
                    </a:p>
                  </a:txBody>
                  <a:tcPr marL="43681" marR="43681" marT="21840" marB="21840">
                    <a:lnL>
                      <a:noFill/>
                    </a:lnL>
                    <a:lnR>
                      <a:noFill/>
                    </a:lnR>
                    <a:lnT>
                      <a:noFill/>
                    </a:lnT>
                    <a:lnB>
                      <a:noFill/>
                    </a:lnB>
                  </a:tcPr>
                </a:tc>
                <a:tc>
                  <a:txBody>
                    <a:bodyPr/>
                    <a:lstStyle/>
                    <a:p>
                      <a:r>
                        <a:rPr lang="en-US" sz="1400"/>
                        <a:t>Bituminous/Subbituminous Coal</a:t>
                      </a:r>
                    </a:p>
                  </a:txBody>
                  <a:tcPr marL="43681" marR="43681" marT="21840" marB="21840">
                    <a:lnL>
                      <a:noFill/>
                    </a:lnL>
                    <a:lnR>
                      <a:noFill/>
                    </a:lnR>
                    <a:lnT>
                      <a:noFill/>
                    </a:lnT>
                    <a:lnB>
                      <a:noFill/>
                    </a:lnB>
                  </a:tcPr>
                </a:tc>
              </a:tr>
              <a:tr h="313455">
                <a:tc>
                  <a:txBody>
                    <a:bodyPr/>
                    <a:lstStyle/>
                    <a:p>
                      <a:r>
                        <a:rPr lang="en-US" sz="1400"/>
                        <a:t>101003AA</a:t>
                      </a:r>
                    </a:p>
                  </a:txBody>
                  <a:tcPr marL="43681" marR="43681" marT="21840" marB="21840">
                    <a:lnL>
                      <a:noFill/>
                    </a:lnL>
                    <a:lnR>
                      <a:noFill/>
                    </a:lnR>
                    <a:lnT>
                      <a:noFill/>
                    </a:lnT>
                    <a:lnB>
                      <a:noFill/>
                    </a:lnB>
                  </a:tcPr>
                </a:tc>
                <a:tc>
                  <a:txBody>
                    <a:bodyPr/>
                    <a:lstStyle/>
                    <a:p>
                      <a:r>
                        <a:rPr lang="en-US" sz="1400"/>
                        <a:t>Point</a:t>
                      </a:r>
                    </a:p>
                  </a:txBody>
                  <a:tcPr marL="43681" marR="43681" marT="21840" marB="21840">
                    <a:lnL>
                      <a:noFill/>
                    </a:lnL>
                    <a:lnR>
                      <a:noFill/>
                    </a:lnR>
                    <a:lnT>
                      <a:noFill/>
                    </a:lnT>
                    <a:lnB>
                      <a:noFill/>
                    </a:lnB>
                  </a:tcPr>
                </a:tc>
                <a:tc>
                  <a:txBody>
                    <a:bodyPr/>
                    <a:lstStyle/>
                    <a:p>
                      <a:r>
                        <a:rPr lang="en-US" sz="1400" dirty="0"/>
                        <a:t>External Combustion Boilers</a:t>
                      </a:r>
                    </a:p>
                  </a:txBody>
                  <a:tcPr marL="43681" marR="43681" marT="21840" marB="21840">
                    <a:lnL>
                      <a:noFill/>
                    </a:lnL>
                    <a:lnR>
                      <a:noFill/>
                    </a:lnR>
                    <a:lnT>
                      <a:noFill/>
                    </a:lnT>
                    <a:lnB>
                      <a:noFill/>
                    </a:lnB>
                  </a:tcPr>
                </a:tc>
                <a:tc>
                  <a:txBody>
                    <a:bodyPr/>
                    <a:lstStyle/>
                    <a:p>
                      <a:r>
                        <a:rPr lang="en-US" sz="1400" dirty="0"/>
                        <a:t>Electric Generation</a:t>
                      </a:r>
                    </a:p>
                  </a:txBody>
                  <a:tcPr marL="43681" marR="43681" marT="21840" marB="21840">
                    <a:lnL>
                      <a:noFill/>
                    </a:lnL>
                    <a:lnR>
                      <a:noFill/>
                    </a:lnR>
                    <a:lnT>
                      <a:noFill/>
                    </a:lnT>
                    <a:lnB>
                      <a:noFill/>
                    </a:lnB>
                  </a:tcPr>
                </a:tc>
                <a:tc>
                  <a:txBody>
                    <a:bodyPr/>
                    <a:lstStyle/>
                    <a:p>
                      <a:r>
                        <a:rPr lang="en-US" sz="1400" dirty="0"/>
                        <a:t>Lignite</a:t>
                      </a:r>
                    </a:p>
                  </a:txBody>
                  <a:tcPr marL="43681" marR="43681" marT="21840" marB="21840">
                    <a:lnL>
                      <a:noFill/>
                    </a:lnL>
                    <a:lnR>
                      <a:noFill/>
                    </a:lnR>
                    <a:lnT>
                      <a:noFill/>
                    </a:lnT>
                    <a:lnB>
                      <a:noFill/>
                    </a:lnB>
                  </a:tcPr>
                </a:tc>
              </a:tr>
              <a:tr h="313455">
                <a:tc>
                  <a:txBody>
                    <a:bodyPr/>
                    <a:lstStyle/>
                    <a:p>
                      <a:r>
                        <a:rPr lang="en-US" sz="1400"/>
                        <a:t>101004AA</a:t>
                      </a:r>
                    </a:p>
                  </a:txBody>
                  <a:tcPr marL="43681" marR="43681" marT="21840" marB="21840">
                    <a:lnL>
                      <a:noFill/>
                    </a:lnL>
                    <a:lnR>
                      <a:noFill/>
                    </a:lnR>
                    <a:lnT>
                      <a:noFill/>
                    </a:lnT>
                    <a:lnB>
                      <a:noFill/>
                    </a:lnB>
                  </a:tcPr>
                </a:tc>
                <a:tc>
                  <a:txBody>
                    <a:bodyPr/>
                    <a:lstStyle/>
                    <a:p>
                      <a:r>
                        <a:rPr lang="en-US" sz="1400"/>
                        <a:t>Point</a:t>
                      </a:r>
                    </a:p>
                  </a:txBody>
                  <a:tcPr marL="43681" marR="43681" marT="21840" marB="21840">
                    <a:lnL>
                      <a:noFill/>
                    </a:lnL>
                    <a:lnR>
                      <a:noFill/>
                    </a:lnR>
                    <a:lnT>
                      <a:noFill/>
                    </a:lnT>
                    <a:lnB>
                      <a:noFill/>
                    </a:lnB>
                  </a:tcPr>
                </a:tc>
                <a:tc>
                  <a:txBody>
                    <a:bodyPr/>
                    <a:lstStyle/>
                    <a:p>
                      <a:r>
                        <a:rPr lang="en-US" sz="1400"/>
                        <a:t>External Combustion Boilers</a:t>
                      </a:r>
                    </a:p>
                  </a:txBody>
                  <a:tcPr marL="43681" marR="43681" marT="21840" marB="21840">
                    <a:lnL>
                      <a:noFill/>
                    </a:lnL>
                    <a:lnR>
                      <a:noFill/>
                    </a:lnR>
                    <a:lnT>
                      <a:noFill/>
                    </a:lnT>
                    <a:lnB>
                      <a:noFill/>
                    </a:lnB>
                  </a:tcPr>
                </a:tc>
                <a:tc>
                  <a:txBody>
                    <a:bodyPr/>
                    <a:lstStyle/>
                    <a:p>
                      <a:r>
                        <a:rPr lang="en-US" sz="1400" dirty="0"/>
                        <a:t>Electric Generation</a:t>
                      </a:r>
                    </a:p>
                  </a:txBody>
                  <a:tcPr marL="43681" marR="43681" marT="21840" marB="21840">
                    <a:lnL>
                      <a:noFill/>
                    </a:lnL>
                    <a:lnR>
                      <a:noFill/>
                    </a:lnR>
                    <a:lnT>
                      <a:noFill/>
                    </a:lnT>
                    <a:lnB>
                      <a:noFill/>
                    </a:lnB>
                  </a:tcPr>
                </a:tc>
                <a:tc>
                  <a:txBody>
                    <a:bodyPr/>
                    <a:lstStyle/>
                    <a:p>
                      <a:r>
                        <a:rPr lang="en-US" sz="1400" dirty="0"/>
                        <a:t>Residual Oil</a:t>
                      </a:r>
                    </a:p>
                  </a:txBody>
                  <a:tcPr marL="43681" marR="43681" marT="21840" marB="21840">
                    <a:lnL>
                      <a:noFill/>
                    </a:lnL>
                    <a:lnR>
                      <a:noFill/>
                    </a:lnR>
                    <a:lnT>
                      <a:noFill/>
                    </a:lnT>
                    <a:lnB>
                      <a:noFill/>
                    </a:lnB>
                  </a:tcPr>
                </a:tc>
              </a:tr>
              <a:tr h="313455">
                <a:tc>
                  <a:txBody>
                    <a:bodyPr/>
                    <a:lstStyle/>
                    <a:p>
                      <a:r>
                        <a:rPr lang="en-US" sz="1400"/>
                        <a:t>101005AA</a:t>
                      </a:r>
                    </a:p>
                  </a:txBody>
                  <a:tcPr marL="43681" marR="43681" marT="21840" marB="21840">
                    <a:lnL>
                      <a:noFill/>
                    </a:lnL>
                    <a:lnR>
                      <a:noFill/>
                    </a:lnR>
                    <a:lnT>
                      <a:noFill/>
                    </a:lnT>
                    <a:lnB>
                      <a:noFill/>
                    </a:lnB>
                  </a:tcPr>
                </a:tc>
                <a:tc>
                  <a:txBody>
                    <a:bodyPr/>
                    <a:lstStyle/>
                    <a:p>
                      <a:r>
                        <a:rPr lang="en-US" sz="1400"/>
                        <a:t>Point</a:t>
                      </a:r>
                    </a:p>
                  </a:txBody>
                  <a:tcPr marL="43681" marR="43681" marT="21840" marB="21840">
                    <a:lnL>
                      <a:noFill/>
                    </a:lnL>
                    <a:lnR>
                      <a:noFill/>
                    </a:lnR>
                    <a:lnT>
                      <a:noFill/>
                    </a:lnT>
                    <a:lnB>
                      <a:noFill/>
                    </a:lnB>
                  </a:tcPr>
                </a:tc>
                <a:tc>
                  <a:txBody>
                    <a:bodyPr/>
                    <a:lstStyle/>
                    <a:p>
                      <a:r>
                        <a:rPr lang="en-US" sz="1400"/>
                        <a:t>External Combustion Boilers</a:t>
                      </a:r>
                    </a:p>
                  </a:txBody>
                  <a:tcPr marL="43681" marR="43681" marT="21840" marB="21840">
                    <a:lnL>
                      <a:noFill/>
                    </a:lnL>
                    <a:lnR>
                      <a:noFill/>
                    </a:lnR>
                    <a:lnT>
                      <a:noFill/>
                    </a:lnT>
                    <a:lnB>
                      <a:noFill/>
                    </a:lnB>
                  </a:tcPr>
                </a:tc>
                <a:tc>
                  <a:txBody>
                    <a:bodyPr/>
                    <a:lstStyle/>
                    <a:p>
                      <a:r>
                        <a:rPr lang="en-US" sz="1400"/>
                        <a:t>Electric Generation</a:t>
                      </a:r>
                    </a:p>
                  </a:txBody>
                  <a:tcPr marL="43681" marR="43681" marT="21840" marB="21840">
                    <a:lnL>
                      <a:noFill/>
                    </a:lnL>
                    <a:lnR>
                      <a:noFill/>
                    </a:lnR>
                    <a:lnT>
                      <a:noFill/>
                    </a:lnT>
                    <a:lnB>
                      <a:noFill/>
                    </a:lnB>
                  </a:tcPr>
                </a:tc>
                <a:tc>
                  <a:txBody>
                    <a:bodyPr/>
                    <a:lstStyle/>
                    <a:p>
                      <a:r>
                        <a:rPr lang="en-US" sz="1400" dirty="0"/>
                        <a:t>Distillate Oil</a:t>
                      </a:r>
                    </a:p>
                  </a:txBody>
                  <a:tcPr marL="43681" marR="43681" marT="21840" marB="21840">
                    <a:lnL>
                      <a:noFill/>
                    </a:lnL>
                    <a:lnR>
                      <a:noFill/>
                    </a:lnR>
                    <a:lnT>
                      <a:noFill/>
                    </a:lnT>
                    <a:lnB>
                      <a:noFill/>
                    </a:lnB>
                  </a:tcPr>
                </a:tc>
              </a:tr>
              <a:tr h="313455">
                <a:tc>
                  <a:txBody>
                    <a:bodyPr/>
                    <a:lstStyle/>
                    <a:p>
                      <a:r>
                        <a:rPr lang="en-US" sz="1400" dirty="0"/>
                        <a:t>101006AA</a:t>
                      </a:r>
                    </a:p>
                  </a:txBody>
                  <a:tcPr marL="43681" marR="43681" marT="21840" marB="21840">
                    <a:lnL>
                      <a:noFill/>
                    </a:lnL>
                    <a:lnR>
                      <a:noFill/>
                    </a:lnR>
                    <a:lnT>
                      <a:noFill/>
                    </a:lnT>
                    <a:lnB>
                      <a:noFill/>
                    </a:lnB>
                  </a:tcPr>
                </a:tc>
                <a:tc>
                  <a:txBody>
                    <a:bodyPr/>
                    <a:lstStyle/>
                    <a:p>
                      <a:r>
                        <a:rPr lang="en-US" sz="1400"/>
                        <a:t>Point</a:t>
                      </a:r>
                    </a:p>
                  </a:txBody>
                  <a:tcPr marL="43681" marR="43681" marT="21840" marB="21840">
                    <a:lnL>
                      <a:noFill/>
                    </a:lnL>
                    <a:lnR>
                      <a:noFill/>
                    </a:lnR>
                    <a:lnT>
                      <a:noFill/>
                    </a:lnT>
                    <a:lnB>
                      <a:noFill/>
                    </a:lnB>
                  </a:tcPr>
                </a:tc>
                <a:tc>
                  <a:txBody>
                    <a:bodyPr/>
                    <a:lstStyle/>
                    <a:p>
                      <a:r>
                        <a:rPr lang="en-US" sz="1400"/>
                        <a:t>External Combustion Boilers</a:t>
                      </a:r>
                    </a:p>
                  </a:txBody>
                  <a:tcPr marL="43681" marR="43681" marT="21840" marB="21840">
                    <a:lnL>
                      <a:noFill/>
                    </a:lnL>
                    <a:lnR>
                      <a:noFill/>
                    </a:lnR>
                    <a:lnT>
                      <a:noFill/>
                    </a:lnT>
                    <a:lnB>
                      <a:noFill/>
                    </a:lnB>
                  </a:tcPr>
                </a:tc>
                <a:tc>
                  <a:txBody>
                    <a:bodyPr/>
                    <a:lstStyle/>
                    <a:p>
                      <a:r>
                        <a:rPr lang="en-US" sz="1400"/>
                        <a:t>Electric Generation</a:t>
                      </a:r>
                    </a:p>
                  </a:txBody>
                  <a:tcPr marL="43681" marR="43681" marT="21840" marB="21840">
                    <a:lnL>
                      <a:noFill/>
                    </a:lnL>
                    <a:lnR>
                      <a:noFill/>
                    </a:lnR>
                    <a:lnT>
                      <a:noFill/>
                    </a:lnT>
                    <a:lnB>
                      <a:noFill/>
                    </a:lnB>
                  </a:tcPr>
                </a:tc>
                <a:tc>
                  <a:txBody>
                    <a:bodyPr/>
                    <a:lstStyle/>
                    <a:p>
                      <a:r>
                        <a:rPr lang="en-US" sz="1400" dirty="0"/>
                        <a:t>Natural Gas</a:t>
                      </a:r>
                    </a:p>
                  </a:txBody>
                  <a:tcPr marL="43681" marR="43681" marT="21840" marB="21840">
                    <a:lnL>
                      <a:noFill/>
                    </a:lnL>
                    <a:lnR>
                      <a:noFill/>
                    </a:lnR>
                    <a:lnT>
                      <a:noFill/>
                    </a:lnT>
                    <a:lnB>
                      <a:noFill/>
                    </a:lnB>
                  </a:tcPr>
                </a:tc>
              </a:tr>
              <a:tr h="313455">
                <a:tc>
                  <a:txBody>
                    <a:bodyPr/>
                    <a:lstStyle/>
                    <a:p>
                      <a:r>
                        <a:rPr lang="en-US" sz="1400" dirty="0"/>
                        <a:t>201001AA</a:t>
                      </a:r>
                    </a:p>
                  </a:txBody>
                  <a:tcPr>
                    <a:lnL>
                      <a:noFill/>
                    </a:lnL>
                    <a:lnR>
                      <a:noFill/>
                    </a:lnR>
                    <a:lnT>
                      <a:noFill/>
                    </a:lnT>
                    <a:lnB>
                      <a:noFill/>
                    </a:lnB>
                  </a:tcPr>
                </a:tc>
                <a:tc>
                  <a:txBody>
                    <a:bodyPr/>
                    <a:lstStyle/>
                    <a:p>
                      <a:r>
                        <a:rPr lang="en-US" sz="1400" dirty="0"/>
                        <a:t>Point</a:t>
                      </a:r>
                    </a:p>
                  </a:txBody>
                  <a:tcPr>
                    <a:lnL>
                      <a:noFill/>
                    </a:lnL>
                    <a:lnR>
                      <a:noFill/>
                    </a:lnR>
                    <a:lnT>
                      <a:noFill/>
                    </a:lnT>
                    <a:lnB>
                      <a:noFill/>
                    </a:lnB>
                  </a:tcPr>
                </a:tc>
                <a:tc>
                  <a:txBody>
                    <a:bodyPr/>
                    <a:lstStyle/>
                    <a:p>
                      <a:r>
                        <a:rPr lang="en-US" sz="1400" dirty="0"/>
                        <a:t>Internal Combustion Engines</a:t>
                      </a:r>
                    </a:p>
                  </a:txBody>
                  <a:tcPr>
                    <a:lnL>
                      <a:noFill/>
                    </a:lnL>
                    <a:lnR>
                      <a:noFill/>
                    </a:lnR>
                    <a:lnT>
                      <a:noFill/>
                    </a:lnT>
                    <a:lnB>
                      <a:noFill/>
                    </a:lnB>
                  </a:tcPr>
                </a:tc>
                <a:tc>
                  <a:txBody>
                    <a:bodyPr/>
                    <a:lstStyle/>
                    <a:p>
                      <a:r>
                        <a:rPr lang="en-US" sz="1400" dirty="0"/>
                        <a:t>Electric Generation</a:t>
                      </a:r>
                    </a:p>
                  </a:txBody>
                  <a:tcPr>
                    <a:lnL>
                      <a:noFill/>
                    </a:lnL>
                    <a:lnR>
                      <a:noFill/>
                    </a:lnR>
                    <a:lnT>
                      <a:noFill/>
                    </a:lnT>
                    <a:lnB>
                      <a:noFill/>
                    </a:lnB>
                  </a:tcPr>
                </a:tc>
                <a:tc>
                  <a:txBody>
                    <a:bodyPr/>
                    <a:lstStyle/>
                    <a:p>
                      <a:r>
                        <a:rPr lang="en-US" sz="1400" dirty="0"/>
                        <a:t>Distillate Oil (Diesel)</a:t>
                      </a:r>
                    </a:p>
                  </a:txBody>
                  <a:tcPr>
                    <a:lnL>
                      <a:noFill/>
                    </a:lnL>
                    <a:lnR>
                      <a:noFill/>
                    </a:lnR>
                    <a:lnT>
                      <a:noFill/>
                    </a:lnT>
                    <a:lnB>
                      <a:noFill/>
                    </a:lnB>
                  </a:tcPr>
                </a:tc>
              </a:tr>
              <a:tr h="313455">
                <a:tc>
                  <a:txBody>
                    <a:bodyPr/>
                    <a:lstStyle/>
                    <a:p>
                      <a:r>
                        <a:rPr lang="en-US" sz="1400"/>
                        <a:t>201002AA</a:t>
                      </a:r>
                    </a:p>
                  </a:txBody>
                  <a:tcPr>
                    <a:lnL>
                      <a:noFill/>
                    </a:lnL>
                    <a:lnR>
                      <a:noFill/>
                    </a:lnR>
                    <a:lnT>
                      <a:noFill/>
                    </a:lnT>
                    <a:lnB>
                      <a:noFill/>
                    </a:lnB>
                  </a:tcPr>
                </a:tc>
                <a:tc>
                  <a:txBody>
                    <a:bodyPr/>
                    <a:lstStyle/>
                    <a:p>
                      <a:r>
                        <a:rPr lang="en-US" sz="1400"/>
                        <a:t>Point</a:t>
                      </a:r>
                    </a:p>
                  </a:txBody>
                  <a:tcPr>
                    <a:lnL>
                      <a:noFill/>
                    </a:lnL>
                    <a:lnR>
                      <a:noFill/>
                    </a:lnR>
                    <a:lnT>
                      <a:noFill/>
                    </a:lnT>
                    <a:lnB>
                      <a:noFill/>
                    </a:lnB>
                  </a:tcPr>
                </a:tc>
                <a:tc>
                  <a:txBody>
                    <a:bodyPr/>
                    <a:lstStyle/>
                    <a:p>
                      <a:r>
                        <a:rPr lang="en-US" sz="1400"/>
                        <a:t>Internal Combustion Engines</a:t>
                      </a:r>
                    </a:p>
                  </a:txBody>
                  <a:tcPr>
                    <a:lnL>
                      <a:noFill/>
                    </a:lnL>
                    <a:lnR>
                      <a:noFill/>
                    </a:lnR>
                    <a:lnT>
                      <a:noFill/>
                    </a:lnT>
                    <a:lnB>
                      <a:noFill/>
                    </a:lnB>
                  </a:tcPr>
                </a:tc>
                <a:tc>
                  <a:txBody>
                    <a:bodyPr/>
                    <a:lstStyle/>
                    <a:p>
                      <a:r>
                        <a:rPr lang="en-US" sz="1400"/>
                        <a:t>Electric Generation</a:t>
                      </a:r>
                    </a:p>
                  </a:txBody>
                  <a:tcPr>
                    <a:lnL>
                      <a:noFill/>
                    </a:lnL>
                    <a:lnR>
                      <a:noFill/>
                    </a:lnR>
                    <a:lnT>
                      <a:noFill/>
                    </a:lnT>
                    <a:lnB>
                      <a:noFill/>
                    </a:lnB>
                  </a:tcPr>
                </a:tc>
                <a:tc>
                  <a:txBody>
                    <a:bodyPr/>
                    <a:lstStyle/>
                    <a:p>
                      <a:r>
                        <a:rPr lang="en-US" sz="1400" dirty="0"/>
                        <a:t>Natural Gas</a:t>
                      </a:r>
                    </a:p>
                  </a:txBody>
                  <a:tcPr>
                    <a:lnL>
                      <a:noFill/>
                    </a:lnL>
                    <a:lnR>
                      <a:noFill/>
                    </a:lnR>
                    <a:lnT>
                      <a:noFill/>
                    </a:lnT>
                    <a:lnB>
                      <a:noFill/>
                    </a:lnB>
                  </a:tcPr>
                </a:tc>
              </a:tr>
              <a:tr h="313455">
                <a:tc>
                  <a:txBody>
                    <a:bodyPr/>
                    <a:lstStyle/>
                    <a:p>
                      <a:r>
                        <a:rPr lang="en-US" sz="1400"/>
                        <a:t>201003AA</a:t>
                      </a:r>
                    </a:p>
                  </a:txBody>
                  <a:tcPr>
                    <a:lnL>
                      <a:noFill/>
                    </a:lnL>
                    <a:lnR>
                      <a:noFill/>
                    </a:lnR>
                    <a:lnT>
                      <a:noFill/>
                    </a:lnT>
                    <a:lnB>
                      <a:noFill/>
                    </a:lnB>
                  </a:tcPr>
                </a:tc>
                <a:tc>
                  <a:txBody>
                    <a:bodyPr/>
                    <a:lstStyle/>
                    <a:p>
                      <a:r>
                        <a:rPr lang="en-US" sz="1400"/>
                        <a:t>Point</a:t>
                      </a:r>
                    </a:p>
                  </a:txBody>
                  <a:tcPr>
                    <a:lnL>
                      <a:noFill/>
                    </a:lnL>
                    <a:lnR>
                      <a:noFill/>
                    </a:lnR>
                    <a:lnT>
                      <a:noFill/>
                    </a:lnT>
                    <a:lnB>
                      <a:noFill/>
                    </a:lnB>
                  </a:tcPr>
                </a:tc>
                <a:tc>
                  <a:txBody>
                    <a:bodyPr/>
                    <a:lstStyle/>
                    <a:p>
                      <a:r>
                        <a:rPr lang="en-US" sz="1400"/>
                        <a:t>Internal Combustion Engines</a:t>
                      </a:r>
                    </a:p>
                  </a:txBody>
                  <a:tcPr>
                    <a:lnL>
                      <a:noFill/>
                    </a:lnL>
                    <a:lnR>
                      <a:noFill/>
                    </a:lnR>
                    <a:lnT>
                      <a:noFill/>
                    </a:lnT>
                    <a:lnB>
                      <a:noFill/>
                    </a:lnB>
                  </a:tcPr>
                </a:tc>
                <a:tc>
                  <a:txBody>
                    <a:bodyPr/>
                    <a:lstStyle/>
                    <a:p>
                      <a:r>
                        <a:rPr lang="en-US" sz="1400"/>
                        <a:t>Electric Generation</a:t>
                      </a:r>
                    </a:p>
                  </a:txBody>
                  <a:tcPr>
                    <a:lnL>
                      <a:noFill/>
                    </a:lnL>
                    <a:lnR>
                      <a:noFill/>
                    </a:lnR>
                    <a:lnT>
                      <a:noFill/>
                    </a:lnT>
                    <a:lnB>
                      <a:noFill/>
                    </a:lnB>
                  </a:tcPr>
                </a:tc>
                <a:tc>
                  <a:txBody>
                    <a:bodyPr/>
                    <a:lstStyle/>
                    <a:p>
                      <a:r>
                        <a:rPr lang="en-US" sz="1400" dirty="0"/>
                        <a:t>Gasified Coal</a:t>
                      </a:r>
                    </a:p>
                  </a:txBody>
                  <a:tcPr>
                    <a:lnL>
                      <a:noFill/>
                    </a:lnL>
                    <a:lnR>
                      <a:noFill/>
                    </a:lnR>
                    <a:lnT>
                      <a:noFill/>
                    </a:lnT>
                    <a:lnB>
                      <a:noFill/>
                    </a:lnB>
                  </a:tcPr>
                </a:tc>
              </a:tr>
              <a:tr h="313455">
                <a:tc>
                  <a:txBody>
                    <a:bodyPr/>
                    <a:lstStyle/>
                    <a:p>
                      <a:r>
                        <a:rPr lang="en-US" sz="1400"/>
                        <a:t>201007AA</a:t>
                      </a:r>
                    </a:p>
                  </a:txBody>
                  <a:tcPr>
                    <a:lnL>
                      <a:noFill/>
                    </a:lnL>
                    <a:lnR>
                      <a:noFill/>
                    </a:lnR>
                    <a:lnT>
                      <a:noFill/>
                    </a:lnT>
                    <a:lnB>
                      <a:noFill/>
                    </a:lnB>
                  </a:tcPr>
                </a:tc>
                <a:tc>
                  <a:txBody>
                    <a:bodyPr/>
                    <a:lstStyle/>
                    <a:p>
                      <a:r>
                        <a:rPr lang="en-US" sz="1400"/>
                        <a:t>Point</a:t>
                      </a:r>
                    </a:p>
                  </a:txBody>
                  <a:tcPr>
                    <a:lnL>
                      <a:noFill/>
                    </a:lnL>
                    <a:lnR>
                      <a:noFill/>
                    </a:lnR>
                    <a:lnT>
                      <a:noFill/>
                    </a:lnT>
                    <a:lnB>
                      <a:noFill/>
                    </a:lnB>
                  </a:tcPr>
                </a:tc>
                <a:tc>
                  <a:txBody>
                    <a:bodyPr/>
                    <a:lstStyle/>
                    <a:p>
                      <a:r>
                        <a:rPr lang="en-US" sz="1400"/>
                        <a:t>Internal Combustion Engines</a:t>
                      </a:r>
                    </a:p>
                  </a:txBody>
                  <a:tcPr>
                    <a:lnL>
                      <a:noFill/>
                    </a:lnL>
                    <a:lnR>
                      <a:noFill/>
                    </a:lnR>
                    <a:lnT>
                      <a:noFill/>
                    </a:lnT>
                    <a:lnB>
                      <a:noFill/>
                    </a:lnB>
                  </a:tcPr>
                </a:tc>
                <a:tc>
                  <a:txBody>
                    <a:bodyPr/>
                    <a:lstStyle/>
                    <a:p>
                      <a:r>
                        <a:rPr lang="en-US" sz="1400"/>
                        <a:t>Electric Generation</a:t>
                      </a:r>
                    </a:p>
                  </a:txBody>
                  <a:tcPr>
                    <a:lnL>
                      <a:noFill/>
                    </a:lnL>
                    <a:lnR>
                      <a:noFill/>
                    </a:lnR>
                    <a:lnT>
                      <a:noFill/>
                    </a:lnT>
                    <a:lnB>
                      <a:noFill/>
                    </a:lnB>
                  </a:tcPr>
                </a:tc>
                <a:tc>
                  <a:txBody>
                    <a:bodyPr/>
                    <a:lstStyle/>
                    <a:p>
                      <a:r>
                        <a:rPr lang="en-US" sz="1400" dirty="0"/>
                        <a:t>Process Gas</a:t>
                      </a:r>
                    </a:p>
                  </a:txBody>
                  <a:tcPr>
                    <a:lnL>
                      <a:noFill/>
                    </a:lnL>
                    <a:lnR>
                      <a:noFill/>
                    </a:lnR>
                    <a:lnT>
                      <a:noFill/>
                    </a:lnT>
                    <a:lnB>
                      <a:noFill/>
                    </a:lnB>
                  </a:tcPr>
                </a:tc>
              </a:tr>
              <a:tr h="313455">
                <a:tc>
                  <a:txBody>
                    <a:bodyPr/>
                    <a:lstStyle/>
                    <a:p>
                      <a:r>
                        <a:rPr lang="en-US" sz="1400"/>
                        <a:t>201008AA</a:t>
                      </a:r>
                    </a:p>
                  </a:txBody>
                  <a:tcPr>
                    <a:lnL>
                      <a:noFill/>
                    </a:lnL>
                    <a:lnR>
                      <a:noFill/>
                    </a:lnR>
                    <a:lnT>
                      <a:noFill/>
                    </a:lnT>
                    <a:lnB>
                      <a:noFill/>
                    </a:lnB>
                  </a:tcPr>
                </a:tc>
                <a:tc>
                  <a:txBody>
                    <a:bodyPr/>
                    <a:lstStyle/>
                    <a:p>
                      <a:r>
                        <a:rPr lang="en-US" sz="1400"/>
                        <a:t>Point</a:t>
                      </a:r>
                    </a:p>
                  </a:txBody>
                  <a:tcPr>
                    <a:lnL>
                      <a:noFill/>
                    </a:lnL>
                    <a:lnR>
                      <a:noFill/>
                    </a:lnR>
                    <a:lnT>
                      <a:noFill/>
                    </a:lnT>
                    <a:lnB>
                      <a:noFill/>
                    </a:lnB>
                  </a:tcPr>
                </a:tc>
                <a:tc>
                  <a:txBody>
                    <a:bodyPr/>
                    <a:lstStyle/>
                    <a:p>
                      <a:r>
                        <a:rPr lang="en-US" sz="1400"/>
                        <a:t>Internal Combustion Engines</a:t>
                      </a:r>
                    </a:p>
                  </a:txBody>
                  <a:tcPr>
                    <a:lnL>
                      <a:noFill/>
                    </a:lnL>
                    <a:lnR>
                      <a:noFill/>
                    </a:lnR>
                    <a:lnT>
                      <a:noFill/>
                    </a:lnT>
                    <a:lnB>
                      <a:noFill/>
                    </a:lnB>
                  </a:tcPr>
                </a:tc>
                <a:tc>
                  <a:txBody>
                    <a:bodyPr/>
                    <a:lstStyle/>
                    <a:p>
                      <a:r>
                        <a:rPr lang="en-US" sz="1400"/>
                        <a:t>Electric Generation</a:t>
                      </a:r>
                    </a:p>
                  </a:txBody>
                  <a:tcPr>
                    <a:lnL>
                      <a:noFill/>
                    </a:lnL>
                    <a:lnR>
                      <a:noFill/>
                    </a:lnR>
                    <a:lnT>
                      <a:noFill/>
                    </a:lnT>
                    <a:lnB>
                      <a:noFill/>
                    </a:lnB>
                  </a:tcPr>
                </a:tc>
                <a:tc>
                  <a:txBody>
                    <a:bodyPr/>
                    <a:lstStyle/>
                    <a:p>
                      <a:r>
                        <a:rPr lang="en-US" sz="1400" dirty="0"/>
                        <a:t>Landfill Gas</a:t>
                      </a:r>
                    </a:p>
                  </a:txBody>
                  <a:tcPr>
                    <a:lnL>
                      <a:noFill/>
                    </a:lnL>
                    <a:lnR>
                      <a:noFill/>
                    </a:lnR>
                    <a:lnT>
                      <a:noFill/>
                    </a:lnT>
                    <a:lnB>
                      <a:noFill/>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92118" eaLnBrk="1" hangingPunct="1">
              <a:defRPr/>
            </a:pPr>
            <a:r>
              <a:rPr dirty="0"/>
              <a:t>Project Overview</a:t>
            </a:r>
          </a:p>
        </p:txBody>
      </p:sp>
      <p:sp>
        <p:nvSpPr>
          <p:cNvPr id="3" name="Content Placeholder 2"/>
          <p:cNvSpPr>
            <a:spLocks noGrp="1"/>
          </p:cNvSpPr>
          <p:nvPr>
            <p:ph idx="1"/>
          </p:nvPr>
        </p:nvSpPr>
        <p:spPr>
          <a:xfrm>
            <a:off x="368300" y="811213"/>
            <a:ext cx="6489700" cy="5589587"/>
          </a:xfrm>
        </p:spPr>
        <p:txBody>
          <a:bodyPr/>
          <a:lstStyle/>
          <a:p>
            <a:pPr marL="457200" indent="-457200">
              <a:buSzPct val="100000"/>
              <a:buFontTx/>
              <a:buAutoNum type="arabicPeriod"/>
            </a:pPr>
            <a:r>
              <a:rPr lang="en-US" smtClean="0">
                <a:effectLst/>
              </a:rPr>
              <a:t>Technology assessment for GHG reduction strategies </a:t>
            </a:r>
          </a:p>
          <a:p>
            <a:pPr marL="857250" lvl="1" indent="-457200"/>
            <a:r>
              <a:rPr lang="en-US" smtClean="0"/>
              <a:t>Focus on utilities and transportation sectors </a:t>
            </a:r>
          </a:p>
          <a:p>
            <a:pPr marL="457200" indent="-457200">
              <a:spcBef>
                <a:spcPts val="3000"/>
              </a:spcBef>
              <a:buSzPct val="100000"/>
              <a:buFontTx/>
              <a:buAutoNum type="arabicPeriod"/>
            </a:pPr>
            <a:r>
              <a:rPr lang="en-US" smtClean="0">
                <a:effectLst/>
              </a:rPr>
              <a:t>Air quality impacts assessment of GHG reduction strategies </a:t>
            </a:r>
          </a:p>
          <a:p>
            <a:pPr marL="857250" lvl="1" indent="-457200">
              <a:spcBef>
                <a:spcPts val="600"/>
              </a:spcBef>
            </a:pPr>
            <a:r>
              <a:rPr lang="en-US" smtClean="0"/>
              <a:t>Spatially and temporally resolved pollutant emissions due to GHG reduction strategies </a:t>
            </a:r>
          </a:p>
          <a:p>
            <a:pPr marL="857250" lvl="1" indent="-457200"/>
            <a:r>
              <a:rPr lang="en-US" smtClean="0"/>
              <a:t>Impacts on ozone and particulate matter</a:t>
            </a:r>
          </a:p>
          <a:p>
            <a:pPr marL="457200" indent="-457200">
              <a:spcBef>
                <a:spcPts val="3000"/>
              </a:spcBef>
              <a:buSzPct val="100000"/>
              <a:buFontTx/>
              <a:buAutoNum type="arabicPeriod"/>
            </a:pPr>
            <a:r>
              <a:rPr lang="en-US" smtClean="0">
                <a:effectLst/>
              </a:rPr>
              <a:t>Air quality model sensitivity</a:t>
            </a:r>
          </a:p>
          <a:p>
            <a:pPr marL="857250" lvl="1" indent="-457200"/>
            <a:r>
              <a:rPr lang="en-US" smtClean="0"/>
              <a:t>Meteorological and boundary conditions affected by changes in global climate and the global economy</a:t>
            </a:r>
          </a:p>
          <a:p>
            <a:pPr marL="457200" indent="-457200">
              <a:buSzPct val="100000"/>
              <a:buFontTx/>
              <a:buNone/>
            </a:pPr>
            <a:endParaRPr lang="en-US" smtClean="0">
              <a:effectLst/>
            </a:endParaRPr>
          </a:p>
        </p:txBody>
      </p:sp>
      <p:grpSp>
        <p:nvGrpSpPr>
          <p:cNvPr id="4" name="Group 77"/>
          <p:cNvGrpSpPr>
            <a:grpSpLocks/>
          </p:cNvGrpSpPr>
          <p:nvPr/>
        </p:nvGrpSpPr>
        <p:grpSpPr bwMode="auto">
          <a:xfrm>
            <a:off x="6858000" y="838200"/>
            <a:ext cx="2286000" cy="1981200"/>
            <a:chOff x="457200" y="2227262"/>
            <a:chExt cx="3276600" cy="2401884"/>
          </a:xfrm>
        </p:grpSpPr>
        <p:pic>
          <p:nvPicPr>
            <p:cNvPr id="99336" name="Picture 3"/>
            <p:cNvPicPr>
              <a:picLocks noChangeAspect="1" noChangeArrowheads="1"/>
            </p:cNvPicPr>
            <p:nvPr/>
          </p:nvPicPr>
          <p:blipFill>
            <a:blip r:embed="rId2"/>
            <a:srcRect/>
            <a:stretch>
              <a:fillRect/>
            </a:stretch>
          </p:blipFill>
          <p:spPr bwMode="auto">
            <a:xfrm>
              <a:off x="1600200" y="3200400"/>
              <a:ext cx="1752600" cy="1428746"/>
            </a:xfrm>
            <a:prstGeom prst="rect">
              <a:avLst/>
            </a:prstGeom>
            <a:noFill/>
            <a:ln w="76200" algn="ctr">
              <a:noFill/>
              <a:miter lim="800000"/>
              <a:headEnd/>
              <a:tailEnd/>
            </a:ln>
          </p:spPr>
        </p:pic>
        <p:pic>
          <p:nvPicPr>
            <p:cNvPr id="99337" name="Picture 3"/>
            <p:cNvPicPr>
              <a:picLocks noChangeAspect="1" noChangeArrowheads="1"/>
            </p:cNvPicPr>
            <p:nvPr/>
          </p:nvPicPr>
          <p:blipFill>
            <a:blip r:embed="rId3"/>
            <a:srcRect r="11765"/>
            <a:stretch>
              <a:fillRect/>
            </a:stretch>
          </p:blipFill>
          <p:spPr bwMode="auto">
            <a:xfrm>
              <a:off x="1447800" y="2227262"/>
              <a:ext cx="2286000" cy="1201738"/>
            </a:xfrm>
            <a:prstGeom prst="rect">
              <a:avLst/>
            </a:prstGeom>
            <a:noFill/>
            <a:ln w="76200" algn="ctr">
              <a:noFill/>
              <a:miter lim="800000"/>
              <a:headEnd/>
              <a:tailEnd/>
            </a:ln>
          </p:spPr>
        </p:pic>
        <p:pic>
          <p:nvPicPr>
            <p:cNvPr id="99338" name="Picture 2"/>
            <p:cNvPicPr>
              <a:picLocks noChangeAspect="1" noChangeArrowheads="1"/>
            </p:cNvPicPr>
            <p:nvPr/>
          </p:nvPicPr>
          <p:blipFill>
            <a:blip r:embed="rId4"/>
            <a:srcRect/>
            <a:stretch>
              <a:fillRect/>
            </a:stretch>
          </p:blipFill>
          <p:spPr bwMode="auto">
            <a:xfrm>
              <a:off x="457200" y="2438400"/>
              <a:ext cx="1752600" cy="1474123"/>
            </a:xfrm>
            <a:prstGeom prst="rect">
              <a:avLst/>
            </a:prstGeom>
            <a:noFill/>
            <a:ln w="76200" algn="ctr">
              <a:noFill/>
              <a:miter lim="800000"/>
              <a:headEnd/>
              <a:tailEnd/>
            </a:ln>
          </p:spPr>
        </p:pic>
      </p:grpSp>
      <p:pic>
        <p:nvPicPr>
          <p:cNvPr id="8" name="Picture 7" descr="Jun08.gif"/>
          <p:cNvPicPr>
            <a:picLocks noChangeAspect="1"/>
          </p:cNvPicPr>
          <p:nvPr/>
        </p:nvPicPr>
        <p:blipFill>
          <a:blip r:embed="rId5"/>
          <a:srcRect t="12500" b="20833"/>
          <a:stretch>
            <a:fillRect/>
          </a:stretch>
        </p:blipFill>
        <p:spPr bwMode="auto">
          <a:xfrm>
            <a:off x="6461125" y="4830763"/>
            <a:ext cx="2682875" cy="1341437"/>
          </a:xfrm>
          <a:prstGeom prst="rect">
            <a:avLst/>
          </a:prstGeom>
          <a:noFill/>
          <a:ln w="9525">
            <a:noFill/>
            <a:miter lim="800000"/>
            <a:headEnd/>
            <a:tailEnd/>
          </a:ln>
        </p:spPr>
      </p:pic>
      <p:pic>
        <p:nvPicPr>
          <p:cNvPr id="9" name="Picture 8" descr="images.jpg"/>
          <p:cNvPicPr>
            <a:picLocks noChangeAspect="1"/>
          </p:cNvPicPr>
          <p:nvPr/>
        </p:nvPicPr>
        <p:blipFill>
          <a:blip r:embed="rId6"/>
          <a:srcRect/>
          <a:stretch>
            <a:fillRect/>
          </a:stretch>
        </p:blipFill>
        <p:spPr bwMode="auto">
          <a:xfrm>
            <a:off x="6858000" y="3048000"/>
            <a:ext cx="2133600"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Spatial Surrogates</a:t>
            </a:r>
          </a:p>
        </p:txBody>
      </p:sp>
      <p:pic>
        <p:nvPicPr>
          <p:cNvPr id="128004" name="Content Placeholder 3" descr="commercial_log_12km.jpg"/>
          <p:cNvPicPr>
            <a:picLocks noGrp="1" noChangeAspect="1"/>
          </p:cNvPicPr>
          <p:nvPr>
            <p:ph idx="1"/>
          </p:nvPr>
        </p:nvPicPr>
        <p:blipFill>
          <a:blip r:embed="rId2"/>
          <a:srcRect l="11136" t="9393" r="22566" b="35590"/>
          <a:stretch>
            <a:fillRect/>
          </a:stretch>
        </p:blipFill>
        <p:spPr>
          <a:xfrm>
            <a:off x="4800600" y="984250"/>
            <a:ext cx="3889375" cy="2749550"/>
          </a:xfrm>
        </p:spPr>
      </p:pic>
      <p:pic>
        <p:nvPicPr>
          <p:cNvPr id="128005" name="Picture 4" descr="Industrial_log_12km.jpg"/>
          <p:cNvPicPr>
            <a:picLocks noChangeAspect="1"/>
          </p:cNvPicPr>
          <p:nvPr/>
        </p:nvPicPr>
        <p:blipFill>
          <a:blip r:embed="rId3"/>
          <a:srcRect l="11195" t="13333" r="22552" b="37778"/>
          <a:stretch>
            <a:fillRect/>
          </a:stretch>
        </p:blipFill>
        <p:spPr bwMode="auto">
          <a:xfrm>
            <a:off x="381000" y="4033838"/>
            <a:ext cx="3887788" cy="2443162"/>
          </a:xfrm>
          <a:prstGeom prst="rect">
            <a:avLst/>
          </a:prstGeom>
          <a:noFill/>
          <a:ln w="9525">
            <a:noFill/>
            <a:miter lim="800000"/>
            <a:headEnd/>
            <a:tailEnd/>
          </a:ln>
        </p:spPr>
      </p:pic>
      <p:pic>
        <p:nvPicPr>
          <p:cNvPr id="128006" name="Picture 5" descr="Population_log_12km.jpg"/>
          <p:cNvPicPr>
            <a:picLocks noChangeAspect="1"/>
          </p:cNvPicPr>
          <p:nvPr/>
        </p:nvPicPr>
        <p:blipFill>
          <a:blip r:embed="rId4"/>
          <a:srcRect l="13087" t="11111" r="22552" b="36667"/>
          <a:stretch>
            <a:fillRect/>
          </a:stretch>
        </p:blipFill>
        <p:spPr bwMode="auto">
          <a:xfrm>
            <a:off x="490538" y="1047750"/>
            <a:ext cx="3776662" cy="2609850"/>
          </a:xfrm>
          <a:prstGeom prst="rect">
            <a:avLst/>
          </a:prstGeom>
          <a:noFill/>
          <a:ln w="9525">
            <a:noFill/>
            <a:miter lim="800000"/>
            <a:headEnd/>
            <a:tailEnd/>
          </a:ln>
        </p:spPr>
      </p:pic>
      <p:pic>
        <p:nvPicPr>
          <p:cNvPr id="128007" name="Picture 6" descr="Total_Road_Miles_12km_FILLNORM.jpg"/>
          <p:cNvPicPr>
            <a:picLocks noChangeAspect="1"/>
          </p:cNvPicPr>
          <p:nvPr/>
        </p:nvPicPr>
        <p:blipFill>
          <a:blip r:embed="rId5"/>
          <a:srcRect l="13087" t="13333" r="23499" b="38889"/>
          <a:stretch>
            <a:fillRect/>
          </a:stretch>
        </p:blipFill>
        <p:spPr bwMode="auto">
          <a:xfrm>
            <a:off x="4876800" y="4013200"/>
            <a:ext cx="3721100" cy="2387600"/>
          </a:xfrm>
          <a:prstGeom prst="rect">
            <a:avLst/>
          </a:prstGeom>
          <a:noFill/>
          <a:ln w="9525">
            <a:noFill/>
            <a:miter lim="800000"/>
            <a:headEnd/>
            <a:tailEnd/>
          </a:ln>
        </p:spPr>
      </p:pic>
      <p:sp>
        <p:nvSpPr>
          <p:cNvPr id="8" name="TextBox 7"/>
          <p:cNvSpPr txBox="1"/>
          <p:nvPr/>
        </p:nvSpPr>
        <p:spPr>
          <a:xfrm>
            <a:off x="1752600" y="914400"/>
            <a:ext cx="1398588" cy="400050"/>
          </a:xfrm>
          <a:prstGeom prst="rect">
            <a:avLst/>
          </a:prstGeom>
          <a:solidFill>
            <a:schemeClr val="bg1"/>
          </a:solidFill>
          <a:ln>
            <a:solidFill>
              <a:schemeClr val="tx1"/>
            </a:solidFill>
          </a:ln>
        </p:spPr>
        <p:txBody>
          <a:bodyPr wrap="none">
            <a:spAutoFit/>
          </a:bodyPr>
          <a:lstStyle/>
          <a:p>
            <a:pPr>
              <a:defRPr/>
            </a:pPr>
            <a:r>
              <a:rPr lang="en-US" sz="2000" dirty="0">
                <a:latin typeface="+mj-lt"/>
              </a:rPr>
              <a:t>Population</a:t>
            </a:r>
          </a:p>
        </p:txBody>
      </p:sp>
      <p:sp>
        <p:nvSpPr>
          <p:cNvPr id="9" name="TextBox 8"/>
          <p:cNvSpPr txBox="1"/>
          <p:nvPr/>
        </p:nvSpPr>
        <p:spPr>
          <a:xfrm>
            <a:off x="5715000" y="914400"/>
            <a:ext cx="2365375" cy="400050"/>
          </a:xfrm>
          <a:prstGeom prst="rect">
            <a:avLst/>
          </a:prstGeom>
          <a:solidFill>
            <a:schemeClr val="bg1"/>
          </a:solidFill>
          <a:ln>
            <a:solidFill>
              <a:schemeClr val="tx1"/>
            </a:solidFill>
          </a:ln>
        </p:spPr>
        <p:txBody>
          <a:bodyPr wrap="none">
            <a:spAutoFit/>
          </a:bodyPr>
          <a:lstStyle/>
          <a:p>
            <a:pPr>
              <a:defRPr/>
            </a:pPr>
            <a:r>
              <a:rPr lang="en-US" sz="2000" dirty="0">
                <a:latin typeface="+mj-lt"/>
              </a:rPr>
              <a:t>Commercial Sector</a:t>
            </a:r>
          </a:p>
        </p:txBody>
      </p:sp>
      <p:sp>
        <p:nvSpPr>
          <p:cNvPr id="10" name="TextBox 9"/>
          <p:cNvSpPr txBox="1"/>
          <p:nvPr/>
        </p:nvSpPr>
        <p:spPr>
          <a:xfrm>
            <a:off x="6388100" y="3790950"/>
            <a:ext cx="927100" cy="400050"/>
          </a:xfrm>
          <a:prstGeom prst="rect">
            <a:avLst/>
          </a:prstGeom>
          <a:solidFill>
            <a:schemeClr val="bg1"/>
          </a:solidFill>
          <a:ln>
            <a:solidFill>
              <a:schemeClr val="tx1"/>
            </a:solidFill>
          </a:ln>
        </p:spPr>
        <p:txBody>
          <a:bodyPr wrap="none">
            <a:spAutoFit/>
          </a:bodyPr>
          <a:lstStyle/>
          <a:p>
            <a:pPr>
              <a:defRPr/>
            </a:pPr>
            <a:r>
              <a:rPr lang="en-US" sz="2000" dirty="0">
                <a:latin typeface="+mj-lt"/>
              </a:rPr>
              <a:t>Roads</a:t>
            </a:r>
          </a:p>
        </p:txBody>
      </p:sp>
      <p:sp>
        <p:nvSpPr>
          <p:cNvPr id="11" name="TextBox 10"/>
          <p:cNvSpPr txBox="1"/>
          <p:nvPr/>
        </p:nvSpPr>
        <p:spPr>
          <a:xfrm>
            <a:off x="1392238" y="3790950"/>
            <a:ext cx="2036762" cy="400050"/>
          </a:xfrm>
          <a:prstGeom prst="rect">
            <a:avLst/>
          </a:prstGeom>
          <a:solidFill>
            <a:schemeClr val="bg1"/>
          </a:solidFill>
          <a:ln>
            <a:solidFill>
              <a:schemeClr val="tx1"/>
            </a:solidFill>
          </a:ln>
        </p:spPr>
        <p:txBody>
          <a:bodyPr wrap="none">
            <a:spAutoFit/>
          </a:bodyPr>
          <a:lstStyle/>
          <a:p>
            <a:pPr>
              <a:defRPr/>
            </a:pPr>
            <a:r>
              <a:rPr lang="en-US" sz="2000" dirty="0">
                <a:latin typeface="+mj-lt"/>
              </a:rPr>
              <a:t>Industrial Sector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Development of Emission Scenarios</a:t>
            </a:r>
          </a:p>
        </p:txBody>
      </p:sp>
      <p:graphicFrame>
        <p:nvGraphicFramePr>
          <p:cNvPr id="4" name="Content Placeholder 3"/>
          <p:cNvGraphicFramePr>
            <a:graphicFrameLocks noGrp="1"/>
          </p:cNvGraphicFramePr>
          <p:nvPr>
            <p:ph idx="1"/>
          </p:nvPr>
        </p:nvGraphicFramePr>
        <p:xfrm>
          <a:off x="2743200" y="838200"/>
          <a:ext cx="2590800" cy="822325"/>
        </p:xfrm>
        <a:graphic>
          <a:graphicData uri="http://schemas.openxmlformats.org/drawingml/2006/table">
            <a:tbl>
              <a:tblPr firstRow="1" bandRow="1">
                <a:tableStyleId>{46F890A9-2807-4EBB-B81D-B2AA78EC7F39}</a:tableStyleId>
              </a:tblPr>
              <a:tblGrid>
                <a:gridCol w="2590800"/>
              </a:tblGrid>
              <a:tr h="184210">
                <a:tc>
                  <a:txBody>
                    <a:bodyPr/>
                    <a:lstStyle/>
                    <a:p>
                      <a:r>
                        <a:rPr lang="en-US" sz="1400" dirty="0" smtClean="0"/>
                        <a:t>Baseline Emissions </a:t>
                      </a:r>
                      <a:endParaRPr lang="en-US" sz="1400" dirty="0"/>
                    </a:p>
                  </a:txBody>
                  <a:tcPr>
                    <a:solidFill>
                      <a:srgbClr val="000066"/>
                    </a:solidFill>
                  </a:tcPr>
                </a:tc>
              </a:tr>
              <a:tr h="272990">
                <a:tc>
                  <a:txBody>
                    <a:bodyPr/>
                    <a:lstStyle/>
                    <a:p>
                      <a:r>
                        <a:rPr lang="en-US" sz="1400" dirty="0" smtClean="0"/>
                        <a:t>2023 Baseline Air Quality Management</a:t>
                      </a:r>
                      <a:r>
                        <a:rPr lang="en-US" sz="1400" baseline="0" dirty="0" smtClean="0"/>
                        <a:t> Plan Inventory</a:t>
                      </a:r>
                      <a:endParaRPr lang="en-US" sz="1400" dirty="0"/>
                    </a:p>
                  </a:txBody>
                  <a:tcPr/>
                </a:tc>
              </a:tr>
            </a:tbl>
          </a:graphicData>
        </a:graphic>
      </p:graphicFrame>
      <p:graphicFrame>
        <p:nvGraphicFramePr>
          <p:cNvPr id="5" name="Table 4"/>
          <p:cNvGraphicFramePr>
            <a:graphicFrameLocks noGrp="1"/>
          </p:cNvGraphicFramePr>
          <p:nvPr/>
        </p:nvGraphicFramePr>
        <p:xfrm>
          <a:off x="1981200" y="1752600"/>
          <a:ext cx="4191000" cy="2743200"/>
        </p:xfrm>
        <a:graphic>
          <a:graphicData uri="http://schemas.openxmlformats.org/drawingml/2006/table">
            <a:tbl>
              <a:tblPr firstRow="1" bandRow="1">
                <a:tableStyleId>{46F890A9-2807-4EBB-B81D-B2AA78EC7F39}</a:tableStyleId>
              </a:tblPr>
              <a:tblGrid>
                <a:gridCol w="927516"/>
                <a:gridCol w="1408450"/>
                <a:gridCol w="824459"/>
                <a:gridCol w="1030574"/>
              </a:tblGrid>
              <a:tr h="228600">
                <a:tc gridSpan="4">
                  <a:txBody>
                    <a:bodyPr/>
                    <a:lstStyle/>
                    <a:p>
                      <a:r>
                        <a:rPr lang="en-US" sz="1400" dirty="0" smtClean="0"/>
                        <a:t>Growth and Control File</a:t>
                      </a:r>
                      <a:endParaRPr lang="en-US" sz="1400" dirty="0"/>
                    </a:p>
                  </a:txBody>
                  <a:tcPr>
                    <a:solidFill>
                      <a:srgbClr val="000066"/>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28600">
                <a:tc>
                  <a:txBody>
                    <a:bodyPr/>
                    <a:lstStyle/>
                    <a:p>
                      <a:r>
                        <a:rPr lang="en-US" sz="1400" dirty="0" smtClean="0"/>
                        <a:t>FIPS</a:t>
                      </a:r>
                      <a:endParaRPr lang="en-US" sz="1400" dirty="0"/>
                    </a:p>
                  </a:txBody>
                  <a:tcPr/>
                </a:tc>
                <a:tc>
                  <a:txBody>
                    <a:bodyPr/>
                    <a:lstStyle/>
                    <a:p>
                      <a:r>
                        <a:rPr lang="en-US" sz="1400" dirty="0" smtClean="0"/>
                        <a:t>SCC</a:t>
                      </a:r>
                      <a:endParaRPr lang="en-US" sz="1400" dirty="0"/>
                    </a:p>
                  </a:txBody>
                  <a:tcPr/>
                </a:tc>
                <a:tc>
                  <a:txBody>
                    <a:bodyPr/>
                    <a:lstStyle/>
                    <a:p>
                      <a:r>
                        <a:rPr lang="en-US" sz="1400" dirty="0" smtClean="0"/>
                        <a:t>Factor</a:t>
                      </a:r>
                      <a:endParaRPr lang="en-US" sz="1400" dirty="0"/>
                    </a:p>
                  </a:txBody>
                  <a:tcPr/>
                </a:tc>
                <a:tc>
                  <a:txBody>
                    <a:bodyPr/>
                    <a:lstStyle/>
                    <a:p>
                      <a:r>
                        <a:rPr lang="en-US" sz="1400" dirty="0" smtClean="0"/>
                        <a:t>Pollutant</a:t>
                      </a:r>
                      <a:endParaRPr lang="en-US" sz="1400" dirty="0"/>
                    </a:p>
                  </a:txBody>
                  <a:tcPr/>
                </a:tc>
              </a:tr>
              <a:tr h="228600">
                <a:tc>
                  <a:txBody>
                    <a:bodyPr/>
                    <a:lstStyle/>
                    <a:p>
                      <a:r>
                        <a:rPr lang="en-US" sz="1400" dirty="0" smtClean="0"/>
                        <a:t>06001</a:t>
                      </a:r>
                      <a:endParaRPr lang="en-US" sz="1400" dirty="0"/>
                    </a:p>
                  </a:txBody>
                  <a:tcPr/>
                </a:tc>
                <a:tc>
                  <a:txBody>
                    <a:bodyPr/>
                    <a:lstStyle/>
                    <a:p>
                      <a:r>
                        <a:rPr lang="en-US" sz="1400" dirty="0" smtClean="0"/>
                        <a:t>1-01-001-00</a:t>
                      </a:r>
                      <a:endParaRPr lang="en-US" sz="1400" dirty="0"/>
                    </a:p>
                  </a:txBody>
                  <a:tcPr/>
                </a:tc>
                <a:tc>
                  <a:txBody>
                    <a:bodyPr/>
                    <a:lstStyle/>
                    <a:p>
                      <a:r>
                        <a:rPr lang="en-US" sz="1400" dirty="0" smtClean="0"/>
                        <a:t>0.50</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06001</a:t>
                      </a:r>
                      <a:endParaRPr lang="en-US" sz="1400" dirty="0"/>
                    </a:p>
                  </a:txBody>
                  <a:tcPr/>
                </a:tc>
                <a:tc>
                  <a:txBody>
                    <a:bodyPr/>
                    <a:lstStyle/>
                    <a:p>
                      <a:r>
                        <a:rPr lang="en-US" sz="1400" dirty="0" smtClean="0"/>
                        <a:t>2-01-001-00</a:t>
                      </a:r>
                      <a:endParaRPr lang="en-US" sz="1400" dirty="0"/>
                    </a:p>
                  </a:txBody>
                  <a:tcPr/>
                </a:tc>
                <a:tc>
                  <a:txBody>
                    <a:bodyPr/>
                    <a:lstStyle/>
                    <a:p>
                      <a:r>
                        <a:rPr lang="en-US" sz="1400" dirty="0" smtClean="0"/>
                        <a:t>0.70</a:t>
                      </a:r>
                      <a:endParaRPr lang="en-US" sz="1400" dirty="0"/>
                    </a:p>
                  </a:txBody>
                  <a:tcPr/>
                </a:tc>
                <a:tc>
                  <a:txBody>
                    <a:bodyPr/>
                    <a:lstStyle/>
                    <a:p>
                      <a:r>
                        <a:rPr lang="en-US" sz="1400" dirty="0" smtClean="0"/>
                        <a:t>ROG</a:t>
                      </a:r>
                      <a:endParaRPr lang="en-US" sz="1400" dirty="0"/>
                    </a:p>
                  </a:txBody>
                  <a:tcPr/>
                </a:tc>
              </a:tr>
              <a:tr h="228600">
                <a:tc>
                  <a:txBody>
                    <a:bodyPr/>
                    <a:lstStyle/>
                    <a:p>
                      <a:r>
                        <a:rPr lang="en-US" sz="1400" dirty="0" smtClean="0"/>
                        <a:t>06002</a:t>
                      </a:r>
                      <a:endParaRPr lang="en-US" sz="1400" dirty="0"/>
                    </a:p>
                  </a:txBody>
                  <a:tcPr/>
                </a:tc>
                <a:tc>
                  <a:txBody>
                    <a:bodyPr/>
                    <a:lstStyle/>
                    <a:p>
                      <a:r>
                        <a:rPr lang="en-US" sz="1400" dirty="0" smtClean="0"/>
                        <a:t>1-01-003-00</a:t>
                      </a:r>
                      <a:endParaRPr lang="en-US" sz="1400" dirty="0"/>
                    </a:p>
                  </a:txBody>
                  <a:tcPr/>
                </a:tc>
                <a:tc>
                  <a:txBody>
                    <a:bodyPr/>
                    <a:lstStyle/>
                    <a:p>
                      <a:r>
                        <a:rPr lang="en-US" sz="1400" dirty="0" smtClean="0"/>
                        <a:t>1.20</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06001</a:t>
                      </a:r>
                      <a:endParaRPr lang="en-US" sz="1400" dirty="0"/>
                    </a:p>
                  </a:txBody>
                  <a:tcPr/>
                </a:tc>
                <a:tc>
                  <a:txBody>
                    <a:bodyPr/>
                    <a:lstStyle/>
                    <a:p>
                      <a:r>
                        <a:rPr lang="en-US" sz="1400" dirty="0" smtClean="0"/>
                        <a:t>2-01-002-00</a:t>
                      </a:r>
                      <a:endParaRPr lang="en-US" sz="1400" dirty="0"/>
                    </a:p>
                  </a:txBody>
                  <a:tcPr/>
                </a:tc>
                <a:tc>
                  <a:txBody>
                    <a:bodyPr/>
                    <a:lstStyle/>
                    <a:p>
                      <a:r>
                        <a:rPr lang="en-US" sz="1400" dirty="0" smtClean="0"/>
                        <a:t>1.00</a:t>
                      </a:r>
                      <a:endParaRPr lang="en-US" sz="1400" dirty="0"/>
                    </a:p>
                  </a:txBody>
                  <a:tcPr/>
                </a:tc>
                <a:tc>
                  <a:txBody>
                    <a:bodyPr/>
                    <a:lstStyle/>
                    <a:p>
                      <a:r>
                        <a:rPr lang="en-US" sz="1400" dirty="0" smtClean="0"/>
                        <a:t>CO</a:t>
                      </a:r>
                      <a:endParaRPr lang="en-US" sz="1400" dirty="0"/>
                    </a:p>
                  </a:txBody>
                  <a:tcPr/>
                </a:tc>
              </a:tr>
              <a:tr h="228600">
                <a:tc>
                  <a:txBody>
                    <a:bodyPr/>
                    <a:lstStyle/>
                    <a:p>
                      <a:r>
                        <a:rPr lang="en-US" sz="1400" dirty="0" smtClean="0"/>
                        <a:t>06002</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2-01-002-00</a:t>
                      </a:r>
                    </a:p>
                  </a:txBody>
                  <a:tcPr/>
                </a:tc>
                <a:tc>
                  <a:txBody>
                    <a:bodyPr/>
                    <a:lstStyle/>
                    <a:p>
                      <a:r>
                        <a:rPr lang="en-US" sz="1400" dirty="0" smtClean="0"/>
                        <a:t>0.80</a:t>
                      </a:r>
                      <a:endParaRPr lang="en-US" sz="1400" dirty="0"/>
                    </a:p>
                  </a:txBody>
                  <a:tcPr/>
                </a:tc>
                <a:tc>
                  <a:txBody>
                    <a:bodyPr/>
                    <a:lstStyle/>
                    <a:p>
                      <a:r>
                        <a:rPr lang="en-US" sz="1400" dirty="0" smtClean="0"/>
                        <a:t>SOX</a:t>
                      </a:r>
                      <a:endParaRPr lang="en-US" sz="1400" dirty="0"/>
                    </a:p>
                  </a:txBody>
                  <a:tcPr/>
                </a:tc>
              </a:tr>
              <a:tr h="228600">
                <a:tc>
                  <a:txBody>
                    <a:bodyPr/>
                    <a:lstStyle/>
                    <a:p>
                      <a:r>
                        <a:rPr lang="en-US" sz="1400" dirty="0" smtClean="0"/>
                        <a:t>06002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1-01-003-00</a:t>
                      </a:r>
                    </a:p>
                  </a:txBody>
                  <a:tcPr/>
                </a:tc>
                <a:tc>
                  <a:txBody>
                    <a:bodyPr/>
                    <a:lstStyle/>
                    <a:p>
                      <a:r>
                        <a:rPr lang="en-US" sz="1400" dirty="0" smtClean="0"/>
                        <a:t>0.78</a:t>
                      </a:r>
                      <a:endParaRPr lang="en-US" sz="1400" dirty="0"/>
                    </a:p>
                  </a:txBody>
                  <a:tcPr/>
                </a:tc>
                <a:tc>
                  <a:txBody>
                    <a:bodyPr/>
                    <a:lstStyle/>
                    <a:p>
                      <a:r>
                        <a:rPr lang="en-US" sz="1400" dirty="0" smtClean="0"/>
                        <a:t>NOX</a:t>
                      </a:r>
                      <a:endParaRPr lang="en-US" sz="1400" dirty="0"/>
                    </a:p>
                  </a:txBody>
                  <a:tcPr/>
                </a:tc>
              </a:tr>
              <a:tr h="228600">
                <a:tc>
                  <a:txBody>
                    <a:bodyPr/>
                    <a:lstStyle/>
                    <a:p>
                      <a:r>
                        <a:rPr lang="en-US" sz="1400" dirty="0" smtClean="0"/>
                        <a:t>…</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bl>
          </a:graphicData>
        </a:graphic>
      </p:graphicFrame>
      <p:sp>
        <p:nvSpPr>
          <p:cNvPr id="10" name="TextBox 9"/>
          <p:cNvSpPr txBox="1"/>
          <p:nvPr/>
        </p:nvSpPr>
        <p:spPr>
          <a:xfrm>
            <a:off x="304800" y="2590800"/>
            <a:ext cx="1219200" cy="954088"/>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GHG</a:t>
            </a:r>
          </a:p>
          <a:p>
            <a:pPr algn="ctr">
              <a:defRPr/>
            </a:pPr>
            <a:r>
              <a:rPr lang="en-US" sz="1400" dirty="0">
                <a:solidFill>
                  <a:schemeClr val="dk1"/>
                </a:solidFill>
                <a:latin typeface="+mn-lt"/>
                <a:cs typeface="+mn-cs"/>
              </a:rPr>
              <a:t>Mitigation Strategies Scenarios</a:t>
            </a:r>
          </a:p>
        </p:txBody>
      </p:sp>
      <p:cxnSp>
        <p:nvCxnSpPr>
          <p:cNvPr id="129066" name="Straight Arrow Connector 11"/>
          <p:cNvCxnSpPr>
            <a:cxnSpLocks noChangeShapeType="1"/>
            <a:stCxn id="10" idx="3"/>
          </p:cNvCxnSpPr>
          <p:nvPr/>
        </p:nvCxnSpPr>
        <p:spPr bwMode="auto">
          <a:xfrm flipV="1">
            <a:off x="1524000" y="3048000"/>
            <a:ext cx="457200" cy="20638"/>
          </a:xfrm>
          <a:prstGeom prst="straightConnector1">
            <a:avLst/>
          </a:prstGeom>
          <a:noFill/>
          <a:ln w="38100" algn="ctr">
            <a:solidFill>
              <a:schemeClr val="tx1"/>
            </a:solidFill>
            <a:round/>
            <a:headEnd/>
            <a:tailEnd type="arrow" w="med" len="med"/>
          </a:ln>
        </p:spPr>
      </p:cxnSp>
      <p:sp>
        <p:nvSpPr>
          <p:cNvPr id="13" name="TextBox 12"/>
          <p:cNvSpPr txBox="1"/>
          <p:nvPr/>
        </p:nvSpPr>
        <p:spPr>
          <a:xfrm>
            <a:off x="6858000" y="2349500"/>
            <a:ext cx="1600200" cy="1384300"/>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Spatially and Temporally Resolved Energy and Environment Tool (STREET) Model </a:t>
            </a:r>
          </a:p>
        </p:txBody>
      </p:sp>
      <p:cxnSp>
        <p:nvCxnSpPr>
          <p:cNvPr id="129068" name="Shape 14"/>
          <p:cNvCxnSpPr>
            <a:cxnSpLocks noChangeShapeType="1"/>
            <a:endCxn id="13" idx="0"/>
          </p:cNvCxnSpPr>
          <p:nvPr/>
        </p:nvCxnSpPr>
        <p:spPr bwMode="auto">
          <a:xfrm>
            <a:off x="5334000" y="1358900"/>
            <a:ext cx="2324100" cy="990600"/>
          </a:xfrm>
          <a:prstGeom prst="curvedConnector2">
            <a:avLst/>
          </a:prstGeom>
          <a:noFill/>
          <a:ln w="38100" algn="ctr">
            <a:solidFill>
              <a:schemeClr val="tx1"/>
            </a:solidFill>
            <a:round/>
            <a:headEnd/>
            <a:tailEnd type="arrow" w="med" len="med"/>
          </a:ln>
        </p:spPr>
      </p:cxnSp>
      <p:cxnSp>
        <p:nvCxnSpPr>
          <p:cNvPr id="129069" name="Shape 16"/>
          <p:cNvCxnSpPr>
            <a:cxnSpLocks noChangeShapeType="1"/>
          </p:cNvCxnSpPr>
          <p:nvPr/>
        </p:nvCxnSpPr>
        <p:spPr bwMode="auto">
          <a:xfrm flipV="1">
            <a:off x="4114800" y="3733800"/>
            <a:ext cx="3390900" cy="1676400"/>
          </a:xfrm>
          <a:prstGeom prst="curvedConnector2">
            <a:avLst/>
          </a:prstGeom>
          <a:noFill/>
          <a:ln w="38100" algn="ctr">
            <a:solidFill>
              <a:schemeClr val="tx1"/>
            </a:solidFill>
            <a:round/>
            <a:headEnd/>
            <a:tailEnd type="arrow" w="med" len="med"/>
          </a:ln>
        </p:spPr>
      </p:cxnSp>
      <p:cxnSp>
        <p:nvCxnSpPr>
          <p:cNvPr id="129070" name="Curved Connector 18"/>
          <p:cNvCxnSpPr>
            <a:cxnSpLocks noChangeShapeType="1"/>
            <a:endCxn id="13" idx="1"/>
          </p:cNvCxnSpPr>
          <p:nvPr/>
        </p:nvCxnSpPr>
        <p:spPr bwMode="auto">
          <a:xfrm>
            <a:off x="6172200" y="2959100"/>
            <a:ext cx="685800" cy="82550"/>
          </a:xfrm>
          <a:prstGeom prst="curvedConnector3">
            <a:avLst>
              <a:gd name="adj1" fmla="val 50000"/>
            </a:avLst>
          </a:prstGeom>
          <a:noFill/>
          <a:ln w="38100" algn="ctr">
            <a:solidFill>
              <a:schemeClr val="tx1"/>
            </a:solidFill>
            <a:round/>
            <a:headEnd/>
            <a:tailEnd type="arrow" w="med" len="med"/>
          </a:ln>
        </p:spPr>
      </p:cxnSp>
      <p:cxnSp>
        <p:nvCxnSpPr>
          <p:cNvPr id="129071" name="Curved Connector 21"/>
          <p:cNvCxnSpPr>
            <a:cxnSpLocks noChangeShapeType="1"/>
          </p:cNvCxnSpPr>
          <p:nvPr/>
        </p:nvCxnSpPr>
        <p:spPr bwMode="auto">
          <a:xfrm rot="16200000" flipH="1">
            <a:off x="7429500" y="4076700"/>
            <a:ext cx="1066800" cy="381000"/>
          </a:xfrm>
          <a:prstGeom prst="curvedConnector3">
            <a:avLst>
              <a:gd name="adj1" fmla="val 50000"/>
            </a:avLst>
          </a:prstGeom>
          <a:noFill/>
          <a:ln w="38100" algn="ctr">
            <a:solidFill>
              <a:schemeClr val="tx1"/>
            </a:solidFill>
            <a:round/>
            <a:headEnd/>
            <a:tailEnd type="arrow" w="med" len="med"/>
          </a:ln>
        </p:spPr>
      </p:cxnSp>
      <p:cxnSp>
        <p:nvCxnSpPr>
          <p:cNvPr id="129072" name="Shape 25"/>
          <p:cNvCxnSpPr>
            <a:cxnSpLocks noChangeShapeType="1"/>
            <a:endCxn id="10" idx="2"/>
          </p:cNvCxnSpPr>
          <p:nvPr/>
        </p:nvCxnSpPr>
        <p:spPr bwMode="auto">
          <a:xfrm rot="10800000">
            <a:off x="914400" y="3544888"/>
            <a:ext cx="379413" cy="1997075"/>
          </a:xfrm>
          <a:prstGeom prst="curvedConnector2">
            <a:avLst/>
          </a:prstGeom>
          <a:noFill/>
          <a:ln w="38100" algn="ctr">
            <a:solidFill>
              <a:schemeClr val="tx1"/>
            </a:solidFill>
            <a:round/>
            <a:headEnd/>
            <a:tailEnd type="arrow" w="med" len="med"/>
          </a:ln>
        </p:spPr>
      </p:cxnSp>
      <p:sp>
        <p:nvSpPr>
          <p:cNvPr id="27" name="TextBox 26"/>
          <p:cNvSpPr txBox="1"/>
          <p:nvPr/>
        </p:nvSpPr>
        <p:spPr>
          <a:xfrm>
            <a:off x="7162800" y="4800600"/>
            <a:ext cx="1600200" cy="523875"/>
          </a:xfrm>
          <a:prstGeom prst="rect">
            <a:avLst/>
          </a:prstGeom>
          <a:solidFill>
            <a:schemeClr val="accent5">
              <a:lumMod val="40000"/>
              <a:lumOff val="60000"/>
            </a:schemeClr>
          </a:solidFill>
        </p:spPr>
        <p:txBody>
          <a:bodyPr>
            <a:spAutoFit/>
          </a:bodyPr>
          <a:lstStyle/>
          <a:p>
            <a:pPr algn="ctr">
              <a:defRPr/>
            </a:pPr>
            <a:r>
              <a:rPr lang="en-US" sz="1400" dirty="0">
                <a:solidFill>
                  <a:schemeClr val="dk1"/>
                </a:solidFill>
                <a:latin typeface="+mn-lt"/>
                <a:cs typeface="+mn-cs"/>
              </a:rPr>
              <a:t>CIT Airshed-ready Emissions</a:t>
            </a:r>
          </a:p>
        </p:txBody>
      </p:sp>
      <p:pic>
        <p:nvPicPr>
          <p:cNvPr id="129074" name="Picture 3" descr="LU_SoCAB+grid"/>
          <p:cNvPicPr>
            <a:picLocks noChangeAspect="1" noChangeArrowheads="1"/>
          </p:cNvPicPr>
          <p:nvPr/>
        </p:nvPicPr>
        <p:blipFill>
          <a:blip r:embed="rId2"/>
          <a:srcRect l="5983" r="7269" b="2563"/>
          <a:stretch>
            <a:fillRect/>
          </a:stretch>
        </p:blipFill>
        <p:spPr bwMode="auto">
          <a:xfrm>
            <a:off x="1219200" y="4724400"/>
            <a:ext cx="2790825" cy="1828800"/>
          </a:xfrm>
          <a:prstGeom prst="rect">
            <a:avLst/>
          </a:prstGeom>
          <a:noFill/>
          <a:ln w="9525">
            <a:noFill/>
            <a:miter lim="800000"/>
            <a:headEnd/>
            <a:tailEnd/>
          </a:ln>
        </p:spPr>
      </p:pic>
      <p:sp>
        <p:nvSpPr>
          <p:cNvPr id="9" name="TextBox 8"/>
          <p:cNvSpPr txBox="1"/>
          <p:nvPr/>
        </p:nvSpPr>
        <p:spPr>
          <a:xfrm>
            <a:off x="1981200" y="4492625"/>
            <a:ext cx="1766888" cy="307975"/>
          </a:xfrm>
          <a:prstGeom prst="rect">
            <a:avLst/>
          </a:prstGeom>
          <a:solidFill>
            <a:schemeClr val="accent6">
              <a:lumMod val="50000"/>
            </a:schemeClr>
          </a:solidFill>
          <a:ln>
            <a:solidFill>
              <a:schemeClr val="tx1"/>
            </a:solidFill>
          </a:ln>
        </p:spPr>
        <p:txBody>
          <a:bodyPr wrap="none">
            <a:spAutoFit/>
          </a:bodyPr>
          <a:lstStyle/>
          <a:p>
            <a:pPr>
              <a:defRPr/>
            </a:pPr>
            <a:r>
              <a:rPr lang="en-US" sz="1400" b="1" dirty="0">
                <a:solidFill>
                  <a:schemeClr val="lt1"/>
                </a:solidFill>
                <a:latin typeface="+mn-lt"/>
                <a:cs typeface="+mn-cs"/>
              </a:rPr>
              <a:t>Spatial Surrogates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2"/>
          <p:cNvSpPr txBox="1">
            <a:spLocks noChangeArrowheads="1"/>
          </p:cNvSpPr>
          <p:nvPr/>
        </p:nvSpPr>
        <p:spPr bwMode="auto">
          <a:xfrm>
            <a:off x="533400" y="3775075"/>
            <a:ext cx="2057400" cy="2532063"/>
          </a:xfrm>
          <a:prstGeom prst="rect">
            <a:avLst/>
          </a:prstGeom>
          <a:solidFill>
            <a:schemeClr val="bg1"/>
          </a:solidFill>
          <a:ln w="9525">
            <a:noFill/>
            <a:miter lim="800000"/>
            <a:headEnd/>
            <a:tailEnd/>
          </a:ln>
        </p:spPr>
        <p:txBody>
          <a:bodyPr>
            <a:spAutoFit/>
          </a:bodyPr>
          <a:lstStyle/>
          <a:p>
            <a:pPr fontAlgn="auto">
              <a:spcBef>
                <a:spcPts val="400"/>
              </a:spcBef>
              <a:spcAft>
                <a:spcPts val="0"/>
              </a:spcAft>
              <a:defRPr/>
            </a:pPr>
            <a:r>
              <a:rPr lang="en-US" sz="1100" dirty="0">
                <a:latin typeface="+mn-lt"/>
                <a:cs typeface="+mn-cs"/>
              </a:rPr>
              <a:t>Interstates &amp; Freeways</a:t>
            </a:r>
          </a:p>
          <a:p>
            <a:pPr fontAlgn="auto">
              <a:spcBef>
                <a:spcPts val="350"/>
              </a:spcBef>
              <a:spcAft>
                <a:spcPts val="0"/>
              </a:spcAft>
              <a:defRPr/>
            </a:pPr>
            <a:r>
              <a:rPr lang="en-US" sz="1100" dirty="0">
                <a:latin typeface="+mn-lt"/>
                <a:cs typeface="+mn-cs"/>
              </a:rPr>
              <a:t>H</a:t>
            </a:r>
            <a:r>
              <a:rPr lang="en-US" sz="1100" baseline="-25000" dirty="0">
                <a:latin typeface="+mn-lt"/>
                <a:cs typeface="+mn-cs"/>
              </a:rPr>
              <a:t>2</a:t>
            </a:r>
            <a:r>
              <a:rPr lang="en-US" sz="1100" dirty="0">
                <a:latin typeface="+mn-lt"/>
                <a:cs typeface="+mn-cs"/>
              </a:rPr>
              <a:t> Fueling Stations</a:t>
            </a:r>
          </a:p>
          <a:p>
            <a:pPr fontAlgn="auto">
              <a:spcBef>
                <a:spcPts val="600"/>
              </a:spcBef>
              <a:spcAft>
                <a:spcPts val="0"/>
              </a:spcAft>
              <a:defRPr/>
            </a:pPr>
            <a:r>
              <a:rPr lang="en-US" sz="1100" dirty="0">
                <a:latin typeface="+mn-lt"/>
                <a:cs typeface="+mn-cs"/>
              </a:rPr>
              <a:t>Central SMR Facilities</a:t>
            </a:r>
          </a:p>
          <a:p>
            <a:pPr fontAlgn="auto">
              <a:spcBef>
                <a:spcPts val="500"/>
              </a:spcBef>
              <a:spcAft>
                <a:spcPts val="0"/>
              </a:spcAft>
              <a:defRPr/>
            </a:pPr>
            <a:r>
              <a:rPr lang="en-US" sz="1100" dirty="0">
                <a:latin typeface="+mn-lt"/>
                <a:cs typeface="+mn-cs"/>
              </a:rPr>
              <a:t>Central Petroleum Coke </a:t>
            </a:r>
          </a:p>
          <a:p>
            <a:pPr fontAlgn="auto">
              <a:spcBef>
                <a:spcPts val="600"/>
              </a:spcBef>
              <a:spcAft>
                <a:spcPts val="0"/>
              </a:spcAft>
              <a:defRPr/>
            </a:pPr>
            <a:r>
              <a:rPr lang="en-US" sz="1100" dirty="0">
                <a:latin typeface="+mn-lt"/>
                <a:cs typeface="+mn-cs"/>
              </a:rPr>
              <a:t>Central Coal IGCC</a:t>
            </a:r>
          </a:p>
          <a:p>
            <a:pPr fontAlgn="auto">
              <a:spcBef>
                <a:spcPts val="400"/>
              </a:spcBef>
              <a:spcAft>
                <a:spcPts val="0"/>
              </a:spcAft>
              <a:defRPr/>
            </a:pPr>
            <a:r>
              <a:rPr lang="en-US" sz="1100" dirty="0">
                <a:latin typeface="+mn-lt"/>
                <a:cs typeface="+mn-cs"/>
              </a:rPr>
              <a:t>Central Electrolysis (Renewable &amp; some Nuclear)</a:t>
            </a:r>
          </a:p>
          <a:p>
            <a:pPr fontAlgn="auto">
              <a:spcBef>
                <a:spcPts val="500"/>
              </a:spcBef>
              <a:spcAft>
                <a:spcPts val="0"/>
              </a:spcAft>
              <a:defRPr/>
            </a:pPr>
            <a:r>
              <a:rPr lang="en-US" sz="1100" dirty="0">
                <a:latin typeface="+mn-lt"/>
                <a:cs typeface="+mn-cs"/>
              </a:rPr>
              <a:t>Stationary Fuel Cells</a:t>
            </a:r>
          </a:p>
          <a:p>
            <a:pPr fontAlgn="auto">
              <a:spcBef>
                <a:spcPts val="450"/>
              </a:spcBef>
              <a:spcAft>
                <a:spcPts val="0"/>
              </a:spcAft>
              <a:defRPr/>
            </a:pPr>
            <a:r>
              <a:rPr lang="en-US" sz="1100" dirty="0">
                <a:latin typeface="+mn-lt"/>
                <a:cs typeface="+mn-cs"/>
              </a:rPr>
              <a:t>Distributed SMR Facilities</a:t>
            </a:r>
          </a:p>
          <a:p>
            <a:pPr fontAlgn="auto">
              <a:spcBef>
                <a:spcPts val="400"/>
              </a:spcBef>
              <a:spcAft>
                <a:spcPts val="0"/>
              </a:spcAft>
              <a:defRPr/>
            </a:pPr>
            <a:r>
              <a:rPr lang="en-US" sz="1100" dirty="0">
                <a:latin typeface="+mn-lt"/>
                <a:cs typeface="+mn-cs"/>
              </a:rPr>
              <a:t>H</a:t>
            </a:r>
            <a:r>
              <a:rPr lang="en-US" sz="1100" baseline="-25000" dirty="0">
                <a:latin typeface="+mn-lt"/>
                <a:cs typeface="+mn-cs"/>
              </a:rPr>
              <a:t>2</a:t>
            </a:r>
            <a:r>
              <a:rPr lang="en-US" sz="1100" dirty="0">
                <a:latin typeface="+mn-lt"/>
                <a:cs typeface="+mn-cs"/>
              </a:rPr>
              <a:t> Pipelines</a:t>
            </a:r>
          </a:p>
          <a:p>
            <a:pPr fontAlgn="auto">
              <a:spcBef>
                <a:spcPts val="400"/>
              </a:spcBef>
              <a:spcAft>
                <a:spcPts val="0"/>
              </a:spcAft>
              <a:defRPr/>
            </a:pPr>
            <a:r>
              <a:rPr lang="en-US" sz="1100" dirty="0">
                <a:latin typeface="+mn-lt"/>
                <a:cs typeface="+mn-cs"/>
              </a:rPr>
              <a:t>H</a:t>
            </a:r>
            <a:r>
              <a:rPr lang="en-US" sz="1100" baseline="-25000" dirty="0">
                <a:latin typeface="+mn-lt"/>
                <a:cs typeface="+mn-cs"/>
              </a:rPr>
              <a:t>2</a:t>
            </a:r>
            <a:r>
              <a:rPr lang="en-US" sz="1100" dirty="0">
                <a:latin typeface="+mn-lt"/>
                <a:cs typeface="+mn-cs"/>
              </a:rPr>
              <a:t> Truck Delivery Routes</a:t>
            </a:r>
          </a:p>
        </p:txBody>
      </p:sp>
      <p:pic>
        <p:nvPicPr>
          <p:cNvPr id="130050" name="Picture 2"/>
          <p:cNvPicPr>
            <a:picLocks noChangeAspect="1" noChangeArrowheads="1"/>
          </p:cNvPicPr>
          <p:nvPr/>
        </p:nvPicPr>
        <p:blipFill>
          <a:blip r:embed="rId2"/>
          <a:srcRect/>
          <a:stretch>
            <a:fillRect/>
          </a:stretch>
        </p:blipFill>
        <p:spPr bwMode="auto">
          <a:xfrm>
            <a:off x="2582863" y="1831975"/>
            <a:ext cx="5951537" cy="4660900"/>
          </a:xfrm>
          <a:prstGeom prst="rect">
            <a:avLst/>
          </a:prstGeom>
          <a:noFill/>
          <a:ln w="9525">
            <a:solidFill>
              <a:srgbClr val="996600"/>
            </a:solidFill>
            <a:miter lim="800000"/>
            <a:headEnd/>
            <a:tailEnd/>
          </a:ln>
        </p:spPr>
      </p:pic>
      <p:sp>
        <p:nvSpPr>
          <p:cNvPr id="7" name="Rectangle 6"/>
          <p:cNvSpPr/>
          <p:nvPr/>
        </p:nvSpPr>
        <p:spPr>
          <a:xfrm>
            <a:off x="3421063" y="5260975"/>
            <a:ext cx="381000" cy="304800"/>
          </a:xfrm>
          <a:prstGeom prst="rect">
            <a:avLst/>
          </a:prstGeom>
          <a:noFill/>
          <a:ln w="28575">
            <a:solidFill>
              <a:srgbClr val="BC8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a:endCxn id="7" idx="0"/>
          </p:cNvCxnSpPr>
          <p:nvPr/>
        </p:nvCxnSpPr>
        <p:spPr>
          <a:xfrm rot="16200000" flipH="1">
            <a:off x="2058988" y="3708400"/>
            <a:ext cx="1809750" cy="1295400"/>
          </a:xfrm>
          <a:prstGeom prst="line">
            <a:avLst/>
          </a:prstGeom>
          <a:ln w="31750">
            <a:solidFill>
              <a:srgbClr val="9966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pic>
        <p:nvPicPr>
          <p:cNvPr id="4102" name="Picture 5"/>
          <p:cNvPicPr>
            <a:picLocks noChangeAspect="1" noChangeArrowheads="1"/>
          </p:cNvPicPr>
          <p:nvPr/>
        </p:nvPicPr>
        <p:blipFill>
          <a:blip r:embed="rId3"/>
          <a:srcRect/>
          <a:stretch>
            <a:fillRect/>
          </a:stretch>
        </p:blipFill>
        <p:spPr bwMode="auto">
          <a:xfrm>
            <a:off x="457200" y="884238"/>
            <a:ext cx="3276600" cy="2566987"/>
          </a:xfrm>
          <a:prstGeom prst="rect">
            <a:avLst/>
          </a:prstGeom>
          <a:noFill/>
          <a:ln w="9525">
            <a:solidFill>
              <a:srgbClr val="996600"/>
            </a:solidFill>
            <a:miter lim="800000"/>
            <a:headEnd/>
            <a:tailEnd/>
          </a:ln>
        </p:spPr>
      </p:pic>
      <p:sp>
        <p:nvSpPr>
          <p:cNvPr id="17" name="TextBox 16"/>
          <p:cNvSpPr txBox="1"/>
          <p:nvPr/>
        </p:nvSpPr>
        <p:spPr>
          <a:xfrm>
            <a:off x="2680627" y="838200"/>
            <a:ext cx="1053173"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Los Angeles</a:t>
            </a:r>
          </a:p>
        </p:txBody>
      </p:sp>
      <p:sp>
        <p:nvSpPr>
          <p:cNvPr id="18" name="TextBox 17"/>
          <p:cNvSpPr txBox="1"/>
          <p:nvPr/>
        </p:nvSpPr>
        <p:spPr>
          <a:xfrm>
            <a:off x="1752600" y="2974777"/>
            <a:ext cx="1027845"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Long Beach</a:t>
            </a:r>
          </a:p>
        </p:txBody>
      </p:sp>
      <p:pic>
        <p:nvPicPr>
          <p:cNvPr id="130056" name="Picture 6"/>
          <p:cNvPicPr>
            <a:picLocks noChangeAspect="1" noChangeArrowheads="1"/>
          </p:cNvPicPr>
          <p:nvPr/>
        </p:nvPicPr>
        <p:blipFill>
          <a:blip r:embed="rId4"/>
          <a:srcRect/>
          <a:stretch>
            <a:fillRect/>
          </a:stretch>
        </p:blipFill>
        <p:spPr bwMode="auto">
          <a:xfrm>
            <a:off x="133350" y="3813175"/>
            <a:ext cx="428625" cy="1371600"/>
          </a:xfrm>
          <a:prstGeom prst="rect">
            <a:avLst/>
          </a:prstGeom>
          <a:noFill/>
          <a:ln w="9525">
            <a:noFill/>
            <a:miter lim="800000"/>
            <a:headEnd/>
            <a:tailEnd/>
          </a:ln>
        </p:spPr>
      </p:pic>
      <p:pic>
        <p:nvPicPr>
          <p:cNvPr id="130057" name="Picture 9"/>
          <p:cNvPicPr>
            <a:picLocks noChangeAspect="1" noChangeArrowheads="1"/>
          </p:cNvPicPr>
          <p:nvPr/>
        </p:nvPicPr>
        <p:blipFill>
          <a:blip r:embed="rId5"/>
          <a:srcRect/>
          <a:stretch>
            <a:fillRect/>
          </a:stretch>
        </p:blipFill>
        <p:spPr bwMode="auto">
          <a:xfrm>
            <a:off x="112713" y="5384800"/>
            <a:ext cx="447675" cy="866775"/>
          </a:xfrm>
          <a:prstGeom prst="rect">
            <a:avLst/>
          </a:prstGeom>
          <a:noFill/>
          <a:ln w="9525">
            <a:noFill/>
            <a:miter lim="800000"/>
            <a:headEnd/>
            <a:tailEnd/>
          </a:ln>
        </p:spPr>
      </p:pic>
      <p:pic>
        <p:nvPicPr>
          <p:cNvPr id="4108" name="Picture 11"/>
          <p:cNvPicPr>
            <a:picLocks noChangeAspect="1" noChangeArrowheads="1"/>
          </p:cNvPicPr>
          <p:nvPr/>
        </p:nvPicPr>
        <p:blipFill>
          <a:blip r:embed="rId6"/>
          <a:srcRect/>
          <a:stretch>
            <a:fillRect/>
          </a:stretch>
        </p:blipFill>
        <p:spPr bwMode="auto">
          <a:xfrm>
            <a:off x="3886200" y="898525"/>
            <a:ext cx="2971800" cy="1727200"/>
          </a:xfrm>
          <a:prstGeom prst="rect">
            <a:avLst/>
          </a:prstGeom>
          <a:noFill/>
          <a:ln w="9525">
            <a:solidFill>
              <a:srgbClr val="996600"/>
            </a:solidFill>
            <a:miter lim="800000"/>
            <a:headEnd/>
            <a:tailEnd/>
          </a:ln>
        </p:spPr>
      </p:pic>
      <p:pic>
        <p:nvPicPr>
          <p:cNvPr id="4109" name="Picture 12"/>
          <p:cNvPicPr>
            <a:picLocks noChangeAspect="1" noChangeArrowheads="1"/>
          </p:cNvPicPr>
          <p:nvPr/>
        </p:nvPicPr>
        <p:blipFill>
          <a:blip r:embed="rId7"/>
          <a:srcRect/>
          <a:stretch>
            <a:fillRect/>
          </a:stretch>
        </p:blipFill>
        <p:spPr bwMode="auto">
          <a:xfrm>
            <a:off x="3962400" y="984250"/>
            <a:ext cx="249238" cy="238125"/>
          </a:xfrm>
          <a:prstGeom prst="rect">
            <a:avLst/>
          </a:prstGeom>
          <a:noFill/>
          <a:ln w="9525">
            <a:noFill/>
            <a:miter lim="800000"/>
            <a:headEnd/>
            <a:tailEnd/>
          </a:ln>
        </p:spPr>
      </p:pic>
      <p:pic>
        <p:nvPicPr>
          <p:cNvPr id="4110" name="Picture 12"/>
          <p:cNvPicPr>
            <a:picLocks noChangeAspect="1" noChangeArrowheads="1"/>
          </p:cNvPicPr>
          <p:nvPr/>
        </p:nvPicPr>
        <p:blipFill>
          <a:blip r:embed="rId7"/>
          <a:srcRect/>
          <a:stretch>
            <a:fillRect/>
          </a:stretch>
        </p:blipFill>
        <p:spPr bwMode="auto">
          <a:xfrm>
            <a:off x="4114800" y="2365375"/>
            <a:ext cx="249238" cy="238125"/>
          </a:xfrm>
          <a:prstGeom prst="rect">
            <a:avLst/>
          </a:prstGeom>
          <a:noFill/>
          <a:ln w="9525">
            <a:noFill/>
            <a:miter lim="800000"/>
            <a:headEnd/>
            <a:tailEnd/>
          </a:ln>
        </p:spPr>
      </p:pic>
      <p:pic>
        <p:nvPicPr>
          <p:cNvPr id="4111" name="Picture 12"/>
          <p:cNvPicPr>
            <a:picLocks noChangeAspect="1" noChangeArrowheads="1"/>
          </p:cNvPicPr>
          <p:nvPr/>
        </p:nvPicPr>
        <p:blipFill>
          <a:blip r:embed="rId7"/>
          <a:srcRect/>
          <a:stretch>
            <a:fillRect/>
          </a:stretch>
        </p:blipFill>
        <p:spPr bwMode="auto">
          <a:xfrm>
            <a:off x="6096000" y="2060575"/>
            <a:ext cx="249238" cy="238125"/>
          </a:xfrm>
          <a:prstGeom prst="rect">
            <a:avLst/>
          </a:prstGeom>
          <a:noFill/>
          <a:ln w="9525">
            <a:noFill/>
            <a:miter lim="800000"/>
            <a:headEnd/>
            <a:tailEnd/>
          </a:ln>
        </p:spPr>
      </p:pic>
      <p:sp>
        <p:nvSpPr>
          <p:cNvPr id="51" name="TextBox 50"/>
          <p:cNvSpPr txBox="1"/>
          <p:nvPr/>
        </p:nvSpPr>
        <p:spPr>
          <a:xfrm>
            <a:off x="3910013" y="984250"/>
            <a:ext cx="357187" cy="230188"/>
          </a:xfrm>
          <a:prstGeom prst="rect">
            <a:avLst/>
          </a:prstGeom>
          <a:noFill/>
        </p:spPr>
        <p:txBody>
          <a:bodyPr wrap="none">
            <a:spAutoFit/>
          </a:bodyPr>
          <a:lstStyle/>
          <a:p>
            <a:pPr>
              <a:defRPr/>
            </a:pPr>
            <a:r>
              <a:rPr lang="en-US" sz="900" b="1" dirty="0">
                <a:solidFill>
                  <a:schemeClr val="bg1"/>
                </a:solidFill>
                <a:latin typeface="+mj-lt"/>
                <a:cs typeface="+mn-cs"/>
              </a:rPr>
              <a:t>405</a:t>
            </a:r>
          </a:p>
        </p:txBody>
      </p:sp>
      <p:sp>
        <p:nvSpPr>
          <p:cNvPr id="52" name="TextBox 51"/>
          <p:cNvSpPr txBox="1"/>
          <p:nvPr/>
        </p:nvSpPr>
        <p:spPr>
          <a:xfrm>
            <a:off x="4062413" y="2365375"/>
            <a:ext cx="357187" cy="230188"/>
          </a:xfrm>
          <a:prstGeom prst="rect">
            <a:avLst/>
          </a:prstGeom>
          <a:noFill/>
        </p:spPr>
        <p:txBody>
          <a:bodyPr wrap="none">
            <a:spAutoFit/>
          </a:bodyPr>
          <a:lstStyle/>
          <a:p>
            <a:pPr>
              <a:defRPr/>
            </a:pPr>
            <a:r>
              <a:rPr lang="en-US" sz="900" b="1" dirty="0">
                <a:solidFill>
                  <a:schemeClr val="bg1"/>
                </a:solidFill>
                <a:latin typeface="+mj-lt"/>
                <a:cs typeface="+mn-cs"/>
              </a:rPr>
              <a:t>110</a:t>
            </a:r>
          </a:p>
        </p:txBody>
      </p:sp>
      <p:sp>
        <p:nvSpPr>
          <p:cNvPr id="53" name="TextBox 52"/>
          <p:cNvSpPr txBox="1"/>
          <p:nvPr/>
        </p:nvSpPr>
        <p:spPr>
          <a:xfrm>
            <a:off x="6043613" y="2060575"/>
            <a:ext cx="357187" cy="230188"/>
          </a:xfrm>
          <a:prstGeom prst="rect">
            <a:avLst/>
          </a:prstGeom>
          <a:noFill/>
        </p:spPr>
        <p:txBody>
          <a:bodyPr wrap="none">
            <a:spAutoFit/>
          </a:bodyPr>
          <a:lstStyle/>
          <a:p>
            <a:pPr>
              <a:defRPr/>
            </a:pPr>
            <a:r>
              <a:rPr lang="en-US" sz="900" b="1" dirty="0">
                <a:solidFill>
                  <a:schemeClr val="bg1"/>
                </a:solidFill>
                <a:latin typeface="+mj-lt"/>
                <a:cs typeface="+mn-cs"/>
              </a:rPr>
              <a:t>710</a:t>
            </a:r>
          </a:p>
        </p:txBody>
      </p:sp>
      <p:sp>
        <p:nvSpPr>
          <p:cNvPr id="19" name="TextBox 18"/>
          <p:cNvSpPr txBox="1"/>
          <p:nvPr/>
        </p:nvSpPr>
        <p:spPr>
          <a:xfrm>
            <a:off x="5029200" y="3203377"/>
            <a:ext cx="388248"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CA</a:t>
            </a:r>
          </a:p>
        </p:txBody>
      </p:sp>
      <p:sp>
        <p:nvSpPr>
          <p:cNvPr id="21" name="TextBox 20"/>
          <p:cNvSpPr txBox="1"/>
          <p:nvPr/>
        </p:nvSpPr>
        <p:spPr>
          <a:xfrm>
            <a:off x="7162800" y="2974777"/>
            <a:ext cx="409086"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NV</a:t>
            </a:r>
          </a:p>
        </p:txBody>
      </p:sp>
      <p:sp>
        <p:nvSpPr>
          <p:cNvPr id="22" name="TextBox 21"/>
          <p:cNvSpPr txBox="1"/>
          <p:nvPr/>
        </p:nvSpPr>
        <p:spPr>
          <a:xfrm>
            <a:off x="8077200" y="3965377"/>
            <a:ext cx="380232" cy="307777"/>
          </a:xfrm>
          <a:prstGeom prst="rect">
            <a:avLst/>
          </a:prstGeom>
          <a:noFill/>
          <a:effectLst>
            <a:glow rad="101600">
              <a:schemeClr val="bg1">
                <a:alpha val="60000"/>
              </a:schemeClr>
            </a:glow>
          </a:effectLst>
        </p:spPr>
        <p:txBody>
          <a:bodyPr wrap="none">
            <a:spAutoFit/>
          </a:bodyPr>
          <a:lstStyle/>
          <a:p>
            <a:pPr fontAlgn="auto">
              <a:spcBef>
                <a:spcPts val="0"/>
              </a:spcBef>
              <a:spcAft>
                <a:spcPts val="0"/>
              </a:spcAft>
              <a:defRPr/>
            </a:pPr>
            <a:r>
              <a:rPr lang="en-US" sz="1400" b="1" dirty="0">
                <a:effectLst>
                  <a:glow rad="101600">
                    <a:schemeClr val="bg1">
                      <a:alpha val="60000"/>
                    </a:schemeClr>
                  </a:glow>
                </a:effectLst>
                <a:latin typeface="+mn-lt"/>
                <a:cs typeface="+mn-cs"/>
              </a:rPr>
              <a:t>AZ</a:t>
            </a:r>
          </a:p>
        </p:txBody>
      </p:sp>
      <p:sp>
        <p:nvSpPr>
          <p:cNvPr id="23" name="TextBox 22"/>
          <p:cNvSpPr txBox="1"/>
          <p:nvPr/>
        </p:nvSpPr>
        <p:spPr>
          <a:xfrm>
            <a:off x="4807852" y="841177"/>
            <a:ext cx="1364348" cy="307777"/>
          </a:xfrm>
          <a:prstGeom prst="rect">
            <a:avLst/>
          </a:prstGeom>
          <a:noFill/>
          <a:ln w="12700">
            <a:noFill/>
          </a:ln>
          <a:effectLst/>
        </p:spPr>
        <p:txBody>
          <a:bodyPr wrap="none">
            <a:spAutoFit/>
          </a:bodyPr>
          <a:lstStyle/>
          <a:p>
            <a:pPr fontAlgn="auto">
              <a:spcBef>
                <a:spcPts val="0"/>
              </a:spcBef>
              <a:spcAft>
                <a:spcPts val="0"/>
              </a:spcAft>
              <a:defRPr/>
            </a:pPr>
            <a:r>
              <a:rPr lang="en-US" sz="1400" dirty="0">
                <a:effectLst>
                  <a:glow rad="101600">
                    <a:schemeClr val="bg1">
                      <a:alpha val="60000"/>
                    </a:schemeClr>
                  </a:glow>
                </a:effectLst>
                <a:latin typeface="+mn-lt"/>
                <a:cs typeface="+mn-cs"/>
              </a:rPr>
              <a:t>Trucking Routes</a:t>
            </a:r>
          </a:p>
        </p:txBody>
      </p:sp>
      <p:sp>
        <p:nvSpPr>
          <p:cNvPr id="24" name="Rectangle 2"/>
          <p:cNvSpPr>
            <a:spLocks noGrp="1" noChangeArrowheads="1"/>
          </p:cNvSpPr>
          <p:nvPr>
            <p:ph type="title"/>
          </p:nvPr>
        </p:nvSpPr>
        <p:spPr>
          <a:xfrm>
            <a:off x="101600" y="163513"/>
            <a:ext cx="8907463" cy="608012"/>
          </a:xfrm>
        </p:spPr>
        <p:txBody>
          <a:bodyPr/>
          <a:lstStyle/>
          <a:p>
            <a:pPr defTabSz="992118" eaLnBrk="1" hangingPunct="1">
              <a:defRPr/>
            </a:pPr>
            <a:r>
              <a:rPr dirty="0"/>
              <a:t>Impacts of H</a:t>
            </a:r>
            <a:r>
              <a:rPr baseline="-25000" dirty="0"/>
              <a:t>2</a:t>
            </a:r>
            <a:r>
              <a:rPr dirty="0"/>
              <a:t> Infrastructure and FCV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2"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nvGraphicFramePr>
        <p:xfrm>
          <a:off x="685800" y="1524000"/>
          <a:ext cx="76200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14" name="Content Placeholder 2"/>
          <p:cNvSpPr txBox="1">
            <a:spLocks/>
          </p:cNvSpPr>
          <p:nvPr/>
        </p:nvSpPr>
        <p:spPr bwMode="auto">
          <a:xfrm>
            <a:off x="361950" y="923925"/>
            <a:ext cx="8407400" cy="5589588"/>
          </a:xfrm>
          <a:prstGeom prst="rect">
            <a:avLst/>
          </a:prstGeom>
          <a:noFill/>
          <a:ln w="9525">
            <a:noFill/>
            <a:miter lim="800000"/>
            <a:headEnd/>
            <a:tailEnd/>
          </a:ln>
          <a:effectLst/>
        </p:spPr>
        <p:txBody>
          <a:bodyPr lIns="91414" tIns="45707" rIns="91414" bIns="45707"/>
          <a:lstStyle/>
          <a:p>
            <a:pPr marL="342900" indent="-342900" eaLnBrk="0" hangingPunct="0">
              <a:spcBef>
                <a:spcPct val="20000"/>
              </a:spcBef>
              <a:buSzPct val="130000"/>
              <a:buFontTx/>
              <a:buChar char="•"/>
              <a:defRPr/>
            </a:pPr>
            <a:r>
              <a:rPr lang="en-US" sz="2200" b="1" kern="0" dirty="0">
                <a:solidFill>
                  <a:srgbClr val="333399"/>
                </a:solidFill>
                <a:latin typeface="+mn-lt"/>
                <a:cs typeface="+mn-cs"/>
              </a:rPr>
              <a:t>Effects on GHG emissions</a:t>
            </a:r>
            <a:endParaRPr lang="en-US" sz="2200" b="1" kern="0" baseline="-25000" dirty="0">
              <a:solidFill>
                <a:srgbClr val="333399"/>
              </a:solidFill>
              <a:latin typeface="+mn-lt"/>
              <a:cs typeface="+mn-cs"/>
            </a:endParaRPr>
          </a:p>
        </p:txBody>
      </p:sp>
      <p:sp>
        <p:nvSpPr>
          <p:cNvPr id="2" name="Title 1"/>
          <p:cNvSpPr>
            <a:spLocks noGrp="1"/>
          </p:cNvSpPr>
          <p:nvPr>
            <p:ph type="title"/>
          </p:nvPr>
        </p:nvSpPr>
        <p:spPr>
          <a:xfrm>
            <a:off x="122237" y="163513"/>
            <a:ext cx="8907463" cy="608012"/>
          </a:xfrm>
        </p:spPr>
        <p:txBody>
          <a:bodyPr/>
          <a:lstStyle/>
          <a:p>
            <a:pPr defTabSz="992118" eaLnBrk="1" hangingPunct="1">
              <a:defRPr/>
            </a:pPr>
            <a:r>
              <a:rPr dirty="0">
                <a:effectLst>
                  <a:outerShdw blurRad="38100" dist="38100" dir="2700000" algn="tl">
                    <a:srgbClr val="000000">
                      <a:alpha val="43137"/>
                    </a:srgbClr>
                  </a:outerShdw>
                </a:effectLst>
              </a:rPr>
              <a:t>Effects of Hydrogen Fuel Cell Vehicles</a:t>
            </a:r>
          </a:p>
        </p:txBody>
      </p:sp>
      <p:sp>
        <p:nvSpPr>
          <p:cNvPr id="3" name="Content Placeholder 2"/>
          <p:cNvSpPr>
            <a:spLocks noGrp="1"/>
          </p:cNvSpPr>
          <p:nvPr>
            <p:ph idx="1"/>
          </p:nvPr>
        </p:nvSpPr>
        <p:spPr/>
        <p:txBody>
          <a:bodyPr/>
          <a:lstStyle/>
          <a:p>
            <a:r>
              <a:rPr lang="en-US" smtClean="0">
                <a:effectLst/>
              </a:rPr>
              <a:t>Effects on 8-hour O</a:t>
            </a:r>
            <a:r>
              <a:rPr lang="en-US" baseline="-25000" smtClean="0">
                <a:effectLst/>
              </a:rPr>
              <a:t>3</a:t>
            </a:r>
          </a:p>
        </p:txBody>
      </p:sp>
      <p:grpSp>
        <p:nvGrpSpPr>
          <p:cNvPr id="4" name="Group 6"/>
          <p:cNvGrpSpPr>
            <a:grpSpLocks/>
          </p:cNvGrpSpPr>
          <p:nvPr/>
        </p:nvGrpSpPr>
        <p:grpSpPr bwMode="auto">
          <a:xfrm>
            <a:off x="228600" y="2514600"/>
            <a:ext cx="3810000" cy="2600325"/>
            <a:chOff x="381000" y="3429000"/>
            <a:chExt cx="3810000" cy="2600317"/>
          </a:xfrm>
        </p:grpSpPr>
        <p:pic>
          <p:nvPicPr>
            <p:cNvPr id="131083" name="Picture 4"/>
            <p:cNvPicPr>
              <a:picLocks noChangeAspect="1" noChangeArrowheads="1"/>
            </p:cNvPicPr>
            <p:nvPr/>
          </p:nvPicPr>
          <p:blipFill>
            <a:blip r:embed="rId3"/>
            <a:srcRect/>
            <a:stretch>
              <a:fillRect/>
            </a:stretch>
          </p:blipFill>
          <p:spPr bwMode="auto">
            <a:xfrm>
              <a:off x="381000" y="3733800"/>
              <a:ext cx="3810000" cy="2295517"/>
            </a:xfrm>
            <a:prstGeom prst="rect">
              <a:avLst/>
            </a:prstGeom>
            <a:noFill/>
            <a:ln w="9525">
              <a:noFill/>
              <a:miter lim="800000"/>
              <a:headEnd/>
              <a:tailEnd/>
            </a:ln>
          </p:spPr>
        </p:pic>
        <p:sp>
          <p:nvSpPr>
            <p:cNvPr id="9" name="TextBox 8"/>
            <p:cNvSpPr txBox="1"/>
            <p:nvPr/>
          </p:nvSpPr>
          <p:spPr>
            <a:xfrm>
              <a:off x="1447800" y="3429000"/>
              <a:ext cx="1404938" cy="338137"/>
            </a:xfrm>
            <a:prstGeom prst="rect">
              <a:avLst/>
            </a:prstGeom>
            <a:noFill/>
          </p:spPr>
          <p:txBody>
            <a:bodyPr>
              <a:spAutoFit/>
            </a:bodyPr>
            <a:lstStyle/>
            <a:p>
              <a:pPr algn="ctr">
                <a:defRPr/>
              </a:pPr>
              <a:r>
                <a:rPr lang="en-US" sz="1600" dirty="0">
                  <a:latin typeface="+mj-lt"/>
                </a:rPr>
                <a:t>Baseline O</a:t>
              </a:r>
              <a:r>
                <a:rPr lang="en-US" sz="1600" baseline="-25000" dirty="0">
                  <a:latin typeface="+mj-lt"/>
                </a:rPr>
                <a:t>3</a:t>
              </a:r>
            </a:p>
          </p:txBody>
        </p:sp>
      </p:grpSp>
      <p:grpSp>
        <p:nvGrpSpPr>
          <p:cNvPr id="5" name="Group 9"/>
          <p:cNvGrpSpPr>
            <a:grpSpLocks noChangeAspect="1"/>
          </p:cNvGrpSpPr>
          <p:nvPr/>
        </p:nvGrpSpPr>
        <p:grpSpPr bwMode="auto">
          <a:xfrm>
            <a:off x="4740275" y="2438400"/>
            <a:ext cx="4022725" cy="2720975"/>
            <a:chOff x="4953000" y="2819400"/>
            <a:chExt cx="3813838" cy="2495550"/>
          </a:xfrm>
        </p:grpSpPr>
        <p:pic>
          <p:nvPicPr>
            <p:cNvPr id="131081" name="Picture 2"/>
            <p:cNvPicPr>
              <a:picLocks noChangeAspect="1" noChangeArrowheads="1"/>
            </p:cNvPicPr>
            <p:nvPr/>
          </p:nvPicPr>
          <p:blipFill>
            <a:blip r:embed="rId4"/>
            <a:srcRect/>
            <a:stretch>
              <a:fillRect/>
            </a:stretch>
          </p:blipFill>
          <p:spPr bwMode="auto">
            <a:xfrm>
              <a:off x="4953000" y="2819400"/>
              <a:ext cx="3813838" cy="2495550"/>
            </a:xfrm>
            <a:prstGeom prst="rect">
              <a:avLst/>
            </a:prstGeom>
            <a:noFill/>
            <a:ln w="9525">
              <a:noFill/>
              <a:miter lim="800000"/>
              <a:headEnd/>
              <a:tailEnd/>
            </a:ln>
          </p:spPr>
        </p:pic>
        <p:sp>
          <p:nvSpPr>
            <p:cNvPr id="12" name="TextBox 11"/>
            <p:cNvSpPr txBox="1"/>
            <p:nvPr/>
          </p:nvSpPr>
          <p:spPr>
            <a:xfrm>
              <a:off x="5458702" y="2861624"/>
              <a:ext cx="3250943" cy="310123"/>
            </a:xfrm>
            <a:prstGeom prst="rect">
              <a:avLst/>
            </a:prstGeom>
            <a:noFill/>
          </p:spPr>
          <p:txBody>
            <a:bodyPr>
              <a:spAutoFit/>
            </a:bodyPr>
            <a:lstStyle/>
            <a:p>
              <a:pPr>
                <a:defRPr/>
              </a:pPr>
              <a:r>
                <a:rPr lang="en-US" sz="1600" dirty="0">
                  <a:latin typeface="Symbol" pitchFamily="18" charset="2"/>
                </a:rPr>
                <a:t>D</a:t>
              </a:r>
              <a:r>
                <a:rPr lang="en-US" sz="1600" dirty="0">
                  <a:latin typeface="+mj-lt"/>
                </a:rPr>
                <a:t>O</a:t>
              </a:r>
              <a:r>
                <a:rPr lang="en-US" sz="1600" baseline="-25000" dirty="0">
                  <a:latin typeface="+mj-lt"/>
                </a:rPr>
                <a:t>3</a:t>
              </a:r>
              <a:r>
                <a:rPr lang="en-US" sz="1600" dirty="0">
                  <a:latin typeface="+mj-lt"/>
                </a:rPr>
                <a:t> Scenario FCV – Baseline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4"/>
                                        </p:tgtEl>
                                      </p:cBhvr>
                                    </p:animEffect>
                                    <p:set>
                                      <p:cBhvr>
                                        <p:cTn id="10" dur="1" fill="hold">
                                          <p:stCondLst>
                                            <p:cond delay="1999"/>
                                          </p:stCondLst>
                                        </p:cTn>
                                        <p:tgtEl>
                                          <p:spTgt spid="14"/>
                                        </p:tgtEl>
                                        <p:attrNameLst>
                                          <p:attrName>style.visibility</p:attrName>
                                        </p:attrNameLst>
                                      </p:cBhvr>
                                      <p:to>
                                        <p:strVal val="hidden"/>
                                      </p:to>
                                    </p:se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Effects of HFCV with Climate Change</a:t>
            </a:r>
          </a:p>
        </p:txBody>
      </p:sp>
      <p:sp>
        <p:nvSpPr>
          <p:cNvPr id="132100" name="Content Placeholder 2"/>
          <p:cNvSpPr>
            <a:spLocks noGrp="1"/>
          </p:cNvSpPr>
          <p:nvPr>
            <p:ph idx="1"/>
          </p:nvPr>
        </p:nvSpPr>
        <p:spPr/>
        <p:txBody>
          <a:bodyPr/>
          <a:lstStyle/>
          <a:p>
            <a:r>
              <a:rPr lang="en-US" smtClean="0">
                <a:effectLst/>
              </a:rPr>
              <a:t>Effects on 8-hour O</a:t>
            </a:r>
            <a:r>
              <a:rPr lang="en-US" baseline="-25000" smtClean="0">
                <a:effectLst/>
              </a:rPr>
              <a:t>3</a:t>
            </a:r>
          </a:p>
        </p:txBody>
      </p:sp>
      <p:sp>
        <p:nvSpPr>
          <p:cNvPr id="4" name="TextBox 3"/>
          <p:cNvSpPr txBox="1"/>
          <p:nvPr/>
        </p:nvSpPr>
        <p:spPr>
          <a:xfrm>
            <a:off x="1295400" y="2514600"/>
            <a:ext cx="1404938" cy="338138"/>
          </a:xfrm>
          <a:prstGeom prst="rect">
            <a:avLst/>
          </a:prstGeom>
          <a:noFill/>
        </p:spPr>
        <p:txBody>
          <a:bodyPr>
            <a:spAutoFit/>
          </a:bodyPr>
          <a:lstStyle/>
          <a:p>
            <a:pPr algn="ctr">
              <a:defRPr/>
            </a:pPr>
            <a:r>
              <a:rPr lang="en-US" sz="1600" dirty="0">
                <a:latin typeface="+mj-lt"/>
              </a:rPr>
              <a:t>Baseline O</a:t>
            </a:r>
            <a:r>
              <a:rPr lang="en-US" sz="1600" baseline="-25000" dirty="0">
                <a:latin typeface="+mj-lt"/>
              </a:rPr>
              <a:t>3</a:t>
            </a:r>
          </a:p>
        </p:txBody>
      </p:sp>
      <p:pic>
        <p:nvPicPr>
          <p:cNvPr id="132102" name="Picture 7" descr="BaselineCC-Baseline.O3.tm8h.gif"/>
          <p:cNvPicPr>
            <a:picLocks noChangeAspect="1"/>
          </p:cNvPicPr>
          <p:nvPr/>
        </p:nvPicPr>
        <p:blipFill>
          <a:blip r:embed="rId2"/>
          <a:srcRect/>
          <a:stretch>
            <a:fillRect/>
          </a:stretch>
        </p:blipFill>
        <p:spPr bwMode="auto">
          <a:xfrm>
            <a:off x="0" y="2514600"/>
            <a:ext cx="4286250" cy="2790825"/>
          </a:xfrm>
          <a:prstGeom prst="rect">
            <a:avLst/>
          </a:prstGeom>
          <a:noFill/>
          <a:ln w="9525">
            <a:noFill/>
            <a:miter lim="800000"/>
            <a:headEnd/>
            <a:tailEnd/>
          </a:ln>
        </p:spPr>
      </p:pic>
      <p:sp>
        <p:nvSpPr>
          <p:cNvPr id="11" name="TextBox 10"/>
          <p:cNvSpPr txBox="1"/>
          <p:nvPr/>
        </p:nvSpPr>
        <p:spPr>
          <a:xfrm>
            <a:off x="685800" y="2484438"/>
            <a:ext cx="3429000" cy="338137"/>
          </a:xfrm>
          <a:prstGeom prst="rect">
            <a:avLst/>
          </a:prstGeom>
          <a:noFill/>
        </p:spPr>
        <p:txBody>
          <a:bodyPr>
            <a:spAutoFit/>
          </a:bodyPr>
          <a:lstStyle/>
          <a:p>
            <a:pPr>
              <a:defRPr/>
            </a:pPr>
            <a:r>
              <a:rPr lang="en-US" sz="1600" dirty="0">
                <a:latin typeface="Symbol" pitchFamily="18" charset="2"/>
              </a:rPr>
              <a:t>D</a:t>
            </a:r>
            <a:r>
              <a:rPr lang="en-US" sz="1600" dirty="0">
                <a:latin typeface="+mj-lt"/>
              </a:rPr>
              <a:t>O</a:t>
            </a:r>
            <a:r>
              <a:rPr lang="en-US" sz="1600" baseline="-25000" dirty="0">
                <a:latin typeface="+mj-lt"/>
              </a:rPr>
              <a:t>3</a:t>
            </a:r>
            <a:r>
              <a:rPr lang="en-US" sz="1600" dirty="0">
                <a:latin typeface="+mj-lt"/>
              </a:rPr>
              <a:t>: Baseline CC – Baseline </a:t>
            </a:r>
          </a:p>
        </p:txBody>
      </p:sp>
      <p:pic>
        <p:nvPicPr>
          <p:cNvPr id="132104" name="Picture 11" descr="Scenario2_CC-Baseline_CC.O3.tm8h.gif"/>
          <p:cNvPicPr>
            <a:picLocks noChangeAspect="1"/>
          </p:cNvPicPr>
          <p:nvPr/>
        </p:nvPicPr>
        <p:blipFill>
          <a:blip r:embed="rId3"/>
          <a:srcRect/>
          <a:stretch>
            <a:fillRect/>
          </a:stretch>
        </p:blipFill>
        <p:spPr bwMode="auto">
          <a:xfrm>
            <a:off x="4649788" y="2514600"/>
            <a:ext cx="4265612" cy="2790825"/>
          </a:xfrm>
          <a:prstGeom prst="rect">
            <a:avLst/>
          </a:prstGeom>
          <a:noFill/>
          <a:ln w="9525">
            <a:noFill/>
            <a:miter lim="800000"/>
            <a:headEnd/>
            <a:tailEnd/>
          </a:ln>
        </p:spPr>
      </p:pic>
      <p:sp>
        <p:nvSpPr>
          <p:cNvPr id="13" name="TextBox 12"/>
          <p:cNvSpPr txBox="1"/>
          <p:nvPr/>
        </p:nvSpPr>
        <p:spPr>
          <a:xfrm>
            <a:off x="4800600" y="2484438"/>
            <a:ext cx="4038600" cy="338137"/>
          </a:xfrm>
          <a:prstGeom prst="rect">
            <a:avLst/>
          </a:prstGeom>
          <a:noFill/>
        </p:spPr>
        <p:txBody>
          <a:bodyPr>
            <a:spAutoFit/>
          </a:bodyPr>
          <a:lstStyle/>
          <a:p>
            <a:pPr>
              <a:defRPr/>
            </a:pPr>
            <a:r>
              <a:rPr lang="en-US" sz="1600" dirty="0">
                <a:latin typeface="Symbol" pitchFamily="18" charset="2"/>
              </a:rPr>
              <a:t>D</a:t>
            </a:r>
            <a:r>
              <a:rPr lang="en-US" sz="1600" dirty="0">
                <a:latin typeface="+mj-lt"/>
              </a:rPr>
              <a:t>O</a:t>
            </a:r>
            <a:r>
              <a:rPr lang="en-US" sz="1600" baseline="-25000" dirty="0">
                <a:latin typeface="+mj-lt"/>
              </a:rPr>
              <a:t>3</a:t>
            </a:r>
            <a:r>
              <a:rPr lang="en-US" sz="1600" dirty="0">
                <a:latin typeface="Arial" pitchFamily="34" charset="0"/>
              </a:rPr>
              <a:t>:</a:t>
            </a:r>
            <a:r>
              <a:rPr lang="en-US" sz="1600" dirty="0">
                <a:latin typeface="+mj-lt"/>
              </a:rPr>
              <a:t> Scenario FCV w/CC – Baseline CC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122237" y="163513"/>
            <a:ext cx="8907463" cy="608012"/>
          </a:xfrm>
        </p:spPr>
        <p:txBody>
          <a:bodyPr lIns="91414" tIns="45707" rIns="91414" bIns="45707"/>
          <a:lstStyle/>
          <a:p>
            <a:pPr defTabSz="992188" eaLnBrk="1" hangingPunct="1">
              <a:defRPr/>
            </a:pPr>
            <a:r>
              <a:rPr dirty="0"/>
              <a:t>The UCI-CIT Airshed Model</a:t>
            </a:r>
          </a:p>
        </p:txBody>
      </p:sp>
      <p:sp>
        <p:nvSpPr>
          <p:cNvPr id="120838" name="Rectangle 3"/>
          <p:cNvSpPr>
            <a:spLocks noGrp="1" noChangeArrowheads="1"/>
          </p:cNvSpPr>
          <p:nvPr>
            <p:ph type="body" sz="half" idx="4294967295"/>
          </p:nvPr>
        </p:nvSpPr>
        <p:spPr>
          <a:xfrm>
            <a:off x="457200" y="914400"/>
            <a:ext cx="7620000" cy="5181600"/>
          </a:xfrm>
          <a:noFill/>
        </p:spPr>
        <p:txBody>
          <a:bodyPr/>
          <a:lstStyle/>
          <a:p>
            <a:pPr marL="0" indent="0" defTabSz="992188" eaLnBrk="1" hangingPunct="1">
              <a:buFont typeface="Wingdings" pitchFamily="2" charset="2"/>
              <a:buNone/>
            </a:pPr>
            <a:r>
              <a:rPr lang="en-US" u="sng" smtClean="0">
                <a:effectLst/>
              </a:rPr>
              <a:t>Governing Dynamic Equation:</a:t>
            </a:r>
          </a:p>
        </p:txBody>
      </p:sp>
      <p:sp>
        <p:nvSpPr>
          <p:cNvPr id="120839" name="Rectangle 4"/>
          <p:cNvSpPr>
            <a:spLocks noGrp="1" noChangeArrowheads="1"/>
          </p:cNvSpPr>
          <p:nvPr>
            <p:ph type="body" sz="half" idx="4294967295"/>
          </p:nvPr>
        </p:nvSpPr>
        <p:spPr>
          <a:xfrm>
            <a:off x="4191000" y="2286000"/>
            <a:ext cx="4724400" cy="3733800"/>
          </a:xfrm>
          <a:noFill/>
        </p:spPr>
        <p:txBody>
          <a:bodyPr/>
          <a:lstStyle/>
          <a:p>
            <a:pPr marL="225425" indent="-225425" defTabSz="992188" eaLnBrk="1" hangingPunct="1">
              <a:lnSpc>
                <a:spcPct val="90000"/>
              </a:lnSpc>
            </a:pPr>
            <a:r>
              <a:rPr lang="en-US" smtClean="0">
                <a:effectLst/>
              </a:rPr>
              <a:t>Quintic-spline Taylor-series expansion (QSTSE) advection solver </a:t>
            </a:r>
          </a:p>
          <a:p>
            <a:pPr marL="225425" indent="-225425" defTabSz="992188" eaLnBrk="1" hangingPunct="1">
              <a:lnSpc>
                <a:spcPct val="90000"/>
              </a:lnSpc>
            </a:pPr>
            <a:r>
              <a:rPr lang="en-US" smtClean="0">
                <a:effectLst/>
              </a:rPr>
              <a:t>Caltech Atmospheric Chemistry Mechanism (CACM) </a:t>
            </a:r>
          </a:p>
          <a:p>
            <a:pPr marL="225425" indent="-225425" defTabSz="992188" eaLnBrk="1" hangingPunct="1">
              <a:lnSpc>
                <a:spcPct val="90000"/>
              </a:lnSpc>
            </a:pPr>
            <a:r>
              <a:rPr lang="en-US" smtClean="0">
                <a:effectLst/>
              </a:rPr>
              <a:t> Aerosol Modules: </a:t>
            </a:r>
          </a:p>
          <a:p>
            <a:pPr marL="806450" lvl="1" indent="-309563" defTabSz="992188" eaLnBrk="1" hangingPunct="1">
              <a:lnSpc>
                <a:spcPct val="90000"/>
              </a:lnSpc>
            </a:pPr>
            <a:r>
              <a:rPr lang="en-US" smtClean="0">
                <a:effectLst/>
              </a:rPr>
              <a:t>Inorganic: Simulating Compositions of Atmospheric Particles at Equilibrium (SCAPE2) </a:t>
            </a:r>
          </a:p>
          <a:p>
            <a:pPr marL="806450" lvl="1" indent="-309563" defTabSz="992188" eaLnBrk="1" hangingPunct="1">
              <a:lnSpc>
                <a:spcPct val="90000"/>
              </a:lnSpc>
            </a:pPr>
            <a:r>
              <a:rPr lang="en-US" smtClean="0">
                <a:effectLst/>
              </a:rPr>
              <a:t>Organic: Model to Predict the Multiphase Partitioning of Organics (MPMPO) </a:t>
            </a:r>
          </a:p>
        </p:txBody>
      </p:sp>
      <p:graphicFrame>
        <p:nvGraphicFramePr>
          <p:cNvPr id="120834" name="Object 5"/>
          <p:cNvGraphicFramePr>
            <a:graphicFrameLocks/>
          </p:cNvGraphicFramePr>
          <p:nvPr>
            <p:ph idx="4294967295"/>
          </p:nvPr>
        </p:nvGraphicFramePr>
        <p:xfrm>
          <a:off x="687388" y="1371600"/>
          <a:ext cx="7904162" cy="841375"/>
        </p:xfrm>
        <a:graphic>
          <a:graphicData uri="http://schemas.openxmlformats.org/presentationml/2006/ole">
            <p:oleObj spid="_x0000_s120834" name="Equation" r:id="rId4" imgW="4660560" imgH="558720" progId="">
              <p:embed/>
            </p:oleObj>
          </a:graphicData>
        </a:graphic>
      </p:graphicFrame>
      <p:grpSp>
        <p:nvGrpSpPr>
          <p:cNvPr id="120840" name="Group 6"/>
          <p:cNvGrpSpPr>
            <a:grpSpLocks/>
          </p:cNvGrpSpPr>
          <p:nvPr/>
        </p:nvGrpSpPr>
        <p:grpSpPr bwMode="auto">
          <a:xfrm>
            <a:off x="-66675" y="2887663"/>
            <a:ext cx="4230688" cy="2979737"/>
            <a:chOff x="-74" y="1937"/>
            <a:chExt cx="3472" cy="2218"/>
          </a:xfrm>
        </p:grpSpPr>
        <p:sp>
          <p:nvSpPr>
            <p:cNvPr id="120841" name="Rectangle 7"/>
            <p:cNvSpPr>
              <a:spLocks noChangeArrowheads="1"/>
            </p:cNvSpPr>
            <p:nvPr/>
          </p:nvSpPr>
          <p:spPr bwMode="auto">
            <a:xfrm>
              <a:off x="-21" y="3281"/>
              <a:ext cx="501" cy="213"/>
            </a:xfrm>
            <a:prstGeom prst="rect">
              <a:avLst/>
            </a:prstGeom>
            <a:noFill/>
            <a:ln w="9525">
              <a:noFill/>
              <a:miter lim="800000"/>
              <a:headEnd/>
              <a:tailEnd/>
            </a:ln>
          </p:spPr>
          <p:txBody>
            <a:bodyPr wrap="none" lIns="84783" tIns="42392" rIns="84783" bIns="42392">
              <a:spAutoFit/>
            </a:bodyPr>
            <a:lstStyle/>
            <a:p>
              <a:pPr defTabSz="841375"/>
              <a:r>
                <a:rPr lang="en-US" sz="1300">
                  <a:latin typeface="Book Antiqua" pitchFamily="18" charset="0"/>
                </a:rPr>
                <a:t>150 m</a:t>
              </a:r>
            </a:p>
          </p:txBody>
        </p:sp>
        <p:pic>
          <p:nvPicPr>
            <p:cNvPr id="120842" name="Picture 8"/>
            <p:cNvPicPr>
              <a:picLocks noChangeArrowheads="1"/>
            </p:cNvPicPr>
            <p:nvPr/>
          </p:nvPicPr>
          <p:blipFill>
            <a:blip r:embed="rId5"/>
            <a:srcRect/>
            <a:stretch>
              <a:fillRect/>
            </a:stretch>
          </p:blipFill>
          <p:spPr bwMode="auto">
            <a:xfrm>
              <a:off x="399" y="2719"/>
              <a:ext cx="2933" cy="1436"/>
            </a:xfrm>
            <a:prstGeom prst="rect">
              <a:avLst/>
            </a:prstGeom>
            <a:noFill/>
            <a:ln w="9525">
              <a:noFill/>
              <a:miter lim="800000"/>
              <a:headEnd/>
              <a:tailEnd/>
            </a:ln>
          </p:spPr>
        </p:pic>
        <p:sp>
          <p:nvSpPr>
            <p:cNvPr id="120843" name="Line 9"/>
            <p:cNvSpPr>
              <a:spLocks noChangeShapeType="1"/>
            </p:cNvSpPr>
            <p:nvPr/>
          </p:nvSpPr>
          <p:spPr bwMode="auto">
            <a:xfrm flipV="1">
              <a:off x="462" y="2263"/>
              <a:ext cx="0" cy="1264"/>
            </a:xfrm>
            <a:prstGeom prst="line">
              <a:avLst/>
            </a:prstGeom>
            <a:noFill/>
            <a:ln w="12700">
              <a:solidFill>
                <a:srgbClr val="FF0000"/>
              </a:solidFill>
              <a:round/>
              <a:headEnd type="none" w="sm" len="sm"/>
              <a:tailEnd type="none" w="sm" len="sm"/>
            </a:ln>
          </p:spPr>
          <p:txBody>
            <a:bodyPr/>
            <a:lstStyle/>
            <a:p>
              <a:endParaRPr lang="en-US"/>
            </a:p>
          </p:txBody>
        </p:sp>
        <p:sp>
          <p:nvSpPr>
            <p:cNvPr id="120844" name="Line 10"/>
            <p:cNvSpPr>
              <a:spLocks noChangeShapeType="1"/>
            </p:cNvSpPr>
            <p:nvPr/>
          </p:nvSpPr>
          <p:spPr bwMode="auto">
            <a:xfrm>
              <a:off x="555" y="2288"/>
              <a:ext cx="0" cy="1264"/>
            </a:xfrm>
            <a:prstGeom prst="line">
              <a:avLst/>
            </a:prstGeom>
            <a:noFill/>
            <a:ln w="12700">
              <a:solidFill>
                <a:srgbClr val="FF0000"/>
              </a:solidFill>
              <a:round/>
              <a:headEnd type="none" w="sm" len="sm"/>
              <a:tailEnd type="none" w="sm" len="sm"/>
            </a:ln>
          </p:spPr>
          <p:txBody>
            <a:bodyPr/>
            <a:lstStyle/>
            <a:p>
              <a:endParaRPr lang="en-US"/>
            </a:p>
          </p:txBody>
        </p:sp>
        <p:sp>
          <p:nvSpPr>
            <p:cNvPr id="120845" name="Line 11"/>
            <p:cNvSpPr>
              <a:spLocks noChangeShapeType="1"/>
            </p:cNvSpPr>
            <p:nvPr/>
          </p:nvSpPr>
          <p:spPr bwMode="auto">
            <a:xfrm flipH="1">
              <a:off x="629" y="2196"/>
              <a:ext cx="2" cy="1261"/>
            </a:xfrm>
            <a:prstGeom prst="line">
              <a:avLst/>
            </a:prstGeom>
            <a:noFill/>
            <a:ln w="12700">
              <a:solidFill>
                <a:srgbClr val="FF0000"/>
              </a:solidFill>
              <a:round/>
              <a:headEnd type="none" w="sm" len="sm"/>
              <a:tailEnd type="none" w="sm" len="sm"/>
            </a:ln>
          </p:spPr>
          <p:txBody>
            <a:bodyPr/>
            <a:lstStyle/>
            <a:p>
              <a:endParaRPr lang="en-US"/>
            </a:p>
          </p:txBody>
        </p:sp>
        <p:sp>
          <p:nvSpPr>
            <p:cNvPr id="120846" name="Line 12"/>
            <p:cNvSpPr>
              <a:spLocks noChangeShapeType="1"/>
            </p:cNvSpPr>
            <p:nvPr/>
          </p:nvSpPr>
          <p:spPr bwMode="auto">
            <a:xfrm flipV="1">
              <a:off x="557" y="3456"/>
              <a:ext cx="74" cy="96"/>
            </a:xfrm>
            <a:prstGeom prst="line">
              <a:avLst/>
            </a:prstGeom>
            <a:noFill/>
            <a:ln w="12700">
              <a:solidFill>
                <a:srgbClr val="FFFF00"/>
              </a:solidFill>
              <a:round/>
              <a:headEnd type="none" w="sm" len="sm"/>
              <a:tailEnd type="none" w="sm" len="sm"/>
            </a:ln>
          </p:spPr>
          <p:txBody>
            <a:bodyPr/>
            <a:lstStyle/>
            <a:p>
              <a:endParaRPr lang="en-US"/>
            </a:p>
          </p:txBody>
        </p:sp>
        <p:sp>
          <p:nvSpPr>
            <p:cNvPr id="120847" name="Line 13"/>
            <p:cNvSpPr>
              <a:spLocks noChangeShapeType="1"/>
            </p:cNvSpPr>
            <p:nvPr/>
          </p:nvSpPr>
          <p:spPr bwMode="auto">
            <a:xfrm>
              <a:off x="462" y="3527"/>
              <a:ext cx="95" cy="25"/>
            </a:xfrm>
            <a:prstGeom prst="line">
              <a:avLst/>
            </a:prstGeom>
            <a:noFill/>
            <a:ln w="12700">
              <a:solidFill>
                <a:srgbClr val="FFFF00"/>
              </a:solidFill>
              <a:round/>
              <a:headEnd type="none" w="sm" len="sm"/>
              <a:tailEnd type="none" w="sm" len="sm"/>
            </a:ln>
          </p:spPr>
          <p:txBody>
            <a:bodyPr/>
            <a:lstStyle/>
            <a:p>
              <a:endParaRPr lang="en-US"/>
            </a:p>
          </p:txBody>
        </p:sp>
        <p:sp>
          <p:nvSpPr>
            <p:cNvPr id="120848" name="Line 14"/>
            <p:cNvSpPr>
              <a:spLocks noChangeShapeType="1"/>
            </p:cNvSpPr>
            <p:nvPr/>
          </p:nvSpPr>
          <p:spPr bwMode="auto">
            <a:xfrm flipV="1">
              <a:off x="555" y="2197"/>
              <a:ext cx="74" cy="95"/>
            </a:xfrm>
            <a:prstGeom prst="line">
              <a:avLst/>
            </a:prstGeom>
            <a:noFill/>
            <a:ln w="12700">
              <a:solidFill>
                <a:srgbClr val="FF0000"/>
              </a:solidFill>
              <a:round/>
              <a:headEnd type="none" w="sm" len="sm"/>
              <a:tailEnd type="none" w="sm" len="sm"/>
            </a:ln>
          </p:spPr>
          <p:txBody>
            <a:bodyPr/>
            <a:lstStyle/>
            <a:p>
              <a:endParaRPr lang="en-US"/>
            </a:p>
          </p:txBody>
        </p:sp>
        <p:sp>
          <p:nvSpPr>
            <p:cNvPr id="120849" name="Line 15"/>
            <p:cNvSpPr>
              <a:spLocks noChangeShapeType="1"/>
            </p:cNvSpPr>
            <p:nvPr/>
          </p:nvSpPr>
          <p:spPr bwMode="auto">
            <a:xfrm>
              <a:off x="461" y="2265"/>
              <a:ext cx="94" cy="24"/>
            </a:xfrm>
            <a:prstGeom prst="line">
              <a:avLst/>
            </a:prstGeom>
            <a:noFill/>
            <a:ln w="12700">
              <a:solidFill>
                <a:srgbClr val="FF0000"/>
              </a:solidFill>
              <a:round/>
              <a:headEnd type="none" w="sm" len="sm"/>
              <a:tailEnd type="none" w="sm" len="sm"/>
            </a:ln>
          </p:spPr>
          <p:txBody>
            <a:bodyPr/>
            <a:lstStyle/>
            <a:p>
              <a:endParaRPr lang="en-US"/>
            </a:p>
          </p:txBody>
        </p:sp>
        <p:grpSp>
          <p:nvGrpSpPr>
            <p:cNvPr id="120850" name="Group 16"/>
            <p:cNvGrpSpPr>
              <a:grpSpLocks/>
            </p:cNvGrpSpPr>
            <p:nvPr/>
          </p:nvGrpSpPr>
          <p:grpSpPr bwMode="auto">
            <a:xfrm>
              <a:off x="459" y="2171"/>
              <a:ext cx="169" cy="96"/>
              <a:chOff x="704" y="1170"/>
              <a:chExt cx="264" cy="131"/>
            </a:xfrm>
          </p:grpSpPr>
          <p:sp>
            <p:nvSpPr>
              <p:cNvPr id="120888" name="Line 17"/>
              <p:cNvSpPr>
                <a:spLocks noChangeShapeType="1"/>
              </p:cNvSpPr>
              <p:nvPr/>
            </p:nvSpPr>
            <p:spPr bwMode="auto">
              <a:xfrm>
                <a:off x="820" y="1172"/>
                <a:ext cx="148" cy="34"/>
              </a:xfrm>
              <a:prstGeom prst="line">
                <a:avLst/>
              </a:prstGeom>
              <a:noFill/>
              <a:ln w="12700">
                <a:solidFill>
                  <a:srgbClr val="FF0000"/>
                </a:solidFill>
                <a:round/>
                <a:headEnd type="none" w="sm" len="sm"/>
                <a:tailEnd type="none" w="sm" len="sm"/>
              </a:ln>
            </p:spPr>
            <p:txBody>
              <a:bodyPr/>
              <a:lstStyle/>
              <a:p>
                <a:endParaRPr lang="en-US"/>
              </a:p>
            </p:txBody>
          </p:sp>
          <p:sp>
            <p:nvSpPr>
              <p:cNvPr id="120889" name="Line 18"/>
              <p:cNvSpPr>
                <a:spLocks noChangeShapeType="1"/>
              </p:cNvSpPr>
              <p:nvPr/>
            </p:nvSpPr>
            <p:spPr bwMode="auto">
              <a:xfrm flipV="1">
                <a:off x="704" y="1170"/>
                <a:ext cx="115" cy="131"/>
              </a:xfrm>
              <a:prstGeom prst="line">
                <a:avLst/>
              </a:prstGeom>
              <a:noFill/>
              <a:ln w="12700">
                <a:solidFill>
                  <a:srgbClr val="FF0000"/>
                </a:solidFill>
                <a:round/>
                <a:headEnd type="none" w="sm" len="sm"/>
                <a:tailEnd type="none" w="sm" len="sm"/>
              </a:ln>
            </p:spPr>
            <p:txBody>
              <a:bodyPr/>
              <a:lstStyle/>
              <a:p>
                <a:endParaRPr lang="en-US"/>
              </a:p>
            </p:txBody>
          </p:sp>
        </p:grpSp>
        <p:grpSp>
          <p:nvGrpSpPr>
            <p:cNvPr id="120851" name="Group 19"/>
            <p:cNvGrpSpPr>
              <a:grpSpLocks/>
            </p:cNvGrpSpPr>
            <p:nvPr/>
          </p:nvGrpSpPr>
          <p:grpSpPr bwMode="auto">
            <a:xfrm>
              <a:off x="455" y="2790"/>
              <a:ext cx="170" cy="96"/>
              <a:chOff x="707" y="1814"/>
              <a:chExt cx="264" cy="131"/>
            </a:xfrm>
          </p:grpSpPr>
          <p:sp>
            <p:nvSpPr>
              <p:cNvPr id="120886" name="Line 20"/>
              <p:cNvSpPr>
                <a:spLocks noChangeShapeType="1"/>
              </p:cNvSpPr>
              <p:nvPr/>
            </p:nvSpPr>
            <p:spPr bwMode="auto">
              <a:xfrm flipV="1">
                <a:off x="856" y="1814"/>
                <a:ext cx="115" cy="131"/>
              </a:xfrm>
              <a:prstGeom prst="line">
                <a:avLst/>
              </a:prstGeom>
              <a:noFill/>
              <a:ln w="12700">
                <a:solidFill>
                  <a:srgbClr val="FFFF00"/>
                </a:solidFill>
                <a:round/>
                <a:headEnd type="none" w="sm" len="sm"/>
                <a:tailEnd type="none" w="sm" len="sm"/>
              </a:ln>
            </p:spPr>
            <p:txBody>
              <a:bodyPr/>
              <a:lstStyle/>
              <a:p>
                <a:endParaRPr lang="en-US"/>
              </a:p>
            </p:txBody>
          </p:sp>
          <p:sp>
            <p:nvSpPr>
              <p:cNvPr id="120887" name="Line 21"/>
              <p:cNvSpPr>
                <a:spLocks noChangeShapeType="1"/>
              </p:cNvSpPr>
              <p:nvPr/>
            </p:nvSpPr>
            <p:spPr bwMode="auto">
              <a:xfrm>
                <a:off x="707" y="1911"/>
                <a:ext cx="148" cy="34"/>
              </a:xfrm>
              <a:prstGeom prst="line">
                <a:avLst/>
              </a:prstGeom>
              <a:noFill/>
              <a:ln w="12700">
                <a:solidFill>
                  <a:srgbClr val="FFFF00"/>
                </a:solidFill>
                <a:round/>
                <a:headEnd type="none" w="sm" len="sm"/>
                <a:tailEnd type="none" w="sm" len="sm"/>
              </a:ln>
            </p:spPr>
            <p:txBody>
              <a:bodyPr/>
              <a:lstStyle/>
              <a:p>
                <a:endParaRPr lang="en-US"/>
              </a:p>
            </p:txBody>
          </p:sp>
        </p:grpSp>
        <p:grpSp>
          <p:nvGrpSpPr>
            <p:cNvPr id="120852" name="Group 22"/>
            <p:cNvGrpSpPr>
              <a:grpSpLocks/>
            </p:cNvGrpSpPr>
            <p:nvPr/>
          </p:nvGrpSpPr>
          <p:grpSpPr bwMode="auto">
            <a:xfrm>
              <a:off x="455" y="3106"/>
              <a:ext cx="170" cy="95"/>
              <a:chOff x="705" y="2334"/>
              <a:chExt cx="264" cy="131"/>
            </a:xfrm>
          </p:grpSpPr>
          <p:sp>
            <p:nvSpPr>
              <p:cNvPr id="120884" name="Line 23"/>
              <p:cNvSpPr>
                <a:spLocks noChangeShapeType="1"/>
              </p:cNvSpPr>
              <p:nvPr/>
            </p:nvSpPr>
            <p:spPr bwMode="auto">
              <a:xfrm flipV="1">
                <a:off x="854" y="2334"/>
                <a:ext cx="115" cy="131"/>
              </a:xfrm>
              <a:prstGeom prst="line">
                <a:avLst/>
              </a:prstGeom>
              <a:noFill/>
              <a:ln w="12700">
                <a:solidFill>
                  <a:srgbClr val="FFFF00"/>
                </a:solidFill>
                <a:round/>
                <a:headEnd type="none" w="sm" len="sm"/>
                <a:tailEnd type="none" w="sm" len="sm"/>
              </a:ln>
            </p:spPr>
            <p:txBody>
              <a:bodyPr/>
              <a:lstStyle/>
              <a:p>
                <a:endParaRPr lang="en-US"/>
              </a:p>
            </p:txBody>
          </p:sp>
          <p:sp>
            <p:nvSpPr>
              <p:cNvPr id="120885" name="Line 24"/>
              <p:cNvSpPr>
                <a:spLocks noChangeShapeType="1"/>
              </p:cNvSpPr>
              <p:nvPr/>
            </p:nvSpPr>
            <p:spPr bwMode="auto">
              <a:xfrm>
                <a:off x="705" y="2431"/>
                <a:ext cx="148" cy="34"/>
              </a:xfrm>
              <a:prstGeom prst="line">
                <a:avLst/>
              </a:prstGeom>
              <a:noFill/>
              <a:ln w="12700">
                <a:solidFill>
                  <a:srgbClr val="FFFF00"/>
                </a:solidFill>
                <a:round/>
                <a:headEnd type="none" w="sm" len="sm"/>
                <a:tailEnd type="none" w="sm" len="sm"/>
              </a:ln>
            </p:spPr>
            <p:txBody>
              <a:bodyPr/>
              <a:lstStyle/>
              <a:p>
                <a:endParaRPr lang="en-US"/>
              </a:p>
            </p:txBody>
          </p:sp>
        </p:grpSp>
        <p:grpSp>
          <p:nvGrpSpPr>
            <p:cNvPr id="120853" name="Group 25"/>
            <p:cNvGrpSpPr>
              <a:grpSpLocks/>
            </p:cNvGrpSpPr>
            <p:nvPr/>
          </p:nvGrpSpPr>
          <p:grpSpPr bwMode="auto">
            <a:xfrm>
              <a:off x="455" y="3351"/>
              <a:ext cx="170" cy="96"/>
              <a:chOff x="706" y="2670"/>
              <a:chExt cx="264" cy="131"/>
            </a:xfrm>
          </p:grpSpPr>
          <p:sp>
            <p:nvSpPr>
              <p:cNvPr id="120882" name="Line 26"/>
              <p:cNvSpPr>
                <a:spLocks noChangeShapeType="1"/>
              </p:cNvSpPr>
              <p:nvPr/>
            </p:nvSpPr>
            <p:spPr bwMode="auto">
              <a:xfrm flipV="1">
                <a:off x="855" y="2670"/>
                <a:ext cx="115" cy="131"/>
              </a:xfrm>
              <a:prstGeom prst="line">
                <a:avLst/>
              </a:prstGeom>
              <a:noFill/>
              <a:ln w="12700">
                <a:solidFill>
                  <a:srgbClr val="FFFF00"/>
                </a:solidFill>
                <a:round/>
                <a:headEnd type="none" w="sm" len="sm"/>
                <a:tailEnd type="none" w="sm" len="sm"/>
              </a:ln>
            </p:spPr>
            <p:txBody>
              <a:bodyPr/>
              <a:lstStyle/>
              <a:p>
                <a:endParaRPr lang="en-US"/>
              </a:p>
            </p:txBody>
          </p:sp>
          <p:sp>
            <p:nvSpPr>
              <p:cNvPr id="120883" name="Line 27"/>
              <p:cNvSpPr>
                <a:spLocks noChangeShapeType="1"/>
              </p:cNvSpPr>
              <p:nvPr/>
            </p:nvSpPr>
            <p:spPr bwMode="auto">
              <a:xfrm>
                <a:off x="706" y="2767"/>
                <a:ext cx="148" cy="34"/>
              </a:xfrm>
              <a:prstGeom prst="line">
                <a:avLst/>
              </a:prstGeom>
              <a:noFill/>
              <a:ln w="12700">
                <a:solidFill>
                  <a:srgbClr val="FFFF00"/>
                </a:solidFill>
                <a:round/>
                <a:headEnd type="none" w="sm" len="sm"/>
                <a:tailEnd type="none" w="sm" len="sm"/>
              </a:ln>
            </p:spPr>
            <p:txBody>
              <a:bodyPr/>
              <a:lstStyle/>
              <a:p>
                <a:endParaRPr lang="en-US"/>
              </a:p>
            </p:txBody>
          </p:sp>
        </p:grpSp>
        <p:grpSp>
          <p:nvGrpSpPr>
            <p:cNvPr id="120854" name="Group 28"/>
            <p:cNvGrpSpPr>
              <a:grpSpLocks/>
            </p:cNvGrpSpPr>
            <p:nvPr/>
          </p:nvGrpSpPr>
          <p:grpSpPr bwMode="auto">
            <a:xfrm>
              <a:off x="455" y="3421"/>
              <a:ext cx="170" cy="96"/>
              <a:chOff x="706" y="2837"/>
              <a:chExt cx="264" cy="131"/>
            </a:xfrm>
          </p:grpSpPr>
          <p:sp>
            <p:nvSpPr>
              <p:cNvPr id="120880" name="Line 29"/>
              <p:cNvSpPr>
                <a:spLocks noChangeShapeType="1"/>
              </p:cNvSpPr>
              <p:nvPr/>
            </p:nvSpPr>
            <p:spPr bwMode="auto">
              <a:xfrm flipV="1">
                <a:off x="855" y="2837"/>
                <a:ext cx="115" cy="131"/>
              </a:xfrm>
              <a:prstGeom prst="line">
                <a:avLst/>
              </a:prstGeom>
              <a:noFill/>
              <a:ln w="12700">
                <a:solidFill>
                  <a:srgbClr val="FFFF00"/>
                </a:solidFill>
                <a:round/>
                <a:headEnd type="none" w="sm" len="sm"/>
                <a:tailEnd type="none" w="sm" len="sm"/>
              </a:ln>
            </p:spPr>
            <p:txBody>
              <a:bodyPr/>
              <a:lstStyle/>
              <a:p>
                <a:endParaRPr lang="en-US"/>
              </a:p>
            </p:txBody>
          </p:sp>
          <p:sp>
            <p:nvSpPr>
              <p:cNvPr id="120881" name="Line 30"/>
              <p:cNvSpPr>
                <a:spLocks noChangeShapeType="1"/>
              </p:cNvSpPr>
              <p:nvPr/>
            </p:nvSpPr>
            <p:spPr bwMode="auto">
              <a:xfrm>
                <a:off x="706" y="2934"/>
                <a:ext cx="148" cy="34"/>
              </a:xfrm>
              <a:prstGeom prst="line">
                <a:avLst/>
              </a:prstGeom>
              <a:noFill/>
              <a:ln w="12700">
                <a:solidFill>
                  <a:srgbClr val="FFFF00"/>
                </a:solidFill>
                <a:round/>
                <a:headEnd type="none" w="sm" len="sm"/>
                <a:tailEnd type="none" w="sm" len="sm"/>
              </a:ln>
            </p:spPr>
            <p:txBody>
              <a:bodyPr/>
              <a:lstStyle/>
              <a:p>
                <a:endParaRPr lang="en-US"/>
              </a:p>
            </p:txBody>
          </p:sp>
        </p:grpSp>
        <p:sp>
          <p:nvSpPr>
            <p:cNvPr id="120855" name="Rectangle 31"/>
            <p:cNvSpPr>
              <a:spLocks noChangeArrowheads="1"/>
            </p:cNvSpPr>
            <p:nvPr/>
          </p:nvSpPr>
          <p:spPr bwMode="auto">
            <a:xfrm>
              <a:off x="-74" y="2189"/>
              <a:ext cx="569" cy="213"/>
            </a:xfrm>
            <a:prstGeom prst="rect">
              <a:avLst/>
            </a:prstGeom>
            <a:noFill/>
            <a:ln w="9525">
              <a:noFill/>
              <a:miter lim="800000"/>
              <a:headEnd/>
              <a:tailEnd/>
            </a:ln>
          </p:spPr>
          <p:txBody>
            <a:bodyPr wrap="none" lIns="84783" tIns="42392" rIns="84783" bIns="42392">
              <a:spAutoFit/>
            </a:bodyPr>
            <a:lstStyle/>
            <a:p>
              <a:pPr defTabSz="841375"/>
              <a:r>
                <a:rPr lang="en-US" sz="1300">
                  <a:latin typeface="Book Antiqua" pitchFamily="18" charset="0"/>
                </a:rPr>
                <a:t>1100 m</a:t>
              </a:r>
            </a:p>
          </p:txBody>
        </p:sp>
        <p:sp>
          <p:nvSpPr>
            <p:cNvPr id="120856" name="Rectangle 32"/>
            <p:cNvSpPr>
              <a:spLocks noChangeArrowheads="1"/>
            </p:cNvSpPr>
            <p:nvPr/>
          </p:nvSpPr>
          <p:spPr bwMode="auto">
            <a:xfrm>
              <a:off x="55" y="3386"/>
              <a:ext cx="433" cy="213"/>
            </a:xfrm>
            <a:prstGeom prst="rect">
              <a:avLst/>
            </a:prstGeom>
            <a:noFill/>
            <a:ln w="9525">
              <a:noFill/>
              <a:miter lim="800000"/>
              <a:headEnd/>
              <a:tailEnd/>
            </a:ln>
          </p:spPr>
          <p:txBody>
            <a:bodyPr wrap="none" lIns="84783" tIns="42392" rIns="84783" bIns="42392">
              <a:spAutoFit/>
            </a:bodyPr>
            <a:lstStyle/>
            <a:p>
              <a:pPr defTabSz="841375"/>
              <a:r>
                <a:rPr lang="en-US" sz="1300">
                  <a:latin typeface="Book Antiqua" pitchFamily="18" charset="0"/>
                </a:rPr>
                <a:t>40 m</a:t>
              </a:r>
            </a:p>
          </p:txBody>
        </p:sp>
        <p:sp>
          <p:nvSpPr>
            <p:cNvPr id="120857" name="Rectangle 33"/>
            <p:cNvSpPr>
              <a:spLocks noChangeArrowheads="1"/>
            </p:cNvSpPr>
            <p:nvPr/>
          </p:nvSpPr>
          <p:spPr bwMode="auto">
            <a:xfrm>
              <a:off x="115" y="3481"/>
              <a:ext cx="364" cy="213"/>
            </a:xfrm>
            <a:prstGeom prst="rect">
              <a:avLst/>
            </a:prstGeom>
            <a:noFill/>
            <a:ln w="9525">
              <a:noFill/>
              <a:miter lim="800000"/>
              <a:headEnd/>
              <a:tailEnd/>
            </a:ln>
          </p:spPr>
          <p:txBody>
            <a:bodyPr wrap="none" lIns="84783" tIns="42392" rIns="84783" bIns="42392">
              <a:spAutoFit/>
            </a:bodyPr>
            <a:lstStyle/>
            <a:p>
              <a:pPr defTabSz="841375"/>
              <a:r>
                <a:rPr lang="en-US" sz="1300">
                  <a:latin typeface="Book Antiqua" pitchFamily="18" charset="0"/>
                </a:rPr>
                <a:t>0 m</a:t>
              </a:r>
            </a:p>
          </p:txBody>
        </p:sp>
        <p:sp>
          <p:nvSpPr>
            <p:cNvPr id="120858" name="Rectangle 34"/>
            <p:cNvSpPr>
              <a:spLocks noChangeArrowheads="1"/>
            </p:cNvSpPr>
            <p:nvPr/>
          </p:nvSpPr>
          <p:spPr bwMode="auto">
            <a:xfrm>
              <a:off x="-13" y="3070"/>
              <a:ext cx="501" cy="213"/>
            </a:xfrm>
            <a:prstGeom prst="rect">
              <a:avLst/>
            </a:prstGeom>
            <a:noFill/>
            <a:ln w="9525">
              <a:noFill/>
              <a:miter lim="800000"/>
              <a:headEnd/>
              <a:tailEnd/>
            </a:ln>
          </p:spPr>
          <p:txBody>
            <a:bodyPr wrap="none" lIns="84783" tIns="42392" rIns="84783" bIns="42392">
              <a:spAutoFit/>
            </a:bodyPr>
            <a:lstStyle/>
            <a:p>
              <a:pPr defTabSz="841375"/>
              <a:r>
                <a:rPr lang="en-US" sz="1300">
                  <a:latin typeface="Book Antiqua" pitchFamily="18" charset="0"/>
                </a:rPr>
                <a:t>310 m</a:t>
              </a:r>
            </a:p>
          </p:txBody>
        </p:sp>
        <p:sp>
          <p:nvSpPr>
            <p:cNvPr id="120859" name="Rectangle 35"/>
            <p:cNvSpPr>
              <a:spLocks noChangeArrowheads="1"/>
            </p:cNvSpPr>
            <p:nvPr/>
          </p:nvSpPr>
          <p:spPr bwMode="auto">
            <a:xfrm>
              <a:off x="-13" y="2755"/>
              <a:ext cx="501" cy="213"/>
            </a:xfrm>
            <a:prstGeom prst="rect">
              <a:avLst/>
            </a:prstGeom>
            <a:noFill/>
            <a:ln w="9525">
              <a:noFill/>
              <a:miter lim="800000"/>
              <a:headEnd/>
              <a:tailEnd/>
            </a:ln>
          </p:spPr>
          <p:txBody>
            <a:bodyPr wrap="none" lIns="84783" tIns="42392" rIns="84783" bIns="42392">
              <a:spAutoFit/>
            </a:bodyPr>
            <a:lstStyle/>
            <a:p>
              <a:pPr defTabSz="841375"/>
              <a:r>
                <a:rPr lang="en-US" sz="1300">
                  <a:latin typeface="Book Antiqua" pitchFamily="18" charset="0"/>
                </a:rPr>
                <a:t>670 m</a:t>
              </a:r>
            </a:p>
          </p:txBody>
        </p:sp>
        <p:sp>
          <p:nvSpPr>
            <p:cNvPr id="120860" name="Rectangle 36"/>
            <p:cNvSpPr>
              <a:spLocks noChangeArrowheads="1"/>
            </p:cNvSpPr>
            <p:nvPr/>
          </p:nvSpPr>
          <p:spPr bwMode="auto">
            <a:xfrm>
              <a:off x="1073" y="3746"/>
              <a:ext cx="612" cy="213"/>
            </a:xfrm>
            <a:prstGeom prst="rect">
              <a:avLst/>
            </a:prstGeom>
            <a:noFill/>
            <a:ln w="9525">
              <a:noFill/>
              <a:miter lim="800000"/>
              <a:headEnd/>
              <a:tailEnd/>
            </a:ln>
          </p:spPr>
          <p:txBody>
            <a:bodyPr wrap="none" lIns="84783" tIns="42392" rIns="84783" bIns="42392">
              <a:spAutoFit/>
            </a:bodyPr>
            <a:lstStyle/>
            <a:p>
              <a:pPr defTabSz="841375"/>
              <a:r>
                <a:rPr lang="en-US" sz="1300">
                  <a:solidFill>
                    <a:srgbClr val="FFFF00"/>
                  </a:solidFill>
                  <a:latin typeface="Book Antiqua" pitchFamily="18" charset="0"/>
                </a:rPr>
                <a:t>80 Cells</a:t>
              </a:r>
            </a:p>
          </p:txBody>
        </p:sp>
        <p:sp>
          <p:nvSpPr>
            <p:cNvPr id="120861" name="Rectangle 37"/>
            <p:cNvSpPr>
              <a:spLocks noChangeArrowheads="1"/>
            </p:cNvSpPr>
            <p:nvPr/>
          </p:nvSpPr>
          <p:spPr bwMode="auto">
            <a:xfrm>
              <a:off x="2957" y="3587"/>
              <a:ext cx="441" cy="362"/>
            </a:xfrm>
            <a:prstGeom prst="rect">
              <a:avLst/>
            </a:prstGeom>
            <a:noFill/>
            <a:ln w="9525">
              <a:noFill/>
              <a:miter lim="800000"/>
              <a:headEnd/>
              <a:tailEnd/>
            </a:ln>
          </p:spPr>
          <p:txBody>
            <a:bodyPr wrap="none" lIns="84783" tIns="42392" rIns="84783" bIns="42392">
              <a:spAutoFit/>
            </a:bodyPr>
            <a:lstStyle/>
            <a:p>
              <a:pPr defTabSz="841375"/>
              <a:r>
                <a:rPr lang="en-US" sz="1300">
                  <a:solidFill>
                    <a:srgbClr val="FFFF00"/>
                  </a:solidFill>
                  <a:latin typeface="Book Antiqua" pitchFamily="18" charset="0"/>
                </a:rPr>
                <a:t>30</a:t>
              </a:r>
            </a:p>
            <a:p>
              <a:pPr defTabSz="841375"/>
              <a:r>
                <a:rPr lang="en-US" sz="1300">
                  <a:solidFill>
                    <a:srgbClr val="FFFF00"/>
                  </a:solidFill>
                  <a:latin typeface="Book Antiqua" pitchFamily="18" charset="0"/>
                </a:rPr>
                <a:t>Cells</a:t>
              </a:r>
            </a:p>
          </p:txBody>
        </p:sp>
        <p:sp>
          <p:nvSpPr>
            <p:cNvPr id="127014" name="AutoShape 38"/>
            <p:cNvSpPr>
              <a:spLocks noChangeArrowheads="1"/>
            </p:cNvSpPr>
            <p:nvPr/>
          </p:nvSpPr>
          <p:spPr bwMode="auto">
            <a:xfrm>
              <a:off x="472" y="1937"/>
              <a:ext cx="2838" cy="1014"/>
            </a:xfrm>
            <a:prstGeom prst="leftArrow">
              <a:avLst>
                <a:gd name="adj1" fmla="val 50000"/>
                <a:gd name="adj2" fmla="val 135301"/>
              </a:avLst>
            </a:prstGeom>
            <a:solidFill>
              <a:srgbClr val="F1FDB7"/>
            </a:solidFill>
            <a:ln w="12700">
              <a:solidFill>
                <a:schemeClr val="bg2"/>
              </a:solidFill>
              <a:miter lim="800000"/>
              <a:headEnd/>
              <a:tailEnd/>
            </a:ln>
            <a:effectLst>
              <a:outerShdw dist="53882" dir="2700000" algn="ctr" rotWithShape="0">
                <a:schemeClr val="folHlink"/>
              </a:outerShdw>
            </a:effectLst>
          </p:spPr>
          <p:txBody>
            <a:bodyPr wrap="none" lIns="84783" tIns="42392" rIns="84783" bIns="42392">
              <a:spAutoFit/>
            </a:bodyPr>
            <a:lstStyle/>
            <a:p>
              <a:pPr defTabSz="841375">
                <a:defRPr/>
              </a:pPr>
              <a:r>
                <a:rPr lang="en-US" sz="1300" b="1">
                  <a:solidFill>
                    <a:schemeClr val="bg2"/>
                  </a:solidFill>
                  <a:latin typeface="Book Antiqua" pitchFamily="18" charset="0"/>
                </a:rPr>
                <a:t>123 Gas Species</a:t>
              </a:r>
            </a:p>
            <a:p>
              <a:pPr defTabSz="841375">
                <a:defRPr/>
              </a:pPr>
              <a:r>
                <a:rPr lang="en-US" sz="1300" b="1">
                  <a:solidFill>
                    <a:schemeClr val="bg2"/>
                  </a:solidFill>
                  <a:latin typeface="Book Antiqua" pitchFamily="18" charset="0"/>
                </a:rPr>
                <a:t>296 Aerosols: 37 species, 8 sizes</a:t>
              </a:r>
            </a:p>
            <a:p>
              <a:pPr defTabSz="841375">
                <a:defRPr/>
              </a:pPr>
              <a:r>
                <a:rPr lang="en-US" sz="1300" b="1">
                  <a:solidFill>
                    <a:schemeClr val="bg2"/>
                  </a:solidFill>
                  <a:latin typeface="Book Antiqua" pitchFamily="18" charset="0"/>
                </a:rPr>
                <a:t>361 Reactions</a:t>
              </a:r>
            </a:p>
          </p:txBody>
        </p:sp>
        <p:sp>
          <p:nvSpPr>
            <p:cNvPr id="120863" name="Line 39"/>
            <p:cNvSpPr>
              <a:spLocks noChangeShapeType="1"/>
            </p:cNvSpPr>
            <p:nvPr/>
          </p:nvSpPr>
          <p:spPr bwMode="auto">
            <a:xfrm>
              <a:off x="534" y="2172"/>
              <a:ext cx="0" cy="1264"/>
            </a:xfrm>
            <a:prstGeom prst="line">
              <a:avLst/>
            </a:prstGeom>
            <a:noFill/>
            <a:ln w="12700">
              <a:solidFill>
                <a:srgbClr val="FF0000"/>
              </a:solidFill>
              <a:prstDash val="sysDot"/>
              <a:round/>
              <a:headEnd type="none" w="sm" len="sm"/>
              <a:tailEnd type="none" w="sm" len="sm"/>
            </a:ln>
          </p:spPr>
          <p:txBody>
            <a:bodyPr/>
            <a:lstStyle/>
            <a:p>
              <a:endParaRPr lang="en-US"/>
            </a:p>
          </p:txBody>
        </p:sp>
        <p:grpSp>
          <p:nvGrpSpPr>
            <p:cNvPr id="120864" name="Group 40"/>
            <p:cNvGrpSpPr>
              <a:grpSpLocks/>
            </p:cNvGrpSpPr>
            <p:nvPr/>
          </p:nvGrpSpPr>
          <p:grpSpPr bwMode="auto">
            <a:xfrm>
              <a:off x="462" y="3429"/>
              <a:ext cx="170" cy="96"/>
              <a:chOff x="708" y="2891"/>
              <a:chExt cx="264" cy="131"/>
            </a:xfrm>
          </p:grpSpPr>
          <p:sp>
            <p:nvSpPr>
              <p:cNvPr id="120878" name="Line 41"/>
              <p:cNvSpPr>
                <a:spLocks noChangeShapeType="1"/>
              </p:cNvSpPr>
              <p:nvPr/>
            </p:nvSpPr>
            <p:spPr bwMode="auto">
              <a:xfrm>
                <a:off x="824" y="2893"/>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120879" name="Line 42"/>
              <p:cNvSpPr>
                <a:spLocks noChangeShapeType="1"/>
              </p:cNvSpPr>
              <p:nvPr/>
            </p:nvSpPr>
            <p:spPr bwMode="auto">
              <a:xfrm flipV="1">
                <a:off x="708" y="2891"/>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grpSp>
          <p:nvGrpSpPr>
            <p:cNvPr id="120865" name="Group 43"/>
            <p:cNvGrpSpPr>
              <a:grpSpLocks/>
            </p:cNvGrpSpPr>
            <p:nvPr/>
          </p:nvGrpSpPr>
          <p:grpSpPr bwMode="auto">
            <a:xfrm>
              <a:off x="455" y="2755"/>
              <a:ext cx="170" cy="95"/>
              <a:chOff x="710" y="1776"/>
              <a:chExt cx="264" cy="131"/>
            </a:xfrm>
          </p:grpSpPr>
          <p:sp>
            <p:nvSpPr>
              <p:cNvPr id="120876" name="Line 44"/>
              <p:cNvSpPr>
                <a:spLocks noChangeShapeType="1"/>
              </p:cNvSpPr>
              <p:nvPr/>
            </p:nvSpPr>
            <p:spPr bwMode="auto">
              <a:xfrm>
                <a:off x="826" y="1778"/>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120877" name="Line 45"/>
              <p:cNvSpPr>
                <a:spLocks noChangeShapeType="1"/>
              </p:cNvSpPr>
              <p:nvPr/>
            </p:nvSpPr>
            <p:spPr bwMode="auto">
              <a:xfrm flipV="1">
                <a:off x="710" y="1776"/>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grpSp>
          <p:nvGrpSpPr>
            <p:cNvPr id="120866" name="Group 46"/>
            <p:cNvGrpSpPr>
              <a:grpSpLocks/>
            </p:cNvGrpSpPr>
            <p:nvPr/>
          </p:nvGrpSpPr>
          <p:grpSpPr bwMode="auto">
            <a:xfrm>
              <a:off x="455" y="3386"/>
              <a:ext cx="170" cy="97"/>
              <a:chOff x="712" y="2800"/>
              <a:chExt cx="264" cy="131"/>
            </a:xfrm>
          </p:grpSpPr>
          <p:sp>
            <p:nvSpPr>
              <p:cNvPr id="120874" name="Line 47"/>
              <p:cNvSpPr>
                <a:spLocks noChangeShapeType="1"/>
              </p:cNvSpPr>
              <p:nvPr/>
            </p:nvSpPr>
            <p:spPr bwMode="auto">
              <a:xfrm>
                <a:off x="828" y="2802"/>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120875" name="Line 48"/>
              <p:cNvSpPr>
                <a:spLocks noChangeShapeType="1"/>
              </p:cNvSpPr>
              <p:nvPr/>
            </p:nvSpPr>
            <p:spPr bwMode="auto">
              <a:xfrm flipV="1">
                <a:off x="712" y="2800"/>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grpSp>
          <p:nvGrpSpPr>
            <p:cNvPr id="120867" name="Group 49"/>
            <p:cNvGrpSpPr>
              <a:grpSpLocks/>
            </p:cNvGrpSpPr>
            <p:nvPr/>
          </p:nvGrpSpPr>
          <p:grpSpPr bwMode="auto">
            <a:xfrm>
              <a:off x="455" y="3070"/>
              <a:ext cx="170" cy="96"/>
              <a:chOff x="709" y="2300"/>
              <a:chExt cx="264" cy="131"/>
            </a:xfrm>
          </p:grpSpPr>
          <p:sp>
            <p:nvSpPr>
              <p:cNvPr id="120872" name="Line 50"/>
              <p:cNvSpPr>
                <a:spLocks noChangeShapeType="1"/>
              </p:cNvSpPr>
              <p:nvPr/>
            </p:nvSpPr>
            <p:spPr bwMode="auto">
              <a:xfrm>
                <a:off x="825" y="2302"/>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120873" name="Line 51"/>
              <p:cNvSpPr>
                <a:spLocks noChangeShapeType="1"/>
              </p:cNvSpPr>
              <p:nvPr/>
            </p:nvSpPr>
            <p:spPr bwMode="auto">
              <a:xfrm flipV="1">
                <a:off x="709" y="2300"/>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grpSp>
          <p:nvGrpSpPr>
            <p:cNvPr id="120868" name="Group 52"/>
            <p:cNvGrpSpPr>
              <a:grpSpLocks/>
            </p:cNvGrpSpPr>
            <p:nvPr/>
          </p:nvGrpSpPr>
          <p:grpSpPr bwMode="auto">
            <a:xfrm>
              <a:off x="455" y="3316"/>
              <a:ext cx="170" cy="95"/>
              <a:chOff x="711" y="2632"/>
              <a:chExt cx="264" cy="131"/>
            </a:xfrm>
          </p:grpSpPr>
          <p:sp>
            <p:nvSpPr>
              <p:cNvPr id="120870" name="Line 53"/>
              <p:cNvSpPr>
                <a:spLocks noChangeShapeType="1"/>
              </p:cNvSpPr>
              <p:nvPr/>
            </p:nvSpPr>
            <p:spPr bwMode="auto">
              <a:xfrm>
                <a:off x="827" y="2634"/>
                <a:ext cx="148" cy="34"/>
              </a:xfrm>
              <a:prstGeom prst="line">
                <a:avLst/>
              </a:prstGeom>
              <a:noFill/>
              <a:ln w="12700">
                <a:solidFill>
                  <a:srgbClr val="FFFF00"/>
                </a:solidFill>
                <a:prstDash val="sysDot"/>
                <a:round/>
                <a:headEnd type="none" w="sm" len="sm"/>
                <a:tailEnd type="none" w="sm" len="sm"/>
              </a:ln>
            </p:spPr>
            <p:txBody>
              <a:bodyPr/>
              <a:lstStyle/>
              <a:p>
                <a:endParaRPr lang="en-US"/>
              </a:p>
            </p:txBody>
          </p:sp>
          <p:sp>
            <p:nvSpPr>
              <p:cNvPr id="120871" name="Line 54"/>
              <p:cNvSpPr>
                <a:spLocks noChangeShapeType="1"/>
              </p:cNvSpPr>
              <p:nvPr/>
            </p:nvSpPr>
            <p:spPr bwMode="auto">
              <a:xfrm flipV="1">
                <a:off x="711" y="2632"/>
                <a:ext cx="115" cy="131"/>
              </a:xfrm>
              <a:prstGeom prst="line">
                <a:avLst/>
              </a:prstGeom>
              <a:noFill/>
              <a:ln w="12700">
                <a:solidFill>
                  <a:srgbClr val="FFFF00"/>
                </a:solidFill>
                <a:prstDash val="sysDot"/>
                <a:round/>
                <a:headEnd type="none" w="sm" len="sm"/>
                <a:tailEnd type="none" w="sm" len="sm"/>
              </a:ln>
            </p:spPr>
            <p:txBody>
              <a:bodyPr/>
              <a:lstStyle/>
              <a:p>
                <a:endParaRPr lang="en-US"/>
              </a:p>
            </p:txBody>
          </p:sp>
        </p:grpSp>
        <p:sp>
          <p:nvSpPr>
            <p:cNvPr id="120869" name="Rectangle 55"/>
            <p:cNvSpPr>
              <a:spLocks noChangeArrowheads="1"/>
            </p:cNvSpPr>
            <p:nvPr/>
          </p:nvSpPr>
          <p:spPr bwMode="auto">
            <a:xfrm>
              <a:off x="721" y="3932"/>
              <a:ext cx="1354" cy="211"/>
            </a:xfrm>
            <a:prstGeom prst="rect">
              <a:avLst/>
            </a:prstGeom>
            <a:noFill/>
            <a:ln w="9525">
              <a:noFill/>
              <a:miter lim="800000"/>
              <a:headEnd/>
              <a:tailEnd/>
            </a:ln>
          </p:spPr>
          <p:txBody>
            <a:bodyPr wrap="none" lIns="84783" tIns="42392" rIns="84783" bIns="42392">
              <a:spAutoFit/>
            </a:bodyPr>
            <a:lstStyle/>
            <a:p>
              <a:pPr defTabSz="841375"/>
              <a:r>
                <a:rPr lang="en-US" sz="1300">
                  <a:solidFill>
                    <a:srgbClr val="FFFF00"/>
                  </a:solidFill>
                  <a:latin typeface="Book Antiqua" pitchFamily="18" charset="0"/>
                </a:rPr>
                <a:t>Each Cell:  5 x 5 km</a:t>
              </a:r>
              <a:r>
                <a:rPr lang="en-US" sz="1300" baseline="30000">
                  <a:solidFill>
                    <a:srgbClr val="FFFF00"/>
                  </a:solidFill>
                  <a:latin typeface="Book Antiqua" pitchFamily="18" charset="0"/>
                </a:rPr>
                <a:t>2</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122237" y="163513"/>
            <a:ext cx="8907463" cy="608012"/>
          </a:xfrm>
        </p:spPr>
        <p:txBody>
          <a:bodyPr lIns="91414" tIns="45707" rIns="91414" bIns="45707"/>
          <a:lstStyle/>
          <a:p>
            <a:pPr defTabSz="992188" eaLnBrk="1" hangingPunct="1">
              <a:defRPr/>
            </a:pPr>
            <a:r>
              <a:rPr dirty="0"/>
              <a:t>CMAQ Model</a:t>
            </a:r>
          </a:p>
        </p:txBody>
      </p:sp>
      <p:sp>
        <p:nvSpPr>
          <p:cNvPr id="136196" name="Rectangle 3"/>
          <p:cNvSpPr>
            <a:spLocks noGrp="1" noChangeArrowheads="1"/>
          </p:cNvSpPr>
          <p:nvPr>
            <p:ph type="body" sz="half" idx="4294967295"/>
          </p:nvPr>
        </p:nvSpPr>
        <p:spPr>
          <a:xfrm>
            <a:off x="457200" y="914400"/>
            <a:ext cx="7620000" cy="5181600"/>
          </a:xfrm>
          <a:noFill/>
        </p:spPr>
        <p:txBody>
          <a:bodyPr/>
          <a:lstStyle/>
          <a:p>
            <a:pPr>
              <a:spcAft>
                <a:spcPct val="20000"/>
              </a:spcAft>
              <a:buFontTx/>
              <a:buNone/>
            </a:pPr>
            <a:r>
              <a:rPr lang="en-US" smtClean="0">
                <a:effectLst/>
              </a:rPr>
              <a:t>Community Multiscale Air Quality Model (CMAQ)</a:t>
            </a:r>
          </a:p>
          <a:p>
            <a:pPr>
              <a:spcAft>
                <a:spcPct val="20000"/>
              </a:spcAft>
            </a:pPr>
            <a:r>
              <a:rPr lang="en-US" smtClean="0">
                <a:effectLst/>
              </a:rPr>
              <a:t>Widespread use in air </a:t>
            </a:r>
            <a:br>
              <a:rPr lang="en-US" smtClean="0">
                <a:effectLst/>
              </a:rPr>
            </a:br>
            <a:r>
              <a:rPr lang="en-US" smtClean="0">
                <a:effectLst/>
              </a:rPr>
              <a:t>quality modeling community</a:t>
            </a:r>
          </a:p>
          <a:p>
            <a:pPr>
              <a:spcAft>
                <a:spcPct val="20000"/>
              </a:spcAft>
            </a:pPr>
            <a:r>
              <a:rPr lang="en-US" smtClean="0">
                <a:effectLst/>
              </a:rPr>
              <a:t>Adapted to model entire US</a:t>
            </a:r>
          </a:p>
          <a:p>
            <a:pPr>
              <a:spcAft>
                <a:spcPct val="20000"/>
              </a:spcAft>
            </a:pPr>
            <a:r>
              <a:rPr lang="en-US" smtClean="0">
                <a:effectLst/>
              </a:rPr>
              <a:t>Modular chemical mechanisms</a:t>
            </a:r>
          </a:p>
          <a:p>
            <a:pPr lvl="1">
              <a:spcAft>
                <a:spcPct val="20000"/>
              </a:spcAft>
            </a:pPr>
            <a:r>
              <a:rPr lang="en-US" smtClean="0">
                <a:effectLst/>
              </a:rPr>
              <a:t>CBIV, SAPRC99, CB05</a:t>
            </a:r>
          </a:p>
          <a:p>
            <a:pPr>
              <a:spcAft>
                <a:spcPct val="20000"/>
              </a:spcAft>
            </a:pPr>
            <a:r>
              <a:rPr lang="en-US" smtClean="0">
                <a:effectLst/>
              </a:rPr>
              <a:t>Modal approach to PM formation</a:t>
            </a:r>
          </a:p>
          <a:p>
            <a:pPr>
              <a:spcAft>
                <a:spcPct val="20000"/>
              </a:spcAft>
            </a:pPr>
            <a:r>
              <a:rPr lang="en-US" smtClean="0">
                <a:effectLst/>
              </a:rPr>
              <a:t>Emissions readily available </a:t>
            </a:r>
            <a:br>
              <a:rPr lang="en-US" smtClean="0">
                <a:effectLst/>
              </a:rPr>
            </a:br>
            <a:r>
              <a:rPr lang="en-US" smtClean="0">
                <a:effectLst/>
              </a:rPr>
              <a:t>from USEPA</a:t>
            </a:r>
          </a:p>
        </p:txBody>
      </p:sp>
      <p:pic>
        <p:nvPicPr>
          <p:cNvPr id="136197" name="Object 1"/>
          <p:cNvPicPr>
            <a:picLocks noChangeAspect="1" noChangeArrowheads="1"/>
          </p:cNvPicPr>
          <p:nvPr/>
        </p:nvPicPr>
        <p:blipFill>
          <a:blip r:embed="rId3"/>
          <a:srcRect l="-2068" t="-192" b="-1537"/>
          <a:stretch>
            <a:fillRect/>
          </a:stretch>
        </p:blipFill>
        <p:spPr bwMode="auto">
          <a:xfrm>
            <a:off x="6248400" y="1447800"/>
            <a:ext cx="2268538" cy="2214563"/>
          </a:xfrm>
          <a:prstGeom prst="rect">
            <a:avLst/>
          </a:prstGeom>
          <a:noFill/>
          <a:ln w="9525">
            <a:noFill/>
            <a:miter lim="800000"/>
            <a:headEnd/>
            <a:tailEnd/>
          </a:ln>
        </p:spPr>
      </p:pic>
      <p:pic>
        <p:nvPicPr>
          <p:cNvPr id="136198" name="Picture 4"/>
          <p:cNvPicPr>
            <a:picLocks noChangeAspect="1" noChangeArrowheads="1"/>
          </p:cNvPicPr>
          <p:nvPr/>
        </p:nvPicPr>
        <p:blipFill>
          <a:blip r:embed="rId4"/>
          <a:srcRect/>
          <a:stretch>
            <a:fillRect/>
          </a:stretch>
        </p:blipFill>
        <p:spPr bwMode="auto">
          <a:xfrm>
            <a:off x="5351463" y="3886200"/>
            <a:ext cx="3563937" cy="250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122237" y="163513"/>
            <a:ext cx="8907463" cy="608012"/>
          </a:xfrm>
        </p:spPr>
        <p:txBody>
          <a:bodyPr lIns="91414" tIns="45707" rIns="91414" bIns="45707"/>
          <a:lstStyle/>
          <a:p>
            <a:pPr defTabSz="992188" eaLnBrk="1" hangingPunct="1">
              <a:defRPr/>
            </a:pPr>
            <a:r>
              <a:rPr dirty="0"/>
              <a:t>California Model Inputs</a:t>
            </a:r>
          </a:p>
        </p:txBody>
      </p:sp>
      <p:sp>
        <p:nvSpPr>
          <p:cNvPr id="126979" name="Rectangle 3"/>
          <p:cNvSpPr>
            <a:spLocks noGrp="1" noChangeArrowheads="1"/>
          </p:cNvSpPr>
          <p:nvPr>
            <p:ph type="body" sz="half" idx="4294967295"/>
          </p:nvPr>
        </p:nvSpPr>
        <p:spPr>
          <a:xfrm>
            <a:off x="457200" y="914400"/>
            <a:ext cx="7620000" cy="5181600"/>
          </a:xfrm>
        </p:spPr>
        <p:txBody>
          <a:bodyPr/>
          <a:lstStyle/>
          <a:p>
            <a:pPr marL="0" indent="0" defTabSz="992188" eaLnBrk="1" hangingPunct="1">
              <a:buFont typeface="Wingdings" pitchFamily="2" charset="2"/>
              <a:buNone/>
              <a:defRPr/>
            </a:pPr>
            <a:r>
              <a:rPr lang="en-US" u="sng" dirty="0" smtClean="0">
                <a:effectLst/>
              </a:rPr>
              <a:t>Meteorological Conditions:</a:t>
            </a:r>
          </a:p>
          <a:p>
            <a:pPr marL="339725" indent="-339725" defTabSz="992188" eaLnBrk="1" hangingPunct="1">
              <a:defRPr/>
            </a:pPr>
            <a:r>
              <a:rPr lang="en-US" dirty="0" smtClean="0">
                <a:effectLst/>
              </a:rPr>
              <a:t>Typical meteorological episodes:</a:t>
            </a:r>
            <a:br>
              <a:rPr lang="en-US" dirty="0" smtClean="0">
                <a:effectLst/>
              </a:rPr>
            </a:br>
            <a:r>
              <a:rPr lang="en-US" dirty="0" smtClean="0">
                <a:effectLst/>
              </a:rPr>
              <a:t>summer (</a:t>
            </a:r>
            <a:r>
              <a:rPr lang="en-US" dirty="0" err="1" smtClean="0">
                <a:effectLst/>
              </a:rPr>
              <a:t>SoCal</a:t>
            </a:r>
            <a:r>
              <a:rPr lang="en-US" dirty="0" smtClean="0">
                <a:effectLst/>
              </a:rPr>
              <a:t>, SJV), winter (SJV)</a:t>
            </a:r>
          </a:p>
          <a:p>
            <a:pPr marL="339725" indent="-339725" defTabSz="992188" eaLnBrk="1" hangingPunct="1">
              <a:defRPr/>
            </a:pPr>
            <a:r>
              <a:rPr lang="en-US" dirty="0" smtClean="0">
                <a:effectLst/>
              </a:rPr>
              <a:t>Model resolution of 4-5km </a:t>
            </a:r>
          </a:p>
          <a:p>
            <a:pPr marL="0" indent="0" defTabSz="992188" eaLnBrk="1" hangingPunct="1">
              <a:buFont typeface="Wingdings" pitchFamily="2" charset="2"/>
              <a:buNone/>
              <a:defRPr/>
            </a:pPr>
            <a:endParaRPr lang="en-US" dirty="0" smtClean="0">
              <a:effectLst/>
            </a:endParaRPr>
          </a:p>
          <a:p>
            <a:pPr marL="0" indent="0" defTabSz="992188" eaLnBrk="1" hangingPunct="1">
              <a:buFont typeface="Wingdings" pitchFamily="2" charset="2"/>
              <a:buNone/>
              <a:defRPr/>
            </a:pPr>
            <a:r>
              <a:rPr lang="en-US" u="sng" dirty="0" smtClean="0">
                <a:effectLst/>
              </a:rPr>
              <a:t>Emissions:</a:t>
            </a:r>
          </a:p>
          <a:p>
            <a:pPr marL="339725" indent="-339725" defTabSz="992188" eaLnBrk="1" hangingPunct="1">
              <a:defRPr/>
            </a:pPr>
            <a:r>
              <a:rPr lang="en-US" dirty="0" smtClean="0">
                <a:effectLst/>
              </a:rPr>
              <a:t>Spatial and temporal resolution</a:t>
            </a:r>
            <a:br>
              <a:rPr lang="en-US" dirty="0" smtClean="0">
                <a:effectLst/>
              </a:rPr>
            </a:br>
            <a:r>
              <a:rPr lang="en-US" dirty="0" smtClean="0">
                <a:effectLst/>
              </a:rPr>
              <a:t>tied to meteorology</a:t>
            </a:r>
          </a:p>
          <a:p>
            <a:pPr marL="339725" indent="-339725" defTabSz="992188" eaLnBrk="1" hangingPunct="1">
              <a:defRPr/>
            </a:pPr>
            <a:r>
              <a:rPr lang="en-US" dirty="0" smtClean="0">
                <a:effectLst/>
              </a:rPr>
              <a:t>Detailed emissions apportionment </a:t>
            </a:r>
            <a:br>
              <a:rPr lang="en-US" dirty="0" smtClean="0">
                <a:effectLst/>
              </a:rPr>
            </a:br>
            <a:r>
              <a:rPr lang="en-US" dirty="0" smtClean="0">
                <a:effectLst/>
              </a:rPr>
              <a:t>based on Standard Classification </a:t>
            </a:r>
            <a:br>
              <a:rPr lang="en-US" dirty="0" smtClean="0">
                <a:effectLst/>
              </a:rPr>
            </a:br>
            <a:r>
              <a:rPr lang="en-US" dirty="0" smtClean="0">
                <a:effectLst/>
              </a:rPr>
              <a:t>Code (SCC) </a:t>
            </a:r>
          </a:p>
          <a:p>
            <a:pPr marL="339725" indent="-339725" defTabSz="992188" eaLnBrk="1" hangingPunct="1">
              <a:defRPr/>
            </a:pPr>
            <a:r>
              <a:rPr lang="en-US" dirty="0" smtClean="0">
                <a:effectLst/>
              </a:rPr>
              <a:t>In-house emissions modeling</a:t>
            </a:r>
            <a:br>
              <a:rPr lang="en-US" dirty="0" smtClean="0">
                <a:effectLst/>
              </a:rPr>
            </a:br>
            <a:r>
              <a:rPr lang="en-US" dirty="0" smtClean="0">
                <a:effectLst/>
              </a:rPr>
              <a:t>tools</a:t>
            </a:r>
          </a:p>
          <a:p>
            <a:pPr marL="339725" indent="-339725" defTabSz="992188" eaLnBrk="1" hangingPunct="1">
              <a:defRPr/>
            </a:pPr>
            <a:endParaRPr lang="en-US" dirty="0" smtClean="0">
              <a:effectLst/>
            </a:endParaRPr>
          </a:p>
        </p:txBody>
      </p:sp>
      <p:pic>
        <p:nvPicPr>
          <p:cNvPr id="138245" name="Picture 57" descr="temperature.jpg"/>
          <p:cNvPicPr>
            <a:picLocks noChangeAspect="1"/>
          </p:cNvPicPr>
          <p:nvPr/>
        </p:nvPicPr>
        <p:blipFill>
          <a:blip r:embed="rId3"/>
          <a:srcRect/>
          <a:stretch>
            <a:fillRect/>
          </a:stretch>
        </p:blipFill>
        <p:spPr bwMode="auto">
          <a:xfrm>
            <a:off x="5638800" y="762000"/>
            <a:ext cx="3340100" cy="2855913"/>
          </a:xfrm>
          <a:prstGeom prst="rect">
            <a:avLst/>
          </a:prstGeom>
          <a:noFill/>
          <a:ln w="9525">
            <a:noFill/>
            <a:miter lim="800000"/>
            <a:headEnd/>
            <a:tailEnd/>
          </a:ln>
        </p:spPr>
      </p:pic>
      <p:pic>
        <p:nvPicPr>
          <p:cNvPr id="138246" name="Picture 55" descr="emissions_CO_CCOS_4k.jpg"/>
          <p:cNvPicPr>
            <a:picLocks noChangeAspect="1"/>
          </p:cNvPicPr>
          <p:nvPr/>
        </p:nvPicPr>
        <p:blipFill>
          <a:blip r:embed="rId4"/>
          <a:srcRect/>
          <a:stretch>
            <a:fillRect/>
          </a:stretch>
        </p:blipFill>
        <p:spPr bwMode="auto">
          <a:xfrm>
            <a:off x="5880100" y="3124200"/>
            <a:ext cx="3340100" cy="2855913"/>
          </a:xfrm>
          <a:prstGeom prst="rect">
            <a:avLst/>
          </a:prstGeom>
          <a:noFill/>
          <a:ln w="9525">
            <a:noFill/>
            <a:miter lim="800000"/>
            <a:headEnd/>
            <a:tailEnd/>
          </a:ln>
        </p:spPr>
      </p:pic>
      <p:pic>
        <p:nvPicPr>
          <p:cNvPr id="138247" name="Picture 9" descr="socab-marc"/>
          <p:cNvPicPr>
            <a:picLocks noChangeAspect="1" noChangeArrowheads="1"/>
          </p:cNvPicPr>
          <p:nvPr/>
        </p:nvPicPr>
        <p:blipFill>
          <a:blip r:embed="rId5"/>
          <a:srcRect/>
          <a:stretch>
            <a:fillRect/>
          </a:stretch>
        </p:blipFill>
        <p:spPr bwMode="auto">
          <a:xfrm>
            <a:off x="4892675" y="5187950"/>
            <a:ext cx="2879725" cy="136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122237" y="163513"/>
            <a:ext cx="8907463" cy="608012"/>
          </a:xfrm>
        </p:spPr>
        <p:txBody>
          <a:bodyPr lIns="91414" tIns="45707" rIns="91414" bIns="45707"/>
          <a:lstStyle/>
          <a:p>
            <a:pPr defTabSz="992188" eaLnBrk="1" hangingPunct="1">
              <a:defRPr/>
            </a:pPr>
            <a:r>
              <a:rPr dirty="0"/>
              <a:t>Eastern US Model Inputs</a:t>
            </a:r>
          </a:p>
        </p:txBody>
      </p:sp>
      <p:sp>
        <p:nvSpPr>
          <p:cNvPr id="126979" name="Rectangle 3"/>
          <p:cNvSpPr>
            <a:spLocks noGrp="1" noChangeArrowheads="1"/>
          </p:cNvSpPr>
          <p:nvPr>
            <p:ph type="body" sz="half" idx="4294967295"/>
          </p:nvPr>
        </p:nvSpPr>
        <p:spPr>
          <a:xfrm>
            <a:off x="457200" y="914400"/>
            <a:ext cx="7620000" cy="5181600"/>
          </a:xfrm>
        </p:spPr>
        <p:txBody>
          <a:bodyPr/>
          <a:lstStyle/>
          <a:p>
            <a:pPr marL="0" indent="0" defTabSz="992188" eaLnBrk="1" hangingPunct="1">
              <a:buFont typeface="Wingdings" pitchFamily="2" charset="2"/>
              <a:buNone/>
              <a:defRPr/>
            </a:pPr>
            <a:r>
              <a:rPr lang="en-US" u="sng" dirty="0" smtClean="0">
                <a:effectLst/>
              </a:rPr>
              <a:t>Meteorological Conditions:</a:t>
            </a:r>
          </a:p>
          <a:p>
            <a:pPr marL="339725" indent="-339725" defTabSz="992188" eaLnBrk="1" hangingPunct="1">
              <a:defRPr/>
            </a:pPr>
            <a:r>
              <a:rPr lang="en-US" dirty="0" smtClean="0">
                <a:effectLst/>
              </a:rPr>
              <a:t>Meteorological fields for </a:t>
            </a:r>
            <a:br>
              <a:rPr lang="en-US" dirty="0" smtClean="0">
                <a:effectLst/>
              </a:rPr>
            </a:br>
            <a:r>
              <a:rPr lang="en-US" dirty="0" smtClean="0">
                <a:effectLst/>
              </a:rPr>
              <a:t>entire year 2002</a:t>
            </a:r>
          </a:p>
          <a:p>
            <a:pPr marL="339725" indent="-339725" defTabSz="992188" eaLnBrk="1" hangingPunct="1">
              <a:defRPr/>
            </a:pPr>
            <a:r>
              <a:rPr lang="en-US" dirty="0" smtClean="0">
                <a:effectLst/>
              </a:rPr>
              <a:t>Resolution of 36km for entire US</a:t>
            </a:r>
            <a:br>
              <a:rPr lang="en-US" dirty="0" smtClean="0">
                <a:effectLst/>
              </a:rPr>
            </a:br>
            <a:r>
              <a:rPr lang="en-US" dirty="0" smtClean="0">
                <a:effectLst/>
              </a:rPr>
              <a:t>and 12km for eastern US</a:t>
            </a:r>
          </a:p>
          <a:p>
            <a:pPr marL="0" indent="0" defTabSz="992188" eaLnBrk="1" hangingPunct="1">
              <a:buFont typeface="Wingdings" pitchFamily="2" charset="2"/>
              <a:buNone/>
              <a:defRPr/>
            </a:pPr>
            <a:endParaRPr lang="en-US" dirty="0" smtClean="0">
              <a:effectLst/>
            </a:endParaRPr>
          </a:p>
          <a:p>
            <a:pPr marL="0" indent="0" defTabSz="992188" eaLnBrk="1" hangingPunct="1">
              <a:buFont typeface="Wingdings" pitchFamily="2" charset="2"/>
              <a:buNone/>
              <a:defRPr/>
            </a:pPr>
            <a:r>
              <a:rPr lang="en-US" u="sng" dirty="0" smtClean="0">
                <a:effectLst/>
              </a:rPr>
              <a:t>Emissions:</a:t>
            </a:r>
          </a:p>
          <a:p>
            <a:pPr>
              <a:spcAft>
                <a:spcPct val="20000"/>
              </a:spcAft>
              <a:defRPr/>
            </a:pPr>
            <a:r>
              <a:rPr lang="en-US" dirty="0" smtClean="0">
                <a:effectLst/>
              </a:rPr>
              <a:t>Spatial and temporal resolution</a:t>
            </a:r>
            <a:br>
              <a:rPr lang="en-US" dirty="0" smtClean="0">
                <a:effectLst/>
              </a:rPr>
            </a:br>
            <a:r>
              <a:rPr lang="en-US" dirty="0" smtClean="0">
                <a:effectLst/>
              </a:rPr>
              <a:t>tied to meteorology</a:t>
            </a:r>
          </a:p>
          <a:p>
            <a:pPr>
              <a:spcAft>
                <a:spcPct val="20000"/>
              </a:spcAft>
              <a:defRPr/>
            </a:pPr>
            <a:r>
              <a:rPr lang="en-US" dirty="0" smtClean="0">
                <a:effectLst/>
              </a:rPr>
              <a:t>Additional future year projections </a:t>
            </a:r>
            <a:br>
              <a:rPr lang="en-US" dirty="0" smtClean="0">
                <a:effectLst/>
              </a:rPr>
            </a:br>
            <a:r>
              <a:rPr lang="en-US" dirty="0" smtClean="0">
                <a:effectLst/>
              </a:rPr>
              <a:t>that span to year 2030 by EPA</a:t>
            </a:r>
          </a:p>
          <a:p>
            <a:pPr>
              <a:spcAft>
                <a:spcPct val="20000"/>
              </a:spcAft>
              <a:defRPr/>
            </a:pPr>
            <a:r>
              <a:rPr lang="en-US" dirty="0" smtClean="0">
                <a:effectLst/>
              </a:rPr>
              <a:t>Emissions resolved by Standard </a:t>
            </a:r>
            <a:br>
              <a:rPr lang="en-US" dirty="0" smtClean="0">
                <a:effectLst/>
              </a:rPr>
            </a:br>
            <a:r>
              <a:rPr lang="en-US" dirty="0" smtClean="0">
                <a:effectLst/>
              </a:rPr>
              <a:t>Classification Codes</a:t>
            </a:r>
          </a:p>
          <a:p>
            <a:pPr lvl="1">
              <a:spcAft>
                <a:spcPct val="20000"/>
              </a:spcAft>
              <a:defRPr/>
            </a:pPr>
            <a:r>
              <a:rPr lang="en-US" dirty="0" smtClean="0">
                <a:effectLst/>
              </a:rPr>
              <a:t>Can be manipulated with SMOKE  </a:t>
            </a:r>
          </a:p>
        </p:txBody>
      </p:sp>
      <p:pic>
        <p:nvPicPr>
          <p:cNvPr id="140293" name="Picture 5" descr="temperature.jpg"/>
          <p:cNvPicPr>
            <a:picLocks noChangeAspect="1"/>
          </p:cNvPicPr>
          <p:nvPr/>
        </p:nvPicPr>
        <p:blipFill>
          <a:blip r:embed="rId3"/>
          <a:srcRect l="4398" r="19598" b="14883"/>
          <a:stretch>
            <a:fillRect/>
          </a:stretch>
        </p:blipFill>
        <p:spPr bwMode="auto">
          <a:xfrm>
            <a:off x="5334000" y="838200"/>
            <a:ext cx="3733800" cy="2714625"/>
          </a:xfrm>
          <a:prstGeom prst="rect">
            <a:avLst/>
          </a:prstGeom>
          <a:noFill/>
          <a:ln w="9525">
            <a:noFill/>
            <a:miter lim="800000"/>
            <a:headEnd/>
            <a:tailEnd/>
          </a:ln>
        </p:spPr>
      </p:pic>
      <p:pic>
        <p:nvPicPr>
          <p:cNvPr id="140294" name="Picture 6" descr="CO_emissions_12km.jpg"/>
          <p:cNvPicPr>
            <a:picLocks noChangeAspect="1"/>
          </p:cNvPicPr>
          <p:nvPr/>
        </p:nvPicPr>
        <p:blipFill>
          <a:blip r:embed="rId4"/>
          <a:srcRect/>
          <a:stretch>
            <a:fillRect/>
          </a:stretch>
        </p:blipFill>
        <p:spPr bwMode="auto">
          <a:xfrm>
            <a:off x="5410200" y="3352800"/>
            <a:ext cx="3340100" cy="2855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6" descr="Abs_Blank_LBNL_2023.PM25.tavg.gif"/>
          <p:cNvPicPr>
            <a:picLocks noChangeAspect="1"/>
          </p:cNvPicPr>
          <p:nvPr/>
        </p:nvPicPr>
        <p:blipFill>
          <a:blip r:embed="rId2"/>
          <a:srcRect/>
          <a:stretch>
            <a:fillRect/>
          </a:stretch>
        </p:blipFill>
        <p:spPr bwMode="auto">
          <a:xfrm>
            <a:off x="4545013" y="2574925"/>
            <a:ext cx="4762500" cy="3101975"/>
          </a:xfrm>
          <a:prstGeom prst="rect">
            <a:avLst/>
          </a:prstGeom>
          <a:noFill/>
          <a:ln w="9525">
            <a:noFill/>
            <a:miter lim="800000"/>
            <a:headEnd/>
            <a:tailEnd/>
          </a:ln>
        </p:spPr>
      </p:pic>
      <p:sp>
        <p:nvSpPr>
          <p:cNvPr id="2" name="Title 1"/>
          <p:cNvSpPr>
            <a:spLocks noGrp="1"/>
          </p:cNvSpPr>
          <p:nvPr>
            <p:ph type="title"/>
          </p:nvPr>
        </p:nvSpPr>
        <p:spPr>
          <a:xfrm>
            <a:off x="122237" y="163513"/>
            <a:ext cx="8907463" cy="608012"/>
          </a:xfrm>
        </p:spPr>
        <p:txBody>
          <a:bodyPr/>
          <a:lstStyle/>
          <a:p>
            <a:pPr defTabSz="992118" eaLnBrk="1" hangingPunct="1">
              <a:defRPr/>
            </a:pPr>
            <a:r>
              <a:rPr dirty="0"/>
              <a:t>Simulation Results – Southern California</a:t>
            </a:r>
          </a:p>
        </p:txBody>
      </p:sp>
      <p:pic>
        <p:nvPicPr>
          <p:cNvPr id="142341" name="Content Placeholder 5" descr="Abs_Blank_LBNL_2023.O3.tm8h.gif"/>
          <p:cNvPicPr>
            <a:picLocks noGrp="1" noChangeAspect="1"/>
          </p:cNvPicPr>
          <p:nvPr>
            <p:ph idx="1"/>
          </p:nvPr>
        </p:nvPicPr>
        <p:blipFill>
          <a:blip r:embed="rId3"/>
          <a:srcRect/>
          <a:stretch>
            <a:fillRect/>
          </a:stretch>
        </p:blipFill>
        <p:spPr>
          <a:xfrm>
            <a:off x="-82550" y="2574925"/>
            <a:ext cx="4816475" cy="3101975"/>
          </a:xfrm>
        </p:spPr>
      </p:pic>
      <p:sp>
        <p:nvSpPr>
          <p:cNvPr id="4" name="TextBox 3"/>
          <p:cNvSpPr txBox="1"/>
          <p:nvPr/>
        </p:nvSpPr>
        <p:spPr>
          <a:xfrm>
            <a:off x="1165225" y="2587625"/>
            <a:ext cx="2141538" cy="369888"/>
          </a:xfrm>
          <a:prstGeom prst="rect">
            <a:avLst/>
          </a:prstGeom>
          <a:noFill/>
        </p:spPr>
        <p:txBody>
          <a:bodyPr wrap="none">
            <a:spAutoFit/>
          </a:bodyPr>
          <a:lstStyle/>
          <a:p>
            <a:pPr>
              <a:defRPr/>
            </a:pPr>
            <a:r>
              <a:rPr lang="en-US" dirty="0">
                <a:latin typeface="+mj-lt"/>
              </a:rPr>
              <a:t>8-hour average O</a:t>
            </a:r>
            <a:r>
              <a:rPr lang="en-US" baseline="-25000" dirty="0">
                <a:latin typeface="+mj-lt"/>
              </a:rPr>
              <a:t>3</a:t>
            </a:r>
            <a:r>
              <a:rPr lang="en-US" dirty="0">
                <a:latin typeface="+mj-lt"/>
              </a:rPr>
              <a:t> </a:t>
            </a:r>
          </a:p>
        </p:txBody>
      </p:sp>
      <p:sp>
        <p:nvSpPr>
          <p:cNvPr id="5" name="TextBox 4"/>
          <p:cNvSpPr txBox="1"/>
          <p:nvPr/>
        </p:nvSpPr>
        <p:spPr>
          <a:xfrm>
            <a:off x="5576888" y="2586038"/>
            <a:ext cx="2563812" cy="369887"/>
          </a:xfrm>
          <a:prstGeom prst="rect">
            <a:avLst/>
          </a:prstGeom>
          <a:noFill/>
        </p:spPr>
        <p:txBody>
          <a:bodyPr wrap="none">
            <a:spAutoFit/>
          </a:bodyPr>
          <a:lstStyle/>
          <a:p>
            <a:pPr>
              <a:defRPr/>
            </a:pPr>
            <a:r>
              <a:rPr lang="en-US" dirty="0">
                <a:latin typeface="+mj-lt"/>
              </a:rPr>
              <a:t>24-hour average PM</a:t>
            </a:r>
            <a:r>
              <a:rPr lang="en-US" baseline="-25000" dirty="0">
                <a:latin typeface="+mj-lt"/>
              </a:rPr>
              <a:t>2.5</a:t>
            </a:r>
            <a:r>
              <a:rPr lang="en-US" dirty="0">
                <a:latin typeface="+mj-lt"/>
              </a:rPr>
              <a:t> </a:t>
            </a:r>
          </a:p>
        </p:txBody>
      </p:sp>
      <p:sp>
        <p:nvSpPr>
          <p:cNvPr id="8" name="Content Placeholder 5"/>
          <p:cNvSpPr txBox="1">
            <a:spLocks/>
          </p:cNvSpPr>
          <p:nvPr/>
        </p:nvSpPr>
        <p:spPr bwMode="auto">
          <a:xfrm>
            <a:off x="368300" y="927100"/>
            <a:ext cx="8623300" cy="5589588"/>
          </a:xfrm>
          <a:prstGeom prst="rect">
            <a:avLst/>
          </a:prstGeom>
          <a:noFill/>
          <a:ln w="9525">
            <a:noFill/>
            <a:miter lim="800000"/>
            <a:headEnd/>
            <a:tailEnd/>
          </a:ln>
          <a:effectLst/>
        </p:spPr>
        <p:txBody>
          <a:bodyPr lIns="91414" tIns="45707" rIns="91414" bIns="45707"/>
          <a:lstStyle/>
          <a:p>
            <a:pPr marL="169863" indent="-169863" eaLnBrk="0" hangingPunct="0">
              <a:spcBef>
                <a:spcPts val="600"/>
              </a:spcBef>
              <a:buSzPct val="130000"/>
              <a:defRPr/>
            </a:pPr>
            <a:endParaRPr lang="en-US" sz="2000" b="1" u="sng" kern="0" dirty="0">
              <a:solidFill>
                <a:srgbClr val="333399"/>
              </a:solidFill>
              <a:latin typeface="+mn-lt"/>
              <a:cs typeface="+mn-cs"/>
            </a:endParaRPr>
          </a:p>
        </p:txBody>
      </p:sp>
      <p:sp>
        <p:nvSpPr>
          <p:cNvPr id="9" name="TextBox 8"/>
          <p:cNvSpPr txBox="1"/>
          <p:nvPr/>
        </p:nvSpPr>
        <p:spPr>
          <a:xfrm>
            <a:off x="2725738" y="914400"/>
            <a:ext cx="3686175" cy="1446213"/>
          </a:xfrm>
          <a:prstGeom prst="rect">
            <a:avLst/>
          </a:prstGeom>
          <a:noFill/>
        </p:spPr>
        <p:txBody>
          <a:bodyPr wrap="none">
            <a:spAutoFit/>
          </a:bodyPr>
          <a:lstStyle/>
          <a:p>
            <a:pPr algn="ctr">
              <a:defRPr/>
            </a:pPr>
            <a:r>
              <a:rPr lang="en-US" sz="2200" b="1" dirty="0">
                <a:solidFill>
                  <a:srgbClr val="333399"/>
                </a:solidFill>
                <a:latin typeface="+mn-lt"/>
                <a:cs typeface="+mn-cs"/>
              </a:rPr>
              <a:t>Southern California</a:t>
            </a:r>
          </a:p>
          <a:p>
            <a:pPr algn="ctr">
              <a:defRPr/>
            </a:pPr>
            <a:r>
              <a:rPr lang="en-US" sz="2200" b="1" dirty="0">
                <a:solidFill>
                  <a:srgbClr val="333399"/>
                </a:solidFill>
                <a:latin typeface="+mn-lt"/>
                <a:cs typeface="+mn-cs"/>
              </a:rPr>
              <a:t>Summer Episode</a:t>
            </a:r>
          </a:p>
          <a:p>
            <a:pPr algn="ctr">
              <a:defRPr/>
            </a:pPr>
            <a:r>
              <a:rPr lang="en-US" sz="2200" b="1" dirty="0">
                <a:solidFill>
                  <a:srgbClr val="333399"/>
                </a:solidFill>
                <a:latin typeface="+mn-lt"/>
                <a:cs typeface="+mn-cs"/>
              </a:rPr>
              <a:t>Future emissions for 2023</a:t>
            </a:r>
          </a:p>
          <a:p>
            <a:pPr algn="ctr">
              <a:defRPr/>
            </a:pPr>
            <a:endParaRPr lang="en-US" sz="2200" b="1" dirty="0">
              <a:solidFill>
                <a:srgbClr val="333399"/>
              </a:solidFill>
              <a:latin typeface="+mn-lt"/>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normAutofit fontScale="90000"/>
          </a:bodyPr>
          <a:lstStyle/>
          <a:p>
            <a:pPr defTabSz="992118" eaLnBrk="1" hangingPunct="1">
              <a:defRPr/>
            </a:pPr>
            <a:r>
              <a:rPr sz="3600" dirty="0"/>
              <a:t>Transportation Sector Mitigation Strategies </a:t>
            </a:r>
          </a:p>
        </p:txBody>
      </p:sp>
      <p:sp>
        <p:nvSpPr>
          <p:cNvPr id="3" name="Content Placeholder 2"/>
          <p:cNvSpPr>
            <a:spLocks noGrp="1"/>
          </p:cNvSpPr>
          <p:nvPr>
            <p:ph idx="1"/>
          </p:nvPr>
        </p:nvSpPr>
        <p:spPr/>
        <p:txBody>
          <a:bodyPr>
            <a:normAutofit/>
          </a:bodyPr>
          <a:lstStyle/>
          <a:p>
            <a:pPr marL="514350" indent="-514350">
              <a:lnSpc>
                <a:spcPct val="90000"/>
              </a:lnSpc>
              <a:defRPr/>
            </a:pPr>
            <a:r>
              <a:rPr lang="en-US" sz="2600" smtClean="0"/>
              <a:t>Increase vehicular efficiency </a:t>
            </a:r>
          </a:p>
          <a:p>
            <a:pPr marL="914400" lvl="1" indent="-514350">
              <a:lnSpc>
                <a:spcPct val="90000"/>
              </a:lnSpc>
              <a:defRPr/>
            </a:pPr>
            <a:r>
              <a:rPr lang="en-US" smtClean="0"/>
              <a:t>Improve the performance of conventional gasoline internal combustion engine vehicles (ICE)</a:t>
            </a:r>
          </a:p>
          <a:p>
            <a:pPr marL="914400" lvl="1" indent="-514350">
              <a:lnSpc>
                <a:spcPct val="90000"/>
              </a:lnSpc>
              <a:defRPr/>
            </a:pPr>
            <a:r>
              <a:rPr lang="en-US" smtClean="0"/>
              <a:t>Paradigm shift to alternative propulsion systems utilizing some degree of drive train electrification </a:t>
            </a:r>
          </a:p>
          <a:p>
            <a:pPr marL="1314450" lvl="2" indent="-514350">
              <a:lnSpc>
                <a:spcPct val="90000"/>
              </a:lnSpc>
              <a:defRPr/>
            </a:pPr>
            <a:r>
              <a:rPr lang="en-US" sz="1600" smtClean="0"/>
              <a:t>HEVs, PHEVs, BEVs</a:t>
            </a:r>
          </a:p>
          <a:p>
            <a:pPr marL="1314450" lvl="2" indent="-514350">
              <a:lnSpc>
                <a:spcPct val="90000"/>
              </a:lnSpc>
              <a:defRPr/>
            </a:pPr>
            <a:r>
              <a:rPr lang="en-US" sz="1600" smtClean="0"/>
              <a:t>HFCVs</a:t>
            </a:r>
          </a:p>
          <a:p>
            <a:pPr marL="514350" indent="-514350">
              <a:lnSpc>
                <a:spcPct val="90000"/>
              </a:lnSpc>
              <a:defRPr/>
            </a:pPr>
            <a:r>
              <a:rPr lang="en-US" sz="2400" smtClean="0"/>
              <a:t>Decrease the carbon intensity of transportation fuels</a:t>
            </a:r>
          </a:p>
          <a:p>
            <a:pPr marL="914400" lvl="1" indent="-514350">
              <a:lnSpc>
                <a:spcPct val="90000"/>
              </a:lnSpc>
              <a:defRPr/>
            </a:pPr>
            <a:r>
              <a:rPr lang="en-US" sz="1900" smtClean="0"/>
              <a:t>Hydrogen</a:t>
            </a:r>
          </a:p>
          <a:p>
            <a:pPr marL="914400" lvl="1" indent="-514350">
              <a:lnSpc>
                <a:spcPct val="90000"/>
              </a:lnSpc>
              <a:defRPr/>
            </a:pPr>
            <a:r>
              <a:rPr lang="en-US" sz="1900" smtClean="0"/>
              <a:t>Electricity</a:t>
            </a:r>
          </a:p>
          <a:p>
            <a:pPr marL="914400" lvl="1" indent="-514350">
              <a:lnSpc>
                <a:spcPct val="90000"/>
              </a:lnSpc>
              <a:defRPr/>
            </a:pPr>
            <a:r>
              <a:rPr lang="en-US" sz="1900" smtClean="0"/>
              <a:t>Biomass derived liquid fuels</a:t>
            </a:r>
          </a:p>
          <a:p>
            <a:pPr marL="514350" indent="-514350">
              <a:lnSpc>
                <a:spcPct val="90000"/>
              </a:lnSpc>
              <a:defRPr/>
            </a:pPr>
            <a:r>
              <a:rPr lang="en-US" sz="2400" smtClean="0"/>
              <a:t>Reduce the demand for transportation services via modal shift</a:t>
            </a:r>
          </a:p>
          <a:p>
            <a:pPr marL="914400" lvl="1" indent="-514350">
              <a:lnSpc>
                <a:spcPct val="90000"/>
              </a:lnSpc>
              <a:defRPr/>
            </a:pPr>
            <a:r>
              <a:rPr lang="en-US" smtClean="0"/>
              <a:t>Ridesharing/carpooling programs</a:t>
            </a:r>
          </a:p>
          <a:p>
            <a:pPr marL="914400" lvl="1" indent="-514350">
              <a:lnSpc>
                <a:spcPct val="90000"/>
              </a:lnSpc>
              <a:defRPr/>
            </a:pPr>
            <a:r>
              <a:rPr lang="en-US" smtClean="0"/>
              <a:t>Mass transit</a:t>
            </a:r>
          </a:p>
          <a:p>
            <a:pPr marL="914400" lvl="1" indent="-514350">
              <a:lnSpc>
                <a:spcPct val="90000"/>
              </a:lnSpc>
              <a:defRPr/>
            </a:pPr>
            <a:r>
              <a:rPr lang="en-US" smtClean="0"/>
              <a:t>Compact development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Simulation Results – Central California</a:t>
            </a:r>
          </a:p>
        </p:txBody>
      </p:sp>
      <p:sp>
        <p:nvSpPr>
          <p:cNvPr id="8" name="TextBox 7"/>
          <p:cNvSpPr txBox="1"/>
          <p:nvPr/>
        </p:nvSpPr>
        <p:spPr>
          <a:xfrm>
            <a:off x="3298825" y="990600"/>
            <a:ext cx="2540000" cy="1108075"/>
          </a:xfrm>
          <a:prstGeom prst="rect">
            <a:avLst/>
          </a:prstGeom>
          <a:noFill/>
        </p:spPr>
        <p:txBody>
          <a:bodyPr wrap="none">
            <a:spAutoFit/>
          </a:bodyPr>
          <a:lstStyle/>
          <a:p>
            <a:pPr algn="ctr">
              <a:defRPr/>
            </a:pPr>
            <a:r>
              <a:rPr lang="en-US" sz="2200" b="1" dirty="0">
                <a:solidFill>
                  <a:srgbClr val="333399"/>
                </a:solidFill>
                <a:latin typeface="+mn-lt"/>
                <a:cs typeface="+mn-cs"/>
              </a:rPr>
              <a:t>Central California</a:t>
            </a:r>
          </a:p>
          <a:p>
            <a:pPr algn="ctr">
              <a:defRPr/>
            </a:pPr>
            <a:r>
              <a:rPr lang="en-US" sz="2200" b="1" dirty="0">
                <a:solidFill>
                  <a:srgbClr val="333399"/>
                </a:solidFill>
                <a:latin typeface="+mn-lt"/>
                <a:cs typeface="+mn-cs"/>
              </a:rPr>
              <a:t>December, 2000</a:t>
            </a:r>
          </a:p>
          <a:p>
            <a:pPr algn="ctr">
              <a:defRPr/>
            </a:pPr>
            <a:endParaRPr lang="en-US" sz="2200" b="1" dirty="0">
              <a:solidFill>
                <a:srgbClr val="333399"/>
              </a:solidFill>
              <a:latin typeface="+mn-lt"/>
              <a:cs typeface="+mn-cs"/>
            </a:endParaRPr>
          </a:p>
        </p:txBody>
      </p:sp>
      <p:sp>
        <p:nvSpPr>
          <p:cNvPr id="9" name="TextBox 8"/>
          <p:cNvSpPr txBox="1"/>
          <p:nvPr/>
        </p:nvSpPr>
        <p:spPr>
          <a:xfrm>
            <a:off x="1600200" y="1885950"/>
            <a:ext cx="1665288" cy="400050"/>
          </a:xfrm>
          <a:prstGeom prst="rect">
            <a:avLst/>
          </a:prstGeom>
          <a:noFill/>
        </p:spPr>
        <p:txBody>
          <a:bodyPr wrap="none">
            <a:spAutoFit/>
          </a:bodyPr>
          <a:lstStyle/>
          <a:p>
            <a:pPr algn="ctr">
              <a:defRPr/>
            </a:pPr>
            <a:r>
              <a:rPr lang="en-US" sz="2000" dirty="0">
                <a:latin typeface="+mj-lt"/>
              </a:rPr>
              <a:t>Peak Ozone </a:t>
            </a:r>
          </a:p>
        </p:txBody>
      </p:sp>
      <p:sp>
        <p:nvSpPr>
          <p:cNvPr id="10" name="TextBox 9"/>
          <p:cNvSpPr txBox="1"/>
          <p:nvPr/>
        </p:nvSpPr>
        <p:spPr>
          <a:xfrm>
            <a:off x="5486400" y="1885950"/>
            <a:ext cx="2827338" cy="400050"/>
          </a:xfrm>
          <a:prstGeom prst="rect">
            <a:avLst/>
          </a:prstGeom>
          <a:noFill/>
        </p:spPr>
        <p:txBody>
          <a:bodyPr wrap="none">
            <a:spAutoFit/>
          </a:bodyPr>
          <a:lstStyle/>
          <a:p>
            <a:pPr>
              <a:defRPr/>
            </a:pPr>
            <a:r>
              <a:rPr lang="en-US" sz="2000" dirty="0">
                <a:latin typeface="+mj-lt"/>
              </a:rPr>
              <a:t>24-hour average PM</a:t>
            </a:r>
            <a:r>
              <a:rPr lang="en-US" sz="2000" baseline="-25000" dirty="0">
                <a:latin typeface="+mj-lt"/>
              </a:rPr>
              <a:t>2.5</a:t>
            </a:r>
          </a:p>
        </p:txBody>
      </p:sp>
      <p:pic>
        <p:nvPicPr>
          <p:cNvPr id="143367" name="Picture 11" descr="Base.CCOS.peakO3.jpg"/>
          <p:cNvPicPr>
            <a:picLocks noChangeAspect="1"/>
          </p:cNvPicPr>
          <p:nvPr/>
        </p:nvPicPr>
        <p:blipFill>
          <a:blip r:embed="rId2"/>
          <a:srcRect l="6636" r="5441" b="8800"/>
          <a:stretch>
            <a:fillRect/>
          </a:stretch>
        </p:blipFill>
        <p:spPr bwMode="auto">
          <a:xfrm>
            <a:off x="381000" y="2209800"/>
            <a:ext cx="4038600" cy="3581400"/>
          </a:xfrm>
          <a:prstGeom prst="rect">
            <a:avLst/>
          </a:prstGeom>
          <a:noFill/>
          <a:ln w="9525">
            <a:noFill/>
            <a:miter lim="800000"/>
            <a:headEnd/>
            <a:tailEnd/>
          </a:ln>
        </p:spPr>
      </p:pic>
      <p:pic>
        <p:nvPicPr>
          <p:cNvPr id="143368" name="Picture 12" descr="Base.CCOS.MEANpm25.jpg"/>
          <p:cNvPicPr>
            <a:picLocks noChangeAspect="1"/>
          </p:cNvPicPr>
          <p:nvPr/>
        </p:nvPicPr>
        <p:blipFill>
          <a:blip r:embed="rId3"/>
          <a:srcRect l="6636" r="7100" b="10741"/>
          <a:stretch>
            <a:fillRect/>
          </a:stretch>
        </p:blipFill>
        <p:spPr bwMode="auto">
          <a:xfrm>
            <a:off x="4953000" y="2236788"/>
            <a:ext cx="4033838" cy="356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Simulation Results – Continental US </a:t>
            </a:r>
          </a:p>
        </p:txBody>
      </p:sp>
      <p:sp>
        <p:nvSpPr>
          <p:cNvPr id="8" name="TextBox 7"/>
          <p:cNvSpPr txBox="1"/>
          <p:nvPr/>
        </p:nvSpPr>
        <p:spPr>
          <a:xfrm>
            <a:off x="3463925" y="914400"/>
            <a:ext cx="2209800" cy="1446213"/>
          </a:xfrm>
          <a:prstGeom prst="rect">
            <a:avLst/>
          </a:prstGeom>
          <a:noFill/>
        </p:spPr>
        <p:txBody>
          <a:bodyPr wrap="none">
            <a:spAutoFit/>
          </a:bodyPr>
          <a:lstStyle/>
          <a:p>
            <a:pPr algn="ctr">
              <a:defRPr/>
            </a:pPr>
            <a:r>
              <a:rPr lang="en-US" sz="2200" b="1" dirty="0">
                <a:solidFill>
                  <a:srgbClr val="333399"/>
                </a:solidFill>
                <a:latin typeface="+mn-lt"/>
                <a:cs typeface="+mn-cs"/>
              </a:rPr>
              <a:t>Parent domain</a:t>
            </a:r>
          </a:p>
          <a:p>
            <a:pPr algn="ctr">
              <a:defRPr/>
            </a:pPr>
            <a:r>
              <a:rPr lang="en-US" sz="2200" b="1" dirty="0">
                <a:solidFill>
                  <a:srgbClr val="333399"/>
                </a:solidFill>
                <a:latin typeface="+mn-lt"/>
                <a:cs typeface="+mn-cs"/>
              </a:rPr>
              <a:t>Continental US</a:t>
            </a:r>
          </a:p>
          <a:p>
            <a:pPr algn="ctr">
              <a:defRPr/>
            </a:pPr>
            <a:r>
              <a:rPr lang="en-US" sz="2200" b="1" dirty="0">
                <a:solidFill>
                  <a:srgbClr val="333399"/>
                </a:solidFill>
                <a:latin typeface="+mn-lt"/>
                <a:cs typeface="+mn-cs"/>
              </a:rPr>
              <a:t>August, 2002</a:t>
            </a:r>
          </a:p>
          <a:p>
            <a:pPr algn="ctr">
              <a:defRPr/>
            </a:pPr>
            <a:endParaRPr lang="en-US" sz="2200" b="1" dirty="0">
              <a:solidFill>
                <a:srgbClr val="333399"/>
              </a:solidFill>
              <a:latin typeface="+mn-lt"/>
              <a:cs typeface="+mn-cs"/>
            </a:endParaRPr>
          </a:p>
        </p:txBody>
      </p:sp>
      <p:sp>
        <p:nvSpPr>
          <p:cNvPr id="9" name="TextBox 8"/>
          <p:cNvSpPr txBox="1"/>
          <p:nvPr/>
        </p:nvSpPr>
        <p:spPr>
          <a:xfrm>
            <a:off x="1447800" y="1885950"/>
            <a:ext cx="1665288" cy="400050"/>
          </a:xfrm>
          <a:prstGeom prst="rect">
            <a:avLst/>
          </a:prstGeom>
          <a:noFill/>
        </p:spPr>
        <p:txBody>
          <a:bodyPr wrap="none">
            <a:spAutoFit/>
          </a:bodyPr>
          <a:lstStyle/>
          <a:p>
            <a:pPr algn="ctr">
              <a:defRPr/>
            </a:pPr>
            <a:r>
              <a:rPr lang="en-US" sz="2000" dirty="0">
                <a:latin typeface="+mj-lt"/>
              </a:rPr>
              <a:t>Peak Ozone </a:t>
            </a:r>
          </a:p>
        </p:txBody>
      </p:sp>
      <p:sp>
        <p:nvSpPr>
          <p:cNvPr id="10" name="TextBox 9"/>
          <p:cNvSpPr txBox="1"/>
          <p:nvPr/>
        </p:nvSpPr>
        <p:spPr>
          <a:xfrm>
            <a:off x="5486400" y="1885950"/>
            <a:ext cx="2757488" cy="400050"/>
          </a:xfrm>
          <a:prstGeom prst="rect">
            <a:avLst/>
          </a:prstGeom>
          <a:noFill/>
        </p:spPr>
        <p:txBody>
          <a:bodyPr wrap="none">
            <a:spAutoFit/>
          </a:bodyPr>
          <a:lstStyle/>
          <a:p>
            <a:pPr algn="ctr">
              <a:defRPr/>
            </a:pPr>
            <a:r>
              <a:rPr lang="en-US" sz="2000" dirty="0">
                <a:latin typeface="+mj-lt"/>
              </a:rPr>
              <a:t>24-hour average PM</a:t>
            </a:r>
            <a:r>
              <a:rPr lang="en-US" sz="2000" baseline="-25000" dirty="0">
                <a:latin typeface="+mj-lt"/>
              </a:rPr>
              <a:t>2.5</a:t>
            </a:r>
          </a:p>
        </p:txBody>
      </p:sp>
      <p:pic>
        <p:nvPicPr>
          <p:cNvPr id="144391" name="Picture 12" descr="Base.US36.averagePM2.5.jpg"/>
          <p:cNvPicPr>
            <a:picLocks noChangeAspect="1"/>
          </p:cNvPicPr>
          <p:nvPr/>
        </p:nvPicPr>
        <p:blipFill>
          <a:blip r:embed="rId2"/>
          <a:srcRect l="7254" t="2222" r="8205" b="30000"/>
          <a:stretch>
            <a:fillRect/>
          </a:stretch>
        </p:blipFill>
        <p:spPr bwMode="auto">
          <a:xfrm>
            <a:off x="4613275" y="2286000"/>
            <a:ext cx="4378325" cy="3000375"/>
          </a:xfrm>
          <a:prstGeom prst="rect">
            <a:avLst/>
          </a:prstGeom>
          <a:noFill/>
          <a:ln w="9525">
            <a:noFill/>
            <a:miter lim="800000"/>
            <a:headEnd/>
            <a:tailEnd/>
          </a:ln>
        </p:spPr>
      </p:pic>
      <p:grpSp>
        <p:nvGrpSpPr>
          <p:cNvPr id="144392" name="Group 14"/>
          <p:cNvGrpSpPr>
            <a:grpSpLocks/>
          </p:cNvGrpSpPr>
          <p:nvPr/>
        </p:nvGrpSpPr>
        <p:grpSpPr bwMode="auto">
          <a:xfrm>
            <a:off x="0" y="2209800"/>
            <a:ext cx="4495800" cy="3097213"/>
            <a:chOff x="1" y="2209800"/>
            <a:chExt cx="4495828" cy="3097221"/>
          </a:xfrm>
        </p:grpSpPr>
        <p:pic>
          <p:nvPicPr>
            <p:cNvPr id="144393" name="Picture 10" descr="Base.peakO3.jpg"/>
            <p:cNvPicPr>
              <a:picLocks noChangeAspect="1"/>
            </p:cNvPicPr>
            <p:nvPr/>
          </p:nvPicPr>
          <p:blipFill>
            <a:blip r:embed="rId3"/>
            <a:srcRect l="3914" r="33333" b="27702"/>
            <a:stretch>
              <a:fillRect/>
            </a:stretch>
          </p:blipFill>
          <p:spPr bwMode="auto">
            <a:xfrm>
              <a:off x="1" y="2209801"/>
              <a:ext cx="4495828" cy="3097220"/>
            </a:xfrm>
            <a:prstGeom prst="rect">
              <a:avLst/>
            </a:prstGeom>
            <a:noFill/>
            <a:ln w="9525">
              <a:noFill/>
              <a:miter lim="800000"/>
              <a:headEnd/>
              <a:tailEnd/>
            </a:ln>
          </p:spPr>
        </p:pic>
        <p:sp>
          <p:nvSpPr>
            <p:cNvPr id="144394" name="Rectangle 13"/>
            <p:cNvSpPr>
              <a:spLocks noChangeArrowheads="1"/>
            </p:cNvSpPr>
            <p:nvPr/>
          </p:nvSpPr>
          <p:spPr bwMode="auto">
            <a:xfrm>
              <a:off x="1828800" y="2209800"/>
              <a:ext cx="381000" cy="152400"/>
            </a:xfrm>
            <a:prstGeom prst="rect">
              <a:avLst/>
            </a:prstGeom>
            <a:solidFill>
              <a:schemeClr val="bg1"/>
            </a:solidFill>
            <a:ln w="76200" algn="ctr">
              <a:solidFill>
                <a:schemeClr val="bg1"/>
              </a:solidFill>
              <a:round/>
              <a:headEnd/>
              <a:tailEnd/>
            </a:ln>
          </p:spPr>
          <p:txBody>
            <a:bodyPr/>
            <a:lstStyle/>
            <a:p>
              <a:pPr algn="ctr" eaLnBrk="0" hangingPunct="0"/>
              <a:endParaRPr lang="en-U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Simulation Results – Eastern US </a:t>
            </a:r>
          </a:p>
        </p:txBody>
      </p:sp>
      <p:sp>
        <p:nvSpPr>
          <p:cNvPr id="8" name="TextBox 7"/>
          <p:cNvSpPr txBox="1"/>
          <p:nvPr/>
        </p:nvSpPr>
        <p:spPr>
          <a:xfrm>
            <a:off x="3463925" y="914400"/>
            <a:ext cx="2209800" cy="1446213"/>
          </a:xfrm>
          <a:prstGeom prst="rect">
            <a:avLst/>
          </a:prstGeom>
          <a:noFill/>
        </p:spPr>
        <p:txBody>
          <a:bodyPr wrap="none">
            <a:spAutoFit/>
          </a:bodyPr>
          <a:lstStyle/>
          <a:p>
            <a:pPr algn="ctr">
              <a:defRPr/>
            </a:pPr>
            <a:r>
              <a:rPr lang="en-US" sz="2200" b="1" dirty="0">
                <a:solidFill>
                  <a:srgbClr val="333399"/>
                </a:solidFill>
                <a:latin typeface="+mn-lt"/>
                <a:cs typeface="+mn-cs"/>
              </a:rPr>
              <a:t>Nested domain</a:t>
            </a:r>
          </a:p>
          <a:p>
            <a:pPr algn="ctr">
              <a:defRPr/>
            </a:pPr>
            <a:r>
              <a:rPr lang="en-US" sz="2200" b="1" dirty="0">
                <a:solidFill>
                  <a:srgbClr val="333399"/>
                </a:solidFill>
                <a:latin typeface="+mn-lt"/>
                <a:cs typeface="+mn-cs"/>
              </a:rPr>
              <a:t>Eastern US</a:t>
            </a:r>
          </a:p>
          <a:p>
            <a:pPr algn="ctr">
              <a:defRPr/>
            </a:pPr>
            <a:r>
              <a:rPr lang="en-US" sz="2200" b="1" dirty="0">
                <a:solidFill>
                  <a:srgbClr val="333399"/>
                </a:solidFill>
                <a:latin typeface="+mn-lt"/>
                <a:cs typeface="+mn-cs"/>
              </a:rPr>
              <a:t>August, 2002</a:t>
            </a:r>
          </a:p>
          <a:p>
            <a:pPr algn="ctr">
              <a:defRPr/>
            </a:pPr>
            <a:endParaRPr lang="en-US" sz="2200" b="1" dirty="0">
              <a:solidFill>
                <a:srgbClr val="333399"/>
              </a:solidFill>
              <a:latin typeface="+mn-lt"/>
              <a:cs typeface="+mn-cs"/>
            </a:endParaRPr>
          </a:p>
        </p:txBody>
      </p:sp>
      <p:sp>
        <p:nvSpPr>
          <p:cNvPr id="9" name="TextBox 8"/>
          <p:cNvSpPr txBox="1"/>
          <p:nvPr/>
        </p:nvSpPr>
        <p:spPr>
          <a:xfrm>
            <a:off x="1447800" y="1828800"/>
            <a:ext cx="1665288" cy="400050"/>
          </a:xfrm>
          <a:prstGeom prst="rect">
            <a:avLst/>
          </a:prstGeom>
          <a:noFill/>
        </p:spPr>
        <p:txBody>
          <a:bodyPr wrap="none">
            <a:spAutoFit/>
          </a:bodyPr>
          <a:lstStyle/>
          <a:p>
            <a:pPr algn="ctr">
              <a:defRPr/>
            </a:pPr>
            <a:r>
              <a:rPr lang="en-US" sz="2000" dirty="0">
                <a:latin typeface="+mj-lt"/>
              </a:rPr>
              <a:t>Peak Ozone </a:t>
            </a:r>
          </a:p>
        </p:txBody>
      </p:sp>
      <p:pic>
        <p:nvPicPr>
          <p:cNvPr id="145414" name="Picture 12" descr="Base.US12.averagePM2.5.jpg"/>
          <p:cNvPicPr>
            <a:picLocks noChangeAspect="1"/>
          </p:cNvPicPr>
          <p:nvPr/>
        </p:nvPicPr>
        <p:blipFill>
          <a:blip r:embed="rId2"/>
          <a:srcRect l="7004" t="1840" r="7019" b="7484"/>
          <a:stretch>
            <a:fillRect/>
          </a:stretch>
        </p:blipFill>
        <p:spPr bwMode="auto">
          <a:xfrm>
            <a:off x="4724400" y="2209800"/>
            <a:ext cx="4379913" cy="3949700"/>
          </a:xfrm>
          <a:prstGeom prst="rect">
            <a:avLst/>
          </a:prstGeom>
          <a:noFill/>
          <a:ln w="9525">
            <a:noFill/>
            <a:miter lim="800000"/>
            <a:headEnd/>
            <a:tailEnd/>
          </a:ln>
        </p:spPr>
      </p:pic>
      <p:sp>
        <p:nvSpPr>
          <p:cNvPr id="14" name="TextBox 13"/>
          <p:cNvSpPr txBox="1"/>
          <p:nvPr/>
        </p:nvSpPr>
        <p:spPr>
          <a:xfrm>
            <a:off x="5486400" y="1828800"/>
            <a:ext cx="2757488" cy="400050"/>
          </a:xfrm>
          <a:prstGeom prst="rect">
            <a:avLst/>
          </a:prstGeom>
          <a:noFill/>
        </p:spPr>
        <p:txBody>
          <a:bodyPr wrap="none">
            <a:spAutoFit/>
          </a:bodyPr>
          <a:lstStyle/>
          <a:p>
            <a:pPr algn="ctr">
              <a:defRPr/>
            </a:pPr>
            <a:r>
              <a:rPr lang="en-US" sz="2000" dirty="0">
                <a:latin typeface="+mj-lt"/>
              </a:rPr>
              <a:t>24-hour average PM</a:t>
            </a:r>
            <a:r>
              <a:rPr lang="en-US" sz="2000" baseline="-25000" dirty="0">
                <a:latin typeface="+mj-lt"/>
              </a:rPr>
              <a:t>2.5</a:t>
            </a:r>
          </a:p>
        </p:txBody>
      </p:sp>
      <p:grpSp>
        <p:nvGrpSpPr>
          <p:cNvPr id="145416" name="Group 15"/>
          <p:cNvGrpSpPr>
            <a:grpSpLocks/>
          </p:cNvGrpSpPr>
          <p:nvPr/>
        </p:nvGrpSpPr>
        <p:grpSpPr bwMode="auto">
          <a:xfrm>
            <a:off x="0" y="2133600"/>
            <a:ext cx="4418013" cy="3992563"/>
            <a:chOff x="0" y="2133600"/>
            <a:chExt cx="4418024" cy="3992783"/>
          </a:xfrm>
        </p:grpSpPr>
        <p:pic>
          <p:nvPicPr>
            <p:cNvPr id="145417" name="Picture 11" descr="Base.US12.peakO3.jpg"/>
            <p:cNvPicPr>
              <a:picLocks noChangeAspect="1"/>
            </p:cNvPicPr>
            <p:nvPr/>
          </p:nvPicPr>
          <p:blipFill>
            <a:blip r:embed="rId3"/>
            <a:srcRect l="5000" r="33333" b="6796"/>
            <a:stretch>
              <a:fillRect/>
            </a:stretch>
          </p:blipFill>
          <p:spPr bwMode="auto">
            <a:xfrm>
              <a:off x="0" y="2133600"/>
              <a:ext cx="4418024" cy="3992783"/>
            </a:xfrm>
            <a:prstGeom prst="rect">
              <a:avLst/>
            </a:prstGeom>
            <a:noFill/>
            <a:ln w="9525">
              <a:noFill/>
              <a:miter lim="800000"/>
              <a:headEnd/>
              <a:tailEnd/>
            </a:ln>
          </p:spPr>
        </p:pic>
        <p:sp>
          <p:nvSpPr>
            <p:cNvPr id="145418" name="Rectangle 14"/>
            <p:cNvSpPr>
              <a:spLocks noChangeArrowheads="1"/>
            </p:cNvSpPr>
            <p:nvPr/>
          </p:nvSpPr>
          <p:spPr bwMode="auto">
            <a:xfrm>
              <a:off x="1676400" y="2151530"/>
              <a:ext cx="381000" cy="152400"/>
            </a:xfrm>
            <a:prstGeom prst="rect">
              <a:avLst/>
            </a:prstGeom>
            <a:solidFill>
              <a:schemeClr val="bg1"/>
            </a:solidFill>
            <a:ln w="3175" algn="ctr">
              <a:solidFill>
                <a:schemeClr val="bg1"/>
              </a:solidFill>
              <a:round/>
              <a:headEnd/>
              <a:tailEnd/>
            </a:ln>
          </p:spPr>
          <p:txBody>
            <a:bodyPr/>
            <a:lstStyle/>
            <a:p>
              <a:pPr algn="ctr" eaLnBrk="0" hangingPunct="0"/>
              <a:endParaRPr lang="en-US"/>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t>Outline</a:t>
            </a:r>
            <a:endParaRPr dirty="0"/>
          </a:p>
        </p:txBody>
      </p:sp>
      <p:sp>
        <p:nvSpPr>
          <p:cNvPr id="15" name="Content Placeholder 14"/>
          <p:cNvSpPr>
            <a:spLocks noGrp="1"/>
          </p:cNvSpPr>
          <p:nvPr>
            <p:ph idx="1"/>
          </p:nvPr>
        </p:nvSpPr>
        <p:spPr/>
        <p:txBody>
          <a:bodyPr/>
          <a:lstStyle/>
          <a:p>
            <a:pPr>
              <a:defRPr/>
            </a:pPr>
            <a:r>
              <a:rPr lang="en-US" dirty="0" smtClean="0">
                <a:solidFill>
                  <a:schemeClr val="bg1">
                    <a:lumMod val="75000"/>
                  </a:schemeClr>
                </a:solidFill>
                <a:effectLst/>
              </a:rPr>
              <a:t>Modeling Regions of Interest</a:t>
            </a:r>
          </a:p>
          <a:p>
            <a:pPr lvl="1">
              <a:defRPr/>
            </a:pPr>
            <a:r>
              <a:rPr lang="en-US" dirty="0" smtClean="0">
                <a:solidFill>
                  <a:schemeClr val="bg1">
                    <a:lumMod val="75000"/>
                  </a:schemeClr>
                </a:solidFill>
              </a:rPr>
              <a:t>Air Quality Models</a:t>
            </a:r>
          </a:p>
          <a:p>
            <a:pPr lvl="1">
              <a:defRPr/>
            </a:pPr>
            <a:r>
              <a:rPr lang="en-US" dirty="0" smtClean="0">
                <a:solidFill>
                  <a:schemeClr val="bg1">
                    <a:lumMod val="75000"/>
                  </a:schemeClr>
                </a:solidFill>
              </a:rPr>
              <a:t>Model Inputs</a:t>
            </a:r>
          </a:p>
          <a:p>
            <a:pPr lvl="1">
              <a:defRPr/>
            </a:pPr>
            <a:r>
              <a:rPr lang="en-US" dirty="0" smtClean="0">
                <a:solidFill>
                  <a:schemeClr val="bg1">
                    <a:lumMod val="75000"/>
                  </a:schemeClr>
                </a:solidFill>
              </a:rPr>
              <a:t>Sample Simulation Results</a:t>
            </a:r>
          </a:p>
          <a:p>
            <a:pPr lvl="1">
              <a:defRPr/>
            </a:pPr>
            <a:endParaRPr lang="en-US" dirty="0" smtClean="0"/>
          </a:p>
          <a:p>
            <a:pPr>
              <a:defRPr/>
            </a:pPr>
            <a:r>
              <a:rPr lang="en-US" dirty="0" smtClean="0">
                <a:effectLst/>
              </a:rPr>
              <a:t>Sensitivity Analyses</a:t>
            </a:r>
          </a:p>
          <a:p>
            <a:pPr lvl="1">
              <a:defRPr/>
            </a:pPr>
            <a:r>
              <a:rPr lang="en-US" dirty="0" smtClean="0"/>
              <a:t>Effects of global warming</a:t>
            </a:r>
          </a:p>
          <a:p>
            <a:pPr lvl="1">
              <a:defRPr/>
            </a:pPr>
            <a:r>
              <a:rPr lang="en-US" dirty="0" smtClean="0"/>
              <a:t>Effects of industrial growth in Southeast Asia</a:t>
            </a:r>
          </a:p>
          <a:p>
            <a:pPr lvl="1">
              <a:defRPr/>
            </a:pPr>
            <a:endParaRPr lang="en-US" dirty="0" smtClean="0"/>
          </a:p>
          <a:p>
            <a:pPr>
              <a:defRPr/>
            </a:pPr>
            <a:r>
              <a:rPr lang="en-US" dirty="0" smtClean="0">
                <a:solidFill>
                  <a:schemeClr val="bg1">
                    <a:lumMod val="75000"/>
                  </a:schemeClr>
                </a:solidFill>
                <a:effectLst/>
              </a:rPr>
              <a:t>Initial Simulations</a:t>
            </a:r>
          </a:p>
          <a:p>
            <a:pPr lvl="1">
              <a:defRPr/>
            </a:pPr>
            <a:r>
              <a:rPr lang="en-US" dirty="0" smtClean="0">
                <a:solidFill>
                  <a:schemeClr val="bg1">
                    <a:lumMod val="75000"/>
                  </a:schemeClr>
                </a:solidFill>
              </a:rPr>
              <a:t>Development of emission scenarios</a:t>
            </a:r>
          </a:p>
          <a:p>
            <a:pPr lvl="1">
              <a:defRPr/>
            </a:pPr>
            <a:r>
              <a:rPr lang="en-US" dirty="0" smtClean="0">
                <a:solidFill>
                  <a:schemeClr val="bg1">
                    <a:lumMod val="75000"/>
                  </a:schemeClr>
                </a:solidFill>
              </a:rPr>
              <a:t>Effects of long term changes on air quality predictions</a:t>
            </a:r>
          </a:p>
          <a:p>
            <a:pPr lvl="1">
              <a:defRPr/>
            </a:pP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body" sz="half" idx="1"/>
          </p:nvPr>
        </p:nvSpPr>
        <p:spPr>
          <a:xfrm>
            <a:off x="368300" y="927100"/>
            <a:ext cx="8542338" cy="5589588"/>
          </a:xfrm>
        </p:spPr>
        <p:txBody>
          <a:bodyPr/>
          <a:lstStyle/>
          <a:p>
            <a:pPr marL="290513" indent="-290513" defTabSz="992188" eaLnBrk="1" hangingPunct="1">
              <a:buFont typeface="Wingdings" pitchFamily="2" charset="2"/>
              <a:buNone/>
            </a:pPr>
            <a:r>
              <a:rPr lang="en-US" u="sng" smtClean="0">
                <a:effectLst/>
              </a:rPr>
              <a:t>Baseline Simulations:</a:t>
            </a:r>
          </a:p>
          <a:p>
            <a:pPr marL="290513" indent="-290513" defTabSz="992188" eaLnBrk="1" hangingPunct="1"/>
            <a:r>
              <a:rPr lang="en-US" smtClean="0">
                <a:effectLst/>
              </a:rPr>
              <a:t>Emissions: Baseline 2010 </a:t>
            </a:r>
          </a:p>
          <a:p>
            <a:pPr marL="290513" indent="-290513" defTabSz="992188" eaLnBrk="1" hangingPunct="1"/>
            <a:r>
              <a:rPr lang="en-US" smtClean="0">
                <a:effectLst/>
              </a:rPr>
              <a:t>Meteorology: August 27-29</a:t>
            </a:r>
            <a:r>
              <a:rPr lang="en-US" baseline="30000" smtClean="0">
                <a:effectLst/>
              </a:rPr>
              <a:t>th</a:t>
            </a:r>
            <a:r>
              <a:rPr lang="en-US" smtClean="0">
                <a:effectLst/>
              </a:rPr>
              <a:t>, 1987</a:t>
            </a:r>
          </a:p>
          <a:p>
            <a:pPr marL="290513" indent="-290513" defTabSz="992188" eaLnBrk="1" hangingPunct="1">
              <a:spcBef>
                <a:spcPct val="60000"/>
              </a:spcBef>
              <a:buFont typeface="Wingdings" pitchFamily="2" charset="2"/>
              <a:buNone/>
            </a:pPr>
            <a:endParaRPr lang="en-US" u="sng" smtClean="0">
              <a:effectLst/>
            </a:endParaRPr>
          </a:p>
          <a:p>
            <a:pPr marL="290513" indent="-290513" defTabSz="992188" eaLnBrk="1" hangingPunct="1">
              <a:spcBef>
                <a:spcPct val="60000"/>
              </a:spcBef>
              <a:buFont typeface="Wingdings" pitchFamily="2" charset="2"/>
              <a:buNone/>
            </a:pPr>
            <a:endParaRPr lang="en-US" u="sng" smtClean="0">
              <a:effectLst/>
            </a:endParaRPr>
          </a:p>
          <a:p>
            <a:pPr marL="290513" indent="-290513" defTabSz="992188" eaLnBrk="1" hangingPunct="1">
              <a:spcBef>
                <a:spcPct val="60000"/>
              </a:spcBef>
              <a:buFont typeface="Wingdings" pitchFamily="2" charset="2"/>
              <a:buNone/>
            </a:pPr>
            <a:r>
              <a:rPr lang="en-US" u="sng" smtClean="0">
                <a:effectLst/>
              </a:rPr>
              <a:t>Determination of sensitivity of model predictions to input:</a:t>
            </a:r>
          </a:p>
          <a:p>
            <a:pPr marL="290513" indent="-290513" defTabSz="992188" eaLnBrk="1" hangingPunct="1"/>
            <a:r>
              <a:rPr lang="en-US" smtClean="0">
                <a:effectLst/>
              </a:rPr>
              <a:t>Changes in meteorological conditions:</a:t>
            </a:r>
          </a:p>
          <a:p>
            <a:pPr marL="806450" lvl="1" indent="-309563" defTabSz="992188" eaLnBrk="1" hangingPunct="1"/>
            <a:r>
              <a:rPr lang="en-US" smtClean="0">
                <a:effectLst/>
              </a:rPr>
              <a:t>Temperature: -10 </a:t>
            </a:r>
            <a:r>
              <a:rPr lang="en-US" baseline="30000" smtClean="0">
                <a:effectLst/>
              </a:rPr>
              <a:t>o</a:t>
            </a:r>
            <a:r>
              <a:rPr lang="en-US" smtClean="0">
                <a:effectLst/>
              </a:rPr>
              <a:t>C, -5 </a:t>
            </a:r>
            <a:r>
              <a:rPr lang="en-US" baseline="30000" smtClean="0">
                <a:effectLst/>
              </a:rPr>
              <a:t>o</a:t>
            </a:r>
            <a:r>
              <a:rPr lang="en-US" smtClean="0">
                <a:effectLst/>
              </a:rPr>
              <a:t>C, +5 </a:t>
            </a:r>
            <a:r>
              <a:rPr lang="en-US" baseline="30000" smtClean="0">
                <a:effectLst/>
              </a:rPr>
              <a:t>o</a:t>
            </a:r>
            <a:r>
              <a:rPr lang="en-US" smtClean="0">
                <a:effectLst/>
              </a:rPr>
              <a:t>C and +10 </a:t>
            </a:r>
            <a:r>
              <a:rPr lang="en-US" baseline="30000" smtClean="0">
                <a:effectLst/>
              </a:rPr>
              <a:t>o</a:t>
            </a:r>
            <a:r>
              <a:rPr lang="en-US" smtClean="0">
                <a:effectLst/>
              </a:rPr>
              <a:t>C</a:t>
            </a:r>
          </a:p>
          <a:p>
            <a:pPr marL="806450" lvl="1" indent="-309563" defTabSz="992188" eaLnBrk="1" hangingPunct="1"/>
            <a:r>
              <a:rPr lang="en-US" smtClean="0">
                <a:effectLst/>
              </a:rPr>
              <a:t>UV radiation and mixing height: -20% and +20%</a:t>
            </a:r>
          </a:p>
          <a:p>
            <a:pPr marL="806450" lvl="1" indent="-309563" defTabSz="992188" eaLnBrk="1" hangingPunct="1"/>
            <a:r>
              <a:rPr lang="en-US" smtClean="0">
                <a:effectLst/>
              </a:rPr>
              <a:t>Wind velocity:  x0.5 and x2.0</a:t>
            </a:r>
          </a:p>
          <a:p>
            <a:pPr marL="290513" indent="-290513" defTabSz="992188" eaLnBrk="1" hangingPunct="1"/>
            <a:r>
              <a:rPr lang="en-US" smtClean="0">
                <a:effectLst/>
              </a:rPr>
              <a:t>Changes in boundary conditions (BC) for NO</a:t>
            </a:r>
            <a:r>
              <a:rPr lang="en-US" baseline="-25000" smtClean="0">
                <a:effectLst/>
              </a:rPr>
              <a:t>X</a:t>
            </a:r>
            <a:r>
              <a:rPr lang="en-US" smtClean="0">
                <a:effectLst/>
              </a:rPr>
              <a:t>, VOC and O</a:t>
            </a:r>
            <a:r>
              <a:rPr lang="en-US" baseline="-25000" smtClean="0">
                <a:effectLst/>
              </a:rPr>
              <a:t>3</a:t>
            </a:r>
            <a:endParaRPr lang="en-US" smtClean="0">
              <a:effectLst/>
            </a:endParaRPr>
          </a:p>
          <a:p>
            <a:pPr marL="290513" indent="-290513" defTabSz="992188" eaLnBrk="1" hangingPunct="1"/>
            <a:r>
              <a:rPr lang="en-US" smtClean="0">
                <a:effectLst/>
              </a:rPr>
              <a:t>Changes in initial conditions (IC)</a:t>
            </a:r>
          </a:p>
        </p:txBody>
      </p:sp>
      <p:pic>
        <p:nvPicPr>
          <p:cNvPr id="147458" name="Picture 3" descr="base_adv3"/>
          <p:cNvPicPr>
            <a:picLocks noGrp="1" noChangeAspect="1" noChangeArrowheads="1"/>
          </p:cNvPicPr>
          <p:nvPr>
            <p:ph sz="half" idx="2"/>
          </p:nvPr>
        </p:nvPicPr>
        <p:blipFill>
          <a:blip r:embed="rId2"/>
          <a:srcRect/>
          <a:stretch>
            <a:fillRect/>
          </a:stretch>
        </p:blipFill>
        <p:spPr>
          <a:xfrm>
            <a:off x="5726113" y="1155700"/>
            <a:ext cx="3189287" cy="1968500"/>
          </a:xfrm>
        </p:spPr>
      </p:pic>
      <p:sp>
        <p:nvSpPr>
          <p:cNvPr id="107524" name="Rectangle 4"/>
          <p:cNvSpPr>
            <a:spLocks noGrp="1" noRot="1" noChangeArrowheads="1"/>
          </p:cNvSpPr>
          <p:nvPr>
            <p:ph type="title"/>
          </p:nvPr>
        </p:nvSpPr>
        <p:spPr/>
        <p:txBody>
          <a:bodyPr/>
          <a:lstStyle/>
          <a:p>
            <a:pPr defTabSz="992118" eaLnBrk="1" hangingPunct="1">
              <a:defRPr/>
            </a:pPr>
            <a:r>
              <a:t>Model Sensitivity to Input Parameters</a:t>
            </a:r>
          </a:p>
        </p:txBody>
      </p:sp>
      <p:sp>
        <p:nvSpPr>
          <p:cNvPr id="147462" name="Rectangle 5"/>
          <p:cNvSpPr>
            <a:spLocks noChangeArrowheads="1"/>
          </p:cNvSpPr>
          <p:nvPr/>
        </p:nvSpPr>
        <p:spPr bwMode="auto">
          <a:xfrm>
            <a:off x="0" y="-184150"/>
            <a:ext cx="184150" cy="368300"/>
          </a:xfrm>
          <a:prstGeom prst="rect">
            <a:avLst/>
          </a:prstGeom>
          <a:noFill/>
          <a:ln w="12700">
            <a:noFill/>
            <a:miter lim="800000"/>
            <a:headEnd type="none" w="sm" len="sm"/>
            <a:tailEnd type="none" w="sm" len="sm"/>
          </a:ln>
        </p:spPr>
        <p:txBody>
          <a:bodyPr wrap="none" anchor="ctr">
            <a:spAutoFit/>
          </a:bodyPr>
          <a:lstStyle/>
          <a:p>
            <a:endParaRPr lang="en-US"/>
          </a:p>
        </p:txBody>
      </p:sp>
      <p:sp>
        <p:nvSpPr>
          <p:cNvPr id="14343" name="Text Box 6"/>
          <p:cNvSpPr txBox="1">
            <a:spLocks noChangeArrowheads="1"/>
          </p:cNvSpPr>
          <p:nvPr/>
        </p:nvSpPr>
        <p:spPr bwMode="auto">
          <a:xfrm>
            <a:off x="6554788" y="1011238"/>
            <a:ext cx="1601787" cy="361950"/>
          </a:xfrm>
          <a:prstGeom prst="rect">
            <a:avLst/>
          </a:prstGeom>
          <a:solidFill>
            <a:schemeClr val="bg1"/>
          </a:solidFill>
          <a:ln w="12700">
            <a:noFill/>
            <a:miter lim="800000"/>
            <a:headEnd type="none" w="sm" len="sm"/>
            <a:tailEnd type="none" w="sm" len="sm"/>
          </a:ln>
        </p:spPr>
        <p:txBody>
          <a:bodyPr wrap="none" lIns="84216" tIns="42108" rIns="84216" bIns="42108">
            <a:spAutoFit/>
          </a:bodyPr>
          <a:lstStyle/>
          <a:p>
            <a:pPr defTabSz="841375">
              <a:defRPr/>
            </a:pPr>
            <a:r>
              <a:rPr lang="en-US" b="1" dirty="0">
                <a:latin typeface="+mj-lt"/>
              </a:rPr>
              <a:t>O</a:t>
            </a:r>
            <a:r>
              <a:rPr lang="en-US" b="1" baseline="-25000" dirty="0">
                <a:latin typeface="+mj-lt"/>
              </a:rPr>
              <a:t>3</a:t>
            </a:r>
            <a:r>
              <a:rPr lang="en-US" b="1" dirty="0">
                <a:latin typeface="+mj-lt"/>
              </a:rPr>
              <a:t> at hour 13</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body" sz="half" idx="1"/>
          </p:nvPr>
        </p:nvSpPr>
        <p:spPr>
          <a:xfrm>
            <a:off x="368300" y="927100"/>
            <a:ext cx="8542338" cy="5589588"/>
          </a:xfrm>
        </p:spPr>
        <p:txBody>
          <a:bodyPr/>
          <a:lstStyle/>
          <a:p>
            <a:pPr marL="231775" indent="-231775" defTabSz="992188" eaLnBrk="1" hangingPunct="1">
              <a:buFont typeface="Wingdings" pitchFamily="2" charset="2"/>
              <a:buNone/>
            </a:pPr>
            <a:r>
              <a:rPr lang="en-US" u="sng" smtClean="0">
                <a:effectLst/>
              </a:rPr>
              <a:t>Meteorological conditions:</a:t>
            </a:r>
          </a:p>
          <a:p>
            <a:pPr marL="231775" indent="-231775" defTabSz="992188" eaLnBrk="1" hangingPunct="1"/>
            <a:r>
              <a:rPr lang="en-US" smtClean="0">
                <a:effectLst/>
              </a:rPr>
              <a:t>Temperature shows the strongest effect on peak ozone:</a:t>
            </a:r>
          </a:p>
          <a:p>
            <a:pPr marL="806450" lvl="1" indent="-309563" defTabSz="992188" eaLnBrk="1" hangingPunct="1"/>
            <a:r>
              <a:rPr lang="en-US" smtClean="0">
                <a:effectLst/>
              </a:rPr>
              <a:t>Peak ozone changes ~8ppb/</a:t>
            </a:r>
            <a:r>
              <a:rPr lang="en-US" baseline="30000" smtClean="0">
                <a:effectLst/>
              </a:rPr>
              <a:t>o</a:t>
            </a:r>
            <a:r>
              <a:rPr lang="en-US" smtClean="0">
                <a:effectLst/>
              </a:rPr>
              <a:t>C</a:t>
            </a:r>
          </a:p>
          <a:p>
            <a:pPr marL="231775" indent="-231775" defTabSz="992188" eaLnBrk="1" hangingPunct="1"/>
            <a:r>
              <a:rPr lang="en-US" smtClean="0">
                <a:effectLst/>
              </a:rPr>
              <a:t>Wind velocity, UV radiation and mixing height also affect ozone</a:t>
            </a:r>
          </a:p>
          <a:p>
            <a:pPr marL="231775" indent="-231775" defTabSz="992188" eaLnBrk="1" hangingPunct="1"/>
            <a:r>
              <a:rPr lang="en-US" smtClean="0">
                <a:effectLst/>
              </a:rPr>
              <a:t>Sensitivity of peak ozone to meteorology suggests that multiple episodes should be used to assess air quality impacts</a:t>
            </a:r>
            <a:endParaRPr lang="en-US" u="sng" smtClean="0">
              <a:effectLst/>
            </a:endParaRPr>
          </a:p>
          <a:p>
            <a:pPr marL="231775" indent="-231775" defTabSz="992188" eaLnBrk="1" hangingPunct="1">
              <a:spcBef>
                <a:spcPts val="1200"/>
              </a:spcBef>
              <a:buFont typeface="Wingdings" pitchFamily="2" charset="2"/>
              <a:buNone/>
            </a:pPr>
            <a:r>
              <a:rPr lang="en-US" u="sng" smtClean="0">
                <a:effectLst/>
              </a:rPr>
              <a:t>Initial conditions (IC):</a:t>
            </a:r>
          </a:p>
          <a:p>
            <a:pPr marL="231775" indent="-231775" defTabSz="992188" eaLnBrk="1" hangingPunct="1"/>
            <a:r>
              <a:rPr lang="en-US" smtClean="0">
                <a:effectLst/>
              </a:rPr>
              <a:t>The effect of IC on ozone concentration persists for up to 3 days of simulation, at downwind locations</a:t>
            </a:r>
          </a:p>
          <a:p>
            <a:pPr marL="231775" indent="-231775" defTabSz="992188" eaLnBrk="1" hangingPunct="1"/>
            <a:r>
              <a:rPr lang="en-US" smtClean="0">
                <a:effectLst/>
              </a:rPr>
              <a:t>Meteorological episodes of </a:t>
            </a:r>
            <a:r>
              <a:rPr lang="en-US" smtClean="0">
                <a:effectLst/>
                <a:cs typeface="Arial" charset="0"/>
              </a:rPr>
              <a:t>≥ </a:t>
            </a:r>
            <a:r>
              <a:rPr lang="en-US" smtClean="0">
                <a:effectLst/>
              </a:rPr>
              <a:t>3 days are recommended</a:t>
            </a:r>
            <a:endParaRPr lang="en-US" u="sng" smtClean="0">
              <a:effectLst/>
            </a:endParaRPr>
          </a:p>
          <a:p>
            <a:pPr marL="231775" indent="-231775" defTabSz="992188" eaLnBrk="1" hangingPunct="1">
              <a:spcBef>
                <a:spcPts val="1200"/>
              </a:spcBef>
              <a:buFont typeface="Wingdings" pitchFamily="2" charset="2"/>
              <a:buNone/>
            </a:pPr>
            <a:r>
              <a:rPr lang="en-US" u="sng" smtClean="0">
                <a:effectLst/>
              </a:rPr>
              <a:t>Boundary conditions (BC):</a:t>
            </a:r>
          </a:p>
          <a:p>
            <a:pPr marL="231775" indent="-231775" defTabSz="992188" eaLnBrk="1" hangingPunct="1"/>
            <a:r>
              <a:rPr lang="en-US" smtClean="0">
                <a:effectLst/>
              </a:rPr>
              <a:t>BC do not affect peak ozone significantly</a:t>
            </a:r>
          </a:p>
        </p:txBody>
      </p:sp>
      <p:sp>
        <p:nvSpPr>
          <p:cNvPr id="108547" name="Rectangle 3"/>
          <p:cNvSpPr>
            <a:spLocks noGrp="1" noRot="1" noChangeArrowheads="1"/>
          </p:cNvSpPr>
          <p:nvPr>
            <p:ph type="title"/>
          </p:nvPr>
        </p:nvSpPr>
        <p:spPr/>
        <p:txBody>
          <a:bodyPr/>
          <a:lstStyle/>
          <a:p>
            <a:pPr defTabSz="992118" eaLnBrk="1" hangingPunct="1">
              <a:defRPr/>
            </a:pPr>
            <a:r>
              <a:t>Input Parameters: Sensitivity Results</a:t>
            </a:r>
          </a:p>
        </p:txBody>
      </p:sp>
      <p:sp>
        <p:nvSpPr>
          <p:cNvPr id="148485" name="Rectangle 4"/>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effectLst>
                  <a:outerShdw blurRad="38100" dist="38100" dir="2700000" algn="tl">
                    <a:srgbClr val="000000">
                      <a:alpha val="43137"/>
                    </a:srgbClr>
                  </a:outerShdw>
                </a:effectLst>
              </a:rPr>
              <a:t>Effects of Industrial Growth (1/2)</a:t>
            </a:r>
          </a:p>
        </p:txBody>
      </p:sp>
      <p:sp>
        <p:nvSpPr>
          <p:cNvPr id="149508" name="Content Placeholder 2"/>
          <p:cNvSpPr>
            <a:spLocks noGrp="1"/>
          </p:cNvSpPr>
          <p:nvPr>
            <p:ph idx="1"/>
          </p:nvPr>
        </p:nvSpPr>
        <p:spPr/>
        <p:txBody>
          <a:bodyPr/>
          <a:lstStyle/>
          <a:p>
            <a:r>
              <a:rPr lang="en-US" smtClean="0">
                <a:effectLst/>
              </a:rPr>
              <a:t>Sensitivity of ozone and PM</a:t>
            </a:r>
            <a:r>
              <a:rPr lang="en-US" baseline="-25000" smtClean="0">
                <a:effectLst/>
              </a:rPr>
              <a:t>2.5</a:t>
            </a:r>
            <a:r>
              <a:rPr lang="en-US" smtClean="0">
                <a:effectLst/>
              </a:rPr>
              <a:t> formation with background concentrations in Southern California</a:t>
            </a:r>
          </a:p>
          <a:p>
            <a:pPr lvl="1"/>
            <a:r>
              <a:rPr lang="en-US" smtClean="0"/>
              <a:t>Increase of 30% in O</a:t>
            </a:r>
            <a:r>
              <a:rPr lang="en-US" baseline="-25000" smtClean="0"/>
              <a:t>3</a:t>
            </a:r>
            <a:r>
              <a:rPr lang="en-US" smtClean="0"/>
              <a:t> and CO on western boundary </a:t>
            </a:r>
          </a:p>
          <a:p>
            <a:pPr lvl="1"/>
            <a:r>
              <a:rPr lang="en-US" smtClean="0"/>
              <a:t>Increase of 30% in CH</a:t>
            </a:r>
            <a:r>
              <a:rPr lang="en-US" baseline="-25000" smtClean="0"/>
              <a:t>4 </a:t>
            </a:r>
            <a:r>
              <a:rPr lang="en-US" smtClean="0"/>
              <a:t>background concentrations</a:t>
            </a:r>
            <a:endParaRPr lang="en-US" baseline="-25000" smtClean="0"/>
          </a:p>
          <a:p>
            <a:pPr>
              <a:buFontTx/>
              <a:buNone/>
            </a:pPr>
            <a:endParaRPr lang="en-US" smtClean="0">
              <a:effectLst/>
            </a:endParaRPr>
          </a:p>
        </p:txBody>
      </p:sp>
      <p:pic>
        <p:nvPicPr>
          <p:cNvPr id="149509" name="Picture 3" descr="DeltaBC_CCwBaseline.O3.tm8h.gif"/>
          <p:cNvPicPr>
            <a:picLocks noChangeAspect="1"/>
          </p:cNvPicPr>
          <p:nvPr/>
        </p:nvPicPr>
        <p:blipFill>
          <a:blip r:embed="rId2"/>
          <a:srcRect/>
          <a:stretch>
            <a:fillRect/>
          </a:stretch>
        </p:blipFill>
        <p:spPr bwMode="auto">
          <a:xfrm>
            <a:off x="-76200" y="2971800"/>
            <a:ext cx="4762500" cy="3101975"/>
          </a:xfrm>
          <a:prstGeom prst="rect">
            <a:avLst/>
          </a:prstGeom>
          <a:noFill/>
          <a:ln w="9525">
            <a:noFill/>
            <a:miter lim="800000"/>
            <a:headEnd/>
            <a:tailEnd/>
          </a:ln>
        </p:spPr>
      </p:pic>
      <p:pic>
        <p:nvPicPr>
          <p:cNvPr id="149510" name="Picture 5" descr="DeltaPM25BC_CCwBaseline.PM.tavg.gif"/>
          <p:cNvPicPr>
            <a:picLocks noChangeAspect="1"/>
          </p:cNvPicPr>
          <p:nvPr/>
        </p:nvPicPr>
        <p:blipFill>
          <a:blip r:embed="rId3"/>
          <a:srcRect/>
          <a:stretch>
            <a:fillRect/>
          </a:stretch>
        </p:blipFill>
        <p:spPr bwMode="auto">
          <a:xfrm>
            <a:off x="4479925" y="2971800"/>
            <a:ext cx="4740275" cy="3101975"/>
          </a:xfrm>
          <a:prstGeom prst="rect">
            <a:avLst/>
          </a:prstGeom>
          <a:noFill/>
          <a:ln w="9525">
            <a:noFill/>
            <a:miter lim="800000"/>
            <a:headEnd/>
            <a:tailEnd/>
          </a:ln>
        </p:spPr>
      </p:pic>
      <p:sp>
        <p:nvSpPr>
          <p:cNvPr id="7" name="TextBox 6"/>
          <p:cNvSpPr txBox="1"/>
          <p:nvPr/>
        </p:nvSpPr>
        <p:spPr>
          <a:xfrm>
            <a:off x="1066800" y="2971800"/>
            <a:ext cx="2416175" cy="369888"/>
          </a:xfrm>
          <a:prstGeom prst="rect">
            <a:avLst/>
          </a:prstGeom>
          <a:noFill/>
        </p:spPr>
        <p:txBody>
          <a:bodyPr wrap="none">
            <a:spAutoFit/>
          </a:bodyPr>
          <a:lstStyle/>
          <a:p>
            <a:pPr>
              <a:defRPr/>
            </a:pPr>
            <a:r>
              <a:rPr lang="en-US" u="sng" dirty="0">
                <a:latin typeface="+mn-lt"/>
              </a:rPr>
              <a:t>Impacts on 8-hour O</a:t>
            </a:r>
            <a:r>
              <a:rPr lang="en-US" u="sng" baseline="-25000" dirty="0">
                <a:latin typeface="+mn-lt"/>
              </a:rPr>
              <a:t>3</a:t>
            </a:r>
          </a:p>
        </p:txBody>
      </p:sp>
      <p:sp>
        <p:nvSpPr>
          <p:cNvPr id="8" name="TextBox 7"/>
          <p:cNvSpPr txBox="1"/>
          <p:nvPr/>
        </p:nvSpPr>
        <p:spPr>
          <a:xfrm>
            <a:off x="5203825" y="2971800"/>
            <a:ext cx="2903538" cy="369888"/>
          </a:xfrm>
          <a:prstGeom prst="rect">
            <a:avLst/>
          </a:prstGeom>
          <a:noFill/>
        </p:spPr>
        <p:txBody>
          <a:bodyPr wrap="none">
            <a:spAutoFit/>
          </a:bodyPr>
          <a:lstStyle/>
          <a:p>
            <a:pPr>
              <a:defRPr/>
            </a:pPr>
            <a:r>
              <a:rPr lang="en-US" u="sng" dirty="0">
                <a:latin typeface="+mn-lt"/>
              </a:rPr>
              <a:t>Impacts on 24-hour PM</a:t>
            </a:r>
            <a:r>
              <a:rPr lang="en-US" u="sng" baseline="-25000" dirty="0">
                <a:latin typeface="+mn-lt"/>
              </a:rPr>
              <a:t>2.5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effectLst>
                  <a:outerShdw blurRad="38100" dist="38100" dir="2700000" algn="tl">
                    <a:srgbClr val="000000">
                      <a:alpha val="43137"/>
                    </a:srgbClr>
                  </a:outerShdw>
                </a:effectLst>
              </a:rPr>
              <a:t>Effects of Industrial Growth (2/2)</a:t>
            </a:r>
          </a:p>
        </p:txBody>
      </p:sp>
      <p:sp>
        <p:nvSpPr>
          <p:cNvPr id="150532" name="Content Placeholder 2"/>
          <p:cNvSpPr>
            <a:spLocks noGrp="1"/>
          </p:cNvSpPr>
          <p:nvPr>
            <p:ph idx="1"/>
          </p:nvPr>
        </p:nvSpPr>
        <p:spPr/>
        <p:txBody>
          <a:bodyPr/>
          <a:lstStyle/>
          <a:p>
            <a:r>
              <a:rPr lang="en-US" smtClean="0">
                <a:effectLst/>
              </a:rPr>
              <a:t>Sensitivity of ozone and PM</a:t>
            </a:r>
            <a:r>
              <a:rPr lang="en-US" baseline="-25000" smtClean="0">
                <a:effectLst/>
              </a:rPr>
              <a:t>2.5</a:t>
            </a:r>
            <a:r>
              <a:rPr lang="en-US" smtClean="0">
                <a:effectLst/>
              </a:rPr>
              <a:t> formation with background concentrations in the US</a:t>
            </a:r>
          </a:p>
          <a:p>
            <a:pPr lvl="1"/>
            <a:r>
              <a:rPr lang="en-US" smtClean="0"/>
              <a:t>Increase of 30% in O</a:t>
            </a:r>
            <a:r>
              <a:rPr lang="en-US" baseline="-25000" smtClean="0"/>
              <a:t>3</a:t>
            </a:r>
            <a:r>
              <a:rPr lang="en-US" smtClean="0"/>
              <a:t> and CO on western boundary </a:t>
            </a:r>
          </a:p>
          <a:p>
            <a:pPr>
              <a:buFontTx/>
              <a:buNone/>
            </a:pPr>
            <a:endParaRPr lang="en-US" smtClean="0">
              <a:effectLst/>
            </a:endParaRPr>
          </a:p>
        </p:txBody>
      </p:sp>
      <p:sp>
        <p:nvSpPr>
          <p:cNvPr id="7" name="TextBox 6"/>
          <p:cNvSpPr txBox="1"/>
          <p:nvPr/>
        </p:nvSpPr>
        <p:spPr>
          <a:xfrm>
            <a:off x="1143000" y="2297113"/>
            <a:ext cx="2206625" cy="369887"/>
          </a:xfrm>
          <a:prstGeom prst="rect">
            <a:avLst/>
          </a:prstGeom>
          <a:noFill/>
        </p:spPr>
        <p:txBody>
          <a:bodyPr wrap="none">
            <a:spAutoFit/>
          </a:bodyPr>
          <a:lstStyle/>
          <a:p>
            <a:pPr>
              <a:defRPr/>
            </a:pPr>
            <a:r>
              <a:rPr lang="en-US" u="sng" dirty="0">
                <a:latin typeface="+mn-lt"/>
              </a:rPr>
              <a:t>Impacts on peak O</a:t>
            </a:r>
            <a:r>
              <a:rPr lang="en-US" u="sng" baseline="-25000" dirty="0">
                <a:latin typeface="+mn-lt"/>
              </a:rPr>
              <a:t>3</a:t>
            </a:r>
          </a:p>
        </p:txBody>
      </p:sp>
      <p:pic>
        <p:nvPicPr>
          <p:cNvPr id="150534" name="Picture 5" descr="US36_incbc_vs_Base.peakO3.jpg"/>
          <p:cNvPicPr>
            <a:picLocks noChangeAspect="1"/>
          </p:cNvPicPr>
          <p:nvPr/>
        </p:nvPicPr>
        <p:blipFill>
          <a:blip r:embed="rId2"/>
          <a:srcRect r="12682" b="28204"/>
          <a:stretch>
            <a:fillRect/>
          </a:stretch>
        </p:blipFill>
        <p:spPr bwMode="auto">
          <a:xfrm>
            <a:off x="0" y="2720975"/>
            <a:ext cx="4419600" cy="2944813"/>
          </a:xfrm>
          <a:prstGeom prst="rect">
            <a:avLst/>
          </a:prstGeom>
          <a:noFill/>
          <a:ln w="9525">
            <a:noFill/>
            <a:miter lim="800000"/>
            <a:headEnd/>
            <a:tailEnd/>
          </a:ln>
        </p:spPr>
      </p:pic>
      <p:sp>
        <p:nvSpPr>
          <p:cNvPr id="10" name="TextBox 9"/>
          <p:cNvSpPr txBox="1"/>
          <p:nvPr/>
        </p:nvSpPr>
        <p:spPr>
          <a:xfrm>
            <a:off x="5402263" y="2286000"/>
            <a:ext cx="2903537" cy="369888"/>
          </a:xfrm>
          <a:prstGeom prst="rect">
            <a:avLst/>
          </a:prstGeom>
          <a:noFill/>
        </p:spPr>
        <p:txBody>
          <a:bodyPr wrap="none">
            <a:spAutoFit/>
          </a:bodyPr>
          <a:lstStyle/>
          <a:p>
            <a:pPr>
              <a:defRPr/>
            </a:pPr>
            <a:r>
              <a:rPr lang="en-US" u="sng" dirty="0">
                <a:latin typeface="+mn-lt"/>
              </a:rPr>
              <a:t>Impacts on 24-hour PM</a:t>
            </a:r>
            <a:r>
              <a:rPr lang="en-US" u="sng" baseline="-25000" dirty="0">
                <a:latin typeface="+mn-lt"/>
              </a:rPr>
              <a:t>2.5</a:t>
            </a:r>
          </a:p>
        </p:txBody>
      </p:sp>
      <p:pic>
        <p:nvPicPr>
          <p:cNvPr id="150536" name="Picture 10" descr="US36_incbc_vs_Base.meanPM2.5.jpg"/>
          <p:cNvPicPr>
            <a:picLocks noChangeAspect="1"/>
          </p:cNvPicPr>
          <p:nvPr/>
        </p:nvPicPr>
        <p:blipFill>
          <a:blip r:embed="rId3"/>
          <a:srcRect r="31667" b="19341"/>
          <a:stretch>
            <a:fillRect/>
          </a:stretch>
        </p:blipFill>
        <p:spPr bwMode="auto">
          <a:xfrm>
            <a:off x="4579938" y="2700338"/>
            <a:ext cx="4487862" cy="3167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t>Outline</a:t>
            </a:r>
            <a:endParaRPr dirty="0"/>
          </a:p>
        </p:txBody>
      </p:sp>
      <p:sp>
        <p:nvSpPr>
          <p:cNvPr id="15" name="Content Placeholder 14"/>
          <p:cNvSpPr>
            <a:spLocks noGrp="1"/>
          </p:cNvSpPr>
          <p:nvPr>
            <p:ph idx="1"/>
          </p:nvPr>
        </p:nvSpPr>
        <p:spPr/>
        <p:txBody>
          <a:bodyPr/>
          <a:lstStyle/>
          <a:p>
            <a:pPr>
              <a:defRPr/>
            </a:pPr>
            <a:r>
              <a:rPr lang="en-US" dirty="0" smtClean="0">
                <a:solidFill>
                  <a:schemeClr val="bg1">
                    <a:lumMod val="75000"/>
                  </a:schemeClr>
                </a:solidFill>
                <a:effectLst/>
              </a:rPr>
              <a:t>Modeling Regions of Interest</a:t>
            </a:r>
          </a:p>
          <a:p>
            <a:pPr lvl="1">
              <a:defRPr/>
            </a:pPr>
            <a:r>
              <a:rPr lang="en-US" dirty="0" smtClean="0">
                <a:solidFill>
                  <a:schemeClr val="bg1">
                    <a:lumMod val="75000"/>
                  </a:schemeClr>
                </a:solidFill>
              </a:rPr>
              <a:t>Air Quality Models</a:t>
            </a:r>
          </a:p>
          <a:p>
            <a:pPr lvl="1">
              <a:defRPr/>
            </a:pPr>
            <a:r>
              <a:rPr lang="en-US" dirty="0" smtClean="0">
                <a:solidFill>
                  <a:schemeClr val="bg1">
                    <a:lumMod val="75000"/>
                  </a:schemeClr>
                </a:solidFill>
              </a:rPr>
              <a:t>Model Inputs</a:t>
            </a:r>
          </a:p>
          <a:p>
            <a:pPr lvl="1">
              <a:defRPr/>
            </a:pPr>
            <a:r>
              <a:rPr lang="en-US" dirty="0" smtClean="0">
                <a:solidFill>
                  <a:schemeClr val="bg1">
                    <a:lumMod val="75000"/>
                  </a:schemeClr>
                </a:solidFill>
              </a:rPr>
              <a:t>Sample Simulation Results</a:t>
            </a:r>
          </a:p>
          <a:p>
            <a:pPr lvl="1">
              <a:defRPr/>
            </a:pPr>
            <a:endParaRPr lang="en-US" dirty="0" smtClean="0">
              <a:solidFill>
                <a:schemeClr val="bg1">
                  <a:lumMod val="75000"/>
                </a:schemeClr>
              </a:solidFill>
            </a:endParaRPr>
          </a:p>
          <a:p>
            <a:pPr>
              <a:defRPr/>
            </a:pPr>
            <a:r>
              <a:rPr lang="en-US" dirty="0" smtClean="0">
                <a:solidFill>
                  <a:schemeClr val="bg1">
                    <a:lumMod val="75000"/>
                  </a:schemeClr>
                </a:solidFill>
                <a:effectLst/>
              </a:rPr>
              <a:t>Sensitivity Analyses</a:t>
            </a:r>
          </a:p>
          <a:p>
            <a:pPr lvl="1">
              <a:defRPr/>
            </a:pPr>
            <a:r>
              <a:rPr lang="en-US" dirty="0" smtClean="0">
                <a:solidFill>
                  <a:schemeClr val="bg1">
                    <a:lumMod val="75000"/>
                  </a:schemeClr>
                </a:solidFill>
              </a:rPr>
              <a:t>Effects of global warming</a:t>
            </a:r>
          </a:p>
          <a:p>
            <a:pPr lvl="1">
              <a:defRPr/>
            </a:pPr>
            <a:r>
              <a:rPr lang="en-US" dirty="0" smtClean="0">
                <a:solidFill>
                  <a:schemeClr val="bg1">
                    <a:lumMod val="75000"/>
                  </a:schemeClr>
                </a:solidFill>
              </a:rPr>
              <a:t>Effects of industrial growth in Southeast Asia</a:t>
            </a:r>
          </a:p>
          <a:p>
            <a:pPr lvl="1">
              <a:defRPr/>
            </a:pPr>
            <a:endParaRPr lang="en-US" dirty="0" smtClean="0"/>
          </a:p>
          <a:p>
            <a:pPr>
              <a:defRPr/>
            </a:pPr>
            <a:r>
              <a:rPr lang="en-US" dirty="0" smtClean="0">
                <a:effectLst/>
              </a:rPr>
              <a:t>Initial Simulations</a:t>
            </a:r>
          </a:p>
          <a:p>
            <a:pPr lvl="1">
              <a:defRPr/>
            </a:pPr>
            <a:r>
              <a:rPr lang="en-US" dirty="0" smtClean="0"/>
              <a:t>Development of emission scenarios</a:t>
            </a:r>
          </a:p>
          <a:p>
            <a:pPr lvl="1">
              <a:defRPr/>
            </a:pPr>
            <a:r>
              <a:rPr lang="en-US" dirty="0" smtClean="0"/>
              <a:t>Effects of long term changes on air quality predictions</a:t>
            </a:r>
          </a:p>
          <a:p>
            <a:pPr lvl="1">
              <a:defRPr/>
            </a:pP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Project Overview – Tasks </a:t>
            </a:r>
          </a:p>
        </p:txBody>
      </p:sp>
      <p:sp>
        <p:nvSpPr>
          <p:cNvPr id="152580" name="Content Placeholder 2"/>
          <p:cNvSpPr>
            <a:spLocks noGrp="1"/>
          </p:cNvSpPr>
          <p:nvPr>
            <p:ph idx="1"/>
          </p:nvPr>
        </p:nvSpPr>
        <p:spPr>
          <a:xfrm>
            <a:off x="368300" y="811213"/>
            <a:ext cx="6489700" cy="5589587"/>
          </a:xfrm>
        </p:spPr>
        <p:txBody>
          <a:bodyPr/>
          <a:lstStyle/>
          <a:p>
            <a:pPr marL="457200" indent="-457200">
              <a:buSzPct val="100000"/>
              <a:buFontTx/>
              <a:buAutoNum type="arabicPeriod"/>
            </a:pPr>
            <a:r>
              <a:rPr lang="en-US" smtClean="0">
                <a:effectLst/>
              </a:rPr>
              <a:t>Technology assessment for GHG reduction strategies </a:t>
            </a:r>
          </a:p>
          <a:p>
            <a:pPr marL="857250" lvl="1" indent="-457200"/>
            <a:r>
              <a:rPr lang="en-US" smtClean="0"/>
              <a:t>Focus on utilities and transportation sectors </a:t>
            </a:r>
          </a:p>
          <a:p>
            <a:pPr marL="457200" indent="-457200">
              <a:spcBef>
                <a:spcPts val="3000"/>
              </a:spcBef>
              <a:buSzPct val="100000"/>
              <a:buFontTx/>
              <a:buAutoNum type="arabicPeriod"/>
            </a:pPr>
            <a:r>
              <a:rPr lang="en-US" smtClean="0">
                <a:effectLst/>
              </a:rPr>
              <a:t>Air quality impacts assessment of GHG reduction strategies </a:t>
            </a:r>
          </a:p>
          <a:p>
            <a:pPr marL="857250" lvl="1" indent="-457200">
              <a:spcBef>
                <a:spcPts val="600"/>
              </a:spcBef>
            </a:pPr>
            <a:r>
              <a:rPr lang="en-US" smtClean="0"/>
              <a:t>Spatially and temporally resolved pollutant emissions due to GHG reduction strategies </a:t>
            </a:r>
          </a:p>
          <a:p>
            <a:pPr marL="857250" lvl="1" indent="-457200"/>
            <a:r>
              <a:rPr lang="en-US" smtClean="0"/>
              <a:t>Spatially and temporally resolved changes in ozone and particulate matter</a:t>
            </a:r>
          </a:p>
          <a:p>
            <a:pPr marL="457200" indent="-457200">
              <a:spcBef>
                <a:spcPts val="3000"/>
              </a:spcBef>
              <a:buSzPct val="100000"/>
              <a:buFontTx/>
              <a:buAutoNum type="arabicPeriod"/>
            </a:pPr>
            <a:r>
              <a:rPr lang="en-US" smtClean="0">
                <a:effectLst/>
              </a:rPr>
              <a:t>Air quality model sensitivity</a:t>
            </a:r>
          </a:p>
          <a:p>
            <a:pPr marL="857250" lvl="1" indent="-457200"/>
            <a:r>
              <a:rPr lang="en-US" smtClean="0"/>
              <a:t>Meteorological and boundary conditions affected by changes in global climate and the global economy</a:t>
            </a:r>
          </a:p>
          <a:p>
            <a:pPr marL="457200" indent="-457200">
              <a:buSzPct val="100000"/>
              <a:buFontTx/>
              <a:buNone/>
            </a:pPr>
            <a:endParaRPr lang="en-US" smtClean="0">
              <a:effectLst/>
            </a:endParaRPr>
          </a:p>
        </p:txBody>
      </p:sp>
      <p:grpSp>
        <p:nvGrpSpPr>
          <p:cNvPr id="152581" name="Group 77"/>
          <p:cNvGrpSpPr>
            <a:grpSpLocks/>
          </p:cNvGrpSpPr>
          <p:nvPr/>
        </p:nvGrpSpPr>
        <p:grpSpPr bwMode="auto">
          <a:xfrm>
            <a:off x="6858000" y="838200"/>
            <a:ext cx="2286000" cy="1981200"/>
            <a:chOff x="457200" y="2227262"/>
            <a:chExt cx="3276600" cy="2401884"/>
          </a:xfrm>
        </p:grpSpPr>
        <p:pic>
          <p:nvPicPr>
            <p:cNvPr id="152584" name="Picture 3"/>
            <p:cNvPicPr>
              <a:picLocks noChangeAspect="1" noChangeArrowheads="1"/>
            </p:cNvPicPr>
            <p:nvPr/>
          </p:nvPicPr>
          <p:blipFill>
            <a:blip r:embed="rId2"/>
            <a:srcRect/>
            <a:stretch>
              <a:fillRect/>
            </a:stretch>
          </p:blipFill>
          <p:spPr bwMode="auto">
            <a:xfrm>
              <a:off x="1600200" y="3200400"/>
              <a:ext cx="1752600" cy="1428746"/>
            </a:xfrm>
            <a:prstGeom prst="rect">
              <a:avLst/>
            </a:prstGeom>
            <a:noFill/>
            <a:ln w="76200" algn="ctr">
              <a:noFill/>
              <a:miter lim="800000"/>
              <a:headEnd/>
              <a:tailEnd/>
            </a:ln>
          </p:spPr>
        </p:pic>
        <p:pic>
          <p:nvPicPr>
            <p:cNvPr id="152585" name="Picture 3"/>
            <p:cNvPicPr>
              <a:picLocks noChangeAspect="1" noChangeArrowheads="1"/>
            </p:cNvPicPr>
            <p:nvPr/>
          </p:nvPicPr>
          <p:blipFill>
            <a:blip r:embed="rId3"/>
            <a:srcRect r="11765"/>
            <a:stretch>
              <a:fillRect/>
            </a:stretch>
          </p:blipFill>
          <p:spPr bwMode="auto">
            <a:xfrm>
              <a:off x="1447800" y="2227262"/>
              <a:ext cx="2286000" cy="1201738"/>
            </a:xfrm>
            <a:prstGeom prst="rect">
              <a:avLst/>
            </a:prstGeom>
            <a:noFill/>
            <a:ln w="76200" algn="ctr">
              <a:noFill/>
              <a:miter lim="800000"/>
              <a:headEnd/>
              <a:tailEnd/>
            </a:ln>
          </p:spPr>
        </p:pic>
        <p:pic>
          <p:nvPicPr>
            <p:cNvPr id="152586" name="Picture 2"/>
            <p:cNvPicPr>
              <a:picLocks noChangeAspect="1" noChangeArrowheads="1"/>
            </p:cNvPicPr>
            <p:nvPr/>
          </p:nvPicPr>
          <p:blipFill>
            <a:blip r:embed="rId4"/>
            <a:srcRect/>
            <a:stretch>
              <a:fillRect/>
            </a:stretch>
          </p:blipFill>
          <p:spPr bwMode="auto">
            <a:xfrm>
              <a:off x="457200" y="2438400"/>
              <a:ext cx="1752600" cy="1474123"/>
            </a:xfrm>
            <a:prstGeom prst="rect">
              <a:avLst/>
            </a:prstGeom>
            <a:noFill/>
            <a:ln w="76200" algn="ctr">
              <a:noFill/>
              <a:miter lim="800000"/>
              <a:headEnd/>
              <a:tailEnd/>
            </a:ln>
          </p:spPr>
        </p:pic>
      </p:grpSp>
      <p:pic>
        <p:nvPicPr>
          <p:cNvPr id="152582" name="Picture 7" descr="Jun08.gif"/>
          <p:cNvPicPr>
            <a:picLocks noChangeAspect="1"/>
          </p:cNvPicPr>
          <p:nvPr/>
        </p:nvPicPr>
        <p:blipFill>
          <a:blip r:embed="rId5"/>
          <a:srcRect t="12500" b="20833"/>
          <a:stretch>
            <a:fillRect/>
          </a:stretch>
        </p:blipFill>
        <p:spPr bwMode="auto">
          <a:xfrm>
            <a:off x="6461125" y="4830763"/>
            <a:ext cx="2682875" cy="1341437"/>
          </a:xfrm>
          <a:prstGeom prst="rect">
            <a:avLst/>
          </a:prstGeom>
          <a:noFill/>
          <a:ln w="9525">
            <a:noFill/>
            <a:miter lim="800000"/>
            <a:headEnd/>
            <a:tailEnd/>
          </a:ln>
        </p:spPr>
      </p:pic>
      <p:pic>
        <p:nvPicPr>
          <p:cNvPr id="152583" name="Picture 8" descr="images.jpg"/>
          <p:cNvPicPr>
            <a:picLocks noChangeAspect="1"/>
          </p:cNvPicPr>
          <p:nvPr/>
        </p:nvPicPr>
        <p:blipFill>
          <a:blip r:embed="rId6"/>
          <a:srcRect/>
          <a:stretch>
            <a:fillRect/>
          </a:stretch>
        </p:blipFill>
        <p:spPr bwMode="auto">
          <a:xfrm>
            <a:off x="6858000" y="3048000"/>
            <a:ext cx="21336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Summary Transportation Strategies</a:t>
            </a:r>
          </a:p>
        </p:txBody>
      </p:sp>
      <p:graphicFrame>
        <p:nvGraphicFramePr>
          <p:cNvPr id="4" name="Table 3"/>
          <p:cNvGraphicFramePr>
            <a:graphicFrameLocks noGrp="1"/>
          </p:cNvGraphicFramePr>
          <p:nvPr/>
        </p:nvGraphicFramePr>
        <p:xfrm>
          <a:off x="228600" y="914400"/>
          <a:ext cx="8610600" cy="5213965"/>
        </p:xfrm>
        <a:graphic>
          <a:graphicData uri="http://schemas.openxmlformats.org/drawingml/2006/table">
            <a:tbl>
              <a:tblPr/>
              <a:tblGrid>
                <a:gridCol w="1600200"/>
                <a:gridCol w="1600200"/>
                <a:gridCol w="1600200"/>
                <a:gridCol w="3810000"/>
              </a:tblGrid>
              <a:tr h="598260">
                <a:tc gridSpan="2">
                  <a:txBody>
                    <a:bodyPr/>
                    <a:lstStyle/>
                    <a:p>
                      <a:pPr marL="0" marR="0" algn="ctr">
                        <a:spcBef>
                          <a:spcPts val="0"/>
                        </a:spcBef>
                        <a:spcAft>
                          <a:spcPts val="0"/>
                        </a:spcAft>
                      </a:pPr>
                      <a:r>
                        <a:rPr lang="en-US" sz="1400" b="1" dirty="0">
                          <a:solidFill>
                            <a:srgbClr val="FFFFFF"/>
                          </a:solidFill>
                          <a:latin typeface="+mj-lt"/>
                          <a:ea typeface="Calibri"/>
                          <a:cs typeface="Times New Roman"/>
                        </a:rPr>
                        <a:t>Technology</a:t>
                      </a:r>
                      <a:endParaRPr lang="en-US" sz="1400" dirty="0">
                        <a:latin typeface="+mj-lt"/>
                        <a:ea typeface="Calibri"/>
                        <a:cs typeface="Times New Roman"/>
                      </a:endParaRPr>
                    </a:p>
                  </a:txBody>
                  <a:tcPr marL="59961" marR="59961" marT="0" marB="0" anchor="ctr">
                    <a:lnL>
                      <a:noFill/>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hMerge="1">
                  <a:txBody>
                    <a:bodyPr/>
                    <a:lstStyle/>
                    <a:p>
                      <a:pPr marL="0" marR="0">
                        <a:spcBef>
                          <a:spcPts val="0"/>
                        </a:spcBef>
                        <a:spcAft>
                          <a:spcPts val="0"/>
                        </a:spcAft>
                      </a:pPr>
                      <a:endParaRPr lang="en-US" sz="1400" dirty="0">
                        <a:latin typeface="+mj-lt"/>
                        <a:ea typeface="Calibri"/>
                        <a:cs typeface="Times New Roman"/>
                      </a:endParaRPr>
                    </a:p>
                  </a:txBody>
                  <a:tcPr marL="59961" marR="59961" marT="0" marB="0">
                    <a:lnL w="12700" cap="flat" cmpd="sng" algn="ctr">
                      <a:no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rgbClr val="FFFFFF"/>
                          </a:solidFill>
                          <a:latin typeface="+mj-lt"/>
                          <a:ea typeface="Calibri"/>
                          <a:cs typeface="Times New Roman"/>
                        </a:rPr>
                        <a:t>Potential GHG Reduction </a:t>
                      </a:r>
                      <a:r>
                        <a:rPr lang="en-US" sz="1400" b="1" dirty="0" smtClean="0">
                          <a:solidFill>
                            <a:srgbClr val="FFFFFF"/>
                          </a:solidFill>
                          <a:latin typeface="+mj-lt"/>
                          <a:ea typeface="Calibri"/>
                          <a:cs typeface="Times New Roman"/>
                        </a:rPr>
                        <a:t/>
                      </a:r>
                      <a:br>
                        <a:rPr lang="en-US" sz="1400" b="1" dirty="0" smtClean="0">
                          <a:solidFill>
                            <a:srgbClr val="FFFFFF"/>
                          </a:solidFill>
                          <a:latin typeface="+mj-lt"/>
                          <a:ea typeface="Calibri"/>
                          <a:cs typeface="Times New Roman"/>
                        </a:rPr>
                      </a:br>
                      <a:r>
                        <a:rPr lang="en-US" sz="1400" b="1" dirty="0" smtClean="0">
                          <a:solidFill>
                            <a:srgbClr val="FFFFFF"/>
                          </a:solidFill>
                          <a:latin typeface="+mj-lt"/>
                          <a:ea typeface="Calibri"/>
                          <a:cs typeface="Times New Roman"/>
                        </a:rPr>
                        <a:t>(per mile)</a:t>
                      </a:r>
                      <a:endParaRPr lang="en-US" sz="1400" dirty="0">
                        <a:latin typeface="+mj-lt"/>
                        <a:ea typeface="Calibri"/>
                        <a:cs typeface="Times New Roman"/>
                      </a:endParaRPr>
                    </a:p>
                  </a:txBody>
                  <a:tcPr marL="59961" marR="59961"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rgbClr val="FFFFFF"/>
                          </a:solidFill>
                          <a:latin typeface="+mj-lt"/>
                          <a:ea typeface="Calibri"/>
                          <a:cs typeface="Times New Roman"/>
                        </a:rPr>
                        <a:t>Potential Air Quality Impacts</a:t>
                      </a:r>
                      <a:endParaRPr lang="en-US" sz="1400" dirty="0">
                        <a:latin typeface="+mj-lt"/>
                        <a:ea typeface="Calibri"/>
                        <a:cs typeface="Times New Roman"/>
                      </a:endParaRPr>
                    </a:p>
                  </a:txBody>
                  <a:tcPr marL="59961" marR="59961"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341863">
                <a:tc>
                  <a:txBody>
                    <a:bodyPr/>
                    <a:lstStyle/>
                    <a:p>
                      <a:pPr marL="0" marR="0" algn="l">
                        <a:spcBef>
                          <a:spcPts val="0"/>
                        </a:spcBef>
                        <a:spcAft>
                          <a:spcPts val="0"/>
                        </a:spcAft>
                      </a:pPr>
                      <a:r>
                        <a:rPr lang="en-US" sz="1400" b="1" dirty="0" smtClean="0">
                          <a:solidFill>
                            <a:srgbClr val="FFFFFF"/>
                          </a:solidFill>
                          <a:latin typeface="+mj-lt"/>
                          <a:ea typeface="Calibri"/>
                          <a:cs typeface="Times New Roman"/>
                        </a:rPr>
                        <a:t>Efficiency </a:t>
                      </a:r>
                      <a:r>
                        <a:rPr lang="en-US" sz="1400" b="1" dirty="0">
                          <a:solidFill>
                            <a:srgbClr val="FFFFFF"/>
                          </a:solidFill>
                          <a:latin typeface="+mj-lt"/>
                          <a:ea typeface="Calibri"/>
                          <a:cs typeface="Times New Roman"/>
                        </a:rPr>
                        <a:t>Improvements</a:t>
                      </a:r>
                      <a:endParaRPr lang="en-US" sz="1400" dirty="0">
                        <a:latin typeface="+mj-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a:rPr>
                        <a:t>5-50%</a:t>
                      </a:r>
                      <a:endParaRPr lang="en-US" sz="1400" dirty="0">
                        <a:latin typeface="+mj-lt"/>
                        <a:ea typeface="Calibri"/>
                        <a:cs typeface="Times New Roman"/>
                      </a:endParaRPr>
                    </a:p>
                  </a:txBody>
                  <a:tcPr marL="59961" marR="59961" marT="0" marB="0" anchor="ctr">
                    <a:lnL>
                      <a:noFill/>
                    </a:lnL>
                    <a:lnR>
                      <a:noFill/>
                    </a:lnR>
                    <a:lnT w="2857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D8D8"/>
                    </a:solidFill>
                  </a:tcPr>
                </a:tc>
                <a:tc>
                  <a:txBody>
                    <a:bodyPr/>
                    <a:lstStyle/>
                    <a:p>
                      <a:pPr marL="0" marR="0">
                        <a:spcBef>
                          <a:spcPts val="0"/>
                        </a:spcBef>
                        <a:spcAft>
                          <a:spcPts val="0"/>
                        </a:spcAft>
                      </a:pPr>
                      <a:r>
                        <a:rPr lang="en-US" sz="1400" b="1" dirty="0">
                          <a:latin typeface="+mj-lt"/>
                          <a:ea typeface="Calibri"/>
                          <a:cs typeface="Times New Roman"/>
                        </a:rPr>
                        <a:t>Positive- will reduce vehicle emissions</a:t>
                      </a:r>
                      <a:endParaRPr lang="en-US" sz="1400" dirty="0">
                        <a:latin typeface="+mj-lt"/>
                        <a:ea typeface="Calibri"/>
                        <a:cs typeface="Times New Roman"/>
                      </a:endParaRPr>
                    </a:p>
                  </a:txBody>
                  <a:tcPr marL="59961" marR="59961" marT="0" marB="0" anchor="ctr">
                    <a:lnL>
                      <a:noFill/>
                    </a:lnL>
                    <a:lnR>
                      <a:noFill/>
                    </a:lnR>
                    <a:lnT w="28575"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D8D8"/>
                    </a:solidFill>
                  </a:tcPr>
                </a:tc>
              </a:tr>
              <a:tr h="76200">
                <a:tc>
                  <a:txBody>
                    <a:bodyPr/>
                    <a:lstStyle/>
                    <a:p>
                      <a:pPr marL="0" marR="0" algn="l">
                        <a:spcBef>
                          <a:spcPts val="0"/>
                        </a:spcBef>
                        <a:spcAft>
                          <a:spcPts val="0"/>
                        </a:spcAft>
                      </a:pPr>
                      <a:endParaRPr lang="en-US" sz="1400" dirty="0">
                        <a:latin typeface="+mj-lt"/>
                        <a:ea typeface="Calibri"/>
                        <a:cs typeface="Times New Roman"/>
                      </a:endParaRPr>
                    </a:p>
                  </a:txBody>
                  <a:tcPr marL="0" marR="0" marT="0" marB="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dirty="0">
                        <a:solidFill>
                          <a:schemeClr val="bg1"/>
                        </a:solidFill>
                        <a:latin typeface="+mj-lt"/>
                        <a:ea typeface="Calibri"/>
                        <a:cs typeface="Times New Roman"/>
                      </a:endParaRPr>
                    </a:p>
                  </a:txBody>
                  <a:tcPr marL="0" marR="0"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dirty="0">
                        <a:latin typeface="+mj-lt"/>
                        <a:ea typeface="Calibri"/>
                        <a:cs typeface="Times New Roman"/>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endParaRPr lang="en-US" sz="1400" dirty="0">
                        <a:latin typeface="+mj-lt"/>
                        <a:ea typeface="Calibri"/>
                        <a:cs typeface="Times New Roman"/>
                      </a:endParaRP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84612">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rgbClr val="FFFFFF"/>
                          </a:solidFill>
                          <a:latin typeface="+mn-lt"/>
                          <a:ea typeface="Calibri"/>
                          <a:cs typeface="Times New Roman"/>
                        </a:rPr>
                        <a:t>Electrification</a:t>
                      </a:r>
                      <a:endParaRPr lang="en-US" sz="1400" kern="1200" dirty="0" smtClean="0">
                        <a:solidFill>
                          <a:schemeClr val="tx1"/>
                        </a:solidFill>
                        <a:latin typeface="+mn-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chemeClr val="bg1"/>
                          </a:solidFill>
                          <a:latin typeface="+mj-lt"/>
                          <a:ea typeface="Calibri"/>
                          <a:cs typeface="Times New Roman"/>
                        </a:rPr>
                        <a:t>HEVs</a:t>
                      </a: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rgbClr val="4F81BD"/>
                    </a:solidFill>
                  </a:tcPr>
                </a:tc>
                <a:tc>
                  <a:txBody>
                    <a:bodyPr/>
                    <a:lstStyle/>
                    <a:p>
                      <a:pPr marL="0" marR="0" algn="ctr">
                        <a:spcBef>
                          <a:spcPts val="0"/>
                        </a:spcBef>
                        <a:spcAft>
                          <a:spcPts val="0"/>
                        </a:spcAft>
                      </a:pPr>
                      <a:r>
                        <a:rPr lang="en-US" sz="1400" b="1" dirty="0" smtClean="0">
                          <a:latin typeface="+mj-lt"/>
                          <a:ea typeface="Calibri"/>
                          <a:cs typeface="Times New Roman"/>
                        </a:rPr>
                        <a:t>37-87%</a:t>
                      </a: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a:noFill/>
                    </a:lnB>
                    <a:solidFill>
                      <a:srgbClr val="D8D8D8"/>
                    </a:solidFill>
                  </a:tcPr>
                </a:tc>
                <a:tc>
                  <a:txBody>
                    <a:bodyPr/>
                    <a:lstStyle/>
                    <a:p>
                      <a:pPr marL="0" marR="0">
                        <a:spcBef>
                          <a:spcPts val="0"/>
                        </a:spcBef>
                        <a:spcAft>
                          <a:spcPts val="0"/>
                        </a:spcAft>
                      </a:pPr>
                      <a:r>
                        <a:rPr lang="en-US" sz="1400" b="1" dirty="0">
                          <a:latin typeface="+mj-lt"/>
                          <a:ea typeface="Calibri"/>
                          <a:cs typeface="Times New Roman"/>
                        </a:rPr>
                        <a:t>Positive- will reduce vehicle emissions </a:t>
                      </a: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a:noFill/>
                    </a:lnB>
                    <a:solidFill>
                      <a:srgbClr val="D8D8D8"/>
                    </a:solidFill>
                  </a:tcPr>
                </a:tc>
              </a:tr>
              <a:tr h="497576">
                <a:tc vMerge="1">
                  <a:txBody>
                    <a:bodyPr/>
                    <a:lstStyle/>
                    <a:p>
                      <a:pPr marL="0" marR="0">
                        <a:spcBef>
                          <a:spcPts val="0"/>
                        </a:spcBef>
                        <a:spcAft>
                          <a:spcPts val="0"/>
                        </a:spcAft>
                      </a:pPr>
                      <a:endParaRPr lang="en-US" sz="1400" dirty="0">
                        <a:latin typeface="+mj-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chemeClr val="bg1"/>
                          </a:solidFill>
                          <a:latin typeface="+mj-lt"/>
                          <a:ea typeface="Calibri"/>
                          <a:cs typeface="Times New Roman"/>
                        </a:rPr>
                        <a:t>PHEVs</a:t>
                      </a: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a:noFill/>
                    </a:lnT>
                    <a:lnB>
                      <a:noFill/>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a:rPr>
                        <a:t>15-68%</a:t>
                      </a:r>
                      <a:endParaRPr lang="en-US" sz="1400" dirty="0">
                        <a:latin typeface="+mj-lt"/>
                        <a:ea typeface="Calibri"/>
                        <a:cs typeface="Times New Roman"/>
                      </a:endParaRPr>
                    </a:p>
                  </a:txBody>
                  <a:tcPr marL="59961" marR="59961" marT="0" marB="0" anchor="ctr">
                    <a:lnL>
                      <a:noFill/>
                    </a:lnL>
                    <a:lnR>
                      <a:noFill/>
                    </a:lnR>
                    <a:lnT>
                      <a:noFill/>
                    </a:lnT>
                    <a:lnB>
                      <a:noFill/>
                    </a:lnB>
                  </a:tcPr>
                </a:tc>
                <a:tc>
                  <a:txBody>
                    <a:bodyPr/>
                    <a:lstStyle/>
                    <a:p>
                      <a:pPr marL="0" marR="0">
                        <a:spcBef>
                          <a:spcPts val="0"/>
                        </a:spcBef>
                        <a:spcAft>
                          <a:spcPts val="0"/>
                        </a:spcAft>
                      </a:pPr>
                      <a:r>
                        <a:rPr lang="en-US" sz="1400" b="1" dirty="0">
                          <a:latin typeface="+mj-lt"/>
                          <a:ea typeface="Calibri"/>
                          <a:cs typeface="Times New Roman"/>
                        </a:rPr>
                        <a:t>Positive/Negative –dependent on regional electricity mix used for charging</a:t>
                      </a:r>
                      <a:endParaRPr lang="en-US" sz="1400" dirty="0">
                        <a:latin typeface="+mj-lt"/>
                        <a:ea typeface="Calibri"/>
                        <a:cs typeface="Times New Roman"/>
                      </a:endParaRPr>
                    </a:p>
                  </a:txBody>
                  <a:tcPr marL="59961" marR="59961" marT="0" marB="0" anchor="ctr">
                    <a:lnL>
                      <a:noFill/>
                    </a:lnL>
                    <a:lnR>
                      <a:noFill/>
                    </a:lnR>
                    <a:lnT>
                      <a:noFill/>
                    </a:lnT>
                    <a:lnB>
                      <a:noFill/>
                    </a:lnB>
                  </a:tcPr>
                </a:tc>
              </a:tr>
              <a:tr h="490389">
                <a:tc vMerge="1">
                  <a:txBody>
                    <a:bodyPr/>
                    <a:lstStyle/>
                    <a:p>
                      <a:pPr marL="0" marR="0">
                        <a:spcBef>
                          <a:spcPts val="0"/>
                        </a:spcBef>
                        <a:spcAft>
                          <a:spcPts val="0"/>
                        </a:spcAft>
                      </a:pPr>
                      <a:endParaRPr lang="en-US" sz="1400" dirty="0">
                        <a:latin typeface="+mj-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chemeClr val="bg1"/>
                          </a:solidFill>
                          <a:latin typeface="+mj-lt"/>
                          <a:ea typeface="Calibri"/>
                          <a:cs typeface="Times New Roman"/>
                        </a:rPr>
                        <a:t>BEVS</a:t>
                      </a: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a:noFill/>
                    </a:lnT>
                    <a:lnB>
                      <a:noFill/>
                    </a:lnB>
                    <a:solidFill>
                      <a:srgbClr val="4F81BD"/>
                    </a:solidFill>
                  </a:tcPr>
                </a:tc>
                <a:tc>
                  <a:txBody>
                    <a:bodyPr/>
                    <a:lstStyle/>
                    <a:p>
                      <a:pPr marL="0" marR="0" algn="ctr">
                        <a:spcBef>
                          <a:spcPts val="0"/>
                        </a:spcBef>
                        <a:spcAft>
                          <a:spcPts val="0"/>
                        </a:spcAft>
                      </a:pPr>
                      <a:r>
                        <a:rPr lang="en-US" sz="1400" b="1">
                          <a:latin typeface="+mj-lt"/>
                          <a:ea typeface="Calibri"/>
                          <a:cs typeface="Times New Roman"/>
                        </a:rPr>
                        <a:t>28-100%</a:t>
                      </a:r>
                      <a:endParaRPr lang="en-US" sz="1400">
                        <a:latin typeface="+mj-lt"/>
                        <a:ea typeface="Calibri"/>
                        <a:cs typeface="Times New Roman"/>
                      </a:endParaRPr>
                    </a:p>
                  </a:txBody>
                  <a:tcPr marL="59961" marR="59961" marT="0" marB="0" anchor="ctr">
                    <a:lnL>
                      <a:noFill/>
                    </a:lnL>
                    <a:lnR>
                      <a:noFill/>
                    </a:lnR>
                    <a:lnT>
                      <a:noFill/>
                    </a:lnT>
                    <a:lnB>
                      <a:noFill/>
                    </a:lnB>
                    <a:solidFill>
                      <a:srgbClr val="D8D8D8"/>
                    </a:solidFill>
                  </a:tcPr>
                </a:tc>
                <a:tc>
                  <a:txBody>
                    <a:bodyPr/>
                    <a:lstStyle/>
                    <a:p>
                      <a:pPr marL="0" marR="0">
                        <a:spcBef>
                          <a:spcPts val="0"/>
                        </a:spcBef>
                        <a:spcAft>
                          <a:spcPts val="0"/>
                        </a:spcAft>
                      </a:pPr>
                      <a:r>
                        <a:rPr lang="en-US" sz="1400" b="1" dirty="0">
                          <a:latin typeface="+mj-lt"/>
                          <a:ea typeface="Calibri"/>
                          <a:cs typeface="Times New Roman"/>
                        </a:rPr>
                        <a:t>Positive/Negative- dependent on regional electricity mix used for charging</a:t>
                      </a:r>
                      <a:endParaRPr lang="en-US" sz="1400" dirty="0">
                        <a:latin typeface="+mj-lt"/>
                        <a:ea typeface="Calibri"/>
                        <a:cs typeface="Times New Roman"/>
                      </a:endParaRPr>
                    </a:p>
                  </a:txBody>
                  <a:tcPr marL="59961" marR="59961" marT="0" marB="0" anchor="ctr">
                    <a:lnL>
                      <a:noFill/>
                    </a:lnL>
                    <a:lnR>
                      <a:noFill/>
                    </a:lnR>
                    <a:lnT>
                      <a:noFill/>
                    </a:lnT>
                    <a:lnB>
                      <a:noFill/>
                    </a:lnB>
                    <a:solidFill>
                      <a:srgbClr val="D8D8D8"/>
                    </a:solidFill>
                  </a:tcPr>
                </a:tc>
              </a:tr>
              <a:tr h="411190">
                <a:tc vMerge="1">
                  <a:txBody>
                    <a:bodyPr/>
                    <a:lstStyle/>
                    <a:p>
                      <a:pPr marL="0" marR="0">
                        <a:spcBef>
                          <a:spcPts val="0"/>
                        </a:spcBef>
                        <a:spcAft>
                          <a:spcPts val="0"/>
                        </a:spcAft>
                      </a:pPr>
                      <a:endParaRPr lang="en-US" sz="1400" dirty="0">
                        <a:latin typeface="+mj-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chemeClr val="bg1"/>
                          </a:solidFill>
                          <a:latin typeface="+mj-lt"/>
                          <a:ea typeface="Calibri"/>
                          <a:cs typeface="Times New Roman"/>
                        </a:rPr>
                        <a:t>HFCVs</a:t>
                      </a: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a:latin typeface="+mj-lt"/>
                          <a:ea typeface="Calibri"/>
                          <a:cs typeface="Times New Roman"/>
                        </a:rPr>
                        <a:t>35-100%</a:t>
                      </a:r>
                      <a:endParaRPr lang="en-US" sz="1400">
                        <a:latin typeface="+mj-lt"/>
                        <a:ea typeface="Calibri"/>
                        <a:cs typeface="Times New Roman"/>
                      </a:endParaRPr>
                    </a:p>
                  </a:txBody>
                  <a:tcPr marL="59961" marR="59961" marT="0" marB="0" anchor="ctr">
                    <a:lnL>
                      <a:noFill/>
                    </a:lnL>
                    <a:lnR>
                      <a:noFill/>
                    </a:lnR>
                    <a:lnT>
                      <a:noFill/>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b="1" dirty="0">
                          <a:latin typeface="+mj-lt"/>
                          <a:ea typeface="Calibri"/>
                          <a:cs typeface="Times New Roman"/>
                        </a:rPr>
                        <a:t>Positive/Negative- dependent on hydrogen supply chain strategy</a:t>
                      </a:r>
                      <a:endParaRPr lang="en-US" sz="1400" dirty="0">
                        <a:latin typeface="+mj-lt"/>
                        <a:ea typeface="Calibri"/>
                        <a:cs typeface="Times New Roman"/>
                      </a:endParaRPr>
                    </a:p>
                  </a:txBody>
                  <a:tcPr marL="59961" marR="59961" marT="0" marB="0" anchor="ctr">
                    <a:lnL>
                      <a:noFill/>
                    </a:lnL>
                    <a:lnR>
                      <a:noFill/>
                    </a:lnR>
                    <a:lnT>
                      <a:noFill/>
                    </a:lnT>
                    <a:lnB w="12700" cap="flat" cmpd="sng" algn="ctr">
                      <a:solidFill>
                        <a:schemeClr val="bg1"/>
                      </a:solidFill>
                      <a:prstDash val="solid"/>
                      <a:round/>
                      <a:headEnd type="none" w="med" len="med"/>
                      <a:tailEnd type="none" w="med" len="med"/>
                    </a:lnB>
                  </a:tcPr>
                </a:tc>
              </a:tr>
              <a:tr h="68543">
                <a:tc>
                  <a:txBody>
                    <a:bodyPr/>
                    <a:lstStyle/>
                    <a:p>
                      <a:pPr marL="0" marR="0" algn="l">
                        <a:spcBef>
                          <a:spcPts val="0"/>
                        </a:spcBef>
                        <a:spcAft>
                          <a:spcPts val="0"/>
                        </a:spcAft>
                      </a:pPr>
                      <a:endParaRPr lang="en-US" sz="1400" dirty="0">
                        <a:latin typeface="+mj-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D8D8"/>
                    </a:solidFill>
                  </a:tcPr>
                </a:tc>
                <a:tc>
                  <a:txBody>
                    <a:bodyPr/>
                    <a:lstStyle/>
                    <a:p>
                      <a:pPr marL="0" marR="0">
                        <a:spcBef>
                          <a:spcPts val="0"/>
                        </a:spcBef>
                        <a:spcAft>
                          <a:spcPts val="0"/>
                        </a:spcAft>
                      </a:pP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D8D8"/>
                    </a:solidFill>
                  </a:tcPr>
                </a:tc>
              </a:tr>
              <a:tr h="41119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err="1" smtClean="0">
                          <a:solidFill>
                            <a:srgbClr val="FFFFFF"/>
                          </a:solidFill>
                          <a:latin typeface="+mn-lt"/>
                          <a:ea typeface="Calibri"/>
                          <a:cs typeface="Times New Roman"/>
                        </a:rPr>
                        <a:t>Biofuels</a:t>
                      </a:r>
                      <a:endParaRPr lang="en-US" sz="1400" kern="1200" dirty="0" smtClean="0">
                        <a:solidFill>
                          <a:schemeClr val="tx1"/>
                        </a:solidFill>
                        <a:latin typeface="+mn-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chemeClr val="bg1"/>
                          </a:solidFill>
                          <a:latin typeface="+mj-lt"/>
                          <a:ea typeface="Calibri"/>
                          <a:cs typeface="Times New Roman"/>
                        </a:rPr>
                        <a:t>Cellulosic Ethanol</a:t>
                      </a: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a:rPr>
                        <a:t>75-100%</a:t>
                      </a: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a:noFill/>
                    </a:lnB>
                  </a:tcPr>
                </a:tc>
                <a:tc>
                  <a:txBody>
                    <a:bodyPr/>
                    <a:lstStyle/>
                    <a:p>
                      <a:pPr marL="0" marR="0">
                        <a:spcBef>
                          <a:spcPts val="0"/>
                        </a:spcBef>
                        <a:spcAft>
                          <a:spcPts val="0"/>
                        </a:spcAft>
                      </a:pPr>
                      <a:r>
                        <a:rPr lang="en-US" sz="1400" b="1" dirty="0">
                          <a:latin typeface="+mj-lt"/>
                          <a:ea typeface="Calibri"/>
                          <a:cs typeface="Times New Roman"/>
                        </a:rPr>
                        <a:t>Positive/Negative- dependent on life cycle and direct vehicle emissions </a:t>
                      </a: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a:noFill/>
                    </a:lnB>
                  </a:tcPr>
                </a:tc>
              </a:tr>
              <a:tr h="527628">
                <a:tc vMerge="1">
                  <a:txBody>
                    <a:bodyPr/>
                    <a:lstStyle/>
                    <a:p>
                      <a:pPr marL="0" marR="0">
                        <a:spcBef>
                          <a:spcPts val="0"/>
                        </a:spcBef>
                        <a:spcAft>
                          <a:spcPts val="0"/>
                        </a:spcAft>
                      </a:pPr>
                      <a:endParaRPr lang="en-US" sz="1400" dirty="0">
                        <a:latin typeface="+mj-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chemeClr val="bg1"/>
                          </a:solidFill>
                          <a:latin typeface="+mj-lt"/>
                          <a:ea typeface="Calibri"/>
                          <a:cs typeface="Times New Roman"/>
                        </a:rPr>
                        <a:t>Corn Ethanol</a:t>
                      </a: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a:latin typeface="+mj-lt"/>
                          <a:ea typeface="Calibri"/>
                          <a:cs typeface="Times New Roman"/>
                        </a:rPr>
                        <a:t>10-67%</a:t>
                      </a:r>
                      <a:endParaRPr lang="en-US" sz="1400">
                        <a:latin typeface="+mj-lt"/>
                        <a:ea typeface="Calibri"/>
                        <a:cs typeface="Times New Roman"/>
                      </a:endParaRPr>
                    </a:p>
                  </a:txBody>
                  <a:tcPr marL="59961" marR="59961" marT="0" marB="0" anchor="ctr">
                    <a:lnL>
                      <a:noFill/>
                    </a:lnL>
                    <a:lnR>
                      <a:noFill/>
                    </a:lnR>
                    <a:lnT>
                      <a:noFill/>
                    </a:lnT>
                    <a:lnB w="12700" cap="flat" cmpd="sng" algn="ctr">
                      <a:solidFill>
                        <a:schemeClr val="bg1"/>
                      </a:solidFill>
                      <a:prstDash val="solid"/>
                      <a:round/>
                      <a:headEnd type="none" w="med" len="med"/>
                      <a:tailEnd type="none" w="med" len="med"/>
                    </a:lnB>
                    <a:solidFill>
                      <a:srgbClr val="D8D8D8"/>
                    </a:solidFill>
                  </a:tcPr>
                </a:tc>
                <a:tc>
                  <a:txBody>
                    <a:bodyPr/>
                    <a:lstStyle/>
                    <a:p>
                      <a:pPr marL="0" marR="0">
                        <a:spcBef>
                          <a:spcPts val="0"/>
                        </a:spcBef>
                        <a:spcAft>
                          <a:spcPts val="0"/>
                        </a:spcAft>
                      </a:pPr>
                      <a:r>
                        <a:rPr lang="en-US" sz="1400" b="1" dirty="0">
                          <a:latin typeface="+mj-lt"/>
                          <a:ea typeface="Calibri"/>
                          <a:cs typeface="Times New Roman"/>
                        </a:rPr>
                        <a:t>Positive/Negative-dependent on life cycle and direct vehicle emissions</a:t>
                      </a:r>
                      <a:endParaRPr lang="en-US" sz="1400" dirty="0">
                        <a:latin typeface="+mj-lt"/>
                        <a:ea typeface="Calibri"/>
                        <a:cs typeface="Times New Roman"/>
                      </a:endParaRPr>
                    </a:p>
                  </a:txBody>
                  <a:tcPr marL="59961" marR="59961" marT="0" marB="0" anchor="ctr">
                    <a:lnL>
                      <a:noFill/>
                    </a:lnL>
                    <a:lnR>
                      <a:noFill/>
                    </a:lnR>
                    <a:lnT>
                      <a:noFill/>
                    </a:lnT>
                    <a:lnB w="12700" cap="flat" cmpd="sng" algn="ctr">
                      <a:solidFill>
                        <a:schemeClr val="bg1"/>
                      </a:solidFill>
                      <a:prstDash val="solid"/>
                      <a:round/>
                      <a:headEnd type="none" w="med" len="med"/>
                      <a:tailEnd type="none" w="med" len="med"/>
                    </a:lnB>
                    <a:solidFill>
                      <a:srgbClr val="D8D8D8"/>
                    </a:solidFill>
                  </a:tcPr>
                </a:tc>
              </a:tr>
              <a:tr h="59075">
                <a:tc>
                  <a:txBody>
                    <a:bodyPr/>
                    <a:lstStyle/>
                    <a:p>
                      <a:pPr marL="0" marR="0" algn="l">
                        <a:spcBef>
                          <a:spcPts val="0"/>
                        </a:spcBef>
                        <a:spcAft>
                          <a:spcPts val="0"/>
                        </a:spcAft>
                      </a:pPr>
                      <a:endParaRPr lang="en-US" sz="1400" dirty="0">
                        <a:ln>
                          <a:solidFill>
                            <a:schemeClr val="bg1"/>
                          </a:solidFill>
                        </a:ln>
                        <a:latin typeface="+mj-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1119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rgbClr val="FFFFFF"/>
                          </a:solidFill>
                          <a:latin typeface="+mn-lt"/>
                          <a:ea typeface="Calibri"/>
                          <a:cs typeface="Times New Roman"/>
                        </a:rPr>
                        <a:t>Modal Shift(s) (VMT Reduction)</a:t>
                      </a:r>
                      <a:endParaRPr lang="en-US" sz="1400" kern="1200" dirty="0" smtClean="0">
                        <a:solidFill>
                          <a:schemeClr val="tx1"/>
                        </a:solidFill>
                        <a:latin typeface="+mn-lt"/>
                        <a:ea typeface="Calibri"/>
                        <a:cs typeface="Times New Roman"/>
                      </a:endParaRPr>
                    </a:p>
                    <a:p>
                      <a:pPr marL="0" marR="0" algn="l">
                        <a:spcBef>
                          <a:spcPts val="0"/>
                        </a:spcBef>
                        <a:spcAft>
                          <a:spcPts val="0"/>
                        </a:spcAft>
                      </a:pPr>
                      <a:endParaRPr lang="en-US" sz="1400" dirty="0">
                        <a:latin typeface="+mj-lt"/>
                        <a:ea typeface="Calibri"/>
                        <a:cs typeface="Times New Roman"/>
                      </a:endParaRPr>
                    </a:p>
                  </a:txBody>
                  <a:tcPr marL="59961" marR="59961" marT="0" marB="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solidFill>
                            <a:schemeClr val="bg1"/>
                          </a:solidFill>
                          <a:latin typeface="+mj-lt"/>
                          <a:ea typeface="Calibri"/>
                          <a:cs typeface="Times New Roman"/>
                        </a:rPr>
                        <a:t>Compact Development </a:t>
                      </a: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a:rPr>
                        <a:t>1-11%</a:t>
                      </a: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a:noFill/>
                    </a:lnB>
                  </a:tcPr>
                </a:tc>
                <a:tc>
                  <a:txBody>
                    <a:bodyPr/>
                    <a:lstStyle/>
                    <a:p>
                      <a:pPr marL="0" marR="0">
                        <a:spcBef>
                          <a:spcPts val="0"/>
                        </a:spcBef>
                        <a:spcAft>
                          <a:spcPts val="0"/>
                        </a:spcAft>
                      </a:pPr>
                      <a:r>
                        <a:rPr lang="en-US" sz="1400" b="1" dirty="0">
                          <a:latin typeface="+mj-lt"/>
                          <a:ea typeface="Calibri"/>
                          <a:cs typeface="Times New Roman"/>
                        </a:rPr>
                        <a:t>Positive- will reduce vehicle emissions</a:t>
                      </a:r>
                      <a:endParaRPr lang="en-US" sz="1400" dirty="0">
                        <a:latin typeface="+mj-lt"/>
                        <a:ea typeface="Calibri"/>
                        <a:cs typeface="Times New Roman"/>
                      </a:endParaRPr>
                    </a:p>
                  </a:txBody>
                  <a:tcPr marL="59961" marR="59961" marT="0" marB="0" anchor="ctr">
                    <a:lnL>
                      <a:noFill/>
                    </a:lnL>
                    <a:lnR>
                      <a:noFill/>
                    </a:lnR>
                    <a:lnT w="12700" cap="flat" cmpd="sng" algn="ctr">
                      <a:solidFill>
                        <a:schemeClr val="bg1"/>
                      </a:solidFill>
                      <a:prstDash val="solid"/>
                      <a:round/>
                      <a:headEnd type="none" w="med" len="med"/>
                      <a:tailEnd type="none" w="med" len="med"/>
                    </a:lnT>
                    <a:lnB>
                      <a:noFill/>
                    </a:lnB>
                  </a:tcPr>
                </a:tc>
              </a:tr>
              <a:tr h="247164">
                <a:tc vMerge="1">
                  <a:txBody>
                    <a:bodyPr/>
                    <a:lstStyle/>
                    <a:p>
                      <a:pPr marL="0" marR="0">
                        <a:spcBef>
                          <a:spcPts val="0"/>
                        </a:spcBef>
                        <a:spcAft>
                          <a:spcPts val="0"/>
                        </a:spcAft>
                      </a:pPr>
                      <a:endParaRPr lang="en-US" sz="1400" dirty="0">
                        <a:latin typeface="+mj-lt"/>
                        <a:ea typeface="Calibri"/>
                        <a:cs typeface="Times New Roman"/>
                      </a:endParaRPr>
                    </a:p>
                  </a:txBody>
                  <a:tcPr marL="59961" marR="59961"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smtClean="0">
                          <a:solidFill>
                            <a:schemeClr val="bg1"/>
                          </a:solidFill>
                          <a:latin typeface="+mj-lt"/>
                          <a:ea typeface="Calibri"/>
                          <a:cs typeface="Times New Roman"/>
                        </a:rPr>
                        <a:t>Transit</a:t>
                      </a:r>
                      <a:r>
                        <a:rPr lang="en-US" sz="1400" b="1" baseline="0" dirty="0" smtClean="0">
                          <a:solidFill>
                            <a:schemeClr val="bg1"/>
                          </a:solidFill>
                          <a:latin typeface="+mj-lt"/>
                          <a:ea typeface="Calibri"/>
                          <a:cs typeface="Times New Roman"/>
                        </a:rPr>
                        <a:t> </a:t>
                      </a:r>
                      <a:r>
                        <a:rPr lang="en-US" sz="1400" b="1" dirty="0" smtClean="0">
                          <a:solidFill>
                            <a:schemeClr val="bg1"/>
                          </a:solidFill>
                          <a:latin typeface="+mj-lt"/>
                          <a:ea typeface="Calibri"/>
                          <a:cs typeface="Times New Roman"/>
                        </a:rPr>
                        <a:t>Carpooling</a:t>
                      </a:r>
                      <a:endParaRPr lang="en-US" sz="1400" dirty="0">
                        <a:solidFill>
                          <a:schemeClr val="bg1"/>
                        </a:solidFill>
                        <a:latin typeface="+mj-lt"/>
                        <a:ea typeface="Calibri"/>
                        <a:cs typeface="Times New Roman"/>
                      </a:endParaRPr>
                    </a:p>
                  </a:txBody>
                  <a:tcPr marL="59961" marR="59961" marT="0" marB="0" anchor="ctr">
                    <a:lnL w="12700" cap="flat" cmpd="sng" algn="ctr">
                      <a:no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a:rPr>
                        <a:t>.4-2%</a:t>
                      </a:r>
                      <a:endParaRPr lang="en-US" sz="1400" dirty="0">
                        <a:latin typeface="+mj-lt"/>
                        <a:ea typeface="Calibri"/>
                        <a:cs typeface="Times New Roman"/>
                      </a:endParaRPr>
                    </a:p>
                  </a:txBody>
                  <a:tcPr marL="59961" marR="59961" marT="0" marB="0" anchor="ctr">
                    <a:lnL>
                      <a:noFill/>
                    </a:lnL>
                    <a:lnR>
                      <a:noFill/>
                    </a:lnR>
                    <a:lnT>
                      <a:noFill/>
                    </a:lnT>
                    <a:lnB w="28575" cap="flat" cmpd="sng" algn="ctr">
                      <a:solidFill>
                        <a:schemeClr val="tx1"/>
                      </a:solidFill>
                      <a:prstDash val="solid"/>
                      <a:round/>
                      <a:headEnd type="none" w="med" len="med"/>
                      <a:tailEnd type="none" w="med" len="med"/>
                    </a:lnB>
                    <a:solidFill>
                      <a:srgbClr val="D8D8D8"/>
                    </a:solidFill>
                  </a:tcPr>
                </a:tc>
                <a:tc>
                  <a:txBody>
                    <a:bodyPr/>
                    <a:lstStyle/>
                    <a:p>
                      <a:pPr marL="0" marR="0" algn="just">
                        <a:spcBef>
                          <a:spcPts val="0"/>
                        </a:spcBef>
                        <a:spcAft>
                          <a:spcPts val="0"/>
                        </a:spcAft>
                      </a:pPr>
                      <a:r>
                        <a:rPr lang="en-US" sz="1400" b="1" dirty="0">
                          <a:latin typeface="+mj-lt"/>
                          <a:ea typeface="Calibri"/>
                          <a:cs typeface="Times New Roman"/>
                        </a:rPr>
                        <a:t>Positive- will reduce vehicle emissions</a:t>
                      </a:r>
                      <a:endParaRPr lang="en-US" sz="1400" dirty="0">
                        <a:latin typeface="+mj-lt"/>
                        <a:ea typeface="Calibri"/>
                        <a:cs typeface="Times New Roman"/>
                      </a:endParaRPr>
                    </a:p>
                  </a:txBody>
                  <a:tcPr marL="59961" marR="59961" marT="0" marB="0" anchor="ctr">
                    <a:lnL>
                      <a:noFill/>
                    </a:lnL>
                    <a:lnR>
                      <a:noFill/>
                    </a:lnR>
                    <a:lnT>
                      <a:noFill/>
                    </a:lnT>
                    <a:lnB w="28575" cap="flat" cmpd="sng" algn="ctr">
                      <a:solidFill>
                        <a:schemeClr val="tx1"/>
                      </a:solidFill>
                      <a:prstDash val="solid"/>
                      <a:round/>
                      <a:headEnd type="none" w="med" len="med"/>
                      <a:tailEnd type="none" w="med" len="med"/>
                    </a:lnB>
                    <a:solidFill>
                      <a:srgbClr val="D8D8D8"/>
                    </a:solidFil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Project Overview – Tasks </a:t>
            </a:r>
          </a:p>
        </p:txBody>
      </p:sp>
      <p:sp>
        <p:nvSpPr>
          <p:cNvPr id="153604" name="Content Placeholder 2"/>
          <p:cNvSpPr>
            <a:spLocks noGrp="1"/>
          </p:cNvSpPr>
          <p:nvPr>
            <p:ph idx="1"/>
          </p:nvPr>
        </p:nvSpPr>
        <p:spPr>
          <a:xfrm>
            <a:off x="368300" y="811213"/>
            <a:ext cx="6489700" cy="5589587"/>
          </a:xfrm>
        </p:spPr>
        <p:txBody>
          <a:bodyPr/>
          <a:lstStyle/>
          <a:p>
            <a:pPr marL="457200" indent="-457200">
              <a:buSzPct val="100000"/>
              <a:buFontTx/>
              <a:buAutoNum type="arabicPeriod"/>
            </a:pPr>
            <a:r>
              <a:rPr lang="en-US" smtClean="0">
                <a:solidFill>
                  <a:srgbClr val="D9D9D9"/>
                </a:solidFill>
                <a:effectLst/>
              </a:rPr>
              <a:t>Technology assessment for GHG reduction strategies </a:t>
            </a:r>
          </a:p>
          <a:p>
            <a:pPr marL="857250" lvl="1" indent="-457200"/>
            <a:r>
              <a:rPr lang="en-US" smtClean="0">
                <a:solidFill>
                  <a:srgbClr val="D9D9D9"/>
                </a:solidFill>
              </a:rPr>
              <a:t>Focus on utilities and transportation sectors </a:t>
            </a:r>
          </a:p>
          <a:p>
            <a:pPr marL="457200" indent="-457200">
              <a:spcBef>
                <a:spcPts val="3000"/>
              </a:spcBef>
              <a:buSzPct val="100000"/>
              <a:buFontTx/>
              <a:buAutoNum type="arabicPeriod"/>
            </a:pPr>
            <a:r>
              <a:rPr lang="en-US" smtClean="0">
                <a:effectLst/>
              </a:rPr>
              <a:t>Air quality impacts assessment of GHG reduction strategies </a:t>
            </a:r>
          </a:p>
          <a:p>
            <a:pPr marL="857250" lvl="1" indent="-457200">
              <a:spcBef>
                <a:spcPts val="600"/>
              </a:spcBef>
            </a:pPr>
            <a:r>
              <a:rPr lang="en-US" smtClean="0"/>
              <a:t>Spatially and temporally resolved pollutant emissions due to GHG reduction strategies </a:t>
            </a:r>
          </a:p>
          <a:p>
            <a:pPr marL="857250" lvl="1" indent="-457200"/>
            <a:r>
              <a:rPr lang="en-US" smtClean="0"/>
              <a:t>Spatially and temporally resolved changes in ozone and particulate matter</a:t>
            </a:r>
          </a:p>
          <a:p>
            <a:pPr marL="457200" indent="-457200">
              <a:spcBef>
                <a:spcPts val="3000"/>
              </a:spcBef>
              <a:buSzPct val="100000"/>
              <a:buFontTx/>
              <a:buAutoNum type="arabicPeriod"/>
            </a:pPr>
            <a:r>
              <a:rPr lang="en-US" smtClean="0">
                <a:effectLst/>
              </a:rPr>
              <a:t>Air quality model sensitivity</a:t>
            </a:r>
          </a:p>
          <a:p>
            <a:pPr marL="857250" lvl="1" indent="-457200"/>
            <a:r>
              <a:rPr lang="en-US" smtClean="0"/>
              <a:t>Meteorological and boundary conditions affected by changes in global climate and the global economy</a:t>
            </a:r>
          </a:p>
          <a:p>
            <a:pPr marL="457200" indent="-457200">
              <a:buSzPct val="100000"/>
              <a:buFontTx/>
              <a:buNone/>
            </a:pPr>
            <a:endParaRPr lang="en-US" smtClean="0">
              <a:effectLst/>
            </a:endParaRPr>
          </a:p>
        </p:txBody>
      </p:sp>
      <p:grpSp>
        <p:nvGrpSpPr>
          <p:cNvPr id="153605" name="Group 77"/>
          <p:cNvGrpSpPr>
            <a:grpSpLocks/>
          </p:cNvGrpSpPr>
          <p:nvPr/>
        </p:nvGrpSpPr>
        <p:grpSpPr bwMode="auto">
          <a:xfrm>
            <a:off x="6858000" y="838200"/>
            <a:ext cx="2286000" cy="1981200"/>
            <a:chOff x="457200" y="2227262"/>
            <a:chExt cx="3276600" cy="2401884"/>
          </a:xfrm>
        </p:grpSpPr>
        <p:pic>
          <p:nvPicPr>
            <p:cNvPr id="153608" name="Picture 3"/>
            <p:cNvPicPr>
              <a:picLocks noChangeAspect="1" noChangeArrowheads="1"/>
            </p:cNvPicPr>
            <p:nvPr/>
          </p:nvPicPr>
          <p:blipFill>
            <a:blip r:embed="rId2">
              <a:lum bright="78000" contrast="-62000"/>
            </a:blip>
            <a:srcRect l="21484" t="18230" r="18620" b="16667"/>
            <a:stretch>
              <a:fillRect/>
            </a:stretch>
          </p:blipFill>
          <p:spPr bwMode="auto">
            <a:xfrm>
              <a:off x="1600200" y="3200400"/>
              <a:ext cx="1752600" cy="1428746"/>
            </a:xfrm>
            <a:prstGeom prst="rect">
              <a:avLst/>
            </a:prstGeom>
            <a:noFill/>
            <a:ln w="76200" algn="ctr">
              <a:noFill/>
              <a:miter lim="800000"/>
              <a:headEnd/>
              <a:tailEnd/>
            </a:ln>
          </p:spPr>
        </p:pic>
        <p:pic>
          <p:nvPicPr>
            <p:cNvPr id="153609" name="Picture 3"/>
            <p:cNvPicPr>
              <a:picLocks noChangeAspect="1" noChangeArrowheads="1"/>
            </p:cNvPicPr>
            <p:nvPr/>
          </p:nvPicPr>
          <p:blipFill>
            <a:blip r:embed="rId3">
              <a:lum bright="78000" contrast="-62000"/>
            </a:blip>
            <a:srcRect r="11765"/>
            <a:stretch>
              <a:fillRect/>
            </a:stretch>
          </p:blipFill>
          <p:spPr bwMode="auto">
            <a:xfrm>
              <a:off x="1447800" y="2227262"/>
              <a:ext cx="2286000" cy="1201738"/>
            </a:xfrm>
            <a:prstGeom prst="rect">
              <a:avLst/>
            </a:prstGeom>
            <a:noFill/>
            <a:ln w="76200" algn="ctr">
              <a:noFill/>
              <a:miter lim="800000"/>
              <a:headEnd/>
              <a:tailEnd/>
            </a:ln>
          </p:spPr>
        </p:pic>
        <p:pic>
          <p:nvPicPr>
            <p:cNvPr id="153610" name="Picture 2"/>
            <p:cNvPicPr>
              <a:picLocks noChangeAspect="1" noChangeArrowheads="1"/>
            </p:cNvPicPr>
            <p:nvPr/>
          </p:nvPicPr>
          <p:blipFill>
            <a:blip r:embed="rId4">
              <a:lum bright="78000" contrast="-62000"/>
            </a:blip>
            <a:srcRect r="17857"/>
            <a:stretch>
              <a:fillRect/>
            </a:stretch>
          </p:blipFill>
          <p:spPr bwMode="auto">
            <a:xfrm>
              <a:off x="457200" y="2438400"/>
              <a:ext cx="1752600" cy="1474123"/>
            </a:xfrm>
            <a:prstGeom prst="rect">
              <a:avLst/>
            </a:prstGeom>
            <a:noFill/>
            <a:ln w="76200" algn="ctr">
              <a:noFill/>
              <a:miter lim="800000"/>
              <a:headEnd/>
              <a:tailEnd/>
            </a:ln>
          </p:spPr>
        </p:pic>
      </p:grpSp>
      <p:pic>
        <p:nvPicPr>
          <p:cNvPr id="153606" name="Picture 7" descr="Jun08.gif"/>
          <p:cNvPicPr>
            <a:picLocks noChangeAspect="1"/>
          </p:cNvPicPr>
          <p:nvPr/>
        </p:nvPicPr>
        <p:blipFill>
          <a:blip r:embed="rId5"/>
          <a:srcRect t="12500" b="20833"/>
          <a:stretch>
            <a:fillRect/>
          </a:stretch>
        </p:blipFill>
        <p:spPr bwMode="auto">
          <a:xfrm>
            <a:off x="6461125" y="4830763"/>
            <a:ext cx="2682875" cy="1341437"/>
          </a:xfrm>
          <a:prstGeom prst="rect">
            <a:avLst/>
          </a:prstGeom>
          <a:noFill/>
          <a:ln w="9525">
            <a:noFill/>
            <a:miter lim="800000"/>
            <a:headEnd/>
            <a:tailEnd/>
          </a:ln>
        </p:spPr>
      </p:pic>
      <p:pic>
        <p:nvPicPr>
          <p:cNvPr id="153607" name="Picture 8" descr="images.jpg"/>
          <p:cNvPicPr>
            <a:picLocks noChangeAspect="1"/>
          </p:cNvPicPr>
          <p:nvPr/>
        </p:nvPicPr>
        <p:blipFill>
          <a:blip r:embed="rId6"/>
          <a:srcRect/>
          <a:stretch>
            <a:fillRect/>
          </a:stretch>
        </p:blipFill>
        <p:spPr bwMode="auto">
          <a:xfrm>
            <a:off x="6858000" y="3048000"/>
            <a:ext cx="21336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t>Outline</a:t>
            </a:r>
            <a:endParaRPr dirty="0"/>
          </a:p>
        </p:txBody>
      </p:sp>
      <p:sp>
        <p:nvSpPr>
          <p:cNvPr id="154628" name="Content Placeholder 14"/>
          <p:cNvSpPr>
            <a:spLocks noGrp="1"/>
          </p:cNvSpPr>
          <p:nvPr>
            <p:ph idx="1"/>
          </p:nvPr>
        </p:nvSpPr>
        <p:spPr/>
        <p:txBody>
          <a:bodyPr/>
          <a:lstStyle/>
          <a:p>
            <a:r>
              <a:rPr lang="en-US" smtClean="0">
                <a:effectLst/>
              </a:rPr>
              <a:t>Modeling Regions of Interest</a:t>
            </a:r>
          </a:p>
          <a:p>
            <a:pPr lvl="1"/>
            <a:r>
              <a:rPr lang="en-US" smtClean="0"/>
              <a:t>Air Quality Models</a:t>
            </a:r>
          </a:p>
          <a:p>
            <a:pPr lvl="1"/>
            <a:r>
              <a:rPr lang="en-US" smtClean="0"/>
              <a:t>Model Inputs</a:t>
            </a:r>
          </a:p>
          <a:p>
            <a:pPr lvl="1"/>
            <a:r>
              <a:rPr lang="en-US" smtClean="0"/>
              <a:t>Sample Simulation Results</a:t>
            </a:r>
          </a:p>
          <a:p>
            <a:pPr lvl="1"/>
            <a:endParaRPr lang="en-US" smtClean="0"/>
          </a:p>
          <a:p>
            <a:r>
              <a:rPr lang="en-US" smtClean="0">
                <a:effectLst/>
              </a:rPr>
              <a:t>Sensitivity Analyses</a:t>
            </a:r>
          </a:p>
          <a:p>
            <a:pPr lvl="1"/>
            <a:r>
              <a:rPr lang="en-US" smtClean="0"/>
              <a:t>Effects of global warming</a:t>
            </a:r>
          </a:p>
          <a:p>
            <a:pPr lvl="1"/>
            <a:r>
              <a:rPr lang="en-US" smtClean="0"/>
              <a:t>Effects of industrial growth in Southeast Asia</a:t>
            </a:r>
          </a:p>
          <a:p>
            <a:pPr lvl="1"/>
            <a:endParaRPr lang="en-US" smtClean="0"/>
          </a:p>
          <a:p>
            <a:r>
              <a:rPr lang="en-US" smtClean="0">
                <a:effectLst/>
              </a:rPr>
              <a:t>Initial Simulations</a:t>
            </a:r>
          </a:p>
          <a:p>
            <a:pPr lvl="1"/>
            <a:r>
              <a:rPr lang="en-US" smtClean="0"/>
              <a:t>Development of emission scenarios</a:t>
            </a:r>
          </a:p>
          <a:p>
            <a:pPr lvl="1"/>
            <a:r>
              <a:rPr lang="en-US" smtClean="0"/>
              <a:t>Effects of long term changes on air quality predictions</a:t>
            </a:r>
          </a:p>
          <a:p>
            <a:pPr lvl="1">
              <a:buFont typeface="Arial" charset="0"/>
              <a:buNone/>
            </a:pPr>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t>Outline</a:t>
            </a:r>
            <a:endParaRPr dirty="0"/>
          </a:p>
        </p:txBody>
      </p:sp>
      <p:sp>
        <p:nvSpPr>
          <p:cNvPr id="15" name="Content Placeholder 14"/>
          <p:cNvSpPr>
            <a:spLocks noGrp="1"/>
          </p:cNvSpPr>
          <p:nvPr>
            <p:ph idx="1"/>
          </p:nvPr>
        </p:nvSpPr>
        <p:spPr/>
        <p:txBody>
          <a:bodyPr/>
          <a:lstStyle/>
          <a:p>
            <a:pPr>
              <a:defRPr/>
            </a:pPr>
            <a:r>
              <a:rPr lang="en-US" dirty="0" smtClean="0">
                <a:effectLst/>
              </a:rPr>
              <a:t>Modeling Regions of Interest</a:t>
            </a:r>
          </a:p>
          <a:p>
            <a:pPr lvl="1">
              <a:defRPr/>
            </a:pPr>
            <a:r>
              <a:rPr lang="en-US" dirty="0" smtClean="0"/>
              <a:t>Air Quality Models</a:t>
            </a:r>
          </a:p>
          <a:p>
            <a:pPr lvl="1">
              <a:defRPr/>
            </a:pPr>
            <a:r>
              <a:rPr lang="en-US" dirty="0" smtClean="0"/>
              <a:t>Model Inputs</a:t>
            </a:r>
          </a:p>
          <a:p>
            <a:pPr lvl="1">
              <a:defRPr/>
            </a:pPr>
            <a:r>
              <a:rPr lang="en-US" dirty="0" smtClean="0"/>
              <a:t>Sample Simulation Results</a:t>
            </a:r>
          </a:p>
          <a:p>
            <a:pPr lvl="1">
              <a:defRPr/>
            </a:pPr>
            <a:endParaRPr lang="en-US" dirty="0" smtClean="0"/>
          </a:p>
          <a:p>
            <a:pPr>
              <a:defRPr/>
            </a:pPr>
            <a:r>
              <a:rPr lang="en-US" dirty="0" smtClean="0">
                <a:solidFill>
                  <a:schemeClr val="bg1">
                    <a:lumMod val="75000"/>
                  </a:schemeClr>
                </a:solidFill>
                <a:effectLst/>
              </a:rPr>
              <a:t>Sensitivity Analyses</a:t>
            </a:r>
          </a:p>
          <a:p>
            <a:pPr lvl="1">
              <a:defRPr/>
            </a:pPr>
            <a:r>
              <a:rPr lang="en-US" dirty="0" smtClean="0">
                <a:solidFill>
                  <a:schemeClr val="bg1">
                    <a:lumMod val="75000"/>
                  </a:schemeClr>
                </a:solidFill>
              </a:rPr>
              <a:t>Effects of global warming</a:t>
            </a:r>
          </a:p>
          <a:p>
            <a:pPr lvl="1">
              <a:defRPr/>
            </a:pPr>
            <a:r>
              <a:rPr lang="en-US" dirty="0" smtClean="0">
                <a:solidFill>
                  <a:schemeClr val="bg1">
                    <a:lumMod val="75000"/>
                  </a:schemeClr>
                </a:solidFill>
              </a:rPr>
              <a:t>Effects of industrial growth in Southeast Asia</a:t>
            </a:r>
          </a:p>
          <a:p>
            <a:pPr lvl="1">
              <a:defRPr/>
            </a:pPr>
            <a:endParaRPr lang="en-US" dirty="0" smtClean="0">
              <a:solidFill>
                <a:schemeClr val="bg1">
                  <a:lumMod val="75000"/>
                </a:schemeClr>
              </a:solidFill>
            </a:endParaRPr>
          </a:p>
          <a:p>
            <a:pPr>
              <a:defRPr/>
            </a:pPr>
            <a:r>
              <a:rPr lang="en-US" dirty="0" smtClean="0">
                <a:solidFill>
                  <a:schemeClr val="bg1">
                    <a:lumMod val="75000"/>
                  </a:schemeClr>
                </a:solidFill>
                <a:effectLst/>
              </a:rPr>
              <a:t>Initial Simulations</a:t>
            </a:r>
          </a:p>
          <a:p>
            <a:pPr lvl="1">
              <a:defRPr/>
            </a:pPr>
            <a:r>
              <a:rPr lang="en-US" dirty="0" smtClean="0">
                <a:solidFill>
                  <a:schemeClr val="bg1">
                    <a:lumMod val="75000"/>
                  </a:schemeClr>
                </a:solidFill>
              </a:rPr>
              <a:t>Development of emission scenarios</a:t>
            </a:r>
          </a:p>
          <a:p>
            <a:pPr lvl="1">
              <a:defRPr/>
            </a:pPr>
            <a:r>
              <a:rPr lang="en-US" dirty="0" smtClean="0">
                <a:solidFill>
                  <a:schemeClr val="bg1">
                    <a:lumMod val="75000"/>
                  </a:schemeClr>
                </a:solidFill>
              </a:rPr>
              <a:t>Effects of long term changes on air quality predictions</a:t>
            </a:r>
          </a:p>
          <a:p>
            <a:pPr lvl="1">
              <a:defRPr/>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Projected LDV VMT</a:t>
            </a:r>
          </a:p>
        </p:txBody>
      </p:sp>
      <p:graphicFrame>
        <p:nvGraphicFramePr>
          <p:cNvPr id="4" name="Chart 3"/>
          <p:cNvGraphicFramePr/>
          <p:nvPr/>
        </p:nvGraphicFramePr>
        <p:xfrm>
          <a:off x="990600" y="1524000"/>
          <a:ext cx="7239000" cy="4724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normAutofit/>
          </a:bodyPr>
          <a:lstStyle/>
          <a:p>
            <a:pPr defTabSz="992118" eaLnBrk="1" hangingPunct="1">
              <a:defRPr/>
            </a:pPr>
            <a:r>
              <a:rPr dirty="0"/>
              <a:t>Reference Case</a:t>
            </a:r>
          </a:p>
        </p:txBody>
      </p:sp>
      <p:graphicFrame>
        <p:nvGraphicFramePr>
          <p:cNvPr id="5" name="Content Placeholder 3"/>
          <p:cNvGraphicFramePr>
            <a:graphicFrameLocks/>
          </p:cNvGraphicFramePr>
          <p:nvPr/>
        </p:nvGraphicFramePr>
        <p:xfrm>
          <a:off x="533400" y="1447800"/>
          <a:ext cx="7010400" cy="4038600"/>
        </p:xfrm>
        <a:graphic>
          <a:graphicData uri="http://schemas.openxmlformats.org/drawingml/2006/table">
            <a:tbl>
              <a:tblPr/>
              <a:tblGrid>
                <a:gridCol w="2171594"/>
                <a:gridCol w="2248007"/>
                <a:gridCol w="2590799"/>
              </a:tblGrid>
              <a:tr h="659652">
                <a:tc>
                  <a:txBody>
                    <a:bodyPr/>
                    <a:lstStyle/>
                    <a:p>
                      <a:pPr algn="ctr"/>
                      <a:endParaRPr lang="en-US" sz="1200" b="1" dirty="0">
                        <a:solidFill>
                          <a:schemeClr val="bg1"/>
                        </a:solidFill>
                        <a:latin typeface="Times New Roman" pitchFamily="18" charset="0"/>
                        <a:cs typeface="Times New Roman" pitchFamily="18" charset="0"/>
                      </a:endParaRPr>
                    </a:p>
                  </a:txBody>
                  <a:tcPr>
                    <a:lnL>
                      <a:noFill/>
                    </a:lnL>
                    <a:lnR>
                      <a:noFill/>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bg1"/>
                          </a:solidFill>
                          <a:latin typeface="Times New Roman" pitchFamily="18" charset="0"/>
                          <a:cs typeface="Times New Roman" pitchFamily="18" charset="0"/>
                        </a:rPr>
                        <a:t>2010</a:t>
                      </a:r>
                    </a:p>
                  </a:txBody>
                  <a:tcPr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bg1"/>
                          </a:solidFill>
                          <a:latin typeface="Times New Roman" pitchFamily="18" charset="0"/>
                          <a:cs typeface="Times New Roman" pitchFamily="18" charset="0"/>
                        </a:rPr>
                        <a:t>2050</a:t>
                      </a:r>
                    </a:p>
                  </a:txBody>
                  <a:tcPr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554057">
                <a:tc>
                  <a:txBody>
                    <a:bodyPr/>
                    <a:lstStyle/>
                    <a:p>
                      <a:pPr algn="ctr"/>
                      <a:r>
                        <a:rPr lang="en-US" sz="1400" b="1" dirty="0" smtClean="0">
                          <a:solidFill>
                            <a:schemeClr val="bg1"/>
                          </a:solidFill>
                          <a:latin typeface="Times New Roman" pitchFamily="18" charset="0"/>
                          <a:cs typeface="Times New Roman" pitchFamily="18" charset="0"/>
                        </a:rPr>
                        <a:t>Population </a:t>
                      </a:r>
                    </a:p>
                    <a:p>
                      <a:pPr algn="ctr"/>
                      <a:r>
                        <a:rPr lang="en-US" sz="1400" b="1" dirty="0" smtClean="0">
                          <a:solidFill>
                            <a:schemeClr val="bg1"/>
                          </a:solidFill>
                          <a:latin typeface="Times New Roman" pitchFamily="18" charset="0"/>
                          <a:cs typeface="Times New Roman" pitchFamily="18" charset="0"/>
                        </a:rPr>
                        <a:t>[million</a:t>
                      </a:r>
                      <a:r>
                        <a:rPr lang="en-US" sz="1400" b="1" baseline="0" dirty="0" smtClean="0">
                          <a:solidFill>
                            <a:schemeClr val="bg1"/>
                          </a:solidFill>
                          <a:latin typeface="Times New Roman" pitchFamily="18" charset="0"/>
                          <a:cs typeface="Times New Roman" pitchFamily="18" charset="0"/>
                        </a:rPr>
                        <a:t> persons]</a:t>
                      </a:r>
                      <a:endParaRPr lang="en-US" sz="1400" b="1" dirty="0">
                        <a:solidFill>
                          <a:schemeClr val="bg1"/>
                        </a:solidFill>
                        <a:latin typeface="Times New Roman" pitchFamily="18" charset="0"/>
                        <a:cs typeface="Times New Roman" pitchFamily="18" charset="0"/>
                      </a:endParaRP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rgbClr val="4F81BD"/>
                    </a:solidFill>
                  </a:tcPr>
                </a:tc>
                <a:tc>
                  <a:txBody>
                    <a:bodyPr/>
                    <a:lstStyle/>
                    <a:p>
                      <a:pPr algn="ctr"/>
                      <a:r>
                        <a:rPr lang="en-US" sz="1600" b="1" dirty="0" smtClean="0">
                          <a:latin typeface="Times New Roman" pitchFamily="18" charset="0"/>
                          <a:cs typeface="Times New Roman" pitchFamily="18" charset="0"/>
                        </a:rPr>
                        <a:t>6.1</a:t>
                      </a:r>
                      <a:endParaRPr lang="en-US" sz="1600" b="1" dirty="0">
                        <a:latin typeface="Times New Roman" pitchFamily="18" charset="0"/>
                        <a:cs typeface="Times New Roman" pitchFamily="18" charset="0"/>
                      </a:endParaRPr>
                    </a:p>
                  </a:txBody>
                  <a:tcPr anchor="ctr">
                    <a:lnL w="3175" cap="flat" cmpd="sng" algn="ctr">
                      <a:solidFill>
                        <a:schemeClr val="bg1">
                          <a:lumMod val="95000"/>
                        </a:schemeClr>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solidFill>
                  </a:tcPr>
                </a:tc>
                <a:tc>
                  <a:txBody>
                    <a:bodyPr/>
                    <a:lstStyle/>
                    <a:p>
                      <a:pPr algn="ctr"/>
                      <a:r>
                        <a:rPr lang="en-US" sz="1600" b="1" dirty="0" smtClean="0">
                          <a:latin typeface="Times New Roman" pitchFamily="18" charset="0"/>
                          <a:cs typeface="Times New Roman" pitchFamily="18" charset="0"/>
                        </a:rPr>
                        <a:t>10.89</a:t>
                      </a:r>
                      <a:endParaRPr lang="en-US" sz="1600" b="1" dirty="0">
                        <a:latin typeface="Times New Roman" pitchFamily="18" charset="0"/>
                        <a:cs typeface="Times New Roman" pitchFamily="18" charset="0"/>
                      </a:endParaRPr>
                    </a:p>
                  </a:txBody>
                  <a:tcPr anchor="ctr">
                    <a:lnL>
                      <a:noFill/>
                    </a:lnL>
                    <a:lnR>
                      <a:noFill/>
                    </a:lnR>
                    <a:lnT w="28575" cap="flat" cmpd="sng" algn="ctr">
                      <a:solidFill>
                        <a:srgbClr val="000000"/>
                      </a:solidFill>
                      <a:prstDash val="solid"/>
                      <a:round/>
                      <a:headEnd type="none" w="med" len="med"/>
                      <a:tailEnd type="none" w="med" len="med"/>
                    </a:lnT>
                    <a:lnB>
                      <a:noFill/>
                    </a:lnB>
                    <a:solidFill>
                      <a:schemeClr val="bg1"/>
                    </a:solidFill>
                  </a:tcPr>
                </a:tc>
              </a:tr>
              <a:tr h="554057">
                <a:tc>
                  <a:txBody>
                    <a:bodyPr/>
                    <a:lstStyle/>
                    <a:p>
                      <a:pPr algn="ctr"/>
                      <a:r>
                        <a:rPr lang="en-US" sz="1400" b="1" dirty="0" smtClean="0">
                          <a:solidFill>
                            <a:schemeClr val="bg1"/>
                          </a:solidFill>
                          <a:latin typeface="Times New Roman" pitchFamily="18" charset="0"/>
                          <a:cs typeface="Times New Roman" pitchFamily="18" charset="0"/>
                        </a:rPr>
                        <a:t>LDV</a:t>
                      </a:r>
                      <a:r>
                        <a:rPr lang="en-US" sz="1400" b="1" baseline="0" dirty="0" smtClean="0">
                          <a:solidFill>
                            <a:schemeClr val="bg1"/>
                          </a:solidFill>
                          <a:latin typeface="Times New Roman" pitchFamily="18" charset="0"/>
                          <a:cs typeface="Times New Roman" pitchFamily="18" charset="0"/>
                        </a:rPr>
                        <a:t> Fleet </a:t>
                      </a:r>
                    </a:p>
                    <a:p>
                      <a:pPr algn="ctr"/>
                      <a:r>
                        <a:rPr lang="en-US" sz="1400" b="1" baseline="0" dirty="0" smtClean="0">
                          <a:solidFill>
                            <a:schemeClr val="bg1"/>
                          </a:solidFill>
                          <a:latin typeface="Times New Roman" pitchFamily="18" charset="0"/>
                          <a:cs typeface="Times New Roman" pitchFamily="18" charset="0"/>
                        </a:rPr>
                        <a:t>[million vehicles]</a:t>
                      </a:r>
                      <a:endParaRPr lang="en-US" sz="1400" b="1" dirty="0">
                        <a:solidFill>
                          <a:schemeClr val="bg1"/>
                        </a:solidFill>
                        <a:latin typeface="Times New Roman" pitchFamily="18" charset="0"/>
                        <a:cs typeface="Times New Roman" pitchFamily="18" charset="0"/>
                      </a:endParaRP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rgbClr val="4F81BD"/>
                    </a:solidFill>
                  </a:tcPr>
                </a:tc>
                <a:tc>
                  <a:txBody>
                    <a:bodyPr/>
                    <a:lstStyle/>
                    <a:p>
                      <a:pPr algn="ctr"/>
                      <a:r>
                        <a:rPr lang="en-US" sz="1600" b="1" dirty="0" smtClean="0">
                          <a:latin typeface="Times New Roman" pitchFamily="18" charset="0"/>
                          <a:cs typeface="Times New Roman" pitchFamily="18" charset="0"/>
                        </a:rPr>
                        <a:t>5.0</a:t>
                      </a:r>
                      <a:endParaRPr lang="en-US" sz="1600" b="1" dirty="0">
                        <a:latin typeface="Times New Roman" pitchFamily="18" charset="0"/>
                        <a:cs typeface="Times New Roman" pitchFamily="18" charset="0"/>
                      </a:endParaRPr>
                    </a:p>
                  </a:txBody>
                  <a:tcPr anchor="ctr">
                    <a:lnL w="3175" cap="flat" cmpd="sng" algn="ctr">
                      <a:solidFill>
                        <a:schemeClr val="bg1">
                          <a:lumMod val="95000"/>
                        </a:schemeClr>
                      </a:solidFill>
                      <a:prstDash val="solid"/>
                      <a:round/>
                      <a:headEnd type="none" w="med" len="med"/>
                      <a:tailEnd type="none" w="med" len="med"/>
                    </a:lnL>
                    <a:lnR>
                      <a:noFill/>
                    </a:lnR>
                    <a:lnT w="28575" cap="flat" cmpd="sng" algn="ctr">
                      <a:noFill/>
                      <a:prstDash val="solid"/>
                      <a:round/>
                      <a:headEnd type="none" w="med" len="med"/>
                      <a:tailEnd type="none" w="med" len="med"/>
                    </a:lnT>
                    <a:lnB>
                      <a:noFill/>
                    </a:lnB>
                    <a:solidFill>
                      <a:schemeClr val="bg1">
                        <a:lumMod val="85000"/>
                      </a:schemeClr>
                    </a:solidFill>
                  </a:tcPr>
                </a:tc>
                <a:tc>
                  <a:txBody>
                    <a:bodyPr/>
                    <a:lstStyle/>
                    <a:p>
                      <a:pPr algn="ctr"/>
                      <a:r>
                        <a:rPr lang="en-US" sz="1600" b="1" dirty="0" smtClean="0">
                          <a:latin typeface="Times New Roman" pitchFamily="18" charset="0"/>
                          <a:cs typeface="Times New Roman" pitchFamily="18" charset="0"/>
                        </a:rPr>
                        <a:t>9.4</a:t>
                      </a:r>
                      <a:endParaRPr lang="en-US" sz="1600" b="1" dirty="0">
                        <a:latin typeface="Times New Roman" pitchFamily="18" charset="0"/>
                        <a:cs typeface="Times New Roman" pitchFamily="18" charset="0"/>
                      </a:endParaRPr>
                    </a:p>
                  </a:txBody>
                  <a:tcPr anchor="ctr">
                    <a:lnL>
                      <a:noFill/>
                    </a:lnL>
                    <a:lnR>
                      <a:noFill/>
                    </a:lnR>
                    <a:lnT w="28575" cap="flat" cmpd="sng" algn="ctr">
                      <a:noFill/>
                      <a:prstDash val="solid"/>
                      <a:round/>
                      <a:headEnd type="none" w="med" len="med"/>
                      <a:tailEnd type="none" w="med" len="med"/>
                    </a:lnT>
                    <a:lnB>
                      <a:noFill/>
                    </a:lnB>
                    <a:solidFill>
                      <a:schemeClr val="bg1">
                        <a:lumMod val="85000"/>
                      </a:schemeClr>
                    </a:solidFill>
                  </a:tcPr>
                </a:tc>
              </a:tr>
              <a:tr h="554057">
                <a:tc>
                  <a:txBody>
                    <a:bodyPr/>
                    <a:lstStyle/>
                    <a:p>
                      <a:pPr algn="ctr"/>
                      <a:r>
                        <a:rPr lang="en-US" sz="1400" b="1" dirty="0" smtClean="0">
                          <a:solidFill>
                            <a:schemeClr val="bg1"/>
                          </a:solidFill>
                          <a:latin typeface="Times New Roman" pitchFamily="18" charset="0"/>
                          <a:cs typeface="Times New Roman" pitchFamily="18" charset="0"/>
                        </a:rPr>
                        <a:t>Annual VMT </a:t>
                      </a:r>
                    </a:p>
                    <a:p>
                      <a:pPr algn="ctr"/>
                      <a:r>
                        <a:rPr lang="en-US" sz="1400" b="1" dirty="0" smtClean="0">
                          <a:solidFill>
                            <a:schemeClr val="bg1"/>
                          </a:solidFill>
                          <a:latin typeface="Times New Roman" pitchFamily="18" charset="0"/>
                          <a:cs typeface="Times New Roman" pitchFamily="18" charset="0"/>
                        </a:rPr>
                        <a:t>[billion VMT]</a:t>
                      </a:r>
                      <a:endParaRPr lang="en-US" sz="1400" b="1" dirty="0">
                        <a:solidFill>
                          <a:schemeClr val="bg1"/>
                        </a:solidFill>
                        <a:latin typeface="Times New Roman" pitchFamily="18" charset="0"/>
                        <a:cs typeface="Times New Roman" pitchFamily="18" charset="0"/>
                      </a:endParaRP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rgbClr val="4F81BD"/>
                    </a:solidFill>
                  </a:tcPr>
                </a:tc>
                <a:tc>
                  <a:txBody>
                    <a:bodyPr/>
                    <a:lstStyle/>
                    <a:p>
                      <a:pPr algn="ctr"/>
                      <a:r>
                        <a:rPr lang="en-US" sz="1600" b="1" dirty="0" smtClean="0">
                          <a:latin typeface="Times New Roman" pitchFamily="18" charset="0"/>
                          <a:cs typeface="Times New Roman" pitchFamily="18" charset="0"/>
                        </a:rPr>
                        <a:t>57.8</a:t>
                      </a:r>
                      <a:endParaRPr lang="en-US" sz="1600" b="1" dirty="0">
                        <a:latin typeface="Times New Roman" pitchFamily="18" charset="0"/>
                        <a:cs typeface="Times New Roman" pitchFamily="18" charset="0"/>
                      </a:endParaRPr>
                    </a:p>
                  </a:txBody>
                  <a:tcPr anchor="ctr">
                    <a:lnL w="3175" cap="flat" cmpd="sng" algn="ctr">
                      <a:solidFill>
                        <a:schemeClr val="bg1">
                          <a:lumMod val="95000"/>
                        </a:schemeClr>
                      </a:solidFill>
                      <a:prstDash val="solid"/>
                      <a:round/>
                      <a:headEnd type="none" w="med" len="med"/>
                      <a:tailEnd type="none" w="med" len="med"/>
                    </a:lnL>
                    <a:lnR>
                      <a:noFill/>
                    </a:lnR>
                    <a:lnT w="28575" cap="flat" cmpd="sng" algn="ctr">
                      <a:noFill/>
                      <a:prstDash val="solid"/>
                      <a:round/>
                      <a:headEnd type="none" w="med" len="med"/>
                      <a:tailEnd type="none" w="med" len="med"/>
                    </a:lnT>
                    <a:lnB>
                      <a:noFill/>
                    </a:lnB>
                    <a:solidFill>
                      <a:schemeClr val="bg1"/>
                    </a:solidFill>
                  </a:tcPr>
                </a:tc>
                <a:tc>
                  <a:txBody>
                    <a:bodyPr/>
                    <a:lstStyle/>
                    <a:p>
                      <a:pPr algn="ctr"/>
                      <a:r>
                        <a:rPr lang="en-US" sz="1600" b="1" dirty="0" smtClean="0">
                          <a:latin typeface="Times New Roman" pitchFamily="18" charset="0"/>
                          <a:cs typeface="Times New Roman" pitchFamily="18" charset="0"/>
                        </a:rPr>
                        <a:t>127.5</a:t>
                      </a:r>
                      <a:endParaRPr lang="en-US" sz="1600" b="1" dirty="0">
                        <a:latin typeface="Times New Roman" pitchFamily="18" charset="0"/>
                        <a:cs typeface="Times New Roman" pitchFamily="18" charset="0"/>
                      </a:endParaRPr>
                    </a:p>
                  </a:txBody>
                  <a:tcPr anchor="ctr">
                    <a:lnL>
                      <a:noFill/>
                    </a:lnL>
                    <a:lnR>
                      <a:noFill/>
                    </a:lnR>
                    <a:lnT w="28575" cap="flat" cmpd="sng" algn="ctr">
                      <a:noFill/>
                      <a:prstDash val="solid"/>
                      <a:round/>
                      <a:headEnd type="none" w="med" len="med"/>
                      <a:tailEnd type="none" w="med" len="med"/>
                    </a:lnT>
                    <a:lnB>
                      <a:noFill/>
                    </a:lnB>
                    <a:solidFill>
                      <a:schemeClr val="bg1"/>
                    </a:solidFill>
                  </a:tcPr>
                </a:tc>
              </a:tr>
              <a:tr h="554057">
                <a:tc>
                  <a:txBody>
                    <a:bodyPr/>
                    <a:lstStyle/>
                    <a:p>
                      <a:pPr algn="ctr"/>
                      <a:r>
                        <a:rPr lang="en-US" sz="1400" b="1" dirty="0" smtClean="0">
                          <a:solidFill>
                            <a:schemeClr val="bg1"/>
                          </a:solidFill>
                          <a:latin typeface="Times New Roman" pitchFamily="18" charset="0"/>
                          <a:cs typeface="Times New Roman" pitchFamily="18" charset="0"/>
                        </a:rPr>
                        <a:t>Average Fuel Economy [mpg]</a:t>
                      </a:r>
                      <a:endParaRPr lang="en-US" sz="1400" b="1" dirty="0">
                        <a:solidFill>
                          <a:schemeClr val="bg1"/>
                        </a:solidFill>
                        <a:latin typeface="Times New Roman" pitchFamily="18" charset="0"/>
                        <a:cs typeface="Times New Roman" pitchFamily="18" charset="0"/>
                      </a:endParaRP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rgbClr val="4F81BD"/>
                    </a:solidFill>
                  </a:tcPr>
                </a:tc>
                <a:tc>
                  <a:txBody>
                    <a:bodyPr/>
                    <a:lstStyle/>
                    <a:p>
                      <a:pPr algn="ctr"/>
                      <a:r>
                        <a:rPr lang="en-US" sz="1600" b="1" dirty="0" smtClean="0">
                          <a:latin typeface="Times New Roman" pitchFamily="18" charset="0"/>
                          <a:cs typeface="Times New Roman" pitchFamily="18" charset="0"/>
                        </a:rPr>
                        <a:t>20.15</a:t>
                      </a:r>
                      <a:endParaRPr lang="en-US" sz="1600" b="1" dirty="0">
                        <a:latin typeface="Times New Roman" pitchFamily="18" charset="0"/>
                        <a:cs typeface="Times New Roman" pitchFamily="18" charset="0"/>
                      </a:endParaRPr>
                    </a:p>
                  </a:txBody>
                  <a:tcPr anchor="ctr">
                    <a:lnL w="3175" cap="flat" cmpd="sng" algn="ctr">
                      <a:solidFill>
                        <a:schemeClr val="bg1">
                          <a:lumMod val="95000"/>
                        </a:schemeClr>
                      </a:solidFill>
                      <a:prstDash val="solid"/>
                      <a:round/>
                      <a:headEnd type="none" w="med" len="med"/>
                      <a:tailEnd type="none" w="med" len="med"/>
                    </a:lnL>
                    <a:lnR>
                      <a:noFill/>
                    </a:lnR>
                    <a:lnT w="28575" cap="flat" cmpd="sng" algn="ctr">
                      <a:noFill/>
                      <a:prstDash val="solid"/>
                      <a:round/>
                      <a:headEnd type="none" w="med" len="med"/>
                      <a:tailEnd type="none" w="med" len="med"/>
                    </a:lnT>
                    <a:lnB>
                      <a:noFill/>
                    </a:lnB>
                    <a:solidFill>
                      <a:schemeClr val="bg1">
                        <a:lumMod val="85000"/>
                      </a:schemeClr>
                    </a:solidFill>
                  </a:tcPr>
                </a:tc>
                <a:tc>
                  <a:txBody>
                    <a:bodyPr/>
                    <a:lstStyle/>
                    <a:p>
                      <a:pPr algn="ctr"/>
                      <a:r>
                        <a:rPr lang="en-US" sz="1600" b="1" dirty="0" smtClean="0">
                          <a:latin typeface="Times New Roman" pitchFamily="18" charset="0"/>
                          <a:cs typeface="Times New Roman" pitchFamily="18" charset="0"/>
                        </a:rPr>
                        <a:t>26.30</a:t>
                      </a:r>
                      <a:endParaRPr lang="en-US" sz="1600" b="1" dirty="0">
                        <a:latin typeface="Times New Roman" pitchFamily="18" charset="0"/>
                        <a:cs typeface="Times New Roman" pitchFamily="18" charset="0"/>
                      </a:endParaRPr>
                    </a:p>
                  </a:txBody>
                  <a:tcPr anchor="ctr">
                    <a:lnL>
                      <a:noFill/>
                    </a:lnL>
                    <a:lnR>
                      <a:noFill/>
                    </a:lnR>
                    <a:lnT w="28575" cap="flat" cmpd="sng" algn="ctr">
                      <a:noFill/>
                      <a:prstDash val="solid"/>
                      <a:round/>
                      <a:headEnd type="none" w="med" len="med"/>
                      <a:tailEnd type="none" w="med" len="med"/>
                    </a:lnT>
                    <a:lnB>
                      <a:noFill/>
                    </a:lnB>
                    <a:solidFill>
                      <a:schemeClr val="bg1">
                        <a:lumMod val="85000"/>
                      </a:schemeClr>
                    </a:solidFill>
                  </a:tcPr>
                </a:tc>
              </a:tr>
              <a:tr h="554057">
                <a:tc>
                  <a:txBody>
                    <a:bodyPr/>
                    <a:lstStyle/>
                    <a:p>
                      <a:pPr algn="ctr"/>
                      <a:r>
                        <a:rPr lang="en-US" sz="1400" b="1" dirty="0" smtClean="0">
                          <a:solidFill>
                            <a:schemeClr val="bg1"/>
                          </a:solidFill>
                          <a:latin typeface="Times New Roman" pitchFamily="18" charset="0"/>
                          <a:cs typeface="Times New Roman" pitchFamily="18" charset="0"/>
                        </a:rPr>
                        <a:t>Annual Gasoline Use</a:t>
                      </a:r>
                      <a:r>
                        <a:rPr lang="en-US" sz="1400" b="1" baseline="0" dirty="0" smtClean="0">
                          <a:solidFill>
                            <a:schemeClr val="bg1"/>
                          </a:solidFill>
                          <a:latin typeface="Times New Roman" pitchFamily="18" charset="0"/>
                          <a:cs typeface="Times New Roman" pitchFamily="18" charset="0"/>
                        </a:rPr>
                        <a:t> </a:t>
                      </a:r>
                    </a:p>
                    <a:p>
                      <a:pPr algn="ctr"/>
                      <a:r>
                        <a:rPr lang="en-US" sz="1400" b="1" baseline="0" dirty="0" smtClean="0">
                          <a:solidFill>
                            <a:schemeClr val="bg1"/>
                          </a:solidFill>
                          <a:latin typeface="Times New Roman" pitchFamily="18" charset="0"/>
                          <a:cs typeface="Times New Roman" pitchFamily="18" charset="0"/>
                        </a:rPr>
                        <a:t>[ million gallons]</a:t>
                      </a:r>
                      <a:endParaRPr lang="en-US" sz="1400" b="1" dirty="0">
                        <a:solidFill>
                          <a:schemeClr val="bg1"/>
                        </a:solidFill>
                        <a:latin typeface="Times New Roman" pitchFamily="18" charset="0"/>
                        <a:cs typeface="Times New Roman" pitchFamily="18" charset="0"/>
                      </a:endParaRP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rgbClr val="4F81BD"/>
                    </a:solidFill>
                  </a:tcPr>
                </a:tc>
                <a:tc>
                  <a:txBody>
                    <a:bodyPr/>
                    <a:lstStyle/>
                    <a:p>
                      <a:pPr algn="ctr"/>
                      <a:r>
                        <a:rPr lang="en-US" sz="1600" b="1" dirty="0" smtClean="0">
                          <a:latin typeface="Times New Roman" pitchFamily="18" charset="0"/>
                          <a:cs typeface="Times New Roman" pitchFamily="18" charset="0"/>
                        </a:rPr>
                        <a:t>2.87 </a:t>
                      </a:r>
                      <a:endParaRPr lang="en-US" sz="1600" b="1" dirty="0">
                        <a:latin typeface="Times New Roman" pitchFamily="18" charset="0"/>
                        <a:cs typeface="Times New Roman" pitchFamily="18" charset="0"/>
                      </a:endParaRPr>
                    </a:p>
                  </a:txBody>
                  <a:tcPr anchor="ctr">
                    <a:lnL w="3175" cap="flat" cmpd="sng" algn="ctr">
                      <a:solidFill>
                        <a:schemeClr val="bg1">
                          <a:lumMod val="95000"/>
                        </a:schemeClr>
                      </a:solidFill>
                      <a:prstDash val="solid"/>
                      <a:round/>
                      <a:headEnd type="none" w="med" len="med"/>
                      <a:tailEnd type="none" w="med" len="med"/>
                    </a:lnL>
                    <a:lnR>
                      <a:noFill/>
                    </a:lnR>
                    <a:lnT>
                      <a:noFill/>
                    </a:lnT>
                    <a:lnB>
                      <a:noFill/>
                    </a:lnB>
                  </a:tcPr>
                </a:tc>
                <a:tc>
                  <a:txBody>
                    <a:bodyPr/>
                    <a:lstStyle/>
                    <a:p>
                      <a:pPr algn="ctr"/>
                      <a:r>
                        <a:rPr lang="en-US" sz="1600" b="1" dirty="0" smtClean="0">
                          <a:latin typeface="Times New Roman" pitchFamily="18" charset="0"/>
                          <a:cs typeface="Times New Roman" pitchFamily="18" charset="0"/>
                        </a:rPr>
                        <a:t>4.85 </a:t>
                      </a:r>
                      <a:endParaRPr lang="en-US" sz="1600" b="1" dirty="0">
                        <a:latin typeface="Times New Roman" pitchFamily="18" charset="0"/>
                        <a:cs typeface="Times New Roman" pitchFamily="18" charset="0"/>
                      </a:endParaRPr>
                    </a:p>
                  </a:txBody>
                  <a:tcPr anchor="ctr">
                    <a:lnL>
                      <a:noFill/>
                    </a:lnL>
                    <a:lnR>
                      <a:noFill/>
                    </a:lnR>
                    <a:lnT>
                      <a:noFill/>
                    </a:lnT>
                    <a:lnB>
                      <a:noFill/>
                    </a:lnB>
                  </a:tcPr>
                </a:tc>
              </a:tr>
              <a:tr h="608665">
                <a:tc>
                  <a:txBody>
                    <a:bodyPr/>
                    <a:lstStyle/>
                    <a:p>
                      <a:pPr algn="ctr"/>
                      <a:r>
                        <a:rPr lang="en-US" sz="1400" b="1" dirty="0" smtClean="0">
                          <a:solidFill>
                            <a:schemeClr val="bg1"/>
                          </a:solidFill>
                          <a:latin typeface="Times New Roman" pitchFamily="18" charset="0"/>
                          <a:cs typeface="Times New Roman" pitchFamily="18" charset="0"/>
                        </a:rPr>
                        <a:t>Annual GHG</a:t>
                      </a:r>
                      <a:r>
                        <a:rPr lang="en-US" sz="1400" b="1" baseline="0" dirty="0" smtClean="0">
                          <a:solidFill>
                            <a:schemeClr val="bg1"/>
                          </a:solidFill>
                          <a:latin typeface="Times New Roman" pitchFamily="18" charset="0"/>
                          <a:cs typeface="Times New Roman" pitchFamily="18" charset="0"/>
                        </a:rPr>
                        <a:t> Emissions [</a:t>
                      </a:r>
                      <a:r>
                        <a:rPr lang="en-US" sz="1400" b="1" baseline="0" dirty="0" err="1" smtClean="0">
                          <a:solidFill>
                            <a:schemeClr val="bg1"/>
                          </a:solidFill>
                          <a:latin typeface="Times New Roman" pitchFamily="18" charset="0"/>
                          <a:cs typeface="Times New Roman" pitchFamily="18" charset="0"/>
                        </a:rPr>
                        <a:t>mmt</a:t>
                      </a:r>
                      <a:r>
                        <a:rPr lang="en-US" sz="1400" b="1" baseline="0" dirty="0" smtClean="0">
                          <a:solidFill>
                            <a:schemeClr val="bg1"/>
                          </a:solidFill>
                          <a:latin typeface="Times New Roman" pitchFamily="18" charset="0"/>
                          <a:cs typeface="Times New Roman" pitchFamily="18" charset="0"/>
                        </a:rPr>
                        <a:t> CO</a:t>
                      </a:r>
                      <a:r>
                        <a:rPr lang="en-US" sz="1400" b="1" baseline="-25000" dirty="0" smtClean="0">
                          <a:solidFill>
                            <a:schemeClr val="bg1"/>
                          </a:solidFill>
                          <a:latin typeface="Times New Roman" pitchFamily="18" charset="0"/>
                          <a:cs typeface="Times New Roman" pitchFamily="18" charset="0"/>
                        </a:rPr>
                        <a:t>2</a:t>
                      </a:r>
                      <a:r>
                        <a:rPr lang="en-US" sz="1400" b="1" baseline="0" dirty="0" smtClean="0">
                          <a:solidFill>
                            <a:schemeClr val="bg1"/>
                          </a:solidFill>
                          <a:latin typeface="Times New Roman" pitchFamily="18" charset="0"/>
                          <a:cs typeface="Times New Roman" pitchFamily="18" charset="0"/>
                        </a:rPr>
                        <a:t>eq]</a:t>
                      </a:r>
                      <a:endParaRPr lang="en-US" sz="1400" b="1" dirty="0">
                        <a:solidFill>
                          <a:schemeClr val="bg1"/>
                        </a:solidFill>
                        <a:latin typeface="Times New Roman" pitchFamily="18" charset="0"/>
                        <a:cs typeface="Times New Roman" pitchFamily="18" charset="0"/>
                      </a:endParaRP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a:txBody>
                    <a:bodyPr/>
                    <a:lstStyle/>
                    <a:p>
                      <a:pPr algn="ctr"/>
                      <a:r>
                        <a:rPr lang="en-US" sz="1600" b="1" dirty="0" smtClean="0">
                          <a:latin typeface="Times New Roman" pitchFamily="18" charset="0"/>
                          <a:cs typeface="Times New Roman" pitchFamily="18" charset="0"/>
                        </a:rPr>
                        <a:t>25.22</a:t>
                      </a:r>
                      <a:endParaRPr lang="en-US" sz="1600" b="1" dirty="0">
                        <a:latin typeface="Times New Roman" pitchFamily="18" charset="0"/>
                        <a:cs typeface="Times New Roman" pitchFamily="18" charset="0"/>
                      </a:endParaRPr>
                    </a:p>
                  </a:txBody>
                  <a:tcPr anchor="ctr">
                    <a:lnL w="3175" cap="flat" cmpd="sng" algn="ctr">
                      <a:solidFill>
                        <a:schemeClr val="bg1">
                          <a:lumMod val="95000"/>
                        </a:schemeClr>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solidFill>
                      <a:srgbClr val="D8D8D8"/>
                    </a:solidFill>
                  </a:tcPr>
                </a:tc>
                <a:tc>
                  <a:txBody>
                    <a:bodyPr/>
                    <a:lstStyle/>
                    <a:p>
                      <a:pPr algn="ctr" fontAlgn="b"/>
                      <a:r>
                        <a:rPr lang="en-US" sz="1600" b="1" i="0" u="none" strike="noStrike" dirty="0" smtClean="0">
                          <a:solidFill>
                            <a:srgbClr val="000000"/>
                          </a:solidFill>
                          <a:latin typeface="Times New Roman" pitchFamily="18" charset="0"/>
                          <a:cs typeface="Times New Roman" pitchFamily="18" charset="0"/>
                        </a:rPr>
                        <a:t>42.59</a:t>
                      </a:r>
                      <a:endParaRPr lang="en-US" sz="1600" b="1" i="0" u="none" strike="noStrike" dirty="0">
                        <a:solidFill>
                          <a:srgbClr val="000000"/>
                        </a:solidFill>
                        <a:latin typeface="Times New Roman" pitchFamily="18" charset="0"/>
                        <a:cs typeface="Times New Roman" pitchFamily="18" charset="0"/>
                      </a:endParaRPr>
                    </a:p>
                  </a:txBody>
                  <a:tcPr marL="9525" marR="9525" marT="9525" marB="0" anchor="ctr">
                    <a:lnL>
                      <a:noFill/>
                    </a:lnL>
                    <a:lnR>
                      <a:noFill/>
                    </a:lnR>
                    <a:lnT>
                      <a:noFill/>
                    </a:lnT>
                    <a:lnB w="28575" cap="flat" cmpd="sng" algn="ctr">
                      <a:solidFill>
                        <a:schemeClr val="tx1"/>
                      </a:solidFill>
                      <a:prstDash val="solid"/>
                      <a:round/>
                      <a:headEnd type="none" w="med" len="med"/>
                      <a:tailEnd type="none" w="med" len="med"/>
                    </a:lnB>
                    <a:solidFill>
                      <a:srgbClr val="D8D8D8"/>
                    </a:solidFill>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Reference Case</a:t>
            </a:r>
          </a:p>
        </p:txBody>
      </p:sp>
      <p:sp>
        <p:nvSpPr>
          <p:cNvPr id="3" name="Content Placeholder 2"/>
          <p:cNvSpPr>
            <a:spLocks noGrp="1"/>
          </p:cNvSpPr>
          <p:nvPr>
            <p:ph idx="1"/>
          </p:nvPr>
        </p:nvSpPr>
        <p:spPr/>
        <p:txBody>
          <a:bodyPr>
            <a:normAutofit/>
          </a:bodyPr>
          <a:lstStyle/>
          <a:p>
            <a:pPr>
              <a:defRPr/>
            </a:pPr>
            <a:r>
              <a:rPr lang="en-US" sz="2000" dirty="0" smtClean="0"/>
              <a:t>Population projections to 2050 based on socioeconomic modeling conducted by the Houston-Galveston Area Council (HGAC)</a:t>
            </a:r>
          </a:p>
          <a:p>
            <a:pPr>
              <a:defRPr/>
            </a:pPr>
            <a:r>
              <a:rPr lang="en-US" sz="2000" dirty="0" smtClean="0"/>
              <a:t>Vehicle population and vehicle miles traveled (VMT) estimates based on factors derived from transportation sector modeling (Thomas, 2007)</a:t>
            </a:r>
          </a:p>
          <a:p>
            <a:pPr lvl="1">
              <a:defRPr/>
            </a:pPr>
            <a:r>
              <a:rPr lang="en-US" sz="1800" dirty="0" smtClean="0"/>
              <a:t>Values compared to other estimate methodologies, represents a middle value</a:t>
            </a:r>
          </a:p>
          <a:p>
            <a:pPr>
              <a:defRPr/>
            </a:pPr>
            <a:r>
              <a:rPr lang="en-US" sz="2000" dirty="0" smtClean="0"/>
              <a:t>Reference case assumes ICE CVs continue to meet LDV VMT demand with no large-scale deployment of alternative vehicle technologies</a:t>
            </a:r>
          </a:p>
          <a:p>
            <a:pPr lvl="1">
              <a:defRPr/>
            </a:pPr>
            <a:r>
              <a:rPr lang="en-US" sz="1800" dirty="0" smtClean="0"/>
              <a:t>30% gain in on-road vehicle fuel economy</a:t>
            </a:r>
          </a:p>
          <a:p>
            <a:pPr>
              <a:defRPr/>
            </a:pPr>
            <a:r>
              <a:rPr lang="en-US" sz="2000" dirty="0" smtClean="0"/>
              <a:t>Reference case projects for 2050</a:t>
            </a:r>
          </a:p>
          <a:p>
            <a:pPr lvl="1">
              <a:defRPr/>
            </a:pPr>
            <a:r>
              <a:rPr lang="en-US" sz="1800" dirty="0" smtClean="0"/>
              <a:t>annual consumption of  4.8 billion gallons of motor gasoline</a:t>
            </a:r>
          </a:p>
          <a:p>
            <a:pPr lvl="1">
              <a:defRPr/>
            </a:pPr>
            <a:r>
              <a:rPr lang="en-US" sz="1800" dirty="0" smtClean="0"/>
              <a:t>emissions of 42.59 million metric tons (</a:t>
            </a:r>
            <a:r>
              <a:rPr lang="en-US" sz="1800" dirty="0" err="1" smtClean="0"/>
              <a:t>mmt</a:t>
            </a:r>
            <a:r>
              <a:rPr lang="en-US" sz="1800" dirty="0" smtClean="0"/>
              <a:t>) of CO</a:t>
            </a:r>
            <a:r>
              <a:rPr lang="en-US" sz="1800" baseline="-25000" dirty="0" smtClean="0"/>
              <a:t>2</a:t>
            </a:r>
            <a:r>
              <a:rPr lang="en-US" sz="1800" dirty="0" smtClean="0"/>
              <a:t>eq, </a:t>
            </a:r>
          </a:p>
          <a:p>
            <a:pPr lvl="2">
              <a:defRPr/>
            </a:pPr>
            <a:r>
              <a:rPr lang="en-US" sz="1400" dirty="0" smtClean="0"/>
              <a:t>69% increase in LDV sector GHG emissions from 2010 levels</a:t>
            </a:r>
          </a:p>
          <a:p>
            <a:pPr lvl="1">
              <a:defRPr/>
            </a:pPr>
            <a:endParaRPr lang="en-US" sz="1800" dirty="0" smtClean="0"/>
          </a:p>
          <a:p>
            <a:pPr lvl="1">
              <a:defRPr/>
            </a:pPr>
            <a:endParaRPr lang="en-US" sz="18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Reference Case LDV GHG Emissions</a:t>
            </a:r>
          </a:p>
        </p:txBody>
      </p:sp>
      <p:graphicFrame>
        <p:nvGraphicFramePr>
          <p:cNvPr id="4" name="Chart 3"/>
          <p:cNvGraphicFramePr/>
          <p:nvPr/>
        </p:nvGraphicFramePr>
        <p:xfrm>
          <a:off x="1143000" y="1600200"/>
          <a:ext cx="6705600" cy="4038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normAutofit/>
          </a:bodyPr>
          <a:lstStyle/>
          <a:p>
            <a:pPr defTabSz="992118" eaLnBrk="1" hangingPunct="1">
              <a:defRPr/>
            </a:pPr>
            <a:r>
              <a:rPr dirty="0"/>
              <a:t>Electric Power Mitigation Strategies</a:t>
            </a:r>
          </a:p>
        </p:txBody>
      </p:sp>
      <p:sp>
        <p:nvSpPr>
          <p:cNvPr id="3" name="Content Placeholder 2"/>
          <p:cNvSpPr>
            <a:spLocks noGrp="1"/>
          </p:cNvSpPr>
          <p:nvPr>
            <p:ph idx="1"/>
          </p:nvPr>
        </p:nvSpPr>
        <p:spPr/>
        <p:txBody>
          <a:bodyPr/>
          <a:lstStyle/>
          <a:p>
            <a:pPr marL="514350" indent="-514350">
              <a:defRPr/>
            </a:pPr>
            <a:r>
              <a:rPr lang="en-US" sz="2600" smtClean="0"/>
              <a:t>Improve electric infrastructure efficiency</a:t>
            </a:r>
          </a:p>
          <a:p>
            <a:pPr marL="914400" lvl="1" indent="-514350">
              <a:defRPr/>
            </a:pPr>
            <a:r>
              <a:rPr lang="en-US" smtClean="0"/>
              <a:t>Generation</a:t>
            </a:r>
          </a:p>
          <a:p>
            <a:pPr marL="914400" lvl="1" indent="-514350">
              <a:defRPr/>
            </a:pPr>
            <a:r>
              <a:rPr lang="en-US" smtClean="0"/>
              <a:t>Transmission and distribution</a:t>
            </a:r>
          </a:p>
          <a:p>
            <a:pPr marL="914400" lvl="1" indent="-514350">
              <a:defRPr/>
            </a:pPr>
            <a:r>
              <a:rPr lang="en-US" smtClean="0"/>
              <a:t>End use</a:t>
            </a:r>
          </a:p>
          <a:p>
            <a:pPr marL="514350" indent="-514350">
              <a:defRPr/>
            </a:pPr>
            <a:r>
              <a:rPr lang="en-US" sz="2400" smtClean="0"/>
              <a:t>Generation from low emitting technologies </a:t>
            </a:r>
          </a:p>
          <a:p>
            <a:pPr marL="914400" lvl="1" indent="-514350">
              <a:defRPr/>
            </a:pPr>
            <a:r>
              <a:rPr lang="en-US" smtClean="0"/>
              <a:t>Renewable energy technologies</a:t>
            </a:r>
          </a:p>
          <a:p>
            <a:pPr marL="914400" lvl="1" indent="-514350">
              <a:defRPr/>
            </a:pPr>
            <a:r>
              <a:rPr lang="en-US" smtClean="0"/>
              <a:t>Nuclear power generation </a:t>
            </a:r>
          </a:p>
          <a:p>
            <a:pPr marL="914400" lvl="1" indent="-514350">
              <a:defRPr/>
            </a:pPr>
            <a:r>
              <a:rPr lang="en-US" smtClean="0"/>
              <a:t>Fuel switching (i.e. coal to gas)</a:t>
            </a:r>
          </a:p>
          <a:p>
            <a:pPr marL="514350" indent="-514350">
              <a:defRPr/>
            </a:pPr>
            <a:r>
              <a:rPr lang="en-US" sz="2400" smtClean="0"/>
              <a:t>Carbon capture and sequestration (CCS)</a:t>
            </a:r>
          </a:p>
          <a:p>
            <a:pPr marL="914400" lvl="1" indent="-514350">
              <a:defRPr/>
            </a:pPr>
            <a:r>
              <a:rPr lang="en-US" smtClean="0"/>
              <a:t>Not currently technologically mature or cost effective </a:t>
            </a:r>
          </a:p>
          <a:p>
            <a:pPr marL="1314450" lvl="2" indent="-514350">
              <a:defRPr/>
            </a:pPr>
            <a:r>
              <a:rPr lang="en-US" smtClean="0"/>
              <a:t>Requires large-scale demonstration projects </a:t>
            </a:r>
          </a:p>
          <a:p>
            <a:pPr marL="514350" indent="-514350">
              <a:buFontTx/>
              <a:buNone/>
              <a:defRPr/>
            </a:pPr>
            <a:endParaRPr lang="en-US" sz="2400" smtClean="0"/>
          </a:p>
          <a:p>
            <a:pPr marL="914400" lvl="1" indent="-514350">
              <a:defRPr/>
            </a:pPr>
            <a:endParaRPr lang="en-US" smtClean="0"/>
          </a:p>
          <a:p>
            <a:pPr marL="514350" indent="-514350">
              <a:buFontTx/>
              <a:buAutoNum type="arabicPeriod"/>
              <a:defRPr/>
            </a:pPr>
            <a:endParaRPr lang="en-US" sz="2400" smtClean="0"/>
          </a:p>
          <a:p>
            <a:pPr marL="914400" lvl="1" indent="-514350">
              <a:defRPr/>
            </a:pP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Summary Electricity Strategies</a:t>
            </a:r>
          </a:p>
        </p:txBody>
      </p:sp>
      <p:graphicFrame>
        <p:nvGraphicFramePr>
          <p:cNvPr id="4" name="Content Placeholder 3"/>
          <p:cNvGraphicFramePr>
            <a:graphicFrameLocks noGrp="1"/>
          </p:cNvGraphicFramePr>
          <p:nvPr>
            <p:ph idx="1"/>
          </p:nvPr>
        </p:nvGraphicFramePr>
        <p:xfrm>
          <a:off x="304800" y="1017588"/>
          <a:ext cx="8458200" cy="4560887"/>
        </p:xfrm>
        <a:graphic>
          <a:graphicData uri="http://schemas.openxmlformats.org/drawingml/2006/table">
            <a:tbl>
              <a:tblPr/>
              <a:tblGrid>
                <a:gridCol w="2154448"/>
                <a:gridCol w="1503153"/>
                <a:gridCol w="2133600"/>
                <a:gridCol w="2667000"/>
              </a:tblGrid>
              <a:tr h="544336">
                <a:tc gridSpan="2">
                  <a:txBody>
                    <a:bodyPr/>
                    <a:lstStyle/>
                    <a:p>
                      <a:pPr marL="0" marR="0" algn="ctr">
                        <a:spcBef>
                          <a:spcPts val="0"/>
                        </a:spcBef>
                        <a:spcAft>
                          <a:spcPts val="0"/>
                        </a:spcAft>
                      </a:pPr>
                      <a:r>
                        <a:rPr lang="en-US" sz="1400" b="1" dirty="0" smtClean="0">
                          <a:solidFill>
                            <a:srgbClr val="FFFFFF"/>
                          </a:solidFill>
                          <a:latin typeface="+mj-lt"/>
                          <a:ea typeface="Calibri"/>
                          <a:cs typeface="Times New Roman" pitchFamily="18" charset="0"/>
                        </a:rPr>
                        <a:t>Technology</a:t>
                      </a:r>
                      <a:endParaRPr lang="en-US" sz="1400" b="1" dirty="0">
                        <a:latin typeface="+mj-lt"/>
                        <a:ea typeface="Calibri"/>
                        <a:cs typeface="Times New Roman"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hMerge="1">
                  <a:txBody>
                    <a:bodyPr/>
                    <a:lstStyle/>
                    <a:p>
                      <a:pPr marL="0" marR="0">
                        <a:spcBef>
                          <a:spcPts val="0"/>
                        </a:spcBef>
                        <a:spcAft>
                          <a:spcPts val="0"/>
                        </a:spcAft>
                      </a:pPr>
                      <a:endParaRPr lang="en-US" sz="1400" b="1" dirty="0">
                        <a:latin typeface="+mj-lt"/>
                        <a:ea typeface="Calibri"/>
                        <a:cs typeface="Times New Roman"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smtClean="0">
                          <a:solidFill>
                            <a:srgbClr val="FFFFFF"/>
                          </a:solidFill>
                          <a:latin typeface="+mj-lt"/>
                          <a:ea typeface="Calibri"/>
                          <a:cs typeface="Times New Roman" pitchFamily="18" charset="0"/>
                        </a:rPr>
                        <a:t>Potential </a:t>
                      </a:r>
                      <a:r>
                        <a:rPr lang="en-US" sz="1400" b="1" dirty="0">
                          <a:solidFill>
                            <a:srgbClr val="FFFFFF"/>
                          </a:solidFill>
                          <a:latin typeface="+mj-lt"/>
                          <a:ea typeface="Calibri"/>
                          <a:cs typeface="Times New Roman" pitchFamily="18" charset="0"/>
                        </a:rPr>
                        <a:t>GHG </a:t>
                      </a:r>
                      <a:r>
                        <a:rPr lang="en-US" sz="1400" b="1" dirty="0" smtClean="0">
                          <a:solidFill>
                            <a:srgbClr val="FFFFFF"/>
                          </a:solidFill>
                          <a:latin typeface="+mj-lt"/>
                          <a:ea typeface="Calibri"/>
                          <a:cs typeface="Times New Roman" pitchFamily="18" charset="0"/>
                        </a:rPr>
                        <a:t>Reduction (Total</a:t>
                      </a:r>
                      <a:r>
                        <a:rPr lang="en-US" sz="1400" b="1" baseline="0" dirty="0" smtClean="0">
                          <a:solidFill>
                            <a:srgbClr val="FFFFFF"/>
                          </a:solidFill>
                          <a:latin typeface="+mj-lt"/>
                          <a:ea typeface="Calibri"/>
                          <a:cs typeface="Times New Roman" pitchFamily="18" charset="0"/>
                        </a:rPr>
                        <a:t> Electricity Sector)</a:t>
                      </a:r>
                      <a:r>
                        <a:rPr lang="en-US" sz="1400" b="1" dirty="0" smtClean="0">
                          <a:solidFill>
                            <a:srgbClr val="FFFFFF"/>
                          </a:solidFill>
                          <a:latin typeface="+mj-lt"/>
                          <a:ea typeface="Calibri"/>
                          <a:cs typeface="Times New Roman" pitchFamily="18" charset="0"/>
                        </a:rPr>
                        <a:t> </a:t>
                      </a:r>
                      <a:endParaRPr lang="en-US" sz="1400" b="1" dirty="0">
                        <a:latin typeface="+mj-lt"/>
                        <a:ea typeface="Calibri"/>
                        <a:cs typeface="Times New Roman"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smtClean="0">
                          <a:solidFill>
                            <a:srgbClr val="FFFFFF"/>
                          </a:solidFill>
                          <a:latin typeface="+mj-lt"/>
                          <a:ea typeface="Calibri"/>
                          <a:cs typeface="Times New Roman" pitchFamily="18" charset="0"/>
                        </a:rPr>
                        <a:t>Potential </a:t>
                      </a:r>
                      <a:r>
                        <a:rPr lang="en-US" sz="1400" b="1" dirty="0">
                          <a:solidFill>
                            <a:srgbClr val="FFFFFF"/>
                          </a:solidFill>
                          <a:latin typeface="+mj-lt"/>
                          <a:ea typeface="Calibri"/>
                          <a:cs typeface="Times New Roman" pitchFamily="18" charset="0"/>
                        </a:rPr>
                        <a:t>Air Quality Impacts</a:t>
                      </a:r>
                      <a:endParaRPr lang="en-US" sz="1400" b="1" dirty="0">
                        <a:latin typeface="+mj-lt"/>
                        <a:ea typeface="Calibri"/>
                        <a:cs typeface="Times New Roman"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F81BD"/>
                    </a:solidFill>
                  </a:tcPr>
                </a:tc>
              </a:tr>
              <a:tr h="355008">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rgbClr val="FFFFFF"/>
                          </a:solidFill>
                          <a:latin typeface="+mn-lt"/>
                          <a:ea typeface="Calibri"/>
                          <a:cs typeface="Times New Roman" pitchFamily="18" charset="0"/>
                        </a:rPr>
                        <a:t>Energy Efficiency Improvements</a:t>
                      </a:r>
                      <a:endParaRPr lang="en-US" sz="1400" b="1" kern="1200" dirty="0" smtClean="0">
                        <a:solidFill>
                          <a:schemeClr val="tx1"/>
                        </a:solidFill>
                        <a:latin typeface="+mn-lt"/>
                        <a:ea typeface="Calibri"/>
                        <a:cs typeface="Times New Roman" pitchFamily="18" charset="0"/>
                      </a:endParaRPr>
                    </a:p>
                  </a:txBody>
                  <a:tcPr marL="68580" marR="68580" marT="0" marB="0" anchor="ctr">
                    <a:lnL w="3175"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l">
                        <a:spcBef>
                          <a:spcPts val="0"/>
                        </a:spcBef>
                        <a:spcAft>
                          <a:spcPts val="0"/>
                        </a:spcAft>
                      </a:pPr>
                      <a:r>
                        <a:rPr lang="en-US" sz="1400" b="1" dirty="0" smtClean="0">
                          <a:solidFill>
                            <a:schemeClr val="bg1"/>
                          </a:solidFill>
                          <a:latin typeface="+mj-lt"/>
                          <a:ea typeface="Calibri"/>
                          <a:cs typeface="Times New Roman" pitchFamily="18" charset="0"/>
                        </a:rPr>
                        <a:t>Generation</a:t>
                      </a:r>
                      <a:endParaRPr lang="en-US" sz="1400" b="1" dirty="0">
                        <a:solidFill>
                          <a:schemeClr val="bg1"/>
                        </a:solidFill>
                        <a:latin typeface="+mj-lt"/>
                        <a:ea typeface="Calibri"/>
                        <a:cs typeface="Times New Roman" pitchFamily="18" charset="0"/>
                      </a:endParaRPr>
                    </a:p>
                  </a:txBody>
                  <a:tcPr marL="68580" marR="68580" marT="0" marB="0" anchor="ctr">
                    <a:lnL w="12700" cap="flat" cmpd="sng" algn="ctr">
                      <a:no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rgbClr val="4F81BD"/>
                    </a:solidFill>
                  </a:tcPr>
                </a:tc>
                <a:tc>
                  <a:txBody>
                    <a:bodyPr/>
                    <a:lstStyle/>
                    <a:p>
                      <a:pPr marL="0" marR="0" algn="ctr">
                        <a:spcBef>
                          <a:spcPts val="0"/>
                        </a:spcBef>
                        <a:spcAft>
                          <a:spcPts val="0"/>
                        </a:spcAft>
                      </a:pPr>
                      <a:r>
                        <a:rPr lang="en-US" sz="1400" b="1" dirty="0" smtClean="0">
                          <a:latin typeface="+mj-lt"/>
                          <a:ea typeface="Calibri"/>
                          <a:cs typeface="Times New Roman" pitchFamily="18" charset="0"/>
                        </a:rPr>
                        <a:t>2.5-3.7%</a:t>
                      </a:r>
                      <a:endParaRPr lang="en-US" sz="1400" b="1" dirty="0">
                        <a:latin typeface="+mj-lt"/>
                        <a:ea typeface="Calibri"/>
                        <a:cs typeface="Times New Roman" pitchFamily="18" charset="0"/>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marL="0" marR="0">
                        <a:spcBef>
                          <a:spcPts val="0"/>
                        </a:spcBef>
                        <a:spcAft>
                          <a:spcPts val="0"/>
                        </a:spcAft>
                      </a:pPr>
                      <a:r>
                        <a:rPr lang="en-US" sz="1400" b="1" dirty="0">
                          <a:latin typeface="+mj-lt"/>
                          <a:ea typeface="Calibri"/>
                          <a:cs typeface="Times New Roman" pitchFamily="18" charset="0"/>
                        </a:rPr>
                        <a:t>Positive </a:t>
                      </a:r>
                      <a:r>
                        <a:rPr lang="en-US" sz="1400" b="1" dirty="0" smtClean="0">
                          <a:latin typeface="+mj-lt"/>
                          <a:ea typeface="Calibri"/>
                          <a:cs typeface="Times New Roman" pitchFamily="18" charset="0"/>
                        </a:rPr>
                        <a:t>–emissions</a:t>
                      </a:r>
                      <a:r>
                        <a:rPr lang="en-US" sz="1400" b="1" baseline="0" dirty="0" smtClean="0">
                          <a:latin typeface="+mj-lt"/>
                          <a:ea typeface="Calibri"/>
                          <a:cs typeface="Times New Roman" pitchFamily="18" charset="0"/>
                        </a:rPr>
                        <a:t> reduction per unit electricity generated</a:t>
                      </a:r>
                      <a:endParaRPr lang="en-US" sz="1400" b="1" dirty="0">
                        <a:latin typeface="+mj-lt"/>
                        <a:ea typeface="Calibri"/>
                        <a:cs typeface="Times New Roman" pitchFamily="18"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a:noFill/>
                    </a:lnB>
                    <a:solidFill>
                      <a:schemeClr val="bg1">
                        <a:lumMod val="85000"/>
                      </a:schemeClr>
                    </a:solidFill>
                  </a:tcPr>
                </a:tc>
              </a:tr>
              <a:tr h="451757">
                <a:tc vMerge="1">
                  <a:txBody>
                    <a:bodyPr/>
                    <a:lstStyle/>
                    <a:p>
                      <a:pPr marL="0" marR="0">
                        <a:spcBef>
                          <a:spcPts val="0"/>
                        </a:spcBef>
                        <a:spcAft>
                          <a:spcPts val="0"/>
                        </a:spcAft>
                      </a:pPr>
                      <a:endParaRPr lang="en-US" sz="1400" b="1" dirty="0">
                        <a:latin typeface="+mj-lt"/>
                        <a:ea typeface="Calibri"/>
                        <a:cs typeface="Times New Roman" pitchFamily="18" charset="0"/>
                      </a:endParaRPr>
                    </a:p>
                  </a:txBody>
                  <a:tcPr marL="68580" marR="68580" marT="0" marB="0"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rgbClr val="4F81BD"/>
                    </a:solidFill>
                  </a:tcPr>
                </a:tc>
                <a:tc>
                  <a:txBody>
                    <a:bodyPr/>
                    <a:lstStyle/>
                    <a:p>
                      <a:pPr marL="0" marR="0" algn="l">
                        <a:spcBef>
                          <a:spcPts val="0"/>
                        </a:spcBef>
                        <a:spcAft>
                          <a:spcPts val="0"/>
                        </a:spcAft>
                      </a:pPr>
                      <a:r>
                        <a:rPr lang="en-US" sz="1400" b="1" dirty="0" smtClean="0">
                          <a:solidFill>
                            <a:schemeClr val="bg1"/>
                          </a:solidFill>
                          <a:latin typeface="+mj-lt"/>
                          <a:ea typeface="Calibri"/>
                          <a:cs typeface="Times New Roman" pitchFamily="18" charset="0"/>
                        </a:rPr>
                        <a:t>Transmission</a:t>
                      </a:r>
                      <a:r>
                        <a:rPr lang="en-US" sz="1400" b="1" baseline="0" dirty="0" smtClean="0">
                          <a:solidFill>
                            <a:schemeClr val="bg1"/>
                          </a:solidFill>
                          <a:latin typeface="+mj-lt"/>
                          <a:ea typeface="Calibri"/>
                          <a:cs typeface="Times New Roman" pitchFamily="18" charset="0"/>
                        </a:rPr>
                        <a:t> &amp; Distribution</a:t>
                      </a:r>
                      <a:endParaRPr lang="en-US" sz="1400" b="1" dirty="0">
                        <a:solidFill>
                          <a:schemeClr val="bg1"/>
                        </a:solidFill>
                        <a:latin typeface="+mj-lt"/>
                        <a:ea typeface="Calibri"/>
                        <a:cs typeface="Times New Roman" pitchFamily="18" charset="0"/>
                      </a:endParaRPr>
                    </a:p>
                  </a:txBody>
                  <a:tcPr marL="68580" marR="68580" marT="0" marB="0" anchor="ctr">
                    <a:lnL w="12700"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solidFill>
                      <a:srgbClr val="4F81BD"/>
                    </a:solidFill>
                  </a:tcPr>
                </a:tc>
                <a:tc>
                  <a:txBody>
                    <a:bodyPr/>
                    <a:lstStyle/>
                    <a:p>
                      <a:pPr marL="0" marR="0" algn="ctr">
                        <a:spcBef>
                          <a:spcPts val="0"/>
                        </a:spcBef>
                        <a:spcAft>
                          <a:spcPts val="0"/>
                        </a:spcAft>
                      </a:pPr>
                      <a:r>
                        <a:rPr lang="en-US" sz="1400" b="1" dirty="0" smtClean="0">
                          <a:latin typeface="+mj-lt"/>
                          <a:ea typeface="Calibri"/>
                          <a:cs typeface="Times New Roman" pitchFamily="18" charset="0"/>
                        </a:rPr>
                        <a:t>1-4.3%</a:t>
                      </a:r>
                      <a:endParaRPr lang="en-US" sz="1400" b="1" dirty="0">
                        <a:latin typeface="+mj-lt"/>
                        <a:ea typeface="Calibri"/>
                        <a:cs typeface="Times New Roman" pitchFamily="18" charset="0"/>
                      </a:endParaRPr>
                    </a:p>
                  </a:txBody>
                  <a:tcPr marL="68580" marR="68580" marT="0" marB="0" anchor="ctr">
                    <a:lnL>
                      <a:noFill/>
                    </a:lnL>
                    <a:lnR>
                      <a:noFill/>
                    </a:lnR>
                    <a:lnT w="28575" cap="flat" cmpd="sng" algn="ctr">
                      <a:noFill/>
                      <a:prstDash val="solid"/>
                      <a:round/>
                      <a:headEnd type="none" w="med" len="med"/>
                      <a:tailEnd type="none" w="med" len="med"/>
                    </a:lnT>
                    <a:lnB>
                      <a:noFill/>
                    </a:lnB>
                    <a:solidFill>
                      <a:schemeClr val="bg1"/>
                    </a:solidFill>
                  </a:tcPr>
                </a:tc>
                <a:tc>
                  <a:txBody>
                    <a:bodyPr/>
                    <a:lstStyle/>
                    <a:p>
                      <a:pPr marL="0" marR="0">
                        <a:spcBef>
                          <a:spcPts val="0"/>
                        </a:spcBef>
                        <a:spcAft>
                          <a:spcPts val="0"/>
                        </a:spcAft>
                      </a:pPr>
                      <a:r>
                        <a:rPr lang="en-US" sz="1400" b="1" dirty="0" smtClean="0">
                          <a:latin typeface="+mj-lt"/>
                          <a:ea typeface="Calibri"/>
                          <a:cs typeface="Times New Roman" pitchFamily="18" charset="0"/>
                        </a:rPr>
                        <a:t>Positive- positive</a:t>
                      </a:r>
                      <a:r>
                        <a:rPr lang="en-US" sz="1400" b="1" baseline="0" dirty="0" smtClean="0">
                          <a:latin typeface="+mj-lt"/>
                          <a:ea typeface="Calibri"/>
                          <a:cs typeface="Times New Roman" pitchFamily="18" charset="0"/>
                        </a:rPr>
                        <a:t> energy gain results in less required generation </a:t>
                      </a:r>
                      <a:endParaRPr lang="en-US" sz="1400" b="1" dirty="0">
                        <a:latin typeface="+mj-lt"/>
                        <a:ea typeface="Calibri"/>
                        <a:cs typeface="Times New Roman" pitchFamily="18" charset="0"/>
                      </a:endParaRPr>
                    </a:p>
                  </a:txBody>
                  <a:tcPr marL="68580" marR="68580" marT="0" marB="0">
                    <a:lnL>
                      <a:noFill/>
                    </a:lnL>
                    <a:lnR>
                      <a:noFill/>
                    </a:lnR>
                    <a:lnT w="28575" cap="flat" cmpd="sng" algn="ctr">
                      <a:noFill/>
                      <a:prstDash val="solid"/>
                      <a:round/>
                      <a:headEnd type="none" w="med" len="med"/>
                      <a:tailEnd type="none" w="med" len="med"/>
                    </a:lnT>
                    <a:lnB>
                      <a:noFill/>
                    </a:lnB>
                    <a:solidFill>
                      <a:schemeClr val="bg1"/>
                    </a:solidFill>
                  </a:tcPr>
                </a:tc>
              </a:tr>
              <a:tr h="390774">
                <a:tc vMerge="1">
                  <a:txBody>
                    <a:bodyPr/>
                    <a:lstStyle/>
                    <a:p>
                      <a:pPr marL="0" marR="0">
                        <a:spcBef>
                          <a:spcPts val="0"/>
                        </a:spcBef>
                        <a:spcAft>
                          <a:spcPts val="0"/>
                        </a:spcAft>
                      </a:pPr>
                      <a:endParaRPr lang="en-US" sz="1400" b="1" dirty="0">
                        <a:latin typeface="+mj-lt"/>
                        <a:ea typeface="Calibri"/>
                        <a:cs typeface="Times New Roman" pitchFamily="18" charset="0"/>
                      </a:endParaRPr>
                    </a:p>
                  </a:txBody>
                  <a:tcPr marL="68580" marR="68580" marT="0" marB="0"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rgbClr val="4F81BD"/>
                    </a:solidFill>
                  </a:tcPr>
                </a:tc>
                <a:tc>
                  <a:txBody>
                    <a:bodyPr/>
                    <a:lstStyle/>
                    <a:p>
                      <a:pPr marL="0" marR="0" algn="l">
                        <a:spcBef>
                          <a:spcPts val="0"/>
                        </a:spcBef>
                        <a:spcAft>
                          <a:spcPts val="0"/>
                        </a:spcAft>
                      </a:pPr>
                      <a:r>
                        <a:rPr lang="en-US" sz="1400" b="1" dirty="0" smtClean="0">
                          <a:solidFill>
                            <a:schemeClr val="bg1"/>
                          </a:solidFill>
                          <a:latin typeface="+mj-lt"/>
                          <a:ea typeface="Calibri"/>
                          <a:cs typeface="Times New Roman" pitchFamily="18" charset="0"/>
                        </a:rPr>
                        <a:t>End Use</a:t>
                      </a:r>
                      <a:endParaRPr lang="en-US" sz="1400" b="1" dirty="0">
                        <a:solidFill>
                          <a:schemeClr val="bg1"/>
                        </a:solidFill>
                        <a:latin typeface="+mj-lt"/>
                        <a:ea typeface="Calibri"/>
                        <a:cs typeface="Times New Roman" pitchFamily="18" charset="0"/>
                      </a:endParaRPr>
                    </a:p>
                  </a:txBody>
                  <a:tcPr marL="68580" marR="68580" marT="0" marB="0" anchor="ctr">
                    <a:lnL w="12700"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smtClean="0">
                          <a:latin typeface="+mj-lt"/>
                          <a:ea typeface="Calibri"/>
                          <a:cs typeface="Times New Roman" pitchFamily="18" charset="0"/>
                        </a:rPr>
                        <a:t>7.6-30%</a:t>
                      </a:r>
                      <a:endParaRPr lang="en-US" sz="1400" b="1" dirty="0">
                        <a:latin typeface="+mj-lt"/>
                        <a:ea typeface="Calibri"/>
                        <a:cs typeface="Times New Roman" pitchFamily="18" charset="0"/>
                      </a:endParaRPr>
                    </a:p>
                  </a:txBody>
                  <a:tcPr marL="68580" marR="68580" marT="0" marB="0" anchor="ctr">
                    <a:lnL>
                      <a:noFill/>
                    </a:lnL>
                    <a:lnR>
                      <a:noFill/>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400" b="1" dirty="0" smtClean="0">
                          <a:latin typeface="+mj-lt"/>
                          <a:ea typeface="Calibri"/>
                          <a:cs typeface="Times New Roman" pitchFamily="18" charset="0"/>
                        </a:rPr>
                        <a:t>Positive – reduction in</a:t>
                      </a:r>
                      <a:r>
                        <a:rPr lang="en-US" sz="1400" b="1" baseline="0" dirty="0" smtClean="0">
                          <a:latin typeface="+mj-lt"/>
                          <a:ea typeface="Calibri"/>
                          <a:cs typeface="Times New Roman" pitchFamily="18" charset="0"/>
                        </a:rPr>
                        <a:t> net</a:t>
                      </a:r>
                      <a:r>
                        <a:rPr lang="en-US" sz="1400" b="1" dirty="0" smtClean="0">
                          <a:latin typeface="+mj-lt"/>
                          <a:ea typeface="Calibri"/>
                          <a:cs typeface="Times New Roman" pitchFamily="18" charset="0"/>
                        </a:rPr>
                        <a:t> electricity</a:t>
                      </a:r>
                      <a:r>
                        <a:rPr lang="en-US" sz="1400" b="1" baseline="0" dirty="0" smtClean="0">
                          <a:latin typeface="+mj-lt"/>
                          <a:ea typeface="Calibri"/>
                          <a:cs typeface="Times New Roman" pitchFamily="18" charset="0"/>
                        </a:rPr>
                        <a:t> generation</a:t>
                      </a:r>
                      <a:endParaRPr lang="en-US" sz="1400" b="1" dirty="0">
                        <a:latin typeface="+mj-lt"/>
                        <a:ea typeface="Calibri"/>
                        <a:cs typeface="Times New Roman" pitchFamily="18" charset="0"/>
                      </a:endParaRPr>
                    </a:p>
                  </a:txBody>
                  <a:tcPr marL="68580" marR="68580" marT="0" marB="0">
                    <a:lnL>
                      <a:noFill/>
                    </a:lnL>
                    <a:lnR>
                      <a:noFill/>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r>
              <a:tr h="430886">
                <a:tc>
                  <a:txBody>
                    <a:bodyPr/>
                    <a:lstStyle/>
                    <a:p>
                      <a:pPr marL="0" marR="0" algn="l">
                        <a:spcBef>
                          <a:spcPts val="0"/>
                        </a:spcBef>
                        <a:spcAft>
                          <a:spcPts val="0"/>
                        </a:spcAft>
                      </a:pPr>
                      <a:r>
                        <a:rPr lang="en-US" sz="1400" b="1" dirty="0">
                          <a:solidFill>
                            <a:srgbClr val="FFFFFF"/>
                          </a:solidFill>
                          <a:latin typeface="+mj-lt"/>
                          <a:ea typeface="Calibri"/>
                          <a:cs typeface="Times New Roman" pitchFamily="18" charset="0"/>
                        </a:rPr>
                        <a:t>Renewable Energy </a:t>
                      </a:r>
                      <a:endParaRPr lang="en-US" sz="1400" b="1" dirty="0">
                        <a:latin typeface="+mj-lt"/>
                        <a:ea typeface="Calibri"/>
                        <a:cs typeface="Times New Roman" pitchFamily="18" charset="0"/>
                      </a:endParaRPr>
                    </a:p>
                  </a:txBody>
                  <a:tcPr marL="68580" marR="68580" marT="0" marB="0" anchor="ctr">
                    <a:lnL w="3175"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b="1" dirty="0">
                        <a:latin typeface="+mj-lt"/>
                        <a:ea typeface="Calibri"/>
                        <a:cs typeface="Times New Roman"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pitchFamily="18" charset="0"/>
                        </a:rPr>
                        <a:t>20-50%</a:t>
                      </a:r>
                    </a:p>
                  </a:txBody>
                  <a:tcPr marL="68580" marR="6858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b="1" dirty="0">
                          <a:latin typeface="+mj-lt"/>
                          <a:ea typeface="Calibri"/>
                          <a:cs typeface="Times New Roman" pitchFamily="18" charset="0"/>
                        </a:rPr>
                        <a:t>Positive- Lowest emitting </a:t>
                      </a:r>
                      <a:r>
                        <a:rPr lang="en-US" sz="1400" b="1" dirty="0" smtClean="0">
                          <a:latin typeface="+mj-lt"/>
                          <a:ea typeface="Calibri"/>
                          <a:cs typeface="Times New Roman" pitchFamily="18" charset="0"/>
                        </a:rPr>
                        <a:t>technologies</a:t>
                      </a:r>
                      <a:endParaRPr lang="en-US" sz="1400" b="1" dirty="0">
                        <a:latin typeface="+mj-lt"/>
                        <a:ea typeface="Calibri"/>
                        <a:cs typeface="Times New Roman" pitchFamily="18" charset="0"/>
                      </a:endParaRPr>
                    </a:p>
                  </a:txBody>
                  <a:tcPr marL="68580" marR="68580" marT="0" marB="0">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02262">
                <a:tc>
                  <a:txBody>
                    <a:bodyPr/>
                    <a:lstStyle/>
                    <a:p>
                      <a:pPr marL="0" marR="0" algn="l">
                        <a:spcBef>
                          <a:spcPts val="0"/>
                        </a:spcBef>
                        <a:spcAft>
                          <a:spcPts val="0"/>
                        </a:spcAft>
                      </a:pPr>
                      <a:r>
                        <a:rPr lang="en-US" sz="1400" b="1" dirty="0">
                          <a:solidFill>
                            <a:srgbClr val="FFFFFF"/>
                          </a:solidFill>
                          <a:latin typeface="+mj-lt"/>
                          <a:ea typeface="Calibri"/>
                          <a:cs typeface="Times New Roman" pitchFamily="18" charset="0"/>
                        </a:rPr>
                        <a:t>Nuclear Power</a:t>
                      </a:r>
                      <a:endParaRPr lang="en-US" sz="1400" b="1" dirty="0">
                        <a:latin typeface="+mj-lt"/>
                        <a:ea typeface="Calibri"/>
                        <a:cs typeface="Times New Roman" pitchFamily="18" charset="0"/>
                      </a:endParaRPr>
                    </a:p>
                  </a:txBody>
                  <a:tcPr marL="68580" marR="68580" marT="0" marB="0" anchor="ctr">
                    <a:lnL w="3175"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b="1" dirty="0">
                        <a:latin typeface="+mj-lt"/>
                        <a:ea typeface="Calibri"/>
                        <a:cs typeface="Times New Roman"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pitchFamily="18" charset="0"/>
                        </a:rPr>
                        <a:t>5-75%</a:t>
                      </a:r>
                    </a:p>
                  </a:txBody>
                  <a:tcPr marL="68580" marR="6858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D8D8"/>
                    </a:solidFill>
                  </a:tcPr>
                </a:tc>
                <a:tc>
                  <a:txBody>
                    <a:bodyPr/>
                    <a:lstStyle/>
                    <a:p>
                      <a:pPr marL="0" marR="0">
                        <a:spcBef>
                          <a:spcPts val="0"/>
                        </a:spcBef>
                        <a:spcAft>
                          <a:spcPts val="0"/>
                        </a:spcAft>
                      </a:pPr>
                      <a:r>
                        <a:rPr lang="en-US" sz="1400" b="1" dirty="0">
                          <a:latin typeface="+mj-lt"/>
                          <a:ea typeface="Calibri"/>
                          <a:cs typeface="Times New Roman" pitchFamily="18" charset="0"/>
                        </a:rPr>
                        <a:t>Positive- Low emissions </a:t>
                      </a:r>
                      <a:r>
                        <a:rPr lang="en-US" sz="1400" b="1" dirty="0" smtClean="0">
                          <a:latin typeface="+mj-lt"/>
                          <a:ea typeface="Calibri"/>
                          <a:cs typeface="Times New Roman" pitchFamily="18" charset="0"/>
                        </a:rPr>
                        <a:t>relative </a:t>
                      </a:r>
                      <a:r>
                        <a:rPr lang="en-US" sz="1400" b="1" dirty="0">
                          <a:latin typeface="+mj-lt"/>
                          <a:ea typeface="Calibri"/>
                          <a:cs typeface="Times New Roman" pitchFamily="18" charset="0"/>
                        </a:rPr>
                        <a:t>to </a:t>
                      </a:r>
                      <a:r>
                        <a:rPr lang="en-US" sz="1400" b="1" dirty="0" smtClean="0">
                          <a:latin typeface="+mj-lt"/>
                          <a:ea typeface="Calibri"/>
                          <a:cs typeface="Times New Roman" pitchFamily="18" charset="0"/>
                        </a:rPr>
                        <a:t>fossil alternatives</a:t>
                      </a:r>
                      <a:endParaRPr lang="en-US" sz="1400" b="1" dirty="0">
                        <a:latin typeface="+mj-lt"/>
                        <a:ea typeface="Calibri"/>
                        <a:cs typeface="Times New Roman" pitchFamily="18" charset="0"/>
                      </a:endParaRPr>
                    </a:p>
                  </a:txBody>
                  <a:tcPr marL="68580" marR="68580" marT="0" marB="0">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D8D8"/>
                    </a:solidFill>
                  </a:tcPr>
                </a:tc>
              </a:tr>
              <a:tr h="466574">
                <a:tc>
                  <a:txBody>
                    <a:bodyPr/>
                    <a:lstStyle/>
                    <a:p>
                      <a:pPr marL="0" marR="0" algn="l">
                        <a:spcBef>
                          <a:spcPts val="0"/>
                        </a:spcBef>
                        <a:spcAft>
                          <a:spcPts val="0"/>
                        </a:spcAft>
                      </a:pPr>
                      <a:r>
                        <a:rPr lang="en-US" sz="1400" b="1" dirty="0">
                          <a:solidFill>
                            <a:srgbClr val="FFFFFF"/>
                          </a:solidFill>
                          <a:latin typeface="+mj-lt"/>
                          <a:ea typeface="Calibri"/>
                          <a:cs typeface="Times New Roman" pitchFamily="18" charset="0"/>
                        </a:rPr>
                        <a:t>Carbon Capture &amp; Storage</a:t>
                      </a:r>
                      <a:endParaRPr lang="en-US" sz="1400" b="1" dirty="0">
                        <a:latin typeface="+mj-lt"/>
                        <a:ea typeface="Calibri"/>
                        <a:cs typeface="Times New Roman" pitchFamily="18" charset="0"/>
                      </a:endParaRPr>
                    </a:p>
                  </a:txBody>
                  <a:tcPr marL="68580" marR="68580" marT="0" marB="0" anchor="ctr">
                    <a:lnL w="3175"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b="1" dirty="0">
                        <a:latin typeface="+mj-lt"/>
                        <a:ea typeface="Calibri"/>
                        <a:cs typeface="Times New Roman"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pitchFamily="18" charset="0"/>
                        </a:rPr>
                        <a:t>11%-93%</a:t>
                      </a:r>
                    </a:p>
                  </a:txBody>
                  <a:tcPr marL="68580" marR="6858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400" b="1" dirty="0" smtClean="0">
                          <a:latin typeface="+mj-lt"/>
                          <a:ea typeface="Calibri"/>
                          <a:cs typeface="Times New Roman" pitchFamily="18" charset="0"/>
                        </a:rPr>
                        <a:t>Potentially Negative- criteria pollutants emitted by technologies </a:t>
                      </a:r>
                      <a:endParaRPr lang="en-US" sz="1400" b="1" dirty="0">
                        <a:latin typeface="+mj-lt"/>
                        <a:ea typeface="Calibri"/>
                        <a:cs typeface="Times New Roman" pitchFamily="18" charset="0"/>
                      </a:endParaRPr>
                    </a:p>
                  </a:txBody>
                  <a:tcPr marL="68580" marR="68580" marT="0" marB="0">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461535">
                <a:tc>
                  <a:txBody>
                    <a:bodyPr/>
                    <a:lstStyle/>
                    <a:p>
                      <a:pPr marL="0" marR="0" algn="l">
                        <a:spcBef>
                          <a:spcPts val="0"/>
                        </a:spcBef>
                        <a:spcAft>
                          <a:spcPts val="0"/>
                        </a:spcAft>
                      </a:pPr>
                      <a:r>
                        <a:rPr lang="en-US" sz="1400" b="1" dirty="0">
                          <a:solidFill>
                            <a:srgbClr val="FFFFFF"/>
                          </a:solidFill>
                          <a:latin typeface="+mj-lt"/>
                          <a:ea typeface="Calibri"/>
                          <a:cs typeface="Times New Roman" pitchFamily="18" charset="0"/>
                        </a:rPr>
                        <a:t>Fuel </a:t>
                      </a:r>
                      <a:r>
                        <a:rPr lang="en-US" sz="1400" b="1" dirty="0" smtClean="0">
                          <a:solidFill>
                            <a:srgbClr val="FFFFFF"/>
                          </a:solidFill>
                          <a:latin typeface="+mj-lt"/>
                          <a:ea typeface="Calibri"/>
                          <a:cs typeface="Times New Roman" pitchFamily="18" charset="0"/>
                        </a:rPr>
                        <a:t>Switching</a:t>
                      </a:r>
                    </a:p>
                    <a:p>
                      <a:pPr marL="0" marR="0" algn="l">
                        <a:spcBef>
                          <a:spcPts val="0"/>
                        </a:spcBef>
                        <a:spcAft>
                          <a:spcPts val="0"/>
                        </a:spcAft>
                      </a:pPr>
                      <a:r>
                        <a:rPr lang="en-US" sz="1400" b="1" dirty="0" smtClean="0">
                          <a:solidFill>
                            <a:srgbClr val="FFFFFF"/>
                          </a:solidFill>
                          <a:latin typeface="+mj-lt"/>
                          <a:ea typeface="Calibri"/>
                          <a:cs typeface="Times New Roman" pitchFamily="18" charset="0"/>
                        </a:rPr>
                        <a:t>(Natural Gas)</a:t>
                      </a:r>
                      <a:endParaRPr lang="en-US" sz="1400" b="1" dirty="0">
                        <a:latin typeface="+mj-lt"/>
                        <a:ea typeface="Calibri"/>
                        <a:cs typeface="Times New Roman" pitchFamily="18" charset="0"/>
                      </a:endParaRPr>
                    </a:p>
                  </a:txBody>
                  <a:tcPr marL="68580" marR="68580" marT="0" marB="0" anchor="ctr">
                    <a:lnL w="3175"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a:txBody>
                    <a:bodyPr/>
                    <a:lstStyle/>
                    <a:p>
                      <a:pPr marL="0" marR="0" algn="ctr">
                        <a:spcBef>
                          <a:spcPts val="0"/>
                        </a:spcBef>
                        <a:spcAft>
                          <a:spcPts val="0"/>
                        </a:spcAft>
                      </a:pPr>
                      <a:endParaRPr lang="en-US" sz="1400" b="1" dirty="0">
                        <a:latin typeface="+mj-lt"/>
                        <a:ea typeface="Calibri"/>
                        <a:cs typeface="Times New Roman"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400" b="1" dirty="0">
                          <a:latin typeface="+mj-lt"/>
                          <a:ea typeface="Calibri"/>
                          <a:cs typeface="Times New Roman" pitchFamily="18" charset="0"/>
                        </a:rPr>
                        <a:t>-50-45%</a:t>
                      </a:r>
                    </a:p>
                  </a:txBody>
                  <a:tcPr marL="68580" marR="68580" marT="0" marB="0" anchor="ctr">
                    <a:lnL>
                      <a:noFill/>
                    </a:lnL>
                    <a:lnR>
                      <a:noFill/>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8D8D8"/>
                    </a:solidFill>
                  </a:tcPr>
                </a:tc>
                <a:tc>
                  <a:txBody>
                    <a:bodyPr/>
                    <a:lstStyle/>
                    <a:p>
                      <a:pPr marL="0" marR="0">
                        <a:spcBef>
                          <a:spcPts val="0"/>
                        </a:spcBef>
                        <a:spcAft>
                          <a:spcPts val="0"/>
                        </a:spcAft>
                      </a:pPr>
                      <a:r>
                        <a:rPr lang="en-US" sz="1400" b="1" dirty="0" smtClean="0">
                          <a:latin typeface="+mj-lt"/>
                          <a:ea typeface="Calibri"/>
                          <a:cs typeface="Times New Roman" pitchFamily="18" charset="0"/>
                        </a:rPr>
                        <a:t>Emissions</a:t>
                      </a:r>
                      <a:r>
                        <a:rPr lang="en-US" sz="1400" b="1" baseline="0" dirty="0" smtClean="0">
                          <a:latin typeface="+mj-lt"/>
                          <a:ea typeface="Calibri"/>
                          <a:cs typeface="Times New Roman" pitchFamily="18" charset="0"/>
                        </a:rPr>
                        <a:t> lower than coal but higher than other alternatives </a:t>
                      </a:r>
                      <a:endParaRPr lang="en-US" sz="1400" b="1" dirty="0">
                        <a:latin typeface="+mj-lt"/>
                        <a:ea typeface="Calibri"/>
                        <a:cs typeface="Times New Roman" pitchFamily="18" charset="0"/>
                      </a:endParaRPr>
                    </a:p>
                  </a:txBody>
                  <a:tcPr marL="68580" marR="68580" marT="0" marB="0">
                    <a:lnL>
                      <a:noFill/>
                    </a:lnL>
                    <a:lnR>
                      <a:noFill/>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8D8D8"/>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a:srcRect l="8749" t="28999" r="3500" b="10001"/>
          <a:stretch>
            <a:fillRect/>
          </a:stretch>
        </p:blipFill>
        <p:spPr bwMode="auto">
          <a:xfrm>
            <a:off x="762000" y="838200"/>
            <a:ext cx="7488238" cy="3905250"/>
          </a:xfrm>
          <a:prstGeom prst="rect">
            <a:avLst/>
          </a:prstGeom>
          <a:noFill/>
          <a:ln w="9525">
            <a:noFill/>
            <a:miter lim="800000"/>
            <a:headEnd/>
            <a:tailEnd/>
          </a:ln>
        </p:spPr>
      </p:pic>
      <p:sp>
        <p:nvSpPr>
          <p:cNvPr id="2" name="Title 1"/>
          <p:cNvSpPr>
            <a:spLocks noGrp="1"/>
          </p:cNvSpPr>
          <p:nvPr>
            <p:ph type="title"/>
          </p:nvPr>
        </p:nvSpPr>
        <p:spPr>
          <a:xfrm>
            <a:off x="122237" y="163513"/>
            <a:ext cx="8907463" cy="608012"/>
          </a:xfrm>
        </p:spPr>
        <p:txBody>
          <a:bodyPr/>
          <a:lstStyle/>
          <a:p>
            <a:pPr defTabSz="992118" eaLnBrk="1" hangingPunct="1">
              <a:defRPr/>
            </a:pPr>
            <a:r>
              <a:rPr dirty="0"/>
              <a:t>Air Quality Modeling – Regions of Interest</a:t>
            </a:r>
          </a:p>
        </p:txBody>
      </p:sp>
      <p:sp>
        <p:nvSpPr>
          <p:cNvPr id="12" name="TextBox 11"/>
          <p:cNvSpPr txBox="1">
            <a:spLocks noChangeArrowheads="1"/>
          </p:cNvSpPr>
          <p:nvPr/>
        </p:nvSpPr>
        <p:spPr bwMode="auto">
          <a:xfrm>
            <a:off x="5173663" y="4800600"/>
            <a:ext cx="3321050" cy="1739900"/>
          </a:xfrm>
          <a:prstGeom prst="rect">
            <a:avLst/>
          </a:prstGeom>
          <a:noFill/>
          <a:ln w="9525">
            <a:noFill/>
            <a:miter lim="800000"/>
            <a:headEnd/>
            <a:tailEnd/>
          </a:ln>
        </p:spPr>
        <p:txBody>
          <a:bodyPr wrap="none">
            <a:spAutoFit/>
          </a:bodyPr>
          <a:lstStyle/>
          <a:p>
            <a:pPr algn="ctr"/>
            <a:r>
              <a:rPr lang="en-US" u="sng">
                <a:latin typeface="Arial" charset="0"/>
              </a:rPr>
              <a:t>CMAQ Model</a:t>
            </a:r>
          </a:p>
          <a:p>
            <a:pPr algn="ctr"/>
            <a:r>
              <a:rPr lang="en-US">
                <a:latin typeface="Arial" charset="0"/>
              </a:rPr>
              <a:t>Nested domain</a:t>
            </a:r>
          </a:p>
          <a:p>
            <a:pPr algn="ctr"/>
            <a:r>
              <a:rPr lang="en-US">
                <a:latin typeface="Arial" charset="0"/>
              </a:rPr>
              <a:t>Resolution: 36km, 12km, 4km</a:t>
            </a:r>
          </a:p>
          <a:p>
            <a:pPr algn="ctr"/>
            <a:r>
              <a:rPr lang="en-US">
                <a:latin typeface="Arial" charset="0"/>
              </a:rPr>
              <a:t>Modular chemical mechanisms</a:t>
            </a:r>
          </a:p>
          <a:p>
            <a:pPr algn="ctr"/>
            <a:r>
              <a:rPr lang="en-US">
                <a:latin typeface="Arial" charset="0"/>
              </a:rPr>
              <a:t>Modal aerosol mechanism</a:t>
            </a:r>
          </a:p>
          <a:p>
            <a:pPr algn="ctr"/>
            <a:endParaRPr lang="en-US">
              <a:latin typeface="Arial" charset="0"/>
            </a:endParaRPr>
          </a:p>
        </p:txBody>
      </p:sp>
      <p:sp>
        <p:nvSpPr>
          <p:cNvPr id="16" name="Rectangle 15"/>
          <p:cNvSpPr>
            <a:spLocks noChangeArrowheads="1"/>
          </p:cNvSpPr>
          <p:nvPr/>
        </p:nvSpPr>
        <p:spPr bwMode="auto">
          <a:xfrm>
            <a:off x="6248400" y="1981200"/>
            <a:ext cx="1447800" cy="1143000"/>
          </a:xfrm>
          <a:prstGeom prst="rect">
            <a:avLst/>
          </a:prstGeom>
          <a:noFill/>
          <a:ln w="38100" algn="ctr">
            <a:solidFill>
              <a:schemeClr val="tx1"/>
            </a:solidFill>
            <a:round/>
            <a:headEnd/>
            <a:tailEnd/>
          </a:ln>
        </p:spPr>
        <p:txBody>
          <a:bodyPr/>
          <a:lstStyle/>
          <a:p>
            <a:pPr algn="ctr" eaLnBrk="0" hangingPunct="0"/>
            <a:endParaRPr lang="en-US"/>
          </a:p>
        </p:txBody>
      </p:sp>
      <p:sp>
        <p:nvSpPr>
          <p:cNvPr id="19" name="Rectangle 18"/>
          <p:cNvSpPr>
            <a:spLocks noChangeArrowheads="1"/>
          </p:cNvSpPr>
          <p:nvPr/>
        </p:nvSpPr>
        <p:spPr bwMode="auto">
          <a:xfrm>
            <a:off x="4114800" y="3581400"/>
            <a:ext cx="1219200" cy="990600"/>
          </a:xfrm>
          <a:prstGeom prst="rect">
            <a:avLst/>
          </a:prstGeom>
          <a:noFill/>
          <a:ln w="38100" algn="ctr">
            <a:solidFill>
              <a:schemeClr val="tx1"/>
            </a:solidFill>
            <a:round/>
            <a:headEnd/>
            <a:tailEnd/>
          </a:ln>
        </p:spPr>
        <p:txBody>
          <a:bodyPr/>
          <a:lstStyle/>
          <a:p>
            <a:pPr algn="ctr" eaLnBrk="0" hangingPunct="0"/>
            <a:endParaRPr lang="en-US"/>
          </a:p>
        </p:txBody>
      </p:sp>
      <p:sp>
        <p:nvSpPr>
          <p:cNvPr id="17" name="Rectangle 16"/>
          <p:cNvSpPr>
            <a:spLocks noChangeArrowheads="1"/>
          </p:cNvSpPr>
          <p:nvPr/>
        </p:nvSpPr>
        <p:spPr bwMode="auto">
          <a:xfrm>
            <a:off x="838200" y="2151063"/>
            <a:ext cx="1600200" cy="1524000"/>
          </a:xfrm>
          <a:prstGeom prst="rect">
            <a:avLst/>
          </a:prstGeom>
          <a:noFill/>
          <a:ln w="38100" algn="ctr">
            <a:solidFill>
              <a:schemeClr val="tx1"/>
            </a:solidFill>
            <a:round/>
            <a:headEnd/>
            <a:tailEnd/>
          </a:ln>
        </p:spPr>
        <p:txBody>
          <a:bodyPr/>
          <a:lstStyle/>
          <a:p>
            <a:pPr algn="ctr" eaLnBrk="0" hangingPunct="0"/>
            <a:endParaRPr lang="en-US"/>
          </a:p>
        </p:txBody>
      </p:sp>
      <p:sp>
        <p:nvSpPr>
          <p:cNvPr id="20" name="Rectangle 19"/>
          <p:cNvSpPr>
            <a:spLocks noChangeArrowheads="1"/>
          </p:cNvSpPr>
          <p:nvPr/>
        </p:nvSpPr>
        <p:spPr bwMode="auto">
          <a:xfrm>
            <a:off x="1703388" y="3335338"/>
            <a:ext cx="457200" cy="228600"/>
          </a:xfrm>
          <a:prstGeom prst="rect">
            <a:avLst/>
          </a:prstGeom>
          <a:noFill/>
          <a:ln w="38100" algn="ctr">
            <a:solidFill>
              <a:schemeClr val="tx1"/>
            </a:solidFill>
            <a:round/>
            <a:headEnd/>
            <a:tailEnd/>
          </a:ln>
        </p:spPr>
        <p:txBody>
          <a:bodyPr/>
          <a:lstStyle/>
          <a:p>
            <a:pPr algn="ctr" eaLnBrk="0" hangingPunct="0"/>
            <a:endParaRPr lang="en-US"/>
          </a:p>
        </p:txBody>
      </p:sp>
      <p:sp>
        <p:nvSpPr>
          <p:cNvPr id="21" name="Rectangle 4"/>
          <p:cNvSpPr txBox="1">
            <a:spLocks noChangeArrowheads="1"/>
          </p:cNvSpPr>
          <p:nvPr/>
        </p:nvSpPr>
        <p:spPr bwMode="auto">
          <a:xfrm>
            <a:off x="76200" y="4800600"/>
            <a:ext cx="3810000" cy="2057400"/>
          </a:xfrm>
          <a:prstGeom prst="rect">
            <a:avLst/>
          </a:prstGeom>
          <a:noFill/>
          <a:ln w="9525">
            <a:noFill/>
            <a:miter lim="800000"/>
            <a:headEnd/>
            <a:tailEnd/>
          </a:ln>
          <a:effectLst/>
        </p:spPr>
        <p:txBody>
          <a:bodyPr lIns="91414" tIns="45707" rIns="91414" bIns="45707"/>
          <a:lstStyle/>
          <a:p>
            <a:pPr marL="225425" indent="-225425" defTabSz="992188">
              <a:lnSpc>
                <a:spcPct val="90000"/>
              </a:lnSpc>
              <a:spcBef>
                <a:spcPct val="20000"/>
              </a:spcBef>
              <a:buSzPct val="130000"/>
              <a:defRPr/>
            </a:pPr>
            <a:r>
              <a:rPr lang="en-US" u="sng" dirty="0">
                <a:latin typeface="+mj-lt"/>
              </a:rPr>
              <a:t>UCI-CIT Airshed Model</a:t>
            </a:r>
          </a:p>
          <a:p>
            <a:pPr marL="225425" indent="-225425" defTabSz="992188">
              <a:lnSpc>
                <a:spcPct val="90000"/>
              </a:lnSpc>
              <a:spcBef>
                <a:spcPct val="20000"/>
              </a:spcBef>
              <a:buSzPct val="130000"/>
              <a:defRPr/>
            </a:pPr>
            <a:r>
              <a:rPr lang="en-US" dirty="0">
                <a:latin typeface="+mj-lt"/>
              </a:rPr>
              <a:t>Resolution: 5km</a:t>
            </a:r>
          </a:p>
          <a:p>
            <a:pPr marL="225425" indent="-225425" defTabSz="992188">
              <a:lnSpc>
                <a:spcPct val="90000"/>
              </a:lnSpc>
              <a:spcBef>
                <a:spcPct val="20000"/>
              </a:spcBef>
              <a:buSzPct val="130000"/>
              <a:defRPr/>
            </a:pPr>
            <a:r>
              <a:rPr lang="en-US" dirty="0">
                <a:latin typeface="+mj-lt"/>
              </a:rPr>
              <a:t>Caltech Atmospheric Chemistry Mechanism (CACM) </a:t>
            </a:r>
          </a:p>
          <a:p>
            <a:pPr marL="225425" indent="-225425" defTabSz="992188">
              <a:lnSpc>
                <a:spcPct val="90000"/>
              </a:lnSpc>
              <a:spcBef>
                <a:spcPct val="20000"/>
              </a:spcBef>
              <a:buSzPct val="130000"/>
              <a:defRPr/>
            </a:pPr>
            <a:r>
              <a:rPr lang="en-US" dirty="0">
                <a:latin typeface="+mj-lt"/>
              </a:rPr>
              <a:t>Bin size aerosol mechanism</a:t>
            </a:r>
          </a:p>
          <a:p>
            <a:pPr marL="309563" lvl="1" indent="-309563" defTabSz="992188">
              <a:lnSpc>
                <a:spcPct val="90000"/>
              </a:lnSpc>
              <a:spcBef>
                <a:spcPct val="20000"/>
              </a:spcBef>
              <a:buFont typeface="Arial" charset="0"/>
              <a:buChar char="–"/>
              <a:defRPr/>
            </a:pPr>
            <a:r>
              <a:rPr lang="en-US" dirty="0">
                <a:latin typeface="+mj-lt"/>
              </a:rPr>
              <a:t>SOA aerosol module</a:t>
            </a:r>
          </a:p>
        </p:txBody>
      </p:sp>
      <p:cxnSp>
        <p:nvCxnSpPr>
          <p:cNvPr id="104459" name="Straight Arrow Connector 22"/>
          <p:cNvCxnSpPr>
            <a:cxnSpLocks noChangeShapeType="1"/>
          </p:cNvCxnSpPr>
          <p:nvPr/>
        </p:nvCxnSpPr>
        <p:spPr bwMode="auto">
          <a:xfrm>
            <a:off x="6096000" y="4800600"/>
            <a:ext cx="0" cy="0"/>
          </a:xfrm>
          <a:prstGeom prst="straightConnector1">
            <a:avLst/>
          </a:prstGeom>
          <a:noFill/>
          <a:ln w="38100" algn="ctr">
            <a:solidFill>
              <a:schemeClr val="tx1"/>
            </a:solidFill>
            <a:round/>
            <a:headEnd/>
            <a:tailEnd type="arrow" w="med" len="med"/>
          </a:ln>
        </p:spPr>
      </p:cxnSp>
      <p:sp>
        <p:nvSpPr>
          <p:cNvPr id="24" name="Rectangle 23"/>
          <p:cNvSpPr>
            <a:spLocks noChangeArrowheads="1"/>
          </p:cNvSpPr>
          <p:nvPr/>
        </p:nvSpPr>
        <p:spPr bwMode="auto">
          <a:xfrm>
            <a:off x="3657600" y="914400"/>
            <a:ext cx="4518025" cy="3773488"/>
          </a:xfrm>
          <a:prstGeom prst="rect">
            <a:avLst/>
          </a:prstGeom>
          <a:noFill/>
          <a:ln w="38100" algn="ctr">
            <a:solidFill>
              <a:schemeClr val="tx1"/>
            </a:solidFill>
            <a:round/>
            <a:headEnd/>
            <a:tailEnd/>
          </a:ln>
        </p:spPr>
        <p:txBody>
          <a:bodyPr/>
          <a:lstStyle/>
          <a:p>
            <a:pPr algn="ctr" eaLnBrk="0" hangingPunct="0"/>
            <a:endParaRPr lang="en-US"/>
          </a:p>
        </p:txBody>
      </p:sp>
      <p:sp>
        <p:nvSpPr>
          <p:cNvPr id="22" name="Rectangle 21"/>
          <p:cNvSpPr>
            <a:spLocks noChangeArrowheads="1"/>
          </p:cNvSpPr>
          <p:nvPr/>
        </p:nvSpPr>
        <p:spPr bwMode="auto">
          <a:xfrm>
            <a:off x="762000" y="833438"/>
            <a:ext cx="7467600" cy="3927475"/>
          </a:xfrm>
          <a:prstGeom prst="rect">
            <a:avLst/>
          </a:prstGeom>
          <a:noFill/>
          <a:ln w="38100" algn="ctr">
            <a:solidFill>
              <a:schemeClr val="tx1"/>
            </a:solidFill>
            <a:round/>
            <a:headEnd/>
            <a:tailEnd/>
          </a:ln>
        </p:spPr>
        <p:txBody>
          <a:bodyPr/>
          <a:lstStyle/>
          <a:p>
            <a:pPr algn="ct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7" presetClass="emph" presetSubtype="2" fill="hold" nodeType="clickEffect">
                                  <p:stCondLst>
                                    <p:cond delay="0"/>
                                  </p:stCondLst>
                                  <p:childTnLst>
                                    <p:animClr clrSpc="rgb" dir="cw">
                                      <p:cBhvr>
                                        <p:cTn id="26" dur="500" fill="hold"/>
                                        <p:tgtEl>
                                          <p:spTgt spid="19"/>
                                        </p:tgtEl>
                                        <p:attrNameLst>
                                          <p:attrName>stroke.color</p:attrName>
                                        </p:attrNameLst>
                                      </p:cBhvr>
                                      <p:to>
                                        <a:srgbClr val="FF0000"/>
                                      </p:to>
                                    </p:animClr>
                                    <p:set>
                                      <p:cBhvr>
                                        <p:cTn id="27" dur="5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9" grpId="0" animBg="1"/>
      <p:bldP spid="17" grpId="0" animBg="1"/>
      <p:bldP spid="20" grpId="0" animBg="1"/>
      <p:bldP spid="21" grpId="0"/>
      <p:bldP spid="2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63513"/>
            <a:ext cx="8907463" cy="608012"/>
          </a:xfrm>
        </p:spPr>
        <p:txBody>
          <a:bodyPr/>
          <a:lstStyle/>
          <a:p>
            <a:pPr defTabSz="992118" eaLnBrk="1" hangingPunct="1">
              <a:defRPr/>
            </a:pPr>
            <a:r>
              <a:rPr dirty="0"/>
              <a:t>Examples of Future Scenarios</a:t>
            </a:r>
          </a:p>
        </p:txBody>
      </p:sp>
      <p:sp>
        <p:nvSpPr>
          <p:cNvPr id="4" name="Content Placeholder 3"/>
          <p:cNvSpPr>
            <a:spLocks noGrp="1"/>
          </p:cNvSpPr>
          <p:nvPr>
            <p:ph idx="1"/>
          </p:nvPr>
        </p:nvSpPr>
        <p:spPr>
          <a:xfrm>
            <a:off x="152400" y="838200"/>
            <a:ext cx="4419600" cy="5678488"/>
          </a:xfrm>
        </p:spPr>
        <p:txBody>
          <a:bodyPr/>
          <a:lstStyle/>
          <a:p>
            <a:pPr>
              <a:buFontTx/>
              <a:buNone/>
              <a:defRPr/>
            </a:pPr>
            <a:endParaRPr lang="en-US" u="sng" dirty="0" smtClean="0"/>
          </a:p>
          <a:p>
            <a:pPr>
              <a:buFontTx/>
              <a:buNone/>
              <a:defRPr/>
            </a:pPr>
            <a:r>
              <a:rPr lang="en-US" u="sng" dirty="0" smtClean="0"/>
              <a:t>Example</a:t>
            </a:r>
            <a:r>
              <a:rPr lang="en-US" dirty="0" smtClean="0"/>
              <a:t>:  Eastern Texas</a:t>
            </a:r>
          </a:p>
          <a:p>
            <a:pPr>
              <a:buFontTx/>
              <a:buNone/>
              <a:defRPr/>
            </a:pPr>
            <a:endParaRPr lang="en-US" dirty="0" smtClean="0"/>
          </a:p>
          <a:p>
            <a:pPr>
              <a:defRPr/>
            </a:pPr>
            <a:r>
              <a:rPr lang="en-US" dirty="0" smtClean="0"/>
              <a:t>Variations in technology mix for electricity generation</a:t>
            </a:r>
          </a:p>
          <a:p>
            <a:pPr>
              <a:buFontTx/>
              <a:buNone/>
              <a:defRPr/>
            </a:pPr>
            <a:endParaRPr lang="en-US" dirty="0" smtClean="0"/>
          </a:p>
          <a:p>
            <a:pPr>
              <a:defRPr/>
            </a:pPr>
            <a:r>
              <a:rPr lang="en-US" dirty="0" smtClean="0"/>
              <a:t>Variations in fuel path for vehicles</a:t>
            </a:r>
          </a:p>
          <a:p>
            <a:pPr>
              <a:defRPr/>
            </a:pPr>
            <a:endParaRPr lang="en-US" dirty="0" smtClean="0"/>
          </a:p>
          <a:p>
            <a:pPr>
              <a:defRPr/>
            </a:pPr>
            <a:endParaRPr lang="en-US" dirty="0" smtClean="0"/>
          </a:p>
          <a:p>
            <a:pPr>
              <a:defRPr/>
            </a:pPr>
            <a:endParaRPr lang="en-US" dirty="0" smtClean="0"/>
          </a:p>
        </p:txBody>
      </p:sp>
      <p:pic>
        <p:nvPicPr>
          <p:cNvPr id="105477" name="Picture 1"/>
          <p:cNvPicPr>
            <a:picLocks noChangeAspect="1" noChangeArrowheads="1"/>
          </p:cNvPicPr>
          <p:nvPr/>
        </p:nvPicPr>
        <p:blipFill>
          <a:blip r:embed="rId2"/>
          <a:srcRect/>
          <a:stretch>
            <a:fillRect/>
          </a:stretch>
        </p:blipFill>
        <p:spPr bwMode="auto">
          <a:xfrm>
            <a:off x="4876800" y="1828800"/>
            <a:ext cx="3846513"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7620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Garamond" pitchFamily="18" charset="0"/>
          </a:defRPr>
        </a:defPPr>
      </a:lstStyle>
    </a:spDef>
    <a:lnDef>
      <a:spPr bwMode="auto">
        <a:solidFill>
          <a:schemeClr val="accent1"/>
        </a:solidFill>
        <a:ln w="38100" cap="flat" cmpd="sng" algn="ctr">
          <a:solidFill>
            <a:schemeClr val="tx1"/>
          </a:solidFill>
          <a:prstDash val="solid"/>
          <a:round/>
          <a:headEnd type="none" w="med" len="med"/>
          <a:tailEnd type="arrow"/>
        </a:ln>
        <a:effectLst/>
      </a:spPr>
      <a:bodyPr/>
      <a:lstStyle/>
    </a:lnDef>
    <a:txDef>
      <a:spPr>
        <a:noFill/>
      </a:spPr>
      <a:bodyPr wrap="none" rtlCol="0">
        <a:spAutoFit/>
      </a:bodyPr>
      <a:lstStyle>
        <a:defPPr>
          <a:defRPr dirty="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762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20586</TotalTime>
  <Words>2763</Words>
  <Application>Microsoft Office PowerPoint</Application>
  <PresentationFormat>On-screen Show (4:3)</PresentationFormat>
  <Paragraphs>668</Paragraphs>
  <Slides>56</Slides>
  <Notes>6</Notes>
  <HiddenSlides>0</HiddenSlides>
  <MMClips>0</MMClips>
  <ScaleCrop>false</ScaleCrop>
  <HeadingPairs>
    <vt:vector size="8" baseType="variant">
      <vt:variant>
        <vt:lpstr>Fonts Used</vt:lpstr>
      </vt:variant>
      <vt:variant>
        <vt:i4>7</vt:i4>
      </vt:variant>
      <vt:variant>
        <vt:lpstr>Design Template</vt:lpstr>
      </vt:variant>
      <vt:variant>
        <vt:i4>2</vt:i4>
      </vt:variant>
      <vt:variant>
        <vt:lpstr>Embedded OLE Servers</vt:lpstr>
      </vt:variant>
      <vt:variant>
        <vt:i4>2</vt:i4>
      </vt:variant>
      <vt:variant>
        <vt:lpstr>Slide Titles</vt:lpstr>
      </vt:variant>
      <vt:variant>
        <vt:i4>56</vt:i4>
      </vt:variant>
    </vt:vector>
  </HeadingPairs>
  <TitlesOfParts>
    <vt:vector size="67" baseType="lpstr">
      <vt:lpstr>Garamond</vt:lpstr>
      <vt:lpstr>Arial</vt:lpstr>
      <vt:lpstr>Times New Roman</vt:lpstr>
      <vt:lpstr>Calibri</vt:lpstr>
      <vt:lpstr>Wingdings</vt:lpstr>
      <vt:lpstr>Symbol</vt:lpstr>
      <vt:lpstr>Book Antiqua</vt:lpstr>
      <vt:lpstr>Blank Presentation</vt:lpstr>
      <vt:lpstr>1_Blank Presentation</vt:lpstr>
      <vt:lpstr>Photo Editor Photo</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University of California, Irvine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Long-Term Scenarios of Distributed Generation and Advanced Energy Conversion Technologies  and  their Associated Air Quality Impacts  in the South Coast Air Basin of California</dc:title>
  <dc:creator>Computational Environmental Sciences Lab</dc:creator>
  <cp:lastModifiedBy>Marc</cp:lastModifiedBy>
  <cp:revision>1315</cp:revision>
  <dcterms:created xsi:type="dcterms:W3CDTF">2006-09-26T18:07:11Z</dcterms:created>
  <dcterms:modified xsi:type="dcterms:W3CDTF">2011-10-26T03:11:06Z</dcterms:modified>
</cp:coreProperties>
</file>