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367" r:id="rId2"/>
    <p:sldId id="257" r:id="rId3"/>
    <p:sldId id="258" r:id="rId4"/>
    <p:sldId id="348" r:id="rId5"/>
    <p:sldId id="276" r:id="rId6"/>
    <p:sldId id="277" r:id="rId7"/>
    <p:sldId id="278" r:id="rId8"/>
    <p:sldId id="279" r:id="rId9"/>
    <p:sldId id="281" r:id="rId10"/>
    <p:sldId id="351" r:id="rId11"/>
    <p:sldId id="289" r:id="rId12"/>
    <p:sldId id="296" r:id="rId13"/>
    <p:sldId id="304" r:id="rId14"/>
    <p:sldId id="376" r:id="rId15"/>
    <p:sldId id="305" r:id="rId16"/>
    <p:sldId id="310" r:id="rId17"/>
    <p:sldId id="318" r:id="rId18"/>
    <p:sldId id="324" r:id="rId19"/>
    <p:sldId id="346" r:id="rId20"/>
    <p:sldId id="375" r:id="rId21"/>
    <p:sldId id="377" r:id="rId22"/>
    <p:sldId id="378" r:id="rId23"/>
    <p:sldId id="379" r:id="rId24"/>
    <p:sldId id="380" r:id="rId25"/>
    <p:sldId id="381" r:id="rId26"/>
    <p:sldId id="382" r:id="rId27"/>
    <p:sldId id="327" r:id="rId28"/>
    <p:sldId id="363" r:id="rId29"/>
    <p:sldId id="358" r:id="rId30"/>
    <p:sldId id="36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067" autoAdjust="0"/>
    <p:restoredTop sz="91460" autoAdjust="0"/>
  </p:normalViewPr>
  <p:slideViewPr>
    <p:cSldViewPr>
      <p:cViewPr>
        <p:scale>
          <a:sx n="80" d="100"/>
          <a:sy n="80" d="100"/>
        </p:scale>
        <p:origin x="-594"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0B10A2B8-287B-40FC-9331-D4BA6CC6F568}" type="datetimeFigureOut">
              <a:rPr lang="en-US" smtClean="0"/>
              <a:pPr/>
              <a:t>10/12/2010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DE9AD9E-109E-46E7-8BE2-1B352F80309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338882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C3E4752C-2B09-441B-A8FB-1DC96FA43B87}" type="datetimeFigureOut">
              <a:rPr lang="en-US" smtClean="0"/>
              <a:pPr/>
              <a:t>10/12/2010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755537FA-CE4B-432F-9480-DD324089A67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4382068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317369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 val="413206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CMAQ model was implemented to produce 3D PM</a:t>
            </a:r>
            <a:r>
              <a:rPr lang="en-US" baseline="-25000" dirty="0" smtClean="0"/>
              <a:t>2.5</a:t>
            </a:r>
            <a:r>
              <a:rPr lang="en-US" dirty="0" smtClean="0"/>
              <a:t> data, </a:t>
            </a:r>
            <a:r>
              <a:rPr lang="en-US" dirty="0" err="1" smtClean="0"/>
              <a:t>speciated</a:t>
            </a:r>
            <a:r>
              <a:rPr lang="en-US" dirty="0" smtClean="0"/>
              <a:t> hourly over the United States in 2002. </a:t>
            </a:r>
          </a:p>
          <a:p>
            <a:r>
              <a:rPr lang="en-US" dirty="0" smtClean="0"/>
              <a:t>Model estimates were compared and evaluated with surface PM</a:t>
            </a:r>
            <a:r>
              <a:rPr lang="en-US" baseline="-25000" dirty="0" smtClean="0"/>
              <a:t>2.5</a:t>
            </a:r>
            <a:r>
              <a:rPr lang="en-US" dirty="0" smtClean="0"/>
              <a:t> </a:t>
            </a:r>
            <a:r>
              <a:rPr lang="en-US" dirty="0" err="1" smtClean="0"/>
              <a:t>speciated</a:t>
            </a:r>
            <a:r>
              <a:rPr lang="en-US" dirty="0" smtClean="0"/>
              <a:t> measurements. </a:t>
            </a:r>
          </a:p>
          <a:p>
            <a:r>
              <a:rPr lang="en-US" dirty="0" smtClean="0"/>
              <a:t>Model-derived AOD was calculated using optical properties. </a:t>
            </a:r>
          </a:p>
          <a:p>
            <a:r>
              <a:rPr lang="en-US" dirty="0" smtClean="0"/>
              <a:t>Aerosol information from MODIS and AERONET was mapped to the model domain and evaluated. </a:t>
            </a:r>
          </a:p>
          <a:p>
            <a:r>
              <a:rPr lang="en-US" dirty="0" smtClean="0"/>
              <a:t>Temporal averaging methods for both model and observational data were assessed to determine the best input to the assimilation. </a:t>
            </a:r>
          </a:p>
          <a:p>
            <a:r>
              <a:rPr lang="en-US" dirty="0" smtClean="0"/>
              <a:t>OI was used with model-</a:t>
            </a:r>
            <a:r>
              <a:rPr lang="en-US" dirty="0" err="1" smtClean="0"/>
              <a:t>derivded</a:t>
            </a:r>
            <a:r>
              <a:rPr lang="en-US" dirty="0" smtClean="0"/>
              <a:t> AOD and MODIS-AERONET AOD. </a:t>
            </a:r>
          </a:p>
          <a:p>
            <a:r>
              <a:rPr lang="en-US" dirty="0" smtClean="0"/>
              <a:t>Assimilation results were compared to surface measurements to evaluate effects on both urban and rural areas.</a:t>
            </a:r>
          </a:p>
          <a:p>
            <a:endParaRPr lang="en-US" dirty="0" smtClean="0"/>
          </a:p>
        </p:txBody>
      </p:sp>
      <p:sp>
        <p:nvSpPr>
          <p:cNvPr id="4" name="Slide Number Placeholder 3"/>
          <p:cNvSpPr>
            <a:spLocks noGrp="1"/>
          </p:cNvSpPr>
          <p:nvPr>
            <p:ph type="sldNum" sz="quarter" idx="5"/>
          </p:nvPr>
        </p:nvSpPr>
        <p:spPr/>
        <p:txBody>
          <a:bodyPr/>
          <a:lstStyle/>
          <a:p>
            <a:pPr>
              <a:defRPr/>
            </a:pPr>
            <a:fld id="{066EC6DC-FF56-40D2-8973-A40C61FDCECD}"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the same OI equations as Collins and </a:t>
            </a:r>
            <a:r>
              <a:rPr lang="en-US" dirty="0" err="1" smtClean="0"/>
              <a:t>Adihkary</a:t>
            </a:r>
            <a:r>
              <a:rPr lang="en-US" dirty="0" smtClean="0"/>
              <a:t>, the difference is they changed four different</a:t>
            </a:r>
            <a:r>
              <a:rPr lang="en-US" baseline="0" dirty="0" smtClean="0"/>
              <a:t> settings and there changed independently, but I have four settings and change </a:t>
            </a:r>
            <a:r>
              <a:rPr lang="en-US" baseline="0" dirty="0" err="1" smtClean="0"/>
              <a:t>lmxy</a:t>
            </a:r>
            <a:r>
              <a:rPr lang="en-US" baseline="0" dirty="0" smtClean="0"/>
              <a:t> =1-5 </a:t>
            </a:r>
            <a:r>
              <a:rPr lang="en-US" dirty="0" smtClean="0"/>
              <a:t>  </a:t>
            </a:r>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AOD is high.  It is highest in the west over mountain and desert regions</a:t>
            </a:r>
          </a:p>
          <a:p>
            <a:pPr marL="228600" indent="-228600">
              <a:buAutoNum type="arabicPeriod"/>
            </a:pPr>
            <a:r>
              <a:rPr lang="en-US" baseline="0" dirty="0" smtClean="0"/>
              <a:t>Mean AOD </a:t>
            </a:r>
          </a:p>
          <a:p>
            <a:pPr marL="228600" indent="-228600">
              <a:buAutoNum type="arabicPeriod"/>
            </a:pPr>
            <a:r>
              <a:rPr lang="en-US" baseline="0" dirty="0" smtClean="0"/>
              <a:t>Spatial of AOD from CMAQ is traditional high in the east, plus LA and central valley of CA. </a:t>
            </a:r>
          </a:p>
          <a:p>
            <a:pPr marL="228600" indent="-228600">
              <a:buAutoNum type="arabicPeriod"/>
            </a:pPr>
            <a:r>
              <a:rPr lang="en-US" baseline="0" dirty="0" smtClean="0"/>
              <a:t>when only use </a:t>
            </a:r>
            <a:r>
              <a:rPr lang="en-US" baseline="0" dirty="0" err="1" smtClean="0"/>
              <a:t>modis</a:t>
            </a:r>
            <a:r>
              <a:rPr lang="en-US" baseline="0" dirty="0" smtClean="0"/>
              <a:t> overpass hours, AOD in NE US goes down.</a:t>
            </a:r>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Posterior looks more like MODIS. </a:t>
            </a:r>
          </a:p>
          <a:p>
            <a:pPr marL="228600" indent="-228600">
              <a:buAutoNum type="arabicPeriod"/>
            </a:pPr>
            <a:r>
              <a:rPr lang="en-US" baseline="0" dirty="0" smtClean="0"/>
              <a:t>Since </a:t>
            </a:r>
            <a:r>
              <a:rPr lang="en-US" baseline="0" dirty="0" err="1" smtClean="0"/>
              <a:t>modis</a:t>
            </a:r>
            <a:r>
              <a:rPr lang="en-US" baseline="0" dirty="0" smtClean="0"/>
              <a:t> was high on average, PM up on average.  </a:t>
            </a:r>
          </a:p>
        </p:txBody>
      </p:sp>
      <p:sp>
        <p:nvSpPr>
          <p:cNvPr id="4" name="Slide Number Placeholder 3"/>
          <p:cNvSpPr>
            <a:spLocks noGrp="1"/>
          </p:cNvSpPr>
          <p:nvPr>
            <p:ph type="sldNum" sz="quarter" idx="10"/>
          </p:nvPr>
        </p:nvSpPr>
        <p:spPr/>
        <p:txBody>
          <a:bodyPr/>
          <a:lstStyle/>
          <a:p>
            <a:fld id="{755537FA-CE4B-432F-9480-DD324089A67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5537FA-CE4B-432F-9480-DD324089A67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9D7C917F-0BF8-40A6-A560-31C3BB63FCE6}" type="datetime1">
              <a:rPr lang="en-US" smtClean="0"/>
              <a:pPr/>
              <a:t>10/12/2010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41BBDB5-297A-4B84-89C8-1EDB2B20F15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B12FA4-15D8-4DE8-A142-CA31102036F0}"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1D1AED-31A9-482A-8B66-BB532D74C39B}"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7EA518-3E4B-4CE2-A428-03569351AB4B}"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048A62-7431-451A-8875-64FC131424F4}" type="datetime1">
              <a:rPr lang="en-US" smtClean="0"/>
              <a:pPr/>
              <a:t>10/12/2010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BBDB5-297A-4B84-89C8-1EDB2B20F15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F10B0D-74C9-4C9C-A754-9DB529088C52}"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2A9B34-E587-49B0-882F-D2F1601B5123}" type="datetime1">
              <a:rPr lang="en-US" smtClean="0"/>
              <a:pPr/>
              <a:t>10/12/2010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255C79-6E80-4298-96EA-580A8AF4D337}" type="datetime1">
              <a:rPr lang="en-US" smtClean="0"/>
              <a:pPr/>
              <a:t>10/12/2010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6FB04B6-6EA5-41FF-9001-72CB755BBA73}" type="datetime1">
              <a:rPr lang="en-US" smtClean="0"/>
              <a:pPr/>
              <a:t>10/12/2010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BBDB5-297A-4B84-89C8-1EDB2B20F15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806D9B-BA5F-4CD9-A92F-45C466D64E1A}"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DB5-297A-4B84-89C8-1EDB2B20F1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26E16B1-94F9-4A23-86B6-5EEC03913433}" type="datetime1">
              <a:rPr lang="en-US" smtClean="0"/>
              <a:pPr/>
              <a:t>10/12/2010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BBDB5-297A-4B84-89C8-1EDB2B20F15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36054601-A08A-4288-9A0A-018D66A56F25}" type="datetime1">
              <a:rPr lang="en-US" smtClean="0"/>
              <a:pPr/>
              <a:t>10/12/2010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D41BBDB5-297A-4B84-89C8-1EDB2B20F15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tif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tiff"/><Relationship Id="rId1" Type="http://schemas.openxmlformats.org/officeDocument/2006/relationships/slideLayout" Target="../slideLayouts/slideLayout2.xml"/><Relationship Id="rId5" Type="http://schemas.openxmlformats.org/officeDocument/2006/relationships/image" Target="../media/image35.tiff"/><Relationship Id="rId4" Type="http://schemas.openxmlformats.org/officeDocument/2006/relationships/image" Target="../media/image31.tiff"/></Relationships>
</file>

<file path=ppt/slides/_rels/slide2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7.tiff"/><Relationship Id="rId4" Type="http://schemas.openxmlformats.org/officeDocument/2006/relationships/image" Target="../media/image3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7848600" cy="1981200"/>
          </a:xfrm>
        </p:spPr>
        <p:txBody>
          <a:bodyPr>
            <a:normAutofit fontScale="90000"/>
          </a:bodyPr>
          <a:lstStyle/>
          <a:p>
            <a:pPr algn="ctr"/>
            <a:r>
              <a:rPr lang="en-US" sz="3600" b="1" dirty="0" smtClean="0">
                <a:latin typeface="times (Body)"/>
              </a:rPr>
              <a:t>Use of Surface Measurements and MODIS Aerosol Optical Depth for Improved Model Based PM</a:t>
            </a:r>
            <a:r>
              <a:rPr lang="en-US" sz="3600" b="1" baseline="-25000" dirty="0" smtClean="0">
                <a:latin typeface="times (Body)"/>
              </a:rPr>
              <a:t>2.5</a:t>
            </a:r>
            <a:r>
              <a:rPr lang="en-US" sz="3600" b="1" dirty="0" smtClean="0">
                <a:latin typeface="times (Body)"/>
              </a:rPr>
              <a:t> Prediction in the United States</a:t>
            </a:r>
            <a:endParaRPr lang="en-US" sz="3600" dirty="0">
              <a:latin typeface="times (Body)"/>
            </a:endParaRPr>
          </a:p>
        </p:txBody>
      </p:sp>
      <p:sp>
        <p:nvSpPr>
          <p:cNvPr id="3" name="Subtitle 2"/>
          <p:cNvSpPr>
            <a:spLocks noGrp="1"/>
          </p:cNvSpPr>
          <p:nvPr>
            <p:ph type="subTitle" idx="1"/>
          </p:nvPr>
        </p:nvSpPr>
        <p:spPr>
          <a:xfrm>
            <a:off x="1143000" y="3581400"/>
            <a:ext cx="7772400" cy="3048000"/>
          </a:xfrm>
        </p:spPr>
        <p:txBody>
          <a:bodyPr>
            <a:normAutofit fontScale="77500" lnSpcReduction="20000"/>
          </a:bodyPr>
          <a:lstStyle/>
          <a:p>
            <a:pPr algn="ctr"/>
            <a:r>
              <a:rPr lang="en-US" sz="3200" dirty="0" smtClean="0"/>
              <a:t>Sinan Sousan</a:t>
            </a:r>
            <a:r>
              <a:rPr lang="en-US" sz="3200" baseline="30000" dirty="0" smtClean="0"/>
              <a:t>(</a:t>
            </a:r>
            <a:r>
              <a:rPr lang="en-US" sz="3200" baseline="30000" dirty="0" err="1" smtClean="0"/>
              <a:t>a,b</a:t>
            </a:r>
            <a:r>
              <a:rPr lang="en-US" sz="3200" baseline="30000" dirty="0" smtClean="0"/>
              <a:t>)</a:t>
            </a:r>
            <a:r>
              <a:rPr lang="en-US" sz="3200" dirty="0" smtClean="0"/>
              <a:t>, Jaemeen Baek</a:t>
            </a:r>
            <a:r>
              <a:rPr lang="en-US" sz="3200" baseline="30000" dirty="0" smtClean="0"/>
              <a:t>(b)</a:t>
            </a:r>
            <a:r>
              <a:rPr lang="en-US" sz="3200" dirty="0" smtClean="0"/>
              <a:t>, Naresh Kumar</a:t>
            </a:r>
            <a:r>
              <a:rPr lang="en-US" sz="3200" baseline="30000" dirty="0" smtClean="0"/>
              <a:t>(c)</a:t>
            </a:r>
            <a:r>
              <a:rPr lang="en-US" sz="3200" dirty="0" smtClean="0"/>
              <a:t>, Jacob Oleson</a:t>
            </a:r>
            <a:r>
              <a:rPr lang="en-US" sz="3200" baseline="30000" dirty="0" smtClean="0"/>
              <a:t>(d)</a:t>
            </a:r>
            <a:r>
              <a:rPr lang="en-US" sz="3200" dirty="0" smtClean="0"/>
              <a:t>, Scott Spak</a:t>
            </a:r>
            <a:r>
              <a:rPr lang="en-US" sz="3200" baseline="30000" dirty="0" smtClean="0"/>
              <a:t>(b)</a:t>
            </a:r>
            <a:r>
              <a:rPr lang="en-US" sz="3200" dirty="0" smtClean="0"/>
              <a:t>, Gregory Carmichael</a:t>
            </a:r>
            <a:r>
              <a:rPr lang="en-US" sz="3200" baseline="30000" dirty="0" smtClean="0"/>
              <a:t>(</a:t>
            </a:r>
            <a:r>
              <a:rPr lang="en-US" sz="3200" baseline="30000" dirty="0" err="1" smtClean="0"/>
              <a:t>a,b</a:t>
            </a:r>
            <a:r>
              <a:rPr lang="en-US" sz="3200" baseline="30000" dirty="0" smtClean="0"/>
              <a:t>)</a:t>
            </a:r>
            <a:r>
              <a:rPr lang="en-US" sz="3200" dirty="0" smtClean="0"/>
              <a:t>, and Charles Stanier</a:t>
            </a:r>
            <a:r>
              <a:rPr lang="en-US" sz="3200" baseline="30000" dirty="0" smtClean="0"/>
              <a:t>(</a:t>
            </a:r>
            <a:r>
              <a:rPr lang="en-US" sz="3200" baseline="30000" dirty="0" err="1" smtClean="0"/>
              <a:t>a,b</a:t>
            </a:r>
            <a:r>
              <a:rPr lang="en-US" sz="3200" baseline="30000" dirty="0" smtClean="0"/>
              <a:t>)</a:t>
            </a:r>
            <a:endParaRPr lang="en-US" sz="3200" dirty="0" smtClean="0"/>
          </a:p>
          <a:p>
            <a:pPr algn="ctr"/>
            <a:r>
              <a:rPr lang="en-US" sz="3200" dirty="0" smtClean="0"/>
              <a:t> </a:t>
            </a:r>
          </a:p>
          <a:p>
            <a:r>
              <a:rPr lang="en-US" dirty="0" smtClean="0"/>
              <a:t>a) Chemical and Biochemical Engineering Department</a:t>
            </a:r>
          </a:p>
          <a:p>
            <a:r>
              <a:rPr lang="en-US" dirty="0" smtClean="0"/>
              <a:t>b) Center for Global and Regional Environmental Research</a:t>
            </a:r>
          </a:p>
          <a:p>
            <a:r>
              <a:rPr lang="en-US" dirty="0" smtClean="0"/>
              <a:t>c) Geography Department</a:t>
            </a:r>
          </a:p>
          <a:p>
            <a:r>
              <a:rPr lang="en-US" dirty="0" smtClean="0"/>
              <a:t>d) Biostatistics Department</a:t>
            </a:r>
          </a:p>
          <a:p>
            <a:r>
              <a:rPr lang="en-US" dirty="0" smtClean="0"/>
              <a:t>    University of Iowa</a:t>
            </a:r>
          </a:p>
          <a:p>
            <a:pPr algn="ctr"/>
            <a:endParaRPr lang="en-US" sz="5700" b="1" dirty="0">
              <a:solidFill>
                <a:schemeClr val="tx1"/>
              </a:solidFill>
              <a:latin typeface="+mj-lt"/>
              <a:ea typeface="+mj-ea"/>
              <a:cs typeface="+mj-cs"/>
            </a:endParaRPr>
          </a:p>
          <a:p>
            <a:pPr algn="ctr"/>
            <a:endParaRPr lang="en-US" dirty="0"/>
          </a:p>
        </p:txBody>
      </p:sp>
      <p:sp>
        <p:nvSpPr>
          <p:cNvPr id="5" name="TextBox 4"/>
          <p:cNvSpPr txBox="1"/>
          <p:nvPr/>
        </p:nvSpPr>
        <p:spPr>
          <a:xfrm>
            <a:off x="6096000" y="6488668"/>
            <a:ext cx="2286000" cy="369332"/>
          </a:xfrm>
          <a:prstGeom prst="rect">
            <a:avLst/>
          </a:prstGeom>
          <a:noFill/>
        </p:spPr>
        <p:txBody>
          <a:bodyPr wrap="square" rtlCol="0">
            <a:spAutoFit/>
          </a:bodyPr>
          <a:lstStyle/>
          <a:p>
            <a:pPr algn="ctr"/>
            <a:r>
              <a:rPr lang="en-US" dirty="0" smtClean="0"/>
              <a:t>October 12, 2010</a:t>
            </a:r>
            <a:endParaRPr lang="en-US" dirty="0"/>
          </a:p>
        </p:txBody>
      </p:sp>
      <p:sp>
        <p:nvSpPr>
          <p:cNvPr id="9" name="Slide Number Placeholder 8"/>
          <p:cNvSpPr>
            <a:spLocks noGrp="1"/>
          </p:cNvSpPr>
          <p:nvPr>
            <p:ph type="sldNum" sz="quarter" idx="12"/>
          </p:nvPr>
        </p:nvSpPr>
        <p:spPr>
          <a:xfrm>
            <a:off x="8686800" y="0"/>
            <a:ext cx="457200" cy="476250"/>
          </a:xfrm>
        </p:spPr>
        <p:txBody>
          <a:bodyPr/>
          <a:lstStyle/>
          <a:p>
            <a:fld id="{D41BBDB5-297A-4B84-89C8-1EDB2B20F153}" type="slidenum">
              <a:rPr lang="en-US" smtClean="0"/>
              <a:pPr/>
              <a:t>1</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flipH="1">
            <a:off x="990600" y="0"/>
            <a:ext cx="1520283" cy="914400"/>
          </a:xfrm>
          <a:prstGeom prst="rect">
            <a:avLst/>
          </a:prstGeom>
          <a:noFill/>
          <a:ln w="12700" cap="flat">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flipH="1">
            <a:off x="7696200" y="0"/>
            <a:ext cx="1063612" cy="914400"/>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14488" cy="533400"/>
          </a:xfrm>
        </p:spPr>
        <p:txBody>
          <a:bodyPr>
            <a:normAutofit/>
          </a:bodyPr>
          <a:lstStyle/>
          <a:p>
            <a:pPr lvl="1" algn="l" rtl="0">
              <a:spcBef>
                <a:spcPct val="0"/>
              </a:spcBef>
            </a:pP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Model Performance Metric</a:t>
            </a:r>
            <a:endPar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endParaRPr>
          </a:p>
        </p:txBody>
      </p:sp>
      <p:sp>
        <p:nvSpPr>
          <p:cNvPr id="4" name="Rectangle 9"/>
          <p:cNvSpPr>
            <a:spLocks/>
          </p:cNvSpPr>
          <p:nvPr/>
        </p:nvSpPr>
        <p:spPr bwMode="auto">
          <a:xfrm>
            <a:off x="1066800" y="533400"/>
            <a:ext cx="8077200" cy="990600"/>
          </a:xfrm>
          <a:prstGeom prst="rect">
            <a:avLst/>
          </a:prstGeom>
          <a:noFill/>
          <a:ln w="12700">
            <a:noFill/>
            <a:miter lim="800000"/>
            <a:headEnd/>
            <a:tailEnd/>
          </a:ln>
        </p:spPr>
        <p:txBody>
          <a:bodyPr lIns="0" tIns="0" rIns="0" bIns="0" anchor="b"/>
          <a:lstStyle/>
          <a:p>
            <a:r>
              <a:rPr lang="en-US" dirty="0" smtClean="0"/>
              <a:t>CMAQ estimates were compared to surface measurements from both IMPROVE and STN networks.</a:t>
            </a:r>
          </a:p>
          <a:p>
            <a:r>
              <a:rPr lang="en-US" dirty="0" smtClean="0"/>
              <a:t>Bugle plots</a:t>
            </a:r>
            <a:r>
              <a:rPr lang="en-US" baseline="30000" dirty="0" smtClean="0">
                <a:latin typeface="Times New Roman" pitchFamily="18" charset="0"/>
                <a:cs typeface="Times New Roman" pitchFamily="18" charset="0"/>
              </a:rPr>
              <a:t>1</a:t>
            </a:r>
            <a:r>
              <a:rPr lang="en-US" dirty="0" smtClean="0"/>
              <a:t> that show the </a:t>
            </a:r>
            <a:r>
              <a:rPr lang="en-US" b="1" u="sng" dirty="0" smtClean="0"/>
              <a:t>Mean Fractional Bias (MFB) </a:t>
            </a:r>
            <a:r>
              <a:rPr lang="en-US" dirty="0" smtClean="0"/>
              <a:t>were used</a:t>
            </a:r>
          </a:p>
          <a:p>
            <a:endParaRPr lang="en-US" sz="1500" dirty="0" smtClean="0">
              <a:sym typeface="Helvetica" pitchFamily="34"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038600"/>
            <a:ext cx="3678115" cy="381000"/>
          </a:xfrm>
          <a:prstGeom prst="rect">
            <a:avLst/>
          </a:prstGeom>
          <a:noFill/>
        </p:spPr>
      </p:pic>
      <p:sp>
        <p:nvSpPr>
          <p:cNvPr id="41991" name="Rectangle 7"/>
          <p:cNvSpPr>
            <a:spLocks noChangeArrowheads="1"/>
          </p:cNvSpPr>
          <p:nvPr/>
        </p:nvSpPr>
        <p:spPr bwMode="auto">
          <a:xfrm>
            <a:off x="0" y="247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p:cNvSpPr>
          <p:nvPr/>
        </p:nvSpPr>
        <p:spPr bwMode="auto">
          <a:xfrm>
            <a:off x="1066800" y="6629400"/>
            <a:ext cx="7853363" cy="228600"/>
          </a:xfrm>
          <a:prstGeom prst="rect">
            <a:avLst/>
          </a:prstGeom>
          <a:noFill/>
          <a:ln w="12700">
            <a:noFill/>
            <a:miter lim="800000"/>
            <a:headEnd/>
            <a:tailEnd/>
          </a:ln>
        </p:spPr>
        <p:txBody>
          <a:bodyPr lIns="0" tIns="0" rIns="0" bIns="0" anchor="ctr"/>
          <a:lstStyle/>
          <a:p>
            <a:pPr marL="192024" indent="-192024"/>
            <a:r>
              <a:rPr lang="en-US" sz="800" b="1" baseline="30000" dirty="0" smtClean="0">
                <a:latin typeface="Helvetica" pitchFamily="34" charset="0"/>
                <a:cs typeface="Helvetica" pitchFamily="34" charset="0"/>
                <a:sym typeface="Helvetica" pitchFamily="34" charset="0"/>
              </a:rPr>
              <a:t>	1</a:t>
            </a:r>
            <a:r>
              <a:rPr lang="en-US" sz="800" b="1" dirty="0" smtClean="0">
                <a:latin typeface="Helvetica" pitchFamily="34" charset="0"/>
                <a:cs typeface="Helvetica" pitchFamily="34" charset="0"/>
                <a:sym typeface="Helvetica" pitchFamily="34" charset="0"/>
              </a:rPr>
              <a:t>BOYLAN, et al., 2006a. PM and light extinction model performance metrics, goals, and criteria for three-dimensional air quality models. Atmospheric Environment 40, 4946-4959.</a:t>
            </a:r>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10</a:t>
            </a:fld>
            <a:endParaRPr lang="en-US" dirty="0"/>
          </a:p>
        </p:txBody>
      </p:sp>
      <p:pic>
        <p:nvPicPr>
          <p:cNvPr id="44034" name="Picture 2" descr="C:\Users\SinanSousan\Documents\My Dropbox\Papers\Results&amp;Discussion\EmptyBuglePlot.jpg"/>
          <p:cNvPicPr>
            <a:picLocks noChangeAspect="1" noChangeArrowheads="1"/>
          </p:cNvPicPr>
          <p:nvPr/>
        </p:nvPicPr>
        <p:blipFill>
          <a:blip r:embed="rId4" cstate="print"/>
          <a:srcRect l="5740" t="5296" r="7896" b="1818"/>
          <a:stretch>
            <a:fillRect/>
          </a:stretch>
        </p:blipFill>
        <p:spPr bwMode="auto">
          <a:xfrm>
            <a:off x="1295400" y="1680029"/>
            <a:ext cx="7010400" cy="4263571"/>
          </a:xfrm>
          <a:prstGeom prst="rect">
            <a:avLst/>
          </a:prstGeom>
          <a:noFill/>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7467600" y="2895600"/>
            <a:ext cx="457200" cy="307777"/>
          </a:xfrm>
          <a:prstGeom prst="rect">
            <a:avLst/>
          </a:prstGeom>
          <a:noFill/>
        </p:spPr>
        <p:txBody>
          <a:bodyPr wrap="square" rtlCol="0">
            <a:spAutoFit/>
          </a:bodyPr>
          <a:lstStyle/>
          <a:p>
            <a:r>
              <a:rPr lang="en-US" sz="1400" b="1" dirty="0" smtClean="0"/>
              <a:t>60</a:t>
            </a:r>
            <a:endParaRPr lang="en-US" sz="1400" b="1" dirty="0"/>
          </a:p>
        </p:txBody>
      </p:sp>
      <p:sp>
        <p:nvSpPr>
          <p:cNvPr id="24" name="TextBox 23"/>
          <p:cNvSpPr txBox="1"/>
          <p:nvPr/>
        </p:nvSpPr>
        <p:spPr>
          <a:xfrm>
            <a:off x="7467600" y="3197423"/>
            <a:ext cx="457200" cy="307777"/>
          </a:xfrm>
          <a:prstGeom prst="rect">
            <a:avLst/>
          </a:prstGeom>
          <a:noFill/>
        </p:spPr>
        <p:txBody>
          <a:bodyPr wrap="square" rtlCol="0">
            <a:spAutoFit/>
          </a:bodyPr>
          <a:lstStyle/>
          <a:p>
            <a:r>
              <a:rPr lang="en-US" sz="1400" b="1" dirty="0" smtClean="0"/>
              <a:t>30</a:t>
            </a:r>
            <a:endParaRPr lang="en-US" sz="1400" b="1" dirty="0"/>
          </a:p>
        </p:txBody>
      </p:sp>
      <p:sp>
        <p:nvSpPr>
          <p:cNvPr id="34" name="TextBox 33"/>
          <p:cNvSpPr txBox="1"/>
          <p:nvPr/>
        </p:nvSpPr>
        <p:spPr>
          <a:xfrm>
            <a:off x="3581400" y="3429000"/>
            <a:ext cx="2667000" cy="381000"/>
          </a:xfrm>
          <a:prstGeom prst="rect">
            <a:avLst/>
          </a:prstGeom>
          <a:noFill/>
        </p:spPr>
        <p:txBody>
          <a:bodyPr wrap="square" rtlCol="0">
            <a:spAutoFit/>
          </a:bodyPr>
          <a:lstStyle/>
          <a:p>
            <a:r>
              <a:rPr lang="en-US" dirty="0" smtClean="0"/>
              <a:t>Excellent  - Good</a:t>
            </a:r>
            <a:endParaRPr lang="en-US" dirty="0"/>
          </a:p>
        </p:txBody>
      </p:sp>
      <p:sp>
        <p:nvSpPr>
          <p:cNvPr id="35" name="TextBox 34"/>
          <p:cNvSpPr txBox="1"/>
          <p:nvPr/>
        </p:nvSpPr>
        <p:spPr>
          <a:xfrm>
            <a:off x="3733800" y="3886200"/>
            <a:ext cx="2667000" cy="381000"/>
          </a:xfrm>
          <a:prstGeom prst="rect">
            <a:avLst/>
          </a:prstGeom>
          <a:noFill/>
        </p:spPr>
        <p:txBody>
          <a:bodyPr wrap="square" rtlCol="0">
            <a:spAutoFit/>
          </a:bodyPr>
          <a:lstStyle/>
          <a:p>
            <a:r>
              <a:rPr lang="en-US" dirty="0" smtClean="0"/>
              <a:t>Average</a:t>
            </a:r>
            <a:endParaRPr lang="en-US" dirty="0"/>
          </a:p>
        </p:txBody>
      </p:sp>
      <p:sp>
        <p:nvSpPr>
          <p:cNvPr id="36" name="TextBox 35"/>
          <p:cNvSpPr txBox="1"/>
          <p:nvPr/>
        </p:nvSpPr>
        <p:spPr>
          <a:xfrm>
            <a:off x="3733800" y="3048000"/>
            <a:ext cx="2667000" cy="381000"/>
          </a:xfrm>
          <a:prstGeom prst="rect">
            <a:avLst/>
          </a:prstGeom>
          <a:noFill/>
        </p:spPr>
        <p:txBody>
          <a:bodyPr wrap="square" rtlCol="0">
            <a:spAutoFit/>
          </a:bodyPr>
          <a:lstStyle/>
          <a:p>
            <a:r>
              <a:rPr lang="en-US" dirty="0" smtClean="0"/>
              <a:t>Average</a:t>
            </a:r>
            <a:endParaRPr lang="en-US" dirty="0"/>
          </a:p>
        </p:txBody>
      </p:sp>
      <p:sp>
        <p:nvSpPr>
          <p:cNvPr id="37" name="TextBox 36"/>
          <p:cNvSpPr txBox="1"/>
          <p:nvPr/>
        </p:nvSpPr>
        <p:spPr>
          <a:xfrm>
            <a:off x="3733800" y="4495800"/>
            <a:ext cx="2667000" cy="381000"/>
          </a:xfrm>
          <a:prstGeom prst="rect">
            <a:avLst/>
          </a:prstGeom>
          <a:noFill/>
        </p:spPr>
        <p:txBody>
          <a:bodyPr wrap="square" rtlCol="0">
            <a:spAutoFit/>
          </a:bodyPr>
          <a:lstStyle/>
          <a:p>
            <a:r>
              <a:rPr lang="en-US" dirty="0" smtClean="0"/>
              <a:t>Problematic</a:t>
            </a:r>
            <a:endParaRPr lang="en-US" dirty="0"/>
          </a:p>
        </p:txBody>
      </p:sp>
      <p:sp>
        <p:nvSpPr>
          <p:cNvPr id="38" name="TextBox 37"/>
          <p:cNvSpPr txBox="1"/>
          <p:nvPr/>
        </p:nvSpPr>
        <p:spPr>
          <a:xfrm>
            <a:off x="3733800" y="2438400"/>
            <a:ext cx="2667000" cy="381000"/>
          </a:xfrm>
          <a:prstGeom prst="rect">
            <a:avLst/>
          </a:prstGeom>
          <a:noFill/>
        </p:spPr>
        <p:txBody>
          <a:bodyPr wrap="square" rtlCol="0">
            <a:spAutoFit/>
          </a:bodyPr>
          <a:lstStyle/>
          <a:p>
            <a:r>
              <a:rPr lang="en-US" dirty="0" smtClean="0"/>
              <a:t>Problematic</a:t>
            </a:r>
            <a:endParaRPr lang="en-US" dirty="0"/>
          </a:p>
        </p:txBody>
      </p:sp>
      <p:sp>
        <p:nvSpPr>
          <p:cNvPr id="40" name="TextBox 39"/>
          <p:cNvSpPr txBox="1"/>
          <p:nvPr/>
        </p:nvSpPr>
        <p:spPr>
          <a:xfrm>
            <a:off x="7467600" y="3733800"/>
            <a:ext cx="457200" cy="307777"/>
          </a:xfrm>
          <a:prstGeom prst="rect">
            <a:avLst/>
          </a:prstGeom>
          <a:noFill/>
        </p:spPr>
        <p:txBody>
          <a:bodyPr wrap="square" rtlCol="0">
            <a:spAutoFit/>
          </a:bodyPr>
          <a:lstStyle/>
          <a:p>
            <a:r>
              <a:rPr lang="en-US" sz="1400" b="1" dirty="0" smtClean="0"/>
              <a:t>-30</a:t>
            </a:r>
            <a:endParaRPr lang="en-US" sz="1400" b="1" dirty="0"/>
          </a:p>
        </p:txBody>
      </p:sp>
      <p:sp>
        <p:nvSpPr>
          <p:cNvPr id="41" name="TextBox 40"/>
          <p:cNvSpPr txBox="1"/>
          <p:nvPr/>
        </p:nvSpPr>
        <p:spPr>
          <a:xfrm>
            <a:off x="7467600" y="4035623"/>
            <a:ext cx="457200" cy="307777"/>
          </a:xfrm>
          <a:prstGeom prst="rect">
            <a:avLst/>
          </a:prstGeom>
          <a:noFill/>
        </p:spPr>
        <p:txBody>
          <a:bodyPr wrap="square" rtlCol="0">
            <a:spAutoFit/>
          </a:bodyPr>
          <a:lstStyle/>
          <a:p>
            <a:r>
              <a:rPr lang="en-US" sz="1400" b="1" dirty="0" smtClean="0"/>
              <a:t>-60</a:t>
            </a:r>
            <a:endParaRPr lang="en-US" sz="1400" b="1" dirty="0"/>
          </a:p>
        </p:txBody>
      </p:sp>
    </p:spTree>
    <p:extLst>
      <p:ext uri="{BB962C8B-B14F-4D97-AF65-F5344CB8AC3E}">
        <p14:creationId xmlns:mc="http://schemas.openxmlformats.org/markup-compatibility/2006" xmlns:mv="urn:schemas-microsoft-com:mac:vml" xmlns:p14="http://schemas.microsoft.com/office/powerpoint/2010/main" xmlns="" val="368769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58"/>
            <a:ext cx="7714488" cy="450542"/>
          </a:xfrm>
        </p:spPr>
        <p:txBody>
          <a:bodyPr>
            <a:normAutofit fontScale="90000"/>
          </a:bodyPr>
          <a:lstStyle/>
          <a:p>
            <a:r>
              <a:rPr lang="en-US" sz="2800" dirty="0" smtClean="0">
                <a:latin typeface="Times New Roman" pitchFamily="18" charset="0"/>
                <a:cs typeface="Times New Roman" pitchFamily="18" charset="0"/>
              </a:rPr>
              <a:t>PM</a:t>
            </a:r>
            <a:r>
              <a:rPr lang="en-US" sz="2800" baseline="-250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performance evaluation</a:t>
            </a:r>
          </a:p>
        </p:txBody>
      </p:sp>
      <p:sp>
        <p:nvSpPr>
          <p:cNvPr id="4" name="Content Placeholder 2"/>
          <p:cNvSpPr>
            <a:spLocks noGrp="1"/>
          </p:cNvSpPr>
          <p:nvPr>
            <p:ph idx="1"/>
          </p:nvPr>
        </p:nvSpPr>
        <p:spPr>
          <a:xfrm>
            <a:off x="914400" y="457200"/>
            <a:ext cx="8299315" cy="533400"/>
          </a:xfrm>
        </p:spPr>
        <p:txBody>
          <a:bodyPr>
            <a:noAutofit/>
          </a:bodyPr>
          <a:lstStyle/>
          <a:p>
            <a:pPr marL="465138" indent="-465138">
              <a:buNone/>
            </a:pPr>
            <a:r>
              <a:rPr lang="en-US" sz="2000" dirty="0" smtClean="0">
                <a:sym typeface="Arial" charset="0"/>
              </a:rPr>
              <a:t>	</a:t>
            </a:r>
            <a:r>
              <a:rPr lang="en-US" sz="2000" dirty="0" smtClean="0"/>
              <a:t> For both IMPROVE and STN networks in 2002 (Independent of location)</a:t>
            </a:r>
          </a:p>
        </p:txBody>
      </p:sp>
      <p:sp>
        <p:nvSpPr>
          <p:cNvPr id="7" name="Slide Number Placeholder 6"/>
          <p:cNvSpPr>
            <a:spLocks noGrp="1"/>
          </p:cNvSpPr>
          <p:nvPr>
            <p:ph type="sldNum" sz="quarter" idx="12"/>
          </p:nvPr>
        </p:nvSpPr>
        <p:spPr>
          <a:xfrm>
            <a:off x="8686800" y="0"/>
            <a:ext cx="457200" cy="476250"/>
          </a:xfrm>
        </p:spPr>
        <p:txBody>
          <a:bodyPr/>
          <a:lstStyle/>
          <a:p>
            <a:fld id="{D41BBDB5-297A-4B84-89C8-1EDB2B20F153}" type="slidenum">
              <a:rPr lang="en-US" smtClean="0"/>
              <a:pPr/>
              <a:t>11</a:t>
            </a:fld>
            <a:endParaRPr lang="en-US" dirty="0"/>
          </a:p>
        </p:txBody>
      </p:sp>
      <p:grpSp>
        <p:nvGrpSpPr>
          <p:cNvPr id="3" name="Group 2"/>
          <p:cNvGrpSpPr/>
          <p:nvPr/>
        </p:nvGrpSpPr>
        <p:grpSpPr>
          <a:xfrm>
            <a:off x="1035996" y="838200"/>
            <a:ext cx="8108004" cy="4191000"/>
            <a:chOff x="1143000" y="2133600"/>
            <a:chExt cx="8108004" cy="4191000"/>
          </a:xfrm>
        </p:grpSpPr>
        <p:pic>
          <p:nvPicPr>
            <p:cNvPr id="5" name="Picture 4" descr="C:\Users\SinanSousan\Documents\My Dropbox\Papers\Results&amp;Discussion\cmaqmonthlyperformanceimproveandstn.jpg"/>
            <p:cNvPicPr/>
            <p:nvPr/>
          </p:nvPicPr>
          <p:blipFill>
            <a:blip r:embed="rId2" cstate="print"/>
            <a:srcRect l="4795" t="6316" r="8189" b="2731"/>
            <a:stretch>
              <a:fillRect/>
            </a:stretch>
          </p:blipFill>
          <p:spPr bwMode="auto">
            <a:xfrm>
              <a:off x="1143000" y="2133600"/>
              <a:ext cx="6172200" cy="4191000"/>
            </a:xfrm>
            <a:prstGeom prst="rect">
              <a:avLst/>
            </a:prstGeom>
            <a:noFill/>
            <a:ln w="9525">
              <a:noFill/>
              <a:miter lim="800000"/>
              <a:headEnd/>
              <a:tailEnd/>
            </a:ln>
          </p:spPr>
        </p:pic>
        <p:sp>
          <p:nvSpPr>
            <p:cNvPr id="12" name="TextBox 11"/>
            <p:cNvSpPr txBox="1"/>
            <p:nvPr/>
          </p:nvSpPr>
          <p:spPr>
            <a:xfrm>
              <a:off x="7391400" y="3866745"/>
              <a:ext cx="1853119" cy="381000"/>
            </a:xfrm>
            <a:prstGeom prst="rect">
              <a:avLst/>
            </a:prstGeom>
            <a:noFill/>
          </p:spPr>
          <p:txBody>
            <a:bodyPr wrap="square" rtlCol="0">
              <a:spAutoFit/>
            </a:bodyPr>
            <a:lstStyle/>
            <a:p>
              <a:r>
                <a:rPr lang="en-US" dirty="0" smtClean="0"/>
                <a:t>Excellent - Good</a:t>
              </a:r>
              <a:endParaRPr lang="en-US" dirty="0"/>
            </a:p>
          </p:txBody>
        </p:sp>
        <p:sp>
          <p:nvSpPr>
            <p:cNvPr id="13" name="TextBox 12"/>
            <p:cNvSpPr txBox="1"/>
            <p:nvPr/>
          </p:nvSpPr>
          <p:spPr>
            <a:xfrm>
              <a:off x="7422204" y="4495800"/>
              <a:ext cx="1828800" cy="381000"/>
            </a:xfrm>
            <a:prstGeom prst="rect">
              <a:avLst/>
            </a:prstGeom>
            <a:noFill/>
          </p:spPr>
          <p:txBody>
            <a:bodyPr wrap="square" rtlCol="0">
              <a:spAutoFit/>
            </a:bodyPr>
            <a:lstStyle/>
            <a:p>
              <a:r>
                <a:rPr lang="en-US" dirty="0" smtClean="0"/>
                <a:t>Average</a:t>
              </a:r>
              <a:endParaRPr lang="en-US" dirty="0"/>
            </a:p>
          </p:txBody>
        </p:sp>
        <p:sp>
          <p:nvSpPr>
            <p:cNvPr id="14" name="TextBox 13"/>
            <p:cNvSpPr txBox="1"/>
            <p:nvPr/>
          </p:nvSpPr>
          <p:spPr>
            <a:xfrm>
              <a:off x="7467600" y="5257800"/>
              <a:ext cx="1676400" cy="381000"/>
            </a:xfrm>
            <a:prstGeom prst="rect">
              <a:avLst/>
            </a:prstGeom>
            <a:noFill/>
          </p:spPr>
          <p:txBody>
            <a:bodyPr wrap="square" rtlCol="0">
              <a:spAutoFit/>
            </a:bodyPr>
            <a:lstStyle/>
            <a:p>
              <a:r>
                <a:rPr lang="en-US" dirty="0" smtClean="0"/>
                <a:t>Problematic</a:t>
              </a:r>
              <a:endParaRPr lang="en-US" dirty="0"/>
            </a:p>
          </p:txBody>
        </p:sp>
        <p:cxnSp>
          <p:nvCxnSpPr>
            <p:cNvPr id="16" name="Straight Arrow Connector 15"/>
            <p:cNvCxnSpPr/>
            <p:nvPr/>
          </p:nvCxnSpPr>
          <p:spPr>
            <a:xfrm flipH="1">
              <a:off x="7086600" y="3962400"/>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1"/>
            </p:cNvCxnSpPr>
            <p:nvPr/>
          </p:nvCxnSpPr>
          <p:spPr>
            <a:xfrm flipH="1" flipV="1">
              <a:off x="6934200" y="4495800"/>
              <a:ext cx="488004"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4" idx="1"/>
            </p:cNvCxnSpPr>
            <p:nvPr/>
          </p:nvCxnSpPr>
          <p:spPr>
            <a:xfrm flipH="1" flipV="1">
              <a:off x="6934200" y="5181600"/>
              <a:ext cx="533400" cy="266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7" name="Content Placeholder 2"/>
          <p:cNvSpPr txBox="1">
            <a:spLocks/>
          </p:cNvSpPr>
          <p:nvPr/>
        </p:nvSpPr>
        <p:spPr>
          <a:xfrm>
            <a:off x="1035995" y="5181599"/>
            <a:ext cx="8101519" cy="1663083"/>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285750" indent="-285750"/>
            <a:r>
              <a:rPr lang="en-US" sz="1800" dirty="0" smtClean="0"/>
              <a:t>Compared to IMPROVE sites the model show less PM</a:t>
            </a:r>
            <a:r>
              <a:rPr lang="en-US" sz="1800" baseline="-25000" dirty="0" smtClean="0"/>
              <a:t>2.5</a:t>
            </a:r>
            <a:r>
              <a:rPr lang="en-US" sz="1800" dirty="0" smtClean="0"/>
              <a:t> estimate correlation than STN sites. </a:t>
            </a:r>
            <a:endParaRPr lang="en-US" sz="1700" dirty="0" smtClean="0"/>
          </a:p>
          <a:p>
            <a:pPr marL="285750" indent="-285750"/>
            <a:r>
              <a:rPr lang="en-US" sz="1700" dirty="0" smtClean="0"/>
              <a:t>Major PM</a:t>
            </a:r>
            <a:r>
              <a:rPr lang="en-US" sz="1700" baseline="-25000" dirty="0" smtClean="0"/>
              <a:t>2.5</a:t>
            </a:r>
            <a:r>
              <a:rPr lang="en-US" sz="1700" dirty="0" smtClean="0"/>
              <a:t> species that contribute to model biases are OC, sulfate, and nitrate. </a:t>
            </a:r>
          </a:p>
          <a:p>
            <a:pPr marL="285750" indent="-285750"/>
            <a:r>
              <a:rPr lang="en-US" sz="1700" dirty="0" smtClean="0"/>
              <a:t>PM</a:t>
            </a:r>
            <a:r>
              <a:rPr lang="en-US" sz="1700" baseline="-25000" dirty="0" smtClean="0"/>
              <a:t>2.5</a:t>
            </a:r>
            <a:r>
              <a:rPr lang="en-US" sz="1700" dirty="0" smtClean="0"/>
              <a:t> bias is due to OC and nitrate.</a:t>
            </a:r>
          </a:p>
        </p:txBody>
      </p:sp>
      <p:sp>
        <p:nvSpPr>
          <p:cNvPr id="15" name="TextBox 14"/>
          <p:cNvSpPr txBox="1"/>
          <p:nvPr/>
        </p:nvSpPr>
        <p:spPr>
          <a:xfrm>
            <a:off x="940713" y="1600200"/>
            <a:ext cx="430887" cy="369332"/>
          </a:xfrm>
          <a:prstGeom prst="rect">
            <a:avLst/>
          </a:prstGeom>
          <a:noFill/>
        </p:spPr>
        <p:txBody>
          <a:bodyPr vert="vert270" wrap="square" rtlCol="0">
            <a:spAutoFit/>
          </a:bodyPr>
          <a:lstStyle/>
          <a:p>
            <a:r>
              <a:rPr lang="en-US" sz="1600" dirty="0" smtClean="0"/>
              <a: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990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SinanSousan\Documents\My Dropbox\Papers\Results&amp;discussion\MODIS\modis_aod_May.gif"/>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3703" t="21655" r="12670" b="15744"/>
          <a:stretch/>
        </p:blipFill>
        <p:spPr bwMode="auto">
          <a:xfrm>
            <a:off x="661383" y="960120"/>
            <a:ext cx="393192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14" name="Picture 13" descr="C:\Users\SinanSousan\Documents\My Dropbox\Papers\Results&amp;discussion\CMAQ\cmaq_aod_avg_casea.gif"/>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3852" t="21657" r="12930" b="15433"/>
          <a:stretch/>
        </p:blipFill>
        <p:spPr bwMode="auto">
          <a:xfrm>
            <a:off x="4648200" y="937306"/>
            <a:ext cx="393192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17" name="Picture 16" descr="C:\Users\SinanSousan\Documents\My Dropbox\Papers\Results&amp;discussion\CMAQ\cmaq_aod_avg_caseb.gif"/>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3827" t="21689" r="12919" b="15332"/>
          <a:stretch/>
        </p:blipFill>
        <p:spPr bwMode="auto">
          <a:xfrm>
            <a:off x="640080" y="3840480"/>
            <a:ext cx="393192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18" name="Picture 17" descr="C:\Users\SinanSousan\Documents\My Dropbox\Papers\Results&amp;discussion\CMAQ\cmaq_aod_avg_casea.gif"/>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87124" t="22266" r="4292" b="17372"/>
          <a:stretch/>
        </p:blipFill>
        <p:spPr bwMode="auto">
          <a:xfrm>
            <a:off x="35186" y="1905000"/>
            <a:ext cx="650613" cy="274320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19" name="Picture 18" descr="C:\Users\SinanSousan\Documents\My Dropbox\Papers\Results&amp;discussion\MODIS\modis_aod_count.gif"/>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l="3674" t="21666" r="6430" b="15488"/>
          <a:stretch/>
        </p:blipFill>
        <p:spPr bwMode="auto">
          <a:xfrm>
            <a:off x="4871769" y="3810000"/>
            <a:ext cx="393192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sp>
        <p:nvSpPr>
          <p:cNvPr id="20" name="TextBox 19"/>
          <p:cNvSpPr txBox="1"/>
          <p:nvPr/>
        </p:nvSpPr>
        <p:spPr>
          <a:xfrm>
            <a:off x="990600" y="609600"/>
            <a:ext cx="2819400" cy="369332"/>
          </a:xfrm>
          <a:prstGeom prst="rect">
            <a:avLst/>
          </a:prstGeom>
          <a:noFill/>
        </p:spPr>
        <p:txBody>
          <a:bodyPr wrap="square" rtlCol="0">
            <a:spAutoFit/>
          </a:bodyPr>
          <a:lstStyle/>
          <a:p>
            <a:pPr algn="ctr"/>
            <a:r>
              <a:rPr lang="en-US" dirty="0" smtClean="0"/>
              <a:t>MODIS AOD </a:t>
            </a:r>
            <a:endParaRPr lang="en-US" dirty="0"/>
          </a:p>
        </p:txBody>
      </p:sp>
      <p:sp>
        <p:nvSpPr>
          <p:cNvPr id="21" name="TextBox 20"/>
          <p:cNvSpPr txBox="1"/>
          <p:nvPr/>
        </p:nvSpPr>
        <p:spPr>
          <a:xfrm>
            <a:off x="5257801" y="609600"/>
            <a:ext cx="2819400" cy="369332"/>
          </a:xfrm>
          <a:prstGeom prst="rect">
            <a:avLst/>
          </a:prstGeom>
          <a:noFill/>
        </p:spPr>
        <p:txBody>
          <a:bodyPr wrap="square" rtlCol="0">
            <a:spAutoFit/>
          </a:bodyPr>
          <a:lstStyle/>
          <a:p>
            <a:pPr algn="ctr"/>
            <a:r>
              <a:rPr lang="en-US" dirty="0" smtClean="0"/>
              <a:t>CMAQ AOD (Case a) </a:t>
            </a:r>
            <a:endParaRPr lang="en-US" dirty="0"/>
          </a:p>
        </p:txBody>
      </p:sp>
      <p:sp>
        <p:nvSpPr>
          <p:cNvPr id="22" name="TextBox 21"/>
          <p:cNvSpPr txBox="1"/>
          <p:nvPr/>
        </p:nvSpPr>
        <p:spPr>
          <a:xfrm>
            <a:off x="990600" y="3516868"/>
            <a:ext cx="2819400" cy="369332"/>
          </a:xfrm>
          <a:prstGeom prst="rect">
            <a:avLst/>
          </a:prstGeom>
          <a:noFill/>
        </p:spPr>
        <p:txBody>
          <a:bodyPr wrap="square" rtlCol="0">
            <a:spAutoFit/>
          </a:bodyPr>
          <a:lstStyle/>
          <a:p>
            <a:pPr algn="ctr"/>
            <a:r>
              <a:rPr lang="en-US" dirty="0" smtClean="0"/>
              <a:t>CMAQ AOD (Case b) </a:t>
            </a:r>
            <a:endParaRPr lang="en-US" dirty="0"/>
          </a:p>
        </p:txBody>
      </p:sp>
      <p:sp>
        <p:nvSpPr>
          <p:cNvPr id="23" name="TextBox 22"/>
          <p:cNvSpPr txBox="1"/>
          <p:nvPr/>
        </p:nvSpPr>
        <p:spPr>
          <a:xfrm>
            <a:off x="4876800" y="3496147"/>
            <a:ext cx="3886200" cy="369332"/>
          </a:xfrm>
          <a:prstGeom prst="rect">
            <a:avLst/>
          </a:prstGeom>
          <a:noFill/>
        </p:spPr>
        <p:txBody>
          <a:bodyPr wrap="square" rtlCol="0">
            <a:spAutoFit/>
          </a:bodyPr>
          <a:lstStyle/>
          <a:p>
            <a:pPr algn="ctr"/>
            <a:r>
              <a:rPr lang="en-US" dirty="0" smtClean="0"/>
              <a:t>Number of MODIS points</a:t>
            </a:r>
            <a:endParaRPr lang="en-US" dirty="0"/>
          </a:p>
        </p:txBody>
      </p:sp>
      <p:sp>
        <p:nvSpPr>
          <p:cNvPr id="5" name="Slide Number Placeholder 4"/>
          <p:cNvSpPr>
            <a:spLocks noGrp="1"/>
          </p:cNvSpPr>
          <p:nvPr>
            <p:ph type="sldNum" sz="quarter" idx="12"/>
          </p:nvPr>
        </p:nvSpPr>
        <p:spPr>
          <a:xfrm>
            <a:off x="8686800" y="0"/>
            <a:ext cx="457200" cy="476250"/>
          </a:xfrm>
        </p:spPr>
        <p:txBody>
          <a:bodyPr/>
          <a:lstStyle/>
          <a:p>
            <a:fld id="{D41BBDB5-297A-4B84-89C8-1EDB2B20F153}" type="slidenum">
              <a:rPr lang="en-US" smtClean="0"/>
              <a:pPr/>
              <a:t>12</a:t>
            </a:fld>
            <a:endParaRPr lang="en-US" dirty="0"/>
          </a:p>
        </p:txBody>
      </p:sp>
      <p:sp>
        <p:nvSpPr>
          <p:cNvPr id="25" name="TextBox 24"/>
          <p:cNvSpPr txBox="1"/>
          <p:nvPr/>
        </p:nvSpPr>
        <p:spPr>
          <a:xfrm>
            <a:off x="1099066" y="6471082"/>
            <a:ext cx="766393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1" indent="-285750" algn="ctr"/>
            <a:r>
              <a:rPr lang="en-US" b="1" dirty="0" smtClean="0"/>
              <a:t>MODIS AOD values are higher than CMAQ AOD values </a:t>
            </a:r>
          </a:p>
        </p:txBody>
      </p:sp>
      <p:sp>
        <p:nvSpPr>
          <p:cNvPr id="2" name="Title 1"/>
          <p:cNvSpPr>
            <a:spLocks noGrp="1"/>
          </p:cNvSpPr>
          <p:nvPr>
            <p:ph type="title"/>
          </p:nvPr>
        </p:nvSpPr>
        <p:spPr>
          <a:xfrm>
            <a:off x="609600" y="76200"/>
            <a:ext cx="8534400" cy="457200"/>
          </a:xfrm>
        </p:spPr>
        <p:txBody>
          <a:bodyPr>
            <a:normAutofit fontScale="90000"/>
          </a:bodyPr>
          <a:lstStyle/>
          <a:p>
            <a:r>
              <a:rPr lang="en-US" sz="2800" dirty="0" smtClean="0">
                <a:latin typeface="Times New Roman" pitchFamily="18" charset="0"/>
                <a:cs typeface="Times New Roman" pitchFamily="18" charset="0"/>
              </a:rPr>
              <a:t>OI results for May: </a:t>
            </a:r>
            <a:r>
              <a:rPr lang="en-US" sz="2000" dirty="0" smtClean="0">
                <a:latin typeface="Times New Roman" pitchFamily="18" charset="0"/>
                <a:cs typeface="Times New Roman" pitchFamily="18" charset="0"/>
              </a:rPr>
              <a:t>Case a: </a:t>
            </a:r>
            <a:r>
              <a:rPr lang="en-US" sz="2000" dirty="0" smtClean="0"/>
              <a:t>Average and correct all hours</a:t>
            </a:r>
            <a:br>
              <a:rPr lang="en-US" sz="2000" dirty="0" smtClean="0"/>
            </a:br>
            <a:r>
              <a:rPr lang="en-US" sz="2000" dirty="0" smtClean="0">
                <a:latin typeface="Times New Roman" pitchFamily="18" charset="0"/>
                <a:cs typeface="Times New Roman" pitchFamily="18" charset="0"/>
              </a:rPr>
              <a:t> 		            Case b: </a:t>
            </a:r>
            <a:r>
              <a:rPr lang="en-US" sz="2000" dirty="0" smtClean="0"/>
              <a:t>Average overpass hours and correct all hours</a:t>
            </a:r>
            <a:endParaRPr lang="en-US" sz="2800" dirty="0" smtClean="0">
              <a:latin typeface="Times New Roman" pitchFamily="18" charset="0"/>
              <a:cs typeface="Times New Roman" pitchFamily="18" charset="0"/>
            </a:endParaRPr>
          </a:p>
        </p:txBody>
      </p:sp>
      <p:sp>
        <p:nvSpPr>
          <p:cNvPr id="4" name="TextBox 3"/>
          <p:cNvSpPr txBox="1"/>
          <p:nvPr/>
        </p:nvSpPr>
        <p:spPr>
          <a:xfrm>
            <a:off x="1" y="937306"/>
            <a:ext cx="762000" cy="646331"/>
          </a:xfrm>
          <a:prstGeom prst="rect">
            <a:avLst/>
          </a:prstGeom>
          <a:noFill/>
        </p:spPr>
        <p:txBody>
          <a:bodyPr wrap="square" rtlCol="0">
            <a:spAutoFit/>
          </a:bodyPr>
          <a:lstStyle/>
          <a:p>
            <a:r>
              <a:rPr lang="en-US" b="1" dirty="0" smtClean="0"/>
              <a:t>AOD</a:t>
            </a:r>
          </a:p>
          <a:p>
            <a:r>
              <a:rPr lang="en-US" b="1" dirty="0" smtClean="0"/>
              <a:t>0.22</a:t>
            </a:r>
            <a:endParaRPr lang="en-US" b="1" dirty="0"/>
          </a:p>
        </p:txBody>
      </p:sp>
      <p:sp>
        <p:nvSpPr>
          <p:cNvPr id="16" name="TextBox 15"/>
          <p:cNvSpPr txBox="1"/>
          <p:nvPr/>
        </p:nvSpPr>
        <p:spPr>
          <a:xfrm>
            <a:off x="8458200" y="937305"/>
            <a:ext cx="762000" cy="646331"/>
          </a:xfrm>
          <a:prstGeom prst="rect">
            <a:avLst/>
          </a:prstGeom>
          <a:noFill/>
        </p:spPr>
        <p:txBody>
          <a:bodyPr wrap="square" rtlCol="0">
            <a:spAutoFit/>
          </a:bodyPr>
          <a:lstStyle/>
          <a:p>
            <a:r>
              <a:rPr lang="en-US" b="1" dirty="0" smtClean="0"/>
              <a:t>AOD</a:t>
            </a:r>
          </a:p>
          <a:p>
            <a:r>
              <a:rPr lang="en-US" b="1" dirty="0" smtClean="0"/>
              <a:t>0.07</a:t>
            </a:r>
            <a:endParaRPr lang="en-US" b="1" dirty="0"/>
          </a:p>
        </p:txBody>
      </p:sp>
      <p:sp>
        <p:nvSpPr>
          <p:cNvPr id="24" name="TextBox 23"/>
          <p:cNvSpPr txBox="1"/>
          <p:nvPr/>
        </p:nvSpPr>
        <p:spPr>
          <a:xfrm>
            <a:off x="1" y="5723989"/>
            <a:ext cx="762000" cy="646331"/>
          </a:xfrm>
          <a:prstGeom prst="rect">
            <a:avLst/>
          </a:prstGeom>
          <a:noFill/>
        </p:spPr>
        <p:txBody>
          <a:bodyPr wrap="square" rtlCol="0">
            <a:spAutoFit/>
          </a:bodyPr>
          <a:lstStyle/>
          <a:p>
            <a:r>
              <a:rPr lang="en-US" b="1" dirty="0" smtClean="0"/>
              <a:t>AOD</a:t>
            </a:r>
          </a:p>
          <a:p>
            <a:r>
              <a:rPr lang="en-US" b="1" dirty="0" smtClean="0"/>
              <a:t>0.05</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228600"/>
            <a:ext cx="7714488" cy="1143000"/>
          </a:xfrm>
        </p:spPr>
        <p:txBody>
          <a:bodyPr>
            <a:normAutofit/>
          </a:bodyPr>
          <a:lstStyle/>
          <a:p>
            <a:r>
              <a:rPr lang="en-US" sz="2800" dirty="0" smtClean="0">
                <a:latin typeface="Times New Roman" pitchFamily="18" charset="0"/>
                <a:cs typeface="Times New Roman" pitchFamily="18" charset="0"/>
              </a:rPr>
              <a:t>OI Result for May 2002</a:t>
            </a:r>
            <a:br>
              <a:rPr lang="en-US" sz="28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Case: 2a, </a:t>
            </a:r>
            <a:r>
              <a:rPr lang="en-US" sz="2400" dirty="0" err="1" smtClean="0">
                <a:latin typeface="Times New Roman" pitchFamily="18" charset="0"/>
                <a:cs typeface="Times New Roman" pitchFamily="18" charset="0"/>
              </a:rPr>
              <a:t>lmxlmy</a:t>
            </a:r>
            <a:r>
              <a:rPr lang="en-US" sz="2400" dirty="0" smtClean="0">
                <a:latin typeface="Times New Roman" pitchFamily="18" charset="0"/>
                <a:cs typeface="Times New Roman" pitchFamily="18" charset="0"/>
              </a:rPr>
              <a:t> 1 (Average and correct all hours)</a:t>
            </a:r>
          </a:p>
        </p:txBody>
      </p:sp>
      <p:sp>
        <p:nvSpPr>
          <p:cNvPr id="20" name="TextBox 19"/>
          <p:cNvSpPr txBox="1"/>
          <p:nvPr/>
        </p:nvSpPr>
        <p:spPr>
          <a:xfrm>
            <a:off x="381000" y="762000"/>
            <a:ext cx="3200400" cy="369332"/>
          </a:xfrm>
          <a:prstGeom prst="rect">
            <a:avLst/>
          </a:prstGeom>
          <a:noFill/>
        </p:spPr>
        <p:txBody>
          <a:bodyPr wrap="square" rtlCol="0">
            <a:spAutoFit/>
          </a:bodyPr>
          <a:lstStyle/>
          <a:p>
            <a:pPr algn="ctr"/>
            <a:r>
              <a:rPr lang="en-US" dirty="0" smtClean="0"/>
              <a:t>Posterior CMAQ-derived AOD</a:t>
            </a:r>
            <a:endParaRPr lang="en-US" dirty="0"/>
          </a:p>
        </p:txBody>
      </p:sp>
      <p:sp>
        <p:nvSpPr>
          <p:cNvPr id="21" name="TextBox 20"/>
          <p:cNvSpPr txBox="1"/>
          <p:nvPr/>
        </p:nvSpPr>
        <p:spPr>
          <a:xfrm>
            <a:off x="4267200" y="762000"/>
            <a:ext cx="4724400" cy="369332"/>
          </a:xfrm>
          <a:prstGeom prst="rect">
            <a:avLst/>
          </a:prstGeom>
          <a:noFill/>
        </p:spPr>
        <p:txBody>
          <a:bodyPr wrap="square" rtlCol="0">
            <a:spAutoFit/>
          </a:bodyPr>
          <a:lstStyle/>
          <a:p>
            <a:pPr algn="ctr"/>
            <a:r>
              <a:rPr lang="en-US" dirty="0" smtClean="0"/>
              <a:t>CMAQ-derived AOD logarithmic scaling factors </a:t>
            </a:r>
            <a:endParaRPr lang="en-US" dirty="0"/>
          </a:p>
        </p:txBody>
      </p:sp>
      <p:sp>
        <p:nvSpPr>
          <p:cNvPr id="22" name="TextBox 21"/>
          <p:cNvSpPr txBox="1"/>
          <p:nvPr/>
        </p:nvSpPr>
        <p:spPr>
          <a:xfrm>
            <a:off x="472366" y="3687044"/>
            <a:ext cx="3733800" cy="369332"/>
          </a:xfrm>
          <a:prstGeom prst="rect">
            <a:avLst/>
          </a:prstGeom>
          <a:noFill/>
        </p:spPr>
        <p:txBody>
          <a:bodyPr wrap="square" rtlCol="0">
            <a:spAutoFit/>
          </a:bodyPr>
          <a:lstStyle/>
          <a:p>
            <a:pPr algn="ctr"/>
            <a:r>
              <a:rPr lang="en-US" dirty="0" smtClean="0"/>
              <a:t>Prior CMAQ PM</a:t>
            </a:r>
            <a:r>
              <a:rPr lang="en-US" baseline="-25000" dirty="0" smtClean="0"/>
              <a:t>2.5</a:t>
            </a:r>
            <a:endParaRPr lang="en-US" dirty="0"/>
          </a:p>
        </p:txBody>
      </p:sp>
      <p:sp>
        <p:nvSpPr>
          <p:cNvPr id="23" name="TextBox 22"/>
          <p:cNvSpPr txBox="1"/>
          <p:nvPr/>
        </p:nvSpPr>
        <p:spPr>
          <a:xfrm>
            <a:off x="4594860" y="3687044"/>
            <a:ext cx="3886200" cy="369332"/>
          </a:xfrm>
          <a:prstGeom prst="rect">
            <a:avLst/>
          </a:prstGeom>
          <a:noFill/>
        </p:spPr>
        <p:txBody>
          <a:bodyPr wrap="square" rtlCol="0">
            <a:spAutoFit/>
          </a:bodyPr>
          <a:lstStyle/>
          <a:p>
            <a:pPr algn="ctr"/>
            <a:r>
              <a:rPr lang="en-US" dirty="0" smtClean="0"/>
              <a:t>Posterior CMAQ PM</a:t>
            </a:r>
            <a:r>
              <a:rPr lang="en-US" baseline="-25000" dirty="0" smtClean="0"/>
              <a:t>2.5</a:t>
            </a:r>
            <a:endParaRPr lang="en-US" dirty="0"/>
          </a:p>
        </p:txBody>
      </p:sp>
      <p:pic>
        <p:nvPicPr>
          <p:cNvPr id="25" name="Picture 24" descr="C:\Users\SinanSousan\Documents\My Dropbox\Papers\Results&amp;discussion\CMAQ\cmaq_aod_casea_assim.gif"/>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3924" t="22245" r="4504" b="14985"/>
          <a:stretch/>
        </p:blipFill>
        <p:spPr bwMode="auto">
          <a:xfrm>
            <a:off x="76200" y="1143000"/>
            <a:ext cx="429768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27" name="Picture 26" descr="C:\Users\SinanSousan\Documents\My Dropbox\Papers\Results&amp;discussion\CMAQ\cmaq_pm.gif"/>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3399" t="21875" r="12692" b="15363"/>
          <a:stretch/>
        </p:blipFill>
        <p:spPr bwMode="auto">
          <a:xfrm>
            <a:off x="45720" y="4056376"/>
            <a:ext cx="429768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28" name="Picture 27" descr="C:\Users\SinanSousan\Documents\My Dropbox\Papers\Results&amp;discussion\CMAQ\cmaq_casea_pm.gif"/>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3164" t="21582" r="13129" b="15108"/>
          <a:stretch/>
        </p:blipFill>
        <p:spPr bwMode="auto">
          <a:xfrm>
            <a:off x="4389120" y="4056376"/>
            <a:ext cx="4297680" cy="256032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29" name="Picture 28" descr="C:\Users\SinanSousan\Documents\My Dropbox\Papers\Results&amp;discussion\CMAQ\cmaq_casea_pm.gif"/>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87094" t="21452" r="2878" b="16832"/>
          <a:stretch/>
        </p:blipFill>
        <p:spPr bwMode="auto">
          <a:xfrm>
            <a:off x="8763000" y="4191000"/>
            <a:ext cx="381000" cy="228600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sp>
        <p:nvSpPr>
          <p:cNvPr id="5" name="Slide Number Placeholder 4"/>
          <p:cNvSpPr>
            <a:spLocks noGrp="1"/>
          </p:cNvSpPr>
          <p:nvPr>
            <p:ph type="sldNum" sz="quarter" idx="12"/>
          </p:nvPr>
        </p:nvSpPr>
        <p:spPr>
          <a:xfrm>
            <a:off x="8686800" y="0"/>
            <a:ext cx="457200" cy="476250"/>
          </a:xfrm>
        </p:spPr>
        <p:txBody>
          <a:bodyPr/>
          <a:lstStyle/>
          <a:p>
            <a:fld id="{D41BBDB5-297A-4B84-89C8-1EDB2B20F153}" type="slidenum">
              <a:rPr lang="en-US" smtClean="0"/>
              <a:pPr/>
              <a:t>13</a:t>
            </a:fld>
            <a:endParaRPr lang="en-US"/>
          </a:p>
        </p:txBody>
      </p:sp>
      <p:pic>
        <p:nvPicPr>
          <p:cNvPr id="44034" name="Picture 2" descr="C:\Users\SinanSousan\Documents\My Dropbox\Papers\Results&amp;discussion\CMAQ\cmaq_aod_casea_scaling_factor_log.gif"/>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l="4215" t="21423" r="5046" b="15616"/>
          <a:stretch/>
        </p:blipFill>
        <p:spPr bwMode="auto">
          <a:xfrm>
            <a:off x="4373880" y="1117881"/>
            <a:ext cx="4450080" cy="247024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7" name="TextBox 16"/>
          <p:cNvSpPr txBox="1"/>
          <p:nvPr/>
        </p:nvSpPr>
        <p:spPr>
          <a:xfrm>
            <a:off x="8839200" y="2667000"/>
            <a:ext cx="381000" cy="215444"/>
          </a:xfrm>
          <a:prstGeom prst="rect">
            <a:avLst/>
          </a:prstGeom>
          <a:noFill/>
        </p:spPr>
        <p:txBody>
          <a:bodyPr wrap="square" rtlCol="0">
            <a:spAutoFit/>
          </a:bodyPr>
          <a:lstStyle/>
          <a:p>
            <a:r>
              <a:rPr lang="en-US" sz="800" b="1" dirty="0" smtClean="0">
                <a:latin typeface="times (Body)"/>
              </a:rPr>
              <a:t>1</a:t>
            </a:r>
            <a:endParaRPr lang="en-US" sz="800" b="1" dirty="0">
              <a:latin typeface="times (Body)"/>
            </a:endParaRPr>
          </a:p>
        </p:txBody>
      </p:sp>
      <p:sp>
        <p:nvSpPr>
          <p:cNvPr id="18" name="TextBox 17"/>
          <p:cNvSpPr txBox="1"/>
          <p:nvPr/>
        </p:nvSpPr>
        <p:spPr>
          <a:xfrm>
            <a:off x="8839200" y="1604157"/>
            <a:ext cx="381000" cy="215444"/>
          </a:xfrm>
          <a:prstGeom prst="rect">
            <a:avLst/>
          </a:prstGeom>
          <a:noFill/>
        </p:spPr>
        <p:txBody>
          <a:bodyPr wrap="square" rtlCol="0">
            <a:spAutoFit/>
          </a:bodyPr>
          <a:lstStyle/>
          <a:p>
            <a:r>
              <a:rPr lang="en-US" sz="800" b="1" dirty="0" smtClean="0">
                <a:latin typeface="times (Body)"/>
              </a:rPr>
              <a:t>16</a:t>
            </a:r>
            <a:endParaRPr lang="en-US" sz="800" b="1" dirty="0">
              <a:latin typeface="times (Body)"/>
            </a:endParaRPr>
          </a:p>
        </p:txBody>
      </p:sp>
      <p:sp>
        <p:nvSpPr>
          <p:cNvPr id="19" name="TextBox 18"/>
          <p:cNvSpPr txBox="1"/>
          <p:nvPr/>
        </p:nvSpPr>
        <p:spPr>
          <a:xfrm>
            <a:off x="8839200" y="2137557"/>
            <a:ext cx="381000" cy="215444"/>
          </a:xfrm>
          <a:prstGeom prst="rect">
            <a:avLst/>
          </a:prstGeom>
          <a:noFill/>
        </p:spPr>
        <p:txBody>
          <a:bodyPr wrap="square" rtlCol="0">
            <a:spAutoFit/>
          </a:bodyPr>
          <a:lstStyle/>
          <a:p>
            <a:r>
              <a:rPr lang="en-US" sz="800" b="1" dirty="0" smtClean="0">
                <a:latin typeface="times (Body)"/>
              </a:rPr>
              <a:t>4</a:t>
            </a:r>
            <a:endParaRPr lang="en-US" sz="800" b="1" dirty="0">
              <a:latin typeface="times (Body)"/>
            </a:endParaRPr>
          </a:p>
        </p:txBody>
      </p:sp>
      <p:sp>
        <p:nvSpPr>
          <p:cNvPr id="30" name="TextBox 29"/>
          <p:cNvSpPr txBox="1"/>
          <p:nvPr/>
        </p:nvSpPr>
        <p:spPr>
          <a:xfrm>
            <a:off x="8839200" y="2975757"/>
            <a:ext cx="381000" cy="215444"/>
          </a:xfrm>
          <a:prstGeom prst="rect">
            <a:avLst/>
          </a:prstGeom>
          <a:noFill/>
        </p:spPr>
        <p:txBody>
          <a:bodyPr wrap="square" rtlCol="0">
            <a:spAutoFit/>
          </a:bodyPr>
          <a:lstStyle/>
          <a:p>
            <a:r>
              <a:rPr lang="en-US" sz="800" b="1" dirty="0" smtClean="0">
                <a:latin typeface="times (Body)"/>
              </a:rPr>
              <a:t>0.3</a:t>
            </a:r>
            <a:endParaRPr lang="en-US" sz="800" b="1" dirty="0">
              <a:latin typeface="times (Body)"/>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14488" cy="1143000"/>
          </a:xfrm>
        </p:spPr>
        <p:txBody>
          <a:bodyPr>
            <a:normAutofit/>
          </a:bodyPr>
          <a:lstStyle/>
          <a:p>
            <a:r>
              <a:rPr lang="en-US" sz="2800" dirty="0" smtClean="0">
                <a:latin typeface="Times New Roman" pitchFamily="18" charset="0"/>
                <a:cs typeface="Times New Roman" pitchFamily="18" charset="0"/>
              </a:rPr>
              <a:t>OI Result for May 2002</a:t>
            </a:r>
            <a:br>
              <a:rPr lang="en-US" sz="28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Case: 2a, </a:t>
            </a:r>
            <a:r>
              <a:rPr lang="en-US" sz="2400" dirty="0" err="1" smtClean="0">
                <a:latin typeface="Times New Roman" pitchFamily="18" charset="0"/>
                <a:cs typeface="Times New Roman" pitchFamily="18" charset="0"/>
              </a:rPr>
              <a:t>lmxlmy</a:t>
            </a:r>
            <a:r>
              <a:rPr lang="en-US" sz="2400" dirty="0" smtClean="0">
                <a:latin typeface="Times New Roman" pitchFamily="18" charset="0"/>
                <a:cs typeface="Times New Roman" pitchFamily="18" charset="0"/>
              </a:rPr>
              <a:t>: 1 (Average and correct all hours)</a:t>
            </a:r>
          </a:p>
        </p:txBody>
      </p:sp>
      <p:sp>
        <p:nvSpPr>
          <p:cNvPr id="23" name="TextBox 22"/>
          <p:cNvSpPr txBox="1"/>
          <p:nvPr/>
        </p:nvSpPr>
        <p:spPr>
          <a:xfrm>
            <a:off x="2819400" y="838200"/>
            <a:ext cx="3886200" cy="400110"/>
          </a:xfrm>
          <a:prstGeom prst="rect">
            <a:avLst/>
          </a:prstGeom>
          <a:noFill/>
        </p:spPr>
        <p:txBody>
          <a:bodyPr wrap="square" rtlCol="0">
            <a:spAutoFit/>
          </a:bodyPr>
          <a:lstStyle/>
          <a:p>
            <a:pPr algn="ctr"/>
            <a:r>
              <a:rPr lang="en-US" sz="2000" b="1" dirty="0" smtClean="0"/>
              <a:t>Posterior CMAQ PM</a:t>
            </a:r>
            <a:r>
              <a:rPr lang="en-US" sz="2000" b="1" baseline="-25000" dirty="0" smtClean="0"/>
              <a:t>2.5</a:t>
            </a:r>
            <a:endParaRPr lang="en-US" sz="2000" b="1" dirty="0"/>
          </a:p>
        </p:txBody>
      </p:sp>
      <p:pic>
        <p:nvPicPr>
          <p:cNvPr id="28" name="Picture 27" descr="C:\Users\SinanSousan\Documents\My Dropbox\Papers\Results&amp;discussion\CMAQ\cmaq_casea_pm.gif"/>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3164" t="21582" r="13129" b="15108"/>
          <a:stretch/>
        </p:blipFill>
        <p:spPr bwMode="auto">
          <a:xfrm>
            <a:off x="2057400" y="2064714"/>
            <a:ext cx="6400800" cy="3802685"/>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pic>
        <p:nvPicPr>
          <p:cNvPr id="29" name="Picture 28" descr="C:\Users\SinanSousan\Documents\My Dropbox\Papers\Results&amp;discussion\CMAQ\cmaq_casea_pm.gif"/>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87094" t="21452" r="2878" b="16832"/>
          <a:stretch/>
        </p:blipFill>
        <p:spPr bwMode="auto">
          <a:xfrm>
            <a:off x="8458200" y="2133600"/>
            <a:ext cx="685800" cy="3200400"/>
          </a:xfrm>
          <a:prstGeom prst="rect">
            <a:avLst/>
          </a:prstGeom>
          <a:noFill/>
          <a:ln>
            <a:noFill/>
          </a:ln>
          <a:extLst>
            <a:ext uri="{53640926-AAD7-44D8-BBD7-CCE9431645EC}">
              <a14:shadowObscured xmlns:mc="http://schemas.openxmlformats.org/markup-compatibility/2006" xmlns:mv="urn:schemas-microsoft-com:mac:vml" xmlns:a14="http://schemas.microsoft.com/office/drawing/2010/main" xmlns=""/>
            </a:ext>
          </a:extLst>
        </p:spPr>
      </p:pic>
      <p:sp>
        <p:nvSpPr>
          <p:cNvPr id="5" name="Slide Number Placeholder 4"/>
          <p:cNvSpPr>
            <a:spLocks noGrp="1"/>
          </p:cNvSpPr>
          <p:nvPr>
            <p:ph type="sldNum" sz="quarter" idx="12"/>
          </p:nvPr>
        </p:nvSpPr>
        <p:spPr>
          <a:xfrm>
            <a:off x="8686800" y="0"/>
            <a:ext cx="457200" cy="476250"/>
          </a:xfrm>
        </p:spPr>
        <p:txBody>
          <a:bodyPr/>
          <a:lstStyle/>
          <a:p>
            <a:fld id="{D41BBDB5-297A-4B84-89C8-1EDB2B20F153}" type="slidenum">
              <a:rPr lang="en-US" smtClean="0"/>
              <a:pPr/>
              <a:t>14</a:t>
            </a:fld>
            <a:endParaRPr lang="en-US"/>
          </a:p>
        </p:txBody>
      </p:sp>
      <p:sp>
        <p:nvSpPr>
          <p:cNvPr id="8" name="Rectangle 7"/>
          <p:cNvSpPr/>
          <p:nvPr/>
        </p:nvSpPr>
        <p:spPr>
          <a:xfrm>
            <a:off x="0" y="0"/>
            <a:ext cx="106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3207603"/>
            <a:ext cx="2590800" cy="830997"/>
          </a:xfrm>
          <a:prstGeom prst="rect">
            <a:avLst/>
          </a:prstGeom>
          <a:noFill/>
        </p:spPr>
        <p:txBody>
          <a:bodyPr wrap="square" rtlCol="0">
            <a:spAutoFit/>
          </a:bodyPr>
          <a:lstStyle/>
          <a:p>
            <a:r>
              <a:rPr lang="en-US" sz="1600" dirty="0" smtClean="0"/>
              <a:t>         </a:t>
            </a:r>
            <a:r>
              <a:rPr lang="en-US" sz="1600" u="sng" dirty="0" smtClean="0"/>
              <a:t>MFB (Pacific)</a:t>
            </a:r>
            <a:r>
              <a:rPr lang="en-US" sz="1600" dirty="0" smtClean="0"/>
              <a:t>	</a:t>
            </a:r>
          </a:p>
          <a:p>
            <a:r>
              <a:rPr lang="en-US" sz="1600" dirty="0" smtClean="0"/>
              <a:t>IMPROVE: -19% to 85%</a:t>
            </a:r>
          </a:p>
          <a:p>
            <a:r>
              <a:rPr lang="en-US" sz="1600" dirty="0" smtClean="0"/>
              <a:t>STN        : -4% to 91%</a:t>
            </a:r>
            <a:endParaRPr lang="en-US" sz="1600" dirty="0"/>
          </a:p>
        </p:txBody>
      </p:sp>
      <p:sp>
        <p:nvSpPr>
          <p:cNvPr id="10" name="TextBox 9"/>
          <p:cNvSpPr txBox="1"/>
          <p:nvPr/>
        </p:nvSpPr>
        <p:spPr>
          <a:xfrm>
            <a:off x="1524000" y="1302603"/>
            <a:ext cx="2590800" cy="830997"/>
          </a:xfrm>
          <a:prstGeom prst="rect">
            <a:avLst/>
          </a:prstGeom>
          <a:noFill/>
        </p:spPr>
        <p:txBody>
          <a:bodyPr wrap="square" rtlCol="0">
            <a:spAutoFit/>
          </a:bodyPr>
          <a:lstStyle/>
          <a:p>
            <a:r>
              <a:rPr lang="en-US" sz="1600" dirty="0" smtClean="0"/>
              <a:t>         </a:t>
            </a:r>
            <a:r>
              <a:rPr lang="en-US" sz="1600" u="sng" dirty="0" smtClean="0"/>
              <a:t>MFB (Mountain)</a:t>
            </a:r>
          </a:p>
          <a:p>
            <a:r>
              <a:rPr lang="en-US" sz="1600" dirty="0" smtClean="0"/>
              <a:t>IMPROVE: -86% to 67%</a:t>
            </a:r>
          </a:p>
          <a:p>
            <a:r>
              <a:rPr lang="en-US" sz="1600" dirty="0" smtClean="0"/>
              <a:t>STN        : -41% to 95%</a:t>
            </a:r>
            <a:endParaRPr lang="en-US" sz="1600" dirty="0"/>
          </a:p>
        </p:txBody>
      </p:sp>
      <p:sp>
        <p:nvSpPr>
          <p:cNvPr id="11" name="TextBox 10"/>
          <p:cNvSpPr txBox="1"/>
          <p:nvPr/>
        </p:nvSpPr>
        <p:spPr>
          <a:xfrm>
            <a:off x="3962400" y="1302603"/>
            <a:ext cx="2590800" cy="830997"/>
          </a:xfrm>
          <a:prstGeom prst="rect">
            <a:avLst/>
          </a:prstGeom>
          <a:noFill/>
        </p:spPr>
        <p:txBody>
          <a:bodyPr wrap="square" rtlCol="0">
            <a:spAutoFit/>
          </a:bodyPr>
          <a:lstStyle/>
          <a:p>
            <a:r>
              <a:rPr lang="en-US" sz="1600" dirty="0" smtClean="0"/>
              <a:t>       </a:t>
            </a:r>
            <a:r>
              <a:rPr lang="en-US" sz="1600" u="sng" dirty="0" smtClean="0"/>
              <a:t>MFB (Midwest)</a:t>
            </a:r>
          </a:p>
          <a:p>
            <a:r>
              <a:rPr lang="en-US" sz="1600" dirty="0" smtClean="0"/>
              <a:t>IMPROVE: </a:t>
            </a:r>
            <a:r>
              <a:rPr lang="en-US" sz="1600" u="sng" dirty="0" smtClean="0">
                <a:solidFill>
                  <a:srgbClr val="FF0000"/>
                </a:solidFill>
              </a:rPr>
              <a:t>-49% to 17%</a:t>
            </a:r>
          </a:p>
          <a:p>
            <a:r>
              <a:rPr lang="en-US" sz="1600" dirty="0" smtClean="0"/>
              <a:t>STN       : -12% to 24%</a:t>
            </a:r>
            <a:endParaRPr lang="en-US" sz="1600" dirty="0"/>
          </a:p>
        </p:txBody>
      </p:sp>
      <p:sp>
        <p:nvSpPr>
          <p:cNvPr id="12" name="TextBox 11"/>
          <p:cNvSpPr txBox="1"/>
          <p:nvPr/>
        </p:nvSpPr>
        <p:spPr>
          <a:xfrm>
            <a:off x="6667500" y="1295400"/>
            <a:ext cx="2400300" cy="830997"/>
          </a:xfrm>
          <a:prstGeom prst="rect">
            <a:avLst/>
          </a:prstGeom>
          <a:noFill/>
        </p:spPr>
        <p:txBody>
          <a:bodyPr wrap="square" rtlCol="0">
            <a:spAutoFit/>
          </a:bodyPr>
          <a:lstStyle/>
          <a:p>
            <a:r>
              <a:rPr lang="en-US" sz="1600" dirty="0" smtClean="0"/>
              <a:t>      </a:t>
            </a:r>
            <a:r>
              <a:rPr lang="en-US" sz="1600" u="sng" dirty="0" smtClean="0"/>
              <a:t>MFB (North East)</a:t>
            </a:r>
          </a:p>
          <a:p>
            <a:r>
              <a:rPr lang="en-US" sz="1600" dirty="0" smtClean="0"/>
              <a:t>IMPROVE:</a:t>
            </a:r>
            <a:r>
              <a:rPr lang="en-US" sz="1600" dirty="0" smtClean="0">
                <a:solidFill>
                  <a:srgbClr val="FF0000"/>
                </a:solidFill>
              </a:rPr>
              <a:t> -</a:t>
            </a:r>
            <a:r>
              <a:rPr lang="en-US" sz="1600" u="sng" dirty="0" smtClean="0">
                <a:solidFill>
                  <a:srgbClr val="FF0000"/>
                </a:solidFill>
              </a:rPr>
              <a:t>31% to -21%</a:t>
            </a:r>
          </a:p>
          <a:p>
            <a:r>
              <a:rPr lang="en-US" sz="1600" dirty="0" smtClean="0"/>
              <a:t>STN       : </a:t>
            </a:r>
            <a:r>
              <a:rPr lang="en-US" sz="1600" u="sng" dirty="0" smtClean="0">
                <a:solidFill>
                  <a:srgbClr val="FF0000"/>
                </a:solidFill>
              </a:rPr>
              <a:t>-24% to 21%</a:t>
            </a:r>
            <a:endParaRPr lang="en-US" sz="1600" u="sng" dirty="0">
              <a:solidFill>
                <a:srgbClr val="FF0000"/>
              </a:solidFill>
            </a:endParaRPr>
          </a:p>
        </p:txBody>
      </p:sp>
      <p:sp>
        <p:nvSpPr>
          <p:cNvPr id="13" name="TextBox 12"/>
          <p:cNvSpPr txBox="1"/>
          <p:nvPr/>
        </p:nvSpPr>
        <p:spPr>
          <a:xfrm>
            <a:off x="4038600" y="5943600"/>
            <a:ext cx="2590800" cy="830997"/>
          </a:xfrm>
          <a:prstGeom prst="rect">
            <a:avLst/>
          </a:prstGeom>
          <a:noFill/>
        </p:spPr>
        <p:txBody>
          <a:bodyPr wrap="square" rtlCol="0">
            <a:spAutoFit/>
          </a:bodyPr>
          <a:lstStyle/>
          <a:p>
            <a:r>
              <a:rPr lang="en-US" sz="1600" dirty="0" smtClean="0"/>
              <a:t>   </a:t>
            </a:r>
            <a:r>
              <a:rPr lang="en-US" sz="1600" u="sng" dirty="0" smtClean="0"/>
              <a:t>MFB (South Central)</a:t>
            </a:r>
          </a:p>
          <a:p>
            <a:r>
              <a:rPr lang="en-US" sz="1600" dirty="0" smtClean="0"/>
              <a:t>IMPROVE: </a:t>
            </a:r>
            <a:r>
              <a:rPr lang="en-US" sz="1600" dirty="0" smtClean="0">
                <a:solidFill>
                  <a:srgbClr val="FF0000"/>
                </a:solidFill>
              </a:rPr>
              <a:t>-76% to 1%</a:t>
            </a:r>
          </a:p>
          <a:p>
            <a:r>
              <a:rPr lang="en-US" sz="1600" dirty="0" smtClean="0"/>
              <a:t>STN       </a:t>
            </a:r>
            <a:r>
              <a:rPr lang="en-US" sz="1600" u="sng" dirty="0" smtClean="0">
                <a:solidFill>
                  <a:srgbClr val="FF0000"/>
                </a:solidFill>
              </a:rPr>
              <a:t>: -59% to 9%</a:t>
            </a:r>
            <a:endParaRPr lang="en-US" sz="1600" u="sng" dirty="0">
              <a:solidFill>
                <a:srgbClr val="FF0000"/>
              </a:solidFill>
            </a:endParaRPr>
          </a:p>
        </p:txBody>
      </p:sp>
      <p:sp>
        <p:nvSpPr>
          <p:cNvPr id="14" name="TextBox 13"/>
          <p:cNvSpPr txBox="1"/>
          <p:nvPr/>
        </p:nvSpPr>
        <p:spPr>
          <a:xfrm>
            <a:off x="6477000" y="6029417"/>
            <a:ext cx="2590800" cy="830997"/>
          </a:xfrm>
          <a:prstGeom prst="rect">
            <a:avLst/>
          </a:prstGeom>
          <a:noFill/>
        </p:spPr>
        <p:txBody>
          <a:bodyPr wrap="square" rtlCol="0">
            <a:spAutoFit/>
          </a:bodyPr>
          <a:lstStyle/>
          <a:p>
            <a:r>
              <a:rPr lang="en-US" sz="1600" dirty="0" smtClean="0"/>
              <a:t>  </a:t>
            </a:r>
            <a:r>
              <a:rPr lang="en-US" sz="1600" u="sng" dirty="0" smtClean="0"/>
              <a:t>MFB (South Atlantic)</a:t>
            </a:r>
          </a:p>
          <a:p>
            <a:r>
              <a:rPr lang="en-US" sz="1600" dirty="0" smtClean="0"/>
              <a:t>IMPROVE: </a:t>
            </a:r>
            <a:r>
              <a:rPr lang="en-US" sz="1600" u="sng" dirty="0" smtClean="0">
                <a:solidFill>
                  <a:srgbClr val="FF0000"/>
                </a:solidFill>
              </a:rPr>
              <a:t>-56% to -7%</a:t>
            </a:r>
          </a:p>
          <a:p>
            <a:r>
              <a:rPr lang="en-US" sz="1600" dirty="0" smtClean="0"/>
              <a:t>STN       : </a:t>
            </a:r>
            <a:r>
              <a:rPr lang="en-US" sz="1600" u="sng" dirty="0" smtClean="0">
                <a:solidFill>
                  <a:srgbClr val="FF0000"/>
                </a:solidFill>
              </a:rPr>
              <a:t>-38% to 6%</a:t>
            </a:r>
            <a:endParaRPr lang="en-US" sz="1600" u="sng" dirty="0">
              <a:solidFill>
                <a:srgbClr val="FF0000"/>
              </a:solidFill>
            </a:endParaRPr>
          </a:p>
        </p:txBody>
      </p:sp>
      <p:cxnSp>
        <p:nvCxnSpPr>
          <p:cNvPr id="6" name="Straight Arrow Connector 5"/>
          <p:cNvCxnSpPr/>
          <p:nvPr/>
        </p:nvCxnSpPr>
        <p:spPr>
          <a:xfrm>
            <a:off x="1905000" y="3428999"/>
            <a:ext cx="9906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743200" y="2057399"/>
            <a:ext cx="1066800" cy="15240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5105400" y="2057400"/>
            <a:ext cx="4572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7543800" y="2057400"/>
            <a:ext cx="533400" cy="10792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13" idx="0"/>
          </p:cNvCxnSpPr>
          <p:nvPr/>
        </p:nvCxnSpPr>
        <p:spPr>
          <a:xfrm flipH="1" flipV="1">
            <a:off x="5257800" y="4038600"/>
            <a:ext cx="762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14" idx="0"/>
          </p:cNvCxnSpPr>
          <p:nvPr/>
        </p:nvCxnSpPr>
        <p:spPr>
          <a:xfrm flipH="1" flipV="1">
            <a:off x="6858000" y="4114800"/>
            <a:ext cx="914400" cy="19146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066800" y="381000"/>
            <a:ext cx="3657600" cy="990600"/>
          </a:xfrm>
          <a:prstGeom prst="rect">
            <a:avLst/>
          </a:prstGeom>
        </p:spPr>
        <p:txBody>
          <a:bodyPr anchor="b">
            <a:noAutofit/>
          </a:bodyPr>
          <a:lstStyle/>
          <a:p>
            <a:pPr marL="0" lvl="2">
              <a:spcBef>
                <a:spcPct val="0"/>
              </a:spcBef>
              <a:defRPr/>
            </a:pPr>
            <a:r>
              <a:rPr lang="en-US" sz="2800" dirty="0" smtClean="0">
                <a:latin typeface="Times New Roman" pitchFamily="18" charset="0"/>
                <a:cs typeface="Times New Roman" pitchFamily="18" charset="0"/>
              </a:rPr>
              <a:t>Optimal interpolation: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Performance evaluation (Based on MFB)</a:t>
            </a:r>
            <a:endPar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5" name="Slide Number Placeholder 4"/>
          <p:cNvSpPr>
            <a:spLocks noGrp="1"/>
          </p:cNvSpPr>
          <p:nvPr>
            <p:ph type="sldNum" sz="quarter" idx="12"/>
          </p:nvPr>
        </p:nvSpPr>
        <p:spPr>
          <a:xfrm>
            <a:off x="8686800" y="0"/>
            <a:ext cx="457200" cy="476250"/>
          </a:xfrm>
        </p:spPr>
        <p:txBody>
          <a:bodyPr/>
          <a:lstStyle/>
          <a:p>
            <a:fld id="{D41BBDB5-297A-4B84-89C8-1EDB2B20F153}" type="slidenum">
              <a:rPr lang="en-US" smtClean="0"/>
              <a:pPr/>
              <a:t>15</a:t>
            </a:fld>
            <a:endParaRPr lang="en-US" dirty="0"/>
          </a:p>
        </p:txBody>
      </p:sp>
      <p:grpSp>
        <p:nvGrpSpPr>
          <p:cNvPr id="24" name="Group 23"/>
          <p:cNvGrpSpPr/>
          <p:nvPr/>
        </p:nvGrpSpPr>
        <p:grpSpPr>
          <a:xfrm>
            <a:off x="990600" y="3276600"/>
            <a:ext cx="8153400" cy="3581400"/>
            <a:chOff x="0" y="2743200"/>
            <a:chExt cx="9144000" cy="4114800"/>
          </a:xfrm>
        </p:grpSpPr>
        <p:pic>
          <p:nvPicPr>
            <p:cNvPr id="17" name="Picture 16" descr="C:\Users\SinanSousan\Documents\My Dropbox\Papers\Results&amp;Discussion\IMPROVE&amp;STN settings.jpg"/>
            <p:cNvPicPr/>
            <p:nvPr/>
          </p:nvPicPr>
          <p:blipFill>
            <a:blip r:embed="rId3" cstate="print"/>
            <a:srcRect l="4799" t="3911" r="4260" b="8659"/>
            <a:stretch>
              <a:fillRect/>
            </a:stretch>
          </p:blipFill>
          <p:spPr bwMode="auto">
            <a:xfrm>
              <a:off x="0" y="2743200"/>
              <a:ext cx="9144000" cy="4114800"/>
            </a:xfrm>
            <a:prstGeom prst="rect">
              <a:avLst/>
            </a:prstGeom>
            <a:ln w="88900" cap="sq" cmpd="thickThin">
              <a:solidFill>
                <a:srgbClr val="000000"/>
              </a:solidFill>
              <a:prstDash val="solid"/>
              <a:miter lim="800000"/>
            </a:ln>
            <a:effectLst>
              <a:innerShdw blurRad="76200">
                <a:srgbClr val="000000"/>
              </a:innerShdw>
            </a:effectLst>
          </p:spPr>
        </p:pic>
        <p:grpSp>
          <p:nvGrpSpPr>
            <p:cNvPr id="18" name="Group 17"/>
            <p:cNvGrpSpPr/>
            <p:nvPr/>
          </p:nvGrpSpPr>
          <p:grpSpPr>
            <a:xfrm>
              <a:off x="3048000" y="3124200"/>
              <a:ext cx="4343400" cy="3581400"/>
              <a:chOff x="3048000" y="3124200"/>
              <a:chExt cx="4343400" cy="3581400"/>
            </a:xfrm>
          </p:grpSpPr>
          <p:sp>
            <p:nvSpPr>
              <p:cNvPr id="19" name="Rectangle 18"/>
              <p:cNvSpPr/>
              <p:nvPr/>
            </p:nvSpPr>
            <p:spPr>
              <a:xfrm>
                <a:off x="6934200" y="3124200"/>
                <a:ext cx="457200" cy="3581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0" name="Oval 19"/>
              <p:cNvSpPr/>
              <p:nvPr/>
            </p:nvSpPr>
            <p:spPr>
              <a:xfrm>
                <a:off x="3048000" y="3429000"/>
                <a:ext cx="457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4800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24200" y="5105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24200" y="6172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7" name="Straight Arrow Connector 26"/>
          <p:cNvCxnSpPr/>
          <p:nvPr/>
        </p:nvCxnSpPr>
        <p:spPr>
          <a:xfrm rot="16200000" flipH="1">
            <a:off x="1066800" y="3505200"/>
            <a:ext cx="182880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3" name="Title 1"/>
          <p:cNvSpPr txBox="1">
            <a:spLocks/>
          </p:cNvSpPr>
          <p:nvPr/>
        </p:nvSpPr>
        <p:spPr>
          <a:xfrm>
            <a:off x="1066800" y="2286000"/>
            <a:ext cx="1524000" cy="609600"/>
          </a:xfrm>
          <a:prstGeom prst="rect">
            <a:avLst/>
          </a:prstGeom>
        </p:spPr>
        <p:txBody>
          <a:bodyPr anchor="b">
            <a:noAutofit/>
          </a:bodyPr>
          <a:lstStyle/>
          <a:p>
            <a:pPr marL="0" lvl="2">
              <a:spcBef>
                <a:spcPct val="0"/>
              </a:spcBef>
              <a:defRPr/>
            </a:pPr>
            <a:r>
              <a:rPr lang="en-US" b="1" dirty="0" smtClean="0">
                <a:latin typeface="Times New Roman" pitchFamily="18" charset="0"/>
                <a:cs typeface="Times New Roman" pitchFamily="18" charset="0"/>
              </a:rPr>
              <a:t>Case A was the best case</a:t>
            </a:r>
            <a:endParaRPr kumimoji="0" lang="en-US"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26" name="Title 1"/>
          <p:cNvSpPr txBox="1">
            <a:spLocks/>
          </p:cNvSpPr>
          <p:nvPr/>
        </p:nvSpPr>
        <p:spPr>
          <a:xfrm>
            <a:off x="2819400" y="2057400"/>
            <a:ext cx="1600200" cy="914400"/>
          </a:xfrm>
          <a:prstGeom prst="rect">
            <a:avLst/>
          </a:prstGeom>
        </p:spPr>
        <p:txBody>
          <a:bodyPr anchor="b">
            <a:noAutofit/>
          </a:bodyPr>
          <a:lstStyle/>
          <a:p>
            <a:pPr marL="0" lvl="2">
              <a:spcBef>
                <a:spcPct val="0"/>
              </a:spcBef>
              <a:defRPr/>
            </a:pPr>
            <a:r>
              <a:rPr lang="en-US" b="1" dirty="0" smtClean="0">
                <a:latin typeface="Times New Roman" pitchFamily="18" charset="0"/>
                <a:cs typeface="Times New Roman" pitchFamily="18" charset="0"/>
              </a:rPr>
              <a:t>Case a: 47</a:t>
            </a:r>
          </a:p>
          <a:p>
            <a:pPr marL="0" lvl="2">
              <a:spcBef>
                <a:spcPct val="0"/>
              </a:spcBef>
              <a:defRPr/>
            </a:pPr>
            <a:r>
              <a:rPr lang="en-US" b="1" dirty="0" smtClean="0">
                <a:latin typeface="Times New Roman" pitchFamily="18" charset="0"/>
                <a:cs typeface="Times New Roman" pitchFamily="18" charset="0"/>
              </a:rPr>
              <a:t>Case </a:t>
            </a:r>
            <a:r>
              <a:rPr lang="en-US" b="1" dirty="0" err="1" smtClean="0">
                <a:latin typeface="Times New Roman" pitchFamily="18" charset="0"/>
                <a:cs typeface="Times New Roman" pitchFamily="18" charset="0"/>
              </a:rPr>
              <a:t>e</a:t>
            </a:r>
            <a:r>
              <a:rPr lang="en-US" b="1" dirty="0" smtClean="0">
                <a:latin typeface="Times New Roman" pitchFamily="18" charset="0"/>
                <a:cs typeface="Times New Roman" pitchFamily="18" charset="0"/>
              </a:rPr>
              <a:t>: 38</a:t>
            </a:r>
          </a:p>
          <a:p>
            <a:pPr marL="0" lvl="2">
              <a:spcBef>
                <a:spcPct val="0"/>
              </a:spcBef>
              <a:defRPr/>
            </a:pPr>
            <a:r>
              <a:rPr lang="en-US" b="1" dirty="0" smtClean="0">
                <a:latin typeface="Times New Roman" pitchFamily="18" charset="0"/>
                <a:cs typeface="Times New Roman" pitchFamily="18" charset="0"/>
              </a:rPr>
              <a:t>Case </a:t>
            </a:r>
            <a:r>
              <a:rPr lang="en-US" b="1" dirty="0" err="1"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11</a:t>
            </a:r>
            <a:endParaRPr kumimoji="0" lang="en-US"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pic>
        <p:nvPicPr>
          <p:cNvPr id="69633" name="Picture 1"/>
          <p:cNvPicPr>
            <a:picLocks noChangeAspect="1" noChangeArrowheads="1"/>
          </p:cNvPicPr>
          <p:nvPr/>
        </p:nvPicPr>
        <p:blipFill>
          <a:blip r:embed="rId4" cstate="print"/>
          <a:srcRect l="7107" t="2528" r="604" b="2616"/>
          <a:stretch>
            <a:fillRect/>
          </a:stretch>
        </p:blipFill>
        <p:spPr bwMode="auto">
          <a:xfrm>
            <a:off x="5029200" y="0"/>
            <a:ext cx="3886200" cy="3074796"/>
          </a:xfrm>
          <a:prstGeom prst="rect">
            <a:avLst/>
          </a:prstGeom>
          <a:noFill/>
          <a:ln w="9525">
            <a:noFill/>
            <a:miter lim="800000"/>
            <a:headEnd/>
            <a:tailEnd/>
          </a:ln>
          <a:effectLst/>
        </p:spPr>
      </p:pic>
      <p:sp>
        <p:nvSpPr>
          <p:cNvPr id="30" name="Down Arrow 29"/>
          <p:cNvSpPr/>
          <p:nvPr/>
        </p:nvSpPr>
        <p:spPr>
          <a:xfrm>
            <a:off x="5943600" y="3048000"/>
            <a:ext cx="533400" cy="5334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0" y="424935"/>
            <a:ext cx="1066800" cy="830997"/>
          </a:xfrm>
          <a:prstGeom prst="rect">
            <a:avLst/>
          </a:prstGeom>
          <a:noFill/>
        </p:spPr>
        <p:txBody>
          <a:bodyPr wrap="square" rtlCol="0">
            <a:spAutoFit/>
          </a:bodyPr>
          <a:lstStyle/>
          <a:p>
            <a:r>
              <a:rPr lang="en-US" sz="1200" dirty="0" smtClean="0"/>
              <a:t>Case a: Average and correct all hours</a:t>
            </a:r>
            <a:endParaRPr lang="en-US" sz="1200" dirty="0"/>
          </a:p>
        </p:txBody>
      </p:sp>
      <p:sp>
        <p:nvSpPr>
          <p:cNvPr id="28" name="TextBox 27"/>
          <p:cNvSpPr txBox="1"/>
          <p:nvPr/>
        </p:nvSpPr>
        <p:spPr>
          <a:xfrm>
            <a:off x="0" y="1263135"/>
            <a:ext cx="1143000" cy="1015663"/>
          </a:xfrm>
          <a:prstGeom prst="rect">
            <a:avLst/>
          </a:prstGeom>
          <a:noFill/>
        </p:spPr>
        <p:txBody>
          <a:bodyPr wrap="square" rtlCol="0">
            <a:spAutoFit/>
          </a:bodyPr>
          <a:lstStyle/>
          <a:p>
            <a:r>
              <a:rPr lang="en-US" sz="1200" dirty="0" smtClean="0"/>
              <a:t>Case </a:t>
            </a:r>
            <a:r>
              <a:rPr lang="en-US" sz="1200" dirty="0" err="1" smtClean="0"/>
              <a:t>b</a:t>
            </a:r>
            <a:r>
              <a:rPr lang="en-US" sz="1200" dirty="0" smtClean="0"/>
              <a:t>:</a:t>
            </a:r>
          </a:p>
          <a:p>
            <a:r>
              <a:rPr lang="en-US" sz="1200" dirty="0" smtClean="0"/>
              <a:t>Average overpass hours and correct all hours</a:t>
            </a:r>
            <a:endParaRPr lang="en-US" sz="1200" dirty="0"/>
          </a:p>
        </p:txBody>
      </p:sp>
      <p:sp>
        <p:nvSpPr>
          <p:cNvPr id="29" name="TextBox 28"/>
          <p:cNvSpPr txBox="1"/>
          <p:nvPr/>
        </p:nvSpPr>
        <p:spPr>
          <a:xfrm>
            <a:off x="0" y="2260937"/>
            <a:ext cx="1143000" cy="830997"/>
          </a:xfrm>
          <a:prstGeom prst="rect">
            <a:avLst/>
          </a:prstGeom>
          <a:noFill/>
        </p:spPr>
        <p:txBody>
          <a:bodyPr wrap="square" rtlCol="0">
            <a:spAutoFit/>
          </a:bodyPr>
          <a:lstStyle/>
          <a:p>
            <a:r>
              <a:rPr lang="en-US" sz="1200" dirty="0" smtClean="0"/>
              <a:t>Case </a:t>
            </a:r>
            <a:r>
              <a:rPr lang="en-US" sz="1200" dirty="0" err="1" smtClean="0"/>
              <a:t>e</a:t>
            </a:r>
            <a:r>
              <a:rPr lang="en-US" sz="1200" dirty="0" smtClean="0"/>
              <a:t>:</a:t>
            </a:r>
          </a:p>
          <a:p>
            <a:r>
              <a:rPr lang="en-US" sz="1200" dirty="0" smtClean="0"/>
              <a:t>Average and correct overpass hours</a:t>
            </a:r>
            <a:endParaRPr lang="en-US" sz="1200" dirty="0"/>
          </a:p>
        </p:txBody>
      </p:sp>
      <p:sp>
        <p:nvSpPr>
          <p:cNvPr id="31" name="TextBox 30"/>
          <p:cNvSpPr txBox="1"/>
          <p:nvPr/>
        </p:nvSpPr>
        <p:spPr>
          <a:xfrm>
            <a:off x="4643735" y="990600"/>
            <a:ext cx="461665" cy="1055132"/>
          </a:xfrm>
          <a:prstGeom prst="rect">
            <a:avLst/>
          </a:prstGeom>
          <a:noFill/>
        </p:spPr>
        <p:txBody>
          <a:bodyPr vert="vert270" wrap="square" rtlCol="0">
            <a:spAutoFit/>
          </a:bodyPr>
          <a:lstStyle/>
          <a:p>
            <a:r>
              <a:rPr lang="en-US" dirty="0" smtClean="0"/>
              <a:t>|MFB(%)|</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
            <a:ext cx="7714488" cy="510540"/>
          </a:xfrm>
        </p:spPr>
        <p:txBody>
          <a:bodyPr>
            <a:normAutofit fontScale="90000"/>
          </a:bodyPr>
          <a:lstStyle/>
          <a:p>
            <a:pPr lvl="1" algn="l" rtl="0">
              <a:spcBef>
                <a:spcPct val="0"/>
              </a:spcBef>
            </a:pPr>
            <a:r>
              <a:rPr lang="en-US" sz="32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Conclusions</a:t>
            </a:r>
            <a:endParaRPr lang="en-US" sz="32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4" name="Content Placeholder 2"/>
          <p:cNvSpPr>
            <a:spLocks noGrp="1"/>
          </p:cNvSpPr>
          <p:nvPr>
            <p:ph idx="1"/>
          </p:nvPr>
        </p:nvSpPr>
        <p:spPr>
          <a:xfrm>
            <a:off x="1066800" y="533400"/>
            <a:ext cx="8001000" cy="6096000"/>
          </a:xfrm>
        </p:spPr>
        <p:txBody>
          <a:bodyPr>
            <a:noAutofit/>
          </a:bodyPr>
          <a:lstStyle/>
          <a:p>
            <a:pPr marL="514350" indent="-514350"/>
            <a:r>
              <a:rPr lang="en-US" sz="1800" b="1" u="sng" dirty="0" smtClean="0"/>
              <a:t>The </a:t>
            </a:r>
            <a:r>
              <a:rPr lang="en-US" sz="1800" b="1" u="sng" dirty="0" smtClean="0">
                <a:sym typeface="Arial" charset="0"/>
              </a:rPr>
              <a:t>best cases were correct and average all hours (Case a) and average and correct the overpass hours (Case </a:t>
            </a:r>
            <a:r>
              <a:rPr lang="en-US" sz="1800" b="1" u="sng" dirty="0" err="1" smtClean="0">
                <a:sym typeface="Arial" charset="0"/>
              </a:rPr>
              <a:t>e</a:t>
            </a:r>
            <a:r>
              <a:rPr lang="en-US" sz="1800" b="1" u="sng" dirty="0" smtClean="0">
                <a:sym typeface="Arial" charset="0"/>
              </a:rPr>
              <a:t>). </a:t>
            </a:r>
            <a:r>
              <a:rPr lang="en-US" sz="1800" b="1" u="sng" dirty="0" smtClean="0"/>
              <a:t> </a:t>
            </a:r>
          </a:p>
          <a:p>
            <a:pPr marL="514350" indent="-514350"/>
            <a:r>
              <a:rPr lang="en-US" sz="1800" b="1" u="sng" dirty="0" smtClean="0"/>
              <a:t>OI performance over rural is better than urban areas.</a:t>
            </a:r>
          </a:p>
          <a:p>
            <a:pPr marL="739458" lvl="1" indent="-465138"/>
            <a:r>
              <a:rPr lang="en-US" sz="1600" dirty="0" smtClean="0"/>
              <a:t>Where for IMPROVE, the assimilation has shown an overall improvement in model PM</a:t>
            </a:r>
            <a:r>
              <a:rPr lang="en-US" sz="1600" baseline="-25000" dirty="0" smtClean="0"/>
              <a:t>2.5</a:t>
            </a:r>
            <a:r>
              <a:rPr lang="en-US" sz="1600" dirty="0" smtClean="0"/>
              <a:t> estimates in the </a:t>
            </a:r>
            <a:r>
              <a:rPr lang="en-US" sz="1600" dirty="0" smtClean="0">
                <a:solidFill>
                  <a:srgbClr val="00B050"/>
                </a:solidFill>
              </a:rPr>
              <a:t>Northeast</a:t>
            </a:r>
            <a:r>
              <a:rPr lang="en-US" sz="1600" dirty="0" smtClean="0"/>
              <a:t>, </a:t>
            </a:r>
            <a:r>
              <a:rPr lang="en-US" sz="1600" dirty="0" smtClean="0">
                <a:solidFill>
                  <a:srgbClr val="00B050"/>
                </a:solidFill>
              </a:rPr>
              <a:t>South Atlantic</a:t>
            </a:r>
            <a:r>
              <a:rPr lang="en-US" sz="1600" dirty="0" smtClean="0"/>
              <a:t>, </a:t>
            </a:r>
            <a:r>
              <a:rPr lang="en-US" sz="1600" dirty="0" smtClean="0">
                <a:solidFill>
                  <a:srgbClr val="00B050"/>
                </a:solidFill>
              </a:rPr>
              <a:t>Southwest</a:t>
            </a:r>
            <a:r>
              <a:rPr lang="en-US" sz="1600" dirty="0" smtClean="0"/>
              <a:t>, and </a:t>
            </a:r>
            <a:r>
              <a:rPr lang="en-US" sz="1600" dirty="0" smtClean="0">
                <a:solidFill>
                  <a:srgbClr val="00B050"/>
                </a:solidFill>
              </a:rPr>
              <a:t>Midwest</a:t>
            </a:r>
            <a:r>
              <a:rPr lang="en-US" sz="1600" dirty="0" smtClean="0"/>
              <a:t>, then over the </a:t>
            </a:r>
            <a:r>
              <a:rPr lang="en-US" sz="1600" dirty="0" smtClean="0">
                <a:solidFill>
                  <a:srgbClr val="FF0000"/>
                </a:solidFill>
              </a:rPr>
              <a:t>Pacific </a:t>
            </a:r>
            <a:r>
              <a:rPr lang="en-US" sz="1600" dirty="0" smtClean="0"/>
              <a:t>and</a:t>
            </a:r>
            <a:r>
              <a:rPr lang="en-US" sz="1600" dirty="0" smtClean="0">
                <a:solidFill>
                  <a:srgbClr val="FF0000"/>
                </a:solidFill>
              </a:rPr>
              <a:t> Mountains</a:t>
            </a:r>
            <a:r>
              <a:rPr lang="en-US" sz="1600" dirty="0" smtClean="0"/>
              <a:t>.</a:t>
            </a:r>
          </a:p>
          <a:p>
            <a:pPr marL="739458" lvl="1" indent="-465138"/>
            <a:r>
              <a:rPr lang="en-US" sz="1600" dirty="0" smtClean="0"/>
              <a:t>Physical changes that are happening in these locations is that one settings is possible to improve </a:t>
            </a:r>
            <a:r>
              <a:rPr lang="en-US" sz="1600" dirty="0" smtClean="0">
                <a:solidFill>
                  <a:srgbClr val="FF0000"/>
                </a:solidFill>
              </a:rPr>
              <a:t>MFB</a:t>
            </a:r>
            <a:r>
              <a:rPr lang="en-US" sz="1600" dirty="0" smtClean="0"/>
              <a:t> at the </a:t>
            </a:r>
            <a:r>
              <a:rPr lang="en-US" sz="1600" dirty="0" smtClean="0">
                <a:solidFill>
                  <a:srgbClr val="800000"/>
                </a:solidFill>
              </a:rPr>
              <a:t>North East Region </a:t>
            </a:r>
            <a:r>
              <a:rPr lang="en-US" sz="1600" dirty="0" smtClean="0"/>
              <a:t>from </a:t>
            </a:r>
            <a:r>
              <a:rPr lang="en-US" sz="1600" dirty="0" smtClean="0">
                <a:solidFill>
                  <a:srgbClr val="0000FF"/>
                </a:solidFill>
              </a:rPr>
              <a:t>%67 to %37</a:t>
            </a:r>
            <a:r>
              <a:rPr lang="en-US" sz="1600" dirty="0" smtClean="0">
                <a:solidFill>
                  <a:srgbClr val="FF0000"/>
                </a:solidFill>
              </a:rPr>
              <a:t> </a:t>
            </a:r>
            <a:r>
              <a:rPr lang="en-US" sz="1600" dirty="0" smtClean="0"/>
              <a:t>in </a:t>
            </a:r>
            <a:r>
              <a:rPr lang="en-US" sz="1600" dirty="0" smtClean="0">
                <a:solidFill>
                  <a:srgbClr val="0000FF"/>
                </a:solidFill>
              </a:rPr>
              <a:t>winter</a:t>
            </a:r>
            <a:r>
              <a:rPr lang="en-US" sz="1600" dirty="0" smtClean="0"/>
              <a:t> and </a:t>
            </a:r>
            <a:r>
              <a:rPr lang="en-US" sz="1600" dirty="0" smtClean="0">
                <a:solidFill>
                  <a:srgbClr val="008000"/>
                </a:solidFill>
              </a:rPr>
              <a:t>%53 to %41 </a:t>
            </a:r>
            <a:r>
              <a:rPr lang="en-US" sz="1600" dirty="0" smtClean="0"/>
              <a:t>in </a:t>
            </a:r>
            <a:r>
              <a:rPr lang="en-US" sz="1600" dirty="0" smtClean="0">
                <a:solidFill>
                  <a:srgbClr val="008000"/>
                </a:solidFill>
              </a:rPr>
              <a:t>summer.</a:t>
            </a:r>
            <a:endParaRPr lang="en-US" sz="1600" dirty="0" smtClean="0">
              <a:solidFill>
                <a:srgbClr val="800000"/>
              </a:solidFill>
            </a:endParaRPr>
          </a:p>
          <a:p>
            <a:pPr marL="739458" lvl="1" indent="-465138"/>
            <a:r>
              <a:rPr lang="en-US" sz="1600" b="1" dirty="0" smtClean="0">
                <a:effectLst>
                  <a:outerShdw blurRad="38100" dist="38100" dir="2700000" algn="tl">
                    <a:srgbClr val="000000">
                      <a:alpha val="43137"/>
                    </a:srgbClr>
                  </a:outerShdw>
                </a:effectLst>
              </a:rPr>
              <a:t>Simulated PM</a:t>
            </a:r>
            <a:r>
              <a:rPr lang="en-US" sz="1600" b="1" baseline="-25000" dirty="0" smtClean="0">
                <a:effectLst>
                  <a:outerShdw blurRad="38100" dist="38100" dir="2700000" algn="tl">
                    <a:srgbClr val="000000">
                      <a:alpha val="43137"/>
                    </a:srgbClr>
                  </a:outerShdw>
                </a:effectLst>
              </a:rPr>
              <a:t>2.5</a:t>
            </a:r>
            <a:r>
              <a:rPr lang="en-US" sz="1600" b="1" dirty="0" smtClean="0">
                <a:effectLst>
                  <a:outerShdw blurRad="38100" dist="38100" dir="2700000" algn="tl">
                    <a:srgbClr val="000000">
                      <a:alpha val="43137"/>
                    </a:srgbClr>
                  </a:outerShdw>
                </a:effectLst>
              </a:rPr>
              <a:t> has smaller error in urban areas than in rural areas before assimilation.</a:t>
            </a:r>
            <a:endParaRPr lang="en-US" sz="1600" dirty="0" smtClean="0"/>
          </a:p>
          <a:p>
            <a:pPr marL="465138" indent="-465138"/>
            <a:r>
              <a:rPr lang="en-US" sz="1800" b="1" dirty="0" smtClean="0">
                <a:solidFill>
                  <a:srgbClr val="00B050"/>
                </a:solidFill>
              </a:rPr>
              <a:t>Averaging and correcting the overpass hours (Case </a:t>
            </a:r>
            <a:r>
              <a:rPr lang="en-US" sz="1800" b="1" dirty="0" err="1" smtClean="0">
                <a:solidFill>
                  <a:srgbClr val="00B050"/>
                </a:solidFill>
              </a:rPr>
              <a:t>e</a:t>
            </a:r>
            <a:r>
              <a:rPr lang="en-US" sz="1800" b="1" dirty="0" smtClean="0">
                <a:solidFill>
                  <a:srgbClr val="00B050"/>
                </a:solidFill>
              </a:rPr>
              <a:t>)</a:t>
            </a:r>
            <a:r>
              <a:rPr lang="en-US" sz="1800" dirty="0" smtClean="0"/>
              <a:t> often improved the model estimates, which could indicate that </a:t>
            </a:r>
            <a:r>
              <a:rPr lang="en-US" sz="1800" b="1" u="sng" dirty="0" smtClean="0"/>
              <a:t>CMAQ PM</a:t>
            </a:r>
            <a:r>
              <a:rPr lang="en-US" sz="1800" b="1" u="sng" baseline="-25000" dirty="0" smtClean="0"/>
              <a:t>2.5</a:t>
            </a:r>
            <a:r>
              <a:rPr lang="en-US" sz="1800" b="1" u="sng" dirty="0" smtClean="0"/>
              <a:t> OI correction is sensitive to the time of the satellite overpass</a:t>
            </a:r>
            <a:r>
              <a:rPr lang="en-US" sz="1800" dirty="0" smtClean="0"/>
              <a:t>.</a:t>
            </a:r>
          </a:p>
          <a:p>
            <a:pPr marL="465138" indent="-465138"/>
            <a:r>
              <a:rPr lang="en-US" sz="1800" dirty="0" smtClean="0"/>
              <a:t>The results show that the assimilation has different impacts in different regions as well as on different months of the year, therefore </a:t>
            </a:r>
            <a:r>
              <a:rPr lang="en-US" sz="1800" u="sng" dirty="0" smtClean="0">
                <a:solidFill>
                  <a:srgbClr val="FF0000"/>
                </a:solidFill>
              </a:rPr>
              <a:t>further assessment is needed.</a:t>
            </a:r>
            <a:endParaRPr lang="en-US" sz="1800" u="sng" dirty="0" smtClean="0">
              <a:solidFill>
                <a:srgbClr val="FF0000"/>
              </a:solidFill>
              <a:sym typeface="Arial" charset="0"/>
            </a:endParaRPr>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4488" cy="1143000"/>
          </a:xfrm>
        </p:spPr>
        <p:txBody>
          <a:bodyPr>
            <a:normAutofit/>
          </a:bodyPr>
          <a:lstStyle/>
          <a:p>
            <a:pPr lvl="1" algn="l" rtl="0">
              <a:spcBef>
                <a:spcPct val="0"/>
              </a:spcBef>
            </a:pPr>
            <a:r>
              <a:rPr lang="en-US" sz="40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Acknowledgments</a:t>
            </a:r>
            <a:endParaRPr lang="en-US"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4" name="Content Placeholder 2"/>
          <p:cNvSpPr>
            <a:spLocks noGrp="1"/>
          </p:cNvSpPr>
          <p:nvPr>
            <p:ph idx="1"/>
          </p:nvPr>
        </p:nvSpPr>
        <p:spPr>
          <a:xfrm>
            <a:off x="1143000" y="1371600"/>
            <a:ext cx="8001000" cy="4191000"/>
          </a:xfrm>
        </p:spPr>
        <p:txBody>
          <a:bodyPr>
            <a:normAutofit/>
          </a:bodyPr>
          <a:lstStyle/>
          <a:p>
            <a:pPr marL="514350" indent="-514350"/>
            <a:r>
              <a:rPr lang="en-US" sz="1800" dirty="0" smtClean="0"/>
              <a:t>This research has been supported by a grant from the U.S. Environmental Protection Agency's Science </a:t>
            </a:r>
            <a:r>
              <a:rPr lang="en-US" sz="1800" b="1" dirty="0" smtClean="0"/>
              <a:t>(USEPA)</a:t>
            </a:r>
            <a:r>
              <a:rPr lang="en-US" sz="1800" dirty="0" smtClean="0"/>
              <a:t> to Achieve Results (STAR) program grant R833865.   Although the research described in the article has been funded wholly or in part by the U.S. Environmental Protection Agency's STAR program through grant (number), it has not been subjected to any EPA review and therefore does not necessarily reflect the views of the Agency, and no official endorsement should be inferred.</a:t>
            </a:r>
          </a:p>
          <a:p>
            <a:pPr marL="514350" indent="-514350"/>
            <a:r>
              <a:rPr lang="en-US" sz="1800" dirty="0" smtClean="0">
                <a:sym typeface="Arial" charset="0"/>
              </a:rPr>
              <a:t>Fulbright Foreign Student Program</a:t>
            </a:r>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xfrm>
            <a:off x="8686800" y="0"/>
            <a:ext cx="457200" cy="476250"/>
          </a:xfrm>
        </p:spPr>
        <p:txBody>
          <a:bodyPr/>
          <a:lstStyle/>
          <a:p>
            <a:fld id="{D41BBDB5-297A-4B84-89C8-1EDB2B20F15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Supplement slides</a:t>
            </a:r>
            <a:endParaRPr lang="en-US" sz="60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41BBDB5-297A-4B84-89C8-1EDB2B20F15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Background</a:t>
            </a:r>
          </a:p>
          <a:p>
            <a:r>
              <a:rPr lang="en-US" dirty="0" smtClean="0"/>
              <a:t>Objectives</a:t>
            </a:r>
          </a:p>
          <a:p>
            <a:r>
              <a:rPr lang="en-US" dirty="0" smtClean="0"/>
              <a:t>Methods</a:t>
            </a:r>
          </a:p>
          <a:p>
            <a:r>
              <a:rPr lang="en-US" dirty="0" smtClean="0"/>
              <a:t>Results and discussion</a:t>
            </a:r>
          </a:p>
          <a:p>
            <a:r>
              <a:rPr lang="en-US" dirty="0" smtClean="0"/>
              <a:t>Conclusion</a:t>
            </a:r>
          </a:p>
          <a:p>
            <a:r>
              <a:rPr lang="en-US" dirty="0" smtClean="0"/>
              <a:t>Acknowledgment </a:t>
            </a:r>
            <a:endParaRPr lang="en-US" dirty="0"/>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001000" cy="685800"/>
          </a:xfrm>
        </p:spPr>
        <p:txBody>
          <a:bodyPr>
            <a:normAutofit/>
          </a:bodyPr>
          <a:lstStyle/>
          <a:p>
            <a:pPr lvl="1" algn="l" rtl="0">
              <a:spcBef>
                <a:spcPct val="0"/>
              </a:spcBef>
            </a:pPr>
            <a:r>
              <a:rPr lang="en-US" sz="27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Evaluation </a:t>
            </a:r>
            <a:r>
              <a:rPr lang="en-US" sz="27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of MODIS retrieval compared to </a:t>
            </a:r>
            <a:r>
              <a:rPr lang="en-US" sz="27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AERONET</a:t>
            </a:r>
            <a:endParaRPr lang="en-US" sz="27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
        <p:nvSpPr>
          <p:cNvPr id="4" name="Content Placeholder 2"/>
          <p:cNvSpPr>
            <a:spLocks noGrp="1"/>
          </p:cNvSpPr>
          <p:nvPr>
            <p:ph idx="1"/>
          </p:nvPr>
        </p:nvSpPr>
        <p:spPr>
          <a:xfrm>
            <a:off x="838200" y="533400"/>
            <a:ext cx="8305800" cy="914400"/>
          </a:xfrm>
        </p:spPr>
        <p:txBody>
          <a:bodyPr>
            <a:normAutofit fontScale="92500" lnSpcReduction="20000"/>
          </a:bodyPr>
          <a:lstStyle/>
          <a:p>
            <a:pPr marL="465138" indent="-465138">
              <a:buNone/>
            </a:pPr>
            <a:r>
              <a:rPr lang="en-US" sz="2000" baseline="-25000" dirty="0" smtClean="0">
                <a:sym typeface="Arial" charset="0"/>
              </a:rPr>
              <a:t>	</a:t>
            </a:r>
            <a:r>
              <a:rPr lang="en-US" sz="1800" dirty="0">
                <a:sym typeface="Arial" charset="0"/>
              </a:rPr>
              <a:t> MODIS AOD showed a higher correlation with AERONET for the </a:t>
            </a:r>
            <a:endParaRPr lang="en-US" sz="1800" dirty="0" smtClean="0">
              <a:sym typeface="Arial" charset="0"/>
            </a:endParaRPr>
          </a:p>
          <a:p>
            <a:pPr marL="465138" indent="-465138">
              <a:buNone/>
            </a:pPr>
            <a:r>
              <a:rPr lang="en-US" sz="1800" dirty="0">
                <a:sym typeface="Arial" charset="0"/>
              </a:rPr>
              <a:t>	</a:t>
            </a:r>
            <a:r>
              <a:rPr lang="en-US" sz="1800" b="1" dirty="0" smtClean="0">
                <a:sym typeface="Arial" charset="0"/>
              </a:rPr>
              <a:t>Northeast</a:t>
            </a:r>
            <a:r>
              <a:rPr lang="en-US" sz="1800" dirty="0">
                <a:sym typeface="Arial" charset="0"/>
              </a:rPr>
              <a:t>, </a:t>
            </a:r>
            <a:r>
              <a:rPr lang="en-US" sz="1800" b="1" dirty="0">
                <a:sym typeface="Arial" charset="0"/>
              </a:rPr>
              <a:t>South Atlantic</a:t>
            </a:r>
            <a:r>
              <a:rPr lang="en-US" sz="1800" dirty="0">
                <a:sym typeface="Arial" charset="0"/>
              </a:rPr>
              <a:t>, and </a:t>
            </a:r>
            <a:r>
              <a:rPr lang="en-US" sz="1800" b="1" dirty="0">
                <a:sym typeface="Arial" charset="0"/>
              </a:rPr>
              <a:t>South </a:t>
            </a:r>
            <a:r>
              <a:rPr lang="en-US" sz="1800" b="1" dirty="0" smtClean="0">
                <a:sym typeface="Arial" charset="0"/>
              </a:rPr>
              <a:t>West regions </a:t>
            </a:r>
          </a:p>
          <a:p>
            <a:pPr marL="465138" indent="-465138">
              <a:buNone/>
            </a:pPr>
            <a:r>
              <a:rPr lang="en-US" sz="1800" dirty="0">
                <a:sym typeface="Arial" charset="0"/>
              </a:rPr>
              <a:t>	</a:t>
            </a:r>
            <a:r>
              <a:rPr lang="en-US" sz="1800" u="sng" dirty="0" smtClean="0">
                <a:sym typeface="Arial" charset="0"/>
              </a:rPr>
              <a:t>Over</a:t>
            </a:r>
            <a:r>
              <a:rPr lang="en-US" sz="1800" dirty="0" smtClean="0">
                <a:sym typeface="Arial" charset="0"/>
              </a:rPr>
              <a:t> </a:t>
            </a:r>
            <a:r>
              <a:rPr lang="en-US" sz="1800" dirty="0">
                <a:sym typeface="Arial" charset="0"/>
              </a:rPr>
              <a:t>the </a:t>
            </a:r>
            <a:r>
              <a:rPr lang="en-US" sz="1800" b="1" dirty="0">
                <a:sym typeface="Arial" charset="0"/>
              </a:rPr>
              <a:t>Midwest</a:t>
            </a:r>
            <a:r>
              <a:rPr lang="en-US" sz="1800" dirty="0">
                <a:sym typeface="Arial" charset="0"/>
              </a:rPr>
              <a:t>, </a:t>
            </a:r>
            <a:r>
              <a:rPr lang="en-US" sz="1800" b="1" dirty="0">
                <a:sym typeface="Arial" charset="0"/>
              </a:rPr>
              <a:t>Pacific</a:t>
            </a:r>
            <a:r>
              <a:rPr lang="en-US" sz="1800" dirty="0">
                <a:sym typeface="Arial" charset="0"/>
              </a:rPr>
              <a:t> and </a:t>
            </a:r>
            <a:r>
              <a:rPr lang="en-US" sz="1800" b="1" dirty="0" smtClean="0">
                <a:sym typeface="Arial" charset="0"/>
              </a:rPr>
              <a:t>Mountains regions</a:t>
            </a:r>
            <a:r>
              <a:rPr lang="en-US" sz="2000" dirty="0" smtClean="0">
                <a:sym typeface="Arial" charset="0"/>
              </a:rPr>
              <a:t>.</a:t>
            </a:r>
            <a:endParaRPr lang="en-US" sz="2000" baseline="-25000" dirty="0" smtClean="0">
              <a:sym typeface="Arial" charset="0"/>
            </a:endParaRPr>
          </a:p>
        </p:txBody>
      </p:sp>
      <p:sp>
        <p:nvSpPr>
          <p:cNvPr id="7" name="TextBox 6"/>
          <p:cNvSpPr txBox="1"/>
          <p:nvPr/>
        </p:nvSpPr>
        <p:spPr>
          <a:xfrm>
            <a:off x="1752600" y="6412468"/>
            <a:ext cx="6705600" cy="369332"/>
          </a:xfrm>
          <a:prstGeom prst="rect">
            <a:avLst/>
          </a:prstGeom>
          <a:noFill/>
        </p:spPr>
        <p:txBody>
          <a:bodyPr wrap="square" rtlCol="0">
            <a:spAutoFit/>
          </a:bodyPr>
          <a:lstStyle/>
          <a:p>
            <a:r>
              <a:rPr lang="en-US" dirty="0" smtClean="0"/>
              <a:t>Correlation Coefficient of AERONET versus MODIS for May 2002</a:t>
            </a:r>
            <a:endParaRPr lang="en-US" dirty="0"/>
          </a:p>
        </p:txBody>
      </p:sp>
      <p:sp>
        <p:nvSpPr>
          <p:cNvPr id="8" name="Slide Number Placeholder 7"/>
          <p:cNvSpPr>
            <a:spLocks noGrp="1"/>
          </p:cNvSpPr>
          <p:nvPr>
            <p:ph type="sldNum" sz="quarter" idx="12"/>
          </p:nvPr>
        </p:nvSpPr>
        <p:spPr>
          <a:xfrm>
            <a:off x="8763000" y="0"/>
            <a:ext cx="381000" cy="381000"/>
          </a:xfrm>
        </p:spPr>
        <p:txBody>
          <a:bodyPr/>
          <a:lstStyle/>
          <a:p>
            <a:fld id="{D41BBDB5-297A-4B84-89C8-1EDB2B20F153}" type="slidenum">
              <a:rPr lang="en-US" smtClean="0"/>
              <a:pPr/>
              <a:t>20</a:t>
            </a:fld>
            <a:endParaRPr lang="en-US"/>
          </a:p>
        </p:txBody>
      </p:sp>
      <p:pic>
        <p:nvPicPr>
          <p:cNvPr id="45058" name="Picture 2" descr="C:\Users\SinanSousan\Documents\My Dropbox\Papers\Results&amp;discussion\Correlation_coefficient_may.jpg"/>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l="2981" t="5882" r="1788" b="4822"/>
          <a:stretch/>
        </p:blipFill>
        <p:spPr bwMode="auto">
          <a:xfrm>
            <a:off x="1600200" y="1397478"/>
            <a:ext cx="7010400" cy="507952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14488" cy="739610"/>
          </a:xfrm>
        </p:spPr>
        <p:txBody>
          <a:bodyPr>
            <a:normAutofit/>
          </a:bodyPr>
          <a:lstStyle/>
          <a:p>
            <a:r>
              <a:rPr lang="en-US" sz="2800" dirty="0" smtClean="0">
                <a:latin typeface="Times New Roman" pitchFamily="18" charset="0"/>
                <a:cs typeface="Times New Roman" pitchFamily="18" charset="0"/>
              </a:rPr>
              <a:t>PM</a:t>
            </a:r>
            <a:r>
              <a:rPr lang="en-US" sz="2800" baseline="-250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performance evaluation</a:t>
            </a:r>
          </a:p>
        </p:txBody>
      </p:sp>
      <p:pic>
        <p:nvPicPr>
          <p:cNvPr id="8" name="Picture 2" descr="C:\Users\SinanSousan\Desktop\Proposal_Sinan_Sousan 25.jpg"/>
          <p:cNvPicPr>
            <a:picLocks noChangeAspect="1" noChangeArrowheads="1"/>
          </p:cNvPicPr>
          <p:nvPr/>
        </p:nvPicPr>
        <p:blipFill>
          <a:blip r:embed="rId3" cstate="print"/>
          <a:srcRect l="25362" t="71772" r="51364" b="20619"/>
          <a:stretch>
            <a:fillRect/>
          </a:stretch>
        </p:blipFill>
        <p:spPr bwMode="auto">
          <a:xfrm>
            <a:off x="1676400" y="5029200"/>
            <a:ext cx="3061855" cy="1295400"/>
          </a:xfrm>
          <a:prstGeom prst="rect">
            <a:avLst/>
          </a:prstGeom>
          <a:noFill/>
        </p:spPr>
      </p:pic>
      <p:sp>
        <p:nvSpPr>
          <p:cNvPr id="5" name="Slide Number Placeholder 4"/>
          <p:cNvSpPr>
            <a:spLocks noGrp="1"/>
          </p:cNvSpPr>
          <p:nvPr>
            <p:ph type="sldNum" sz="quarter" idx="12"/>
          </p:nvPr>
        </p:nvSpPr>
        <p:spPr/>
        <p:txBody>
          <a:bodyPr/>
          <a:lstStyle/>
          <a:p>
            <a:fld id="{D41BBDB5-297A-4B84-89C8-1EDB2B20F153}" type="slidenum">
              <a:rPr lang="en-US" smtClean="0"/>
              <a:pPr/>
              <a:t>21</a:t>
            </a:fld>
            <a:endParaRPr lang="en-US"/>
          </a:p>
        </p:txBody>
      </p:sp>
      <p:pic>
        <p:nvPicPr>
          <p:cNvPr id="6" name="Picture 2" descr="C:\Users\SinanSousan\Desktop\Proposal_Sinan_Sousan 25.jpg"/>
          <p:cNvPicPr>
            <a:picLocks noChangeAspect="1" noChangeArrowheads="1"/>
          </p:cNvPicPr>
          <p:nvPr/>
        </p:nvPicPr>
        <p:blipFill>
          <a:blip r:embed="rId3" cstate="print"/>
          <a:srcRect l="60924" t="75545" r="15477" b="14394"/>
          <a:stretch>
            <a:fillRect/>
          </a:stretch>
        </p:blipFill>
        <p:spPr bwMode="auto">
          <a:xfrm>
            <a:off x="5181599" y="4953000"/>
            <a:ext cx="2900363" cy="1600200"/>
          </a:xfrm>
          <a:prstGeom prst="rect">
            <a:avLst/>
          </a:prstGeom>
          <a:noFill/>
        </p:spPr>
      </p:pic>
      <p:pic>
        <p:nvPicPr>
          <p:cNvPr id="46082" name="Picture 2" descr="C:\Users\SinanSousan\Documents\My Dropbox\Papers\Final\2nd\SocPlot\Emptysp.tif"/>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6134" t="5614" r="6412"/>
          <a:stretch/>
        </p:blipFill>
        <p:spPr bwMode="auto">
          <a:xfrm>
            <a:off x="6631780" y="-11667"/>
            <a:ext cx="2521948" cy="150255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3" name="Group 3"/>
          <p:cNvGrpSpPr/>
          <p:nvPr/>
        </p:nvGrpSpPr>
        <p:grpSpPr>
          <a:xfrm>
            <a:off x="4610100" y="2161401"/>
            <a:ext cx="5105399" cy="2867799"/>
            <a:chOff x="4610100" y="1981200"/>
            <a:chExt cx="5105399" cy="2867799"/>
          </a:xfrm>
        </p:grpSpPr>
        <p:sp>
          <p:nvSpPr>
            <p:cNvPr id="19" name="TextBox 18"/>
            <p:cNvSpPr txBox="1"/>
            <p:nvPr/>
          </p:nvSpPr>
          <p:spPr>
            <a:xfrm>
              <a:off x="6248400" y="2057400"/>
              <a:ext cx="1828800" cy="369332"/>
            </a:xfrm>
            <a:prstGeom prst="rect">
              <a:avLst/>
            </a:prstGeom>
            <a:noFill/>
          </p:spPr>
          <p:txBody>
            <a:bodyPr wrap="square" rtlCol="0">
              <a:spAutoFit/>
            </a:bodyPr>
            <a:lstStyle/>
            <a:p>
              <a:pPr algn="ctr"/>
              <a:r>
                <a:rPr lang="en-US" dirty="0" smtClean="0"/>
                <a:t>Mountain</a:t>
              </a:r>
              <a:endParaRPr lang="en-US" dirty="0"/>
            </a:p>
          </p:txBody>
        </p:sp>
        <p:pic>
          <p:nvPicPr>
            <p:cNvPr id="46084" name="Picture 4" descr="C:\Users\SinanSousan\Documents\My Dropbox\Papers\Final\2nd\SocPlot\Mountain.tif"/>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8774" t="6081" r="6535" b="6728"/>
            <a:stretch/>
          </p:blipFill>
          <p:spPr bwMode="auto">
            <a:xfrm>
              <a:off x="5333999" y="2362200"/>
              <a:ext cx="3733801" cy="21222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0" name="TextBox 19"/>
            <p:cNvSpPr txBox="1"/>
            <p:nvPr/>
          </p:nvSpPr>
          <p:spPr>
            <a:xfrm>
              <a:off x="4610100" y="4572000"/>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21" name="TextBox 20"/>
            <p:cNvSpPr txBox="1"/>
            <p:nvPr/>
          </p:nvSpPr>
          <p:spPr>
            <a:xfrm>
              <a:off x="5029200" y="1981200"/>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grpSp>
        <p:nvGrpSpPr>
          <p:cNvPr id="4" name="Group 2"/>
          <p:cNvGrpSpPr/>
          <p:nvPr/>
        </p:nvGrpSpPr>
        <p:grpSpPr>
          <a:xfrm>
            <a:off x="533401" y="2161401"/>
            <a:ext cx="5105399" cy="2819400"/>
            <a:chOff x="533401" y="1981200"/>
            <a:chExt cx="5105399" cy="2819400"/>
          </a:xfrm>
        </p:grpSpPr>
        <p:sp>
          <p:nvSpPr>
            <p:cNvPr id="17" name="TextBox 16"/>
            <p:cNvSpPr txBox="1"/>
            <p:nvPr/>
          </p:nvSpPr>
          <p:spPr>
            <a:xfrm>
              <a:off x="2133600" y="1981200"/>
              <a:ext cx="1828800" cy="369332"/>
            </a:xfrm>
            <a:prstGeom prst="rect">
              <a:avLst/>
            </a:prstGeom>
            <a:noFill/>
          </p:spPr>
          <p:txBody>
            <a:bodyPr wrap="square" rtlCol="0">
              <a:spAutoFit/>
            </a:bodyPr>
            <a:lstStyle/>
            <a:p>
              <a:pPr algn="ctr"/>
              <a:r>
                <a:rPr lang="en-US" dirty="0" smtClean="0"/>
                <a:t>Pacific</a:t>
              </a:r>
              <a:endParaRPr lang="en-US" dirty="0"/>
            </a:p>
          </p:txBody>
        </p:sp>
        <p:pic>
          <p:nvPicPr>
            <p:cNvPr id="46083" name="Picture 3" descr="C:\Users\SinanSousan\Documents\My Dropbox\Papers\Final\2nd\SocPlot\Pacific.tif"/>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l="9328" t="7282" r="6992" b="6642"/>
            <a:stretch/>
          </p:blipFill>
          <p:spPr bwMode="auto">
            <a:xfrm>
              <a:off x="1215956" y="2362200"/>
              <a:ext cx="3737043" cy="21222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2" name="TextBox 21"/>
            <p:cNvSpPr txBox="1"/>
            <p:nvPr/>
          </p:nvSpPr>
          <p:spPr>
            <a:xfrm>
              <a:off x="533401" y="4523601"/>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23" name="TextBox 22"/>
            <p:cNvSpPr txBox="1"/>
            <p:nvPr/>
          </p:nvSpPr>
          <p:spPr>
            <a:xfrm>
              <a:off x="914400" y="2058888"/>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sp>
        <p:nvSpPr>
          <p:cNvPr id="7" name="TextBox 6"/>
          <p:cNvSpPr txBox="1"/>
          <p:nvPr/>
        </p:nvSpPr>
        <p:spPr>
          <a:xfrm>
            <a:off x="1099066" y="6324600"/>
            <a:ext cx="7663934" cy="400110"/>
          </a:xfrm>
          <a:prstGeom prst="rect">
            <a:avLst/>
          </a:prstGeom>
          <a:noFill/>
        </p:spPr>
        <p:txBody>
          <a:bodyPr wrap="square" rtlCol="0">
            <a:spAutoFit/>
          </a:bodyPr>
          <a:lstStyle/>
          <a:p>
            <a:pPr marL="285750" lvl="1" indent="-285750"/>
            <a:r>
              <a:rPr lang="en-US" dirty="0" smtClean="0"/>
              <a:t>Compared to STN sites: </a:t>
            </a:r>
            <a:r>
              <a:rPr lang="en-US" sz="2000" dirty="0" smtClean="0"/>
              <a:t>Average performance</a:t>
            </a:r>
            <a:endParaRPr lang="en-US" dirty="0" smtClean="0"/>
          </a:p>
        </p:txBody>
      </p:sp>
      <p:sp>
        <p:nvSpPr>
          <p:cNvPr id="18" name="TextBox 17"/>
          <p:cNvSpPr txBox="1"/>
          <p:nvPr/>
        </p:nvSpPr>
        <p:spPr>
          <a:xfrm>
            <a:off x="1099066" y="1480066"/>
            <a:ext cx="8044934" cy="646331"/>
          </a:xfrm>
          <a:prstGeom prst="rect">
            <a:avLst/>
          </a:prstGeom>
          <a:noFill/>
        </p:spPr>
        <p:txBody>
          <a:bodyPr wrap="square" rtlCol="0">
            <a:spAutoFit/>
          </a:bodyPr>
          <a:lstStyle/>
          <a:p>
            <a:pPr marL="285750" indent="-285750"/>
            <a:r>
              <a:rPr lang="en-US" dirty="0" smtClean="0"/>
              <a:t>	In all regions CMAQ </a:t>
            </a:r>
            <a:r>
              <a:rPr lang="en-US" dirty="0"/>
              <a:t>biases exist when compared to both </a:t>
            </a:r>
            <a:r>
              <a:rPr lang="en-US" dirty="0" smtClean="0"/>
              <a:t>networks with a better performance </a:t>
            </a:r>
            <a:r>
              <a:rPr lang="en-US" dirty="0"/>
              <a:t>compared to STN </a:t>
            </a:r>
            <a:r>
              <a:rPr lang="en-US" dirty="0" smtClean="0"/>
              <a:t>sites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4610100" y="1981200"/>
            <a:ext cx="5105399" cy="2791599"/>
            <a:chOff x="4610100" y="1981200"/>
            <a:chExt cx="5105399" cy="2791599"/>
          </a:xfrm>
        </p:grpSpPr>
        <p:pic>
          <p:nvPicPr>
            <p:cNvPr id="19" name="Picture 3" descr="C:\Users\SinanSousan\Documents\My Dropbox\Papers\Final\2nd\SocPlot\SouthAtlantic.tif"/>
            <p:cNvPicPr>
              <a:picLocks noChangeAspect="1" noChangeArrowheads="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l="9267" t="5856" r="5251" b="6744"/>
            <a:stretch/>
          </p:blipFill>
          <p:spPr bwMode="auto">
            <a:xfrm>
              <a:off x="5384310" y="2362200"/>
              <a:ext cx="3759690" cy="21222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0" name="TextBox 19"/>
            <p:cNvSpPr txBox="1"/>
            <p:nvPr/>
          </p:nvSpPr>
          <p:spPr>
            <a:xfrm>
              <a:off x="6248400" y="2057400"/>
              <a:ext cx="1828800" cy="369332"/>
            </a:xfrm>
            <a:prstGeom prst="rect">
              <a:avLst/>
            </a:prstGeom>
            <a:noFill/>
          </p:spPr>
          <p:txBody>
            <a:bodyPr wrap="square" rtlCol="0">
              <a:spAutoFit/>
            </a:bodyPr>
            <a:lstStyle/>
            <a:p>
              <a:pPr algn="ctr"/>
              <a:r>
                <a:rPr lang="en-US" dirty="0" smtClean="0"/>
                <a:t>South Atlantic</a:t>
              </a:r>
              <a:endParaRPr lang="en-US" dirty="0"/>
            </a:p>
          </p:txBody>
        </p:sp>
        <p:sp>
          <p:nvSpPr>
            <p:cNvPr id="21" name="TextBox 20"/>
            <p:cNvSpPr txBox="1"/>
            <p:nvPr/>
          </p:nvSpPr>
          <p:spPr>
            <a:xfrm>
              <a:off x="4610100" y="4495800"/>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22" name="TextBox 21"/>
            <p:cNvSpPr txBox="1"/>
            <p:nvPr/>
          </p:nvSpPr>
          <p:spPr>
            <a:xfrm>
              <a:off x="4953000" y="1981200"/>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sp>
        <p:nvSpPr>
          <p:cNvPr id="2" name="Title 1"/>
          <p:cNvSpPr>
            <a:spLocks noGrp="1"/>
          </p:cNvSpPr>
          <p:nvPr>
            <p:ph type="title"/>
          </p:nvPr>
        </p:nvSpPr>
        <p:spPr>
          <a:xfrm>
            <a:off x="1037415" y="12747"/>
            <a:ext cx="7714488" cy="1143000"/>
          </a:xfrm>
        </p:spPr>
        <p:txBody>
          <a:bodyPr>
            <a:normAutofit/>
          </a:bodyPr>
          <a:lstStyle/>
          <a:p>
            <a:r>
              <a:rPr lang="en-US" sz="2800" dirty="0" smtClean="0">
                <a:latin typeface="Times New Roman" pitchFamily="18" charset="0"/>
                <a:cs typeface="Times New Roman" pitchFamily="18" charset="0"/>
              </a:rPr>
              <a:t>PM</a:t>
            </a:r>
            <a:r>
              <a:rPr lang="en-US" sz="2800" baseline="-250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performance evaluation</a:t>
            </a:r>
          </a:p>
        </p:txBody>
      </p:sp>
      <p:sp>
        <p:nvSpPr>
          <p:cNvPr id="6" name="Slide Number Placeholder 5"/>
          <p:cNvSpPr>
            <a:spLocks noGrp="1"/>
          </p:cNvSpPr>
          <p:nvPr>
            <p:ph type="sldNum" sz="quarter" idx="12"/>
          </p:nvPr>
        </p:nvSpPr>
        <p:spPr/>
        <p:txBody>
          <a:bodyPr/>
          <a:lstStyle/>
          <a:p>
            <a:fld id="{D41BBDB5-297A-4B84-89C8-1EDB2B20F153}" type="slidenum">
              <a:rPr lang="en-US" smtClean="0"/>
              <a:pPr/>
              <a:t>22</a:t>
            </a:fld>
            <a:endParaRPr lang="en-US"/>
          </a:p>
        </p:txBody>
      </p:sp>
      <p:pic>
        <p:nvPicPr>
          <p:cNvPr id="7" name="Picture 2" descr="C:\Users\SinanSousan\Desktop\Proposal_Sinan_Sousan 25.jpg"/>
          <p:cNvPicPr>
            <a:picLocks noChangeAspect="1" noChangeArrowheads="1"/>
          </p:cNvPicPr>
          <p:nvPr/>
        </p:nvPicPr>
        <p:blipFill>
          <a:blip r:embed="rId3" cstate="print"/>
          <a:srcRect l="25362" t="71772" r="51364" b="20619"/>
          <a:stretch>
            <a:fillRect/>
          </a:stretch>
        </p:blipFill>
        <p:spPr bwMode="auto">
          <a:xfrm>
            <a:off x="1662545" y="4876800"/>
            <a:ext cx="3061855" cy="1295400"/>
          </a:xfrm>
          <a:prstGeom prst="rect">
            <a:avLst/>
          </a:prstGeom>
          <a:noFill/>
        </p:spPr>
      </p:pic>
      <p:pic>
        <p:nvPicPr>
          <p:cNvPr id="8" name="Picture 2" descr="C:\Users\SinanSousan\Desktop\Proposal_Sinan_Sousan 25.jpg"/>
          <p:cNvPicPr>
            <a:picLocks noChangeAspect="1" noChangeArrowheads="1"/>
          </p:cNvPicPr>
          <p:nvPr/>
        </p:nvPicPr>
        <p:blipFill>
          <a:blip r:embed="rId3" cstate="print"/>
          <a:srcRect l="60924" t="75545" r="15477" b="14394"/>
          <a:stretch>
            <a:fillRect/>
          </a:stretch>
        </p:blipFill>
        <p:spPr bwMode="auto">
          <a:xfrm>
            <a:off x="5181599" y="4876800"/>
            <a:ext cx="2900363" cy="1600200"/>
          </a:xfrm>
          <a:prstGeom prst="rect">
            <a:avLst/>
          </a:prstGeom>
          <a:noFill/>
        </p:spPr>
      </p:pic>
      <p:pic>
        <p:nvPicPr>
          <p:cNvPr id="11" name="Picture 2" descr="C:\Users\SinanSousan\Documents\My Dropbox\Papers\Final\2nd\SocPlot\Emptysp.tif"/>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6134" t="5614" r="6412"/>
          <a:stretch/>
        </p:blipFill>
        <p:spPr bwMode="auto">
          <a:xfrm>
            <a:off x="6631780" y="-11667"/>
            <a:ext cx="2521948" cy="150255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4" name="Group 2"/>
          <p:cNvGrpSpPr/>
          <p:nvPr/>
        </p:nvGrpSpPr>
        <p:grpSpPr>
          <a:xfrm>
            <a:off x="533401" y="1981200"/>
            <a:ext cx="5105399" cy="2819400"/>
            <a:chOff x="533401" y="1981200"/>
            <a:chExt cx="5105399" cy="2819400"/>
          </a:xfrm>
        </p:grpSpPr>
        <p:pic>
          <p:nvPicPr>
            <p:cNvPr id="47106" name="Picture 2" descr="C:\Users\SinanSousan\Documents\My Dropbox\Papers\Final\2nd\SocPlot\Midwest.tif"/>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9071" t="5650" r="6162" b="6691"/>
            <a:stretch/>
          </p:blipFill>
          <p:spPr bwMode="auto">
            <a:xfrm>
              <a:off x="1309116" y="2438400"/>
              <a:ext cx="3720084" cy="212387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9" name="TextBox 8"/>
            <p:cNvSpPr txBox="1"/>
            <p:nvPr/>
          </p:nvSpPr>
          <p:spPr>
            <a:xfrm>
              <a:off x="2133600" y="1981200"/>
              <a:ext cx="1828800" cy="369332"/>
            </a:xfrm>
            <a:prstGeom prst="rect">
              <a:avLst/>
            </a:prstGeom>
            <a:noFill/>
          </p:spPr>
          <p:txBody>
            <a:bodyPr wrap="square" rtlCol="0">
              <a:spAutoFit/>
            </a:bodyPr>
            <a:lstStyle/>
            <a:p>
              <a:pPr algn="ctr"/>
              <a:r>
                <a:rPr lang="en-US" dirty="0" smtClean="0"/>
                <a:t>Midwest</a:t>
              </a:r>
              <a:endParaRPr lang="en-US" dirty="0"/>
            </a:p>
          </p:txBody>
        </p:sp>
        <p:sp>
          <p:nvSpPr>
            <p:cNvPr id="14" name="TextBox 13"/>
            <p:cNvSpPr txBox="1"/>
            <p:nvPr/>
          </p:nvSpPr>
          <p:spPr>
            <a:xfrm>
              <a:off x="533401" y="4523601"/>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15" name="TextBox 14"/>
            <p:cNvSpPr txBox="1"/>
            <p:nvPr/>
          </p:nvSpPr>
          <p:spPr>
            <a:xfrm>
              <a:off x="914400" y="2058888"/>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sp>
        <p:nvSpPr>
          <p:cNvPr id="23" name="TextBox 22"/>
          <p:cNvSpPr txBox="1"/>
          <p:nvPr/>
        </p:nvSpPr>
        <p:spPr>
          <a:xfrm>
            <a:off x="1099066" y="1496067"/>
            <a:ext cx="7663934" cy="369332"/>
          </a:xfrm>
          <a:prstGeom prst="rect">
            <a:avLst/>
          </a:prstGeom>
          <a:noFill/>
        </p:spPr>
        <p:txBody>
          <a:bodyPr wrap="square" rtlCol="0">
            <a:spAutoFit/>
          </a:bodyPr>
          <a:lstStyle/>
          <a:p>
            <a:pPr marL="285750" indent="-285750"/>
            <a:r>
              <a:rPr lang="en-US" dirty="0" smtClean="0"/>
              <a:t>In all regions both </a:t>
            </a:r>
            <a:r>
              <a:rPr lang="en-US" dirty="0"/>
              <a:t>networks are consistent, showing negative or positive biases. </a:t>
            </a:r>
          </a:p>
        </p:txBody>
      </p:sp>
      <p:sp>
        <p:nvSpPr>
          <p:cNvPr id="24" name="TextBox 23"/>
          <p:cNvSpPr txBox="1"/>
          <p:nvPr/>
        </p:nvSpPr>
        <p:spPr>
          <a:xfrm>
            <a:off x="1099066" y="6324600"/>
            <a:ext cx="7663934" cy="400110"/>
          </a:xfrm>
          <a:prstGeom prst="rect">
            <a:avLst/>
          </a:prstGeom>
          <a:noFill/>
        </p:spPr>
        <p:txBody>
          <a:bodyPr wrap="square" rtlCol="0">
            <a:spAutoFit/>
          </a:bodyPr>
          <a:lstStyle/>
          <a:p>
            <a:pPr marL="285750" lvl="1" indent="-285750"/>
            <a:r>
              <a:rPr lang="en-US" dirty="0" smtClean="0"/>
              <a:t>Compared to STN sites: </a:t>
            </a:r>
            <a:r>
              <a:rPr lang="en-US" sz="2000" dirty="0"/>
              <a:t>Good performance</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414"/>
            <a:ext cx="7714488" cy="1143000"/>
          </a:xfrm>
        </p:spPr>
        <p:txBody>
          <a:bodyPr>
            <a:normAutofit/>
          </a:bodyPr>
          <a:lstStyle/>
          <a:p>
            <a:r>
              <a:rPr lang="en-US" sz="2800" dirty="0" smtClean="0">
                <a:latin typeface="Times New Roman" pitchFamily="18" charset="0"/>
                <a:cs typeface="Times New Roman" pitchFamily="18" charset="0"/>
              </a:rPr>
              <a:t>PM</a:t>
            </a:r>
            <a:r>
              <a:rPr lang="en-US" sz="2800" baseline="-250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performance evaluation</a:t>
            </a:r>
          </a:p>
        </p:txBody>
      </p:sp>
      <p:sp>
        <p:nvSpPr>
          <p:cNvPr id="6" name="Slide Number Placeholder 5"/>
          <p:cNvSpPr>
            <a:spLocks noGrp="1"/>
          </p:cNvSpPr>
          <p:nvPr>
            <p:ph type="sldNum" sz="quarter" idx="12"/>
          </p:nvPr>
        </p:nvSpPr>
        <p:spPr/>
        <p:txBody>
          <a:bodyPr/>
          <a:lstStyle/>
          <a:p>
            <a:fld id="{D41BBDB5-297A-4B84-89C8-1EDB2B20F153}" type="slidenum">
              <a:rPr lang="en-US" smtClean="0"/>
              <a:pPr/>
              <a:t>23</a:t>
            </a:fld>
            <a:endParaRPr lang="en-US"/>
          </a:p>
        </p:txBody>
      </p:sp>
      <p:pic>
        <p:nvPicPr>
          <p:cNvPr id="7" name="Picture 2" descr="C:\Users\SinanSousan\Desktop\Proposal_Sinan_Sousan 25.jpg"/>
          <p:cNvPicPr>
            <a:picLocks noChangeAspect="1" noChangeArrowheads="1"/>
          </p:cNvPicPr>
          <p:nvPr/>
        </p:nvPicPr>
        <p:blipFill>
          <a:blip r:embed="rId2" cstate="print"/>
          <a:srcRect l="25362" t="71772" r="51364" b="20619"/>
          <a:stretch>
            <a:fillRect/>
          </a:stretch>
        </p:blipFill>
        <p:spPr bwMode="auto">
          <a:xfrm>
            <a:off x="1662545" y="4800600"/>
            <a:ext cx="3061855" cy="1295400"/>
          </a:xfrm>
          <a:prstGeom prst="rect">
            <a:avLst/>
          </a:prstGeom>
          <a:noFill/>
        </p:spPr>
      </p:pic>
      <p:pic>
        <p:nvPicPr>
          <p:cNvPr id="8" name="Picture 2" descr="C:\Users\SinanSousan\Desktop\Proposal_Sinan_Sousan 25.jpg"/>
          <p:cNvPicPr>
            <a:picLocks noChangeAspect="1" noChangeArrowheads="1"/>
          </p:cNvPicPr>
          <p:nvPr/>
        </p:nvPicPr>
        <p:blipFill>
          <a:blip r:embed="rId2" cstate="print"/>
          <a:srcRect l="60924" t="75545" r="15477" b="14394"/>
          <a:stretch>
            <a:fillRect/>
          </a:stretch>
        </p:blipFill>
        <p:spPr bwMode="auto">
          <a:xfrm>
            <a:off x="5181599" y="4800600"/>
            <a:ext cx="2900363" cy="1600200"/>
          </a:xfrm>
          <a:prstGeom prst="rect">
            <a:avLst/>
          </a:prstGeom>
          <a:noFill/>
        </p:spPr>
      </p:pic>
      <p:pic>
        <p:nvPicPr>
          <p:cNvPr id="11" name="Picture 2" descr="C:\Users\SinanSousan\Documents\My Dropbox\Papers\Final\2nd\SocPlot\Emptysp.tif"/>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6134" t="5614" r="6412"/>
          <a:stretch/>
        </p:blipFill>
        <p:spPr bwMode="auto">
          <a:xfrm>
            <a:off x="6631780" y="-11667"/>
            <a:ext cx="2521948" cy="150255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nvGrpSpPr>
          <p:cNvPr id="3" name="Group 2"/>
          <p:cNvGrpSpPr/>
          <p:nvPr/>
        </p:nvGrpSpPr>
        <p:grpSpPr>
          <a:xfrm>
            <a:off x="533401" y="1981200"/>
            <a:ext cx="5105399" cy="2819400"/>
            <a:chOff x="533401" y="1981200"/>
            <a:chExt cx="5105399" cy="2819400"/>
          </a:xfrm>
        </p:grpSpPr>
        <p:pic>
          <p:nvPicPr>
            <p:cNvPr id="48130" name="Picture 2" descr="C:\Users\SinanSousan\Documents\My Dropbox\Papers\Final\2nd\SocPlot\NorthEast.tif"/>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9173" t="5705" r="5666" b="6754"/>
            <a:stretch/>
          </p:blipFill>
          <p:spPr bwMode="auto">
            <a:xfrm>
              <a:off x="1289509" y="2362200"/>
              <a:ext cx="3739691" cy="21222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9" name="TextBox 8"/>
            <p:cNvSpPr txBox="1"/>
            <p:nvPr/>
          </p:nvSpPr>
          <p:spPr>
            <a:xfrm>
              <a:off x="2133600" y="1981200"/>
              <a:ext cx="1828800" cy="369332"/>
            </a:xfrm>
            <a:prstGeom prst="rect">
              <a:avLst/>
            </a:prstGeom>
            <a:noFill/>
          </p:spPr>
          <p:txBody>
            <a:bodyPr wrap="square" rtlCol="0">
              <a:spAutoFit/>
            </a:bodyPr>
            <a:lstStyle/>
            <a:p>
              <a:pPr algn="ctr"/>
              <a:r>
                <a:rPr lang="en-US" dirty="0" smtClean="0"/>
                <a:t>North East</a:t>
              </a:r>
              <a:endParaRPr lang="en-US" dirty="0"/>
            </a:p>
          </p:txBody>
        </p:sp>
        <p:sp>
          <p:nvSpPr>
            <p:cNvPr id="14" name="TextBox 13"/>
            <p:cNvSpPr txBox="1"/>
            <p:nvPr/>
          </p:nvSpPr>
          <p:spPr>
            <a:xfrm>
              <a:off x="533401" y="4523601"/>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15" name="TextBox 14"/>
            <p:cNvSpPr txBox="1"/>
            <p:nvPr/>
          </p:nvSpPr>
          <p:spPr>
            <a:xfrm>
              <a:off x="914400" y="2058888"/>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grpSp>
        <p:nvGrpSpPr>
          <p:cNvPr id="4" name="Group 16"/>
          <p:cNvGrpSpPr/>
          <p:nvPr/>
        </p:nvGrpSpPr>
        <p:grpSpPr>
          <a:xfrm>
            <a:off x="4610100" y="1981200"/>
            <a:ext cx="5105399" cy="2911733"/>
            <a:chOff x="4610100" y="1981200"/>
            <a:chExt cx="5105399" cy="2911733"/>
          </a:xfrm>
        </p:grpSpPr>
        <p:pic>
          <p:nvPicPr>
            <p:cNvPr id="18" name="Picture 3" descr="C:\Users\SinanSousan\Documents\My Dropbox\Papers\Final\2nd\SocPlot\SouthCentral.tif"/>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10161" t="6457" r="5817" b="6634"/>
            <a:stretch/>
          </p:blipFill>
          <p:spPr bwMode="auto">
            <a:xfrm>
              <a:off x="5424791" y="2438400"/>
              <a:ext cx="3719209" cy="212387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9" name="TextBox 18"/>
            <p:cNvSpPr txBox="1"/>
            <p:nvPr/>
          </p:nvSpPr>
          <p:spPr>
            <a:xfrm>
              <a:off x="6248400" y="2057400"/>
              <a:ext cx="1828800" cy="369332"/>
            </a:xfrm>
            <a:prstGeom prst="rect">
              <a:avLst/>
            </a:prstGeom>
            <a:noFill/>
          </p:spPr>
          <p:txBody>
            <a:bodyPr wrap="square" rtlCol="0">
              <a:spAutoFit/>
            </a:bodyPr>
            <a:lstStyle/>
            <a:p>
              <a:pPr algn="ctr"/>
              <a:r>
                <a:rPr lang="en-US" dirty="0" smtClean="0"/>
                <a:t>South Central</a:t>
              </a:r>
              <a:endParaRPr lang="en-US" dirty="0"/>
            </a:p>
          </p:txBody>
        </p:sp>
        <p:sp>
          <p:nvSpPr>
            <p:cNvPr id="20" name="TextBox 19"/>
            <p:cNvSpPr txBox="1"/>
            <p:nvPr/>
          </p:nvSpPr>
          <p:spPr>
            <a:xfrm>
              <a:off x="4610100" y="4615934"/>
              <a:ext cx="5105399" cy="276999"/>
            </a:xfrm>
            <a:prstGeom prst="rect">
              <a:avLst/>
            </a:prstGeom>
            <a:noFill/>
          </p:spPr>
          <p:txBody>
            <a:bodyPr vert="horz" wrap="square" rtlCol="0">
              <a:spAutoFit/>
            </a:bodyPr>
            <a:lstStyle/>
            <a:p>
              <a:pPr algn="ctr"/>
              <a:r>
                <a:rPr lang="en-US" sz="1200" b="1" dirty="0" smtClean="0"/>
                <a:t>Mean Fractional Bias (FB)</a:t>
              </a:r>
              <a:endParaRPr lang="en-US" sz="1200" b="1" dirty="0"/>
            </a:p>
          </p:txBody>
        </p:sp>
        <p:sp>
          <p:nvSpPr>
            <p:cNvPr id="21" name="TextBox 20"/>
            <p:cNvSpPr txBox="1"/>
            <p:nvPr/>
          </p:nvSpPr>
          <p:spPr>
            <a:xfrm>
              <a:off x="5029200" y="1981200"/>
              <a:ext cx="369332" cy="2741712"/>
            </a:xfrm>
            <a:prstGeom prst="rect">
              <a:avLst/>
            </a:prstGeom>
            <a:noFill/>
          </p:spPr>
          <p:txBody>
            <a:bodyPr vert="vert270" wrap="square" rtlCol="0">
              <a:spAutoFit/>
            </a:bodyPr>
            <a:lstStyle/>
            <a:p>
              <a:pPr algn="ctr"/>
              <a:r>
                <a:rPr lang="en-US" sz="1200" b="1" dirty="0" smtClean="0"/>
                <a:t>Mean Fractional Error (FE)</a:t>
              </a:r>
              <a:endParaRPr lang="en-US" sz="1200" b="1" dirty="0"/>
            </a:p>
          </p:txBody>
        </p:sp>
      </p:grpSp>
      <p:sp>
        <p:nvSpPr>
          <p:cNvPr id="22" name="TextBox 21"/>
          <p:cNvSpPr txBox="1"/>
          <p:nvPr/>
        </p:nvSpPr>
        <p:spPr>
          <a:xfrm>
            <a:off x="1099066" y="6324600"/>
            <a:ext cx="7663934" cy="400110"/>
          </a:xfrm>
          <a:prstGeom prst="rect">
            <a:avLst/>
          </a:prstGeom>
          <a:noFill/>
        </p:spPr>
        <p:txBody>
          <a:bodyPr wrap="square" rtlCol="0">
            <a:spAutoFit/>
          </a:bodyPr>
          <a:lstStyle/>
          <a:p>
            <a:pPr marL="285750" lvl="1" indent="-285750"/>
            <a:r>
              <a:rPr lang="en-US" dirty="0" smtClean="0"/>
              <a:t>Compared to STN sites: </a:t>
            </a:r>
            <a:r>
              <a:rPr lang="en-US" sz="2000" dirty="0" smtClean="0"/>
              <a:t>Average </a:t>
            </a:r>
            <a:r>
              <a:rPr lang="en-US" sz="2000" dirty="0"/>
              <a:t>to excellent performance.</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
            <a:ext cx="7848600" cy="411162"/>
          </a:xfrm>
        </p:spPr>
        <p:txBody>
          <a:bodyPr>
            <a:noAutofit/>
          </a:bodyPr>
          <a:lstStyle/>
          <a:p>
            <a:r>
              <a:rPr lang="en-US" sz="2800" dirty="0">
                <a:latin typeface="Times New Roman" pitchFamily="18" charset="0"/>
                <a:cs typeface="Times New Roman" pitchFamily="18" charset="0"/>
              </a:rPr>
              <a:t>PM</a:t>
            </a:r>
            <a:r>
              <a:rPr lang="en-US" sz="2800" baseline="-25000" dirty="0">
                <a:latin typeface="Times New Roman" pitchFamily="18" charset="0"/>
                <a:cs typeface="Times New Roman" pitchFamily="18" charset="0"/>
              </a:rPr>
              <a:t>2.5</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speciated</a:t>
            </a:r>
            <a:r>
              <a:rPr lang="en-US" sz="2800" dirty="0">
                <a:latin typeface="Times New Roman" pitchFamily="18" charset="0"/>
                <a:cs typeface="Times New Roman" pitchFamily="18" charset="0"/>
              </a:rPr>
              <a:t> performance evaluation</a:t>
            </a:r>
            <a:endParaRPr lang="en-US" sz="2800" dirty="0"/>
          </a:p>
        </p:txBody>
      </p:sp>
      <p:sp>
        <p:nvSpPr>
          <p:cNvPr id="4" name="Slide Number Placeholder 3"/>
          <p:cNvSpPr>
            <a:spLocks noGrp="1"/>
          </p:cNvSpPr>
          <p:nvPr>
            <p:ph type="sldNum" sz="quarter" idx="12"/>
          </p:nvPr>
        </p:nvSpPr>
        <p:spPr/>
        <p:txBody>
          <a:bodyPr/>
          <a:lstStyle/>
          <a:p>
            <a:fld id="{D41BBDB5-297A-4B84-89C8-1EDB2B20F153}" type="slidenum">
              <a:rPr lang="en-US" smtClean="0"/>
              <a:pPr/>
              <a:t>24</a:t>
            </a:fld>
            <a:endParaRPr lang="en-US"/>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613209731"/>
              </p:ext>
            </p:extLst>
          </p:nvPr>
        </p:nvGraphicFramePr>
        <p:xfrm>
          <a:off x="1066800" y="533400"/>
          <a:ext cx="8077199" cy="5333999"/>
        </p:xfrm>
        <a:graphic>
          <a:graphicData uri="http://schemas.openxmlformats.org/drawingml/2006/table">
            <a:tbl>
              <a:tblPr firstRow="1" bandRow="1">
                <a:tableStyleId>{5C22544A-7EE6-4342-B048-85BDC9FD1C3A}</a:tableStyleId>
              </a:tblPr>
              <a:tblGrid>
                <a:gridCol w="1320311"/>
                <a:gridCol w="3717942"/>
                <a:gridCol w="3038946"/>
              </a:tblGrid>
              <a:tr h="658327">
                <a:tc>
                  <a:txBody>
                    <a:bodyPr/>
                    <a:lstStyle/>
                    <a:p>
                      <a:pPr algn="ctr"/>
                      <a:r>
                        <a:rPr lang="en-US" dirty="0" smtClean="0"/>
                        <a:t>Species</a:t>
                      </a:r>
                      <a:endParaRPr lang="en-US" dirty="0"/>
                    </a:p>
                  </a:txBody>
                  <a:tcPr/>
                </a:tc>
                <a:tc>
                  <a:txBody>
                    <a:bodyPr/>
                    <a:lstStyle/>
                    <a:p>
                      <a:pPr algn="ctr"/>
                      <a:r>
                        <a:rPr lang="en-US" dirty="0" smtClean="0"/>
                        <a:t>Key performance</a:t>
                      </a:r>
                      <a:endParaRPr lang="en-US" dirty="0"/>
                    </a:p>
                  </a:txBody>
                  <a:tcPr/>
                </a:tc>
                <a:tc>
                  <a:txBody>
                    <a:bodyPr/>
                    <a:lstStyle/>
                    <a:p>
                      <a:pPr algn="ctr"/>
                      <a:r>
                        <a:rPr lang="en-US" dirty="0" smtClean="0"/>
                        <a:t>Possible Causes</a:t>
                      </a:r>
                      <a:endParaRPr lang="en-US" dirty="0"/>
                    </a:p>
                  </a:txBody>
                  <a:tcPr/>
                </a:tc>
              </a:tr>
              <a:tr h="877392">
                <a:tc>
                  <a:txBody>
                    <a:bodyPr/>
                    <a:lstStyle/>
                    <a:p>
                      <a:r>
                        <a:rPr lang="en-US" dirty="0" smtClean="0"/>
                        <a:t>Sulfate</a:t>
                      </a:r>
                      <a:endParaRPr lang="en-US" dirty="0"/>
                    </a:p>
                  </a:txBody>
                  <a:tcPr/>
                </a:tc>
                <a:tc>
                  <a:txBody>
                    <a:bodyPr/>
                    <a:lstStyle/>
                    <a:p>
                      <a:pPr marL="465138" indent="-465138"/>
                      <a:r>
                        <a:rPr lang="en-US" sz="1200" b="1" u="none" dirty="0" smtClean="0"/>
                        <a:t>Winter</a:t>
                      </a:r>
                      <a:r>
                        <a:rPr lang="en-US" sz="1200" dirty="0" smtClean="0"/>
                        <a:t>: Good performance</a:t>
                      </a:r>
                    </a:p>
                    <a:p>
                      <a:pPr marL="465138" indent="-465138"/>
                      <a:r>
                        <a:rPr lang="en-US" sz="1200" b="1" u="none" dirty="0" smtClean="0"/>
                        <a:t>Spring and Summer.</a:t>
                      </a:r>
                      <a:r>
                        <a:rPr lang="en-US" sz="1200" dirty="0" smtClean="0"/>
                        <a:t> Average performance</a:t>
                      </a:r>
                    </a:p>
                    <a:p>
                      <a:pPr marL="465138" indent="-465138"/>
                      <a:r>
                        <a:rPr lang="en-US" sz="1200" b="1" u="none" dirty="0" smtClean="0"/>
                        <a:t>Fall:</a:t>
                      </a:r>
                      <a:r>
                        <a:rPr lang="en-US" sz="1200" dirty="0" smtClean="0"/>
                        <a:t> Good to Average.  </a:t>
                      </a:r>
                    </a:p>
                    <a:p>
                      <a:pPr marL="465138" indent="-465138"/>
                      <a:r>
                        <a:rPr lang="en-US" sz="1200" b="1" u="none" dirty="0" smtClean="0"/>
                        <a:t>Regions </a:t>
                      </a:r>
                      <a:r>
                        <a:rPr lang="en-US" sz="1200" dirty="0" smtClean="0"/>
                        <a:t>(all accept Pacific): Good-Average</a:t>
                      </a:r>
                    </a:p>
                  </a:txBody>
                  <a:tcPr/>
                </a:tc>
                <a:tc>
                  <a:txBody>
                    <a:bodyPr/>
                    <a:lstStyle/>
                    <a:p>
                      <a:r>
                        <a:rPr kumimoji="0" lang="en-US" sz="1200" kern="1200" dirty="0" smtClean="0">
                          <a:solidFill>
                            <a:schemeClr val="dk1"/>
                          </a:solidFill>
                          <a:latin typeface="+mn-lt"/>
                          <a:ea typeface="+mn-ea"/>
                          <a:cs typeface="+mn-cs"/>
                        </a:rPr>
                        <a:t>biases could be due to the chemical equilibrium partitioning of sulfate, aqueous sulfuric acid and gaseous SO</a:t>
                      </a:r>
                      <a:r>
                        <a:rPr kumimoji="0" lang="en-US" sz="1200" kern="1200" baseline="-25000" dirty="0" smtClean="0">
                          <a:solidFill>
                            <a:schemeClr val="dk1"/>
                          </a:solidFill>
                          <a:latin typeface="+mn-lt"/>
                          <a:ea typeface="+mn-ea"/>
                          <a:cs typeface="+mn-cs"/>
                        </a:rPr>
                        <a:t>2</a:t>
                      </a:r>
                      <a:r>
                        <a:rPr kumimoji="0" lang="en-US" sz="1200" kern="1200" baseline="30000" dirty="0" smtClean="0">
                          <a:solidFill>
                            <a:schemeClr val="dk1"/>
                          </a:solidFill>
                          <a:latin typeface="times (Body)"/>
                          <a:ea typeface="+mn-ea"/>
                          <a:cs typeface="+mn-cs"/>
                        </a:rPr>
                        <a:t>1</a:t>
                      </a:r>
                      <a:r>
                        <a:rPr kumimoji="0" lang="en-US" sz="1200" kern="1200" baseline="0" dirty="0" smtClean="0">
                          <a:solidFill>
                            <a:schemeClr val="dk1"/>
                          </a:solidFill>
                          <a:latin typeface="times (Body)"/>
                          <a:ea typeface="+mn-ea"/>
                          <a:cs typeface="+mn-cs"/>
                        </a:rPr>
                        <a:t>.</a:t>
                      </a:r>
                      <a:endParaRPr kumimoji="0" lang="en-US" sz="1200" kern="1200" baseline="0" dirty="0">
                        <a:solidFill>
                          <a:schemeClr val="dk1"/>
                        </a:solidFill>
                        <a:latin typeface="times (Body)"/>
                        <a:ea typeface="+mn-ea"/>
                        <a:cs typeface="+mn-cs"/>
                      </a:endParaRPr>
                    </a:p>
                  </a:txBody>
                  <a:tcPr/>
                </a:tc>
              </a:tr>
              <a:tr h="1364832">
                <a:tc>
                  <a:txBody>
                    <a:bodyPr/>
                    <a:lstStyle/>
                    <a:p>
                      <a:r>
                        <a:rPr lang="en-US" dirty="0" smtClean="0"/>
                        <a:t>Nitrate</a:t>
                      </a:r>
                      <a:endParaRPr lang="en-US" dirty="0"/>
                    </a:p>
                  </a:txBody>
                  <a:tcPr/>
                </a:tc>
                <a:tc>
                  <a:txBody>
                    <a:bodyPr/>
                    <a:lstStyle/>
                    <a:p>
                      <a:pPr marL="465138" marR="0" indent="-465138" algn="l" defTabSz="914400" rtl="0" eaLnBrk="1" fontAlgn="auto" latinLnBrk="0" hangingPunct="1">
                        <a:lnSpc>
                          <a:spcPct val="100000"/>
                        </a:lnSpc>
                        <a:spcBef>
                          <a:spcPts val="0"/>
                        </a:spcBef>
                        <a:spcAft>
                          <a:spcPts val="0"/>
                        </a:spcAft>
                        <a:buClrTx/>
                        <a:buSzTx/>
                        <a:buFontTx/>
                        <a:buNone/>
                        <a:tabLst/>
                        <a:defRPr/>
                      </a:pPr>
                      <a:r>
                        <a:rPr lang="en-US" sz="1200" b="1" u="none" dirty="0" smtClean="0"/>
                        <a:t>Pacific and Mountain regions</a:t>
                      </a:r>
                      <a:r>
                        <a:rPr lang="en-US" sz="1200" dirty="0" smtClean="0"/>
                        <a:t>:</a:t>
                      </a:r>
                      <a:r>
                        <a:rPr lang="en-US" sz="1200" baseline="0" dirty="0" smtClean="0"/>
                        <a:t> </a:t>
                      </a:r>
                      <a:r>
                        <a:rPr lang="en-US" sz="1200" dirty="0" smtClean="0"/>
                        <a:t>Problematic</a:t>
                      </a:r>
                    </a:p>
                    <a:p>
                      <a:pPr marL="465138" indent="-465138"/>
                      <a:r>
                        <a:rPr lang="en-US" sz="1200" b="1" u="none" dirty="0" smtClean="0"/>
                        <a:t>Central and East parts of U.S. (urban) :</a:t>
                      </a:r>
                      <a:r>
                        <a:rPr lang="en-US" sz="1200" u="sng" dirty="0" smtClean="0"/>
                        <a:t> </a:t>
                      </a:r>
                    </a:p>
                    <a:p>
                      <a:pPr marL="465138" indent="-465138"/>
                      <a:r>
                        <a:rPr lang="en-US" sz="1200" dirty="0" smtClean="0"/>
                        <a:t>          </a:t>
                      </a:r>
                      <a:r>
                        <a:rPr lang="en-US" sz="1200" baseline="0" dirty="0" smtClean="0"/>
                        <a:t> </a:t>
                      </a:r>
                      <a:r>
                        <a:rPr lang="en-US" sz="1200" dirty="0" smtClean="0"/>
                        <a:t>Excellent to Average, </a:t>
                      </a:r>
                    </a:p>
                    <a:p>
                      <a:pPr marL="465138" indent="-465138"/>
                      <a:r>
                        <a:rPr lang="en-US" sz="1200" b="1" u="none" dirty="0" smtClean="0"/>
                        <a:t>Over the U.S:</a:t>
                      </a:r>
                      <a:r>
                        <a:rPr lang="en-US" sz="1200" u="sng" dirty="0" smtClean="0"/>
                        <a:t> </a:t>
                      </a:r>
                      <a:r>
                        <a:rPr lang="en-US" sz="1200" dirty="0" smtClean="0"/>
                        <a:t> Modeled nitrate has a better</a:t>
                      </a:r>
                      <a:r>
                        <a:rPr lang="en-US" sz="1200" baseline="0" dirty="0" smtClean="0"/>
                        <a:t> </a:t>
                      </a:r>
                      <a:r>
                        <a:rPr lang="en-US" sz="1200" dirty="0" smtClean="0"/>
                        <a:t>performance in urban areas from rural parts. </a:t>
                      </a:r>
                      <a:r>
                        <a:rPr lang="en-US" sz="18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dk1"/>
                          </a:solidFill>
                          <a:latin typeface="+mn-lt"/>
                          <a:ea typeface="+mn-ea"/>
                          <a:cs typeface="+mn-cs"/>
                        </a:rPr>
                        <a:t>Differences between measured nitrate aerosol and modeled nitrate aerosol could be potentially caused by both measurement and model errors on total ammonia and sulfate</a:t>
                      </a:r>
                      <a:r>
                        <a:rPr kumimoji="0" lang="en-US" sz="1200" kern="1200" baseline="30000" dirty="0" smtClean="0">
                          <a:solidFill>
                            <a:schemeClr val="dk1"/>
                          </a:solidFill>
                          <a:latin typeface="+mn-lt"/>
                          <a:ea typeface="+mn-ea"/>
                          <a:cs typeface="+mn-cs"/>
                        </a:rPr>
                        <a:t>2</a:t>
                      </a:r>
                      <a:r>
                        <a:rPr kumimoji="0" lang="en-US" sz="1200" kern="1200" dirty="0" smtClean="0">
                          <a:solidFill>
                            <a:schemeClr val="dk1"/>
                          </a:solidFill>
                          <a:latin typeface="+mn-lt"/>
                          <a:ea typeface="+mn-ea"/>
                          <a:cs typeface="+mn-cs"/>
                        </a:rPr>
                        <a:t>. </a:t>
                      </a:r>
                    </a:p>
                    <a:p>
                      <a:endParaRPr lang="en-US" dirty="0"/>
                    </a:p>
                  </a:txBody>
                  <a:tcPr/>
                </a:tc>
              </a:tr>
              <a:tr h="877392">
                <a:tc>
                  <a:txBody>
                    <a:bodyPr/>
                    <a:lstStyle/>
                    <a:p>
                      <a:r>
                        <a:rPr lang="en-US" dirty="0" smtClean="0"/>
                        <a:t>Organic Carbon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dk1"/>
                          </a:solidFill>
                          <a:latin typeface="+mn-lt"/>
                          <a:ea typeface="+mn-ea"/>
                          <a:cs typeface="+mn-cs"/>
                        </a:rPr>
                        <a:t>Summer</a:t>
                      </a:r>
                      <a:r>
                        <a:rPr kumimoji="0" lang="en-US" sz="1200" kern="1200" dirty="0" smtClean="0">
                          <a:solidFill>
                            <a:schemeClr val="dk1"/>
                          </a:solidFill>
                          <a:latin typeface="+mn-lt"/>
                          <a:ea typeface="+mn-ea"/>
                          <a:cs typeface="+mn-cs"/>
                        </a:rPr>
                        <a:t>: Problematic for the whole U.S. (except for the Pacific and rural areas at the Mountain region)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dk1"/>
                          </a:solidFill>
                          <a:latin typeface="+mn-lt"/>
                          <a:ea typeface="+mn-ea"/>
                          <a:cs typeface="+mn-cs"/>
                        </a:rPr>
                        <a:t>Spring and Fall</a:t>
                      </a:r>
                      <a:r>
                        <a:rPr kumimoji="0" lang="en-US" sz="1200" kern="1200" dirty="0" smtClean="0">
                          <a:solidFill>
                            <a:schemeClr val="dk1"/>
                          </a:solidFill>
                          <a:latin typeface="+mn-lt"/>
                          <a:ea typeface="+mn-ea"/>
                          <a:cs typeface="+mn-cs"/>
                        </a:rPr>
                        <a:t>: Excellent to Average,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smtClean="0">
                          <a:solidFill>
                            <a:schemeClr val="dk1"/>
                          </a:solidFill>
                          <a:latin typeface="+mn-lt"/>
                          <a:ea typeface="+mn-ea"/>
                          <a:cs typeface="+mn-cs"/>
                        </a:rPr>
                        <a:t>Winter</a:t>
                      </a:r>
                      <a:r>
                        <a:rPr kumimoji="0" lang="en-US" sz="1200" kern="1200" dirty="0" smtClean="0">
                          <a:solidFill>
                            <a:schemeClr val="dk1"/>
                          </a:solidFill>
                          <a:latin typeface="+mn-lt"/>
                          <a:ea typeface="+mn-ea"/>
                          <a:cs typeface="+mn-cs"/>
                        </a:rPr>
                        <a:t>: variable. </a:t>
                      </a:r>
                    </a:p>
                  </a:txBody>
                  <a:tcPr/>
                </a:tc>
                <a:tc>
                  <a:txBody>
                    <a:bodyPr/>
                    <a:lstStyle/>
                    <a:p>
                      <a:r>
                        <a:rPr kumimoji="0" lang="en-US" sz="1200" kern="1200" dirty="0" smtClean="0">
                          <a:solidFill>
                            <a:schemeClr val="dk1"/>
                          </a:solidFill>
                          <a:latin typeface="+mn-lt"/>
                          <a:ea typeface="+mn-ea"/>
                          <a:cs typeface="+mn-cs"/>
                        </a:rPr>
                        <a:t>Underestimation of secondary organic carbon from isoprene oxidation</a:t>
                      </a:r>
                      <a:r>
                        <a:rPr kumimoji="0" lang="en-US" sz="1200" kern="1200" baseline="30000" dirty="0" smtClean="0">
                          <a:solidFill>
                            <a:schemeClr val="dk1"/>
                          </a:solidFill>
                          <a:latin typeface="+mn-lt"/>
                          <a:ea typeface="+mn-ea"/>
                          <a:cs typeface="+mn-cs"/>
                        </a:rPr>
                        <a:t>3</a:t>
                      </a:r>
                      <a:r>
                        <a:rPr kumimoji="0" lang="en-US" sz="1200" kern="1200" dirty="0" smtClean="0">
                          <a:solidFill>
                            <a:schemeClr val="dk1"/>
                          </a:solidFill>
                          <a:latin typeface="+mn-lt"/>
                          <a:ea typeface="+mn-ea"/>
                          <a:cs typeface="+mn-cs"/>
                        </a:rPr>
                        <a:t>.</a:t>
                      </a:r>
                      <a:endParaRPr kumimoji="0" lang="en-US" sz="1200" kern="1200" dirty="0">
                        <a:solidFill>
                          <a:schemeClr val="dk1"/>
                        </a:solidFill>
                        <a:latin typeface="+mn-lt"/>
                        <a:ea typeface="+mn-ea"/>
                        <a:cs typeface="+mn-cs"/>
                      </a:endParaRPr>
                    </a:p>
                  </a:txBody>
                  <a:tcPr/>
                </a:tc>
              </a:tr>
              <a:tr h="877392">
                <a:tc>
                  <a:txBody>
                    <a:bodyPr/>
                    <a:lstStyle/>
                    <a:p>
                      <a:r>
                        <a:rPr lang="en-US" dirty="0" smtClean="0"/>
                        <a:t>Elemental</a:t>
                      </a:r>
                      <a:r>
                        <a:rPr lang="en-US" baseline="0" dirty="0" smtClean="0"/>
                        <a:t> Carbon</a:t>
                      </a:r>
                      <a:endParaRPr lang="en-US" dirty="0"/>
                    </a:p>
                  </a:txBody>
                  <a:tcPr/>
                </a:tc>
                <a:tc>
                  <a:txBody>
                    <a:bodyPr/>
                    <a:lstStyle/>
                    <a:p>
                      <a:r>
                        <a:rPr lang="en-US" sz="1200" b="1" dirty="0" smtClean="0"/>
                        <a:t>Urban areas in U.S.</a:t>
                      </a:r>
                      <a:r>
                        <a:rPr lang="en-US" sz="1200" dirty="0" smtClean="0"/>
                        <a:t>: excellent (except Mountain region). </a:t>
                      </a:r>
                    </a:p>
                    <a:p>
                      <a:r>
                        <a:rPr lang="en-US" sz="1200" b="1" dirty="0" smtClean="0"/>
                        <a:t>All regions (rural areas) and seasons</a:t>
                      </a:r>
                      <a:r>
                        <a:rPr lang="en-US" sz="1200" dirty="0" smtClean="0"/>
                        <a:t>:</a:t>
                      </a:r>
                      <a:r>
                        <a:rPr lang="en-US" sz="1200" baseline="0" dirty="0" smtClean="0"/>
                        <a:t> </a:t>
                      </a:r>
                      <a:r>
                        <a:rPr lang="en-US" sz="1200" dirty="0" smtClean="0"/>
                        <a:t>excellent to average</a:t>
                      </a:r>
                      <a:endParaRPr lang="en-US" sz="1200" dirty="0"/>
                    </a:p>
                  </a:txBody>
                  <a:tcPr/>
                </a:tc>
                <a:tc>
                  <a:txBody>
                    <a:bodyPr/>
                    <a:lstStyle/>
                    <a:p>
                      <a:r>
                        <a:rPr lang="en-US" sz="1200" dirty="0" smtClean="0"/>
                        <a:t>Accurate representation of soot in the emission inventory that is measured at urban areas.</a:t>
                      </a:r>
                      <a:endParaRPr kumimoji="0" lang="en-US" sz="1200" kern="1200" dirty="0">
                        <a:solidFill>
                          <a:schemeClr val="dk1"/>
                        </a:solidFill>
                        <a:latin typeface="+mn-lt"/>
                        <a:ea typeface="+mn-ea"/>
                        <a:cs typeface="+mn-cs"/>
                      </a:endParaRPr>
                    </a:p>
                  </a:txBody>
                  <a:tcPr/>
                </a:tc>
              </a:tr>
              <a:tr h="678664">
                <a:tc>
                  <a:txBody>
                    <a:bodyPr/>
                    <a:lstStyle/>
                    <a:p>
                      <a:r>
                        <a:rPr lang="en-US" dirty="0" smtClean="0"/>
                        <a:t>Ammonium</a:t>
                      </a:r>
                      <a:endParaRPr lang="en-US" dirty="0"/>
                    </a:p>
                  </a:txBody>
                  <a:tcPr/>
                </a:tc>
                <a:tc>
                  <a:txBody>
                    <a:bodyPr/>
                    <a:lstStyle/>
                    <a:p>
                      <a:r>
                        <a:rPr lang="en-US" sz="1200" dirty="0" smtClean="0"/>
                        <a:t>Excellent to average estimations of ammonium concentrations</a:t>
                      </a:r>
                      <a:endParaRPr lang="en-US" sz="1200" dirty="0"/>
                    </a:p>
                  </a:txBody>
                  <a:tcPr/>
                </a:tc>
                <a:tc>
                  <a:txBody>
                    <a:bodyPr/>
                    <a:lstStyle/>
                    <a:p>
                      <a:r>
                        <a:rPr lang="en-US" sz="1200" dirty="0" smtClean="0"/>
                        <a:t>Agrees with previous studies</a:t>
                      </a:r>
                      <a:r>
                        <a:rPr lang="en-US" sz="1200" baseline="30000" dirty="0" smtClean="0">
                          <a:latin typeface="Times New Roman" pitchFamily="18" charset="0"/>
                          <a:cs typeface="Times New Roman" pitchFamily="18" charset="0"/>
                        </a:rPr>
                        <a:t>1,4</a:t>
                      </a:r>
                      <a:endParaRPr kumimoji="0" lang="en-US" sz="1200" kern="1200" dirty="0">
                        <a:solidFill>
                          <a:schemeClr val="dk1"/>
                        </a:solidFill>
                        <a:latin typeface="+mn-lt"/>
                        <a:ea typeface="+mn-ea"/>
                        <a:cs typeface="+mn-cs"/>
                      </a:endParaRPr>
                    </a:p>
                  </a:txBody>
                  <a:tcPr/>
                </a:tc>
              </a:tr>
            </a:tbl>
          </a:graphicData>
        </a:graphic>
      </p:graphicFrame>
      <p:sp>
        <p:nvSpPr>
          <p:cNvPr id="6" name="Rectangle 1"/>
          <p:cNvSpPr>
            <a:spLocks/>
          </p:cNvSpPr>
          <p:nvPr/>
        </p:nvSpPr>
        <p:spPr bwMode="auto">
          <a:xfrm>
            <a:off x="1051560" y="5943600"/>
            <a:ext cx="8001000" cy="914400"/>
          </a:xfrm>
          <a:prstGeom prst="rect">
            <a:avLst/>
          </a:prstGeom>
          <a:noFill/>
          <a:ln w="12700">
            <a:noFill/>
            <a:miter lim="800000"/>
            <a:headEnd/>
            <a:tailEnd/>
          </a:ln>
        </p:spPr>
        <p:txBody>
          <a:bodyPr lIns="0" tIns="0" rIns="0" bIns="0" anchor="ctr"/>
          <a:lstStyle/>
          <a:p>
            <a:pPr marL="192024" indent="-192024"/>
            <a:r>
              <a:rPr lang="en-US" sz="800" b="1" baseline="30000" dirty="0" smtClean="0">
                <a:latin typeface="Helvetica" pitchFamily="34" charset="0"/>
                <a:cs typeface="Helvetica" pitchFamily="34" charset="0"/>
                <a:sym typeface="Helvetica" pitchFamily="34" charset="0"/>
              </a:rPr>
              <a:t>1</a:t>
            </a:r>
            <a:r>
              <a:rPr lang="en-US" sz="800" b="1" dirty="0" smtClean="0">
                <a:latin typeface="Helvetica" pitchFamily="34" charset="0"/>
                <a:cs typeface="Helvetica" pitchFamily="34" charset="0"/>
                <a:sym typeface="Helvetica" pitchFamily="34" charset="0"/>
              </a:rPr>
              <a:t>SPAK, S.N. AND HOLLOWAY, T. 2009. Seasonality of </a:t>
            </a:r>
            <a:r>
              <a:rPr lang="en-US" sz="800" b="1" dirty="0" err="1" smtClean="0">
                <a:latin typeface="Helvetica" pitchFamily="34" charset="0"/>
                <a:cs typeface="Helvetica" pitchFamily="34" charset="0"/>
                <a:sym typeface="Helvetica" pitchFamily="34" charset="0"/>
              </a:rPr>
              <a:t>speciated</a:t>
            </a:r>
            <a:r>
              <a:rPr lang="en-US" sz="800" b="1" dirty="0" smtClean="0">
                <a:latin typeface="Helvetica" pitchFamily="34" charset="0"/>
                <a:cs typeface="Helvetica" pitchFamily="34" charset="0"/>
                <a:sym typeface="Helvetica" pitchFamily="34" charset="0"/>
              </a:rPr>
              <a:t> aerosol transport over the Great Lakes region. Journal of Geophysical Research-Atmospheres 114</a:t>
            </a:r>
          </a:p>
          <a:p>
            <a:pPr marL="192024" indent="-192024"/>
            <a:r>
              <a:rPr lang="en-US" sz="800" b="1" baseline="30000" dirty="0" smtClean="0">
                <a:latin typeface="Helvetica" pitchFamily="34" charset="0"/>
                <a:cs typeface="Helvetica" pitchFamily="34" charset="0"/>
                <a:sym typeface="Helvetica" pitchFamily="34" charset="0"/>
              </a:rPr>
              <a:t>2</a:t>
            </a:r>
            <a:r>
              <a:rPr lang="en-US" sz="800" b="1" dirty="0" smtClean="0">
                <a:latin typeface="Helvetica" pitchFamily="34" charset="0"/>
                <a:cs typeface="Helvetica" pitchFamily="34" charset="0"/>
                <a:sym typeface="Helvetica" pitchFamily="34" charset="0"/>
              </a:rPr>
              <a:t>YU</a:t>
            </a:r>
            <a:r>
              <a:rPr lang="en-US" sz="800" b="1" dirty="0">
                <a:latin typeface="Helvetica" pitchFamily="34" charset="0"/>
                <a:cs typeface="Helvetica" pitchFamily="34" charset="0"/>
                <a:sym typeface="Helvetica" pitchFamily="34" charset="0"/>
              </a:rPr>
              <a:t>, S., DENNIS, et al., 2005. An assessment of the ability of three-dimensional air quality models with current thermodynamic equilibrium models to predict aerosol NO3. J. </a:t>
            </a:r>
            <a:r>
              <a:rPr lang="en-US" sz="800" b="1" dirty="0" err="1">
                <a:latin typeface="Helvetica" pitchFamily="34" charset="0"/>
                <a:cs typeface="Helvetica" pitchFamily="34" charset="0"/>
                <a:sym typeface="Helvetica" pitchFamily="34" charset="0"/>
              </a:rPr>
              <a:t>Geophys</a:t>
            </a:r>
            <a:r>
              <a:rPr lang="en-US" sz="800" b="1" dirty="0">
                <a:latin typeface="Helvetica" pitchFamily="34" charset="0"/>
                <a:cs typeface="Helvetica" pitchFamily="34" charset="0"/>
                <a:sym typeface="Helvetica" pitchFamily="34" charset="0"/>
              </a:rPr>
              <a:t>. Res. 110, D07S13.</a:t>
            </a:r>
          </a:p>
          <a:p>
            <a:pPr marL="192024" indent="-192024"/>
            <a:r>
              <a:rPr lang="en-US" sz="800" b="1" baseline="30000" dirty="0" smtClean="0">
                <a:latin typeface="Helvetica" pitchFamily="34" charset="0"/>
                <a:cs typeface="Helvetica" pitchFamily="34" charset="0"/>
              </a:rPr>
              <a:t>3</a:t>
            </a:r>
            <a:r>
              <a:rPr lang="en-US" sz="800" b="1" dirty="0" smtClean="0">
                <a:latin typeface="Helvetica" pitchFamily="34" charset="0"/>
                <a:cs typeface="Helvetica" pitchFamily="34" charset="0"/>
              </a:rPr>
              <a:t>YU</a:t>
            </a:r>
            <a:r>
              <a:rPr lang="en-US" sz="800" b="1" dirty="0">
                <a:latin typeface="Helvetica" pitchFamily="34" charset="0"/>
                <a:cs typeface="Helvetica" pitchFamily="34" charset="0"/>
              </a:rPr>
              <a:t>, </a:t>
            </a:r>
            <a:r>
              <a:rPr lang="en-US" sz="800" b="1" dirty="0" smtClean="0">
                <a:latin typeface="Helvetica" pitchFamily="34" charset="0"/>
                <a:cs typeface="Helvetica" pitchFamily="34" charset="0"/>
              </a:rPr>
              <a:t>S, et al., </a:t>
            </a:r>
            <a:r>
              <a:rPr lang="en-US" sz="800" b="1" dirty="0">
                <a:latin typeface="Helvetica" pitchFamily="34" charset="0"/>
                <a:cs typeface="Helvetica" pitchFamily="34" charset="0"/>
              </a:rPr>
              <a:t>2007. Seasonal and regional variations of primary and secondary organic aerosols over the Continental United States: Semi-empirical estimates and model evaluation. Environmental Science &amp; Technology 41, 4690-4697. </a:t>
            </a:r>
            <a:endParaRPr lang="en-US" sz="800" b="1" dirty="0" smtClean="0">
              <a:latin typeface="Helvetica" pitchFamily="34" charset="0"/>
              <a:cs typeface="Helvetica" pitchFamily="34" charset="0"/>
            </a:endParaRPr>
          </a:p>
          <a:p>
            <a:pPr marL="192024" indent="-192024"/>
            <a:r>
              <a:rPr lang="en-US" sz="800" b="1" baseline="30000" dirty="0" smtClean="0">
                <a:latin typeface="Helvetica" pitchFamily="34" charset="0"/>
                <a:cs typeface="Helvetica" pitchFamily="34" charset="0"/>
                <a:sym typeface="Helvetica" pitchFamily="34" charset="0"/>
              </a:rPr>
              <a:t>4</a:t>
            </a:r>
            <a:r>
              <a:rPr lang="en-US" sz="800" b="1" dirty="0" smtClean="0">
                <a:latin typeface="Helvetica" pitchFamily="34" charset="0"/>
                <a:cs typeface="Helvetica" pitchFamily="34" charset="0"/>
                <a:sym typeface="Helvetica" pitchFamily="34" charset="0"/>
              </a:rPr>
              <a:t>MORRIS</a:t>
            </a:r>
            <a:r>
              <a:rPr lang="en-US" sz="800" b="1" dirty="0">
                <a:latin typeface="Helvetica" pitchFamily="34" charset="0"/>
                <a:cs typeface="Helvetica" pitchFamily="34" charset="0"/>
                <a:sym typeface="Helvetica" pitchFamily="34" charset="0"/>
              </a:rPr>
              <a:t>, et al. 2005. Preliminary evaluation of the community </a:t>
            </a:r>
            <a:r>
              <a:rPr lang="en-US" sz="800" b="1" dirty="0" err="1">
                <a:latin typeface="Helvetica" pitchFamily="34" charset="0"/>
                <a:cs typeface="Helvetica" pitchFamily="34" charset="0"/>
                <a:sym typeface="Helvetica" pitchFamily="34" charset="0"/>
              </a:rPr>
              <a:t>multiscale</a:t>
            </a:r>
            <a:r>
              <a:rPr lang="en-US" sz="800" b="1" dirty="0">
                <a:latin typeface="Helvetica" pitchFamily="34" charset="0"/>
                <a:cs typeface="Helvetica" pitchFamily="34" charset="0"/>
                <a:sym typeface="Helvetica" pitchFamily="34" charset="0"/>
              </a:rPr>
              <a:t> air, quality model for 2002 over the southeastern United States. Journal of the Air &amp; Waste Management Association 55, 1694-1708</a:t>
            </a:r>
          </a:p>
          <a:p>
            <a:pPr marL="192024" indent="-192024"/>
            <a:endParaRPr lang="en-US" sz="800" b="1" dirty="0">
              <a:latin typeface="Helvetica" pitchFamily="34" charset="0"/>
              <a:cs typeface="Helvetica" pitchFamily="34" charset="0"/>
              <a:sym typeface="Helvetica"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4036507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066800" y="0"/>
            <a:ext cx="8077200" cy="838200"/>
          </a:xfrm>
          <a:prstGeom prst="rect">
            <a:avLst/>
          </a:prstGeom>
        </p:spPr>
        <p:txBody>
          <a:bodyPr anchor="b">
            <a:noAutofit/>
          </a:bodyPr>
          <a:lstStyle/>
          <a:p>
            <a:pPr marL="0" marR="0" lvl="2"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AOD correlation between model and observation</a:t>
            </a:r>
          </a:p>
        </p:txBody>
      </p:sp>
      <p:pic>
        <p:nvPicPr>
          <p:cNvPr id="16" name="Picture 15" descr="C:\Users\SinanSousan\Documents\My Dropbox\Results\june_24\TimeBONDVILLE-ILMay.png"/>
          <p:cNvPicPr/>
          <p:nvPr/>
        </p:nvPicPr>
        <p:blipFill>
          <a:blip r:embed="rId3" cstate="print"/>
          <a:srcRect/>
          <a:stretch>
            <a:fillRect/>
          </a:stretch>
        </p:blipFill>
        <p:spPr bwMode="auto">
          <a:xfrm>
            <a:off x="1066800" y="1066800"/>
            <a:ext cx="7391400"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41BBDB5-297A-4B84-89C8-1EDB2B20F153}" type="slidenum">
              <a:rPr lang="en-US" smtClean="0"/>
              <a:pPr/>
              <a:t>25</a:t>
            </a:fld>
            <a:endParaRPr lang="en-US"/>
          </a:p>
        </p:txBody>
      </p:sp>
      <p:sp>
        <p:nvSpPr>
          <p:cNvPr id="2" name="Rectangle 1"/>
          <p:cNvSpPr/>
          <p:nvPr/>
        </p:nvSpPr>
        <p:spPr>
          <a:xfrm>
            <a:off x="3429000" y="1676400"/>
            <a:ext cx="4572000" cy="2031325"/>
          </a:xfrm>
          <a:prstGeom prst="rect">
            <a:avLst/>
          </a:prstGeom>
        </p:spPr>
        <p:txBody>
          <a:bodyPr>
            <a:spAutoFit/>
          </a:bodyPr>
          <a:lstStyle/>
          <a:p>
            <a:pPr marL="465138" indent="-465138"/>
            <a:r>
              <a:rPr lang="en-US" dirty="0" smtClean="0"/>
              <a:t>	</a:t>
            </a:r>
            <a:r>
              <a:rPr lang="en-US" b="1" dirty="0" smtClean="0"/>
              <a:t>This is caused by low prior AOD values for case-b.</a:t>
            </a:r>
          </a:p>
          <a:p>
            <a:pPr marL="739458" lvl="1" indent="-465138"/>
            <a:r>
              <a:rPr lang="en-US" dirty="0" smtClean="0"/>
              <a:t>	the </a:t>
            </a:r>
            <a:r>
              <a:rPr lang="en-US" dirty="0"/>
              <a:t>prior AOD difference is 60%</a:t>
            </a:r>
            <a:r>
              <a:rPr lang="en-US" dirty="0" smtClean="0"/>
              <a:t>, lower in case </a:t>
            </a:r>
            <a:r>
              <a:rPr lang="en-US" dirty="0" err="1" smtClean="0"/>
              <a:t>b</a:t>
            </a:r>
            <a:r>
              <a:rPr lang="en-US" dirty="0" smtClean="0"/>
              <a:t> </a:t>
            </a:r>
            <a:r>
              <a:rPr lang="en-US" dirty="0"/>
              <a:t>causing the scaling factor to </a:t>
            </a:r>
            <a:r>
              <a:rPr lang="en-US"/>
              <a:t>be </a:t>
            </a:r>
            <a:r>
              <a:rPr lang="en-US" smtClean="0"/>
              <a:t>higher </a:t>
            </a:r>
            <a:r>
              <a:rPr lang="en-US" dirty="0"/>
              <a:t>(i.e. 2.3 case b and 1.369 case a), and the model-derived AOD is pushed further from case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1628" t="1982" r="1227" b="1188"/>
          <a:stretch/>
        </p:blipFill>
        <p:spPr bwMode="auto">
          <a:xfrm>
            <a:off x="5257800" y="3864864"/>
            <a:ext cx="3745393" cy="29169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l="2064" t="2100" r="937" b="2251"/>
          <a:stretch/>
        </p:blipFill>
        <p:spPr bwMode="auto">
          <a:xfrm>
            <a:off x="1259639" y="3873234"/>
            <a:ext cx="3728338" cy="284985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 val="0"/>
              </a:ext>
            </a:extLst>
          </a:blip>
          <a:srcRect l="2291" t="2082" r="1253" b="1807"/>
          <a:stretch/>
        </p:blipFill>
        <p:spPr bwMode="auto">
          <a:xfrm>
            <a:off x="5377019" y="914400"/>
            <a:ext cx="3614581" cy="286312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40966" name="TextBox 8"/>
          <p:cNvSpPr txBox="1">
            <a:spLocks noChangeArrowheads="1"/>
          </p:cNvSpPr>
          <p:nvPr/>
        </p:nvSpPr>
        <p:spPr bwMode="auto">
          <a:xfrm>
            <a:off x="8001000" y="1612900"/>
            <a:ext cx="304800" cy="215900"/>
          </a:xfrm>
          <a:prstGeom prst="rect">
            <a:avLst/>
          </a:prstGeom>
          <a:noFill/>
          <a:ln w="9525">
            <a:noFill/>
            <a:miter lim="800000"/>
            <a:headEnd/>
            <a:tailEnd/>
          </a:ln>
        </p:spPr>
        <p:txBody>
          <a:bodyPr>
            <a:spAutoFit/>
          </a:bodyPr>
          <a:lstStyle/>
          <a:p>
            <a:r>
              <a:rPr lang="en-US" sz="800" dirty="0" err="1" smtClean="0"/>
              <a:t>e</a:t>
            </a:r>
            <a:endParaRPr lang="en-US" sz="800" dirty="0"/>
          </a:p>
        </p:txBody>
      </p:sp>
      <p:sp>
        <p:nvSpPr>
          <p:cNvPr id="40967" name="TextBox 9"/>
          <p:cNvSpPr txBox="1">
            <a:spLocks noChangeArrowheads="1"/>
          </p:cNvSpPr>
          <p:nvPr/>
        </p:nvSpPr>
        <p:spPr bwMode="auto">
          <a:xfrm>
            <a:off x="8229600" y="2438400"/>
            <a:ext cx="304800" cy="215900"/>
          </a:xfrm>
          <a:prstGeom prst="rect">
            <a:avLst/>
          </a:prstGeom>
          <a:noFill/>
          <a:ln w="9525">
            <a:noFill/>
            <a:miter lim="800000"/>
            <a:headEnd/>
            <a:tailEnd/>
          </a:ln>
        </p:spPr>
        <p:txBody>
          <a:bodyPr>
            <a:spAutoFit/>
          </a:bodyPr>
          <a:lstStyle/>
          <a:p>
            <a:r>
              <a:rPr lang="en-US" sz="800" dirty="0" err="1" smtClean="0"/>
              <a:t>e</a:t>
            </a:r>
            <a:endParaRPr lang="en-US" sz="800" dirty="0"/>
          </a:p>
        </p:txBody>
      </p:sp>
      <p:sp>
        <p:nvSpPr>
          <p:cNvPr id="40968" name="TextBox 10"/>
          <p:cNvSpPr txBox="1">
            <a:spLocks noChangeArrowheads="1"/>
          </p:cNvSpPr>
          <p:nvPr/>
        </p:nvSpPr>
        <p:spPr bwMode="auto">
          <a:xfrm>
            <a:off x="8001000" y="4572000"/>
            <a:ext cx="304800" cy="215900"/>
          </a:xfrm>
          <a:prstGeom prst="rect">
            <a:avLst/>
          </a:prstGeom>
          <a:noFill/>
          <a:ln w="9525">
            <a:noFill/>
            <a:miter lim="800000"/>
            <a:headEnd/>
            <a:tailEnd/>
          </a:ln>
        </p:spPr>
        <p:txBody>
          <a:bodyPr>
            <a:spAutoFit/>
          </a:bodyPr>
          <a:lstStyle/>
          <a:p>
            <a:r>
              <a:rPr lang="en-US" sz="800" dirty="0" smtClean="0">
                <a:latin typeface="times (Body)"/>
              </a:rPr>
              <a:t>E</a:t>
            </a:r>
            <a:endParaRPr lang="en-US" sz="800" dirty="0"/>
          </a:p>
        </p:txBody>
      </p:sp>
      <p:sp>
        <p:nvSpPr>
          <p:cNvPr id="40969" name="TextBox 11"/>
          <p:cNvSpPr txBox="1">
            <a:spLocks noChangeArrowheads="1"/>
          </p:cNvSpPr>
          <p:nvPr/>
        </p:nvSpPr>
        <p:spPr bwMode="auto">
          <a:xfrm>
            <a:off x="8153400" y="5486400"/>
            <a:ext cx="304800" cy="214313"/>
          </a:xfrm>
          <a:prstGeom prst="rect">
            <a:avLst/>
          </a:prstGeom>
          <a:noFill/>
          <a:ln w="9525">
            <a:noFill/>
            <a:miter lim="800000"/>
            <a:headEnd/>
            <a:tailEnd/>
          </a:ln>
        </p:spPr>
        <p:txBody>
          <a:bodyPr>
            <a:spAutoFit/>
          </a:bodyPr>
          <a:lstStyle/>
          <a:p>
            <a:r>
              <a:rPr lang="en-US" sz="800" dirty="0" smtClean="0"/>
              <a:t>E</a:t>
            </a:r>
            <a:endParaRPr lang="en-US" sz="800" dirty="0"/>
          </a:p>
        </p:txBody>
      </p:sp>
      <p:sp>
        <p:nvSpPr>
          <p:cNvPr id="40970" name="TextBox 12"/>
          <p:cNvSpPr txBox="1">
            <a:spLocks noChangeArrowheads="1"/>
          </p:cNvSpPr>
          <p:nvPr/>
        </p:nvSpPr>
        <p:spPr bwMode="auto">
          <a:xfrm>
            <a:off x="3962400" y="4572000"/>
            <a:ext cx="304800" cy="215900"/>
          </a:xfrm>
          <a:prstGeom prst="rect">
            <a:avLst/>
          </a:prstGeom>
          <a:noFill/>
          <a:ln w="9525">
            <a:noFill/>
            <a:miter lim="800000"/>
            <a:headEnd/>
            <a:tailEnd/>
          </a:ln>
        </p:spPr>
        <p:txBody>
          <a:bodyPr>
            <a:spAutoFit/>
          </a:bodyPr>
          <a:lstStyle/>
          <a:p>
            <a:r>
              <a:rPr lang="en-US" sz="800" dirty="0" smtClean="0"/>
              <a:t>E</a:t>
            </a:r>
            <a:endParaRPr lang="en-US" sz="800" dirty="0"/>
          </a:p>
        </p:txBody>
      </p:sp>
      <p:sp>
        <p:nvSpPr>
          <p:cNvPr id="40971" name="TextBox 13"/>
          <p:cNvSpPr txBox="1">
            <a:spLocks noChangeArrowheads="1"/>
          </p:cNvSpPr>
          <p:nvPr/>
        </p:nvSpPr>
        <p:spPr bwMode="auto">
          <a:xfrm>
            <a:off x="4191000" y="5562600"/>
            <a:ext cx="304800" cy="215900"/>
          </a:xfrm>
          <a:prstGeom prst="rect">
            <a:avLst/>
          </a:prstGeom>
          <a:noFill/>
          <a:ln w="9525">
            <a:noFill/>
            <a:miter lim="800000"/>
            <a:headEnd/>
            <a:tailEnd/>
          </a:ln>
        </p:spPr>
        <p:txBody>
          <a:bodyPr>
            <a:spAutoFit/>
          </a:bodyPr>
          <a:lstStyle/>
          <a:p>
            <a:r>
              <a:rPr lang="en-US" sz="800" dirty="0" smtClean="0"/>
              <a:t>E</a:t>
            </a:r>
            <a:endParaRPr lang="en-US" sz="800" dirty="0"/>
          </a:p>
        </p:txBody>
      </p:sp>
      <p:sp>
        <p:nvSpPr>
          <p:cNvPr id="15" name="Title 1"/>
          <p:cNvSpPr txBox="1">
            <a:spLocks/>
          </p:cNvSpPr>
          <p:nvPr/>
        </p:nvSpPr>
        <p:spPr>
          <a:xfrm>
            <a:off x="1066800" y="76200"/>
            <a:ext cx="8077200" cy="762000"/>
          </a:xfrm>
          <a:prstGeom prst="rect">
            <a:avLst/>
          </a:prstGeom>
        </p:spPr>
        <p:txBody>
          <a:bodyPr anchor="b">
            <a:noAutofit/>
          </a:bodyPr>
          <a:lstStyle/>
          <a:p>
            <a:pPr marL="0" marR="0" lvl="2"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Optimal interpolation performance for odd and even months of the year</a:t>
            </a:r>
          </a:p>
        </p:txBody>
      </p:sp>
      <p:pic>
        <p:nvPicPr>
          <p:cNvPr id="46084" name="Picture 4"/>
          <p:cNvPicPr>
            <a:picLocks noChangeAspect="1" noChangeArrowheads="1"/>
          </p:cNvPicPr>
          <p:nvPr/>
        </p:nvPicPr>
        <p:blipFill rotWithShape="1">
          <a:blip r:embed="rId6" cstate="print">
            <a:extLst>
              <a:ext uri="{28A0092B-C50C-407E-A947-70E740481C1C}">
                <a14:useLocalDpi xmlns:mc="http://schemas.openxmlformats.org/markup-compatibility/2006" xmlns:mv="urn:schemas-microsoft-com:mac:vml" xmlns:a14="http://schemas.microsoft.com/office/drawing/2010/main" xmlns="" val="0"/>
              </a:ext>
            </a:extLst>
          </a:blip>
          <a:srcRect l="2039" t="1261" r="651" b="1093"/>
          <a:stretch/>
        </p:blipFill>
        <p:spPr bwMode="auto">
          <a:xfrm>
            <a:off x="1174750" y="914400"/>
            <a:ext cx="3778250" cy="29169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8686800" y="0"/>
            <a:ext cx="457200" cy="476250"/>
          </a:xfrm>
        </p:spPr>
        <p:txBody>
          <a:bodyPr/>
          <a:lstStyle/>
          <a:p>
            <a:fld id="{D41BBDB5-297A-4B84-89C8-1EDB2B20F153}" type="slidenum">
              <a:rPr lang="en-US" smtClean="0"/>
              <a:pPr/>
              <a:t>26</a:t>
            </a:fld>
            <a:endParaRPr lang="en-US" dirty="0"/>
          </a:p>
        </p:txBody>
      </p:sp>
      <p:sp>
        <p:nvSpPr>
          <p:cNvPr id="14" name="TextBox 10"/>
          <p:cNvSpPr txBox="1">
            <a:spLocks noChangeArrowheads="1"/>
          </p:cNvSpPr>
          <p:nvPr/>
        </p:nvSpPr>
        <p:spPr bwMode="auto">
          <a:xfrm>
            <a:off x="3962400" y="1676400"/>
            <a:ext cx="304800" cy="215900"/>
          </a:xfrm>
          <a:prstGeom prst="rect">
            <a:avLst/>
          </a:prstGeom>
          <a:noFill/>
          <a:ln w="9525">
            <a:noFill/>
            <a:miter lim="800000"/>
            <a:headEnd/>
            <a:tailEnd/>
          </a:ln>
        </p:spPr>
        <p:txBody>
          <a:bodyPr>
            <a:spAutoFit/>
          </a:bodyPr>
          <a:lstStyle/>
          <a:p>
            <a:r>
              <a:rPr lang="en-US" sz="800" dirty="0" smtClean="0"/>
              <a:t>E</a:t>
            </a:r>
            <a:endParaRPr lang="en-US" sz="800" dirty="0"/>
          </a:p>
        </p:txBody>
      </p:sp>
      <p:sp>
        <p:nvSpPr>
          <p:cNvPr id="16" name="TextBox 11"/>
          <p:cNvSpPr txBox="1">
            <a:spLocks noChangeArrowheads="1"/>
          </p:cNvSpPr>
          <p:nvPr/>
        </p:nvSpPr>
        <p:spPr bwMode="auto">
          <a:xfrm>
            <a:off x="4114800" y="2590800"/>
            <a:ext cx="304800" cy="214313"/>
          </a:xfrm>
          <a:prstGeom prst="rect">
            <a:avLst/>
          </a:prstGeom>
          <a:noFill/>
          <a:ln w="9525">
            <a:noFill/>
            <a:miter lim="800000"/>
            <a:headEnd/>
            <a:tailEnd/>
          </a:ln>
        </p:spPr>
        <p:txBody>
          <a:bodyPr>
            <a:spAutoFit/>
          </a:bodyPr>
          <a:lstStyle/>
          <a:p>
            <a:r>
              <a:rPr lang="en-US" sz="800" dirty="0" smtClean="0"/>
              <a:t>E</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066800" y="533400"/>
            <a:ext cx="8001000" cy="6248400"/>
            <a:chOff x="76200" y="152400"/>
            <a:chExt cx="8382000" cy="6553200"/>
          </a:xfrm>
        </p:grpSpPr>
        <p:sp>
          <p:nvSpPr>
            <p:cNvPr id="4" name="Rounded Rectangle 3"/>
            <p:cNvSpPr/>
            <p:nvPr/>
          </p:nvSpPr>
          <p:spPr>
            <a:xfrm>
              <a:off x="685800" y="685800"/>
              <a:ext cx="1371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MODIS L2 AOD</a:t>
              </a:r>
            </a:p>
          </p:txBody>
        </p:sp>
        <p:sp>
          <p:nvSpPr>
            <p:cNvPr id="5" name="Rounded Rectangle 4"/>
            <p:cNvSpPr/>
            <p:nvPr/>
          </p:nvSpPr>
          <p:spPr>
            <a:xfrm>
              <a:off x="2514600" y="685800"/>
              <a:ext cx="1371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Regrid</a:t>
              </a:r>
              <a:r>
                <a:rPr lang="en-US" sz="1200" dirty="0">
                  <a:solidFill>
                    <a:schemeClr val="tx1"/>
                  </a:solidFill>
                </a:rPr>
                <a:t> to CMAQ 36km </a:t>
              </a:r>
              <a:r>
                <a:rPr lang="en-US" sz="1200" dirty="0" smtClean="0">
                  <a:solidFill>
                    <a:schemeClr val="tx1"/>
                  </a:solidFill>
                </a:rPr>
                <a:t>domain</a:t>
              </a:r>
              <a:endParaRPr lang="en-US" sz="1200" dirty="0">
                <a:solidFill>
                  <a:schemeClr val="tx1"/>
                </a:solidFill>
              </a:endParaRPr>
            </a:p>
          </p:txBody>
        </p:sp>
        <p:cxnSp>
          <p:nvCxnSpPr>
            <p:cNvPr id="7" name="Elbow Connector 6"/>
            <p:cNvCxnSpPr>
              <a:stCxn id="4" idx="3"/>
              <a:endCxn id="5" idx="1"/>
            </p:cNvCxnSpPr>
            <p:nvPr/>
          </p:nvCxnSpPr>
          <p:spPr>
            <a:xfrm>
              <a:off x="2057400" y="1104900"/>
              <a:ext cx="457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14400" y="2971800"/>
              <a:ext cx="1371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smtClean="0">
                  <a:solidFill>
                    <a:schemeClr val="tx1"/>
                  </a:solidFill>
                </a:rPr>
                <a:t>MCIP </a:t>
              </a:r>
              <a:r>
                <a:rPr lang="en-US" sz="1200" dirty="0">
                  <a:solidFill>
                    <a:schemeClr val="tx1"/>
                  </a:solidFill>
                </a:rPr>
                <a:t>Meteorology Preprocessor</a:t>
              </a:r>
            </a:p>
          </p:txBody>
        </p:sp>
        <p:sp>
          <p:nvSpPr>
            <p:cNvPr id="9" name="Rounded Rectangle 8"/>
            <p:cNvSpPr/>
            <p:nvPr/>
          </p:nvSpPr>
          <p:spPr>
            <a:xfrm>
              <a:off x="914400" y="3962400"/>
              <a:ext cx="1371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smtClean="0">
                  <a:solidFill>
                    <a:schemeClr val="tx1"/>
                  </a:solidFill>
                </a:rPr>
                <a:t>MM5 Meteorology</a:t>
              </a:r>
              <a:endParaRPr lang="en-US" sz="1200" dirty="0">
                <a:solidFill>
                  <a:schemeClr val="tx1"/>
                </a:solidFill>
              </a:endParaRPr>
            </a:p>
          </p:txBody>
        </p:sp>
        <p:sp>
          <p:nvSpPr>
            <p:cNvPr id="10" name="Rounded Rectangle 9"/>
            <p:cNvSpPr/>
            <p:nvPr/>
          </p:nvSpPr>
          <p:spPr>
            <a:xfrm>
              <a:off x="1600200" y="1752600"/>
              <a:ext cx="1371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smtClean="0">
                  <a:solidFill>
                    <a:schemeClr val="tx1"/>
                  </a:solidFill>
                </a:rPr>
                <a:t>CMAQ (4.6)</a:t>
              </a:r>
              <a:endParaRPr lang="en-US" sz="1200" dirty="0">
                <a:solidFill>
                  <a:schemeClr val="tx1"/>
                </a:solidFill>
              </a:endParaRPr>
            </a:p>
          </p:txBody>
        </p:sp>
        <p:sp>
          <p:nvSpPr>
            <p:cNvPr id="11" name="Rounded Rectangle 10"/>
            <p:cNvSpPr/>
            <p:nvPr/>
          </p:nvSpPr>
          <p:spPr>
            <a:xfrm>
              <a:off x="76200" y="1752600"/>
              <a:ext cx="1371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dirty="0" smtClean="0">
                  <a:solidFill>
                    <a:schemeClr val="tx1"/>
                  </a:solidFill>
                </a:rPr>
                <a:t>Emissions (SMOKE 2.3) </a:t>
              </a:r>
              <a:r>
                <a:rPr lang="en-US" sz="1200" dirty="0">
                  <a:solidFill>
                    <a:schemeClr val="tx1"/>
                  </a:solidFill>
                </a:rPr>
                <a:t>&amp; Boundary Conditions</a:t>
              </a:r>
            </a:p>
          </p:txBody>
        </p:sp>
        <p:cxnSp>
          <p:nvCxnSpPr>
            <p:cNvPr id="12" name="Elbow Connector 11"/>
            <p:cNvCxnSpPr>
              <a:stCxn id="9" idx="0"/>
              <a:endCxn id="8" idx="2"/>
            </p:cNvCxnSpPr>
            <p:nvPr/>
          </p:nvCxnSpPr>
          <p:spPr>
            <a:xfrm rot="5400000" flipH="1" flipV="1">
              <a:off x="1524001" y="3886200"/>
              <a:ext cx="15240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0"/>
              <a:endCxn id="10" idx="2"/>
            </p:cNvCxnSpPr>
            <p:nvPr/>
          </p:nvCxnSpPr>
          <p:spPr>
            <a:xfrm rot="5400000" flipH="1" flipV="1">
              <a:off x="1752600" y="2438400"/>
              <a:ext cx="381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1" idx="3"/>
              <a:endCxn id="10" idx="1"/>
            </p:cNvCxnSpPr>
            <p:nvPr/>
          </p:nvCxnSpPr>
          <p:spPr>
            <a:xfrm>
              <a:off x="1447800" y="2171700"/>
              <a:ext cx="1524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1"/>
              <a:endCxn id="11" idx="2"/>
            </p:cNvCxnSpPr>
            <p:nvPr/>
          </p:nvCxnSpPr>
          <p:spPr>
            <a:xfrm rot="10800000">
              <a:off x="762000" y="2590800"/>
              <a:ext cx="152400" cy="8001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505200" y="1905000"/>
              <a:ext cx="13716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PM2.5 to AOD </a:t>
              </a:r>
              <a:r>
                <a:rPr lang="en-US" sz="1200" dirty="0" smtClean="0">
                  <a:solidFill>
                    <a:schemeClr val="tx1"/>
                  </a:solidFill>
                </a:rPr>
                <a:t>calculation</a:t>
              </a:r>
              <a:endParaRPr lang="en-US" sz="1200" dirty="0">
                <a:solidFill>
                  <a:schemeClr val="tx1"/>
                </a:solidFill>
              </a:endParaRPr>
            </a:p>
          </p:txBody>
        </p:sp>
        <p:cxnSp>
          <p:nvCxnSpPr>
            <p:cNvPr id="25" name="Elbow Connector 24"/>
            <p:cNvCxnSpPr>
              <a:stCxn id="10" idx="3"/>
            </p:cNvCxnSpPr>
            <p:nvPr/>
          </p:nvCxnSpPr>
          <p:spPr>
            <a:xfrm>
              <a:off x="2971800" y="2171700"/>
              <a:ext cx="152400" cy="20193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648200" y="685800"/>
              <a:ext cx="1371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Gridded monthly satellite AOD</a:t>
              </a:r>
            </a:p>
          </p:txBody>
        </p:sp>
        <p:cxnSp>
          <p:nvCxnSpPr>
            <p:cNvPr id="30" name="Elbow Connector 29"/>
            <p:cNvCxnSpPr>
              <a:stCxn id="5" idx="3"/>
              <a:endCxn id="28" idx="1"/>
            </p:cNvCxnSpPr>
            <p:nvPr/>
          </p:nvCxnSpPr>
          <p:spPr>
            <a:xfrm>
              <a:off x="3886200" y="1104900"/>
              <a:ext cx="762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85" name="TextBox 33"/>
            <p:cNvSpPr txBox="1">
              <a:spLocks noChangeArrowheads="1"/>
            </p:cNvSpPr>
            <p:nvPr/>
          </p:nvSpPr>
          <p:spPr bwMode="auto">
            <a:xfrm>
              <a:off x="3767138" y="887413"/>
              <a:ext cx="914400" cy="600075"/>
            </a:xfrm>
            <a:prstGeom prst="rect">
              <a:avLst/>
            </a:prstGeom>
            <a:noFill/>
            <a:ln w="9525">
              <a:noFill/>
              <a:miter lim="800000"/>
              <a:headEnd/>
              <a:tailEnd/>
            </a:ln>
          </p:spPr>
          <p:txBody>
            <a:bodyPr>
              <a:spAutoFit/>
            </a:bodyPr>
            <a:lstStyle/>
            <a:p>
              <a:pPr algn="ctr"/>
              <a:r>
                <a:rPr lang="en-US" sz="1100" dirty="0"/>
                <a:t>Simple Temporal average</a:t>
              </a:r>
            </a:p>
          </p:txBody>
        </p:sp>
        <p:sp>
          <p:nvSpPr>
            <p:cNvPr id="36" name="Rounded Rectangle 35"/>
            <p:cNvSpPr/>
            <p:nvPr/>
          </p:nvSpPr>
          <p:spPr>
            <a:xfrm>
              <a:off x="5181600" y="1905000"/>
              <a:ext cx="13716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Gridded monthly</a:t>
              </a:r>
              <a:r>
                <a:rPr lang="en-US" sz="1200" dirty="0" smtClean="0">
                  <a:solidFill>
                    <a:schemeClr val="tx1"/>
                  </a:solidFill>
                </a:rPr>
                <a:t> to CMAQ </a:t>
              </a:r>
              <a:r>
                <a:rPr lang="en-US" sz="1200" dirty="0">
                  <a:solidFill>
                    <a:schemeClr val="tx1"/>
                  </a:solidFill>
                </a:rPr>
                <a:t>model AOD</a:t>
              </a:r>
              <a:endParaRPr lang="en-US" sz="1050" dirty="0">
                <a:solidFill>
                  <a:schemeClr val="tx1"/>
                </a:solidFill>
              </a:endParaRPr>
            </a:p>
          </p:txBody>
        </p:sp>
        <p:cxnSp>
          <p:nvCxnSpPr>
            <p:cNvPr id="37" name="Elbow Connector 36"/>
            <p:cNvCxnSpPr>
              <a:stCxn id="24" idx="3"/>
              <a:endCxn id="36" idx="1"/>
            </p:cNvCxnSpPr>
            <p:nvPr/>
          </p:nvCxnSpPr>
          <p:spPr>
            <a:xfrm>
              <a:off x="4876800" y="2324100"/>
              <a:ext cx="3048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88" name="TextBox 37"/>
            <p:cNvSpPr txBox="1">
              <a:spLocks noChangeArrowheads="1"/>
            </p:cNvSpPr>
            <p:nvPr/>
          </p:nvSpPr>
          <p:spPr bwMode="auto">
            <a:xfrm>
              <a:off x="3810000" y="2905125"/>
              <a:ext cx="2057400" cy="600075"/>
            </a:xfrm>
            <a:prstGeom prst="rect">
              <a:avLst/>
            </a:prstGeom>
            <a:noFill/>
            <a:ln w="9525">
              <a:noFill/>
              <a:miter lim="800000"/>
              <a:headEnd/>
              <a:tailEnd/>
            </a:ln>
          </p:spPr>
          <p:txBody>
            <a:bodyPr>
              <a:spAutoFit/>
            </a:bodyPr>
            <a:lstStyle/>
            <a:p>
              <a:pPr algn="ctr"/>
              <a:r>
                <a:rPr lang="en-US" sz="1100"/>
                <a:t>Temporal average scheme (simple monthly, or only values with pairs in MODIS dataset)</a:t>
              </a:r>
            </a:p>
          </p:txBody>
        </p:sp>
        <p:cxnSp>
          <p:nvCxnSpPr>
            <p:cNvPr id="47" name="Straight Arrow Connector 46"/>
            <p:cNvCxnSpPr/>
            <p:nvPr/>
          </p:nvCxnSpPr>
          <p:spPr>
            <a:xfrm rot="5400000" flipH="1" flipV="1">
              <a:off x="4724401" y="2638425"/>
              <a:ext cx="609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781800" y="1371600"/>
              <a:ext cx="1371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200" dirty="0">
                  <a:solidFill>
                    <a:schemeClr val="tx1"/>
                  </a:solidFill>
                </a:rPr>
                <a:t>Optimal </a:t>
              </a:r>
              <a:r>
                <a:rPr lang="en-US" sz="1200" dirty="0" smtClean="0">
                  <a:solidFill>
                    <a:schemeClr val="tx1"/>
                  </a:solidFill>
                </a:rPr>
                <a:t>Interpolation</a:t>
              </a:r>
              <a:endParaRPr lang="en-US" sz="1200" dirty="0">
                <a:solidFill>
                  <a:schemeClr val="tx1"/>
                </a:solidFill>
              </a:endParaRPr>
            </a:p>
          </p:txBody>
        </p:sp>
        <p:cxnSp>
          <p:nvCxnSpPr>
            <p:cNvPr id="49" name="Straight Arrow Connector 48"/>
            <p:cNvCxnSpPr/>
            <p:nvPr/>
          </p:nvCxnSpPr>
          <p:spPr>
            <a:xfrm rot="16200000" flipH="1">
              <a:off x="7392194" y="12946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92" name="TextBox 50"/>
            <p:cNvSpPr txBox="1">
              <a:spLocks noChangeArrowheads="1"/>
            </p:cNvSpPr>
            <p:nvPr/>
          </p:nvSpPr>
          <p:spPr bwMode="auto">
            <a:xfrm>
              <a:off x="6400800" y="542925"/>
              <a:ext cx="2057400" cy="600075"/>
            </a:xfrm>
            <a:prstGeom prst="rect">
              <a:avLst/>
            </a:prstGeom>
            <a:noFill/>
            <a:ln w="9525">
              <a:noFill/>
              <a:miter lim="800000"/>
              <a:headEnd/>
              <a:tailEnd/>
            </a:ln>
          </p:spPr>
          <p:txBody>
            <a:bodyPr>
              <a:spAutoFit/>
            </a:bodyPr>
            <a:lstStyle/>
            <a:p>
              <a:pPr algn="ctr"/>
              <a:r>
                <a:rPr lang="en-US" sz="1100"/>
                <a:t>Error estimates for both datasets and spatial error covariance for model</a:t>
              </a:r>
            </a:p>
          </p:txBody>
        </p:sp>
        <p:cxnSp>
          <p:nvCxnSpPr>
            <p:cNvPr id="52" name="Elbow Connector 51"/>
            <p:cNvCxnSpPr>
              <a:stCxn id="28" idx="3"/>
              <a:endCxn id="48" idx="1"/>
            </p:cNvCxnSpPr>
            <p:nvPr/>
          </p:nvCxnSpPr>
          <p:spPr>
            <a:xfrm>
              <a:off x="6019800" y="11049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36" idx="3"/>
              <a:endCxn id="48" idx="1"/>
            </p:cNvCxnSpPr>
            <p:nvPr/>
          </p:nvCxnSpPr>
          <p:spPr>
            <a:xfrm flipV="1">
              <a:off x="6553200" y="1790700"/>
              <a:ext cx="228600" cy="533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6781800" y="2971800"/>
              <a:ext cx="1371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200" dirty="0">
                  <a:solidFill>
                    <a:schemeClr val="tx1"/>
                  </a:solidFill>
                </a:rPr>
                <a:t>Posterior (optimal) AOD</a:t>
              </a:r>
            </a:p>
          </p:txBody>
        </p:sp>
        <p:cxnSp>
          <p:nvCxnSpPr>
            <p:cNvPr id="59" name="Elbow Connector 58"/>
            <p:cNvCxnSpPr>
              <a:stCxn id="48" idx="2"/>
              <a:endCxn id="58" idx="0"/>
            </p:cNvCxnSpPr>
            <p:nvPr/>
          </p:nvCxnSpPr>
          <p:spPr>
            <a:xfrm rot="5400000">
              <a:off x="7086601" y="2590800"/>
              <a:ext cx="76200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172200" y="4191000"/>
              <a:ext cx="1371600" cy="838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200" dirty="0">
                  <a:solidFill>
                    <a:schemeClr val="tx1"/>
                  </a:solidFill>
                </a:rPr>
                <a:t>Monthly scaling factors</a:t>
              </a:r>
            </a:p>
          </p:txBody>
        </p:sp>
        <p:cxnSp>
          <p:nvCxnSpPr>
            <p:cNvPr id="63" name="Elbow Connector 62"/>
            <p:cNvCxnSpPr>
              <a:stCxn id="36" idx="2"/>
              <a:endCxn id="62" idx="0"/>
            </p:cNvCxnSpPr>
            <p:nvPr/>
          </p:nvCxnSpPr>
          <p:spPr>
            <a:xfrm rot="16200000" flipH="1">
              <a:off x="5638800" y="2971800"/>
              <a:ext cx="1447800" cy="990600"/>
            </a:xfrm>
            <a:prstGeom prst="bentConnector3">
              <a:avLst>
                <a:gd name="adj1" fmla="val 8726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8" idx="2"/>
              <a:endCxn id="62" idx="0"/>
            </p:cNvCxnSpPr>
            <p:nvPr/>
          </p:nvCxnSpPr>
          <p:spPr>
            <a:xfrm rot="5400000">
              <a:off x="6972300" y="3695700"/>
              <a:ext cx="381000"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200" name="TextBox 69"/>
            <p:cNvSpPr txBox="1">
              <a:spLocks noChangeArrowheads="1"/>
            </p:cNvSpPr>
            <p:nvPr/>
          </p:nvSpPr>
          <p:spPr bwMode="auto">
            <a:xfrm>
              <a:off x="5486400" y="3810000"/>
              <a:ext cx="2057400" cy="261938"/>
            </a:xfrm>
            <a:prstGeom prst="rect">
              <a:avLst/>
            </a:prstGeom>
            <a:noFill/>
            <a:ln w="9525">
              <a:noFill/>
              <a:miter lim="800000"/>
              <a:headEnd/>
              <a:tailEnd/>
            </a:ln>
          </p:spPr>
          <p:txBody>
            <a:bodyPr>
              <a:spAutoFit/>
            </a:bodyPr>
            <a:lstStyle/>
            <a:p>
              <a:pPr algn="ctr"/>
              <a:r>
                <a:rPr lang="en-US" sz="1100"/>
                <a:t>Take ratio</a:t>
              </a:r>
            </a:p>
          </p:txBody>
        </p:sp>
        <p:sp>
          <p:nvSpPr>
            <p:cNvPr id="71" name="Rounded Rectangle 70"/>
            <p:cNvSpPr/>
            <p:nvPr/>
          </p:nvSpPr>
          <p:spPr>
            <a:xfrm>
              <a:off x="2667000" y="4191000"/>
              <a:ext cx="1371600" cy="8382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dirty="0">
                  <a:solidFill>
                    <a:schemeClr val="tx1"/>
                  </a:solidFill>
                </a:rPr>
                <a:t>Gridded hourly PM2.5 values</a:t>
              </a:r>
              <a:endParaRPr lang="en-US" sz="1050" dirty="0">
                <a:solidFill>
                  <a:schemeClr val="tx1"/>
                </a:solidFill>
              </a:endParaRPr>
            </a:p>
          </p:txBody>
        </p:sp>
        <p:cxnSp>
          <p:nvCxnSpPr>
            <p:cNvPr id="82" name="Elbow Connector 24"/>
            <p:cNvCxnSpPr>
              <a:stCxn id="71" idx="0"/>
              <a:endCxn id="24" idx="1"/>
            </p:cNvCxnSpPr>
            <p:nvPr/>
          </p:nvCxnSpPr>
          <p:spPr>
            <a:xfrm rot="5400000" flipH="1" flipV="1">
              <a:off x="2495550" y="3181350"/>
              <a:ext cx="1866900" cy="152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4495800" y="4800600"/>
              <a:ext cx="1371600" cy="8382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200" dirty="0">
                  <a:solidFill>
                    <a:schemeClr val="tx1"/>
                  </a:solidFill>
                </a:rPr>
                <a:t>Posterior Gridded hourly PM2.5 values</a:t>
              </a:r>
              <a:endParaRPr lang="en-US" sz="1050" dirty="0">
                <a:solidFill>
                  <a:schemeClr val="tx1"/>
                </a:solidFill>
              </a:endParaRPr>
            </a:p>
          </p:txBody>
        </p:sp>
        <p:cxnSp>
          <p:nvCxnSpPr>
            <p:cNvPr id="90" name="Elbow Connector 89"/>
            <p:cNvCxnSpPr>
              <a:stCxn id="62" idx="1"/>
              <a:endCxn id="89" idx="0"/>
            </p:cNvCxnSpPr>
            <p:nvPr/>
          </p:nvCxnSpPr>
          <p:spPr>
            <a:xfrm rot="10800000" flipV="1">
              <a:off x="5181600" y="4610100"/>
              <a:ext cx="990600" cy="190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Elbow Connector 89"/>
            <p:cNvCxnSpPr>
              <a:stCxn id="71" idx="3"/>
              <a:endCxn id="89" idx="0"/>
            </p:cNvCxnSpPr>
            <p:nvPr/>
          </p:nvCxnSpPr>
          <p:spPr>
            <a:xfrm>
              <a:off x="4038600" y="4610100"/>
              <a:ext cx="1143000" cy="190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206" name="TextBox 96"/>
            <p:cNvSpPr txBox="1">
              <a:spLocks noChangeArrowheads="1"/>
            </p:cNvSpPr>
            <p:nvPr/>
          </p:nvSpPr>
          <p:spPr bwMode="auto">
            <a:xfrm>
              <a:off x="4038600" y="4343400"/>
              <a:ext cx="2057400" cy="261938"/>
            </a:xfrm>
            <a:prstGeom prst="rect">
              <a:avLst/>
            </a:prstGeom>
            <a:noFill/>
            <a:ln w="9525">
              <a:noFill/>
              <a:miter lim="800000"/>
              <a:headEnd/>
              <a:tailEnd/>
            </a:ln>
          </p:spPr>
          <p:txBody>
            <a:bodyPr>
              <a:spAutoFit/>
            </a:bodyPr>
            <a:lstStyle/>
            <a:p>
              <a:pPr algn="ctr"/>
              <a:r>
                <a:rPr lang="en-US" sz="1100"/>
                <a:t>Multiply</a:t>
              </a:r>
            </a:p>
          </p:txBody>
        </p:sp>
        <p:sp>
          <p:nvSpPr>
            <p:cNvPr id="98" name="Rounded Rectangle 97"/>
            <p:cNvSpPr/>
            <p:nvPr/>
          </p:nvSpPr>
          <p:spPr>
            <a:xfrm>
              <a:off x="533400" y="4953000"/>
              <a:ext cx="18288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solidFill>
                    <a:schemeClr val="tx1"/>
                  </a:solidFill>
                </a:rPr>
                <a:t>IMPROVE </a:t>
              </a:r>
              <a:r>
                <a:rPr lang="en-US" sz="1200" dirty="0" smtClean="0">
                  <a:solidFill>
                    <a:schemeClr val="tx1"/>
                  </a:solidFill>
                </a:rPr>
                <a:t>PM2.5 </a:t>
              </a:r>
              <a:r>
                <a:rPr lang="en-US" sz="1200" dirty="0">
                  <a:solidFill>
                    <a:schemeClr val="tx1"/>
                  </a:solidFill>
                </a:rPr>
                <a:t>measurements</a:t>
              </a:r>
              <a:endParaRPr lang="en-US" sz="1050" dirty="0">
                <a:solidFill>
                  <a:schemeClr val="tx1"/>
                </a:solidFill>
              </a:endParaRPr>
            </a:p>
          </p:txBody>
        </p:sp>
        <p:sp>
          <p:nvSpPr>
            <p:cNvPr id="99" name="Rounded Rectangle 98"/>
            <p:cNvSpPr/>
            <p:nvPr/>
          </p:nvSpPr>
          <p:spPr>
            <a:xfrm>
              <a:off x="533400" y="5867400"/>
              <a:ext cx="18288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solidFill>
                    <a:schemeClr val="tx1"/>
                  </a:solidFill>
                </a:rPr>
                <a:t>STN </a:t>
              </a:r>
              <a:r>
                <a:rPr lang="en-US" sz="1200" dirty="0" smtClean="0">
                  <a:solidFill>
                    <a:schemeClr val="tx1"/>
                  </a:solidFill>
                </a:rPr>
                <a:t>PM2.5 measurements</a:t>
              </a:r>
              <a:endParaRPr lang="en-US" sz="1050" dirty="0">
                <a:solidFill>
                  <a:schemeClr val="tx1"/>
                </a:solidFill>
              </a:endParaRPr>
            </a:p>
          </p:txBody>
        </p:sp>
        <p:sp>
          <p:nvSpPr>
            <p:cNvPr id="102" name="Rounded Rectangle 101"/>
            <p:cNvSpPr/>
            <p:nvPr/>
          </p:nvSpPr>
          <p:spPr>
            <a:xfrm>
              <a:off x="2743200" y="5638800"/>
              <a:ext cx="1676400" cy="10668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200" dirty="0">
                  <a:solidFill>
                    <a:schemeClr val="tx1"/>
                  </a:solidFill>
                </a:rPr>
                <a:t>Model-measurement </a:t>
              </a:r>
              <a:r>
                <a:rPr lang="en-US" sz="1200" dirty="0" smtClean="0">
                  <a:solidFill>
                    <a:schemeClr val="tx1"/>
                  </a:solidFill>
                </a:rPr>
                <a:t>Comparison</a:t>
              </a:r>
              <a:endParaRPr lang="en-US" sz="1050" dirty="0">
                <a:solidFill>
                  <a:schemeClr val="tx1"/>
                </a:solidFill>
              </a:endParaRPr>
            </a:p>
          </p:txBody>
        </p:sp>
        <p:cxnSp>
          <p:nvCxnSpPr>
            <p:cNvPr id="103" name="Elbow Connector 24"/>
            <p:cNvCxnSpPr>
              <a:stCxn id="98" idx="3"/>
              <a:endCxn id="102" idx="1"/>
            </p:cNvCxnSpPr>
            <p:nvPr/>
          </p:nvCxnSpPr>
          <p:spPr>
            <a:xfrm>
              <a:off x="2362200" y="5372100"/>
              <a:ext cx="381000" cy="800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Elbow Connector 24"/>
            <p:cNvCxnSpPr>
              <a:stCxn id="99" idx="3"/>
              <a:endCxn id="102" idx="1"/>
            </p:cNvCxnSpPr>
            <p:nvPr/>
          </p:nvCxnSpPr>
          <p:spPr>
            <a:xfrm flipV="1">
              <a:off x="2362200" y="6172200"/>
              <a:ext cx="381000" cy="1143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Elbow Connector 24"/>
            <p:cNvCxnSpPr>
              <a:stCxn id="71" idx="2"/>
              <a:endCxn id="102" idx="0"/>
            </p:cNvCxnSpPr>
            <p:nvPr/>
          </p:nvCxnSpPr>
          <p:spPr>
            <a:xfrm rot="16200000" flipH="1">
              <a:off x="3162300" y="52197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24"/>
            <p:cNvCxnSpPr>
              <a:stCxn id="89" idx="1"/>
              <a:endCxn id="102" idx="0"/>
            </p:cNvCxnSpPr>
            <p:nvPr/>
          </p:nvCxnSpPr>
          <p:spPr>
            <a:xfrm rot="10800000" flipV="1">
              <a:off x="3581400" y="5219700"/>
              <a:ext cx="914400" cy="4191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685800" y="1524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chemeClr val="tx1"/>
                  </a:solidFill>
                </a:rPr>
                <a:t>Aeronet</a:t>
              </a:r>
              <a:r>
                <a:rPr lang="en-US" sz="1200" dirty="0">
                  <a:solidFill>
                    <a:schemeClr val="tx1"/>
                  </a:solidFill>
                </a:rPr>
                <a:t> AOD</a:t>
              </a:r>
            </a:p>
          </p:txBody>
        </p:sp>
        <p:sp>
          <p:nvSpPr>
            <p:cNvPr id="50" name="Rounded Rectangle 49"/>
            <p:cNvSpPr/>
            <p:nvPr/>
          </p:nvSpPr>
          <p:spPr>
            <a:xfrm>
              <a:off x="2514600" y="1524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Compare</a:t>
              </a:r>
            </a:p>
          </p:txBody>
        </p:sp>
        <p:cxnSp>
          <p:nvCxnSpPr>
            <p:cNvPr id="53" name="Elbow Connector 52"/>
            <p:cNvCxnSpPr>
              <a:stCxn id="4" idx="3"/>
              <a:endCxn id="50" idx="1"/>
            </p:cNvCxnSpPr>
            <p:nvPr/>
          </p:nvCxnSpPr>
          <p:spPr>
            <a:xfrm flipV="1">
              <a:off x="2057400" y="342900"/>
              <a:ext cx="457200" cy="762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46" idx="3"/>
              <a:endCxn id="50" idx="1"/>
            </p:cNvCxnSpPr>
            <p:nvPr/>
          </p:nvCxnSpPr>
          <p:spPr>
            <a:xfrm>
              <a:off x="2057400" y="342900"/>
              <a:ext cx="457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6" name="Title 1"/>
          <p:cNvSpPr txBox="1">
            <a:spLocks/>
          </p:cNvSpPr>
          <p:nvPr/>
        </p:nvSpPr>
        <p:spPr>
          <a:xfrm>
            <a:off x="990600" y="-76200"/>
            <a:ext cx="7714488" cy="1143000"/>
          </a:xfrm>
          <a:prstGeom prst="rect">
            <a:avLst/>
          </a:prstGeom>
        </p:spPr>
        <p:txBody>
          <a:bodyPr>
            <a:normAutofit/>
          </a:bodyPr>
          <a:lstStyle/>
          <a:p>
            <a:pPr lvl="0">
              <a:spcBef>
                <a:spcPct val="0"/>
              </a:spcBef>
              <a:defRPr/>
            </a:pPr>
            <a:r>
              <a:rPr kumimoji="0" lang="en-US" sz="2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Methods</a:t>
            </a:r>
            <a:r>
              <a:rPr lang="en-US" sz="26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a:t>
            </a:r>
            <a:r>
              <a:rPr lang="en-US" sz="26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 Algorithmic workflow</a:t>
            </a:r>
            <a:r>
              <a:rPr kumimoji="0" lang="en-US" sz="2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a:t>
            </a:r>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14488" cy="457200"/>
          </a:xfrm>
        </p:spPr>
        <p:txBody>
          <a:bodyPr>
            <a:normAutofit fontScale="90000"/>
          </a:bodyPr>
          <a:lstStyle/>
          <a:p>
            <a:pPr lvl="1" algn="l" rtl="0">
              <a:spcBef>
                <a:spcPct val="0"/>
              </a:spcBef>
            </a:pP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Optimal </a:t>
            </a:r>
            <a:r>
              <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i</a:t>
            </a: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nterpolation case studies</a:t>
            </a:r>
            <a:endPar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endParaRPr>
          </a:p>
        </p:txBody>
      </p:sp>
      <p:sp>
        <p:nvSpPr>
          <p:cNvPr id="5" name="Slide Number Placeholder 4"/>
          <p:cNvSpPr>
            <a:spLocks noGrp="1"/>
          </p:cNvSpPr>
          <p:nvPr>
            <p:ph type="sldNum" sz="quarter" idx="12"/>
          </p:nvPr>
        </p:nvSpPr>
        <p:spPr/>
        <p:txBody>
          <a:bodyPr/>
          <a:lstStyle/>
          <a:p>
            <a:fld id="{D41BBDB5-297A-4B84-89C8-1EDB2B20F153}" type="slidenum">
              <a:rPr lang="en-US" smtClean="0"/>
              <a:pPr/>
              <a:t>28</a:t>
            </a:fld>
            <a:endParaRPr lang="en-US"/>
          </a:p>
        </p:txBody>
      </p:sp>
      <mc:AlternateContent xmlns:mc="http://schemas.openxmlformats.org/markup-compatibility/2006">
        <mc:Choice xmlns:mv="urn:schemas-microsoft-com:mac:vml" xmlns:a14="http://schemas.microsoft.com/office/drawing/2010/main" xmlns="" Requires="a14">
          <p:graphicFrame>
            <p:nvGraphicFramePr>
              <p:cNvPr id="6" name="Group 141"/>
              <p:cNvGraphicFramePr>
                <a:graphicFrameLocks noGrp="1"/>
              </p:cNvGraphicFramePr>
              <p:nvPr>
                <p:extLst>
                  <p:ext uri="{D42A27DB-BD31-4B8C-83A1-F6EECF244321}">
                    <p14:modId xmlns:p14="http://schemas.microsoft.com/office/powerpoint/2010/main" val="2027034869"/>
                  </p:ext>
                </p:extLst>
              </p:nvPr>
            </p:nvGraphicFramePr>
            <p:xfrm>
              <a:off x="990600" y="533400"/>
              <a:ext cx="8001000" cy="6246636"/>
            </p:xfrm>
            <a:graphic>
              <a:graphicData uri="http://schemas.openxmlformats.org/drawingml/2006/table">
                <a:tbl>
                  <a:tblPr/>
                  <a:tblGrid>
                    <a:gridCol w="785812"/>
                    <a:gridCol w="1785937"/>
                    <a:gridCol w="2143125"/>
                    <a:gridCol w="3286126"/>
                  </a:tblGrid>
                  <a:tr h="112217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Construction of MODIS Monthly Average AOD for OI Algorithm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Construction of CMAQ Monthly Average AOD for OI Algorithm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Use of scaling factor( f)</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14:m>
                            <m:oMathPara xmlns:m="http://schemas.openxmlformats.org/officeDocument/2006/math">
                              <m:oMathParaPr>
                                <m:jc m:val="centerGroup"/>
                              </m:oMathParaPr>
                              <m:oMath xmlns:m="http://schemas.openxmlformats.org/officeDocument/2006/math">
                                <m:r>
                                  <a:rPr kumimoji="0" lang="en-US" sz="1400" i="1" kern="1200" smtClean="0">
                                    <a:solidFill>
                                      <a:schemeClr val="tx1"/>
                                    </a:solidFill>
                                    <a:effectLst/>
                                    <a:latin typeface="Cambria Math"/>
                                    <a:ea typeface="+mn-ea"/>
                                    <a:cs typeface="+mn-cs"/>
                                  </a:rPr>
                                  <m:t>𝑓</m:t>
                                </m:r>
                                <m:r>
                                  <a:rPr kumimoji="0" lang="en-US" sz="1400" i="1" kern="1200" smtClean="0">
                                    <a:solidFill>
                                      <a:schemeClr val="tx1"/>
                                    </a:solidFill>
                                    <a:effectLst/>
                                    <a:latin typeface="Cambria Math"/>
                                    <a:ea typeface="+mn-ea"/>
                                    <a:cs typeface="+mn-cs"/>
                                  </a:rPr>
                                  <m:t>=</m:t>
                                </m:r>
                                <m:f>
                                  <m:fPr>
                                    <m:ctrlPr>
                                      <a:rPr kumimoji="0" lang="en-US" sz="1400" i="1" kern="1200">
                                        <a:solidFill>
                                          <a:schemeClr val="tx1"/>
                                        </a:solidFill>
                                        <a:effectLst/>
                                        <a:latin typeface="Cambria Math"/>
                                        <a:ea typeface="+mn-ea"/>
                                        <a:cs typeface="+mn-cs"/>
                                      </a:rPr>
                                    </m:ctrlPr>
                                  </m:fPr>
                                  <m:num>
                                    <m:r>
                                      <a:rPr kumimoji="0" lang="en-US" sz="1400" i="1" kern="1200">
                                        <a:solidFill>
                                          <a:schemeClr val="tx1"/>
                                        </a:solidFill>
                                        <a:effectLst/>
                                        <a:latin typeface="Cambria Math"/>
                                        <a:ea typeface="+mn-ea"/>
                                        <a:cs typeface="+mn-cs"/>
                                      </a:rPr>
                                      <m:t>𝐶𝑀𝐴𝑄</m:t>
                                    </m:r>
                                    <m:r>
                                      <a:rPr kumimoji="0" lang="en-US" sz="1400" i="1" kern="1200">
                                        <a:solidFill>
                                          <a:schemeClr val="tx1"/>
                                        </a:solidFill>
                                        <a:effectLst/>
                                        <a:latin typeface="Cambria Math"/>
                                        <a:ea typeface="+mn-ea"/>
                                        <a:cs typeface="+mn-cs"/>
                                      </a:rPr>
                                      <m:t> </m:t>
                                    </m:r>
                                    <m:r>
                                      <a:rPr kumimoji="0" lang="en-US" sz="1400" b="0" i="1" kern="1200" smtClean="0">
                                        <a:solidFill>
                                          <a:schemeClr val="tx1"/>
                                        </a:solidFill>
                                        <a:effectLst/>
                                        <a:latin typeface="Cambria Math"/>
                                        <a:ea typeface="+mn-ea"/>
                                        <a:cs typeface="+mn-cs"/>
                                      </a:rPr>
                                      <m:t>𝑝𝑜𝑠𝑡𝑒𝑟𝑖𝑜𝑟</m:t>
                                    </m:r>
                                    <m:r>
                                      <a:rPr kumimoji="0" lang="en-US" sz="1400" i="1" kern="1200">
                                        <a:solidFill>
                                          <a:schemeClr val="tx1"/>
                                        </a:solidFill>
                                        <a:effectLst/>
                                        <a:latin typeface="Cambria Math"/>
                                        <a:ea typeface="+mn-ea"/>
                                        <a:cs typeface="+mn-cs"/>
                                      </a:rPr>
                                      <m:t> </m:t>
                                    </m:r>
                                    <m:r>
                                      <a:rPr kumimoji="0" lang="en-US" sz="1400" i="1" kern="1200">
                                        <a:solidFill>
                                          <a:schemeClr val="tx1"/>
                                        </a:solidFill>
                                        <a:effectLst/>
                                        <a:latin typeface="Cambria Math"/>
                                        <a:ea typeface="+mn-ea"/>
                                        <a:cs typeface="+mn-cs"/>
                                      </a:rPr>
                                      <m:t>𝐴𝑂𝐷</m:t>
                                    </m:r>
                                    <m:r>
                                      <a:rPr kumimoji="0" lang="en-US" sz="1400" i="1" kern="1200">
                                        <a:solidFill>
                                          <a:schemeClr val="tx1"/>
                                        </a:solidFill>
                                        <a:effectLst/>
                                        <a:latin typeface="Cambria Math"/>
                                        <a:ea typeface="+mn-ea"/>
                                        <a:cs typeface="+mn-cs"/>
                                      </a:rPr>
                                      <m:t> </m:t>
                                    </m:r>
                                  </m:num>
                                  <m:den>
                                    <m:r>
                                      <a:rPr kumimoji="0" lang="en-US" sz="1400" i="1" kern="1200">
                                        <a:solidFill>
                                          <a:schemeClr val="tx1"/>
                                        </a:solidFill>
                                        <a:effectLst/>
                                        <a:latin typeface="Cambria Math"/>
                                        <a:ea typeface="+mn-ea"/>
                                        <a:cs typeface="+mn-cs"/>
                                      </a:rPr>
                                      <m:t>𝐶𝑀𝐴𝑄</m:t>
                                    </m:r>
                                    <m:r>
                                      <a:rPr kumimoji="0" lang="en-US" sz="1400" i="1" kern="1200">
                                        <a:solidFill>
                                          <a:schemeClr val="tx1"/>
                                        </a:solidFill>
                                        <a:effectLst/>
                                        <a:latin typeface="Cambria Math"/>
                                        <a:ea typeface="+mn-ea"/>
                                        <a:cs typeface="+mn-cs"/>
                                      </a:rPr>
                                      <m:t> </m:t>
                                    </m:r>
                                    <m:r>
                                      <a:rPr kumimoji="0" lang="en-US" sz="1400" b="0" i="1" kern="1200" smtClean="0">
                                        <a:solidFill>
                                          <a:schemeClr val="tx1"/>
                                        </a:solidFill>
                                        <a:effectLst/>
                                        <a:latin typeface="Cambria Math"/>
                                        <a:ea typeface="+mn-ea"/>
                                        <a:cs typeface="+mn-cs"/>
                                      </a:rPr>
                                      <m:t>𝑝𝑟𝑖𝑜𝑟</m:t>
                                    </m:r>
                                    <m:r>
                                      <a:rPr kumimoji="0" lang="en-US" sz="1400" i="1" kern="1200">
                                        <a:solidFill>
                                          <a:schemeClr val="tx1"/>
                                        </a:solidFill>
                                        <a:effectLst/>
                                        <a:latin typeface="Cambria Math"/>
                                        <a:ea typeface="+mn-ea"/>
                                        <a:cs typeface="+mn-cs"/>
                                      </a:rPr>
                                      <m:t> </m:t>
                                    </m:r>
                                    <m:r>
                                      <a:rPr kumimoji="0" lang="en-US" sz="1400" i="1" kern="1200">
                                        <a:solidFill>
                                          <a:schemeClr val="tx1"/>
                                        </a:solidFill>
                                        <a:effectLst/>
                                        <a:latin typeface="Cambria Math"/>
                                        <a:ea typeface="+mn-ea"/>
                                        <a:cs typeface="+mn-cs"/>
                                      </a:rPr>
                                      <m:t>𝐴𝑂𝐷</m:t>
                                    </m:r>
                                    <m:r>
                                      <a:rPr kumimoji="0" lang="en-US" sz="1400" i="1" kern="1200">
                                        <a:solidFill>
                                          <a:schemeClr val="tx1"/>
                                        </a:solidFill>
                                        <a:effectLst/>
                                        <a:latin typeface="Cambria Math"/>
                                        <a:ea typeface="+mn-ea"/>
                                        <a:cs typeface="+mn-cs"/>
                                      </a:rPr>
                                      <m:t> </m:t>
                                    </m:r>
                                  </m:den>
                                </m:f>
                              </m:oMath>
                            </m:oMathPara>
                          </a14:m>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Case 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Average all available data in grid cell i,j</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all CMAQ-derived AODs in grid cell </a:t>
                          </a:r>
                          <a:r>
                            <a:rPr kumimoji="0" lang="en-US" sz="1600" b="0" i="0" u="none" strike="noStrike" cap="none" normalizeH="0" baseline="0" dirty="0" err="1" smtClean="0">
                              <a:ln>
                                <a:noFill/>
                              </a:ln>
                              <a:solidFill>
                                <a:schemeClr val="tx1"/>
                              </a:solidFill>
                              <a:effectLst/>
                              <a:latin typeface="Calibri" pitchFamily="34" charset="0"/>
                            </a:rPr>
                            <a:t>i,j</a:t>
                          </a: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’=f•PM</a:t>
                          </a:r>
                          <a:r>
                            <a:rPr kumimoji="0" lang="en-US" sz="1600" b="0" i="0" u="none" strike="noStrike" cap="none" normalizeH="0" baseline="-25000" dirty="0" smtClean="0">
                              <a:ln>
                                <a:noFill/>
                              </a:ln>
                              <a:solidFill>
                                <a:schemeClr val="tx1"/>
                              </a:solidFill>
                              <a:effectLst/>
                              <a:latin typeface="Calibri" pitchFamily="34" charset="0"/>
                            </a:rPr>
                            <a:t>2.5</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Case 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only CMAQ-derived AODs with paired MODIS values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Case 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all available data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r>
                            <a:rPr kumimoji="0" lang="en-US" sz="1600" b="0" i="0" u="none" strike="noStrike" cap="none" normalizeH="0" baseline="0" dirty="0" smtClean="0">
                              <a:ln>
                                <a:noFill/>
                              </a:ln>
                              <a:solidFill>
                                <a:schemeClr val="bg1">
                                  <a:lumMod val="65000"/>
                                </a:schemeClr>
                              </a:solidFill>
                              <a:effectLst/>
                              <a:latin typeface="Calibri" pitchFamily="34" charset="0"/>
                            </a:rPr>
                            <a:t>.  Adjust MODIS error term according to # of AOD values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r>
                            <a:rPr kumimoji="0" lang="en-US" sz="1600" b="0" i="0" u="none" strike="noStrike" cap="none" normalizeH="0" baseline="0" dirty="0" smtClean="0">
                              <a:ln>
                                <a:noFill/>
                              </a:ln>
                              <a:solidFill>
                                <a:schemeClr val="bg1">
                                  <a:lumMod val="65000"/>
                                </a:schemeClr>
                              </a:solidFill>
                              <a:effectLst/>
                              <a:latin typeface="Calibri" pitchFamily="34" charset="0"/>
                            </a:rPr>
                            <a:t>.</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all CMAQ-derived AODs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endParaRPr kumimoji="0" lang="en-US" sz="1600" b="0" i="0" u="none" strike="noStrike" cap="none" normalizeH="0" baseline="0" dirty="0" smtClean="0">
                            <a:ln>
                              <a:noFill/>
                            </a:ln>
                            <a:solidFill>
                              <a:schemeClr val="bg1">
                                <a:lumMod val="65000"/>
                              </a:schemeClr>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9351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bg1">
                                  <a:lumMod val="65000"/>
                                </a:schemeClr>
                              </a:solidFill>
                              <a:effectLst/>
                              <a:latin typeface="Calibri" pitchFamily="34" charset="0"/>
                            </a:rPr>
                            <a:t>Case 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only CMAQ-derived AODs with paired MODIS values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59974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Case 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Same as case B</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dirty="0"/>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144527" t="-291985" b="-382"/>
                          </a:stretch>
                        </a:blipFill>
                      </a:tcPr>
                    </a:tc>
                  </a:tr>
                </a:tbl>
              </a:graphicData>
            </a:graphic>
          </p:graphicFrame>
        </mc:Choice>
        <mc:Fallback>
          <p:graphicFrame>
            <p:nvGraphicFramePr>
              <p:cNvPr id="6" name="Group 141"/>
              <p:cNvGraphicFramePr>
                <a:graphicFrameLocks noGrp="1"/>
              </p:cNvGraphicFramePr>
              <p:nvPr>
                <p:extLst>
                  <p:ext uri="{D42A27DB-BD31-4B8C-83A1-F6EECF244321}">
                    <p14:modId xmlns:mv="urn:schemas-microsoft-com:mac:vml" xmlns:p14="http://schemas.microsoft.com/office/powerpoint/2010/main" xmlns="" xmlns:a14="http://schemas.microsoft.com/office/drawing/2010/main" val="2027034869"/>
                  </p:ext>
                </p:extLst>
              </p:nvPr>
            </p:nvGraphicFramePr>
            <p:xfrm>
              <a:off x="990600" y="533400"/>
              <a:ext cx="8001000" cy="6246636"/>
            </p:xfrm>
            <a:graphic>
              <a:graphicData uri="http://schemas.openxmlformats.org/drawingml/2006/table">
                <a:tbl>
                  <a:tblPr/>
                  <a:tblGrid>
                    <a:gridCol w="785812"/>
                    <a:gridCol w="1785937"/>
                    <a:gridCol w="2143125"/>
                    <a:gridCol w="3286126"/>
                  </a:tblGrid>
                  <a:tr h="112217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Construction of MODIS Monthly Average AOD for OI Algorithm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Construction of CMAQ Monthly Average AOD for OI Algorithm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144527" t="-1630" b="-457065"/>
                          </a:stretch>
                        </a:blipFill>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Case 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Average all available data in grid cell i,j</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all CMAQ-derived AODs in grid cell </a:t>
                          </a:r>
                          <a:r>
                            <a:rPr kumimoji="0" lang="en-US" sz="1600" b="0" i="0" u="none" strike="noStrike" cap="none" normalizeH="0" baseline="0" dirty="0" err="1" smtClean="0">
                              <a:ln>
                                <a:noFill/>
                              </a:ln>
                              <a:solidFill>
                                <a:schemeClr val="tx1"/>
                              </a:solidFill>
                              <a:effectLst/>
                              <a:latin typeface="Calibri" pitchFamily="34" charset="0"/>
                            </a:rPr>
                            <a:t>i,j</a:t>
                          </a: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’=f•PM</a:t>
                          </a:r>
                          <a:r>
                            <a:rPr kumimoji="0" lang="en-US" sz="1600" b="0" i="0" u="none" strike="noStrike" cap="none" normalizeH="0" baseline="-25000" dirty="0" smtClean="0">
                              <a:ln>
                                <a:noFill/>
                              </a:ln>
                              <a:solidFill>
                                <a:schemeClr val="tx1"/>
                              </a:solidFill>
                              <a:effectLst/>
                              <a:latin typeface="Calibri" pitchFamily="34" charset="0"/>
                            </a:rPr>
                            <a:t>2.5</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Case 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only CMAQ-derived AODs with paired MODIS values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Case 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all available data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r>
                            <a:rPr kumimoji="0" lang="en-US" sz="1600" b="0" i="0" u="none" strike="noStrike" cap="none" normalizeH="0" baseline="0" dirty="0" smtClean="0">
                              <a:ln>
                                <a:noFill/>
                              </a:ln>
                              <a:solidFill>
                                <a:schemeClr val="bg1">
                                  <a:lumMod val="65000"/>
                                </a:schemeClr>
                              </a:solidFill>
                              <a:effectLst/>
                              <a:latin typeface="Calibri" pitchFamily="34" charset="0"/>
                            </a:rPr>
                            <a:t>.  Adjust MODIS error term according to # of AOD values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r>
                            <a:rPr kumimoji="0" lang="en-US" sz="1600" b="0" i="0" u="none" strike="noStrike" cap="none" normalizeH="0" baseline="0" dirty="0" smtClean="0">
                              <a:ln>
                                <a:noFill/>
                              </a:ln>
                              <a:solidFill>
                                <a:schemeClr val="bg1">
                                  <a:lumMod val="65000"/>
                                </a:schemeClr>
                              </a:solidFill>
                              <a:effectLst/>
                              <a:latin typeface="Calibri" pitchFamily="34" charset="0"/>
                            </a:rPr>
                            <a:t>.</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all CMAQ-derived AODs in grid cell </a:t>
                          </a:r>
                          <a:r>
                            <a:rPr kumimoji="0" lang="en-US" sz="1600" b="0" i="0" u="none" strike="noStrike" cap="none" normalizeH="0" baseline="0" dirty="0" err="1" smtClean="0">
                              <a:ln>
                                <a:noFill/>
                              </a:ln>
                              <a:solidFill>
                                <a:schemeClr val="bg1">
                                  <a:lumMod val="65000"/>
                                </a:schemeClr>
                              </a:solidFill>
                              <a:effectLst/>
                              <a:latin typeface="Calibri" pitchFamily="34" charset="0"/>
                            </a:rPr>
                            <a:t>i,j</a:t>
                          </a:r>
                          <a:endParaRPr kumimoji="0" lang="en-US" sz="1600" b="0" i="0" u="none" strike="noStrike" cap="none" normalizeH="0" baseline="0" dirty="0" smtClean="0">
                            <a:ln>
                              <a:noFill/>
                            </a:ln>
                            <a:solidFill>
                              <a:schemeClr val="bg1">
                                <a:lumMod val="65000"/>
                              </a:schemeClr>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9351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Case 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bg1">
                                  <a:lumMod val="65000"/>
                                </a:schemeClr>
                              </a:solidFill>
                              <a:effectLst/>
                              <a:latin typeface="Calibri" pitchFamily="34" charset="0"/>
                            </a:rPr>
                            <a:t>Average only CMAQ-derived AODs with paired MODIS values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59974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Case 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Same as case B</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dirty="0"/>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4"/>
                          <a:stretch>
                            <a:fillRect l="-144527" t="-291985" b="-382"/>
                          </a:stretch>
                        </a:blipFill>
                      </a:tcPr>
                    </a:tc>
                  </a:tr>
                </a:tbl>
              </a:graphicData>
            </a:graphic>
          </p:graphicFrame>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4488" cy="1143000"/>
          </a:xfrm>
        </p:spPr>
        <p:txBody>
          <a:bodyPr>
            <a:normAutofit/>
          </a:bodyPr>
          <a:lstStyle/>
          <a:p>
            <a:r>
              <a:rPr lang="en-US" sz="2800" dirty="0" smtClean="0">
                <a:latin typeface="Times New Roman" pitchFamily="18" charset="0"/>
                <a:cs typeface="Times New Roman" pitchFamily="18" charset="0"/>
              </a:rPr>
              <a:t>Correction with respect to satellite overpass-case </a:t>
            </a:r>
            <a:r>
              <a:rPr lang="en-US" sz="2800" dirty="0" err="1" smtClean="0">
                <a:latin typeface="Times New Roman" pitchFamily="18" charset="0"/>
                <a:cs typeface="Times New Roman" pitchFamily="18" charset="0"/>
              </a:rPr>
              <a:t>e</a:t>
            </a:r>
            <a:r>
              <a:rPr lang="en-US" sz="2800" dirty="0" smtClean="0">
                <a:latin typeface="Times New Roman" pitchFamily="18" charset="0"/>
                <a:cs typeface="Times New Roman" pitchFamily="18" charset="0"/>
              </a:rPr>
              <a:t> (8, 12, and 16 hours difference-continued)</a:t>
            </a:r>
          </a:p>
        </p:txBody>
      </p:sp>
      <p:sp>
        <p:nvSpPr>
          <p:cNvPr id="4" name="Content Placeholder 2"/>
          <p:cNvSpPr>
            <a:spLocks noGrp="1"/>
          </p:cNvSpPr>
          <p:nvPr>
            <p:ph idx="1"/>
          </p:nvPr>
        </p:nvSpPr>
        <p:spPr>
          <a:xfrm>
            <a:off x="1066800" y="1371600"/>
            <a:ext cx="7924800" cy="609600"/>
          </a:xfrm>
        </p:spPr>
        <p:txBody>
          <a:bodyPr>
            <a:normAutofit fontScale="85000" lnSpcReduction="10000"/>
          </a:bodyPr>
          <a:lstStyle/>
          <a:p>
            <a:pPr marL="465138" indent="-465138">
              <a:buNone/>
            </a:pPr>
            <a:r>
              <a:rPr lang="en-US" sz="2000" dirty="0" smtClean="0">
                <a:sym typeface="Arial" charset="0"/>
              </a:rPr>
              <a:t>	</a:t>
            </a:r>
            <a:r>
              <a:rPr lang="en-US" sz="2400" dirty="0" smtClean="0"/>
              <a:t>The best time interval was chosen based on a number of criteria</a:t>
            </a:r>
            <a:endParaRPr lang="en-US" sz="2400" baseline="-25000" dirty="0" smtClean="0">
              <a:sym typeface="Arial" charset="0"/>
            </a:endParaRPr>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206021863"/>
              </p:ext>
            </p:extLst>
          </p:nvPr>
        </p:nvGraphicFramePr>
        <p:xfrm>
          <a:off x="1447800" y="1828800"/>
          <a:ext cx="7467600" cy="3099647"/>
        </p:xfrm>
        <a:graphic>
          <a:graphicData uri="http://schemas.openxmlformats.org/drawingml/2006/table">
            <a:tbl>
              <a:tblPr/>
              <a:tblGrid>
                <a:gridCol w="462436"/>
                <a:gridCol w="5096153"/>
                <a:gridCol w="491290"/>
                <a:gridCol w="772026"/>
                <a:gridCol w="645695"/>
              </a:tblGrid>
              <a:tr h="643467">
                <a:tc>
                  <a:txBody>
                    <a:bodyPr/>
                    <a:lstStyle/>
                    <a:p>
                      <a:pPr marL="0" marR="0">
                        <a:lnSpc>
                          <a:spcPct val="115000"/>
                        </a:lnSpc>
                        <a:spcBef>
                          <a:spcPts val="0"/>
                        </a:spcBef>
                        <a:spcAft>
                          <a:spcPts val="0"/>
                        </a:spcAft>
                      </a:pPr>
                      <a:r>
                        <a:rPr lang="en-US" sz="1500" dirty="0">
                          <a:latin typeface="Times New Roman"/>
                          <a:ea typeface="Calibri"/>
                          <a:cs typeface="Arial"/>
                        </a:rPr>
                        <a:t>Test</a:t>
                      </a:r>
                      <a:endParaRPr lang="en-US" sz="15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Times New Roman"/>
                          <a:ea typeface="Calibri"/>
                          <a:cs typeface="Arial"/>
                        </a:rPr>
                        <a:t>Criteria for FBS</a:t>
                      </a:r>
                      <a:endParaRPr lang="en-US" sz="15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Calibri"/>
                          <a:cs typeface="Arial"/>
                        </a:rPr>
                        <a:t>Best</a:t>
                      </a:r>
                      <a:endParaRPr lang="en-US" sz="1500">
                        <a:latin typeface="Calibri"/>
                        <a:ea typeface="Calibri"/>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smtClean="0">
                          <a:latin typeface="Times New Roman"/>
                          <a:ea typeface="Calibri"/>
                          <a:cs typeface="Arial"/>
                        </a:rPr>
                        <a:t>Middle</a:t>
                      </a:r>
                      <a:endParaRPr lang="en-US" sz="1500" dirty="0">
                        <a:latin typeface="Calibri"/>
                        <a:ea typeface="Calibri"/>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Calibri"/>
                          <a:cs typeface="Arial"/>
                        </a:rPr>
                        <a:t>Worst</a:t>
                      </a:r>
                      <a:endParaRPr lang="en-US" sz="1500">
                        <a:latin typeface="Calibri"/>
                        <a:ea typeface="Calibri"/>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1733">
                <a:tc>
                  <a:txBody>
                    <a:bodyPr/>
                    <a:lstStyle/>
                    <a:p>
                      <a:pPr marL="0" marR="0">
                        <a:lnSpc>
                          <a:spcPct val="115000"/>
                        </a:lnSpc>
                        <a:spcBef>
                          <a:spcPts val="0"/>
                        </a:spcBef>
                        <a:spcAft>
                          <a:spcPts val="0"/>
                        </a:spcAft>
                      </a:pPr>
                      <a:r>
                        <a:rPr lang="en-US" sz="1500">
                          <a:latin typeface="Times New Roman"/>
                          <a:ea typeface="Calibri"/>
                          <a:cs typeface="Arial"/>
                        </a:rPr>
                        <a:t>1</a:t>
                      </a:r>
                      <a:endParaRPr lang="en-US" sz="15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500" dirty="0">
                          <a:latin typeface="Times New Roman"/>
                          <a:ea typeface="Calibri"/>
                          <a:cs typeface="Arial"/>
                        </a:rPr>
                        <a:t>Based on</a:t>
                      </a:r>
                      <a:r>
                        <a:rPr lang="en-US" sz="1500" dirty="0" smtClean="0">
                          <a:latin typeface="Times New Roman"/>
                          <a:ea typeface="Calibri"/>
                          <a:cs typeface="Arial"/>
                        </a:rPr>
                        <a:t> the</a:t>
                      </a:r>
                      <a:r>
                        <a:rPr lang="en-US" sz="1500" baseline="0" dirty="0" smtClean="0">
                          <a:latin typeface="Times New Roman"/>
                          <a:ea typeface="Calibri"/>
                          <a:cs typeface="Arial"/>
                        </a:rPr>
                        <a:t> </a:t>
                      </a:r>
                      <a:r>
                        <a:rPr lang="en-US" sz="1500" u="sng" dirty="0" smtClean="0">
                          <a:latin typeface="Times New Roman"/>
                          <a:ea typeface="Calibri"/>
                          <a:cs typeface="Arial"/>
                        </a:rPr>
                        <a:t>Difference</a:t>
                      </a:r>
                      <a:r>
                        <a:rPr lang="en-US" sz="1500" dirty="0" smtClean="0">
                          <a:latin typeface="Times New Roman"/>
                          <a:ea typeface="Calibri"/>
                          <a:cs typeface="Arial"/>
                        </a:rPr>
                        <a:t> of “</a:t>
                      </a:r>
                      <a:r>
                        <a:rPr lang="en-US" sz="1500" b="1" dirty="0" smtClean="0">
                          <a:latin typeface="Times New Roman"/>
                          <a:ea typeface="Calibri"/>
                          <a:cs typeface="Arial"/>
                        </a:rPr>
                        <a:t>Actual</a:t>
                      </a:r>
                      <a:r>
                        <a:rPr lang="en-US" sz="1500" b="1" baseline="0" dirty="0" smtClean="0">
                          <a:latin typeface="Times New Roman"/>
                          <a:ea typeface="Calibri"/>
                          <a:cs typeface="Arial"/>
                        </a:rPr>
                        <a:t> </a:t>
                      </a:r>
                      <a:r>
                        <a:rPr lang="en-US" sz="1500" b="1" dirty="0" smtClean="0">
                          <a:latin typeface="Times New Roman"/>
                          <a:ea typeface="Calibri"/>
                          <a:cs typeface="Arial"/>
                        </a:rPr>
                        <a:t>FBS – Perfect FBS</a:t>
                      </a:r>
                      <a:r>
                        <a:rPr lang="en-US" sz="1500" dirty="0" smtClean="0">
                          <a:latin typeface="Times New Roman"/>
                          <a:ea typeface="Calibri"/>
                          <a:cs typeface="Arial"/>
                        </a:rPr>
                        <a:t>” (for  </a:t>
                      </a:r>
                      <a:r>
                        <a:rPr lang="en-US" sz="1500" dirty="0">
                          <a:latin typeface="Times New Roman"/>
                          <a:ea typeface="Calibri"/>
                          <a:cs typeface="Arial"/>
                        </a:rPr>
                        <a:t>improvement </a:t>
                      </a:r>
                      <a:r>
                        <a:rPr lang="en-US" sz="1500" dirty="0" smtClean="0">
                          <a:latin typeface="Times New Roman"/>
                          <a:ea typeface="Calibri"/>
                          <a:cs typeface="Arial"/>
                        </a:rPr>
                        <a:t>cases only)</a:t>
                      </a:r>
                      <a:endParaRPr lang="en-US" sz="1500" dirty="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16</a:t>
                      </a:r>
                      <a:endParaRPr lang="en-US" sz="15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12</a:t>
                      </a:r>
                      <a:endParaRPr lang="en-US" sz="15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8</a:t>
                      </a:r>
                      <a:endParaRPr lang="en-US" sz="1500">
                        <a:latin typeface="Calibri"/>
                        <a:ea typeface="Calibri"/>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321733">
                <a:tc>
                  <a:txBody>
                    <a:bodyPr/>
                    <a:lstStyle/>
                    <a:p>
                      <a:pPr marL="0" marR="0">
                        <a:lnSpc>
                          <a:spcPct val="115000"/>
                        </a:lnSpc>
                        <a:spcBef>
                          <a:spcPts val="0"/>
                        </a:spcBef>
                        <a:spcAft>
                          <a:spcPts val="0"/>
                        </a:spcAft>
                      </a:pPr>
                      <a:r>
                        <a:rPr lang="en-US" sz="1500">
                          <a:latin typeface="Times New Roman"/>
                          <a:ea typeface="Calibri"/>
                          <a:cs typeface="Arial"/>
                        </a:rPr>
                        <a:t>2</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500" dirty="0">
                          <a:latin typeface="Times New Roman"/>
                          <a:ea typeface="Calibri"/>
                          <a:cs typeface="Arial"/>
                        </a:rPr>
                        <a:t>Based on the number of</a:t>
                      </a:r>
                      <a:r>
                        <a:rPr lang="en-US" sz="1500" dirty="0" smtClean="0">
                          <a:latin typeface="Times New Roman"/>
                          <a:ea typeface="Calibri"/>
                          <a:cs typeface="Arial"/>
                        </a:rPr>
                        <a:t> improvement </a:t>
                      </a:r>
                      <a:r>
                        <a:rPr lang="en-US" sz="1500" dirty="0">
                          <a:latin typeface="Times New Roman"/>
                          <a:ea typeface="Calibri"/>
                          <a:cs typeface="Arial"/>
                        </a:rPr>
                        <a:t>cases</a:t>
                      </a:r>
                      <a:endParaRPr lang="en-US" sz="1500" dirty="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8</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12</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16</a:t>
                      </a:r>
                      <a:endParaRPr lang="en-US" sz="1500">
                        <a:latin typeface="Calibri"/>
                        <a:ea typeface="Calibri"/>
                        <a:cs typeface="Arial"/>
                      </a:endParaRPr>
                    </a:p>
                  </a:txBody>
                  <a:tcPr marL="68580" marR="68580" marT="0" marB="0">
                    <a:lnL>
                      <a:noFill/>
                    </a:lnL>
                    <a:lnR>
                      <a:noFill/>
                    </a:lnR>
                    <a:lnT>
                      <a:noFill/>
                    </a:lnT>
                    <a:lnB>
                      <a:noFill/>
                    </a:lnB>
                  </a:tcPr>
                </a:tc>
              </a:tr>
              <a:tr h="321733">
                <a:tc>
                  <a:txBody>
                    <a:bodyPr/>
                    <a:lstStyle/>
                    <a:p>
                      <a:pPr marL="0" marR="0">
                        <a:lnSpc>
                          <a:spcPct val="115000"/>
                        </a:lnSpc>
                        <a:spcBef>
                          <a:spcPts val="0"/>
                        </a:spcBef>
                        <a:spcAft>
                          <a:spcPts val="0"/>
                        </a:spcAft>
                      </a:pPr>
                      <a:r>
                        <a:rPr lang="en-US" sz="1500">
                          <a:latin typeface="Times New Roman"/>
                          <a:ea typeface="Calibri"/>
                          <a:cs typeface="Arial"/>
                        </a:rPr>
                        <a:t>3</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500" dirty="0">
                          <a:latin typeface="Times New Roman"/>
                          <a:ea typeface="Calibri"/>
                          <a:cs typeface="Arial"/>
                        </a:rPr>
                        <a:t>Based on the total number of improvement and degrade cases</a:t>
                      </a:r>
                      <a:endParaRPr lang="en-US" sz="1500" dirty="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8</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12</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16</a:t>
                      </a:r>
                      <a:endParaRPr lang="en-US" sz="1500">
                        <a:latin typeface="Calibri"/>
                        <a:ea typeface="Calibri"/>
                        <a:cs typeface="Arial"/>
                      </a:endParaRPr>
                    </a:p>
                  </a:txBody>
                  <a:tcPr marL="68580" marR="68580" marT="0" marB="0">
                    <a:lnL>
                      <a:noFill/>
                    </a:lnL>
                    <a:lnR>
                      <a:noFill/>
                    </a:lnR>
                    <a:lnT>
                      <a:noFill/>
                    </a:lnT>
                    <a:lnB>
                      <a:noFill/>
                    </a:lnB>
                  </a:tcPr>
                </a:tc>
              </a:tr>
              <a:tr h="643467">
                <a:tc>
                  <a:txBody>
                    <a:bodyPr/>
                    <a:lstStyle/>
                    <a:p>
                      <a:pPr marL="0" marR="0">
                        <a:lnSpc>
                          <a:spcPct val="115000"/>
                        </a:lnSpc>
                        <a:spcBef>
                          <a:spcPts val="0"/>
                        </a:spcBef>
                        <a:spcAft>
                          <a:spcPts val="0"/>
                        </a:spcAft>
                      </a:pPr>
                      <a:r>
                        <a:rPr lang="en-US" sz="1500">
                          <a:latin typeface="Times New Roman"/>
                          <a:ea typeface="Calibri"/>
                          <a:cs typeface="Arial"/>
                        </a:rPr>
                        <a:t>4</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500" dirty="0">
                          <a:latin typeface="Times New Roman"/>
                          <a:ea typeface="Calibri"/>
                          <a:cs typeface="Arial"/>
                        </a:rPr>
                        <a:t>Based on</a:t>
                      </a:r>
                      <a:r>
                        <a:rPr lang="en-US" sz="1500" dirty="0" smtClean="0">
                          <a:latin typeface="Times New Roman"/>
                          <a:ea typeface="Calibri"/>
                          <a:cs typeface="Arial"/>
                        </a:rPr>
                        <a:t> improvement </a:t>
                      </a:r>
                      <a:r>
                        <a:rPr lang="en-US" sz="1500" dirty="0">
                          <a:latin typeface="Times New Roman"/>
                          <a:ea typeface="Calibri"/>
                          <a:cs typeface="Arial"/>
                        </a:rPr>
                        <a:t>cases when the model was already</a:t>
                      </a:r>
                      <a:r>
                        <a:rPr lang="en-US" sz="1500" dirty="0" smtClean="0">
                          <a:latin typeface="Times New Roman"/>
                          <a:ea typeface="Calibri"/>
                          <a:cs typeface="Arial"/>
                        </a:rPr>
                        <a:t> biased low </a:t>
                      </a:r>
                      <a:r>
                        <a:rPr lang="en-US" sz="1500" dirty="0">
                          <a:latin typeface="Times New Roman"/>
                          <a:ea typeface="Calibri"/>
                          <a:cs typeface="Arial"/>
                        </a:rPr>
                        <a:t>(</a:t>
                      </a:r>
                      <a:r>
                        <a:rPr lang="en-US" sz="1500" dirty="0">
                          <a:solidFill>
                            <a:srgbClr val="000000"/>
                          </a:solidFill>
                          <a:latin typeface="Times New Roman"/>
                          <a:ea typeface="Times New Roman"/>
                          <a:cs typeface="Arial"/>
                        </a:rPr>
                        <a:t>requested FBS &gt; 0.6</a:t>
                      </a:r>
                      <a:r>
                        <a:rPr lang="en-US" sz="1500" dirty="0">
                          <a:latin typeface="Times New Roman"/>
                          <a:ea typeface="Calibri"/>
                          <a:cs typeface="Arial"/>
                        </a:rPr>
                        <a:t>)</a:t>
                      </a:r>
                      <a:endParaRPr lang="en-US" sz="1500" dirty="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16</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12</a:t>
                      </a:r>
                      <a:endParaRPr lang="en-US" sz="1500">
                        <a:latin typeface="Calibri"/>
                        <a:ea typeface="Calibri"/>
                        <a:cs typeface="Aria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libri"/>
                          <a:cs typeface="Arial"/>
                        </a:rPr>
                        <a:t>8</a:t>
                      </a:r>
                      <a:endParaRPr lang="en-US" sz="1500">
                        <a:latin typeface="Calibri"/>
                        <a:ea typeface="Calibri"/>
                        <a:cs typeface="Arial"/>
                      </a:endParaRPr>
                    </a:p>
                  </a:txBody>
                  <a:tcPr marL="68580" marR="68580" marT="0" marB="0">
                    <a:lnL>
                      <a:noFill/>
                    </a:lnL>
                    <a:lnR>
                      <a:noFill/>
                    </a:lnR>
                    <a:lnT>
                      <a:noFill/>
                    </a:lnT>
                    <a:lnB>
                      <a:noFill/>
                    </a:lnB>
                  </a:tcPr>
                </a:tc>
              </a:tr>
              <a:tr h="643467">
                <a:tc>
                  <a:txBody>
                    <a:bodyPr/>
                    <a:lstStyle/>
                    <a:p>
                      <a:pPr marL="0" marR="0">
                        <a:lnSpc>
                          <a:spcPct val="115000"/>
                        </a:lnSpc>
                        <a:spcBef>
                          <a:spcPts val="0"/>
                        </a:spcBef>
                        <a:spcAft>
                          <a:spcPts val="0"/>
                        </a:spcAft>
                      </a:pPr>
                      <a:r>
                        <a:rPr lang="en-US" sz="1500">
                          <a:latin typeface="Times New Roman"/>
                          <a:ea typeface="Calibri"/>
                          <a:cs typeface="Arial"/>
                        </a:rPr>
                        <a:t>5</a:t>
                      </a:r>
                      <a:endParaRPr lang="en-US" sz="150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solidFill>
                            <a:srgbClr val="000000"/>
                          </a:solidFill>
                          <a:latin typeface="Times New Roman"/>
                          <a:ea typeface="Times New Roman"/>
                          <a:cs typeface="Arial"/>
                        </a:rPr>
                        <a:t>Based on improvement cases only, by difference of </a:t>
                      </a:r>
                      <a:r>
                        <a:rPr lang="en-US" sz="1500" dirty="0" err="1" smtClean="0">
                          <a:solidFill>
                            <a:srgbClr val="000000"/>
                          </a:solidFill>
                          <a:latin typeface="Times New Roman"/>
                          <a:ea typeface="Times New Roman"/>
                          <a:cs typeface="Arial"/>
                        </a:rPr>
                        <a:t>sqrt</a:t>
                      </a:r>
                      <a:r>
                        <a:rPr lang="en-US" sz="1500" dirty="0" smtClean="0">
                          <a:solidFill>
                            <a:srgbClr val="000000"/>
                          </a:solidFill>
                          <a:latin typeface="Times New Roman"/>
                          <a:ea typeface="Times New Roman"/>
                          <a:cs typeface="Arial"/>
                        </a:rPr>
                        <a:t>( </a:t>
                      </a:r>
                      <a:r>
                        <a:rPr lang="en-US" sz="1500" dirty="0">
                          <a:solidFill>
                            <a:srgbClr val="000000"/>
                          </a:solidFill>
                          <a:latin typeface="Times New Roman"/>
                          <a:ea typeface="Times New Roman"/>
                          <a:cs typeface="Arial"/>
                        </a:rPr>
                        <a:t>delta FBS - perfect delta FBS)</a:t>
                      </a:r>
                      <a:endParaRPr lang="en-US" sz="15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Times New Roman"/>
                          <a:ea typeface="Calibri"/>
                          <a:cs typeface="Arial"/>
                        </a:rPr>
                        <a:t>16</a:t>
                      </a:r>
                      <a:endParaRPr lang="en-US" sz="15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Times New Roman"/>
                          <a:ea typeface="Calibri"/>
                          <a:cs typeface="Arial"/>
                        </a:rPr>
                        <a:t>12</a:t>
                      </a:r>
                      <a:endParaRPr lang="en-US" sz="15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latin typeface="Times New Roman"/>
                          <a:ea typeface="Calibri"/>
                          <a:cs typeface="Arial"/>
                        </a:rPr>
                        <a:t>8</a:t>
                      </a:r>
                      <a:endParaRPr lang="en-US" sz="1500" dirty="0">
                        <a:latin typeface="Calibri"/>
                        <a:ea typeface="Calibri"/>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Content Placeholder 2"/>
          <p:cNvSpPr txBox="1">
            <a:spLocks/>
          </p:cNvSpPr>
          <p:nvPr/>
        </p:nvSpPr>
        <p:spPr>
          <a:xfrm>
            <a:off x="1295400" y="5029200"/>
            <a:ext cx="7848600" cy="838200"/>
          </a:xfrm>
          <a:prstGeom prst="rect">
            <a:avLst/>
          </a:prstGeom>
        </p:spPr>
        <p:txBody>
          <a:bodyPr>
            <a:normAutofit fontScale="62500" lnSpcReduction="20000"/>
          </a:bodyPr>
          <a:lstStyle/>
          <a:p>
            <a:pPr marL="465138" lvl="0" indent="-465138">
              <a:spcBef>
                <a:spcPts val="600"/>
              </a:spcBef>
              <a:buClr>
                <a:schemeClr val="accent1"/>
              </a:buClr>
              <a:buSzPct val="80000"/>
            </a:pP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lang="en-US" sz="2900" dirty="0" smtClean="0"/>
              <a:t>Both 8 and 16 hours show that they are the best and worst time intervals in all tests and </a:t>
            </a:r>
            <a:r>
              <a:rPr lang="en-US" sz="2900" b="1" dirty="0" smtClean="0">
                <a:solidFill>
                  <a:srgbClr val="FF0000"/>
                </a:solidFill>
              </a:rPr>
              <a:t>12</a:t>
            </a:r>
            <a:r>
              <a:rPr lang="en-US" sz="2900" dirty="0" smtClean="0"/>
              <a:t> hours is always on average. For this reason </a:t>
            </a:r>
            <a:r>
              <a:rPr lang="en-US" sz="2900" b="1" dirty="0" smtClean="0">
                <a:solidFill>
                  <a:srgbClr val="FF0000"/>
                </a:solidFill>
              </a:rPr>
              <a:t>12</a:t>
            </a:r>
            <a:r>
              <a:rPr lang="en-US" sz="2900" dirty="0" smtClean="0"/>
              <a:t> hours was chosen as the optimal normal distribution time to correct model estimates. </a:t>
            </a:r>
            <a:endParaRPr lang="en-US" sz="2900" dirty="0" smtClean="0">
              <a:sym typeface="Arial" charset="0"/>
            </a:endParaRPr>
          </a:p>
        </p:txBody>
      </p:sp>
      <p:sp>
        <p:nvSpPr>
          <p:cNvPr id="8" name="Slide Number Placeholder 7"/>
          <p:cNvSpPr>
            <a:spLocks noGrp="1"/>
          </p:cNvSpPr>
          <p:nvPr>
            <p:ph type="sldNum" sz="quarter" idx="12"/>
          </p:nvPr>
        </p:nvSpPr>
        <p:spPr/>
        <p:txBody>
          <a:bodyPr/>
          <a:lstStyle/>
          <a:p>
            <a:fld id="{D41BBDB5-297A-4B84-89C8-1EDB2B20F15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85800"/>
            <a:ext cx="8001000" cy="1143000"/>
          </a:xfrm>
        </p:spPr>
        <p:txBody>
          <a:bodyPr>
            <a:noAutofit/>
          </a:bodyPr>
          <a:lstStyle/>
          <a:p>
            <a:r>
              <a:rPr lang="en-US" sz="2000" dirty="0" smtClean="0"/>
              <a:t>Optimal interpolation (OI) is a computationally efficient data assimilation method, which combines the available observations with model data to improve the model estimates.</a:t>
            </a:r>
            <a:r>
              <a:rPr lang="en-US" sz="2000" baseline="30000" dirty="0" smtClean="0">
                <a:latin typeface="Times New Roman" pitchFamily="18" charset="0"/>
                <a:cs typeface="Times New Roman" pitchFamily="18" charset="0"/>
              </a:rPr>
              <a:t>1</a:t>
            </a:r>
            <a:endParaRPr lang="en-US" sz="2000"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8686800" y="0"/>
            <a:ext cx="457200" cy="381000"/>
          </a:xfrm>
        </p:spPr>
        <p:txBody>
          <a:bodyPr/>
          <a:lstStyle/>
          <a:p>
            <a:fld id="{D41BBDB5-297A-4B84-89C8-1EDB2B20F153}" type="slidenum">
              <a:rPr lang="en-US" smtClean="0"/>
              <a:pPr/>
              <a:t>3</a:t>
            </a:fld>
            <a:endParaRPr lang="en-US" dirty="0"/>
          </a:p>
        </p:txBody>
      </p:sp>
      <p:sp>
        <p:nvSpPr>
          <p:cNvPr id="5" name="Title 1"/>
          <p:cNvSpPr>
            <a:spLocks noGrp="1"/>
          </p:cNvSpPr>
          <p:nvPr>
            <p:ph type="title"/>
          </p:nvPr>
        </p:nvSpPr>
        <p:spPr>
          <a:xfrm>
            <a:off x="990600" y="76200"/>
            <a:ext cx="8229600" cy="838200"/>
          </a:xfrm>
        </p:spPr>
        <p:txBody>
          <a:bodyPr>
            <a:normAutofit/>
          </a:bodyPr>
          <a:lstStyle/>
          <a:p>
            <a:r>
              <a:rPr lang="en-US" sz="2700" dirty="0" smtClean="0">
                <a:latin typeface="Times New Roman" pitchFamily="18" charset="0"/>
                <a:cs typeface="Times New Roman" pitchFamily="18" charset="0"/>
              </a:rPr>
              <a:t>Background: Improving air quality PM</a:t>
            </a:r>
            <a:r>
              <a:rPr lang="en-US" sz="2700" baseline="-25000" dirty="0" smtClean="0">
                <a:latin typeface="Times New Roman" pitchFamily="18" charset="0"/>
                <a:cs typeface="Times New Roman" pitchFamily="18" charset="0"/>
              </a:rPr>
              <a:t>2.5</a:t>
            </a:r>
            <a:r>
              <a:rPr lang="en-US" sz="2700" dirty="0" smtClean="0">
                <a:latin typeface="Times New Roman" pitchFamily="18" charset="0"/>
                <a:cs typeface="Times New Roman" pitchFamily="18" charset="0"/>
              </a:rPr>
              <a:t> model estimates</a:t>
            </a:r>
            <a:br>
              <a:rPr lang="en-US" sz="2700" dirty="0" smtClean="0">
                <a:latin typeface="Times New Roman" pitchFamily="18" charset="0"/>
                <a:cs typeface="Times New Roman" pitchFamily="18" charset="0"/>
              </a:rPr>
            </a:br>
            <a:endParaRPr lang="en-US" sz="2700" baseline="30000" dirty="0" smtClean="0">
              <a:latin typeface="Times New Roman" pitchFamily="18" charset="0"/>
              <a:cs typeface="Times New Roman" pitchFamily="18" charset="0"/>
            </a:endParaRPr>
          </a:p>
        </p:txBody>
      </p:sp>
      <p:sp>
        <p:nvSpPr>
          <p:cNvPr id="7" name="TextBox 6"/>
          <p:cNvSpPr txBox="1"/>
          <p:nvPr/>
        </p:nvSpPr>
        <p:spPr>
          <a:xfrm>
            <a:off x="990600" y="6400800"/>
            <a:ext cx="8153400" cy="1015663"/>
          </a:xfrm>
          <a:prstGeom prst="rect">
            <a:avLst/>
          </a:prstGeom>
          <a:noFill/>
        </p:spPr>
        <p:txBody>
          <a:bodyPr wrap="square" rtlCol="0">
            <a:spAutoFit/>
          </a:bodyPr>
          <a:lstStyle/>
          <a:p>
            <a:r>
              <a:rPr lang="en-US" sz="1200" baseline="30000" dirty="0" smtClean="0">
                <a:latin typeface="+mj-lt"/>
                <a:cs typeface="Times New Roman" pitchFamily="18" charset="0"/>
              </a:rPr>
              <a:t>1</a:t>
            </a:r>
            <a:r>
              <a:rPr lang="en-US" sz="1200" dirty="0" smtClean="0">
                <a:latin typeface="+mj-lt"/>
              </a:rPr>
              <a:t> KALNAY, E. 2002. Atmospheric Modeling, Data Assimilation and Predictability (Book). </a:t>
            </a:r>
          </a:p>
          <a:p>
            <a:endParaRPr lang="en-US" sz="1200" dirty="0" smtClean="0"/>
          </a:p>
          <a:p>
            <a:endParaRPr lang="en-US" sz="1200" dirty="0" smtClean="0"/>
          </a:p>
          <a:p>
            <a:endParaRPr lang="en-US" sz="1200" dirty="0" smtClean="0"/>
          </a:p>
          <a:p>
            <a:endParaRPr lang="en-US" sz="1200" dirty="0"/>
          </a:p>
        </p:txBody>
      </p:sp>
      <p:sp>
        <p:nvSpPr>
          <p:cNvPr id="10" name="Rectangle 9"/>
          <p:cNvSpPr/>
          <p:nvPr/>
        </p:nvSpPr>
        <p:spPr>
          <a:xfrm>
            <a:off x="3886200" y="29718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OI</a:t>
            </a:r>
            <a:endParaRPr lang="en-US" dirty="0"/>
          </a:p>
        </p:txBody>
      </p:sp>
      <p:sp>
        <p:nvSpPr>
          <p:cNvPr id="11" name="Rectangle 10"/>
          <p:cNvSpPr/>
          <p:nvPr/>
        </p:nvSpPr>
        <p:spPr>
          <a:xfrm>
            <a:off x="5791200" y="29718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Posterior PM</a:t>
            </a:r>
            <a:r>
              <a:rPr lang="en-US" baseline="-25000" dirty="0" smtClean="0"/>
              <a:t>2.5</a:t>
            </a:r>
            <a:r>
              <a:rPr lang="en-US" dirty="0" smtClean="0"/>
              <a:t> </a:t>
            </a:r>
            <a:endParaRPr lang="en-US" dirty="0"/>
          </a:p>
        </p:txBody>
      </p:sp>
      <p:sp>
        <p:nvSpPr>
          <p:cNvPr id="12" name="Rectangle 11"/>
          <p:cNvSpPr/>
          <p:nvPr/>
        </p:nvSpPr>
        <p:spPr>
          <a:xfrm>
            <a:off x="7467600" y="19050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a:t>
            </a:r>
          </a:p>
          <a:p>
            <a:pPr algn="ctr"/>
            <a:r>
              <a:rPr lang="en-US" dirty="0" smtClean="0"/>
              <a:t>STN</a:t>
            </a:r>
            <a:endParaRPr lang="en-US" dirty="0"/>
          </a:p>
        </p:txBody>
      </p:sp>
      <p:cxnSp>
        <p:nvCxnSpPr>
          <p:cNvPr id="16" name="Shape 15"/>
          <p:cNvCxnSpPr>
            <a:stCxn id="12" idx="2"/>
            <a:endCxn id="31" idx="2"/>
          </p:cNvCxnSpPr>
          <p:nvPr/>
        </p:nvCxnSpPr>
        <p:spPr>
          <a:xfrm rot="5400000">
            <a:off x="4667250" y="1466850"/>
            <a:ext cx="2209800" cy="4914900"/>
          </a:xfrm>
          <a:prstGeom prst="bentConnector3">
            <a:avLst>
              <a:gd name="adj1" fmla="val 124569"/>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11" idx="3"/>
            <a:endCxn id="47" idx="1"/>
          </p:cNvCxnSpPr>
          <p:nvPr/>
        </p:nvCxnSpPr>
        <p:spPr>
          <a:xfrm>
            <a:off x="7315200" y="3429000"/>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2590800" y="3124200"/>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2590800" y="3733800"/>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1066800" y="35052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CMAQ</a:t>
            </a:r>
            <a:endParaRPr lang="en-US" dirty="0"/>
          </a:p>
        </p:txBody>
      </p:sp>
      <p:sp>
        <p:nvSpPr>
          <p:cNvPr id="8" name="Rectangle 7"/>
          <p:cNvSpPr/>
          <p:nvPr/>
        </p:nvSpPr>
        <p:spPr>
          <a:xfrm>
            <a:off x="1066800" y="23622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10km</a:t>
            </a:r>
          </a:p>
          <a:p>
            <a:pPr algn="ctr"/>
            <a:r>
              <a:rPr lang="en-US" dirty="0" smtClean="0"/>
              <a:t>MODIS</a:t>
            </a:r>
            <a:endParaRPr lang="en-US" dirty="0"/>
          </a:p>
        </p:txBody>
      </p:sp>
      <p:sp>
        <p:nvSpPr>
          <p:cNvPr id="31" name="Rectangle 30"/>
          <p:cNvSpPr/>
          <p:nvPr/>
        </p:nvSpPr>
        <p:spPr>
          <a:xfrm>
            <a:off x="2667000" y="4267200"/>
            <a:ext cx="129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Temporal Averaging</a:t>
            </a:r>
            <a:endParaRPr lang="en-US" dirty="0"/>
          </a:p>
        </p:txBody>
      </p:sp>
      <p:sp>
        <p:nvSpPr>
          <p:cNvPr id="36" name="Rectangle 35"/>
          <p:cNvSpPr/>
          <p:nvPr/>
        </p:nvSpPr>
        <p:spPr>
          <a:xfrm>
            <a:off x="4114800" y="4267200"/>
            <a:ext cx="129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Settings</a:t>
            </a:r>
            <a:endParaRPr lang="en-US" dirty="0"/>
          </a:p>
        </p:txBody>
      </p:sp>
      <p:cxnSp>
        <p:nvCxnSpPr>
          <p:cNvPr id="40" name="Straight Arrow Connector 39"/>
          <p:cNvCxnSpPr>
            <a:endCxn id="36" idx="2"/>
          </p:cNvCxnSpPr>
          <p:nvPr/>
        </p:nvCxnSpPr>
        <p:spPr>
          <a:xfrm rot="5400000" flipH="1" flipV="1">
            <a:off x="4476750" y="5276850"/>
            <a:ext cx="5334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7696200" y="3048000"/>
            <a:ext cx="129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a:t>
            </a:r>
            <a:endParaRPr lang="en-US" dirty="0"/>
          </a:p>
        </p:txBody>
      </p:sp>
      <p:cxnSp>
        <p:nvCxnSpPr>
          <p:cNvPr id="53" name="Straight Arrow Connector 52"/>
          <p:cNvCxnSpPr/>
          <p:nvPr/>
        </p:nvCxnSpPr>
        <p:spPr>
          <a:xfrm>
            <a:off x="5410200" y="3429000"/>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p:cNvCxnSpPr>
            <a:stCxn id="31" idx="0"/>
          </p:cNvCxnSpPr>
          <p:nvPr/>
        </p:nvCxnSpPr>
        <p:spPr>
          <a:xfrm rot="5400000" flipH="1" flipV="1">
            <a:off x="3067050" y="3981450"/>
            <a:ext cx="5334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36" idx="0"/>
          </p:cNvCxnSpPr>
          <p:nvPr/>
        </p:nvCxnSpPr>
        <p:spPr>
          <a:xfrm rot="5400000" flipH="1" flipV="1">
            <a:off x="4591050" y="4057650"/>
            <a:ext cx="381000"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Oval 21"/>
          <p:cNvSpPr/>
          <p:nvPr/>
        </p:nvSpPr>
        <p:spPr>
          <a:xfrm>
            <a:off x="2438400" y="4038600"/>
            <a:ext cx="3352800" cy="1219200"/>
          </a:xfrm>
          <a:prstGeom prst="ellipse">
            <a:avLst/>
          </a:prstGeom>
          <a:noFill/>
          <a:ln w="19050" cap="flat" cmpd="sng" algn="ctr">
            <a:solidFill>
              <a:schemeClr val="accent3"/>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TextBox 22"/>
          <p:cNvSpPr txBox="1"/>
          <p:nvPr/>
        </p:nvSpPr>
        <p:spPr>
          <a:xfrm>
            <a:off x="6248400" y="4583668"/>
            <a:ext cx="1447800" cy="369332"/>
          </a:xfrm>
          <a:prstGeom prst="rect">
            <a:avLst/>
          </a:prstGeom>
          <a:noFill/>
        </p:spPr>
        <p:txBody>
          <a:bodyPr wrap="square" rtlCol="0">
            <a:spAutoFit/>
          </a:bodyPr>
          <a:lstStyle/>
          <a:p>
            <a:r>
              <a:rPr lang="en-US" b="1" dirty="0" smtClean="0"/>
              <a:t>Focus</a:t>
            </a:r>
            <a:endParaRPr lang="en-US" b="1" dirty="0"/>
          </a:p>
        </p:txBody>
      </p:sp>
      <p:cxnSp>
        <p:nvCxnSpPr>
          <p:cNvPr id="26" name="Straight Arrow Connector 25"/>
          <p:cNvCxnSpPr/>
          <p:nvPr/>
        </p:nvCxnSpPr>
        <p:spPr>
          <a:xfrm rot="10800000">
            <a:off x="5791200" y="4648200"/>
            <a:ext cx="5334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066800" y="0"/>
            <a:ext cx="8077200" cy="838200"/>
          </a:xfrm>
          <a:prstGeom prst="rect">
            <a:avLst/>
          </a:prstGeom>
        </p:spPr>
        <p:txBody>
          <a:bodyPr anchor="b">
            <a:noAutofit/>
          </a:bodyPr>
          <a:lstStyle/>
          <a:p>
            <a:pPr marL="0" marR="0" lvl="2"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PM</a:t>
            </a:r>
            <a:r>
              <a:rPr kumimoji="0" lang="en-US" sz="2600" b="0" i="0" u="none" strike="noStrike" kern="1200" cap="none" spc="0" normalizeH="0" baseline="-2500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2.5</a:t>
            </a:r>
            <a:r>
              <a:rPr kumimoji="0" lang="en-US" sz="2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correlation between model and observation</a:t>
            </a:r>
          </a:p>
        </p:txBody>
      </p:sp>
      <p:pic>
        <p:nvPicPr>
          <p:cNvPr id="17" name="Picture 16" descr="C:\Users\SinanSousan\Desktop\june24\TimeBOND1may.png"/>
          <p:cNvPicPr/>
          <p:nvPr/>
        </p:nvPicPr>
        <p:blipFill>
          <a:blip r:embed="rId3" cstate="print"/>
          <a:srcRect/>
          <a:stretch>
            <a:fillRect/>
          </a:stretch>
        </p:blipFill>
        <p:spPr bwMode="auto">
          <a:xfrm>
            <a:off x="1295400" y="1066800"/>
            <a:ext cx="7467600" cy="5334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41BBDB5-297A-4B84-89C8-1EDB2B20F153}"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14488" cy="533400"/>
          </a:xfrm>
        </p:spPr>
        <p:txBody>
          <a:bodyPr>
            <a:normAutofit/>
          </a:bodyPr>
          <a:lstStyle/>
          <a:p>
            <a:r>
              <a:rPr lang="en-US" sz="2800" dirty="0" smtClean="0">
                <a:latin typeface="Times New Roman" pitchFamily="18" charset="0"/>
                <a:cs typeface="Times New Roman" pitchFamily="18" charset="0"/>
              </a:rPr>
              <a:t>Methods: Model settings </a:t>
            </a:r>
            <a:endParaRPr lang="en-US" sz="27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066800" y="457200"/>
            <a:ext cx="7848600" cy="3581400"/>
          </a:xfrm>
        </p:spPr>
        <p:txBody>
          <a:bodyPr>
            <a:normAutofit/>
          </a:bodyPr>
          <a:lstStyle/>
          <a:p>
            <a:pPr marL="465138" indent="-465138"/>
            <a:r>
              <a:rPr lang="en-US" sz="1800" dirty="0" smtClean="0">
                <a:sym typeface="Arial" charset="0"/>
              </a:rPr>
              <a:t>CMAQ v. 4.6</a:t>
            </a:r>
          </a:p>
          <a:p>
            <a:pPr marL="465138" indent="-465138"/>
            <a:r>
              <a:rPr lang="en-US" sz="1800" dirty="0" smtClean="0">
                <a:sym typeface="Arial" charset="0"/>
              </a:rPr>
              <a:t>MM5</a:t>
            </a:r>
            <a:r>
              <a:rPr lang="en-US" sz="1800" baseline="30000" dirty="0" smtClean="0">
                <a:sym typeface="Arial" charset="0"/>
              </a:rPr>
              <a:t>1</a:t>
            </a:r>
          </a:p>
          <a:p>
            <a:pPr marL="465138" indent="-465138"/>
            <a:r>
              <a:rPr lang="en-US" sz="1800" dirty="0" smtClean="0">
                <a:sym typeface="Arial" charset="0"/>
              </a:rPr>
              <a:t>SMOKE v.2.3.4</a:t>
            </a:r>
          </a:p>
          <a:p>
            <a:pPr marL="465138" indent="-465138"/>
            <a:r>
              <a:rPr lang="en-US" sz="1800" dirty="0" smtClean="0">
                <a:sym typeface="Arial" charset="0"/>
              </a:rPr>
              <a:t>Emissions: 2002 National Emission inventory</a:t>
            </a:r>
            <a:endParaRPr lang="en-US" sz="1800" b="1" dirty="0" smtClean="0">
              <a:latin typeface="Arial" charset="0"/>
              <a:cs typeface="Arial" charset="0"/>
              <a:sym typeface="Arial" charset="0"/>
            </a:endParaRPr>
          </a:p>
          <a:p>
            <a:pPr marL="465138" indent="-465138">
              <a:buNone/>
            </a:pPr>
            <a:r>
              <a:rPr lang="en-US" sz="1800" u="sng" dirty="0" smtClean="0">
                <a:sym typeface="Arial" charset="0"/>
              </a:rPr>
              <a:t>Modeling domain</a:t>
            </a:r>
          </a:p>
          <a:p>
            <a:pPr marL="465138" indent="-465138"/>
            <a:r>
              <a:rPr lang="en-US" sz="1800" dirty="0" smtClean="0">
                <a:sym typeface="Arial" charset="0"/>
              </a:rPr>
              <a:t>Domain: United States</a:t>
            </a:r>
          </a:p>
          <a:p>
            <a:pPr marL="465138" indent="-465138"/>
            <a:r>
              <a:rPr lang="en-US" sz="1800" dirty="0" smtClean="0">
                <a:sym typeface="Arial" charset="0"/>
              </a:rPr>
              <a:t>Run time: 2002 (10 days spin up time was used from 2001)</a:t>
            </a:r>
          </a:p>
          <a:p>
            <a:pPr marL="465138" indent="-465138"/>
            <a:r>
              <a:rPr lang="en-US" sz="1800" dirty="0" smtClean="0">
                <a:sym typeface="Arial" charset="0"/>
              </a:rPr>
              <a:t>Number of grid cells(</a:t>
            </a:r>
            <a:r>
              <a:rPr lang="en-US" sz="1800" dirty="0" err="1" smtClean="0">
                <a:sym typeface="Arial" charset="0"/>
              </a:rPr>
              <a:t>x,y</a:t>
            </a:r>
            <a:r>
              <a:rPr lang="en-US" sz="1800" dirty="0" smtClean="0">
                <a:sym typeface="Arial" charset="0"/>
              </a:rPr>
              <a:t>):162x126</a:t>
            </a:r>
          </a:p>
          <a:p>
            <a:pPr marL="465138" indent="-465138"/>
            <a:r>
              <a:rPr lang="en-US" sz="1800" dirty="0" smtClean="0">
                <a:sym typeface="Arial" charset="0"/>
              </a:rPr>
              <a:t>Grid resolution: 36km x 36km</a:t>
            </a:r>
          </a:p>
          <a:p>
            <a:pPr marL="465138" indent="-465138"/>
            <a:r>
              <a:rPr lang="en-US" sz="1800" dirty="0" smtClean="0">
                <a:sym typeface="Arial" charset="0"/>
              </a:rPr>
              <a:t>Vertical layers: 14</a:t>
            </a:r>
          </a:p>
          <a:p>
            <a:pPr lvl="2"/>
            <a:endParaRPr lang="en-US" sz="1200" dirty="0" smtClean="0"/>
          </a:p>
          <a:p>
            <a:pPr>
              <a:buNone/>
            </a:pPr>
            <a:endParaRPr lang="en-US" sz="2000" dirty="0" smtClean="0"/>
          </a:p>
        </p:txBody>
      </p:sp>
      <p:sp>
        <p:nvSpPr>
          <p:cNvPr id="4" name="TextBox 3"/>
          <p:cNvSpPr txBox="1"/>
          <p:nvPr/>
        </p:nvSpPr>
        <p:spPr>
          <a:xfrm>
            <a:off x="1066800" y="6324600"/>
            <a:ext cx="7239000" cy="461665"/>
          </a:xfrm>
          <a:prstGeom prst="rect">
            <a:avLst/>
          </a:prstGeom>
          <a:noFill/>
        </p:spPr>
        <p:txBody>
          <a:bodyPr wrap="square" rtlCol="0">
            <a:spAutoFit/>
          </a:bodyPr>
          <a:lstStyle/>
          <a:p>
            <a:pPr marL="457200" indent="-457200"/>
            <a:r>
              <a:rPr lang="en-US" sz="1200" baseline="30000" dirty="0" smtClean="0">
                <a:latin typeface="times (Body)"/>
                <a:sym typeface="Helvetica" pitchFamily="34" charset="0"/>
              </a:rPr>
              <a:t>1</a:t>
            </a:r>
            <a:r>
              <a:rPr lang="en-US" sz="1200" dirty="0" smtClean="0">
                <a:sym typeface="Helvetica" pitchFamily="34" charset="0"/>
              </a:rPr>
              <a:t>Grell, et al(1995), (Available at http://www.mmm.ucar.edu/mm5/documents/mm5-descdoc. html)</a:t>
            </a:r>
          </a:p>
          <a:p>
            <a:pPr marL="457200" indent="-457200"/>
            <a:r>
              <a:rPr lang="en-US" sz="1200" baseline="30000" dirty="0" smtClean="0">
                <a:sym typeface="Helvetica" pitchFamily="34" charset="0"/>
              </a:rPr>
              <a:t>2</a:t>
            </a:r>
            <a:r>
              <a:rPr lang="en-US" sz="1200" dirty="0" smtClean="0">
                <a:sym typeface="Helvetica" pitchFamily="34" charset="0"/>
              </a:rPr>
              <a:t>References are found from the U.S. Census at http://www.census.gov/geo/www/us_regdiv.pdf</a:t>
            </a:r>
          </a:p>
        </p:txBody>
      </p:sp>
      <p:sp>
        <p:nvSpPr>
          <p:cNvPr id="5" name="Slide Number Placeholder 3"/>
          <p:cNvSpPr>
            <a:spLocks noGrp="1"/>
          </p:cNvSpPr>
          <p:nvPr>
            <p:ph type="sldNum" sz="quarter" idx="12"/>
          </p:nvPr>
        </p:nvSpPr>
        <p:spPr>
          <a:xfrm>
            <a:off x="8686800" y="0"/>
            <a:ext cx="457200" cy="476250"/>
          </a:xfrm>
        </p:spPr>
        <p:txBody>
          <a:bodyPr/>
          <a:lstStyle/>
          <a:p>
            <a:fld id="{D41BBDB5-297A-4B84-89C8-1EDB2B20F153}" type="slidenum">
              <a:rPr lang="en-US" smtClean="0"/>
              <a:pPr/>
              <a:t>4</a:t>
            </a:fld>
            <a:endParaRPr lang="en-US" dirty="0"/>
          </a:p>
        </p:txBody>
      </p:sp>
      <p:pic>
        <p:nvPicPr>
          <p:cNvPr id="6" name="Picture 5" descr="US_census_map3.jpg"/>
          <p:cNvPicPr/>
          <p:nvPr/>
        </p:nvPicPr>
        <p:blipFill>
          <a:blip r:embed="rId2" cstate="print"/>
          <a:srcRect l="8909" t="28893" r="7698" b="12415"/>
          <a:stretch>
            <a:fillRect/>
          </a:stretch>
        </p:blipFill>
        <p:spPr>
          <a:xfrm>
            <a:off x="4953000" y="3352800"/>
            <a:ext cx="4191000" cy="2819400"/>
          </a:xfrm>
          <a:prstGeom prst="rect">
            <a:avLst/>
          </a:prstGeom>
          <a:ln>
            <a:solidFill>
              <a:schemeClr val="tx1"/>
            </a:solidFill>
          </a:ln>
        </p:spPr>
      </p:pic>
      <p:sp>
        <p:nvSpPr>
          <p:cNvPr id="7" name="Content Placeholder 2"/>
          <p:cNvSpPr txBox="1">
            <a:spLocks/>
          </p:cNvSpPr>
          <p:nvPr/>
        </p:nvSpPr>
        <p:spPr>
          <a:xfrm>
            <a:off x="1066800" y="4114800"/>
            <a:ext cx="3733800" cy="1981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465138" marR="0" lvl="0" indent="-465138"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sym typeface="Arial" charset="0"/>
              </a:rPr>
              <a:t>	</a:t>
            </a:r>
            <a:r>
              <a:rPr lang="en-US" dirty="0" smtClean="0">
                <a:solidFill>
                  <a:schemeClr val="tx1"/>
                </a:solidFill>
                <a:sym typeface="Arial" charset="0"/>
              </a:rPr>
              <a:t>Evaluation of </a:t>
            </a:r>
            <a:r>
              <a:rPr lang="en-US" dirty="0" err="1" smtClean="0">
                <a:solidFill>
                  <a:schemeClr val="tx1"/>
                </a:solidFill>
                <a:sym typeface="Arial" charset="0"/>
              </a:rPr>
              <a:t>CMAQ's</a:t>
            </a:r>
            <a:r>
              <a:rPr lang="en-US" dirty="0" smtClean="0">
                <a:solidFill>
                  <a:schemeClr val="tx1"/>
                </a:solidFill>
                <a:sym typeface="Arial" charset="0"/>
              </a:rPr>
              <a:t> 2002 prior and posterior aerosol estimates for the United States domain was performed on a </a:t>
            </a:r>
            <a:r>
              <a:rPr lang="en-US" b="1" u="sng" dirty="0" smtClean="0">
                <a:solidFill>
                  <a:schemeClr val="tx1"/>
                </a:solidFill>
                <a:sym typeface="Arial" charset="0"/>
              </a:rPr>
              <a:t>monthly basis </a:t>
            </a:r>
            <a:r>
              <a:rPr lang="en-US" dirty="0" smtClean="0">
                <a:solidFill>
                  <a:schemeClr val="tx1"/>
                </a:solidFill>
                <a:sym typeface="Arial" charset="0"/>
              </a:rPr>
              <a:t>dividing the country into </a:t>
            </a:r>
            <a:r>
              <a:rPr lang="en-US" b="1" u="sng" dirty="0" smtClean="0">
                <a:solidFill>
                  <a:schemeClr val="tx1"/>
                </a:solidFill>
                <a:sym typeface="Arial" charset="0"/>
              </a:rPr>
              <a:t>six regions </a:t>
            </a:r>
            <a:r>
              <a:rPr lang="en-US" dirty="0" smtClean="0">
                <a:solidFill>
                  <a:schemeClr val="tx1"/>
                </a:solidFill>
                <a:sym typeface="Arial" charset="0"/>
              </a:rPr>
              <a:t>based on the U.S. Census division</a:t>
            </a:r>
            <a:r>
              <a:rPr lang="en-US" baseline="30000" dirty="0" smtClean="0">
                <a:solidFill>
                  <a:schemeClr val="tx1"/>
                </a:solidFill>
                <a:sym typeface="Arial" charset="0"/>
              </a:rPr>
              <a:t>2</a:t>
            </a:r>
          </a:p>
        </p:txBody>
      </p:sp>
      <p:sp>
        <p:nvSpPr>
          <p:cNvPr id="8" name="Right Arrow 7"/>
          <p:cNvSpPr/>
          <p:nvPr/>
        </p:nvSpPr>
        <p:spPr>
          <a:xfrm>
            <a:off x="4572000" y="3962400"/>
            <a:ext cx="457200"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1066800" y="6324600"/>
            <a:ext cx="7853363" cy="533400"/>
          </a:xfrm>
          <a:prstGeom prst="rect">
            <a:avLst/>
          </a:prstGeom>
          <a:noFill/>
          <a:ln w="12700">
            <a:noFill/>
            <a:miter lim="800000"/>
            <a:headEnd/>
            <a:tailEnd/>
          </a:ln>
        </p:spPr>
        <p:txBody>
          <a:bodyPr lIns="0" tIns="0" rIns="0" bIns="0" anchor="ctr"/>
          <a:lstStyle/>
          <a:p>
            <a:pPr marL="192024" indent="-192024"/>
            <a:r>
              <a:rPr lang="en-US" sz="800" b="1" dirty="0" smtClean="0">
                <a:latin typeface="Helvetica" pitchFamily="34" charset="0"/>
                <a:cs typeface="Helvetica" pitchFamily="34" charset="0"/>
                <a:sym typeface="Helvetica" pitchFamily="34" charset="0"/>
              </a:rPr>
              <a:t>1CMAQ </a:t>
            </a:r>
            <a:r>
              <a:rPr lang="en-US" sz="800" b="1" dirty="0">
                <a:latin typeface="Helvetica" pitchFamily="34" charset="0"/>
                <a:cs typeface="Helvetica" pitchFamily="34" charset="0"/>
                <a:sym typeface="Helvetica" pitchFamily="34" charset="0"/>
              </a:rPr>
              <a:t>Model Performance Evaluation for 2001: Updated March </a:t>
            </a:r>
            <a:r>
              <a:rPr lang="en-US" sz="800" b="1" dirty="0" smtClean="0">
                <a:latin typeface="Helvetica" pitchFamily="34" charset="0"/>
                <a:cs typeface="Helvetica" pitchFamily="34" charset="0"/>
                <a:sym typeface="Helvetica" pitchFamily="34" charset="0"/>
              </a:rPr>
              <a:t>2005</a:t>
            </a:r>
          </a:p>
          <a:p>
            <a:pPr marL="192024" indent="-192024"/>
            <a:r>
              <a:rPr lang="en-US" sz="800" b="1" dirty="0" smtClean="0">
                <a:latin typeface="Helvetica" pitchFamily="34" charset="0"/>
                <a:cs typeface="Helvetica" pitchFamily="34" charset="0"/>
                <a:sym typeface="Helvetica" pitchFamily="34" charset="0"/>
              </a:rPr>
              <a:t>2 http://vista.cira.colostate.edu/improve/Data/IMPROVE/Data_IMPOptical.aspx viewed from in 2009</a:t>
            </a:r>
          </a:p>
          <a:p>
            <a:pPr marL="192024" indent="-192024"/>
            <a:r>
              <a:rPr lang="en-US" sz="800" b="1" baseline="30000" dirty="0" smtClean="0">
                <a:latin typeface="Helvetica" pitchFamily="34" charset="0"/>
                <a:cs typeface="Helvetica" pitchFamily="34" charset="0"/>
                <a:sym typeface="Helvetica" pitchFamily="34" charset="0"/>
              </a:rPr>
              <a:t>3</a:t>
            </a:r>
            <a:r>
              <a:rPr lang="en-US" sz="800" b="1" dirty="0" smtClean="0">
                <a:latin typeface="Helvetica" pitchFamily="34" charset="0"/>
                <a:cs typeface="Helvetica" pitchFamily="34" charset="0"/>
                <a:sym typeface="Helvetica" pitchFamily="34" charset="0"/>
              </a:rPr>
              <a:t>PITCHFORD,  et al., 2007. Revised algorithm for estimating light extinction from IMPROVE particle speciation data. Air &amp; Waste Management Association, Pittsburgh, PA, ETATS-UNIS.</a:t>
            </a:r>
          </a:p>
          <a:p>
            <a:pPr marL="192024" indent="-192024"/>
            <a:endParaRPr lang="en-US" sz="800" b="1" dirty="0" smtClean="0">
              <a:latin typeface="Helvetica" pitchFamily="34" charset="0"/>
              <a:cs typeface="Helvetica" pitchFamily="34" charset="0"/>
              <a:sym typeface="Helvetica" pitchFamily="34" charset="0"/>
            </a:endParaRPr>
          </a:p>
        </p:txBody>
      </p:sp>
      <p:sp>
        <p:nvSpPr>
          <p:cNvPr id="35842" name="Rectangle 2"/>
          <p:cNvSpPr>
            <a:spLocks/>
          </p:cNvSpPr>
          <p:nvPr/>
        </p:nvSpPr>
        <p:spPr bwMode="auto">
          <a:xfrm>
            <a:off x="1143000" y="0"/>
            <a:ext cx="8001000" cy="8382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lIns="0" tIns="0" rIns="0" bIns="0"/>
          <a:lstStyle/>
          <a:p>
            <a:pPr>
              <a:defRPr/>
            </a:pPr>
            <a:r>
              <a:rPr lang="en-US" sz="30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sym typeface="Gill Sans" charset="0"/>
              </a:rPr>
              <a:t>Methods: CMAQ-derived AOD</a:t>
            </a:r>
          </a:p>
        </p:txBody>
      </p:sp>
      <p:sp>
        <p:nvSpPr>
          <p:cNvPr id="15365" name="Rectangle 5"/>
          <p:cNvSpPr>
            <a:spLocks/>
          </p:cNvSpPr>
          <p:nvPr/>
        </p:nvSpPr>
        <p:spPr bwMode="auto">
          <a:xfrm>
            <a:off x="1143000" y="3657600"/>
            <a:ext cx="7772400" cy="1371600"/>
          </a:xfrm>
          <a:prstGeom prst="rect">
            <a:avLst/>
          </a:prstGeom>
          <a:noFill/>
          <a:ln w="12700">
            <a:noFill/>
            <a:miter lim="800000"/>
            <a:headEnd/>
            <a:tailEnd/>
          </a:ln>
        </p:spPr>
        <p:txBody>
          <a:bodyPr lIns="0" tIns="0" rIns="0" bIns="0" anchor="b"/>
          <a:lstStyle/>
          <a:p>
            <a:pPr algn="just"/>
            <a:r>
              <a:rPr lang="en-US" dirty="0" err="1" smtClean="0"/>
              <a:t>b</a:t>
            </a:r>
            <a:r>
              <a:rPr lang="en-US" baseline="-25000" dirty="0" err="1" smtClean="0"/>
              <a:t>ext</a:t>
            </a:r>
            <a:r>
              <a:rPr lang="en-US" dirty="0" smtClean="0"/>
              <a:t>(RH) : extinction coefficient as a function of relative humidity</a:t>
            </a:r>
          </a:p>
          <a:p>
            <a:pPr algn="just"/>
            <a:r>
              <a:rPr lang="en-US" dirty="0" err="1" smtClean="0"/>
              <a:t>bext</a:t>
            </a:r>
            <a:r>
              <a:rPr lang="en-US" dirty="0" smtClean="0"/>
              <a:t>(0%) : extinction coefficient at dry conditions.</a:t>
            </a:r>
            <a:endParaRPr lang="en-US" dirty="0" smtClean="0">
              <a:latin typeface="Helvetica" pitchFamily="34" charset="0"/>
              <a:cs typeface="Helvetica" pitchFamily="34" charset="0"/>
              <a:sym typeface="Helvetica" pitchFamily="34" charset="0"/>
            </a:endParaRPr>
          </a:p>
          <a:p>
            <a:pPr algn="just"/>
            <a:r>
              <a:rPr lang="en-US" dirty="0" smtClean="0">
                <a:latin typeface="Helvetica" pitchFamily="34" charset="0"/>
                <a:cs typeface="Helvetica" pitchFamily="34" charset="0"/>
                <a:sym typeface="Helvetica" pitchFamily="34" charset="0"/>
              </a:rPr>
              <a:t>Z:layer </a:t>
            </a:r>
            <a:r>
              <a:rPr lang="en-US" dirty="0">
                <a:latin typeface="Helvetica" pitchFamily="34" charset="0"/>
                <a:cs typeface="Helvetica" pitchFamily="34" charset="0"/>
                <a:sym typeface="Helvetica" pitchFamily="34" charset="0"/>
              </a:rPr>
              <a:t>heights for the column</a:t>
            </a:r>
            <a:r>
              <a:rPr lang="en-US" dirty="0" smtClean="0">
                <a:latin typeface="Helvetica" pitchFamily="34" charset="0"/>
                <a:cs typeface="Helvetica" pitchFamily="34" charset="0"/>
                <a:sym typeface="Helvetica" pitchFamily="34" charset="0"/>
              </a:rPr>
              <a:t>.</a:t>
            </a:r>
          </a:p>
          <a:p>
            <a:pPr algn="just"/>
            <a:r>
              <a:rPr lang="en-US" dirty="0" err="1" smtClean="0">
                <a:latin typeface="Helvetica" pitchFamily="34" charset="0"/>
                <a:cs typeface="Helvetica" pitchFamily="34" charset="0"/>
                <a:sym typeface="Helvetica" pitchFamily="34" charset="0"/>
              </a:rPr>
              <a:t>AOD:aerosol</a:t>
            </a:r>
            <a:r>
              <a:rPr lang="en-US" dirty="0" smtClean="0">
                <a:latin typeface="Helvetica" pitchFamily="34" charset="0"/>
                <a:cs typeface="Helvetica" pitchFamily="34" charset="0"/>
                <a:sym typeface="Helvetica" pitchFamily="34" charset="0"/>
              </a:rPr>
              <a:t> </a:t>
            </a:r>
            <a:r>
              <a:rPr lang="en-US" dirty="0">
                <a:latin typeface="Helvetica" pitchFamily="34" charset="0"/>
                <a:cs typeface="Helvetica" pitchFamily="34" charset="0"/>
                <a:sym typeface="Helvetica" pitchFamily="34" charset="0"/>
              </a:rPr>
              <a:t>optical depth for the column.    </a:t>
            </a:r>
          </a:p>
          <a:p>
            <a:pPr algn="just"/>
            <a:endParaRPr lang="en-US" dirty="0">
              <a:latin typeface="Helvetica" pitchFamily="34" charset="0"/>
              <a:cs typeface="Helvetica" pitchFamily="34" charset="0"/>
              <a:sym typeface="Helvetica" pitchFamily="34" charset="0"/>
            </a:endParaRPr>
          </a:p>
        </p:txBody>
      </p:sp>
      <p:sp>
        <p:nvSpPr>
          <p:cNvPr id="15366" name="Content Placeholder 2"/>
          <p:cNvSpPr>
            <a:spLocks noGrp="1"/>
          </p:cNvSpPr>
          <p:nvPr>
            <p:ph idx="1"/>
          </p:nvPr>
        </p:nvSpPr>
        <p:spPr>
          <a:xfrm>
            <a:off x="1066800" y="609600"/>
            <a:ext cx="8077200" cy="838200"/>
          </a:xfrm>
        </p:spPr>
        <p:txBody>
          <a:bodyPr lIns="38405" tIns="19202" rIns="38405" bIns="19202">
            <a:noAutofit/>
          </a:bodyPr>
          <a:lstStyle/>
          <a:p>
            <a:pPr marL="285750" indent="-285750"/>
            <a:r>
              <a:rPr lang="en-US" sz="1800" dirty="0" smtClean="0">
                <a:sym typeface="Arial" charset="0"/>
              </a:rPr>
              <a:t>AOD was calculated based on EPA</a:t>
            </a:r>
            <a:r>
              <a:rPr lang="en-US" sz="1800" baseline="30000" dirty="0" smtClean="0">
                <a:latin typeface="Times New Roman" pitchFamily="18" charset="0"/>
                <a:cs typeface="Times New Roman" pitchFamily="18" charset="0"/>
                <a:sym typeface="Arial" charset="0"/>
              </a:rPr>
              <a:t>1</a:t>
            </a:r>
            <a:r>
              <a:rPr lang="en-US" sz="1800" dirty="0" smtClean="0">
                <a:sym typeface="Arial" charset="0"/>
              </a:rPr>
              <a:t> of the collimated extinction coefficient </a:t>
            </a:r>
            <a:r>
              <a:rPr lang="en-US" sz="1800" dirty="0" smtClean="0"/>
              <a:t>(m</a:t>
            </a:r>
            <a:r>
              <a:rPr lang="en-US" sz="1800" baseline="30000" dirty="0" smtClean="0"/>
              <a:t>2</a:t>
            </a:r>
            <a:r>
              <a:rPr lang="en-US" sz="1800" dirty="0" smtClean="0"/>
              <a:t>/g) </a:t>
            </a:r>
            <a:r>
              <a:rPr lang="en-US" sz="1800" dirty="0" smtClean="0">
                <a:sym typeface="Arial" charset="0"/>
              </a:rPr>
              <a:t>for each layer</a:t>
            </a:r>
          </a:p>
        </p:txBody>
      </p:sp>
      <p:sp>
        <p:nvSpPr>
          <p:cNvPr id="8" name="Content Placeholder 2"/>
          <p:cNvSpPr txBox="1">
            <a:spLocks/>
          </p:cNvSpPr>
          <p:nvPr/>
        </p:nvSpPr>
        <p:spPr>
          <a:xfrm>
            <a:off x="1143000" y="1447800"/>
            <a:ext cx="7696201" cy="990600"/>
          </a:xfrm>
          <a:prstGeom prst="rect">
            <a:avLst/>
          </a:prstGeom>
        </p:spPr>
        <p:style>
          <a:lnRef idx="1">
            <a:schemeClr val="accent1"/>
          </a:lnRef>
          <a:fillRef idx="2">
            <a:schemeClr val="accent1"/>
          </a:fillRef>
          <a:effectRef idx="1">
            <a:schemeClr val="accent1"/>
          </a:effectRef>
          <a:fontRef idx="minor">
            <a:schemeClr val="dk1"/>
          </a:fontRef>
        </p:style>
        <p:txBody>
          <a:bodyPr lIns="38405" tIns="19202" rIns="38405" bIns="19202"/>
          <a:lstStyle/>
          <a:p>
            <a:pPr marL="144018" indent="-144018">
              <a:spcBef>
                <a:spcPct val="20000"/>
              </a:spcBef>
              <a:defRPr/>
            </a:pPr>
            <a:r>
              <a:rPr lang="en-US" sz="1500" dirty="0">
                <a:solidFill>
                  <a:schemeClr val="tx1"/>
                </a:solidFill>
              </a:rPr>
              <a:t>	</a:t>
            </a:r>
            <a:r>
              <a:rPr lang="pt-BR" sz="1600" dirty="0">
                <a:solidFill>
                  <a:schemeClr val="tx1"/>
                </a:solidFill>
              </a:rPr>
              <a:t>bext =  </a:t>
            </a:r>
            <a:r>
              <a:rPr lang="pt-BR" sz="1600" dirty="0" smtClean="0">
                <a:solidFill>
                  <a:schemeClr val="tx1"/>
                </a:solidFill>
              </a:rPr>
              <a:t>3.0 </a:t>
            </a:r>
            <a:r>
              <a:rPr lang="pt-BR" sz="1600" dirty="0">
                <a:solidFill>
                  <a:schemeClr val="tx1"/>
                </a:solidFill>
              </a:rPr>
              <a:t>* f(RH) * (1.375 * </a:t>
            </a:r>
            <a:r>
              <a:rPr lang="pt-BR" sz="1600" dirty="0" smtClean="0">
                <a:solidFill>
                  <a:schemeClr val="tx1"/>
                </a:solidFill>
              </a:rPr>
              <a:t>Sulfate) </a:t>
            </a:r>
            <a:r>
              <a:rPr lang="pt-BR" sz="1600" dirty="0">
                <a:solidFill>
                  <a:schemeClr val="tx1"/>
                </a:solidFill>
              </a:rPr>
              <a:t>+ </a:t>
            </a:r>
            <a:r>
              <a:rPr lang="pt-BR" sz="1600" dirty="0" smtClean="0">
                <a:solidFill>
                  <a:schemeClr val="tx1"/>
                </a:solidFill>
              </a:rPr>
              <a:t>3.0 </a:t>
            </a:r>
            <a:r>
              <a:rPr lang="pt-BR" sz="1600" dirty="0">
                <a:solidFill>
                  <a:schemeClr val="tx1"/>
                </a:solidFill>
              </a:rPr>
              <a:t>* f(RH) * </a:t>
            </a:r>
            <a:r>
              <a:rPr lang="pt-BR" sz="1600" dirty="0" smtClean="0">
                <a:solidFill>
                  <a:schemeClr val="tx1"/>
                </a:solidFill>
              </a:rPr>
              <a:t>1.29 </a:t>
            </a:r>
            <a:r>
              <a:rPr lang="pt-BR" sz="1600" dirty="0">
                <a:solidFill>
                  <a:schemeClr val="tx1"/>
                </a:solidFill>
              </a:rPr>
              <a:t>* </a:t>
            </a:r>
            <a:r>
              <a:rPr lang="en-US" sz="1600" dirty="0" smtClean="0">
                <a:solidFill>
                  <a:schemeClr val="tx1"/>
                </a:solidFill>
              </a:rPr>
              <a:t>Nitrate)   </a:t>
            </a:r>
            <a:r>
              <a:rPr lang="en-US" sz="1600" dirty="0">
                <a:solidFill>
                  <a:schemeClr val="tx1"/>
                </a:solidFill>
              </a:rPr>
              <a:t>+ </a:t>
            </a:r>
          </a:p>
          <a:p>
            <a:pPr marL="144018" indent="-144018">
              <a:spcBef>
                <a:spcPct val="20000"/>
              </a:spcBef>
              <a:defRPr/>
            </a:pPr>
            <a:r>
              <a:rPr lang="en-US" sz="1600" dirty="0">
                <a:solidFill>
                  <a:schemeClr val="tx1"/>
                </a:solidFill>
              </a:rPr>
              <a:t>		</a:t>
            </a:r>
            <a:r>
              <a:rPr lang="en-US" sz="1600" dirty="0" smtClean="0">
                <a:solidFill>
                  <a:schemeClr val="tx1"/>
                </a:solidFill>
              </a:rPr>
              <a:t>4.0 </a:t>
            </a:r>
            <a:r>
              <a:rPr lang="en-US" sz="1600" dirty="0">
                <a:solidFill>
                  <a:schemeClr val="tx1"/>
                </a:solidFill>
              </a:rPr>
              <a:t>* </a:t>
            </a:r>
            <a:r>
              <a:rPr lang="en-US" sz="1600" dirty="0" smtClean="0">
                <a:solidFill>
                  <a:schemeClr val="tx1"/>
                </a:solidFill>
              </a:rPr>
              <a:t>(Organic Carbon) </a:t>
            </a:r>
            <a:r>
              <a:rPr lang="en-US" sz="1600" dirty="0">
                <a:solidFill>
                  <a:schemeClr val="tx1"/>
                </a:solidFill>
              </a:rPr>
              <a:t>+ </a:t>
            </a:r>
            <a:r>
              <a:rPr lang="en-US" sz="1600" dirty="0" smtClean="0">
                <a:solidFill>
                  <a:schemeClr val="tx1"/>
                </a:solidFill>
              </a:rPr>
              <a:t>10.0 </a:t>
            </a:r>
            <a:r>
              <a:rPr lang="en-US" sz="1600" dirty="0">
                <a:solidFill>
                  <a:schemeClr val="tx1"/>
                </a:solidFill>
              </a:rPr>
              <a:t>* </a:t>
            </a:r>
            <a:r>
              <a:rPr lang="en-US" sz="1600" dirty="0" smtClean="0">
                <a:solidFill>
                  <a:schemeClr val="tx1"/>
                </a:solidFill>
              </a:rPr>
              <a:t>(Elemental Carbon) </a:t>
            </a:r>
            <a:r>
              <a:rPr lang="en-US" sz="1600" dirty="0">
                <a:solidFill>
                  <a:schemeClr val="tx1"/>
                </a:solidFill>
              </a:rPr>
              <a:t>+ </a:t>
            </a:r>
            <a:r>
              <a:rPr lang="en-US" sz="1600" dirty="0" smtClean="0">
                <a:solidFill>
                  <a:schemeClr val="tx1"/>
                </a:solidFill>
              </a:rPr>
              <a:t>1.0 </a:t>
            </a:r>
            <a:r>
              <a:rPr lang="en-US" sz="1600" dirty="0">
                <a:solidFill>
                  <a:schemeClr val="tx1"/>
                </a:solidFill>
              </a:rPr>
              <a:t>* </a:t>
            </a:r>
            <a:r>
              <a:rPr lang="en-US" sz="1600" dirty="0" smtClean="0">
                <a:solidFill>
                  <a:schemeClr val="tx1"/>
                </a:solidFill>
              </a:rPr>
              <a:t>(Unspecified PM2.5) </a:t>
            </a:r>
          </a:p>
          <a:p>
            <a:pPr marL="144018" indent="-144018">
              <a:spcBef>
                <a:spcPct val="20000"/>
              </a:spcBef>
              <a:defRPr/>
            </a:pPr>
            <a:r>
              <a:rPr lang="en-US" sz="1600" dirty="0" smtClean="0">
                <a:solidFill>
                  <a:schemeClr val="tx1"/>
                </a:solidFill>
              </a:rPr>
              <a:t>              + 0.6 * (Coarse PM) +Fine Sea Salt + Coarse Sea Salt</a:t>
            </a:r>
            <a:endParaRPr lang="en-US" sz="1600" dirty="0">
              <a:solidFill>
                <a:schemeClr val="tx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a:xfrm>
            <a:off x="8686800" y="0"/>
            <a:ext cx="457200" cy="476250"/>
          </a:xfrm>
        </p:spPr>
        <p:txBody>
          <a:bodyPr/>
          <a:lstStyle/>
          <a:p>
            <a:fld id="{D41BBDB5-297A-4B84-89C8-1EDB2B20F153}" type="slidenum">
              <a:rPr lang="en-US" smtClean="0"/>
              <a:pPr/>
              <a:t>5</a:t>
            </a:fld>
            <a:endParaRPr lang="en-US" dirty="0"/>
          </a:p>
        </p:txBody>
      </p:sp>
      <p:sp>
        <p:nvSpPr>
          <p:cNvPr id="12" name="Rectangle 5"/>
          <p:cNvSpPr>
            <a:spLocks/>
          </p:cNvSpPr>
          <p:nvPr/>
        </p:nvSpPr>
        <p:spPr bwMode="auto">
          <a:xfrm>
            <a:off x="1066800" y="4800600"/>
            <a:ext cx="7772400" cy="1371600"/>
          </a:xfrm>
          <a:prstGeom prst="rect">
            <a:avLst/>
          </a:prstGeom>
          <a:noFill/>
          <a:ln w="12700">
            <a:noFill/>
            <a:miter lim="800000"/>
            <a:headEnd/>
            <a:tailEnd/>
          </a:ln>
        </p:spPr>
        <p:txBody>
          <a:bodyPr lIns="0" tIns="0" rIns="0" bIns="0" anchor="b"/>
          <a:lstStyle/>
          <a:p>
            <a:pPr algn="just"/>
            <a:r>
              <a:rPr lang="en-US" b="1" dirty="0" smtClean="0">
                <a:sym typeface="Symbol"/>
              </a:rPr>
              <a:t></a:t>
            </a:r>
            <a:r>
              <a:rPr lang="en-US" b="1" dirty="0" smtClean="0"/>
              <a:t>(RH) for ammonium sulfate and ammonium nitrate, was taken from the IMPROVE website.</a:t>
            </a:r>
            <a:r>
              <a:rPr lang="en-US" b="1" baseline="30000" dirty="0" smtClean="0"/>
              <a:t>2</a:t>
            </a:r>
          </a:p>
          <a:p>
            <a:pPr algn="just"/>
            <a:r>
              <a:rPr lang="en-US" b="1" dirty="0" smtClean="0">
                <a:sym typeface="Symbol"/>
              </a:rPr>
              <a:t></a:t>
            </a:r>
            <a:r>
              <a:rPr lang="en-US" b="1" dirty="0" smtClean="0"/>
              <a:t>(RH) values for sea salt were taken from </a:t>
            </a:r>
            <a:r>
              <a:rPr lang="en-US" b="1" dirty="0" err="1" smtClean="0"/>
              <a:t>Pitchford</a:t>
            </a:r>
            <a:r>
              <a:rPr lang="en-US" b="1" dirty="0" smtClean="0"/>
              <a:t>, et al. </a:t>
            </a:r>
            <a:r>
              <a:rPr lang="en-US" b="1" baseline="30000" dirty="0" smtClean="0"/>
              <a:t>3</a:t>
            </a:r>
          </a:p>
          <a:p>
            <a:pPr algn="just"/>
            <a:endParaRPr lang="en-US" b="1" dirty="0">
              <a:latin typeface="Helvetica" pitchFamily="34" charset="0"/>
              <a:cs typeface="Helvetica" pitchFamily="34" charset="0"/>
              <a:sym typeface="Helvetica" pitchFamily="34" charset="0"/>
            </a:endParaRP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743200"/>
            <a:ext cx="2759242" cy="914400"/>
          </a:xfrm>
          <a:prstGeom prst="rect">
            <a:avLst/>
          </a:prstGeom>
          <a:noFill/>
        </p:spPr>
      </p:pic>
      <p:sp>
        <p:nvSpPr>
          <p:cNvPr id="2053"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2822448"/>
            <a:ext cx="2189763" cy="75895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066800" y="0"/>
            <a:ext cx="7777163" cy="850900"/>
          </a:xfrm>
          <a:prstGeom prst="rect">
            <a:avLst/>
          </a:prstGeom>
          <a:noFill/>
          <a:ln w="12700" cap="flat">
            <a:noFill/>
            <a:miter lim="800000"/>
            <a:headEnd type="none" w="med" len="med"/>
            <a:tailEnd type="none" w="med" len="med"/>
          </a:ln>
          <a:effectLst>
            <a:outerShdw dist="76199" dir="2700000" algn="ctr" rotWithShape="0">
              <a:schemeClr val="bg2">
                <a:alpha val="75000"/>
              </a:schemeClr>
            </a:outerShdw>
          </a:effectLst>
        </p:spPr>
        <p:txBody>
          <a:bodyPr lIns="0" tIns="0" rIns="0" bIns="0"/>
          <a:lstStyle/>
          <a:p>
            <a:pPr>
              <a:defRPr/>
            </a:pPr>
            <a:r>
              <a:rPr lang="en-US" sz="28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sym typeface="Gill Sans" charset="0"/>
              </a:rPr>
              <a:t>Methods: Optimal interpolation</a:t>
            </a:r>
            <a:r>
              <a:rPr lang="en-US" sz="2800" baseline="300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sym typeface="Gill Sans" charset="0"/>
              </a:rPr>
              <a:t>1</a:t>
            </a:r>
            <a:endParaRPr lang="en-US" sz="28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sym typeface="Gill Sans" charset="0"/>
            </a:endParaRPr>
          </a:p>
        </p:txBody>
      </p:sp>
      <p:sp>
        <p:nvSpPr>
          <p:cNvPr id="1034" name="Rectangle 4"/>
          <p:cNvSpPr>
            <a:spLocks/>
          </p:cNvSpPr>
          <p:nvPr/>
        </p:nvSpPr>
        <p:spPr bwMode="auto">
          <a:xfrm>
            <a:off x="1066800" y="6359525"/>
            <a:ext cx="7977188" cy="501650"/>
          </a:xfrm>
          <a:prstGeom prst="rect">
            <a:avLst/>
          </a:prstGeom>
          <a:noFill/>
          <a:ln w="12700">
            <a:noFill/>
            <a:miter lim="800000"/>
            <a:headEnd/>
            <a:tailEnd/>
          </a:ln>
        </p:spPr>
        <p:txBody>
          <a:bodyPr lIns="0" tIns="0" rIns="0" bIns="0" anchor="ctr"/>
          <a:lstStyle/>
          <a:p>
            <a:pPr marL="192024" indent="-192024">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sz="800" b="1" baseline="30000" dirty="0" smtClean="0">
                <a:latin typeface="Helvetica" pitchFamily="34" charset="0"/>
                <a:cs typeface="Helvetica" pitchFamily="34" charset="0"/>
                <a:sym typeface="Helvetica" pitchFamily="34" charset="0"/>
              </a:rPr>
              <a:t>1</a:t>
            </a:r>
            <a:r>
              <a:rPr lang="en-US" sz="800" b="1" dirty="0" smtClean="0">
                <a:latin typeface="Helvetica" pitchFamily="34" charset="0"/>
                <a:cs typeface="Helvetica" pitchFamily="34" charset="0"/>
                <a:sym typeface="Helvetica" pitchFamily="34" charset="0"/>
              </a:rPr>
              <a:t>Eugenia </a:t>
            </a:r>
            <a:r>
              <a:rPr lang="en-US" sz="800" b="1" dirty="0" err="1">
                <a:latin typeface="Helvetica" pitchFamily="34" charset="0"/>
                <a:cs typeface="Helvetica" pitchFamily="34" charset="0"/>
                <a:sym typeface="Helvetica" pitchFamily="34" charset="0"/>
              </a:rPr>
              <a:t>Kalnay</a:t>
            </a:r>
            <a:r>
              <a:rPr lang="en-US" sz="800" b="1" dirty="0">
                <a:latin typeface="Helvetica" pitchFamily="34" charset="0"/>
                <a:cs typeface="Helvetica" pitchFamily="34" charset="0"/>
                <a:sym typeface="Helvetica" pitchFamily="34" charset="0"/>
              </a:rPr>
              <a:t>: Atmospheric Modeling, Data Assimilation and Predictability (Book), </a:t>
            </a:r>
            <a:r>
              <a:rPr lang="en-US" sz="800" b="1" dirty="0" smtClean="0">
                <a:latin typeface="Helvetica" pitchFamily="34" charset="0"/>
                <a:cs typeface="Helvetica" pitchFamily="34" charset="0"/>
                <a:sym typeface="Helvetica" pitchFamily="34" charset="0"/>
              </a:rPr>
              <a:t>2003</a:t>
            </a:r>
            <a:endParaRPr lang="en-US" sz="800" b="1" dirty="0">
              <a:latin typeface="Helvetica" pitchFamily="34" charset="0"/>
              <a:cs typeface="Helvetica" pitchFamily="34" charset="0"/>
              <a:sym typeface="Helvetica" pitchFamily="34" charset="0"/>
            </a:endParaRPr>
          </a:p>
        </p:txBody>
      </p:sp>
      <p:graphicFrame>
        <p:nvGraphicFramePr>
          <p:cNvPr id="1026" name="Object 15"/>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2463955413"/>
              </p:ext>
            </p:extLst>
          </p:nvPr>
        </p:nvGraphicFramePr>
        <p:xfrm>
          <a:off x="3200400" y="457200"/>
          <a:ext cx="3111500" cy="549275"/>
        </p:xfrm>
        <a:graphic>
          <a:graphicData uri="http://schemas.openxmlformats.org/presentationml/2006/ole">
            <p:oleObj spid="_x0000_s1865" name="Equation" r:id="rId4" imgW="2286000" imgH="304800" progId="Equation.3">
              <p:embed/>
            </p:oleObj>
          </a:graphicData>
        </a:graphic>
      </p:graphicFrame>
      <p:sp>
        <p:nvSpPr>
          <p:cNvPr id="1039" name="Rectangle 27"/>
          <p:cNvSpPr>
            <a:spLocks/>
          </p:cNvSpPr>
          <p:nvPr/>
        </p:nvSpPr>
        <p:spPr bwMode="auto">
          <a:xfrm>
            <a:off x="0" y="-157889"/>
            <a:ext cx="77625" cy="315778"/>
          </a:xfrm>
          <a:prstGeom prst="rect">
            <a:avLst/>
          </a:prstGeom>
          <a:noFill/>
          <a:ln w="12700">
            <a:noFill/>
            <a:miter lim="800000"/>
            <a:headEnd/>
            <a:tailEnd/>
          </a:ln>
        </p:spPr>
        <p:txBody>
          <a:bodyPr wrap="none" lIns="38405" tIns="19202" rIns="38405" bIns="19202" anchor="ctr">
            <a:spAutoFit/>
          </a:bodyPr>
          <a:lstStyle/>
          <a:p>
            <a:endParaRPr lang="en-US"/>
          </a:p>
        </p:txBody>
      </p:sp>
      <p:sp>
        <p:nvSpPr>
          <p:cNvPr id="1040" name="Rectangle 28"/>
          <p:cNvSpPr>
            <a:spLocks/>
          </p:cNvSpPr>
          <p:nvPr/>
        </p:nvSpPr>
        <p:spPr bwMode="auto">
          <a:xfrm>
            <a:off x="0" y="94524"/>
            <a:ext cx="77625" cy="315778"/>
          </a:xfrm>
          <a:prstGeom prst="rect">
            <a:avLst/>
          </a:prstGeom>
          <a:noFill/>
          <a:ln w="12700">
            <a:noFill/>
            <a:miter lim="800000"/>
            <a:headEnd/>
            <a:tailEnd/>
          </a:ln>
        </p:spPr>
        <p:txBody>
          <a:bodyPr wrap="none" lIns="38405" tIns="19202" rIns="38405" bIns="19202" anchor="ctr">
            <a:spAutoFit/>
          </a:bodyPr>
          <a:lstStyle/>
          <a:p>
            <a:endParaRPr lang="en-US"/>
          </a:p>
        </p:txBody>
      </p:sp>
      <p:sp>
        <p:nvSpPr>
          <p:cNvPr id="1041" name="Rectangle 30"/>
          <p:cNvSpPr>
            <a:spLocks/>
          </p:cNvSpPr>
          <p:nvPr/>
        </p:nvSpPr>
        <p:spPr bwMode="auto">
          <a:xfrm>
            <a:off x="0" y="-157889"/>
            <a:ext cx="77625" cy="315778"/>
          </a:xfrm>
          <a:prstGeom prst="rect">
            <a:avLst/>
          </a:prstGeom>
          <a:noFill/>
          <a:ln w="12700">
            <a:noFill/>
            <a:miter lim="800000"/>
            <a:headEnd/>
            <a:tailEnd/>
          </a:ln>
        </p:spPr>
        <p:txBody>
          <a:bodyPr wrap="none" lIns="38405" tIns="19202" rIns="38405" bIns="19202" anchor="ctr">
            <a:spAutoFit/>
          </a:bodyPr>
          <a:lstStyle/>
          <a:p>
            <a:endParaRPr lang="en-US"/>
          </a:p>
        </p:txBody>
      </p:sp>
      <p:sp>
        <p:nvSpPr>
          <p:cNvPr id="1042" name="Rectangle 31"/>
          <p:cNvSpPr>
            <a:spLocks/>
          </p:cNvSpPr>
          <p:nvPr/>
        </p:nvSpPr>
        <p:spPr bwMode="auto">
          <a:xfrm>
            <a:off x="0" y="-29301"/>
            <a:ext cx="77625" cy="315778"/>
          </a:xfrm>
          <a:prstGeom prst="rect">
            <a:avLst/>
          </a:prstGeom>
          <a:noFill/>
          <a:ln w="12700">
            <a:noFill/>
            <a:miter lim="800000"/>
            <a:headEnd/>
            <a:tailEnd/>
          </a:ln>
        </p:spPr>
        <p:txBody>
          <a:bodyPr wrap="none" lIns="38405" tIns="19202" rIns="38405" bIns="19202" anchor="ctr">
            <a:spAutoFit/>
          </a:bodyPr>
          <a:lstStyle/>
          <a:p>
            <a:endParaRPr lang="en-US"/>
          </a:p>
        </p:txBody>
      </p:sp>
      <p:sp>
        <p:nvSpPr>
          <p:cNvPr id="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a:xfrm>
            <a:off x="8686800" y="0"/>
            <a:ext cx="457200" cy="476250"/>
          </a:xfrm>
        </p:spPr>
        <p:txBody>
          <a:bodyPr/>
          <a:lstStyle/>
          <a:p>
            <a:fld id="{D41BBDB5-297A-4B84-89C8-1EDB2B20F153}" type="slidenum">
              <a:rPr lang="en-US" smtClean="0"/>
              <a:pPr/>
              <a:t>6</a:t>
            </a:fld>
            <a:endParaRPr lang="en-US"/>
          </a:p>
        </p:txBody>
      </p:sp>
      <p:grpSp>
        <p:nvGrpSpPr>
          <p:cNvPr id="17" name="Group 16"/>
          <p:cNvGrpSpPr/>
          <p:nvPr/>
        </p:nvGrpSpPr>
        <p:grpSpPr>
          <a:xfrm>
            <a:off x="1143000" y="990600"/>
            <a:ext cx="8001000" cy="2603500"/>
            <a:chOff x="1143000" y="1143000"/>
            <a:chExt cx="8001000" cy="2603500"/>
          </a:xfrm>
        </p:grpSpPr>
        <p:sp>
          <p:nvSpPr>
            <p:cNvPr id="1036" name="Rectangle 9"/>
            <p:cNvSpPr>
              <a:spLocks/>
            </p:cNvSpPr>
            <p:nvPr/>
          </p:nvSpPr>
          <p:spPr bwMode="auto">
            <a:xfrm>
              <a:off x="1219200" y="3276600"/>
              <a:ext cx="7696200" cy="469900"/>
            </a:xfrm>
            <a:prstGeom prst="rect">
              <a:avLst/>
            </a:prstGeom>
            <a:noFill/>
            <a:ln w="12700">
              <a:noFill/>
              <a:miter lim="800000"/>
              <a:headEnd/>
              <a:tailEnd/>
            </a:ln>
          </p:spPr>
          <p:txBody>
            <a:bodyPr lIns="0" tIns="0" rIns="0" bIns="0" anchor="b"/>
            <a:lstStyle/>
            <a:p>
              <a:pPr algn="l"/>
              <a:r>
                <a:rPr lang="en-US" sz="2000" dirty="0" smtClean="0">
                  <a:sym typeface="Helvetica" pitchFamily="34" charset="0"/>
                </a:rPr>
                <a:t>B &amp; O are the error covariance matrices for the model and observations respectively.</a:t>
              </a:r>
            </a:p>
          </p:txBody>
        </p:sp>
        <p:graphicFrame>
          <p:nvGraphicFramePr>
            <p:cNvPr id="1033" name="Object 25"/>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2049207781"/>
                </p:ext>
              </p:extLst>
            </p:nvPr>
          </p:nvGraphicFramePr>
          <p:xfrm>
            <a:off x="3124200" y="2514600"/>
            <a:ext cx="3670300" cy="685800"/>
          </p:xfrm>
          <a:graphic>
            <a:graphicData uri="http://schemas.openxmlformats.org/presentationml/2006/ole">
              <p:oleObj spid="_x0000_s1866" name="Equation" r:id="rId5" imgW="2298700" imgH="419100" progId="Equation.3">
                <p:embed/>
              </p:oleObj>
            </a:graphicData>
          </a:graphic>
        </p:graphicFrame>
        <p:sp>
          <p:nvSpPr>
            <p:cNvPr id="24" name="Rectangle 9"/>
            <p:cNvSpPr>
              <a:spLocks/>
            </p:cNvSpPr>
            <p:nvPr/>
          </p:nvSpPr>
          <p:spPr bwMode="auto">
            <a:xfrm>
              <a:off x="1143000" y="1905000"/>
              <a:ext cx="8001000" cy="839821"/>
            </a:xfrm>
            <a:prstGeom prst="rect">
              <a:avLst/>
            </a:prstGeom>
            <a:noFill/>
            <a:ln w="12700">
              <a:noFill/>
              <a:miter lim="800000"/>
              <a:headEnd/>
              <a:tailEnd/>
            </a:ln>
          </p:spPr>
          <p:txBody>
            <a:bodyPr lIns="0" tIns="0" rIns="0" bIns="0" anchor="b"/>
            <a:lstStyle/>
            <a:p>
              <a:pPr algn="l"/>
              <a:r>
                <a:rPr lang="en-US" dirty="0" smtClean="0">
                  <a:sym typeface="Helvetica" pitchFamily="34" charset="0"/>
                </a:rPr>
                <a:t>K is the optimal weight or the </a:t>
              </a:r>
              <a:r>
                <a:rPr lang="en-US" dirty="0" err="1" smtClean="0">
                  <a:sym typeface="Helvetica" pitchFamily="34" charset="0"/>
                </a:rPr>
                <a:t>Kalman</a:t>
              </a:r>
              <a:r>
                <a:rPr lang="en-US" dirty="0" smtClean="0">
                  <a:sym typeface="Helvetica" pitchFamily="34" charset="0"/>
                </a:rPr>
                <a:t> gain matrix. </a:t>
              </a:r>
            </a:p>
            <a:p>
              <a:pPr algn="l"/>
              <a:r>
                <a:rPr lang="en-US" dirty="0" smtClean="0">
                  <a:sym typeface="Helvetica" pitchFamily="34" charset="0"/>
                </a:rPr>
                <a:t>H is a linear operator that transforms the model grid to the location of the observations. </a:t>
              </a:r>
            </a:p>
          </p:txBody>
        </p:sp>
        <p:graphicFrame>
          <p:nvGraphicFramePr>
            <p:cNvPr id="4" name="Object 3"/>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3616728234"/>
                </p:ext>
              </p:extLst>
            </p:nvPr>
          </p:nvGraphicFramePr>
          <p:xfrm>
            <a:off x="1371600" y="1524000"/>
            <a:ext cx="2895600" cy="383449"/>
          </p:xfrm>
          <a:graphic>
            <a:graphicData uri="http://schemas.openxmlformats.org/presentationml/2006/ole">
              <p:oleObj spid="_x0000_s1867" name="Equation" r:id="rId6" imgW="1676160" imgH="215640" progId="Equation.3">
                <p:embed/>
              </p:oleObj>
            </a:graphicData>
          </a:graphic>
        </p:graphicFrame>
        <p:graphicFrame>
          <p:nvGraphicFramePr>
            <p:cNvPr id="5" name="Object 4"/>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3718478398"/>
                </p:ext>
              </p:extLst>
            </p:nvPr>
          </p:nvGraphicFramePr>
          <p:xfrm>
            <a:off x="1295400" y="1143000"/>
            <a:ext cx="6599238" cy="381000"/>
          </p:xfrm>
          <a:graphic>
            <a:graphicData uri="http://schemas.openxmlformats.org/presentationml/2006/ole">
              <p:oleObj spid="_x0000_s1868" name="Equation" r:id="rId7" imgW="3848040" imgH="215640" progId="Equation.3">
                <p:embed/>
              </p:oleObj>
            </a:graphicData>
          </a:graphic>
        </p:graphicFrame>
      </p:grpSp>
      <p:graphicFrame>
        <p:nvGraphicFramePr>
          <p:cNvPr id="1803" name="Object 779"/>
          <p:cNvGraphicFramePr>
            <a:graphicFrameLocks noChangeAspect="1"/>
          </p:cNvGraphicFramePr>
          <p:nvPr/>
        </p:nvGraphicFramePr>
        <p:xfrm>
          <a:off x="1143000" y="3581400"/>
          <a:ext cx="4991099" cy="838200"/>
        </p:xfrm>
        <a:graphic>
          <a:graphicData uri="http://schemas.openxmlformats.org/presentationml/2006/ole">
            <p:oleObj spid="_x0000_s1869" name="Equation" r:id="rId8" imgW="4483100" imgH="762000" progId="Equation.3">
              <p:embed/>
            </p:oleObj>
          </a:graphicData>
        </a:graphic>
      </p:graphicFrame>
      <p:graphicFrame>
        <p:nvGraphicFramePr>
          <p:cNvPr id="1804" name="Object 780"/>
          <p:cNvGraphicFramePr>
            <a:graphicFrameLocks noChangeAspect="1"/>
          </p:cNvGraphicFramePr>
          <p:nvPr/>
        </p:nvGraphicFramePr>
        <p:xfrm>
          <a:off x="6477000" y="3657600"/>
          <a:ext cx="2228850" cy="685800"/>
        </p:xfrm>
        <a:graphic>
          <a:graphicData uri="http://schemas.openxmlformats.org/presentationml/2006/ole">
            <p:oleObj spid="_x0000_s1870" name="Equation" r:id="rId9" imgW="3530600" imgH="1092200" progId="Equation.3">
              <p:embed/>
            </p:oleObj>
          </a:graphicData>
        </a:graphic>
      </p:graphicFrame>
      <p:sp>
        <p:nvSpPr>
          <p:cNvPr id="20" name="Rectangle 12"/>
          <p:cNvSpPr>
            <a:spLocks/>
          </p:cNvSpPr>
          <p:nvPr/>
        </p:nvSpPr>
        <p:spPr bwMode="auto">
          <a:xfrm>
            <a:off x="1066800" y="4343400"/>
            <a:ext cx="8077200" cy="2358188"/>
          </a:xfrm>
          <a:prstGeom prst="rect">
            <a:avLst/>
          </a:prstGeom>
          <a:noFill/>
          <a:ln w="12700">
            <a:noFill/>
            <a:miter lim="800000"/>
            <a:headEnd/>
            <a:tailEnd/>
          </a:ln>
        </p:spPr>
        <p:txBody>
          <a:bodyPr lIns="0" tIns="0" rIns="192024" bIns="0" anchor="b"/>
          <a:lstStyle/>
          <a:p>
            <a:pP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endParaRPr lang="en-US" sz="2000" dirty="0" smtClean="0">
              <a:sym typeface="Helvetica" pitchFamily="34" charset="0"/>
            </a:endParaRPr>
          </a:p>
          <a:p>
            <a:pPr>
              <a:buFont typeface="Arial" pitchFamily="34" charset="0"/>
              <a:buChar cha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b="1" dirty="0" err="1" smtClean="0">
                <a:solidFill>
                  <a:srgbClr val="FF0000"/>
                </a:solidFill>
                <a:sym typeface="Helvetica" pitchFamily="34" charset="0"/>
              </a:rPr>
              <a:t>fm,fo</a:t>
            </a:r>
            <a:r>
              <a:rPr lang="en-US" dirty="0" smtClean="0">
                <a:sym typeface="Helvetica" pitchFamily="34" charset="0"/>
              </a:rPr>
              <a:t> fractional uncertainty in model and observation respectively</a:t>
            </a:r>
          </a:p>
          <a:p>
            <a:pPr>
              <a:buFont typeface="Arial" pitchFamily="34" charset="0"/>
              <a:buChar cha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b="1" dirty="0" err="1" smtClean="0">
                <a:solidFill>
                  <a:srgbClr val="FF0000"/>
                </a:solidFill>
                <a:sym typeface="Helvetica" pitchFamily="34" charset="0"/>
              </a:rPr>
              <a:t>em</a:t>
            </a:r>
            <a:r>
              <a:rPr lang="en-US" b="1" dirty="0" smtClean="0">
                <a:solidFill>
                  <a:srgbClr val="FF0000"/>
                </a:solidFill>
                <a:sym typeface="Helvetica" pitchFamily="34" charset="0"/>
              </a:rPr>
              <a:t> ,</a:t>
            </a:r>
            <a:r>
              <a:rPr lang="en-US" b="1" dirty="0" err="1" smtClean="0">
                <a:solidFill>
                  <a:srgbClr val="FF0000"/>
                </a:solidFill>
                <a:sym typeface="Helvetica" pitchFamily="34" charset="0"/>
              </a:rPr>
              <a:t>eo</a:t>
            </a:r>
            <a:r>
              <a:rPr lang="en-US" b="1" dirty="0" smtClean="0">
                <a:solidFill>
                  <a:srgbClr val="FF0000"/>
                </a:solidFill>
                <a:sym typeface="Helvetica" pitchFamily="34" charset="0"/>
              </a:rPr>
              <a:t> </a:t>
            </a:r>
            <a:r>
              <a:rPr lang="en-US" dirty="0" smtClean="0">
                <a:sym typeface="Helvetica" pitchFamily="34" charset="0"/>
              </a:rPr>
              <a:t>minimum RMS error in model and observation respectively </a:t>
            </a:r>
            <a:endParaRPr lang="en-US" dirty="0" smtClean="0">
              <a:sym typeface="Cambria" pitchFamily="18" charset="0"/>
            </a:endParaRPr>
          </a:p>
          <a:p>
            <a:pPr>
              <a:buFont typeface="Arial" pitchFamily="34" charset="0"/>
              <a:buChar cha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dirty="0" smtClean="0">
                <a:sym typeface="Helvetica" pitchFamily="34" charset="0"/>
              </a:rPr>
              <a:t>dx horizontal distance between two model grid points in the x directions,</a:t>
            </a:r>
          </a:p>
          <a:p>
            <a:pPr>
              <a:buFont typeface="Arial" pitchFamily="34" charset="0"/>
              <a:buChar cha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b="1" dirty="0" err="1" smtClean="0">
                <a:solidFill>
                  <a:srgbClr val="FF0000"/>
                </a:solidFill>
                <a:sym typeface="Helvetica" pitchFamily="34" charset="0"/>
              </a:rPr>
              <a:t>lmx</a:t>
            </a:r>
            <a:r>
              <a:rPr lang="en-US" dirty="0" smtClean="0">
                <a:sym typeface="Helvetica" pitchFamily="34" charset="0"/>
              </a:rPr>
              <a:t> horizontal correlation length scale in the x direction for errors in the   model fields.</a:t>
            </a:r>
          </a:p>
          <a:p>
            <a:pPr>
              <a:buFont typeface="Arial" pitchFamily="34" charset="0"/>
              <a:buChar cha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r>
              <a:rPr lang="en-US" dirty="0" err="1" smtClean="0">
                <a:sym typeface="Helvetica" pitchFamily="34" charset="0"/>
              </a:rPr>
              <a:t>dy</a:t>
            </a:r>
            <a:r>
              <a:rPr lang="en-US" dirty="0" smtClean="0">
                <a:sym typeface="Helvetica" pitchFamily="34" charset="0"/>
              </a:rPr>
              <a:t> and </a:t>
            </a:r>
            <a:r>
              <a:rPr lang="en-US" b="1" dirty="0" err="1" smtClean="0">
                <a:solidFill>
                  <a:srgbClr val="FF0000"/>
                </a:solidFill>
                <a:sym typeface="Helvetica" pitchFamily="34" charset="0"/>
              </a:rPr>
              <a:t>lmy</a:t>
            </a:r>
            <a:r>
              <a:rPr lang="en-US" dirty="0" smtClean="0">
                <a:sym typeface="Helvetica" pitchFamily="34" charset="0"/>
              </a:rPr>
              <a:t> are the corresponding horizontal distance and horizontal correlation length-scale in the y-direction respectively.</a:t>
            </a:r>
          </a:p>
          <a:p>
            <a:pPr>
              <a:tabLst>
                <a:tab pos="149352" algn="l"/>
                <a:tab pos="298704" algn="l"/>
                <a:tab pos="448056" algn="l"/>
                <a:tab pos="597408" algn="l"/>
                <a:tab pos="746760" algn="l"/>
                <a:tab pos="896112" algn="l"/>
                <a:tab pos="1045464" algn="l"/>
                <a:tab pos="1194816" algn="l"/>
                <a:tab pos="1344168" algn="l"/>
                <a:tab pos="1493520" algn="l"/>
                <a:tab pos="1642872" algn="l"/>
                <a:tab pos="1792224" algn="l"/>
              </a:tabLst>
            </a:pPr>
            <a:endParaRPr lang="en-US" sz="2000" b="1" dirty="0">
              <a:latin typeface="Helvetica" pitchFamily="34" charset="0"/>
              <a:cs typeface="Helvetica" pitchFamily="34" charset="0"/>
              <a:sym typeface="Helvetic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109"/>
          <p:cNvSpPr/>
          <p:nvPr/>
        </p:nvSpPr>
        <p:spPr bwMode="auto">
          <a:xfrm>
            <a:off x="5715000" y="4724400"/>
            <a:ext cx="2133600" cy="1477115"/>
          </a:xfrm>
          <a:custGeom>
            <a:avLst/>
            <a:gdLst>
              <a:gd name="connsiteX0" fmla="*/ 0 w 1928191"/>
              <a:gd name="connsiteY0" fmla="*/ 601317 h 669234"/>
              <a:gd name="connsiteX1" fmla="*/ 288235 w 1928191"/>
              <a:gd name="connsiteY1" fmla="*/ 362778 h 669234"/>
              <a:gd name="connsiteX2" fmla="*/ 765313 w 1928191"/>
              <a:gd name="connsiteY2" fmla="*/ 44726 h 669234"/>
              <a:gd name="connsiteX3" fmla="*/ 1202635 w 1928191"/>
              <a:gd name="connsiteY3" fmla="*/ 94421 h 669234"/>
              <a:gd name="connsiteX4" fmla="*/ 1630017 w 1928191"/>
              <a:gd name="connsiteY4" fmla="*/ 432352 h 669234"/>
              <a:gd name="connsiteX5" fmla="*/ 1818861 w 1928191"/>
              <a:gd name="connsiteY5" fmla="*/ 631134 h 669234"/>
              <a:gd name="connsiteX6" fmla="*/ 1888435 w 1928191"/>
              <a:gd name="connsiteY6" fmla="*/ 660952 h 669234"/>
              <a:gd name="connsiteX7" fmla="*/ 1928191 w 1928191"/>
              <a:gd name="connsiteY7" fmla="*/ 660952 h 6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191" h="669234">
                <a:moveTo>
                  <a:pt x="0" y="601317"/>
                </a:moveTo>
                <a:cubicBezTo>
                  <a:pt x="80341" y="528430"/>
                  <a:pt x="160683" y="455543"/>
                  <a:pt x="288235" y="362778"/>
                </a:cubicBezTo>
                <a:cubicBezTo>
                  <a:pt x="415787" y="270013"/>
                  <a:pt x="612913" y="89452"/>
                  <a:pt x="765313" y="44726"/>
                </a:cubicBezTo>
                <a:cubicBezTo>
                  <a:pt x="917713" y="0"/>
                  <a:pt x="1058518" y="29817"/>
                  <a:pt x="1202635" y="94421"/>
                </a:cubicBezTo>
                <a:cubicBezTo>
                  <a:pt x="1346752" y="159025"/>
                  <a:pt x="1527313" y="342900"/>
                  <a:pt x="1630017" y="432352"/>
                </a:cubicBezTo>
                <a:cubicBezTo>
                  <a:pt x="1732721" y="521804"/>
                  <a:pt x="1775791" y="593034"/>
                  <a:pt x="1818861" y="631134"/>
                </a:cubicBezTo>
                <a:cubicBezTo>
                  <a:pt x="1861931" y="669234"/>
                  <a:pt x="1870213" y="655982"/>
                  <a:pt x="1888435" y="660952"/>
                </a:cubicBezTo>
                <a:cubicBezTo>
                  <a:pt x="1906657" y="665922"/>
                  <a:pt x="1917424" y="663437"/>
                  <a:pt x="1928191" y="66095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48" name="Rectangle 47"/>
          <p:cNvSpPr/>
          <p:nvPr/>
        </p:nvSpPr>
        <p:spPr>
          <a:xfrm>
            <a:off x="0" y="0"/>
            <a:ext cx="1066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1BBDB5-297A-4B84-89C8-1EDB2B20F153}" type="slidenum">
              <a:rPr lang="en-US" smtClean="0"/>
              <a:pPr/>
              <a:t>7</a:t>
            </a:fld>
            <a:endParaRPr lang="en-US" dirty="0"/>
          </a:p>
        </p:txBody>
      </p:sp>
      <p:sp>
        <p:nvSpPr>
          <p:cNvPr id="2" name="Title 1"/>
          <p:cNvSpPr>
            <a:spLocks noGrp="1"/>
          </p:cNvSpPr>
          <p:nvPr>
            <p:ph type="title" idx="4294967295"/>
          </p:nvPr>
        </p:nvSpPr>
        <p:spPr>
          <a:xfrm>
            <a:off x="1428750" y="0"/>
            <a:ext cx="7715250" cy="304800"/>
          </a:xfrm>
        </p:spPr>
        <p:txBody>
          <a:bodyPr>
            <a:normAutofit fontScale="90000"/>
          </a:bodyPr>
          <a:lstStyle/>
          <a:p>
            <a:pPr lvl="1" algn="l" rtl="0">
              <a:spcBef>
                <a:spcPct val="0"/>
              </a:spcBef>
            </a:pP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Optimal </a:t>
            </a:r>
            <a:r>
              <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i</a:t>
            </a: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nterpolation case studies </a:t>
            </a:r>
            <a:r>
              <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(Methods) </a:t>
            </a:r>
            <a:endPar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endParaRPr>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 name="TextBox 103"/>
          <p:cNvSpPr txBox="1"/>
          <p:nvPr/>
        </p:nvSpPr>
        <p:spPr>
          <a:xfrm>
            <a:off x="7086600" y="5791200"/>
            <a:ext cx="457200" cy="276999"/>
          </a:xfrm>
          <a:prstGeom prst="rect">
            <a:avLst/>
          </a:prstGeom>
          <a:noFill/>
        </p:spPr>
        <p:txBody>
          <a:bodyPr wrap="square" rtlCol="0">
            <a:spAutoFit/>
          </a:bodyPr>
          <a:lstStyle/>
          <a:p>
            <a:pPr algn="ctr"/>
            <a:r>
              <a:rPr lang="en-US" sz="1200" b="1" dirty="0" smtClean="0"/>
              <a:t>12</a:t>
            </a:r>
            <a:endParaRPr lang="en-US" sz="1200" b="1" dirty="0"/>
          </a:p>
        </p:txBody>
      </p:sp>
      <p:cxnSp>
        <p:nvCxnSpPr>
          <p:cNvPr id="106" name="Straight Connector 105"/>
          <p:cNvCxnSpPr/>
          <p:nvPr/>
        </p:nvCxnSpPr>
        <p:spPr>
          <a:xfrm>
            <a:off x="5562600" y="4343400"/>
            <a:ext cx="0" cy="1896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bwMode="auto">
          <a:xfrm>
            <a:off x="6386429" y="4724401"/>
            <a:ext cx="852571" cy="1477116"/>
          </a:xfrm>
          <a:custGeom>
            <a:avLst/>
            <a:gdLst>
              <a:gd name="connsiteX0" fmla="*/ 0 w 1928191"/>
              <a:gd name="connsiteY0" fmla="*/ 601317 h 669234"/>
              <a:gd name="connsiteX1" fmla="*/ 288235 w 1928191"/>
              <a:gd name="connsiteY1" fmla="*/ 362778 h 669234"/>
              <a:gd name="connsiteX2" fmla="*/ 765313 w 1928191"/>
              <a:gd name="connsiteY2" fmla="*/ 44726 h 669234"/>
              <a:gd name="connsiteX3" fmla="*/ 1202635 w 1928191"/>
              <a:gd name="connsiteY3" fmla="*/ 94421 h 669234"/>
              <a:gd name="connsiteX4" fmla="*/ 1630017 w 1928191"/>
              <a:gd name="connsiteY4" fmla="*/ 432352 h 669234"/>
              <a:gd name="connsiteX5" fmla="*/ 1818861 w 1928191"/>
              <a:gd name="connsiteY5" fmla="*/ 631134 h 669234"/>
              <a:gd name="connsiteX6" fmla="*/ 1888435 w 1928191"/>
              <a:gd name="connsiteY6" fmla="*/ 660952 h 669234"/>
              <a:gd name="connsiteX7" fmla="*/ 1928191 w 1928191"/>
              <a:gd name="connsiteY7" fmla="*/ 660952 h 6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191" h="669234">
                <a:moveTo>
                  <a:pt x="0" y="601317"/>
                </a:moveTo>
                <a:cubicBezTo>
                  <a:pt x="80341" y="528430"/>
                  <a:pt x="160683" y="455543"/>
                  <a:pt x="288235" y="362778"/>
                </a:cubicBezTo>
                <a:cubicBezTo>
                  <a:pt x="415787" y="270013"/>
                  <a:pt x="612913" y="89452"/>
                  <a:pt x="765313" y="44726"/>
                </a:cubicBezTo>
                <a:cubicBezTo>
                  <a:pt x="917713" y="0"/>
                  <a:pt x="1058518" y="29817"/>
                  <a:pt x="1202635" y="94421"/>
                </a:cubicBezTo>
                <a:cubicBezTo>
                  <a:pt x="1346752" y="159025"/>
                  <a:pt x="1527313" y="342900"/>
                  <a:pt x="1630017" y="432352"/>
                </a:cubicBezTo>
                <a:cubicBezTo>
                  <a:pt x="1732721" y="521804"/>
                  <a:pt x="1775791" y="593034"/>
                  <a:pt x="1818861" y="631134"/>
                </a:cubicBezTo>
                <a:cubicBezTo>
                  <a:pt x="1861931" y="669234"/>
                  <a:pt x="1870213" y="655982"/>
                  <a:pt x="1888435" y="660952"/>
                </a:cubicBezTo>
                <a:cubicBezTo>
                  <a:pt x="1906657" y="665922"/>
                  <a:pt x="1917424" y="663437"/>
                  <a:pt x="1928191" y="66095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07" name="Straight Connector 106"/>
          <p:cNvCxnSpPr/>
          <p:nvPr/>
        </p:nvCxnSpPr>
        <p:spPr>
          <a:xfrm flipV="1">
            <a:off x="5562600" y="6248400"/>
            <a:ext cx="2362200" cy="2"/>
          </a:xfrm>
          <a:prstGeom prst="line">
            <a:avLst/>
          </a:prstGeom>
        </p:spPr>
        <p:style>
          <a:lnRef idx="1">
            <a:schemeClr val="dk1"/>
          </a:lnRef>
          <a:fillRef idx="0">
            <a:schemeClr val="dk1"/>
          </a:fillRef>
          <a:effectRef idx="0">
            <a:schemeClr val="dk1"/>
          </a:effectRef>
          <a:fontRef idx="minor">
            <a:schemeClr val="tx1"/>
          </a:fontRef>
        </p:style>
      </p:cxnSp>
      <p:sp>
        <p:nvSpPr>
          <p:cNvPr id="109" name="Freeform 108"/>
          <p:cNvSpPr/>
          <p:nvPr/>
        </p:nvSpPr>
        <p:spPr bwMode="auto">
          <a:xfrm>
            <a:off x="6019800" y="4724400"/>
            <a:ext cx="1524000" cy="1477115"/>
          </a:xfrm>
          <a:custGeom>
            <a:avLst/>
            <a:gdLst>
              <a:gd name="connsiteX0" fmla="*/ 0 w 1928191"/>
              <a:gd name="connsiteY0" fmla="*/ 601317 h 669234"/>
              <a:gd name="connsiteX1" fmla="*/ 288235 w 1928191"/>
              <a:gd name="connsiteY1" fmla="*/ 362778 h 669234"/>
              <a:gd name="connsiteX2" fmla="*/ 765313 w 1928191"/>
              <a:gd name="connsiteY2" fmla="*/ 44726 h 669234"/>
              <a:gd name="connsiteX3" fmla="*/ 1202635 w 1928191"/>
              <a:gd name="connsiteY3" fmla="*/ 94421 h 669234"/>
              <a:gd name="connsiteX4" fmla="*/ 1630017 w 1928191"/>
              <a:gd name="connsiteY4" fmla="*/ 432352 h 669234"/>
              <a:gd name="connsiteX5" fmla="*/ 1818861 w 1928191"/>
              <a:gd name="connsiteY5" fmla="*/ 631134 h 669234"/>
              <a:gd name="connsiteX6" fmla="*/ 1888435 w 1928191"/>
              <a:gd name="connsiteY6" fmla="*/ 660952 h 669234"/>
              <a:gd name="connsiteX7" fmla="*/ 1928191 w 1928191"/>
              <a:gd name="connsiteY7" fmla="*/ 660952 h 66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8191" h="669234">
                <a:moveTo>
                  <a:pt x="0" y="601317"/>
                </a:moveTo>
                <a:cubicBezTo>
                  <a:pt x="80341" y="528430"/>
                  <a:pt x="160683" y="455543"/>
                  <a:pt x="288235" y="362778"/>
                </a:cubicBezTo>
                <a:cubicBezTo>
                  <a:pt x="415787" y="270013"/>
                  <a:pt x="612913" y="89452"/>
                  <a:pt x="765313" y="44726"/>
                </a:cubicBezTo>
                <a:cubicBezTo>
                  <a:pt x="917713" y="0"/>
                  <a:pt x="1058518" y="29817"/>
                  <a:pt x="1202635" y="94421"/>
                </a:cubicBezTo>
                <a:cubicBezTo>
                  <a:pt x="1346752" y="159025"/>
                  <a:pt x="1527313" y="342900"/>
                  <a:pt x="1630017" y="432352"/>
                </a:cubicBezTo>
                <a:cubicBezTo>
                  <a:pt x="1732721" y="521804"/>
                  <a:pt x="1775791" y="593034"/>
                  <a:pt x="1818861" y="631134"/>
                </a:cubicBezTo>
                <a:cubicBezTo>
                  <a:pt x="1861931" y="669234"/>
                  <a:pt x="1870213" y="655982"/>
                  <a:pt x="1888435" y="660952"/>
                </a:cubicBezTo>
                <a:cubicBezTo>
                  <a:pt x="1906657" y="665922"/>
                  <a:pt x="1917424" y="663437"/>
                  <a:pt x="1928191" y="66095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11" name="Straight Arrow Connector 110"/>
          <p:cNvCxnSpPr/>
          <p:nvPr/>
        </p:nvCxnSpPr>
        <p:spPr>
          <a:xfrm>
            <a:off x="6016483" y="4776851"/>
            <a:ext cx="1527317"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6400800" y="6260068"/>
            <a:ext cx="942371" cy="307777"/>
          </a:xfrm>
          <a:prstGeom prst="rect">
            <a:avLst/>
          </a:prstGeom>
          <a:noFill/>
        </p:spPr>
        <p:txBody>
          <a:bodyPr wrap="square" rtlCol="0">
            <a:spAutoFit/>
          </a:bodyPr>
          <a:lstStyle/>
          <a:p>
            <a:pPr algn="ctr"/>
            <a:r>
              <a:rPr lang="en-US" sz="1400" b="1" dirty="0" smtClean="0"/>
              <a:t>time</a:t>
            </a:r>
            <a:endParaRPr lang="en-US" sz="1400" b="1" dirty="0"/>
          </a:p>
        </p:txBody>
      </p:sp>
      <p:sp>
        <p:nvSpPr>
          <p:cNvPr id="113" name="TextBox 112"/>
          <p:cNvSpPr txBox="1"/>
          <p:nvPr/>
        </p:nvSpPr>
        <p:spPr>
          <a:xfrm>
            <a:off x="4800600" y="4876800"/>
            <a:ext cx="838200" cy="523220"/>
          </a:xfrm>
          <a:prstGeom prst="rect">
            <a:avLst/>
          </a:prstGeom>
          <a:noFill/>
        </p:spPr>
        <p:txBody>
          <a:bodyPr wrap="square" rtlCol="0">
            <a:spAutoFit/>
          </a:bodyPr>
          <a:lstStyle/>
          <a:p>
            <a:pPr algn="ctr"/>
            <a:r>
              <a:rPr lang="en-US" sz="1400" b="1" dirty="0" smtClean="0"/>
              <a:t>Scaling Factor</a:t>
            </a:r>
            <a:endParaRPr lang="en-US" sz="1400" b="1" dirty="0"/>
          </a:p>
        </p:txBody>
      </p:sp>
      <p:sp>
        <p:nvSpPr>
          <p:cNvPr id="114" name="TextBox 113"/>
          <p:cNvSpPr txBox="1"/>
          <p:nvPr/>
        </p:nvSpPr>
        <p:spPr>
          <a:xfrm>
            <a:off x="7543800" y="4569023"/>
            <a:ext cx="1447800" cy="307777"/>
          </a:xfrm>
          <a:prstGeom prst="rect">
            <a:avLst/>
          </a:prstGeom>
          <a:noFill/>
        </p:spPr>
        <p:txBody>
          <a:bodyPr wrap="square" rtlCol="0">
            <a:spAutoFit/>
          </a:bodyPr>
          <a:lstStyle/>
          <a:p>
            <a:r>
              <a:rPr lang="en-US" sz="1400" b="1" dirty="0" smtClean="0"/>
              <a:t>Case b</a:t>
            </a:r>
            <a:endParaRPr lang="en-US" sz="1400" b="1" dirty="0"/>
          </a:p>
        </p:txBody>
      </p:sp>
      <p:sp>
        <p:nvSpPr>
          <p:cNvPr id="117" name="TextBox 116"/>
          <p:cNvSpPr txBox="1"/>
          <p:nvPr/>
        </p:nvSpPr>
        <p:spPr>
          <a:xfrm>
            <a:off x="7365547" y="5791200"/>
            <a:ext cx="406853" cy="276999"/>
          </a:xfrm>
          <a:prstGeom prst="rect">
            <a:avLst/>
          </a:prstGeom>
          <a:noFill/>
        </p:spPr>
        <p:txBody>
          <a:bodyPr wrap="square" rtlCol="0">
            <a:spAutoFit/>
          </a:bodyPr>
          <a:lstStyle/>
          <a:p>
            <a:pPr algn="ctr"/>
            <a:r>
              <a:rPr lang="en-US" sz="1200" b="1" dirty="0" smtClean="0"/>
              <a:t>16</a:t>
            </a:r>
            <a:endParaRPr lang="en-US" sz="1200" b="1" dirty="0"/>
          </a:p>
        </p:txBody>
      </p:sp>
      <p:sp>
        <p:nvSpPr>
          <p:cNvPr id="118" name="TextBox 117"/>
          <p:cNvSpPr txBox="1"/>
          <p:nvPr/>
        </p:nvSpPr>
        <p:spPr>
          <a:xfrm>
            <a:off x="7772400" y="5257800"/>
            <a:ext cx="1371600" cy="738664"/>
          </a:xfrm>
          <a:prstGeom prst="rect">
            <a:avLst/>
          </a:prstGeom>
          <a:noFill/>
        </p:spPr>
        <p:txBody>
          <a:bodyPr wrap="square" rtlCol="0">
            <a:spAutoFit/>
          </a:bodyPr>
          <a:lstStyle/>
          <a:p>
            <a:pPr algn="ctr"/>
            <a:r>
              <a:rPr lang="en-US" sz="1400" b="1" dirty="0" smtClean="0"/>
              <a:t>Case e hours are corrected exponentially</a:t>
            </a:r>
            <a:endParaRPr lang="en-US" sz="1400" b="1" dirty="0"/>
          </a:p>
        </p:txBody>
      </p:sp>
      <p:cxnSp>
        <p:nvCxnSpPr>
          <p:cNvPr id="119" name="Straight Arrow Connector 118"/>
          <p:cNvCxnSpPr/>
          <p:nvPr/>
        </p:nvCxnSpPr>
        <p:spPr>
          <a:xfrm flipH="1">
            <a:off x="7543800" y="5638800"/>
            <a:ext cx="330619" cy="263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0" name="TextBox 17"/>
          <p:cNvSpPr txBox="1">
            <a:spLocks noChangeArrowheads="1"/>
          </p:cNvSpPr>
          <p:nvPr/>
        </p:nvSpPr>
        <p:spPr bwMode="auto">
          <a:xfrm>
            <a:off x="5791200" y="4293422"/>
            <a:ext cx="1752600"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dirty="0">
                <a:latin typeface="+mn-lt"/>
                <a:cs typeface="+mn-cs"/>
              </a:rPr>
              <a:t>Satellite Over Pass</a:t>
            </a:r>
          </a:p>
        </p:txBody>
      </p:sp>
      <p:cxnSp>
        <p:nvCxnSpPr>
          <p:cNvPr id="121" name="Straight Arrow Connector 120"/>
          <p:cNvCxnSpPr/>
          <p:nvPr/>
        </p:nvCxnSpPr>
        <p:spPr>
          <a:xfrm flipH="1">
            <a:off x="6780141" y="4572000"/>
            <a:ext cx="586" cy="2048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rot="5400000">
            <a:off x="3733800" y="5410200"/>
            <a:ext cx="2286000" cy="0"/>
          </a:xfrm>
          <a:prstGeom prst="line">
            <a:avLst/>
          </a:prstGeom>
        </p:spPr>
        <p:style>
          <a:lnRef idx="1">
            <a:schemeClr val="dk1"/>
          </a:lnRef>
          <a:fillRef idx="0">
            <a:schemeClr val="dk1"/>
          </a:fillRef>
          <a:effectRef idx="0">
            <a:schemeClr val="dk1"/>
          </a:effectRef>
          <a:fontRef idx="minor">
            <a:schemeClr val="tx1"/>
          </a:fontRef>
        </p:style>
      </p:cxnSp>
      <p:sp>
        <p:nvSpPr>
          <p:cNvPr id="125" name="TextBox 124"/>
          <p:cNvSpPr txBox="1"/>
          <p:nvPr/>
        </p:nvSpPr>
        <p:spPr>
          <a:xfrm>
            <a:off x="0" y="6596390"/>
            <a:ext cx="9144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u="sng" dirty="0" smtClean="0">
                <a:solidFill>
                  <a:srgbClr val="FF0000"/>
                </a:solidFill>
              </a:rPr>
              <a:t>Cases </a:t>
            </a:r>
            <a:r>
              <a:rPr lang="en-US" sz="1400" b="1" u="sng" dirty="0" err="1" smtClean="0">
                <a:solidFill>
                  <a:srgbClr val="FF0000"/>
                </a:solidFill>
              </a:rPr>
              <a:t>c</a:t>
            </a:r>
            <a:r>
              <a:rPr lang="en-US" sz="1400" u="sng" dirty="0" smtClean="0">
                <a:solidFill>
                  <a:srgbClr val="FF0000"/>
                </a:solidFill>
              </a:rPr>
              <a:t> and </a:t>
            </a:r>
            <a:r>
              <a:rPr lang="en-US" sz="1400" b="1" u="sng" dirty="0" err="1" smtClean="0">
                <a:solidFill>
                  <a:srgbClr val="FF0000"/>
                </a:solidFill>
              </a:rPr>
              <a:t>d</a:t>
            </a:r>
            <a:r>
              <a:rPr lang="en-US" sz="1400" u="sng" dirty="0" smtClean="0">
                <a:solidFill>
                  <a:srgbClr val="FF0000"/>
                </a:solidFill>
              </a:rPr>
              <a:t> </a:t>
            </a:r>
            <a:r>
              <a:rPr lang="en-US" sz="1400" dirty="0" smtClean="0">
                <a:solidFill>
                  <a:srgbClr val="FF0000"/>
                </a:solidFill>
              </a:rPr>
              <a:t>did not manage to improve the model output compared to other cases and have </a:t>
            </a:r>
            <a:r>
              <a:rPr lang="en-US" sz="1400" b="1" dirty="0" smtClean="0">
                <a:solidFill>
                  <a:srgbClr val="FF0000"/>
                </a:solidFill>
              </a:rPr>
              <a:t>NOT</a:t>
            </a:r>
            <a:r>
              <a:rPr lang="en-US" sz="1400" dirty="0" smtClean="0">
                <a:solidFill>
                  <a:srgbClr val="FF0000"/>
                </a:solidFill>
              </a:rPr>
              <a:t> been shown here  </a:t>
            </a:r>
          </a:p>
        </p:txBody>
      </p:sp>
      <p:cxnSp>
        <p:nvCxnSpPr>
          <p:cNvPr id="128" name="Straight Connector 127"/>
          <p:cNvCxnSpPr/>
          <p:nvPr/>
        </p:nvCxnSpPr>
        <p:spPr>
          <a:xfrm rot="10800000">
            <a:off x="0" y="6553200"/>
            <a:ext cx="9144000" cy="0"/>
          </a:xfrm>
          <a:prstGeom prst="line">
            <a:avLst/>
          </a:prstGeom>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152400" y="4800600"/>
            <a:ext cx="1143000" cy="381000"/>
          </a:xfrm>
          <a:prstGeom prst="rect">
            <a:avLst/>
          </a:prstGeom>
          <a:noFill/>
        </p:spPr>
        <p:txBody>
          <a:bodyPr wrap="square" rtlCol="0">
            <a:spAutoFit/>
          </a:bodyPr>
          <a:lstStyle/>
          <a:p>
            <a:r>
              <a:rPr lang="en-US" dirty="0" smtClean="0"/>
              <a:t>Hours</a:t>
            </a:r>
            <a:endParaRPr lang="en-US" dirty="0"/>
          </a:p>
        </p:txBody>
      </p:sp>
      <p:pic>
        <p:nvPicPr>
          <p:cNvPr id="81924" name="Picture 4" descr="C:\Users\SinanSousan\Desktop\Untitled.png"/>
          <p:cNvPicPr>
            <a:picLocks noChangeAspect="1" noChangeArrowheads="1"/>
          </p:cNvPicPr>
          <p:nvPr/>
        </p:nvPicPr>
        <p:blipFill>
          <a:blip r:embed="rId3" cstate="print"/>
          <a:srcRect r="59404" b="46800"/>
          <a:stretch>
            <a:fillRect/>
          </a:stretch>
        </p:blipFill>
        <p:spPr bwMode="auto">
          <a:xfrm>
            <a:off x="998620" y="4800600"/>
            <a:ext cx="3878180" cy="1066800"/>
          </a:xfrm>
          <a:prstGeom prst="rect">
            <a:avLst/>
          </a:prstGeom>
          <a:noFill/>
        </p:spPr>
      </p:pic>
      <p:sp>
        <p:nvSpPr>
          <p:cNvPr id="53" name="TextBox 52"/>
          <p:cNvSpPr txBox="1"/>
          <p:nvPr/>
        </p:nvSpPr>
        <p:spPr>
          <a:xfrm>
            <a:off x="152400" y="5181600"/>
            <a:ext cx="1143000" cy="381000"/>
          </a:xfrm>
          <a:prstGeom prst="rect">
            <a:avLst/>
          </a:prstGeom>
          <a:noFill/>
        </p:spPr>
        <p:txBody>
          <a:bodyPr wrap="square" rtlCol="0">
            <a:spAutoFit/>
          </a:bodyPr>
          <a:lstStyle/>
          <a:p>
            <a:r>
              <a:rPr lang="en-US" dirty="0" smtClean="0"/>
              <a:t>MODIS</a:t>
            </a:r>
            <a:endParaRPr lang="en-US" dirty="0"/>
          </a:p>
        </p:txBody>
      </p:sp>
      <p:sp>
        <p:nvSpPr>
          <p:cNvPr id="55" name="TextBox 54"/>
          <p:cNvSpPr txBox="1"/>
          <p:nvPr/>
        </p:nvSpPr>
        <p:spPr>
          <a:xfrm>
            <a:off x="152400" y="5562600"/>
            <a:ext cx="1143000" cy="381000"/>
          </a:xfrm>
          <a:prstGeom prst="rect">
            <a:avLst/>
          </a:prstGeom>
          <a:noFill/>
        </p:spPr>
        <p:txBody>
          <a:bodyPr wrap="square" rtlCol="0">
            <a:spAutoFit/>
          </a:bodyPr>
          <a:lstStyle/>
          <a:p>
            <a:r>
              <a:rPr lang="en-US" dirty="0" smtClean="0"/>
              <a:t>Case a</a:t>
            </a:r>
            <a:endParaRPr lang="en-US" dirty="0"/>
          </a:p>
        </p:txBody>
      </p:sp>
      <p:sp>
        <p:nvSpPr>
          <p:cNvPr id="56" name="TextBox 55"/>
          <p:cNvSpPr txBox="1"/>
          <p:nvPr/>
        </p:nvSpPr>
        <p:spPr>
          <a:xfrm>
            <a:off x="152400" y="6019800"/>
            <a:ext cx="1143000" cy="381000"/>
          </a:xfrm>
          <a:prstGeom prst="rect">
            <a:avLst/>
          </a:prstGeom>
          <a:noFill/>
        </p:spPr>
        <p:txBody>
          <a:bodyPr wrap="square" rtlCol="0">
            <a:spAutoFit/>
          </a:bodyPr>
          <a:lstStyle/>
          <a:p>
            <a:r>
              <a:rPr lang="en-US" dirty="0" smtClean="0"/>
              <a:t>Case </a:t>
            </a:r>
            <a:r>
              <a:rPr lang="en-US" dirty="0" err="1" smtClean="0"/>
              <a:t>b</a:t>
            </a:r>
            <a:endParaRPr lang="en-US" dirty="0"/>
          </a:p>
        </p:txBody>
      </p:sp>
      <p:cxnSp>
        <p:nvCxnSpPr>
          <p:cNvPr id="58" name="Straight Arrow Connector 57"/>
          <p:cNvCxnSpPr/>
          <p:nvPr/>
        </p:nvCxnSpPr>
        <p:spPr>
          <a:xfrm rot="5400000" flipH="1" flipV="1">
            <a:off x="2020094" y="6134100"/>
            <a:ext cx="5326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rot="5400000" flipH="1" flipV="1">
            <a:off x="2705894" y="6134100"/>
            <a:ext cx="5326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77" name="Group 14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2027034869"/>
              </p:ext>
            </p:extLst>
          </p:nvPr>
        </p:nvGraphicFramePr>
        <p:xfrm>
          <a:off x="1066800" y="381000"/>
          <a:ext cx="8001000" cy="3915370"/>
        </p:xfrm>
        <a:graphic>
          <a:graphicData uri="http://schemas.openxmlformats.org/drawingml/2006/table">
            <a:tbl>
              <a:tblPr/>
              <a:tblGrid>
                <a:gridCol w="785812"/>
                <a:gridCol w="1119188"/>
                <a:gridCol w="1905000"/>
                <a:gridCol w="4191000"/>
              </a:tblGrid>
              <a:tr h="490330">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Averaging Method (Monthly AOD)</a:t>
                      </a:r>
                      <a:endParaRPr kumimoji="0" lang="en-US" sz="16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en-US" dirty="0"/>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144527" t="-1630" b="-457065"/>
                      </a:stretch>
                    </a:blipFill>
                  </a:tcPr>
                </a:tc>
              </a:tr>
              <a:tr h="63184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MODIS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CMAQ</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Case a</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all available data in grid cell (</a:t>
                      </a:r>
                      <a:r>
                        <a:rPr kumimoji="0" lang="en-US" sz="1600" b="0" i="0" u="none" strike="noStrike" cap="none" normalizeH="0" baseline="0" dirty="0" err="1" smtClean="0">
                          <a:ln>
                            <a:noFill/>
                          </a:ln>
                          <a:solidFill>
                            <a:schemeClr val="tx1"/>
                          </a:solidFill>
                          <a:effectLst/>
                          <a:latin typeface="Calibri" pitchFamily="34" charset="0"/>
                        </a:rPr>
                        <a:t>i,j</a:t>
                      </a:r>
                      <a:r>
                        <a:rPr kumimoji="0" lang="en-US" sz="1600" b="0" i="0" u="none" strike="noStrike" cap="none" normalizeH="0" baseline="0" dirty="0" smtClean="0">
                          <a:ln>
                            <a:noFill/>
                          </a:ln>
                          <a:solidFill>
                            <a:schemeClr val="tx1"/>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all CMAQ-derived AODs in grid cell (</a:t>
                      </a:r>
                      <a:r>
                        <a:rPr kumimoji="0" lang="en-US" sz="1600" b="0" i="0" u="none" strike="noStrike" cap="none" normalizeH="0" baseline="0" dirty="0" err="1" smtClean="0">
                          <a:ln>
                            <a:noFill/>
                          </a:ln>
                          <a:solidFill>
                            <a:schemeClr val="tx1"/>
                          </a:solidFill>
                          <a:effectLst/>
                          <a:latin typeface="Calibri" pitchFamily="34" charset="0"/>
                        </a:rPr>
                        <a:t>i,j</a:t>
                      </a:r>
                      <a:r>
                        <a:rPr kumimoji="0" lang="en-US" sz="1600" b="0" i="0" u="none" strike="noStrike" cap="none" normalizeH="0" baseline="0" dirty="0" smtClean="0">
                          <a:ln>
                            <a:noFill/>
                          </a:ln>
                          <a:solidFill>
                            <a:schemeClr val="tx1"/>
                          </a:solidFill>
                          <a:effectLst/>
                          <a:latin typeface="Calibri" pitchFamily="34" charset="0"/>
                        </a:rPr>
                        <a:t>)</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’=f•PM</a:t>
                      </a:r>
                      <a:r>
                        <a:rPr kumimoji="0" lang="en-US" sz="1600" b="0" i="0" u="none" strike="noStrike" cap="none" normalizeH="0" baseline="-25000" dirty="0" smtClean="0">
                          <a:ln>
                            <a:noFill/>
                          </a:ln>
                          <a:solidFill>
                            <a:schemeClr val="tx1"/>
                          </a:solidFill>
                          <a:effectLst/>
                          <a:latin typeface="Calibri" pitchFamily="34" charset="0"/>
                        </a:rPr>
                        <a:t>2.5</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Case </a:t>
                      </a:r>
                      <a:r>
                        <a:rPr kumimoji="0" lang="en-US" sz="1600" b="0" i="0" u="none" strike="noStrike" cap="none" normalizeH="0" baseline="0" dirty="0" err="1" smtClean="0">
                          <a:ln>
                            <a:noFill/>
                          </a:ln>
                          <a:solidFill>
                            <a:schemeClr val="tx1"/>
                          </a:solidFill>
                          <a:effectLst/>
                          <a:latin typeface="Calibri" pitchFamily="34" charset="0"/>
                        </a:rPr>
                        <a:t>b</a:t>
                      </a: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Average only CMAQ-derived AODs with paired MODIS values</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vMerge="1">
                  <a:txBody>
                    <a:bodyPr/>
                    <a:lstStyle/>
                    <a:p>
                      <a:endParaRPr lang="en-US"/>
                    </a:p>
                  </a:txBody>
                  <a:tcPr/>
                </a:tc>
              </a:tr>
              <a:tr h="86320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Case </a:t>
                      </a:r>
                      <a:r>
                        <a:rPr kumimoji="0" lang="en-US" sz="1600" b="0" i="0" u="none" strike="noStrike" cap="none" normalizeH="0" baseline="0" dirty="0" err="1" smtClean="0">
                          <a:ln>
                            <a:noFill/>
                          </a:ln>
                          <a:solidFill>
                            <a:schemeClr val="tx1"/>
                          </a:solidFill>
                          <a:effectLst/>
                          <a:latin typeface="Calibri" pitchFamily="34" charset="0"/>
                        </a:rPr>
                        <a:t>e</a:t>
                      </a: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cap="none" normalizeH="0" baseline="0" dirty="0" smtClean="0">
                          <a:ln>
                            <a:noFill/>
                          </a:ln>
                          <a:solidFill>
                            <a:schemeClr val="tx1"/>
                          </a:solidFill>
                          <a:effectLst/>
                          <a:latin typeface="Calibri" pitchFamily="34" charset="0"/>
                        </a:rPr>
                        <a:t>Same as case </a:t>
                      </a:r>
                      <a:r>
                        <a:rPr kumimoji="0" lang="en-US" sz="1600" b="0" i="0" u="none" strike="noStrike" cap="none" normalizeH="0" baseline="0" dirty="0" err="1" smtClean="0">
                          <a:ln>
                            <a:noFill/>
                          </a:ln>
                          <a:solidFill>
                            <a:schemeClr val="tx1"/>
                          </a:solidFill>
                          <a:effectLst/>
                          <a:latin typeface="Calibri" pitchFamily="34" charset="0"/>
                        </a:rPr>
                        <a:t>b</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Calibri" pitchFamily="34" charset="0"/>
                      </a:endParaRPr>
                    </a:p>
                  </a:txBody>
                  <a:tcPr marT="45715" marB="45715" anchor="ctr" anchorCtr="1"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((1-w)+</a:t>
                      </a:r>
                      <a:r>
                        <a:rPr kumimoji="0" lang="en-US" sz="1600" b="0" i="0" u="none" strike="noStrike" cap="none" normalizeH="0" baseline="0" dirty="0" err="1" smtClean="0">
                          <a:ln>
                            <a:noFill/>
                          </a:ln>
                          <a:solidFill>
                            <a:schemeClr val="tx1"/>
                          </a:solidFill>
                          <a:effectLst/>
                          <a:latin typeface="Calibri" pitchFamily="34" charset="0"/>
                        </a:rPr>
                        <a:t>fw</a:t>
                      </a:r>
                      <a:r>
                        <a:rPr kumimoji="0" lang="en-US" sz="1600" b="0" i="0" u="none" strike="noStrike" cap="none" normalizeH="0" baseline="0" dirty="0" smtClean="0">
                          <a:ln>
                            <a:noFill/>
                          </a:ln>
                          <a:solidFill>
                            <a:schemeClr val="tx1"/>
                          </a:solidFill>
                          <a:effectLst/>
                          <a:latin typeface="Calibri" pitchFamily="34" charset="0"/>
                        </a:rPr>
                        <a:t>)): w=1 during MODIS overpass hours, transitioning to PM</a:t>
                      </a:r>
                      <a:r>
                        <a:rPr kumimoji="0" lang="en-US" sz="1600" b="0" i="0" u="none" strike="noStrike" cap="none" normalizeH="0" baseline="-25000" dirty="0" smtClean="0">
                          <a:ln>
                            <a:noFill/>
                          </a:ln>
                          <a:solidFill>
                            <a:schemeClr val="tx1"/>
                          </a:solidFill>
                          <a:effectLst/>
                          <a:latin typeface="Calibri" pitchFamily="34" charset="0"/>
                        </a:rPr>
                        <a:t>2.5</a:t>
                      </a:r>
                      <a:r>
                        <a:rPr kumimoji="0" lang="en-US" sz="1600" b="0" i="0" u="none" strike="noStrike" cap="none" normalizeH="0" baseline="0" dirty="0" smtClean="0">
                          <a:ln>
                            <a:noFill/>
                          </a:ln>
                          <a:solidFill>
                            <a:schemeClr val="tx1"/>
                          </a:solidFill>
                          <a:effectLst/>
                          <a:latin typeface="Calibri" pitchFamily="34" charset="0"/>
                        </a:rPr>
                        <a:t>’=PM</a:t>
                      </a:r>
                      <a:r>
                        <a:rPr kumimoji="0" lang="en-US" sz="1600" b="0" i="0" u="none" strike="noStrike" cap="none" normalizeH="0" baseline="-25000" dirty="0" smtClean="0">
                          <a:ln>
                            <a:noFill/>
                          </a:ln>
                          <a:solidFill>
                            <a:schemeClr val="tx1"/>
                          </a:solidFill>
                          <a:effectLst/>
                          <a:latin typeface="Calibri" pitchFamily="34" charset="0"/>
                        </a:rPr>
                        <a:t>2.5 </a:t>
                      </a:r>
                      <a:r>
                        <a:rPr kumimoji="0" lang="en-US" sz="1600" b="0" i="0" u="none" strike="noStrike" cap="none" normalizeH="0" baseline="0" dirty="0" smtClean="0">
                          <a:ln>
                            <a:noFill/>
                          </a:ln>
                          <a:solidFill>
                            <a:schemeClr val="tx1"/>
                          </a:solidFill>
                          <a:effectLst/>
                          <a:latin typeface="Calibri" pitchFamily="34" charset="0"/>
                        </a:rPr>
                        <a:t>during non overpass hours with a transition time of </a:t>
                      </a:r>
                      <a:r>
                        <a:rPr kumimoji="0" lang="en-US" sz="1600" b="0" i="0" u="none" strike="noStrike" cap="none" normalizeH="0" baseline="0" dirty="0" smtClean="0">
                          <a:ln>
                            <a:noFill/>
                          </a:ln>
                          <a:solidFill>
                            <a:schemeClr val="tx1"/>
                          </a:solidFill>
                          <a:effectLst/>
                          <a:latin typeface="Calibri" pitchFamily="34" charset="0"/>
                          <a:sym typeface="Symbol"/>
                        </a:rPr>
                        <a:t></a:t>
                      </a:r>
                      <a:r>
                        <a:rPr kumimoji="0" lang="en-US" sz="1600" b="0" i="0" u="none" strike="noStrike" cap="none" normalizeH="0" baseline="0" dirty="0" smtClean="0">
                          <a:ln>
                            <a:noFill/>
                          </a:ln>
                          <a:solidFill>
                            <a:schemeClr val="tx1"/>
                          </a:solidFill>
                          <a:effectLst/>
                          <a:latin typeface="Calibri" pitchFamily="34" charset="0"/>
                        </a:rPr>
                        <a:t>8, </a:t>
                      </a:r>
                      <a:r>
                        <a:rPr kumimoji="0" lang="en-US" sz="1600" b="0" i="0" u="none" strike="noStrike" cap="none" normalizeH="0" baseline="0" dirty="0" smtClean="0">
                          <a:ln>
                            <a:noFill/>
                          </a:ln>
                          <a:solidFill>
                            <a:schemeClr val="tx1"/>
                          </a:solidFill>
                          <a:effectLst/>
                          <a:latin typeface="Calibri" pitchFamily="34" charset="0"/>
                          <a:sym typeface="Symbol"/>
                        </a:rPr>
                        <a:t></a:t>
                      </a:r>
                      <a:r>
                        <a:rPr kumimoji="0" lang="en-US" sz="1600" b="0" i="0" u="none" strike="noStrike" cap="none" normalizeH="0" baseline="0" dirty="0" smtClean="0">
                          <a:ln>
                            <a:noFill/>
                          </a:ln>
                          <a:solidFill>
                            <a:schemeClr val="tx1"/>
                          </a:solidFill>
                          <a:effectLst/>
                          <a:latin typeface="Calibri" pitchFamily="34" charset="0"/>
                        </a:rPr>
                        <a:t>12, or </a:t>
                      </a:r>
                      <a:r>
                        <a:rPr kumimoji="0" lang="en-US" sz="1600" b="0" i="0" u="none" strike="noStrike" cap="none" normalizeH="0" baseline="0" dirty="0" smtClean="0">
                          <a:ln>
                            <a:noFill/>
                          </a:ln>
                          <a:solidFill>
                            <a:schemeClr val="tx1"/>
                          </a:solidFill>
                          <a:effectLst/>
                          <a:latin typeface="Calibri" pitchFamily="34" charset="0"/>
                          <a:sym typeface="Symbol"/>
                        </a:rPr>
                        <a:t></a:t>
                      </a:r>
                      <a:r>
                        <a:rPr kumimoji="0" lang="en-US" sz="1600" b="0" i="0" u="none" strike="noStrike" cap="none" normalizeH="0" baseline="0" dirty="0" smtClean="0">
                          <a:ln>
                            <a:noFill/>
                          </a:ln>
                          <a:solidFill>
                            <a:schemeClr val="tx1"/>
                          </a:solidFill>
                          <a:effectLst/>
                          <a:latin typeface="Calibri" pitchFamily="34" charset="0"/>
                        </a:rPr>
                        <a:t>16 hours, with</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77200" y="3962400"/>
            <a:ext cx="609600" cy="282341"/>
          </a:xfrm>
          <a:prstGeom prst="rect">
            <a:avLst/>
          </a:prstGeom>
          <a:noFill/>
        </p:spPr>
      </p:pic>
      <p:sp>
        <p:nvSpPr>
          <p:cNvPr id="84" name="TextBox 83"/>
          <p:cNvSpPr txBox="1"/>
          <p:nvPr/>
        </p:nvSpPr>
        <p:spPr>
          <a:xfrm>
            <a:off x="0" y="1524001"/>
            <a:ext cx="1066800" cy="646331"/>
          </a:xfrm>
          <a:prstGeom prst="rect">
            <a:avLst/>
          </a:prstGeom>
          <a:noFill/>
        </p:spPr>
        <p:txBody>
          <a:bodyPr wrap="square" rtlCol="0">
            <a:spAutoFit/>
          </a:bodyPr>
          <a:lstStyle/>
          <a:p>
            <a:r>
              <a:rPr lang="en-US" sz="1200" b="1" dirty="0" smtClean="0"/>
              <a:t>Average and correct all hours</a:t>
            </a:r>
            <a:endParaRPr lang="en-US" sz="1200" b="1" dirty="0"/>
          </a:p>
        </p:txBody>
      </p:sp>
      <p:sp>
        <p:nvSpPr>
          <p:cNvPr id="85" name="TextBox 84"/>
          <p:cNvSpPr txBox="1"/>
          <p:nvPr/>
        </p:nvSpPr>
        <p:spPr>
          <a:xfrm>
            <a:off x="0" y="2337137"/>
            <a:ext cx="1143000" cy="1015663"/>
          </a:xfrm>
          <a:prstGeom prst="rect">
            <a:avLst/>
          </a:prstGeom>
          <a:noFill/>
        </p:spPr>
        <p:txBody>
          <a:bodyPr wrap="square" rtlCol="0">
            <a:spAutoFit/>
          </a:bodyPr>
          <a:lstStyle/>
          <a:p>
            <a:r>
              <a:rPr lang="en-US" sz="1200" b="1" dirty="0" smtClean="0"/>
              <a:t>Average overpass hours and correct all hours</a:t>
            </a:r>
            <a:endParaRPr lang="en-US" sz="1200" b="1" dirty="0"/>
          </a:p>
        </p:txBody>
      </p:sp>
      <p:sp>
        <p:nvSpPr>
          <p:cNvPr id="86" name="TextBox 85"/>
          <p:cNvSpPr txBox="1"/>
          <p:nvPr/>
        </p:nvSpPr>
        <p:spPr>
          <a:xfrm>
            <a:off x="0" y="3371671"/>
            <a:ext cx="1219200" cy="830997"/>
          </a:xfrm>
          <a:prstGeom prst="rect">
            <a:avLst/>
          </a:prstGeom>
          <a:noFill/>
        </p:spPr>
        <p:txBody>
          <a:bodyPr wrap="square" rtlCol="0">
            <a:spAutoFit/>
          </a:bodyPr>
          <a:lstStyle/>
          <a:p>
            <a:r>
              <a:rPr lang="en-US" sz="1200" b="1" dirty="0" smtClean="0">
                <a:sym typeface="Arial" charset="0"/>
              </a:rPr>
              <a:t>Average and correct the overpass hours </a:t>
            </a:r>
            <a:endParaRPr lang="en-US" sz="1200" b="1" dirty="0"/>
          </a:p>
        </p:txBody>
      </p:sp>
      <p:sp>
        <p:nvSpPr>
          <p:cNvPr id="37" name="TextBox 36"/>
          <p:cNvSpPr txBox="1"/>
          <p:nvPr/>
        </p:nvSpPr>
        <p:spPr>
          <a:xfrm>
            <a:off x="6858000" y="5791200"/>
            <a:ext cx="457200" cy="276999"/>
          </a:xfrm>
          <a:prstGeom prst="rect">
            <a:avLst/>
          </a:prstGeom>
          <a:noFill/>
        </p:spPr>
        <p:txBody>
          <a:bodyPr wrap="square" rtlCol="0">
            <a:spAutoFit/>
          </a:bodyPr>
          <a:lstStyle/>
          <a:p>
            <a:pPr algn="ctr"/>
            <a:r>
              <a:rPr lang="en-US" sz="1200" b="1" dirty="0" smtClean="0"/>
              <a:t>8</a:t>
            </a:r>
            <a:endParaRPr lang="en-U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14488" cy="609600"/>
          </a:xfrm>
        </p:spPr>
        <p:txBody>
          <a:bodyPr>
            <a:normAutofit/>
          </a:bodyPr>
          <a:lstStyle/>
          <a:p>
            <a:pPr lvl="1" algn="l" rtl="0">
              <a:spcBef>
                <a:spcPct val="0"/>
              </a:spcBef>
            </a:pPr>
            <a:r>
              <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sym typeface="Gill Sans" charset="0"/>
              </a:rPr>
              <a:t> </a:t>
            </a: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cs typeface="Times New Roman" pitchFamily="18" charset="0"/>
              </a:rPr>
              <a:t>Methods: </a:t>
            </a: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Optimal </a:t>
            </a:r>
            <a:r>
              <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i</a:t>
            </a:r>
            <a:r>
              <a:rPr lang="en-US" sz="2800" kern="1200" dirty="0" smtClean="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rPr>
              <a:t>nterpolation settings</a:t>
            </a:r>
            <a:endParaRPr lang="en-US" sz="2800" kern="12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n-ea"/>
              <a:cs typeface="Times New Roman" pitchFamily="18" charset="0"/>
              <a:sym typeface="Gill Sans" charset="0"/>
            </a:endParaRPr>
          </a:p>
        </p:txBody>
      </p:sp>
      <p:sp>
        <p:nvSpPr>
          <p:cNvPr id="4" name="Rectangle 9"/>
          <p:cNvSpPr>
            <a:spLocks/>
          </p:cNvSpPr>
          <p:nvPr/>
        </p:nvSpPr>
        <p:spPr bwMode="auto">
          <a:xfrm>
            <a:off x="1143000" y="914400"/>
            <a:ext cx="7620000" cy="457200"/>
          </a:xfrm>
          <a:prstGeom prst="rect">
            <a:avLst/>
          </a:prstGeom>
          <a:noFill/>
          <a:ln w="12700">
            <a:noFill/>
            <a:miter lim="800000"/>
            <a:headEnd/>
            <a:tailEnd/>
          </a:ln>
        </p:spPr>
        <p:txBody>
          <a:bodyPr lIns="0" tIns="0" rIns="0" bIns="0" anchor="b"/>
          <a:lstStyle/>
          <a:p>
            <a:r>
              <a:rPr lang="en-US" dirty="0" smtClean="0">
                <a:sym typeface="Helvetica" pitchFamily="34" charset="0"/>
              </a:rPr>
              <a:t>Fractional and RMS error values were taken as tunable parameters (denoted 1-4) and tested in the assimilation scheme for all of the approaches in the previous slide</a:t>
            </a:r>
          </a:p>
        </p:txBody>
      </p:sp>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1877533355"/>
              </p:ext>
            </p:extLst>
          </p:nvPr>
        </p:nvGraphicFramePr>
        <p:xfrm>
          <a:off x="1143000" y="1524000"/>
          <a:ext cx="7543800" cy="3108960"/>
        </p:xfrm>
        <a:graphic>
          <a:graphicData uri="http://schemas.openxmlformats.org/drawingml/2006/table">
            <a:tbl>
              <a:tblPr/>
              <a:tblGrid>
                <a:gridCol w="381000"/>
                <a:gridCol w="2133600"/>
                <a:gridCol w="1257300"/>
                <a:gridCol w="1257300"/>
                <a:gridCol w="1257300"/>
                <a:gridCol w="1257300"/>
              </a:tblGrid>
              <a:tr h="518160">
                <a:tc>
                  <a:txBody>
                    <a:bodyPr/>
                    <a:lstStyle/>
                    <a:p>
                      <a:pPr marL="0" marR="0" algn="just">
                        <a:lnSpc>
                          <a:spcPct val="115000"/>
                        </a:lnSpc>
                        <a:spcBef>
                          <a:spcPts val="0"/>
                        </a:spcBef>
                        <a:spcAft>
                          <a:spcPts val="1000"/>
                        </a:spcAft>
                      </a:pP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2000" dirty="0" smtClean="0">
                          <a:latin typeface="Calibri"/>
                          <a:ea typeface="Calibri"/>
                          <a:cs typeface="Arial"/>
                        </a:rPr>
                        <a:t>MODIS</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smtClean="0">
                          <a:latin typeface="Calibri"/>
                          <a:ea typeface="Calibri"/>
                          <a:cs typeface="Arial"/>
                        </a:rPr>
                        <a:t>CMAQ</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2000" dirty="0">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lstStyle/>
                    <a:p>
                      <a:pPr marL="0" marR="0" algn="just">
                        <a:lnSpc>
                          <a:spcPct val="115000"/>
                        </a:lnSpc>
                        <a:spcBef>
                          <a:spcPts val="0"/>
                        </a:spcBef>
                        <a:spcAft>
                          <a:spcPts val="1000"/>
                        </a:spcAft>
                      </a:pP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dirty="0" smtClean="0">
                          <a:latin typeface="Calibri"/>
                          <a:ea typeface="Calibri"/>
                          <a:cs typeface="Arial"/>
                        </a:rPr>
                        <a:t>Fractional</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dirty="0" smtClean="0">
                          <a:latin typeface="Calibri"/>
                          <a:ea typeface="Calibri"/>
                          <a:cs typeface="Arial"/>
                        </a:rPr>
                        <a:t>RMS</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dirty="0" smtClean="0">
                          <a:latin typeface="Calibri"/>
                          <a:ea typeface="Calibri"/>
                          <a:cs typeface="Arial"/>
                        </a:rPr>
                        <a:t>Fractional</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dirty="0" smtClean="0">
                          <a:latin typeface="Calibri"/>
                          <a:ea typeface="Calibri"/>
                          <a:cs typeface="Arial"/>
                        </a:rPr>
                        <a:t>RMS</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pPr marL="0" marR="0" algn="just">
                        <a:lnSpc>
                          <a:spcPct val="115000"/>
                        </a:lnSpc>
                        <a:spcBef>
                          <a:spcPts val="0"/>
                        </a:spcBef>
                        <a:spcAft>
                          <a:spcPts val="1000"/>
                        </a:spcAft>
                      </a:pPr>
                      <a:r>
                        <a:rPr lang="en-US" sz="2000" dirty="0" smtClean="0">
                          <a:latin typeface="Calibri"/>
                          <a:ea typeface="Calibri"/>
                          <a:cs typeface="Arial"/>
                        </a:rPr>
                        <a:t>1</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r>
                        <a:rPr lang="en-US" sz="2000" dirty="0" smtClean="0">
                          <a:latin typeface="Calibri"/>
                          <a:ea typeface="Calibri"/>
                          <a:cs typeface="Arial"/>
                        </a:rPr>
                        <a:t>low error MODIS</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0.2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0.35</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 0.1</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pPr marL="0" marR="0" algn="just">
                        <a:lnSpc>
                          <a:spcPct val="115000"/>
                        </a:lnSpc>
                        <a:spcBef>
                          <a:spcPts val="0"/>
                        </a:spcBef>
                        <a:spcAft>
                          <a:spcPts val="1000"/>
                        </a:spcAft>
                      </a:pPr>
                      <a:r>
                        <a:rPr lang="en-US" sz="2000" dirty="0" smtClean="0">
                          <a:latin typeface="Calibri"/>
                          <a:ea typeface="Calibri"/>
                          <a:cs typeface="Arial"/>
                        </a:rPr>
                        <a:t>2</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r>
                        <a:rPr lang="en-US" sz="2000" dirty="0" smtClean="0">
                          <a:latin typeface="Calibri"/>
                          <a:ea typeface="Calibri"/>
                          <a:cs typeface="Arial"/>
                        </a:rPr>
                        <a:t>low error MODIS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0.2</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0.45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0.05</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pPr marL="0" marR="0" algn="just">
                        <a:lnSpc>
                          <a:spcPct val="115000"/>
                        </a:lnSpc>
                        <a:spcBef>
                          <a:spcPts val="0"/>
                        </a:spcBef>
                        <a:spcAft>
                          <a:spcPts val="1000"/>
                        </a:spcAft>
                      </a:pPr>
                      <a:r>
                        <a:rPr lang="en-US" sz="2000" dirty="0" smtClean="0">
                          <a:latin typeface="Calibri"/>
                          <a:ea typeface="Calibri"/>
                          <a:cs typeface="Arial"/>
                        </a:rPr>
                        <a:t>3</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r>
                        <a:rPr lang="en-US" sz="2000" dirty="0" smtClean="0">
                          <a:latin typeface="Calibri"/>
                          <a:ea typeface="Calibri"/>
                          <a:cs typeface="Arial"/>
                        </a:rPr>
                        <a:t>high error MODIS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0.35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0.1</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8160">
                <a:tc>
                  <a:txBody>
                    <a:bodyPr/>
                    <a:lstStyle/>
                    <a:p>
                      <a:pPr marL="0" marR="0" algn="just">
                        <a:lnSpc>
                          <a:spcPct val="115000"/>
                        </a:lnSpc>
                        <a:spcBef>
                          <a:spcPts val="0"/>
                        </a:spcBef>
                        <a:spcAft>
                          <a:spcPts val="1000"/>
                        </a:spcAft>
                      </a:pPr>
                      <a:r>
                        <a:rPr lang="en-US" sz="2000" dirty="0" smtClean="0">
                          <a:latin typeface="Calibri"/>
                          <a:ea typeface="Calibri"/>
                          <a:cs typeface="Arial"/>
                        </a:rPr>
                        <a:t>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1000"/>
                        </a:spcAft>
                      </a:pPr>
                      <a:r>
                        <a:rPr lang="en-US" sz="2000" dirty="0" smtClean="0">
                          <a:latin typeface="Calibri"/>
                          <a:ea typeface="Calibri"/>
                          <a:cs typeface="Arial"/>
                        </a:rPr>
                        <a:t>high error MODIS </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0.04</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0.45</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2000" dirty="0" smtClean="0">
                          <a:latin typeface="Calibri"/>
                          <a:ea typeface="Calibri"/>
                          <a:cs typeface="Arial"/>
                        </a:rPr>
                        <a:t>0.05</a:t>
                      </a:r>
                      <a:endParaRPr lang="en-US" sz="2000" dirty="0">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Slide Number Placeholder 6"/>
          <p:cNvSpPr>
            <a:spLocks noGrp="1"/>
          </p:cNvSpPr>
          <p:nvPr>
            <p:ph type="sldNum" sz="quarter" idx="12"/>
          </p:nvPr>
        </p:nvSpPr>
        <p:spPr>
          <a:xfrm>
            <a:off x="8686800" y="0"/>
            <a:ext cx="457200" cy="476250"/>
          </a:xfrm>
        </p:spPr>
        <p:txBody>
          <a:bodyPr/>
          <a:lstStyle/>
          <a:p>
            <a:fld id="{D41BBDB5-297A-4B84-89C8-1EDB2B20F153}"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4488" cy="1143000"/>
          </a:xfrm>
        </p:spPr>
        <p:txBody>
          <a:bodyPr>
            <a:normAutofit/>
          </a:bodyPr>
          <a:lstStyle/>
          <a:p>
            <a:r>
              <a:rPr lang="en-US" sz="3200" dirty="0" smtClean="0">
                <a:latin typeface="Times New Roman" pitchFamily="18" charset="0"/>
                <a:cs typeface="Times New Roman" pitchFamily="18" charset="0"/>
              </a:rPr>
              <a:t>Results and discussion</a:t>
            </a:r>
            <a:endParaRPr lang="en-US" sz="27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143000" y="1371600"/>
            <a:ext cx="7848600" cy="3352800"/>
          </a:xfrm>
        </p:spPr>
        <p:txBody>
          <a:bodyPr>
            <a:normAutofit/>
          </a:bodyPr>
          <a:lstStyle/>
          <a:p>
            <a:pPr marL="465138" indent="-465138"/>
            <a:r>
              <a:rPr lang="en-US" sz="2200" dirty="0" smtClean="0">
                <a:sym typeface="Arial" charset="0"/>
              </a:rPr>
              <a:t>CMAQ performance evaluation for PM</a:t>
            </a:r>
            <a:r>
              <a:rPr lang="en-US" sz="2200" baseline="-25000" dirty="0" smtClean="0">
                <a:sym typeface="Arial" charset="0"/>
              </a:rPr>
              <a:t>2.5</a:t>
            </a:r>
          </a:p>
          <a:p>
            <a:pPr marL="465138" indent="-465138"/>
            <a:r>
              <a:rPr lang="en-US" sz="2200" dirty="0" smtClean="0">
                <a:sym typeface="Arial" charset="0"/>
              </a:rPr>
              <a:t>Optimal interpolation results</a:t>
            </a:r>
          </a:p>
        </p:txBody>
      </p:sp>
      <p:sp>
        <p:nvSpPr>
          <p:cNvPr id="6" name="Slide Number Placeholder 5"/>
          <p:cNvSpPr>
            <a:spLocks noGrp="1"/>
          </p:cNvSpPr>
          <p:nvPr>
            <p:ph type="sldNum" sz="quarter" idx="12"/>
          </p:nvPr>
        </p:nvSpPr>
        <p:spPr>
          <a:xfrm>
            <a:off x="8686800" y="0"/>
            <a:ext cx="457200" cy="476250"/>
          </a:xfrm>
        </p:spPr>
        <p:txBody>
          <a:bodyPr/>
          <a:lstStyle/>
          <a:p>
            <a:fld id="{D41BBDB5-297A-4B84-89C8-1EDB2B20F15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2950</TotalTime>
  <Words>2358</Words>
  <Application>Microsoft Office PowerPoint</Application>
  <PresentationFormat>On-screen Show (4:3)</PresentationFormat>
  <Paragraphs>428</Paragraphs>
  <Slides>30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Solstice</vt:lpstr>
      <vt:lpstr>Equation</vt:lpstr>
      <vt:lpstr>Use of Surface Measurements and MODIS Aerosol Optical Depth for Improved Model Based PM2.5 Prediction in the United States</vt:lpstr>
      <vt:lpstr>Overview</vt:lpstr>
      <vt:lpstr>Background: Improving air quality PM2.5 model estimates </vt:lpstr>
      <vt:lpstr>Methods: Model settings </vt:lpstr>
      <vt:lpstr>Slide 5</vt:lpstr>
      <vt:lpstr>Slide 6</vt:lpstr>
      <vt:lpstr>Optimal interpolation case studies (Methods) </vt:lpstr>
      <vt:lpstr> Methods: Optimal interpolation settings</vt:lpstr>
      <vt:lpstr>Results and discussion</vt:lpstr>
      <vt:lpstr>Model Performance Metric</vt:lpstr>
      <vt:lpstr>PM2.5 performance evaluation</vt:lpstr>
      <vt:lpstr>OI results for May: Case a: Average and correct all hours                Case b: Average overpass hours and correct all hours</vt:lpstr>
      <vt:lpstr>OI Result for May 2002 Case: 2a, lmxlmy 1 (Average and correct all hours)</vt:lpstr>
      <vt:lpstr>OI Result for May 2002 Case: 2a, lmxlmy: 1 (Average and correct all hours)</vt:lpstr>
      <vt:lpstr>Slide 15</vt:lpstr>
      <vt:lpstr>Conclusions</vt:lpstr>
      <vt:lpstr>Acknowledgments</vt:lpstr>
      <vt:lpstr>Questions?</vt:lpstr>
      <vt:lpstr>Supplement slides</vt:lpstr>
      <vt:lpstr>Evaluation of MODIS retrieval compared to AERONET</vt:lpstr>
      <vt:lpstr>PM2.5 performance evaluation</vt:lpstr>
      <vt:lpstr>PM2.5 performance evaluation</vt:lpstr>
      <vt:lpstr>PM2.5 performance evaluation</vt:lpstr>
      <vt:lpstr>PM2.5 speciated performance evaluation</vt:lpstr>
      <vt:lpstr>Slide 25</vt:lpstr>
      <vt:lpstr>Slide 26</vt:lpstr>
      <vt:lpstr>Slide 27</vt:lpstr>
      <vt:lpstr>Optimal interpolation case studies</vt:lpstr>
      <vt:lpstr>Correction with respect to satellite overpass-case e (8, 12, and 16 hours difference-continued)</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CMAQ PM2.5 Concentration Estimates Using Data Assimilation</dc:title>
  <dc:creator>SinanSousan</dc:creator>
  <cp:lastModifiedBy>Lenovo User</cp:lastModifiedBy>
  <cp:revision>462</cp:revision>
  <dcterms:created xsi:type="dcterms:W3CDTF">2010-10-12T11:13:57Z</dcterms:created>
  <dcterms:modified xsi:type="dcterms:W3CDTF">2010-10-12T11:49:13Z</dcterms:modified>
</cp:coreProperties>
</file>